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607" r:id="rId3"/>
    <p:sldId id="608" r:id="rId4"/>
    <p:sldId id="630" r:id="rId5"/>
    <p:sldId id="631" r:id="rId6"/>
    <p:sldId id="651" r:id="rId7"/>
    <p:sldId id="612" r:id="rId8"/>
    <p:sldId id="639" r:id="rId9"/>
    <p:sldId id="574" r:id="rId10"/>
    <p:sldId id="636" r:id="rId11"/>
    <p:sldId id="637" r:id="rId12"/>
    <p:sldId id="646" r:id="rId13"/>
    <p:sldId id="645" r:id="rId14"/>
    <p:sldId id="650" r:id="rId15"/>
    <p:sldId id="565" r:id="rId16"/>
    <p:sldId id="604" r:id="rId17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E28700"/>
    <a:srgbClr val="99FF33"/>
    <a:srgbClr val="CC0000"/>
    <a:srgbClr val="008000"/>
    <a:srgbClr val="FFA829"/>
    <a:srgbClr val="99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0952" autoAdjust="0"/>
  </p:normalViewPr>
  <p:slideViewPr>
    <p:cSldViewPr>
      <p:cViewPr varScale="1">
        <p:scale>
          <a:sx n="71" d="100"/>
          <a:sy n="71" d="100"/>
        </p:scale>
        <p:origin x="-17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32" y="-96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8A4C7D-D178-455B-88E6-891DE45F41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31D667-12FF-456B-9462-C0198088D2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7C4B0-F301-4543-9DFE-4FB4B92D7C56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1CC0C-30A2-42AA-8DE0-182E6DC1B892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1D667-12FF-456B-9462-C0198088D25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eff. From earlier experiment on stable 232Th.accelerated ion beam, reduced </a:t>
            </a:r>
            <a:r>
              <a:rPr lang="en-US" dirty="0" err="1" smtClean="0"/>
              <a:t>Linewidth</a:t>
            </a:r>
            <a:r>
              <a:rPr lang="en-US" dirty="0" smtClean="0"/>
              <a:t> close to natural </a:t>
            </a:r>
            <a:r>
              <a:rPr lang="en-US" dirty="0" err="1" smtClean="0"/>
              <a:t>linewidth</a:t>
            </a:r>
            <a:r>
              <a:rPr lang="en-US" dirty="0" smtClean="0"/>
              <a:t> of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1D667-12FF-456B-9462-C0198088D25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2291-CC03-4C6D-BB12-047E11A2D907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714875"/>
            <a:ext cx="5338762" cy="4468813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High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resonant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absorption</a:t>
            </a:r>
            <a:endParaRPr lang="de-DE" dirty="0" smtClean="0"/>
          </a:p>
          <a:p>
            <a:pPr eaLnBrk="1" hangingPunct="1"/>
            <a:r>
              <a:rPr lang="de-DE" dirty="0" smtClean="0"/>
              <a:t>Photon (</a:t>
            </a:r>
            <a:r>
              <a:rPr lang="de-DE" dirty="0" err="1" smtClean="0"/>
              <a:t>flux</a:t>
            </a:r>
            <a:r>
              <a:rPr lang="de-DE" dirty="0" smtClean="0"/>
              <a:t>)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(</a:t>
            </a:r>
            <a:r>
              <a:rPr lang="de-DE" dirty="0" err="1" smtClean="0"/>
              <a:t>photons</a:t>
            </a:r>
            <a:r>
              <a:rPr lang="de-DE" dirty="0" smtClean="0"/>
              <a:t>/sec/cm^2)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order </a:t>
            </a:r>
            <a:r>
              <a:rPr lang="de-DE" dirty="0" err="1" smtClean="0"/>
              <a:t>of</a:t>
            </a:r>
            <a:endParaRPr lang="de-DE" dirty="0" smtClean="0"/>
          </a:p>
          <a:p>
            <a:pPr eaLnBrk="1" hangingPunct="1"/>
            <a:r>
              <a:rPr lang="de-DE" dirty="0" err="1" smtClean="0"/>
              <a:t>Bottleneck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 smtClean="0"/>
          </a:p>
          <a:p>
            <a:pPr eaLnBrk="1" hangingPunct="1"/>
            <a:r>
              <a:rPr lang="de-DE" dirty="0" err="1" smtClean="0"/>
              <a:t>Therefore</a:t>
            </a:r>
            <a:r>
              <a:rPr lang="de-DE" dirty="0" smtClean="0"/>
              <a:t>: </a:t>
            </a:r>
            <a:r>
              <a:rPr lang="de-DE" dirty="0" err="1" smtClean="0"/>
              <a:t>auto</a:t>
            </a:r>
            <a:r>
              <a:rPr lang="de-DE" dirty="0" smtClean="0"/>
              <a:t> </a:t>
            </a:r>
            <a:r>
              <a:rPr lang="de-DE" dirty="0" err="1" smtClean="0"/>
              <a:t>ionizing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r>
              <a:rPr lang="de-DE" dirty="0" smtClean="0"/>
              <a:t>, </a:t>
            </a:r>
            <a:r>
              <a:rPr lang="de-DE" dirty="0" err="1" smtClean="0"/>
              <a:t>bound</a:t>
            </a:r>
            <a:r>
              <a:rPr lang="de-DE" dirty="0" smtClean="0"/>
              <a:t> atomar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ionisation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</a:p>
          <a:p>
            <a:pPr eaLnBrk="1" hangingPunct="1"/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rydberg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fieldionisation</a:t>
            </a:r>
            <a:endParaRPr lang="de-DE" dirty="0" smtClean="0"/>
          </a:p>
          <a:p>
            <a:pPr eaLnBrk="1" hangingPunct="1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selective</a:t>
            </a:r>
            <a:r>
              <a:rPr lang="de-DE" dirty="0" smtClean="0"/>
              <a:t> (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) </a:t>
            </a: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addes</a:t>
            </a:r>
            <a:r>
              <a:rPr lang="de-DE" dirty="0" smtClean="0"/>
              <a:t> </a:t>
            </a:r>
            <a:r>
              <a:rPr lang="de-DE" dirty="0" err="1" smtClean="0"/>
              <a:t>therefore</a:t>
            </a:r>
            <a:r>
              <a:rPr lang="de-DE" dirty="0" smtClean="0"/>
              <a:t> a </a:t>
            </a:r>
            <a:r>
              <a:rPr lang="de-DE" dirty="0" err="1" smtClean="0"/>
              <a:t>selectivity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endParaRPr lang="de-DE" dirty="0" smtClean="0"/>
          </a:p>
          <a:p>
            <a:pPr eaLnBrk="1" hangingPunct="1"/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selective</a:t>
            </a:r>
            <a:r>
              <a:rPr lang="de-DE" dirty="0" smtClean="0"/>
              <a:t> </a:t>
            </a: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</a:t>
            </a:r>
            <a:r>
              <a:rPr lang="de-DE" dirty="0" err="1" smtClean="0"/>
              <a:t>conventional</a:t>
            </a:r>
            <a:r>
              <a:rPr lang="de-DE" dirty="0" smtClean="0"/>
              <a:t>“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spectrometry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selectivity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isotope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Graphite furnace,sample of 229Th supplied by nuclear chemistry, ~10^11atoms</a:t>
            </a:r>
            <a:r>
              <a:rPr lang="de-DE" baseline="0" dirty="0" smtClean="0"/>
              <a:t> samplesize, 2000K</a:t>
            </a:r>
            <a:r>
              <a:rPr lang="de-DE" dirty="0" smtClean="0"/>
              <a:t> linewidth, crossed beam</a:t>
            </a:r>
            <a:r>
              <a:rPr lang="de-DE" baseline="0" dirty="0" smtClean="0"/>
              <a:t> or in-source, Doppler,</a:t>
            </a:r>
            <a:r>
              <a:rPr lang="de-DE" dirty="0" smtClean="0"/>
              <a:t> 20MHz /5GHz,</a:t>
            </a:r>
            <a:r>
              <a:rPr lang="de-DE" baseline="0" dirty="0" smtClean="0"/>
              <a:t> 10kHz rep. </a:t>
            </a:r>
            <a:r>
              <a:rPr lang="de-DE" baseline="0" smtClean="0"/>
              <a:t>Injection seeding</a:t>
            </a:r>
            <a:r>
              <a:rPr lang="de-DE" baseline="0" dirty="0" smtClean="0"/>
              <a:t>, stabilization, piezo,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1D667-12FF-456B-9462-C0198088D25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835E8-0014-4E34-8370-CFE9397AA00C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309CDEB-7D71-49E9-9895-0BEFB602AA75}" type="slidenum">
              <a:rPr lang="de-DE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In-source</a:t>
            </a:r>
            <a:r>
              <a:rPr lang="de-DE" baseline="0" dirty="0" smtClean="0"/>
              <a:t> no spliting visible(1.5GHz linewidth), </a:t>
            </a:r>
            <a:r>
              <a:rPr lang="de-DE" dirty="0" smtClean="0"/>
              <a:t>Free</a:t>
            </a:r>
            <a:r>
              <a:rPr lang="de-DE" baseline="0" dirty="0" smtClean="0"/>
              <a:t> parameters for fits, Amplitude, linewidth(gaussian, lorentian), centroid, hyperfine coupling constants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1D667-12FF-456B-9462-C0198088D25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1D667-12FF-456B-9462-C0198088D25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50% feed to isomer?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1D667-12FF-456B-9462-C0198088D25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7251-11C1-4295-81E7-714E162C7F86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0EE6F-8DF2-4D07-BF30-9960D657BF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3790-C7E0-48B5-967B-EB84B50524D3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35C5-87B0-4D61-B93D-52163F08F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6100" y="142875"/>
            <a:ext cx="2068513" cy="5953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2875"/>
            <a:ext cx="6057900" cy="5953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8762-498F-47F9-8F14-C971263E1731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3499-7964-4A82-B6CC-2448F53C43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42875"/>
            <a:ext cx="8278813" cy="5953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0455F-4D5E-4562-A8FA-21940C04F417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438-C38C-4818-BF79-BF4FBB06D8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0525" y="142875"/>
            <a:ext cx="7304088" cy="549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DCF0-BE4B-456B-8308-3E21FC7327DC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2FB9-40A1-4757-B589-84E7AB17BF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BB86-D843-48F0-972F-9B4F7D6CA8B6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72B70-F359-4028-8B4F-E6B35B4384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3790-28E6-441D-8455-A811520782AD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9A8-C243-4E4E-84AF-906FCFAE6D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747A-C065-4E4D-BCDB-D8D55826E11B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2731-0AD1-4932-8807-D7BF6D8233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C9DA-168A-4E72-8396-7F5B3D784258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1B0B-5379-4BC5-B049-811A9299BA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1AD6-016D-4CE9-A75B-BA846FAC1832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762B-0FC4-41BB-8A31-0A88D40586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3887-ABA8-406B-A28C-8F119E5801EF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52ACC-CED9-4FC6-BDA4-5D38F11B77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E8EC-D377-4BCD-B15E-35EFDC12B11C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5DBA-699C-4B67-940E-0EDA531908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F588-C023-4017-89E1-4494270BC356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5B7F-8AFF-47A8-92AC-5E9D6B2902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5" cstate="print"/>
          <a:srcRect t="23323" r="16273" b="14846"/>
          <a:stretch>
            <a:fillRect/>
          </a:stretch>
        </p:blipFill>
        <p:spPr bwMode="auto">
          <a:xfrm>
            <a:off x="7365" y="0"/>
            <a:ext cx="1564239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0525" y="142875"/>
            <a:ext cx="7304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975" y="6553200"/>
            <a:ext cx="3022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63572D-34E5-4988-888F-959BD73D2697}" type="datetime1">
              <a:rPr lang="de-DE"/>
              <a:pPr>
                <a:defRPr/>
              </a:pPr>
              <a:t>11.10.2012</a:t>
            </a:fld>
            <a:r>
              <a:rPr lang="de-DE" dirty="0"/>
              <a:t> - </a:t>
            </a:r>
            <a:r>
              <a:rPr lang="de-DE" dirty="0" smtClean="0"/>
              <a:t>DPG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B9F11F-2FB0-4404-AF32-B8FCEA579D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77800" y="115888"/>
            <a:ext cx="1588" cy="6689725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" y="765175"/>
            <a:ext cx="899795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" y="6524625"/>
            <a:ext cx="899795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63572D-34E5-4988-888F-959BD73D2697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B9F11F-2FB0-4404-AF32-B8FCEA579DB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t="23323" r="16273" b="14846"/>
          <a:stretch>
            <a:fillRect/>
          </a:stretch>
        </p:blipFill>
        <p:spPr bwMode="auto">
          <a:xfrm>
            <a:off x="7365" y="0"/>
            <a:ext cx="1564239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77800" y="115888"/>
            <a:ext cx="1588" cy="6689725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8100" y="765175"/>
            <a:ext cx="899795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" y="6524625"/>
            <a:ext cx="899795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046089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Hyperfine structure measurement of the atomic ground state in </a:t>
            </a:r>
            <a:r>
              <a:rPr lang="de-DE" sz="32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229</a:t>
            </a:r>
            <a:r>
              <a:rPr lang="de-DE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 using RIS</a:t>
            </a:r>
            <a:endParaRPr lang="de-DE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26.09.2012  EMMI workshop</a:t>
            </a:r>
            <a:endParaRPr lang="de-DE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50825" y="4152900"/>
            <a:ext cx="8569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V. Sonnenschein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S. Raeder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A. Hakimi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Ch. Mattolat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Iain Moore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K. Wendt 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 </a:t>
            </a: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 N. Trautmann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sz="1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</a:pPr>
            <a:endParaRPr lang="en-US" sz="18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16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Institute 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of physics, Johannes </a:t>
            </a: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Gutenberg-University Mainz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6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 </a:t>
            </a: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University of Jyväskylä, Finland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Institute of nuclear chemistry, Johannes Gutenberg-University Mainz</a:t>
            </a:r>
          </a:p>
          <a:p>
            <a:pPr algn="ctr" eaLnBrk="1" hangingPunct="1">
              <a:lnSpc>
                <a:spcPct val="120000"/>
              </a:lnSpc>
            </a:pPr>
            <a:endParaRPr lang="en-US" sz="180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1600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882" y="0"/>
            <a:ext cx="301511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TL-njoobee\Desktop\ThHFS\c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692150"/>
            <a:ext cx="3292475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TL-njoobee\Desktop\ThHFS\old_figures\fitt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844550"/>
            <a:ext cx="4919663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vokerson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221163"/>
            <a:ext cx="2509837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067175" y="4937125"/>
            <a:ext cx="2520950" cy="48895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25" y="4006850"/>
            <a:ext cx="2010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Theoretical intensities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0" y="1158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latin typeface="+mn-lt"/>
              </a:rPr>
              <a:t>High resolution HFS spectra using seeded Ti:sa laser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0" y="6550223"/>
            <a:ext cx="377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Sonnenschein</a:t>
            </a:r>
            <a:r>
              <a:rPr lang="en-US" sz="1400" b="1" dirty="0" smtClean="0">
                <a:solidFill>
                  <a:schemeClr val="tx1"/>
                </a:solidFill>
              </a:rPr>
              <a:t> et. al,  J Phys B (2012) </a:t>
            </a:r>
            <a:r>
              <a:rPr lang="de-DE" sz="1400" b="1" dirty="0" smtClean="0">
                <a:solidFill>
                  <a:schemeClr val="tx1"/>
                </a:solidFill>
              </a:rPr>
              <a:t>45</a:t>
            </a:r>
            <a:r>
              <a:rPr lang="de-DE" sz="1400" dirty="0" smtClean="0">
                <a:solidFill>
                  <a:schemeClr val="tx1"/>
                </a:solidFill>
              </a:rPr>
              <a:t> 165005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92514" name="Picture 2" descr="C:\Users\TL-njoobee\Desktop\Mai2012\ThoriumHFI\ThHFS\3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764704"/>
            <a:ext cx="5112568" cy="57606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20072" y="4797152"/>
            <a:ext cx="3759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Isotope shift of transition ~74GHz/fm</a:t>
            </a:r>
            <a:r>
              <a:rPr lang="de-DE" sz="1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 in mean square nuclear</a:t>
            </a:r>
          </a:p>
          <a:p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charge radius ±0.04fm</a:t>
            </a:r>
            <a:r>
              <a:rPr lang="de-DE" sz="1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[1]</a:t>
            </a:r>
            <a:endParaRPr lang="de-DE" sz="1800" baseline="30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 isomeric shift ~ 3 GHz</a:t>
            </a:r>
            <a:endParaRPr lang="de-DE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hteck 17"/>
          <p:cNvSpPr/>
          <p:nvPr/>
        </p:nvSpPr>
        <p:spPr>
          <a:xfrm>
            <a:off x="4859515" y="2117562"/>
            <a:ext cx="576064" cy="281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6" descr="V:\Messungen\Aktiniden\Thorium\Juli2010\Graph9.jpg"/>
          <p:cNvPicPr>
            <a:picLocks noChangeAspect="1" noChangeArrowheads="1"/>
          </p:cNvPicPr>
          <p:nvPr/>
        </p:nvPicPr>
        <p:blipFill>
          <a:blip r:embed="rId8" cstate="print"/>
          <a:srcRect l="10300" r="18927"/>
          <a:stretch>
            <a:fillRect/>
          </a:stretch>
        </p:blipFill>
        <p:spPr bwMode="auto">
          <a:xfrm>
            <a:off x="4211960" y="692696"/>
            <a:ext cx="1511651" cy="1508040"/>
          </a:xfrm>
          <a:prstGeom prst="rect">
            <a:avLst/>
          </a:prstGeom>
          <a:noFill/>
        </p:spPr>
      </p:pic>
      <p:sp>
        <p:nvSpPr>
          <p:cNvPr id="14" name="Rechteck 10"/>
          <p:cNvSpPr/>
          <p:nvPr/>
        </p:nvSpPr>
        <p:spPr>
          <a:xfrm rot="18814551">
            <a:off x="3992184" y="1007498"/>
            <a:ext cx="1150700" cy="40011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in-</a:t>
            </a:r>
            <a:r>
              <a:rPr lang="de-DE" sz="20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source</a:t>
            </a:r>
            <a:endParaRPr lang="de-DE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6165304"/>
            <a:ext cx="3321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  <a:latin typeface="+mn-lt"/>
              </a:rPr>
              <a:t>[1]</a:t>
            </a:r>
            <a:r>
              <a:rPr lang="de-DE" sz="1200" dirty="0" smtClean="0">
                <a:solidFill>
                  <a:schemeClr val="tx1"/>
                </a:solidFill>
              </a:rPr>
              <a:t> Livinova et al., Phys. Rev. C, 79:064303, 2009.</a:t>
            </a:r>
            <a:endParaRPr lang="de-DE" dirty="0">
              <a:latin typeface="+mn-lt"/>
            </a:endParaRPr>
          </a:p>
        </p:txBody>
      </p:sp>
      <p:graphicFrame>
        <p:nvGraphicFramePr>
          <p:cNvPr id="228353" name="Object 1"/>
          <p:cNvGraphicFramePr>
            <a:graphicFrameLocks noChangeAspect="1"/>
          </p:cNvGraphicFramePr>
          <p:nvPr/>
        </p:nvGraphicFramePr>
        <p:xfrm>
          <a:off x="5443538" y="3414713"/>
          <a:ext cx="3516312" cy="565150"/>
        </p:xfrm>
        <a:graphic>
          <a:graphicData uri="http://schemas.openxmlformats.org/presentationml/2006/ole">
            <p:oleObj spid="_x0000_s228353" name="Equation" r:id="rId9" imgW="304776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8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C:\Users\TL-njoobee\Desktop\HFSres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2124075"/>
            <a:ext cx="8959850" cy="2609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11960" y="48691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[11]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Kälber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et al.,  Z. Phys. A, 334(1):103-108, 1989.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1960" y="51571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+mn-lt"/>
              </a:rPr>
              <a:t>[13] Campbell et al.,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Phys. Rev.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Lett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., 106:223001, 2011.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Final results</a:t>
            </a:r>
            <a:endParaRPr lang="de-DE" sz="4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C:\Users\TL-njoobee\Desktop\Neuer Ordner\IMG_0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1272"/>
            <a:ext cx="9144000" cy="16567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+mn-lt"/>
              </a:rPr>
              <a:t>Outlook</a:t>
            </a:r>
            <a:endParaRPr lang="de-DE" sz="4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02749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43040" y="1124744"/>
            <a:ext cx="331090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source strength :	4 x10</a:t>
            </a:r>
            <a:r>
              <a:rPr lang="en-US" sz="1800" baseline="30000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/s </a:t>
            </a:r>
            <a:r>
              <a:rPr lang="en-US" sz="1800" baseline="30000" dirty="0" smtClean="0">
                <a:solidFill>
                  <a:schemeClr val="tx1"/>
                </a:solidFill>
                <a:latin typeface="+mn-lt"/>
              </a:rPr>
              <a:t>229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branching ratio :	2%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extraction eff.    :	1.6%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total </a:t>
            </a:r>
            <a:r>
              <a:rPr lang="en-US" sz="1800" baseline="30000" dirty="0" smtClean="0">
                <a:solidFill>
                  <a:schemeClr val="tx1"/>
                </a:solidFill>
                <a:latin typeface="+mn-lt"/>
              </a:rPr>
              <a:t>229m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        :	150/s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photons	           :	0.025/s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endParaRPr lang="de-DE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3320" y="1674000"/>
            <a:ext cx="968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(16%)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(1500/s)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(0.25/s)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6237312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in-jet Resonance ionization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524328" y="1124744"/>
            <a:ext cx="1907704" cy="2415558"/>
            <a:chOff x="6585329" y="621828"/>
            <a:chExt cx="3212319" cy="2982575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7809145" y="2042242"/>
              <a:ext cx="1306975" cy="41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800" b="1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26878.16 cm</a:t>
              </a:r>
              <a:r>
                <a:rPr lang="de-DE" sz="800" b="1" baseline="300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-1</a:t>
              </a:r>
            </a:p>
            <a:p>
              <a:pPr eaLnBrk="1" hangingPunct="1"/>
              <a:r>
                <a:rPr lang="de-DE" sz="800" b="1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J=3</a:t>
              </a:r>
              <a:endParaRPr lang="de-DE" sz="800" b="1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812359" y="1394172"/>
              <a:ext cx="1306975" cy="41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800" b="1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38700.25 cm</a:t>
              </a:r>
              <a:r>
                <a:rPr lang="de-DE" sz="800" b="1" baseline="300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-1</a:t>
              </a:r>
            </a:p>
            <a:p>
              <a:pPr eaLnBrk="1" hangingPunct="1"/>
              <a:r>
                <a:rPr lang="de-DE" sz="800" b="1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J=4</a:t>
              </a:r>
              <a:endParaRPr lang="de-DE" sz="800" b="1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7799774" y="621828"/>
              <a:ext cx="1844905" cy="266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sz="800" b="1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AI 51762.84 cm</a:t>
              </a:r>
              <a:r>
                <a:rPr lang="de-DE" sz="800" b="1" baseline="300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-1</a:t>
              </a:r>
              <a:endParaRPr lang="de-DE" sz="800" b="1" baseline="300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" name="Rechteck 34"/>
            <p:cNvSpPr/>
            <p:nvPr/>
          </p:nvSpPr>
          <p:spPr bwMode="auto">
            <a:xfrm>
              <a:off x="6585329" y="621828"/>
              <a:ext cx="1227031" cy="45524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7092280" y="1559624"/>
              <a:ext cx="216024" cy="631267"/>
            </a:xfrm>
            <a:prstGeom prst="upArrow">
              <a:avLst>
                <a:gd name="adj1" fmla="val 50000"/>
                <a:gd name="adj2" fmla="val 117181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6588048" y="2190891"/>
              <a:ext cx="12210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8576553" y="2146217"/>
              <a:ext cx="1221095" cy="26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de-DE" sz="800" dirty="0">
                <a:solidFill>
                  <a:schemeClr val="tx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7164289" y="2190891"/>
              <a:ext cx="72007" cy="1068297"/>
            </a:xfrm>
            <a:prstGeom prst="upArrow">
              <a:avLst>
                <a:gd name="adj1" fmla="val 50000"/>
                <a:gd name="adj2" fmla="val 1375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6588049" y="3259188"/>
              <a:ext cx="12210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6585539" y="1540244"/>
              <a:ext cx="12210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6591265" y="1053876"/>
              <a:ext cx="12210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6948265" y="764704"/>
              <a:ext cx="504056" cy="786827"/>
            </a:xfrm>
            <a:prstGeom prst="upArrow">
              <a:avLst>
                <a:gd name="adj1" fmla="val 39315"/>
                <a:gd name="adj2" fmla="val 36273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6588224" y="764704"/>
              <a:ext cx="12210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823759" y="3122158"/>
              <a:ext cx="742831" cy="266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800" b="1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0 cm</a:t>
              </a:r>
              <a:r>
                <a:rPr lang="de-DE" sz="800" b="1" baseline="30000" dirty="0" smtClean="0">
                  <a:solidFill>
                    <a:schemeClr val="tx1"/>
                  </a:solidFill>
                  <a:latin typeface="+mn-lt"/>
                  <a:cs typeface="Arial" charset="0"/>
                </a:rPr>
                <a:t>-1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99776" y="837854"/>
              <a:ext cx="1255688" cy="266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chemeClr val="tx1"/>
                  </a:solidFill>
                  <a:latin typeface="+mn-lt"/>
                </a:rPr>
                <a:t>IP 50867 cm</a:t>
              </a:r>
              <a:r>
                <a:rPr lang="de-DE" sz="800" baseline="30000" dirty="0" smtClean="0">
                  <a:solidFill>
                    <a:schemeClr val="tx1"/>
                  </a:solidFill>
                  <a:latin typeface="+mn-lt"/>
                </a:rPr>
                <a:t>-1</a:t>
              </a:r>
              <a:endParaRPr lang="de-DE" sz="8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05404" y="3338387"/>
              <a:ext cx="1256631" cy="266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  <a:latin typeface="+mn-lt"/>
                </a:rPr>
                <a:t>6d</a:t>
              </a:r>
              <a:r>
                <a:rPr lang="en-US" sz="800" baseline="30000" dirty="0" smtClean="0">
                  <a:solidFill>
                    <a:schemeClr val="tx1"/>
                  </a:solidFill>
                  <a:latin typeface="+mn-lt"/>
                </a:rPr>
                <a:t>2</a:t>
              </a:r>
              <a:r>
                <a:rPr lang="en-US" sz="800" dirty="0" smtClean="0">
                  <a:solidFill>
                    <a:schemeClr val="tx1"/>
                  </a:solidFill>
                  <a:latin typeface="+mn-lt"/>
                </a:rPr>
                <a:t> 7s</a:t>
              </a:r>
              <a:r>
                <a:rPr lang="en-US" sz="800" baseline="30000" dirty="0" smtClean="0">
                  <a:solidFill>
                    <a:schemeClr val="tx1"/>
                  </a:solidFill>
                  <a:latin typeface="+mn-lt"/>
                </a:rPr>
                <a:t>2 3</a:t>
              </a:r>
              <a:r>
                <a:rPr lang="en-US" sz="800" dirty="0" smtClean="0">
                  <a:solidFill>
                    <a:schemeClr val="tx1"/>
                  </a:solidFill>
                  <a:latin typeface="+mn-lt"/>
                </a:rPr>
                <a:t>F</a:t>
              </a:r>
              <a:r>
                <a:rPr lang="en-US" sz="800" baseline="-250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de-DE" sz="800" baseline="-2500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194564" name="Picture 4" descr="C:\Users\TL-njoobee\Desktop\Mai2012\HFS38278MCfinev2_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883170" cy="306896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913767" y="3812847"/>
            <a:ext cx="4266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  <a:latin typeface="+mn-lt"/>
              </a:rPr>
              <a:t>in jet efficiency 	: 0.01-0.1%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n-lt"/>
              </a:rPr>
              <a:t>total </a:t>
            </a:r>
            <a:r>
              <a:rPr lang="en-US" sz="1800" baseline="30000" dirty="0" smtClean="0">
                <a:solidFill>
                  <a:schemeClr val="tx1"/>
                </a:solidFill>
              </a:rPr>
              <a:t>229m</a:t>
            </a:r>
            <a:r>
              <a:rPr lang="en-US" sz="1800" dirty="0" smtClean="0">
                <a:solidFill>
                  <a:schemeClr val="tx1"/>
                </a:solidFill>
              </a:rPr>
              <a:t>Th 	: 1-10/s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	</a:t>
            </a:r>
          </a:p>
          <a:p>
            <a:endParaRPr lang="de-DE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+mn-lt"/>
              </a:rPr>
              <a:t>offline studies → long experiments possible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15816" y="6309320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475656" y="6309320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40000" y="2636912"/>
            <a:ext cx="511256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Extraction eff. for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ions is a factor 10 lower 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compared to At and Fr ions – neutral fraction?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112474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collinear flourescence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spectroscopy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339752" y="5096217"/>
            <a:ext cx="100811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374.225 nm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779912" y="4005064"/>
            <a:ext cx="100811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rgbClr val="990099"/>
                </a:solidFill>
                <a:latin typeface="+mn-lt"/>
                <a:cs typeface="Arial" charset="0"/>
              </a:rPr>
              <a:t>297.309 nm</a:t>
            </a:r>
          </a:p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cs typeface="Arial" charset="0"/>
              </a:rPr>
              <a:t>1/64000</a:t>
            </a:r>
          </a:p>
          <a:p>
            <a:pPr eaLnBrk="1" hangingPunct="1"/>
            <a:endParaRPr lang="de-DE" sz="1200" b="1" baseline="30000" dirty="0" smtClean="0">
              <a:solidFill>
                <a:srgbClr val="990099"/>
              </a:solidFill>
              <a:latin typeface="+mn-lt"/>
              <a:cs typeface="Arial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779912" y="4437112"/>
            <a:ext cx="10081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(1/13000)</a:t>
            </a:r>
            <a:endParaRPr lang="de-DE" sz="1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eaLnBrk="1" hangingPunct="1"/>
            <a:endParaRPr lang="de-DE" sz="1200" b="1" baseline="30000" dirty="0" smtClean="0">
              <a:solidFill>
                <a:srgbClr val="990099"/>
              </a:solidFill>
              <a:latin typeface="+mn-lt"/>
              <a:cs typeface="Arial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899592" y="4725144"/>
            <a:ext cx="10081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rgbClr val="990099"/>
                </a:solidFill>
                <a:latin typeface="+mn-lt"/>
                <a:cs typeface="Arial" charset="0"/>
              </a:rPr>
              <a:t>322.871 nm</a:t>
            </a:r>
          </a:p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1/5500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74619" y="4509120"/>
            <a:ext cx="792088" cy="1440160"/>
          </a:xfrm>
          <a:prstGeom prst="straightConnector1">
            <a:avLst/>
          </a:prstGeom>
          <a:ln w="60325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2731" y="4509120"/>
            <a:ext cx="720080" cy="1152128"/>
          </a:xfrm>
          <a:prstGeom prst="straightConnector1">
            <a:avLst/>
          </a:prstGeom>
          <a:ln w="60325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Online production</a:t>
            </a:r>
            <a:endParaRPr lang="de-DE" sz="4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340768"/>
            <a:ext cx="882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First brief test in 2006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Reaction:	</a:t>
            </a:r>
            <a:r>
              <a:rPr lang="de-DE" sz="2000" baseline="30000" dirty="0" smtClean="0">
                <a:solidFill>
                  <a:schemeClr val="tx1"/>
                </a:solidFill>
              </a:rPr>
              <a:t>232</a:t>
            </a:r>
            <a:r>
              <a:rPr lang="de-DE" sz="2000" dirty="0" smtClean="0">
                <a:solidFill>
                  <a:schemeClr val="tx1"/>
                </a:solidFill>
              </a:rPr>
              <a:t>Th (p, pxn) </a:t>
            </a:r>
            <a:r>
              <a:rPr lang="de-DE" sz="2000" baseline="30000" dirty="0" smtClean="0">
                <a:solidFill>
                  <a:schemeClr val="tx1"/>
                </a:solidFill>
              </a:rPr>
              <a:t>232-x</a:t>
            </a:r>
            <a:r>
              <a:rPr lang="de-DE" sz="2000" dirty="0" smtClean="0">
                <a:solidFill>
                  <a:schemeClr val="tx1"/>
                </a:solidFill>
              </a:rPr>
              <a:t>Th with 50 MeV protons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	</a:t>
            </a:r>
            <a:r>
              <a:rPr lang="de-DE" sz="2000" smtClean="0">
                <a:solidFill>
                  <a:schemeClr val="tx1"/>
                </a:solidFill>
              </a:rPr>
              <a:t>	1 µA </a:t>
            </a:r>
            <a:r>
              <a:rPr lang="de-DE" sz="2000" dirty="0" smtClean="0">
                <a:solidFill>
                  <a:schemeClr val="tx1"/>
                </a:solidFill>
              </a:rPr>
              <a:t>beam current, </a:t>
            </a:r>
            <a:r>
              <a:rPr lang="de-DE" sz="2000" smtClean="0">
                <a:solidFill>
                  <a:schemeClr val="tx1"/>
                </a:solidFill>
              </a:rPr>
              <a:t>~50 mbarn </a:t>
            </a:r>
            <a:r>
              <a:rPr lang="de-DE" sz="2000" dirty="0" smtClean="0">
                <a:solidFill>
                  <a:schemeClr val="tx1"/>
                </a:solidFill>
              </a:rPr>
              <a:t>cross-section → 50000 ions/sec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Detection: 	collinear fluorescence on two different Th</a:t>
            </a:r>
            <a:r>
              <a:rPr lang="de-DE" sz="2000" baseline="30000" dirty="0" smtClean="0">
                <a:solidFill>
                  <a:schemeClr val="tx1"/>
                </a:solidFill>
              </a:rPr>
              <a:t>+</a:t>
            </a:r>
            <a:r>
              <a:rPr lang="de-DE" sz="2000" dirty="0" smtClean="0">
                <a:solidFill>
                  <a:schemeClr val="tx1"/>
                </a:solidFill>
              </a:rPr>
              <a:t> transitions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Result: 		except for </a:t>
            </a:r>
            <a:r>
              <a:rPr lang="de-DE" sz="2000" baseline="30000" dirty="0" smtClean="0">
                <a:solidFill>
                  <a:schemeClr val="tx1"/>
                </a:solidFill>
              </a:rPr>
              <a:t>232</a:t>
            </a:r>
            <a:r>
              <a:rPr lang="de-DE" sz="2000" dirty="0" smtClean="0">
                <a:solidFill>
                  <a:schemeClr val="tx1"/>
                </a:solidFill>
              </a:rPr>
              <a:t>Th, no other isotopes seen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789040"/>
            <a:ext cx="118762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30972.16 cm</a:t>
            </a:r>
            <a:r>
              <a:rPr lang="de-DE" sz="12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</a:p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J=5/2-</a:t>
            </a:r>
            <a:endParaRPr lang="de-DE" sz="12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542571" y="4005064"/>
            <a:ext cx="72517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1403648" y="5949280"/>
            <a:ext cx="100811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7664" y="602128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400" baseline="30000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g.s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J=3/2</a:t>
            </a:r>
            <a:r>
              <a:rPr lang="en-US" sz="1400" baseline="30000" dirty="0" smtClean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0" y="5445224"/>
            <a:ext cx="10081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1521.89 cm</a:t>
            </a:r>
            <a:r>
              <a:rPr lang="de-DE" sz="12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</a:p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J=5/2</a:t>
            </a:r>
            <a:r>
              <a:rPr lang="de-DE" sz="12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+</a:t>
            </a: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2478675" y="4509120"/>
            <a:ext cx="72517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8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902611" y="4005064"/>
            <a:ext cx="0" cy="1944216"/>
          </a:xfrm>
          <a:prstGeom prst="straightConnector1">
            <a:avLst/>
          </a:prstGeom>
          <a:ln w="60325">
            <a:solidFill>
              <a:srgbClr val="99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3342771" y="3501008"/>
            <a:ext cx="72517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8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774819" y="3501008"/>
            <a:ext cx="0" cy="2160240"/>
          </a:xfrm>
          <a:prstGeom prst="straightConnector1">
            <a:avLst/>
          </a:prstGeom>
          <a:ln w="60325">
            <a:solidFill>
              <a:srgbClr val="99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0" y="3212976"/>
            <a:ext cx="108395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35156.91 cm</a:t>
            </a:r>
            <a:r>
              <a:rPr lang="de-DE" sz="12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</a:p>
          <a:p>
            <a:pPr eaLnBrk="1" hangingPunct="1"/>
            <a:r>
              <a:rPr lang="de-DE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J=5/2-</a:t>
            </a:r>
            <a:endParaRPr lang="de-DE" sz="12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31840" y="5713511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400" baseline="30000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metastable</a:t>
            </a:r>
            <a:endParaRPr lang="en-US" sz="1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3203848" y="5661248"/>
            <a:ext cx="100811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4048" y="4005064"/>
            <a:ext cx="3930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Fission cross section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very high (2 barn)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Dense plasma causes neutralization?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5000"/>
          </a:blip>
          <a:srcRect/>
          <a:stretch>
            <a:fillRect/>
          </a:stretch>
        </p:blipFill>
        <p:spPr bwMode="auto">
          <a:xfrm>
            <a:off x="4860032" y="3356992"/>
            <a:ext cx="4104456" cy="31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7" grpId="0" animBg="1"/>
      <p:bldP spid="49" grpId="0" animBg="1"/>
      <p:bldP spid="46" grpId="0" animBg="1"/>
      <p:bldP spid="6" grpId="0" animBg="1"/>
      <p:bldP spid="14" grpId="0" animBg="1"/>
      <p:bldP spid="17" grpId="0" animBg="1"/>
      <p:bldP spid="24" grpId="0"/>
      <p:bldP spid="26" grpId="0" animBg="1"/>
      <p:bldP spid="27" grpId="0" animBg="1"/>
      <p:bldP spid="41" grpId="0" animBg="1"/>
      <p:bldP spid="44" grpId="0" animBg="1"/>
      <p:bldP spid="45" grpId="0"/>
      <p:bldP spid="48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Conclusion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748712" cy="42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52" tIns="51426" rIns="102852" bIns="51426">
            <a:spAutoFit/>
          </a:bodyPr>
          <a:lstStyle/>
          <a:p>
            <a:pPr algn="just" defTabSz="1028700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defTabSz="1028700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Determination of efficient ionization schemes for </a:t>
            </a:r>
            <a:r>
              <a:rPr lang="en-GB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Ti:sa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" charset="0"/>
                <a:cs typeface="Arial" charset="0"/>
              </a:rPr>
              <a:t>Laser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RILIS</a:t>
            </a:r>
          </a:p>
          <a:p>
            <a:pPr lvl="1" algn="just" defTabSz="1028700">
              <a:lnSpc>
                <a:spcPct val="200000"/>
              </a:lnSpc>
              <a:buClr>
                <a:schemeClr val="accent2"/>
              </a:buClr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Ionization scheme will be applied at JYFL Thorium recoil source</a:t>
            </a:r>
          </a:p>
          <a:p>
            <a:pPr algn="just" defTabSz="1028700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High resolution spectroscopy for HFS of </a:t>
            </a:r>
            <a:r>
              <a:rPr lang="en-GB" sz="20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229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</a:p>
          <a:p>
            <a:pPr lvl="1" algn="just" defTabSz="1028700">
              <a:lnSpc>
                <a:spcPct val="200000"/>
              </a:lnSpc>
              <a:buClr>
                <a:schemeClr val="accent2"/>
              </a:buClr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First determination of A &amp; B values of the </a:t>
            </a:r>
            <a:r>
              <a:rPr lang="en-GB" sz="18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229,g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 atomic ground state</a:t>
            </a:r>
          </a:p>
          <a:p>
            <a:pPr lvl="1" algn="just" defTabSz="1028700">
              <a:lnSpc>
                <a:spcPct val="200000"/>
              </a:lnSpc>
              <a:buClr>
                <a:schemeClr val="accent2"/>
              </a:buClr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small width of HFS in neutral thorium ground state</a:t>
            </a:r>
          </a:p>
          <a:p>
            <a:pPr lvl="1" algn="just" defTabSz="1028700">
              <a:lnSpc>
                <a:spcPct val="200000"/>
              </a:lnSpc>
              <a:buClr>
                <a:schemeClr val="accent2"/>
              </a:buClr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collinear spectroscopy more likely to succeed than in-jet RIS</a:t>
            </a:r>
          </a:p>
          <a:p>
            <a:pPr algn="just" defTabSz="1028700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renewed online production tests in early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3887-ABA8-406B-A28C-8F119E5801EF}" type="datetime1">
              <a:rPr lang="de-DE" smtClean="0"/>
              <a:pPr>
                <a:defRPr/>
              </a:pPr>
              <a:t>11.10.2012</a:t>
            </a:fld>
            <a:r>
              <a:rPr lang="de-DE" smtClean="0"/>
              <a:t> - DPG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0" y="-1"/>
            <a:ext cx="9144000" cy="766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1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  <a:r>
              <a:rPr lang="de-DE" b="1" dirty="0" smtClean="0"/>
              <a:t>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36550" y="1054100"/>
            <a:ext cx="8411914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2159000" algn="l"/>
                <a:tab pos="2514600" algn="l"/>
                <a:tab pos="2603500" algn="l"/>
              </a:tabLst>
            </a:pPr>
            <a:r>
              <a:rPr lang="en-US" sz="2800" u="sng" dirty="0" smtClean="0"/>
              <a:t>Motivation:</a:t>
            </a:r>
            <a:r>
              <a:rPr lang="en-US" sz="2800" dirty="0" smtClean="0"/>
              <a:t> 		Isomeric state of thorium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tabLst>
                <a:tab pos="2425700" algn="l"/>
              </a:tabLst>
            </a:pPr>
            <a:r>
              <a:rPr lang="en-US" sz="2800" u="sng" dirty="0" smtClean="0"/>
              <a:t>Technique:</a:t>
            </a:r>
            <a:r>
              <a:rPr lang="en-US" sz="2800" dirty="0" smtClean="0"/>
              <a:t> 	 Laser-based Spectroscopy &amp; Ionization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tabLst>
                <a:tab pos="2514600" algn="l"/>
              </a:tabLst>
            </a:pPr>
            <a:r>
              <a:rPr lang="en-US" sz="2800" u="sng" dirty="0" smtClean="0"/>
              <a:t>Setup:</a:t>
            </a:r>
            <a:r>
              <a:rPr lang="en-US" sz="2800" dirty="0" smtClean="0"/>
              <a:t> 	Mainz University Laser System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				and Mass-Spectrometer MABU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tabLst>
                <a:tab pos="2514600" algn="l"/>
              </a:tabLst>
            </a:pPr>
            <a:r>
              <a:rPr lang="en-US" sz="2800" u="sng" dirty="0" smtClean="0"/>
              <a:t>Results:</a:t>
            </a:r>
            <a:r>
              <a:rPr lang="en-US" sz="2800" dirty="0" smtClean="0"/>
              <a:t> 	Hyperfine structure of </a:t>
            </a:r>
            <a:r>
              <a:rPr lang="en-US" sz="2800" baseline="30000" dirty="0" smtClean="0"/>
              <a:t>229</a:t>
            </a:r>
            <a:r>
              <a:rPr lang="en-US" sz="2800" dirty="0" smtClean="0"/>
              <a:t>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u="sng" dirty="0" smtClean="0"/>
              <a:t>Outlook &amp; Conclusion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u="sng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ebbel\Desktop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204864" cy="2756112"/>
          </a:xfrm>
          <a:prstGeom prst="rect">
            <a:avLst/>
          </a:prstGeom>
          <a:noFill/>
        </p:spPr>
      </p:pic>
      <p:sp>
        <p:nvSpPr>
          <p:cNvPr id="27" name="Titel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Motivation</a:t>
            </a:r>
            <a:endParaRPr lang="de-DE" sz="4000" dirty="0"/>
          </a:p>
        </p:txBody>
      </p:sp>
      <p:sp>
        <p:nvSpPr>
          <p:cNvPr id="6" name="Rectangle 5"/>
          <p:cNvSpPr/>
          <p:nvPr/>
        </p:nvSpPr>
        <p:spPr>
          <a:xfrm>
            <a:off x="3558909" y="1984135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aseline="3000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229m</a:t>
            </a:r>
            <a:r>
              <a:rPr lang="de-DE" sz="400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Th</a:t>
            </a:r>
            <a:endParaRPr lang="de-DE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92696"/>
            <a:ext cx="1854995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Nuclear clock</a:t>
            </a:r>
            <a:endParaRPr lang="de-DE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0173" y="693105"/>
            <a:ext cx="2283830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Gamma ray laser</a:t>
            </a:r>
            <a:endParaRPr lang="de-DE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581128"/>
            <a:ext cx="3121239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0000FF"/>
                </a:solidFill>
                <a:latin typeface="+mn-lt"/>
              </a:rPr>
              <a:t>E</a:t>
            </a:r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volution of</a:t>
            </a:r>
          </a:p>
          <a:p>
            <a:pPr algn="ctr"/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 fundamental constants</a:t>
            </a:r>
            <a:endParaRPr lang="de-DE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5815" y="3698999"/>
            <a:ext cx="287867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00FF"/>
                </a:solidFill>
                <a:latin typeface="+mn-lt"/>
              </a:rPr>
              <a:t>Nuclear</a:t>
            </a:r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+mn-lt"/>
              </a:rPr>
              <a:t>Excitation</a:t>
            </a:r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 by </a:t>
            </a:r>
          </a:p>
          <a:p>
            <a:pPr algn="ctr"/>
            <a:r>
              <a:rPr lang="de-DE" sz="2400" dirty="0" err="1" smtClean="0">
                <a:solidFill>
                  <a:srgbClr val="0000FF"/>
                </a:solidFill>
                <a:latin typeface="+mn-lt"/>
              </a:rPr>
              <a:t>Electron</a:t>
            </a:r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 Transition</a:t>
            </a:r>
            <a:endParaRPr lang="de-DE" sz="24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8973"/>
            <a:ext cx="2050244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04" y="1514810"/>
            <a:ext cx="1780776" cy="13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88" y="4948538"/>
            <a:ext cx="1995488" cy="11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3967627" y="2762250"/>
            <a:ext cx="96441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5936" y="3861048"/>
            <a:ext cx="96441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2762250"/>
            <a:ext cx="0" cy="1098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0218" y="2842278"/>
            <a:ext cx="1715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+mn-lt"/>
              </a:rPr>
              <a:t>Δ</a:t>
            </a:r>
            <a:r>
              <a:rPr lang="fi-FI" sz="2400" dirty="0" smtClean="0">
                <a:solidFill>
                  <a:srgbClr val="FF0000"/>
                </a:solidFill>
                <a:latin typeface="+mn-lt"/>
              </a:rPr>
              <a:t>E </a:t>
            </a:r>
            <a:r>
              <a:rPr lang="fi-FI" sz="2400" smtClean="0">
                <a:solidFill>
                  <a:srgbClr val="FF0000"/>
                </a:solidFill>
                <a:latin typeface="+mn-lt"/>
              </a:rPr>
              <a:t>≈ 7.8 </a:t>
            </a:r>
            <a:r>
              <a:rPr lang="fi-FI" sz="2400" dirty="0" err="1" smtClean="0">
                <a:solidFill>
                  <a:srgbClr val="FF0000"/>
                </a:solidFill>
                <a:latin typeface="+mn-lt"/>
              </a:rPr>
              <a:t>eV</a:t>
            </a:r>
            <a:endParaRPr lang="fi-FI" sz="2400" dirty="0" smtClean="0">
              <a:solidFill>
                <a:srgbClr val="FF0000"/>
              </a:solidFill>
              <a:latin typeface="+mn-lt"/>
            </a:endParaRPr>
          </a:p>
          <a:p>
            <a:r>
              <a:rPr lang="fi-FI" sz="2400" dirty="0" smtClean="0">
                <a:solidFill>
                  <a:srgbClr val="FF0000"/>
                </a:solidFill>
                <a:latin typeface="+mn-lt"/>
              </a:rPr>
              <a:t>τ ≈ 25 </a:t>
            </a:r>
            <a:r>
              <a:rPr lang="fi-FI" sz="2400" dirty="0" err="1" smtClean="0">
                <a:solidFill>
                  <a:srgbClr val="FF0000"/>
                </a:solidFill>
                <a:latin typeface="+mn-lt"/>
              </a:rPr>
              <a:t>mins</a:t>
            </a:r>
            <a:r>
              <a:rPr lang="fi-FI" sz="2400" dirty="0" smtClean="0">
                <a:solidFill>
                  <a:srgbClr val="FF0000"/>
                </a:solidFill>
                <a:latin typeface="+mn-lt"/>
              </a:rPr>
              <a:t>?</a:t>
            </a:r>
            <a:endParaRPr lang="fi-FI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277163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+mn-lt"/>
              </a:rPr>
              <a:t>3/2 [631]</a:t>
            </a:r>
            <a:endParaRPr lang="fi-FI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4450" y="385175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+mn-lt"/>
              </a:rPr>
              <a:t>5</a:t>
            </a:r>
            <a:r>
              <a:rPr lang="fi-FI" dirty="0" smtClean="0">
                <a:latin typeface="+mn-lt"/>
              </a:rPr>
              <a:t>/2 [633]</a:t>
            </a:r>
            <a:endParaRPr lang="fi-FI" dirty="0">
              <a:latin typeface="+mn-lt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1106160"/>
            <a:ext cx="30434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Peik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and Tamm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Europhys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Lett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61 (2003) 181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Campbell et al., PRL 108 (2012) 120802</a:t>
            </a:r>
            <a:endParaRPr lang="en-US" sz="1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83973" y="1156883"/>
            <a:ext cx="2508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Tkalya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, PRL 106 (2011) 162501</a:t>
            </a:r>
            <a:endParaRPr lang="en-US" sz="1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3205" y="5993983"/>
            <a:ext cx="2781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P&amp;T,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Europhys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Lett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61 (2003) 181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6441"/>
            <a:ext cx="1941808" cy="145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276516" y="4546721"/>
            <a:ext cx="2556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Izosimov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, J.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Nucl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Sci. Tech. Supp.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6 (2008) 1</a:t>
            </a:r>
            <a:endParaRPr lang="en-US" sz="1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690272"/>
            <a:ext cx="2179122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00FF"/>
                </a:solidFill>
                <a:latin typeface="+mn-lt"/>
              </a:rPr>
              <a:t>Qubit</a:t>
            </a:r>
            <a:r>
              <a:rPr lang="de-DE" sz="2400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de-DE" sz="2400" dirty="0" err="1" smtClean="0">
                <a:solidFill>
                  <a:srgbClr val="0000FF"/>
                </a:solidFill>
                <a:latin typeface="+mn-lt"/>
              </a:rPr>
              <a:t>quantum</a:t>
            </a:r>
            <a:endParaRPr lang="de-DE" sz="2400" dirty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de-DE" sz="2400" dirty="0" err="1" smtClean="0">
                <a:solidFill>
                  <a:srgbClr val="0000FF"/>
                </a:solidFill>
                <a:latin typeface="+mn-lt"/>
              </a:rPr>
              <a:t>computing</a:t>
            </a:r>
            <a:endParaRPr lang="de-DE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944424" y="5485490"/>
            <a:ext cx="3519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Litvinova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et al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., PRC 79 (2009) 064303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Flambaum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Wiringa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, PRC 79 (2009) 034302</a:t>
            </a:r>
            <a:endParaRPr lang="en-US" sz="1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2987824" y="4619538"/>
            <a:ext cx="3142024" cy="42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Beck et al. </a:t>
            </a:r>
            <a:r>
              <a:rPr lang="de-DE" sz="2000" dirty="0" smtClean="0">
                <a:latin typeface="+mj-lt"/>
              </a:rPr>
              <a:t>Phys. </a:t>
            </a:r>
            <a:r>
              <a:rPr lang="de-DE" sz="2000" dirty="0" err="1" smtClean="0">
                <a:latin typeface="+mj-lt"/>
              </a:rPr>
              <a:t>Rev</a:t>
            </a:r>
            <a:r>
              <a:rPr lang="de-DE" sz="2000" dirty="0" smtClean="0">
                <a:latin typeface="+mj-lt"/>
              </a:rPr>
              <a:t>. </a:t>
            </a:r>
            <a:r>
              <a:rPr lang="de-DE" sz="2000" dirty="0" err="1" smtClean="0">
                <a:latin typeface="+mj-lt"/>
              </a:rPr>
              <a:t>Lett</a:t>
            </a:r>
            <a:r>
              <a:rPr lang="de-DE" sz="2000" dirty="0" smtClean="0">
                <a:latin typeface="+mj-lt"/>
              </a:rPr>
              <a:t>. </a:t>
            </a:r>
            <a:r>
              <a:rPr lang="de-DE" sz="2000" b="1" dirty="0" smtClean="0">
                <a:latin typeface="+mj-lt"/>
              </a:rPr>
              <a:t>98 (2007)</a:t>
            </a: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15816" y="98072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S.L. Sakharov.  Th. Phys. At.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Nuc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., 73:(1-8), 2010.</a:t>
            </a:r>
          </a:p>
        </p:txBody>
      </p:sp>
      <p:sp>
        <p:nvSpPr>
          <p:cNvPr id="39" name="Oval 38"/>
          <p:cNvSpPr/>
          <p:nvPr/>
        </p:nvSpPr>
        <p:spPr>
          <a:xfrm>
            <a:off x="2915816" y="836712"/>
            <a:ext cx="3168352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4932040" y="3861048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µ = 0.45 µ</a:t>
            </a:r>
            <a:r>
              <a:rPr lang="de-DE" sz="1400" baseline="-25000" dirty="0" smtClean="0"/>
              <a:t>N</a:t>
            </a:r>
          </a:p>
          <a:p>
            <a:r>
              <a:rPr lang="de-DE" sz="1400" dirty="0" smtClean="0"/>
              <a:t>Q = 3.11 eb</a:t>
            </a:r>
            <a:endParaRPr lang="de-DE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32040" y="2276872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µ ≈ -0.08 µ</a:t>
            </a:r>
            <a:r>
              <a:rPr lang="de-DE" sz="1400" baseline="-25000" dirty="0" smtClean="0"/>
              <a:t>N</a:t>
            </a:r>
          </a:p>
          <a:p>
            <a:r>
              <a:rPr lang="de-DE" sz="1400" dirty="0" smtClean="0"/>
              <a:t>Q ≈ 1.8 eb</a:t>
            </a:r>
            <a:endParaRPr lang="de-DE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 w="1270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0" y="0"/>
            <a:ext cx="9144000" cy="6858000"/>
          </a:xfrm>
          <a:prstGeom prst="line">
            <a:avLst/>
          </a:prstGeom>
          <a:ln w="1270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95736" y="6270411"/>
            <a:ext cx="487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Need for verification of isomeric state</a:t>
            </a:r>
          </a:p>
          <a:p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3995936" y="3140968"/>
            <a:ext cx="13227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0" dirty="0" smtClean="0">
                <a:solidFill>
                  <a:schemeClr val="tx1"/>
                </a:solidFill>
              </a:rPr>
              <a:t>?</a:t>
            </a:r>
            <a:endParaRPr lang="de-DE" sz="2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 animBg="1"/>
      <p:bldP spid="26" grpId="0"/>
      <p:bldP spid="29" grpId="0"/>
      <p:bldP spid="31" grpId="0"/>
      <p:bldP spid="39" grpId="0" animBg="1"/>
      <p:bldP spid="40" grpId="0"/>
      <p:bldP spid="41" grpId="0"/>
      <p:bldP spid="4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795418" y="4705399"/>
            <a:ext cx="12314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charset="0"/>
              </a:rPr>
              <a:t>26878.16 cm</a:t>
            </a:r>
            <a:r>
              <a:rPr lang="de-DE" sz="14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</a:p>
          <a:p>
            <a:pPr eaLnBrk="1" hangingPunct="1"/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charset="0"/>
              </a:rPr>
              <a:t>J=3</a:t>
            </a:r>
            <a:endParaRPr lang="de-DE" sz="14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798635" y="4057327"/>
            <a:ext cx="12314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charset="0"/>
              </a:rPr>
              <a:t>38700.25 cm</a:t>
            </a:r>
            <a:r>
              <a:rPr lang="de-DE" sz="14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</a:p>
          <a:p>
            <a:pPr eaLnBrk="1" hangingPunct="1"/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charset="0"/>
              </a:rPr>
              <a:t>J=4</a:t>
            </a:r>
            <a:endParaRPr lang="de-DE" sz="14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2786050" y="3284984"/>
            <a:ext cx="164193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charset="0"/>
              </a:rPr>
              <a:t>AI 51762.84 cm</a:t>
            </a:r>
            <a:r>
              <a:rPr lang="de-DE" sz="14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  <a:endParaRPr lang="de-DE" sz="1400" b="1" baseline="300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Rechteck 34"/>
          <p:cNvSpPr/>
          <p:nvPr/>
        </p:nvSpPr>
        <p:spPr bwMode="auto">
          <a:xfrm>
            <a:off x="1577540" y="3284984"/>
            <a:ext cx="1227031" cy="45524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3787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Identification of the Isomeric State</a:t>
            </a:r>
            <a:endParaRPr lang="de-DE" sz="4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764704"/>
            <a:ext cx="4392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000" dirty="0" smtClean="0">
                <a:solidFill>
                  <a:srgbClr val="0070C0"/>
                </a:solidFill>
                <a:latin typeface="+mn-lt"/>
                <a:cs typeface="Arial" charset="0"/>
              </a:rPr>
              <a:t>Collinear fluorescence spectroscopy</a:t>
            </a:r>
            <a:endParaRPr lang="de-DE" sz="2000" baseline="30000" dirty="0" smtClean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004048" y="835002"/>
            <a:ext cx="1008112" cy="86409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6084168" y="764704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000" dirty="0" smtClean="0">
                <a:solidFill>
                  <a:srgbClr val="0070C0"/>
                </a:solidFill>
                <a:latin typeface="+mn-lt"/>
                <a:cs typeface="Arial" charset="0"/>
              </a:rPr>
              <a:t>HR-RIS</a:t>
            </a:r>
            <a:endParaRPr lang="de-DE" sz="2000" baseline="30000" dirty="0" smtClean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126477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„detection“ efficiency = 1/6000 </a:t>
            </a:r>
          </a:p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+ </a:t>
            </a:r>
            <a:r>
              <a:rPr lang="de-DE" sz="1600" i="1" dirty="0" smtClean="0">
                <a:solidFill>
                  <a:schemeClr val="tx1"/>
                </a:solidFill>
                <a:latin typeface="+mn-lt"/>
                <a:cs typeface="Arial" charset="0"/>
              </a:rPr>
              <a:t>A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de-DE" sz="1600" i="1" dirty="0" smtClean="0">
                <a:solidFill>
                  <a:schemeClr val="tx1"/>
                </a:solidFill>
                <a:latin typeface="+mn-lt"/>
                <a:cs typeface="Arial" charset="0"/>
              </a:rPr>
              <a:t>B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factors for ion known</a:t>
            </a:r>
          </a:p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+ high resolution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04048" y="1220559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+ ion detection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  <a:cs typeface="Arial" charset="0"/>
              </a:rPr>
              <a:t>efficiency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≈ 100%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Doppler reduction required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-DE" sz="1600" i="1" dirty="0" smtClean="0">
                <a:solidFill>
                  <a:schemeClr val="tx1"/>
                </a:solidFill>
                <a:latin typeface="+mn-lt"/>
                <a:cs typeface="Arial" charset="0"/>
              </a:rPr>
              <a:t>A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de-DE" sz="1600" i="1" dirty="0" smtClean="0">
                <a:solidFill>
                  <a:schemeClr val="tx1"/>
                </a:solidFill>
                <a:latin typeface="+mn-lt"/>
                <a:cs typeface="Arial" charset="0"/>
              </a:rPr>
              <a:t>B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 factors for ground state unknown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395536" y="2564904"/>
            <a:ext cx="792088" cy="360039"/>
          </a:xfrm>
          <a:prstGeom prst="rightArrow">
            <a:avLst>
              <a:gd name="adj1" fmla="val 48454"/>
              <a:gd name="adj2" fmla="val 67711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227687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+mn-lt"/>
                <a:cs typeface="Arial" charset="0"/>
              </a:rPr>
              <a:t>Enhance ion current</a:t>
            </a:r>
          </a:p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+mn-lt"/>
                <a:cs typeface="Arial" charset="0"/>
              </a:rPr>
              <a:t>by efficient laser ionization</a:t>
            </a:r>
            <a:endParaRPr lang="de-DE" sz="1600" baseline="30000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6096" y="250030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+mn-lt"/>
                <a:cs typeface="Arial" charset="0"/>
              </a:rPr>
              <a:t>find suitable high resolution scheme</a:t>
            </a:r>
          </a:p>
          <a:p>
            <a:pPr lvl="0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+mn-lt"/>
                <a:cs typeface="Arial" charset="0"/>
              </a:rPr>
              <a:t>and get ground state template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-1512168" y="3357562"/>
            <a:ext cx="1512168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324528" y="620688"/>
          <a:ext cx="4066954" cy="2952328"/>
        </p:xfrm>
        <a:graphic>
          <a:graphicData uri="http://schemas.openxmlformats.org/presentationml/2006/ole">
            <p:oleObj spid="_x0000_s189442" name="Graph" r:id="rId4" imgW="4161600" imgH="2926080" progId="">
              <p:embed/>
            </p:oleObj>
          </a:graphicData>
        </a:graphic>
      </p:graphicFrame>
      <p:pic>
        <p:nvPicPr>
          <p:cNvPr id="18" name="Picture 18" descr="logo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0188624" y="4509120"/>
            <a:ext cx="763265" cy="859424"/>
          </a:xfrm>
          <a:prstGeom prst="rect">
            <a:avLst/>
          </a:prstGeom>
          <a:noFill/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078555" y="4222780"/>
            <a:ext cx="216024" cy="631267"/>
          </a:xfrm>
          <a:prstGeom prst="upArrow">
            <a:avLst>
              <a:gd name="adj1" fmla="val 50000"/>
              <a:gd name="adj2" fmla="val 117181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574323" y="4854047"/>
            <a:ext cx="12210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51622" y="4018427"/>
            <a:ext cx="1221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de-DE" sz="12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2150564" y="4854047"/>
            <a:ext cx="72007" cy="1068297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1574324" y="5922344"/>
            <a:ext cx="12210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3312368" cy="283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>
            <a:endCxn id="70" idx="1"/>
          </p:cNvCxnSpPr>
          <p:nvPr/>
        </p:nvCxnSpPr>
        <p:spPr>
          <a:xfrm>
            <a:off x="5246166" y="5961992"/>
            <a:ext cx="1126034" cy="34104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9" idx="3"/>
          </p:cNvCxnSpPr>
          <p:nvPr/>
        </p:nvCxnSpPr>
        <p:spPr>
          <a:xfrm flipV="1">
            <a:off x="5875769" y="3788470"/>
            <a:ext cx="710175" cy="35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57752" y="3500438"/>
            <a:ext cx="10180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  <a:latin typeface="+mn-lt"/>
              </a:rPr>
              <a:t>Cooling tube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0" name="Straight Arrow Connector 59"/>
          <p:cNvCxnSpPr>
            <a:endCxn id="61" idx="1"/>
          </p:cNvCxnSpPr>
          <p:nvPr/>
        </p:nvCxnSpPr>
        <p:spPr>
          <a:xfrm flipV="1">
            <a:off x="5940152" y="3680158"/>
            <a:ext cx="1917996" cy="147703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58148" y="3356992"/>
            <a:ext cx="12858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  <a:latin typeface="+mn-lt"/>
              </a:rPr>
              <a:t>DC electrodes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72200" y="6072206"/>
            <a:ext cx="25161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baseline="30000" dirty="0" smtClean="0">
                <a:solidFill>
                  <a:schemeClr val="tx1"/>
                </a:solidFill>
                <a:latin typeface="+mn-lt"/>
              </a:rPr>
              <a:t>233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U → </a:t>
            </a:r>
            <a:r>
              <a:rPr lang="de-DE" baseline="30000" dirty="0" smtClean="0">
                <a:solidFill>
                  <a:schemeClr val="tx1"/>
                </a:solidFill>
                <a:latin typeface="+mn-lt"/>
              </a:rPr>
              <a:t>229g,m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Th + </a:t>
            </a:r>
            <a:r>
              <a:rPr lang="el-GR" dirty="0" smtClean="0">
                <a:solidFill>
                  <a:schemeClr val="tx1"/>
                </a:solidFill>
                <a:latin typeface="+mn-lt"/>
                <a:cs typeface="GreekC_IV50" pitchFamily="2" charset="0"/>
              </a:rPr>
              <a:t>α</a:t>
            </a:r>
            <a:endParaRPr lang="de-DE" dirty="0" smtClean="0">
              <a:solidFill>
                <a:schemeClr val="tx1"/>
              </a:solidFill>
              <a:latin typeface="+mn-lt"/>
              <a:cs typeface="GreekC_IV50" pitchFamily="2" charset="0"/>
            </a:endParaRPr>
          </a:p>
        </p:txBody>
      </p:sp>
      <p:sp>
        <p:nvSpPr>
          <p:cNvPr id="81" name="Line 5"/>
          <p:cNvSpPr>
            <a:spLocks noChangeShapeType="1"/>
          </p:cNvSpPr>
          <p:nvPr/>
        </p:nvSpPr>
        <p:spPr bwMode="auto">
          <a:xfrm>
            <a:off x="1577540" y="3717032"/>
            <a:ext cx="12210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1934540" y="3427860"/>
            <a:ext cx="504056" cy="786827"/>
          </a:xfrm>
          <a:prstGeom prst="upArrow">
            <a:avLst>
              <a:gd name="adj1" fmla="val 39315"/>
              <a:gd name="adj2" fmla="val 36273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1574499" y="3427860"/>
            <a:ext cx="12210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2810035" y="5785314"/>
            <a:ext cx="63511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charset="0"/>
              </a:rPr>
              <a:t>0 cm</a:t>
            </a:r>
            <a:r>
              <a:rPr lang="de-DE" sz="1400" b="1" baseline="30000" dirty="0" smtClean="0">
                <a:solidFill>
                  <a:schemeClr val="tx1"/>
                </a:solidFill>
                <a:latin typeface="+mn-lt"/>
                <a:cs typeface="Arial" charset="0"/>
              </a:rPr>
              <a:t>-1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86050" y="3501008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+mn-lt"/>
              </a:rPr>
              <a:t>IP 50867 cm</a:t>
            </a:r>
            <a:r>
              <a:rPr lang="de-DE" sz="1400" baseline="30000" dirty="0" smtClean="0">
                <a:solidFill>
                  <a:schemeClr val="tx1"/>
                </a:solidFill>
                <a:latin typeface="+mn-lt"/>
              </a:rPr>
              <a:t>-1</a:t>
            </a:r>
            <a:endParaRPr lang="de-DE" sz="14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91680" y="6001543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6d</a:t>
            </a:r>
            <a:r>
              <a:rPr lang="en-US" sz="140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7s</a:t>
            </a:r>
            <a:r>
              <a:rPr lang="en-US" sz="1400" baseline="30000" dirty="0" smtClean="0">
                <a:solidFill>
                  <a:schemeClr val="tx1"/>
                </a:solidFill>
                <a:latin typeface="+mn-lt"/>
              </a:rPr>
              <a:t>2 3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1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endParaRPr lang="de-DE" sz="1400" baseline="-25000" dirty="0">
              <a:latin typeface="+mn-lt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572000" y="2780928"/>
            <a:ext cx="792088" cy="360039"/>
          </a:xfrm>
          <a:prstGeom prst="rightArrow">
            <a:avLst>
              <a:gd name="adj1" fmla="val 48454"/>
              <a:gd name="adj2" fmla="val 67711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633478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+mn-lt"/>
              </a:rPr>
              <a:t>S Raeder </a:t>
            </a:r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et al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 2011 </a:t>
            </a:r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J. Phys. B:</a:t>
            </a:r>
          </a:p>
          <a:p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At. Mol. Opt. Phys.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  <a:latin typeface="+mn-lt"/>
              </a:rPr>
              <a:t>44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 165005</a:t>
            </a:r>
            <a:endParaRPr lang="de-D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1571814" y="4203400"/>
            <a:ext cx="12210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>
            <a:endCxn id="50" idx="1"/>
          </p:cNvCxnSpPr>
          <p:nvPr/>
        </p:nvCxnSpPr>
        <p:spPr>
          <a:xfrm>
            <a:off x="7092280" y="5229200"/>
            <a:ext cx="864096" cy="25115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56376" y="5157192"/>
            <a:ext cx="12858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  <a:latin typeface="+mn-lt"/>
              </a:rPr>
              <a:t>Electron emitter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7" name="Straight Arrow Connector 56"/>
          <p:cNvCxnSpPr>
            <a:endCxn id="62" idx="1"/>
          </p:cNvCxnSpPr>
          <p:nvPr/>
        </p:nvCxnSpPr>
        <p:spPr>
          <a:xfrm flipV="1">
            <a:off x="7380312" y="4477762"/>
            <a:ext cx="720080" cy="46340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100392" y="4293096"/>
            <a:ext cx="1285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800" dirty="0" smtClean="0">
                <a:solidFill>
                  <a:schemeClr val="tx1"/>
                </a:solidFill>
                <a:latin typeface="+mn-lt"/>
              </a:rPr>
              <a:t>Skimmer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6" grpId="0" animBg="1"/>
      <p:bldP spid="77" grpId="0" animBg="1"/>
      <p:bldP spid="19" grpId="0" animBg="1"/>
      <p:bldP spid="6" grpId="0"/>
      <p:bldP spid="20" grpId="0"/>
      <p:bldP spid="22" grpId="0"/>
      <p:bldP spid="25" grpId="0"/>
      <p:bldP spid="26" grpId="0" animBg="1"/>
      <p:bldP spid="28" grpId="0"/>
      <p:bldP spid="30" grpId="0"/>
      <p:bldP spid="21" grpId="0" animBg="1"/>
      <p:bldP spid="24" grpId="0" animBg="1"/>
      <p:bldP spid="34" grpId="0"/>
      <p:bldP spid="38" grpId="0" animBg="1"/>
      <p:bldP spid="46" grpId="0" animBg="1"/>
      <p:bldP spid="59" grpId="0" animBg="1"/>
      <p:bldP spid="61" grpId="0" animBg="1"/>
      <p:bldP spid="70" grpId="0" animBg="1"/>
      <p:bldP spid="81" grpId="0" animBg="1"/>
      <p:bldP spid="51" grpId="0" animBg="1"/>
      <p:bldP spid="82" grpId="0" animBg="1"/>
      <p:bldP spid="45" grpId="0" animBg="1"/>
      <p:bldP spid="48" grpId="0"/>
      <p:bldP spid="39" grpId="0"/>
      <p:bldP spid="42" grpId="0" animBg="1"/>
      <p:bldP spid="44" grpId="0"/>
      <p:bldP spid="53" grpId="0" animBg="1"/>
      <p:bldP spid="50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180528" y="692696"/>
            <a:ext cx="89634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Alpha-recoil source in Jyväskylä University</a:t>
            </a:r>
            <a:endParaRPr lang="de-DE" dirty="0" smtClean="0">
              <a:solidFill>
                <a:schemeClr val="tx1"/>
              </a:solidFill>
              <a:latin typeface="GreekC_IV50" pitchFamily="2" charset="0"/>
              <a:cs typeface="GreekC_IV5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Expected 2% branching ratio to 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229m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Th</a:t>
            </a:r>
          </a:p>
          <a:p>
            <a:pPr>
              <a:buFont typeface="Arial" pitchFamily="34" charset="0"/>
              <a:buChar char="•"/>
            </a:pPr>
            <a:endParaRPr lang="en-US" sz="6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Source strength: ≈1.4 x10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recoils /s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Recoil ions stopped in helium buffer gas (50 mbar) and guided to exit nozzle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 by gas flow and electric field   </a:t>
            </a: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itel 6"/>
          <p:cNvSpPr txBox="1">
            <a:spLocks/>
          </p:cNvSpPr>
          <p:nvPr/>
        </p:nvSpPr>
        <p:spPr bwMode="auto">
          <a:xfrm>
            <a:off x="0" y="14287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Recoil Ion Source</a:t>
            </a:r>
            <a:endParaRPr kumimoji="0" lang="de-DE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5750260"/>
            <a:ext cx="8280920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Extraction efficiency for thorium ions (1.6%) is a factor of 10 lower 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compared to At and Fr ions – possible neutral fraction? </a:t>
            </a:r>
          </a:p>
        </p:txBody>
      </p:sp>
      <p:pic>
        <p:nvPicPr>
          <p:cNvPr id="247812" name="Picture 4" descr="C:\Users\TL-njoobee\Desktop\Neue Bitma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013176"/>
            <a:ext cx="2674393" cy="6390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79712" y="5085184"/>
            <a:ext cx="154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Efficiency: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500388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(T</a:t>
            </a:r>
            <a:r>
              <a:rPr lang="de-DE" sz="1800" baseline="-25000" dirty="0" smtClean="0">
                <a:solidFill>
                  <a:schemeClr val="tx1"/>
                </a:solidFill>
              </a:rPr>
              <a:t>1/2</a:t>
            </a:r>
            <a:r>
              <a:rPr lang="de-DE" sz="1800" dirty="0" smtClean="0">
                <a:solidFill>
                  <a:schemeClr val="tx1"/>
                </a:solidFill>
              </a:rPr>
              <a:t>= 32 ms)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2" name="Picture 3" descr="C:\Users\TL-njoobee\Desktop\Neue Bitma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9153"/>
            <a:ext cx="2592288" cy="1935991"/>
          </a:xfrm>
          <a:prstGeom prst="rect">
            <a:avLst/>
          </a:prstGeom>
          <a:noFill/>
        </p:spPr>
      </p:pic>
      <p:pic>
        <p:nvPicPr>
          <p:cNvPr id="3" name="Picture 4" descr="C:\Users\TL-njoobee\Desktop\Neue Bitmap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62892"/>
            <a:ext cx="2520280" cy="1818236"/>
          </a:xfrm>
          <a:prstGeom prst="rect">
            <a:avLst/>
          </a:prstGeom>
          <a:noFill/>
        </p:spPr>
      </p:pic>
      <p:pic>
        <p:nvPicPr>
          <p:cNvPr id="247813" name="Picture 5" descr="C:\Users\TL-njoobee\Desktop\Neue Bitmap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80928"/>
            <a:ext cx="2376264" cy="181173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99592" y="4509120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Emitter current (µA)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6645" y="4509120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Emitter current (µA)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 bwMode="auto">
          <a:xfrm rot="995776">
            <a:off x="6372225" y="1628775"/>
            <a:ext cx="1439863" cy="6889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1979613" y="1555750"/>
            <a:ext cx="5689600" cy="7143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2" name="AutoShape 3"/>
          <p:cNvSpPr>
            <a:spLocks noChangeArrowheads="1"/>
          </p:cNvSpPr>
          <p:nvPr/>
        </p:nvSpPr>
        <p:spPr bwMode="auto">
          <a:xfrm>
            <a:off x="2514600" y="3027363"/>
            <a:ext cx="304800" cy="990600"/>
          </a:xfrm>
          <a:prstGeom prst="upArrow">
            <a:avLst>
              <a:gd name="adj1" fmla="val 50000"/>
              <a:gd name="adj2" fmla="val 117181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2054225" y="4017963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1187450" y="54657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1200">
                <a:solidFill>
                  <a:schemeClr val="tx1"/>
                </a:solidFill>
                <a:latin typeface="+mj-lt"/>
                <a:cs typeface="Arial" charset="0"/>
              </a:rPr>
              <a:t>ground state</a:t>
            </a:r>
          </a:p>
        </p:txBody>
      </p:sp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1058863" y="3787775"/>
            <a:ext cx="992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1200">
                <a:solidFill>
                  <a:schemeClr val="tx1"/>
                </a:solidFill>
                <a:latin typeface="+mj-lt"/>
                <a:cs typeface="Arial" charset="0"/>
              </a:rPr>
              <a:t>first excited state</a:t>
            </a:r>
          </a:p>
        </p:txBody>
      </p: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900113" y="2706688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1200" dirty="0" err="1">
                <a:solidFill>
                  <a:schemeClr val="tx1"/>
                </a:solidFill>
                <a:latin typeface="+mj-lt"/>
                <a:cs typeface="Arial" charset="0"/>
              </a:rPr>
              <a:t>higher</a:t>
            </a:r>
            <a:r>
              <a:rPr lang="de-DE" sz="1200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</a:p>
          <a:p>
            <a:pPr algn="ctr" eaLnBrk="1" hangingPunct="1"/>
            <a:r>
              <a:rPr lang="de-DE" sz="1200" dirty="0" err="1">
                <a:solidFill>
                  <a:schemeClr val="tx1"/>
                </a:solidFill>
                <a:latin typeface="+mj-lt"/>
                <a:cs typeface="Arial" charset="0"/>
              </a:rPr>
              <a:t>excited</a:t>
            </a:r>
            <a:r>
              <a:rPr lang="de-DE" sz="1200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</a:p>
          <a:p>
            <a:pPr algn="ctr" eaLnBrk="1" hangingPunct="1"/>
            <a:r>
              <a:rPr lang="de-DE" sz="1200" dirty="0" err="1">
                <a:solidFill>
                  <a:schemeClr val="tx1"/>
                </a:solidFill>
                <a:latin typeface="+mj-lt"/>
                <a:cs typeface="Arial" charset="0"/>
              </a:rPr>
              <a:t>states</a:t>
            </a:r>
            <a:endParaRPr lang="de-DE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>
            <a:off x="1982788" y="2266950"/>
            <a:ext cx="489426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900113" y="2036763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1200" dirty="0" err="1">
                <a:solidFill>
                  <a:schemeClr val="tx1"/>
                </a:solidFill>
                <a:latin typeface="+mj-lt"/>
                <a:cs typeface="Arial" charset="0"/>
              </a:rPr>
              <a:t>ionization</a:t>
            </a:r>
            <a:r>
              <a:rPr lang="de-DE" sz="1200" dirty="0">
                <a:solidFill>
                  <a:schemeClr val="tx1"/>
                </a:solidFill>
                <a:latin typeface="+mj-lt"/>
                <a:cs typeface="Arial" charset="0"/>
              </a:rPr>
              <a:t> potential</a:t>
            </a:r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3273425" y="3865563"/>
            <a:ext cx="37221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 b="1">
                <a:solidFill>
                  <a:schemeClr val="tx1"/>
                </a:solidFill>
                <a:latin typeface="+mj-lt"/>
                <a:cs typeface="Arial" charset="0"/>
              </a:rPr>
              <a:t>E</a:t>
            </a:r>
            <a:r>
              <a:rPr lang="de-DE" sz="1400" b="1" baseline="-25000">
                <a:solidFill>
                  <a:schemeClr val="tx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1040" name="AutoShape 13"/>
          <p:cNvSpPr>
            <a:spLocks noChangeArrowheads="1"/>
          </p:cNvSpPr>
          <p:nvPr/>
        </p:nvSpPr>
        <p:spPr bwMode="auto">
          <a:xfrm>
            <a:off x="2511425" y="4017963"/>
            <a:ext cx="304800" cy="1676400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 flipV="1">
            <a:off x="987425" y="1655763"/>
            <a:ext cx="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42" name="Text Box 15"/>
          <p:cNvSpPr txBox="1">
            <a:spLocks noChangeArrowheads="1"/>
          </p:cNvSpPr>
          <p:nvPr/>
        </p:nvSpPr>
        <p:spPr bwMode="auto">
          <a:xfrm rot="-5400000">
            <a:off x="30091" y="3808691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 b="1">
                <a:solidFill>
                  <a:schemeClr val="tx1"/>
                </a:solidFill>
                <a:latin typeface="+mj-lt"/>
                <a:cs typeface="Arial" charset="0"/>
              </a:rPr>
              <a:t>Energy</a:t>
            </a:r>
          </a:p>
        </p:txBody>
      </p:sp>
      <p:sp>
        <p:nvSpPr>
          <p:cNvPr id="1043" name="Line 16"/>
          <p:cNvSpPr>
            <a:spLocks noChangeShapeType="1"/>
          </p:cNvSpPr>
          <p:nvPr/>
        </p:nvSpPr>
        <p:spPr bwMode="auto">
          <a:xfrm>
            <a:off x="838200" y="569436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44" name="Text Box 17"/>
          <p:cNvSpPr txBox="1">
            <a:spLocks noChangeArrowheads="1"/>
          </p:cNvSpPr>
          <p:nvPr/>
        </p:nvSpPr>
        <p:spPr bwMode="auto">
          <a:xfrm>
            <a:off x="365125" y="5541963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 b="1">
                <a:solidFill>
                  <a:schemeClr val="tx1"/>
                </a:solidFill>
                <a:latin typeface="+mj-lt"/>
                <a:cs typeface="Arial" charset="0"/>
              </a:rPr>
              <a:t>0 eV</a:t>
            </a:r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211138" y="2044700"/>
            <a:ext cx="657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 b="1">
                <a:solidFill>
                  <a:schemeClr val="tx1"/>
                </a:solidFill>
                <a:latin typeface="+mj-lt"/>
                <a:cs typeface="Arial" charset="0"/>
              </a:rPr>
              <a:t>~6 eV</a:t>
            </a:r>
          </a:p>
          <a:p>
            <a:pPr eaLnBrk="1" hangingPunct="1"/>
            <a:r>
              <a:rPr lang="de-DE" sz="1000" b="1">
                <a:solidFill>
                  <a:schemeClr val="tx1"/>
                </a:solidFill>
                <a:latin typeface="+mj-lt"/>
                <a:cs typeface="Arial" charset="0"/>
              </a:rPr>
              <a:t>(5-9 eV)</a:t>
            </a:r>
          </a:p>
        </p:txBody>
      </p:sp>
      <p:sp>
        <p:nvSpPr>
          <p:cNvPr id="1046" name="Line 19"/>
          <p:cNvSpPr>
            <a:spLocks noChangeShapeType="1"/>
          </p:cNvSpPr>
          <p:nvPr/>
        </p:nvSpPr>
        <p:spPr bwMode="auto">
          <a:xfrm>
            <a:off x="838200" y="2266950"/>
            <a:ext cx="269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54226" y="5541963"/>
            <a:ext cx="1590676" cy="307975"/>
            <a:chOff x="1294" y="3792"/>
            <a:chExt cx="1002" cy="194"/>
          </a:xfrm>
        </p:grpSpPr>
        <p:sp>
          <p:nvSpPr>
            <p:cNvPr id="1470" name="Text Box 21"/>
            <p:cNvSpPr txBox="1">
              <a:spLocks noChangeArrowheads="1"/>
            </p:cNvSpPr>
            <p:nvPr/>
          </p:nvSpPr>
          <p:spPr bwMode="auto">
            <a:xfrm>
              <a:off x="2062" y="3792"/>
              <a:ext cx="23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solidFill>
                    <a:schemeClr val="tx1"/>
                  </a:solidFill>
                  <a:latin typeface="+mj-lt"/>
                  <a:cs typeface="Arial" charset="0"/>
                </a:rPr>
                <a:t>E</a:t>
              </a:r>
              <a:r>
                <a:rPr lang="de-DE" sz="1400" b="1" baseline="-25000">
                  <a:solidFill>
                    <a:schemeClr val="tx1"/>
                  </a:solidFill>
                  <a:latin typeface="+mj-lt"/>
                  <a:cs typeface="Arial" charset="0"/>
                </a:rPr>
                <a:t>0</a:t>
              </a:r>
            </a:p>
          </p:txBody>
        </p:sp>
        <p:sp>
          <p:nvSpPr>
            <p:cNvPr id="1471" name="Line 22"/>
            <p:cNvSpPr>
              <a:spLocks noChangeShapeType="1"/>
            </p:cNvSpPr>
            <p:nvPr/>
          </p:nvSpPr>
          <p:spPr bwMode="auto">
            <a:xfrm>
              <a:off x="1294" y="388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</p:grp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2054225" y="3027363"/>
            <a:ext cx="564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908175" y="981075"/>
            <a:ext cx="163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+mj-lt"/>
                <a:cs typeface="Arial" charset="0"/>
              </a:rPr>
              <a:t>non</a:t>
            </a:r>
            <a:r>
              <a:rPr lang="de-DE" sz="1800">
                <a:solidFill>
                  <a:schemeClr val="tx1"/>
                </a:solidFill>
                <a:latin typeface="+mj-lt"/>
                <a:cs typeface="Arial" charset="0"/>
              </a:rPr>
              <a:t>-</a:t>
            </a:r>
            <a:r>
              <a:rPr lang="en-US" sz="1800">
                <a:solidFill>
                  <a:schemeClr val="tx1"/>
                </a:solidFill>
                <a:latin typeface="+mj-lt"/>
                <a:cs typeface="Arial" charset="0"/>
              </a:rPr>
              <a:t>resonant 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+mj-lt"/>
                <a:cs typeface="Arial" charset="0"/>
              </a:rPr>
              <a:t>ionization</a:t>
            </a:r>
            <a:endParaRPr lang="de-DE" sz="180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50" name="Text Box 28"/>
          <p:cNvSpPr txBox="1">
            <a:spLocks noChangeArrowheads="1"/>
          </p:cNvSpPr>
          <p:nvPr/>
        </p:nvSpPr>
        <p:spPr bwMode="auto">
          <a:xfrm>
            <a:off x="3578225" y="9842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+mj-lt"/>
                <a:cs typeface="Arial" charset="0"/>
              </a:rPr>
              <a:t>search for auto-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+mj-lt"/>
                <a:cs typeface="Arial" charset="0"/>
              </a:rPr>
              <a:t>ionizing states</a:t>
            </a:r>
            <a:endParaRPr lang="de-DE" sz="180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51" name="Text Box 29"/>
          <p:cNvSpPr txBox="1">
            <a:spLocks noChangeArrowheads="1"/>
          </p:cNvSpPr>
          <p:nvPr/>
        </p:nvSpPr>
        <p:spPr bwMode="auto">
          <a:xfrm>
            <a:off x="5749925" y="1025525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>
                <a:solidFill>
                  <a:schemeClr val="tx1"/>
                </a:solidFill>
                <a:latin typeface="+mj-lt"/>
                <a:cs typeface="Arial" charset="0"/>
              </a:rPr>
              <a:t>ionization via</a:t>
            </a:r>
          </a:p>
          <a:p>
            <a:pPr algn="ctr" eaLnBrk="1" hangingPunct="1"/>
            <a:r>
              <a:rPr lang="en-US" sz="1800" dirty="0" err="1">
                <a:solidFill>
                  <a:schemeClr val="tx1"/>
                </a:solidFill>
                <a:latin typeface="+mj-lt"/>
                <a:cs typeface="Arial" charset="0"/>
              </a:rPr>
              <a:t>Rydberg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charset="0"/>
              </a:rPr>
              <a:t>-states</a:t>
            </a:r>
          </a:p>
          <a:p>
            <a:pPr algn="ctr" eaLnBrk="1" hangingPunct="1"/>
            <a:endParaRPr lang="de-DE" sz="18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84888" y="2393950"/>
            <a:ext cx="1600200" cy="633413"/>
            <a:chOff x="6227" y="1824"/>
            <a:chExt cx="1008" cy="384"/>
          </a:xfrm>
        </p:grpSpPr>
        <p:sp>
          <p:nvSpPr>
            <p:cNvPr id="1468" name="Line 31"/>
            <p:cNvSpPr>
              <a:spLocks noChangeShapeType="1"/>
            </p:cNvSpPr>
            <p:nvPr/>
          </p:nvSpPr>
          <p:spPr bwMode="auto">
            <a:xfrm>
              <a:off x="6227" y="1842"/>
              <a:ext cx="1008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69" name="AutoShape 32"/>
            <p:cNvSpPr>
              <a:spLocks noChangeArrowheads="1"/>
            </p:cNvSpPr>
            <p:nvPr/>
          </p:nvSpPr>
          <p:spPr bwMode="auto">
            <a:xfrm>
              <a:off x="6611" y="1824"/>
              <a:ext cx="192" cy="384"/>
            </a:xfrm>
            <a:prstGeom prst="upArrow">
              <a:avLst>
                <a:gd name="adj1" fmla="val 50000"/>
                <a:gd name="adj2" fmla="val 72111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8015288" y="4351338"/>
            <a:ext cx="993775" cy="177800"/>
            <a:chOff x="4748" y="1933"/>
            <a:chExt cx="1235" cy="185"/>
          </a:xfrm>
        </p:grpSpPr>
        <p:sp>
          <p:nvSpPr>
            <p:cNvPr id="1465" name="AutoShape 36"/>
            <p:cNvSpPr>
              <a:spLocks noChangeArrowheads="1"/>
            </p:cNvSpPr>
            <p:nvPr/>
          </p:nvSpPr>
          <p:spPr bwMode="auto">
            <a:xfrm>
              <a:off x="4748" y="1977"/>
              <a:ext cx="1225" cy="141"/>
            </a:xfrm>
            <a:prstGeom prst="leftArrow">
              <a:avLst>
                <a:gd name="adj1" fmla="val 53843"/>
                <a:gd name="adj2" fmla="val 103572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66" name="AutoShape 37"/>
            <p:cNvSpPr>
              <a:spLocks noChangeArrowheads="1"/>
            </p:cNvSpPr>
            <p:nvPr/>
          </p:nvSpPr>
          <p:spPr bwMode="auto">
            <a:xfrm>
              <a:off x="4752" y="1958"/>
              <a:ext cx="1225" cy="141"/>
            </a:xfrm>
            <a:prstGeom prst="leftArrow">
              <a:avLst>
                <a:gd name="adj1" fmla="val 53843"/>
                <a:gd name="adj2" fmla="val 1035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67" name="AutoShape 38"/>
            <p:cNvSpPr>
              <a:spLocks noChangeArrowheads="1"/>
            </p:cNvSpPr>
            <p:nvPr/>
          </p:nvSpPr>
          <p:spPr bwMode="auto">
            <a:xfrm>
              <a:off x="4758" y="1933"/>
              <a:ext cx="1225" cy="141"/>
            </a:xfrm>
            <a:prstGeom prst="leftArrow">
              <a:avLst>
                <a:gd name="adj1" fmla="val 53843"/>
                <a:gd name="adj2" fmla="val 1035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067175" y="3716338"/>
            <a:ext cx="4464050" cy="2808287"/>
            <a:chOff x="6282" y="2478"/>
            <a:chExt cx="2813" cy="1769"/>
          </a:xfrm>
        </p:grpSpPr>
        <p:sp>
          <p:nvSpPr>
            <p:cNvPr id="1085" name="Rectangle 40"/>
            <p:cNvSpPr>
              <a:spLocks noChangeArrowheads="1"/>
            </p:cNvSpPr>
            <p:nvPr/>
          </p:nvSpPr>
          <p:spPr bwMode="auto">
            <a:xfrm>
              <a:off x="7467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86" name="Rectangle 41"/>
            <p:cNvSpPr>
              <a:spLocks noChangeArrowheads="1"/>
            </p:cNvSpPr>
            <p:nvPr/>
          </p:nvSpPr>
          <p:spPr bwMode="auto">
            <a:xfrm>
              <a:off x="7531" y="272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87" name="Rectangle 42"/>
            <p:cNvSpPr>
              <a:spLocks noChangeArrowheads="1"/>
            </p:cNvSpPr>
            <p:nvPr/>
          </p:nvSpPr>
          <p:spPr bwMode="auto">
            <a:xfrm>
              <a:off x="7594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88" name="Rectangle 43"/>
            <p:cNvSpPr>
              <a:spLocks noChangeArrowheads="1"/>
            </p:cNvSpPr>
            <p:nvPr/>
          </p:nvSpPr>
          <p:spPr bwMode="auto">
            <a:xfrm>
              <a:off x="7658" y="272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89" name="Rectangle 44"/>
            <p:cNvSpPr>
              <a:spLocks noChangeArrowheads="1"/>
            </p:cNvSpPr>
            <p:nvPr/>
          </p:nvSpPr>
          <p:spPr bwMode="auto">
            <a:xfrm>
              <a:off x="7720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0" name="Rectangle 45"/>
            <p:cNvSpPr>
              <a:spLocks noChangeArrowheads="1"/>
            </p:cNvSpPr>
            <p:nvPr/>
          </p:nvSpPr>
          <p:spPr bwMode="auto">
            <a:xfrm>
              <a:off x="7784" y="272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1" name="Rectangle 46"/>
            <p:cNvSpPr>
              <a:spLocks noChangeArrowheads="1"/>
            </p:cNvSpPr>
            <p:nvPr/>
          </p:nvSpPr>
          <p:spPr bwMode="auto">
            <a:xfrm>
              <a:off x="7847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2" name="Rectangle 47"/>
            <p:cNvSpPr>
              <a:spLocks noChangeArrowheads="1"/>
            </p:cNvSpPr>
            <p:nvPr/>
          </p:nvSpPr>
          <p:spPr bwMode="auto">
            <a:xfrm>
              <a:off x="7911" y="272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3" name="Rectangle 48"/>
            <p:cNvSpPr>
              <a:spLocks noChangeArrowheads="1"/>
            </p:cNvSpPr>
            <p:nvPr/>
          </p:nvSpPr>
          <p:spPr bwMode="auto">
            <a:xfrm>
              <a:off x="8038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4" name="Rectangle 49"/>
            <p:cNvSpPr>
              <a:spLocks noChangeArrowheads="1"/>
            </p:cNvSpPr>
            <p:nvPr/>
          </p:nvSpPr>
          <p:spPr bwMode="auto">
            <a:xfrm>
              <a:off x="8102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5" name="Rectangle 50"/>
            <p:cNvSpPr>
              <a:spLocks noChangeArrowheads="1"/>
            </p:cNvSpPr>
            <p:nvPr/>
          </p:nvSpPr>
          <p:spPr bwMode="auto">
            <a:xfrm>
              <a:off x="8166" y="272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6" name="Rectangle 51"/>
            <p:cNvSpPr>
              <a:spLocks noChangeArrowheads="1"/>
            </p:cNvSpPr>
            <p:nvPr/>
          </p:nvSpPr>
          <p:spPr bwMode="auto">
            <a:xfrm>
              <a:off x="8227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7" name="Rectangle 52"/>
            <p:cNvSpPr>
              <a:spLocks noChangeArrowheads="1"/>
            </p:cNvSpPr>
            <p:nvPr/>
          </p:nvSpPr>
          <p:spPr bwMode="auto">
            <a:xfrm>
              <a:off x="8291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8" name="Rectangle 53"/>
            <p:cNvSpPr>
              <a:spLocks noChangeArrowheads="1"/>
            </p:cNvSpPr>
            <p:nvPr/>
          </p:nvSpPr>
          <p:spPr bwMode="auto">
            <a:xfrm>
              <a:off x="8355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099" name="Rectangle 54"/>
            <p:cNvSpPr>
              <a:spLocks noChangeArrowheads="1"/>
            </p:cNvSpPr>
            <p:nvPr/>
          </p:nvSpPr>
          <p:spPr bwMode="auto">
            <a:xfrm>
              <a:off x="8419" y="272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0" name="Rectangle 55"/>
            <p:cNvSpPr>
              <a:spLocks noChangeArrowheads="1"/>
            </p:cNvSpPr>
            <p:nvPr/>
          </p:nvSpPr>
          <p:spPr bwMode="auto">
            <a:xfrm>
              <a:off x="8481" y="272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1" name="Rectangle 56"/>
            <p:cNvSpPr>
              <a:spLocks noChangeArrowheads="1"/>
            </p:cNvSpPr>
            <p:nvPr/>
          </p:nvSpPr>
          <p:spPr bwMode="auto">
            <a:xfrm>
              <a:off x="8545" y="2721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2" name="Rectangle 57"/>
            <p:cNvSpPr>
              <a:spLocks noChangeArrowheads="1"/>
            </p:cNvSpPr>
            <p:nvPr/>
          </p:nvSpPr>
          <p:spPr bwMode="auto">
            <a:xfrm>
              <a:off x="8608" y="272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3" name="Rectangle 58"/>
            <p:cNvSpPr>
              <a:spLocks noChangeArrowheads="1"/>
            </p:cNvSpPr>
            <p:nvPr/>
          </p:nvSpPr>
          <p:spPr bwMode="auto">
            <a:xfrm>
              <a:off x="8672" y="2721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4" name="Rectangle 59"/>
            <p:cNvSpPr>
              <a:spLocks noChangeArrowheads="1"/>
            </p:cNvSpPr>
            <p:nvPr/>
          </p:nvSpPr>
          <p:spPr bwMode="auto">
            <a:xfrm>
              <a:off x="7530" y="263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5" name="Rectangle 60"/>
            <p:cNvSpPr>
              <a:spLocks noChangeArrowheads="1"/>
            </p:cNvSpPr>
            <p:nvPr/>
          </p:nvSpPr>
          <p:spPr bwMode="auto">
            <a:xfrm>
              <a:off x="7594" y="263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6" name="Rectangle 61"/>
            <p:cNvSpPr>
              <a:spLocks noChangeArrowheads="1"/>
            </p:cNvSpPr>
            <p:nvPr/>
          </p:nvSpPr>
          <p:spPr bwMode="auto">
            <a:xfrm>
              <a:off x="7657" y="263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7" name="Rectangle 62"/>
            <p:cNvSpPr>
              <a:spLocks noChangeArrowheads="1"/>
            </p:cNvSpPr>
            <p:nvPr/>
          </p:nvSpPr>
          <p:spPr bwMode="auto">
            <a:xfrm>
              <a:off x="7721" y="263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8" name="Rectangle 63"/>
            <p:cNvSpPr>
              <a:spLocks noChangeArrowheads="1"/>
            </p:cNvSpPr>
            <p:nvPr/>
          </p:nvSpPr>
          <p:spPr bwMode="auto">
            <a:xfrm>
              <a:off x="7783" y="263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09" name="Rectangle 64"/>
            <p:cNvSpPr>
              <a:spLocks noChangeArrowheads="1"/>
            </p:cNvSpPr>
            <p:nvPr/>
          </p:nvSpPr>
          <p:spPr bwMode="auto">
            <a:xfrm>
              <a:off x="7847" y="263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0" name="Rectangle 65"/>
            <p:cNvSpPr>
              <a:spLocks noChangeArrowheads="1"/>
            </p:cNvSpPr>
            <p:nvPr/>
          </p:nvSpPr>
          <p:spPr bwMode="auto">
            <a:xfrm>
              <a:off x="7974" y="263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1" name="Rectangle 66"/>
            <p:cNvSpPr>
              <a:spLocks noChangeArrowheads="1"/>
            </p:cNvSpPr>
            <p:nvPr/>
          </p:nvSpPr>
          <p:spPr bwMode="auto">
            <a:xfrm>
              <a:off x="8038" y="263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2" name="Rectangle 67"/>
            <p:cNvSpPr>
              <a:spLocks noChangeArrowheads="1"/>
            </p:cNvSpPr>
            <p:nvPr/>
          </p:nvSpPr>
          <p:spPr bwMode="auto">
            <a:xfrm>
              <a:off x="8102" y="263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3" name="Rectangle 68"/>
            <p:cNvSpPr>
              <a:spLocks noChangeArrowheads="1"/>
            </p:cNvSpPr>
            <p:nvPr/>
          </p:nvSpPr>
          <p:spPr bwMode="auto">
            <a:xfrm>
              <a:off x="8165" y="263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4" name="Rectangle 69"/>
            <p:cNvSpPr>
              <a:spLocks noChangeArrowheads="1"/>
            </p:cNvSpPr>
            <p:nvPr/>
          </p:nvSpPr>
          <p:spPr bwMode="auto">
            <a:xfrm>
              <a:off x="8229" y="2639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5" name="Rectangle 70"/>
            <p:cNvSpPr>
              <a:spLocks noChangeArrowheads="1"/>
            </p:cNvSpPr>
            <p:nvPr/>
          </p:nvSpPr>
          <p:spPr bwMode="auto">
            <a:xfrm>
              <a:off x="8291" y="263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6" name="Rectangle 71"/>
            <p:cNvSpPr>
              <a:spLocks noChangeArrowheads="1"/>
            </p:cNvSpPr>
            <p:nvPr/>
          </p:nvSpPr>
          <p:spPr bwMode="auto">
            <a:xfrm>
              <a:off x="8355" y="263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7" name="Rectangle 72"/>
            <p:cNvSpPr>
              <a:spLocks noChangeArrowheads="1"/>
            </p:cNvSpPr>
            <p:nvPr/>
          </p:nvSpPr>
          <p:spPr bwMode="auto">
            <a:xfrm>
              <a:off x="8482" y="263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8" name="Rectangle 73"/>
            <p:cNvSpPr>
              <a:spLocks noChangeArrowheads="1"/>
            </p:cNvSpPr>
            <p:nvPr/>
          </p:nvSpPr>
          <p:spPr bwMode="auto">
            <a:xfrm>
              <a:off x="8544" y="263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19" name="Rectangle 74"/>
            <p:cNvSpPr>
              <a:spLocks noChangeArrowheads="1"/>
            </p:cNvSpPr>
            <p:nvPr/>
          </p:nvSpPr>
          <p:spPr bwMode="auto">
            <a:xfrm>
              <a:off x="8608" y="263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0" name="Rectangle 75"/>
            <p:cNvSpPr>
              <a:spLocks noChangeArrowheads="1"/>
            </p:cNvSpPr>
            <p:nvPr/>
          </p:nvSpPr>
          <p:spPr bwMode="auto">
            <a:xfrm>
              <a:off x="8671" y="263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1" name="Rectangle 76"/>
            <p:cNvSpPr>
              <a:spLocks noChangeArrowheads="1"/>
            </p:cNvSpPr>
            <p:nvPr/>
          </p:nvSpPr>
          <p:spPr bwMode="auto">
            <a:xfrm>
              <a:off x="8735" y="263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2" name="Rectangle 77"/>
            <p:cNvSpPr>
              <a:spLocks noChangeArrowheads="1"/>
            </p:cNvSpPr>
            <p:nvPr/>
          </p:nvSpPr>
          <p:spPr bwMode="auto">
            <a:xfrm>
              <a:off x="8797" y="263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3" name="Rectangle 78"/>
            <p:cNvSpPr>
              <a:spLocks noChangeArrowheads="1"/>
            </p:cNvSpPr>
            <p:nvPr/>
          </p:nvSpPr>
          <p:spPr bwMode="auto">
            <a:xfrm>
              <a:off x="7593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4" name="Rectangle 79"/>
            <p:cNvSpPr>
              <a:spLocks noChangeArrowheads="1"/>
            </p:cNvSpPr>
            <p:nvPr/>
          </p:nvSpPr>
          <p:spPr bwMode="auto">
            <a:xfrm>
              <a:off x="7657" y="25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5" name="Rectangle 80"/>
            <p:cNvSpPr>
              <a:spLocks noChangeArrowheads="1"/>
            </p:cNvSpPr>
            <p:nvPr/>
          </p:nvSpPr>
          <p:spPr bwMode="auto">
            <a:xfrm>
              <a:off x="7720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6" name="Rectangle 81"/>
            <p:cNvSpPr>
              <a:spLocks noChangeArrowheads="1"/>
            </p:cNvSpPr>
            <p:nvPr/>
          </p:nvSpPr>
          <p:spPr bwMode="auto">
            <a:xfrm>
              <a:off x="7784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7" name="Rectangle 82"/>
            <p:cNvSpPr>
              <a:spLocks noChangeArrowheads="1"/>
            </p:cNvSpPr>
            <p:nvPr/>
          </p:nvSpPr>
          <p:spPr bwMode="auto">
            <a:xfrm>
              <a:off x="7910" y="25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8" name="Rectangle 83"/>
            <p:cNvSpPr>
              <a:spLocks noChangeArrowheads="1"/>
            </p:cNvSpPr>
            <p:nvPr/>
          </p:nvSpPr>
          <p:spPr bwMode="auto">
            <a:xfrm>
              <a:off x="7973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29" name="Rectangle 84"/>
            <p:cNvSpPr>
              <a:spLocks noChangeArrowheads="1"/>
            </p:cNvSpPr>
            <p:nvPr/>
          </p:nvSpPr>
          <p:spPr bwMode="auto">
            <a:xfrm>
              <a:off x="8037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0" name="Rectangle 85"/>
            <p:cNvSpPr>
              <a:spLocks noChangeArrowheads="1"/>
            </p:cNvSpPr>
            <p:nvPr/>
          </p:nvSpPr>
          <p:spPr bwMode="auto">
            <a:xfrm>
              <a:off x="8101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1" name="Rectangle 86"/>
            <p:cNvSpPr>
              <a:spLocks noChangeArrowheads="1"/>
            </p:cNvSpPr>
            <p:nvPr/>
          </p:nvSpPr>
          <p:spPr bwMode="auto">
            <a:xfrm>
              <a:off x="8165" y="25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2" name="Rectangle 87"/>
            <p:cNvSpPr>
              <a:spLocks noChangeArrowheads="1"/>
            </p:cNvSpPr>
            <p:nvPr/>
          </p:nvSpPr>
          <p:spPr bwMode="auto">
            <a:xfrm>
              <a:off x="8228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3" name="Rectangle 88"/>
            <p:cNvSpPr>
              <a:spLocks noChangeArrowheads="1"/>
            </p:cNvSpPr>
            <p:nvPr/>
          </p:nvSpPr>
          <p:spPr bwMode="auto">
            <a:xfrm>
              <a:off x="8292" y="2559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4" name="Rectangle 89"/>
            <p:cNvSpPr>
              <a:spLocks noChangeArrowheads="1"/>
            </p:cNvSpPr>
            <p:nvPr/>
          </p:nvSpPr>
          <p:spPr bwMode="auto">
            <a:xfrm>
              <a:off x="8354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5" name="Rectangle 90"/>
            <p:cNvSpPr>
              <a:spLocks noChangeArrowheads="1"/>
            </p:cNvSpPr>
            <p:nvPr/>
          </p:nvSpPr>
          <p:spPr bwMode="auto">
            <a:xfrm>
              <a:off x="8418" y="25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6" name="Rectangle 91"/>
            <p:cNvSpPr>
              <a:spLocks noChangeArrowheads="1"/>
            </p:cNvSpPr>
            <p:nvPr/>
          </p:nvSpPr>
          <p:spPr bwMode="auto">
            <a:xfrm>
              <a:off x="8481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7" name="Rectangle 92"/>
            <p:cNvSpPr>
              <a:spLocks noChangeArrowheads="1"/>
            </p:cNvSpPr>
            <p:nvPr/>
          </p:nvSpPr>
          <p:spPr bwMode="auto">
            <a:xfrm>
              <a:off x="8545" y="25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8" name="Rectangle 93"/>
            <p:cNvSpPr>
              <a:spLocks noChangeArrowheads="1"/>
            </p:cNvSpPr>
            <p:nvPr/>
          </p:nvSpPr>
          <p:spPr bwMode="auto">
            <a:xfrm>
              <a:off x="8607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39" name="Rectangle 94"/>
            <p:cNvSpPr>
              <a:spLocks noChangeArrowheads="1"/>
            </p:cNvSpPr>
            <p:nvPr/>
          </p:nvSpPr>
          <p:spPr bwMode="auto">
            <a:xfrm>
              <a:off x="8671" y="25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0" name="Rectangle 95"/>
            <p:cNvSpPr>
              <a:spLocks noChangeArrowheads="1"/>
            </p:cNvSpPr>
            <p:nvPr/>
          </p:nvSpPr>
          <p:spPr bwMode="auto">
            <a:xfrm>
              <a:off x="8734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1" name="Rectangle 96"/>
            <p:cNvSpPr>
              <a:spLocks noChangeArrowheads="1"/>
            </p:cNvSpPr>
            <p:nvPr/>
          </p:nvSpPr>
          <p:spPr bwMode="auto">
            <a:xfrm>
              <a:off x="8798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2" name="Rectangle 97"/>
            <p:cNvSpPr>
              <a:spLocks noChangeArrowheads="1"/>
            </p:cNvSpPr>
            <p:nvPr/>
          </p:nvSpPr>
          <p:spPr bwMode="auto">
            <a:xfrm>
              <a:off x="8860" y="25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3" name="Rectangle 98"/>
            <p:cNvSpPr>
              <a:spLocks noChangeArrowheads="1"/>
            </p:cNvSpPr>
            <p:nvPr/>
          </p:nvSpPr>
          <p:spPr bwMode="auto">
            <a:xfrm>
              <a:off x="7594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4" name="Rectangle 99"/>
            <p:cNvSpPr>
              <a:spLocks noChangeArrowheads="1"/>
            </p:cNvSpPr>
            <p:nvPr/>
          </p:nvSpPr>
          <p:spPr bwMode="auto">
            <a:xfrm>
              <a:off x="7658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5" name="Rectangle 100"/>
            <p:cNvSpPr>
              <a:spLocks noChangeArrowheads="1"/>
            </p:cNvSpPr>
            <p:nvPr/>
          </p:nvSpPr>
          <p:spPr bwMode="auto">
            <a:xfrm>
              <a:off x="7722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6" name="Rectangle 101"/>
            <p:cNvSpPr>
              <a:spLocks noChangeArrowheads="1"/>
            </p:cNvSpPr>
            <p:nvPr/>
          </p:nvSpPr>
          <p:spPr bwMode="auto">
            <a:xfrm>
              <a:off x="7848" y="2478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7" name="Rectangle 102"/>
            <p:cNvSpPr>
              <a:spLocks noChangeArrowheads="1"/>
            </p:cNvSpPr>
            <p:nvPr/>
          </p:nvSpPr>
          <p:spPr bwMode="auto">
            <a:xfrm>
              <a:off x="7911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8" name="Rectangle 103"/>
            <p:cNvSpPr>
              <a:spLocks noChangeArrowheads="1"/>
            </p:cNvSpPr>
            <p:nvPr/>
          </p:nvSpPr>
          <p:spPr bwMode="auto">
            <a:xfrm>
              <a:off x="7975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49" name="Rectangle 104"/>
            <p:cNvSpPr>
              <a:spLocks noChangeArrowheads="1"/>
            </p:cNvSpPr>
            <p:nvPr/>
          </p:nvSpPr>
          <p:spPr bwMode="auto">
            <a:xfrm>
              <a:off x="8039" y="2478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0" name="Rectangle 105"/>
            <p:cNvSpPr>
              <a:spLocks noChangeArrowheads="1"/>
            </p:cNvSpPr>
            <p:nvPr/>
          </p:nvSpPr>
          <p:spPr bwMode="auto">
            <a:xfrm>
              <a:off x="8102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1" name="Rectangle 106"/>
            <p:cNvSpPr>
              <a:spLocks noChangeArrowheads="1"/>
            </p:cNvSpPr>
            <p:nvPr/>
          </p:nvSpPr>
          <p:spPr bwMode="auto">
            <a:xfrm>
              <a:off x="8166" y="2478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2" name="Rectangle 107"/>
            <p:cNvSpPr>
              <a:spLocks noChangeArrowheads="1"/>
            </p:cNvSpPr>
            <p:nvPr/>
          </p:nvSpPr>
          <p:spPr bwMode="auto">
            <a:xfrm>
              <a:off x="8230" y="2478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3" name="Rectangle 108"/>
            <p:cNvSpPr>
              <a:spLocks noChangeArrowheads="1"/>
            </p:cNvSpPr>
            <p:nvPr/>
          </p:nvSpPr>
          <p:spPr bwMode="auto">
            <a:xfrm>
              <a:off x="8293" y="2478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4" name="Rectangle 109"/>
            <p:cNvSpPr>
              <a:spLocks noChangeArrowheads="1"/>
            </p:cNvSpPr>
            <p:nvPr/>
          </p:nvSpPr>
          <p:spPr bwMode="auto">
            <a:xfrm>
              <a:off x="8355" y="2478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5" name="Rectangle 110"/>
            <p:cNvSpPr>
              <a:spLocks noChangeArrowheads="1"/>
            </p:cNvSpPr>
            <p:nvPr/>
          </p:nvSpPr>
          <p:spPr bwMode="auto">
            <a:xfrm>
              <a:off x="8419" y="2478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6" name="Rectangle 111"/>
            <p:cNvSpPr>
              <a:spLocks noChangeArrowheads="1"/>
            </p:cNvSpPr>
            <p:nvPr/>
          </p:nvSpPr>
          <p:spPr bwMode="auto">
            <a:xfrm>
              <a:off x="8483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7" name="Rectangle 112"/>
            <p:cNvSpPr>
              <a:spLocks noChangeArrowheads="1"/>
            </p:cNvSpPr>
            <p:nvPr/>
          </p:nvSpPr>
          <p:spPr bwMode="auto">
            <a:xfrm>
              <a:off x="8547" y="2478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8" name="Rectangle 113"/>
            <p:cNvSpPr>
              <a:spLocks noChangeArrowheads="1"/>
            </p:cNvSpPr>
            <p:nvPr/>
          </p:nvSpPr>
          <p:spPr bwMode="auto">
            <a:xfrm>
              <a:off x="8608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59" name="Rectangle 114"/>
            <p:cNvSpPr>
              <a:spLocks noChangeArrowheads="1"/>
            </p:cNvSpPr>
            <p:nvPr/>
          </p:nvSpPr>
          <p:spPr bwMode="auto">
            <a:xfrm>
              <a:off x="8672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0" name="Rectangle 115"/>
            <p:cNvSpPr>
              <a:spLocks noChangeArrowheads="1"/>
            </p:cNvSpPr>
            <p:nvPr/>
          </p:nvSpPr>
          <p:spPr bwMode="auto">
            <a:xfrm>
              <a:off x="8736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1" name="Rectangle 116"/>
            <p:cNvSpPr>
              <a:spLocks noChangeArrowheads="1"/>
            </p:cNvSpPr>
            <p:nvPr/>
          </p:nvSpPr>
          <p:spPr bwMode="auto">
            <a:xfrm>
              <a:off x="8800" y="2478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2" name="Rectangle 117"/>
            <p:cNvSpPr>
              <a:spLocks noChangeArrowheads="1"/>
            </p:cNvSpPr>
            <p:nvPr/>
          </p:nvSpPr>
          <p:spPr bwMode="auto">
            <a:xfrm>
              <a:off x="8862" y="2478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3" name="Rectangle 118"/>
            <p:cNvSpPr>
              <a:spLocks noChangeArrowheads="1"/>
            </p:cNvSpPr>
            <p:nvPr/>
          </p:nvSpPr>
          <p:spPr bwMode="auto">
            <a:xfrm>
              <a:off x="8925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4" name="Rectangle 119"/>
            <p:cNvSpPr>
              <a:spLocks noChangeArrowheads="1"/>
            </p:cNvSpPr>
            <p:nvPr/>
          </p:nvSpPr>
          <p:spPr bwMode="auto">
            <a:xfrm>
              <a:off x="8989" y="2478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5" name="Rectangle 120"/>
            <p:cNvSpPr>
              <a:spLocks noChangeArrowheads="1"/>
            </p:cNvSpPr>
            <p:nvPr/>
          </p:nvSpPr>
          <p:spPr bwMode="auto">
            <a:xfrm>
              <a:off x="7468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6" name="Rectangle 121"/>
            <p:cNvSpPr>
              <a:spLocks noChangeArrowheads="1"/>
            </p:cNvSpPr>
            <p:nvPr/>
          </p:nvSpPr>
          <p:spPr bwMode="auto">
            <a:xfrm>
              <a:off x="7532" y="280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7" name="Rectangle 122"/>
            <p:cNvSpPr>
              <a:spLocks noChangeArrowheads="1"/>
            </p:cNvSpPr>
            <p:nvPr/>
          </p:nvSpPr>
          <p:spPr bwMode="auto">
            <a:xfrm>
              <a:off x="7595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8" name="Rectangle 123"/>
            <p:cNvSpPr>
              <a:spLocks noChangeArrowheads="1"/>
            </p:cNvSpPr>
            <p:nvPr/>
          </p:nvSpPr>
          <p:spPr bwMode="auto">
            <a:xfrm>
              <a:off x="7659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69" name="Rectangle 124"/>
            <p:cNvSpPr>
              <a:spLocks noChangeArrowheads="1"/>
            </p:cNvSpPr>
            <p:nvPr/>
          </p:nvSpPr>
          <p:spPr bwMode="auto">
            <a:xfrm>
              <a:off x="7721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0" name="Rectangle 125"/>
            <p:cNvSpPr>
              <a:spLocks noChangeArrowheads="1"/>
            </p:cNvSpPr>
            <p:nvPr/>
          </p:nvSpPr>
          <p:spPr bwMode="auto">
            <a:xfrm>
              <a:off x="7785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1" name="Rectangle 126"/>
            <p:cNvSpPr>
              <a:spLocks noChangeArrowheads="1"/>
            </p:cNvSpPr>
            <p:nvPr/>
          </p:nvSpPr>
          <p:spPr bwMode="auto">
            <a:xfrm>
              <a:off x="7849" y="280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2" name="Rectangle 127"/>
            <p:cNvSpPr>
              <a:spLocks noChangeArrowheads="1"/>
            </p:cNvSpPr>
            <p:nvPr/>
          </p:nvSpPr>
          <p:spPr bwMode="auto">
            <a:xfrm>
              <a:off x="7912" y="280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3" name="Rectangle 128"/>
            <p:cNvSpPr>
              <a:spLocks noChangeArrowheads="1"/>
            </p:cNvSpPr>
            <p:nvPr/>
          </p:nvSpPr>
          <p:spPr bwMode="auto">
            <a:xfrm>
              <a:off x="7976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4" name="Rectangle 129"/>
            <p:cNvSpPr>
              <a:spLocks noChangeArrowheads="1"/>
            </p:cNvSpPr>
            <p:nvPr/>
          </p:nvSpPr>
          <p:spPr bwMode="auto">
            <a:xfrm>
              <a:off x="8103" y="280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5" name="Rectangle 130"/>
            <p:cNvSpPr>
              <a:spLocks noChangeArrowheads="1"/>
            </p:cNvSpPr>
            <p:nvPr/>
          </p:nvSpPr>
          <p:spPr bwMode="auto">
            <a:xfrm>
              <a:off x="8167" y="280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6" name="Rectangle 131"/>
            <p:cNvSpPr>
              <a:spLocks noChangeArrowheads="1"/>
            </p:cNvSpPr>
            <p:nvPr/>
          </p:nvSpPr>
          <p:spPr bwMode="auto">
            <a:xfrm>
              <a:off x="8229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7" name="Rectangle 132"/>
            <p:cNvSpPr>
              <a:spLocks noChangeArrowheads="1"/>
            </p:cNvSpPr>
            <p:nvPr/>
          </p:nvSpPr>
          <p:spPr bwMode="auto">
            <a:xfrm>
              <a:off x="8293" y="280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8" name="Rectangle 133"/>
            <p:cNvSpPr>
              <a:spLocks noChangeArrowheads="1"/>
            </p:cNvSpPr>
            <p:nvPr/>
          </p:nvSpPr>
          <p:spPr bwMode="auto">
            <a:xfrm>
              <a:off x="8356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79" name="Rectangle 134"/>
            <p:cNvSpPr>
              <a:spLocks noChangeArrowheads="1"/>
            </p:cNvSpPr>
            <p:nvPr/>
          </p:nvSpPr>
          <p:spPr bwMode="auto">
            <a:xfrm>
              <a:off x="8420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0" name="Rectangle 135"/>
            <p:cNvSpPr>
              <a:spLocks noChangeArrowheads="1"/>
            </p:cNvSpPr>
            <p:nvPr/>
          </p:nvSpPr>
          <p:spPr bwMode="auto">
            <a:xfrm>
              <a:off x="8482" y="280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1" name="Rectangle 136"/>
            <p:cNvSpPr>
              <a:spLocks noChangeArrowheads="1"/>
            </p:cNvSpPr>
            <p:nvPr/>
          </p:nvSpPr>
          <p:spPr bwMode="auto">
            <a:xfrm>
              <a:off x="8546" y="280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2" name="Rectangle 137"/>
            <p:cNvSpPr>
              <a:spLocks noChangeArrowheads="1"/>
            </p:cNvSpPr>
            <p:nvPr/>
          </p:nvSpPr>
          <p:spPr bwMode="auto">
            <a:xfrm>
              <a:off x="7467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3" name="Rectangle 138"/>
            <p:cNvSpPr>
              <a:spLocks noChangeArrowheads="1"/>
            </p:cNvSpPr>
            <p:nvPr/>
          </p:nvSpPr>
          <p:spPr bwMode="auto">
            <a:xfrm>
              <a:off x="7531" y="288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4" name="Rectangle 139"/>
            <p:cNvSpPr>
              <a:spLocks noChangeArrowheads="1"/>
            </p:cNvSpPr>
            <p:nvPr/>
          </p:nvSpPr>
          <p:spPr bwMode="auto">
            <a:xfrm>
              <a:off x="7594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5" name="Rectangle 140"/>
            <p:cNvSpPr>
              <a:spLocks noChangeArrowheads="1"/>
            </p:cNvSpPr>
            <p:nvPr/>
          </p:nvSpPr>
          <p:spPr bwMode="auto">
            <a:xfrm>
              <a:off x="7658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6" name="Rectangle 141"/>
            <p:cNvSpPr>
              <a:spLocks noChangeArrowheads="1"/>
            </p:cNvSpPr>
            <p:nvPr/>
          </p:nvSpPr>
          <p:spPr bwMode="auto">
            <a:xfrm>
              <a:off x="7720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7" name="Rectangle 142"/>
            <p:cNvSpPr>
              <a:spLocks noChangeArrowheads="1"/>
            </p:cNvSpPr>
            <p:nvPr/>
          </p:nvSpPr>
          <p:spPr bwMode="auto">
            <a:xfrm>
              <a:off x="7784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8" name="Rectangle 143"/>
            <p:cNvSpPr>
              <a:spLocks noChangeArrowheads="1"/>
            </p:cNvSpPr>
            <p:nvPr/>
          </p:nvSpPr>
          <p:spPr bwMode="auto">
            <a:xfrm>
              <a:off x="7848" y="288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89" name="Rectangle 144"/>
            <p:cNvSpPr>
              <a:spLocks noChangeArrowheads="1"/>
            </p:cNvSpPr>
            <p:nvPr/>
          </p:nvSpPr>
          <p:spPr bwMode="auto">
            <a:xfrm>
              <a:off x="7911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0" name="Rectangle 145"/>
            <p:cNvSpPr>
              <a:spLocks noChangeArrowheads="1"/>
            </p:cNvSpPr>
            <p:nvPr/>
          </p:nvSpPr>
          <p:spPr bwMode="auto">
            <a:xfrm>
              <a:off x="7975" y="2885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1" name="Rectangle 146"/>
            <p:cNvSpPr>
              <a:spLocks noChangeArrowheads="1"/>
            </p:cNvSpPr>
            <p:nvPr/>
          </p:nvSpPr>
          <p:spPr bwMode="auto">
            <a:xfrm>
              <a:off x="8039" y="2885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2" name="Rectangle 147"/>
            <p:cNvSpPr>
              <a:spLocks noChangeArrowheads="1"/>
            </p:cNvSpPr>
            <p:nvPr/>
          </p:nvSpPr>
          <p:spPr bwMode="auto">
            <a:xfrm>
              <a:off x="8166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3" name="Rectangle 148"/>
            <p:cNvSpPr>
              <a:spLocks noChangeArrowheads="1"/>
            </p:cNvSpPr>
            <p:nvPr/>
          </p:nvSpPr>
          <p:spPr bwMode="auto">
            <a:xfrm>
              <a:off x="8228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4" name="Rectangle 149"/>
            <p:cNvSpPr>
              <a:spLocks noChangeArrowheads="1"/>
            </p:cNvSpPr>
            <p:nvPr/>
          </p:nvSpPr>
          <p:spPr bwMode="auto">
            <a:xfrm>
              <a:off x="8292" y="288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5" name="Rectangle 150"/>
            <p:cNvSpPr>
              <a:spLocks noChangeArrowheads="1"/>
            </p:cNvSpPr>
            <p:nvPr/>
          </p:nvSpPr>
          <p:spPr bwMode="auto">
            <a:xfrm>
              <a:off x="8355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6" name="Rectangle 151"/>
            <p:cNvSpPr>
              <a:spLocks noChangeArrowheads="1"/>
            </p:cNvSpPr>
            <p:nvPr/>
          </p:nvSpPr>
          <p:spPr bwMode="auto">
            <a:xfrm>
              <a:off x="8419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7" name="Rectangle 152"/>
            <p:cNvSpPr>
              <a:spLocks noChangeArrowheads="1"/>
            </p:cNvSpPr>
            <p:nvPr/>
          </p:nvSpPr>
          <p:spPr bwMode="auto">
            <a:xfrm>
              <a:off x="8481" y="288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8" name="Rectangle 153"/>
            <p:cNvSpPr>
              <a:spLocks noChangeArrowheads="1"/>
            </p:cNvSpPr>
            <p:nvPr/>
          </p:nvSpPr>
          <p:spPr bwMode="auto">
            <a:xfrm>
              <a:off x="7214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99" name="Rectangle 154"/>
            <p:cNvSpPr>
              <a:spLocks noChangeArrowheads="1"/>
            </p:cNvSpPr>
            <p:nvPr/>
          </p:nvSpPr>
          <p:spPr bwMode="auto">
            <a:xfrm>
              <a:off x="7278" y="2967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0" name="Rectangle 155"/>
            <p:cNvSpPr>
              <a:spLocks noChangeArrowheads="1"/>
            </p:cNvSpPr>
            <p:nvPr/>
          </p:nvSpPr>
          <p:spPr bwMode="auto">
            <a:xfrm>
              <a:off x="7341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1" name="Rectangle 156"/>
            <p:cNvSpPr>
              <a:spLocks noChangeArrowheads="1"/>
            </p:cNvSpPr>
            <p:nvPr/>
          </p:nvSpPr>
          <p:spPr bwMode="auto">
            <a:xfrm>
              <a:off x="7405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2" name="Rectangle 157"/>
            <p:cNvSpPr>
              <a:spLocks noChangeArrowheads="1"/>
            </p:cNvSpPr>
            <p:nvPr/>
          </p:nvSpPr>
          <p:spPr bwMode="auto">
            <a:xfrm>
              <a:off x="7467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3" name="Rectangle 158"/>
            <p:cNvSpPr>
              <a:spLocks noChangeArrowheads="1"/>
            </p:cNvSpPr>
            <p:nvPr/>
          </p:nvSpPr>
          <p:spPr bwMode="auto">
            <a:xfrm>
              <a:off x="7531" y="2967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4" name="Rectangle 159"/>
            <p:cNvSpPr>
              <a:spLocks noChangeArrowheads="1"/>
            </p:cNvSpPr>
            <p:nvPr/>
          </p:nvSpPr>
          <p:spPr bwMode="auto">
            <a:xfrm>
              <a:off x="7594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5" name="Rectangle 160"/>
            <p:cNvSpPr>
              <a:spLocks noChangeArrowheads="1"/>
            </p:cNvSpPr>
            <p:nvPr/>
          </p:nvSpPr>
          <p:spPr bwMode="auto">
            <a:xfrm>
              <a:off x="7658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6" name="Rectangle 161"/>
            <p:cNvSpPr>
              <a:spLocks noChangeArrowheads="1"/>
            </p:cNvSpPr>
            <p:nvPr/>
          </p:nvSpPr>
          <p:spPr bwMode="auto">
            <a:xfrm>
              <a:off x="7722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7" name="Rectangle 162"/>
            <p:cNvSpPr>
              <a:spLocks noChangeArrowheads="1"/>
            </p:cNvSpPr>
            <p:nvPr/>
          </p:nvSpPr>
          <p:spPr bwMode="auto">
            <a:xfrm>
              <a:off x="7786" y="2967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8" name="Rectangle 163"/>
            <p:cNvSpPr>
              <a:spLocks noChangeArrowheads="1"/>
            </p:cNvSpPr>
            <p:nvPr/>
          </p:nvSpPr>
          <p:spPr bwMode="auto">
            <a:xfrm>
              <a:off x="7849" y="2967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09" name="Rectangle 164"/>
            <p:cNvSpPr>
              <a:spLocks noChangeArrowheads="1"/>
            </p:cNvSpPr>
            <p:nvPr/>
          </p:nvSpPr>
          <p:spPr bwMode="auto">
            <a:xfrm>
              <a:off x="7913" y="2967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0" name="Rectangle 165"/>
            <p:cNvSpPr>
              <a:spLocks noChangeArrowheads="1"/>
            </p:cNvSpPr>
            <p:nvPr/>
          </p:nvSpPr>
          <p:spPr bwMode="auto">
            <a:xfrm>
              <a:off x="7975" y="2967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1" name="Rectangle 166"/>
            <p:cNvSpPr>
              <a:spLocks noChangeArrowheads="1"/>
            </p:cNvSpPr>
            <p:nvPr/>
          </p:nvSpPr>
          <p:spPr bwMode="auto">
            <a:xfrm>
              <a:off x="8039" y="2967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2" name="Rectangle 167"/>
            <p:cNvSpPr>
              <a:spLocks noChangeArrowheads="1"/>
            </p:cNvSpPr>
            <p:nvPr/>
          </p:nvSpPr>
          <p:spPr bwMode="auto">
            <a:xfrm>
              <a:off x="8102" y="296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3" name="Rectangle 168"/>
            <p:cNvSpPr>
              <a:spLocks noChangeArrowheads="1"/>
            </p:cNvSpPr>
            <p:nvPr/>
          </p:nvSpPr>
          <p:spPr bwMode="auto">
            <a:xfrm>
              <a:off x="8228" y="2967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4" name="Rectangle 169"/>
            <p:cNvSpPr>
              <a:spLocks noChangeArrowheads="1"/>
            </p:cNvSpPr>
            <p:nvPr/>
          </p:nvSpPr>
          <p:spPr bwMode="auto">
            <a:xfrm>
              <a:off x="8292" y="2967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5" name="Rectangle 170"/>
            <p:cNvSpPr>
              <a:spLocks noChangeArrowheads="1"/>
            </p:cNvSpPr>
            <p:nvPr/>
          </p:nvSpPr>
          <p:spPr bwMode="auto">
            <a:xfrm>
              <a:off x="8355" y="2967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6" name="Rectangle 171"/>
            <p:cNvSpPr>
              <a:spLocks noChangeArrowheads="1"/>
            </p:cNvSpPr>
            <p:nvPr/>
          </p:nvSpPr>
          <p:spPr bwMode="auto">
            <a:xfrm>
              <a:off x="7281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7" name="Rectangle 172"/>
            <p:cNvSpPr>
              <a:spLocks noChangeArrowheads="1"/>
            </p:cNvSpPr>
            <p:nvPr/>
          </p:nvSpPr>
          <p:spPr bwMode="auto">
            <a:xfrm>
              <a:off x="7345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8" name="Rectangle 173"/>
            <p:cNvSpPr>
              <a:spLocks noChangeArrowheads="1"/>
            </p:cNvSpPr>
            <p:nvPr/>
          </p:nvSpPr>
          <p:spPr bwMode="auto">
            <a:xfrm>
              <a:off x="7409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19" name="Rectangle 174"/>
            <p:cNvSpPr>
              <a:spLocks noChangeArrowheads="1"/>
            </p:cNvSpPr>
            <p:nvPr/>
          </p:nvSpPr>
          <p:spPr bwMode="auto">
            <a:xfrm>
              <a:off x="7473" y="304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0" name="Rectangle 175"/>
            <p:cNvSpPr>
              <a:spLocks noChangeArrowheads="1"/>
            </p:cNvSpPr>
            <p:nvPr/>
          </p:nvSpPr>
          <p:spPr bwMode="auto">
            <a:xfrm>
              <a:off x="7535" y="304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1" name="Rectangle 176"/>
            <p:cNvSpPr>
              <a:spLocks noChangeArrowheads="1"/>
            </p:cNvSpPr>
            <p:nvPr/>
          </p:nvSpPr>
          <p:spPr bwMode="auto">
            <a:xfrm>
              <a:off x="7598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2" name="Rectangle 177"/>
            <p:cNvSpPr>
              <a:spLocks noChangeArrowheads="1"/>
            </p:cNvSpPr>
            <p:nvPr/>
          </p:nvSpPr>
          <p:spPr bwMode="auto">
            <a:xfrm>
              <a:off x="7662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3" name="Rectangle 178"/>
            <p:cNvSpPr>
              <a:spLocks noChangeArrowheads="1"/>
            </p:cNvSpPr>
            <p:nvPr/>
          </p:nvSpPr>
          <p:spPr bwMode="auto">
            <a:xfrm>
              <a:off x="7726" y="304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4" name="Rectangle 179"/>
            <p:cNvSpPr>
              <a:spLocks noChangeArrowheads="1"/>
            </p:cNvSpPr>
            <p:nvPr/>
          </p:nvSpPr>
          <p:spPr bwMode="auto">
            <a:xfrm>
              <a:off x="7789" y="304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5" name="Rectangle 180"/>
            <p:cNvSpPr>
              <a:spLocks noChangeArrowheads="1"/>
            </p:cNvSpPr>
            <p:nvPr/>
          </p:nvSpPr>
          <p:spPr bwMode="auto">
            <a:xfrm>
              <a:off x="7853" y="304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6" name="Rectangle 181"/>
            <p:cNvSpPr>
              <a:spLocks noChangeArrowheads="1"/>
            </p:cNvSpPr>
            <p:nvPr/>
          </p:nvSpPr>
          <p:spPr bwMode="auto">
            <a:xfrm>
              <a:off x="7916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7" name="Rectangle 182"/>
            <p:cNvSpPr>
              <a:spLocks noChangeArrowheads="1"/>
            </p:cNvSpPr>
            <p:nvPr/>
          </p:nvSpPr>
          <p:spPr bwMode="auto">
            <a:xfrm>
              <a:off x="7980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8" name="Rectangle 183"/>
            <p:cNvSpPr>
              <a:spLocks noChangeArrowheads="1"/>
            </p:cNvSpPr>
            <p:nvPr/>
          </p:nvSpPr>
          <p:spPr bwMode="auto">
            <a:xfrm>
              <a:off x="8042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29" name="Rectangle 184"/>
            <p:cNvSpPr>
              <a:spLocks noChangeArrowheads="1"/>
            </p:cNvSpPr>
            <p:nvPr/>
          </p:nvSpPr>
          <p:spPr bwMode="auto">
            <a:xfrm>
              <a:off x="8106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0" name="Rectangle 185"/>
            <p:cNvSpPr>
              <a:spLocks noChangeArrowheads="1"/>
            </p:cNvSpPr>
            <p:nvPr/>
          </p:nvSpPr>
          <p:spPr bwMode="auto">
            <a:xfrm>
              <a:off x="8170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1" name="Rectangle 186"/>
            <p:cNvSpPr>
              <a:spLocks noChangeArrowheads="1"/>
            </p:cNvSpPr>
            <p:nvPr/>
          </p:nvSpPr>
          <p:spPr bwMode="auto">
            <a:xfrm>
              <a:off x="8295" y="304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2" name="Rectangle 187"/>
            <p:cNvSpPr>
              <a:spLocks noChangeArrowheads="1"/>
            </p:cNvSpPr>
            <p:nvPr/>
          </p:nvSpPr>
          <p:spPr bwMode="auto">
            <a:xfrm>
              <a:off x="7152" y="321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3" name="Rectangle 188"/>
            <p:cNvSpPr>
              <a:spLocks noChangeArrowheads="1"/>
            </p:cNvSpPr>
            <p:nvPr/>
          </p:nvSpPr>
          <p:spPr bwMode="auto">
            <a:xfrm>
              <a:off x="7215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4" name="Rectangle 189"/>
            <p:cNvSpPr>
              <a:spLocks noChangeArrowheads="1"/>
            </p:cNvSpPr>
            <p:nvPr/>
          </p:nvSpPr>
          <p:spPr bwMode="auto">
            <a:xfrm>
              <a:off x="7279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5" name="Rectangle 190"/>
            <p:cNvSpPr>
              <a:spLocks noChangeArrowheads="1"/>
            </p:cNvSpPr>
            <p:nvPr/>
          </p:nvSpPr>
          <p:spPr bwMode="auto">
            <a:xfrm>
              <a:off x="7343" y="321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6" name="Rectangle 191"/>
            <p:cNvSpPr>
              <a:spLocks noChangeArrowheads="1"/>
            </p:cNvSpPr>
            <p:nvPr/>
          </p:nvSpPr>
          <p:spPr bwMode="auto">
            <a:xfrm>
              <a:off x="7405" y="321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7" name="Rectangle 192"/>
            <p:cNvSpPr>
              <a:spLocks noChangeArrowheads="1"/>
            </p:cNvSpPr>
            <p:nvPr/>
          </p:nvSpPr>
          <p:spPr bwMode="auto">
            <a:xfrm>
              <a:off x="7469" y="3213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8" name="Rectangle 193"/>
            <p:cNvSpPr>
              <a:spLocks noChangeArrowheads="1"/>
            </p:cNvSpPr>
            <p:nvPr/>
          </p:nvSpPr>
          <p:spPr bwMode="auto">
            <a:xfrm>
              <a:off x="7532" y="321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39" name="Rectangle 194"/>
            <p:cNvSpPr>
              <a:spLocks noChangeArrowheads="1"/>
            </p:cNvSpPr>
            <p:nvPr/>
          </p:nvSpPr>
          <p:spPr bwMode="auto">
            <a:xfrm>
              <a:off x="7596" y="321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0" name="Rectangle 195"/>
            <p:cNvSpPr>
              <a:spLocks noChangeArrowheads="1"/>
            </p:cNvSpPr>
            <p:nvPr/>
          </p:nvSpPr>
          <p:spPr bwMode="auto">
            <a:xfrm>
              <a:off x="7659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1" name="Rectangle 196"/>
            <p:cNvSpPr>
              <a:spLocks noChangeArrowheads="1"/>
            </p:cNvSpPr>
            <p:nvPr/>
          </p:nvSpPr>
          <p:spPr bwMode="auto">
            <a:xfrm>
              <a:off x="7723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2" name="Rectangle 197"/>
            <p:cNvSpPr>
              <a:spLocks noChangeArrowheads="1"/>
            </p:cNvSpPr>
            <p:nvPr/>
          </p:nvSpPr>
          <p:spPr bwMode="auto">
            <a:xfrm>
              <a:off x="7787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3" name="Rectangle 198"/>
            <p:cNvSpPr>
              <a:spLocks noChangeArrowheads="1"/>
            </p:cNvSpPr>
            <p:nvPr/>
          </p:nvSpPr>
          <p:spPr bwMode="auto">
            <a:xfrm>
              <a:off x="7851" y="321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4" name="Rectangle 199"/>
            <p:cNvSpPr>
              <a:spLocks noChangeArrowheads="1"/>
            </p:cNvSpPr>
            <p:nvPr/>
          </p:nvSpPr>
          <p:spPr bwMode="auto">
            <a:xfrm>
              <a:off x="7912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5" name="Rectangle 200"/>
            <p:cNvSpPr>
              <a:spLocks noChangeArrowheads="1"/>
            </p:cNvSpPr>
            <p:nvPr/>
          </p:nvSpPr>
          <p:spPr bwMode="auto">
            <a:xfrm>
              <a:off x="7976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6" name="Rectangle 201"/>
            <p:cNvSpPr>
              <a:spLocks noChangeArrowheads="1"/>
            </p:cNvSpPr>
            <p:nvPr/>
          </p:nvSpPr>
          <p:spPr bwMode="auto">
            <a:xfrm>
              <a:off x="8040" y="321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7" name="Rectangle 202"/>
            <p:cNvSpPr>
              <a:spLocks noChangeArrowheads="1"/>
            </p:cNvSpPr>
            <p:nvPr/>
          </p:nvSpPr>
          <p:spPr bwMode="auto">
            <a:xfrm>
              <a:off x="8104" y="321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8" name="Rectangle 203"/>
            <p:cNvSpPr>
              <a:spLocks noChangeArrowheads="1"/>
            </p:cNvSpPr>
            <p:nvPr/>
          </p:nvSpPr>
          <p:spPr bwMode="auto">
            <a:xfrm>
              <a:off x="8166" y="321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49" name="Rectangle 204"/>
            <p:cNvSpPr>
              <a:spLocks noChangeArrowheads="1"/>
            </p:cNvSpPr>
            <p:nvPr/>
          </p:nvSpPr>
          <p:spPr bwMode="auto">
            <a:xfrm>
              <a:off x="8230" y="321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0" name="Rectangle 205"/>
            <p:cNvSpPr>
              <a:spLocks noChangeArrowheads="1"/>
            </p:cNvSpPr>
            <p:nvPr/>
          </p:nvSpPr>
          <p:spPr bwMode="auto">
            <a:xfrm>
              <a:off x="8293" y="321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1" name="Rectangle 206"/>
            <p:cNvSpPr>
              <a:spLocks noChangeArrowheads="1"/>
            </p:cNvSpPr>
            <p:nvPr/>
          </p:nvSpPr>
          <p:spPr bwMode="auto">
            <a:xfrm>
              <a:off x="6961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2" name="Rectangle 207"/>
            <p:cNvSpPr>
              <a:spLocks noChangeArrowheads="1"/>
            </p:cNvSpPr>
            <p:nvPr/>
          </p:nvSpPr>
          <p:spPr bwMode="auto">
            <a:xfrm>
              <a:off x="7025" y="329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3" name="Rectangle 208"/>
            <p:cNvSpPr>
              <a:spLocks noChangeArrowheads="1"/>
            </p:cNvSpPr>
            <p:nvPr/>
          </p:nvSpPr>
          <p:spPr bwMode="auto">
            <a:xfrm>
              <a:off x="7088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4" name="Rectangle 209"/>
            <p:cNvSpPr>
              <a:spLocks noChangeArrowheads="1"/>
            </p:cNvSpPr>
            <p:nvPr/>
          </p:nvSpPr>
          <p:spPr bwMode="auto">
            <a:xfrm>
              <a:off x="7152" y="329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5" name="Rectangle 210"/>
            <p:cNvSpPr>
              <a:spLocks noChangeArrowheads="1"/>
            </p:cNvSpPr>
            <p:nvPr/>
          </p:nvSpPr>
          <p:spPr bwMode="auto">
            <a:xfrm>
              <a:off x="7214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6" name="Rectangle 211"/>
            <p:cNvSpPr>
              <a:spLocks noChangeArrowheads="1"/>
            </p:cNvSpPr>
            <p:nvPr/>
          </p:nvSpPr>
          <p:spPr bwMode="auto">
            <a:xfrm>
              <a:off x="7278" y="3295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7" name="Rectangle 212"/>
            <p:cNvSpPr>
              <a:spLocks noChangeArrowheads="1"/>
            </p:cNvSpPr>
            <p:nvPr/>
          </p:nvSpPr>
          <p:spPr bwMode="auto">
            <a:xfrm>
              <a:off x="7341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8" name="Rectangle 213"/>
            <p:cNvSpPr>
              <a:spLocks noChangeArrowheads="1"/>
            </p:cNvSpPr>
            <p:nvPr/>
          </p:nvSpPr>
          <p:spPr bwMode="auto">
            <a:xfrm>
              <a:off x="7405" y="3295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59" name="Rectangle 214"/>
            <p:cNvSpPr>
              <a:spLocks noChangeArrowheads="1"/>
            </p:cNvSpPr>
            <p:nvPr/>
          </p:nvSpPr>
          <p:spPr bwMode="auto">
            <a:xfrm>
              <a:off x="7469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0" name="Rectangle 215"/>
            <p:cNvSpPr>
              <a:spLocks noChangeArrowheads="1"/>
            </p:cNvSpPr>
            <p:nvPr/>
          </p:nvSpPr>
          <p:spPr bwMode="auto">
            <a:xfrm>
              <a:off x="7533" y="3295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1" name="Rectangle 216"/>
            <p:cNvSpPr>
              <a:spLocks noChangeArrowheads="1"/>
            </p:cNvSpPr>
            <p:nvPr/>
          </p:nvSpPr>
          <p:spPr bwMode="auto">
            <a:xfrm>
              <a:off x="7596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2" name="Rectangle 217"/>
            <p:cNvSpPr>
              <a:spLocks noChangeArrowheads="1"/>
            </p:cNvSpPr>
            <p:nvPr/>
          </p:nvSpPr>
          <p:spPr bwMode="auto">
            <a:xfrm>
              <a:off x="7660" y="329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3" name="Rectangle 218"/>
            <p:cNvSpPr>
              <a:spLocks noChangeArrowheads="1"/>
            </p:cNvSpPr>
            <p:nvPr/>
          </p:nvSpPr>
          <p:spPr bwMode="auto">
            <a:xfrm>
              <a:off x="7722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4" name="Rectangle 219"/>
            <p:cNvSpPr>
              <a:spLocks noChangeArrowheads="1"/>
            </p:cNvSpPr>
            <p:nvPr/>
          </p:nvSpPr>
          <p:spPr bwMode="auto">
            <a:xfrm>
              <a:off x="7786" y="329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5" name="Rectangle 220"/>
            <p:cNvSpPr>
              <a:spLocks noChangeArrowheads="1"/>
            </p:cNvSpPr>
            <p:nvPr/>
          </p:nvSpPr>
          <p:spPr bwMode="auto">
            <a:xfrm>
              <a:off x="7849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6" name="Rectangle 221"/>
            <p:cNvSpPr>
              <a:spLocks noChangeArrowheads="1"/>
            </p:cNvSpPr>
            <p:nvPr/>
          </p:nvSpPr>
          <p:spPr bwMode="auto">
            <a:xfrm>
              <a:off x="7913" y="329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7" name="Rectangle 222"/>
            <p:cNvSpPr>
              <a:spLocks noChangeArrowheads="1"/>
            </p:cNvSpPr>
            <p:nvPr/>
          </p:nvSpPr>
          <p:spPr bwMode="auto">
            <a:xfrm>
              <a:off x="7975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8" name="Rectangle 223"/>
            <p:cNvSpPr>
              <a:spLocks noChangeArrowheads="1"/>
            </p:cNvSpPr>
            <p:nvPr/>
          </p:nvSpPr>
          <p:spPr bwMode="auto">
            <a:xfrm>
              <a:off x="8039" y="329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69" name="Rectangle 224"/>
            <p:cNvSpPr>
              <a:spLocks noChangeArrowheads="1"/>
            </p:cNvSpPr>
            <p:nvPr/>
          </p:nvSpPr>
          <p:spPr bwMode="auto">
            <a:xfrm>
              <a:off x="8102" y="329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0" name="Rectangle 225"/>
            <p:cNvSpPr>
              <a:spLocks noChangeArrowheads="1"/>
            </p:cNvSpPr>
            <p:nvPr/>
          </p:nvSpPr>
          <p:spPr bwMode="auto">
            <a:xfrm>
              <a:off x="8166" y="3295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1" name="Rectangle 226"/>
            <p:cNvSpPr>
              <a:spLocks noChangeArrowheads="1"/>
            </p:cNvSpPr>
            <p:nvPr/>
          </p:nvSpPr>
          <p:spPr bwMode="auto">
            <a:xfrm>
              <a:off x="8228" y="3295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2" name="Rectangle 227"/>
            <p:cNvSpPr>
              <a:spLocks noChangeArrowheads="1"/>
            </p:cNvSpPr>
            <p:nvPr/>
          </p:nvSpPr>
          <p:spPr bwMode="auto">
            <a:xfrm>
              <a:off x="7024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3" name="Rectangle 228"/>
            <p:cNvSpPr>
              <a:spLocks noChangeArrowheads="1"/>
            </p:cNvSpPr>
            <p:nvPr/>
          </p:nvSpPr>
          <p:spPr bwMode="auto">
            <a:xfrm>
              <a:off x="7088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4" name="Rectangle 229"/>
            <p:cNvSpPr>
              <a:spLocks noChangeArrowheads="1"/>
            </p:cNvSpPr>
            <p:nvPr/>
          </p:nvSpPr>
          <p:spPr bwMode="auto">
            <a:xfrm>
              <a:off x="7151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5" name="Rectangle 230"/>
            <p:cNvSpPr>
              <a:spLocks noChangeArrowheads="1"/>
            </p:cNvSpPr>
            <p:nvPr/>
          </p:nvSpPr>
          <p:spPr bwMode="auto">
            <a:xfrm>
              <a:off x="7215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6" name="Rectangle 231"/>
            <p:cNvSpPr>
              <a:spLocks noChangeArrowheads="1"/>
            </p:cNvSpPr>
            <p:nvPr/>
          </p:nvSpPr>
          <p:spPr bwMode="auto">
            <a:xfrm>
              <a:off x="7277" y="3378"/>
              <a:ext cx="64" cy="81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7" name="Rectangle 232"/>
            <p:cNvSpPr>
              <a:spLocks noChangeArrowheads="1"/>
            </p:cNvSpPr>
            <p:nvPr/>
          </p:nvSpPr>
          <p:spPr bwMode="auto">
            <a:xfrm>
              <a:off x="7341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8" name="Rectangle 233"/>
            <p:cNvSpPr>
              <a:spLocks noChangeArrowheads="1"/>
            </p:cNvSpPr>
            <p:nvPr/>
          </p:nvSpPr>
          <p:spPr bwMode="auto">
            <a:xfrm>
              <a:off x="7404" y="3378"/>
              <a:ext cx="64" cy="81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79" name="Rectangle 234"/>
            <p:cNvSpPr>
              <a:spLocks noChangeArrowheads="1"/>
            </p:cNvSpPr>
            <p:nvPr/>
          </p:nvSpPr>
          <p:spPr bwMode="auto">
            <a:xfrm>
              <a:off x="7468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0" name="Rectangle 235"/>
            <p:cNvSpPr>
              <a:spLocks noChangeArrowheads="1"/>
            </p:cNvSpPr>
            <p:nvPr/>
          </p:nvSpPr>
          <p:spPr bwMode="auto">
            <a:xfrm>
              <a:off x="7532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1" name="Rectangle 236"/>
            <p:cNvSpPr>
              <a:spLocks noChangeArrowheads="1"/>
            </p:cNvSpPr>
            <p:nvPr/>
          </p:nvSpPr>
          <p:spPr bwMode="auto">
            <a:xfrm>
              <a:off x="7595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2" name="Rectangle 237"/>
            <p:cNvSpPr>
              <a:spLocks noChangeArrowheads="1"/>
            </p:cNvSpPr>
            <p:nvPr/>
          </p:nvSpPr>
          <p:spPr bwMode="auto">
            <a:xfrm>
              <a:off x="7659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3" name="Rectangle 238"/>
            <p:cNvSpPr>
              <a:spLocks noChangeArrowheads="1"/>
            </p:cNvSpPr>
            <p:nvPr/>
          </p:nvSpPr>
          <p:spPr bwMode="auto">
            <a:xfrm>
              <a:off x="7723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4" name="Rectangle 239"/>
            <p:cNvSpPr>
              <a:spLocks noChangeArrowheads="1"/>
            </p:cNvSpPr>
            <p:nvPr/>
          </p:nvSpPr>
          <p:spPr bwMode="auto">
            <a:xfrm>
              <a:off x="7785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5" name="Rectangle 240"/>
            <p:cNvSpPr>
              <a:spLocks noChangeArrowheads="1"/>
            </p:cNvSpPr>
            <p:nvPr/>
          </p:nvSpPr>
          <p:spPr bwMode="auto">
            <a:xfrm>
              <a:off x="7849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6" name="Rectangle 241"/>
            <p:cNvSpPr>
              <a:spLocks noChangeArrowheads="1"/>
            </p:cNvSpPr>
            <p:nvPr/>
          </p:nvSpPr>
          <p:spPr bwMode="auto">
            <a:xfrm>
              <a:off x="7912" y="3378"/>
              <a:ext cx="64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7" name="Rectangle 242"/>
            <p:cNvSpPr>
              <a:spLocks noChangeArrowheads="1"/>
            </p:cNvSpPr>
            <p:nvPr/>
          </p:nvSpPr>
          <p:spPr bwMode="auto">
            <a:xfrm>
              <a:off x="7976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8" name="Rectangle 243"/>
            <p:cNvSpPr>
              <a:spLocks noChangeArrowheads="1"/>
            </p:cNvSpPr>
            <p:nvPr/>
          </p:nvSpPr>
          <p:spPr bwMode="auto">
            <a:xfrm>
              <a:off x="8102" y="3378"/>
              <a:ext cx="63" cy="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89" name="Rectangle 244"/>
            <p:cNvSpPr>
              <a:spLocks noChangeArrowheads="1"/>
            </p:cNvSpPr>
            <p:nvPr/>
          </p:nvSpPr>
          <p:spPr bwMode="auto">
            <a:xfrm>
              <a:off x="6834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0" name="Rectangle 245"/>
            <p:cNvSpPr>
              <a:spLocks noChangeArrowheads="1"/>
            </p:cNvSpPr>
            <p:nvPr/>
          </p:nvSpPr>
          <p:spPr bwMode="auto">
            <a:xfrm>
              <a:off x="6898" y="34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1" name="Rectangle 246"/>
            <p:cNvSpPr>
              <a:spLocks noChangeArrowheads="1"/>
            </p:cNvSpPr>
            <p:nvPr/>
          </p:nvSpPr>
          <p:spPr bwMode="auto">
            <a:xfrm>
              <a:off x="6961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2" name="Rectangle 247"/>
            <p:cNvSpPr>
              <a:spLocks noChangeArrowheads="1"/>
            </p:cNvSpPr>
            <p:nvPr/>
          </p:nvSpPr>
          <p:spPr bwMode="auto">
            <a:xfrm>
              <a:off x="7025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3" name="Rectangle 248"/>
            <p:cNvSpPr>
              <a:spLocks noChangeArrowheads="1"/>
            </p:cNvSpPr>
            <p:nvPr/>
          </p:nvSpPr>
          <p:spPr bwMode="auto">
            <a:xfrm>
              <a:off x="7087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4" name="Rectangle 249"/>
            <p:cNvSpPr>
              <a:spLocks noChangeArrowheads="1"/>
            </p:cNvSpPr>
            <p:nvPr/>
          </p:nvSpPr>
          <p:spPr bwMode="auto">
            <a:xfrm>
              <a:off x="7151" y="3459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5" name="Rectangle 250"/>
            <p:cNvSpPr>
              <a:spLocks noChangeArrowheads="1"/>
            </p:cNvSpPr>
            <p:nvPr/>
          </p:nvSpPr>
          <p:spPr bwMode="auto">
            <a:xfrm>
              <a:off x="7214" y="345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6" name="Rectangle 251"/>
            <p:cNvSpPr>
              <a:spLocks noChangeArrowheads="1"/>
            </p:cNvSpPr>
            <p:nvPr/>
          </p:nvSpPr>
          <p:spPr bwMode="auto">
            <a:xfrm>
              <a:off x="7278" y="345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7" name="Rectangle 252"/>
            <p:cNvSpPr>
              <a:spLocks noChangeArrowheads="1"/>
            </p:cNvSpPr>
            <p:nvPr/>
          </p:nvSpPr>
          <p:spPr bwMode="auto">
            <a:xfrm>
              <a:off x="7342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8" name="Rectangle 253"/>
            <p:cNvSpPr>
              <a:spLocks noChangeArrowheads="1"/>
            </p:cNvSpPr>
            <p:nvPr/>
          </p:nvSpPr>
          <p:spPr bwMode="auto">
            <a:xfrm>
              <a:off x="7406" y="3459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99" name="Rectangle 254"/>
            <p:cNvSpPr>
              <a:spLocks noChangeArrowheads="1"/>
            </p:cNvSpPr>
            <p:nvPr/>
          </p:nvSpPr>
          <p:spPr bwMode="auto">
            <a:xfrm>
              <a:off x="7469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0" name="Rectangle 255"/>
            <p:cNvSpPr>
              <a:spLocks noChangeArrowheads="1"/>
            </p:cNvSpPr>
            <p:nvPr/>
          </p:nvSpPr>
          <p:spPr bwMode="auto">
            <a:xfrm>
              <a:off x="7533" y="34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1" name="Rectangle 256"/>
            <p:cNvSpPr>
              <a:spLocks noChangeArrowheads="1"/>
            </p:cNvSpPr>
            <p:nvPr/>
          </p:nvSpPr>
          <p:spPr bwMode="auto">
            <a:xfrm>
              <a:off x="7595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2" name="Rectangle 257"/>
            <p:cNvSpPr>
              <a:spLocks noChangeArrowheads="1"/>
            </p:cNvSpPr>
            <p:nvPr/>
          </p:nvSpPr>
          <p:spPr bwMode="auto">
            <a:xfrm>
              <a:off x="7659" y="34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3" name="Rectangle 258"/>
            <p:cNvSpPr>
              <a:spLocks noChangeArrowheads="1"/>
            </p:cNvSpPr>
            <p:nvPr/>
          </p:nvSpPr>
          <p:spPr bwMode="auto">
            <a:xfrm>
              <a:off x="7722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4" name="Rectangle 259"/>
            <p:cNvSpPr>
              <a:spLocks noChangeArrowheads="1"/>
            </p:cNvSpPr>
            <p:nvPr/>
          </p:nvSpPr>
          <p:spPr bwMode="auto">
            <a:xfrm>
              <a:off x="7786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5" name="Rectangle 260"/>
            <p:cNvSpPr>
              <a:spLocks noChangeArrowheads="1"/>
            </p:cNvSpPr>
            <p:nvPr/>
          </p:nvSpPr>
          <p:spPr bwMode="auto">
            <a:xfrm>
              <a:off x="7848" y="345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6" name="Rectangle 261"/>
            <p:cNvSpPr>
              <a:spLocks noChangeArrowheads="1"/>
            </p:cNvSpPr>
            <p:nvPr/>
          </p:nvSpPr>
          <p:spPr bwMode="auto">
            <a:xfrm>
              <a:off x="7912" y="345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7" name="Rectangle 262"/>
            <p:cNvSpPr>
              <a:spLocks noChangeArrowheads="1"/>
            </p:cNvSpPr>
            <p:nvPr/>
          </p:nvSpPr>
          <p:spPr bwMode="auto">
            <a:xfrm>
              <a:off x="8165" y="345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8" name="Rectangle 263"/>
            <p:cNvSpPr>
              <a:spLocks noChangeArrowheads="1"/>
            </p:cNvSpPr>
            <p:nvPr/>
          </p:nvSpPr>
          <p:spPr bwMode="auto">
            <a:xfrm>
              <a:off x="6834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09" name="Rectangle 264"/>
            <p:cNvSpPr>
              <a:spLocks noChangeArrowheads="1"/>
            </p:cNvSpPr>
            <p:nvPr/>
          </p:nvSpPr>
          <p:spPr bwMode="auto">
            <a:xfrm>
              <a:off x="6897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0" name="Rectangle 265"/>
            <p:cNvSpPr>
              <a:spLocks noChangeArrowheads="1"/>
            </p:cNvSpPr>
            <p:nvPr/>
          </p:nvSpPr>
          <p:spPr bwMode="auto">
            <a:xfrm>
              <a:off x="6961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1" name="Rectangle 266"/>
            <p:cNvSpPr>
              <a:spLocks noChangeArrowheads="1"/>
            </p:cNvSpPr>
            <p:nvPr/>
          </p:nvSpPr>
          <p:spPr bwMode="auto">
            <a:xfrm>
              <a:off x="7025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2" name="Rectangle 267"/>
            <p:cNvSpPr>
              <a:spLocks noChangeArrowheads="1"/>
            </p:cNvSpPr>
            <p:nvPr/>
          </p:nvSpPr>
          <p:spPr bwMode="auto">
            <a:xfrm>
              <a:off x="7087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3" name="Rectangle 268"/>
            <p:cNvSpPr>
              <a:spLocks noChangeArrowheads="1"/>
            </p:cNvSpPr>
            <p:nvPr/>
          </p:nvSpPr>
          <p:spPr bwMode="auto">
            <a:xfrm>
              <a:off x="7151" y="354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4" name="Rectangle 269"/>
            <p:cNvSpPr>
              <a:spLocks noChangeArrowheads="1"/>
            </p:cNvSpPr>
            <p:nvPr/>
          </p:nvSpPr>
          <p:spPr bwMode="auto">
            <a:xfrm>
              <a:off x="7214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5" name="Rectangle 270"/>
            <p:cNvSpPr>
              <a:spLocks noChangeArrowheads="1"/>
            </p:cNvSpPr>
            <p:nvPr/>
          </p:nvSpPr>
          <p:spPr bwMode="auto">
            <a:xfrm>
              <a:off x="7278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6" name="Rectangle 271"/>
            <p:cNvSpPr>
              <a:spLocks noChangeArrowheads="1"/>
            </p:cNvSpPr>
            <p:nvPr/>
          </p:nvSpPr>
          <p:spPr bwMode="auto">
            <a:xfrm>
              <a:off x="7341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7" name="Rectangle 272"/>
            <p:cNvSpPr>
              <a:spLocks noChangeArrowheads="1"/>
            </p:cNvSpPr>
            <p:nvPr/>
          </p:nvSpPr>
          <p:spPr bwMode="auto">
            <a:xfrm>
              <a:off x="7405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8" name="Rectangle 273"/>
            <p:cNvSpPr>
              <a:spLocks noChangeArrowheads="1"/>
            </p:cNvSpPr>
            <p:nvPr/>
          </p:nvSpPr>
          <p:spPr bwMode="auto">
            <a:xfrm>
              <a:off x="7469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19" name="Rectangle 274"/>
            <p:cNvSpPr>
              <a:spLocks noChangeArrowheads="1"/>
            </p:cNvSpPr>
            <p:nvPr/>
          </p:nvSpPr>
          <p:spPr bwMode="auto">
            <a:xfrm>
              <a:off x="7533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0" name="Rectangle 275"/>
            <p:cNvSpPr>
              <a:spLocks noChangeArrowheads="1"/>
            </p:cNvSpPr>
            <p:nvPr/>
          </p:nvSpPr>
          <p:spPr bwMode="auto">
            <a:xfrm>
              <a:off x="7594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1" name="Rectangle 276"/>
            <p:cNvSpPr>
              <a:spLocks noChangeArrowheads="1"/>
            </p:cNvSpPr>
            <p:nvPr/>
          </p:nvSpPr>
          <p:spPr bwMode="auto">
            <a:xfrm>
              <a:off x="7658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2" name="Rectangle 277"/>
            <p:cNvSpPr>
              <a:spLocks noChangeArrowheads="1"/>
            </p:cNvSpPr>
            <p:nvPr/>
          </p:nvSpPr>
          <p:spPr bwMode="auto">
            <a:xfrm>
              <a:off x="7722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3" name="Rectangle 278"/>
            <p:cNvSpPr>
              <a:spLocks noChangeArrowheads="1"/>
            </p:cNvSpPr>
            <p:nvPr/>
          </p:nvSpPr>
          <p:spPr bwMode="auto">
            <a:xfrm>
              <a:off x="7786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4" name="Rectangle 279"/>
            <p:cNvSpPr>
              <a:spLocks noChangeArrowheads="1"/>
            </p:cNvSpPr>
            <p:nvPr/>
          </p:nvSpPr>
          <p:spPr bwMode="auto">
            <a:xfrm>
              <a:off x="7848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5" name="Rectangle 280"/>
            <p:cNvSpPr>
              <a:spLocks noChangeArrowheads="1"/>
            </p:cNvSpPr>
            <p:nvPr/>
          </p:nvSpPr>
          <p:spPr bwMode="auto">
            <a:xfrm>
              <a:off x="7911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6" name="Rectangle 281"/>
            <p:cNvSpPr>
              <a:spLocks noChangeArrowheads="1"/>
            </p:cNvSpPr>
            <p:nvPr/>
          </p:nvSpPr>
          <p:spPr bwMode="auto">
            <a:xfrm>
              <a:off x="7975" y="354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7" name="Rectangle 282"/>
            <p:cNvSpPr>
              <a:spLocks noChangeArrowheads="1"/>
            </p:cNvSpPr>
            <p:nvPr/>
          </p:nvSpPr>
          <p:spPr bwMode="auto">
            <a:xfrm>
              <a:off x="8039" y="354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8" name="Rectangle 283"/>
            <p:cNvSpPr>
              <a:spLocks noChangeArrowheads="1"/>
            </p:cNvSpPr>
            <p:nvPr/>
          </p:nvSpPr>
          <p:spPr bwMode="auto">
            <a:xfrm>
              <a:off x="6643" y="362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29" name="Rectangle 284"/>
            <p:cNvSpPr>
              <a:spLocks noChangeArrowheads="1"/>
            </p:cNvSpPr>
            <p:nvPr/>
          </p:nvSpPr>
          <p:spPr bwMode="auto">
            <a:xfrm>
              <a:off x="6707" y="362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0" name="Rectangle 285"/>
            <p:cNvSpPr>
              <a:spLocks noChangeArrowheads="1"/>
            </p:cNvSpPr>
            <p:nvPr/>
          </p:nvSpPr>
          <p:spPr bwMode="auto">
            <a:xfrm>
              <a:off x="6770" y="362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1" name="Rectangle 286"/>
            <p:cNvSpPr>
              <a:spLocks noChangeArrowheads="1"/>
            </p:cNvSpPr>
            <p:nvPr/>
          </p:nvSpPr>
          <p:spPr bwMode="auto">
            <a:xfrm>
              <a:off x="6834" y="362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2" name="Rectangle 287"/>
            <p:cNvSpPr>
              <a:spLocks noChangeArrowheads="1"/>
            </p:cNvSpPr>
            <p:nvPr/>
          </p:nvSpPr>
          <p:spPr bwMode="auto">
            <a:xfrm>
              <a:off x="6896" y="362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3" name="Rectangle 288"/>
            <p:cNvSpPr>
              <a:spLocks noChangeArrowheads="1"/>
            </p:cNvSpPr>
            <p:nvPr/>
          </p:nvSpPr>
          <p:spPr bwMode="auto">
            <a:xfrm>
              <a:off x="6960" y="362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4" name="Rectangle 289"/>
            <p:cNvSpPr>
              <a:spLocks noChangeArrowheads="1"/>
            </p:cNvSpPr>
            <p:nvPr/>
          </p:nvSpPr>
          <p:spPr bwMode="auto">
            <a:xfrm>
              <a:off x="7023" y="362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5" name="Rectangle 290"/>
            <p:cNvSpPr>
              <a:spLocks noChangeArrowheads="1"/>
            </p:cNvSpPr>
            <p:nvPr/>
          </p:nvSpPr>
          <p:spPr bwMode="auto">
            <a:xfrm>
              <a:off x="7087" y="362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6" name="Rectangle 291"/>
            <p:cNvSpPr>
              <a:spLocks noChangeArrowheads="1"/>
            </p:cNvSpPr>
            <p:nvPr/>
          </p:nvSpPr>
          <p:spPr bwMode="auto">
            <a:xfrm>
              <a:off x="7151" y="3623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7" name="Rectangle 292"/>
            <p:cNvSpPr>
              <a:spLocks noChangeArrowheads="1"/>
            </p:cNvSpPr>
            <p:nvPr/>
          </p:nvSpPr>
          <p:spPr bwMode="auto">
            <a:xfrm>
              <a:off x="7214" y="362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8" name="Rectangle 293"/>
            <p:cNvSpPr>
              <a:spLocks noChangeArrowheads="1"/>
            </p:cNvSpPr>
            <p:nvPr/>
          </p:nvSpPr>
          <p:spPr bwMode="auto">
            <a:xfrm>
              <a:off x="7278" y="362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39" name="Rectangle 294"/>
            <p:cNvSpPr>
              <a:spLocks noChangeArrowheads="1"/>
            </p:cNvSpPr>
            <p:nvPr/>
          </p:nvSpPr>
          <p:spPr bwMode="auto">
            <a:xfrm>
              <a:off x="7342" y="362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0" name="Rectangle 295"/>
            <p:cNvSpPr>
              <a:spLocks noChangeArrowheads="1"/>
            </p:cNvSpPr>
            <p:nvPr/>
          </p:nvSpPr>
          <p:spPr bwMode="auto">
            <a:xfrm>
              <a:off x="7404" y="362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1" name="Rectangle 296"/>
            <p:cNvSpPr>
              <a:spLocks noChangeArrowheads="1"/>
            </p:cNvSpPr>
            <p:nvPr/>
          </p:nvSpPr>
          <p:spPr bwMode="auto">
            <a:xfrm>
              <a:off x="7468" y="362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2" name="Rectangle 297"/>
            <p:cNvSpPr>
              <a:spLocks noChangeArrowheads="1"/>
            </p:cNvSpPr>
            <p:nvPr/>
          </p:nvSpPr>
          <p:spPr bwMode="auto">
            <a:xfrm>
              <a:off x="7531" y="362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3" name="Rectangle 298"/>
            <p:cNvSpPr>
              <a:spLocks noChangeArrowheads="1"/>
            </p:cNvSpPr>
            <p:nvPr/>
          </p:nvSpPr>
          <p:spPr bwMode="auto">
            <a:xfrm>
              <a:off x="7595" y="362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4" name="Rectangle 299"/>
            <p:cNvSpPr>
              <a:spLocks noChangeArrowheads="1"/>
            </p:cNvSpPr>
            <p:nvPr/>
          </p:nvSpPr>
          <p:spPr bwMode="auto">
            <a:xfrm>
              <a:off x="7657" y="362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5" name="Rectangle 300"/>
            <p:cNvSpPr>
              <a:spLocks noChangeArrowheads="1"/>
            </p:cNvSpPr>
            <p:nvPr/>
          </p:nvSpPr>
          <p:spPr bwMode="auto">
            <a:xfrm>
              <a:off x="7721" y="362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6" name="Rectangle 301"/>
            <p:cNvSpPr>
              <a:spLocks noChangeArrowheads="1"/>
            </p:cNvSpPr>
            <p:nvPr/>
          </p:nvSpPr>
          <p:spPr bwMode="auto">
            <a:xfrm>
              <a:off x="7784" y="362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7" name="Rectangle 302"/>
            <p:cNvSpPr>
              <a:spLocks noChangeArrowheads="1"/>
            </p:cNvSpPr>
            <p:nvPr/>
          </p:nvSpPr>
          <p:spPr bwMode="auto">
            <a:xfrm>
              <a:off x="7848" y="3623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8" name="Rectangle 303"/>
            <p:cNvSpPr>
              <a:spLocks noChangeArrowheads="1"/>
            </p:cNvSpPr>
            <p:nvPr/>
          </p:nvSpPr>
          <p:spPr bwMode="auto">
            <a:xfrm>
              <a:off x="7910" y="3623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49" name="Rectangle 304"/>
            <p:cNvSpPr>
              <a:spLocks noChangeArrowheads="1"/>
            </p:cNvSpPr>
            <p:nvPr/>
          </p:nvSpPr>
          <p:spPr bwMode="auto">
            <a:xfrm>
              <a:off x="6643" y="370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0" name="Rectangle 305"/>
            <p:cNvSpPr>
              <a:spLocks noChangeArrowheads="1"/>
            </p:cNvSpPr>
            <p:nvPr/>
          </p:nvSpPr>
          <p:spPr bwMode="auto">
            <a:xfrm>
              <a:off x="6707" y="370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1" name="Rectangle 306"/>
            <p:cNvSpPr>
              <a:spLocks noChangeArrowheads="1"/>
            </p:cNvSpPr>
            <p:nvPr/>
          </p:nvSpPr>
          <p:spPr bwMode="auto">
            <a:xfrm>
              <a:off x="6770" y="370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2" name="Rectangle 307"/>
            <p:cNvSpPr>
              <a:spLocks noChangeArrowheads="1"/>
            </p:cNvSpPr>
            <p:nvPr/>
          </p:nvSpPr>
          <p:spPr bwMode="auto">
            <a:xfrm>
              <a:off x="6834" y="370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3" name="Rectangle 308"/>
            <p:cNvSpPr>
              <a:spLocks noChangeArrowheads="1"/>
            </p:cNvSpPr>
            <p:nvPr/>
          </p:nvSpPr>
          <p:spPr bwMode="auto">
            <a:xfrm>
              <a:off x="6896" y="370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4" name="Rectangle 309"/>
            <p:cNvSpPr>
              <a:spLocks noChangeArrowheads="1"/>
            </p:cNvSpPr>
            <p:nvPr/>
          </p:nvSpPr>
          <p:spPr bwMode="auto">
            <a:xfrm>
              <a:off x="6960" y="370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5" name="Rectangle 310"/>
            <p:cNvSpPr>
              <a:spLocks noChangeArrowheads="1"/>
            </p:cNvSpPr>
            <p:nvPr/>
          </p:nvSpPr>
          <p:spPr bwMode="auto">
            <a:xfrm>
              <a:off x="7023" y="3705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6" name="Rectangle 311"/>
            <p:cNvSpPr>
              <a:spLocks noChangeArrowheads="1"/>
            </p:cNvSpPr>
            <p:nvPr/>
          </p:nvSpPr>
          <p:spPr bwMode="auto">
            <a:xfrm>
              <a:off x="7087" y="370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7" name="Rectangle 312"/>
            <p:cNvSpPr>
              <a:spLocks noChangeArrowheads="1"/>
            </p:cNvSpPr>
            <p:nvPr/>
          </p:nvSpPr>
          <p:spPr bwMode="auto">
            <a:xfrm>
              <a:off x="7151" y="3705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8" name="Rectangle 313"/>
            <p:cNvSpPr>
              <a:spLocks noChangeArrowheads="1"/>
            </p:cNvSpPr>
            <p:nvPr/>
          </p:nvSpPr>
          <p:spPr bwMode="auto">
            <a:xfrm>
              <a:off x="7214" y="370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59" name="Rectangle 314"/>
            <p:cNvSpPr>
              <a:spLocks noChangeArrowheads="1"/>
            </p:cNvSpPr>
            <p:nvPr/>
          </p:nvSpPr>
          <p:spPr bwMode="auto">
            <a:xfrm>
              <a:off x="7278" y="3705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0" name="Rectangle 315"/>
            <p:cNvSpPr>
              <a:spLocks noChangeArrowheads="1"/>
            </p:cNvSpPr>
            <p:nvPr/>
          </p:nvSpPr>
          <p:spPr bwMode="auto">
            <a:xfrm>
              <a:off x="7342" y="3705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1" name="Rectangle 316"/>
            <p:cNvSpPr>
              <a:spLocks noChangeArrowheads="1"/>
            </p:cNvSpPr>
            <p:nvPr/>
          </p:nvSpPr>
          <p:spPr bwMode="auto">
            <a:xfrm>
              <a:off x="7404" y="3705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2" name="Rectangle 317"/>
            <p:cNvSpPr>
              <a:spLocks noChangeArrowheads="1"/>
            </p:cNvSpPr>
            <p:nvPr/>
          </p:nvSpPr>
          <p:spPr bwMode="auto">
            <a:xfrm>
              <a:off x="7468" y="3705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3" name="Rectangle 318"/>
            <p:cNvSpPr>
              <a:spLocks noChangeArrowheads="1"/>
            </p:cNvSpPr>
            <p:nvPr/>
          </p:nvSpPr>
          <p:spPr bwMode="auto">
            <a:xfrm>
              <a:off x="7531" y="3705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4" name="Rectangle 319"/>
            <p:cNvSpPr>
              <a:spLocks noChangeArrowheads="1"/>
            </p:cNvSpPr>
            <p:nvPr/>
          </p:nvSpPr>
          <p:spPr bwMode="auto">
            <a:xfrm>
              <a:off x="7595" y="3705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5" name="Rectangle 320"/>
            <p:cNvSpPr>
              <a:spLocks noChangeArrowheads="1"/>
            </p:cNvSpPr>
            <p:nvPr/>
          </p:nvSpPr>
          <p:spPr bwMode="auto">
            <a:xfrm>
              <a:off x="7657" y="3705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6" name="Rectangle 321"/>
            <p:cNvSpPr>
              <a:spLocks noChangeArrowheads="1"/>
            </p:cNvSpPr>
            <p:nvPr/>
          </p:nvSpPr>
          <p:spPr bwMode="auto">
            <a:xfrm>
              <a:off x="7721" y="3705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7" name="Rectangle 322"/>
            <p:cNvSpPr>
              <a:spLocks noChangeArrowheads="1"/>
            </p:cNvSpPr>
            <p:nvPr/>
          </p:nvSpPr>
          <p:spPr bwMode="auto">
            <a:xfrm>
              <a:off x="7784" y="3705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8" name="Rectangle 323"/>
            <p:cNvSpPr>
              <a:spLocks noChangeArrowheads="1"/>
            </p:cNvSpPr>
            <p:nvPr/>
          </p:nvSpPr>
          <p:spPr bwMode="auto">
            <a:xfrm>
              <a:off x="6643" y="378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69" name="Rectangle 324"/>
            <p:cNvSpPr>
              <a:spLocks noChangeArrowheads="1"/>
            </p:cNvSpPr>
            <p:nvPr/>
          </p:nvSpPr>
          <p:spPr bwMode="auto">
            <a:xfrm>
              <a:off x="6707" y="3787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0" name="Rectangle 325"/>
            <p:cNvSpPr>
              <a:spLocks noChangeArrowheads="1"/>
            </p:cNvSpPr>
            <p:nvPr/>
          </p:nvSpPr>
          <p:spPr bwMode="auto">
            <a:xfrm>
              <a:off x="6770" y="378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1" name="Rectangle 326"/>
            <p:cNvSpPr>
              <a:spLocks noChangeArrowheads="1"/>
            </p:cNvSpPr>
            <p:nvPr/>
          </p:nvSpPr>
          <p:spPr bwMode="auto">
            <a:xfrm>
              <a:off x="6834" y="3787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2" name="Rectangle 327"/>
            <p:cNvSpPr>
              <a:spLocks noChangeArrowheads="1"/>
            </p:cNvSpPr>
            <p:nvPr/>
          </p:nvSpPr>
          <p:spPr bwMode="auto">
            <a:xfrm>
              <a:off x="6896" y="3787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3" name="Rectangle 328"/>
            <p:cNvSpPr>
              <a:spLocks noChangeArrowheads="1"/>
            </p:cNvSpPr>
            <p:nvPr/>
          </p:nvSpPr>
          <p:spPr bwMode="auto">
            <a:xfrm>
              <a:off x="6960" y="3787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4" name="Rectangle 329"/>
            <p:cNvSpPr>
              <a:spLocks noChangeArrowheads="1"/>
            </p:cNvSpPr>
            <p:nvPr/>
          </p:nvSpPr>
          <p:spPr bwMode="auto">
            <a:xfrm>
              <a:off x="7023" y="3787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5" name="Rectangle 330"/>
            <p:cNvSpPr>
              <a:spLocks noChangeArrowheads="1"/>
            </p:cNvSpPr>
            <p:nvPr/>
          </p:nvSpPr>
          <p:spPr bwMode="auto">
            <a:xfrm>
              <a:off x="7087" y="378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6" name="Rectangle 331"/>
            <p:cNvSpPr>
              <a:spLocks noChangeArrowheads="1"/>
            </p:cNvSpPr>
            <p:nvPr/>
          </p:nvSpPr>
          <p:spPr bwMode="auto">
            <a:xfrm>
              <a:off x="7151" y="3787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7" name="Rectangle 332"/>
            <p:cNvSpPr>
              <a:spLocks noChangeArrowheads="1"/>
            </p:cNvSpPr>
            <p:nvPr/>
          </p:nvSpPr>
          <p:spPr bwMode="auto">
            <a:xfrm>
              <a:off x="7214" y="378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8" name="Rectangle 333"/>
            <p:cNvSpPr>
              <a:spLocks noChangeArrowheads="1"/>
            </p:cNvSpPr>
            <p:nvPr/>
          </p:nvSpPr>
          <p:spPr bwMode="auto">
            <a:xfrm>
              <a:off x="7278" y="3787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79" name="Rectangle 334"/>
            <p:cNvSpPr>
              <a:spLocks noChangeArrowheads="1"/>
            </p:cNvSpPr>
            <p:nvPr/>
          </p:nvSpPr>
          <p:spPr bwMode="auto">
            <a:xfrm>
              <a:off x="7342" y="3787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0" name="Rectangle 335"/>
            <p:cNvSpPr>
              <a:spLocks noChangeArrowheads="1"/>
            </p:cNvSpPr>
            <p:nvPr/>
          </p:nvSpPr>
          <p:spPr bwMode="auto">
            <a:xfrm>
              <a:off x="7404" y="3787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1" name="Rectangle 336"/>
            <p:cNvSpPr>
              <a:spLocks noChangeArrowheads="1"/>
            </p:cNvSpPr>
            <p:nvPr/>
          </p:nvSpPr>
          <p:spPr bwMode="auto">
            <a:xfrm>
              <a:off x="7468" y="3787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2" name="Rectangle 337"/>
            <p:cNvSpPr>
              <a:spLocks noChangeArrowheads="1"/>
            </p:cNvSpPr>
            <p:nvPr/>
          </p:nvSpPr>
          <p:spPr bwMode="auto">
            <a:xfrm>
              <a:off x="7531" y="3787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3" name="Rectangle 338"/>
            <p:cNvSpPr>
              <a:spLocks noChangeArrowheads="1"/>
            </p:cNvSpPr>
            <p:nvPr/>
          </p:nvSpPr>
          <p:spPr bwMode="auto">
            <a:xfrm>
              <a:off x="7595" y="3787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4" name="Rectangle 339"/>
            <p:cNvSpPr>
              <a:spLocks noChangeArrowheads="1"/>
            </p:cNvSpPr>
            <p:nvPr/>
          </p:nvSpPr>
          <p:spPr bwMode="auto">
            <a:xfrm>
              <a:off x="7657" y="3787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5" name="Rectangle 340"/>
            <p:cNvSpPr>
              <a:spLocks noChangeArrowheads="1"/>
            </p:cNvSpPr>
            <p:nvPr/>
          </p:nvSpPr>
          <p:spPr bwMode="auto">
            <a:xfrm>
              <a:off x="7721" y="3787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6" name="Rectangle 341"/>
            <p:cNvSpPr>
              <a:spLocks noChangeArrowheads="1"/>
            </p:cNvSpPr>
            <p:nvPr/>
          </p:nvSpPr>
          <p:spPr bwMode="auto">
            <a:xfrm>
              <a:off x="6643" y="386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7" name="Rectangle 342"/>
            <p:cNvSpPr>
              <a:spLocks noChangeArrowheads="1"/>
            </p:cNvSpPr>
            <p:nvPr/>
          </p:nvSpPr>
          <p:spPr bwMode="auto">
            <a:xfrm>
              <a:off x="6707" y="386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8" name="Rectangle 343"/>
            <p:cNvSpPr>
              <a:spLocks noChangeArrowheads="1"/>
            </p:cNvSpPr>
            <p:nvPr/>
          </p:nvSpPr>
          <p:spPr bwMode="auto">
            <a:xfrm>
              <a:off x="6770" y="386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89" name="Rectangle 344"/>
            <p:cNvSpPr>
              <a:spLocks noChangeArrowheads="1"/>
            </p:cNvSpPr>
            <p:nvPr/>
          </p:nvSpPr>
          <p:spPr bwMode="auto">
            <a:xfrm>
              <a:off x="6834" y="386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0" name="Rectangle 345"/>
            <p:cNvSpPr>
              <a:spLocks noChangeArrowheads="1"/>
            </p:cNvSpPr>
            <p:nvPr/>
          </p:nvSpPr>
          <p:spPr bwMode="auto">
            <a:xfrm>
              <a:off x="6896" y="3869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1" name="Rectangle 346"/>
            <p:cNvSpPr>
              <a:spLocks noChangeArrowheads="1"/>
            </p:cNvSpPr>
            <p:nvPr/>
          </p:nvSpPr>
          <p:spPr bwMode="auto">
            <a:xfrm>
              <a:off x="6960" y="386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2" name="Rectangle 347"/>
            <p:cNvSpPr>
              <a:spLocks noChangeArrowheads="1"/>
            </p:cNvSpPr>
            <p:nvPr/>
          </p:nvSpPr>
          <p:spPr bwMode="auto">
            <a:xfrm>
              <a:off x="7023" y="386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3" name="Rectangle 348"/>
            <p:cNvSpPr>
              <a:spLocks noChangeArrowheads="1"/>
            </p:cNvSpPr>
            <p:nvPr/>
          </p:nvSpPr>
          <p:spPr bwMode="auto">
            <a:xfrm>
              <a:off x="7087" y="386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4" name="Rectangle 349"/>
            <p:cNvSpPr>
              <a:spLocks noChangeArrowheads="1"/>
            </p:cNvSpPr>
            <p:nvPr/>
          </p:nvSpPr>
          <p:spPr bwMode="auto">
            <a:xfrm>
              <a:off x="7151" y="3869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5" name="Rectangle 350"/>
            <p:cNvSpPr>
              <a:spLocks noChangeArrowheads="1"/>
            </p:cNvSpPr>
            <p:nvPr/>
          </p:nvSpPr>
          <p:spPr bwMode="auto">
            <a:xfrm>
              <a:off x="7214" y="386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6" name="Rectangle 351"/>
            <p:cNvSpPr>
              <a:spLocks noChangeArrowheads="1"/>
            </p:cNvSpPr>
            <p:nvPr/>
          </p:nvSpPr>
          <p:spPr bwMode="auto">
            <a:xfrm>
              <a:off x="7278" y="3869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7" name="Rectangle 352"/>
            <p:cNvSpPr>
              <a:spLocks noChangeArrowheads="1"/>
            </p:cNvSpPr>
            <p:nvPr/>
          </p:nvSpPr>
          <p:spPr bwMode="auto">
            <a:xfrm>
              <a:off x="7342" y="386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8" name="Rectangle 353"/>
            <p:cNvSpPr>
              <a:spLocks noChangeArrowheads="1"/>
            </p:cNvSpPr>
            <p:nvPr/>
          </p:nvSpPr>
          <p:spPr bwMode="auto">
            <a:xfrm>
              <a:off x="7404" y="386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399" name="Rectangle 354"/>
            <p:cNvSpPr>
              <a:spLocks noChangeArrowheads="1"/>
            </p:cNvSpPr>
            <p:nvPr/>
          </p:nvSpPr>
          <p:spPr bwMode="auto">
            <a:xfrm>
              <a:off x="7468" y="386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0" name="Rectangle 355"/>
            <p:cNvSpPr>
              <a:spLocks noChangeArrowheads="1"/>
            </p:cNvSpPr>
            <p:nvPr/>
          </p:nvSpPr>
          <p:spPr bwMode="auto">
            <a:xfrm>
              <a:off x="7531" y="386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1" name="Rectangle 356"/>
            <p:cNvSpPr>
              <a:spLocks noChangeArrowheads="1"/>
            </p:cNvSpPr>
            <p:nvPr/>
          </p:nvSpPr>
          <p:spPr bwMode="auto">
            <a:xfrm>
              <a:off x="7595" y="3869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2" name="Rectangle 357"/>
            <p:cNvSpPr>
              <a:spLocks noChangeArrowheads="1"/>
            </p:cNvSpPr>
            <p:nvPr/>
          </p:nvSpPr>
          <p:spPr bwMode="auto">
            <a:xfrm>
              <a:off x="7657" y="3869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3" name="Rectangle 358"/>
            <p:cNvSpPr>
              <a:spLocks noChangeArrowheads="1"/>
            </p:cNvSpPr>
            <p:nvPr/>
          </p:nvSpPr>
          <p:spPr bwMode="auto">
            <a:xfrm>
              <a:off x="6517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4" name="Rectangle 359"/>
            <p:cNvSpPr>
              <a:spLocks noChangeArrowheads="1"/>
            </p:cNvSpPr>
            <p:nvPr/>
          </p:nvSpPr>
          <p:spPr bwMode="auto">
            <a:xfrm>
              <a:off x="6581" y="395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5" name="Rectangle 360"/>
            <p:cNvSpPr>
              <a:spLocks noChangeArrowheads="1"/>
            </p:cNvSpPr>
            <p:nvPr/>
          </p:nvSpPr>
          <p:spPr bwMode="auto">
            <a:xfrm>
              <a:off x="6644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6" name="Rectangle 361"/>
            <p:cNvSpPr>
              <a:spLocks noChangeArrowheads="1"/>
            </p:cNvSpPr>
            <p:nvPr/>
          </p:nvSpPr>
          <p:spPr bwMode="auto">
            <a:xfrm>
              <a:off x="6708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7" name="Rectangle 362"/>
            <p:cNvSpPr>
              <a:spLocks noChangeArrowheads="1"/>
            </p:cNvSpPr>
            <p:nvPr/>
          </p:nvSpPr>
          <p:spPr bwMode="auto">
            <a:xfrm>
              <a:off x="6770" y="3951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8" name="Rectangle 363"/>
            <p:cNvSpPr>
              <a:spLocks noChangeArrowheads="1"/>
            </p:cNvSpPr>
            <p:nvPr/>
          </p:nvSpPr>
          <p:spPr bwMode="auto">
            <a:xfrm>
              <a:off x="6834" y="395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09" name="Rectangle 364"/>
            <p:cNvSpPr>
              <a:spLocks noChangeArrowheads="1"/>
            </p:cNvSpPr>
            <p:nvPr/>
          </p:nvSpPr>
          <p:spPr bwMode="auto">
            <a:xfrm>
              <a:off x="6897" y="3951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0" name="Rectangle 365"/>
            <p:cNvSpPr>
              <a:spLocks noChangeArrowheads="1"/>
            </p:cNvSpPr>
            <p:nvPr/>
          </p:nvSpPr>
          <p:spPr bwMode="auto">
            <a:xfrm>
              <a:off x="6961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1" name="Rectangle 366"/>
            <p:cNvSpPr>
              <a:spLocks noChangeArrowheads="1"/>
            </p:cNvSpPr>
            <p:nvPr/>
          </p:nvSpPr>
          <p:spPr bwMode="auto">
            <a:xfrm>
              <a:off x="7025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2" name="Rectangle 367"/>
            <p:cNvSpPr>
              <a:spLocks noChangeArrowheads="1"/>
            </p:cNvSpPr>
            <p:nvPr/>
          </p:nvSpPr>
          <p:spPr bwMode="auto">
            <a:xfrm>
              <a:off x="7089" y="395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3" name="Rectangle 368"/>
            <p:cNvSpPr>
              <a:spLocks noChangeArrowheads="1"/>
            </p:cNvSpPr>
            <p:nvPr/>
          </p:nvSpPr>
          <p:spPr bwMode="auto">
            <a:xfrm>
              <a:off x="7152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4" name="Rectangle 369"/>
            <p:cNvSpPr>
              <a:spLocks noChangeArrowheads="1"/>
            </p:cNvSpPr>
            <p:nvPr/>
          </p:nvSpPr>
          <p:spPr bwMode="auto">
            <a:xfrm>
              <a:off x="7216" y="3951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5" name="Rectangle 370"/>
            <p:cNvSpPr>
              <a:spLocks noChangeArrowheads="1"/>
            </p:cNvSpPr>
            <p:nvPr/>
          </p:nvSpPr>
          <p:spPr bwMode="auto">
            <a:xfrm>
              <a:off x="7278" y="3951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6" name="Rectangle 371"/>
            <p:cNvSpPr>
              <a:spLocks noChangeArrowheads="1"/>
            </p:cNvSpPr>
            <p:nvPr/>
          </p:nvSpPr>
          <p:spPr bwMode="auto">
            <a:xfrm>
              <a:off x="7342" y="3951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7" name="Rectangle 372"/>
            <p:cNvSpPr>
              <a:spLocks noChangeArrowheads="1"/>
            </p:cNvSpPr>
            <p:nvPr/>
          </p:nvSpPr>
          <p:spPr bwMode="auto">
            <a:xfrm>
              <a:off x="7405" y="395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8" name="Rectangle 373"/>
            <p:cNvSpPr>
              <a:spLocks noChangeArrowheads="1"/>
            </p:cNvSpPr>
            <p:nvPr/>
          </p:nvSpPr>
          <p:spPr bwMode="auto">
            <a:xfrm>
              <a:off x="6517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19" name="Rectangle 374"/>
            <p:cNvSpPr>
              <a:spLocks noChangeArrowheads="1"/>
            </p:cNvSpPr>
            <p:nvPr/>
          </p:nvSpPr>
          <p:spPr bwMode="auto">
            <a:xfrm>
              <a:off x="6581" y="403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0" name="Rectangle 375"/>
            <p:cNvSpPr>
              <a:spLocks noChangeArrowheads="1"/>
            </p:cNvSpPr>
            <p:nvPr/>
          </p:nvSpPr>
          <p:spPr bwMode="auto">
            <a:xfrm>
              <a:off x="6644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1" name="Rectangle 376"/>
            <p:cNvSpPr>
              <a:spLocks noChangeArrowheads="1"/>
            </p:cNvSpPr>
            <p:nvPr/>
          </p:nvSpPr>
          <p:spPr bwMode="auto">
            <a:xfrm>
              <a:off x="6708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2" name="Rectangle 377"/>
            <p:cNvSpPr>
              <a:spLocks noChangeArrowheads="1"/>
            </p:cNvSpPr>
            <p:nvPr/>
          </p:nvSpPr>
          <p:spPr bwMode="auto">
            <a:xfrm>
              <a:off x="6770" y="4033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3" name="Rectangle 378"/>
            <p:cNvSpPr>
              <a:spLocks noChangeArrowheads="1"/>
            </p:cNvSpPr>
            <p:nvPr/>
          </p:nvSpPr>
          <p:spPr bwMode="auto">
            <a:xfrm>
              <a:off x="6834" y="403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4" name="Rectangle 379"/>
            <p:cNvSpPr>
              <a:spLocks noChangeArrowheads="1"/>
            </p:cNvSpPr>
            <p:nvPr/>
          </p:nvSpPr>
          <p:spPr bwMode="auto">
            <a:xfrm>
              <a:off x="6897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5" name="Rectangle 380"/>
            <p:cNvSpPr>
              <a:spLocks noChangeArrowheads="1"/>
            </p:cNvSpPr>
            <p:nvPr/>
          </p:nvSpPr>
          <p:spPr bwMode="auto">
            <a:xfrm>
              <a:off x="6961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6" name="Rectangle 381"/>
            <p:cNvSpPr>
              <a:spLocks noChangeArrowheads="1"/>
            </p:cNvSpPr>
            <p:nvPr/>
          </p:nvSpPr>
          <p:spPr bwMode="auto">
            <a:xfrm>
              <a:off x="7025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7" name="Rectangle 382"/>
            <p:cNvSpPr>
              <a:spLocks noChangeArrowheads="1"/>
            </p:cNvSpPr>
            <p:nvPr/>
          </p:nvSpPr>
          <p:spPr bwMode="auto">
            <a:xfrm>
              <a:off x="7089" y="403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8" name="Rectangle 383"/>
            <p:cNvSpPr>
              <a:spLocks noChangeArrowheads="1"/>
            </p:cNvSpPr>
            <p:nvPr/>
          </p:nvSpPr>
          <p:spPr bwMode="auto">
            <a:xfrm>
              <a:off x="7152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29" name="Rectangle 384"/>
            <p:cNvSpPr>
              <a:spLocks noChangeArrowheads="1"/>
            </p:cNvSpPr>
            <p:nvPr/>
          </p:nvSpPr>
          <p:spPr bwMode="auto">
            <a:xfrm>
              <a:off x="7216" y="4033"/>
              <a:ext cx="63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0" name="Rectangle 385"/>
            <p:cNvSpPr>
              <a:spLocks noChangeArrowheads="1"/>
            </p:cNvSpPr>
            <p:nvPr/>
          </p:nvSpPr>
          <p:spPr bwMode="auto">
            <a:xfrm>
              <a:off x="7278" y="4033"/>
              <a:ext cx="64" cy="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1" name="Rectangle 386"/>
            <p:cNvSpPr>
              <a:spLocks noChangeArrowheads="1"/>
            </p:cNvSpPr>
            <p:nvPr/>
          </p:nvSpPr>
          <p:spPr bwMode="auto">
            <a:xfrm>
              <a:off x="7215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2" name="Rectangle 387"/>
            <p:cNvSpPr>
              <a:spLocks noChangeArrowheads="1"/>
            </p:cNvSpPr>
            <p:nvPr/>
          </p:nvSpPr>
          <p:spPr bwMode="auto">
            <a:xfrm>
              <a:off x="7279" y="3131"/>
              <a:ext cx="63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3" name="Rectangle 388"/>
            <p:cNvSpPr>
              <a:spLocks noChangeArrowheads="1"/>
            </p:cNvSpPr>
            <p:nvPr/>
          </p:nvSpPr>
          <p:spPr bwMode="auto">
            <a:xfrm>
              <a:off x="7342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4" name="Rectangle 389"/>
            <p:cNvSpPr>
              <a:spLocks noChangeArrowheads="1"/>
            </p:cNvSpPr>
            <p:nvPr/>
          </p:nvSpPr>
          <p:spPr bwMode="auto">
            <a:xfrm>
              <a:off x="7406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5" name="Rectangle 390"/>
            <p:cNvSpPr>
              <a:spLocks noChangeArrowheads="1"/>
            </p:cNvSpPr>
            <p:nvPr/>
          </p:nvSpPr>
          <p:spPr bwMode="auto">
            <a:xfrm>
              <a:off x="7468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6" name="Rectangle 391"/>
            <p:cNvSpPr>
              <a:spLocks noChangeArrowheads="1"/>
            </p:cNvSpPr>
            <p:nvPr/>
          </p:nvSpPr>
          <p:spPr bwMode="auto">
            <a:xfrm>
              <a:off x="7532" y="313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7" name="Rectangle 392"/>
            <p:cNvSpPr>
              <a:spLocks noChangeArrowheads="1"/>
            </p:cNvSpPr>
            <p:nvPr/>
          </p:nvSpPr>
          <p:spPr bwMode="auto">
            <a:xfrm>
              <a:off x="7595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8" name="Rectangle 393"/>
            <p:cNvSpPr>
              <a:spLocks noChangeArrowheads="1"/>
            </p:cNvSpPr>
            <p:nvPr/>
          </p:nvSpPr>
          <p:spPr bwMode="auto">
            <a:xfrm>
              <a:off x="7659" y="3131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39" name="Rectangle 394"/>
            <p:cNvSpPr>
              <a:spLocks noChangeArrowheads="1"/>
            </p:cNvSpPr>
            <p:nvPr/>
          </p:nvSpPr>
          <p:spPr bwMode="auto">
            <a:xfrm>
              <a:off x="7723" y="3131"/>
              <a:ext cx="64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0" name="Rectangle 395"/>
            <p:cNvSpPr>
              <a:spLocks noChangeArrowheads="1"/>
            </p:cNvSpPr>
            <p:nvPr/>
          </p:nvSpPr>
          <p:spPr bwMode="auto">
            <a:xfrm>
              <a:off x="7787" y="313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1" name="Rectangle 396"/>
            <p:cNvSpPr>
              <a:spLocks noChangeArrowheads="1"/>
            </p:cNvSpPr>
            <p:nvPr/>
          </p:nvSpPr>
          <p:spPr bwMode="auto">
            <a:xfrm>
              <a:off x="7850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2" name="Rectangle 397"/>
            <p:cNvSpPr>
              <a:spLocks noChangeArrowheads="1"/>
            </p:cNvSpPr>
            <p:nvPr/>
          </p:nvSpPr>
          <p:spPr bwMode="auto">
            <a:xfrm>
              <a:off x="7914" y="313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3" name="Rectangle 398"/>
            <p:cNvSpPr>
              <a:spLocks noChangeArrowheads="1"/>
            </p:cNvSpPr>
            <p:nvPr/>
          </p:nvSpPr>
          <p:spPr bwMode="auto">
            <a:xfrm>
              <a:off x="7976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4" name="Rectangle 399"/>
            <p:cNvSpPr>
              <a:spLocks noChangeArrowheads="1"/>
            </p:cNvSpPr>
            <p:nvPr/>
          </p:nvSpPr>
          <p:spPr bwMode="auto">
            <a:xfrm>
              <a:off x="8040" y="3131"/>
              <a:ext cx="63" cy="82"/>
            </a:xfrm>
            <a:prstGeom prst="rect">
              <a:avLst/>
            </a:prstGeom>
            <a:solidFill>
              <a:srgbClr val="77777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5" name="Rectangle 400"/>
            <p:cNvSpPr>
              <a:spLocks noChangeArrowheads="1"/>
            </p:cNvSpPr>
            <p:nvPr/>
          </p:nvSpPr>
          <p:spPr bwMode="auto">
            <a:xfrm>
              <a:off x="8103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6" name="Rectangle 401"/>
            <p:cNvSpPr>
              <a:spLocks noChangeArrowheads="1"/>
            </p:cNvSpPr>
            <p:nvPr/>
          </p:nvSpPr>
          <p:spPr bwMode="auto">
            <a:xfrm>
              <a:off x="8167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7" name="Rectangle 402"/>
            <p:cNvSpPr>
              <a:spLocks noChangeArrowheads="1"/>
            </p:cNvSpPr>
            <p:nvPr/>
          </p:nvSpPr>
          <p:spPr bwMode="auto">
            <a:xfrm>
              <a:off x="8229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8" name="Rectangle 403"/>
            <p:cNvSpPr>
              <a:spLocks noChangeArrowheads="1"/>
            </p:cNvSpPr>
            <p:nvPr/>
          </p:nvSpPr>
          <p:spPr bwMode="auto">
            <a:xfrm>
              <a:off x="8356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49" name="Rectangle 404"/>
            <p:cNvSpPr>
              <a:spLocks noChangeArrowheads="1"/>
            </p:cNvSpPr>
            <p:nvPr/>
          </p:nvSpPr>
          <p:spPr bwMode="auto">
            <a:xfrm>
              <a:off x="8420" y="3131"/>
              <a:ext cx="64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grpSp>
          <p:nvGrpSpPr>
            <p:cNvPr id="6" name="Group 405"/>
            <p:cNvGrpSpPr>
              <a:grpSpLocks/>
            </p:cNvGrpSpPr>
            <p:nvPr/>
          </p:nvGrpSpPr>
          <p:grpSpPr bwMode="auto">
            <a:xfrm>
              <a:off x="7788" y="2478"/>
              <a:ext cx="634" cy="817"/>
              <a:chOff x="3040" y="1035"/>
              <a:chExt cx="1251" cy="1356"/>
            </a:xfrm>
          </p:grpSpPr>
          <p:sp>
            <p:nvSpPr>
              <p:cNvPr id="1455" name="Rectangle 406"/>
              <p:cNvSpPr>
                <a:spLocks noChangeArrowheads="1"/>
              </p:cNvSpPr>
              <p:nvPr/>
            </p:nvSpPr>
            <p:spPr bwMode="auto">
              <a:xfrm>
                <a:off x="4166" y="2255"/>
                <a:ext cx="125" cy="136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56" name="Rectangle 407"/>
              <p:cNvSpPr>
                <a:spLocks noChangeArrowheads="1"/>
              </p:cNvSpPr>
              <p:nvPr/>
            </p:nvSpPr>
            <p:spPr bwMode="auto">
              <a:xfrm>
                <a:off x="4040" y="2119"/>
                <a:ext cx="125" cy="136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57" name="Rectangle 408"/>
              <p:cNvSpPr>
                <a:spLocks noChangeArrowheads="1"/>
              </p:cNvSpPr>
              <p:nvPr/>
            </p:nvSpPr>
            <p:spPr bwMode="auto">
              <a:xfrm>
                <a:off x="3412" y="1439"/>
                <a:ext cx="126" cy="13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58" name="Rectangle 409"/>
              <p:cNvSpPr>
                <a:spLocks noChangeArrowheads="1"/>
              </p:cNvSpPr>
              <p:nvPr/>
            </p:nvSpPr>
            <p:spPr bwMode="auto">
              <a:xfrm>
                <a:off x="3286" y="1303"/>
                <a:ext cx="126" cy="13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59" name="Rectangle 410"/>
              <p:cNvSpPr>
                <a:spLocks noChangeArrowheads="1"/>
              </p:cNvSpPr>
              <p:nvPr/>
            </p:nvSpPr>
            <p:spPr bwMode="auto">
              <a:xfrm>
                <a:off x="3159" y="1169"/>
                <a:ext cx="126" cy="13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60" name="Rectangle 411"/>
              <p:cNvSpPr>
                <a:spLocks noChangeArrowheads="1"/>
              </p:cNvSpPr>
              <p:nvPr/>
            </p:nvSpPr>
            <p:spPr bwMode="auto">
              <a:xfrm>
                <a:off x="3040" y="1035"/>
                <a:ext cx="125" cy="13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61" name="Rectangle 412"/>
              <p:cNvSpPr>
                <a:spLocks noChangeArrowheads="1"/>
              </p:cNvSpPr>
              <p:nvPr/>
            </p:nvSpPr>
            <p:spPr bwMode="auto">
              <a:xfrm>
                <a:off x="3541" y="1575"/>
                <a:ext cx="125" cy="136"/>
              </a:xfrm>
              <a:prstGeom prst="rect">
                <a:avLst/>
              </a:prstGeom>
              <a:solidFill>
                <a:srgbClr val="777777"/>
              </a:solidFill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62" name="Rectangle 413"/>
              <p:cNvSpPr>
                <a:spLocks noChangeArrowheads="1"/>
              </p:cNvSpPr>
              <p:nvPr/>
            </p:nvSpPr>
            <p:spPr bwMode="auto">
              <a:xfrm>
                <a:off x="3664" y="1711"/>
                <a:ext cx="126" cy="136"/>
              </a:xfrm>
              <a:prstGeom prst="rect">
                <a:avLst/>
              </a:prstGeom>
              <a:solidFill>
                <a:srgbClr val="777777"/>
              </a:solidFill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63" name="Rectangle 414"/>
              <p:cNvSpPr>
                <a:spLocks noChangeArrowheads="1"/>
              </p:cNvSpPr>
              <p:nvPr/>
            </p:nvSpPr>
            <p:spPr bwMode="auto">
              <a:xfrm>
                <a:off x="3790" y="1847"/>
                <a:ext cx="125" cy="136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1464" name="Rectangle 415"/>
              <p:cNvSpPr>
                <a:spLocks noChangeArrowheads="1"/>
              </p:cNvSpPr>
              <p:nvPr/>
            </p:nvSpPr>
            <p:spPr bwMode="auto">
              <a:xfrm>
                <a:off x="3917" y="1983"/>
                <a:ext cx="125" cy="136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1451" name="Line 416"/>
            <p:cNvSpPr>
              <a:spLocks noChangeShapeType="1"/>
            </p:cNvSpPr>
            <p:nvPr/>
          </p:nvSpPr>
          <p:spPr bwMode="auto">
            <a:xfrm rot="10800000">
              <a:off x="6463" y="2523"/>
              <a:ext cx="0" cy="1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52" name="Text Box 417"/>
            <p:cNvSpPr txBox="1">
              <a:spLocks noChangeArrowheads="1"/>
            </p:cNvSpPr>
            <p:nvPr/>
          </p:nvSpPr>
          <p:spPr bwMode="auto">
            <a:xfrm>
              <a:off x="6486" y="251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chemeClr val="tx1"/>
                  </a:solidFill>
                  <a:latin typeface="+mj-lt"/>
                  <a:cs typeface="Arial" charset="0"/>
                </a:rPr>
                <a:t>Z</a:t>
              </a:r>
              <a:endParaRPr lang="de-DE" sz="1800" b="1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53" name="Line 418"/>
            <p:cNvSpPr>
              <a:spLocks noChangeShapeType="1"/>
            </p:cNvSpPr>
            <p:nvPr/>
          </p:nvSpPr>
          <p:spPr bwMode="auto">
            <a:xfrm rot="-5400000">
              <a:off x="7689" y="2749"/>
              <a:ext cx="0" cy="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54" name="Text Box 419"/>
            <p:cNvSpPr txBox="1">
              <a:spLocks noChangeArrowheads="1"/>
            </p:cNvSpPr>
            <p:nvPr/>
          </p:nvSpPr>
          <p:spPr bwMode="auto">
            <a:xfrm>
              <a:off x="8838" y="392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solidFill>
                    <a:schemeClr val="tx1"/>
                  </a:solidFill>
                  <a:latin typeface="+mj-lt"/>
                  <a:cs typeface="Arial" charset="0"/>
                </a:rPr>
                <a:t>N</a:t>
              </a:r>
            </a:p>
          </p:txBody>
        </p:sp>
      </p:grpSp>
      <p:sp>
        <p:nvSpPr>
          <p:cNvPr id="441764" name="Text Box 420"/>
          <p:cNvSpPr txBox="1">
            <a:spLocks noChangeArrowheads="1"/>
          </p:cNvSpPr>
          <p:nvPr/>
        </p:nvSpPr>
        <p:spPr bwMode="auto">
          <a:xfrm>
            <a:off x="7924800" y="463073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 b="1">
                <a:solidFill>
                  <a:srgbClr val="0000FF"/>
                </a:solidFill>
                <a:latin typeface="+mj-lt"/>
                <a:cs typeface="Arial" charset="0"/>
              </a:rPr>
              <a:t>L</a:t>
            </a:r>
            <a:r>
              <a:rPr lang="de-DE" sz="1800" b="1">
                <a:solidFill>
                  <a:srgbClr val="FF3300"/>
                </a:solidFill>
                <a:latin typeface="+mj-lt"/>
                <a:cs typeface="Arial" charset="0"/>
              </a:rPr>
              <a:t>a</a:t>
            </a:r>
            <a:r>
              <a:rPr lang="de-DE" sz="1800" b="1">
                <a:solidFill>
                  <a:srgbClr val="99FF33"/>
                </a:solidFill>
                <a:latin typeface="+mj-lt"/>
                <a:cs typeface="Arial" charset="0"/>
              </a:rPr>
              <a:t>s</a:t>
            </a:r>
            <a:r>
              <a:rPr lang="de-DE" sz="1800" b="1">
                <a:solidFill>
                  <a:srgbClr val="0000FF"/>
                </a:solidFill>
                <a:latin typeface="+mj-lt"/>
                <a:cs typeface="Arial" charset="0"/>
              </a:rPr>
              <a:t>e</a:t>
            </a:r>
            <a:r>
              <a:rPr lang="de-DE" sz="1800" b="1">
                <a:solidFill>
                  <a:srgbClr val="FF3300"/>
                </a:solidFill>
                <a:latin typeface="+mj-lt"/>
                <a:cs typeface="Arial" charset="0"/>
              </a:rPr>
              <a:t>r</a:t>
            </a:r>
            <a:r>
              <a:rPr lang="de-DE" sz="1800" b="1">
                <a:solidFill>
                  <a:srgbClr val="009900"/>
                </a:solidFill>
                <a:latin typeface="+mj-lt"/>
                <a:cs typeface="Arial" charset="0"/>
              </a:rPr>
              <a:t>s</a:t>
            </a:r>
          </a:p>
        </p:txBody>
      </p:sp>
      <p:sp>
        <p:nvSpPr>
          <p:cNvPr id="441765" name="Text Box 421"/>
          <p:cNvSpPr txBox="1">
            <a:spLocks noChangeArrowheads="1"/>
          </p:cNvSpPr>
          <p:nvPr/>
        </p:nvSpPr>
        <p:spPr bwMode="auto">
          <a:xfrm>
            <a:off x="7130655" y="5156200"/>
            <a:ext cx="1197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800" dirty="0" err="1">
                <a:solidFill>
                  <a:srgbClr val="0000FF"/>
                </a:solidFill>
                <a:latin typeface="+mj-lt"/>
                <a:cs typeface="Arial" charset="0"/>
              </a:rPr>
              <a:t>Mass</a:t>
            </a:r>
            <a:r>
              <a:rPr lang="de-DE" sz="18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</a:p>
          <a:p>
            <a:pPr algn="ctr" eaLnBrk="1" hangingPunct="1"/>
            <a:r>
              <a:rPr lang="de-DE" sz="1800" dirty="0">
                <a:solidFill>
                  <a:srgbClr val="0000FF"/>
                </a:solidFill>
                <a:latin typeface="+mj-lt"/>
                <a:cs typeface="Arial" charset="0"/>
              </a:rPr>
              <a:t>Separator</a:t>
            </a:r>
          </a:p>
        </p:txBody>
      </p:sp>
      <p:sp>
        <p:nvSpPr>
          <p:cNvPr id="1057" name="Freeform 422"/>
          <p:cNvSpPr>
            <a:spLocks/>
          </p:cNvSpPr>
          <p:nvPr/>
        </p:nvSpPr>
        <p:spPr bwMode="auto">
          <a:xfrm>
            <a:off x="6248400" y="2022475"/>
            <a:ext cx="623888" cy="211138"/>
          </a:xfrm>
          <a:custGeom>
            <a:avLst/>
            <a:gdLst>
              <a:gd name="T0" fmla="*/ 0 w 311"/>
              <a:gd name="T1" fmla="*/ 209925 h 174"/>
              <a:gd name="T2" fmla="*/ 621882 w 311"/>
              <a:gd name="T3" fmla="*/ 209925 h 174"/>
              <a:gd name="T4" fmla="*/ 324983 w 311"/>
              <a:gd name="T5" fmla="*/ 0 h 174"/>
              <a:gd name="T6" fmla="*/ 0 w 311"/>
              <a:gd name="T7" fmla="*/ 209925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311"/>
              <a:gd name="T13" fmla="*/ 0 h 174"/>
              <a:gd name="T14" fmla="*/ 311 w 311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1" h="174">
                <a:moveTo>
                  <a:pt x="0" y="173"/>
                </a:moveTo>
                <a:lnTo>
                  <a:pt x="310" y="173"/>
                </a:lnTo>
                <a:lnTo>
                  <a:pt x="162" y="0"/>
                </a:lnTo>
                <a:lnTo>
                  <a:pt x="0" y="173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58" name="Text Box 423"/>
          <p:cNvSpPr txBox="1">
            <a:spLocks noChangeArrowheads="1"/>
          </p:cNvSpPr>
          <p:nvPr/>
        </p:nvSpPr>
        <p:spPr bwMode="auto">
          <a:xfrm>
            <a:off x="2296675" y="3514988"/>
            <a:ext cx="83516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+mj-lt"/>
                <a:cs typeface="Arial" charset="0"/>
              </a:rPr>
              <a:t>~ </a:t>
            </a:r>
            <a:r>
              <a:rPr lang="de-DE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10 mW</a:t>
            </a:r>
            <a:endParaRPr lang="de-DE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59" name="Text Box 424"/>
          <p:cNvSpPr txBox="1">
            <a:spLocks noChangeArrowheads="1"/>
          </p:cNvSpPr>
          <p:nvPr/>
        </p:nvSpPr>
        <p:spPr bwMode="auto">
          <a:xfrm>
            <a:off x="6444208" y="2684463"/>
            <a:ext cx="89928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~100 mW</a:t>
            </a:r>
            <a:endParaRPr lang="de-DE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60" name="Text Box 426"/>
          <p:cNvSpPr txBox="1">
            <a:spLocks noChangeArrowheads="1"/>
          </p:cNvSpPr>
          <p:nvPr/>
        </p:nvSpPr>
        <p:spPr bwMode="auto">
          <a:xfrm>
            <a:off x="2333187" y="4838963"/>
            <a:ext cx="71013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+mj-lt"/>
                <a:cs typeface="Arial" charset="0"/>
              </a:rPr>
              <a:t>~ </a:t>
            </a:r>
            <a:r>
              <a:rPr lang="de-DE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1 mW</a:t>
            </a:r>
            <a:endParaRPr lang="de-DE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61" name="Line 428"/>
          <p:cNvSpPr>
            <a:spLocks noChangeShapeType="1"/>
          </p:cNvSpPr>
          <p:nvPr/>
        </p:nvSpPr>
        <p:spPr bwMode="auto">
          <a:xfrm>
            <a:off x="6316663" y="238283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62" name="Rectangle 429"/>
          <p:cNvSpPr>
            <a:spLocks noChangeArrowheads="1"/>
          </p:cNvSpPr>
          <p:nvPr/>
        </p:nvSpPr>
        <p:spPr bwMode="auto">
          <a:xfrm>
            <a:off x="6453188" y="2187575"/>
            <a:ext cx="182562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sp>
        <p:nvSpPr>
          <p:cNvPr id="1063" name="Rectangle 430"/>
          <p:cNvSpPr>
            <a:spLocks noChangeArrowheads="1"/>
          </p:cNvSpPr>
          <p:nvPr/>
        </p:nvSpPr>
        <p:spPr bwMode="auto">
          <a:xfrm>
            <a:off x="6291263" y="2054225"/>
            <a:ext cx="690562" cy="30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5304" tIns="36991" rIns="75304" bIns="36991">
            <a:spAutoFit/>
          </a:bodyPr>
          <a:lstStyle/>
          <a:p>
            <a:pPr defTabSz="633413"/>
            <a:r>
              <a:rPr lang="de-DE" sz="1500" b="1">
                <a:solidFill>
                  <a:srgbClr val="FF5050"/>
                </a:solidFill>
                <a:latin typeface="+mj-lt"/>
                <a:cs typeface="Arial" charset="0"/>
              </a:rPr>
              <a:t>FIR</a:t>
            </a:r>
          </a:p>
        </p:txBody>
      </p:sp>
      <p:sp>
        <p:nvSpPr>
          <p:cNvPr id="1064" name="Text Box 432"/>
          <p:cNvSpPr txBox="1">
            <a:spLocks noChangeArrowheads="1"/>
          </p:cNvSpPr>
          <p:nvPr/>
        </p:nvSpPr>
        <p:spPr bwMode="auto">
          <a:xfrm>
            <a:off x="3321050" y="2879725"/>
            <a:ext cx="3143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de-DE" sz="1400" b="1">
                <a:solidFill>
                  <a:schemeClr val="tx1"/>
                </a:solidFill>
                <a:latin typeface="+mj-lt"/>
                <a:cs typeface="Arial" charset="0"/>
              </a:rPr>
              <a:t>E</a:t>
            </a:r>
            <a:r>
              <a:rPr lang="de-DE" sz="1400" b="1" baseline="-25000">
                <a:solidFill>
                  <a:schemeClr val="tx1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065" name="Text Box 433"/>
          <p:cNvSpPr txBox="1">
            <a:spLocks noChangeArrowheads="1"/>
          </p:cNvSpPr>
          <p:nvPr/>
        </p:nvSpPr>
        <p:spPr bwMode="auto">
          <a:xfrm>
            <a:off x="3314700" y="2187575"/>
            <a:ext cx="3683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de-DE" sz="1400" b="1">
                <a:solidFill>
                  <a:schemeClr val="tx1"/>
                </a:solidFill>
                <a:latin typeface="+mj-lt"/>
                <a:cs typeface="Arial" charset="0"/>
              </a:rPr>
              <a:t>E</a:t>
            </a:r>
            <a:r>
              <a:rPr lang="de-DE" sz="1400" b="1" baseline="-25000">
                <a:solidFill>
                  <a:schemeClr val="tx1"/>
                </a:solidFill>
                <a:latin typeface="+mj-lt"/>
                <a:cs typeface="Arial" charset="0"/>
              </a:rPr>
              <a:t>IP</a:t>
            </a:r>
          </a:p>
        </p:txBody>
      </p:sp>
      <p:sp>
        <p:nvSpPr>
          <p:cNvPr id="441779" name="Rectangle 435"/>
          <p:cNvSpPr>
            <a:spLocks noChangeArrowheads="1"/>
          </p:cNvSpPr>
          <p:nvPr/>
        </p:nvSpPr>
        <p:spPr bwMode="auto">
          <a:xfrm>
            <a:off x="5967413" y="4379913"/>
            <a:ext cx="1700212" cy="11112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1800" b="1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441783" name="AutoShape 439"/>
          <p:cNvSpPr>
            <a:spLocks noChangeArrowheads="1"/>
          </p:cNvSpPr>
          <p:nvPr/>
        </p:nvSpPr>
        <p:spPr bwMode="auto">
          <a:xfrm>
            <a:off x="6877050" y="4292600"/>
            <a:ext cx="287338" cy="287338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cxnSp>
        <p:nvCxnSpPr>
          <p:cNvPr id="1068" name="Gerade Verbindung mit Pfeil 41"/>
          <p:cNvCxnSpPr>
            <a:cxnSpLocks noChangeShapeType="1"/>
          </p:cNvCxnSpPr>
          <p:nvPr/>
        </p:nvCxnSpPr>
        <p:spPr bwMode="auto">
          <a:xfrm>
            <a:off x="5195888" y="2211388"/>
            <a:ext cx="571500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69" name="Gerade Verbindung mit Pfeil 42"/>
          <p:cNvCxnSpPr>
            <a:cxnSpLocks noChangeShapeType="1"/>
          </p:cNvCxnSpPr>
          <p:nvPr/>
        </p:nvCxnSpPr>
        <p:spPr bwMode="auto">
          <a:xfrm rot="5400000">
            <a:off x="5446713" y="1890713"/>
            <a:ext cx="642937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70" name="Freihandform 46"/>
          <p:cNvSpPr>
            <a:spLocks noChangeArrowheads="1"/>
          </p:cNvSpPr>
          <p:nvPr/>
        </p:nvSpPr>
        <p:spPr bwMode="auto">
          <a:xfrm>
            <a:off x="4716463" y="1620838"/>
            <a:ext cx="1081087" cy="598487"/>
          </a:xfrm>
          <a:custGeom>
            <a:avLst/>
            <a:gdLst>
              <a:gd name="T0" fmla="*/ 1409117 w 747183"/>
              <a:gd name="T1" fmla="*/ 600078 h 596900"/>
              <a:gd name="T2" fmla="*/ 1329355 w 747183"/>
              <a:gd name="T3" fmla="*/ 485169 h 596900"/>
              <a:gd name="T4" fmla="*/ 558329 w 747183"/>
              <a:gd name="T5" fmla="*/ 408563 h 596900"/>
              <a:gd name="T6" fmla="*/ 1382529 w 747183"/>
              <a:gd name="T7" fmla="*/ 395796 h 596900"/>
              <a:gd name="T8" fmla="*/ 1090071 w 747183"/>
              <a:gd name="T9" fmla="*/ 293656 h 596900"/>
              <a:gd name="T10" fmla="*/ 1355943 w 747183"/>
              <a:gd name="T11" fmla="*/ 204282 h 596900"/>
              <a:gd name="T12" fmla="*/ 0 w 747183"/>
              <a:gd name="T13" fmla="*/ 165979 h 596900"/>
              <a:gd name="T14" fmla="*/ 1355943 w 747183"/>
              <a:gd name="T15" fmla="*/ 165979 h 596900"/>
              <a:gd name="T16" fmla="*/ 1249594 w 747183"/>
              <a:gd name="T17" fmla="*/ 63838 h 596900"/>
              <a:gd name="T18" fmla="*/ 1143245 w 747183"/>
              <a:gd name="T19" fmla="*/ 0 h 5969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7183"/>
              <a:gd name="T31" fmla="*/ 0 h 596900"/>
              <a:gd name="T32" fmla="*/ 747183 w 747183"/>
              <a:gd name="T33" fmla="*/ 596900 h 5969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7183" h="596900">
                <a:moveTo>
                  <a:pt x="673100" y="596900"/>
                </a:moveTo>
                <a:cubicBezTo>
                  <a:pt x="687916" y="555625"/>
                  <a:pt x="702733" y="514350"/>
                  <a:pt x="635000" y="482600"/>
                </a:cubicBezTo>
                <a:cubicBezTo>
                  <a:pt x="567267" y="450850"/>
                  <a:pt x="262467" y="421217"/>
                  <a:pt x="266700" y="406400"/>
                </a:cubicBezTo>
                <a:cubicBezTo>
                  <a:pt x="270933" y="391583"/>
                  <a:pt x="618067" y="412750"/>
                  <a:pt x="660400" y="393700"/>
                </a:cubicBezTo>
                <a:cubicBezTo>
                  <a:pt x="702733" y="374650"/>
                  <a:pt x="522817" y="323850"/>
                  <a:pt x="520700" y="292100"/>
                </a:cubicBezTo>
                <a:cubicBezTo>
                  <a:pt x="518583" y="260350"/>
                  <a:pt x="734483" y="224367"/>
                  <a:pt x="647700" y="203200"/>
                </a:cubicBezTo>
                <a:cubicBezTo>
                  <a:pt x="560917" y="182033"/>
                  <a:pt x="0" y="171450"/>
                  <a:pt x="0" y="165100"/>
                </a:cubicBezTo>
                <a:cubicBezTo>
                  <a:pt x="0" y="158750"/>
                  <a:pt x="548217" y="182033"/>
                  <a:pt x="647700" y="165100"/>
                </a:cubicBezTo>
                <a:cubicBezTo>
                  <a:pt x="747183" y="148167"/>
                  <a:pt x="613833" y="91017"/>
                  <a:pt x="596900" y="63500"/>
                </a:cubicBezTo>
                <a:cubicBezTo>
                  <a:pt x="579967" y="35983"/>
                  <a:pt x="563033" y="17991"/>
                  <a:pt x="546100" y="0"/>
                </a:cubicBezTo>
              </a:path>
            </a:pathLst>
          </a:custGeom>
          <a:noFill/>
          <a:ln w="31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71" name="Textfeld 57"/>
          <p:cNvSpPr txBox="1">
            <a:spLocks noChangeArrowheads="1"/>
          </p:cNvSpPr>
          <p:nvPr/>
        </p:nvSpPr>
        <p:spPr bwMode="auto">
          <a:xfrm>
            <a:off x="7275513" y="1628775"/>
            <a:ext cx="320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600">
                <a:solidFill>
                  <a:schemeClr val="tx1"/>
                </a:solidFill>
                <a:latin typeface="+mj-lt"/>
                <a:cs typeface="Arial" charset="0"/>
              </a:rPr>
              <a:t>E</a:t>
            </a:r>
            <a:endParaRPr lang="de-DE" sz="200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5" name="Pfeil nach rechts 64"/>
          <p:cNvSpPr/>
          <p:nvPr/>
        </p:nvSpPr>
        <p:spPr bwMode="auto">
          <a:xfrm>
            <a:off x="6804025" y="1987550"/>
            <a:ext cx="784225" cy="73025"/>
          </a:xfrm>
          <a:prstGeom prst="rightArrow">
            <a:avLst/>
          </a:prstGeom>
          <a:gradFill>
            <a:gsLst>
              <a:gs pos="12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6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73" name="Gerade Verbindung mit Pfeil 67"/>
          <p:cNvCxnSpPr>
            <a:cxnSpLocks noChangeShapeType="1"/>
          </p:cNvCxnSpPr>
          <p:nvPr/>
        </p:nvCxnSpPr>
        <p:spPr bwMode="auto">
          <a:xfrm>
            <a:off x="7424738" y="1676400"/>
            <a:ext cx="144462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74" name="Gerade Verbindung mit Pfeil 47"/>
          <p:cNvCxnSpPr>
            <a:cxnSpLocks noChangeShapeType="1"/>
          </p:cNvCxnSpPr>
          <p:nvPr/>
        </p:nvCxnSpPr>
        <p:spPr bwMode="auto">
          <a:xfrm>
            <a:off x="2915816" y="2060848"/>
            <a:ext cx="571500" cy="158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75" name="Gerade Verbindung mit Pfeil 48"/>
          <p:cNvCxnSpPr>
            <a:cxnSpLocks noChangeShapeType="1"/>
          </p:cNvCxnSpPr>
          <p:nvPr/>
        </p:nvCxnSpPr>
        <p:spPr bwMode="auto">
          <a:xfrm rot="5400000">
            <a:off x="3170238" y="1804988"/>
            <a:ext cx="642937" cy="158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76" name="Freihandform 49"/>
          <p:cNvSpPr>
            <a:spLocks noChangeArrowheads="1"/>
          </p:cNvSpPr>
          <p:nvPr/>
        </p:nvSpPr>
        <p:spPr bwMode="auto">
          <a:xfrm>
            <a:off x="3108325" y="1590675"/>
            <a:ext cx="342900" cy="457200"/>
          </a:xfrm>
          <a:custGeom>
            <a:avLst/>
            <a:gdLst>
              <a:gd name="T0" fmla="*/ 0 w 342900"/>
              <a:gd name="T1" fmla="*/ 457200 h 457200"/>
              <a:gd name="T2" fmla="*/ 266700 w 342900"/>
              <a:gd name="T3" fmla="*/ 355600 h 457200"/>
              <a:gd name="T4" fmla="*/ 342900 w 342900"/>
              <a:gd name="T5" fmla="*/ 0 h 457200"/>
              <a:gd name="T6" fmla="*/ 342900 w 342900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342900"/>
              <a:gd name="T13" fmla="*/ 0 h 457200"/>
              <a:gd name="T14" fmla="*/ 342900 w 3429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900" h="457200">
                <a:moveTo>
                  <a:pt x="0" y="457200"/>
                </a:moveTo>
                <a:cubicBezTo>
                  <a:pt x="104775" y="444500"/>
                  <a:pt x="209550" y="431800"/>
                  <a:pt x="266700" y="355600"/>
                </a:cubicBezTo>
                <a:cubicBezTo>
                  <a:pt x="323850" y="279400"/>
                  <a:pt x="342900" y="0"/>
                  <a:pt x="3429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077" name="AutoShape 23"/>
          <p:cNvSpPr>
            <a:spLocks noChangeArrowheads="1"/>
          </p:cNvSpPr>
          <p:nvPr/>
        </p:nvSpPr>
        <p:spPr bwMode="auto">
          <a:xfrm>
            <a:off x="2185988" y="2060575"/>
            <a:ext cx="1025525" cy="954088"/>
          </a:xfrm>
          <a:prstGeom prst="upArrow">
            <a:avLst>
              <a:gd name="adj1" fmla="val 39315"/>
              <a:gd name="adj2" fmla="val 36273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sp>
        <p:nvSpPr>
          <p:cNvPr id="1078" name="AutoShape 26"/>
          <p:cNvSpPr>
            <a:spLocks noChangeArrowheads="1"/>
          </p:cNvSpPr>
          <p:nvPr/>
        </p:nvSpPr>
        <p:spPr bwMode="auto">
          <a:xfrm>
            <a:off x="4573588" y="1844675"/>
            <a:ext cx="303212" cy="1182688"/>
          </a:xfrm>
          <a:prstGeom prst="upArrow">
            <a:avLst>
              <a:gd name="adj1" fmla="val 50000"/>
              <a:gd name="adj2" fmla="val 140636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j-lt"/>
            </a:endParaRPr>
          </a:p>
        </p:txBody>
      </p:sp>
      <p:sp>
        <p:nvSpPr>
          <p:cNvPr id="1079" name="Rechteck 62"/>
          <p:cNvSpPr>
            <a:spLocks noChangeArrowheads="1"/>
          </p:cNvSpPr>
          <p:nvPr/>
        </p:nvSpPr>
        <p:spPr bwMode="auto">
          <a:xfrm>
            <a:off x="7667625" y="1557338"/>
            <a:ext cx="285750" cy="9985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80" name="Text Box 425"/>
          <p:cNvSpPr txBox="1">
            <a:spLocks noChangeArrowheads="1"/>
          </p:cNvSpPr>
          <p:nvPr/>
        </p:nvSpPr>
        <p:spPr bwMode="auto">
          <a:xfrm>
            <a:off x="4499992" y="2636912"/>
            <a:ext cx="36708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1 W</a:t>
            </a:r>
            <a:endParaRPr lang="de-DE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81" name="Text Box 427"/>
          <p:cNvSpPr txBox="1">
            <a:spLocks noChangeArrowheads="1"/>
          </p:cNvSpPr>
          <p:nvPr/>
        </p:nvSpPr>
        <p:spPr bwMode="auto">
          <a:xfrm>
            <a:off x="2428249" y="2636912"/>
            <a:ext cx="65723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&gt; 10 W</a:t>
            </a:r>
            <a:endParaRPr lang="de-DE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41778" name="Rectangle 434"/>
          <p:cNvSpPr>
            <a:spLocks noChangeArrowheads="1"/>
          </p:cNvSpPr>
          <p:nvPr/>
        </p:nvSpPr>
        <p:spPr bwMode="auto">
          <a:xfrm>
            <a:off x="5940152" y="980728"/>
            <a:ext cx="3408363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1775" name="Rectangle 431"/>
          <p:cNvSpPr>
            <a:spLocks noChangeArrowheads="1"/>
          </p:cNvSpPr>
          <p:nvPr/>
        </p:nvSpPr>
        <p:spPr bwMode="auto">
          <a:xfrm>
            <a:off x="3635945" y="980728"/>
            <a:ext cx="561657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84" name="Rectangle 476"/>
          <p:cNvSpPr>
            <a:spLocks noChangeArrowheads="1"/>
          </p:cNvSpPr>
          <p:nvPr/>
        </p:nvSpPr>
        <p:spPr bwMode="auto">
          <a:xfrm>
            <a:off x="0" y="-27384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tx1"/>
                </a:solidFill>
                <a:latin typeface="+mj-lt"/>
              </a:rPr>
              <a:t>Spectroscopic Basis of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RIS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4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4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4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4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764" grpId="0"/>
      <p:bldP spid="441765" grpId="0"/>
      <p:bldP spid="441779" grpId="0" animBg="1"/>
      <p:bldP spid="441783" grpId="0" animBg="1"/>
      <p:bldP spid="441778" grpId="0" animBg="1"/>
      <p:bldP spid="4417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C:\Users\TL-njoobee\Desktop\Mai2012\ThoriumHFI\NextHFS\Aufb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536928" cy="488697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8640"/>
            <a:ext cx="9144000" cy="1008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Experimental Setup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2996952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20 MHz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996952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5 GHz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20938"/>
            <a:ext cx="9144000" cy="100806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4000" b="1" dirty="0" smtClean="0">
                <a:latin typeface="+mj-lt"/>
              </a:rPr>
              <a:t>Hyperfine structure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4000" b="1" dirty="0" smtClean="0">
                <a:latin typeface="+mj-lt"/>
              </a:rPr>
              <a:t>of </a:t>
            </a:r>
            <a:r>
              <a:rPr lang="en-US" sz="4000" b="1" baseline="30000" dirty="0" smtClean="0">
                <a:latin typeface="+mj-lt"/>
              </a:rPr>
              <a:t>229</a:t>
            </a:r>
            <a:r>
              <a:rPr lang="en-US" sz="4000" b="1" dirty="0" smtClean="0">
                <a:latin typeface="+mj-lt"/>
              </a:rPr>
              <a:t>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3225" y="1700808"/>
            <a:ext cx="8499658" cy="3905925"/>
            <a:chOff x="107504" y="88578"/>
            <a:chExt cx="8896614" cy="3834907"/>
          </a:xfrm>
        </p:grpSpPr>
        <p:sp>
          <p:nvSpPr>
            <p:cNvPr id="4" name="Rectangle 3"/>
            <p:cNvSpPr/>
            <p:nvPr/>
          </p:nvSpPr>
          <p:spPr>
            <a:xfrm>
              <a:off x="1332001" y="414000"/>
              <a:ext cx="7123376" cy="66346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71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7800272" y="1564909"/>
              <a:ext cx="0" cy="1784432"/>
            </a:xfrm>
            <a:prstGeom prst="straightConnector1">
              <a:avLst/>
            </a:prstGeom>
            <a:ln w="41275">
              <a:solidFill>
                <a:schemeClr val="accent4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977484" y="2198582"/>
              <a:ext cx="0" cy="1150759"/>
            </a:xfrm>
            <a:prstGeom prst="straightConnector1">
              <a:avLst/>
            </a:prstGeom>
            <a:ln w="412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063636" y="2287102"/>
              <a:ext cx="0" cy="1062239"/>
            </a:xfrm>
            <a:prstGeom prst="straightConnector1">
              <a:avLst/>
            </a:prstGeom>
            <a:ln w="412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39534" y="1059148"/>
              <a:ext cx="712337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39535" y="638409"/>
              <a:ext cx="13195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0081" y="838994"/>
              <a:ext cx="12748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70001" y="751679"/>
              <a:ext cx="12929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977484" y="1626442"/>
              <a:ext cx="0" cy="572143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063636" y="1503377"/>
              <a:ext cx="0" cy="783726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800272" y="764993"/>
              <a:ext cx="0" cy="79992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063636" y="641927"/>
              <a:ext cx="0" cy="861451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977484" y="821685"/>
              <a:ext cx="12347" cy="80476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02676" y="3349342"/>
              <a:ext cx="2822789" cy="574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</a:rPr>
                <a:t>ground state</a:t>
              </a:r>
            </a:p>
            <a:p>
              <a:pPr algn="ctr"/>
              <a:r>
                <a:rPr lang="de-DE" sz="1600" dirty="0" smtClean="0">
                  <a:solidFill>
                    <a:schemeClr val="tx1"/>
                  </a:solidFill>
                </a:rPr>
                <a:t> 6d</a:t>
              </a:r>
              <a:r>
                <a:rPr lang="de-DE" sz="1600" baseline="30000" dirty="0" smtClean="0">
                  <a:solidFill>
                    <a:schemeClr val="tx1"/>
                  </a:solidFill>
                </a:rPr>
                <a:t>2 </a:t>
              </a:r>
              <a:r>
                <a:rPr lang="de-DE" sz="1600" dirty="0" smtClean="0">
                  <a:solidFill>
                    <a:schemeClr val="tx1"/>
                  </a:solidFill>
                </a:rPr>
                <a:t>7s</a:t>
              </a:r>
              <a:r>
                <a:rPr lang="de-DE" sz="1600" baseline="30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baseline="30000" dirty="0" smtClean="0">
                  <a:solidFill>
                    <a:schemeClr val="tx1"/>
                  </a:solidFill>
                </a:rPr>
                <a:t>3</a:t>
              </a:r>
              <a:r>
                <a:rPr lang="de-DE" sz="1600" dirty="0" smtClean="0">
                  <a:solidFill>
                    <a:schemeClr val="tx1"/>
                  </a:solidFill>
                </a:rPr>
                <a:t>F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6824" y="1982438"/>
              <a:ext cx="1484703" cy="45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26 113.270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de-DE" sz="1200" dirty="0" smtClean="0">
                  <a:solidFill>
                    <a:schemeClr val="tx1"/>
                  </a:solidFill>
                </a:rPr>
                <a:t>J=2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7504" y="2118699"/>
              <a:ext cx="1245313" cy="453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26 096.986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</a:p>
            <a:p>
              <a:r>
                <a:rPr lang="de-DE" sz="1200" dirty="0" smtClean="0">
                  <a:solidFill>
                    <a:schemeClr val="tx1"/>
                  </a:solidFill>
                </a:rPr>
                <a:t>J=3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93278" y="1393853"/>
              <a:ext cx="1245313" cy="453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38 278.875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r>
                <a:rPr lang="de-DE" sz="1200" dirty="0" smtClean="0">
                  <a:solidFill>
                    <a:schemeClr val="tx1"/>
                  </a:solidFill>
                </a:rPr>
                <a:t>J=1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32440" y="880666"/>
              <a:ext cx="439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chemeClr val="tx1"/>
                  </a:solidFill>
                </a:rPr>
                <a:t>IP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045" y="3184922"/>
              <a:ext cx="697569" cy="27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0 </a:t>
              </a:r>
              <a:r>
                <a:rPr lang="en-US" sz="1200" dirty="0" smtClean="0">
                  <a:solidFill>
                    <a:schemeClr val="tx1"/>
                  </a:solidFill>
                </a:rPr>
                <a:t>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6826" y="1432608"/>
              <a:ext cx="1748617" cy="45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38 219.028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r>
                <a:rPr lang="de-DE" sz="1200" dirty="0" smtClean="0">
                  <a:solidFill>
                    <a:schemeClr val="tx1"/>
                  </a:solidFill>
                </a:rPr>
                <a:t>J=2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6826" y="704038"/>
              <a:ext cx="131956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51 333.0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505" y="1361155"/>
              <a:ext cx="1245313" cy="27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38 700.964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7506" y="516226"/>
              <a:ext cx="1084238" cy="27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51 763.8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8312" y="610930"/>
              <a:ext cx="1084238" cy="27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51 426.0 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339534" y="3331857"/>
              <a:ext cx="71233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339534" y="2287102"/>
              <a:ext cx="1318023" cy="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0081" y="2198582"/>
              <a:ext cx="12748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14757" y="1556304"/>
              <a:ext cx="12481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340081" y="1626441"/>
              <a:ext cx="12748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39535" y="1503377"/>
              <a:ext cx="12748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21561" y="2608858"/>
              <a:ext cx="1223232" cy="513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383.186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nm</a:t>
              </a:r>
              <a:endParaRPr lang="de-DE" sz="1400" dirty="0" smtClean="0">
                <a:solidFill>
                  <a:schemeClr val="tx1"/>
                </a:solidFill>
              </a:endParaRPr>
            </a:p>
            <a:p>
              <a:r>
                <a:rPr lang="de-DE" sz="1400" dirty="0" smtClean="0">
                  <a:solidFill>
                    <a:schemeClr val="tx1"/>
                  </a:solidFill>
                </a:rPr>
                <a:t>A = 3.4x10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6</a:t>
              </a:r>
              <a:r>
                <a:rPr lang="de-DE" sz="1400" dirty="0" smtClean="0">
                  <a:solidFill>
                    <a:schemeClr val="tx1"/>
                  </a:solidFill>
                </a:rPr>
                <a:t>/s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506" y="943870"/>
              <a:ext cx="963432" cy="27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50 867 </a:t>
              </a:r>
              <a:r>
                <a:rPr lang="en-US" sz="1200" dirty="0" smtClean="0">
                  <a:solidFill>
                    <a:schemeClr val="tx1"/>
                  </a:solidFill>
                </a:rPr>
                <a:t>cm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-1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22876" y="88578"/>
              <a:ext cx="55067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</a:rPr>
                <a:t>(a)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25917" y="88578"/>
              <a:ext cx="569133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</a:rPr>
                <a:t>(b)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40990" y="88578"/>
              <a:ext cx="55067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</a:rPr>
                <a:t>(c)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77004" y="2517686"/>
              <a:ext cx="1317192" cy="513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382.947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nm</a:t>
              </a:r>
              <a:endParaRPr lang="de-DE" sz="1400" dirty="0" smtClean="0">
                <a:solidFill>
                  <a:schemeClr val="tx1"/>
                </a:solidFill>
              </a:endParaRPr>
            </a:p>
            <a:p>
              <a:r>
                <a:rPr lang="de-DE" sz="1400" dirty="0" smtClean="0">
                  <a:solidFill>
                    <a:schemeClr val="tx1"/>
                  </a:solidFill>
                </a:rPr>
                <a:t>A = 1.97x10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7</a:t>
              </a:r>
              <a:r>
                <a:rPr lang="de-DE" sz="1400" dirty="0" smtClean="0">
                  <a:solidFill>
                    <a:schemeClr val="tx1"/>
                  </a:solidFill>
                </a:rPr>
                <a:t>/s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80886" y="2247050"/>
              <a:ext cx="1223232" cy="513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261.241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nm</a:t>
              </a:r>
              <a:endParaRPr lang="de-DE" sz="1400" dirty="0" smtClean="0">
                <a:solidFill>
                  <a:schemeClr val="tx1"/>
                </a:solidFill>
              </a:endParaRPr>
            </a:p>
            <a:p>
              <a:r>
                <a:rPr lang="de-DE" sz="1400" dirty="0" smtClean="0">
                  <a:solidFill>
                    <a:schemeClr val="tx1"/>
                  </a:solidFill>
                </a:rPr>
                <a:t>A = 3.5x10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7</a:t>
              </a:r>
              <a:r>
                <a:rPr lang="de-DE" sz="1400" dirty="0" smtClean="0">
                  <a:solidFill>
                    <a:schemeClr val="tx1"/>
                  </a:solidFill>
                </a:rPr>
                <a:t>/s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21561" y="1769371"/>
              <a:ext cx="996989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793.40 nm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21561" y="1130171"/>
              <a:ext cx="996989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765.53 nm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77004" y="1769371"/>
              <a:ext cx="996989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826.05 nm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47936" y="1130171"/>
              <a:ext cx="996989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762.55 nm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37896" y="592634"/>
              <a:ext cx="419803" cy="33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chemeClr val="tx1"/>
                  </a:solidFill>
                </a:rPr>
                <a:t>AI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itel 1"/>
          <p:cNvSpPr txBox="1">
            <a:spLocks/>
          </p:cNvSpPr>
          <p:nvPr/>
        </p:nvSpPr>
        <p:spPr>
          <a:xfrm>
            <a:off x="0" y="44624"/>
            <a:ext cx="9144000" cy="8367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 Schemes</a:t>
            </a:r>
            <a:endParaRPr kumimoji="0" lang="de-DE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87624" y="980728"/>
            <a:ext cx="7282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14 transitions investigated for HFS in-source (~1.5GHz linewidth)</a:t>
            </a:r>
          </a:p>
          <a:p>
            <a:pPr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3 transitions scanned using crossed beam technique (~200 MHz linewidth)</a:t>
            </a:r>
          </a:p>
          <a:p>
            <a:endParaRPr lang="de-DE" dirty="0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 cstate="print"/>
          <a:srcRect l="40753" t="50201" r="11407" b="32079"/>
          <a:stretch>
            <a:fillRect/>
          </a:stretch>
        </p:blipFill>
        <p:spPr bwMode="auto">
          <a:xfrm>
            <a:off x="1835696" y="5562600"/>
            <a:ext cx="5832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On-screen Show (4:3)</PresentationFormat>
  <Paragraphs>262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1_Standarddesign</vt:lpstr>
      <vt:lpstr>Office Theme</vt:lpstr>
      <vt:lpstr>Graph</vt:lpstr>
      <vt:lpstr>Equation</vt:lpstr>
      <vt:lpstr>Hyperfine structure measurement of the atomic ground state in 229Th using RIS</vt:lpstr>
      <vt:lpstr>Outline </vt:lpstr>
      <vt:lpstr>Motivation</vt:lpstr>
      <vt:lpstr>Identification of the Isomeric State</vt:lpstr>
      <vt:lpstr>Slide 5</vt:lpstr>
      <vt:lpstr>Slide 6</vt:lpstr>
      <vt:lpstr>Slide 7</vt:lpstr>
      <vt:lpstr>Slide 8</vt:lpstr>
      <vt:lpstr>Slide 9</vt:lpstr>
      <vt:lpstr>Slide 10</vt:lpstr>
      <vt:lpstr>Slide 11</vt:lpstr>
      <vt:lpstr>Outlook</vt:lpstr>
      <vt:lpstr>Slide 13</vt:lpstr>
      <vt:lpstr>Conclusion</vt:lpstr>
      <vt:lpstr>Slide 15</vt:lpstr>
    </vt:vector>
  </TitlesOfParts>
  <Company>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Raeder</dc:creator>
  <cp:lastModifiedBy>TL-njoobee</cp:lastModifiedBy>
  <cp:revision>470</cp:revision>
  <dcterms:created xsi:type="dcterms:W3CDTF">2006-02-19T05:58:47Z</dcterms:created>
  <dcterms:modified xsi:type="dcterms:W3CDTF">2012-10-11T12:17:17Z</dcterms:modified>
</cp:coreProperties>
</file>