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76558" autoAdjust="0"/>
  </p:normalViewPr>
  <p:slideViewPr>
    <p:cSldViewPr snapToGrid="0" snapToObjects="1">
      <p:cViewPr varScale="1">
        <p:scale>
          <a:sx n="125" d="100"/>
          <a:sy n="125" d="100"/>
        </p:scale>
        <p:origin x="112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</a:t>
            </a:r>
            <a:r>
              <a:rPr lang="de-DE" baseline="0" dirty="0" smtClean="0"/>
              <a:t> Weiterhin Verwendung bestehender Konzepte, aber 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41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BSS – </a:t>
            </a:r>
            <a:r>
              <a:rPr lang="en-US" dirty="0" err="1" smtClean="0"/>
              <a:t>Aktuelle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 und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UNILAC Controls Roadmap 2024-26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Aktuelle Arbeiten (2023) und Nächste Schritte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Umstellung </a:t>
            </a:r>
            <a:r>
              <a:rPr lang="de-DE" dirty="0"/>
              <a:t>der Schnittstelle </a:t>
            </a:r>
            <a:r>
              <a:rPr lang="en-US" dirty="0" smtClean="0"/>
              <a:t>LSA-&gt;BSS </a:t>
            </a:r>
            <a:r>
              <a:rPr lang="en-US" dirty="0"/>
              <a:t>von RMI auf </a:t>
            </a:r>
            <a:r>
              <a:rPr lang="en-US" dirty="0" smtClean="0"/>
              <a:t>HTTP</a:t>
            </a:r>
          </a:p>
          <a:p>
            <a:pPr lvl="1"/>
            <a:r>
              <a:rPr lang="en-US" dirty="0" smtClean="0"/>
              <a:t>BSS </a:t>
            </a:r>
            <a:r>
              <a:rPr lang="en-US" dirty="0" err="1" smtClean="0"/>
              <a:t>Domainobjekte</a:t>
            </a:r>
            <a:r>
              <a:rPr lang="en-US" dirty="0" smtClean="0"/>
              <a:t> an der </a:t>
            </a:r>
            <a:r>
              <a:rPr lang="en-US" dirty="0" err="1" smtClean="0"/>
              <a:t>Schnittstelle</a:t>
            </a:r>
            <a:endParaRPr lang="en-US" dirty="0" smtClean="0"/>
          </a:p>
          <a:p>
            <a:r>
              <a:rPr lang="en-US" dirty="0" err="1" smtClean="0"/>
              <a:t>Evtl</a:t>
            </a:r>
            <a:r>
              <a:rPr lang="en-US" dirty="0" smtClean="0"/>
              <a:t>. </a:t>
            </a:r>
            <a:r>
              <a:rPr lang="en-US" dirty="0" err="1" smtClean="0"/>
              <a:t>Umstellung</a:t>
            </a:r>
            <a:r>
              <a:rPr lang="en-US" dirty="0" smtClean="0"/>
              <a:t> MASP-&gt;BSS auf HTTP </a:t>
            </a:r>
            <a:r>
              <a:rPr lang="en-US" dirty="0" err="1" smtClean="0"/>
              <a:t>umstellen</a:t>
            </a:r>
            <a:endParaRPr lang="en-US" dirty="0" smtClean="0"/>
          </a:p>
          <a:p>
            <a:r>
              <a:rPr lang="de-DE" dirty="0" smtClean="0"/>
              <a:t>Konzeptarbeit</a:t>
            </a:r>
            <a:endParaRPr lang="de-DE" dirty="0"/>
          </a:p>
          <a:p>
            <a:pPr lvl="1"/>
            <a:r>
              <a:rPr lang="de-DE" dirty="0"/>
              <a:t>Backupsystem (2025)</a:t>
            </a:r>
          </a:p>
          <a:p>
            <a:pPr lvl="1"/>
            <a:r>
              <a:rPr lang="de-DE" dirty="0"/>
              <a:t>Strahlzeit </a:t>
            </a:r>
            <a:r>
              <a:rPr lang="de-DE" dirty="0" smtClean="0"/>
              <a:t>2026(+)</a:t>
            </a:r>
            <a:endParaRPr lang="de-DE" dirty="0" smtClean="0"/>
          </a:p>
          <a:p>
            <a:r>
              <a:rPr lang="de-DE" dirty="0" smtClean="0"/>
              <a:t>Detailplanung </a:t>
            </a:r>
            <a:r>
              <a:rPr lang="de-DE" dirty="0" smtClean="0"/>
              <a:t>der nächsten Schritte</a:t>
            </a:r>
          </a:p>
        </p:txBody>
      </p:sp>
      <p:sp>
        <p:nvSpPr>
          <p:cNvPr id="4" name="Rechteck 3"/>
          <p:cNvSpPr/>
          <p:nvPr/>
        </p:nvSpPr>
        <p:spPr>
          <a:xfrm>
            <a:off x="6509857" y="3061982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BSS</a:t>
            </a:r>
            <a:endParaRPr lang="en-US" sz="1000" dirty="0"/>
          </a:p>
        </p:txBody>
      </p:sp>
      <p:sp>
        <p:nvSpPr>
          <p:cNvPr id="5" name="Rechteck 4"/>
          <p:cNvSpPr/>
          <p:nvPr/>
        </p:nvSpPr>
        <p:spPr>
          <a:xfrm>
            <a:off x="5387132" y="2694265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LSA</a:t>
            </a:r>
            <a:endParaRPr lang="en-US" sz="1000" dirty="0"/>
          </a:p>
        </p:txBody>
      </p:sp>
      <p:sp>
        <p:nvSpPr>
          <p:cNvPr id="6" name="Rechteck 5"/>
          <p:cNvSpPr/>
          <p:nvPr/>
        </p:nvSpPr>
        <p:spPr>
          <a:xfrm>
            <a:off x="5387132" y="3061982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MASP</a:t>
            </a:r>
            <a:endParaRPr lang="en-US" sz="1000" dirty="0"/>
          </a:p>
        </p:txBody>
      </p:sp>
      <p:sp>
        <p:nvSpPr>
          <p:cNvPr id="7" name="Rechteck 6"/>
          <p:cNvSpPr/>
          <p:nvPr/>
        </p:nvSpPr>
        <p:spPr>
          <a:xfrm>
            <a:off x="5387132" y="3429699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Apps</a:t>
            </a:r>
            <a:endParaRPr lang="en-US" sz="1000" dirty="0"/>
          </a:p>
        </p:txBody>
      </p:sp>
      <p:sp>
        <p:nvSpPr>
          <p:cNvPr id="8" name="Rechteck 7"/>
          <p:cNvSpPr/>
          <p:nvPr/>
        </p:nvSpPr>
        <p:spPr>
          <a:xfrm>
            <a:off x="7632582" y="3061982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DM</a:t>
            </a:r>
            <a:endParaRPr lang="en-US" sz="1000" dirty="0"/>
          </a:p>
        </p:txBody>
      </p:sp>
      <p:cxnSp>
        <p:nvCxnSpPr>
          <p:cNvPr id="9" name="Gerade Verbindung mit Pfeil 8"/>
          <p:cNvCxnSpPr>
            <a:stCxn id="5" idx="3"/>
          </p:cNvCxnSpPr>
          <p:nvPr/>
        </p:nvCxnSpPr>
        <p:spPr>
          <a:xfrm>
            <a:off x="6091808" y="2828489"/>
            <a:ext cx="418049" cy="23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3"/>
            <a:endCxn id="4" idx="1"/>
          </p:cNvCxnSpPr>
          <p:nvPr/>
        </p:nvCxnSpPr>
        <p:spPr>
          <a:xfrm>
            <a:off x="6091808" y="3196206"/>
            <a:ext cx="418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3"/>
          </p:cNvCxnSpPr>
          <p:nvPr/>
        </p:nvCxnSpPr>
        <p:spPr>
          <a:xfrm flipV="1">
            <a:off x="6091808" y="3330430"/>
            <a:ext cx="418049" cy="23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4" idx="3"/>
            <a:endCxn id="8" idx="1"/>
          </p:cNvCxnSpPr>
          <p:nvPr/>
        </p:nvCxnSpPr>
        <p:spPr>
          <a:xfrm>
            <a:off x="7214533" y="3196206"/>
            <a:ext cx="418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1787347">
            <a:off x="5972048" y="2809879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943655" y="3061982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UNILAC Backup System (2025)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Versorgung mit UNILAC </a:t>
            </a:r>
            <a:r>
              <a:rPr lang="de-DE" dirty="0" err="1" smtClean="0"/>
              <a:t>Patterngroup</a:t>
            </a:r>
            <a:r>
              <a:rPr lang="de-DE" dirty="0" smtClean="0"/>
              <a:t> durch LSA</a:t>
            </a:r>
          </a:p>
          <a:p>
            <a:r>
              <a:rPr lang="de-DE" dirty="0" smtClean="0"/>
              <a:t>UNILAC spezifische Implementierungen notwendig</a:t>
            </a:r>
          </a:p>
          <a:p>
            <a:pPr lvl="1"/>
            <a:r>
              <a:rPr lang="de-DE" dirty="0" smtClean="0"/>
              <a:t>Integration eines zweiten Datamasters</a:t>
            </a:r>
          </a:p>
          <a:p>
            <a:pPr lvl="1"/>
            <a:r>
              <a:rPr lang="de-DE" dirty="0" err="1" smtClean="0"/>
              <a:t>Patternausführung</a:t>
            </a:r>
            <a:r>
              <a:rPr lang="de-DE" dirty="0"/>
              <a:t> </a:t>
            </a:r>
            <a:r>
              <a:rPr lang="de-DE" dirty="0" smtClean="0"/>
              <a:t>bei Deaktivierung durch User                                                                  </a:t>
            </a:r>
            <a:r>
              <a:rPr lang="de-DE" dirty="0" smtClean="0">
                <a:sym typeface="Wingdings" panose="05000000000000000000" pitchFamily="2" charset="2"/>
              </a:rPr>
              <a:t> U</a:t>
            </a:r>
            <a:r>
              <a:rPr lang="de-DE" dirty="0" smtClean="0"/>
              <a:t>mschalten auf Ausführung ohne Strahl</a:t>
            </a:r>
          </a:p>
          <a:p>
            <a:pPr lvl="1"/>
            <a:r>
              <a:rPr lang="de-DE" dirty="0" smtClean="0"/>
              <a:t>Neue Anforderungen durch MASP?</a:t>
            </a:r>
          </a:p>
          <a:p>
            <a:pPr lvl="1"/>
            <a:r>
              <a:rPr lang="de-DE" dirty="0" smtClean="0"/>
              <a:t>Anforderungen durch Timing für Quellen („Quellen Chains“)?</a:t>
            </a:r>
          </a:p>
          <a:p>
            <a:r>
              <a:rPr lang="de-DE" dirty="0" smtClean="0"/>
              <a:t>Details sind noch zu klären</a:t>
            </a:r>
          </a:p>
          <a:p>
            <a:r>
              <a:rPr lang="de-DE" dirty="0" smtClean="0"/>
              <a:t>Moderater Gesamtaufwand</a:t>
            </a:r>
          </a:p>
        </p:txBody>
      </p:sp>
      <p:sp>
        <p:nvSpPr>
          <p:cNvPr id="4" name="Rechteck 3"/>
          <p:cNvSpPr/>
          <p:nvPr/>
        </p:nvSpPr>
        <p:spPr>
          <a:xfrm>
            <a:off x="6538631" y="3808602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BSS</a:t>
            </a:r>
            <a:endParaRPr lang="en-US" sz="1000" dirty="0"/>
          </a:p>
        </p:txBody>
      </p:sp>
      <p:sp>
        <p:nvSpPr>
          <p:cNvPr id="5" name="Rechteck 4"/>
          <p:cNvSpPr/>
          <p:nvPr/>
        </p:nvSpPr>
        <p:spPr>
          <a:xfrm>
            <a:off x="5415906" y="3440885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LSA</a:t>
            </a:r>
            <a:endParaRPr lang="en-US" sz="1000" dirty="0"/>
          </a:p>
        </p:txBody>
      </p:sp>
      <p:sp>
        <p:nvSpPr>
          <p:cNvPr id="6" name="Rechteck 5"/>
          <p:cNvSpPr/>
          <p:nvPr/>
        </p:nvSpPr>
        <p:spPr>
          <a:xfrm>
            <a:off x="5415906" y="3808602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MASP</a:t>
            </a:r>
            <a:endParaRPr lang="en-US" sz="1000" dirty="0"/>
          </a:p>
        </p:txBody>
      </p:sp>
      <p:sp>
        <p:nvSpPr>
          <p:cNvPr id="7" name="Rechteck 6"/>
          <p:cNvSpPr/>
          <p:nvPr/>
        </p:nvSpPr>
        <p:spPr>
          <a:xfrm>
            <a:off x="5415906" y="4176319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Apps</a:t>
            </a:r>
            <a:endParaRPr lang="en-US" sz="1000" dirty="0"/>
          </a:p>
        </p:txBody>
      </p:sp>
      <p:sp>
        <p:nvSpPr>
          <p:cNvPr id="8" name="Rechteck 7"/>
          <p:cNvSpPr/>
          <p:nvPr/>
        </p:nvSpPr>
        <p:spPr>
          <a:xfrm>
            <a:off x="7661356" y="3808602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DM</a:t>
            </a:r>
            <a:endParaRPr lang="en-US" sz="1000" dirty="0"/>
          </a:p>
        </p:txBody>
      </p:sp>
      <p:cxnSp>
        <p:nvCxnSpPr>
          <p:cNvPr id="9" name="Gerade Verbindung mit Pfeil 8"/>
          <p:cNvCxnSpPr>
            <a:stCxn id="5" idx="3"/>
          </p:cNvCxnSpPr>
          <p:nvPr/>
        </p:nvCxnSpPr>
        <p:spPr>
          <a:xfrm>
            <a:off x="6120582" y="3575109"/>
            <a:ext cx="418049" cy="23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3"/>
            <a:endCxn id="4" idx="1"/>
          </p:cNvCxnSpPr>
          <p:nvPr/>
        </p:nvCxnSpPr>
        <p:spPr>
          <a:xfrm>
            <a:off x="6120582" y="3942826"/>
            <a:ext cx="418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3"/>
          </p:cNvCxnSpPr>
          <p:nvPr/>
        </p:nvCxnSpPr>
        <p:spPr>
          <a:xfrm flipV="1">
            <a:off x="6120582" y="4077050"/>
            <a:ext cx="418049" cy="23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4" idx="3"/>
            <a:endCxn id="8" idx="1"/>
          </p:cNvCxnSpPr>
          <p:nvPr/>
        </p:nvCxnSpPr>
        <p:spPr>
          <a:xfrm>
            <a:off x="7243307" y="3942826"/>
            <a:ext cx="418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7123548" y="3823446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2068770">
            <a:off x="6028281" y="3572475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5928172" y="3825869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5798245" y="3932340"/>
            <a:ext cx="25985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solidFill>
                  <a:srgbClr val="FF0000"/>
                </a:solidFill>
              </a:rPr>
              <a:t>?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8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UNILAC Betrieb ab Strahlzeit 2026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Einführung von „Chain Group </a:t>
            </a:r>
            <a:r>
              <a:rPr lang="de-DE" dirty="0" err="1" smtClean="0"/>
              <a:t>Scheduling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Umfangreiche Arbeiten </a:t>
            </a:r>
            <a:r>
              <a:rPr lang="de-DE" dirty="0" smtClean="0"/>
              <a:t>an </a:t>
            </a:r>
            <a:r>
              <a:rPr lang="de-DE" dirty="0" smtClean="0"/>
              <a:t>BSS und Schnittstellen nötig</a:t>
            </a:r>
          </a:p>
          <a:p>
            <a:pPr lvl="1"/>
            <a:r>
              <a:rPr lang="de-DE" dirty="0" smtClean="0"/>
              <a:t>Verlagerung </a:t>
            </a:r>
            <a:r>
              <a:rPr lang="de-DE" dirty="0" smtClean="0"/>
              <a:t>der Schedule Generierung von LSA </a:t>
            </a:r>
            <a:r>
              <a:rPr lang="de-DE" dirty="0" smtClean="0"/>
              <a:t>in                                                          </a:t>
            </a:r>
            <a:r>
              <a:rPr lang="de-DE" dirty="0" smtClean="0"/>
              <a:t>BSS und </a:t>
            </a:r>
            <a:r>
              <a:rPr lang="de-DE" dirty="0" smtClean="0"/>
              <a:t>Applikationen</a:t>
            </a:r>
          </a:p>
          <a:p>
            <a:pPr lvl="2"/>
            <a:r>
              <a:rPr lang="de-DE" dirty="0"/>
              <a:t>Chain Group </a:t>
            </a:r>
            <a:r>
              <a:rPr lang="de-DE" dirty="0" err="1"/>
              <a:t>Scheduling</a:t>
            </a:r>
            <a:r>
              <a:rPr lang="de-DE" dirty="0"/>
              <a:t> </a:t>
            </a:r>
            <a:r>
              <a:rPr lang="de-DE" dirty="0" smtClean="0"/>
              <a:t>App</a:t>
            </a:r>
            <a:endParaRPr lang="de-DE" dirty="0" smtClean="0"/>
          </a:p>
          <a:p>
            <a:pPr lvl="1"/>
            <a:r>
              <a:rPr lang="de-DE" dirty="0" smtClean="0"/>
              <a:t>Einführung neuer Konzepte für globalen Schedule Graphen</a:t>
            </a:r>
          </a:p>
          <a:p>
            <a:r>
              <a:rPr lang="de-DE" dirty="0" smtClean="0"/>
              <a:t>Genauere Ausarbeitung der Konzepte notwendig</a:t>
            </a:r>
          </a:p>
          <a:p>
            <a:pPr lvl="1"/>
            <a:r>
              <a:rPr lang="de-DE" dirty="0" smtClean="0"/>
              <a:t>Threads und Kontrollgraphen im DM</a:t>
            </a:r>
          </a:p>
          <a:p>
            <a:pPr lvl="1"/>
            <a:r>
              <a:rPr lang="de-DE" dirty="0" smtClean="0"/>
              <a:t>Wie Umgehen mit Eigenheiten im UNILAC (z.B. Pulsverkürzung)</a:t>
            </a:r>
          </a:p>
          <a:p>
            <a:pPr lvl="1"/>
            <a:r>
              <a:rPr lang="de-DE" dirty="0" smtClean="0"/>
              <a:t>Wo und wann Erzeugung des UNILAC </a:t>
            </a:r>
            <a:r>
              <a:rPr lang="de-DE" dirty="0" err="1" smtClean="0"/>
              <a:t>Schedules</a:t>
            </a:r>
            <a:r>
              <a:rPr lang="de-DE" dirty="0" smtClean="0"/>
              <a:t> --&gt; Integration des Peter-Gerhard-Algorithmus</a:t>
            </a:r>
          </a:p>
          <a:p>
            <a:r>
              <a:rPr lang="de-DE" dirty="0" smtClean="0"/>
              <a:t>Hoher </a:t>
            </a:r>
            <a:r>
              <a:rPr lang="de-DE" dirty="0" smtClean="0"/>
              <a:t>Gesamtaufwand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041308" y="1675201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BSS</a:t>
            </a:r>
            <a:endParaRPr lang="en-US" sz="1000" dirty="0"/>
          </a:p>
        </p:txBody>
      </p:sp>
      <p:sp>
        <p:nvSpPr>
          <p:cNvPr id="5" name="Rechteck 4"/>
          <p:cNvSpPr/>
          <p:nvPr/>
        </p:nvSpPr>
        <p:spPr>
          <a:xfrm>
            <a:off x="5918583" y="1307484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LSA</a:t>
            </a:r>
            <a:endParaRPr lang="en-US" sz="1000" dirty="0"/>
          </a:p>
        </p:txBody>
      </p:sp>
      <p:sp>
        <p:nvSpPr>
          <p:cNvPr id="6" name="Rechteck 5"/>
          <p:cNvSpPr/>
          <p:nvPr/>
        </p:nvSpPr>
        <p:spPr>
          <a:xfrm>
            <a:off x="5918583" y="1675201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MASP</a:t>
            </a:r>
            <a:endParaRPr lang="en-US" sz="1000" dirty="0"/>
          </a:p>
        </p:txBody>
      </p:sp>
      <p:sp>
        <p:nvSpPr>
          <p:cNvPr id="7" name="Rechteck 6"/>
          <p:cNvSpPr/>
          <p:nvPr/>
        </p:nvSpPr>
        <p:spPr>
          <a:xfrm>
            <a:off x="5918583" y="2042918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Apps</a:t>
            </a:r>
            <a:endParaRPr lang="en-US" sz="1000" dirty="0"/>
          </a:p>
        </p:txBody>
      </p:sp>
      <p:sp>
        <p:nvSpPr>
          <p:cNvPr id="8" name="Rechteck 7"/>
          <p:cNvSpPr/>
          <p:nvPr/>
        </p:nvSpPr>
        <p:spPr>
          <a:xfrm>
            <a:off x="8164033" y="1675201"/>
            <a:ext cx="704676" cy="2684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DM</a:t>
            </a:r>
            <a:endParaRPr lang="en-US" sz="1000" dirty="0"/>
          </a:p>
        </p:txBody>
      </p:sp>
      <p:cxnSp>
        <p:nvCxnSpPr>
          <p:cNvPr id="9" name="Gerade Verbindung mit Pfeil 8"/>
          <p:cNvCxnSpPr>
            <a:stCxn id="5" idx="3"/>
          </p:cNvCxnSpPr>
          <p:nvPr/>
        </p:nvCxnSpPr>
        <p:spPr>
          <a:xfrm>
            <a:off x="6623259" y="1441708"/>
            <a:ext cx="418049" cy="23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3"/>
            <a:endCxn id="4" idx="1"/>
          </p:cNvCxnSpPr>
          <p:nvPr/>
        </p:nvCxnSpPr>
        <p:spPr>
          <a:xfrm>
            <a:off x="6623259" y="1809425"/>
            <a:ext cx="418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3"/>
          </p:cNvCxnSpPr>
          <p:nvPr/>
        </p:nvCxnSpPr>
        <p:spPr>
          <a:xfrm flipV="1">
            <a:off x="6623259" y="1943649"/>
            <a:ext cx="418049" cy="23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4" idx="3"/>
            <a:endCxn id="8" idx="1"/>
          </p:cNvCxnSpPr>
          <p:nvPr/>
        </p:nvCxnSpPr>
        <p:spPr>
          <a:xfrm>
            <a:off x="7745984" y="1809425"/>
            <a:ext cx="418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1510621">
            <a:off x="6519920" y="1439074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19594706">
            <a:off x="6503962" y="1941016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7615088" y="1695101"/>
            <a:ext cx="657568" cy="23876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6768161" y="2126136"/>
            <a:ext cx="25985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solidFill>
                  <a:srgbClr val="FF0000"/>
                </a:solidFill>
              </a:rPr>
              <a:t>?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3992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208</Words>
  <Application>Microsoft Office PowerPoint</Application>
  <PresentationFormat>Bildschirmpräsentation (16:9)</PresentationFormat>
  <Paragraphs>49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fair-gsi-folienmaster_2017_onering</vt:lpstr>
      <vt:lpstr>BSS – Aktuelle Arbeiten und Nächste Schritte</vt:lpstr>
      <vt:lpstr>Aktuelle Arbeiten (2023) und Nächste Schritte </vt:lpstr>
      <vt:lpstr>UNILAC Backup System (2025)</vt:lpstr>
      <vt:lpstr>UNILAC Betrieb ab Strahlzeit 2026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</dc:title>
  <dc:creator>Krepp, Stefan</dc:creator>
  <cp:lastModifiedBy>Krepp, Stefan</cp:lastModifiedBy>
  <cp:revision>32</cp:revision>
  <dcterms:created xsi:type="dcterms:W3CDTF">2023-07-17T11:22:02Z</dcterms:created>
  <dcterms:modified xsi:type="dcterms:W3CDTF">2023-07-19T06:54:33Z</dcterms:modified>
</cp:coreProperties>
</file>