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theme/themeOverride2.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256" r:id="rId2"/>
    <p:sldId id="260" r:id="rId3"/>
    <p:sldId id="267" r:id="rId4"/>
    <p:sldId id="261" r:id="rId5"/>
    <p:sldId id="262" r:id="rId6"/>
    <p:sldId id="289" r:id="rId7"/>
    <p:sldId id="264" r:id="rId8"/>
    <p:sldId id="265" r:id="rId9"/>
    <p:sldId id="290" r:id="rId10"/>
    <p:sldId id="268" r:id="rId11"/>
    <p:sldId id="269" r:id="rId12"/>
    <p:sldId id="270" r:id="rId13"/>
    <p:sldId id="271" r:id="rId14"/>
    <p:sldId id="272" r:id="rId15"/>
    <p:sldId id="273" r:id="rId16"/>
    <p:sldId id="274" r:id="rId17"/>
    <p:sldId id="281" r:id="rId18"/>
    <p:sldId id="283" r:id="rId19"/>
    <p:sldId id="284" r:id="rId20"/>
    <p:sldId id="286" r:id="rId21"/>
    <p:sldId id="287" r:id="rId22"/>
    <p:sldId id="288" r:id="rId23"/>
    <p:sldId id="291" r:id="rId24"/>
    <p:sldId id="292"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77902" autoAdjust="0"/>
  </p:normalViewPr>
  <p:slideViewPr>
    <p:cSldViewPr snapToGrid="0">
      <p:cViewPr>
        <p:scale>
          <a:sx n="100" d="100"/>
          <a:sy n="100" d="100"/>
        </p:scale>
        <p:origin x="452" y="3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image" Target="../media/image19.e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2.emf"/><Relationship Id="rId1" Type="http://schemas.openxmlformats.org/officeDocument/2006/relationships/image" Target="../media/image19.emf"/><Relationship Id="rId4" Type="http://schemas.openxmlformats.org/officeDocument/2006/relationships/image" Target="../media/image24.e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5.emf"/><Relationship Id="rId1" Type="http://schemas.openxmlformats.org/officeDocument/2006/relationships/image" Target="../media/image20.emf"/><Relationship Id="rId6" Type="http://schemas.openxmlformats.org/officeDocument/2006/relationships/image" Target="../media/image29.emf"/><Relationship Id="rId5" Type="http://schemas.openxmlformats.org/officeDocument/2006/relationships/image" Target="../media/image28.emf"/><Relationship Id="rId4" Type="http://schemas.openxmlformats.org/officeDocument/2006/relationships/image" Target="../media/image27.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3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77FDE0F-D814-4DCB-9B07-A406E4B6B55F}" type="datetimeFigureOut">
              <a:rPr lang="en-US" smtClean="0"/>
              <a:t>7/6/2023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B52B5B5-86EE-4621-8293-C8D91FEAADFE}" type="slidenum">
              <a:rPr lang="en-US" smtClean="0"/>
              <a:t>‹#›</a:t>
            </a:fld>
            <a:endParaRPr lang="en-US"/>
          </a:p>
        </p:txBody>
      </p:sp>
    </p:spTree>
    <p:extLst>
      <p:ext uri="{BB962C8B-B14F-4D97-AF65-F5344CB8AC3E}">
        <p14:creationId xmlns:p14="http://schemas.microsoft.com/office/powerpoint/2010/main" val="42948702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LID4096" dirty="0"/>
          </a:p>
        </p:txBody>
      </p:sp>
      <p:sp>
        <p:nvSpPr>
          <p:cNvPr id="4" name="Slide Number Placeholder 3"/>
          <p:cNvSpPr>
            <a:spLocks noGrp="1"/>
          </p:cNvSpPr>
          <p:nvPr>
            <p:ph type="sldNum" sz="quarter" idx="5"/>
          </p:nvPr>
        </p:nvSpPr>
        <p:spPr/>
        <p:txBody>
          <a:bodyPr/>
          <a:lstStyle/>
          <a:p>
            <a:fld id="{CB52B5B5-86EE-4621-8293-C8D91FEAADFE}" type="slidenum">
              <a:rPr lang="en-US" smtClean="0"/>
              <a:t>4</a:t>
            </a:fld>
            <a:endParaRPr lang="en-US"/>
          </a:p>
        </p:txBody>
      </p:sp>
    </p:spTree>
    <p:extLst>
      <p:ext uri="{BB962C8B-B14F-4D97-AF65-F5344CB8AC3E}">
        <p14:creationId xmlns:p14="http://schemas.microsoft.com/office/powerpoint/2010/main" val="29930962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ID4096" dirty="0"/>
          </a:p>
        </p:txBody>
      </p:sp>
      <p:sp>
        <p:nvSpPr>
          <p:cNvPr id="4" name="Slide Number Placeholder 3"/>
          <p:cNvSpPr>
            <a:spLocks noGrp="1"/>
          </p:cNvSpPr>
          <p:nvPr>
            <p:ph type="sldNum" sz="quarter" idx="5"/>
          </p:nvPr>
        </p:nvSpPr>
        <p:spPr/>
        <p:txBody>
          <a:bodyPr/>
          <a:lstStyle/>
          <a:p>
            <a:fld id="{CB52B5B5-86EE-4621-8293-C8D91FEAADFE}" type="slidenum">
              <a:rPr lang="en-US" smtClean="0"/>
              <a:t>5</a:t>
            </a:fld>
            <a:endParaRPr lang="en-US"/>
          </a:p>
        </p:txBody>
      </p:sp>
    </p:spTree>
    <p:extLst>
      <p:ext uri="{BB962C8B-B14F-4D97-AF65-F5344CB8AC3E}">
        <p14:creationId xmlns:p14="http://schemas.microsoft.com/office/powerpoint/2010/main" val="17559177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ID4096" dirty="0"/>
          </a:p>
        </p:txBody>
      </p:sp>
      <p:sp>
        <p:nvSpPr>
          <p:cNvPr id="4" name="Slide Number Placeholder 3"/>
          <p:cNvSpPr>
            <a:spLocks noGrp="1"/>
          </p:cNvSpPr>
          <p:nvPr>
            <p:ph type="sldNum" sz="quarter" idx="5"/>
          </p:nvPr>
        </p:nvSpPr>
        <p:spPr/>
        <p:txBody>
          <a:bodyPr/>
          <a:lstStyle/>
          <a:p>
            <a:fld id="{CB52B5B5-86EE-4621-8293-C8D91FEAADFE}" type="slidenum">
              <a:rPr lang="en-US" smtClean="0"/>
              <a:t>6</a:t>
            </a:fld>
            <a:endParaRPr lang="en-US"/>
          </a:p>
        </p:txBody>
      </p:sp>
    </p:spTree>
    <p:extLst>
      <p:ext uri="{BB962C8B-B14F-4D97-AF65-F5344CB8AC3E}">
        <p14:creationId xmlns:p14="http://schemas.microsoft.com/office/powerpoint/2010/main" val="91139252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71856" y="1335023"/>
            <a:ext cx="9144000" cy="450343"/>
          </a:xfrm>
        </p:spPr>
        <p:txBody>
          <a:bodyPr anchor="b">
            <a:noAutofit/>
          </a:bodyPr>
          <a:lstStyle>
            <a:lvl1pPr algn="l">
              <a:defRPr sz="2800">
                <a:latin typeface="+mn-lt"/>
              </a:defRPr>
            </a:lvl1pPr>
          </a:lstStyle>
          <a:p>
            <a:r>
              <a:rPr lang="en-US"/>
              <a:t>Click to edit Master title style</a:t>
            </a:r>
            <a:endParaRPr lang="en-US" dirty="0"/>
          </a:p>
        </p:txBody>
      </p:sp>
      <p:sp>
        <p:nvSpPr>
          <p:cNvPr id="3" name="Subtitle 2"/>
          <p:cNvSpPr>
            <a:spLocks noGrp="1"/>
          </p:cNvSpPr>
          <p:nvPr>
            <p:ph type="subTitle" idx="1"/>
          </p:nvPr>
        </p:nvSpPr>
        <p:spPr>
          <a:xfrm>
            <a:off x="371856" y="1950022"/>
            <a:ext cx="9144000" cy="378650"/>
          </a:xfrm>
        </p:spPr>
        <p:txBody>
          <a:bodyPr>
            <a:noAutofit/>
          </a:bodyPr>
          <a:lstStyle>
            <a:lvl1pPr marL="0" indent="0" algn="l">
              <a:buNone/>
              <a:defRPr sz="2400">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371856" y="6356348"/>
            <a:ext cx="2743200" cy="365125"/>
          </a:xfrm>
        </p:spPr>
        <p:txBody>
          <a:bodyPr/>
          <a:lstStyle>
            <a:lvl1pPr>
              <a:defRPr>
                <a:solidFill>
                  <a:schemeClr val="tx1"/>
                </a:solidFill>
              </a:defRPr>
            </a:lvl1pPr>
          </a:lstStyle>
          <a:p>
            <a:fld id="{FDFDE081-632D-42D6-AE83-141B2711F075}" type="datetime1">
              <a:rPr lang="de-DE" smtClean="0"/>
              <a:pPr/>
              <a:t>06.07.2023</a:t>
            </a:fld>
            <a:endParaRPr lang="en-US" dirty="0"/>
          </a:p>
        </p:txBody>
      </p:sp>
      <p:pic>
        <p:nvPicPr>
          <p:cNvPr id="7" name="Рисунок 4">
            <a:extLst>
              <a:ext uri="{FF2B5EF4-FFF2-40B4-BE49-F238E27FC236}">
                <a16:creationId xmlns:a16="http://schemas.microsoft.com/office/drawing/2014/main" id="{2C7B677C-49FB-423F-95D7-D77FEE20E816}"/>
              </a:ext>
            </a:extLst>
          </p:cNvPr>
          <p:cNvPicPr>
            <a:picLocks noChangeAspect="1"/>
          </p:cNvPicPr>
          <p:nvPr userDrawn="1"/>
        </p:nvPicPr>
        <p:blipFill>
          <a:blip r:embed="rId2"/>
          <a:stretch>
            <a:fillRect/>
          </a:stretch>
        </p:blipFill>
        <p:spPr>
          <a:xfrm>
            <a:off x="10622440" y="171954"/>
            <a:ext cx="1314286" cy="457143"/>
          </a:xfrm>
          <a:prstGeom prst="rect">
            <a:avLst/>
          </a:prstGeom>
        </p:spPr>
      </p:pic>
      <p:sp>
        <p:nvSpPr>
          <p:cNvPr id="8" name="TextBox 7"/>
          <p:cNvSpPr txBox="1"/>
          <p:nvPr userDrawn="1"/>
        </p:nvSpPr>
        <p:spPr>
          <a:xfrm>
            <a:off x="371856" y="3121152"/>
            <a:ext cx="4869090" cy="1292662"/>
          </a:xfrm>
          <a:prstGeom prst="rect">
            <a:avLst/>
          </a:prstGeom>
          <a:noFill/>
        </p:spPr>
        <p:txBody>
          <a:bodyPr wrap="none" rtlCol="0">
            <a:spAutoFit/>
          </a:bodyPr>
          <a:lstStyle/>
          <a:p>
            <a:pPr>
              <a:lnSpc>
                <a:spcPct val="150000"/>
              </a:lnSpc>
            </a:pPr>
            <a:r>
              <a:rPr lang="en-US" sz="2000" dirty="0"/>
              <a:t>Elizarov Ilya</a:t>
            </a:r>
          </a:p>
          <a:p>
            <a:pPr marL="0" marR="0" lvl="0" indent="0" algn="l" defTabSz="914400" rtl="0" eaLnBrk="1" fontAlgn="auto" latinLnBrk="0" hangingPunct="1">
              <a:lnSpc>
                <a:spcPct val="150000"/>
              </a:lnSpc>
              <a:spcBef>
                <a:spcPts val="0"/>
              </a:spcBef>
              <a:spcAft>
                <a:spcPts val="0"/>
              </a:spcAft>
              <a:buClrTx/>
              <a:buSzTx/>
              <a:buFontTx/>
              <a:buNone/>
              <a:tabLst/>
              <a:defRPr/>
            </a:pPr>
            <a:r>
              <a:rPr lang="en-US" sz="1600" kern="1200" noProof="0" dirty="0">
                <a:solidFill>
                  <a:schemeClr val="tx1"/>
                </a:solidFill>
                <a:latin typeface="+mn-lt"/>
                <a:ea typeface="+mn-ea"/>
                <a:cs typeface="+mn-cs"/>
              </a:rPr>
              <a:t>CBM department</a:t>
            </a:r>
          </a:p>
          <a:p>
            <a:pPr marL="0" marR="0" lvl="0" indent="0" algn="l" defTabSz="914400" rtl="0" eaLnBrk="1" fontAlgn="auto" latinLnBrk="0" hangingPunct="1">
              <a:lnSpc>
                <a:spcPct val="150000"/>
              </a:lnSpc>
              <a:spcBef>
                <a:spcPts val="0"/>
              </a:spcBef>
              <a:spcAft>
                <a:spcPts val="0"/>
              </a:spcAft>
              <a:buClrTx/>
              <a:buSzTx/>
              <a:buFontTx/>
              <a:buNone/>
              <a:tabLst/>
              <a:defRPr/>
            </a:pPr>
            <a:r>
              <a:rPr lang="de-DE" sz="1600" kern="1200" noProof="0" dirty="0">
                <a:solidFill>
                  <a:schemeClr val="tx1"/>
                </a:solidFill>
                <a:latin typeface="+mn-lt"/>
                <a:ea typeface="+mn-ea"/>
                <a:cs typeface="+mn-cs"/>
              </a:rPr>
              <a:t>GSI </a:t>
            </a:r>
            <a:r>
              <a:rPr lang="de-DE" sz="1600" kern="1200" noProof="0" dirty="0" err="1">
                <a:solidFill>
                  <a:schemeClr val="tx1"/>
                </a:solidFill>
                <a:latin typeface="+mn-lt"/>
                <a:ea typeface="+mn-ea"/>
                <a:cs typeface="+mn-cs"/>
              </a:rPr>
              <a:t>Helmholtzzentrum</a:t>
            </a:r>
            <a:r>
              <a:rPr lang="de-DE" sz="1600" kern="1200" noProof="0" dirty="0">
                <a:solidFill>
                  <a:schemeClr val="tx1"/>
                </a:solidFill>
                <a:latin typeface="+mn-lt"/>
                <a:ea typeface="+mn-ea"/>
                <a:cs typeface="+mn-cs"/>
              </a:rPr>
              <a:t> für Schwerionenforschung GmbH</a:t>
            </a:r>
            <a:endParaRPr lang="ru-RU" sz="1600" kern="1200" noProof="0" dirty="0">
              <a:solidFill>
                <a:schemeClr val="tx1"/>
              </a:solidFill>
              <a:latin typeface="+mn-lt"/>
              <a:ea typeface="+mn-ea"/>
              <a:cs typeface="+mn-cs"/>
            </a:endParaRPr>
          </a:p>
        </p:txBody>
      </p:sp>
    </p:spTree>
    <p:extLst>
      <p:ext uri="{BB962C8B-B14F-4D97-AF65-F5344CB8AC3E}">
        <p14:creationId xmlns:p14="http://schemas.microsoft.com/office/powerpoint/2010/main" val="34062663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D6011A6-596D-451B-96FA-83FDF9F1C209}" type="datetime1">
              <a:rPr lang="de-DE" smtClean="0"/>
              <a:t>06.07.2023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85EE78-A1D9-46E2-90BC-C852249862A1}" type="slidenum">
              <a:rPr lang="en-US" smtClean="0"/>
              <a:t>‹#›</a:t>
            </a:fld>
            <a:endParaRPr lang="en-US"/>
          </a:p>
        </p:txBody>
      </p:sp>
    </p:spTree>
    <p:extLst>
      <p:ext uri="{BB962C8B-B14F-4D97-AF65-F5344CB8AC3E}">
        <p14:creationId xmlns:p14="http://schemas.microsoft.com/office/powerpoint/2010/main" val="38812036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26316CD-586D-4E9B-AB76-EAD96E209059}" type="datetime1">
              <a:rPr lang="de-DE" smtClean="0"/>
              <a:t>06.07.2023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85EE78-A1D9-46E2-90BC-C852249862A1}" type="slidenum">
              <a:rPr lang="en-US" smtClean="0"/>
              <a:t>‹#›</a:t>
            </a:fld>
            <a:endParaRPr lang="en-US"/>
          </a:p>
        </p:txBody>
      </p:sp>
    </p:spTree>
    <p:extLst>
      <p:ext uri="{BB962C8B-B14F-4D97-AF65-F5344CB8AC3E}">
        <p14:creationId xmlns:p14="http://schemas.microsoft.com/office/powerpoint/2010/main" val="14191176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47646" y="381891"/>
            <a:ext cx="8945880" cy="494411"/>
          </a:xfrm>
        </p:spPr>
        <p:txBody>
          <a:bodyPr>
            <a:normAutofit/>
          </a:bodyPr>
          <a:lstStyle>
            <a:lvl1pPr>
              <a:defRPr sz="2400">
                <a:latin typeface="+mn-lt"/>
              </a:defRPr>
            </a:lvl1pPr>
          </a:lstStyle>
          <a:p>
            <a:r>
              <a:rPr lang="en-US"/>
              <a:t>Click to edit Master title style</a:t>
            </a:r>
            <a:endParaRPr lang="en-US" dirty="0"/>
          </a:p>
        </p:txBody>
      </p:sp>
      <p:sp>
        <p:nvSpPr>
          <p:cNvPr id="4" name="Date Placeholder 3"/>
          <p:cNvSpPr>
            <a:spLocks noGrp="1"/>
          </p:cNvSpPr>
          <p:nvPr>
            <p:ph type="dt" sz="half" idx="10"/>
          </p:nvPr>
        </p:nvSpPr>
        <p:spPr>
          <a:xfrm>
            <a:off x="1170235" y="6362058"/>
            <a:ext cx="896072" cy="365125"/>
          </a:xfrm>
        </p:spPr>
        <p:txBody>
          <a:bodyPr/>
          <a:lstStyle>
            <a:lvl1pPr>
              <a:defRPr>
                <a:solidFill>
                  <a:schemeClr val="tx1"/>
                </a:solidFill>
              </a:defRPr>
            </a:lvl1pPr>
          </a:lstStyle>
          <a:p>
            <a:fld id="{5681E0DE-43BC-4A30-BD72-8DD72090090B}" type="datetime1">
              <a:rPr lang="de-DE" smtClean="0"/>
              <a:pPr/>
              <a:t>06.07.2023</a:t>
            </a:fld>
            <a:endParaRPr lang="en-US" dirty="0"/>
          </a:p>
        </p:txBody>
      </p:sp>
      <p:sp>
        <p:nvSpPr>
          <p:cNvPr id="6" name="Slide Number Placeholder 5"/>
          <p:cNvSpPr>
            <a:spLocks noGrp="1"/>
          </p:cNvSpPr>
          <p:nvPr>
            <p:ph type="sldNum" sz="quarter" idx="12"/>
          </p:nvPr>
        </p:nvSpPr>
        <p:spPr>
          <a:xfrm>
            <a:off x="9193526" y="6348476"/>
            <a:ext cx="2743200" cy="365125"/>
          </a:xfrm>
        </p:spPr>
        <p:txBody>
          <a:bodyPr/>
          <a:lstStyle>
            <a:lvl1pPr>
              <a:defRPr>
                <a:solidFill>
                  <a:schemeClr val="tx1"/>
                </a:solidFill>
              </a:defRPr>
            </a:lvl1pPr>
          </a:lstStyle>
          <a:p>
            <a:fld id="{5A85EE78-A1D9-46E2-90BC-C852249862A1}" type="slidenum">
              <a:rPr lang="en-US" smtClean="0"/>
              <a:pPr/>
              <a:t>‹#›</a:t>
            </a:fld>
            <a:endParaRPr lang="en-US" dirty="0"/>
          </a:p>
        </p:txBody>
      </p:sp>
      <p:pic>
        <p:nvPicPr>
          <p:cNvPr id="7" name="Рисунок 4">
            <a:extLst>
              <a:ext uri="{FF2B5EF4-FFF2-40B4-BE49-F238E27FC236}">
                <a16:creationId xmlns:a16="http://schemas.microsoft.com/office/drawing/2014/main" id="{2C7B677C-49FB-423F-95D7-D77FEE20E816}"/>
              </a:ext>
            </a:extLst>
          </p:cNvPr>
          <p:cNvPicPr>
            <a:picLocks noChangeAspect="1"/>
          </p:cNvPicPr>
          <p:nvPr userDrawn="1"/>
        </p:nvPicPr>
        <p:blipFill>
          <a:blip r:embed="rId2"/>
          <a:stretch>
            <a:fillRect/>
          </a:stretch>
        </p:blipFill>
        <p:spPr>
          <a:xfrm>
            <a:off x="10622440" y="171954"/>
            <a:ext cx="1314286" cy="457143"/>
          </a:xfrm>
          <a:prstGeom prst="rect">
            <a:avLst/>
          </a:prstGeom>
        </p:spPr>
      </p:pic>
      <p:sp>
        <p:nvSpPr>
          <p:cNvPr id="9" name="TextBox 8"/>
          <p:cNvSpPr txBox="1"/>
          <p:nvPr userDrawn="1"/>
        </p:nvSpPr>
        <p:spPr>
          <a:xfrm>
            <a:off x="247646" y="6406122"/>
            <a:ext cx="1088696"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Elizarov Ilya  | </a:t>
            </a:r>
          </a:p>
        </p:txBody>
      </p:sp>
      <p:sp>
        <p:nvSpPr>
          <p:cNvPr id="10" name="TextBox 9"/>
          <p:cNvSpPr txBox="1"/>
          <p:nvPr userDrawn="1"/>
        </p:nvSpPr>
        <p:spPr>
          <a:xfrm>
            <a:off x="1968467" y="6392538"/>
            <a:ext cx="290464"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 </a:t>
            </a:r>
          </a:p>
        </p:txBody>
      </p:sp>
      <p:sp>
        <p:nvSpPr>
          <p:cNvPr id="11" name="Footer Placeholder 4"/>
          <p:cNvSpPr>
            <a:spLocks noGrp="1"/>
          </p:cNvSpPr>
          <p:nvPr>
            <p:ph type="ftr" sz="quarter" idx="11"/>
          </p:nvPr>
        </p:nvSpPr>
        <p:spPr>
          <a:xfrm>
            <a:off x="2113699" y="6348476"/>
            <a:ext cx="4114800" cy="365125"/>
          </a:xfrm>
        </p:spPr>
        <p:txBody>
          <a:bodyPr/>
          <a:lstStyle>
            <a:lvl1pPr algn="l">
              <a:defRPr>
                <a:solidFill>
                  <a:schemeClr val="tx1"/>
                </a:solidFill>
              </a:defRPr>
            </a:lvl1pPr>
          </a:lstStyle>
          <a:p>
            <a:endParaRPr lang="en-US" dirty="0"/>
          </a:p>
        </p:txBody>
      </p:sp>
    </p:spTree>
    <p:extLst>
      <p:ext uri="{BB962C8B-B14F-4D97-AF65-F5344CB8AC3E}">
        <p14:creationId xmlns:p14="http://schemas.microsoft.com/office/powerpoint/2010/main" val="3984407478"/>
      </p:ext>
    </p:extLst>
  </p:cSld>
  <p:clrMapOvr>
    <a:masterClrMapping/>
  </p:clrMapOvr>
  <p:hf hdr="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AE30700-CF70-4B7D-9F14-6BDF8D518F31}" type="datetime1">
              <a:rPr lang="de-DE" smtClean="0"/>
              <a:t>06.07.2023</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A85EE78-A1D9-46E2-90BC-C852249862A1}" type="slidenum">
              <a:rPr lang="en-US" smtClean="0"/>
              <a:t>‹#›</a:t>
            </a:fld>
            <a:endParaRPr lang="en-US"/>
          </a:p>
        </p:txBody>
      </p:sp>
    </p:spTree>
    <p:extLst>
      <p:ext uri="{BB962C8B-B14F-4D97-AF65-F5344CB8AC3E}">
        <p14:creationId xmlns:p14="http://schemas.microsoft.com/office/powerpoint/2010/main" val="27220271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519644D-362A-4328-AA1C-677B784F0AA6}" type="datetime1">
              <a:rPr lang="de-DE" smtClean="0"/>
              <a:t>06.07.2023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A85EE78-A1D9-46E2-90BC-C852249862A1}" type="slidenum">
              <a:rPr lang="en-US" smtClean="0"/>
              <a:t>‹#›</a:t>
            </a:fld>
            <a:endParaRPr lang="en-US"/>
          </a:p>
        </p:txBody>
      </p:sp>
    </p:spTree>
    <p:extLst>
      <p:ext uri="{BB962C8B-B14F-4D97-AF65-F5344CB8AC3E}">
        <p14:creationId xmlns:p14="http://schemas.microsoft.com/office/powerpoint/2010/main" val="13652438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520D763-37FA-43B8-9F3F-8B91DEB6B30B}" type="datetime1">
              <a:rPr lang="de-DE" smtClean="0"/>
              <a:t>06.07.2023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A85EE78-A1D9-46E2-90BC-C852249862A1}" type="slidenum">
              <a:rPr lang="en-US" smtClean="0"/>
              <a:t>‹#›</a:t>
            </a:fld>
            <a:endParaRPr lang="en-US"/>
          </a:p>
        </p:txBody>
      </p:sp>
    </p:spTree>
    <p:extLst>
      <p:ext uri="{BB962C8B-B14F-4D97-AF65-F5344CB8AC3E}">
        <p14:creationId xmlns:p14="http://schemas.microsoft.com/office/powerpoint/2010/main" val="35183686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DD4B98A-6707-4276-9133-B116615A02E6}" type="datetime1">
              <a:rPr lang="de-DE" smtClean="0"/>
              <a:t>06.07.2023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A85EE78-A1D9-46E2-90BC-C852249862A1}" type="slidenum">
              <a:rPr lang="en-US" smtClean="0"/>
              <a:t>‹#›</a:t>
            </a:fld>
            <a:endParaRPr lang="en-US"/>
          </a:p>
        </p:txBody>
      </p:sp>
    </p:spTree>
    <p:extLst>
      <p:ext uri="{BB962C8B-B14F-4D97-AF65-F5344CB8AC3E}">
        <p14:creationId xmlns:p14="http://schemas.microsoft.com/office/powerpoint/2010/main" val="24051985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F4221B3-8113-44A5-BB32-41AD8BE5D9F3}" type="datetime1">
              <a:rPr lang="de-DE" smtClean="0"/>
              <a:t>06.07.2023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A85EE78-A1D9-46E2-90BC-C852249862A1}" type="slidenum">
              <a:rPr lang="en-US" smtClean="0"/>
              <a:t>‹#›</a:t>
            </a:fld>
            <a:endParaRPr lang="en-US"/>
          </a:p>
        </p:txBody>
      </p:sp>
    </p:spTree>
    <p:extLst>
      <p:ext uri="{BB962C8B-B14F-4D97-AF65-F5344CB8AC3E}">
        <p14:creationId xmlns:p14="http://schemas.microsoft.com/office/powerpoint/2010/main" val="33262581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029AFE4-70F8-4BBA-A060-57F4302B6A88}" type="datetime1">
              <a:rPr lang="de-DE" smtClean="0"/>
              <a:t>06.07.2023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A85EE78-A1D9-46E2-90BC-C852249862A1}" type="slidenum">
              <a:rPr lang="en-US" smtClean="0"/>
              <a:t>‹#›</a:t>
            </a:fld>
            <a:endParaRPr lang="en-US"/>
          </a:p>
        </p:txBody>
      </p:sp>
    </p:spTree>
    <p:extLst>
      <p:ext uri="{BB962C8B-B14F-4D97-AF65-F5344CB8AC3E}">
        <p14:creationId xmlns:p14="http://schemas.microsoft.com/office/powerpoint/2010/main" val="16641229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350A400-4DB1-4C40-9111-9ADA19116B00}" type="datetime1">
              <a:rPr lang="de-DE" smtClean="0"/>
              <a:t>06.07.2023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A85EE78-A1D9-46E2-90BC-C852249862A1}" type="slidenum">
              <a:rPr lang="en-US" smtClean="0"/>
              <a:t>‹#›</a:t>
            </a:fld>
            <a:endParaRPr lang="en-US"/>
          </a:p>
        </p:txBody>
      </p:sp>
    </p:spTree>
    <p:extLst>
      <p:ext uri="{BB962C8B-B14F-4D97-AF65-F5344CB8AC3E}">
        <p14:creationId xmlns:p14="http://schemas.microsoft.com/office/powerpoint/2010/main" val="41925705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D6145DA-4FCD-4AA5-9DE1-BEFA095B365A}" type="datetime1">
              <a:rPr lang="de-DE" smtClean="0"/>
              <a:t>06.07.2023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A85EE78-A1D9-46E2-90BC-C852249862A1}" type="slidenum">
              <a:rPr lang="en-US" smtClean="0"/>
              <a:t>‹#›</a:t>
            </a:fld>
            <a:endParaRPr lang="en-US"/>
          </a:p>
        </p:txBody>
      </p:sp>
    </p:spTree>
    <p:extLst>
      <p:ext uri="{BB962C8B-B14F-4D97-AF65-F5344CB8AC3E}">
        <p14:creationId xmlns:p14="http://schemas.microsoft.com/office/powerpoint/2010/main" val="32514057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15.emf"/></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0.emf"/><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oleObject" Target="../embeddings/oleObject3.bin"/><Relationship Id="rId5" Type="http://schemas.openxmlformats.org/officeDocument/2006/relationships/image" Target="../media/image19.emf"/><Relationship Id="rId4" Type="http://schemas.openxmlformats.org/officeDocument/2006/relationships/oleObject" Target="../embeddings/oleObject2.bin"/></Relationships>
</file>

<file path=ppt/slides/_rels/slide18.xml.rels><?xml version="1.0" encoding="UTF-8" standalone="yes"?>
<Relationships xmlns="http://schemas.openxmlformats.org/package/2006/relationships"><Relationship Id="rId8" Type="http://schemas.openxmlformats.org/officeDocument/2006/relationships/image" Target="../media/image23.emf"/><Relationship Id="rId3" Type="http://schemas.openxmlformats.org/officeDocument/2006/relationships/oleObject" Target="../embeddings/oleObject4.bin"/><Relationship Id="rId7" Type="http://schemas.openxmlformats.org/officeDocument/2006/relationships/oleObject" Target="../embeddings/oleObject6.bin"/><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22.emf"/><Relationship Id="rId5" Type="http://schemas.openxmlformats.org/officeDocument/2006/relationships/oleObject" Target="../embeddings/oleObject5.bin"/><Relationship Id="rId10" Type="http://schemas.openxmlformats.org/officeDocument/2006/relationships/image" Target="../media/image24.emf"/><Relationship Id="rId4" Type="http://schemas.openxmlformats.org/officeDocument/2006/relationships/image" Target="../media/image19.emf"/><Relationship Id="rId9" Type="http://schemas.openxmlformats.org/officeDocument/2006/relationships/oleObject" Target="../embeddings/oleObject7.bin"/></Relationships>
</file>

<file path=ppt/slides/_rels/slide19.xml.rels><?xml version="1.0" encoding="UTF-8" standalone="yes"?>
<Relationships xmlns="http://schemas.openxmlformats.org/package/2006/relationships"><Relationship Id="rId8" Type="http://schemas.openxmlformats.org/officeDocument/2006/relationships/image" Target="../media/image26.emf"/><Relationship Id="rId13" Type="http://schemas.openxmlformats.org/officeDocument/2006/relationships/oleObject" Target="../embeddings/oleObject13.bin"/><Relationship Id="rId3" Type="http://schemas.openxmlformats.org/officeDocument/2006/relationships/oleObject" Target="../embeddings/oleObject8.bin"/><Relationship Id="rId7" Type="http://schemas.openxmlformats.org/officeDocument/2006/relationships/oleObject" Target="../embeddings/oleObject10.bin"/><Relationship Id="rId12" Type="http://schemas.openxmlformats.org/officeDocument/2006/relationships/image" Target="../media/image28.emf"/><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image" Target="../media/image25.emf"/><Relationship Id="rId11" Type="http://schemas.openxmlformats.org/officeDocument/2006/relationships/oleObject" Target="../embeddings/oleObject12.bin"/><Relationship Id="rId5" Type="http://schemas.openxmlformats.org/officeDocument/2006/relationships/oleObject" Target="../embeddings/oleObject9.bin"/><Relationship Id="rId10" Type="http://schemas.openxmlformats.org/officeDocument/2006/relationships/image" Target="../media/image27.emf"/><Relationship Id="rId4" Type="http://schemas.openxmlformats.org/officeDocument/2006/relationships/image" Target="../media/image20.emf"/><Relationship Id="rId9" Type="http://schemas.openxmlformats.org/officeDocument/2006/relationships/oleObject" Target="../embeddings/oleObject11.bin"/><Relationship Id="rId14" Type="http://schemas.openxmlformats.org/officeDocument/2006/relationships/image" Target="../media/image29.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Layout" Target="../slideLayouts/slideLayout2.xml"/><Relationship Id="rId1" Type="http://schemas.openxmlformats.org/officeDocument/2006/relationships/vmlDrawing" Target="../drawings/vmlDrawing5.vml"/><Relationship Id="rId5" Type="http://schemas.openxmlformats.org/officeDocument/2006/relationships/image" Target="../media/image32.png"/><Relationship Id="rId4" Type="http://schemas.openxmlformats.org/officeDocument/2006/relationships/image" Target="../media/image31.emf"/></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themeOverride" Target="../theme/themeOverride1.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hemeOverride" Target="../theme/themeOverride2.xml"/><Relationship Id="rId5" Type="http://schemas.openxmlformats.org/officeDocument/2006/relationships/image" Target="../media/image4.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svg"/></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71856" y="1335023"/>
            <a:ext cx="10156444" cy="450343"/>
          </a:xfrm>
        </p:spPr>
        <p:txBody>
          <a:bodyPr/>
          <a:lstStyle/>
          <a:p>
            <a:r>
              <a:rPr lang="en-US" dirty="0"/>
              <a:t>Cooling Supply for the STS Detector: Lessons Learned for the Future</a:t>
            </a:r>
          </a:p>
        </p:txBody>
      </p:sp>
      <p:sp>
        <p:nvSpPr>
          <p:cNvPr id="3" name="Subtitle 2"/>
          <p:cNvSpPr>
            <a:spLocks noGrp="1"/>
          </p:cNvSpPr>
          <p:nvPr>
            <p:ph type="subTitle" idx="1"/>
          </p:nvPr>
        </p:nvSpPr>
        <p:spPr/>
        <p:txBody>
          <a:bodyPr>
            <a:normAutofit fontScale="92500" lnSpcReduction="10000"/>
          </a:bodyPr>
          <a:lstStyle/>
          <a:p>
            <a:r>
              <a:rPr lang="en-US" dirty="0"/>
              <a:t>Engineering Design Report</a:t>
            </a:r>
          </a:p>
        </p:txBody>
      </p:sp>
      <p:sp>
        <p:nvSpPr>
          <p:cNvPr id="5" name="Date Placeholder 4"/>
          <p:cNvSpPr>
            <a:spLocks noGrp="1"/>
          </p:cNvSpPr>
          <p:nvPr>
            <p:ph type="dt" sz="half" idx="10"/>
          </p:nvPr>
        </p:nvSpPr>
        <p:spPr/>
        <p:txBody>
          <a:bodyPr/>
          <a:lstStyle/>
          <a:p>
            <a:fld id="{B346A057-3307-469A-A280-149EB77AA891}" type="datetime1">
              <a:rPr lang="de-DE" smtClean="0"/>
              <a:t>06.07.2023</a:t>
            </a:fld>
            <a:endParaRPr lang="en-US" dirty="0"/>
          </a:p>
        </p:txBody>
      </p:sp>
    </p:spTree>
    <p:extLst>
      <p:ext uri="{BB962C8B-B14F-4D97-AF65-F5344CB8AC3E}">
        <p14:creationId xmlns:p14="http://schemas.microsoft.com/office/powerpoint/2010/main" val="11390918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89BA8CCF-7F4D-400C-B6AA-793C43563BDD}"/>
              </a:ext>
            </a:extLst>
          </p:cNvPr>
          <p:cNvSpPr>
            <a:spLocks noGrp="1"/>
          </p:cNvSpPr>
          <p:nvPr>
            <p:ph type="dt" sz="half" idx="10"/>
          </p:nvPr>
        </p:nvSpPr>
        <p:spPr/>
        <p:txBody>
          <a:bodyPr/>
          <a:lstStyle/>
          <a:p>
            <a:fld id="{5681E0DE-43BC-4A30-BD72-8DD72090090B}" type="datetime1">
              <a:rPr lang="de-DE" smtClean="0"/>
              <a:pPr/>
              <a:t>06.07.2023</a:t>
            </a:fld>
            <a:endParaRPr lang="en-US" dirty="0"/>
          </a:p>
        </p:txBody>
      </p:sp>
      <p:sp>
        <p:nvSpPr>
          <p:cNvPr id="4" name="Slide Number Placeholder 3">
            <a:extLst>
              <a:ext uri="{FF2B5EF4-FFF2-40B4-BE49-F238E27FC236}">
                <a16:creationId xmlns:a16="http://schemas.microsoft.com/office/drawing/2014/main" id="{5F1DD813-00E9-4201-9047-7494632C6E07}"/>
              </a:ext>
            </a:extLst>
          </p:cNvPr>
          <p:cNvSpPr>
            <a:spLocks noGrp="1"/>
          </p:cNvSpPr>
          <p:nvPr>
            <p:ph type="sldNum" sz="quarter" idx="12"/>
          </p:nvPr>
        </p:nvSpPr>
        <p:spPr/>
        <p:txBody>
          <a:bodyPr/>
          <a:lstStyle/>
          <a:p>
            <a:fld id="{5A85EE78-A1D9-46E2-90BC-C852249862A1}" type="slidenum">
              <a:rPr lang="en-US" smtClean="0"/>
              <a:pPr/>
              <a:t>10</a:t>
            </a:fld>
            <a:endParaRPr lang="en-US" dirty="0"/>
          </a:p>
        </p:txBody>
      </p:sp>
      <p:sp>
        <p:nvSpPr>
          <p:cNvPr id="5" name="Footer Placeholder 4">
            <a:extLst>
              <a:ext uri="{FF2B5EF4-FFF2-40B4-BE49-F238E27FC236}">
                <a16:creationId xmlns:a16="http://schemas.microsoft.com/office/drawing/2014/main" id="{4F8C1B64-A5D5-47C8-8A10-BC6EC30D99CF}"/>
              </a:ext>
            </a:extLst>
          </p:cNvPr>
          <p:cNvSpPr>
            <a:spLocks noGrp="1"/>
          </p:cNvSpPr>
          <p:nvPr>
            <p:ph type="ftr" sz="quarter" idx="11"/>
          </p:nvPr>
        </p:nvSpPr>
        <p:spPr/>
        <p:txBody>
          <a:bodyPr/>
          <a:lstStyle/>
          <a:p>
            <a:endParaRPr lang="en-US" dirty="0"/>
          </a:p>
        </p:txBody>
      </p:sp>
      <p:sp>
        <p:nvSpPr>
          <p:cNvPr id="7" name="Title 6">
            <a:extLst>
              <a:ext uri="{FF2B5EF4-FFF2-40B4-BE49-F238E27FC236}">
                <a16:creationId xmlns:a16="http://schemas.microsoft.com/office/drawing/2014/main" id="{9B3C355D-1670-4BF7-B93F-F1793A73BCFC}"/>
              </a:ext>
            </a:extLst>
          </p:cNvPr>
          <p:cNvSpPr>
            <a:spLocks noGrp="1"/>
          </p:cNvSpPr>
          <p:nvPr>
            <p:ph type="title"/>
          </p:nvPr>
        </p:nvSpPr>
        <p:spPr/>
        <p:txBody>
          <a:bodyPr/>
          <a:lstStyle/>
          <a:p>
            <a:endParaRPr lang="LID4096"/>
          </a:p>
        </p:txBody>
      </p:sp>
      <p:sp>
        <p:nvSpPr>
          <p:cNvPr id="8" name="Title 1">
            <a:extLst>
              <a:ext uri="{FF2B5EF4-FFF2-40B4-BE49-F238E27FC236}">
                <a16:creationId xmlns:a16="http://schemas.microsoft.com/office/drawing/2014/main" id="{0FCF731D-32E7-4249-B8F7-34ACCF13B081}"/>
              </a:ext>
            </a:extLst>
          </p:cNvPr>
          <p:cNvSpPr txBox="1">
            <a:spLocks/>
          </p:cNvSpPr>
          <p:nvPr/>
        </p:nvSpPr>
        <p:spPr>
          <a:xfrm>
            <a:off x="2883141" y="2482850"/>
            <a:ext cx="6690715" cy="18923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400" kern="1200">
                <a:solidFill>
                  <a:schemeClr val="tx1"/>
                </a:solidFill>
                <a:latin typeface="+mn-lt"/>
                <a:ea typeface="+mj-ea"/>
                <a:cs typeface="+mj-cs"/>
              </a:defRPr>
            </a:lvl1pPr>
          </a:lstStyle>
          <a:p>
            <a:pPr algn="ctr"/>
            <a:r>
              <a:rPr lang="en-US" sz="3600" dirty="0"/>
              <a:t>The pilot cooling supply system</a:t>
            </a:r>
            <a:endParaRPr lang="LID4096" sz="3600" dirty="0"/>
          </a:p>
        </p:txBody>
      </p:sp>
    </p:spTree>
    <p:extLst>
      <p:ext uri="{BB962C8B-B14F-4D97-AF65-F5344CB8AC3E}">
        <p14:creationId xmlns:p14="http://schemas.microsoft.com/office/powerpoint/2010/main" val="28841981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96F3E9-996A-4F73-B9BB-CD22427FB7D6}"/>
              </a:ext>
            </a:extLst>
          </p:cNvPr>
          <p:cNvSpPr>
            <a:spLocks noGrp="1"/>
          </p:cNvSpPr>
          <p:nvPr>
            <p:ph type="title"/>
          </p:nvPr>
        </p:nvSpPr>
        <p:spPr/>
        <p:txBody>
          <a:bodyPr/>
          <a:lstStyle/>
          <a:p>
            <a:r>
              <a:rPr lang="en-US" dirty="0"/>
              <a:t>The pilot cooling supply</a:t>
            </a:r>
            <a:endParaRPr lang="LID4096" dirty="0"/>
          </a:p>
        </p:txBody>
      </p:sp>
      <p:sp>
        <p:nvSpPr>
          <p:cNvPr id="3" name="Date Placeholder 2">
            <a:extLst>
              <a:ext uri="{FF2B5EF4-FFF2-40B4-BE49-F238E27FC236}">
                <a16:creationId xmlns:a16="http://schemas.microsoft.com/office/drawing/2014/main" id="{60EE286C-7045-48ED-9A0E-D5BB98D28A7C}"/>
              </a:ext>
            </a:extLst>
          </p:cNvPr>
          <p:cNvSpPr>
            <a:spLocks noGrp="1"/>
          </p:cNvSpPr>
          <p:nvPr>
            <p:ph type="dt" sz="half" idx="10"/>
          </p:nvPr>
        </p:nvSpPr>
        <p:spPr/>
        <p:txBody>
          <a:bodyPr/>
          <a:lstStyle/>
          <a:p>
            <a:fld id="{5681E0DE-43BC-4A30-BD72-8DD72090090B}" type="datetime1">
              <a:rPr lang="de-DE" smtClean="0"/>
              <a:pPr/>
              <a:t>06.07.2023</a:t>
            </a:fld>
            <a:endParaRPr lang="en-US" dirty="0"/>
          </a:p>
        </p:txBody>
      </p:sp>
      <p:sp>
        <p:nvSpPr>
          <p:cNvPr id="4" name="Slide Number Placeholder 3">
            <a:extLst>
              <a:ext uri="{FF2B5EF4-FFF2-40B4-BE49-F238E27FC236}">
                <a16:creationId xmlns:a16="http://schemas.microsoft.com/office/drawing/2014/main" id="{7F86362E-0829-4278-A021-DB0B2F30B3DD}"/>
              </a:ext>
            </a:extLst>
          </p:cNvPr>
          <p:cNvSpPr>
            <a:spLocks noGrp="1"/>
          </p:cNvSpPr>
          <p:nvPr>
            <p:ph type="sldNum" sz="quarter" idx="12"/>
          </p:nvPr>
        </p:nvSpPr>
        <p:spPr/>
        <p:txBody>
          <a:bodyPr/>
          <a:lstStyle/>
          <a:p>
            <a:fld id="{5A85EE78-A1D9-46E2-90BC-C852249862A1}" type="slidenum">
              <a:rPr lang="en-US" smtClean="0"/>
              <a:pPr/>
              <a:t>11</a:t>
            </a:fld>
            <a:endParaRPr lang="en-US" dirty="0"/>
          </a:p>
        </p:txBody>
      </p:sp>
      <p:sp>
        <p:nvSpPr>
          <p:cNvPr id="5" name="Footer Placeholder 4">
            <a:extLst>
              <a:ext uri="{FF2B5EF4-FFF2-40B4-BE49-F238E27FC236}">
                <a16:creationId xmlns:a16="http://schemas.microsoft.com/office/drawing/2014/main" id="{89EDCAAF-F5A3-477D-BD60-C34BA77E811B}"/>
              </a:ext>
            </a:extLst>
          </p:cNvPr>
          <p:cNvSpPr>
            <a:spLocks noGrp="1"/>
          </p:cNvSpPr>
          <p:nvPr>
            <p:ph type="ftr" sz="quarter" idx="11"/>
          </p:nvPr>
        </p:nvSpPr>
        <p:spPr/>
        <p:txBody>
          <a:bodyPr/>
          <a:lstStyle/>
          <a:p>
            <a:endParaRPr lang="en-US" dirty="0"/>
          </a:p>
        </p:txBody>
      </p:sp>
      <p:pic>
        <p:nvPicPr>
          <p:cNvPr id="8" name="Picture 7">
            <a:extLst>
              <a:ext uri="{FF2B5EF4-FFF2-40B4-BE49-F238E27FC236}">
                <a16:creationId xmlns:a16="http://schemas.microsoft.com/office/drawing/2014/main" id="{3741D5B8-9CE0-4563-B23B-E21531BDDCF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36416" y="1445550"/>
            <a:ext cx="6304854" cy="3088350"/>
          </a:xfrm>
          <a:prstGeom prst="rect">
            <a:avLst/>
          </a:prstGeom>
        </p:spPr>
      </p:pic>
      <p:sp>
        <p:nvSpPr>
          <p:cNvPr id="9" name="TextBox 8">
            <a:extLst>
              <a:ext uri="{FF2B5EF4-FFF2-40B4-BE49-F238E27FC236}">
                <a16:creationId xmlns:a16="http://schemas.microsoft.com/office/drawing/2014/main" id="{2D4762A3-2830-4EEC-81E6-75D049ECBD0F}"/>
              </a:ext>
            </a:extLst>
          </p:cNvPr>
          <p:cNvSpPr txBox="1"/>
          <p:nvPr/>
        </p:nvSpPr>
        <p:spPr>
          <a:xfrm>
            <a:off x="247646" y="876302"/>
            <a:ext cx="9527545" cy="338554"/>
          </a:xfrm>
          <a:prstGeom prst="rect">
            <a:avLst/>
          </a:prstGeom>
          <a:noFill/>
        </p:spPr>
        <p:txBody>
          <a:bodyPr wrap="none" rtlCol="0">
            <a:spAutoFit/>
          </a:bodyPr>
          <a:lstStyle/>
          <a:p>
            <a:r>
              <a:rPr lang="en-US" sz="1600" dirty="0"/>
              <a:t>A pilot cooling supply system has been built at GSI to verify its suitability for the STS detector electronics cooling.</a:t>
            </a:r>
            <a:endParaRPr lang="LID4096" sz="1600" dirty="0"/>
          </a:p>
        </p:txBody>
      </p:sp>
      <p:sp>
        <p:nvSpPr>
          <p:cNvPr id="10" name="TextBox 9">
            <a:extLst>
              <a:ext uri="{FF2B5EF4-FFF2-40B4-BE49-F238E27FC236}">
                <a16:creationId xmlns:a16="http://schemas.microsoft.com/office/drawing/2014/main" id="{24D0D646-F711-4376-BF9F-E49C43A0AE2C}"/>
              </a:ext>
            </a:extLst>
          </p:cNvPr>
          <p:cNvSpPr txBox="1"/>
          <p:nvPr/>
        </p:nvSpPr>
        <p:spPr>
          <a:xfrm>
            <a:off x="62226" y="4658259"/>
            <a:ext cx="11874500" cy="1323439"/>
          </a:xfrm>
          <a:prstGeom prst="rect">
            <a:avLst/>
          </a:prstGeom>
          <a:noFill/>
        </p:spPr>
        <p:txBody>
          <a:bodyPr wrap="square" rtlCol="0">
            <a:spAutoFit/>
          </a:bodyPr>
          <a:lstStyle/>
          <a:p>
            <a:pPr marL="285750" indent="-285750">
              <a:buFont typeface="Arial" panose="020B0604020202020204" pitchFamily="34" charset="0"/>
              <a:buChar char="•"/>
            </a:pPr>
            <a:r>
              <a:rPr lang="en-US" sz="1600" dirty="0"/>
              <a:t>The pilot cooling is a booster-type CO2 refrigeration system that extracts heat from the secondary side coolant through a heat exchanger (evaporator).</a:t>
            </a:r>
          </a:p>
          <a:p>
            <a:pPr marL="285750" indent="-285750">
              <a:buFont typeface="Arial" panose="020B0604020202020204" pitchFamily="34" charset="0"/>
              <a:buChar char="•"/>
            </a:pPr>
            <a:r>
              <a:rPr lang="en-US" sz="1600" dirty="0"/>
              <a:t>Outlet heater extends temperature range of the pilot cooling plant.</a:t>
            </a:r>
          </a:p>
          <a:p>
            <a:pPr marL="285750" indent="-285750">
              <a:buFont typeface="Arial" panose="020B0604020202020204" pitchFamily="34" charset="0"/>
              <a:buChar char="•"/>
            </a:pPr>
            <a:r>
              <a:rPr lang="en-US" sz="1600" dirty="0"/>
              <a:t>Balancing heater covers the mismatch between the minimum cooling demand of the plant and experimental set-ups.</a:t>
            </a:r>
          </a:p>
          <a:p>
            <a:pPr marL="285750" indent="-285750">
              <a:buFont typeface="Arial" panose="020B0604020202020204" pitchFamily="34" charset="0"/>
              <a:buChar char="•"/>
            </a:pPr>
            <a:r>
              <a:rPr lang="en-US" sz="1600" dirty="0"/>
              <a:t>With the cooling test rig, various experimental set-ups and the drainage system can be connected to the cooling supply.</a:t>
            </a:r>
            <a:endParaRPr lang="LID4096" sz="1600" dirty="0"/>
          </a:p>
        </p:txBody>
      </p:sp>
    </p:spTree>
    <p:extLst>
      <p:ext uri="{BB962C8B-B14F-4D97-AF65-F5344CB8AC3E}">
        <p14:creationId xmlns:p14="http://schemas.microsoft.com/office/powerpoint/2010/main" val="4025182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653675-E46D-4738-8937-C77DC64DD19D}"/>
              </a:ext>
            </a:extLst>
          </p:cNvPr>
          <p:cNvSpPr>
            <a:spLocks noGrp="1"/>
          </p:cNvSpPr>
          <p:nvPr>
            <p:ph type="title"/>
          </p:nvPr>
        </p:nvSpPr>
        <p:spPr>
          <a:xfrm>
            <a:off x="239902" y="255650"/>
            <a:ext cx="8945880" cy="494411"/>
          </a:xfrm>
        </p:spPr>
        <p:txBody>
          <a:bodyPr/>
          <a:lstStyle/>
          <a:p>
            <a:r>
              <a:rPr lang="en-US" dirty="0"/>
              <a:t>The Pilot Cooling Plant Specs</a:t>
            </a:r>
            <a:endParaRPr lang="LID4096" dirty="0"/>
          </a:p>
        </p:txBody>
      </p:sp>
      <p:sp>
        <p:nvSpPr>
          <p:cNvPr id="3" name="Date Placeholder 2">
            <a:extLst>
              <a:ext uri="{FF2B5EF4-FFF2-40B4-BE49-F238E27FC236}">
                <a16:creationId xmlns:a16="http://schemas.microsoft.com/office/drawing/2014/main" id="{352034A1-A4D6-4344-98A1-EEE2667BE9FD}"/>
              </a:ext>
            </a:extLst>
          </p:cNvPr>
          <p:cNvSpPr>
            <a:spLocks noGrp="1"/>
          </p:cNvSpPr>
          <p:nvPr>
            <p:ph type="dt" sz="half" idx="10"/>
          </p:nvPr>
        </p:nvSpPr>
        <p:spPr/>
        <p:txBody>
          <a:bodyPr/>
          <a:lstStyle/>
          <a:p>
            <a:fld id="{5681E0DE-43BC-4A30-BD72-8DD72090090B}" type="datetime1">
              <a:rPr lang="de-DE" smtClean="0"/>
              <a:pPr/>
              <a:t>06.07.2023</a:t>
            </a:fld>
            <a:endParaRPr lang="en-US" dirty="0"/>
          </a:p>
        </p:txBody>
      </p:sp>
      <p:sp>
        <p:nvSpPr>
          <p:cNvPr id="4" name="Slide Number Placeholder 3">
            <a:extLst>
              <a:ext uri="{FF2B5EF4-FFF2-40B4-BE49-F238E27FC236}">
                <a16:creationId xmlns:a16="http://schemas.microsoft.com/office/drawing/2014/main" id="{52746FAA-F4DD-4B19-B103-47FE0D4F5662}"/>
              </a:ext>
            </a:extLst>
          </p:cNvPr>
          <p:cNvSpPr>
            <a:spLocks noGrp="1"/>
          </p:cNvSpPr>
          <p:nvPr>
            <p:ph type="sldNum" sz="quarter" idx="12"/>
          </p:nvPr>
        </p:nvSpPr>
        <p:spPr/>
        <p:txBody>
          <a:bodyPr/>
          <a:lstStyle/>
          <a:p>
            <a:fld id="{5A85EE78-A1D9-46E2-90BC-C852249862A1}" type="slidenum">
              <a:rPr lang="en-US" smtClean="0"/>
              <a:pPr/>
              <a:t>12</a:t>
            </a:fld>
            <a:endParaRPr lang="en-US" dirty="0"/>
          </a:p>
        </p:txBody>
      </p:sp>
      <p:sp>
        <p:nvSpPr>
          <p:cNvPr id="5" name="Footer Placeholder 4">
            <a:extLst>
              <a:ext uri="{FF2B5EF4-FFF2-40B4-BE49-F238E27FC236}">
                <a16:creationId xmlns:a16="http://schemas.microsoft.com/office/drawing/2014/main" id="{05F29CA6-E287-4D6A-9CB2-7949DB2BE812}"/>
              </a:ext>
            </a:extLst>
          </p:cNvPr>
          <p:cNvSpPr>
            <a:spLocks noGrp="1"/>
          </p:cNvSpPr>
          <p:nvPr>
            <p:ph type="ftr" sz="quarter" idx="11"/>
          </p:nvPr>
        </p:nvSpPr>
        <p:spPr/>
        <p:txBody>
          <a:bodyPr/>
          <a:lstStyle/>
          <a:p>
            <a:endParaRPr lang="en-US" dirty="0"/>
          </a:p>
        </p:txBody>
      </p:sp>
      <p:pic>
        <p:nvPicPr>
          <p:cNvPr id="10" name="Picture 9">
            <a:extLst>
              <a:ext uri="{FF2B5EF4-FFF2-40B4-BE49-F238E27FC236}">
                <a16:creationId xmlns:a16="http://schemas.microsoft.com/office/drawing/2014/main" id="{62DE2331-879F-4D27-A945-AF367395166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7646" y="1161028"/>
            <a:ext cx="4975620" cy="4121059"/>
          </a:xfrm>
          <a:prstGeom prst="rect">
            <a:avLst/>
          </a:prstGeom>
        </p:spPr>
      </p:pic>
      <p:pic>
        <p:nvPicPr>
          <p:cNvPr id="12" name="Picture 11">
            <a:extLst>
              <a:ext uri="{FF2B5EF4-FFF2-40B4-BE49-F238E27FC236}">
                <a16:creationId xmlns:a16="http://schemas.microsoft.com/office/drawing/2014/main" id="{3DAE9B6B-8EC2-4EB3-B13B-05D625A7183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50196" y="1161028"/>
            <a:ext cx="6218548" cy="2191772"/>
          </a:xfrm>
          <a:prstGeom prst="rect">
            <a:avLst/>
          </a:prstGeom>
        </p:spPr>
      </p:pic>
      <p:pic>
        <p:nvPicPr>
          <p:cNvPr id="14" name="Picture 13">
            <a:extLst>
              <a:ext uri="{FF2B5EF4-FFF2-40B4-BE49-F238E27FC236}">
                <a16:creationId xmlns:a16="http://schemas.microsoft.com/office/drawing/2014/main" id="{872D67EB-056E-43FC-B012-1B1AD168BF5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83573" y="3579310"/>
            <a:ext cx="3442368" cy="2426516"/>
          </a:xfrm>
          <a:prstGeom prst="rect">
            <a:avLst/>
          </a:prstGeom>
        </p:spPr>
      </p:pic>
    </p:spTree>
    <p:extLst>
      <p:ext uri="{BB962C8B-B14F-4D97-AF65-F5344CB8AC3E}">
        <p14:creationId xmlns:p14="http://schemas.microsoft.com/office/powerpoint/2010/main" val="18635391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604ACC-552E-42FB-94E3-3D9A802E87D3}"/>
              </a:ext>
            </a:extLst>
          </p:cNvPr>
          <p:cNvSpPr>
            <a:spLocks noGrp="1"/>
          </p:cNvSpPr>
          <p:nvPr>
            <p:ph type="title"/>
          </p:nvPr>
        </p:nvSpPr>
        <p:spPr/>
        <p:txBody>
          <a:bodyPr/>
          <a:lstStyle/>
          <a:p>
            <a:r>
              <a:rPr lang="en-US" dirty="0"/>
              <a:t>Pilot Cooling Plant: Trial-Run</a:t>
            </a:r>
            <a:endParaRPr lang="LID4096" dirty="0"/>
          </a:p>
        </p:txBody>
      </p:sp>
      <p:sp>
        <p:nvSpPr>
          <p:cNvPr id="3" name="Date Placeholder 2">
            <a:extLst>
              <a:ext uri="{FF2B5EF4-FFF2-40B4-BE49-F238E27FC236}">
                <a16:creationId xmlns:a16="http://schemas.microsoft.com/office/drawing/2014/main" id="{FF6AF341-5EB9-437A-B183-40DF5EB1251E}"/>
              </a:ext>
            </a:extLst>
          </p:cNvPr>
          <p:cNvSpPr>
            <a:spLocks noGrp="1"/>
          </p:cNvSpPr>
          <p:nvPr>
            <p:ph type="dt" sz="half" idx="10"/>
          </p:nvPr>
        </p:nvSpPr>
        <p:spPr/>
        <p:txBody>
          <a:bodyPr/>
          <a:lstStyle/>
          <a:p>
            <a:fld id="{5681E0DE-43BC-4A30-BD72-8DD72090090B}" type="datetime1">
              <a:rPr lang="de-DE" smtClean="0"/>
              <a:pPr/>
              <a:t>06.07.2023</a:t>
            </a:fld>
            <a:endParaRPr lang="en-US" dirty="0"/>
          </a:p>
        </p:txBody>
      </p:sp>
      <p:sp>
        <p:nvSpPr>
          <p:cNvPr id="4" name="Slide Number Placeholder 3">
            <a:extLst>
              <a:ext uri="{FF2B5EF4-FFF2-40B4-BE49-F238E27FC236}">
                <a16:creationId xmlns:a16="http://schemas.microsoft.com/office/drawing/2014/main" id="{AE0AE28A-FB60-44ED-9D23-6603302E297B}"/>
              </a:ext>
            </a:extLst>
          </p:cNvPr>
          <p:cNvSpPr>
            <a:spLocks noGrp="1"/>
          </p:cNvSpPr>
          <p:nvPr>
            <p:ph type="sldNum" sz="quarter" idx="12"/>
          </p:nvPr>
        </p:nvSpPr>
        <p:spPr/>
        <p:txBody>
          <a:bodyPr/>
          <a:lstStyle/>
          <a:p>
            <a:fld id="{5A85EE78-A1D9-46E2-90BC-C852249862A1}" type="slidenum">
              <a:rPr lang="en-US" smtClean="0"/>
              <a:pPr/>
              <a:t>13</a:t>
            </a:fld>
            <a:endParaRPr lang="en-US" dirty="0"/>
          </a:p>
        </p:txBody>
      </p:sp>
      <p:sp>
        <p:nvSpPr>
          <p:cNvPr id="5" name="Footer Placeholder 4">
            <a:extLst>
              <a:ext uri="{FF2B5EF4-FFF2-40B4-BE49-F238E27FC236}">
                <a16:creationId xmlns:a16="http://schemas.microsoft.com/office/drawing/2014/main" id="{30BF0F95-D104-4A9E-837D-3C83B2CA727C}"/>
              </a:ext>
            </a:extLst>
          </p:cNvPr>
          <p:cNvSpPr>
            <a:spLocks noGrp="1"/>
          </p:cNvSpPr>
          <p:nvPr>
            <p:ph type="ftr" sz="quarter" idx="11"/>
          </p:nvPr>
        </p:nvSpPr>
        <p:spPr/>
        <p:txBody>
          <a:bodyPr/>
          <a:lstStyle/>
          <a:p>
            <a:endParaRPr lang="en-US" dirty="0"/>
          </a:p>
        </p:txBody>
      </p:sp>
      <p:graphicFrame>
        <p:nvGraphicFramePr>
          <p:cNvPr id="6" name="Object 5">
            <a:extLst>
              <a:ext uri="{FF2B5EF4-FFF2-40B4-BE49-F238E27FC236}">
                <a16:creationId xmlns:a16="http://schemas.microsoft.com/office/drawing/2014/main" id="{38C6743A-644B-47AF-A989-C5DA1A9DF941}"/>
              </a:ext>
            </a:extLst>
          </p:cNvPr>
          <p:cNvGraphicFramePr>
            <a:graphicFrameLocks noChangeAspect="1"/>
          </p:cNvGraphicFramePr>
          <p:nvPr>
            <p:extLst>
              <p:ext uri="{D42A27DB-BD31-4B8C-83A1-F6EECF244321}">
                <p14:modId xmlns:p14="http://schemas.microsoft.com/office/powerpoint/2010/main" val="3755724113"/>
              </p:ext>
            </p:extLst>
          </p:nvPr>
        </p:nvGraphicFramePr>
        <p:xfrm>
          <a:off x="3065462" y="1547815"/>
          <a:ext cx="5443538" cy="3901469"/>
        </p:xfrm>
        <a:graphic>
          <a:graphicData uri="http://schemas.openxmlformats.org/presentationml/2006/ole">
            <mc:AlternateContent xmlns:mc="http://schemas.openxmlformats.org/markup-compatibility/2006">
              <mc:Choice xmlns:v="urn:schemas-microsoft-com:vml" Requires="v">
                <p:oleObj spid="_x0000_s3123" name="Corel DESIGNER" r:id="rId3" imgW="13909482" imgH="9970032" progId="CorelDESIGNER.Graphic.24">
                  <p:embed/>
                </p:oleObj>
              </mc:Choice>
              <mc:Fallback>
                <p:oleObj name="Corel DESIGNER" r:id="rId3" imgW="13909482" imgH="9970032" progId="CorelDESIGNER.Graphic.24">
                  <p:embed/>
                  <p:pic>
                    <p:nvPicPr>
                      <p:cNvPr id="0" name=""/>
                      <p:cNvPicPr/>
                      <p:nvPr/>
                    </p:nvPicPr>
                    <p:blipFill>
                      <a:blip r:embed="rId4"/>
                      <a:stretch>
                        <a:fillRect/>
                      </a:stretch>
                    </p:blipFill>
                    <p:spPr>
                      <a:xfrm>
                        <a:off x="3065462" y="1547815"/>
                        <a:ext cx="5443538" cy="3901469"/>
                      </a:xfrm>
                      <a:prstGeom prst="rect">
                        <a:avLst/>
                      </a:prstGeom>
                    </p:spPr>
                  </p:pic>
                </p:oleObj>
              </mc:Fallback>
            </mc:AlternateContent>
          </a:graphicData>
        </a:graphic>
      </p:graphicFrame>
      <p:sp>
        <p:nvSpPr>
          <p:cNvPr id="7" name="TextBox 6">
            <a:extLst>
              <a:ext uri="{FF2B5EF4-FFF2-40B4-BE49-F238E27FC236}">
                <a16:creationId xmlns:a16="http://schemas.microsoft.com/office/drawing/2014/main" id="{6E04B36F-36B6-4115-B421-71CFCA326CD0}"/>
              </a:ext>
            </a:extLst>
          </p:cNvPr>
          <p:cNvSpPr txBox="1"/>
          <p:nvPr/>
        </p:nvSpPr>
        <p:spPr>
          <a:xfrm>
            <a:off x="247646" y="876302"/>
            <a:ext cx="11696708" cy="584775"/>
          </a:xfrm>
          <a:prstGeom prst="rect">
            <a:avLst/>
          </a:prstGeom>
          <a:noFill/>
        </p:spPr>
        <p:txBody>
          <a:bodyPr wrap="square" rtlCol="0">
            <a:spAutoFit/>
          </a:bodyPr>
          <a:lstStyle/>
          <a:p>
            <a:r>
              <a:rPr lang="en-US" sz="1600" dirty="0"/>
              <a:t>A trial-run was performed to test the performance of the pilot cooling plant: electric power of the heaters was increased in steps to check</a:t>
            </a:r>
            <a:br>
              <a:rPr lang="en-US" sz="1600" dirty="0"/>
            </a:br>
            <a:r>
              <a:rPr lang="en-US" sz="1600" dirty="0"/>
              <a:t>if the plant can keep up the temperature set-point -40 </a:t>
            </a:r>
            <a:r>
              <a:rPr lang="en-US" sz="1600" baseline="30000" dirty="0" err="1"/>
              <a:t>o</a:t>
            </a:r>
            <a:r>
              <a:rPr lang="en-US" sz="1600" dirty="0" err="1"/>
              <a:t>C.</a:t>
            </a:r>
            <a:endParaRPr lang="LID4096" sz="1600" dirty="0"/>
          </a:p>
        </p:txBody>
      </p:sp>
      <p:sp>
        <p:nvSpPr>
          <p:cNvPr id="8" name="TextBox 7">
            <a:extLst>
              <a:ext uri="{FF2B5EF4-FFF2-40B4-BE49-F238E27FC236}">
                <a16:creationId xmlns:a16="http://schemas.microsoft.com/office/drawing/2014/main" id="{883AF53D-592C-4F73-A937-E5B8DBE5ACC4}"/>
              </a:ext>
            </a:extLst>
          </p:cNvPr>
          <p:cNvSpPr txBox="1"/>
          <p:nvPr/>
        </p:nvSpPr>
        <p:spPr>
          <a:xfrm>
            <a:off x="149220" y="5383694"/>
            <a:ext cx="11893559" cy="792781"/>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sz="1600" dirty="0"/>
              <a:t>Steady-state operation is only possible with the heat gain equal to partial cooling capacity of the plant</a:t>
            </a:r>
          </a:p>
          <a:p>
            <a:pPr marL="285750" indent="-285750">
              <a:lnSpc>
                <a:spcPct val="150000"/>
              </a:lnSpc>
              <a:buFont typeface="Arial" panose="020B0604020202020204" pitchFamily="34" charset="0"/>
              <a:buChar char="•"/>
            </a:pPr>
            <a:r>
              <a:rPr lang="en-US" sz="1600" dirty="0"/>
              <a:t>The set-point can be maintained with maximum heat gain from the heaters of 11 kW - nominal capacity was achieved</a:t>
            </a:r>
            <a:endParaRPr lang="LID4096" sz="1600" dirty="0"/>
          </a:p>
        </p:txBody>
      </p:sp>
    </p:spTree>
    <p:extLst>
      <p:ext uri="{BB962C8B-B14F-4D97-AF65-F5344CB8AC3E}">
        <p14:creationId xmlns:p14="http://schemas.microsoft.com/office/powerpoint/2010/main" val="15930831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287F5-F18F-436A-A377-621DBE22D74B}"/>
              </a:ext>
            </a:extLst>
          </p:cNvPr>
          <p:cNvSpPr>
            <a:spLocks noGrp="1"/>
          </p:cNvSpPr>
          <p:nvPr>
            <p:ph type="title"/>
          </p:nvPr>
        </p:nvSpPr>
        <p:spPr/>
        <p:txBody>
          <a:bodyPr/>
          <a:lstStyle/>
          <a:p>
            <a:r>
              <a:rPr lang="en-US" dirty="0"/>
              <a:t>Cooling Test Rig</a:t>
            </a:r>
            <a:endParaRPr lang="LID4096" dirty="0"/>
          </a:p>
        </p:txBody>
      </p:sp>
      <p:sp>
        <p:nvSpPr>
          <p:cNvPr id="3" name="Date Placeholder 2">
            <a:extLst>
              <a:ext uri="{FF2B5EF4-FFF2-40B4-BE49-F238E27FC236}">
                <a16:creationId xmlns:a16="http://schemas.microsoft.com/office/drawing/2014/main" id="{AF2FAF80-CF40-4ED9-B2BA-EF8F0801CD5F}"/>
              </a:ext>
            </a:extLst>
          </p:cNvPr>
          <p:cNvSpPr>
            <a:spLocks noGrp="1"/>
          </p:cNvSpPr>
          <p:nvPr>
            <p:ph type="dt" sz="half" idx="10"/>
          </p:nvPr>
        </p:nvSpPr>
        <p:spPr/>
        <p:txBody>
          <a:bodyPr/>
          <a:lstStyle/>
          <a:p>
            <a:fld id="{5681E0DE-43BC-4A30-BD72-8DD72090090B}" type="datetime1">
              <a:rPr lang="de-DE" smtClean="0"/>
              <a:pPr/>
              <a:t>06.07.2023</a:t>
            </a:fld>
            <a:endParaRPr lang="en-US" dirty="0"/>
          </a:p>
        </p:txBody>
      </p:sp>
      <p:sp>
        <p:nvSpPr>
          <p:cNvPr id="4" name="Slide Number Placeholder 3">
            <a:extLst>
              <a:ext uri="{FF2B5EF4-FFF2-40B4-BE49-F238E27FC236}">
                <a16:creationId xmlns:a16="http://schemas.microsoft.com/office/drawing/2014/main" id="{35531994-A266-4D36-8818-40A194FA91CE}"/>
              </a:ext>
            </a:extLst>
          </p:cNvPr>
          <p:cNvSpPr>
            <a:spLocks noGrp="1"/>
          </p:cNvSpPr>
          <p:nvPr>
            <p:ph type="sldNum" sz="quarter" idx="12"/>
          </p:nvPr>
        </p:nvSpPr>
        <p:spPr/>
        <p:txBody>
          <a:bodyPr/>
          <a:lstStyle/>
          <a:p>
            <a:fld id="{5A85EE78-A1D9-46E2-90BC-C852249862A1}" type="slidenum">
              <a:rPr lang="en-US" smtClean="0"/>
              <a:pPr/>
              <a:t>14</a:t>
            </a:fld>
            <a:endParaRPr lang="en-US" dirty="0"/>
          </a:p>
        </p:txBody>
      </p:sp>
      <p:sp>
        <p:nvSpPr>
          <p:cNvPr id="5" name="Footer Placeholder 4">
            <a:extLst>
              <a:ext uri="{FF2B5EF4-FFF2-40B4-BE49-F238E27FC236}">
                <a16:creationId xmlns:a16="http://schemas.microsoft.com/office/drawing/2014/main" id="{2783DF58-55CB-4CD6-A966-38D687B7ADDE}"/>
              </a:ext>
            </a:extLst>
          </p:cNvPr>
          <p:cNvSpPr>
            <a:spLocks noGrp="1"/>
          </p:cNvSpPr>
          <p:nvPr>
            <p:ph type="ftr" sz="quarter" idx="11"/>
          </p:nvPr>
        </p:nvSpPr>
        <p:spPr/>
        <p:txBody>
          <a:bodyPr/>
          <a:lstStyle/>
          <a:p>
            <a:endParaRPr lang="en-US" dirty="0"/>
          </a:p>
        </p:txBody>
      </p:sp>
      <p:sp>
        <p:nvSpPr>
          <p:cNvPr id="7" name="TextBox 6">
            <a:extLst>
              <a:ext uri="{FF2B5EF4-FFF2-40B4-BE49-F238E27FC236}">
                <a16:creationId xmlns:a16="http://schemas.microsoft.com/office/drawing/2014/main" id="{895B1CAD-945C-4DFB-B0A5-07B420978D79}"/>
              </a:ext>
            </a:extLst>
          </p:cNvPr>
          <p:cNvSpPr txBox="1"/>
          <p:nvPr/>
        </p:nvSpPr>
        <p:spPr>
          <a:xfrm>
            <a:off x="-6565905" y="-3936998"/>
            <a:ext cx="6565905" cy="3788858"/>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dirty="0"/>
              <a:t>Supports connecting the liquid cooling system of various experimental set-ups through a standard flange connection DN25</a:t>
            </a:r>
          </a:p>
          <a:p>
            <a:pPr marL="285750" indent="-285750">
              <a:lnSpc>
                <a:spcPct val="150000"/>
              </a:lnSpc>
              <a:buFont typeface="Arial" panose="020B0604020202020204" pitchFamily="34" charset="0"/>
              <a:buChar char="•"/>
            </a:pPr>
            <a:r>
              <a:rPr lang="en-US" dirty="0"/>
              <a:t>Supports connecting the thermal demonstrator.</a:t>
            </a:r>
          </a:p>
          <a:p>
            <a:pPr marL="285750" indent="-285750">
              <a:lnSpc>
                <a:spcPct val="150000"/>
              </a:lnSpc>
              <a:buFont typeface="Arial" panose="020B0604020202020204" pitchFamily="34" charset="0"/>
              <a:buChar char="•"/>
            </a:pPr>
            <a:r>
              <a:rPr lang="en-US" dirty="0"/>
              <a:t>Supports connecting the STS detector for testing without a beam.</a:t>
            </a:r>
          </a:p>
          <a:p>
            <a:pPr marL="285750" indent="-285750">
              <a:lnSpc>
                <a:spcPct val="150000"/>
              </a:lnSpc>
              <a:buFont typeface="Arial" panose="020B0604020202020204" pitchFamily="34" charset="0"/>
              <a:buChar char="•"/>
            </a:pPr>
            <a:r>
              <a:rPr lang="en-US" dirty="0"/>
              <a:t>Monitors flow parameters:</a:t>
            </a:r>
          </a:p>
          <a:p>
            <a:pPr>
              <a:lnSpc>
                <a:spcPct val="150000"/>
              </a:lnSpc>
            </a:pPr>
            <a:r>
              <a:rPr lang="en-US" dirty="0"/>
              <a:t>- flow rate;</a:t>
            </a:r>
          </a:p>
          <a:p>
            <a:pPr>
              <a:lnSpc>
                <a:spcPct val="150000"/>
              </a:lnSpc>
            </a:pPr>
            <a:r>
              <a:rPr lang="en-US" dirty="0"/>
              <a:t>- inlet and outlet temperature;</a:t>
            </a:r>
          </a:p>
          <a:p>
            <a:pPr>
              <a:lnSpc>
                <a:spcPct val="150000"/>
              </a:lnSpc>
            </a:pPr>
            <a:r>
              <a:rPr lang="en-US" dirty="0"/>
              <a:t>- inlet and outlet pressure.</a:t>
            </a:r>
          </a:p>
          <a:p>
            <a:pPr marL="285750" indent="-285750">
              <a:lnSpc>
                <a:spcPct val="150000"/>
              </a:lnSpc>
              <a:buFont typeface="Arial" panose="020B0604020202020204" pitchFamily="34" charset="0"/>
              <a:buChar char="•"/>
            </a:pPr>
            <a:r>
              <a:rPr lang="en-US" dirty="0"/>
              <a:t>Supports connecting the drainage system.</a:t>
            </a:r>
            <a:endParaRPr lang="LID4096" dirty="0"/>
          </a:p>
        </p:txBody>
      </p:sp>
      <p:pic>
        <p:nvPicPr>
          <p:cNvPr id="9" name="Picture 8">
            <a:extLst>
              <a:ext uri="{FF2B5EF4-FFF2-40B4-BE49-F238E27FC236}">
                <a16:creationId xmlns:a16="http://schemas.microsoft.com/office/drawing/2014/main" id="{B3CBDF60-72E0-4E7B-9D41-ADEADFDE8B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42810" y="959252"/>
            <a:ext cx="3701431" cy="4939496"/>
          </a:xfrm>
          <a:prstGeom prst="rect">
            <a:avLst/>
          </a:prstGeom>
        </p:spPr>
      </p:pic>
      <p:sp>
        <p:nvSpPr>
          <p:cNvPr id="10" name="TextBox 9">
            <a:extLst>
              <a:ext uri="{FF2B5EF4-FFF2-40B4-BE49-F238E27FC236}">
                <a16:creationId xmlns:a16="http://schemas.microsoft.com/office/drawing/2014/main" id="{AFEF1EBB-7520-4AA7-935F-CBD1B25533D8}"/>
              </a:ext>
            </a:extLst>
          </p:cNvPr>
          <p:cNvSpPr txBox="1"/>
          <p:nvPr/>
        </p:nvSpPr>
        <p:spPr>
          <a:xfrm>
            <a:off x="332707" y="997016"/>
            <a:ext cx="6436689" cy="3664208"/>
          </a:xfrm>
          <a:prstGeom prst="rect">
            <a:avLst/>
          </a:prstGeom>
          <a:noFill/>
        </p:spPr>
        <p:txBody>
          <a:bodyPr wrap="square" rtlCol="0">
            <a:spAutoFit/>
          </a:bodyPr>
          <a:lstStyle/>
          <a:p>
            <a:pPr marL="285750" indent="-285750">
              <a:lnSpc>
                <a:spcPct val="130000"/>
              </a:lnSpc>
              <a:buFont typeface="Arial" panose="020B0604020202020204" pitchFamily="34" charset="0"/>
              <a:buChar char="•"/>
            </a:pPr>
            <a:r>
              <a:rPr lang="en-US" dirty="0"/>
              <a:t>The cooling test rig was built to allow connecting various experimental set-ups, including the thermal demonstrator, for testing cooling concept for the STS detector</a:t>
            </a:r>
          </a:p>
          <a:p>
            <a:pPr marL="285750" indent="-285750">
              <a:lnSpc>
                <a:spcPct val="130000"/>
              </a:lnSpc>
              <a:buFont typeface="Arial" panose="020B0604020202020204" pitchFamily="34" charset="0"/>
              <a:buChar char="•"/>
            </a:pPr>
            <a:r>
              <a:rPr lang="en-US" dirty="0"/>
              <a:t>Supports standard DN 25 flange connection</a:t>
            </a:r>
          </a:p>
          <a:p>
            <a:pPr marL="285750" indent="-285750">
              <a:lnSpc>
                <a:spcPct val="130000"/>
              </a:lnSpc>
              <a:buFont typeface="Arial" panose="020B0604020202020204" pitchFamily="34" charset="0"/>
              <a:buChar char="•"/>
            </a:pPr>
            <a:r>
              <a:rPr lang="en-US" dirty="0"/>
              <a:t>The STS detector can be connected for testing without a beam</a:t>
            </a:r>
          </a:p>
          <a:p>
            <a:pPr marL="285750" indent="-285750">
              <a:lnSpc>
                <a:spcPct val="130000"/>
              </a:lnSpc>
              <a:buFont typeface="Arial" panose="020B0604020202020204" pitchFamily="34" charset="0"/>
              <a:buChar char="•"/>
            </a:pPr>
            <a:r>
              <a:rPr lang="en-US" dirty="0"/>
              <a:t>Monitors flow parameters:</a:t>
            </a:r>
            <a:br>
              <a:rPr lang="en-US" dirty="0"/>
            </a:br>
            <a:r>
              <a:rPr lang="en-US" dirty="0"/>
              <a:t>- flow rate;</a:t>
            </a:r>
            <a:br>
              <a:rPr lang="en-US" dirty="0"/>
            </a:br>
            <a:r>
              <a:rPr lang="en-US" dirty="0"/>
              <a:t>- inlet and outlet temperature;</a:t>
            </a:r>
            <a:br>
              <a:rPr lang="en-US" dirty="0"/>
            </a:br>
            <a:r>
              <a:rPr lang="en-US" dirty="0"/>
              <a:t>- inlet and outlet pressure.</a:t>
            </a:r>
          </a:p>
          <a:p>
            <a:pPr marL="285750" indent="-285750">
              <a:lnSpc>
                <a:spcPct val="130000"/>
              </a:lnSpc>
              <a:buFont typeface="Arial" panose="020B0604020202020204" pitchFamily="34" charset="0"/>
              <a:buChar char="•"/>
            </a:pPr>
            <a:r>
              <a:rPr lang="en-US" dirty="0"/>
              <a:t>Supports connecting the drainage system</a:t>
            </a:r>
            <a:endParaRPr lang="LID4096" dirty="0"/>
          </a:p>
        </p:txBody>
      </p:sp>
    </p:spTree>
    <p:extLst>
      <p:ext uri="{BB962C8B-B14F-4D97-AF65-F5344CB8AC3E}">
        <p14:creationId xmlns:p14="http://schemas.microsoft.com/office/powerpoint/2010/main" val="27585784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877792-34E2-41F3-A27E-D63A27166725}"/>
              </a:ext>
            </a:extLst>
          </p:cNvPr>
          <p:cNvSpPr>
            <a:spLocks noGrp="1"/>
          </p:cNvSpPr>
          <p:nvPr>
            <p:ph type="title"/>
          </p:nvPr>
        </p:nvSpPr>
        <p:spPr/>
        <p:txBody>
          <a:bodyPr/>
          <a:lstStyle/>
          <a:p>
            <a:r>
              <a:rPr lang="en-US" dirty="0"/>
              <a:t>Drainage System</a:t>
            </a:r>
            <a:endParaRPr lang="LID4096" dirty="0"/>
          </a:p>
        </p:txBody>
      </p:sp>
      <p:sp>
        <p:nvSpPr>
          <p:cNvPr id="3" name="Date Placeholder 2">
            <a:extLst>
              <a:ext uri="{FF2B5EF4-FFF2-40B4-BE49-F238E27FC236}">
                <a16:creationId xmlns:a16="http://schemas.microsoft.com/office/drawing/2014/main" id="{CDA1EC0C-2003-48D1-B75B-E25EAFDB75BB}"/>
              </a:ext>
            </a:extLst>
          </p:cNvPr>
          <p:cNvSpPr>
            <a:spLocks noGrp="1"/>
          </p:cNvSpPr>
          <p:nvPr>
            <p:ph type="dt" sz="half" idx="10"/>
          </p:nvPr>
        </p:nvSpPr>
        <p:spPr/>
        <p:txBody>
          <a:bodyPr/>
          <a:lstStyle/>
          <a:p>
            <a:fld id="{5681E0DE-43BC-4A30-BD72-8DD72090090B}" type="datetime1">
              <a:rPr lang="de-DE" smtClean="0"/>
              <a:pPr/>
              <a:t>06.07.2023</a:t>
            </a:fld>
            <a:endParaRPr lang="en-US" dirty="0"/>
          </a:p>
        </p:txBody>
      </p:sp>
      <p:sp>
        <p:nvSpPr>
          <p:cNvPr id="4" name="Slide Number Placeholder 3">
            <a:extLst>
              <a:ext uri="{FF2B5EF4-FFF2-40B4-BE49-F238E27FC236}">
                <a16:creationId xmlns:a16="http://schemas.microsoft.com/office/drawing/2014/main" id="{D1BFFE66-16F1-440D-872E-3B385F7A4588}"/>
              </a:ext>
            </a:extLst>
          </p:cNvPr>
          <p:cNvSpPr>
            <a:spLocks noGrp="1"/>
          </p:cNvSpPr>
          <p:nvPr>
            <p:ph type="sldNum" sz="quarter" idx="12"/>
          </p:nvPr>
        </p:nvSpPr>
        <p:spPr/>
        <p:txBody>
          <a:bodyPr/>
          <a:lstStyle/>
          <a:p>
            <a:fld id="{5A85EE78-A1D9-46E2-90BC-C852249862A1}" type="slidenum">
              <a:rPr lang="en-US" smtClean="0"/>
              <a:pPr/>
              <a:t>15</a:t>
            </a:fld>
            <a:endParaRPr lang="en-US" dirty="0"/>
          </a:p>
        </p:txBody>
      </p:sp>
      <p:sp>
        <p:nvSpPr>
          <p:cNvPr id="5" name="Footer Placeholder 4">
            <a:extLst>
              <a:ext uri="{FF2B5EF4-FFF2-40B4-BE49-F238E27FC236}">
                <a16:creationId xmlns:a16="http://schemas.microsoft.com/office/drawing/2014/main" id="{85B72F2E-AFE8-44D5-9A11-A8D74692D09F}"/>
              </a:ext>
            </a:extLst>
          </p:cNvPr>
          <p:cNvSpPr>
            <a:spLocks noGrp="1"/>
          </p:cNvSpPr>
          <p:nvPr>
            <p:ph type="ftr" sz="quarter" idx="11"/>
          </p:nvPr>
        </p:nvSpPr>
        <p:spPr/>
        <p:txBody>
          <a:bodyPr/>
          <a:lstStyle/>
          <a:p>
            <a:endParaRPr lang="en-US" dirty="0"/>
          </a:p>
        </p:txBody>
      </p:sp>
      <p:pic>
        <p:nvPicPr>
          <p:cNvPr id="8" name="Picture 7">
            <a:extLst>
              <a:ext uri="{FF2B5EF4-FFF2-40B4-BE49-F238E27FC236}">
                <a16:creationId xmlns:a16="http://schemas.microsoft.com/office/drawing/2014/main" id="{2451E6D1-7E26-4412-BC67-DFBBABA28E7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78873" y="1338811"/>
            <a:ext cx="5349626" cy="4821040"/>
          </a:xfrm>
          <a:prstGeom prst="rect">
            <a:avLst/>
          </a:prstGeom>
        </p:spPr>
      </p:pic>
      <p:sp>
        <p:nvSpPr>
          <p:cNvPr id="10" name="TextBox 9">
            <a:extLst>
              <a:ext uri="{FF2B5EF4-FFF2-40B4-BE49-F238E27FC236}">
                <a16:creationId xmlns:a16="http://schemas.microsoft.com/office/drawing/2014/main" id="{1EFEFD7D-B9EE-4687-8278-381333B34EBB}"/>
              </a:ext>
            </a:extLst>
          </p:cNvPr>
          <p:cNvSpPr txBox="1"/>
          <p:nvPr/>
        </p:nvSpPr>
        <p:spPr>
          <a:xfrm>
            <a:off x="247646" y="794435"/>
            <a:ext cx="11271254" cy="369332"/>
          </a:xfrm>
          <a:prstGeom prst="rect">
            <a:avLst/>
          </a:prstGeom>
          <a:noFill/>
        </p:spPr>
        <p:txBody>
          <a:bodyPr wrap="square">
            <a:spAutoFit/>
          </a:bodyPr>
          <a:lstStyle/>
          <a:p>
            <a:r>
              <a:rPr lang="LID4096" dirty="0"/>
              <a:t>The drainage system allows for draining and refilling experimental set-ups with NOVEC 649 without losing the liquid.</a:t>
            </a:r>
          </a:p>
        </p:txBody>
      </p:sp>
      <p:pic>
        <p:nvPicPr>
          <p:cNvPr id="7" name="Picture 6">
            <a:extLst>
              <a:ext uri="{FF2B5EF4-FFF2-40B4-BE49-F238E27FC236}">
                <a16:creationId xmlns:a16="http://schemas.microsoft.com/office/drawing/2014/main" id="{CD94DAC5-86FC-44A0-A97D-89F5FA21B28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27810" y="1309630"/>
            <a:ext cx="1856663" cy="4119582"/>
          </a:xfrm>
          <a:prstGeom prst="rect">
            <a:avLst/>
          </a:prstGeom>
        </p:spPr>
      </p:pic>
      <p:sp>
        <p:nvSpPr>
          <p:cNvPr id="9" name="TextBox 8">
            <a:extLst>
              <a:ext uri="{FF2B5EF4-FFF2-40B4-BE49-F238E27FC236}">
                <a16:creationId xmlns:a16="http://schemas.microsoft.com/office/drawing/2014/main" id="{BE8C5F3F-E5EE-48F0-B3A6-1B89D14A60C0}"/>
              </a:ext>
            </a:extLst>
          </p:cNvPr>
          <p:cNvSpPr txBox="1"/>
          <p:nvPr/>
        </p:nvSpPr>
        <p:spPr>
          <a:xfrm>
            <a:off x="6989135" y="198474"/>
            <a:ext cx="5191229" cy="369332"/>
          </a:xfrm>
          <a:prstGeom prst="rect">
            <a:avLst/>
          </a:prstGeom>
          <a:noFill/>
        </p:spPr>
        <p:txBody>
          <a:bodyPr wrap="none" rtlCol="0">
            <a:spAutoFit/>
          </a:bodyPr>
          <a:lstStyle/>
          <a:p>
            <a:r>
              <a:rPr lang="en-US" dirty="0"/>
              <a:t>The drainage system connected to the cooling test rig</a:t>
            </a:r>
            <a:endParaRPr lang="LID4096" dirty="0"/>
          </a:p>
        </p:txBody>
      </p:sp>
      <p:sp>
        <p:nvSpPr>
          <p:cNvPr id="11" name="TextBox 10">
            <a:extLst>
              <a:ext uri="{FF2B5EF4-FFF2-40B4-BE49-F238E27FC236}">
                <a16:creationId xmlns:a16="http://schemas.microsoft.com/office/drawing/2014/main" id="{2D60F8C6-2039-46D7-B9E2-23FA897243B2}"/>
              </a:ext>
            </a:extLst>
          </p:cNvPr>
          <p:cNvSpPr txBox="1"/>
          <p:nvPr/>
        </p:nvSpPr>
        <p:spPr>
          <a:xfrm>
            <a:off x="7338468" y="5575076"/>
            <a:ext cx="2835348" cy="584775"/>
          </a:xfrm>
          <a:prstGeom prst="rect">
            <a:avLst/>
          </a:prstGeom>
          <a:noFill/>
        </p:spPr>
        <p:txBody>
          <a:bodyPr wrap="square" rtlCol="0">
            <a:spAutoFit/>
          </a:bodyPr>
          <a:lstStyle/>
          <a:p>
            <a:pPr algn="ctr"/>
            <a:r>
              <a:rPr lang="en-US" sz="1600" dirty="0"/>
              <a:t>The drainage system connected to the cooling test rig</a:t>
            </a:r>
            <a:endParaRPr lang="LID4096" sz="1600" dirty="0"/>
          </a:p>
        </p:txBody>
      </p:sp>
    </p:spTree>
    <p:extLst>
      <p:ext uri="{BB962C8B-B14F-4D97-AF65-F5344CB8AC3E}">
        <p14:creationId xmlns:p14="http://schemas.microsoft.com/office/powerpoint/2010/main" val="34896739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26C33-1EED-4D44-BC65-2EB60DFDD2BE}"/>
              </a:ext>
            </a:extLst>
          </p:cNvPr>
          <p:cNvSpPr>
            <a:spLocks noGrp="1"/>
          </p:cNvSpPr>
          <p:nvPr>
            <p:ph type="title"/>
          </p:nvPr>
        </p:nvSpPr>
        <p:spPr>
          <a:xfrm>
            <a:off x="3683938" y="2468083"/>
            <a:ext cx="5089121" cy="1921834"/>
          </a:xfrm>
        </p:spPr>
        <p:txBody>
          <a:bodyPr>
            <a:noAutofit/>
          </a:bodyPr>
          <a:lstStyle/>
          <a:p>
            <a:pPr algn="ctr"/>
            <a:r>
              <a:rPr lang="en-US" sz="3600" dirty="0"/>
              <a:t>Details on NOVEC 649 usage in the cooling supply system</a:t>
            </a:r>
            <a:endParaRPr lang="LID4096" sz="3600" dirty="0"/>
          </a:p>
        </p:txBody>
      </p:sp>
      <p:sp>
        <p:nvSpPr>
          <p:cNvPr id="3" name="Date Placeholder 2">
            <a:extLst>
              <a:ext uri="{FF2B5EF4-FFF2-40B4-BE49-F238E27FC236}">
                <a16:creationId xmlns:a16="http://schemas.microsoft.com/office/drawing/2014/main" id="{89BA8CCF-7F4D-400C-B6AA-793C43563BDD}"/>
              </a:ext>
            </a:extLst>
          </p:cNvPr>
          <p:cNvSpPr>
            <a:spLocks noGrp="1"/>
          </p:cNvSpPr>
          <p:nvPr>
            <p:ph type="dt" sz="half" idx="10"/>
          </p:nvPr>
        </p:nvSpPr>
        <p:spPr/>
        <p:txBody>
          <a:bodyPr/>
          <a:lstStyle/>
          <a:p>
            <a:fld id="{5681E0DE-43BC-4A30-BD72-8DD72090090B}" type="datetime1">
              <a:rPr lang="de-DE" smtClean="0"/>
              <a:pPr/>
              <a:t>06.07.2023</a:t>
            </a:fld>
            <a:endParaRPr lang="en-US" dirty="0"/>
          </a:p>
        </p:txBody>
      </p:sp>
      <p:sp>
        <p:nvSpPr>
          <p:cNvPr id="4" name="Slide Number Placeholder 3">
            <a:extLst>
              <a:ext uri="{FF2B5EF4-FFF2-40B4-BE49-F238E27FC236}">
                <a16:creationId xmlns:a16="http://schemas.microsoft.com/office/drawing/2014/main" id="{5F1DD813-00E9-4201-9047-7494632C6E07}"/>
              </a:ext>
            </a:extLst>
          </p:cNvPr>
          <p:cNvSpPr>
            <a:spLocks noGrp="1"/>
          </p:cNvSpPr>
          <p:nvPr>
            <p:ph type="sldNum" sz="quarter" idx="12"/>
          </p:nvPr>
        </p:nvSpPr>
        <p:spPr/>
        <p:txBody>
          <a:bodyPr/>
          <a:lstStyle/>
          <a:p>
            <a:fld id="{5A85EE78-A1D9-46E2-90BC-C852249862A1}" type="slidenum">
              <a:rPr lang="en-US" smtClean="0"/>
              <a:pPr/>
              <a:t>16</a:t>
            </a:fld>
            <a:endParaRPr lang="en-US" dirty="0"/>
          </a:p>
        </p:txBody>
      </p:sp>
      <p:sp>
        <p:nvSpPr>
          <p:cNvPr id="5" name="Footer Placeholder 4">
            <a:extLst>
              <a:ext uri="{FF2B5EF4-FFF2-40B4-BE49-F238E27FC236}">
                <a16:creationId xmlns:a16="http://schemas.microsoft.com/office/drawing/2014/main" id="{4F8C1B64-A5D5-47C8-8A10-BC6EC30D99CF}"/>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8876406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1A0025-71E0-4717-99D2-382E6A594F89}"/>
              </a:ext>
            </a:extLst>
          </p:cNvPr>
          <p:cNvSpPr>
            <a:spLocks noGrp="1"/>
          </p:cNvSpPr>
          <p:nvPr>
            <p:ph type="title"/>
          </p:nvPr>
        </p:nvSpPr>
        <p:spPr/>
        <p:txBody>
          <a:bodyPr/>
          <a:lstStyle/>
          <a:p>
            <a:r>
              <a:rPr lang="en-US" dirty="0"/>
              <a:t>Acid Formation Mechanism</a:t>
            </a:r>
            <a:endParaRPr lang="LID4096" dirty="0"/>
          </a:p>
        </p:txBody>
      </p:sp>
      <p:sp>
        <p:nvSpPr>
          <p:cNvPr id="3" name="Date Placeholder 2">
            <a:extLst>
              <a:ext uri="{FF2B5EF4-FFF2-40B4-BE49-F238E27FC236}">
                <a16:creationId xmlns:a16="http://schemas.microsoft.com/office/drawing/2014/main" id="{810BD67C-AC54-4754-A040-CEDC10749E4E}"/>
              </a:ext>
            </a:extLst>
          </p:cNvPr>
          <p:cNvSpPr>
            <a:spLocks noGrp="1"/>
          </p:cNvSpPr>
          <p:nvPr>
            <p:ph type="dt" sz="half" idx="10"/>
          </p:nvPr>
        </p:nvSpPr>
        <p:spPr/>
        <p:txBody>
          <a:bodyPr/>
          <a:lstStyle/>
          <a:p>
            <a:fld id="{5681E0DE-43BC-4A30-BD72-8DD72090090B}" type="datetime1">
              <a:rPr lang="de-DE" smtClean="0"/>
              <a:pPr/>
              <a:t>06.07.2023</a:t>
            </a:fld>
            <a:endParaRPr lang="en-US" dirty="0"/>
          </a:p>
        </p:txBody>
      </p:sp>
      <p:sp>
        <p:nvSpPr>
          <p:cNvPr id="4" name="Slide Number Placeholder 3">
            <a:extLst>
              <a:ext uri="{FF2B5EF4-FFF2-40B4-BE49-F238E27FC236}">
                <a16:creationId xmlns:a16="http://schemas.microsoft.com/office/drawing/2014/main" id="{D1B8F50C-43EA-4D2C-9094-C5B8B474DEA3}"/>
              </a:ext>
            </a:extLst>
          </p:cNvPr>
          <p:cNvSpPr>
            <a:spLocks noGrp="1"/>
          </p:cNvSpPr>
          <p:nvPr>
            <p:ph type="sldNum" sz="quarter" idx="12"/>
          </p:nvPr>
        </p:nvSpPr>
        <p:spPr/>
        <p:txBody>
          <a:bodyPr/>
          <a:lstStyle/>
          <a:p>
            <a:fld id="{5A85EE78-A1D9-46E2-90BC-C852249862A1}" type="slidenum">
              <a:rPr lang="en-US" smtClean="0"/>
              <a:pPr/>
              <a:t>17</a:t>
            </a:fld>
            <a:endParaRPr lang="en-US" dirty="0"/>
          </a:p>
        </p:txBody>
      </p:sp>
      <p:sp>
        <p:nvSpPr>
          <p:cNvPr id="5" name="Footer Placeholder 4">
            <a:extLst>
              <a:ext uri="{FF2B5EF4-FFF2-40B4-BE49-F238E27FC236}">
                <a16:creationId xmlns:a16="http://schemas.microsoft.com/office/drawing/2014/main" id="{E38FAEE0-4983-4A70-B150-368E1D95D116}"/>
              </a:ext>
            </a:extLst>
          </p:cNvPr>
          <p:cNvSpPr>
            <a:spLocks noGrp="1"/>
          </p:cNvSpPr>
          <p:nvPr>
            <p:ph type="ftr" sz="quarter" idx="11"/>
          </p:nvPr>
        </p:nvSpPr>
        <p:spPr/>
        <p:txBody>
          <a:bodyPr/>
          <a:lstStyle/>
          <a:p>
            <a:endParaRPr lang="en-US" dirty="0"/>
          </a:p>
        </p:txBody>
      </p:sp>
      <p:pic>
        <p:nvPicPr>
          <p:cNvPr id="7" name="Picture 6">
            <a:extLst>
              <a:ext uri="{FF2B5EF4-FFF2-40B4-BE49-F238E27FC236}">
                <a16:creationId xmlns:a16="http://schemas.microsoft.com/office/drawing/2014/main" id="{823A0618-1A27-4A66-A4F2-22BB3FBE1B67}"/>
              </a:ext>
            </a:extLst>
          </p:cNvPr>
          <p:cNvPicPr>
            <a:picLocks noChangeAspect="1"/>
          </p:cNvPicPr>
          <p:nvPr/>
        </p:nvPicPr>
        <p:blipFill>
          <a:blip r:embed="rId3"/>
          <a:stretch>
            <a:fillRect/>
          </a:stretch>
        </p:blipFill>
        <p:spPr>
          <a:xfrm>
            <a:off x="3056999" y="1325501"/>
            <a:ext cx="6078001" cy="713062"/>
          </a:xfrm>
          <a:prstGeom prst="rect">
            <a:avLst/>
          </a:prstGeom>
        </p:spPr>
      </p:pic>
      <p:sp>
        <p:nvSpPr>
          <p:cNvPr id="9" name="TextBox 8">
            <a:extLst>
              <a:ext uri="{FF2B5EF4-FFF2-40B4-BE49-F238E27FC236}">
                <a16:creationId xmlns:a16="http://schemas.microsoft.com/office/drawing/2014/main" id="{484BFB95-5B8A-429E-8B10-7E4D5E02118C}"/>
              </a:ext>
            </a:extLst>
          </p:cNvPr>
          <p:cNvSpPr txBox="1"/>
          <p:nvPr/>
        </p:nvSpPr>
        <p:spPr>
          <a:xfrm>
            <a:off x="247646" y="876302"/>
            <a:ext cx="7967440" cy="369332"/>
          </a:xfrm>
          <a:prstGeom prst="rect">
            <a:avLst/>
          </a:prstGeom>
          <a:noFill/>
        </p:spPr>
        <p:txBody>
          <a:bodyPr wrap="square">
            <a:spAutoFit/>
          </a:bodyPr>
          <a:lstStyle/>
          <a:p>
            <a:r>
              <a:rPr lang="en-US" b="0" i="0" dirty="0">
                <a:effectLst/>
              </a:rPr>
              <a:t>NOVEC undergoes a hydrolysis reaction with dissolved in it water: </a:t>
            </a:r>
            <a:endParaRPr lang="LID4096" dirty="0"/>
          </a:p>
        </p:txBody>
      </p:sp>
      <p:sp>
        <p:nvSpPr>
          <p:cNvPr id="10" name="TextBox 9">
            <a:extLst>
              <a:ext uri="{FF2B5EF4-FFF2-40B4-BE49-F238E27FC236}">
                <a16:creationId xmlns:a16="http://schemas.microsoft.com/office/drawing/2014/main" id="{43DFB892-0AAF-4441-AD75-68DDDB493A07}"/>
              </a:ext>
            </a:extLst>
          </p:cNvPr>
          <p:cNvSpPr txBox="1"/>
          <p:nvPr/>
        </p:nvSpPr>
        <p:spPr>
          <a:xfrm>
            <a:off x="247646" y="2059234"/>
            <a:ext cx="9724329" cy="369332"/>
          </a:xfrm>
          <a:prstGeom prst="rect">
            <a:avLst/>
          </a:prstGeom>
          <a:noFill/>
        </p:spPr>
        <p:txBody>
          <a:bodyPr wrap="none" rtlCol="0">
            <a:spAutoFit/>
          </a:bodyPr>
          <a:lstStyle/>
          <a:p>
            <a:r>
              <a:rPr lang="en-US" dirty="0"/>
              <a:t>The consequence of the reaction depends whether water is added to NOVEC from an external source:</a:t>
            </a:r>
            <a:endParaRPr lang="LID4096" dirty="0"/>
          </a:p>
        </p:txBody>
      </p:sp>
      <p:graphicFrame>
        <p:nvGraphicFramePr>
          <p:cNvPr id="11" name="Object 10">
            <a:extLst>
              <a:ext uri="{FF2B5EF4-FFF2-40B4-BE49-F238E27FC236}">
                <a16:creationId xmlns:a16="http://schemas.microsoft.com/office/drawing/2014/main" id="{68AF58E9-2C0E-4450-880D-2F0C26189D82}"/>
              </a:ext>
            </a:extLst>
          </p:cNvPr>
          <p:cNvGraphicFramePr>
            <a:graphicFrameLocks noChangeAspect="1"/>
          </p:cNvGraphicFramePr>
          <p:nvPr>
            <p:extLst>
              <p:ext uri="{D42A27DB-BD31-4B8C-83A1-F6EECF244321}">
                <p14:modId xmlns:p14="http://schemas.microsoft.com/office/powerpoint/2010/main" val="3171830021"/>
              </p:ext>
            </p:extLst>
          </p:nvPr>
        </p:nvGraphicFramePr>
        <p:xfrm>
          <a:off x="2113699" y="2733502"/>
          <a:ext cx="963476" cy="1812908"/>
        </p:xfrm>
        <a:graphic>
          <a:graphicData uri="http://schemas.openxmlformats.org/presentationml/2006/ole">
            <mc:AlternateContent xmlns:mc="http://schemas.openxmlformats.org/markup-compatibility/2006">
              <mc:Choice xmlns:v="urn:schemas-microsoft-com:vml" Requires="v">
                <p:oleObj spid="_x0000_s5212" name="Corel DESIGNER" r:id="rId4" imgW="3111728" imgH="5855468" progId="CorelDESIGNER.Graphic.24">
                  <p:embed/>
                </p:oleObj>
              </mc:Choice>
              <mc:Fallback>
                <p:oleObj name="Corel DESIGNER" r:id="rId4" imgW="3111728" imgH="5855468" progId="CorelDESIGNER.Graphic.24">
                  <p:embed/>
                  <p:pic>
                    <p:nvPicPr>
                      <p:cNvPr id="0" name=""/>
                      <p:cNvPicPr/>
                      <p:nvPr/>
                    </p:nvPicPr>
                    <p:blipFill>
                      <a:blip r:embed="rId5"/>
                      <a:stretch>
                        <a:fillRect/>
                      </a:stretch>
                    </p:blipFill>
                    <p:spPr>
                      <a:xfrm>
                        <a:off x="2113699" y="2733502"/>
                        <a:ext cx="963476" cy="1812908"/>
                      </a:xfrm>
                      <a:prstGeom prst="rect">
                        <a:avLst/>
                      </a:prstGeom>
                    </p:spPr>
                  </p:pic>
                </p:oleObj>
              </mc:Fallback>
            </mc:AlternateContent>
          </a:graphicData>
        </a:graphic>
      </p:graphicFrame>
      <p:graphicFrame>
        <p:nvGraphicFramePr>
          <p:cNvPr id="13" name="Object 12">
            <a:extLst>
              <a:ext uri="{FF2B5EF4-FFF2-40B4-BE49-F238E27FC236}">
                <a16:creationId xmlns:a16="http://schemas.microsoft.com/office/drawing/2014/main" id="{5DDC7D4B-F548-4EB7-8E27-C1FE8002231F}"/>
              </a:ext>
            </a:extLst>
          </p:cNvPr>
          <p:cNvGraphicFramePr>
            <a:graphicFrameLocks noChangeAspect="1"/>
          </p:cNvGraphicFramePr>
          <p:nvPr>
            <p:extLst>
              <p:ext uri="{D42A27DB-BD31-4B8C-83A1-F6EECF244321}">
                <p14:modId xmlns:p14="http://schemas.microsoft.com/office/powerpoint/2010/main" val="2564261272"/>
              </p:ext>
            </p:extLst>
          </p:nvPr>
        </p:nvGraphicFramePr>
        <p:xfrm>
          <a:off x="8648026" y="2597797"/>
          <a:ext cx="973948" cy="2027402"/>
        </p:xfrm>
        <a:graphic>
          <a:graphicData uri="http://schemas.openxmlformats.org/presentationml/2006/ole">
            <mc:AlternateContent xmlns:mc="http://schemas.openxmlformats.org/markup-compatibility/2006">
              <mc:Choice xmlns:v="urn:schemas-microsoft-com:vml" Requires="v">
                <p:oleObj spid="_x0000_s5213" name="Corel DESIGNER" r:id="rId6" imgW="3111728" imgH="6476882" progId="CorelDESIGNER.Graphic.24">
                  <p:embed/>
                </p:oleObj>
              </mc:Choice>
              <mc:Fallback>
                <p:oleObj name="Corel DESIGNER" r:id="rId6" imgW="3111728" imgH="6476882" progId="CorelDESIGNER.Graphic.24">
                  <p:embed/>
                  <p:pic>
                    <p:nvPicPr>
                      <p:cNvPr id="0" name=""/>
                      <p:cNvPicPr/>
                      <p:nvPr/>
                    </p:nvPicPr>
                    <p:blipFill>
                      <a:blip r:embed="rId7"/>
                      <a:stretch>
                        <a:fillRect/>
                      </a:stretch>
                    </p:blipFill>
                    <p:spPr>
                      <a:xfrm>
                        <a:off x="8648026" y="2597797"/>
                        <a:ext cx="973948" cy="2027402"/>
                      </a:xfrm>
                      <a:prstGeom prst="rect">
                        <a:avLst/>
                      </a:prstGeom>
                    </p:spPr>
                  </p:pic>
                </p:oleObj>
              </mc:Fallback>
            </mc:AlternateContent>
          </a:graphicData>
        </a:graphic>
      </p:graphicFrame>
      <p:sp>
        <p:nvSpPr>
          <p:cNvPr id="14" name="Callout: Bent Line 13">
            <a:extLst>
              <a:ext uri="{FF2B5EF4-FFF2-40B4-BE49-F238E27FC236}">
                <a16:creationId xmlns:a16="http://schemas.microsoft.com/office/drawing/2014/main" id="{75343688-193A-48E9-9B3E-EEC70F1E00B8}"/>
              </a:ext>
            </a:extLst>
          </p:cNvPr>
          <p:cNvSpPr/>
          <p:nvPr/>
        </p:nvSpPr>
        <p:spPr>
          <a:xfrm flipH="1">
            <a:off x="319279" y="3242166"/>
            <a:ext cx="1051181" cy="580648"/>
          </a:xfrm>
          <a:prstGeom prst="borderCallout2">
            <a:avLst>
              <a:gd name="adj1" fmla="val 18750"/>
              <a:gd name="adj2" fmla="val 317"/>
              <a:gd name="adj3" fmla="val 18750"/>
              <a:gd name="adj4" fmla="val -16667"/>
              <a:gd name="adj5" fmla="val 175858"/>
              <a:gd name="adj6" fmla="val -90233"/>
            </a:avLst>
          </a:prstGeom>
          <a:solidFill>
            <a:schemeClr val="tx1">
              <a:lumMod val="50000"/>
              <a:lumOff val="50000"/>
            </a:schemeClr>
          </a:solidFill>
          <a:ln w="57150">
            <a:solidFill>
              <a:schemeClr val="tx1">
                <a:lumMod val="50000"/>
                <a:lumOff val="50000"/>
              </a:schemeClr>
            </a:solidFill>
            <a:tailEnd type="triangle"/>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NOVEC</a:t>
            </a:r>
            <a:endParaRPr lang="LID4096" sz="1400" dirty="0"/>
          </a:p>
        </p:txBody>
      </p:sp>
      <p:sp>
        <p:nvSpPr>
          <p:cNvPr id="15" name="Callout: Bent Line 14">
            <a:extLst>
              <a:ext uri="{FF2B5EF4-FFF2-40B4-BE49-F238E27FC236}">
                <a16:creationId xmlns:a16="http://schemas.microsoft.com/office/drawing/2014/main" id="{A878D3AC-5C2F-4DD5-894D-1C96982AE22E}"/>
              </a:ext>
            </a:extLst>
          </p:cNvPr>
          <p:cNvSpPr/>
          <p:nvPr/>
        </p:nvSpPr>
        <p:spPr>
          <a:xfrm flipH="1">
            <a:off x="7166853" y="4087363"/>
            <a:ext cx="940512" cy="580648"/>
          </a:xfrm>
          <a:prstGeom prst="borderCallout2">
            <a:avLst>
              <a:gd name="adj1" fmla="val 18750"/>
              <a:gd name="adj2" fmla="val 317"/>
              <a:gd name="adj3" fmla="val 18750"/>
              <a:gd name="adj4" fmla="val -16667"/>
              <a:gd name="adj5" fmla="val 68373"/>
              <a:gd name="adj6" fmla="val -72598"/>
            </a:avLst>
          </a:prstGeom>
          <a:solidFill>
            <a:schemeClr val="tx1">
              <a:lumMod val="50000"/>
              <a:lumOff val="50000"/>
            </a:schemeClr>
          </a:solidFill>
          <a:ln w="57150">
            <a:solidFill>
              <a:schemeClr val="tx1">
                <a:lumMod val="50000"/>
                <a:lumOff val="50000"/>
              </a:schemeClr>
            </a:solidFill>
            <a:tailEnd type="triangle"/>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NOVEC</a:t>
            </a:r>
            <a:endParaRPr lang="LID4096" sz="1400" dirty="0"/>
          </a:p>
        </p:txBody>
      </p:sp>
      <p:sp>
        <p:nvSpPr>
          <p:cNvPr id="16" name="Callout: Bent Line 15">
            <a:extLst>
              <a:ext uri="{FF2B5EF4-FFF2-40B4-BE49-F238E27FC236}">
                <a16:creationId xmlns:a16="http://schemas.microsoft.com/office/drawing/2014/main" id="{5913B127-37F8-4D1D-A7E3-842AA3C6E4C2}"/>
              </a:ext>
            </a:extLst>
          </p:cNvPr>
          <p:cNvSpPr/>
          <p:nvPr/>
        </p:nvSpPr>
        <p:spPr>
          <a:xfrm flipH="1">
            <a:off x="7166853" y="3138676"/>
            <a:ext cx="831055" cy="580648"/>
          </a:xfrm>
          <a:prstGeom prst="borderCallout2">
            <a:avLst>
              <a:gd name="adj1" fmla="val 18750"/>
              <a:gd name="adj2" fmla="val 317"/>
              <a:gd name="adj3" fmla="val 18750"/>
              <a:gd name="adj4" fmla="val -16667"/>
              <a:gd name="adj5" fmla="val 115867"/>
              <a:gd name="adj6" fmla="val -100487"/>
            </a:avLst>
          </a:prstGeom>
          <a:solidFill>
            <a:schemeClr val="tx1">
              <a:lumMod val="50000"/>
              <a:lumOff val="50000"/>
            </a:schemeClr>
          </a:solidFill>
          <a:ln w="57150">
            <a:solidFill>
              <a:schemeClr val="tx1">
                <a:lumMod val="50000"/>
                <a:lumOff val="50000"/>
              </a:schemeClr>
            </a:solidFill>
            <a:tailEnd type="triangle"/>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water</a:t>
            </a:r>
            <a:endParaRPr lang="LID4096" sz="1400" dirty="0"/>
          </a:p>
        </p:txBody>
      </p:sp>
      <p:sp>
        <p:nvSpPr>
          <p:cNvPr id="17" name="TextBox 16">
            <a:extLst>
              <a:ext uri="{FF2B5EF4-FFF2-40B4-BE49-F238E27FC236}">
                <a16:creationId xmlns:a16="http://schemas.microsoft.com/office/drawing/2014/main" id="{065A4605-D5D3-42FE-A68A-FB4E78E4B343}"/>
              </a:ext>
            </a:extLst>
          </p:cNvPr>
          <p:cNvSpPr txBox="1"/>
          <p:nvPr/>
        </p:nvSpPr>
        <p:spPr>
          <a:xfrm>
            <a:off x="7332330" y="6941994"/>
            <a:ext cx="2449623" cy="923330"/>
          </a:xfrm>
          <a:prstGeom prst="rect">
            <a:avLst/>
          </a:prstGeom>
          <a:noFill/>
        </p:spPr>
        <p:txBody>
          <a:bodyPr wrap="square" rtlCol="0">
            <a:spAutoFit/>
          </a:bodyPr>
          <a:lstStyle/>
          <a:p>
            <a:pPr algn="ctr"/>
            <a:r>
              <a:rPr lang="en-US" dirty="0"/>
              <a:t>NOVEC has extremely low water solubility</a:t>
            </a:r>
          </a:p>
          <a:p>
            <a:pPr algn="ctr"/>
            <a:r>
              <a:rPr lang="en-US" dirty="0"/>
              <a:t>10 mg/kg at 25 </a:t>
            </a:r>
            <a:r>
              <a:rPr lang="en-US" baseline="30000" dirty="0" err="1"/>
              <a:t>o</a:t>
            </a:r>
            <a:r>
              <a:rPr lang="en-US" dirty="0" err="1"/>
              <a:t>C</a:t>
            </a:r>
            <a:endParaRPr lang="LID4096" dirty="0"/>
          </a:p>
        </p:txBody>
      </p:sp>
      <p:sp>
        <p:nvSpPr>
          <p:cNvPr id="18" name="TextBox 17">
            <a:extLst>
              <a:ext uri="{FF2B5EF4-FFF2-40B4-BE49-F238E27FC236}">
                <a16:creationId xmlns:a16="http://schemas.microsoft.com/office/drawing/2014/main" id="{9CF3B6FF-C60D-4A2E-AC50-04C7E669CFD8}"/>
              </a:ext>
            </a:extLst>
          </p:cNvPr>
          <p:cNvSpPr txBox="1"/>
          <p:nvPr/>
        </p:nvSpPr>
        <p:spPr>
          <a:xfrm>
            <a:off x="5713228" y="4853592"/>
            <a:ext cx="5397410" cy="646331"/>
          </a:xfrm>
          <a:prstGeom prst="rect">
            <a:avLst/>
          </a:prstGeom>
          <a:noFill/>
        </p:spPr>
        <p:txBody>
          <a:bodyPr wrap="square" rtlCol="0">
            <a:spAutoFit/>
          </a:bodyPr>
          <a:lstStyle/>
          <a:p>
            <a:pPr algn="ctr"/>
            <a:r>
              <a:rPr lang="en-US" dirty="0"/>
              <a:t>Reaction with excess of water</a:t>
            </a:r>
          </a:p>
          <a:p>
            <a:pPr algn="ctr"/>
            <a:r>
              <a:rPr lang="en-US" dirty="0"/>
              <a:t>(two separate phases are formed due to poor solubility)</a:t>
            </a:r>
            <a:endParaRPr lang="LID4096" dirty="0"/>
          </a:p>
        </p:txBody>
      </p:sp>
      <p:sp>
        <p:nvSpPr>
          <p:cNvPr id="19" name="TextBox 18">
            <a:extLst>
              <a:ext uri="{FF2B5EF4-FFF2-40B4-BE49-F238E27FC236}">
                <a16:creationId xmlns:a16="http://schemas.microsoft.com/office/drawing/2014/main" id="{062C75DA-B84A-49F1-B941-AC2EC99DEFD2}"/>
              </a:ext>
            </a:extLst>
          </p:cNvPr>
          <p:cNvSpPr txBox="1"/>
          <p:nvPr/>
        </p:nvSpPr>
        <p:spPr>
          <a:xfrm>
            <a:off x="1081362" y="4796212"/>
            <a:ext cx="3284232" cy="369332"/>
          </a:xfrm>
          <a:prstGeom prst="rect">
            <a:avLst/>
          </a:prstGeom>
          <a:noFill/>
        </p:spPr>
        <p:txBody>
          <a:bodyPr wrap="none" rtlCol="0">
            <a:spAutoFit/>
          </a:bodyPr>
          <a:lstStyle/>
          <a:p>
            <a:r>
              <a:rPr lang="en-US" dirty="0"/>
              <a:t>Reaction without excess of water</a:t>
            </a:r>
            <a:endParaRPr lang="LID4096" dirty="0"/>
          </a:p>
        </p:txBody>
      </p:sp>
      <p:sp>
        <p:nvSpPr>
          <p:cNvPr id="20" name="TextBox 19">
            <a:extLst>
              <a:ext uri="{FF2B5EF4-FFF2-40B4-BE49-F238E27FC236}">
                <a16:creationId xmlns:a16="http://schemas.microsoft.com/office/drawing/2014/main" id="{7980CFA3-4795-4844-BE23-37FAB204BFAC}"/>
              </a:ext>
            </a:extLst>
          </p:cNvPr>
          <p:cNvSpPr txBox="1"/>
          <p:nvPr/>
        </p:nvSpPr>
        <p:spPr>
          <a:xfrm>
            <a:off x="247646" y="5648417"/>
            <a:ext cx="11568670" cy="923330"/>
          </a:xfrm>
          <a:prstGeom prst="rect">
            <a:avLst/>
          </a:prstGeom>
          <a:noFill/>
        </p:spPr>
        <p:txBody>
          <a:bodyPr wrap="square" rtlCol="0">
            <a:spAutoFit/>
          </a:bodyPr>
          <a:lstStyle/>
          <a:p>
            <a:pPr marL="285750" indent="-285750">
              <a:buFont typeface="Arial" panose="020B0604020202020204" pitchFamily="34" charset="0"/>
              <a:buChar char="•"/>
            </a:pPr>
            <a:r>
              <a:rPr lang="en-US" dirty="0"/>
              <a:t>Some acid can be present from off-the-shelf NOVEC, up to 3 mg/kg according to the datasheet - cannot cause corrosion</a:t>
            </a:r>
          </a:p>
          <a:p>
            <a:pPr marL="285750" indent="-285750">
              <a:buFont typeface="Arial" panose="020B0604020202020204" pitchFamily="34" charset="0"/>
              <a:buChar char="•"/>
            </a:pPr>
            <a:r>
              <a:rPr lang="en-US" dirty="0"/>
              <a:t>Water solubility in NOVEC is poor 10 mg/kg at 25 </a:t>
            </a:r>
            <a:r>
              <a:rPr lang="en-US" baseline="30000" dirty="0" err="1"/>
              <a:t>o</a:t>
            </a:r>
            <a:r>
              <a:rPr lang="en-US" dirty="0" err="1"/>
              <a:t>C</a:t>
            </a:r>
            <a:endParaRPr lang="en-US" dirty="0"/>
          </a:p>
          <a:p>
            <a:pPr marL="285750" indent="-285750">
              <a:buFont typeface="Arial" panose="020B0604020202020204" pitchFamily="34" charset="0"/>
              <a:buChar char="•"/>
            </a:pPr>
            <a:endParaRPr lang="LID4096" dirty="0"/>
          </a:p>
        </p:txBody>
      </p:sp>
    </p:spTree>
    <p:extLst>
      <p:ext uri="{BB962C8B-B14F-4D97-AF65-F5344CB8AC3E}">
        <p14:creationId xmlns:p14="http://schemas.microsoft.com/office/powerpoint/2010/main" val="2456423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1A0025-71E0-4717-99D2-382E6A594F89}"/>
              </a:ext>
            </a:extLst>
          </p:cNvPr>
          <p:cNvSpPr>
            <a:spLocks noGrp="1"/>
          </p:cNvSpPr>
          <p:nvPr>
            <p:ph type="title"/>
          </p:nvPr>
        </p:nvSpPr>
        <p:spPr/>
        <p:txBody>
          <a:bodyPr/>
          <a:lstStyle/>
          <a:p>
            <a:r>
              <a:rPr lang="en-US" dirty="0"/>
              <a:t>Reaction without Excess of Water</a:t>
            </a:r>
            <a:endParaRPr lang="LID4096" dirty="0"/>
          </a:p>
        </p:txBody>
      </p:sp>
      <p:sp>
        <p:nvSpPr>
          <p:cNvPr id="3" name="Date Placeholder 2">
            <a:extLst>
              <a:ext uri="{FF2B5EF4-FFF2-40B4-BE49-F238E27FC236}">
                <a16:creationId xmlns:a16="http://schemas.microsoft.com/office/drawing/2014/main" id="{810BD67C-AC54-4754-A040-CEDC10749E4E}"/>
              </a:ext>
            </a:extLst>
          </p:cNvPr>
          <p:cNvSpPr>
            <a:spLocks noGrp="1"/>
          </p:cNvSpPr>
          <p:nvPr>
            <p:ph type="dt" sz="half" idx="10"/>
          </p:nvPr>
        </p:nvSpPr>
        <p:spPr/>
        <p:txBody>
          <a:bodyPr/>
          <a:lstStyle/>
          <a:p>
            <a:fld id="{5681E0DE-43BC-4A30-BD72-8DD72090090B}" type="datetime1">
              <a:rPr lang="de-DE" smtClean="0"/>
              <a:pPr/>
              <a:t>06.07.2023</a:t>
            </a:fld>
            <a:endParaRPr lang="en-US" dirty="0"/>
          </a:p>
        </p:txBody>
      </p:sp>
      <p:sp>
        <p:nvSpPr>
          <p:cNvPr id="4" name="Slide Number Placeholder 3">
            <a:extLst>
              <a:ext uri="{FF2B5EF4-FFF2-40B4-BE49-F238E27FC236}">
                <a16:creationId xmlns:a16="http://schemas.microsoft.com/office/drawing/2014/main" id="{D1B8F50C-43EA-4D2C-9094-C5B8B474DEA3}"/>
              </a:ext>
            </a:extLst>
          </p:cNvPr>
          <p:cNvSpPr>
            <a:spLocks noGrp="1"/>
          </p:cNvSpPr>
          <p:nvPr>
            <p:ph type="sldNum" sz="quarter" idx="12"/>
          </p:nvPr>
        </p:nvSpPr>
        <p:spPr/>
        <p:txBody>
          <a:bodyPr/>
          <a:lstStyle/>
          <a:p>
            <a:fld id="{5A85EE78-A1D9-46E2-90BC-C852249862A1}" type="slidenum">
              <a:rPr lang="en-US" smtClean="0"/>
              <a:pPr/>
              <a:t>18</a:t>
            </a:fld>
            <a:endParaRPr lang="en-US" dirty="0"/>
          </a:p>
        </p:txBody>
      </p:sp>
      <p:sp>
        <p:nvSpPr>
          <p:cNvPr id="5" name="Footer Placeholder 4">
            <a:extLst>
              <a:ext uri="{FF2B5EF4-FFF2-40B4-BE49-F238E27FC236}">
                <a16:creationId xmlns:a16="http://schemas.microsoft.com/office/drawing/2014/main" id="{E38FAEE0-4983-4A70-B150-368E1D95D116}"/>
              </a:ext>
            </a:extLst>
          </p:cNvPr>
          <p:cNvSpPr>
            <a:spLocks noGrp="1"/>
          </p:cNvSpPr>
          <p:nvPr>
            <p:ph type="ftr" sz="quarter" idx="11"/>
          </p:nvPr>
        </p:nvSpPr>
        <p:spPr/>
        <p:txBody>
          <a:bodyPr/>
          <a:lstStyle/>
          <a:p>
            <a:endParaRPr lang="en-US" dirty="0"/>
          </a:p>
        </p:txBody>
      </p:sp>
      <p:sp>
        <p:nvSpPr>
          <p:cNvPr id="9" name="TextBox 8">
            <a:extLst>
              <a:ext uri="{FF2B5EF4-FFF2-40B4-BE49-F238E27FC236}">
                <a16:creationId xmlns:a16="http://schemas.microsoft.com/office/drawing/2014/main" id="{484BFB95-5B8A-429E-8B10-7E4D5E02118C}"/>
              </a:ext>
            </a:extLst>
          </p:cNvPr>
          <p:cNvSpPr txBox="1"/>
          <p:nvPr/>
        </p:nvSpPr>
        <p:spPr>
          <a:xfrm>
            <a:off x="247646" y="876302"/>
            <a:ext cx="7429061" cy="369332"/>
          </a:xfrm>
          <a:prstGeom prst="rect">
            <a:avLst/>
          </a:prstGeom>
          <a:noFill/>
        </p:spPr>
        <p:txBody>
          <a:bodyPr wrap="square">
            <a:spAutoFit/>
          </a:bodyPr>
          <a:lstStyle/>
          <a:p>
            <a:r>
              <a:rPr lang="en-US" dirty="0"/>
              <a:t>No acid is formed during water precipitation when NOVEC is cooled</a:t>
            </a:r>
            <a:endParaRPr lang="LID4096" dirty="0"/>
          </a:p>
        </p:txBody>
      </p:sp>
      <p:sp>
        <p:nvSpPr>
          <p:cNvPr id="20" name="TextBox 19">
            <a:extLst>
              <a:ext uri="{FF2B5EF4-FFF2-40B4-BE49-F238E27FC236}">
                <a16:creationId xmlns:a16="http://schemas.microsoft.com/office/drawing/2014/main" id="{FC6C7C5B-13ED-479D-8DDE-680F475EFF8C}"/>
              </a:ext>
            </a:extLst>
          </p:cNvPr>
          <p:cNvSpPr txBox="1"/>
          <p:nvPr/>
        </p:nvSpPr>
        <p:spPr>
          <a:xfrm>
            <a:off x="685146" y="4938025"/>
            <a:ext cx="4114800" cy="646331"/>
          </a:xfrm>
          <a:prstGeom prst="rect">
            <a:avLst/>
          </a:prstGeom>
          <a:noFill/>
        </p:spPr>
        <p:txBody>
          <a:bodyPr wrap="square" rtlCol="0">
            <a:spAutoFit/>
          </a:bodyPr>
          <a:lstStyle/>
          <a:p>
            <a:pPr algn="ctr"/>
            <a:r>
              <a:rPr lang="en-US" dirty="0"/>
              <a:t>Miniscule acid concentration in NOVEC  is</a:t>
            </a:r>
          </a:p>
          <a:p>
            <a:pPr algn="ctr"/>
            <a:r>
              <a:rPr lang="en-US" b="1" dirty="0"/>
              <a:t>in equilibrium </a:t>
            </a:r>
            <a:r>
              <a:rPr lang="en-US" dirty="0"/>
              <a:t>with dissolved water</a:t>
            </a:r>
          </a:p>
        </p:txBody>
      </p:sp>
      <p:graphicFrame>
        <p:nvGraphicFramePr>
          <p:cNvPr id="21" name="Object 20">
            <a:extLst>
              <a:ext uri="{FF2B5EF4-FFF2-40B4-BE49-F238E27FC236}">
                <a16:creationId xmlns:a16="http://schemas.microsoft.com/office/drawing/2014/main" id="{9A25E54A-A43A-4B2F-AD19-60562D0CF3E5}"/>
              </a:ext>
            </a:extLst>
          </p:cNvPr>
          <p:cNvGraphicFramePr>
            <a:graphicFrameLocks noChangeAspect="1"/>
          </p:cNvGraphicFramePr>
          <p:nvPr>
            <p:extLst>
              <p:ext uri="{D42A27DB-BD31-4B8C-83A1-F6EECF244321}">
                <p14:modId xmlns:p14="http://schemas.microsoft.com/office/powerpoint/2010/main" val="3688009536"/>
              </p:ext>
            </p:extLst>
          </p:nvPr>
        </p:nvGraphicFramePr>
        <p:xfrm>
          <a:off x="385408" y="2536696"/>
          <a:ext cx="599476" cy="1127994"/>
        </p:xfrm>
        <a:graphic>
          <a:graphicData uri="http://schemas.openxmlformats.org/presentationml/2006/ole">
            <mc:AlternateContent xmlns:mc="http://schemas.openxmlformats.org/markup-compatibility/2006">
              <mc:Choice xmlns:v="urn:schemas-microsoft-com:vml" Requires="v">
                <p:oleObj spid="_x0000_s7342" name="Corel DESIGNER" r:id="rId3" imgW="3111728" imgH="5855468" progId="CorelDESIGNER.Graphic.24">
                  <p:embed/>
                </p:oleObj>
              </mc:Choice>
              <mc:Fallback>
                <p:oleObj name="Corel DESIGNER" r:id="rId3" imgW="3111728" imgH="5855468" progId="CorelDESIGNER.Graphic.24">
                  <p:embed/>
                  <p:pic>
                    <p:nvPicPr>
                      <p:cNvPr id="11" name="Object 10">
                        <a:extLst>
                          <a:ext uri="{FF2B5EF4-FFF2-40B4-BE49-F238E27FC236}">
                            <a16:creationId xmlns:a16="http://schemas.microsoft.com/office/drawing/2014/main" id="{68AF58E9-2C0E-4450-880D-2F0C26189D82}"/>
                          </a:ext>
                        </a:extLst>
                      </p:cNvPr>
                      <p:cNvPicPr/>
                      <p:nvPr/>
                    </p:nvPicPr>
                    <p:blipFill>
                      <a:blip r:embed="rId4"/>
                      <a:stretch>
                        <a:fillRect/>
                      </a:stretch>
                    </p:blipFill>
                    <p:spPr>
                      <a:xfrm>
                        <a:off x="385408" y="2536696"/>
                        <a:ext cx="599476" cy="1127994"/>
                      </a:xfrm>
                      <a:prstGeom prst="rect">
                        <a:avLst/>
                      </a:prstGeom>
                    </p:spPr>
                  </p:pic>
                </p:oleObj>
              </mc:Fallback>
            </mc:AlternateContent>
          </a:graphicData>
        </a:graphic>
      </p:graphicFrame>
      <p:cxnSp>
        <p:nvCxnSpPr>
          <p:cNvPr id="12" name="Straight Connector 11">
            <a:extLst>
              <a:ext uri="{FF2B5EF4-FFF2-40B4-BE49-F238E27FC236}">
                <a16:creationId xmlns:a16="http://schemas.microsoft.com/office/drawing/2014/main" id="{691F5F29-2DAA-4694-BC62-BD500740BD16}"/>
              </a:ext>
            </a:extLst>
          </p:cNvPr>
          <p:cNvCxnSpPr>
            <a:cxnSpLocks/>
          </p:cNvCxnSpPr>
          <p:nvPr/>
        </p:nvCxnSpPr>
        <p:spPr>
          <a:xfrm flipV="1">
            <a:off x="685146" y="3271972"/>
            <a:ext cx="1113519" cy="163086"/>
          </a:xfrm>
          <a:prstGeom prst="line">
            <a:avLst/>
          </a:prstGeom>
          <a:ln w="9525">
            <a:solidFill>
              <a:schemeClr val="tx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9" name="Callout: Bent Line 28">
            <a:extLst>
              <a:ext uri="{FF2B5EF4-FFF2-40B4-BE49-F238E27FC236}">
                <a16:creationId xmlns:a16="http://schemas.microsoft.com/office/drawing/2014/main" id="{48CD9A4A-44DA-44B0-9F2A-82DAE0D9C4B3}"/>
              </a:ext>
            </a:extLst>
          </p:cNvPr>
          <p:cNvSpPr/>
          <p:nvPr/>
        </p:nvSpPr>
        <p:spPr>
          <a:xfrm flipH="1">
            <a:off x="908427" y="2050109"/>
            <a:ext cx="892605" cy="365744"/>
          </a:xfrm>
          <a:prstGeom prst="borderCallout2">
            <a:avLst>
              <a:gd name="adj1" fmla="val 18750"/>
              <a:gd name="adj2" fmla="val 317"/>
              <a:gd name="adj3" fmla="val 18750"/>
              <a:gd name="adj4" fmla="val -16667"/>
              <a:gd name="adj5" fmla="val 211410"/>
              <a:gd name="adj6" fmla="val -82499"/>
            </a:avLst>
          </a:prstGeom>
          <a:solidFill>
            <a:schemeClr val="tx1">
              <a:lumMod val="50000"/>
              <a:lumOff val="50000"/>
            </a:schemeClr>
          </a:solidFill>
          <a:ln w="57150">
            <a:solidFill>
              <a:schemeClr val="tx1">
                <a:lumMod val="50000"/>
                <a:lumOff val="50000"/>
              </a:schemeClr>
            </a:solidFill>
            <a:tailEnd type="triangle"/>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NOVEC</a:t>
            </a:r>
          </a:p>
          <a:p>
            <a:pPr algn="ctr"/>
            <a:r>
              <a:rPr lang="en-US" sz="1400" dirty="0"/>
              <a:t>molecule</a:t>
            </a:r>
            <a:endParaRPr lang="LID4096" sz="1400" dirty="0"/>
          </a:p>
        </p:txBody>
      </p:sp>
      <p:sp>
        <p:nvSpPr>
          <p:cNvPr id="30" name="Callout: Bent Line 29">
            <a:extLst>
              <a:ext uri="{FF2B5EF4-FFF2-40B4-BE49-F238E27FC236}">
                <a16:creationId xmlns:a16="http://schemas.microsoft.com/office/drawing/2014/main" id="{0D7A503A-BABE-435D-8005-3A7ABBE01481}"/>
              </a:ext>
            </a:extLst>
          </p:cNvPr>
          <p:cNvSpPr/>
          <p:nvPr/>
        </p:nvSpPr>
        <p:spPr>
          <a:xfrm>
            <a:off x="10783765" y="1616149"/>
            <a:ext cx="1209761" cy="690654"/>
          </a:xfrm>
          <a:prstGeom prst="borderCallout2">
            <a:avLst>
              <a:gd name="adj1" fmla="val 18750"/>
              <a:gd name="adj2" fmla="val 317"/>
              <a:gd name="adj3" fmla="val 18750"/>
              <a:gd name="adj4" fmla="val -16667"/>
              <a:gd name="adj5" fmla="val 82197"/>
              <a:gd name="adj6" fmla="val -65572"/>
            </a:avLst>
          </a:prstGeom>
          <a:solidFill>
            <a:schemeClr val="tx1">
              <a:lumMod val="50000"/>
              <a:lumOff val="50000"/>
            </a:schemeClr>
          </a:solidFill>
          <a:ln w="57150">
            <a:solidFill>
              <a:schemeClr val="tx1">
                <a:lumMod val="50000"/>
                <a:lumOff val="50000"/>
              </a:schemeClr>
            </a:solidFill>
            <a:tailEnd type="triangle"/>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H</a:t>
            </a:r>
            <a:r>
              <a:rPr lang="en-US" sz="1400" baseline="-25000" dirty="0"/>
              <a:t>2</a:t>
            </a:r>
            <a:r>
              <a:rPr lang="en-US" sz="1400" dirty="0"/>
              <a:t>O</a:t>
            </a:r>
          </a:p>
          <a:p>
            <a:pPr algn="ctr"/>
            <a:r>
              <a:rPr lang="en-US" sz="1400" dirty="0"/>
              <a:t>Separate phase </a:t>
            </a:r>
            <a:endParaRPr lang="LID4096" sz="1400" dirty="0"/>
          </a:p>
        </p:txBody>
      </p:sp>
      <p:cxnSp>
        <p:nvCxnSpPr>
          <p:cNvPr id="32" name="Straight Arrow Connector 31">
            <a:extLst>
              <a:ext uri="{FF2B5EF4-FFF2-40B4-BE49-F238E27FC236}">
                <a16:creationId xmlns:a16="http://schemas.microsoft.com/office/drawing/2014/main" id="{14B7435D-4FA6-4988-BCFB-95F6379ABE01}"/>
              </a:ext>
            </a:extLst>
          </p:cNvPr>
          <p:cNvCxnSpPr/>
          <p:nvPr/>
        </p:nvCxnSpPr>
        <p:spPr>
          <a:xfrm>
            <a:off x="5149306" y="3303255"/>
            <a:ext cx="1197980" cy="0"/>
          </a:xfrm>
          <a:prstGeom prst="straightConnector1">
            <a:avLst/>
          </a:prstGeom>
          <a:ln w="34925">
            <a:solidFill>
              <a:schemeClr val="tx1"/>
            </a:solidFill>
            <a:tailEnd type="triangle"/>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71D10AA8-D979-479D-B8BC-C9EDC825D566}"/>
              </a:ext>
            </a:extLst>
          </p:cNvPr>
          <p:cNvSpPr txBox="1"/>
          <p:nvPr/>
        </p:nvSpPr>
        <p:spPr>
          <a:xfrm>
            <a:off x="5304102" y="2962024"/>
            <a:ext cx="888385" cy="369332"/>
          </a:xfrm>
          <a:prstGeom prst="rect">
            <a:avLst/>
          </a:prstGeom>
          <a:noFill/>
        </p:spPr>
        <p:txBody>
          <a:bodyPr wrap="none" rtlCol="0">
            <a:spAutoFit/>
          </a:bodyPr>
          <a:lstStyle/>
          <a:p>
            <a:pPr algn="ctr"/>
            <a:r>
              <a:rPr lang="en-US" dirty="0"/>
              <a:t>Cooling</a:t>
            </a:r>
            <a:endParaRPr lang="LID4096" dirty="0"/>
          </a:p>
        </p:txBody>
      </p:sp>
      <p:sp>
        <p:nvSpPr>
          <p:cNvPr id="35" name="TextBox 34">
            <a:extLst>
              <a:ext uri="{FF2B5EF4-FFF2-40B4-BE49-F238E27FC236}">
                <a16:creationId xmlns:a16="http://schemas.microsoft.com/office/drawing/2014/main" id="{806111E2-56A8-464A-BECD-FD1AAA069E00}"/>
              </a:ext>
            </a:extLst>
          </p:cNvPr>
          <p:cNvSpPr txBox="1"/>
          <p:nvPr/>
        </p:nvSpPr>
        <p:spPr>
          <a:xfrm>
            <a:off x="5232497" y="3303255"/>
            <a:ext cx="1031594" cy="369332"/>
          </a:xfrm>
          <a:prstGeom prst="rect">
            <a:avLst/>
          </a:prstGeom>
          <a:noFill/>
        </p:spPr>
        <p:txBody>
          <a:bodyPr wrap="square">
            <a:spAutoFit/>
          </a:bodyPr>
          <a:lstStyle/>
          <a:p>
            <a:pPr algn="ctr"/>
            <a:r>
              <a:rPr lang="en-US" dirty="0"/>
              <a:t>to 0 </a:t>
            </a:r>
            <a:r>
              <a:rPr lang="en-US" baseline="30000" dirty="0" err="1"/>
              <a:t>o</a:t>
            </a:r>
            <a:r>
              <a:rPr lang="en-US" dirty="0" err="1"/>
              <a:t>C</a:t>
            </a:r>
            <a:endParaRPr lang="LID4096" dirty="0"/>
          </a:p>
        </p:txBody>
      </p:sp>
      <p:graphicFrame>
        <p:nvGraphicFramePr>
          <p:cNvPr id="36" name="Object 35">
            <a:extLst>
              <a:ext uri="{FF2B5EF4-FFF2-40B4-BE49-F238E27FC236}">
                <a16:creationId xmlns:a16="http://schemas.microsoft.com/office/drawing/2014/main" id="{E0250698-5F62-4C6B-8020-AC17463AF159}"/>
              </a:ext>
            </a:extLst>
          </p:cNvPr>
          <p:cNvGraphicFramePr>
            <a:graphicFrameLocks noChangeAspect="1"/>
          </p:cNvGraphicFramePr>
          <p:nvPr>
            <p:extLst>
              <p:ext uri="{D42A27DB-BD31-4B8C-83A1-F6EECF244321}">
                <p14:modId xmlns:p14="http://schemas.microsoft.com/office/powerpoint/2010/main" val="1700583921"/>
              </p:ext>
            </p:extLst>
          </p:nvPr>
        </p:nvGraphicFramePr>
        <p:xfrm>
          <a:off x="6706398" y="2557485"/>
          <a:ext cx="591228" cy="1112539"/>
        </p:xfrm>
        <a:graphic>
          <a:graphicData uri="http://schemas.openxmlformats.org/presentationml/2006/ole">
            <mc:AlternateContent xmlns:mc="http://schemas.openxmlformats.org/markup-compatibility/2006">
              <mc:Choice xmlns:v="urn:schemas-microsoft-com:vml" Requires="v">
                <p:oleObj spid="_x0000_s7343" name="Corel DESIGNER" r:id="rId5" imgW="3111728" imgH="5855468" progId="CorelDESIGNER.Graphic.24">
                  <p:embed/>
                </p:oleObj>
              </mc:Choice>
              <mc:Fallback>
                <p:oleObj name="Corel DESIGNER" r:id="rId5" imgW="3111728" imgH="5855468" progId="CorelDESIGNER.Graphic.24">
                  <p:embed/>
                  <p:pic>
                    <p:nvPicPr>
                      <p:cNvPr id="0" name=""/>
                      <p:cNvPicPr/>
                      <p:nvPr/>
                    </p:nvPicPr>
                    <p:blipFill>
                      <a:blip r:embed="rId6"/>
                      <a:stretch>
                        <a:fillRect/>
                      </a:stretch>
                    </p:blipFill>
                    <p:spPr>
                      <a:xfrm>
                        <a:off x="6706398" y="2557485"/>
                        <a:ext cx="591228" cy="1112539"/>
                      </a:xfrm>
                      <a:prstGeom prst="rect">
                        <a:avLst/>
                      </a:prstGeom>
                    </p:spPr>
                  </p:pic>
                </p:oleObj>
              </mc:Fallback>
            </mc:AlternateContent>
          </a:graphicData>
        </a:graphic>
      </p:graphicFrame>
      <p:sp>
        <p:nvSpPr>
          <p:cNvPr id="37" name="TextBox 36">
            <a:extLst>
              <a:ext uri="{FF2B5EF4-FFF2-40B4-BE49-F238E27FC236}">
                <a16:creationId xmlns:a16="http://schemas.microsoft.com/office/drawing/2014/main" id="{FC31BECA-BF09-4A45-A193-EBACC679B3BC}"/>
              </a:ext>
            </a:extLst>
          </p:cNvPr>
          <p:cNvSpPr txBox="1"/>
          <p:nvPr/>
        </p:nvSpPr>
        <p:spPr>
          <a:xfrm>
            <a:off x="6096001" y="4778815"/>
            <a:ext cx="6015260" cy="1200329"/>
          </a:xfrm>
          <a:prstGeom prst="rect">
            <a:avLst/>
          </a:prstGeom>
          <a:noFill/>
        </p:spPr>
        <p:txBody>
          <a:bodyPr wrap="square" rtlCol="0">
            <a:spAutoFit/>
          </a:bodyPr>
          <a:lstStyle/>
          <a:p>
            <a:pPr algn="ctr"/>
            <a:r>
              <a:rPr lang="en-US" dirty="0"/>
              <a:t>Due to the decrease in water solubility in NOVEC,</a:t>
            </a:r>
          </a:p>
          <a:p>
            <a:pPr algn="ctr"/>
            <a:r>
              <a:rPr lang="en-US" dirty="0"/>
              <a:t>water molecules start to leave NOVEC solution forming </a:t>
            </a:r>
          </a:p>
          <a:p>
            <a:pPr algn="ctr"/>
            <a:r>
              <a:rPr lang="en-US" dirty="0"/>
              <a:t>a separate water phase into which acid can migrate.</a:t>
            </a:r>
          </a:p>
          <a:p>
            <a:pPr algn="ctr"/>
            <a:r>
              <a:rPr lang="en-US" dirty="0"/>
              <a:t>NOVEC, water and acid concentration are kept </a:t>
            </a:r>
            <a:r>
              <a:rPr lang="en-US" b="1" dirty="0"/>
              <a:t>in equilibrium</a:t>
            </a:r>
            <a:r>
              <a:rPr lang="en-US" dirty="0"/>
              <a:t>.</a:t>
            </a:r>
          </a:p>
        </p:txBody>
      </p:sp>
      <p:cxnSp>
        <p:nvCxnSpPr>
          <p:cNvPr id="40" name="Straight Connector 39">
            <a:extLst>
              <a:ext uri="{FF2B5EF4-FFF2-40B4-BE49-F238E27FC236}">
                <a16:creationId xmlns:a16="http://schemas.microsoft.com/office/drawing/2014/main" id="{50830CFC-2BD7-48E7-B0BF-01C6995ECC5A}"/>
              </a:ext>
            </a:extLst>
          </p:cNvPr>
          <p:cNvCxnSpPr>
            <a:cxnSpLocks/>
          </p:cNvCxnSpPr>
          <p:nvPr/>
        </p:nvCxnSpPr>
        <p:spPr>
          <a:xfrm flipV="1">
            <a:off x="7002012" y="3285566"/>
            <a:ext cx="1109395" cy="116381"/>
          </a:xfrm>
          <a:prstGeom prst="line">
            <a:avLst/>
          </a:prstGeom>
          <a:ln w="9525">
            <a:solidFill>
              <a:schemeClr val="tx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aphicFrame>
        <p:nvGraphicFramePr>
          <p:cNvPr id="43" name="Object 42">
            <a:extLst>
              <a:ext uri="{FF2B5EF4-FFF2-40B4-BE49-F238E27FC236}">
                <a16:creationId xmlns:a16="http://schemas.microsoft.com/office/drawing/2014/main" id="{2960CAF4-D042-4359-841D-204E4CE3DE19}"/>
              </a:ext>
            </a:extLst>
          </p:cNvPr>
          <p:cNvGraphicFramePr>
            <a:graphicFrameLocks noChangeAspect="1"/>
          </p:cNvGraphicFramePr>
          <p:nvPr>
            <p:extLst>
              <p:ext uri="{D42A27DB-BD31-4B8C-83A1-F6EECF244321}">
                <p14:modId xmlns:p14="http://schemas.microsoft.com/office/powerpoint/2010/main" val="3084149297"/>
              </p:ext>
            </p:extLst>
          </p:nvPr>
        </p:nvGraphicFramePr>
        <p:xfrm>
          <a:off x="1686978" y="2039427"/>
          <a:ext cx="2445409" cy="2452534"/>
        </p:xfrm>
        <a:graphic>
          <a:graphicData uri="http://schemas.openxmlformats.org/presentationml/2006/ole">
            <mc:AlternateContent xmlns:mc="http://schemas.openxmlformats.org/markup-compatibility/2006">
              <mc:Choice xmlns:v="urn:schemas-microsoft-com:vml" Requires="v">
                <p:oleObj spid="_x0000_s7344" name="Corel DESIGNER" r:id="rId7" imgW="2724883" imgH="2732804" progId="CorelDESIGNER.Graphic.24">
                  <p:embed/>
                </p:oleObj>
              </mc:Choice>
              <mc:Fallback>
                <p:oleObj name="Corel DESIGNER" r:id="rId7" imgW="2724883" imgH="2732804" progId="CorelDESIGNER.Graphic.24">
                  <p:embed/>
                  <p:pic>
                    <p:nvPicPr>
                      <p:cNvPr id="0" name=""/>
                      <p:cNvPicPr/>
                      <p:nvPr/>
                    </p:nvPicPr>
                    <p:blipFill>
                      <a:blip r:embed="rId8"/>
                      <a:stretch>
                        <a:fillRect/>
                      </a:stretch>
                    </p:blipFill>
                    <p:spPr>
                      <a:xfrm>
                        <a:off x="1686978" y="2039427"/>
                        <a:ext cx="2445409" cy="2452534"/>
                      </a:xfrm>
                      <a:prstGeom prst="rect">
                        <a:avLst/>
                      </a:prstGeom>
                    </p:spPr>
                  </p:pic>
                </p:oleObj>
              </mc:Fallback>
            </mc:AlternateContent>
          </a:graphicData>
        </a:graphic>
      </p:graphicFrame>
      <p:graphicFrame>
        <p:nvGraphicFramePr>
          <p:cNvPr id="44" name="Object 43">
            <a:extLst>
              <a:ext uri="{FF2B5EF4-FFF2-40B4-BE49-F238E27FC236}">
                <a16:creationId xmlns:a16="http://schemas.microsoft.com/office/drawing/2014/main" id="{22217199-4418-46B0-8E64-78EF6664CBFA}"/>
              </a:ext>
            </a:extLst>
          </p:cNvPr>
          <p:cNvGraphicFramePr>
            <a:graphicFrameLocks noChangeAspect="1"/>
          </p:cNvGraphicFramePr>
          <p:nvPr>
            <p:extLst>
              <p:ext uri="{D42A27DB-BD31-4B8C-83A1-F6EECF244321}">
                <p14:modId xmlns:p14="http://schemas.microsoft.com/office/powerpoint/2010/main" val="4271948890"/>
              </p:ext>
            </p:extLst>
          </p:nvPr>
        </p:nvGraphicFramePr>
        <p:xfrm>
          <a:off x="8059615" y="1874648"/>
          <a:ext cx="2724150" cy="2732087"/>
        </p:xfrm>
        <a:graphic>
          <a:graphicData uri="http://schemas.openxmlformats.org/presentationml/2006/ole">
            <mc:AlternateContent xmlns:mc="http://schemas.openxmlformats.org/markup-compatibility/2006">
              <mc:Choice xmlns:v="urn:schemas-microsoft-com:vml" Requires="v">
                <p:oleObj spid="_x0000_s7345" name="Corel DESIGNER" r:id="rId9" imgW="2724883" imgH="2732804" progId="CorelDESIGNER.Graphic.24">
                  <p:embed/>
                </p:oleObj>
              </mc:Choice>
              <mc:Fallback>
                <p:oleObj name="Corel DESIGNER" r:id="rId9" imgW="2724883" imgH="2732804" progId="CorelDESIGNER.Graphic.24">
                  <p:embed/>
                  <p:pic>
                    <p:nvPicPr>
                      <p:cNvPr id="0" name=""/>
                      <p:cNvPicPr/>
                      <p:nvPr/>
                    </p:nvPicPr>
                    <p:blipFill>
                      <a:blip r:embed="rId10"/>
                      <a:stretch>
                        <a:fillRect/>
                      </a:stretch>
                    </p:blipFill>
                    <p:spPr>
                      <a:xfrm>
                        <a:off x="8059615" y="1874648"/>
                        <a:ext cx="2724150" cy="2732087"/>
                      </a:xfrm>
                      <a:prstGeom prst="rect">
                        <a:avLst/>
                      </a:prstGeom>
                    </p:spPr>
                  </p:pic>
                </p:oleObj>
              </mc:Fallback>
            </mc:AlternateContent>
          </a:graphicData>
        </a:graphic>
      </p:graphicFrame>
      <p:sp>
        <p:nvSpPr>
          <p:cNvPr id="46" name="Callout: Bent Line 45">
            <a:extLst>
              <a:ext uri="{FF2B5EF4-FFF2-40B4-BE49-F238E27FC236}">
                <a16:creationId xmlns:a16="http://schemas.microsoft.com/office/drawing/2014/main" id="{E5CB13BC-011F-4459-A978-DE618B2B2B23}"/>
              </a:ext>
            </a:extLst>
          </p:cNvPr>
          <p:cNvSpPr/>
          <p:nvPr/>
        </p:nvSpPr>
        <p:spPr>
          <a:xfrm>
            <a:off x="4308345" y="2219558"/>
            <a:ext cx="581472" cy="365744"/>
          </a:xfrm>
          <a:prstGeom prst="borderCallout2">
            <a:avLst>
              <a:gd name="adj1" fmla="val 18750"/>
              <a:gd name="adj2" fmla="val 317"/>
              <a:gd name="adj3" fmla="val 18750"/>
              <a:gd name="adj4" fmla="val -16667"/>
              <a:gd name="adj5" fmla="val 246848"/>
              <a:gd name="adj6" fmla="val -138436"/>
            </a:avLst>
          </a:prstGeom>
          <a:solidFill>
            <a:schemeClr val="tx1">
              <a:lumMod val="50000"/>
              <a:lumOff val="50000"/>
            </a:schemeClr>
          </a:solidFill>
          <a:ln w="57150">
            <a:solidFill>
              <a:schemeClr val="tx1">
                <a:lumMod val="50000"/>
                <a:lumOff val="50000"/>
              </a:schemeClr>
            </a:solidFill>
            <a:tailEnd type="triangle"/>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Acid </a:t>
            </a:r>
            <a:endParaRPr lang="LID4096" sz="1400" dirty="0"/>
          </a:p>
        </p:txBody>
      </p:sp>
      <p:sp>
        <p:nvSpPr>
          <p:cNvPr id="49" name="Callout: Bent Line 48">
            <a:extLst>
              <a:ext uri="{FF2B5EF4-FFF2-40B4-BE49-F238E27FC236}">
                <a16:creationId xmlns:a16="http://schemas.microsoft.com/office/drawing/2014/main" id="{897A87E0-1872-47C7-9281-1A696960F1FA}"/>
              </a:ext>
            </a:extLst>
          </p:cNvPr>
          <p:cNvSpPr/>
          <p:nvPr/>
        </p:nvSpPr>
        <p:spPr>
          <a:xfrm flipH="1">
            <a:off x="659609" y="4093824"/>
            <a:ext cx="1021252" cy="674752"/>
          </a:xfrm>
          <a:prstGeom prst="borderCallout2">
            <a:avLst>
              <a:gd name="adj1" fmla="val 18750"/>
              <a:gd name="adj2" fmla="val 317"/>
              <a:gd name="adj3" fmla="val 18750"/>
              <a:gd name="adj4" fmla="val -16667"/>
              <a:gd name="adj5" fmla="val -49116"/>
              <a:gd name="adj6" fmla="val -74758"/>
            </a:avLst>
          </a:prstGeom>
          <a:solidFill>
            <a:schemeClr val="tx1">
              <a:lumMod val="50000"/>
              <a:lumOff val="50000"/>
            </a:schemeClr>
          </a:solidFill>
          <a:ln w="57150">
            <a:solidFill>
              <a:schemeClr val="tx1">
                <a:lumMod val="50000"/>
                <a:lumOff val="50000"/>
              </a:schemeClr>
            </a:solidFill>
            <a:tailEnd type="triangle"/>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H</a:t>
            </a:r>
            <a:r>
              <a:rPr lang="en-US" sz="1400" baseline="-25000" dirty="0"/>
              <a:t>2</a:t>
            </a:r>
            <a:r>
              <a:rPr lang="en-US" sz="1400" dirty="0"/>
              <a:t>O</a:t>
            </a:r>
          </a:p>
          <a:p>
            <a:pPr algn="ctr"/>
            <a:r>
              <a:rPr lang="en-US" sz="1400" dirty="0"/>
              <a:t>dissolved</a:t>
            </a:r>
          </a:p>
          <a:p>
            <a:pPr algn="ctr"/>
            <a:r>
              <a:rPr lang="en-US" sz="1400" dirty="0"/>
              <a:t>In NOVEC</a:t>
            </a:r>
            <a:endParaRPr lang="LID4096" sz="1400" dirty="0"/>
          </a:p>
        </p:txBody>
      </p:sp>
    </p:spTree>
    <p:extLst>
      <p:ext uri="{BB962C8B-B14F-4D97-AF65-F5344CB8AC3E}">
        <p14:creationId xmlns:p14="http://schemas.microsoft.com/office/powerpoint/2010/main" val="8709566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1A0025-71E0-4717-99D2-382E6A594F89}"/>
              </a:ext>
            </a:extLst>
          </p:cNvPr>
          <p:cNvSpPr>
            <a:spLocks noGrp="1"/>
          </p:cNvSpPr>
          <p:nvPr>
            <p:ph type="title"/>
          </p:nvPr>
        </p:nvSpPr>
        <p:spPr/>
        <p:txBody>
          <a:bodyPr/>
          <a:lstStyle/>
          <a:p>
            <a:r>
              <a:rPr lang="en-US" dirty="0"/>
              <a:t>Reaction with Excess of Water</a:t>
            </a:r>
            <a:endParaRPr lang="LID4096" dirty="0"/>
          </a:p>
        </p:txBody>
      </p:sp>
      <p:sp>
        <p:nvSpPr>
          <p:cNvPr id="3" name="Date Placeholder 2">
            <a:extLst>
              <a:ext uri="{FF2B5EF4-FFF2-40B4-BE49-F238E27FC236}">
                <a16:creationId xmlns:a16="http://schemas.microsoft.com/office/drawing/2014/main" id="{810BD67C-AC54-4754-A040-CEDC10749E4E}"/>
              </a:ext>
            </a:extLst>
          </p:cNvPr>
          <p:cNvSpPr>
            <a:spLocks noGrp="1"/>
          </p:cNvSpPr>
          <p:nvPr>
            <p:ph type="dt" sz="half" idx="10"/>
          </p:nvPr>
        </p:nvSpPr>
        <p:spPr/>
        <p:txBody>
          <a:bodyPr/>
          <a:lstStyle/>
          <a:p>
            <a:fld id="{5681E0DE-43BC-4A30-BD72-8DD72090090B}" type="datetime1">
              <a:rPr lang="de-DE" smtClean="0"/>
              <a:pPr/>
              <a:t>06.07.2023</a:t>
            </a:fld>
            <a:endParaRPr lang="en-US" dirty="0"/>
          </a:p>
        </p:txBody>
      </p:sp>
      <p:sp>
        <p:nvSpPr>
          <p:cNvPr id="4" name="Slide Number Placeholder 3">
            <a:extLst>
              <a:ext uri="{FF2B5EF4-FFF2-40B4-BE49-F238E27FC236}">
                <a16:creationId xmlns:a16="http://schemas.microsoft.com/office/drawing/2014/main" id="{D1B8F50C-43EA-4D2C-9094-C5B8B474DEA3}"/>
              </a:ext>
            </a:extLst>
          </p:cNvPr>
          <p:cNvSpPr>
            <a:spLocks noGrp="1"/>
          </p:cNvSpPr>
          <p:nvPr>
            <p:ph type="sldNum" sz="quarter" idx="12"/>
          </p:nvPr>
        </p:nvSpPr>
        <p:spPr/>
        <p:txBody>
          <a:bodyPr/>
          <a:lstStyle/>
          <a:p>
            <a:fld id="{5A85EE78-A1D9-46E2-90BC-C852249862A1}" type="slidenum">
              <a:rPr lang="en-US" smtClean="0"/>
              <a:pPr/>
              <a:t>19</a:t>
            </a:fld>
            <a:endParaRPr lang="en-US" dirty="0"/>
          </a:p>
        </p:txBody>
      </p:sp>
      <p:sp>
        <p:nvSpPr>
          <p:cNvPr id="5" name="Footer Placeholder 4">
            <a:extLst>
              <a:ext uri="{FF2B5EF4-FFF2-40B4-BE49-F238E27FC236}">
                <a16:creationId xmlns:a16="http://schemas.microsoft.com/office/drawing/2014/main" id="{E38FAEE0-4983-4A70-B150-368E1D95D116}"/>
              </a:ext>
            </a:extLst>
          </p:cNvPr>
          <p:cNvSpPr>
            <a:spLocks noGrp="1"/>
          </p:cNvSpPr>
          <p:nvPr>
            <p:ph type="ftr" sz="quarter" idx="11"/>
          </p:nvPr>
        </p:nvSpPr>
        <p:spPr/>
        <p:txBody>
          <a:bodyPr/>
          <a:lstStyle/>
          <a:p>
            <a:endParaRPr lang="en-US" dirty="0"/>
          </a:p>
        </p:txBody>
      </p:sp>
      <p:sp>
        <p:nvSpPr>
          <p:cNvPr id="9" name="TextBox 8">
            <a:extLst>
              <a:ext uri="{FF2B5EF4-FFF2-40B4-BE49-F238E27FC236}">
                <a16:creationId xmlns:a16="http://schemas.microsoft.com/office/drawing/2014/main" id="{484BFB95-5B8A-429E-8B10-7E4D5E02118C}"/>
              </a:ext>
            </a:extLst>
          </p:cNvPr>
          <p:cNvSpPr txBox="1"/>
          <p:nvPr/>
        </p:nvSpPr>
        <p:spPr>
          <a:xfrm>
            <a:off x="247646" y="876302"/>
            <a:ext cx="7429061" cy="369332"/>
          </a:xfrm>
          <a:prstGeom prst="rect">
            <a:avLst/>
          </a:prstGeom>
          <a:noFill/>
        </p:spPr>
        <p:txBody>
          <a:bodyPr wrap="square">
            <a:spAutoFit/>
          </a:bodyPr>
          <a:lstStyle/>
          <a:p>
            <a:r>
              <a:rPr lang="en-US" dirty="0"/>
              <a:t>Acid is only created in presence of water excess from external source </a:t>
            </a:r>
            <a:endParaRPr lang="LID4096" dirty="0"/>
          </a:p>
        </p:txBody>
      </p:sp>
      <p:graphicFrame>
        <p:nvGraphicFramePr>
          <p:cNvPr id="22" name="Object 21">
            <a:extLst>
              <a:ext uri="{FF2B5EF4-FFF2-40B4-BE49-F238E27FC236}">
                <a16:creationId xmlns:a16="http://schemas.microsoft.com/office/drawing/2014/main" id="{71FF59D4-863E-494B-9EFE-AF6203A747F8}"/>
              </a:ext>
            </a:extLst>
          </p:cNvPr>
          <p:cNvGraphicFramePr>
            <a:graphicFrameLocks noChangeAspect="1"/>
          </p:cNvGraphicFramePr>
          <p:nvPr>
            <p:extLst>
              <p:ext uri="{D42A27DB-BD31-4B8C-83A1-F6EECF244321}">
                <p14:modId xmlns:p14="http://schemas.microsoft.com/office/powerpoint/2010/main" val="3004553681"/>
              </p:ext>
            </p:extLst>
          </p:nvPr>
        </p:nvGraphicFramePr>
        <p:xfrm>
          <a:off x="851738" y="2525649"/>
          <a:ext cx="590629" cy="1229474"/>
        </p:xfrm>
        <a:graphic>
          <a:graphicData uri="http://schemas.openxmlformats.org/presentationml/2006/ole">
            <mc:AlternateContent xmlns:mc="http://schemas.openxmlformats.org/markup-compatibility/2006">
              <mc:Choice xmlns:v="urn:schemas-microsoft-com:vml" Requires="v">
                <p:oleObj spid="_x0000_s8447" name="Corel DESIGNER" r:id="rId3" imgW="3111728" imgH="6476882" progId="CorelDESIGNER.Graphic.24">
                  <p:embed/>
                </p:oleObj>
              </mc:Choice>
              <mc:Fallback>
                <p:oleObj name="Corel DESIGNER" r:id="rId3" imgW="3111728" imgH="6476882" progId="CorelDESIGNER.Graphic.24">
                  <p:embed/>
                  <p:pic>
                    <p:nvPicPr>
                      <p:cNvPr id="13" name="Object 12">
                        <a:extLst>
                          <a:ext uri="{FF2B5EF4-FFF2-40B4-BE49-F238E27FC236}">
                            <a16:creationId xmlns:a16="http://schemas.microsoft.com/office/drawing/2014/main" id="{5DDC7D4B-F548-4EB7-8E27-C1FE8002231F}"/>
                          </a:ext>
                        </a:extLst>
                      </p:cNvPr>
                      <p:cNvPicPr/>
                      <p:nvPr/>
                    </p:nvPicPr>
                    <p:blipFill>
                      <a:blip r:embed="rId4"/>
                      <a:stretch>
                        <a:fillRect/>
                      </a:stretch>
                    </p:blipFill>
                    <p:spPr>
                      <a:xfrm>
                        <a:off x="851738" y="2525649"/>
                        <a:ext cx="590629" cy="1229474"/>
                      </a:xfrm>
                      <a:prstGeom prst="rect">
                        <a:avLst/>
                      </a:prstGeom>
                    </p:spPr>
                  </p:pic>
                </p:oleObj>
              </mc:Fallback>
            </mc:AlternateContent>
          </a:graphicData>
        </a:graphic>
      </p:graphicFrame>
      <p:cxnSp>
        <p:nvCxnSpPr>
          <p:cNvPr id="23" name="Straight Connector 22">
            <a:extLst>
              <a:ext uri="{FF2B5EF4-FFF2-40B4-BE49-F238E27FC236}">
                <a16:creationId xmlns:a16="http://schemas.microsoft.com/office/drawing/2014/main" id="{6411BA3E-381F-4BEF-8D99-278B43A7EC7A}"/>
              </a:ext>
            </a:extLst>
          </p:cNvPr>
          <p:cNvCxnSpPr>
            <a:cxnSpLocks/>
          </p:cNvCxnSpPr>
          <p:nvPr/>
        </p:nvCxnSpPr>
        <p:spPr>
          <a:xfrm flipV="1">
            <a:off x="1166772" y="3319075"/>
            <a:ext cx="1113519" cy="163086"/>
          </a:xfrm>
          <a:prstGeom prst="line">
            <a:avLst/>
          </a:prstGeom>
          <a:ln w="9525">
            <a:solidFill>
              <a:schemeClr val="tx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aphicFrame>
        <p:nvGraphicFramePr>
          <p:cNvPr id="6" name="Object 5">
            <a:extLst>
              <a:ext uri="{FF2B5EF4-FFF2-40B4-BE49-F238E27FC236}">
                <a16:creationId xmlns:a16="http://schemas.microsoft.com/office/drawing/2014/main" id="{A94A55B8-7D19-4F52-9B0B-7A2C876BCA46}"/>
              </a:ext>
            </a:extLst>
          </p:cNvPr>
          <p:cNvGraphicFramePr>
            <a:graphicFrameLocks noChangeAspect="1"/>
          </p:cNvGraphicFramePr>
          <p:nvPr>
            <p:extLst>
              <p:ext uri="{D42A27DB-BD31-4B8C-83A1-F6EECF244321}">
                <p14:modId xmlns:p14="http://schemas.microsoft.com/office/powerpoint/2010/main" val="3648859198"/>
              </p:ext>
            </p:extLst>
          </p:nvPr>
        </p:nvGraphicFramePr>
        <p:xfrm>
          <a:off x="2241011" y="2156318"/>
          <a:ext cx="2045091" cy="2051050"/>
        </p:xfrm>
        <a:graphic>
          <a:graphicData uri="http://schemas.openxmlformats.org/presentationml/2006/ole">
            <mc:AlternateContent xmlns:mc="http://schemas.openxmlformats.org/markup-compatibility/2006">
              <mc:Choice xmlns:v="urn:schemas-microsoft-com:vml" Requires="v">
                <p:oleObj spid="_x0000_s8448" name="Corel DESIGNER" r:id="rId5" imgW="2724883" imgH="2732804" progId="CorelDESIGNER.Graphic.24">
                  <p:embed/>
                </p:oleObj>
              </mc:Choice>
              <mc:Fallback>
                <p:oleObj name="Corel DESIGNER" r:id="rId5" imgW="2724883" imgH="2732804" progId="CorelDESIGNER.Graphic.24">
                  <p:embed/>
                  <p:pic>
                    <p:nvPicPr>
                      <p:cNvPr id="0" name=""/>
                      <p:cNvPicPr/>
                      <p:nvPr/>
                    </p:nvPicPr>
                    <p:blipFill>
                      <a:blip r:embed="rId6"/>
                      <a:stretch>
                        <a:fillRect/>
                      </a:stretch>
                    </p:blipFill>
                    <p:spPr>
                      <a:xfrm>
                        <a:off x="2241011" y="2156318"/>
                        <a:ext cx="2045091" cy="2051050"/>
                      </a:xfrm>
                      <a:prstGeom prst="rect">
                        <a:avLst/>
                      </a:prstGeom>
                    </p:spPr>
                  </p:pic>
                </p:oleObj>
              </mc:Fallback>
            </mc:AlternateContent>
          </a:graphicData>
        </a:graphic>
      </p:graphicFrame>
      <p:sp>
        <p:nvSpPr>
          <p:cNvPr id="25" name="Callout: Bent Line 24">
            <a:extLst>
              <a:ext uri="{FF2B5EF4-FFF2-40B4-BE49-F238E27FC236}">
                <a16:creationId xmlns:a16="http://schemas.microsoft.com/office/drawing/2014/main" id="{36B8F755-2F01-4FAC-B43C-C07B5EF5F049}"/>
              </a:ext>
            </a:extLst>
          </p:cNvPr>
          <p:cNvSpPr/>
          <p:nvPr/>
        </p:nvSpPr>
        <p:spPr>
          <a:xfrm flipH="1">
            <a:off x="1082358" y="4142381"/>
            <a:ext cx="1021252" cy="674752"/>
          </a:xfrm>
          <a:prstGeom prst="borderCallout2">
            <a:avLst>
              <a:gd name="adj1" fmla="val 18750"/>
              <a:gd name="adj2" fmla="val 317"/>
              <a:gd name="adj3" fmla="val 18750"/>
              <a:gd name="adj4" fmla="val -16667"/>
              <a:gd name="adj5" fmla="val -49116"/>
              <a:gd name="adj6" fmla="val -117791"/>
            </a:avLst>
          </a:prstGeom>
          <a:solidFill>
            <a:schemeClr val="tx1">
              <a:lumMod val="50000"/>
              <a:lumOff val="50000"/>
            </a:schemeClr>
          </a:solidFill>
          <a:ln w="57150">
            <a:solidFill>
              <a:schemeClr val="tx1">
                <a:lumMod val="50000"/>
                <a:lumOff val="50000"/>
              </a:schemeClr>
            </a:solidFill>
            <a:tailEnd type="triangle"/>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H</a:t>
            </a:r>
            <a:r>
              <a:rPr lang="en-US" sz="1400" baseline="-25000" dirty="0"/>
              <a:t>2</a:t>
            </a:r>
            <a:r>
              <a:rPr lang="en-US" sz="1400" dirty="0"/>
              <a:t>O</a:t>
            </a:r>
          </a:p>
          <a:p>
            <a:pPr algn="ctr"/>
            <a:r>
              <a:rPr lang="en-US" sz="1400" dirty="0"/>
              <a:t>dissolved</a:t>
            </a:r>
          </a:p>
          <a:p>
            <a:pPr algn="ctr"/>
            <a:r>
              <a:rPr lang="en-US" sz="1400" dirty="0"/>
              <a:t>In NOVEC</a:t>
            </a:r>
            <a:endParaRPr lang="LID4096" sz="1400" dirty="0"/>
          </a:p>
        </p:txBody>
      </p:sp>
      <p:sp>
        <p:nvSpPr>
          <p:cNvPr id="26" name="Callout: Bent Line 25">
            <a:extLst>
              <a:ext uri="{FF2B5EF4-FFF2-40B4-BE49-F238E27FC236}">
                <a16:creationId xmlns:a16="http://schemas.microsoft.com/office/drawing/2014/main" id="{62489FD1-10BF-42D9-9793-7DD428378789}"/>
              </a:ext>
            </a:extLst>
          </p:cNvPr>
          <p:cNvSpPr/>
          <p:nvPr/>
        </p:nvSpPr>
        <p:spPr>
          <a:xfrm flipH="1">
            <a:off x="2634709" y="4612721"/>
            <a:ext cx="892605" cy="456774"/>
          </a:xfrm>
          <a:prstGeom prst="borderCallout2">
            <a:avLst>
              <a:gd name="adj1" fmla="val 18750"/>
              <a:gd name="adj2" fmla="val 317"/>
              <a:gd name="adj3" fmla="val 18750"/>
              <a:gd name="adj4" fmla="val -16667"/>
              <a:gd name="adj5" fmla="val -137415"/>
              <a:gd name="adj6" fmla="val 12001"/>
            </a:avLst>
          </a:prstGeom>
          <a:solidFill>
            <a:schemeClr val="tx1">
              <a:lumMod val="50000"/>
              <a:lumOff val="50000"/>
            </a:schemeClr>
          </a:solidFill>
          <a:ln w="57150">
            <a:solidFill>
              <a:schemeClr val="tx1">
                <a:lumMod val="50000"/>
                <a:lumOff val="50000"/>
              </a:schemeClr>
            </a:solidFill>
            <a:tailEnd type="triangle"/>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NOVEC</a:t>
            </a:r>
          </a:p>
          <a:p>
            <a:pPr algn="ctr"/>
            <a:r>
              <a:rPr lang="en-US" sz="1400" dirty="0"/>
              <a:t>molecule</a:t>
            </a:r>
            <a:endParaRPr lang="LID4096" sz="1400" dirty="0"/>
          </a:p>
        </p:txBody>
      </p:sp>
      <p:sp>
        <p:nvSpPr>
          <p:cNvPr id="27" name="Callout: Bent Line 26">
            <a:extLst>
              <a:ext uri="{FF2B5EF4-FFF2-40B4-BE49-F238E27FC236}">
                <a16:creationId xmlns:a16="http://schemas.microsoft.com/office/drawing/2014/main" id="{E55DF912-5CC0-4291-8D1B-E228562128DB}"/>
              </a:ext>
            </a:extLst>
          </p:cNvPr>
          <p:cNvSpPr/>
          <p:nvPr/>
        </p:nvSpPr>
        <p:spPr>
          <a:xfrm>
            <a:off x="4563143" y="4246977"/>
            <a:ext cx="581472" cy="365744"/>
          </a:xfrm>
          <a:prstGeom prst="borderCallout2">
            <a:avLst>
              <a:gd name="adj1" fmla="val 18750"/>
              <a:gd name="adj2" fmla="val 317"/>
              <a:gd name="adj3" fmla="val 18750"/>
              <a:gd name="adj4" fmla="val -16667"/>
              <a:gd name="adj5" fmla="val -121385"/>
              <a:gd name="adj6" fmla="val -114055"/>
            </a:avLst>
          </a:prstGeom>
          <a:solidFill>
            <a:schemeClr val="tx1">
              <a:lumMod val="50000"/>
              <a:lumOff val="50000"/>
            </a:schemeClr>
          </a:solidFill>
          <a:ln w="57150">
            <a:solidFill>
              <a:schemeClr val="tx1">
                <a:lumMod val="50000"/>
                <a:lumOff val="50000"/>
              </a:schemeClr>
            </a:solidFill>
            <a:tailEnd type="triangle"/>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Acid </a:t>
            </a:r>
            <a:endParaRPr lang="LID4096" sz="1400" dirty="0"/>
          </a:p>
        </p:txBody>
      </p:sp>
      <p:sp>
        <p:nvSpPr>
          <p:cNvPr id="34" name="Callout: Bent Line 33">
            <a:extLst>
              <a:ext uri="{FF2B5EF4-FFF2-40B4-BE49-F238E27FC236}">
                <a16:creationId xmlns:a16="http://schemas.microsoft.com/office/drawing/2014/main" id="{DEDBC36D-41AE-485C-BF1B-4732058235D4}"/>
              </a:ext>
            </a:extLst>
          </p:cNvPr>
          <p:cNvSpPr/>
          <p:nvPr/>
        </p:nvSpPr>
        <p:spPr>
          <a:xfrm flipH="1">
            <a:off x="1329084" y="1415041"/>
            <a:ext cx="1187381" cy="959880"/>
          </a:xfrm>
          <a:prstGeom prst="borderCallout2">
            <a:avLst>
              <a:gd name="adj1" fmla="val 18750"/>
              <a:gd name="adj2" fmla="val 317"/>
              <a:gd name="adj3" fmla="val 18750"/>
              <a:gd name="adj4" fmla="val -16667"/>
              <a:gd name="adj5" fmla="val 99189"/>
              <a:gd name="adj6" fmla="val -60147"/>
            </a:avLst>
          </a:prstGeom>
          <a:solidFill>
            <a:schemeClr val="tx1">
              <a:lumMod val="50000"/>
              <a:lumOff val="50000"/>
            </a:schemeClr>
          </a:solidFill>
          <a:ln w="57150">
            <a:solidFill>
              <a:schemeClr val="tx1">
                <a:lumMod val="50000"/>
                <a:lumOff val="50000"/>
              </a:schemeClr>
            </a:solidFill>
            <a:tailEnd type="triangle"/>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H</a:t>
            </a:r>
            <a:r>
              <a:rPr lang="en-US" sz="1400" baseline="-25000" dirty="0"/>
              <a:t>2</a:t>
            </a:r>
            <a:r>
              <a:rPr lang="en-US" sz="1400" dirty="0"/>
              <a:t>O</a:t>
            </a:r>
          </a:p>
          <a:p>
            <a:pPr algn="ctr"/>
            <a:r>
              <a:rPr lang="en-US" sz="1400" dirty="0"/>
              <a:t>from</a:t>
            </a:r>
          </a:p>
          <a:p>
            <a:pPr algn="ctr"/>
            <a:r>
              <a:rPr lang="en-US" sz="1400" dirty="0"/>
              <a:t>the excess of water</a:t>
            </a:r>
            <a:endParaRPr lang="LID4096" sz="1400" dirty="0"/>
          </a:p>
        </p:txBody>
      </p:sp>
      <p:sp>
        <p:nvSpPr>
          <p:cNvPr id="38" name="TextBox 37">
            <a:extLst>
              <a:ext uri="{FF2B5EF4-FFF2-40B4-BE49-F238E27FC236}">
                <a16:creationId xmlns:a16="http://schemas.microsoft.com/office/drawing/2014/main" id="{AC7D8A1A-6147-4DC7-AA19-BA6CBB8AD3FB}"/>
              </a:ext>
            </a:extLst>
          </p:cNvPr>
          <p:cNvSpPr txBox="1"/>
          <p:nvPr/>
        </p:nvSpPr>
        <p:spPr>
          <a:xfrm>
            <a:off x="968744" y="5242158"/>
            <a:ext cx="3317358" cy="923330"/>
          </a:xfrm>
          <a:prstGeom prst="rect">
            <a:avLst/>
          </a:prstGeom>
          <a:noFill/>
        </p:spPr>
        <p:txBody>
          <a:bodyPr wrap="square">
            <a:spAutoFit/>
          </a:bodyPr>
          <a:lstStyle/>
          <a:p>
            <a:pPr algn="ctr"/>
            <a:r>
              <a:rPr lang="en-US" dirty="0"/>
              <a:t>When excess of water is added to NOVEC, the equilibrium of hydrolysis reaction is broken</a:t>
            </a:r>
          </a:p>
        </p:txBody>
      </p:sp>
      <p:graphicFrame>
        <p:nvGraphicFramePr>
          <p:cNvPr id="8" name="Object 7">
            <a:extLst>
              <a:ext uri="{FF2B5EF4-FFF2-40B4-BE49-F238E27FC236}">
                <a16:creationId xmlns:a16="http://schemas.microsoft.com/office/drawing/2014/main" id="{4442C9C4-FC0C-4EA6-AB6C-4D13926BC027}"/>
              </a:ext>
            </a:extLst>
          </p:cNvPr>
          <p:cNvGraphicFramePr>
            <a:graphicFrameLocks noChangeAspect="1"/>
          </p:cNvGraphicFramePr>
          <p:nvPr>
            <p:extLst>
              <p:ext uri="{D42A27DB-BD31-4B8C-83A1-F6EECF244321}">
                <p14:modId xmlns:p14="http://schemas.microsoft.com/office/powerpoint/2010/main" val="3948947890"/>
              </p:ext>
            </p:extLst>
          </p:nvPr>
        </p:nvGraphicFramePr>
        <p:xfrm>
          <a:off x="7747019" y="1341568"/>
          <a:ext cx="1359784" cy="1363746"/>
        </p:xfrm>
        <a:graphic>
          <a:graphicData uri="http://schemas.openxmlformats.org/presentationml/2006/ole">
            <mc:AlternateContent xmlns:mc="http://schemas.openxmlformats.org/markup-compatibility/2006">
              <mc:Choice xmlns:v="urn:schemas-microsoft-com:vml" Requires="v">
                <p:oleObj spid="_x0000_s8449" name="Corel DESIGNER" r:id="rId7" imgW="2724883" imgH="2732804" progId="CorelDESIGNER.Graphic.24">
                  <p:embed/>
                </p:oleObj>
              </mc:Choice>
              <mc:Fallback>
                <p:oleObj name="Corel DESIGNER" r:id="rId7" imgW="2724883" imgH="2732804" progId="CorelDESIGNER.Graphic.24">
                  <p:embed/>
                  <p:pic>
                    <p:nvPicPr>
                      <p:cNvPr id="0" name=""/>
                      <p:cNvPicPr/>
                      <p:nvPr/>
                    </p:nvPicPr>
                    <p:blipFill>
                      <a:blip r:embed="rId8"/>
                      <a:stretch>
                        <a:fillRect/>
                      </a:stretch>
                    </p:blipFill>
                    <p:spPr>
                      <a:xfrm>
                        <a:off x="7747019" y="1341568"/>
                        <a:ext cx="1359784" cy="1363746"/>
                      </a:xfrm>
                      <a:prstGeom prst="rect">
                        <a:avLst/>
                      </a:prstGeom>
                    </p:spPr>
                  </p:pic>
                </p:oleObj>
              </mc:Fallback>
            </mc:AlternateContent>
          </a:graphicData>
        </a:graphic>
      </p:graphicFrame>
      <p:sp>
        <p:nvSpPr>
          <p:cNvPr id="10" name="TextBox 9">
            <a:extLst>
              <a:ext uri="{FF2B5EF4-FFF2-40B4-BE49-F238E27FC236}">
                <a16:creationId xmlns:a16="http://schemas.microsoft.com/office/drawing/2014/main" id="{6297CECB-1C5C-42ED-B3A1-D3B1BF764400}"/>
              </a:ext>
            </a:extLst>
          </p:cNvPr>
          <p:cNvSpPr txBox="1"/>
          <p:nvPr/>
        </p:nvSpPr>
        <p:spPr>
          <a:xfrm>
            <a:off x="7192470" y="2708049"/>
            <a:ext cx="2468881" cy="369332"/>
          </a:xfrm>
          <a:prstGeom prst="rect">
            <a:avLst/>
          </a:prstGeom>
          <a:noFill/>
        </p:spPr>
        <p:txBody>
          <a:bodyPr wrap="none" rtlCol="0">
            <a:spAutoFit/>
          </a:bodyPr>
          <a:lstStyle/>
          <a:p>
            <a:r>
              <a:rPr lang="en-US" dirty="0"/>
              <a:t>Acid migrates into water</a:t>
            </a:r>
            <a:endParaRPr lang="LID4096" dirty="0"/>
          </a:p>
        </p:txBody>
      </p:sp>
      <p:graphicFrame>
        <p:nvGraphicFramePr>
          <p:cNvPr id="11" name="Object 10">
            <a:extLst>
              <a:ext uri="{FF2B5EF4-FFF2-40B4-BE49-F238E27FC236}">
                <a16:creationId xmlns:a16="http://schemas.microsoft.com/office/drawing/2014/main" id="{9E0907B9-C83E-439C-B9F3-5D576122971C}"/>
              </a:ext>
            </a:extLst>
          </p:cNvPr>
          <p:cNvGraphicFramePr>
            <a:graphicFrameLocks noChangeAspect="1"/>
          </p:cNvGraphicFramePr>
          <p:nvPr>
            <p:extLst>
              <p:ext uri="{D42A27DB-BD31-4B8C-83A1-F6EECF244321}">
                <p14:modId xmlns:p14="http://schemas.microsoft.com/office/powerpoint/2010/main" val="1006558118"/>
              </p:ext>
            </p:extLst>
          </p:nvPr>
        </p:nvGraphicFramePr>
        <p:xfrm>
          <a:off x="9949656" y="3891374"/>
          <a:ext cx="1359784" cy="1363746"/>
        </p:xfrm>
        <a:graphic>
          <a:graphicData uri="http://schemas.openxmlformats.org/presentationml/2006/ole">
            <mc:AlternateContent xmlns:mc="http://schemas.openxmlformats.org/markup-compatibility/2006">
              <mc:Choice xmlns:v="urn:schemas-microsoft-com:vml" Requires="v">
                <p:oleObj spid="_x0000_s8450" name="Corel DESIGNER" r:id="rId9" imgW="2724883" imgH="2732804" progId="CorelDESIGNER.Graphic.24">
                  <p:embed/>
                </p:oleObj>
              </mc:Choice>
              <mc:Fallback>
                <p:oleObj name="Corel DESIGNER" r:id="rId9" imgW="2724883" imgH="2732804" progId="CorelDESIGNER.Graphic.24">
                  <p:embed/>
                  <p:pic>
                    <p:nvPicPr>
                      <p:cNvPr id="0" name=""/>
                      <p:cNvPicPr/>
                      <p:nvPr/>
                    </p:nvPicPr>
                    <p:blipFill>
                      <a:blip r:embed="rId10"/>
                      <a:stretch>
                        <a:fillRect/>
                      </a:stretch>
                    </p:blipFill>
                    <p:spPr>
                      <a:xfrm>
                        <a:off x="9949656" y="3891374"/>
                        <a:ext cx="1359784" cy="1363746"/>
                      </a:xfrm>
                      <a:prstGeom prst="rect">
                        <a:avLst/>
                      </a:prstGeom>
                    </p:spPr>
                  </p:pic>
                </p:oleObj>
              </mc:Fallback>
            </mc:AlternateContent>
          </a:graphicData>
        </a:graphic>
      </p:graphicFrame>
      <p:graphicFrame>
        <p:nvGraphicFramePr>
          <p:cNvPr id="14" name="Object 13">
            <a:extLst>
              <a:ext uri="{FF2B5EF4-FFF2-40B4-BE49-F238E27FC236}">
                <a16:creationId xmlns:a16="http://schemas.microsoft.com/office/drawing/2014/main" id="{6CC29B8E-0D31-4EBD-871E-2F69EB52577B}"/>
              </a:ext>
            </a:extLst>
          </p:cNvPr>
          <p:cNvGraphicFramePr>
            <a:graphicFrameLocks noChangeAspect="1"/>
          </p:cNvGraphicFramePr>
          <p:nvPr>
            <p:extLst>
              <p:ext uri="{D42A27DB-BD31-4B8C-83A1-F6EECF244321}">
                <p14:modId xmlns:p14="http://schemas.microsoft.com/office/powerpoint/2010/main" val="2637112598"/>
              </p:ext>
            </p:extLst>
          </p:nvPr>
        </p:nvGraphicFramePr>
        <p:xfrm>
          <a:off x="6027312" y="3891374"/>
          <a:ext cx="1358311" cy="1362269"/>
        </p:xfrm>
        <a:graphic>
          <a:graphicData uri="http://schemas.openxmlformats.org/presentationml/2006/ole">
            <mc:AlternateContent xmlns:mc="http://schemas.openxmlformats.org/markup-compatibility/2006">
              <mc:Choice xmlns:v="urn:schemas-microsoft-com:vml" Requires="v">
                <p:oleObj spid="_x0000_s8451" name="Corel DESIGNER" r:id="rId11" imgW="2724883" imgH="2732804" progId="CorelDESIGNER.Graphic.24">
                  <p:embed/>
                </p:oleObj>
              </mc:Choice>
              <mc:Fallback>
                <p:oleObj name="Corel DESIGNER" r:id="rId11" imgW="2724883" imgH="2732804" progId="CorelDESIGNER.Graphic.24">
                  <p:embed/>
                  <p:pic>
                    <p:nvPicPr>
                      <p:cNvPr id="0" name=""/>
                      <p:cNvPicPr/>
                      <p:nvPr/>
                    </p:nvPicPr>
                    <p:blipFill>
                      <a:blip r:embed="rId12"/>
                      <a:stretch>
                        <a:fillRect/>
                      </a:stretch>
                    </p:blipFill>
                    <p:spPr>
                      <a:xfrm>
                        <a:off x="6027312" y="3891374"/>
                        <a:ext cx="1358311" cy="1362269"/>
                      </a:xfrm>
                      <a:prstGeom prst="rect">
                        <a:avLst/>
                      </a:prstGeom>
                    </p:spPr>
                  </p:pic>
                </p:oleObj>
              </mc:Fallback>
            </mc:AlternateContent>
          </a:graphicData>
        </a:graphic>
      </p:graphicFrame>
      <p:sp>
        <p:nvSpPr>
          <p:cNvPr id="39" name="TextBox 38">
            <a:extLst>
              <a:ext uri="{FF2B5EF4-FFF2-40B4-BE49-F238E27FC236}">
                <a16:creationId xmlns:a16="http://schemas.microsoft.com/office/drawing/2014/main" id="{CBD96DCA-2252-4D38-96F2-162EE40DAFA0}"/>
              </a:ext>
            </a:extLst>
          </p:cNvPr>
          <p:cNvSpPr txBox="1"/>
          <p:nvPr/>
        </p:nvSpPr>
        <p:spPr>
          <a:xfrm>
            <a:off x="9037628" y="5405828"/>
            <a:ext cx="3054996" cy="646331"/>
          </a:xfrm>
          <a:prstGeom prst="rect">
            <a:avLst/>
          </a:prstGeom>
          <a:noFill/>
        </p:spPr>
        <p:txBody>
          <a:bodyPr wrap="square">
            <a:spAutoFit/>
          </a:bodyPr>
          <a:lstStyle/>
          <a:p>
            <a:pPr algn="ctr"/>
            <a:r>
              <a:rPr lang="en-US" dirty="0"/>
              <a:t>More NOVEC molecules</a:t>
            </a:r>
          </a:p>
          <a:p>
            <a:pPr algn="ctr"/>
            <a:r>
              <a:rPr lang="en-US" dirty="0"/>
              <a:t>are subjected to hydrolysis</a:t>
            </a:r>
            <a:endParaRPr lang="LID4096" dirty="0"/>
          </a:p>
        </p:txBody>
      </p:sp>
      <p:sp>
        <p:nvSpPr>
          <p:cNvPr id="41" name="TextBox 40">
            <a:extLst>
              <a:ext uri="{FF2B5EF4-FFF2-40B4-BE49-F238E27FC236}">
                <a16:creationId xmlns:a16="http://schemas.microsoft.com/office/drawing/2014/main" id="{A626FD68-A6F1-442D-8E9F-FB0BB5E54DC7}"/>
              </a:ext>
            </a:extLst>
          </p:cNvPr>
          <p:cNvSpPr txBox="1"/>
          <p:nvPr/>
        </p:nvSpPr>
        <p:spPr>
          <a:xfrm>
            <a:off x="4963362" y="5421305"/>
            <a:ext cx="3629247" cy="923330"/>
          </a:xfrm>
          <a:prstGeom prst="rect">
            <a:avLst/>
          </a:prstGeom>
          <a:noFill/>
        </p:spPr>
        <p:txBody>
          <a:bodyPr wrap="square">
            <a:spAutoFit/>
          </a:bodyPr>
          <a:lstStyle/>
          <a:p>
            <a:pPr algn="ctr"/>
            <a:r>
              <a:rPr lang="en-US" dirty="0"/>
              <a:t>Used water molecules are replaced</a:t>
            </a:r>
          </a:p>
          <a:p>
            <a:pPr algn="ctr"/>
            <a:r>
              <a:rPr lang="en-US" dirty="0"/>
              <a:t>with those from the excess of water. Acidity of water is increased.</a:t>
            </a:r>
            <a:endParaRPr lang="LID4096" dirty="0"/>
          </a:p>
        </p:txBody>
      </p:sp>
      <p:graphicFrame>
        <p:nvGraphicFramePr>
          <p:cNvPr id="19" name="Object 18">
            <a:extLst>
              <a:ext uri="{FF2B5EF4-FFF2-40B4-BE49-F238E27FC236}">
                <a16:creationId xmlns:a16="http://schemas.microsoft.com/office/drawing/2014/main" id="{F79C81E7-79D4-42C3-9CCD-DF529F16AAC3}"/>
              </a:ext>
            </a:extLst>
          </p:cNvPr>
          <p:cNvGraphicFramePr>
            <a:graphicFrameLocks noChangeAspect="1"/>
          </p:cNvGraphicFramePr>
          <p:nvPr>
            <p:extLst>
              <p:ext uri="{D42A27DB-BD31-4B8C-83A1-F6EECF244321}">
                <p14:modId xmlns:p14="http://schemas.microsoft.com/office/powerpoint/2010/main" val="3664660022"/>
              </p:ext>
            </p:extLst>
          </p:nvPr>
        </p:nvGraphicFramePr>
        <p:xfrm>
          <a:off x="7988613" y="3245043"/>
          <a:ext cx="1204913" cy="1190625"/>
        </p:xfrm>
        <a:graphic>
          <a:graphicData uri="http://schemas.openxmlformats.org/presentationml/2006/ole">
            <mc:AlternateContent xmlns:mc="http://schemas.openxmlformats.org/markup-compatibility/2006">
              <mc:Choice xmlns:v="urn:schemas-microsoft-com:vml" Requires="v">
                <p:oleObj spid="_x0000_s8452" name="Corel DESIGNER" r:id="rId13" imgW="1204829" imgH="1190374" progId="CorelDESIGNER.Graphic.24">
                  <p:embed/>
                </p:oleObj>
              </mc:Choice>
              <mc:Fallback>
                <p:oleObj name="Corel DESIGNER" r:id="rId13" imgW="1204829" imgH="1190374" progId="CorelDESIGNER.Graphic.24">
                  <p:embed/>
                  <p:pic>
                    <p:nvPicPr>
                      <p:cNvPr id="0" name=""/>
                      <p:cNvPicPr/>
                      <p:nvPr/>
                    </p:nvPicPr>
                    <p:blipFill>
                      <a:blip r:embed="rId14"/>
                      <a:stretch>
                        <a:fillRect/>
                      </a:stretch>
                    </p:blipFill>
                    <p:spPr>
                      <a:xfrm>
                        <a:off x="7988613" y="3245043"/>
                        <a:ext cx="1204913" cy="1190625"/>
                      </a:xfrm>
                      <a:prstGeom prst="rect">
                        <a:avLst/>
                      </a:prstGeom>
                    </p:spPr>
                  </p:pic>
                </p:oleObj>
              </mc:Fallback>
            </mc:AlternateContent>
          </a:graphicData>
        </a:graphic>
      </p:graphicFrame>
    </p:spTree>
    <p:extLst>
      <p:ext uri="{BB962C8B-B14F-4D97-AF65-F5344CB8AC3E}">
        <p14:creationId xmlns:p14="http://schemas.microsoft.com/office/powerpoint/2010/main" val="16313797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B6B04-464C-42D0-810A-2B231D96BDC0}"/>
              </a:ext>
            </a:extLst>
          </p:cNvPr>
          <p:cNvSpPr>
            <a:spLocks noGrp="1"/>
          </p:cNvSpPr>
          <p:nvPr>
            <p:ph type="title"/>
          </p:nvPr>
        </p:nvSpPr>
        <p:spPr/>
        <p:txBody>
          <a:bodyPr/>
          <a:lstStyle/>
          <a:p>
            <a:r>
              <a:rPr lang="en-US" dirty="0"/>
              <a:t>Agenda</a:t>
            </a:r>
            <a:endParaRPr lang="LID4096" dirty="0"/>
          </a:p>
        </p:txBody>
      </p:sp>
      <p:sp>
        <p:nvSpPr>
          <p:cNvPr id="3" name="Date Placeholder 2">
            <a:extLst>
              <a:ext uri="{FF2B5EF4-FFF2-40B4-BE49-F238E27FC236}">
                <a16:creationId xmlns:a16="http://schemas.microsoft.com/office/drawing/2014/main" id="{A86AA334-6532-43D9-AEBE-C3BA75D1FCB6}"/>
              </a:ext>
            </a:extLst>
          </p:cNvPr>
          <p:cNvSpPr>
            <a:spLocks noGrp="1"/>
          </p:cNvSpPr>
          <p:nvPr>
            <p:ph type="dt" sz="half" idx="10"/>
          </p:nvPr>
        </p:nvSpPr>
        <p:spPr/>
        <p:txBody>
          <a:bodyPr/>
          <a:lstStyle/>
          <a:p>
            <a:fld id="{5681E0DE-43BC-4A30-BD72-8DD72090090B}" type="datetime1">
              <a:rPr lang="de-DE" smtClean="0"/>
              <a:pPr/>
              <a:t>06.07.2023</a:t>
            </a:fld>
            <a:endParaRPr lang="en-US" dirty="0"/>
          </a:p>
        </p:txBody>
      </p:sp>
      <p:sp>
        <p:nvSpPr>
          <p:cNvPr id="4" name="Slide Number Placeholder 3">
            <a:extLst>
              <a:ext uri="{FF2B5EF4-FFF2-40B4-BE49-F238E27FC236}">
                <a16:creationId xmlns:a16="http://schemas.microsoft.com/office/drawing/2014/main" id="{26D76FAF-8C22-49ED-AE00-AD75E5A4556E}"/>
              </a:ext>
            </a:extLst>
          </p:cNvPr>
          <p:cNvSpPr>
            <a:spLocks noGrp="1"/>
          </p:cNvSpPr>
          <p:nvPr>
            <p:ph type="sldNum" sz="quarter" idx="12"/>
          </p:nvPr>
        </p:nvSpPr>
        <p:spPr/>
        <p:txBody>
          <a:bodyPr/>
          <a:lstStyle/>
          <a:p>
            <a:fld id="{5A85EE78-A1D9-46E2-90BC-C852249862A1}" type="slidenum">
              <a:rPr lang="en-US" smtClean="0"/>
              <a:pPr/>
              <a:t>2</a:t>
            </a:fld>
            <a:endParaRPr lang="en-US" dirty="0"/>
          </a:p>
        </p:txBody>
      </p:sp>
      <p:sp>
        <p:nvSpPr>
          <p:cNvPr id="5" name="Footer Placeholder 4">
            <a:extLst>
              <a:ext uri="{FF2B5EF4-FFF2-40B4-BE49-F238E27FC236}">
                <a16:creationId xmlns:a16="http://schemas.microsoft.com/office/drawing/2014/main" id="{CC5A6C6F-D82D-43A7-9AC3-79D67E5EF316}"/>
              </a:ext>
            </a:extLst>
          </p:cNvPr>
          <p:cNvSpPr>
            <a:spLocks noGrp="1"/>
          </p:cNvSpPr>
          <p:nvPr>
            <p:ph type="ftr" sz="quarter" idx="11"/>
          </p:nvPr>
        </p:nvSpPr>
        <p:spPr/>
        <p:txBody>
          <a:bodyPr/>
          <a:lstStyle/>
          <a:p>
            <a:endParaRPr lang="en-US" dirty="0"/>
          </a:p>
        </p:txBody>
      </p:sp>
      <p:sp>
        <p:nvSpPr>
          <p:cNvPr id="6" name="TextBox 5">
            <a:extLst>
              <a:ext uri="{FF2B5EF4-FFF2-40B4-BE49-F238E27FC236}">
                <a16:creationId xmlns:a16="http://schemas.microsoft.com/office/drawing/2014/main" id="{57C27BDC-6E80-41E9-B6A7-7A58F0131F71}"/>
              </a:ext>
            </a:extLst>
          </p:cNvPr>
          <p:cNvSpPr txBox="1"/>
          <p:nvPr/>
        </p:nvSpPr>
        <p:spPr>
          <a:xfrm>
            <a:off x="247646" y="1064871"/>
            <a:ext cx="6786025" cy="4619854"/>
          </a:xfrm>
          <a:prstGeom prst="rect">
            <a:avLst/>
          </a:prstGeom>
          <a:noFill/>
        </p:spPr>
        <p:txBody>
          <a:bodyPr wrap="none" rtlCol="0">
            <a:spAutoFit/>
          </a:bodyPr>
          <a:lstStyle/>
          <a:p>
            <a:pPr marL="342900" indent="-342900">
              <a:lnSpc>
                <a:spcPct val="150000"/>
              </a:lnSpc>
              <a:buFont typeface="+mj-lt"/>
              <a:buAutoNum type="arabicPeriod"/>
            </a:pPr>
            <a:r>
              <a:rPr lang="en-US" dirty="0"/>
              <a:t>The final vision on the cooling supply for STS detector</a:t>
            </a:r>
            <a:br>
              <a:rPr lang="en-US" dirty="0"/>
            </a:br>
            <a:r>
              <a:rPr lang="en-US" dirty="0"/>
              <a:t>- power dissipation and heat gains</a:t>
            </a:r>
            <a:br>
              <a:rPr lang="en-US" dirty="0"/>
            </a:br>
            <a:r>
              <a:rPr lang="en-US" dirty="0"/>
              <a:t>- installation layout</a:t>
            </a:r>
            <a:br>
              <a:rPr lang="en-US" dirty="0"/>
            </a:br>
            <a:r>
              <a:rPr lang="en-US" dirty="0"/>
              <a:t>- specs for the final cooling plant</a:t>
            </a:r>
          </a:p>
          <a:p>
            <a:pPr marL="342900" indent="-342900">
              <a:lnSpc>
                <a:spcPct val="150000"/>
              </a:lnSpc>
              <a:buFont typeface="+mj-lt"/>
              <a:buAutoNum type="arabicPeriod"/>
            </a:pPr>
            <a:r>
              <a:rPr lang="en-US" dirty="0"/>
              <a:t>The pilot cooling supply system</a:t>
            </a:r>
            <a:br>
              <a:rPr lang="en-US" dirty="0"/>
            </a:br>
            <a:r>
              <a:rPr lang="en-US" dirty="0"/>
              <a:t>- introduction to the set-up</a:t>
            </a:r>
            <a:br>
              <a:rPr lang="en-US" dirty="0"/>
            </a:br>
            <a:r>
              <a:rPr lang="en-US" dirty="0"/>
              <a:t>- trial-run results</a:t>
            </a:r>
          </a:p>
          <a:p>
            <a:pPr marL="342900" indent="-342900">
              <a:lnSpc>
                <a:spcPct val="150000"/>
              </a:lnSpc>
              <a:buFont typeface="+mj-lt"/>
              <a:buAutoNum type="arabicPeriod"/>
            </a:pPr>
            <a:r>
              <a:rPr lang="en-US" dirty="0"/>
              <a:t>Details on 3M NOVEC 649 usage as a coolant</a:t>
            </a:r>
            <a:br>
              <a:rPr lang="en-US" dirty="0"/>
            </a:br>
            <a:r>
              <a:rPr lang="en-US" dirty="0"/>
              <a:t>- is there a problem with acidity?</a:t>
            </a:r>
            <a:br>
              <a:rPr lang="en-US" dirty="0"/>
            </a:br>
            <a:r>
              <a:rPr lang="en-US" dirty="0"/>
              <a:t>- dealing with precipitation due to solubility falling w/ temperature</a:t>
            </a:r>
            <a:br>
              <a:rPr lang="en-US" dirty="0"/>
            </a:br>
            <a:r>
              <a:rPr lang="en-US" dirty="0"/>
              <a:t>- NOVEC production discontinuation</a:t>
            </a:r>
          </a:p>
        </p:txBody>
      </p:sp>
    </p:spTree>
    <p:extLst>
      <p:ext uri="{BB962C8B-B14F-4D97-AF65-F5344CB8AC3E}">
        <p14:creationId xmlns:p14="http://schemas.microsoft.com/office/powerpoint/2010/main" val="25509396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1A0025-71E0-4717-99D2-382E6A594F89}"/>
              </a:ext>
            </a:extLst>
          </p:cNvPr>
          <p:cNvSpPr>
            <a:spLocks noGrp="1"/>
          </p:cNvSpPr>
          <p:nvPr>
            <p:ph type="title"/>
          </p:nvPr>
        </p:nvSpPr>
        <p:spPr/>
        <p:txBody>
          <a:bodyPr/>
          <a:lstStyle/>
          <a:p>
            <a:r>
              <a:rPr lang="en-US" dirty="0"/>
              <a:t>Acid Formation Mechanism: Conclusion</a:t>
            </a:r>
            <a:endParaRPr lang="LID4096" dirty="0"/>
          </a:p>
        </p:txBody>
      </p:sp>
      <p:sp>
        <p:nvSpPr>
          <p:cNvPr id="3" name="Date Placeholder 2">
            <a:extLst>
              <a:ext uri="{FF2B5EF4-FFF2-40B4-BE49-F238E27FC236}">
                <a16:creationId xmlns:a16="http://schemas.microsoft.com/office/drawing/2014/main" id="{810BD67C-AC54-4754-A040-CEDC10749E4E}"/>
              </a:ext>
            </a:extLst>
          </p:cNvPr>
          <p:cNvSpPr>
            <a:spLocks noGrp="1"/>
          </p:cNvSpPr>
          <p:nvPr>
            <p:ph type="dt" sz="half" idx="10"/>
          </p:nvPr>
        </p:nvSpPr>
        <p:spPr/>
        <p:txBody>
          <a:bodyPr/>
          <a:lstStyle/>
          <a:p>
            <a:fld id="{5681E0DE-43BC-4A30-BD72-8DD72090090B}" type="datetime1">
              <a:rPr lang="de-DE" smtClean="0"/>
              <a:pPr/>
              <a:t>06.07.2023</a:t>
            </a:fld>
            <a:endParaRPr lang="en-US" dirty="0"/>
          </a:p>
        </p:txBody>
      </p:sp>
      <p:sp>
        <p:nvSpPr>
          <p:cNvPr id="4" name="Slide Number Placeholder 3">
            <a:extLst>
              <a:ext uri="{FF2B5EF4-FFF2-40B4-BE49-F238E27FC236}">
                <a16:creationId xmlns:a16="http://schemas.microsoft.com/office/drawing/2014/main" id="{D1B8F50C-43EA-4D2C-9094-C5B8B474DEA3}"/>
              </a:ext>
            </a:extLst>
          </p:cNvPr>
          <p:cNvSpPr>
            <a:spLocks noGrp="1"/>
          </p:cNvSpPr>
          <p:nvPr>
            <p:ph type="sldNum" sz="quarter" idx="12"/>
          </p:nvPr>
        </p:nvSpPr>
        <p:spPr/>
        <p:txBody>
          <a:bodyPr/>
          <a:lstStyle/>
          <a:p>
            <a:fld id="{5A85EE78-A1D9-46E2-90BC-C852249862A1}" type="slidenum">
              <a:rPr lang="en-US" smtClean="0"/>
              <a:pPr/>
              <a:t>20</a:t>
            </a:fld>
            <a:endParaRPr lang="en-US" dirty="0"/>
          </a:p>
        </p:txBody>
      </p:sp>
      <p:sp>
        <p:nvSpPr>
          <p:cNvPr id="5" name="Footer Placeholder 4">
            <a:extLst>
              <a:ext uri="{FF2B5EF4-FFF2-40B4-BE49-F238E27FC236}">
                <a16:creationId xmlns:a16="http://schemas.microsoft.com/office/drawing/2014/main" id="{E38FAEE0-4983-4A70-B150-368E1D95D116}"/>
              </a:ext>
            </a:extLst>
          </p:cNvPr>
          <p:cNvSpPr>
            <a:spLocks noGrp="1"/>
          </p:cNvSpPr>
          <p:nvPr>
            <p:ph type="ftr" sz="quarter" idx="11"/>
          </p:nvPr>
        </p:nvSpPr>
        <p:spPr/>
        <p:txBody>
          <a:bodyPr/>
          <a:lstStyle/>
          <a:p>
            <a:endParaRPr lang="en-US" dirty="0"/>
          </a:p>
        </p:txBody>
      </p:sp>
      <p:sp>
        <p:nvSpPr>
          <p:cNvPr id="8" name="TextBox 7">
            <a:extLst>
              <a:ext uri="{FF2B5EF4-FFF2-40B4-BE49-F238E27FC236}">
                <a16:creationId xmlns:a16="http://schemas.microsoft.com/office/drawing/2014/main" id="{D312EC3A-9AB5-40B7-B7E6-E302097834E8}"/>
              </a:ext>
            </a:extLst>
          </p:cNvPr>
          <p:cNvSpPr txBox="1"/>
          <p:nvPr/>
        </p:nvSpPr>
        <p:spPr>
          <a:xfrm>
            <a:off x="5963501" y="765277"/>
            <a:ext cx="5980853" cy="3836948"/>
          </a:xfrm>
          <a:prstGeom prst="rect">
            <a:avLst/>
          </a:prstGeom>
          <a:noFill/>
        </p:spPr>
        <p:txBody>
          <a:bodyPr wrap="square" rtlCol="0">
            <a:spAutoFit/>
          </a:bodyPr>
          <a:lstStyle/>
          <a:p>
            <a:pPr marL="285750" indent="-285750" algn="just">
              <a:lnSpc>
                <a:spcPct val="125000"/>
              </a:lnSpc>
              <a:buFont typeface="Arial" panose="020B0604020202020204" pitchFamily="34" charset="0"/>
              <a:buChar char="•"/>
            </a:pPr>
            <a:r>
              <a:rPr lang="en-US" dirty="0"/>
              <a:t>Since our cooling supply system has no possibility for water to be added inside the system from an external source, no acid formation will occur in the system under any circumstances or operational modes</a:t>
            </a:r>
          </a:p>
          <a:p>
            <a:pPr algn="just">
              <a:lnSpc>
                <a:spcPct val="125000"/>
              </a:lnSpc>
            </a:pPr>
            <a:endParaRPr lang="en-US" sz="800" dirty="0"/>
          </a:p>
          <a:p>
            <a:pPr marL="285750" indent="-285750" algn="just">
              <a:lnSpc>
                <a:spcPct val="125000"/>
              </a:lnSpc>
              <a:buFont typeface="Arial" panose="020B0604020202020204" pitchFamily="34" charset="0"/>
              <a:buChar char="•"/>
            </a:pPr>
            <a:r>
              <a:rPr lang="en-US" dirty="0"/>
              <a:t>The maximum acid concentration off-the-shelf NOVEC is</a:t>
            </a:r>
            <a:br>
              <a:rPr lang="en-US" dirty="0"/>
            </a:br>
            <a:r>
              <a:rPr lang="en-US" dirty="0"/>
              <a:t>3 mg/kg, no more will be synthesized inside the cooling supply system</a:t>
            </a:r>
          </a:p>
          <a:p>
            <a:pPr algn="just">
              <a:lnSpc>
                <a:spcPct val="125000"/>
              </a:lnSpc>
            </a:pPr>
            <a:endParaRPr lang="en-US" sz="800" dirty="0"/>
          </a:p>
          <a:p>
            <a:pPr marL="285750" indent="-285750" algn="just">
              <a:lnSpc>
                <a:spcPct val="125000"/>
              </a:lnSpc>
              <a:buFont typeface="Arial" panose="020B0604020202020204" pitchFamily="34" charset="0"/>
              <a:buChar char="•"/>
            </a:pPr>
            <a:r>
              <a:rPr lang="en-US" dirty="0"/>
              <a:t>The acidity of 3 mg/kg is equivalent to weight share 3·10</a:t>
            </a:r>
            <a:r>
              <a:rPr lang="en-US" baseline="30000" dirty="0"/>
              <a:t>-6, </a:t>
            </a:r>
            <a:r>
              <a:rPr lang="en-US" dirty="0"/>
              <a:t>which is so miniscule, that it cannot case any noticeable corrosion inside the piping system</a:t>
            </a:r>
          </a:p>
        </p:txBody>
      </p:sp>
      <p:sp>
        <p:nvSpPr>
          <p:cNvPr id="22" name="TextBox 21">
            <a:extLst>
              <a:ext uri="{FF2B5EF4-FFF2-40B4-BE49-F238E27FC236}">
                <a16:creationId xmlns:a16="http://schemas.microsoft.com/office/drawing/2014/main" id="{02392DA6-FD24-44A4-8301-9B4FB287B0CD}"/>
              </a:ext>
            </a:extLst>
          </p:cNvPr>
          <p:cNvSpPr txBox="1"/>
          <p:nvPr/>
        </p:nvSpPr>
        <p:spPr>
          <a:xfrm>
            <a:off x="247646" y="4183423"/>
            <a:ext cx="5848354" cy="2031325"/>
          </a:xfrm>
          <a:prstGeom prst="rect">
            <a:avLst/>
          </a:prstGeom>
          <a:noFill/>
        </p:spPr>
        <p:txBody>
          <a:bodyPr wrap="square" rtlCol="0">
            <a:spAutoFit/>
          </a:bodyPr>
          <a:lstStyle/>
          <a:p>
            <a:pPr algn="ctr"/>
            <a:r>
              <a:rPr lang="en-US" dirty="0"/>
              <a:t>The piping system of CO</a:t>
            </a:r>
            <a:r>
              <a:rPr lang="en-US" baseline="-25000" dirty="0"/>
              <a:t>2</a:t>
            </a:r>
            <a:r>
              <a:rPr lang="en-US" dirty="0"/>
              <a:t> cooling plant is at the pressures that prevent water to enter CO</a:t>
            </a:r>
            <a:r>
              <a:rPr lang="en-US" baseline="-25000" dirty="0"/>
              <a:t>2</a:t>
            </a:r>
            <a:r>
              <a:rPr lang="en-US" dirty="0"/>
              <a:t> circuit even if evaporator and desuperheater started to leak.</a:t>
            </a:r>
          </a:p>
          <a:p>
            <a:pPr algn="ctr"/>
            <a:r>
              <a:rPr lang="en-US" dirty="0"/>
              <a:t>In case of noticeable CO</a:t>
            </a:r>
            <a:r>
              <a:rPr lang="en-US" baseline="-25000" dirty="0"/>
              <a:t>2</a:t>
            </a:r>
            <a:r>
              <a:rPr lang="en-US" dirty="0"/>
              <a:t> pressure loss, a controller will inform  about this failure and stop the plant.</a:t>
            </a:r>
          </a:p>
          <a:p>
            <a:pPr algn="ctr"/>
            <a:r>
              <a:rPr lang="en-US" dirty="0"/>
              <a:t>This is true under assumption</a:t>
            </a:r>
          </a:p>
          <a:p>
            <a:pPr algn="ctr"/>
            <a:r>
              <a:rPr lang="en-US" dirty="0"/>
              <a:t>if the heat exchanger is leaking as well.</a:t>
            </a:r>
          </a:p>
        </p:txBody>
      </p:sp>
      <p:pic>
        <p:nvPicPr>
          <p:cNvPr id="24" name="Picture 23">
            <a:extLst>
              <a:ext uri="{FF2B5EF4-FFF2-40B4-BE49-F238E27FC236}">
                <a16:creationId xmlns:a16="http://schemas.microsoft.com/office/drawing/2014/main" id="{F267C531-9C13-4CE9-86CF-0B3D71D04E9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6744" y="1201923"/>
            <a:ext cx="4992139" cy="2836506"/>
          </a:xfrm>
          <a:prstGeom prst="rect">
            <a:avLst/>
          </a:prstGeom>
        </p:spPr>
      </p:pic>
      <p:sp>
        <p:nvSpPr>
          <p:cNvPr id="25" name="TextBox 24">
            <a:extLst>
              <a:ext uri="{FF2B5EF4-FFF2-40B4-BE49-F238E27FC236}">
                <a16:creationId xmlns:a16="http://schemas.microsoft.com/office/drawing/2014/main" id="{C603EAB8-E003-4652-B825-60B9B4BB24B3}"/>
              </a:ext>
            </a:extLst>
          </p:cNvPr>
          <p:cNvSpPr txBox="1"/>
          <p:nvPr/>
        </p:nvSpPr>
        <p:spPr>
          <a:xfrm>
            <a:off x="6228499" y="5013685"/>
            <a:ext cx="5727404" cy="923330"/>
          </a:xfrm>
          <a:prstGeom prst="rect">
            <a:avLst/>
          </a:prstGeom>
          <a:noFill/>
          <a:ln>
            <a:solidFill>
              <a:srgbClr val="00B050"/>
            </a:solidFill>
          </a:ln>
        </p:spPr>
        <p:txBody>
          <a:bodyPr wrap="square" rtlCol="0">
            <a:spAutoFit/>
          </a:bodyPr>
          <a:lstStyle/>
          <a:p>
            <a:pPr algn="ctr"/>
            <a:r>
              <a:rPr lang="en-US" dirty="0"/>
              <a:t>As a result, measures against acid formation </a:t>
            </a:r>
            <a:r>
              <a:rPr lang="en-US" b="1" dirty="0"/>
              <a:t>are not required </a:t>
            </a:r>
            <a:r>
              <a:rPr lang="en-US" dirty="0"/>
              <a:t>for our cooling supply system, e.g. acid concentration monitoring, acid absorption devices</a:t>
            </a:r>
            <a:endParaRPr lang="LID4096" dirty="0"/>
          </a:p>
        </p:txBody>
      </p:sp>
    </p:spTree>
    <p:extLst>
      <p:ext uri="{BB962C8B-B14F-4D97-AF65-F5344CB8AC3E}">
        <p14:creationId xmlns:p14="http://schemas.microsoft.com/office/powerpoint/2010/main" val="2554564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1A0025-71E0-4717-99D2-382E6A594F89}"/>
              </a:ext>
            </a:extLst>
          </p:cNvPr>
          <p:cNvSpPr>
            <a:spLocks noGrp="1"/>
          </p:cNvSpPr>
          <p:nvPr>
            <p:ph type="title"/>
          </p:nvPr>
        </p:nvSpPr>
        <p:spPr/>
        <p:txBody>
          <a:bodyPr/>
          <a:lstStyle/>
          <a:p>
            <a:r>
              <a:rPr lang="en-US" dirty="0"/>
              <a:t>Precipitated Water Freezing </a:t>
            </a:r>
            <a:endParaRPr lang="LID4096" dirty="0"/>
          </a:p>
        </p:txBody>
      </p:sp>
      <p:sp>
        <p:nvSpPr>
          <p:cNvPr id="3" name="Date Placeholder 2">
            <a:extLst>
              <a:ext uri="{FF2B5EF4-FFF2-40B4-BE49-F238E27FC236}">
                <a16:creationId xmlns:a16="http://schemas.microsoft.com/office/drawing/2014/main" id="{810BD67C-AC54-4754-A040-CEDC10749E4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681E0DE-43BC-4A30-BD72-8DD72090090B}" type="datetime1">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06.07.2023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D1B8F50C-43EA-4D2C-9094-C5B8B474DEA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85EE78-A1D9-46E2-90BC-C852249862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E38FAEE0-4983-4A70-B150-368E1D95D116}"/>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484BFB95-5B8A-429E-8B10-7E4D5E02118C}"/>
              </a:ext>
            </a:extLst>
          </p:cNvPr>
          <p:cNvSpPr txBox="1"/>
          <p:nvPr/>
        </p:nvSpPr>
        <p:spPr>
          <a:xfrm>
            <a:off x="247646" y="859469"/>
            <a:ext cx="11838028" cy="759182"/>
          </a:xfrm>
          <a:prstGeom prst="rect">
            <a:avLst/>
          </a:prstGeom>
          <a:noFill/>
        </p:spPr>
        <p:txBody>
          <a:bodyPr wrap="square">
            <a:spAutoFit/>
          </a:bodyPr>
          <a:lstStyle/>
          <a:p>
            <a:pPr marR="0" lvl="0" algn="l" defTabSz="914400" rtl="0" eaLnBrk="1" fontAlgn="auto" latinLnBrk="0" hangingPunct="1">
              <a:lnSpc>
                <a:spcPct val="125000"/>
              </a:lnSpc>
              <a:spcBef>
                <a:spcPts val="0"/>
              </a:spcBef>
              <a:spcAft>
                <a:spcPts val="0"/>
              </a:spcAft>
              <a:buClrTx/>
              <a:buSzTx/>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While the NOVEC temperature is reaching the nominal set-point -22,5 </a:t>
            </a:r>
            <a:r>
              <a:rPr kumimoji="0" lang="en-US" sz="1800" b="0" i="0" u="none" strike="noStrike" kern="1200" cap="none" spc="0" normalizeH="0" baseline="30000" noProof="0" dirty="0" err="1">
                <a:ln>
                  <a:noFill/>
                </a:ln>
                <a:solidFill>
                  <a:prstClr val="black"/>
                </a:solidFill>
                <a:effectLst/>
                <a:uLnTx/>
                <a:uFillTx/>
                <a:latin typeface="Calibri" panose="020F0502020204030204"/>
                <a:ea typeface="+mn-ea"/>
                <a:cs typeface="+mn-cs"/>
              </a:rPr>
              <a:t>o</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C</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the cooling plant, water from NOVEC will principate and freeze. </a:t>
            </a:r>
            <a:r>
              <a:rPr lang="en-US" dirty="0">
                <a:solidFill>
                  <a:prstClr val="black"/>
                </a:solidFill>
                <a:latin typeface="Calibri" panose="020F0502020204030204"/>
              </a:rPr>
              <a:t>The amount of frozen water is extremely low due to the poor solubility in NOVEC.</a:t>
            </a:r>
            <a:endParaRPr kumimoji="0" lang="LID4096"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aphicFrame>
        <p:nvGraphicFramePr>
          <p:cNvPr id="21" name="Object 20">
            <a:extLst>
              <a:ext uri="{FF2B5EF4-FFF2-40B4-BE49-F238E27FC236}">
                <a16:creationId xmlns:a16="http://schemas.microsoft.com/office/drawing/2014/main" id="{2C9C11B5-59C2-4C96-9866-3713BE260798}"/>
              </a:ext>
            </a:extLst>
          </p:cNvPr>
          <p:cNvGraphicFramePr>
            <a:graphicFrameLocks noChangeAspect="1"/>
          </p:cNvGraphicFramePr>
          <p:nvPr>
            <p:extLst>
              <p:ext uri="{D42A27DB-BD31-4B8C-83A1-F6EECF244321}">
                <p14:modId xmlns:p14="http://schemas.microsoft.com/office/powerpoint/2010/main" val="2090271412"/>
              </p:ext>
            </p:extLst>
          </p:nvPr>
        </p:nvGraphicFramePr>
        <p:xfrm>
          <a:off x="7818475" y="1910206"/>
          <a:ext cx="2610920" cy="1799304"/>
        </p:xfrm>
        <a:graphic>
          <a:graphicData uri="http://schemas.openxmlformats.org/presentationml/2006/ole">
            <mc:AlternateContent xmlns:mc="http://schemas.openxmlformats.org/markup-compatibility/2006">
              <mc:Choice xmlns:v="urn:schemas-microsoft-com:vml" Requires="v">
                <p:oleObj spid="_x0000_s11307" name="Corel DESIGNER" r:id="rId3" imgW="2472326" imgH="1704045" progId="CorelDESIGNER.Graphic.24">
                  <p:embed/>
                </p:oleObj>
              </mc:Choice>
              <mc:Fallback>
                <p:oleObj name="Corel DESIGNER" r:id="rId3" imgW="2472326" imgH="1704045" progId="CorelDESIGNER.Graphic.24">
                  <p:embed/>
                  <p:pic>
                    <p:nvPicPr>
                      <p:cNvPr id="0" name=""/>
                      <p:cNvPicPr/>
                      <p:nvPr/>
                    </p:nvPicPr>
                    <p:blipFill>
                      <a:blip r:embed="rId4"/>
                      <a:stretch>
                        <a:fillRect/>
                      </a:stretch>
                    </p:blipFill>
                    <p:spPr>
                      <a:xfrm>
                        <a:off x="7818475" y="1910206"/>
                        <a:ext cx="2610920" cy="1799304"/>
                      </a:xfrm>
                      <a:prstGeom prst="rect">
                        <a:avLst/>
                      </a:prstGeom>
                    </p:spPr>
                  </p:pic>
                </p:oleObj>
              </mc:Fallback>
            </mc:AlternateContent>
          </a:graphicData>
        </a:graphic>
      </p:graphicFrame>
      <p:sp>
        <p:nvSpPr>
          <p:cNvPr id="22" name="TextBox 21">
            <a:extLst>
              <a:ext uri="{FF2B5EF4-FFF2-40B4-BE49-F238E27FC236}">
                <a16:creationId xmlns:a16="http://schemas.microsoft.com/office/drawing/2014/main" id="{7B6E7B00-175D-49DF-9223-30107E22AB6A}"/>
              </a:ext>
            </a:extLst>
          </p:cNvPr>
          <p:cNvSpPr txBox="1"/>
          <p:nvPr/>
        </p:nvSpPr>
        <p:spPr>
          <a:xfrm>
            <a:off x="6825716" y="3732244"/>
            <a:ext cx="4948070" cy="646331"/>
          </a:xfrm>
          <a:prstGeom prst="rect">
            <a:avLst/>
          </a:prstGeom>
          <a:noFill/>
        </p:spPr>
        <p:txBody>
          <a:bodyPr wrap="square" rtlCol="0">
            <a:spAutoFit/>
          </a:bodyPr>
          <a:lstStyle/>
          <a:p>
            <a:pPr algn="ctr"/>
            <a:r>
              <a:rPr lang="en-US" dirty="0"/>
              <a:t>10 mg/kg solid water concentration is approximate equal to three snowflakes per liter</a:t>
            </a:r>
            <a:endParaRPr lang="LID4096" dirty="0"/>
          </a:p>
        </p:txBody>
      </p:sp>
      <p:sp>
        <p:nvSpPr>
          <p:cNvPr id="25" name="TextBox 24">
            <a:extLst>
              <a:ext uri="{FF2B5EF4-FFF2-40B4-BE49-F238E27FC236}">
                <a16:creationId xmlns:a16="http://schemas.microsoft.com/office/drawing/2014/main" id="{2F1CBA0A-BE03-498C-B949-854B5AB58E31}"/>
              </a:ext>
            </a:extLst>
          </p:cNvPr>
          <p:cNvSpPr txBox="1"/>
          <p:nvPr/>
        </p:nvSpPr>
        <p:spPr>
          <a:xfrm>
            <a:off x="247646" y="4890357"/>
            <a:ext cx="8336373" cy="369332"/>
          </a:xfrm>
          <a:prstGeom prst="rect">
            <a:avLst/>
          </a:prstGeom>
          <a:noFill/>
        </p:spPr>
        <p:txBody>
          <a:bodyPr wrap="square">
            <a:spAutoFit/>
          </a:bodyPr>
          <a:lstStyle/>
          <a:p>
            <a:r>
              <a:rPr lang="en-US" dirty="0"/>
              <a:t>F</a:t>
            </a:r>
            <a:r>
              <a:rPr lang="LID4096" dirty="0"/>
              <a:t>orming precipitates can be </a:t>
            </a:r>
            <a:r>
              <a:rPr lang="en-US" dirty="0"/>
              <a:t>eliminated </a:t>
            </a:r>
            <a:r>
              <a:rPr lang="LID4096" b="1" dirty="0"/>
              <a:t>during formation </a:t>
            </a:r>
            <a:r>
              <a:rPr lang="LID4096" dirty="0"/>
              <a:t>process </a:t>
            </a:r>
            <a:r>
              <a:rPr lang="en-US" dirty="0"/>
              <a:t>by drying </a:t>
            </a:r>
            <a:r>
              <a:rPr lang="LID4096" dirty="0"/>
              <a:t>and filtered</a:t>
            </a:r>
            <a:r>
              <a:rPr lang="en-US" dirty="0"/>
              <a:t> </a:t>
            </a:r>
            <a:endParaRPr lang="LID4096" dirty="0"/>
          </a:p>
        </p:txBody>
      </p:sp>
      <p:sp>
        <p:nvSpPr>
          <p:cNvPr id="26" name="TextBox 25">
            <a:extLst>
              <a:ext uri="{FF2B5EF4-FFF2-40B4-BE49-F238E27FC236}">
                <a16:creationId xmlns:a16="http://schemas.microsoft.com/office/drawing/2014/main" id="{F9E0047C-98F1-4D84-AE81-C49BFA8B1BC6}"/>
              </a:ext>
            </a:extLst>
          </p:cNvPr>
          <p:cNvSpPr txBox="1"/>
          <p:nvPr/>
        </p:nvSpPr>
        <p:spPr>
          <a:xfrm>
            <a:off x="247646" y="5346723"/>
            <a:ext cx="9087740" cy="369332"/>
          </a:xfrm>
          <a:prstGeom prst="rect">
            <a:avLst/>
          </a:prstGeom>
          <a:noFill/>
        </p:spPr>
        <p:txBody>
          <a:bodyPr wrap="square">
            <a:spAutoFit/>
          </a:bodyPr>
          <a:lstStyle/>
          <a:p>
            <a:r>
              <a:rPr lang="en-US" dirty="0"/>
              <a:t>The share of water content that can be extracted in liquid phase is 78% </a:t>
            </a:r>
            <a:endParaRPr lang="LID4096" dirty="0"/>
          </a:p>
        </p:txBody>
      </p:sp>
      <p:sp>
        <p:nvSpPr>
          <p:cNvPr id="27" name="TextBox 26">
            <a:extLst>
              <a:ext uri="{FF2B5EF4-FFF2-40B4-BE49-F238E27FC236}">
                <a16:creationId xmlns:a16="http://schemas.microsoft.com/office/drawing/2014/main" id="{807B3642-1FA2-4E48-BDBD-DE8C5E4819A4}"/>
              </a:ext>
            </a:extLst>
          </p:cNvPr>
          <p:cNvSpPr txBox="1"/>
          <p:nvPr/>
        </p:nvSpPr>
        <p:spPr>
          <a:xfrm>
            <a:off x="212011" y="4449800"/>
            <a:ext cx="9087740" cy="369332"/>
          </a:xfrm>
          <a:prstGeom prst="rect">
            <a:avLst/>
          </a:prstGeom>
          <a:noFill/>
        </p:spPr>
        <p:txBody>
          <a:bodyPr wrap="square">
            <a:spAutoFit/>
          </a:bodyPr>
          <a:lstStyle/>
          <a:p>
            <a:r>
              <a:rPr lang="en-US" dirty="0"/>
              <a:t>The minimum solid water sediments size is 500 </a:t>
            </a:r>
            <a:r>
              <a:rPr lang="en-DE" b="0" i="0" dirty="0">
                <a:solidFill>
                  <a:srgbClr val="202122"/>
                </a:solidFill>
                <a:effectLst/>
                <a:latin typeface="Arial Unicode MS"/>
              </a:rPr>
              <a:t>µ</a:t>
            </a:r>
            <a:r>
              <a:rPr lang="en-US" b="0" i="0" dirty="0">
                <a:solidFill>
                  <a:srgbClr val="202122"/>
                </a:solidFill>
                <a:effectLst/>
                <a:latin typeface="Arial Unicode MS"/>
              </a:rPr>
              <a:t>m</a:t>
            </a:r>
            <a:r>
              <a:rPr lang="en-US" dirty="0"/>
              <a:t> </a:t>
            </a:r>
            <a:endParaRPr lang="LID4096" dirty="0"/>
          </a:p>
        </p:txBody>
      </p:sp>
      <p:pic>
        <p:nvPicPr>
          <p:cNvPr id="29" name="Picture 28">
            <a:extLst>
              <a:ext uri="{FF2B5EF4-FFF2-40B4-BE49-F238E27FC236}">
                <a16:creationId xmlns:a16="http://schemas.microsoft.com/office/drawing/2014/main" id="{688DD4E0-F30F-438F-8E07-D91C873184FE}"/>
              </a:ext>
            </a:extLst>
          </p:cNvPr>
          <p:cNvPicPr>
            <a:picLocks noChangeAspect="1"/>
          </p:cNvPicPr>
          <p:nvPr/>
        </p:nvPicPr>
        <p:blipFill>
          <a:blip r:embed="rId5"/>
          <a:stretch>
            <a:fillRect/>
          </a:stretch>
        </p:blipFill>
        <p:spPr>
          <a:xfrm>
            <a:off x="212011" y="1719267"/>
            <a:ext cx="5497194" cy="2538669"/>
          </a:xfrm>
          <a:prstGeom prst="rect">
            <a:avLst/>
          </a:prstGeom>
        </p:spPr>
      </p:pic>
    </p:spTree>
    <p:extLst>
      <p:ext uri="{BB962C8B-B14F-4D97-AF65-F5344CB8AC3E}">
        <p14:creationId xmlns:p14="http://schemas.microsoft.com/office/powerpoint/2010/main" val="1870459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1A0025-71E0-4717-99D2-382E6A594F89}"/>
              </a:ext>
            </a:extLst>
          </p:cNvPr>
          <p:cNvSpPr>
            <a:spLocks noGrp="1"/>
          </p:cNvSpPr>
          <p:nvPr>
            <p:ph type="title"/>
          </p:nvPr>
        </p:nvSpPr>
        <p:spPr>
          <a:xfrm>
            <a:off x="247646" y="158402"/>
            <a:ext cx="8945880" cy="494411"/>
          </a:xfrm>
        </p:spPr>
        <p:txBody>
          <a:bodyPr/>
          <a:lstStyle/>
          <a:p>
            <a:r>
              <a:rPr lang="en-US" dirty="0"/>
              <a:t>Eliminating Precipitated Water </a:t>
            </a:r>
            <a:endParaRPr lang="LID4096" dirty="0"/>
          </a:p>
        </p:txBody>
      </p:sp>
      <p:sp>
        <p:nvSpPr>
          <p:cNvPr id="3" name="Date Placeholder 2">
            <a:extLst>
              <a:ext uri="{FF2B5EF4-FFF2-40B4-BE49-F238E27FC236}">
                <a16:creationId xmlns:a16="http://schemas.microsoft.com/office/drawing/2014/main" id="{810BD67C-AC54-4754-A040-CEDC10749E4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681E0DE-43BC-4A30-BD72-8DD72090090B}" type="datetime1">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07.07.2023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D1B8F50C-43EA-4D2C-9094-C5B8B474DEA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85EE78-A1D9-46E2-90BC-C852249862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E38FAEE0-4983-4A70-B150-368E1D95D116}"/>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484BFB95-5B8A-429E-8B10-7E4D5E02118C}"/>
              </a:ext>
            </a:extLst>
          </p:cNvPr>
          <p:cNvSpPr txBox="1"/>
          <p:nvPr/>
        </p:nvSpPr>
        <p:spPr>
          <a:xfrm>
            <a:off x="176986" y="600218"/>
            <a:ext cx="11838028" cy="3182923"/>
          </a:xfrm>
          <a:prstGeom prst="rect">
            <a:avLst/>
          </a:prstGeom>
          <a:noFill/>
        </p:spPr>
        <p:txBody>
          <a:bodyPr wrap="square">
            <a:spAutoFit/>
          </a:bodyPr>
          <a:lstStyle/>
          <a:p>
            <a:pPr marL="285750" marR="0" lvl="0" indent="-285750" algn="l" defTabSz="914400" rtl="0" eaLnBrk="1" fontAlgn="auto" latinLnBrk="0" hangingPunct="1">
              <a:lnSpc>
                <a:spcPct val="125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Drying NOVEC at room temperatures trying to extract dissolved in it water is ineffective with molecular sieve filter dryers (99% share of industrial refrigeration). However, molecular sieve driers are very effective for absorbing water </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as a separate phase.</a:t>
            </a:r>
          </a:p>
          <a:p>
            <a:pPr marL="285750" marR="0" lvl="0" indent="-285750" algn="l" defTabSz="914400" rtl="0" eaLnBrk="1" fontAlgn="auto" latinLnBrk="0" hangingPunct="1">
              <a:lnSpc>
                <a:spcPct val="125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As a result, for an effective drying process NOVEC must be brought to 0 </a:t>
            </a:r>
            <a:r>
              <a:rPr kumimoji="0" lang="en-US" sz="1800" b="0" i="0" u="none" strike="noStrike" kern="1200" cap="none" spc="0" normalizeH="0" baseline="30000" noProof="0" dirty="0" err="1">
                <a:ln>
                  <a:noFill/>
                </a:ln>
                <a:solidFill>
                  <a:prstClr val="black"/>
                </a:solidFill>
                <a:effectLst/>
                <a:uLnTx/>
                <a:uFillTx/>
                <a:latin typeface="Calibri" panose="020F0502020204030204"/>
                <a:ea typeface="+mn-ea"/>
                <a:cs typeface="+mn-cs"/>
              </a:rPr>
              <a:t>o</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C</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when most of the water content precipitates as water. </a:t>
            </a:r>
            <a:r>
              <a:rPr lang="en-US" dirty="0">
                <a:solidFill>
                  <a:prstClr val="black"/>
                </a:solidFill>
                <a:latin typeface="Calibri" panose="020F0502020204030204"/>
              </a:rPr>
              <a:t>After most of the water is absorbed, a 15 </a:t>
            </a:r>
            <a:r>
              <a:rPr lang="en-DE" dirty="0">
                <a:solidFill>
                  <a:prstClr val="black"/>
                </a:solidFill>
                <a:latin typeface="Calibri" panose="020F0502020204030204"/>
              </a:rPr>
              <a:t>µ</a:t>
            </a:r>
            <a:r>
              <a:rPr lang="en-US" dirty="0">
                <a:solidFill>
                  <a:prstClr val="black"/>
                </a:solidFill>
                <a:latin typeface="Calibri" panose="020F0502020204030204"/>
              </a:rPr>
              <a:t>m filtering material remaining solid water</a:t>
            </a:r>
            <a:r>
              <a:rPr lang="ru-RU" dirty="0">
                <a:solidFill>
                  <a:prstClr val="black"/>
                </a:solidFill>
                <a:latin typeface="Calibri" panose="020F0502020204030204"/>
              </a:rPr>
              <a:t> </a:t>
            </a:r>
            <a:r>
              <a:rPr lang="en-US" dirty="0">
                <a:solidFill>
                  <a:prstClr val="black"/>
                </a:solidFill>
                <a:latin typeface="Calibri" panose="020F0502020204030204"/>
              </a:rPr>
              <a:t>particles. No precipitations are left after the cooling plant – the piping system of the detector cannot be clogged.</a:t>
            </a:r>
          </a:p>
          <a:p>
            <a:pPr marL="285750" indent="-285750">
              <a:lnSpc>
                <a:spcPct val="125000"/>
              </a:lnSpc>
              <a:buFont typeface="Arial" panose="020B0604020202020204" pitchFamily="34" charset="0"/>
              <a:buChar char="•"/>
              <a:defRPr/>
            </a:pPr>
            <a:r>
              <a:rPr lang="en-US" dirty="0">
                <a:solidFill>
                  <a:prstClr val="black"/>
                </a:solidFill>
                <a:latin typeface="Calibri" panose="020F0502020204030204"/>
              </a:rPr>
              <a:t>This method is highly reliable and, thus, does not require humidity monitoring system.</a:t>
            </a:r>
          </a:p>
          <a:p>
            <a:pPr marL="285750" indent="-285750">
              <a:lnSpc>
                <a:spcPct val="125000"/>
              </a:lnSpc>
              <a:buFont typeface="Arial" panose="020B0604020202020204" pitchFamily="34" charset="0"/>
              <a:buChar char="•"/>
              <a:defRPr/>
            </a:pPr>
            <a:r>
              <a:rPr lang="en-US" dirty="0">
                <a:solidFill>
                  <a:prstClr val="black"/>
                </a:solidFill>
                <a:latin typeface="Calibri" panose="020F0502020204030204"/>
              </a:rPr>
              <a:t>Water elimination in this way naturally occurs during the system start-up.</a:t>
            </a:r>
          </a:p>
          <a:p>
            <a:pPr marL="285750" indent="-285750">
              <a:lnSpc>
                <a:spcPct val="125000"/>
              </a:lnSpc>
              <a:buFont typeface="Arial" panose="020B0604020202020204" pitchFamily="34" charset="0"/>
              <a:buChar char="•"/>
              <a:defRPr/>
            </a:pPr>
            <a:endParaRPr kumimoji="0" lang="LID4096"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B250013F-A3F7-4D41-827D-D4EC474C5A9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3656" y="3514890"/>
            <a:ext cx="5500577" cy="1819795"/>
          </a:xfrm>
          <a:prstGeom prst="rect">
            <a:avLst/>
          </a:prstGeom>
        </p:spPr>
      </p:pic>
      <p:pic>
        <p:nvPicPr>
          <p:cNvPr id="14" name="Picture 13">
            <a:extLst>
              <a:ext uri="{FF2B5EF4-FFF2-40B4-BE49-F238E27FC236}">
                <a16:creationId xmlns:a16="http://schemas.microsoft.com/office/drawing/2014/main" id="{03F0DE1C-F84F-458C-BF54-89EB6BA86DE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42382" y="3530086"/>
            <a:ext cx="5394344" cy="1789401"/>
          </a:xfrm>
          <a:prstGeom prst="rect">
            <a:avLst/>
          </a:prstGeom>
        </p:spPr>
      </p:pic>
      <p:sp>
        <p:nvSpPr>
          <p:cNvPr id="18" name="Callout: Bent Line 17">
            <a:extLst>
              <a:ext uri="{FF2B5EF4-FFF2-40B4-BE49-F238E27FC236}">
                <a16:creationId xmlns:a16="http://schemas.microsoft.com/office/drawing/2014/main" id="{478C913F-960E-43D5-A808-E904DD680947}"/>
              </a:ext>
            </a:extLst>
          </p:cNvPr>
          <p:cNvSpPr/>
          <p:nvPr/>
        </p:nvSpPr>
        <p:spPr>
          <a:xfrm>
            <a:off x="9867106" y="3083108"/>
            <a:ext cx="1282902" cy="959880"/>
          </a:xfrm>
          <a:prstGeom prst="borderCallout2">
            <a:avLst>
              <a:gd name="adj1" fmla="val 18750"/>
              <a:gd name="adj2" fmla="val 317"/>
              <a:gd name="adj3" fmla="val 18750"/>
              <a:gd name="adj4" fmla="val -16667"/>
              <a:gd name="adj5" fmla="val 188543"/>
              <a:gd name="adj6" fmla="val -51859"/>
            </a:avLst>
          </a:prstGeom>
          <a:solidFill>
            <a:schemeClr val="tx1">
              <a:lumMod val="50000"/>
              <a:lumOff val="50000"/>
            </a:schemeClr>
          </a:solidFill>
          <a:ln w="57150">
            <a:solidFill>
              <a:schemeClr val="tx1">
                <a:lumMod val="50000"/>
                <a:lumOff val="50000"/>
              </a:schemeClr>
            </a:solidFill>
            <a:tailEnd type="triangle"/>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H</a:t>
            </a:r>
            <a:r>
              <a:rPr lang="en-US" sz="1400" baseline="-25000" dirty="0"/>
              <a:t>2</a:t>
            </a:r>
            <a:r>
              <a:rPr lang="en-US" sz="1400" dirty="0"/>
              <a:t>O</a:t>
            </a:r>
          </a:p>
          <a:p>
            <a:pPr algn="ctr"/>
            <a:r>
              <a:rPr lang="en-US" sz="1400" dirty="0"/>
              <a:t>as a separate phase</a:t>
            </a:r>
          </a:p>
          <a:p>
            <a:pPr algn="ctr"/>
            <a:r>
              <a:rPr lang="en-US" sz="1400" dirty="0"/>
              <a:t>(solid)</a:t>
            </a:r>
            <a:endParaRPr lang="LID4096" sz="1400" dirty="0"/>
          </a:p>
        </p:txBody>
      </p:sp>
      <p:sp>
        <p:nvSpPr>
          <p:cNvPr id="19" name="Callout: Bent Line 18">
            <a:extLst>
              <a:ext uri="{FF2B5EF4-FFF2-40B4-BE49-F238E27FC236}">
                <a16:creationId xmlns:a16="http://schemas.microsoft.com/office/drawing/2014/main" id="{9427F0B8-7C4A-4BDF-932A-684EADEF5E20}"/>
              </a:ext>
            </a:extLst>
          </p:cNvPr>
          <p:cNvSpPr/>
          <p:nvPr/>
        </p:nvSpPr>
        <p:spPr>
          <a:xfrm>
            <a:off x="3845533" y="3573371"/>
            <a:ext cx="1282902" cy="862556"/>
          </a:xfrm>
          <a:prstGeom prst="borderCallout2">
            <a:avLst>
              <a:gd name="adj1" fmla="val 18750"/>
              <a:gd name="adj2" fmla="val 317"/>
              <a:gd name="adj3" fmla="val 18750"/>
              <a:gd name="adj4" fmla="val -16667"/>
              <a:gd name="adj5" fmla="val 112470"/>
              <a:gd name="adj6" fmla="val -164022"/>
            </a:avLst>
          </a:prstGeom>
          <a:solidFill>
            <a:schemeClr val="tx1">
              <a:lumMod val="50000"/>
              <a:lumOff val="50000"/>
            </a:schemeClr>
          </a:solidFill>
          <a:ln w="57150">
            <a:solidFill>
              <a:schemeClr val="tx1">
                <a:lumMod val="50000"/>
                <a:lumOff val="50000"/>
              </a:schemeClr>
            </a:solidFill>
            <a:tailEnd type="triangle"/>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H</a:t>
            </a:r>
            <a:r>
              <a:rPr lang="en-US" sz="1400" baseline="-25000" dirty="0"/>
              <a:t>2</a:t>
            </a:r>
            <a:r>
              <a:rPr lang="en-US" sz="1400" dirty="0"/>
              <a:t>O</a:t>
            </a:r>
          </a:p>
          <a:p>
            <a:pPr algn="ctr"/>
            <a:r>
              <a:rPr lang="en-US" sz="1400" dirty="0"/>
              <a:t>as a separate phase</a:t>
            </a:r>
          </a:p>
          <a:p>
            <a:pPr algn="ctr"/>
            <a:r>
              <a:rPr lang="en-US" sz="1400" dirty="0"/>
              <a:t>(liquid)</a:t>
            </a:r>
            <a:endParaRPr lang="LID4096" sz="1400" dirty="0"/>
          </a:p>
        </p:txBody>
      </p:sp>
      <p:sp>
        <p:nvSpPr>
          <p:cNvPr id="20" name="Callout: Bent Line 19">
            <a:extLst>
              <a:ext uri="{FF2B5EF4-FFF2-40B4-BE49-F238E27FC236}">
                <a16:creationId xmlns:a16="http://schemas.microsoft.com/office/drawing/2014/main" id="{4E6C5BEA-12F8-40C5-8226-0D9E64F0996B}"/>
              </a:ext>
            </a:extLst>
          </p:cNvPr>
          <p:cNvSpPr/>
          <p:nvPr/>
        </p:nvSpPr>
        <p:spPr>
          <a:xfrm flipH="1">
            <a:off x="751368" y="5873121"/>
            <a:ext cx="1495646" cy="365125"/>
          </a:xfrm>
          <a:prstGeom prst="borderCallout2">
            <a:avLst>
              <a:gd name="adj1" fmla="val 18750"/>
              <a:gd name="adj2" fmla="val 317"/>
              <a:gd name="adj3" fmla="val 18750"/>
              <a:gd name="adj4" fmla="val -16667"/>
              <a:gd name="adj5" fmla="val -133489"/>
              <a:gd name="adj6" fmla="val -39873"/>
            </a:avLst>
          </a:prstGeom>
          <a:solidFill>
            <a:schemeClr val="tx1">
              <a:lumMod val="50000"/>
              <a:lumOff val="50000"/>
            </a:schemeClr>
          </a:solidFill>
          <a:ln w="57150">
            <a:solidFill>
              <a:schemeClr val="tx1">
                <a:lumMod val="50000"/>
                <a:lumOff val="50000"/>
              </a:schemeClr>
            </a:solidFill>
            <a:tailEnd type="triangle"/>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Felt gasket </a:t>
            </a:r>
            <a:r>
              <a:rPr lang="en-US" sz="1400" dirty="0">
                <a:solidFill>
                  <a:schemeClr val="bg1"/>
                </a:solidFill>
              </a:rPr>
              <a:t>15 </a:t>
            </a:r>
            <a:r>
              <a:rPr lang="en-DE" sz="1400" dirty="0">
                <a:solidFill>
                  <a:schemeClr val="bg1"/>
                </a:solidFill>
                <a:latin typeface="Calibri" panose="020F0502020204030204"/>
              </a:rPr>
              <a:t>µ</a:t>
            </a:r>
            <a:r>
              <a:rPr lang="en-US" sz="1400" dirty="0">
                <a:solidFill>
                  <a:schemeClr val="bg1"/>
                </a:solidFill>
                <a:latin typeface="Calibri" panose="020F0502020204030204"/>
              </a:rPr>
              <a:t>m</a:t>
            </a:r>
            <a:r>
              <a:rPr lang="en-US" sz="1400" dirty="0"/>
              <a:t> </a:t>
            </a:r>
            <a:endParaRPr lang="LID4096" sz="1400" dirty="0"/>
          </a:p>
        </p:txBody>
      </p:sp>
      <p:sp>
        <p:nvSpPr>
          <p:cNvPr id="23" name="Callout: Bent Line 22">
            <a:extLst>
              <a:ext uri="{FF2B5EF4-FFF2-40B4-BE49-F238E27FC236}">
                <a16:creationId xmlns:a16="http://schemas.microsoft.com/office/drawing/2014/main" id="{4B9224AF-A146-4BBC-8A6C-33EDAD93B88C}"/>
              </a:ext>
            </a:extLst>
          </p:cNvPr>
          <p:cNvSpPr/>
          <p:nvPr/>
        </p:nvSpPr>
        <p:spPr>
          <a:xfrm>
            <a:off x="4600354" y="5841772"/>
            <a:ext cx="1495646" cy="365125"/>
          </a:xfrm>
          <a:prstGeom prst="borderCallout2">
            <a:avLst>
              <a:gd name="adj1" fmla="val 18750"/>
              <a:gd name="adj2" fmla="val 317"/>
              <a:gd name="adj3" fmla="val 18750"/>
              <a:gd name="adj4" fmla="val -16667"/>
              <a:gd name="adj5" fmla="val -133489"/>
              <a:gd name="adj6" fmla="val -39873"/>
            </a:avLst>
          </a:prstGeom>
          <a:solidFill>
            <a:schemeClr val="tx1">
              <a:lumMod val="50000"/>
              <a:lumOff val="50000"/>
            </a:schemeClr>
          </a:solidFill>
          <a:ln w="57150">
            <a:solidFill>
              <a:schemeClr val="tx1">
                <a:lumMod val="50000"/>
                <a:lumOff val="50000"/>
              </a:schemeClr>
            </a:solidFill>
            <a:tailEnd type="triangle"/>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Molecular sieve</a:t>
            </a:r>
          </a:p>
          <a:p>
            <a:pPr algn="ctr"/>
            <a:r>
              <a:rPr lang="en-US" sz="1400" dirty="0" err="1"/>
              <a:t>dessicant</a:t>
            </a:r>
            <a:r>
              <a:rPr lang="en-US" sz="1400" dirty="0"/>
              <a:t> </a:t>
            </a:r>
            <a:endParaRPr lang="LID4096" sz="1400" dirty="0"/>
          </a:p>
        </p:txBody>
      </p:sp>
    </p:spTree>
    <p:extLst>
      <p:ext uri="{BB962C8B-B14F-4D97-AF65-F5344CB8AC3E}">
        <p14:creationId xmlns:p14="http://schemas.microsoft.com/office/powerpoint/2010/main" val="22991630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1A0025-71E0-4717-99D2-382E6A594F89}"/>
              </a:ext>
            </a:extLst>
          </p:cNvPr>
          <p:cNvSpPr>
            <a:spLocks noGrp="1"/>
          </p:cNvSpPr>
          <p:nvPr>
            <p:ph type="title"/>
          </p:nvPr>
        </p:nvSpPr>
        <p:spPr/>
        <p:txBody>
          <a:bodyPr/>
          <a:lstStyle/>
          <a:p>
            <a:r>
              <a:rPr lang="en-US" dirty="0"/>
              <a:t>NOVEC Substitution</a:t>
            </a:r>
            <a:endParaRPr lang="LID4096" dirty="0"/>
          </a:p>
        </p:txBody>
      </p:sp>
      <p:sp>
        <p:nvSpPr>
          <p:cNvPr id="3" name="Date Placeholder 2">
            <a:extLst>
              <a:ext uri="{FF2B5EF4-FFF2-40B4-BE49-F238E27FC236}">
                <a16:creationId xmlns:a16="http://schemas.microsoft.com/office/drawing/2014/main" id="{810BD67C-AC54-4754-A040-CEDC10749E4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681E0DE-43BC-4A30-BD72-8DD72090090B}" type="datetime1">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06.07.2023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D1B8F50C-43EA-4D2C-9094-C5B8B474DEA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85EE78-A1D9-46E2-90BC-C852249862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E38FAEE0-4983-4A70-B150-368E1D95D116}"/>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319C9F97-72EE-4D85-B831-016F723A771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27932" y="1203246"/>
            <a:ext cx="4656737" cy="2098754"/>
          </a:xfrm>
          <a:prstGeom prst="rect">
            <a:avLst/>
          </a:prstGeom>
        </p:spPr>
      </p:pic>
      <p:sp>
        <p:nvSpPr>
          <p:cNvPr id="11" name="TextBox 10">
            <a:extLst>
              <a:ext uri="{FF2B5EF4-FFF2-40B4-BE49-F238E27FC236}">
                <a16:creationId xmlns:a16="http://schemas.microsoft.com/office/drawing/2014/main" id="{42B17CDF-CA86-41BE-BD57-9F04A06E3817}"/>
              </a:ext>
            </a:extLst>
          </p:cNvPr>
          <p:cNvSpPr txBox="1"/>
          <p:nvPr/>
        </p:nvSpPr>
        <p:spPr>
          <a:xfrm>
            <a:off x="323851" y="1067717"/>
            <a:ext cx="6235700" cy="3664208"/>
          </a:xfrm>
          <a:prstGeom prst="rect">
            <a:avLst/>
          </a:prstGeom>
          <a:noFill/>
        </p:spPr>
        <p:txBody>
          <a:bodyPr wrap="square" rtlCol="0">
            <a:spAutoFit/>
          </a:bodyPr>
          <a:lstStyle/>
          <a:p>
            <a:pPr marL="285750" indent="-285750">
              <a:lnSpc>
                <a:spcPct val="130000"/>
              </a:lnSpc>
              <a:buFont typeface="Arial" panose="020B0604020202020204" pitchFamily="34" charset="0"/>
              <a:buChar char="•"/>
            </a:pPr>
            <a:r>
              <a:rPr lang="en-US" dirty="0"/>
              <a:t>3M corporation announced that it plans to discontinue per- and polyfluoroalkyl substance (PFAS), including include NOVEC 649 and its variation for fire-extinguishing application NOVEC 1230, by the end of 2025</a:t>
            </a:r>
          </a:p>
          <a:p>
            <a:pPr marL="285750" indent="-285750">
              <a:lnSpc>
                <a:spcPct val="130000"/>
              </a:lnSpc>
              <a:buFont typeface="Arial" panose="020B0604020202020204" pitchFamily="34" charset="0"/>
              <a:buChar char="•"/>
            </a:pPr>
            <a:r>
              <a:rPr lang="en-US" dirty="0"/>
              <a:t>NOVEC 649 is a trademark for </a:t>
            </a:r>
            <a:r>
              <a:rPr lang="en-US" dirty="0" err="1"/>
              <a:t>perfluor</a:t>
            </a:r>
            <a:r>
              <a:rPr lang="en-US" dirty="0"/>
              <a:t>(2-methyl-3-pentanon)</a:t>
            </a:r>
          </a:p>
          <a:p>
            <a:pPr marL="285750" indent="-285750">
              <a:lnSpc>
                <a:spcPct val="130000"/>
              </a:lnSpc>
              <a:buFont typeface="Arial" panose="020B0604020202020204" pitchFamily="34" charset="0"/>
              <a:buChar char="•"/>
            </a:pPr>
            <a:r>
              <a:rPr lang="en-US" dirty="0"/>
              <a:t>An extensive search for alternative suppliers that can provide us with industrial quantities and acceptable purity 99,9% was made</a:t>
            </a:r>
          </a:p>
          <a:p>
            <a:pPr marL="285750" indent="-285750">
              <a:lnSpc>
                <a:spcPct val="130000"/>
              </a:lnSpc>
              <a:buFont typeface="Arial" panose="020B0604020202020204" pitchFamily="34" charset="0"/>
              <a:buChar char="•"/>
            </a:pPr>
            <a:r>
              <a:rPr lang="en-US" dirty="0"/>
              <a:t>After careful considerations, one company was selected, and a trial purchase of 35 kg was made</a:t>
            </a:r>
            <a:endParaRPr lang="LID4096" dirty="0"/>
          </a:p>
        </p:txBody>
      </p:sp>
    </p:spTree>
    <p:extLst>
      <p:ext uri="{BB962C8B-B14F-4D97-AF65-F5344CB8AC3E}">
        <p14:creationId xmlns:p14="http://schemas.microsoft.com/office/powerpoint/2010/main" val="163485216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16E6AB33-B24C-4C2F-B5A9-72DBAA49C892}"/>
              </a:ext>
            </a:extLst>
          </p:cNvPr>
          <p:cNvSpPr>
            <a:spLocks noGrp="1"/>
          </p:cNvSpPr>
          <p:nvPr>
            <p:ph type="dt" sz="half" idx="10"/>
          </p:nvPr>
        </p:nvSpPr>
        <p:spPr/>
        <p:txBody>
          <a:bodyPr/>
          <a:lstStyle/>
          <a:p>
            <a:fld id="{5681E0DE-43BC-4A30-BD72-8DD72090090B}" type="datetime1">
              <a:rPr lang="de-DE" smtClean="0"/>
              <a:pPr/>
              <a:t>06.07.2023</a:t>
            </a:fld>
            <a:endParaRPr lang="en-US" dirty="0"/>
          </a:p>
        </p:txBody>
      </p:sp>
      <p:sp>
        <p:nvSpPr>
          <p:cNvPr id="4" name="Slide Number Placeholder 3">
            <a:extLst>
              <a:ext uri="{FF2B5EF4-FFF2-40B4-BE49-F238E27FC236}">
                <a16:creationId xmlns:a16="http://schemas.microsoft.com/office/drawing/2014/main" id="{3348F7B4-1CF5-48A5-A59D-5A6BF2E9F7AC}"/>
              </a:ext>
            </a:extLst>
          </p:cNvPr>
          <p:cNvSpPr>
            <a:spLocks noGrp="1"/>
          </p:cNvSpPr>
          <p:nvPr>
            <p:ph type="sldNum" sz="quarter" idx="12"/>
          </p:nvPr>
        </p:nvSpPr>
        <p:spPr/>
        <p:txBody>
          <a:bodyPr/>
          <a:lstStyle/>
          <a:p>
            <a:fld id="{5A85EE78-A1D9-46E2-90BC-C852249862A1}" type="slidenum">
              <a:rPr lang="en-US" smtClean="0"/>
              <a:pPr/>
              <a:t>24</a:t>
            </a:fld>
            <a:endParaRPr lang="en-US" dirty="0"/>
          </a:p>
        </p:txBody>
      </p:sp>
      <p:sp>
        <p:nvSpPr>
          <p:cNvPr id="5" name="Footer Placeholder 4">
            <a:extLst>
              <a:ext uri="{FF2B5EF4-FFF2-40B4-BE49-F238E27FC236}">
                <a16:creationId xmlns:a16="http://schemas.microsoft.com/office/drawing/2014/main" id="{253190C0-F9AC-4F82-A1D4-62F98B00B8CE}"/>
              </a:ext>
            </a:extLst>
          </p:cNvPr>
          <p:cNvSpPr>
            <a:spLocks noGrp="1"/>
          </p:cNvSpPr>
          <p:nvPr>
            <p:ph type="ftr" sz="quarter" idx="11"/>
          </p:nvPr>
        </p:nvSpPr>
        <p:spPr/>
        <p:txBody>
          <a:bodyPr/>
          <a:lstStyle/>
          <a:p>
            <a:endParaRPr lang="en-US" dirty="0"/>
          </a:p>
        </p:txBody>
      </p:sp>
      <p:sp>
        <p:nvSpPr>
          <p:cNvPr id="6" name="Title 1">
            <a:extLst>
              <a:ext uri="{FF2B5EF4-FFF2-40B4-BE49-F238E27FC236}">
                <a16:creationId xmlns:a16="http://schemas.microsoft.com/office/drawing/2014/main" id="{CCFA289B-99D6-4F5F-9A5A-2F4A9109D184}"/>
              </a:ext>
            </a:extLst>
          </p:cNvPr>
          <p:cNvSpPr txBox="1">
            <a:spLocks/>
          </p:cNvSpPr>
          <p:nvPr/>
        </p:nvSpPr>
        <p:spPr>
          <a:xfrm>
            <a:off x="3683938" y="2468083"/>
            <a:ext cx="5089121" cy="192183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400" kern="1200">
                <a:solidFill>
                  <a:schemeClr val="tx1"/>
                </a:solidFill>
                <a:latin typeface="+mn-lt"/>
                <a:ea typeface="+mj-ea"/>
                <a:cs typeface="+mj-cs"/>
              </a:defRPr>
            </a:lvl1pPr>
          </a:lstStyle>
          <a:p>
            <a:pPr algn="ctr"/>
            <a:r>
              <a:rPr lang="en-US" sz="3600" dirty="0"/>
              <a:t>Thank you for your attention</a:t>
            </a:r>
            <a:endParaRPr lang="LID4096" sz="3600" dirty="0"/>
          </a:p>
        </p:txBody>
      </p:sp>
    </p:spTree>
    <p:extLst>
      <p:ext uri="{BB962C8B-B14F-4D97-AF65-F5344CB8AC3E}">
        <p14:creationId xmlns:p14="http://schemas.microsoft.com/office/powerpoint/2010/main" val="17658684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26C33-1EED-4D44-BC65-2EB60DFDD2BE}"/>
              </a:ext>
            </a:extLst>
          </p:cNvPr>
          <p:cNvSpPr>
            <a:spLocks noGrp="1"/>
          </p:cNvSpPr>
          <p:nvPr>
            <p:ph type="title"/>
          </p:nvPr>
        </p:nvSpPr>
        <p:spPr>
          <a:xfrm>
            <a:off x="3253385" y="2482850"/>
            <a:ext cx="5685229" cy="1892300"/>
          </a:xfrm>
        </p:spPr>
        <p:txBody>
          <a:bodyPr>
            <a:noAutofit/>
          </a:bodyPr>
          <a:lstStyle/>
          <a:p>
            <a:pPr algn="ctr"/>
            <a:r>
              <a:rPr lang="en-US" sz="3600" dirty="0"/>
              <a:t>The final vision</a:t>
            </a:r>
            <a:br>
              <a:rPr lang="en-US" sz="3600" dirty="0"/>
            </a:br>
            <a:r>
              <a:rPr lang="en-US" sz="3600" dirty="0"/>
              <a:t>on cooling supply for STS detector</a:t>
            </a:r>
            <a:endParaRPr lang="LID4096" sz="3600" dirty="0"/>
          </a:p>
        </p:txBody>
      </p:sp>
      <p:sp>
        <p:nvSpPr>
          <p:cNvPr id="3" name="Date Placeholder 2">
            <a:extLst>
              <a:ext uri="{FF2B5EF4-FFF2-40B4-BE49-F238E27FC236}">
                <a16:creationId xmlns:a16="http://schemas.microsoft.com/office/drawing/2014/main" id="{89BA8CCF-7F4D-400C-B6AA-793C43563BDD}"/>
              </a:ext>
            </a:extLst>
          </p:cNvPr>
          <p:cNvSpPr>
            <a:spLocks noGrp="1"/>
          </p:cNvSpPr>
          <p:nvPr>
            <p:ph type="dt" sz="half" idx="10"/>
          </p:nvPr>
        </p:nvSpPr>
        <p:spPr/>
        <p:txBody>
          <a:bodyPr/>
          <a:lstStyle/>
          <a:p>
            <a:fld id="{5681E0DE-43BC-4A30-BD72-8DD72090090B}" type="datetime1">
              <a:rPr lang="de-DE" smtClean="0"/>
              <a:pPr/>
              <a:t>06.07.2023</a:t>
            </a:fld>
            <a:endParaRPr lang="en-US" dirty="0"/>
          </a:p>
        </p:txBody>
      </p:sp>
      <p:sp>
        <p:nvSpPr>
          <p:cNvPr id="4" name="Slide Number Placeholder 3">
            <a:extLst>
              <a:ext uri="{FF2B5EF4-FFF2-40B4-BE49-F238E27FC236}">
                <a16:creationId xmlns:a16="http://schemas.microsoft.com/office/drawing/2014/main" id="{5F1DD813-00E9-4201-9047-7494632C6E07}"/>
              </a:ext>
            </a:extLst>
          </p:cNvPr>
          <p:cNvSpPr>
            <a:spLocks noGrp="1"/>
          </p:cNvSpPr>
          <p:nvPr>
            <p:ph type="sldNum" sz="quarter" idx="12"/>
          </p:nvPr>
        </p:nvSpPr>
        <p:spPr/>
        <p:txBody>
          <a:bodyPr/>
          <a:lstStyle/>
          <a:p>
            <a:fld id="{5A85EE78-A1D9-46E2-90BC-C852249862A1}" type="slidenum">
              <a:rPr lang="en-US" smtClean="0"/>
              <a:pPr/>
              <a:t>3</a:t>
            </a:fld>
            <a:endParaRPr lang="en-US" dirty="0"/>
          </a:p>
        </p:txBody>
      </p:sp>
      <p:sp>
        <p:nvSpPr>
          <p:cNvPr id="5" name="Footer Placeholder 4">
            <a:extLst>
              <a:ext uri="{FF2B5EF4-FFF2-40B4-BE49-F238E27FC236}">
                <a16:creationId xmlns:a16="http://schemas.microsoft.com/office/drawing/2014/main" id="{4F8C1B64-A5D5-47C8-8A10-BC6EC30D99CF}"/>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5320555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6CCDAF99-25E7-4640-AA12-49A3E44F52B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07634" y="1766268"/>
            <a:ext cx="7226308" cy="3674142"/>
          </a:xfrm>
          <a:prstGeom prst="rect">
            <a:avLst/>
          </a:prstGeom>
        </p:spPr>
      </p:pic>
      <p:sp>
        <p:nvSpPr>
          <p:cNvPr id="2" name="Title 1">
            <a:extLst>
              <a:ext uri="{FF2B5EF4-FFF2-40B4-BE49-F238E27FC236}">
                <a16:creationId xmlns:a16="http://schemas.microsoft.com/office/drawing/2014/main" id="{CB781FDB-7783-4A3B-BE2E-4ADC19DCA598}"/>
              </a:ext>
            </a:extLst>
          </p:cNvPr>
          <p:cNvSpPr>
            <a:spLocks noGrp="1"/>
          </p:cNvSpPr>
          <p:nvPr>
            <p:ph type="title"/>
          </p:nvPr>
        </p:nvSpPr>
        <p:spPr/>
        <p:txBody>
          <a:bodyPr/>
          <a:lstStyle/>
          <a:p>
            <a:r>
              <a:rPr lang="en-US" dirty="0"/>
              <a:t>STS Detector Overview </a:t>
            </a:r>
            <a:endParaRPr lang="LID4096" dirty="0"/>
          </a:p>
        </p:txBody>
      </p:sp>
      <p:sp>
        <p:nvSpPr>
          <p:cNvPr id="3" name="Date Placeholder 2">
            <a:extLst>
              <a:ext uri="{FF2B5EF4-FFF2-40B4-BE49-F238E27FC236}">
                <a16:creationId xmlns:a16="http://schemas.microsoft.com/office/drawing/2014/main" id="{C16C1D47-2C6D-407D-8AE3-732FA85CEDDC}"/>
              </a:ext>
            </a:extLst>
          </p:cNvPr>
          <p:cNvSpPr>
            <a:spLocks noGrp="1"/>
          </p:cNvSpPr>
          <p:nvPr>
            <p:ph type="dt" sz="half" idx="10"/>
          </p:nvPr>
        </p:nvSpPr>
        <p:spPr/>
        <p:txBody>
          <a:bodyPr/>
          <a:lstStyle/>
          <a:p>
            <a:fld id="{5681E0DE-43BC-4A30-BD72-8DD72090090B}" type="datetime1">
              <a:rPr lang="de-DE" smtClean="0"/>
              <a:pPr/>
              <a:t>06.07.2023</a:t>
            </a:fld>
            <a:endParaRPr lang="en-US" dirty="0"/>
          </a:p>
        </p:txBody>
      </p:sp>
      <p:sp>
        <p:nvSpPr>
          <p:cNvPr id="4" name="Slide Number Placeholder 3">
            <a:extLst>
              <a:ext uri="{FF2B5EF4-FFF2-40B4-BE49-F238E27FC236}">
                <a16:creationId xmlns:a16="http://schemas.microsoft.com/office/drawing/2014/main" id="{0D7FA873-22DE-41C5-B82A-692AEF621359}"/>
              </a:ext>
            </a:extLst>
          </p:cNvPr>
          <p:cNvSpPr>
            <a:spLocks noGrp="1"/>
          </p:cNvSpPr>
          <p:nvPr>
            <p:ph type="sldNum" sz="quarter" idx="12"/>
          </p:nvPr>
        </p:nvSpPr>
        <p:spPr/>
        <p:txBody>
          <a:bodyPr/>
          <a:lstStyle/>
          <a:p>
            <a:fld id="{5A85EE78-A1D9-46E2-90BC-C852249862A1}" type="slidenum">
              <a:rPr lang="en-US" smtClean="0"/>
              <a:pPr/>
              <a:t>4</a:t>
            </a:fld>
            <a:endParaRPr lang="en-US" dirty="0"/>
          </a:p>
        </p:txBody>
      </p:sp>
      <p:sp>
        <p:nvSpPr>
          <p:cNvPr id="5" name="Footer Placeholder 4">
            <a:extLst>
              <a:ext uri="{FF2B5EF4-FFF2-40B4-BE49-F238E27FC236}">
                <a16:creationId xmlns:a16="http://schemas.microsoft.com/office/drawing/2014/main" id="{3489042F-C5A0-435A-AE25-DBDEB7C134C4}"/>
              </a:ext>
            </a:extLst>
          </p:cNvPr>
          <p:cNvSpPr>
            <a:spLocks noGrp="1"/>
          </p:cNvSpPr>
          <p:nvPr>
            <p:ph type="ftr" sz="quarter" idx="11"/>
          </p:nvPr>
        </p:nvSpPr>
        <p:spPr/>
        <p:txBody>
          <a:bodyPr/>
          <a:lstStyle/>
          <a:p>
            <a:endParaRPr lang="en-US" dirty="0"/>
          </a:p>
        </p:txBody>
      </p:sp>
      <p:sp>
        <p:nvSpPr>
          <p:cNvPr id="12" name="Callout: Bent Line 11">
            <a:extLst>
              <a:ext uri="{FF2B5EF4-FFF2-40B4-BE49-F238E27FC236}">
                <a16:creationId xmlns:a16="http://schemas.microsoft.com/office/drawing/2014/main" id="{DB30B423-0F9A-43C7-AE3A-DC4681256597}"/>
              </a:ext>
            </a:extLst>
          </p:cNvPr>
          <p:cNvSpPr/>
          <p:nvPr/>
        </p:nvSpPr>
        <p:spPr>
          <a:xfrm>
            <a:off x="9759946" y="1238750"/>
            <a:ext cx="1473200" cy="545618"/>
          </a:xfrm>
          <a:prstGeom prst="borderCallout2">
            <a:avLst>
              <a:gd name="adj1" fmla="val 18750"/>
              <a:gd name="adj2" fmla="val 317"/>
              <a:gd name="adj3" fmla="val 18750"/>
              <a:gd name="adj4" fmla="val -16667"/>
              <a:gd name="adj5" fmla="val 353309"/>
              <a:gd name="adj6" fmla="val -88521"/>
            </a:avLst>
          </a:prstGeom>
          <a:solidFill>
            <a:schemeClr val="tx1">
              <a:lumMod val="50000"/>
              <a:lumOff val="50000"/>
            </a:schemeClr>
          </a:solidFill>
          <a:ln w="57150">
            <a:solidFill>
              <a:schemeClr val="tx1">
                <a:lumMod val="50000"/>
                <a:lumOff val="50000"/>
              </a:schemeClr>
            </a:solidFill>
            <a:tailEnd type="triangle"/>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Front end boards</a:t>
            </a:r>
          </a:p>
          <a:p>
            <a:pPr algn="ctr"/>
            <a:r>
              <a:rPr lang="en-US" sz="1400" dirty="0"/>
              <a:t>(FEBs)</a:t>
            </a:r>
            <a:endParaRPr lang="LID4096" sz="1400" dirty="0"/>
          </a:p>
        </p:txBody>
      </p:sp>
      <p:sp>
        <p:nvSpPr>
          <p:cNvPr id="14" name="Callout: Bent Line 13">
            <a:extLst>
              <a:ext uri="{FF2B5EF4-FFF2-40B4-BE49-F238E27FC236}">
                <a16:creationId xmlns:a16="http://schemas.microsoft.com/office/drawing/2014/main" id="{6440A91B-CB2B-4057-B090-51E3CFAD2E23}"/>
              </a:ext>
            </a:extLst>
          </p:cNvPr>
          <p:cNvSpPr/>
          <p:nvPr/>
        </p:nvSpPr>
        <p:spPr>
          <a:xfrm flipH="1">
            <a:off x="7125366" y="5616208"/>
            <a:ext cx="2090199" cy="859901"/>
          </a:xfrm>
          <a:prstGeom prst="borderCallout2">
            <a:avLst>
              <a:gd name="adj1" fmla="val 18750"/>
              <a:gd name="adj2" fmla="val 317"/>
              <a:gd name="adj3" fmla="val 18750"/>
              <a:gd name="adj4" fmla="val -8667"/>
              <a:gd name="adj5" fmla="val -106913"/>
              <a:gd name="adj6" fmla="val -2906"/>
            </a:avLst>
          </a:prstGeom>
          <a:solidFill>
            <a:schemeClr val="tx1">
              <a:lumMod val="50000"/>
              <a:lumOff val="50000"/>
            </a:schemeClr>
          </a:solidFill>
          <a:ln w="57150">
            <a:solidFill>
              <a:schemeClr val="tx1">
                <a:lumMod val="50000"/>
                <a:lumOff val="50000"/>
              </a:schemeClr>
            </a:solidFill>
            <a:tailEnd type="triangle"/>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Read-out boards (ROBs)</a:t>
            </a:r>
          </a:p>
          <a:p>
            <a:pPr algn="ctr"/>
            <a:r>
              <a:rPr lang="en-US" sz="1400" dirty="0"/>
              <a:t>and</a:t>
            </a:r>
          </a:p>
          <a:p>
            <a:pPr algn="ctr"/>
            <a:r>
              <a:rPr lang="en-US" sz="1400" dirty="0"/>
              <a:t>Power boards (</a:t>
            </a:r>
            <a:r>
              <a:rPr lang="en-US" sz="1400" dirty="0" err="1"/>
              <a:t>PoBS</a:t>
            </a:r>
            <a:r>
              <a:rPr lang="en-US" sz="1400" dirty="0"/>
              <a:t>)</a:t>
            </a:r>
            <a:endParaRPr lang="LID4096" sz="1400" dirty="0"/>
          </a:p>
        </p:txBody>
      </p:sp>
      <p:sp>
        <p:nvSpPr>
          <p:cNvPr id="15" name="Callout: Bent Line 14">
            <a:extLst>
              <a:ext uri="{FF2B5EF4-FFF2-40B4-BE49-F238E27FC236}">
                <a16:creationId xmlns:a16="http://schemas.microsoft.com/office/drawing/2014/main" id="{2D788B7C-CD7D-4AB5-AD1D-E9A3A09BFF63}"/>
              </a:ext>
            </a:extLst>
          </p:cNvPr>
          <p:cNvSpPr/>
          <p:nvPr/>
        </p:nvSpPr>
        <p:spPr>
          <a:xfrm flipH="1">
            <a:off x="5924546" y="980249"/>
            <a:ext cx="1473200" cy="580648"/>
          </a:xfrm>
          <a:prstGeom prst="borderCallout2">
            <a:avLst>
              <a:gd name="adj1" fmla="val 18750"/>
              <a:gd name="adj2" fmla="val 317"/>
              <a:gd name="adj3" fmla="val 18750"/>
              <a:gd name="adj4" fmla="val -16667"/>
              <a:gd name="adj5" fmla="val 427075"/>
              <a:gd name="adj6" fmla="val -33856"/>
            </a:avLst>
          </a:prstGeom>
          <a:solidFill>
            <a:schemeClr val="tx1">
              <a:lumMod val="50000"/>
              <a:lumOff val="50000"/>
            </a:schemeClr>
          </a:solidFill>
          <a:ln w="57150">
            <a:solidFill>
              <a:schemeClr val="tx1">
                <a:lumMod val="50000"/>
                <a:lumOff val="50000"/>
              </a:schemeClr>
            </a:solidFill>
            <a:tailEnd type="triangle"/>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Silicon sensors</a:t>
            </a:r>
            <a:endParaRPr lang="LID4096" sz="1400" dirty="0"/>
          </a:p>
        </p:txBody>
      </p:sp>
      <p:sp>
        <p:nvSpPr>
          <p:cNvPr id="16" name="Callout: Bent Line 15">
            <a:extLst>
              <a:ext uri="{FF2B5EF4-FFF2-40B4-BE49-F238E27FC236}">
                <a16:creationId xmlns:a16="http://schemas.microsoft.com/office/drawing/2014/main" id="{49E27A86-C7A9-4BF6-BFA1-F8788B6E7FCA}"/>
              </a:ext>
            </a:extLst>
          </p:cNvPr>
          <p:cNvSpPr/>
          <p:nvPr/>
        </p:nvSpPr>
        <p:spPr>
          <a:xfrm flipH="1">
            <a:off x="3551274" y="5242795"/>
            <a:ext cx="1739379" cy="580648"/>
          </a:xfrm>
          <a:prstGeom prst="borderCallout2">
            <a:avLst>
              <a:gd name="adj1" fmla="val 18750"/>
              <a:gd name="adj2" fmla="val 317"/>
              <a:gd name="adj3" fmla="val 18750"/>
              <a:gd name="adj4" fmla="val -16667"/>
              <a:gd name="adj5" fmla="val -165348"/>
              <a:gd name="adj6" fmla="val -24881"/>
            </a:avLst>
          </a:prstGeom>
          <a:solidFill>
            <a:schemeClr val="tx1">
              <a:lumMod val="50000"/>
              <a:lumOff val="50000"/>
            </a:schemeClr>
          </a:solidFill>
          <a:ln w="57150">
            <a:solidFill>
              <a:schemeClr val="tx1">
                <a:lumMod val="50000"/>
                <a:lumOff val="50000"/>
              </a:schemeClr>
            </a:solidFill>
            <a:tailEnd type="triangle"/>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Casing</a:t>
            </a:r>
          </a:p>
          <a:p>
            <a:pPr algn="ctr"/>
            <a:r>
              <a:rPr lang="en-US" sz="1400" dirty="0"/>
              <a:t>(</a:t>
            </a:r>
            <a:r>
              <a:rPr lang="en-US" sz="1400"/>
              <a:t>fragment)</a:t>
            </a:r>
            <a:endParaRPr lang="LID4096" sz="1400" dirty="0"/>
          </a:p>
        </p:txBody>
      </p:sp>
      <p:sp>
        <p:nvSpPr>
          <p:cNvPr id="19" name="TextBox 18">
            <a:extLst>
              <a:ext uri="{FF2B5EF4-FFF2-40B4-BE49-F238E27FC236}">
                <a16:creationId xmlns:a16="http://schemas.microsoft.com/office/drawing/2014/main" id="{F74010E8-A568-4C5A-B01A-AA5CD852ECEF}"/>
              </a:ext>
            </a:extLst>
          </p:cNvPr>
          <p:cNvSpPr txBox="1"/>
          <p:nvPr/>
        </p:nvSpPr>
        <p:spPr>
          <a:xfrm>
            <a:off x="191459" y="1205028"/>
            <a:ext cx="4774233" cy="3373359"/>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dirty="0"/>
              <a:t>Electronic boards are the main contributor</a:t>
            </a:r>
            <a:br>
              <a:rPr lang="en-US" dirty="0"/>
            </a:br>
            <a:r>
              <a:rPr lang="en-US" dirty="0"/>
              <a:t>to the power dissipation</a:t>
            </a:r>
          </a:p>
          <a:p>
            <a:pPr marL="285750" indent="-285750">
              <a:lnSpc>
                <a:spcPct val="150000"/>
              </a:lnSpc>
              <a:buFont typeface="Arial" panose="020B0604020202020204" pitchFamily="34" charset="0"/>
              <a:buChar char="•"/>
            </a:pPr>
            <a:r>
              <a:rPr lang="en-US" dirty="0"/>
              <a:t>Silicon sensors require a specific temperature</a:t>
            </a:r>
            <a:br>
              <a:rPr lang="en-US" dirty="0"/>
            </a:br>
            <a:r>
              <a:rPr lang="en-US" dirty="0"/>
              <a:t>to operate, which is related to nominal outlet temperature of the cooling plant: ca. -20 </a:t>
            </a:r>
            <a:r>
              <a:rPr lang="en-US" baseline="30000" dirty="0" err="1"/>
              <a:t>o</a:t>
            </a:r>
            <a:r>
              <a:rPr lang="en-US" dirty="0" err="1"/>
              <a:t>C</a:t>
            </a:r>
            <a:endParaRPr lang="en-US" dirty="0"/>
          </a:p>
          <a:p>
            <a:pPr marL="285750" indent="-285750">
              <a:lnSpc>
                <a:spcPct val="150000"/>
              </a:lnSpc>
              <a:buFont typeface="Arial" panose="020B0604020202020204" pitchFamily="34" charset="0"/>
              <a:buChar char="•"/>
            </a:pPr>
            <a:r>
              <a:rPr lang="en-US" dirty="0"/>
              <a:t>The casing (thermal enclosure) acts as</a:t>
            </a:r>
            <a:br>
              <a:rPr lang="en-US" dirty="0"/>
            </a:br>
            <a:r>
              <a:rPr lang="en-US" dirty="0"/>
              <a:t>an additional source of heat gains</a:t>
            </a:r>
          </a:p>
          <a:p>
            <a:pPr>
              <a:lnSpc>
                <a:spcPct val="150000"/>
              </a:lnSpc>
            </a:pPr>
            <a:endParaRPr lang="LID4096" dirty="0"/>
          </a:p>
        </p:txBody>
      </p:sp>
    </p:spTree>
    <p:extLst>
      <p:ext uri="{BB962C8B-B14F-4D97-AF65-F5344CB8AC3E}">
        <p14:creationId xmlns:p14="http://schemas.microsoft.com/office/powerpoint/2010/main" val="2488330320"/>
      </p:ext>
    </p:extLst>
  </p:cSld>
  <p:clrMapOvr>
    <a:overrideClrMapping bg1="lt1" tx1="dk1" bg2="lt2" tx2="dk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D4DE42-127A-48F5-BC0C-033C95B6ED35}"/>
              </a:ext>
            </a:extLst>
          </p:cNvPr>
          <p:cNvSpPr>
            <a:spLocks noGrp="1"/>
          </p:cNvSpPr>
          <p:nvPr>
            <p:ph type="title"/>
          </p:nvPr>
        </p:nvSpPr>
        <p:spPr>
          <a:xfrm>
            <a:off x="165096" y="90014"/>
            <a:ext cx="8945880" cy="494411"/>
          </a:xfrm>
        </p:spPr>
        <p:txBody>
          <a:bodyPr/>
          <a:lstStyle/>
          <a:p>
            <a:r>
              <a:rPr lang="en-US" dirty="0"/>
              <a:t>Electronic Boards Power Dissipation</a:t>
            </a:r>
            <a:endParaRPr lang="LID4096" dirty="0"/>
          </a:p>
        </p:txBody>
      </p:sp>
      <p:sp>
        <p:nvSpPr>
          <p:cNvPr id="3" name="Date Placeholder 2">
            <a:extLst>
              <a:ext uri="{FF2B5EF4-FFF2-40B4-BE49-F238E27FC236}">
                <a16:creationId xmlns:a16="http://schemas.microsoft.com/office/drawing/2014/main" id="{6DDAC3DE-4B22-405A-A0AC-CE128DF43CD2}"/>
              </a:ext>
            </a:extLst>
          </p:cNvPr>
          <p:cNvSpPr>
            <a:spLocks noGrp="1"/>
          </p:cNvSpPr>
          <p:nvPr>
            <p:ph type="dt" sz="half" idx="10"/>
          </p:nvPr>
        </p:nvSpPr>
        <p:spPr/>
        <p:txBody>
          <a:bodyPr/>
          <a:lstStyle/>
          <a:p>
            <a:fld id="{5681E0DE-43BC-4A30-BD72-8DD72090090B}" type="datetime1">
              <a:rPr lang="de-DE" smtClean="0"/>
              <a:pPr/>
              <a:t>06.07.2023</a:t>
            </a:fld>
            <a:endParaRPr lang="en-US" dirty="0"/>
          </a:p>
        </p:txBody>
      </p:sp>
      <p:sp>
        <p:nvSpPr>
          <p:cNvPr id="4" name="Slide Number Placeholder 3">
            <a:extLst>
              <a:ext uri="{FF2B5EF4-FFF2-40B4-BE49-F238E27FC236}">
                <a16:creationId xmlns:a16="http://schemas.microsoft.com/office/drawing/2014/main" id="{676F708A-0D84-4943-8104-60A54CBABEC1}"/>
              </a:ext>
            </a:extLst>
          </p:cNvPr>
          <p:cNvSpPr>
            <a:spLocks noGrp="1"/>
          </p:cNvSpPr>
          <p:nvPr>
            <p:ph type="sldNum" sz="quarter" idx="12"/>
          </p:nvPr>
        </p:nvSpPr>
        <p:spPr/>
        <p:txBody>
          <a:bodyPr/>
          <a:lstStyle/>
          <a:p>
            <a:fld id="{5A85EE78-A1D9-46E2-90BC-C852249862A1}" type="slidenum">
              <a:rPr lang="en-US" smtClean="0"/>
              <a:pPr/>
              <a:t>5</a:t>
            </a:fld>
            <a:endParaRPr lang="en-US" dirty="0"/>
          </a:p>
        </p:txBody>
      </p:sp>
      <p:sp>
        <p:nvSpPr>
          <p:cNvPr id="5" name="Footer Placeholder 4">
            <a:extLst>
              <a:ext uri="{FF2B5EF4-FFF2-40B4-BE49-F238E27FC236}">
                <a16:creationId xmlns:a16="http://schemas.microsoft.com/office/drawing/2014/main" id="{9CDC6B31-566C-4228-928F-0C230AA6590C}"/>
              </a:ext>
            </a:extLst>
          </p:cNvPr>
          <p:cNvSpPr>
            <a:spLocks noGrp="1"/>
          </p:cNvSpPr>
          <p:nvPr>
            <p:ph type="ftr" sz="quarter" idx="11"/>
          </p:nvPr>
        </p:nvSpPr>
        <p:spPr/>
        <p:txBody>
          <a:bodyPr/>
          <a:lstStyle/>
          <a:p>
            <a:endParaRPr lang="en-US" dirty="0"/>
          </a:p>
        </p:txBody>
      </p:sp>
      <p:pic>
        <p:nvPicPr>
          <p:cNvPr id="12" name="Picture 11">
            <a:extLst>
              <a:ext uri="{FF2B5EF4-FFF2-40B4-BE49-F238E27FC236}">
                <a16:creationId xmlns:a16="http://schemas.microsoft.com/office/drawing/2014/main" id="{7248C35B-0A06-4365-A1D7-19782C1353F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98715" y="494390"/>
            <a:ext cx="2181983" cy="3202865"/>
          </a:xfrm>
          <a:prstGeom prst="rect">
            <a:avLst/>
          </a:prstGeom>
          <a:solidFill>
            <a:schemeClr val="tx1">
              <a:lumMod val="50000"/>
              <a:lumOff val="50000"/>
            </a:schemeClr>
          </a:solidFill>
          <a:ln w="57150">
            <a:noFill/>
            <a:tailEnd type="triangle"/>
          </a:ln>
          <a:effectLst>
            <a:outerShdw blurRad="50800" dist="38100" dir="2700000" algn="tl" rotWithShape="0">
              <a:prstClr val="black">
                <a:alpha val="40000"/>
              </a:prstClr>
            </a:outerShdw>
          </a:effectLst>
        </p:spPr>
      </p:pic>
      <p:sp>
        <p:nvSpPr>
          <p:cNvPr id="13" name="TextBox 12">
            <a:extLst>
              <a:ext uri="{FF2B5EF4-FFF2-40B4-BE49-F238E27FC236}">
                <a16:creationId xmlns:a16="http://schemas.microsoft.com/office/drawing/2014/main" id="{6E62C5DD-DAFC-458B-8FAD-CC3A4714885F}"/>
              </a:ext>
            </a:extLst>
          </p:cNvPr>
          <p:cNvSpPr txBox="1"/>
          <p:nvPr/>
        </p:nvSpPr>
        <p:spPr>
          <a:xfrm>
            <a:off x="8338149" y="3966413"/>
            <a:ext cx="1303114" cy="307777"/>
          </a:xfrm>
          <a:prstGeom prst="rect">
            <a:avLst/>
          </a:prstGeom>
          <a:noFill/>
        </p:spPr>
        <p:txBody>
          <a:bodyPr wrap="none" rtlCol="0">
            <a:spAutoFit/>
          </a:bodyPr>
          <a:lstStyle/>
          <a:p>
            <a:r>
              <a:rPr lang="en-US" sz="1400" dirty="0"/>
              <a:t>C-Frame, unit 4</a:t>
            </a:r>
            <a:endParaRPr lang="LID4096" sz="1400" dirty="0"/>
          </a:p>
        </p:txBody>
      </p:sp>
      <p:sp>
        <p:nvSpPr>
          <p:cNvPr id="22" name="Rectangle 21">
            <a:extLst>
              <a:ext uri="{FF2B5EF4-FFF2-40B4-BE49-F238E27FC236}">
                <a16:creationId xmlns:a16="http://schemas.microsoft.com/office/drawing/2014/main" id="{039226CE-45FC-4621-B709-E3D95B8C6C32}"/>
              </a:ext>
            </a:extLst>
          </p:cNvPr>
          <p:cNvSpPr/>
          <p:nvPr/>
        </p:nvSpPr>
        <p:spPr>
          <a:xfrm>
            <a:off x="7962800" y="784292"/>
            <a:ext cx="826358" cy="339936"/>
          </a:xfrm>
          <a:prstGeom prst="rect">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16" name="Callout: Bent Line 15">
            <a:extLst>
              <a:ext uri="{FF2B5EF4-FFF2-40B4-BE49-F238E27FC236}">
                <a16:creationId xmlns:a16="http://schemas.microsoft.com/office/drawing/2014/main" id="{1907F3AF-AED9-4FAC-8A23-9520E310C210}"/>
              </a:ext>
            </a:extLst>
          </p:cNvPr>
          <p:cNvSpPr/>
          <p:nvPr/>
        </p:nvSpPr>
        <p:spPr>
          <a:xfrm flipH="1">
            <a:off x="6618428" y="343674"/>
            <a:ext cx="749300" cy="494411"/>
          </a:xfrm>
          <a:prstGeom prst="borderCallout2">
            <a:avLst>
              <a:gd name="adj1" fmla="val 18750"/>
              <a:gd name="adj2" fmla="val 317"/>
              <a:gd name="adj3" fmla="val 18750"/>
              <a:gd name="adj4" fmla="val -16667"/>
              <a:gd name="adj5" fmla="val 116712"/>
              <a:gd name="adj6" fmla="val -71332"/>
            </a:avLst>
          </a:prstGeom>
          <a:solidFill>
            <a:schemeClr val="tx1">
              <a:lumMod val="50000"/>
              <a:lumOff val="50000"/>
            </a:schemeClr>
          </a:solidFill>
          <a:ln w="57150">
            <a:solidFill>
              <a:schemeClr val="tx1">
                <a:lumMod val="50000"/>
                <a:lumOff val="50000"/>
              </a:schemeClr>
            </a:solidFill>
            <a:tailEnd type="triangle"/>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t>FEBs</a:t>
            </a:r>
            <a:endParaRPr lang="LID4096" sz="1400" dirty="0"/>
          </a:p>
        </p:txBody>
      </p:sp>
      <p:sp>
        <p:nvSpPr>
          <p:cNvPr id="17" name="Callout: Bent Line 16">
            <a:extLst>
              <a:ext uri="{FF2B5EF4-FFF2-40B4-BE49-F238E27FC236}">
                <a16:creationId xmlns:a16="http://schemas.microsoft.com/office/drawing/2014/main" id="{8E277C55-00F0-4D83-A845-93A10389889E}"/>
              </a:ext>
            </a:extLst>
          </p:cNvPr>
          <p:cNvSpPr/>
          <p:nvPr/>
        </p:nvSpPr>
        <p:spPr>
          <a:xfrm>
            <a:off x="10677077" y="1046916"/>
            <a:ext cx="789758" cy="494411"/>
          </a:xfrm>
          <a:prstGeom prst="borderCallout2">
            <a:avLst>
              <a:gd name="adj1" fmla="val 18750"/>
              <a:gd name="adj2" fmla="val 317"/>
              <a:gd name="adj3" fmla="val 18750"/>
              <a:gd name="adj4" fmla="val -16667"/>
              <a:gd name="adj5" fmla="val -8020"/>
              <a:gd name="adj6" fmla="val -81429"/>
            </a:avLst>
          </a:prstGeom>
          <a:solidFill>
            <a:schemeClr val="tx1">
              <a:lumMod val="50000"/>
              <a:lumOff val="50000"/>
            </a:schemeClr>
          </a:solidFill>
          <a:ln w="57150">
            <a:solidFill>
              <a:schemeClr val="tx1">
                <a:lumMod val="50000"/>
                <a:lumOff val="50000"/>
              </a:schemeClr>
            </a:solidFill>
            <a:tailEnd type="triangle"/>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t>ROBs</a:t>
            </a:r>
            <a:endParaRPr lang="LID4096" sz="1400" dirty="0"/>
          </a:p>
        </p:txBody>
      </p:sp>
      <p:sp>
        <p:nvSpPr>
          <p:cNvPr id="18" name="Callout: Bent Line 17">
            <a:extLst>
              <a:ext uri="{FF2B5EF4-FFF2-40B4-BE49-F238E27FC236}">
                <a16:creationId xmlns:a16="http://schemas.microsoft.com/office/drawing/2014/main" id="{7B28C657-52A6-41C9-9A8E-9D89640B1193}"/>
              </a:ext>
            </a:extLst>
          </p:cNvPr>
          <p:cNvSpPr/>
          <p:nvPr/>
        </p:nvSpPr>
        <p:spPr>
          <a:xfrm>
            <a:off x="10644891" y="1848616"/>
            <a:ext cx="789758" cy="494411"/>
          </a:xfrm>
          <a:prstGeom prst="borderCallout2">
            <a:avLst>
              <a:gd name="adj1" fmla="val 18750"/>
              <a:gd name="adj2" fmla="val 317"/>
              <a:gd name="adj3" fmla="val 18750"/>
              <a:gd name="adj4" fmla="val -16667"/>
              <a:gd name="adj5" fmla="val -16861"/>
              <a:gd name="adj6" fmla="val -86609"/>
            </a:avLst>
          </a:prstGeom>
          <a:solidFill>
            <a:schemeClr val="tx1">
              <a:lumMod val="50000"/>
              <a:lumOff val="50000"/>
            </a:schemeClr>
          </a:solidFill>
          <a:ln w="57150">
            <a:solidFill>
              <a:schemeClr val="tx1">
                <a:lumMod val="50000"/>
                <a:lumOff val="50000"/>
              </a:schemeClr>
            </a:solidFill>
            <a:tailEnd type="triangle"/>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t>PoBs</a:t>
            </a:r>
            <a:endParaRPr lang="LID4096" sz="1400" dirty="0"/>
          </a:p>
        </p:txBody>
      </p:sp>
      <p:sp>
        <p:nvSpPr>
          <p:cNvPr id="19" name="Callout: Bent Line 18">
            <a:extLst>
              <a:ext uri="{FF2B5EF4-FFF2-40B4-BE49-F238E27FC236}">
                <a16:creationId xmlns:a16="http://schemas.microsoft.com/office/drawing/2014/main" id="{955D2425-D41E-4165-9C95-1F36E6A349BB}"/>
              </a:ext>
            </a:extLst>
          </p:cNvPr>
          <p:cNvSpPr/>
          <p:nvPr/>
        </p:nvSpPr>
        <p:spPr>
          <a:xfrm flipH="1">
            <a:off x="6319470" y="3202844"/>
            <a:ext cx="803635" cy="494411"/>
          </a:xfrm>
          <a:prstGeom prst="borderCallout2">
            <a:avLst>
              <a:gd name="adj1" fmla="val 18750"/>
              <a:gd name="adj2" fmla="val 317"/>
              <a:gd name="adj3" fmla="val 18750"/>
              <a:gd name="adj4" fmla="val -16667"/>
              <a:gd name="adj5" fmla="val -63098"/>
              <a:gd name="adj6" fmla="val -69225"/>
            </a:avLst>
          </a:prstGeom>
          <a:solidFill>
            <a:schemeClr val="tx1">
              <a:lumMod val="50000"/>
              <a:lumOff val="50000"/>
            </a:schemeClr>
          </a:solidFill>
          <a:ln w="57150">
            <a:solidFill>
              <a:schemeClr val="tx1">
                <a:lumMod val="50000"/>
                <a:lumOff val="50000"/>
              </a:schemeClr>
            </a:solidFill>
            <a:tailEnd type="triangle"/>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Silicon</a:t>
            </a:r>
          </a:p>
          <a:p>
            <a:pPr algn="ctr"/>
            <a:r>
              <a:rPr lang="en-US" sz="1400"/>
              <a:t>sensors</a:t>
            </a:r>
            <a:endParaRPr lang="LID4096" sz="1400" dirty="0"/>
          </a:p>
        </p:txBody>
      </p:sp>
      <p:sp>
        <p:nvSpPr>
          <p:cNvPr id="20" name="Callout: Bent Line 19">
            <a:extLst>
              <a:ext uri="{FF2B5EF4-FFF2-40B4-BE49-F238E27FC236}">
                <a16:creationId xmlns:a16="http://schemas.microsoft.com/office/drawing/2014/main" id="{550D1FF4-2A10-4C29-8F85-3BB030D6192B}"/>
              </a:ext>
            </a:extLst>
          </p:cNvPr>
          <p:cNvSpPr/>
          <p:nvPr/>
        </p:nvSpPr>
        <p:spPr>
          <a:xfrm>
            <a:off x="10154413" y="3966413"/>
            <a:ext cx="1835086" cy="623602"/>
          </a:xfrm>
          <a:prstGeom prst="borderCallout2">
            <a:avLst>
              <a:gd name="adj1" fmla="val 18750"/>
              <a:gd name="adj2" fmla="val 317"/>
              <a:gd name="adj3" fmla="val 18750"/>
              <a:gd name="adj4" fmla="val -15754"/>
              <a:gd name="adj5" fmla="val -103757"/>
              <a:gd name="adj6" fmla="val -53686"/>
            </a:avLst>
          </a:prstGeom>
          <a:solidFill>
            <a:schemeClr val="tx1">
              <a:lumMod val="50000"/>
              <a:lumOff val="50000"/>
            </a:schemeClr>
          </a:solidFill>
          <a:ln w="57150">
            <a:solidFill>
              <a:schemeClr val="tx1">
                <a:lumMod val="50000"/>
                <a:lumOff val="50000"/>
              </a:schemeClr>
            </a:solidFill>
            <a:tailEnd type="triangle"/>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SUMIDA cable</a:t>
            </a:r>
          </a:p>
          <a:p>
            <a:pPr algn="ctr"/>
            <a:r>
              <a:rPr lang="en-US" sz="1400" dirty="0"/>
              <a:t>(enclosed in metal duct)</a:t>
            </a:r>
            <a:endParaRPr lang="LID4096" sz="1400" dirty="0"/>
          </a:p>
        </p:txBody>
      </p:sp>
      <p:graphicFrame>
        <p:nvGraphicFramePr>
          <p:cNvPr id="26" name="Table 26">
            <a:extLst>
              <a:ext uri="{FF2B5EF4-FFF2-40B4-BE49-F238E27FC236}">
                <a16:creationId xmlns:a16="http://schemas.microsoft.com/office/drawing/2014/main" id="{9764F7C4-7C5D-41F0-AA0B-3D69E9BBE05B}"/>
              </a:ext>
            </a:extLst>
          </p:cNvPr>
          <p:cNvGraphicFramePr>
            <a:graphicFrameLocks noGrp="1"/>
          </p:cNvGraphicFramePr>
          <p:nvPr>
            <p:extLst>
              <p:ext uri="{D42A27DB-BD31-4B8C-83A1-F6EECF244321}">
                <p14:modId xmlns:p14="http://schemas.microsoft.com/office/powerpoint/2010/main" val="2952205669"/>
              </p:ext>
            </p:extLst>
          </p:nvPr>
        </p:nvGraphicFramePr>
        <p:xfrm>
          <a:off x="1395385" y="5193743"/>
          <a:ext cx="9848169" cy="1010920"/>
        </p:xfrm>
        <a:graphic>
          <a:graphicData uri="http://schemas.openxmlformats.org/drawingml/2006/table">
            <a:tbl>
              <a:tblPr firstRow="1" bandRow="1">
                <a:tableStyleId>{5C22544A-7EE6-4342-B048-85BDC9FD1C3A}</a:tableStyleId>
              </a:tblPr>
              <a:tblGrid>
                <a:gridCol w="2168758">
                  <a:extLst>
                    <a:ext uri="{9D8B030D-6E8A-4147-A177-3AD203B41FA5}">
                      <a16:colId xmlns:a16="http://schemas.microsoft.com/office/drawing/2014/main" val="2395991698"/>
                    </a:ext>
                  </a:extLst>
                </a:gridCol>
                <a:gridCol w="1443266">
                  <a:extLst>
                    <a:ext uri="{9D8B030D-6E8A-4147-A177-3AD203B41FA5}">
                      <a16:colId xmlns:a16="http://schemas.microsoft.com/office/drawing/2014/main" val="1940182317"/>
                    </a:ext>
                  </a:extLst>
                </a:gridCol>
                <a:gridCol w="2276810">
                  <a:extLst>
                    <a:ext uri="{9D8B030D-6E8A-4147-A177-3AD203B41FA5}">
                      <a16:colId xmlns:a16="http://schemas.microsoft.com/office/drawing/2014/main" val="3356071819"/>
                    </a:ext>
                  </a:extLst>
                </a:gridCol>
                <a:gridCol w="1767422">
                  <a:extLst>
                    <a:ext uri="{9D8B030D-6E8A-4147-A177-3AD203B41FA5}">
                      <a16:colId xmlns:a16="http://schemas.microsoft.com/office/drawing/2014/main" val="722147496"/>
                    </a:ext>
                  </a:extLst>
                </a:gridCol>
                <a:gridCol w="2191913">
                  <a:extLst>
                    <a:ext uri="{9D8B030D-6E8A-4147-A177-3AD203B41FA5}">
                      <a16:colId xmlns:a16="http://schemas.microsoft.com/office/drawing/2014/main" val="2116829843"/>
                    </a:ext>
                  </a:extLst>
                </a:gridCol>
              </a:tblGrid>
              <a:tr h="370840">
                <a:tc>
                  <a:txBody>
                    <a:bodyPr/>
                    <a:lstStyle/>
                    <a:p>
                      <a:pPr algn="ctr"/>
                      <a:r>
                        <a:rPr lang="en-US" dirty="0"/>
                        <a:t>FEB</a:t>
                      </a:r>
                    </a:p>
                    <a:p>
                      <a:pPr algn="ctr"/>
                      <a:r>
                        <a:rPr lang="en-US" dirty="0"/>
                        <a:t>8 ASICS + 4 LDO</a:t>
                      </a:r>
                      <a:endParaRPr lang="LID4096" dirty="0"/>
                    </a:p>
                  </a:txBody>
                  <a:tcPr/>
                </a:tc>
                <a:tc>
                  <a:txBody>
                    <a:bodyPr/>
                    <a:lstStyle/>
                    <a:p>
                      <a:pPr algn="ctr"/>
                      <a:r>
                        <a:rPr lang="en-US" dirty="0"/>
                        <a:t>ROB</a:t>
                      </a:r>
                    </a:p>
                    <a:p>
                      <a:pPr algn="ctr"/>
                      <a:r>
                        <a:rPr lang="en-US" dirty="0"/>
                        <a:t>3 FPGA</a:t>
                      </a:r>
                      <a:endParaRPr lang="LID4096" dirty="0"/>
                    </a:p>
                  </a:txBody>
                  <a:tcPr/>
                </a:tc>
                <a:tc>
                  <a:txBody>
                    <a:bodyPr/>
                    <a:lstStyle/>
                    <a:p>
                      <a:pPr algn="ctr"/>
                      <a:r>
                        <a:rPr lang="en-US" dirty="0" err="1"/>
                        <a:t>FPoB</a:t>
                      </a:r>
                      <a:r>
                        <a:rPr lang="en-US" dirty="0"/>
                        <a:t> per FEB</a:t>
                      </a:r>
                    </a:p>
                    <a:p>
                      <a:pPr algn="ctr"/>
                      <a:r>
                        <a:rPr lang="en-US" dirty="0"/>
                        <a:t>16 FEAST</a:t>
                      </a:r>
                      <a:endParaRPr lang="LID4096" dirty="0"/>
                    </a:p>
                  </a:txBody>
                  <a:tcPr/>
                </a:tc>
                <a:tc>
                  <a:txBody>
                    <a:bodyPr/>
                    <a:lstStyle/>
                    <a:p>
                      <a:pPr algn="ctr"/>
                      <a:r>
                        <a:rPr lang="en-US" dirty="0" err="1"/>
                        <a:t>RPoB</a:t>
                      </a:r>
                      <a:r>
                        <a:rPr lang="en-US" dirty="0"/>
                        <a:t> per ROB</a:t>
                      </a:r>
                      <a:endParaRPr lang="LID4096" dirty="0"/>
                    </a:p>
                  </a:txBody>
                  <a:tcPr/>
                </a:tc>
                <a:tc>
                  <a:txBody>
                    <a:bodyPr/>
                    <a:lstStyle/>
                    <a:p>
                      <a:pPr algn="ctr"/>
                      <a:r>
                        <a:rPr lang="en-US" dirty="0"/>
                        <a:t>SUMIDA cable</a:t>
                      </a:r>
                    </a:p>
                    <a:p>
                      <a:pPr algn="ctr"/>
                      <a:r>
                        <a:rPr lang="en-US" dirty="0"/>
                        <a:t> for one FEB, L=1,6 m</a:t>
                      </a:r>
                      <a:endParaRPr lang="LID4096" dirty="0"/>
                    </a:p>
                  </a:txBody>
                  <a:tcPr/>
                </a:tc>
                <a:extLst>
                  <a:ext uri="{0D108BD9-81ED-4DB2-BD59-A6C34878D82A}">
                    <a16:rowId xmlns:a16="http://schemas.microsoft.com/office/drawing/2014/main" val="2790146001"/>
                  </a:ext>
                </a:extLst>
              </a:tr>
              <a:tr h="370840">
                <a:tc>
                  <a:txBody>
                    <a:bodyPr/>
                    <a:lstStyle/>
                    <a:p>
                      <a:pPr algn="ctr"/>
                      <a:r>
                        <a:rPr lang="en-US" dirty="0"/>
                        <a:t>12,20 W</a:t>
                      </a:r>
                      <a:endParaRPr lang="LID4096" dirty="0"/>
                    </a:p>
                  </a:txBody>
                  <a:tcPr/>
                </a:tc>
                <a:tc>
                  <a:txBody>
                    <a:bodyPr/>
                    <a:lstStyle/>
                    <a:p>
                      <a:pPr algn="ctr"/>
                      <a:r>
                        <a:rPr lang="en-US" dirty="0"/>
                        <a:t>4,89 W</a:t>
                      </a:r>
                      <a:endParaRPr lang="LID4096" dirty="0"/>
                    </a:p>
                  </a:txBody>
                  <a:tcPr/>
                </a:tc>
                <a:tc>
                  <a:txBody>
                    <a:bodyPr/>
                    <a:lstStyle/>
                    <a:p>
                      <a:pPr algn="ctr"/>
                      <a:r>
                        <a:rPr lang="en-US" dirty="0"/>
                        <a:t>5,75 W</a:t>
                      </a:r>
                      <a:endParaRPr lang="LID4096" dirty="0"/>
                    </a:p>
                  </a:txBody>
                  <a:tcPr/>
                </a:tc>
                <a:tc>
                  <a:txBody>
                    <a:bodyPr/>
                    <a:lstStyle/>
                    <a:p>
                      <a:pPr algn="ctr"/>
                      <a:r>
                        <a:rPr lang="en-US" dirty="0"/>
                        <a:t>2,04 W</a:t>
                      </a:r>
                      <a:endParaRPr lang="LID4096" dirty="0"/>
                    </a:p>
                  </a:txBody>
                  <a:tcPr/>
                </a:tc>
                <a:tc>
                  <a:txBody>
                    <a:bodyPr/>
                    <a:lstStyle/>
                    <a:p>
                      <a:pPr algn="ctr"/>
                      <a:r>
                        <a:rPr lang="en-US" dirty="0"/>
                        <a:t>1,28 W</a:t>
                      </a:r>
                      <a:endParaRPr lang="LID4096" dirty="0"/>
                    </a:p>
                  </a:txBody>
                  <a:tcPr/>
                </a:tc>
                <a:extLst>
                  <a:ext uri="{0D108BD9-81ED-4DB2-BD59-A6C34878D82A}">
                    <a16:rowId xmlns:a16="http://schemas.microsoft.com/office/drawing/2014/main" val="3473606867"/>
                  </a:ext>
                </a:extLst>
              </a:tr>
            </a:tbl>
          </a:graphicData>
        </a:graphic>
      </p:graphicFrame>
      <p:sp>
        <p:nvSpPr>
          <p:cNvPr id="8" name="TextBox 7">
            <a:extLst>
              <a:ext uri="{FF2B5EF4-FFF2-40B4-BE49-F238E27FC236}">
                <a16:creationId xmlns:a16="http://schemas.microsoft.com/office/drawing/2014/main" id="{636BB93D-95FF-4570-A7BC-18D4172CFAE8}"/>
              </a:ext>
            </a:extLst>
          </p:cNvPr>
          <p:cNvSpPr txBox="1"/>
          <p:nvPr/>
        </p:nvSpPr>
        <p:spPr>
          <a:xfrm>
            <a:off x="3912902" y="4796291"/>
            <a:ext cx="4366195" cy="369332"/>
          </a:xfrm>
          <a:prstGeom prst="rect">
            <a:avLst/>
          </a:prstGeom>
          <a:noFill/>
        </p:spPr>
        <p:txBody>
          <a:bodyPr wrap="none" rtlCol="0">
            <a:spAutoFit/>
          </a:bodyPr>
          <a:lstStyle/>
          <a:p>
            <a:r>
              <a:rPr lang="en-US" dirty="0"/>
              <a:t>Electronic boards power dissipation per type</a:t>
            </a:r>
            <a:endParaRPr lang="LID4096" dirty="0"/>
          </a:p>
        </p:txBody>
      </p:sp>
      <p:sp>
        <p:nvSpPr>
          <p:cNvPr id="28" name="Rectangle 27">
            <a:extLst>
              <a:ext uri="{FF2B5EF4-FFF2-40B4-BE49-F238E27FC236}">
                <a16:creationId xmlns:a16="http://schemas.microsoft.com/office/drawing/2014/main" id="{2372917B-C606-48A5-98C7-284ED13B5EF4}"/>
              </a:ext>
            </a:extLst>
          </p:cNvPr>
          <p:cNvSpPr/>
          <p:nvPr/>
        </p:nvSpPr>
        <p:spPr>
          <a:xfrm>
            <a:off x="9385537" y="872174"/>
            <a:ext cx="568230" cy="339937"/>
          </a:xfrm>
          <a:prstGeom prst="rect">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29" name="Rectangle 28">
            <a:extLst>
              <a:ext uri="{FF2B5EF4-FFF2-40B4-BE49-F238E27FC236}">
                <a16:creationId xmlns:a16="http://schemas.microsoft.com/office/drawing/2014/main" id="{5B937AE0-8DB4-4E05-85E1-1C8E2019EB63}"/>
              </a:ext>
            </a:extLst>
          </p:cNvPr>
          <p:cNvSpPr/>
          <p:nvPr/>
        </p:nvSpPr>
        <p:spPr>
          <a:xfrm>
            <a:off x="9410329" y="1441498"/>
            <a:ext cx="543438" cy="339937"/>
          </a:xfrm>
          <a:prstGeom prst="rect">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30" name="Rectangle 29">
            <a:extLst>
              <a:ext uri="{FF2B5EF4-FFF2-40B4-BE49-F238E27FC236}">
                <a16:creationId xmlns:a16="http://schemas.microsoft.com/office/drawing/2014/main" id="{5D2B789B-8B39-4891-AA1B-BE30A9895CD7}"/>
              </a:ext>
            </a:extLst>
          </p:cNvPr>
          <p:cNvSpPr/>
          <p:nvPr/>
        </p:nvSpPr>
        <p:spPr>
          <a:xfrm>
            <a:off x="7962800" y="3089064"/>
            <a:ext cx="826358" cy="292089"/>
          </a:xfrm>
          <a:prstGeom prst="rect">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31" name="Rectangle 30">
            <a:extLst>
              <a:ext uri="{FF2B5EF4-FFF2-40B4-BE49-F238E27FC236}">
                <a16:creationId xmlns:a16="http://schemas.microsoft.com/office/drawing/2014/main" id="{BD2BD595-540C-44D8-8A2A-D010595B4A08}"/>
              </a:ext>
            </a:extLst>
          </p:cNvPr>
          <p:cNvSpPr/>
          <p:nvPr/>
        </p:nvSpPr>
        <p:spPr>
          <a:xfrm>
            <a:off x="9410329" y="2399407"/>
            <a:ext cx="568230" cy="339937"/>
          </a:xfrm>
          <a:prstGeom prst="rect">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32" name="Rectangle 31">
            <a:extLst>
              <a:ext uri="{FF2B5EF4-FFF2-40B4-BE49-F238E27FC236}">
                <a16:creationId xmlns:a16="http://schemas.microsoft.com/office/drawing/2014/main" id="{D1679EA4-8C4C-4298-9674-D0BC50E5D206}"/>
              </a:ext>
            </a:extLst>
          </p:cNvPr>
          <p:cNvSpPr/>
          <p:nvPr/>
        </p:nvSpPr>
        <p:spPr>
          <a:xfrm>
            <a:off x="9410329" y="2964438"/>
            <a:ext cx="568230" cy="339937"/>
          </a:xfrm>
          <a:prstGeom prst="rect">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pic>
        <p:nvPicPr>
          <p:cNvPr id="11" name="Picture 10">
            <a:extLst>
              <a:ext uri="{FF2B5EF4-FFF2-40B4-BE49-F238E27FC236}">
                <a16:creationId xmlns:a16="http://schemas.microsoft.com/office/drawing/2014/main" id="{2ADC0F94-2424-43EE-8E26-2D6BCDE6F72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7048" y="766900"/>
            <a:ext cx="4585042" cy="3793141"/>
          </a:xfrm>
          <a:prstGeom prst="rect">
            <a:avLst/>
          </a:prstGeom>
        </p:spPr>
      </p:pic>
    </p:spTree>
    <p:extLst>
      <p:ext uri="{BB962C8B-B14F-4D97-AF65-F5344CB8AC3E}">
        <p14:creationId xmlns:p14="http://schemas.microsoft.com/office/powerpoint/2010/main" val="24734514"/>
      </p:ext>
    </p:extLst>
  </p:cSld>
  <p:clrMapOvr>
    <a:overrideClrMapping bg1="lt1" tx1="dk1" bg2="lt2" tx2="dk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32E5C9-05B1-4606-9B14-99275003801E}"/>
              </a:ext>
            </a:extLst>
          </p:cNvPr>
          <p:cNvSpPr>
            <a:spLocks noGrp="1"/>
          </p:cNvSpPr>
          <p:nvPr>
            <p:ph type="title"/>
          </p:nvPr>
        </p:nvSpPr>
        <p:spPr>
          <a:xfrm>
            <a:off x="0" y="0"/>
            <a:ext cx="8945880" cy="494411"/>
          </a:xfrm>
        </p:spPr>
        <p:txBody>
          <a:bodyPr/>
          <a:lstStyle/>
          <a:p>
            <a:r>
              <a:rPr lang="en-US" dirty="0"/>
              <a:t>Power Flow Summary</a:t>
            </a:r>
            <a:endParaRPr lang="LID4096" dirty="0"/>
          </a:p>
        </p:txBody>
      </p:sp>
      <p:sp>
        <p:nvSpPr>
          <p:cNvPr id="4" name="Slide Number Placeholder 3">
            <a:extLst>
              <a:ext uri="{FF2B5EF4-FFF2-40B4-BE49-F238E27FC236}">
                <a16:creationId xmlns:a16="http://schemas.microsoft.com/office/drawing/2014/main" id="{4EB86724-22DA-421B-B164-D50F5DAA02F8}"/>
              </a:ext>
            </a:extLst>
          </p:cNvPr>
          <p:cNvSpPr>
            <a:spLocks noGrp="1"/>
          </p:cNvSpPr>
          <p:nvPr>
            <p:ph type="sldNum" sz="quarter" idx="12"/>
          </p:nvPr>
        </p:nvSpPr>
        <p:spPr/>
        <p:txBody>
          <a:bodyPr/>
          <a:lstStyle/>
          <a:p>
            <a:fld id="{5A85EE78-A1D9-46E2-90BC-C852249862A1}" type="slidenum">
              <a:rPr lang="en-US" smtClean="0"/>
              <a:pPr/>
              <a:t>6</a:t>
            </a:fld>
            <a:endParaRPr lang="en-US" dirty="0"/>
          </a:p>
        </p:txBody>
      </p:sp>
      <p:sp>
        <p:nvSpPr>
          <p:cNvPr id="12" name="Rectangle 11">
            <a:extLst>
              <a:ext uri="{FF2B5EF4-FFF2-40B4-BE49-F238E27FC236}">
                <a16:creationId xmlns:a16="http://schemas.microsoft.com/office/drawing/2014/main" id="{782F10FB-6C78-4E71-94DC-42DFBA435984}"/>
              </a:ext>
            </a:extLst>
          </p:cNvPr>
          <p:cNvSpPr/>
          <p:nvPr/>
        </p:nvSpPr>
        <p:spPr>
          <a:xfrm>
            <a:off x="10638845" y="144399"/>
            <a:ext cx="1375576" cy="53941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pic>
        <p:nvPicPr>
          <p:cNvPr id="14" name="Graphic 13">
            <a:extLst>
              <a:ext uri="{FF2B5EF4-FFF2-40B4-BE49-F238E27FC236}">
                <a16:creationId xmlns:a16="http://schemas.microsoft.com/office/drawing/2014/main" id="{B130D150-B768-47B2-BBDF-AD79EACE804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0" y="381000"/>
            <a:ext cx="12192000" cy="6096000"/>
          </a:xfrm>
          <a:prstGeom prst="rect">
            <a:avLst/>
          </a:prstGeom>
        </p:spPr>
      </p:pic>
    </p:spTree>
    <p:extLst>
      <p:ext uri="{BB962C8B-B14F-4D97-AF65-F5344CB8AC3E}">
        <p14:creationId xmlns:p14="http://schemas.microsoft.com/office/powerpoint/2010/main" val="30163470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75CD88-E32D-445F-B008-6F65AC01EC2F}"/>
              </a:ext>
            </a:extLst>
          </p:cNvPr>
          <p:cNvSpPr>
            <a:spLocks noGrp="1"/>
          </p:cNvSpPr>
          <p:nvPr>
            <p:ph type="title"/>
          </p:nvPr>
        </p:nvSpPr>
        <p:spPr>
          <a:xfrm>
            <a:off x="176084" y="233596"/>
            <a:ext cx="8945880" cy="494411"/>
          </a:xfrm>
        </p:spPr>
        <p:txBody>
          <a:bodyPr/>
          <a:lstStyle/>
          <a:p>
            <a:r>
              <a:rPr lang="en-US" dirty="0"/>
              <a:t>Cooling Supply Installation Layout</a:t>
            </a:r>
            <a:endParaRPr lang="LID4096" dirty="0"/>
          </a:p>
        </p:txBody>
      </p:sp>
      <p:sp>
        <p:nvSpPr>
          <p:cNvPr id="3" name="Date Placeholder 2">
            <a:extLst>
              <a:ext uri="{FF2B5EF4-FFF2-40B4-BE49-F238E27FC236}">
                <a16:creationId xmlns:a16="http://schemas.microsoft.com/office/drawing/2014/main" id="{77E782D1-92B8-483B-8C4E-0B88ED3A2C45}"/>
              </a:ext>
            </a:extLst>
          </p:cNvPr>
          <p:cNvSpPr>
            <a:spLocks noGrp="1"/>
          </p:cNvSpPr>
          <p:nvPr>
            <p:ph type="dt" sz="half" idx="10"/>
          </p:nvPr>
        </p:nvSpPr>
        <p:spPr/>
        <p:txBody>
          <a:bodyPr/>
          <a:lstStyle/>
          <a:p>
            <a:fld id="{5681E0DE-43BC-4A30-BD72-8DD72090090B}" type="datetime1">
              <a:rPr lang="de-DE" smtClean="0"/>
              <a:pPr/>
              <a:t>06.07.2023</a:t>
            </a:fld>
            <a:endParaRPr lang="en-US" dirty="0"/>
          </a:p>
        </p:txBody>
      </p:sp>
      <p:sp>
        <p:nvSpPr>
          <p:cNvPr id="4" name="Slide Number Placeholder 3">
            <a:extLst>
              <a:ext uri="{FF2B5EF4-FFF2-40B4-BE49-F238E27FC236}">
                <a16:creationId xmlns:a16="http://schemas.microsoft.com/office/drawing/2014/main" id="{A858DE88-1081-446D-9129-4590F2FB4826}"/>
              </a:ext>
            </a:extLst>
          </p:cNvPr>
          <p:cNvSpPr>
            <a:spLocks noGrp="1"/>
          </p:cNvSpPr>
          <p:nvPr>
            <p:ph type="sldNum" sz="quarter" idx="12"/>
          </p:nvPr>
        </p:nvSpPr>
        <p:spPr/>
        <p:txBody>
          <a:bodyPr/>
          <a:lstStyle/>
          <a:p>
            <a:fld id="{5A85EE78-A1D9-46E2-90BC-C852249862A1}" type="slidenum">
              <a:rPr lang="en-US" smtClean="0"/>
              <a:pPr/>
              <a:t>7</a:t>
            </a:fld>
            <a:endParaRPr lang="en-US" dirty="0"/>
          </a:p>
        </p:txBody>
      </p:sp>
      <p:sp>
        <p:nvSpPr>
          <p:cNvPr id="5" name="Footer Placeholder 4">
            <a:extLst>
              <a:ext uri="{FF2B5EF4-FFF2-40B4-BE49-F238E27FC236}">
                <a16:creationId xmlns:a16="http://schemas.microsoft.com/office/drawing/2014/main" id="{15AD8B41-5984-4078-8919-F35912BE8571}"/>
              </a:ext>
            </a:extLst>
          </p:cNvPr>
          <p:cNvSpPr>
            <a:spLocks noGrp="1"/>
          </p:cNvSpPr>
          <p:nvPr>
            <p:ph type="ftr" sz="quarter" idx="11"/>
          </p:nvPr>
        </p:nvSpPr>
        <p:spPr/>
        <p:txBody>
          <a:bodyPr/>
          <a:lstStyle/>
          <a:p>
            <a:endParaRPr lang="en-US" dirty="0"/>
          </a:p>
        </p:txBody>
      </p:sp>
      <p:pic>
        <p:nvPicPr>
          <p:cNvPr id="14" name="Picture 13">
            <a:extLst>
              <a:ext uri="{FF2B5EF4-FFF2-40B4-BE49-F238E27FC236}">
                <a16:creationId xmlns:a16="http://schemas.microsoft.com/office/drawing/2014/main" id="{363935CF-1B6B-4993-BD51-78E7039806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1738" y="845927"/>
            <a:ext cx="10828521" cy="5502549"/>
          </a:xfrm>
          <a:prstGeom prst="rect">
            <a:avLst/>
          </a:prstGeom>
        </p:spPr>
      </p:pic>
      <p:sp>
        <p:nvSpPr>
          <p:cNvPr id="9" name="Callout: Bent Line 8">
            <a:extLst>
              <a:ext uri="{FF2B5EF4-FFF2-40B4-BE49-F238E27FC236}">
                <a16:creationId xmlns:a16="http://schemas.microsoft.com/office/drawing/2014/main" id="{29A4BFAD-CB0D-487D-BD39-37E923E45F55}"/>
              </a:ext>
            </a:extLst>
          </p:cNvPr>
          <p:cNvSpPr/>
          <p:nvPr/>
        </p:nvSpPr>
        <p:spPr>
          <a:xfrm flipH="1">
            <a:off x="950032" y="1216416"/>
            <a:ext cx="1683440" cy="650905"/>
          </a:xfrm>
          <a:prstGeom prst="borderCallout2">
            <a:avLst>
              <a:gd name="adj1" fmla="val 18750"/>
              <a:gd name="adj2" fmla="val 317"/>
              <a:gd name="adj3" fmla="val 18750"/>
              <a:gd name="adj4" fmla="val -16667"/>
              <a:gd name="adj5" fmla="val 134115"/>
              <a:gd name="adj6" fmla="val -38086"/>
            </a:avLst>
          </a:prstGeom>
          <a:solidFill>
            <a:schemeClr val="tx1">
              <a:lumMod val="50000"/>
              <a:lumOff val="50000"/>
            </a:schemeClr>
          </a:solidFill>
          <a:ln w="57150">
            <a:solidFill>
              <a:schemeClr val="tx1">
                <a:lumMod val="50000"/>
                <a:lumOff val="50000"/>
              </a:schemeClr>
            </a:solidFill>
            <a:tailEnd type="triangle"/>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Cooling plant</a:t>
            </a:r>
            <a:endParaRPr lang="LID4096" sz="1400" dirty="0"/>
          </a:p>
        </p:txBody>
      </p:sp>
      <p:sp>
        <p:nvSpPr>
          <p:cNvPr id="8" name="Callout: Bent Line 7">
            <a:extLst>
              <a:ext uri="{FF2B5EF4-FFF2-40B4-BE49-F238E27FC236}">
                <a16:creationId xmlns:a16="http://schemas.microsoft.com/office/drawing/2014/main" id="{F1F6237F-1B07-404F-832C-B9E98355EF76}"/>
              </a:ext>
            </a:extLst>
          </p:cNvPr>
          <p:cNvSpPr/>
          <p:nvPr/>
        </p:nvSpPr>
        <p:spPr>
          <a:xfrm>
            <a:off x="6903809" y="5815491"/>
            <a:ext cx="1752600" cy="650905"/>
          </a:xfrm>
          <a:prstGeom prst="borderCallout2">
            <a:avLst>
              <a:gd name="adj1" fmla="val 18750"/>
              <a:gd name="adj2" fmla="val 317"/>
              <a:gd name="adj3" fmla="val 18750"/>
              <a:gd name="adj4" fmla="val -16667"/>
              <a:gd name="adj5" fmla="val -161894"/>
              <a:gd name="adj6" fmla="val -76112"/>
            </a:avLst>
          </a:prstGeom>
          <a:solidFill>
            <a:schemeClr val="tx1">
              <a:lumMod val="50000"/>
              <a:lumOff val="50000"/>
            </a:schemeClr>
          </a:solidFill>
          <a:ln w="57150">
            <a:solidFill>
              <a:schemeClr val="tx1">
                <a:lumMod val="50000"/>
                <a:lumOff val="50000"/>
              </a:schemeClr>
            </a:solidFill>
            <a:tailEnd type="triangle"/>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2 x circulation</a:t>
            </a:r>
          </a:p>
          <a:p>
            <a:pPr algn="ctr"/>
            <a:r>
              <a:rPr lang="en-US" sz="1400" dirty="0"/>
              <a:t>pump</a:t>
            </a:r>
            <a:endParaRPr lang="LID4096" sz="1400" dirty="0"/>
          </a:p>
        </p:txBody>
      </p:sp>
      <p:sp>
        <p:nvSpPr>
          <p:cNvPr id="10" name="Callout: Bent Line 9">
            <a:extLst>
              <a:ext uri="{FF2B5EF4-FFF2-40B4-BE49-F238E27FC236}">
                <a16:creationId xmlns:a16="http://schemas.microsoft.com/office/drawing/2014/main" id="{8B45787B-116F-4DED-B6C6-37800689E932}"/>
              </a:ext>
            </a:extLst>
          </p:cNvPr>
          <p:cNvSpPr/>
          <p:nvPr/>
        </p:nvSpPr>
        <p:spPr>
          <a:xfrm flipH="1">
            <a:off x="176084" y="5237975"/>
            <a:ext cx="1854199" cy="650905"/>
          </a:xfrm>
          <a:prstGeom prst="borderCallout2">
            <a:avLst>
              <a:gd name="adj1" fmla="val 18750"/>
              <a:gd name="adj2" fmla="val 317"/>
              <a:gd name="adj3" fmla="val 18750"/>
              <a:gd name="adj4" fmla="val -16667"/>
              <a:gd name="adj5" fmla="val -226571"/>
              <a:gd name="adj6" fmla="val -27280"/>
            </a:avLst>
          </a:prstGeom>
          <a:solidFill>
            <a:schemeClr val="tx1">
              <a:lumMod val="50000"/>
              <a:lumOff val="50000"/>
            </a:schemeClr>
          </a:solidFill>
          <a:ln w="57150">
            <a:solidFill>
              <a:schemeClr val="tx1">
                <a:lumMod val="50000"/>
                <a:lumOff val="50000"/>
              </a:schemeClr>
            </a:solidFill>
            <a:tailEnd type="triangle"/>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E30 level</a:t>
            </a:r>
          </a:p>
          <a:p>
            <a:pPr algn="ctr"/>
            <a:r>
              <a:rPr lang="en-US" sz="1400" dirty="0"/>
              <a:t>technical building</a:t>
            </a:r>
            <a:endParaRPr lang="LID4096" sz="1400" dirty="0"/>
          </a:p>
        </p:txBody>
      </p:sp>
      <p:sp>
        <p:nvSpPr>
          <p:cNvPr id="11" name="Callout: Bent Line 10">
            <a:extLst>
              <a:ext uri="{FF2B5EF4-FFF2-40B4-BE49-F238E27FC236}">
                <a16:creationId xmlns:a16="http://schemas.microsoft.com/office/drawing/2014/main" id="{58FF5E40-77BC-4910-82F0-6F9802348219}"/>
              </a:ext>
            </a:extLst>
          </p:cNvPr>
          <p:cNvSpPr/>
          <p:nvPr/>
        </p:nvSpPr>
        <p:spPr>
          <a:xfrm flipH="1">
            <a:off x="2998352" y="5441466"/>
            <a:ext cx="1100936" cy="965970"/>
          </a:xfrm>
          <a:prstGeom prst="borderCallout2">
            <a:avLst>
              <a:gd name="adj1" fmla="val 18750"/>
              <a:gd name="adj2" fmla="val 317"/>
              <a:gd name="adj3" fmla="val 18750"/>
              <a:gd name="adj4" fmla="val -16667"/>
              <a:gd name="adj5" fmla="val -77892"/>
              <a:gd name="adj6" fmla="val -102741"/>
            </a:avLst>
          </a:prstGeom>
          <a:solidFill>
            <a:schemeClr val="tx1">
              <a:lumMod val="50000"/>
              <a:lumOff val="50000"/>
            </a:schemeClr>
          </a:solidFill>
          <a:ln w="57150">
            <a:solidFill>
              <a:schemeClr val="tx1">
                <a:lumMod val="50000"/>
                <a:lumOff val="50000"/>
              </a:schemeClr>
            </a:solidFill>
            <a:tailEnd type="triangle"/>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Pipelines</a:t>
            </a:r>
          </a:p>
          <a:p>
            <a:pPr algn="ctr"/>
            <a:r>
              <a:rPr lang="en-US" sz="1400"/>
              <a:t>2x</a:t>
            </a:r>
            <a:r>
              <a:rPr lang="en-US" sz="1400" dirty="0">
                <a:sym typeface="Symbol" panose="05050102010706020507" pitchFamily="18" charset="2"/>
              </a:rPr>
              <a:t>76</a:t>
            </a:r>
          </a:p>
          <a:p>
            <a:pPr algn="ctr"/>
            <a:r>
              <a:rPr lang="en-US" sz="1400" dirty="0">
                <a:sym typeface="Symbol" panose="05050102010706020507" pitchFamily="18" charset="2"/>
              </a:rPr>
              <a:t>L=</a:t>
            </a:r>
            <a:r>
              <a:rPr lang="en-US" sz="1400">
                <a:sym typeface="Symbol" panose="05050102010706020507" pitchFamily="18" charset="2"/>
              </a:rPr>
              <a:t>160 m</a:t>
            </a:r>
            <a:endParaRPr lang="LID4096" sz="1400" dirty="0"/>
          </a:p>
        </p:txBody>
      </p:sp>
      <p:sp>
        <p:nvSpPr>
          <p:cNvPr id="12" name="Callout: Bent Line 11">
            <a:extLst>
              <a:ext uri="{FF2B5EF4-FFF2-40B4-BE49-F238E27FC236}">
                <a16:creationId xmlns:a16="http://schemas.microsoft.com/office/drawing/2014/main" id="{2DB7FC70-B3D6-4CCF-B381-E5329C3FE5D6}"/>
              </a:ext>
            </a:extLst>
          </p:cNvPr>
          <p:cNvSpPr/>
          <p:nvPr/>
        </p:nvSpPr>
        <p:spPr>
          <a:xfrm>
            <a:off x="8656409" y="1867321"/>
            <a:ext cx="1908717" cy="900619"/>
          </a:xfrm>
          <a:prstGeom prst="borderCallout2">
            <a:avLst>
              <a:gd name="adj1" fmla="val 18750"/>
              <a:gd name="adj2" fmla="val 317"/>
              <a:gd name="adj3" fmla="val 18750"/>
              <a:gd name="adj4" fmla="val -16667"/>
              <a:gd name="adj5" fmla="val 223967"/>
              <a:gd name="adj6" fmla="val -126460"/>
            </a:avLst>
          </a:prstGeom>
          <a:solidFill>
            <a:schemeClr val="tx1">
              <a:lumMod val="50000"/>
              <a:lumOff val="50000"/>
            </a:schemeClr>
          </a:solidFill>
          <a:ln w="57150">
            <a:solidFill>
              <a:schemeClr val="tx1">
                <a:lumMod val="50000"/>
                <a:lumOff val="50000"/>
              </a:schemeClr>
            </a:solidFill>
            <a:tailEnd type="triangle"/>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STS detector</a:t>
            </a:r>
          </a:p>
          <a:p>
            <a:pPr algn="ctr"/>
            <a:r>
              <a:rPr lang="en-US" sz="1400"/>
              <a:t>in magnet</a:t>
            </a:r>
            <a:endParaRPr lang="LID4096" sz="1400" dirty="0"/>
          </a:p>
        </p:txBody>
      </p:sp>
    </p:spTree>
    <p:extLst>
      <p:ext uri="{BB962C8B-B14F-4D97-AF65-F5344CB8AC3E}">
        <p14:creationId xmlns:p14="http://schemas.microsoft.com/office/powerpoint/2010/main" val="6064483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CC872DD-D6BF-4570-A3E0-AD10D9D84D9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214241" y="1718365"/>
            <a:ext cx="7067987" cy="4956327"/>
          </a:xfrm>
          <a:prstGeom prst="rect">
            <a:avLst/>
          </a:prstGeom>
        </p:spPr>
      </p:pic>
      <p:sp>
        <p:nvSpPr>
          <p:cNvPr id="2" name="Title 1">
            <a:extLst>
              <a:ext uri="{FF2B5EF4-FFF2-40B4-BE49-F238E27FC236}">
                <a16:creationId xmlns:a16="http://schemas.microsoft.com/office/drawing/2014/main" id="{F975CD88-E32D-445F-B008-6F65AC01EC2F}"/>
              </a:ext>
            </a:extLst>
          </p:cNvPr>
          <p:cNvSpPr>
            <a:spLocks noGrp="1"/>
          </p:cNvSpPr>
          <p:nvPr>
            <p:ph type="title"/>
          </p:nvPr>
        </p:nvSpPr>
        <p:spPr>
          <a:xfrm>
            <a:off x="247646" y="88279"/>
            <a:ext cx="8945880" cy="494411"/>
          </a:xfrm>
        </p:spPr>
        <p:txBody>
          <a:bodyPr/>
          <a:lstStyle/>
          <a:p>
            <a:r>
              <a:rPr lang="en-US" dirty="0"/>
              <a:t>The Final Cooling Plant Specs</a:t>
            </a:r>
            <a:endParaRPr lang="LID4096" dirty="0"/>
          </a:p>
        </p:txBody>
      </p:sp>
      <p:sp>
        <p:nvSpPr>
          <p:cNvPr id="3" name="Date Placeholder 2">
            <a:extLst>
              <a:ext uri="{FF2B5EF4-FFF2-40B4-BE49-F238E27FC236}">
                <a16:creationId xmlns:a16="http://schemas.microsoft.com/office/drawing/2014/main" id="{77E782D1-92B8-483B-8C4E-0B88ED3A2C45}"/>
              </a:ext>
            </a:extLst>
          </p:cNvPr>
          <p:cNvSpPr>
            <a:spLocks noGrp="1"/>
          </p:cNvSpPr>
          <p:nvPr>
            <p:ph type="dt" sz="half" idx="10"/>
          </p:nvPr>
        </p:nvSpPr>
        <p:spPr/>
        <p:txBody>
          <a:bodyPr/>
          <a:lstStyle/>
          <a:p>
            <a:fld id="{5681E0DE-43BC-4A30-BD72-8DD72090090B}" type="datetime1">
              <a:rPr lang="de-DE" smtClean="0"/>
              <a:pPr/>
              <a:t>06.07.2023</a:t>
            </a:fld>
            <a:endParaRPr lang="en-US" dirty="0"/>
          </a:p>
        </p:txBody>
      </p:sp>
      <p:sp>
        <p:nvSpPr>
          <p:cNvPr id="4" name="Slide Number Placeholder 3">
            <a:extLst>
              <a:ext uri="{FF2B5EF4-FFF2-40B4-BE49-F238E27FC236}">
                <a16:creationId xmlns:a16="http://schemas.microsoft.com/office/drawing/2014/main" id="{A858DE88-1081-446D-9129-4590F2FB4826}"/>
              </a:ext>
            </a:extLst>
          </p:cNvPr>
          <p:cNvSpPr>
            <a:spLocks noGrp="1"/>
          </p:cNvSpPr>
          <p:nvPr>
            <p:ph type="sldNum" sz="quarter" idx="12"/>
          </p:nvPr>
        </p:nvSpPr>
        <p:spPr/>
        <p:txBody>
          <a:bodyPr/>
          <a:lstStyle/>
          <a:p>
            <a:fld id="{5A85EE78-A1D9-46E2-90BC-C852249862A1}" type="slidenum">
              <a:rPr lang="en-US" smtClean="0"/>
              <a:pPr/>
              <a:t>8</a:t>
            </a:fld>
            <a:endParaRPr lang="en-US" dirty="0"/>
          </a:p>
        </p:txBody>
      </p:sp>
      <p:sp>
        <p:nvSpPr>
          <p:cNvPr id="5" name="Footer Placeholder 4">
            <a:extLst>
              <a:ext uri="{FF2B5EF4-FFF2-40B4-BE49-F238E27FC236}">
                <a16:creationId xmlns:a16="http://schemas.microsoft.com/office/drawing/2014/main" id="{15AD8B41-5984-4078-8919-F35912BE8571}"/>
              </a:ext>
            </a:extLst>
          </p:cNvPr>
          <p:cNvSpPr>
            <a:spLocks noGrp="1"/>
          </p:cNvSpPr>
          <p:nvPr>
            <p:ph type="ftr" sz="quarter" idx="11"/>
          </p:nvPr>
        </p:nvSpPr>
        <p:spPr/>
        <p:txBody>
          <a:bodyPr/>
          <a:lstStyle/>
          <a:p>
            <a:endParaRPr lang="en-US" dirty="0"/>
          </a:p>
        </p:txBody>
      </p:sp>
      <p:pic>
        <p:nvPicPr>
          <p:cNvPr id="16" name="Picture 15">
            <a:extLst>
              <a:ext uri="{FF2B5EF4-FFF2-40B4-BE49-F238E27FC236}">
                <a16:creationId xmlns:a16="http://schemas.microsoft.com/office/drawing/2014/main" id="{EBB8BB83-114D-4FED-A6A7-DF5E3147E8F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86984" y="1202780"/>
            <a:ext cx="4613083" cy="2719996"/>
          </a:xfrm>
          <a:prstGeom prst="rect">
            <a:avLst/>
          </a:prstGeom>
        </p:spPr>
      </p:pic>
      <p:sp>
        <p:nvSpPr>
          <p:cNvPr id="18" name="TextBox 17">
            <a:extLst>
              <a:ext uri="{FF2B5EF4-FFF2-40B4-BE49-F238E27FC236}">
                <a16:creationId xmlns:a16="http://schemas.microsoft.com/office/drawing/2014/main" id="{404ABB31-4C0E-42B7-8A6F-122BD948F217}"/>
              </a:ext>
            </a:extLst>
          </p:cNvPr>
          <p:cNvSpPr txBox="1"/>
          <p:nvPr/>
        </p:nvSpPr>
        <p:spPr>
          <a:xfrm>
            <a:off x="181986" y="4543667"/>
            <a:ext cx="12010014" cy="1626279"/>
          </a:xfrm>
          <a:prstGeom prst="rect">
            <a:avLst/>
          </a:prstGeom>
          <a:noFill/>
        </p:spPr>
        <p:txBody>
          <a:bodyPr wrap="square">
            <a:spAutoFit/>
          </a:bodyPr>
          <a:lstStyle/>
          <a:p>
            <a:pPr marL="285750" indent="-285750">
              <a:lnSpc>
                <a:spcPct val="120000"/>
              </a:lnSpc>
              <a:buFont typeface="Arial" panose="020B0604020202020204" pitchFamily="34" charset="0"/>
              <a:buChar char="•"/>
            </a:pPr>
            <a:r>
              <a:rPr lang="LID4096" sz="1400" dirty="0"/>
              <a:t>From 2022, the last EU legislation imposes global warming potential (GWP) limit of 150 on multipack refrigeration with a capacity of 40 kW, except for cascade systems.</a:t>
            </a:r>
          </a:p>
          <a:p>
            <a:pPr marL="285750" indent="-285750">
              <a:lnSpc>
                <a:spcPct val="120000"/>
              </a:lnSpc>
              <a:buFont typeface="Arial" panose="020B0604020202020204" pitchFamily="34" charset="0"/>
              <a:buChar char="•"/>
            </a:pPr>
            <a:r>
              <a:rPr lang="LID4096" sz="1400" dirty="0"/>
              <a:t>The refrigeration industry is shifting towards usage of low GWP refrigerants, one of which is CO</a:t>
            </a:r>
            <a:r>
              <a:rPr lang="LID4096" sz="1400" baseline="-25000" dirty="0"/>
              <a:t>2</a:t>
            </a:r>
            <a:r>
              <a:rPr lang="LID4096" sz="1400" dirty="0"/>
              <a:t> itself.</a:t>
            </a:r>
          </a:p>
          <a:p>
            <a:pPr marL="285750" indent="-285750">
              <a:lnSpc>
                <a:spcPct val="120000"/>
              </a:lnSpc>
              <a:buFont typeface="Arial" panose="020B0604020202020204" pitchFamily="34" charset="0"/>
              <a:buChar char="•"/>
            </a:pPr>
            <a:r>
              <a:rPr lang="LID4096" sz="1400" dirty="0"/>
              <a:t>CO2 has disadvantage of high expansion coefficient, high operation pressure, toxicity, and requires qualified personell for the maintenance.</a:t>
            </a:r>
          </a:p>
          <a:p>
            <a:pPr marL="285750" indent="-285750">
              <a:lnSpc>
                <a:spcPct val="120000"/>
              </a:lnSpc>
              <a:buFont typeface="Arial" panose="020B0604020202020204" pitchFamily="34" charset="0"/>
              <a:buChar char="•"/>
            </a:pPr>
            <a:r>
              <a:rPr lang="LID4096" sz="1400" dirty="0"/>
              <a:t>3M NOVEC 649 or perfluoro(2-methyl-3-pentanone) has advantage of low operating pressure, non-toxicity, low GWP</a:t>
            </a:r>
            <a:r>
              <a:rPr lang="en-US" sz="1400" dirty="0"/>
              <a:t> (equals one)</a:t>
            </a:r>
            <a:r>
              <a:rPr lang="LID4096" sz="1400" dirty="0"/>
              <a:t>, and being easy to use.</a:t>
            </a:r>
          </a:p>
          <a:p>
            <a:pPr marL="285750" indent="-285750">
              <a:lnSpc>
                <a:spcPct val="120000"/>
              </a:lnSpc>
              <a:buFont typeface="Arial" panose="020B0604020202020204" pitchFamily="34" charset="0"/>
              <a:buChar char="•"/>
            </a:pPr>
            <a:r>
              <a:rPr lang="LID4096" sz="1400" dirty="0"/>
              <a:t>The STS cooling supply makes use of CO2 and NOVEC 649 simultaneously to take advantage of the both.</a:t>
            </a:r>
          </a:p>
        </p:txBody>
      </p:sp>
      <p:sp>
        <p:nvSpPr>
          <p:cNvPr id="6" name="TextBox 5">
            <a:extLst>
              <a:ext uri="{FF2B5EF4-FFF2-40B4-BE49-F238E27FC236}">
                <a16:creationId xmlns:a16="http://schemas.microsoft.com/office/drawing/2014/main" id="{C2A5D1F0-A024-4984-9B3A-7B9374563C98}"/>
              </a:ext>
            </a:extLst>
          </p:cNvPr>
          <p:cNvSpPr txBox="1"/>
          <p:nvPr/>
        </p:nvSpPr>
        <p:spPr>
          <a:xfrm>
            <a:off x="14580456" y="6020954"/>
            <a:ext cx="878767" cy="369332"/>
          </a:xfrm>
          <a:prstGeom prst="rect">
            <a:avLst/>
          </a:prstGeom>
          <a:noFill/>
        </p:spPr>
        <p:txBody>
          <a:bodyPr wrap="none" rtlCol="0">
            <a:spAutoFit/>
          </a:bodyPr>
          <a:lstStyle/>
          <a:p>
            <a:r>
              <a:rPr lang="en-US" dirty="0"/>
              <a:t>Outline</a:t>
            </a:r>
            <a:endParaRPr lang="LID4096" dirty="0"/>
          </a:p>
        </p:txBody>
      </p:sp>
      <p:pic>
        <p:nvPicPr>
          <p:cNvPr id="8" name="Picture 7">
            <a:extLst>
              <a:ext uri="{FF2B5EF4-FFF2-40B4-BE49-F238E27FC236}">
                <a16:creationId xmlns:a16="http://schemas.microsoft.com/office/drawing/2014/main" id="{C35AAEB9-DF05-42EC-BAE2-8F5AD91E91D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2169" y="824349"/>
            <a:ext cx="5998639" cy="3477659"/>
          </a:xfrm>
          <a:prstGeom prst="rect">
            <a:avLst/>
          </a:prstGeom>
        </p:spPr>
      </p:pic>
    </p:spTree>
    <p:extLst>
      <p:ext uri="{BB962C8B-B14F-4D97-AF65-F5344CB8AC3E}">
        <p14:creationId xmlns:p14="http://schemas.microsoft.com/office/powerpoint/2010/main" val="18532433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CC872DD-D6BF-4570-A3E0-AD10D9D84D9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58418"/>
            <a:ext cx="8133695" cy="5703640"/>
          </a:xfrm>
          <a:prstGeom prst="rect">
            <a:avLst/>
          </a:prstGeom>
        </p:spPr>
      </p:pic>
      <p:sp>
        <p:nvSpPr>
          <p:cNvPr id="2" name="Title 1">
            <a:extLst>
              <a:ext uri="{FF2B5EF4-FFF2-40B4-BE49-F238E27FC236}">
                <a16:creationId xmlns:a16="http://schemas.microsoft.com/office/drawing/2014/main" id="{F975CD88-E32D-445F-B008-6F65AC01EC2F}"/>
              </a:ext>
            </a:extLst>
          </p:cNvPr>
          <p:cNvSpPr>
            <a:spLocks noGrp="1"/>
          </p:cNvSpPr>
          <p:nvPr>
            <p:ph type="title"/>
          </p:nvPr>
        </p:nvSpPr>
        <p:spPr>
          <a:xfrm>
            <a:off x="247646" y="88279"/>
            <a:ext cx="8945880" cy="494411"/>
          </a:xfrm>
        </p:spPr>
        <p:txBody>
          <a:bodyPr/>
          <a:lstStyle/>
          <a:p>
            <a:r>
              <a:rPr lang="en-US" dirty="0"/>
              <a:t>The Final Cooling Plant Render</a:t>
            </a:r>
            <a:endParaRPr lang="LID4096" dirty="0"/>
          </a:p>
        </p:txBody>
      </p:sp>
      <p:sp>
        <p:nvSpPr>
          <p:cNvPr id="3" name="Date Placeholder 2">
            <a:extLst>
              <a:ext uri="{FF2B5EF4-FFF2-40B4-BE49-F238E27FC236}">
                <a16:creationId xmlns:a16="http://schemas.microsoft.com/office/drawing/2014/main" id="{77E782D1-92B8-483B-8C4E-0B88ED3A2C45}"/>
              </a:ext>
            </a:extLst>
          </p:cNvPr>
          <p:cNvSpPr>
            <a:spLocks noGrp="1"/>
          </p:cNvSpPr>
          <p:nvPr>
            <p:ph type="dt" sz="half" idx="10"/>
          </p:nvPr>
        </p:nvSpPr>
        <p:spPr/>
        <p:txBody>
          <a:bodyPr/>
          <a:lstStyle/>
          <a:p>
            <a:fld id="{5681E0DE-43BC-4A30-BD72-8DD72090090B}" type="datetime1">
              <a:rPr lang="de-DE" smtClean="0"/>
              <a:pPr/>
              <a:t>06.07.2023</a:t>
            </a:fld>
            <a:endParaRPr lang="en-US" dirty="0"/>
          </a:p>
        </p:txBody>
      </p:sp>
      <p:sp>
        <p:nvSpPr>
          <p:cNvPr id="4" name="Slide Number Placeholder 3">
            <a:extLst>
              <a:ext uri="{FF2B5EF4-FFF2-40B4-BE49-F238E27FC236}">
                <a16:creationId xmlns:a16="http://schemas.microsoft.com/office/drawing/2014/main" id="{A858DE88-1081-446D-9129-4590F2FB4826}"/>
              </a:ext>
            </a:extLst>
          </p:cNvPr>
          <p:cNvSpPr>
            <a:spLocks noGrp="1"/>
          </p:cNvSpPr>
          <p:nvPr>
            <p:ph type="sldNum" sz="quarter" idx="12"/>
          </p:nvPr>
        </p:nvSpPr>
        <p:spPr/>
        <p:txBody>
          <a:bodyPr/>
          <a:lstStyle/>
          <a:p>
            <a:fld id="{5A85EE78-A1D9-46E2-90BC-C852249862A1}" type="slidenum">
              <a:rPr lang="en-US" smtClean="0"/>
              <a:pPr/>
              <a:t>9</a:t>
            </a:fld>
            <a:endParaRPr lang="en-US" dirty="0"/>
          </a:p>
        </p:txBody>
      </p:sp>
      <p:sp>
        <p:nvSpPr>
          <p:cNvPr id="5" name="Footer Placeholder 4">
            <a:extLst>
              <a:ext uri="{FF2B5EF4-FFF2-40B4-BE49-F238E27FC236}">
                <a16:creationId xmlns:a16="http://schemas.microsoft.com/office/drawing/2014/main" id="{15AD8B41-5984-4078-8919-F35912BE8571}"/>
              </a:ext>
            </a:extLst>
          </p:cNvPr>
          <p:cNvSpPr>
            <a:spLocks noGrp="1"/>
          </p:cNvSpPr>
          <p:nvPr>
            <p:ph type="ftr" sz="quarter" idx="11"/>
          </p:nvPr>
        </p:nvSpPr>
        <p:spPr/>
        <p:txBody>
          <a:bodyPr/>
          <a:lstStyle/>
          <a:p>
            <a:endParaRPr lang="en-US" dirty="0"/>
          </a:p>
        </p:txBody>
      </p:sp>
      <p:graphicFrame>
        <p:nvGraphicFramePr>
          <p:cNvPr id="6" name="Table 6">
            <a:extLst>
              <a:ext uri="{FF2B5EF4-FFF2-40B4-BE49-F238E27FC236}">
                <a16:creationId xmlns:a16="http://schemas.microsoft.com/office/drawing/2014/main" id="{1D30D38F-EBB1-4C04-9592-17F24339501B}"/>
              </a:ext>
            </a:extLst>
          </p:cNvPr>
          <p:cNvGraphicFramePr>
            <a:graphicFrameLocks noGrp="1"/>
          </p:cNvGraphicFramePr>
          <p:nvPr>
            <p:extLst>
              <p:ext uri="{D42A27DB-BD31-4B8C-83A1-F6EECF244321}">
                <p14:modId xmlns:p14="http://schemas.microsoft.com/office/powerpoint/2010/main" val="1233781854"/>
              </p:ext>
            </p:extLst>
          </p:nvPr>
        </p:nvGraphicFramePr>
        <p:xfrm>
          <a:off x="6647688" y="1149434"/>
          <a:ext cx="4928616" cy="1752600"/>
        </p:xfrm>
        <a:graphic>
          <a:graphicData uri="http://schemas.openxmlformats.org/drawingml/2006/table">
            <a:tbl>
              <a:tblPr firstRow="1" bandRow="1">
                <a:tableStyleId>{5C22544A-7EE6-4342-B048-85BDC9FD1C3A}</a:tableStyleId>
              </a:tblPr>
              <a:tblGrid>
                <a:gridCol w="2464308">
                  <a:extLst>
                    <a:ext uri="{9D8B030D-6E8A-4147-A177-3AD203B41FA5}">
                      <a16:colId xmlns:a16="http://schemas.microsoft.com/office/drawing/2014/main" val="253088740"/>
                    </a:ext>
                  </a:extLst>
                </a:gridCol>
                <a:gridCol w="2464308">
                  <a:extLst>
                    <a:ext uri="{9D8B030D-6E8A-4147-A177-3AD203B41FA5}">
                      <a16:colId xmlns:a16="http://schemas.microsoft.com/office/drawing/2014/main" val="3033584412"/>
                    </a:ext>
                  </a:extLst>
                </a:gridCol>
              </a:tblGrid>
              <a:tr h="370840">
                <a:tc gridSpan="2">
                  <a:txBody>
                    <a:bodyPr/>
                    <a:lstStyle/>
                    <a:p>
                      <a:pPr algn="ctr"/>
                      <a:r>
                        <a:rPr lang="en-US" dirty="0"/>
                        <a:t>Outlook</a:t>
                      </a:r>
                      <a:endParaRPr lang="LID4096" dirty="0"/>
                    </a:p>
                  </a:txBody>
                  <a:tcPr/>
                </a:tc>
                <a:tc hMerge="1">
                  <a:txBody>
                    <a:bodyPr/>
                    <a:lstStyle/>
                    <a:p>
                      <a:pPr algn="ctr"/>
                      <a:endParaRPr lang="LID4096" dirty="0"/>
                    </a:p>
                  </a:txBody>
                  <a:tcPr/>
                </a:tc>
                <a:extLst>
                  <a:ext uri="{0D108BD9-81ED-4DB2-BD59-A6C34878D82A}">
                    <a16:rowId xmlns:a16="http://schemas.microsoft.com/office/drawing/2014/main" val="3625437776"/>
                  </a:ext>
                </a:extLst>
              </a:tr>
              <a:tr h="370840">
                <a:tc>
                  <a:txBody>
                    <a:bodyPr/>
                    <a:lstStyle/>
                    <a:p>
                      <a:pPr algn="r"/>
                      <a:r>
                        <a:rPr lang="en-US" dirty="0"/>
                        <a:t>Specs finalization, tender documentation </a:t>
                      </a:r>
                      <a:endParaRPr lang="LID4096" dirty="0"/>
                    </a:p>
                  </a:txBody>
                  <a:tcPr/>
                </a:tc>
                <a:tc>
                  <a:txBody>
                    <a:bodyPr/>
                    <a:lstStyle/>
                    <a:p>
                      <a:pPr algn="r"/>
                      <a:r>
                        <a:rPr lang="en-US" dirty="0"/>
                        <a:t>Ready by Sep, 2023</a:t>
                      </a:r>
                      <a:endParaRPr lang="LID4096" dirty="0"/>
                    </a:p>
                  </a:txBody>
                  <a:tcPr/>
                </a:tc>
                <a:extLst>
                  <a:ext uri="{0D108BD9-81ED-4DB2-BD59-A6C34878D82A}">
                    <a16:rowId xmlns:a16="http://schemas.microsoft.com/office/drawing/2014/main" val="1480602020"/>
                  </a:ext>
                </a:extLst>
              </a:tr>
              <a:tr h="370840">
                <a:tc>
                  <a:txBody>
                    <a:bodyPr/>
                    <a:lstStyle/>
                    <a:p>
                      <a:pPr algn="r"/>
                      <a:r>
                        <a:rPr lang="en-US" dirty="0"/>
                        <a:t>EU tendering  </a:t>
                      </a:r>
                      <a:endParaRPr lang="LID4096" dirty="0"/>
                    </a:p>
                  </a:txBody>
                  <a:tcPr/>
                </a:tc>
                <a:tc>
                  <a:txBody>
                    <a:bodyPr/>
                    <a:lstStyle/>
                    <a:p>
                      <a:pPr algn="r"/>
                      <a:r>
                        <a:rPr lang="en-US" dirty="0"/>
                        <a:t>Sep, 2023 – Feb, 2024</a:t>
                      </a:r>
                      <a:endParaRPr lang="LID4096" dirty="0"/>
                    </a:p>
                  </a:txBody>
                  <a:tcPr/>
                </a:tc>
                <a:extLst>
                  <a:ext uri="{0D108BD9-81ED-4DB2-BD59-A6C34878D82A}">
                    <a16:rowId xmlns:a16="http://schemas.microsoft.com/office/drawing/2014/main" val="1712691808"/>
                  </a:ext>
                </a:extLst>
              </a:tr>
              <a:tr h="370840">
                <a:tc>
                  <a:txBody>
                    <a:bodyPr/>
                    <a:lstStyle/>
                    <a:p>
                      <a:pPr algn="r"/>
                      <a:r>
                        <a:rPr lang="en-US" dirty="0"/>
                        <a:t>Ordering</a:t>
                      </a:r>
                      <a:endParaRPr lang="LID4096" dirty="0"/>
                    </a:p>
                  </a:txBody>
                  <a:tcPr/>
                </a:tc>
                <a:tc>
                  <a:txBody>
                    <a:bodyPr/>
                    <a:lstStyle/>
                    <a:p>
                      <a:pPr algn="r"/>
                      <a:r>
                        <a:rPr lang="en-US" dirty="0"/>
                        <a:t>Mar, 2024</a:t>
                      </a:r>
                      <a:endParaRPr lang="LID4096" dirty="0"/>
                    </a:p>
                  </a:txBody>
                  <a:tcPr/>
                </a:tc>
                <a:extLst>
                  <a:ext uri="{0D108BD9-81ED-4DB2-BD59-A6C34878D82A}">
                    <a16:rowId xmlns:a16="http://schemas.microsoft.com/office/drawing/2014/main" val="3783518654"/>
                  </a:ext>
                </a:extLst>
              </a:tr>
            </a:tbl>
          </a:graphicData>
        </a:graphic>
      </p:graphicFrame>
    </p:spTree>
    <p:extLst>
      <p:ext uri="{BB962C8B-B14F-4D97-AF65-F5344CB8AC3E}">
        <p14:creationId xmlns:p14="http://schemas.microsoft.com/office/powerpoint/2010/main" val="123130740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yTemplate.potx" id="{0C5326D2-2D4B-4D37-B796-B175E86E75E5}" vid="{138B339B-FD3E-4A26-BABC-2B3906FA55B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
  <TotalTime>2318</TotalTime>
  <Words>1644</Words>
  <Application>Microsoft Office PowerPoint</Application>
  <PresentationFormat>Widescreen</PresentationFormat>
  <Paragraphs>235</Paragraphs>
  <Slides>24</Slides>
  <Notes>3</Notes>
  <HiddenSlides>0</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24</vt:i4>
      </vt:variant>
    </vt:vector>
  </HeadingPairs>
  <TitlesOfParts>
    <vt:vector size="30" baseType="lpstr">
      <vt:lpstr>Arial</vt:lpstr>
      <vt:lpstr>Arial Unicode MS</vt:lpstr>
      <vt:lpstr>Calibri</vt:lpstr>
      <vt:lpstr>Calibri Light</vt:lpstr>
      <vt:lpstr>Office Theme</vt:lpstr>
      <vt:lpstr>Corel DESIGNER</vt:lpstr>
      <vt:lpstr>Cooling Supply for the STS Detector: Lessons Learned for the Future</vt:lpstr>
      <vt:lpstr>Agenda</vt:lpstr>
      <vt:lpstr>The final vision on cooling supply for STS detector</vt:lpstr>
      <vt:lpstr>STS Detector Overview </vt:lpstr>
      <vt:lpstr>Electronic Boards Power Dissipation</vt:lpstr>
      <vt:lpstr>Power Flow Summary</vt:lpstr>
      <vt:lpstr>Cooling Supply Installation Layout</vt:lpstr>
      <vt:lpstr>The Final Cooling Plant Specs</vt:lpstr>
      <vt:lpstr>The Final Cooling Plant Render</vt:lpstr>
      <vt:lpstr>PowerPoint Presentation</vt:lpstr>
      <vt:lpstr>The pilot cooling supply</vt:lpstr>
      <vt:lpstr>The Pilot Cooling Plant Specs</vt:lpstr>
      <vt:lpstr>Pilot Cooling Plant: Trial-Run</vt:lpstr>
      <vt:lpstr>Cooling Test Rig</vt:lpstr>
      <vt:lpstr>Drainage System</vt:lpstr>
      <vt:lpstr>Details on NOVEC 649 usage in the cooling supply system</vt:lpstr>
      <vt:lpstr>Acid Formation Mechanism</vt:lpstr>
      <vt:lpstr>Reaction without Excess of Water</vt:lpstr>
      <vt:lpstr>Reaction with Excess of Water</vt:lpstr>
      <vt:lpstr>Acid Formation Mechanism: Conclusion</vt:lpstr>
      <vt:lpstr>Precipitated Water Freezing </vt:lpstr>
      <vt:lpstr>Eliminating Precipitated Water </vt:lpstr>
      <vt:lpstr>NOVEC Substitution</vt:lpstr>
      <vt:lpstr>PowerPoint Presentation</vt:lpstr>
    </vt:vector>
  </TitlesOfParts>
  <Company>GSI Helmholtzzentrum für Schwerionenforschung GmbH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Air Handling System</dc:title>
  <dc:creator>Elizarov, Ilya</dc:creator>
  <cp:lastModifiedBy>ilya</cp:lastModifiedBy>
  <cp:revision>123</cp:revision>
  <dcterms:created xsi:type="dcterms:W3CDTF">2023-01-13T09:23:03Z</dcterms:created>
  <dcterms:modified xsi:type="dcterms:W3CDTF">2023-07-06T23:35:09Z</dcterms:modified>
</cp:coreProperties>
</file>