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0" r:id="rId2"/>
    <p:sldId id="493" r:id="rId3"/>
    <p:sldId id="1421" r:id="rId4"/>
    <p:sldId id="742" r:id="rId5"/>
    <p:sldId id="876" r:id="rId6"/>
    <p:sldId id="4099" r:id="rId7"/>
    <p:sldId id="4103" r:id="rId8"/>
    <p:sldId id="4121" r:id="rId9"/>
    <p:sldId id="4106" r:id="rId10"/>
    <p:sldId id="4120" r:id="rId11"/>
    <p:sldId id="561" r:id="rId12"/>
    <p:sldId id="4107" r:id="rId13"/>
    <p:sldId id="4113" r:id="rId14"/>
    <p:sldId id="4115" r:id="rId15"/>
    <p:sldId id="4108" r:id="rId16"/>
    <p:sldId id="4122" r:id="rId17"/>
    <p:sldId id="4110" r:id="rId18"/>
    <p:sldId id="4118" r:id="rId19"/>
    <p:sldId id="4125" r:id="rId20"/>
    <p:sldId id="4119" r:id="rId21"/>
    <p:sldId id="703" r:id="rId22"/>
    <p:sldId id="4111" r:id="rId23"/>
    <p:sldId id="4123" r:id="rId24"/>
    <p:sldId id="4124" r:id="rId25"/>
    <p:sldId id="4116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6EAD"/>
        </a:fontRef>
        <a:srgbClr val="006EAD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3925"/>
  </p:normalViewPr>
  <p:slideViewPr>
    <p:cSldViewPr snapToGrid="0" snapToObjects="1">
      <p:cViewPr varScale="1">
        <p:scale>
          <a:sx n="49" d="100"/>
          <a:sy n="49" d="100"/>
        </p:scale>
        <p:origin x="2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4896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Proposals</a:t>
            </a:r>
            <a:r>
              <a:rPr lang="de-DE" baseline="0" dirty="0"/>
              <a:t> </a:t>
            </a:r>
            <a:r>
              <a:rPr lang="de-DE" baseline="0" dirty="0" err="1"/>
              <a:t>asking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UNILAC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SIS beam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counted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one</a:t>
            </a:r>
            <a:r>
              <a:rPr lang="de-DE" baseline="0" dirty="0"/>
              <a:t>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5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14745677" y="13199651"/>
            <a:ext cx="2809877" cy="168277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17549204" y="13199651"/>
            <a:ext cx="2809875" cy="168277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2" name="Rectangle"/>
          <p:cNvSpPr/>
          <p:nvPr/>
        </p:nvSpPr>
        <p:spPr>
          <a:xfrm>
            <a:off x="20359077" y="13199651"/>
            <a:ext cx="2809877" cy="168277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3" name="Rectangle"/>
          <p:cNvSpPr/>
          <p:nvPr/>
        </p:nvSpPr>
        <p:spPr>
          <a:xfrm>
            <a:off x="-90972" y="13007974"/>
            <a:ext cx="24542503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4" name="Rectangle"/>
          <p:cNvSpPr/>
          <p:nvPr/>
        </p:nvSpPr>
        <p:spPr>
          <a:xfrm>
            <a:off x="17549204" y="13367928"/>
            <a:ext cx="5619751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5" name="Rectangle"/>
          <p:cNvSpPr/>
          <p:nvPr/>
        </p:nvSpPr>
        <p:spPr>
          <a:xfrm>
            <a:off x="14745677" y="13536201"/>
            <a:ext cx="2809877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6" name="Rectangle"/>
          <p:cNvSpPr/>
          <p:nvPr/>
        </p:nvSpPr>
        <p:spPr>
          <a:xfrm>
            <a:off x="20463" y="1708148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506" y="38099"/>
            <a:ext cx="1984375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273206" y="374648"/>
            <a:ext cx="21094135" cy="981077"/>
          </a:xfrm>
          <a:prstGeom prst="rect">
            <a:avLst/>
          </a:prstGeom>
        </p:spPr>
        <p:txBody>
          <a:bodyPr lIns="0" tIns="0" rIns="0" bIns="0" anchor="ctr"/>
          <a:lstStyle>
            <a:lvl1pPr defTabSz="1828800">
              <a:defRPr sz="52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4" y="13198774"/>
            <a:ext cx="627237" cy="456606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00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-137774" y="13031374"/>
            <a:ext cx="24542503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619018" y="446866"/>
            <a:ext cx="15927322" cy="1434846"/>
          </a:xfrm>
          <a:prstGeom prst="rect">
            <a:avLst/>
          </a:prstGeom>
        </p:spPr>
        <p:txBody>
          <a:bodyPr anchor="ctr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2619018" y="446866"/>
            <a:ext cx="15927322" cy="1434846"/>
          </a:xfrm>
          <a:prstGeom prst="rect">
            <a:avLst/>
          </a:prstGeom>
        </p:spPr>
        <p:txBody>
          <a:bodyPr anchor="ctr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7034" y="2946399"/>
            <a:ext cx="14054300" cy="9110135"/>
          </a:xfrm>
          <a:prstGeom prst="rect">
            <a:avLst/>
          </a:prstGeom>
        </p:spPr>
        <p:txBody>
          <a:bodyPr>
            <a:normAutofit/>
          </a:bodyPr>
          <a:lstStyle>
            <a:lvl1pPr marL="675084" indent="-675084">
              <a:spcBef>
                <a:spcPts val="1000"/>
              </a:spcBef>
              <a:defRPr sz="4200"/>
            </a:lvl1pPr>
            <a:lvl2pPr marL="985839" indent="-642939">
              <a:spcBef>
                <a:spcPts val="1000"/>
              </a:spcBef>
              <a:defRPr sz="4200"/>
            </a:lvl2pPr>
            <a:lvl3pPr marL="1285875" indent="-600075">
              <a:spcBef>
                <a:spcPts val="1000"/>
              </a:spcBef>
              <a:defRPr sz="4200"/>
            </a:lvl3pPr>
            <a:lvl4pPr marL="1683327" indent="-654627">
              <a:spcBef>
                <a:spcPts val="1000"/>
              </a:spcBef>
              <a:defRPr sz="4200"/>
            </a:lvl4pPr>
            <a:lvl5pPr marL="2091689" indent="-720089">
              <a:spcBef>
                <a:spcPts val="10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fik 4" descr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45" y="-1"/>
            <a:ext cx="7327857" cy="138932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feld 5"/>
          <p:cNvSpPr txBox="1"/>
          <p:nvPr/>
        </p:nvSpPr>
        <p:spPr>
          <a:xfrm>
            <a:off x="9792978" y="84669"/>
            <a:ext cx="2868127" cy="181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0" marR="0" defTabSz="1828800">
              <a:lnSpc>
                <a:spcPct val="60000"/>
              </a:lnSpc>
              <a:defRPr sz="7000" b="1" spc="2722">
                <a:solidFill>
                  <a:srgbClr val="5B9BD5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FSP</a:t>
            </a:r>
          </a:p>
          <a:p>
            <a:pPr marL="0" marR="0" defTabSz="1828800">
              <a:lnSpc>
                <a:spcPct val="60000"/>
              </a:lnSpc>
              <a:defRPr sz="7000" b="1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APPA</a:t>
            </a:r>
          </a:p>
        </p:txBody>
      </p:sp>
      <p:pic>
        <p:nvPicPr>
          <p:cNvPr id="112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8801" y="-1"/>
            <a:ext cx="1667185" cy="138932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masterformat durch Klicken bearbeiten"/>
          <p:cNvSpPr txBox="1">
            <a:spLocks noGrp="1"/>
          </p:cNvSpPr>
          <p:nvPr>
            <p:ph type="title" hasCustomPrompt="1"/>
          </p:nvPr>
        </p:nvSpPr>
        <p:spPr>
          <a:xfrm>
            <a:off x="3047999" y="-1"/>
            <a:ext cx="15544802" cy="2649602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7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Titelmasterformat durch Klicken bearbeiten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399"/>
            <a:ext cx="4267201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14745678" y="13199651"/>
            <a:ext cx="2809878" cy="168278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39" name="Rectangle"/>
          <p:cNvSpPr/>
          <p:nvPr/>
        </p:nvSpPr>
        <p:spPr>
          <a:xfrm>
            <a:off x="17549203" y="13199651"/>
            <a:ext cx="2809876" cy="16827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40" name="Rectangle"/>
          <p:cNvSpPr/>
          <p:nvPr/>
        </p:nvSpPr>
        <p:spPr>
          <a:xfrm>
            <a:off x="20359078" y="13199651"/>
            <a:ext cx="2809878" cy="168278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41" name="Rectangle"/>
          <p:cNvSpPr/>
          <p:nvPr/>
        </p:nvSpPr>
        <p:spPr>
          <a:xfrm>
            <a:off x="-90973" y="13007973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42" name="Rectangle"/>
          <p:cNvSpPr/>
          <p:nvPr/>
        </p:nvSpPr>
        <p:spPr>
          <a:xfrm>
            <a:off x="17549203" y="13367928"/>
            <a:ext cx="5619753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43" name="Rectangle"/>
          <p:cNvSpPr/>
          <p:nvPr/>
        </p:nvSpPr>
        <p:spPr>
          <a:xfrm>
            <a:off x="14745678" y="13536201"/>
            <a:ext cx="2809878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20462" y="1708148"/>
            <a:ext cx="24454510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pic>
        <p:nvPicPr>
          <p:cNvPr id="145" name="FAIR_Logo_rgb_frei" descr="FAIR_Logo_rgb_fr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506" y="38099"/>
            <a:ext cx="1984376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"/>
          <p:cNvSpPr/>
          <p:nvPr/>
        </p:nvSpPr>
        <p:spPr>
          <a:xfrm>
            <a:off x="-137775" y="13031375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126850" y="614392"/>
            <a:ext cx="17869277" cy="1575116"/>
          </a:xfrm>
          <a:prstGeom prst="rect">
            <a:avLst/>
          </a:prstGeom>
        </p:spPr>
        <p:txBody>
          <a:bodyPr lIns="0" tIns="0" rIns="0" bIns="0" anchor="t"/>
          <a:lstStyle>
            <a:lvl1pPr defTabSz="1828800">
              <a:defRPr sz="52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 defTabSz="1828800">
              <a:buClrTx/>
              <a:buSzTx/>
              <a:buNone/>
              <a:defRPr sz="4600">
                <a:solidFill>
                  <a:srgbClr val="00599D"/>
                </a:solidFill>
              </a:defRPr>
            </a:lvl1pPr>
            <a:lvl2pPr marL="765808" indent="-613408" defTabSz="1828800">
              <a:buClrTx/>
              <a:buSzPct val="140000"/>
              <a:defRPr sz="4600">
                <a:solidFill>
                  <a:srgbClr val="00599D"/>
                </a:solidFill>
              </a:defRPr>
            </a:lvl2pPr>
            <a:lvl3pPr marL="171450" indent="0" defTabSz="1828800">
              <a:buClrTx/>
              <a:buSzTx/>
              <a:buNone/>
              <a:defRPr sz="4600">
                <a:solidFill>
                  <a:srgbClr val="00599D"/>
                </a:solidFill>
              </a:defRPr>
            </a:lvl3pPr>
            <a:lvl4pPr marL="171450" indent="0" defTabSz="1828800">
              <a:buClrTx/>
              <a:buSzTx/>
              <a:buNone/>
              <a:defRPr sz="4600">
                <a:solidFill>
                  <a:srgbClr val="00599D"/>
                </a:solidFill>
              </a:defRPr>
            </a:lvl4pPr>
            <a:lvl5pPr marL="171450" indent="0" defTabSz="1828800">
              <a:buClrTx/>
              <a:buSzTx/>
              <a:buNone/>
              <a:defRPr sz="4600">
                <a:solidFill>
                  <a:srgbClr val="00599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2" y="13198774"/>
            <a:ext cx="464741" cy="456605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14745678" y="13199651"/>
            <a:ext cx="2809878" cy="168278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74" name="Rectangle"/>
          <p:cNvSpPr/>
          <p:nvPr/>
        </p:nvSpPr>
        <p:spPr>
          <a:xfrm>
            <a:off x="17549203" y="13199651"/>
            <a:ext cx="2809876" cy="16827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75" name="Rectangle"/>
          <p:cNvSpPr/>
          <p:nvPr/>
        </p:nvSpPr>
        <p:spPr>
          <a:xfrm>
            <a:off x="20359078" y="13199651"/>
            <a:ext cx="2809878" cy="168278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76" name="Rectangle"/>
          <p:cNvSpPr/>
          <p:nvPr/>
        </p:nvSpPr>
        <p:spPr>
          <a:xfrm>
            <a:off x="-90973" y="13007973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77" name="Rectangle"/>
          <p:cNvSpPr/>
          <p:nvPr/>
        </p:nvSpPr>
        <p:spPr>
          <a:xfrm>
            <a:off x="17549203" y="13367928"/>
            <a:ext cx="5619753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78" name="Rectangle"/>
          <p:cNvSpPr/>
          <p:nvPr/>
        </p:nvSpPr>
        <p:spPr>
          <a:xfrm>
            <a:off x="14745678" y="13536201"/>
            <a:ext cx="2809878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79" name="Rectangle"/>
          <p:cNvSpPr/>
          <p:nvPr/>
        </p:nvSpPr>
        <p:spPr>
          <a:xfrm>
            <a:off x="20462" y="1708148"/>
            <a:ext cx="24454510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pic>
        <p:nvPicPr>
          <p:cNvPr id="180" name="FAIR_Logo_rgb_frei" descr="FAIR_Logo_rgb_fr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506" y="38099"/>
            <a:ext cx="1984376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ectangle"/>
          <p:cNvSpPr/>
          <p:nvPr/>
        </p:nvSpPr>
        <p:spPr>
          <a:xfrm>
            <a:off x="-137775" y="13031375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82" name="Click to edit"/>
          <p:cNvSpPr txBox="1">
            <a:spLocks noGrp="1"/>
          </p:cNvSpPr>
          <p:nvPr>
            <p:ph type="title" hasCustomPrompt="1"/>
          </p:nvPr>
        </p:nvSpPr>
        <p:spPr>
          <a:xfrm>
            <a:off x="0" y="-54767"/>
            <a:ext cx="18912747" cy="1872210"/>
          </a:xfrm>
          <a:prstGeom prst="rect">
            <a:avLst/>
          </a:prstGeom>
        </p:spPr>
        <p:txBody>
          <a:bodyPr lIns="0" tIns="0" rIns="0" bIns="0" anchor="t"/>
          <a:lstStyle>
            <a:lvl1pPr defTabSz="1828800">
              <a:defRPr sz="5200" b="0">
                <a:solidFill>
                  <a:srgbClr val="00599D"/>
                </a:solidFill>
              </a:defRPr>
            </a:lvl1pPr>
          </a:lstStyle>
          <a:p>
            <a:r>
              <a:t>Click to edit</a:t>
            </a:r>
          </a:p>
        </p:txBody>
      </p:sp>
      <p:sp>
        <p:nvSpPr>
          <p:cNvPr id="183" name="Rectangle 6"/>
          <p:cNvSpPr txBox="1"/>
          <p:nvPr/>
        </p:nvSpPr>
        <p:spPr>
          <a:xfrm>
            <a:off x="22361115" y="13354242"/>
            <a:ext cx="1577743" cy="22195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marL="0" marR="0" algn="r" defTabSz="914400">
              <a:defRPr sz="1600">
                <a:solidFill>
                  <a:srgbClr val="00599D"/>
                </a:solidFill>
                <a:uFillTx/>
              </a:defRPr>
            </a:pPr>
            <a:endParaRPr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92" y="13122617"/>
            <a:ext cx="464741" cy="456606"/>
          </a:xfrm>
          <a:prstGeom prst="rect">
            <a:avLst/>
          </a:prstGeom>
        </p:spPr>
        <p:txBody>
          <a:bodyPr lIns="0" tIns="0" rIns="0" bIns="0"/>
          <a:lstStyle>
            <a:lvl1pPr algn="l" defTabSz="1826866">
              <a:defRPr sz="3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14745678" y="13199651"/>
            <a:ext cx="2809878" cy="168278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2" name="Rectangle"/>
          <p:cNvSpPr/>
          <p:nvPr/>
        </p:nvSpPr>
        <p:spPr>
          <a:xfrm>
            <a:off x="17549203" y="13199651"/>
            <a:ext cx="2809876" cy="16827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3" name="Rectangle"/>
          <p:cNvSpPr/>
          <p:nvPr/>
        </p:nvSpPr>
        <p:spPr>
          <a:xfrm>
            <a:off x="20359078" y="13199651"/>
            <a:ext cx="2809878" cy="168278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4" name="Rectangle"/>
          <p:cNvSpPr/>
          <p:nvPr/>
        </p:nvSpPr>
        <p:spPr>
          <a:xfrm>
            <a:off x="-90973" y="13007973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5" name="Rectangle"/>
          <p:cNvSpPr/>
          <p:nvPr/>
        </p:nvSpPr>
        <p:spPr>
          <a:xfrm>
            <a:off x="17549203" y="13367928"/>
            <a:ext cx="5619753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6" name="Rectangle"/>
          <p:cNvSpPr/>
          <p:nvPr/>
        </p:nvSpPr>
        <p:spPr>
          <a:xfrm>
            <a:off x="14745678" y="13536201"/>
            <a:ext cx="2809878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7" name="Rectangle"/>
          <p:cNvSpPr/>
          <p:nvPr/>
        </p:nvSpPr>
        <p:spPr>
          <a:xfrm>
            <a:off x="20462" y="1708148"/>
            <a:ext cx="24454510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pic>
        <p:nvPicPr>
          <p:cNvPr id="198" name="FAIR_Logo_rgb_frei" descr="FAIR_Logo_rgb_fr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506" y="38099"/>
            <a:ext cx="1984376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ectangle"/>
          <p:cNvSpPr/>
          <p:nvPr/>
        </p:nvSpPr>
        <p:spPr>
          <a:xfrm>
            <a:off x="-137775" y="13031375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2619019" y="446868"/>
            <a:ext cx="15927321" cy="1434846"/>
          </a:xfrm>
          <a:prstGeom prst="rect">
            <a:avLst/>
          </a:prstGeom>
        </p:spPr>
        <p:txBody>
          <a:bodyPr lIns="0" tIns="0" rIns="0" bIns="0" anchor="ctr"/>
          <a:lstStyle>
            <a:lvl1pPr defTabSz="1828800">
              <a:defRPr sz="64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2" y="13198774"/>
            <a:ext cx="464741" cy="456605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-1" y="13465554"/>
            <a:ext cx="24384002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121919" tIns="121919" rIns="121919" bIns="121919"/>
          <a:lstStyle/>
          <a:p>
            <a:pPr marL="0" marR="0" defTabSz="1219200">
              <a:defRPr sz="4800">
                <a:uFillTx/>
              </a:defRPr>
            </a:pPr>
            <a:endParaRPr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5920" y="970333"/>
            <a:ext cx="3010884" cy="10036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-1" y="2203263"/>
            <a:ext cx="24384002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121919" tIns="121919" rIns="121919" bIns="121919"/>
          <a:lstStyle/>
          <a:p>
            <a:pPr marL="0" marR="0" defTabSz="1219200">
              <a:defRPr sz="4800">
                <a:uFillTx/>
              </a:defRPr>
            </a:pPr>
            <a:endParaRPr/>
          </a:p>
        </p:txBody>
      </p:sp>
      <p:sp>
        <p:nvSpPr>
          <p:cNvPr id="5" name="Rechteck 23"/>
          <p:cNvSpPr/>
          <p:nvPr/>
        </p:nvSpPr>
        <p:spPr>
          <a:xfrm>
            <a:off x="-4" y="1938863"/>
            <a:ext cx="537601" cy="5376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marL="0" marR="0" algn="ctr" defTabSz="1219200">
              <a:defRPr sz="4800">
                <a:solidFill>
                  <a:srgbClr val="FFFFFF"/>
                </a:solidFill>
                <a:uFillTx/>
              </a:defRPr>
            </a:pPr>
            <a:endParaRPr/>
          </a:p>
        </p:txBody>
      </p:sp>
      <p:sp>
        <p:nvSpPr>
          <p:cNvPr id="6" name="Rechteck 24"/>
          <p:cNvSpPr/>
          <p:nvPr/>
        </p:nvSpPr>
        <p:spPr>
          <a:xfrm>
            <a:off x="-4" y="13199530"/>
            <a:ext cx="542073" cy="54207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marL="0" marR="0" algn="ctr" defTabSz="1219200">
              <a:defRPr sz="4800">
                <a:solidFill>
                  <a:srgbClr val="FFFFFF"/>
                </a:solidFill>
                <a:uFillTx/>
              </a:defRPr>
            </a:pPr>
            <a:endParaRPr/>
          </a:p>
        </p:txBody>
      </p:sp>
      <p:sp>
        <p:nvSpPr>
          <p:cNvPr id="7" name="Textfeld 10"/>
          <p:cNvSpPr txBox="1"/>
          <p:nvPr/>
        </p:nvSpPr>
        <p:spPr>
          <a:xfrm>
            <a:off x="1282639" y="13226846"/>
            <a:ext cx="9161849" cy="50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marL="0" marR="0" defTabSz="914400">
              <a:defRPr sz="1800">
                <a:solidFill>
                  <a:srgbClr val="333333"/>
                </a:solidFill>
                <a:uFillTx/>
              </a:defRPr>
            </a:lvl1pPr>
          </a:lstStyle>
          <a:p>
            <a:r>
              <a:t>GSI Helmholtzzentrum für Schwerionenforschung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2725" y="551533"/>
            <a:ext cx="2066814" cy="172234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813167" y="446866"/>
            <a:ext cx="16344631" cy="157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2" cy="1051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51027" y="13218879"/>
            <a:ext cx="510814" cy="503062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marL="0" marR="0" algn="r" defTabSz="1219200">
              <a:defRPr sz="1800">
                <a:solidFill>
                  <a:srgbClr val="333333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9" r:id="rId7"/>
    <p:sldLayoutId id="2147483660" r:id="rId8"/>
    <p:sldLayoutId id="2147483661" r:id="rId9"/>
  </p:sldLayoutIdLst>
  <p:transition spd="med"/>
  <p:hf hdr="0" dt="0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85800" marR="0" indent="-68580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1028701" marR="0" indent="-685801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1318846" marR="0" indent="-633046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1714500" marR="0" indent="-68580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82296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2263139" marR="0" indent="-548639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2606039" marR="0" indent="-548639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2948939" marR="0" indent="-548639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3291840" marR="0" indent="-54864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74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t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tiff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45EDB-58F9-9647-AEC6-46D7D011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589" y="548111"/>
            <a:ext cx="15130917" cy="981077"/>
          </a:xfrm>
        </p:spPr>
        <p:txBody>
          <a:bodyPr>
            <a:normAutofit/>
          </a:bodyPr>
          <a:lstStyle/>
          <a:p>
            <a:r>
              <a:rPr lang="en-US" dirty="0"/>
              <a:t>BIOPHYSICS status report</a:t>
            </a:r>
          </a:p>
        </p:txBody>
      </p:sp>
      <p:grpSp>
        <p:nvGrpSpPr>
          <p:cNvPr id="21" name="Picture 5">
            <a:extLst>
              <a:ext uri="{FF2B5EF4-FFF2-40B4-BE49-F238E27FC236}">
                <a16:creationId xmlns:a16="http://schemas.microsoft.com/office/drawing/2014/main" id="{E3E1B861-0CA0-4745-8BA6-265AEBDF6634}"/>
              </a:ext>
            </a:extLst>
          </p:cNvPr>
          <p:cNvGrpSpPr/>
          <p:nvPr/>
        </p:nvGrpSpPr>
        <p:grpSpPr>
          <a:xfrm>
            <a:off x="316599" y="0"/>
            <a:ext cx="1820947" cy="1711490"/>
            <a:chOff x="0" y="0"/>
            <a:chExt cx="1820946" cy="1711489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EDD7EE1C-DAB6-A348-B443-3A365CDDDAD3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24" name="image74.tif" descr="image74.tif">
              <a:extLst>
                <a:ext uri="{FF2B5EF4-FFF2-40B4-BE49-F238E27FC236}">
                  <a16:creationId xmlns:a16="http://schemas.microsoft.com/office/drawing/2014/main" id="{855DE6DD-2D6E-7A43-B408-8BB2A206A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FFD0C-7AC0-7E44-BDE2-7B28E1F8D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</a:t>
            </a:fld>
            <a:endParaRPr lang="en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CC086AF-14DA-5245-94A2-85A3725A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93" y="2009556"/>
            <a:ext cx="6033255" cy="436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1F87A-4F6C-AB4D-AA2D-7EE5DA7EC3B2}"/>
              </a:ext>
            </a:extLst>
          </p:cNvPr>
          <p:cNvSpPr txBox="1"/>
          <p:nvPr/>
        </p:nvSpPr>
        <p:spPr>
          <a:xfrm>
            <a:off x="8197516" y="7338368"/>
            <a:ext cx="7988968" cy="2637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Research retreat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dirty="0">
              <a:solidFill>
                <a:srgbClr val="FF0000"/>
              </a:solidFill>
            </a:endParaRP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	19.7.23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3F572-7630-D146-940A-DB1A31CB3748}"/>
              </a:ext>
            </a:extLst>
          </p:cNvPr>
          <p:cNvSpPr txBox="1"/>
          <p:nvPr/>
        </p:nvSpPr>
        <p:spPr>
          <a:xfrm>
            <a:off x="9337873" y="11264977"/>
            <a:ext cx="9095538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Marco Durante</a:t>
            </a:r>
          </a:p>
        </p:txBody>
      </p:sp>
    </p:spTree>
    <p:extLst>
      <p:ext uri="{BB962C8B-B14F-4D97-AF65-F5344CB8AC3E}">
        <p14:creationId xmlns:p14="http://schemas.microsoft.com/office/powerpoint/2010/main" val="12814318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E952-8816-54A1-D0B4-0DFD1FE8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exploration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DE6DA-7C97-AD7F-A248-693E11289F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10</a:t>
            </a:fld>
            <a:endParaRPr lang="en-DE"/>
          </a:p>
        </p:txBody>
      </p:sp>
      <p:pic>
        <p:nvPicPr>
          <p:cNvPr id="4" name="Artemis-logo-reveal-1080p.mp4">
            <a:hlinkClick r:id="" action="ppaction://media"/>
            <a:extLst>
              <a:ext uri="{FF2B5EF4-FFF2-40B4-BE49-F238E27FC236}">
                <a16:creationId xmlns:a16="http://schemas.microsoft.com/office/drawing/2014/main" id="{3C9DFE47-39F5-0020-7CF6-E03D6E40B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2717800"/>
            <a:ext cx="7360356" cy="4140200"/>
          </a:xfrm>
          <a:prstGeom prst="rect">
            <a:avLst/>
          </a:prstGeom>
        </p:spPr>
      </p:pic>
      <p:pic>
        <p:nvPicPr>
          <p:cNvPr id="1026" name="Picture 2" descr="The crew of NASA’s Artemis II mission (left to right): Christina Hammock Koch, Reid Wiseman (seated), Victor Glover, and Jeremy Hansen.">
            <a:extLst>
              <a:ext uri="{FF2B5EF4-FFF2-40B4-BE49-F238E27FC236}">
                <a16:creationId xmlns:a16="http://schemas.microsoft.com/office/drawing/2014/main" id="{AD222B20-94C4-AD27-AF7B-E3067482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7" y="6964129"/>
            <a:ext cx="6254750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Launches Artemis I Mission With SLS Rocket - Via Satellite -">
            <a:extLst>
              <a:ext uri="{FF2B5EF4-FFF2-40B4-BE49-F238E27FC236}">
                <a16:creationId xmlns:a16="http://schemas.microsoft.com/office/drawing/2014/main" id="{EBF06FEC-7645-7F7C-630D-4E95C123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2533650"/>
            <a:ext cx="7646205" cy="47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D4787-92FD-7505-E517-B5E4DC6C1150}"/>
              </a:ext>
            </a:extLst>
          </p:cNvPr>
          <p:cNvSpPr txBox="1"/>
          <p:nvPr/>
        </p:nvSpPr>
        <p:spPr>
          <a:xfrm>
            <a:off x="15475754" y="5746023"/>
            <a:ext cx="5334000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Artemis 1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Launch: 16.11.2022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Splashdown: 15.12.2022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F66C8F8C-7627-886E-EEC4-C4206011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49" y="7553817"/>
            <a:ext cx="8103405" cy="45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593E3-90D3-7F9D-ABE3-DFE286887994}"/>
              </a:ext>
            </a:extLst>
          </p:cNvPr>
          <p:cNvSpPr txBox="1"/>
          <p:nvPr/>
        </p:nvSpPr>
        <p:spPr>
          <a:xfrm>
            <a:off x="7614356" y="12453336"/>
            <a:ext cx="5334000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Artemis 2: November 2024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Artist’s rendering of SpaceX Starship human lander design. ">
            <a:extLst>
              <a:ext uri="{FF2B5EF4-FFF2-40B4-BE49-F238E27FC236}">
                <a16:creationId xmlns:a16="http://schemas.microsoft.com/office/drawing/2014/main" id="{9D8E99EB-164E-DE0B-5A23-514D10D1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628" y="7683834"/>
            <a:ext cx="7646205" cy="430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76D5F-1D62-1C11-89E8-29E51C8B8786}"/>
              </a:ext>
            </a:extLst>
          </p:cNvPr>
          <p:cNvSpPr txBox="1"/>
          <p:nvPr/>
        </p:nvSpPr>
        <p:spPr>
          <a:xfrm>
            <a:off x="17157798" y="12139980"/>
            <a:ext cx="5334000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Artemis 3: December 2025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94DDC61A-1370-F0CA-2DBC-DDA1FBA5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753" y="3616282"/>
            <a:ext cx="5071768" cy="6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7A73C71-9FCB-3892-DB14-3B2ED7AF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654" y="2838087"/>
            <a:ext cx="31242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35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14941156" cy="1083997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D52B9CD-8361-2615-9241-4BF38663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552" y="4254500"/>
            <a:ext cx="31242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art-up of 22nd Run at the Relativistic Heavy Ion Collider (RHIC) | BNL  Newsroom">
            <a:extLst>
              <a:ext uri="{FF2B5EF4-FFF2-40B4-BE49-F238E27FC236}">
                <a16:creationId xmlns:a16="http://schemas.microsoft.com/office/drawing/2014/main" id="{FB9002FA-A5A6-0757-36E2-1C6B0D25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752" y="3955687"/>
            <a:ext cx="5720647" cy="38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SA-logo-and-wordmark – ESA Blog Navigator">
            <a:extLst>
              <a:ext uri="{FF2B5EF4-FFF2-40B4-BE49-F238E27FC236}">
                <a16:creationId xmlns:a16="http://schemas.microsoft.com/office/drawing/2014/main" id="{C7544403-CC24-30A3-8893-51312A5E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613" y="9309371"/>
            <a:ext cx="3734139" cy="280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ubau Beschleunigerzentrum FAIR, Gründung - CDM Smith">
            <a:extLst>
              <a:ext uri="{FF2B5EF4-FFF2-40B4-BE49-F238E27FC236}">
                <a16:creationId xmlns:a16="http://schemas.microsoft.com/office/drawing/2014/main" id="{E0AD181E-7B72-2E21-C6AA-CBC29141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992" y="9309370"/>
            <a:ext cx="5802007" cy="326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DC5A-2AD4-71AD-CB02-4749EBBF8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607" y="373714"/>
            <a:ext cx="16344631" cy="1575116"/>
          </a:xfrm>
        </p:spPr>
        <p:txBody>
          <a:bodyPr>
            <a:normAutofit fontScale="90000"/>
          </a:bodyPr>
          <a:lstStyle/>
          <a:p>
            <a:r>
              <a:rPr lang="en-US" dirty="0"/>
              <a:t>Galactic cosmic radiation: a potential showstopper for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7E364-6CDD-FE18-842B-14732F15F0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12</a:t>
            </a:fld>
            <a:endParaRPr lang="en-DE"/>
          </a:p>
        </p:txBody>
      </p:sp>
      <p:grpSp>
        <p:nvGrpSpPr>
          <p:cNvPr id="4" name="Picture 5">
            <a:extLst>
              <a:ext uri="{FF2B5EF4-FFF2-40B4-BE49-F238E27FC236}">
                <a16:creationId xmlns:a16="http://schemas.microsoft.com/office/drawing/2014/main" id="{F09369B9-1BF9-1921-DCCE-49282AA1D5BC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0002457B-7DB1-BE91-C047-B009A3522CBE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6" name="image74.tif" descr="image74.tif">
              <a:extLst>
                <a:ext uri="{FF2B5EF4-FFF2-40B4-BE49-F238E27FC236}">
                  <a16:creationId xmlns:a16="http://schemas.microsoft.com/office/drawing/2014/main" id="{6BC25237-E0B5-CDEF-5D1D-639D6681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A64386-A001-6F44-AFF7-D704CB454E4E}"/>
              </a:ext>
            </a:extLst>
          </p:cNvPr>
          <p:cNvSpPr txBox="1"/>
          <p:nvPr/>
        </p:nvSpPr>
        <p:spPr>
          <a:xfrm>
            <a:off x="14923008" y="12474265"/>
            <a:ext cx="8438833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Durante &amp;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Cucinotta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Rev. Mod. Phys.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2011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A93F6-ECF9-CB78-F165-8CB0AC1F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207" y="2822150"/>
            <a:ext cx="11413322" cy="8684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6AA0D-AD58-3239-712E-58D8D345B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2" y="2639428"/>
            <a:ext cx="13037831" cy="108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579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78B02-4DA9-4815-4110-55C08B38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NASA GCR simulator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BC8A6-65C9-ED0B-00CA-41BFA77D34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13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A1699-42FA-3079-BCBF-D8CCDD84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85" y="2507814"/>
            <a:ext cx="8280033" cy="10570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224BF-11B1-EABF-8D92-40AFFD73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469" y="2436741"/>
            <a:ext cx="12319507" cy="108815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C64797-12F9-D3BB-B46F-39BA21F4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077" y="32107"/>
            <a:ext cx="31242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9C0F7C-D84C-915E-5A1D-DE4B2C9B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601" y="32107"/>
            <a:ext cx="46101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E77B8-6AA7-4411-07FA-16F7AEA55CD9}"/>
              </a:ext>
            </a:extLst>
          </p:cNvPr>
          <p:cNvSpPr txBox="1"/>
          <p:nvPr/>
        </p:nvSpPr>
        <p:spPr>
          <a:xfrm>
            <a:off x="22069976" y="9141081"/>
            <a:ext cx="2314024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Simonsen 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et al., </a:t>
            </a:r>
            <a:r>
              <a:rPr kumimoji="0" lang="en-US" sz="32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PLoS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Biol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.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82848-9819-3A59-DFFC-E7991B23CA69}"/>
              </a:ext>
            </a:extLst>
          </p:cNvPr>
          <p:cNvSpPr txBox="1"/>
          <p:nvPr/>
        </p:nvSpPr>
        <p:spPr>
          <a:xfrm>
            <a:off x="22069976" y="5186460"/>
            <a:ext cx="1958424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33 beams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150 min/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Gy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235428-D912-28FD-1974-864935DDD8A8}"/>
              </a:ext>
            </a:extLst>
          </p:cNvPr>
          <p:cNvSpPr/>
          <p:nvPr/>
        </p:nvSpPr>
        <p:spPr>
          <a:xfrm>
            <a:off x="1714500" y="11255120"/>
            <a:ext cx="952500" cy="860680"/>
          </a:xfrm>
          <a:prstGeom prst="ellipse">
            <a:avLst/>
          </a:prstGeom>
          <a:noFill/>
          <a:ln w="381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853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9D5E-006F-1038-A4E1-CBA2507F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GSI </a:t>
            </a:r>
            <a:r>
              <a:rPr lang="en-US" dirty="0" err="1"/>
              <a:t>GCRsim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FE2BC7-204E-1592-9784-69AF316E34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14</a:t>
            </a:fld>
            <a:endParaRPr lang="en-DE"/>
          </a:p>
        </p:txBody>
      </p:sp>
      <p:pic>
        <p:nvPicPr>
          <p:cNvPr id="4" name="Picture 3" descr="Chart, funnel chart&#10;&#10;Description automatically generated">
            <a:extLst>
              <a:ext uri="{FF2B5EF4-FFF2-40B4-BE49-F238E27FC236}">
                <a16:creationId xmlns:a16="http://schemas.microsoft.com/office/drawing/2014/main" id="{6236D91E-E90E-F81D-4E0F-BDD9FA6D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8848"/>
            <a:ext cx="13985171" cy="7504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8D4BB-732B-7176-63CA-CE2C11329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5324" r="27640" b="32743"/>
          <a:stretch/>
        </p:blipFill>
        <p:spPr bwMode="auto">
          <a:xfrm>
            <a:off x="870912" y="9986578"/>
            <a:ext cx="3833415" cy="3104553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B8FAAF-B4B8-59DB-465C-0BA5750AFF0A}"/>
              </a:ext>
            </a:extLst>
          </p:cNvPr>
          <p:cNvSpPr txBox="1"/>
          <p:nvPr/>
        </p:nvSpPr>
        <p:spPr>
          <a:xfrm>
            <a:off x="6672942" y="12169940"/>
            <a:ext cx="1234440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Schuy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i="1" dirty="0">
                <a:solidFill>
                  <a:srgbClr val="0000FF"/>
                </a:solidFill>
              </a:rPr>
              <a:t>et al., Front. Phys</a:t>
            </a:r>
            <a:r>
              <a:rPr lang="en-US" sz="3200" b="1" dirty="0">
                <a:solidFill>
                  <a:srgbClr val="0000FF"/>
                </a:solidFill>
              </a:rPr>
              <a:t>. 2020</a:t>
            </a:r>
            <a:endParaRPr lang="en-US" dirty="0"/>
          </a:p>
        </p:txBody>
      </p:sp>
      <p:pic>
        <p:nvPicPr>
          <p:cNvPr id="8" name="Picture 2" descr="ESA-logo-and-wordmark – ESA Blog Navigator">
            <a:extLst>
              <a:ext uri="{FF2B5EF4-FFF2-40B4-BE49-F238E27FC236}">
                <a16:creationId xmlns:a16="http://schemas.microsoft.com/office/drawing/2014/main" id="{DF80D3EE-EBD9-3240-8D6E-E66932D8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28" y="0"/>
            <a:ext cx="3734139" cy="280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068F21D-030C-7DFA-FFDD-B81A8F2030BB}"/>
              </a:ext>
            </a:extLst>
          </p:cNvPr>
          <p:cNvSpPr/>
          <p:nvPr/>
        </p:nvSpPr>
        <p:spPr>
          <a:xfrm>
            <a:off x="2787620" y="3984591"/>
            <a:ext cx="1714500" cy="990601"/>
          </a:xfrm>
          <a:prstGeom prst="ellipse">
            <a:avLst/>
          </a:prstGeom>
          <a:noFill/>
          <a:ln w="381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F6C59BAB-8CB1-8ED9-54F3-26F5744C8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171" y="3503955"/>
            <a:ext cx="10398829" cy="87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2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924-E008-B27D-15B1-115A569D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Energies &gt;1 GeV/n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D561A-10F9-7B2C-9DCC-1AC8BEEB78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15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49C3E-4C83-8242-1DD8-DBFB61C72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468"/>
            <a:ext cx="19763035" cy="10090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47B9CA-8472-3624-D5FC-FF79A053CED2}"/>
              </a:ext>
            </a:extLst>
          </p:cNvPr>
          <p:cNvSpPr txBox="1"/>
          <p:nvPr/>
        </p:nvSpPr>
        <p:spPr>
          <a:xfrm>
            <a:off x="518061" y="12159750"/>
            <a:ext cx="9363456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Durante </a:t>
            </a:r>
            <a:r>
              <a:rPr kumimoji="0" lang="en-US" sz="4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et al., Phys. Rep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.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CC859-5E89-7F87-30D9-9856EE04A157}"/>
              </a:ext>
            </a:extLst>
          </p:cNvPr>
          <p:cNvSpPr txBox="1"/>
          <p:nvPr/>
        </p:nvSpPr>
        <p:spPr>
          <a:xfrm>
            <a:off x="16279392" y="8731890"/>
            <a:ext cx="7340600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The GSI range modulator with the 10 GeV/n </a:t>
            </a:r>
            <a:r>
              <a:rPr kumimoji="0" lang="en-US" sz="4000" b="1" i="0" u="none" strike="noStrike" cap="none" spc="0" normalizeH="0" baseline="30000" dirty="0">
                <a:ln>
                  <a:noFill/>
                </a:ln>
                <a:solidFill>
                  <a:schemeClr val="accent5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56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Fe-ion beam will set a </a:t>
            </a:r>
            <a:r>
              <a:rPr kumimoji="0" lang="en-US" sz="4000" b="1" i="0" u="sng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world record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in GCR simulation quality</a:t>
            </a:r>
          </a:p>
        </p:txBody>
      </p:sp>
    </p:spTree>
    <p:extLst>
      <p:ext uri="{BB962C8B-B14F-4D97-AF65-F5344CB8AC3E}">
        <p14:creationId xmlns:p14="http://schemas.microsoft.com/office/powerpoint/2010/main" val="9102538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36EF-61DB-B60A-E79D-55B0DFA3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BIOMAT setup at the CBM cave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E463-C594-B871-797C-419C7D23E8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19992" y="13180855"/>
            <a:ext cx="455253" cy="492443"/>
          </a:xfrm>
        </p:spPr>
        <p:txBody>
          <a:bodyPr/>
          <a:lstStyle/>
          <a:p>
            <a:fld id="{86CB4B4D-7CA3-9044-876B-883B54F8677D}" type="slidenum">
              <a:rPr lang="en-DE" smtClean="0"/>
              <a:t>16</a:t>
            </a:fld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9C9F-018E-3854-C614-35AA8DD07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" y="1789652"/>
            <a:ext cx="22239208" cy="10902221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7294736">
            <a:off x="13305469" y="5502324"/>
            <a:ext cx="2976000" cy="21335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533"/>
          </a:p>
        </p:txBody>
      </p:sp>
      <p:sp>
        <p:nvSpPr>
          <p:cNvPr id="9" name="Pfeil nach rechts 8"/>
          <p:cNvSpPr/>
          <p:nvPr/>
        </p:nvSpPr>
        <p:spPr>
          <a:xfrm rot="3470611">
            <a:off x="18547667" y="5783914"/>
            <a:ext cx="2880000" cy="21335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533"/>
          </a:p>
        </p:txBody>
      </p:sp>
      <p:sp>
        <p:nvSpPr>
          <p:cNvPr id="6" name="Textfeld 5"/>
          <p:cNvSpPr txBox="1"/>
          <p:nvPr/>
        </p:nvSpPr>
        <p:spPr>
          <a:xfrm>
            <a:off x="14481155" y="3814699"/>
            <a:ext cx="2600315" cy="902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43840" tIns="121920" rIns="243840" bIns="121920" rtlCol="0" anchor="t">
            <a:spAutoFit/>
          </a:bodyPr>
          <a:lstStyle/>
          <a:p>
            <a:pPr algn="ctr"/>
            <a:r>
              <a:rPr lang="de-DE" sz="2133" dirty="0" err="1"/>
              <a:t>Irradiated</a:t>
            </a:r>
            <a:r>
              <a:rPr lang="de-DE" sz="2133" dirty="0"/>
              <a:t> </a:t>
            </a:r>
            <a:r>
              <a:rPr lang="de-DE" sz="2133" dirty="0" err="1"/>
              <a:t>targets</a:t>
            </a:r>
            <a:endParaRPr lang="de-DE" sz="2133" dirty="0"/>
          </a:p>
        </p:txBody>
      </p:sp>
      <p:sp>
        <p:nvSpPr>
          <p:cNvPr id="7" name="Textfeld 6"/>
          <p:cNvSpPr txBox="1"/>
          <p:nvPr/>
        </p:nvSpPr>
        <p:spPr>
          <a:xfrm>
            <a:off x="18103904" y="4125432"/>
            <a:ext cx="2295515" cy="902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43840" tIns="121920" rIns="243840" bIns="121920" rtlCol="0" anchor="t">
            <a:spAutoFit/>
          </a:bodyPr>
          <a:lstStyle/>
          <a:p>
            <a:pPr algn="ctr"/>
            <a:r>
              <a:rPr lang="de-DE" sz="2133" dirty="0"/>
              <a:t>GCR </a:t>
            </a:r>
            <a:r>
              <a:rPr lang="de-DE" sz="2133" dirty="0" err="1"/>
              <a:t>simulator</a:t>
            </a:r>
            <a:endParaRPr lang="de-DE" sz="2133" dirty="0"/>
          </a:p>
        </p:txBody>
      </p:sp>
    </p:spTree>
    <p:extLst>
      <p:ext uri="{BB962C8B-B14F-4D97-AF65-F5344CB8AC3E}">
        <p14:creationId xmlns:p14="http://schemas.microsoft.com/office/powerpoint/2010/main" val="21750918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EFCE-E494-302F-4049-87ED558C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FLUKA simulations (courtesy of Anna </a:t>
            </a:r>
            <a:r>
              <a:rPr lang="en-US" dirty="0" err="1"/>
              <a:t>Senger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B0197-53BE-B618-8536-1DBE7E4E9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DD1A8-FF91-7562-C4D7-389B53BAC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17</a:t>
            </a:fld>
            <a:endParaRPr lang="en-DE"/>
          </a:p>
        </p:txBody>
      </p:sp>
      <p:pic>
        <p:nvPicPr>
          <p:cNvPr id="6" name="Picture 5" descr="Graphical user interface, application, schematic&#10;&#10;Description automatically generated">
            <a:extLst>
              <a:ext uri="{FF2B5EF4-FFF2-40B4-BE49-F238E27FC236}">
                <a16:creationId xmlns:a16="http://schemas.microsoft.com/office/drawing/2014/main" id="{0FEF0DB2-0DA3-5886-4933-502EF5DB4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44" y="1911984"/>
            <a:ext cx="6226607" cy="10515599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482080B-30EF-C793-2703-2EEC32D8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457" y="2129154"/>
            <a:ext cx="9290304" cy="10081257"/>
          </a:xfrm>
          <a:prstGeom prst="rect">
            <a:avLst/>
          </a:prstGeom>
        </p:spPr>
      </p:pic>
      <p:pic>
        <p:nvPicPr>
          <p:cNvPr id="8" name="Picture 7" descr="Graphical user interface, surface chart&#10;&#10;Description automatically generated">
            <a:extLst>
              <a:ext uri="{FF2B5EF4-FFF2-40B4-BE49-F238E27FC236}">
                <a16:creationId xmlns:a16="http://schemas.microsoft.com/office/drawing/2014/main" id="{B1E1CE5F-324F-0EF4-887D-21F765F88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721" y="2100758"/>
            <a:ext cx="15640800" cy="1100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890B1-506A-670E-A5B7-7BB1C0226291}"/>
              </a:ext>
            </a:extLst>
          </p:cNvPr>
          <p:cNvSpPr txBox="1"/>
          <p:nvPr/>
        </p:nvSpPr>
        <p:spPr>
          <a:xfrm>
            <a:off x="22136100" y="9001381"/>
            <a:ext cx="1948633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STS (inner Si-tracker</a:t>
            </a:r>
          </a:p>
        </p:txBody>
      </p:sp>
    </p:spTree>
    <p:extLst>
      <p:ext uri="{BB962C8B-B14F-4D97-AF65-F5344CB8AC3E}">
        <p14:creationId xmlns:p14="http://schemas.microsoft.com/office/powerpoint/2010/main" val="1001238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9B0A-672B-1622-133E-C63D8F0D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367" y="526452"/>
            <a:ext cx="16344631" cy="1575116"/>
          </a:xfrm>
        </p:spPr>
        <p:txBody>
          <a:bodyPr/>
          <a:lstStyle/>
          <a:p>
            <a:r>
              <a:rPr lang="en-US" dirty="0"/>
              <a:t>Conclusions –(FAIR-phase-0)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2442F-2210-327E-0985-292A90DF2A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18</a:t>
            </a:fld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1409D-32E8-2438-0501-37C5A5DDF1E5}"/>
              </a:ext>
            </a:extLst>
          </p:cNvPr>
          <p:cNvSpPr txBox="1"/>
          <p:nvPr/>
        </p:nvSpPr>
        <p:spPr>
          <a:xfrm>
            <a:off x="429858" y="2456377"/>
            <a:ext cx="22011836" cy="37087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400" dirty="0"/>
              <a:t>The Biophysics Collaboration suffers from insufficient beamtime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400" dirty="0"/>
              <a:t>It will be very important to have enough beamtime in 26-27 also to fulfill the many commitments in third-party projects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400" dirty="0"/>
              <a:t>With the current outlook, a Bio-PAC is not necessary</a:t>
            </a:r>
          </a:p>
        </p:txBody>
      </p:sp>
      <p:grpSp>
        <p:nvGrpSpPr>
          <p:cNvPr id="10" name="Picture 5">
            <a:extLst>
              <a:ext uri="{FF2B5EF4-FFF2-40B4-BE49-F238E27FC236}">
                <a16:creationId xmlns:a16="http://schemas.microsoft.com/office/drawing/2014/main" id="{AC915804-F11E-24F7-A0A0-81BDC43D9365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2A03913F-C90D-E421-72A0-4C5B84D7A32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12" name="image74.tif" descr="image74.tif">
              <a:extLst>
                <a:ext uri="{FF2B5EF4-FFF2-40B4-BE49-F238E27FC236}">
                  <a16:creationId xmlns:a16="http://schemas.microsoft.com/office/drawing/2014/main" id="{94A3DA0D-CB6A-9465-6FEE-7F8F3D73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2" descr="ESA-logo-and-wordmark – ESA Blog Navigator">
            <a:extLst>
              <a:ext uri="{FF2B5EF4-FFF2-40B4-BE49-F238E27FC236}">
                <a16:creationId xmlns:a16="http://schemas.microsoft.com/office/drawing/2014/main" id="{097BC7CF-17CC-6959-21CF-4FF85BF8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1" y="9837613"/>
            <a:ext cx="3793821" cy="28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EARTS">
            <a:extLst>
              <a:ext uri="{FF2B5EF4-FFF2-40B4-BE49-F238E27FC236}">
                <a16:creationId xmlns:a16="http://schemas.microsoft.com/office/drawing/2014/main" id="{12F3AB9E-AA31-2FEB-8ACB-90A570EF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30" y="9841034"/>
            <a:ext cx="3360508" cy="32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Page – HITRIplus">
            <a:extLst>
              <a:ext uri="{FF2B5EF4-FFF2-40B4-BE49-F238E27FC236}">
                <a16:creationId xmlns:a16="http://schemas.microsoft.com/office/drawing/2014/main" id="{F74431FF-1EDF-25D8-ECA9-485B931A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6" y="10590478"/>
            <a:ext cx="47117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EURO-LABS - EURO-LABS">
            <a:extLst>
              <a:ext uri="{FF2B5EF4-FFF2-40B4-BE49-F238E27FC236}">
                <a16:creationId xmlns:a16="http://schemas.microsoft.com/office/drawing/2014/main" id="{3BBB3A8F-35CF-CFB2-4ADB-D77F276F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015" y="10263346"/>
            <a:ext cx="40767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EB56CF-6155-0AE1-6C21-1827CD69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06" y="7132963"/>
            <a:ext cx="30353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777718E-65EC-392D-C9C6-AD201522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9" y="6909970"/>
            <a:ext cx="2959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B94F23C-0251-A44C-53CC-F57FE7D3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5" y="6971266"/>
            <a:ext cx="4354513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ADNEXT">
            <a:extLst>
              <a:ext uri="{FF2B5EF4-FFF2-40B4-BE49-F238E27FC236}">
                <a16:creationId xmlns:a16="http://schemas.microsoft.com/office/drawing/2014/main" id="{517BA1E9-58C2-DC36-6A12-8D198132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215" y="7346724"/>
            <a:ext cx="51943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140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9B0A-672B-1622-133E-C63D8F0D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367" y="526452"/>
            <a:ext cx="16344631" cy="1575116"/>
          </a:xfrm>
        </p:spPr>
        <p:txBody>
          <a:bodyPr/>
          <a:lstStyle/>
          <a:p>
            <a:r>
              <a:rPr lang="en-US" dirty="0"/>
              <a:t>Conclusions –(ES/FS)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2442F-2210-327E-0985-292A90DF2A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19</a:t>
            </a:fld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1409D-32E8-2438-0501-37C5A5DDF1E5}"/>
              </a:ext>
            </a:extLst>
          </p:cNvPr>
          <p:cNvSpPr txBox="1"/>
          <p:nvPr/>
        </p:nvSpPr>
        <p:spPr>
          <a:xfrm>
            <a:off x="429858" y="2801251"/>
            <a:ext cx="22011836" cy="5339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400" dirty="0"/>
              <a:t>The Biophysics Collaboration has a strong scientific motivation in using S-FRS, which allows tests with very exotic beams whose intensity is too low at the FRS-Cave M beamline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333" dirty="0"/>
              <a:t>Along with MAT, support can come from the already planned GSI in-kind contribution for the APPA cave + external funds (HI-Acts)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333" dirty="0"/>
              <a:t>Setup is simple but new TDR can be prepared and submitted</a:t>
            </a:r>
          </a:p>
        </p:txBody>
      </p:sp>
      <p:grpSp>
        <p:nvGrpSpPr>
          <p:cNvPr id="10" name="Picture 5">
            <a:extLst>
              <a:ext uri="{FF2B5EF4-FFF2-40B4-BE49-F238E27FC236}">
                <a16:creationId xmlns:a16="http://schemas.microsoft.com/office/drawing/2014/main" id="{AC915804-F11E-24F7-A0A0-81BDC43D9365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2A03913F-C90D-E421-72A0-4C5B84D7A32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12" name="image74.tif" descr="image74.tif">
              <a:extLst>
                <a:ext uri="{FF2B5EF4-FFF2-40B4-BE49-F238E27FC236}">
                  <a16:creationId xmlns:a16="http://schemas.microsoft.com/office/drawing/2014/main" id="{94A3DA0D-CB6A-9465-6FEE-7F8F3D73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Picture 48" descr="Picture 48">
            <a:extLst>
              <a:ext uri="{FF2B5EF4-FFF2-40B4-BE49-F238E27FC236}">
                <a16:creationId xmlns:a16="http://schemas.microsoft.com/office/drawing/2014/main" id="{04D4A509-348D-438C-F328-2C911845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06" y="9910130"/>
            <a:ext cx="2251135" cy="173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34907AB2-FFFB-4908-A1DD-6200830601F7" descr="34907AB2-FFFB-4908-A1DD-6200830601F7">
            <a:extLst>
              <a:ext uri="{FF2B5EF4-FFF2-40B4-BE49-F238E27FC236}">
                <a16:creationId xmlns:a16="http://schemas.microsoft.com/office/drawing/2014/main" id="{FEA46FE8-57F2-1069-6816-C62119A0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432" y="10208833"/>
            <a:ext cx="2326132" cy="112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D95EAE52-CD7B-990A-DCE7-6C29E34159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182" b="37818"/>
          <a:stretch/>
        </p:blipFill>
        <p:spPr bwMode="auto">
          <a:xfrm>
            <a:off x="8895635" y="10302211"/>
            <a:ext cx="8817195" cy="1259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23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3048000" y="1746252"/>
            <a:ext cx="18288000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5" tIns="71435" rIns="71435" bIns="71435" anchor="ctr"/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3D9808-2330-2228-750E-B63A43AE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806" y="351738"/>
            <a:ext cx="21094135" cy="981077"/>
          </a:xfrm>
        </p:spPr>
        <p:txBody>
          <a:bodyPr>
            <a:normAutofit/>
          </a:bodyPr>
          <a:lstStyle/>
          <a:p>
            <a:r>
              <a:rPr lang="en-US" dirty="0"/>
              <a:t>1. Biophysics in FAIR-phase-0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23619994" y="13180856"/>
            <a:ext cx="627237" cy="4924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60F854-AB84-154E-A1EF-988F9602AA97}"/>
              </a:ext>
            </a:extLst>
          </p:cNvPr>
          <p:cNvSpPr/>
          <p:nvPr/>
        </p:nvSpPr>
        <p:spPr>
          <a:xfrm>
            <a:off x="160540" y="5812207"/>
            <a:ext cx="11813923" cy="3405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03685A-F0DD-0445-8CF8-DB937AE8F918}"/>
              </a:ext>
            </a:extLst>
          </p:cNvPr>
          <p:cNvSpPr/>
          <p:nvPr/>
        </p:nvSpPr>
        <p:spPr>
          <a:xfrm>
            <a:off x="184987" y="2462015"/>
            <a:ext cx="11829664" cy="3405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5023B-B9B4-C14D-9F2C-8E4FB2C4DF96}"/>
              </a:ext>
            </a:extLst>
          </p:cNvPr>
          <p:cNvSpPr/>
          <p:nvPr/>
        </p:nvSpPr>
        <p:spPr>
          <a:xfrm>
            <a:off x="12210740" y="5717059"/>
            <a:ext cx="11992029" cy="2820016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3399"/>
                </a:solidFill>
              </a:rPr>
              <a:t>     </a:t>
            </a:r>
          </a:p>
          <a:p>
            <a:endParaRPr lang="en-US" sz="4800" dirty="0">
              <a:solidFill>
                <a:srgbClr val="003399"/>
              </a:solidFill>
            </a:endParaRPr>
          </a:p>
          <a:p>
            <a:r>
              <a:rPr lang="en-US" sz="4800" dirty="0">
                <a:solidFill>
                  <a:srgbClr val="003399"/>
                </a:solidFill>
              </a:rPr>
              <a:t>	1998                      	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A1948C-CB81-1F48-9E0B-780FE82E5EC5}"/>
              </a:ext>
            </a:extLst>
          </p:cNvPr>
          <p:cNvSpPr/>
          <p:nvPr/>
        </p:nvSpPr>
        <p:spPr>
          <a:xfrm>
            <a:off x="12331245" y="2926804"/>
            <a:ext cx="11915984" cy="2719325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Rechteck 3"/>
          <p:cNvSpPr/>
          <p:nvPr/>
        </p:nvSpPr>
        <p:spPr>
          <a:xfrm>
            <a:off x="136770" y="2844803"/>
            <a:ext cx="11899341" cy="10711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hteck 9"/>
          <p:cNvSpPr/>
          <p:nvPr/>
        </p:nvSpPr>
        <p:spPr>
          <a:xfrm>
            <a:off x="12192000" y="2854385"/>
            <a:ext cx="12055232" cy="1070153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hteck 10"/>
          <p:cNvSpPr/>
          <p:nvPr/>
        </p:nvSpPr>
        <p:spPr>
          <a:xfrm>
            <a:off x="13195323" y="1638189"/>
            <a:ext cx="9115429" cy="1071643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/>
            <a:r>
              <a:rPr lang="en-US" sz="4000" b="1" dirty="0">
                <a:solidFill>
                  <a:prstClr val="white"/>
                </a:solidFill>
              </a:rPr>
              <a:t>Particle therapy</a:t>
            </a:r>
          </a:p>
        </p:txBody>
      </p:sp>
      <p:sp>
        <p:nvSpPr>
          <p:cNvPr id="45" name="Rechteck 10"/>
          <p:cNvSpPr/>
          <p:nvPr/>
        </p:nvSpPr>
        <p:spPr>
          <a:xfrm>
            <a:off x="2353077" y="1636677"/>
            <a:ext cx="9028939" cy="1071643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/>
            <a:r>
              <a:rPr lang="en-US" sz="4000" b="1" dirty="0">
                <a:solidFill>
                  <a:prstClr val="white"/>
                </a:solidFill>
              </a:rPr>
              <a:t>Space radiation protection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410B2-8E33-F14A-B960-0DD741726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3616" y="1553795"/>
            <a:ext cx="1274245" cy="11976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BA699-541B-844B-BDFB-6D7E86180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7251" y="2991696"/>
            <a:ext cx="4613413" cy="4613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5C9AD-4E20-9E4C-ADC8-B0E52DE70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6751" y="3045111"/>
            <a:ext cx="6864392" cy="4504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77" y="2810847"/>
            <a:ext cx="9588792" cy="6377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AEA63-6FC2-28AE-FB6B-BDB8797DC35E}"/>
              </a:ext>
            </a:extLst>
          </p:cNvPr>
          <p:cNvSpPr txBox="1"/>
          <p:nvPr/>
        </p:nvSpPr>
        <p:spPr>
          <a:xfrm>
            <a:off x="0" y="9388602"/>
            <a:ext cx="11915083" cy="3339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ESA reference facility for ground-based space radiation protection studies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Current ESA-supported programs ongoing: IBER/IRES/ROSSINI/</a:t>
            </a:r>
            <a:r>
              <a:rPr lang="en-US" dirty="0" err="1"/>
              <a:t>GCRsim</a:t>
            </a:r>
            <a:endParaRPr lang="en-US" dirty="0"/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ESA/FAIR Summer School in Darmstadt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EU programs: RADNEXT-HEARTS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2DAA61-210A-BCE2-5039-2490EE520093}"/>
              </a:ext>
            </a:extLst>
          </p:cNvPr>
          <p:cNvSpPr txBox="1"/>
          <p:nvPr/>
        </p:nvSpPr>
        <p:spPr>
          <a:xfrm>
            <a:off x="11911743" y="9060270"/>
            <a:ext cx="12472259" cy="3339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First European center to treat patients with high energy </a:t>
            </a:r>
            <a:r>
              <a:rPr lang="en-US" baseline="30000" dirty="0"/>
              <a:t>12</a:t>
            </a:r>
            <a:r>
              <a:rPr lang="en-US" dirty="0"/>
              <a:t>C-ions (440 patients treated on site)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Now extensive research program in particle therapy covering from nuclear physics to molecular biology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Work supported by BMBF, EU (INSPIRE, HITRI, ERC </a:t>
            </a:r>
            <a:r>
              <a:rPr lang="en-US" dirty="0" err="1"/>
              <a:t>AdG</a:t>
            </a:r>
            <a:r>
              <a:rPr lang="en-US" dirty="0"/>
              <a:t>), NIH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D34E5AC-F4E8-5D9C-D14A-52CF2E498B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93" y="0"/>
            <a:ext cx="1772861" cy="16662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7422834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9B0A-672B-1622-133E-C63D8F0D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367" y="526452"/>
            <a:ext cx="16344631" cy="1575116"/>
          </a:xfrm>
        </p:spPr>
        <p:txBody>
          <a:bodyPr/>
          <a:lstStyle/>
          <a:p>
            <a:r>
              <a:rPr lang="en-US" dirty="0"/>
              <a:t>Conclusions – II (FS+)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2442F-2210-327E-0985-292A90DF2A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20</a:t>
            </a:fld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1409D-32E8-2438-0501-37C5A5DDF1E5}"/>
              </a:ext>
            </a:extLst>
          </p:cNvPr>
          <p:cNvSpPr txBox="1"/>
          <p:nvPr/>
        </p:nvSpPr>
        <p:spPr>
          <a:xfrm>
            <a:off x="429858" y="3211587"/>
            <a:ext cx="22011836" cy="45190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400" dirty="0"/>
              <a:t>The space radiation research program needs access to the maximum energy of SIS100 heavy ion beam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400" dirty="0"/>
              <a:t>SIS100 energy will set a world record in GCR simulator quality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333" dirty="0"/>
              <a:t>Support comes mostly from ESA and EU-HEARTS contracts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sz="5333" dirty="0"/>
              <a:t>Setup is simple but new TDR can be prepared and submitted</a:t>
            </a:r>
          </a:p>
        </p:txBody>
      </p:sp>
      <p:grpSp>
        <p:nvGrpSpPr>
          <p:cNvPr id="10" name="Picture 5">
            <a:extLst>
              <a:ext uri="{FF2B5EF4-FFF2-40B4-BE49-F238E27FC236}">
                <a16:creationId xmlns:a16="http://schemas.microsoft.com/office/drawing/2014/main" id="{AC915804-F11E-24F7-A0A0-81BDC43D9365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2A03913F-C90D-E421-72A0-4C5B84D7A32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12" name="image74.tif" descr="image74.tif">
              <a:extLst>
                <a:ext uri="{FF2B5EF4-FFF2-40B4-BE49-F238E27FC236}">
                  <a16:creationId xmlns:a16="http://schemas.microsoft.com/office/drawing/2014/main" id="{94A3DA0D-CB6A-9465-6FEE-7F8F3D73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34907AB2-FFFB-4908-A1DD-6200830601F7" descr="34907AB2-FFFB-4908-A1DD-6200830601F7">
            <a:extLst>
              <a:ext uri="{FF2B5EF4-FFF2-40B4-BE49-F238E27FC236}">
                <a16:creationId xmlns:a16="http://schemas.microsoft.com/office/drawing/2014/main" id="{FEA46FE8-57F2-1069-6816-C62119A01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32" y="10208833"/>
            <a:ext cx="2326132" cy="112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GSI - Compressed Baryonic Matter">
            <a:extLst>
              <a:ext uri="{FF2B5EF4-FFF2-40B4-BE49-F238E27FC236}">
                <a16:creationId xmlns:a16="http://schemas.microsoft.com/office/drawing/2014/main" id="{339BA525-C8EA-1A86-B179-2D703E90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9817040"/>
            <a:ext cx="1409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SA-logo-and-wordmark – ESA Blog Navigator">
            <a:extLst>
              <a:ext uri="{FF2B5EF4-FFF2-40B4-BE49-F238E27FC236}">
                <a16:creationId xmlns:a16="http://schemas.microsoft.com/office/drawing/2014/main" id="{9396DEFC-1748-32CA-8264-9FEF3494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79" y="9348530"/>
            <a:ext cx="3793821" cy="28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EARTS">
            <a:extLst>
              <a:ext uri="{FF2B5EF4-FFF2-40B4-BE49-F238E27FC236}">
                <a16:creationId xmlns:a16="http://schemas.microsoft.com/office/drawing/2014/main" id="{CCD80AB9-F972-0AAE-589F-EC27B32A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066" y="9230739"/>
            <a:ext cx="3360508" cy="32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8825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F701B8-ED15-CCD5-695F-043E707C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6" y="3924923"/>
            <a:ext cx="22020616" cy="8691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20072436" y="9668591"/>
            <a:ext cx="505906" cy="861772"/>
          </a:xfrm>
        </p:spPr>
        <p:txBody>
          <a:bodyPr/>
          <a:lstStyle/>
          <a:p>
            <a:fld id="{4C03E94D-BACC-4743-B2BE-3C118A75A3B0}" type="slidenum">
              <a:rPr lang="en-US" sz="400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sz="4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90532-C854-E039-C35D-C2296D389079}"/>
              </a:ext>
            </a:extLst>
          </p:cNvPr>
          <p:cNvSpPr txBox="1"/>
          <p:nvPr/>
        </p:nvSpPr>
        <p:spPr>
          <a:xfrm>
            <a:off x="668862" y="2028320"/>
            <a:ext cx="11301045" cy="16978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/>
            <a:r>
              <a:rPr lang="en-US" sz="8533" dirty="0" err="1"/>
              <a:t>www.gsi.de</a:t>
            </a:r>
            <a:r>
              <a:rPr lang="en-US" sz="8533" dirty="0"/>
              <a:t>/bio-</a:t>
            </a:r>
            <a:r>
              <a:rPr lang="en-US" sz="8533" dirty="0" err="1"/>
              <a:t>coll</a:t>
            </a:r>
            <a:endParaRPr lang="en-US" sz="8533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12CEB-D200-2F08-2756-BB0C5764E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756" y="1952099"/>
            <a:ext cx="5063011" cy="34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4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4EB-50C5-ECD0-68AF-B3DEC462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67" y="345266"/>
            <a:ext cx="16344631" cy="1575116"/>
          </a:xfrm>
        </p:spPr>
        <p:txBody>
          <a:bodyPr/>
          <a:lstStyle/>
          <a:p>
            <a:r>
              <a:rPr lang="en-US" dirty="0"/>
              <a:t>4. Resources for FAIR2028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18361-5BC9-331F-1B6D-B9B08B4A04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22</a:t>
            </a:fld>
            <a:endParaRPr lang="en-DE"/>
          </a:p>
        </p:txBody>
      </p:sp>
      <p:grpSp>
        <p:nvGrpSpPr>
          <p:cNvPr id="6" name="Picture 5">
            <a:extLst>
              <a:ext uri="{FF2B5EF4-FFF2-40B4-BE49-F238E27FC236}">
                <a16:creationId xmlns:a16="http://schemas.microsoft.com/office/drawing/2014/main" id="{5B94F52E-F7DD-4635-61AF-8D281B111DAD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59E07A0A-B755-167D-5A9F-AD9114982BAF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8" name="image74.tif" descr="image74.tif">
              <a:extLst>
                <a:ext uri="{FF2B5EF4-FFF2-40B4-BE49-F238E27FC236}">
                  <a16:creationId xmlns:a16="http://schemas.microsoft.com/office/drawing/2014/main" id="{94658508-89AF-76D3-FAB9-2D74B73D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 descr="Application, table, Excel&#10;&#10;Description automatically generated">
            <a:extLst>
              <a:ext uri="{FF2B5EF4-FFF2-40B4-BE49-F238E27FC236}">
                <a16:creationId xmlns:a16="http://schemas.microsoft.com/office/drawing/2014/main" id="{F0EE71B4-1D5A-BA0D-C2BA-F02E6D2E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3" y="4462272"/>
            <a:ext cx="23451313" cy="57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535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1C93-3B2D-AFA4-3060-0F1E4ECD5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Cost-matrix APPA cave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E3028-B5CF-C50A-9D62-C33CC6F466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23</a:t>
            </a:fld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F6E77-8910-CB8F-34CF-6F3F7DEF5C70}"/>
              </a:ext>
            </a:extLst>
          </p:cNvPr>
          <p:cNvSpPr txBox="1"/>
          <p:nvPr/>
        </p:nvSpPr>
        <p:spPr>
          <a:xfrm>
            <a:off x="21758827" y="5941476"/>
            <a:ext cx="2184400" cy="4576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531 k€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 BIO+MAT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Entirely already in the APPA budget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917" y="3457480"/>
            <a:ext cx="15754744" cy="78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49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A71F-1221-F743-0998-97A4C458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5496F-AD2F-F0F5-B4DA-64D45CDF03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24</a:t>
            </a:fld>
            <a:endParaRPr lang="en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61" y="2413967"/>
            <a:ext cx="15259438" cy="516959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64" y="7888872"/>
            <a:ext cx="15221432" cy="53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94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D852-0A72-6CD7-EFDC-37135E5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funding for FS+/CBM cave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A6256C-896C-02F4-AE33-5A2EA650CD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25</a:t>
            </a:fld>
            <a:endParaRPr lang="en-DE"/>
          </a:p>
        </p:txBody>
      </p:sp>
      <p:pic>
        <p:nvPicPr>
          <p:cNvPr id="4" name="Picture 2" descr="ESA-logo-and-wordmark – ESA Blog Navigator">
            <a:extLst>
              <a:ext uri="{FF2B5EF4-FFF2-40B4-BE49-F238E27FC236}">
                <a16:creationId xmlns:a16="http://schemas.microsoft.com/office/drawing/2014/main" id="{FC4D989E-6BA9-8D39-D075-579C4905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0" y="2334267"/>
            <a:ext cx="4559939" cy="34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77EA2B-18B9-A383-8ED5-B65AD1B8A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2572732"/>
            <a:ext cx="8178611" cy="8534539"/>
          </a:xfrm>
          <a:prstGeom prst="rect">
            <a:avLst/>
          </a:prstGeom>
        </p:spPr>
      </p:pic>
      <p:pic>
        <p:nvPicPr>
          <p:cNvPr id="1026" name="Picture 2" descr="HEARTS">
            <a:extLst>
              <a:ext uri="{FF2B5EF4-FFF2-40B4-BE49-F238E27FC236}">
                <a16:creationId xmlns:a16="http://schemas.microsoft.com/office/drawing/2014/main" id="{AA2F26F3-0B4A-F26A-51FB-FCA5299C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6" y="5052941"/>
            <a:ext cx="5073946" cy="487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AA885-4F31-9AFA-2965-770B25CE7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881" y="4513731"/>
            <a:ext cx="13870895" cy="4738078"/>
          </a:xfrm>
          <a:prstGeom prst="rect">
            <a:avLst/>
          </a:prstGeom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51FCE4F4-F4F8-BE97-0A7A-F458BA623F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8182" b="37818"/>
          <a:stretch/>
        </p:blipFill>
        <p:spPr bwMode="auto">
          <a:xfrm>
            <a:off x="91269" y="11340570"/>
            <a:ext cx="8817195" cy="125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Anyone can program this cheap robot arm in just 15 minutes | MIT Technology  Review">
            <a:extLst>
              <a:ext uri="{FF2B5EF4-FFF2-40B4-BE49-F238E27FC236}">
                <a16:creationId xmlns:a16="http://schemas.microsoft.com/office/drawing/2014/main" id="{90487CDA-0755-B227-02DD-6CBC5A04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220" y="8636752"/>
            <a:ext cx="6866217" cy="45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899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50E71-DD0A-846F-3A52-DA462A07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948" y="501291"/>
            <a:ext cx="16175693" cy="1059680"/>
          </a:xfrm>
        </p:spPr>
        <p:txBody>
          <a:bodyPr>
            <a:noAutofit/>
          </a:bodyPr>
          <a:lstStyle/>
          <a:p>
            <a:pPr algn="ctr"/>
            <a:r>
              <a:rPr lang="de-DE" sz="56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Biophysics</a:t>
            </a:r>
            <a:r>
              <a:rPr lang="de-DE" sz="5600" b="1" dirty="0">
                <a:solidFill>
                  <a:schemeClr val="tx1"/>
                </a:solidFill>
                <a:latin typeface="Arial Narrow" panose="020B0606020202030204" pitchFamily="34" charset="0"/>
              </a:rPr>
              <a:t> at </a:t>
            </a:r>
            <a:r>
              <a:rPr lang="de-DE" sz="56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present</a:t>
            </a:r>
            <a:r>
              <a:rPr lang="de-DE" sz="56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56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facilities</a:t>
            </a:r>
            <a:endParaRPr lang="en-US" sz="5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098CB7F-6920-A2F7-1DE2-10C22B03DA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93" y="0"/>
            <a:ext cx="1772861" cy="1666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BFBA8-9415-73A7-C77E-B96871858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3771599"/>
            <a:ext cx="11178002" cy="7028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FB6C6-B0AC-7384-B635-B0C531E84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298" y="3771600"/>
            <a:ext cx="10566565" cy="7028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359915-D235-435F-DEA2-25F9D42CA52E}"/>
              </a:ext>
            </a:extLst>
          </p:cNvPr>
          <p:cNvSpPr txBox="1"/>
          <p:nvPr/>
        </p:nvSpPr>
        <p:spPr>
          <a:xfrm>
            <a:off x="3666944" y="2302554"/>
            <a:ext cx="6905003" cy="1369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/>
            <a:r>
              <a:rPr lang="en-US" sz="6400" dirty="0"/>
              <a:t>Cave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57A99-9D5E-C6E3-7E55-54666971B57E}"/>
              </a:ext>
            </a:extLst>
          </p:cNvPr>
          <p:cNvSpPr txBox="1"/>
          <p:nvPr/>
        </p:nvSpPr>
        <p:spPr>
          <a:xfrm>
            <a:off x="14548653" y="2417551"/>
            <a:ext cx="6905003" cy="1369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/>
            <a:r>
              <a:rPr lang="en-US" sz="6400" dirty="0"/>
              <a:t>Cave M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4014C23-5BDC-CAE9-6CF9-EC4F117E0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355" y="1116"/>
            <a:ext cx="2513656" cy="25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989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"/>
          <p:cNvGrpSpPr/>
          <p:nvPr/>
        </p:nvGrpSpPr>
        <p:grpSpPr>
          <a:xfrm>
            <a:off x="8562101" y="3833738"/>
            <a:ext cx="11895003" cy="8435501"/>
            <a:chOff x="0" y="0"/>
            <a:chExt cx="4460625" cy="3163311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60626" cy="3163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3"/>
            <a:srcRect t="85014" r="79791"/>
            <a:stretch>
              <a:fillRect/>
            </a:stretch>
          </p:blipFill>
          <p:spPr>
            <a:xfrm>
              <a:off x="1578858" y="2212098"/>
              <a:ext cx="901407" cy="474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Rectangle"/>
            <p:cNvSpPr/>
            <p:nvPr/>
          </p:nvSpPr>
          <p:spPr>
            <a:xfrm>
              <a:off x="12700" y="2463553"/>
              <a:ext cx="1228769" cy="6204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7" tIns="121917" rIns="121917" bIns="121917" numCol="1" anchor="ctr">
              <a:noAutofit/>
            </a:bodyPr>
            <a:lstStyle/>
            <a:p>
              <a:endParaRPr sz="5867"/>
            </a:p>
          </p:txBody>
        </p:sp>
      </p:grpSp>
      <p:grpSp>
        <p:nvGrpSpPr>
          <p:cNvPr id="201" name="Group"/>
          <p:cNvGrpSpPr/>
          <p:nvPr/>
        </p:nvGrpSpPr>
        <p:grpSpPr>
          <a:xfrm>
            <a:off x="12315324" y="9663692"/>
            <a:ext cx="4791565" cy="3007837"/>
            <a:chOff x="0" y="0"/>
            <a:chExt cx="1796836" cy="1127937"/>
          </a:xfrm>
        </p:grpSpPr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3"/>
            <a:srcRect l="36694" t="72650" r="43890" b="16303"/>
            <a:stretch>
              <a:fillRect/>
            </a:stretch>
          </p:blipFill>
          <p:spPr>
            <a:xfrm>
              <a:off x="930786" y="739969"/>
              <a:ext cx="866051" cy="349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3"/>
            <a:srcRect t="85014" r="79791"/>
            <a:stretch>
              <a:fillRect/>
            </a:stretch>
          </p:blipFill>
          <p:spPr>
            <a:xfrm>
              <a:off x="872857" y="653913"/>
              <a:ext cx="901407" cy="474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Rectangle"/>
            <p:cNvSpPr/>
            <p:nvPr/>
          </p:nvSpPr>
          <p:spPr>
            <a:xfrm>
              <a:off x="0" y="0"/>
              <a:ext cx="1228769" cy="6204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7" tIns="121917" rIns="121917" bIns="121917" numCol="1" anchor="ctr">
              <a:noAutofit/>
            </a:bodyPr>
            <a:lstStyle/>
            <a:p>
              <a:endParaRPr sz="5867"/>
            </a:p>
          </p:txBody>
        </p:sp>
      </p:grpSp>
      <p:sp>
        <p:nvSpPr>
          <p:cNvPr id="202" name="Textplatzhalter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RIBs at GSI-FAIR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03" name="FAIR Phase 0: upgrade of the SIS-18 accelerator at GSI"/>
          <p:cNvSpPr txBox="1"/>
          <p:nvPr/>
        </p:nvSpPr>
        <p:spPr>
          <a:xfrm>
            <a:off x="495652" y="714379"/>
            <a:ext cx="11733975" cy="6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7" rIns="121917">
            <a:spAutoFit/>
          </a:bodyPr>
          <a:lstStyle>
            <a:lvl1pPr>
              <a:defRPr sz="1400" b="1"/>
            </a:lvl1pPr>
          </a:lstStyle>
          <a:p>
            <a:r>
              <a:rPr lang="de-DE" sz="3733" dirty="0"/>
              <a:t>FRS-Cave M </a:t>
            </a:r>
            <a:r>
              <a:rPr lang="de-DE" sz="3733" dirty="0" err="1"/>
              <a:t>branch</a:t>
            </a:r>
            <a:r>
              <a:rPr lang="de-DE" sz="3733" dirty="0"/>
              <a:t> </a:t>
            </a:r>
            <a:r>
              <a:rPr lang="de-DE" sz="3733" dirty="0" err="1"/>
              <a:t>for</a:t>
            </a:r>
            <a:r>
              <a:rPr lang="de-DE" sz="3733" dirty="0"/>
              <a:t> RIB in </a:t>
            </a:r>
            <a:r>
              <a:rPr lang="de-DE" sz="3733" dirty="0" err="1"/>
              <a:t>biology</a:t>
            </a:r>
            <a:r>
              <a:rPr lang="de-DE" sz="3733" dirty="0"/>
              <a:t> &amp; </a:t>
            </a:r>
            <a:r>
              <a:rPr lang="de-DE" sz="3733" dirty="0" err="1"/>
              <a:t>medicine</a:t>
            </a:r>
            <a:endParaRPr sz="3733" dirty="0"/>
          </a:p>
        </p:txBody>
      </p:sp>
      <p:grpSp>
        <p:nvGrpSpPr>
          <p:cNvPr id="209" name="Group"/>
          <p:cNvGrpSpPr/>
          <p:nvPr/>
        </p:nvGrpSpPr>
        <p:grpSpPr>
          <a:xfrm>
            <a:off x="20561345" y="3920163"/>
            <a:ext cx="3651292" cy="8262651"/>
            <a:chOff x="0" y="0"/>
            <a:chExt cx="1369233" cy="3098492"/>
          </a:xfrm>
        </p:grpSpPr>
        <p:pic>
          <p:nvPicPr>
            <p:cNvPr id="205" name="WhatsApp Image 2021-09-10 at 14.03.36.jpeg" descr="WhatsApp Image 2021-09-10 at 14.03.36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69233" cy="3098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SIS18"/>
            <p:cNvSpPr txBox="1"/>
            <p:nvPr/>
          </p:nvSpPr>
          <p:spPr>
            <a:xfrm>
              <a:off x="634805" y="281195"/>
              <a:ext cx="50229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7" tIns="121917" rIns="121917" bIns="121917" numCol="1" anchor="t">
              <a:spAutoFit/>
            </a:bodyPr>
            <a:lstStyle>
              <a:lvl1pPr>
                <a:defRPr sz="1200">
                  <a:solidFill>
                    <a:srgbClr val="00F900"/>
                  </a:solidFill>
                </a:defRPr>
              </a:lvl1pPr>
            </a:lstStyle>
            <a:p>
              <a:r>
                <a:rPr sz="3200"/>
                <a:t>SIS18</a:t>
              </a:r>
            </a:p>
          </p:txBody>
        </p:sp>
        <p:sp>
          <p:nvSpPr>
            <p:cNvPr id="207" name="FRS"/>
            <p:cNvSpPr txBox="1"/>
            <p:nvPr/>
          </p:nvSpPr>
          <p:spPr>
            <a:xfrm>
              <a:off x="158034" y="1079265"/>
              <a:ext cx="336387" cy="246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7" tIns="121917" rIns="121917" bIns="121917" numCol="1" anchor="t">
              <a:spAutoFit/>
            </a:bodyPr>
            <a:lstStyle>
              <a:lvl1pPr>
                <a:defRPr sz="1000">
                  <a:solidFill>
                    <a:srgbClr val="40AEDE"/>
                  </a:solidFill>
                </a:defRPr>
              </a:lvl1pPr>
            </a:lstStyle>
            <a:p>
              <a:r>
                <a:rPr sz="2667"/>
                <a:t>FRS</a:t>
              </a:r>
            </a:p>
          </p:txBody>
        </p:sp>
        <p:sp>
          <p:nvSpPr>
            <p:cNvPr id="208" name="Cave M"/>
            <p:cNvSpPr txBox="1"/>
            <p:nvPr/>
          </p:nvSpPr>
          <p:spPr>
            <a:xfrm>
              <a:off x="125037" y="2147627"/>
              <a:ext cx="534759" cy="246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7" tIns="121917" rIns="121917" bIns="121917" numCol="1" anchor="t">
              <a:spAutoFit/>
            </a:bodyPr>
            <a:lstStyle>
              <a:lvl1pPr>
                <a:defRPr sz="1000">
                  <a:solidFill>
                    <a:srgbClr val="40AEDE"/>
                  </a:solidFill>
                </a:defRPr>
              </a:lvl1pPr>
            </a:lstStyle>
            <a:p>
              <a:r>
                <a:rPr sz="2667"/>
                <a:t>Cave M</a:t>
              </a:r>
            </a:p>
          </p:txBody>
        </p:sp>
      </p:grpSp>
      <p:sp>
        <p:nvSpPr>
          <p:cNvPr id="210" name="Commissioning of FRS-CAVE M (medical cave) beam line:…"/>
          <p:cNvSpPr txBox="1"/>
          <p:nvPr/>
        </p:nvSpPr>
        <p:spPr>
          <a:xfrm>
            <a:off x="204042" y="9277725"/>
            <a:ext cx="1152815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7" rIns="121917">
            <a:spAutoFit/>
          </a:bodyPr>
          <a:lstStyle/>
          <a:p>
            <a:pPr>
              <a:defRPr sz="1200"/>
            </a:pPr>
            <a:r>
              <a:rPr sz="3200" b="1" dirty="0"/>
              <a:t>Commissioning of FRS-CAVE M (medical cave) beam line</a:t>
            </a:r>
            <a:r>
              <a:rPr sz="3200" dirty="0"/>
              <a:t>:</a:t>
            </a:r>
          </a:p>
          <a:p>
            <a:pPr>
              <a:defRPr sz="1200"/>
            </a:pPr>
            <a:r>
              <a:rPr sz="3200" dirty="0"/>
              <a:t>oxygen beams (June 2021):</a:t>
            </a:r>
          </a:p>
          <a:p>
            <a:pPr>
              <a:defRPr sz="1200" b="1"/>
            </a:pPr>
            <a:endParaRPr sz="3200" dirty="0"/>
          </a:p>
          <a:p>
            <a:pPr>
              <a:defRPr sz="1200" b="1"/>
            </a:pPr>
            <a:r>
              <a:rPr sz="3200" dirty="0"/>
              <a:t>Transmission FRS-Cave M </a:t>
            </a:r>
            <a:r>
              <a:rPr sz="3200" baseline="31999" dirty="0"/>
              <a:t>15</a:t>
            </a:r>
            <a:r>
              <a:rPr sz="3200" dirty="0"/>
              <a:t>O:    6%</a:t>
            </a:r>
          </a:p>
          <a:p>
            <a:pPr>
              <a:defRPr sz="1200" b="1"/>
            </a:pPr>
            <a:r>
              <a:rPr sz="3200" baseline="31999" dirty="0"/>
              <a:t>15</a:t>
            </a:r>
            <a:r>
              <a:rPr sz="3200" dirty="0"/>
              <a:t>O in Cave M per </a:t>
            </a:r>
            <a:r>
              <a:rPr sz="3200" baseline="31999" dirty="0"/>
              <a:t>16</a:t>
            </a:r>
            <a:r>
              <a:rPr sz="3200" dirty="0"/>
              <a:t>O in SIS18:    6e-4</a:t>
            </a:r>
          </a:p>
        </p:txBody>
      </p:sp>
      <p:sp>
        <p:nvSpPr>
          <p:cNvPr id="211" name="RIBs candidates at FRagment Separator (FRS):"/>
          <p:cNvSpPr txBox="1"/>
          <p:nvPr/>
        </p:nvSpPr>
        <p:spPr>
          <a:xfrm>
            <a:off x="704910" y="3952052"/>
            <a:ext cx="9596531" cy="62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7" rIns="121917">
            <a:spAutoFit/>
          </a:bodyPr>
          <a:lstStyle>
            <a:lvl1pPr>
              <a:defRPr sz="1300"/>
            </a:lvl1pPr>
          </a:lstStyle>
          <a:p>
            <a:r>
              <a:rPr sz="3467"/>
              <a:t>RIBs candidates at FRagment Separator (FRS):</a:t>
            </a:r>
          </a:p>
        </p:txBody>
      </p:sp>
      <p:graphicFrame>
        <p:nvGraphicFramePr>
          <p:cNvPr id="212" name="Table"/>
          <p:cNvGraphicFramePr/>
          <p:nvPr/>
        </p:nvGraphicFramePr>
        <p:xfrm>
          <a:off x="935644" y="5053719"/>
          <a:ext cx="11997269" cy="2011671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249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Isotope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12</a:t>
                      </a:r>
                      <a:r>
                        <a:rPr sz="2700"/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11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16</a:t>
                      </a:r>
                      <a:r>
                        <a:rPr sz="2700"/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15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14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Half-life, min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/>
                        <a:t>stable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20.4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0.32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/>
                        <a:t>stable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1.17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Intensities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defRPr sz="1000"/>
                      </a:pPr>
                      <a:r>
                        <a:rPr sz="2700" dirty="0"/>
                        <a:t>~ 10</a:t>
                      </a:r>
                      <a:r>
                        <a:rPr sz="2700" baseline="31999" dirty="0"/>
                        <a:t>6</a:t>
                      </a:r>
                      <a:r>
                        <a:rPr sz="2700" dirty="0"/>
                        <a:t>–10</a:t>
                      </a:r>
                      <a:r>
                        <a:rPr sz="2700" baseline="31999" dirty="0"/>
                        <a:t>9</a:t>
                      </a:r>
                      <a:r>
                        <a:rPr sz="2700" dirty="0"/>
                        <a:t> particles per spill</a:t>
                      </a:r>
                    </a:p>
                  </a:txBody>
                  <a:tcPr marL="169333" marR="169333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F2E07F1-F983-442E-E78E-9F1DAD56B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2858" y="11628526"/>
            <a:ext cx="6953839" cy="1373095"/>
          </a:xfrm>
          <a:prstGeom prst="rect">
            <a:avLst/>
          </a:prstGeom>
        </p:spPr>
      </p:pic>
      <p:pic>
        <p:nvPicPr>
          <p:cNvPr id="25" name="9CBB0A97-7D77-4839-BC3E-00A157A3EC7D" descr="9CBB0A97-7D77-4839-BC3E-00A157A3EC7D">
            <a:extLst>
              <a:ext uri="{FF2B5EF4-FFF2-40B4-BE49-F238E27FC236}">
                <a16:creationId xmlns:a16="http://schemas.microsoft.com/office/drawing/2014/main" id="{3C45682C-8C57-F420-14F3-A95DF8674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3356" y="60621"/>
            <a:ext cx="2520644" cy="25206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 73">
            <a:extLst>
              <a:ext uri="{FF2B5EF4-FFF2-40B4-BE49-F238E27FC236}">
                <a16:creationId xmlns:a16="http://schemas.microsoft.com/office/drawing/2014/main" id="{0D6FF00F-AAB2-6E36-11BF-6C8E3E003D38}"/>
              </a:ext>
            </a:extLst>
          </p:cNvPr>
          <p:cNvGrpSpPr/>
          <p:nvPr/>
        </p:nvGrpSpPr>
        <p:grpSpPr>
          <a:xfrm>
            <a:off x="14509604" y="265587"/>
            <a:ext cx="4863598" cy="1306349"/>
            <a:chOff x="-1" y="0"/>
            <a:chExt cx="4863597" cy="1306348"/>
          </a:xfrm>
        </p:grpSpPr>
        <p:pic>
          <p:nvPicPr>
            <p:cNvPr id="3" name="Picture 2" descr="Picture 6">
              <a:extLst>
                <a:ext uri="{FF2B5EF4-FFF2-40B4-BE49-F238E27FC236}">
                  <a16:creationId xmlns:a16="http://schemas.microsoft.com/office/drawing/2014/main" id="{A9076905-E9A3-F041-553B-903CC701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0638" y="34863"/>
              <a:ext cx="1982958" cy="1271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Grafik 75" descr="Grafik 75">
              <a:extLst>
                <a:ext uri="{FF2B5EF4-FFF2-40B4-BE49-F238E27FC236}">
                  <a16:creationId xmlns:a16="http://schemas.microsoft.com/office/drawing/2014/main" id="{B24642FC-9CAC-46B4-1D4C-DE8FEDE11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" y="0"/>
              <a:ext cx="2880645" cy="1300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2AD33305-C8B2-44EE-9274-3B4800344C09" descr="2AD33305-C8B2-44EE-9274-3B4800344C09">
            <a:extLst>
              <a:ext uri="{FF2B5EF4-FFF2-40B4-BE49-F238E27FC236}">
                <a16:creationId xmlns:a16="http://schemas.microsoft.com/office/drawing/2014/main" id="{DE09A46B-39AE-62A1-CB2F-2918698C9E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30783" y="2027485"/>
            <a:ext cx="3631828" cy="147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48" descr="Picture 48">
            <a:extLst>
              <a:ext uri="{FF2B5EF4-FFF2-40B4-BE49-F238E27FC236}">
                <a16:creationId xmlns:a16="http://schemas.microsoft.com/office/drawing/2014/main" id="{DF04A785-3A97-AA7F-DA93-74E0FBA56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4188" y="1883730"/>
            <a:ext cx="2251135" cy="173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34907AB2-FFFB-4908-A1DD-6200830601F7" descr="34907AB2-FFFB-4908-A1DD-6200830601F7">
            <a:extLst>
              <a:ext uri="{FF2B5EF4-FFF2-40B4-BE49-F238E27FC236}">
                <a16:creationId xmlns:a16="http://schemas.microsoft.com/office/drawing/2014/main" id="{44C0BA70-61CC-9BFC-25D0-C2E732F1FE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96214" y="2125867"/>
            <a:ext cx="2326132" cy="11214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20D8C6-E91F-1845-3969-2C86C907631E}"/>
              </a:ext>
            </a:extLst>
          </p:cNvPr>
          <p:cNvSpPr txBox="1"/>
          <p:nvPr/>
        </p:nvSpPr>
        <p:spPr>
          <a:xfrm>
            <a:off x="495652" y="12273861"/>
            <a:ext cx="6743348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Haettner</a:t>
            </a:r>
            <a:r>
              <a:rPr lang="en-US" dirty="0"/>
              <a:t> </a:t>
            </a:r>
            <a:r>
              <a:rPr lang="en-US" i="1" dirty="0"/>
              <a:t>et al., NIM-A</a:t>
            </a:r>
            <a:r>
              <a:rPr lang="en-US" dirty="0"/>
              <a:t>, 2023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8BAB29-778C-A34B-9ECD-D343D784F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865" y="709686"/>
            <a:ext cx="21094135" cy="981077"/>
          </a:xfrm>
        </p:spPr>
        <p:txBody>
          <a:bodyPr>
            <a:normAutofit fontScale="90000"/>
          </a:bodyPr>
          <a:lstStyle/>
          <a:p>
            <a:r>
              <a:rPr lang="de-DE" sz="5400" dirty="0"/>
              <a:t>Bio-PAC Beam Time Request </a:t>
            </a:r>
            <a:br>
              <a:rPr lang="de-DE" sz="5400" dirty="0"/>
            </a:br>
            <a:r>
              <a:rPr lang="de-DE" sz="5400" dirty="0"/>
              <a:t>(June 2022 – </a:t>
            </a:r>
            <a:r>
              <a:rPr lang="de-DE" sz="5400" dirty="0" err="1"/>
              <a:t>beamtime</a:t>
            </a:r>
            <a:r>
              <a:rPr lang="de-DE" sz="5400" dirty="0"/>
              <a:t> </a:t>
            </a:r>
            <a:r>
              <a:rPr lang="de-DE" sz="5400" dirty="0" err="1"/>
              <a:t>available</a:t>
            </a:r>
            <a:r>
              <a:rPr lang="de-DE" sz="5400" dirty="0"/>
              <a:t> in 2024-2025)</a:t>
            </a:r>
            <a:br>
              <a:rPr lang="de-DE" sz="5400" dirty="0"/>
            </a:b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590673" y="1496832"/>
            <a:ext cx="16459200" cy="1412180"/>
          </a:xfrm>
          <a:prstGeom prst="rect">
            <a:avLst/>
          </a:prstGeom>
        </p:spPr>
        <p:txBody>
          <a:bodyPr vert="horz" lIns="182880" tIns="91440" rIns="182880" bIns="9144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de-DE" sz="4800" dirty="0">
              <a:latin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8D04C8-C840-BE4B-93CC-79015CECA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937239"/>
              </p:ext>
            </p:extLst>
          </p:nvPr>
        </p:nvGraphicFramePr>
        <p:xfrm>
          <a:off x="1045029" y="2202922"/>
          <a:ext cx="18539190" cy="8064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65">
                  <a:extLst>
                    <a:ext uri="{9D8B030D-6E8A-4147-A177-3AD203B41FA5}">
                      <a16:colId xmlns:a16="http://schemas.microsoft.com/office/drawing/2014/main" val="925655701"/>
                    </a:ext>
                  </a:extLst>
                </a:gridCol>
                <a:gridCol w="3089865">
                  <a:extLst>
                    <a:ext uri="{9D8B030D-6E8A-4147-A177-3AD203B41FA5}">
                      <a16:colId xmlns:a16="http://schemas.microsoft.com/office/drawing/2014/main" val="114545630"/>
                    </a:ext>
                  </a:extLst>
                </a:gridCol>
                <a:gridCol w="3089865">
                  <a:extLst>
                    <a:ext uri="{9D8B030D-6E8A-4147-A177-3AD203B41FA5}">
                      <a16:colId xmlns:a16="http://schemas.microsoft.com/office/drawing/2014/main" val="1994849859"/>
                    </a:ext>
                  </a:extLst>
                </a:gridCol>
                <a:gridCol w="3089865">
                  <a:extLst>
                    <a:ext uri="{9D8B030D-6E8A-4147-A177-3AD203B41FA5}">
                      <a16:colId xmlns:a16="http://schemas.microsoft.com/office/drawing/2014/main" val="3707411920"/>
                    </a:ext>
                  </a:extLst>
                </a:gridCol>
                <a:gridCol w="3089865">
                  <a:extLst>
                    <a:ext uri="{9D8B030D-6E8A-4147-A177-3AD203B41FA5}">
                      <a16:colId xmlns:a16="http://schemas.microsoft.com/office/drawing/2014/main" val="1948383549"/>
                    </a:ext>
                  </a:extLst>
                </a:gridCol>
                <a:gridCol w="3089865">
                  <a:extLst>
                    <a:ext uri="{9D8B030D-6E8A-4147-A177-3AD203B41FA5}">
                      <a16:colId xmlns:a16="http://schemas.microsoft.com/office/drawing/2014/main" val="2084099924"/>
                    </a:ext>
                  </a:extLst>
                </a:gridCol>
              </a:tblGrid>
              <a:tr h="2171171">
                <a:tc>
                  <a:txBody>
                    <a:bodyPr/>
                    <a:lstStyle/>
                    <a:p>
                      <a:r>
                        <a:rPr lang="en-US" sz="3600" dirty="0"/>
                        <a:t>Year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Proposals (approved)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External (%)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Shifts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SIS18/</a:t>
                      </a:r>
                    </a:p>
                    <a:p>
                      <a:r>
                        <a:rPr lang="en-US" sz="3600" dirty="0"/>
                        <a:t>UNILAC (%)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Available (% of requests)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603336276"/>
                  </a:ext>
                </a:extLst>
              </a:tr>
              <a:tr h="1964438">
                <a:tc>
                  <a:txBody>
                    <a:bodyPr/>
                    <a:lstStyle/>
                    <a:p>
                      <a:r>
                        <a:rPr lang="en-US" sz="3600" dirty="0"/>
                        <a:t>2017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12 (12=100%)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5 (40%)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77,8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91%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29,8 (38%)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290243963"/>
                  </a:ext>
                </a:extLst>
              </a:tr>
              <a:tr h="196443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2020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27 (21=77%)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16 (60%)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118,5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90%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50,7 (42%)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893221992"/>
                  </a:ext>
                </a:extLst>
              </a:tr>
              <a:tr h="196443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28 (10=35%)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16 (57%)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81,4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98%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23 (28%)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4551530"/>
                  </a:ext>
                </a:extLst>
              </a:tr>
            </a:tbl>
          </a:graphicData>
        </a:graphic>
      </p:graphicFrame>
      <p:grpSp>
        <p:nvGrpSpPr>
          <p:cNvPr id="8" name="Picture 5">
            <a:extLst>
              <a:ext uri="{FF2B5EF4-FFF2-40B4-BE49-F238E27FC236}">
                <a16:creationId xmlns:a16="http://schemas.microsoft.com/office/drawing/2014/main" id="{F6995A34-9EC5-9942-9E86-512A48994537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8C69A671-507E-CE4B-A5C5-9B5374281DCD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10" name="image74.tif" descr="image74.tif">
              <a:extLst>
                <a:ext uri="{FF2B5EF4-FFF2-40B4-BE49-F238E27FC236}">
                  <a16:creationId xmlns:a16="http://schemas.microsoft.com/office/drawing/2014/main" id="{D33D5964-F15C-884E-B473-DE247479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E2A01F8-79C9-F640-8E4F-83FF11AB27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5</a:t>
            </a:fld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47D80-E72C-4A3F-0E79-69FEFF4357E8}"/>
              </a:ext>
            </a:extLst>
          </p:cNvPr>
          <p:cNvSpPr txBox="1"/>
          <p:nvPr/>
        </p:nvSpPr>
        <p:spPr>
          <a:xfrm>
            <a:off x="726041" y="10820041"/>
            <a:ext cx="22893953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“Basic” beam request is </a:t>
            </a:r>
            <a:r>
              <a:rPr kumimoji="0" lang="en-US" sz="4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12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 and </a:t>
            </a:r>
            <a:r>
              <a:rPr kumimoji="0" lang="en-US" sz="4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56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Fe at 0.15-1 GeV/n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25ACF97-9958-CD66-441A-8574B70D4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355" y="1116"/>
            <a:ext cx="2513656" cy="25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4EB-50C5-ECD0-68AF-B3DEC462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67" y="345266"/>
            <a:ext cx="16344631" cy="1575116"/>
          </a:xfrm>
        </p:spPr>
        <p:txBody>
          <a:bodyPr/>
          <a:lstStyle/>
          <a:p>
            <a:r>
              <a:rPr lang="en-US" dirty="0"/>
              <a:t>2. Biophysics Collaboration in ES/FS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18361-5BC9-331F-1B6D-B9B08B4A04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6</a:t>
            </a:fld>
            <a:endParaRPr lang="en-DE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F6CAE42-7686-4F1F-9CAF-91077ECF6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2" y="3357277"/>
            <a:ext cx="20088323" cy="9849600"/>
          </a:xfrm>
          <a:prstGeom prst="rect">
            <a:avLst/>
          </a:prstGeom>
        </p:spPr>
      </p:pic>
      <p:grpSp>
        <p:nvGrpSpPr>
          <p:cNvPr id="6" name="Picture 5">
            <a:extLst>
              <a:ext uri="{FF2B5EF4-FFF2-40B4-BE49-F238E27FC236}">
                <a16:creationId xmlns:a16="http://schemas.microsoft.com/office/drawing/2014/main" id="{5B94F52E-F7DD-4635-61AF-8D281B111DAD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59E07A0A-B755-167D-5A9F-AD9114982BAF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8" name="image74.tif" descr="image74.tif">
              <a:extLst>
                <a:ext uri="{FF2B5EF4-FFF2-40B4-BE49-F238E27FC236}">
                  <a16:creationId xmlns:a16="http://schemas.microsoft.com/office/drawing/2014/main" id="{94658508-89AF-76D3-FAB9-2D74B73D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E3A66DA-FC9C-2829-F77B-C2E08C3BF9AE}"/>
              </a:ext>
            </a:extLst>
          </p:cNvPr>
          <p:cNvSpPr/>
          <p:nvPr/>
        </p:nvSpPr>
        <p:spPr>
          <a:xfrm>
            <a:off x="12650216" y="9113074"/>
            <a:ext cx="524154" cy="572778"/>
          </a:xfrm>
          <a:prstGeom prst="ellipse">
            <a:avLst/>
          </a:prstGeom>
          <a:noFill/>
          <a:ln w="635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48B63-0FAE-EA28-4FB8-63B350429DC6}"/>
              </a:ext>
            </a:extLst>
          </p:cNvPr>
          <p:cNvSpPr txBox="1"/>
          <p:nvPr/>
        </p:nvSpPr>
        <p:spPr>
          <a:xfrm>
            <a:off x="12650216" y="8282077"/>
            <a:ext cx="3413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FF00"/>
                </a:solidFill>
              </a:rPr>
              <a:t>BIOMAT</a:t>
            </a:r>
          </a:p>
        </p:txBody>
      </p:sp>
      <p:pic>
        <p:nvPicPr>
          <p:cNvPr id="4" name="Picture 48" descr="Picture 48">
            <a:extLst>
              <a:ext uri="{FF2B5EF4-FFF2-40B4-BE49-F238E27FC236}">
                <a16:creationId xmlns:a16="http://schemas.microsoft.com/office/drawing/2014/main" id="{064A17E6-EB66-7429-652C-87E37A865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190" y="2864329"/>
            <a:ext cx="2251135" cy="173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34907AB2-FFFB-4908-A1DD-6200830601F7" descr="34907AB2-FFFB-4908-A1DD-6200830601F7">
            <a:extLst>
              <a:ext uri="{FF2B5EF4-FFF2-40B4-BE49-F238E27FC236}">
                <a16:creationId xmlns:a16="http://schemas.microsoft.com/office/drawing/2014/main" id="{E07CCBDC-3C63-0FC8-79DB-7CACE6FAD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0216" y="3106466"/>
            <a:ext cx="2326132" cy="1121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82874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B93C1-96AA-20D7-AF3B-1E5D346A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Biophysics @S-FRS: the science case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FC2B-4111-FD0B-A766-81BA254017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7034" y="2946399"/>
            <a:ext cx="8662726" cy="10272480"/>
          </a:xfrm>
        </p:spPr>
        <p:txBody>
          <a:bodyPr>
            <a:normAutofit fontScale="92500"/>
          </a:bodyPr>
          <a:lstStyle/>
          <a:p>
            <a:r>
              <a:rPr lang="en-US" dirty="0"/>
              <a:t>The ERC </a:t>
            </a:r>
            <a:r>
              <a:rPr lang="en-US" dirty="0" err="1"/>
              <a:t>AdG</a:t>
            </a:r>
            <a:r>
              <a:rPr lang="en-US" dirty="0"/>
              <a:t> BARB elicited a large interest in exploitation of RIB in biology and medicine</a:t>
            </a:r>
          </a:p>
          <a:p>
            <a:r>
              <a:rPr lang="en-US" dirty="0"/>
              <a:t>BARB results show that </a:t>
            </a:r>
            <a:r>
              <a:rPr lang="en-US" baseline="30000" dirty="0"/>
              <a:t>10</a:t>
            </a:r>
            <a:r>
              <a:rPr lang="en-US" dirty="0"/>
              <a:t>C would provide the best range resolution, but its intensity at FRS-Cave M is too low for experiments</a:t>
            </a:r>
          </a:p>
          <a:p>
            <a:r>
              <a:rPr lang="en-US" dirty="0" err="1"/>
              <a:t>Institut</a:t>
            </a:r>
            <a:r>
              <a:rPr lang="en-US" dirty="0"/>
              <a:t> Curie in the Biophysics Collaboration has proposed the use of RIB for minibeam radiotherapy</a:t>
            </a:r>
          </a:p>
          <a:p>
            <a:r>
              <a:rPr lang="en-US" dirty="0"/>
              <a:t>Recently, collaborators form the University of Strasbourg published a simulation on potential enhancement of biological effects using short-lived </a:t>
            </a:r>
            <a:r>
              <a:rPr lang="en-US" baseline="30000" dirty="0"/>
              <a:t>8</a:t>
            </a:r>
            <a:r>
              <a:rPr lang="en-US" dirty="0"/>
              <a:t>Li or </a:t>
            </a:r>
            <a:r>
              <a:rPr lang="en-US" baseline="30000" dirty="0"/>
              <a:t>8</a:t>
            </a:r>
            <a:r>
              <a:rPr lang="en-US" dirty="0"/>
              <a:t>He-ions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B369E-1677-B288-1E85-FA641E7287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7</a:t>
            </a:fld>
            <a:endParaRPr lang="en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62A697-D4FC-C7DD-D301-DD45BE610774}"/>
              </a:ext>
            </a:extLst>
          </p:cNvPr>
          <p:cNvGrpSpPr/>
          <p:nvPr/>
        </p:nvGrpSpPr>
        <p:grpSpPr>
          <a:xfrm>
            <a:off x="10597644" y="2455926"/>
            <a:ext cx="12253382" cy="10666716"/>
            <a:chOff x="10597644" y="2455926"/>
            <a:chExt cx="12253382" cy="106667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5B8876-AC82-8378-F3D3-4B9ADEB5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6410" y="2455926"/>
              <a:ext cx="5953216" cy="31851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2AC88B-E1A8-A189-F38C-232E7560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7644" y="6215300"/>
              <a:ext cx="5919209" cy="28846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5087B9-1B48-AC32-5AD1-A4E07846F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6411" y="9471305"/>
              <a:ext cx="6398005" cy="29183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318276-7540-3F9C-40BB-241E9E2BB5FC}"/>
                </a:ext>
              </a:extLst>
            </p:cNvPr>
            <p:cNvSpPr txBox="1"/>
            <p:nvPr/>
          </p:nvSpPr>
          <p:spPr>
            <a:xfrm>
              <a:off x="18214848" y="4009209"/>
              <a:ext cx="3182112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0.04 mm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C5BD5E-FA7D-C36B-6BC8-BC05CEF9CEB5}"/>
                </a:ext>
              </a:extLst>
            </p:cNvPr>
            <p:cNvSpPr txBox="1"/>
            <p:nvPr/>
          </p:nvSpPr>
          <p:spPr>
            <a:xfrm>
              <a:off x="18214848" y="7525486"/>
              <a:ext cx="3182112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0.7 mm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12E572-6C72-FC28-5E6A-04068E380371}"/>
                </a:ext>
              </a:extLst>
            </p:cNvPr>
            <p:cNvSpPr txBox="1"/>
            <p:nvPr/>
          </p:nvSpPr>
          <p:spPr>
            <a:xfrm>
              <a:off x="18214848" y="10550588"/>
              <a:ext cx="3182112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/>
                <a:t>1</a:t>
              </a: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.4 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CD630E-9B37-8A32-5246-9857D37E7CB0}"/>
                </a:ext>
              </a:extLst>
            </p:cNvPr>
            <p:cNvSpPr txBox="1"/>
            <p:nvPr/>
          </p:nvSpPr>
          <p:spPr>
            <a:xfrm>
              <a:off x="11192255" y="12485930"/>
              <a:ext cx="1165877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4 spills, 19 s (</a:t>
              </a:r>
              <a:r>
                <a:rPr kumimoji="0" lang="en-US" sz="3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Kostyleva</a:t>
              </a: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et al., Phys. Med. Biol</a:t>
              </a: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. 2023)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0E47D20-543B-3650-3E11-0B6C60756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299" y="2388743"/>
            <a:ext cx="7349776" cy="10859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0561B0-7BE1-61BD-B8F5-C7318F01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747" y="2345201"/>
            <a:ext cx="13010234" cy="58313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7D0B8F-7653-7EE1-1827-3E8D65F20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719" y="7666166"/>
            <a:ext cx="9581137" cy="1466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E8181D-C35D-CD12-19B1-8801BAC86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7644" y="9386265"/>
            <a:ext cx="12262762" cy="10022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71B637-0188-24B0-C227-407826A42BE3}"/>
              </a:ext>
            </a:extLst>
          </p:cNvPr>
          <p:cNvSpPr txBox="1"/>
          <p:nvPr/>
        </p:nvSpPr>
        <p:spPr>
          <a:xfrm>
            <a:off x="19970496" y="8269090"/>
            <a:ext cx="2880457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119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17E94-CDFD-4A3A-5BE8-ED188F9B19EA}"/>
              </a:ext>
            </a:extLst>
          </p:cNvPr>
          <p:cNvSpPr txBox="1"/>
          <p:nvPr/>
        </p:nvSpPr>
        <p:spPr>
          <a:xfrm>
            <a:off x="20775168" y="10531104"/>
            <a:ext cx="2085238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837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0" name="Picture 5">
            <a:extLst>
              <a:ext uri="{FF2B5EF4-FFF2-40B4-BE49-F238E27FC236}">
                <a16:creationId xmlns:a16="http://schemas.microsoft.com/office/drawing/2014/main" id="{6B73DC0E-13D8-3016-EA84-0131B2C4525A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17D7608E-FD6F-7817-52E8-638C168AD2B7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22" name="image74.tif" descr="image74.tif">
              <a:extLst>
                <a:ext uri="{FF2B5EF4-FFF2-40B4-BE49-F238E27FC236}">
                  <a16:creationId xmlns:a16="http://schemas.microsoft.com/office/drawing/2014/main" id="{1C1C03E5-0E22-2D66-5335-91A16D65D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C278875-0FBD-49E7-CE2B-BF486C102E94}"/>
              </a:ext>
            </a:extLst>
          </p:cNvPr>
          <p:cNvSpPr txBox="1"/>
          <p:nvPr/>
        </p:nvSpPr>
        <p:spPr>
          <a:xfrm>
            <a:off x="11506200" y="12006994"/>
            <a:ext cx="989076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Synerg</a:t>
            </a:r>
            <a:r>
              <a:rPr lang="en-US" dirty="0"/>
              <a:t>y with </a:t>
            </a:r>
            <a:r>
              <a:rPr lang="en-US" dirty="0" err="1"/>
              <a:t>NuSTAR</a:t>
            </a:r>
            <a:r>
              <a:rPr lang="en-US" dirty="0"/>
              <a:t> tetraneutron experiment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910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10">
            <a:extLst>
              <a:ext uri="{FF2B5EF4-FFF2-40B4-BE49-F238E27FC236}">
                <a16:creationId xmlns:a16="http://schemas.microsoft.com/office/drawing/2014/main" id="{5CD74855-0AC6-CA02-1955-6DBFFEF21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78" y="2666741"/>
            <a:ext cx="18874293" cy="10403723"/>
          </a:xfrm>
          <a:prstGeom prst="rect">
            <a:avLst/>
          </a:prstGeom>
        </p:spPr>
      </p:pic>
      <p:grpSp>
        <p:nvGrpSpPr>
          <p:cNvPr id="57" name="Gruppieren 56"/>
          <p:cNvGrpSpPr/>
          <p:nvPr/>
        </p:nvGrpSpPr>
        <p:grpSpPr>
          <a:xfrm>
            <a:off x="1715991" y="4679015"/>
            <a:ext cx="16264040" cy="3255110"/>
            <a:chOff x="643496" y="1754630"/>
            <a:chExt cx="6099015" cy="1220666"/>
          </a:xfrm>
        </p:grpSpPr>
        <p:sp>
          <p:nvSpPr>
            <p:cNvPr id="23" name="Pfeil nach rechts 22"/>
            <p:cNvSpPr/>
            <p:nvPr/>
          </p:nvSpPr>
          <p:spPr>
            <a:xfrm rot="2369733">
              <a:off x="1031383" y="1993752"/>
              <a:ext cx="883920" cy="80009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25" name="Pfeil nach rechts 24"/>
            <p:cNvSpPr/>
            <p:nvPr/>
          </p:nvSpPr>
          <p:spPr>
            <a:xfrm rot="326241">
              <a:off x="5692158" y="2820119"/>
              <a:ext cx="1050353" cy="8102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26" name="Pfeil nach rechts 25"/>
            <p:cNvSpPr/>
            <p:nvPr/>
          </p:nvSpPr>
          <p:spPr>
            <a:xfrm rot="2083930">
              <a:off x="2021695" y="2768172"/>
              <a:ext cx="1080000" cy="840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34" name="Textfeld 33"/>
            <p:cNvSpPr txBox="1"/>
            <p:nvPr/>
          </p:nvSpPr>
          <p:spPr>
            <a:xfrm rot="2391985">
              <a:off x="643496" y="1754630"/>
              <a:ext cx="1143000" cy="430839"/>
            </a:xfrm>
            <a:prstGeom prst="rect">
              <a:avLst/>
            </a:prstGeom>
            <a:noFill/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933" dirty="0" err="1">
                  <a:solidFill>
                    <a:srgbClr val="FFC000"/>
                  </a:solidFill>
                </a:rPr>
                <a:t>main</a:t>
              </a:r>
              <a:r>
                <a:rPr lang="de-DE" sz="2933" dirty="0">
                  <a:solidFill>
                    <a:srgbClr val="FFC000"/>
                  </a:solidFill>
                </a:rPr>
                <a:t> </a:t>
              </a:r>
              <a:r>
                <a:rPr lang="de-DE" sz="2933" dirty="0" err="1">
                  <a:solidFill>
                    <a:srgbClr val="FFC000"/>
                  </a:solidFill>
                </a:rPr>
                <a:t>separator</a:t>
              </a:r>
              <a:endParaRPr lang="de-DE" sz="2933" dirty="0">
                <a:solidFill>
                  <a:srgbClr val="FFC000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0597">
              <a:off x="1844642" y="2544457"/>
              <a:ext cx="906780" cy="430839"/>
            </a:xfrm>
            <a:prstGeom prst="rect">
              <a:avLst/>
            </a:prstGeom>
            <a:noFill/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933" dirty="0">
                  <a:solidFill>
                    <a:srgbClr val="FFC000"/>
                  </a:solidFill>
                </a:rPr>
                <a:t>ring </a:t>
              </a:r>
              <a:r>
                <a:rPr lang="de-DE" sz="2933" dirty="0" err="1">
                  <a:solidFill>
                    <a:srgbClr val="FFC000"/>
                  </a:solidFill>
                </a:rPr>
                <a:t>branch</a:t>
              </a:r>
              <a:endParaRPr lang="de-DE" sz="2933" dirty="0">
                <a:solidFill>
                  <a:srgbClr val="FFC000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 rot="333808">
              <a:off x="5579147" y="2571824"/>
              <a:ext cx="900009" cy="261586"/>
            </a:xfrm>
            <a:prstGeom prst="rect">
              <a:avLst/>
            </a:prstGeom>
            <a:noFill/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933" dirty="0">
                  <a:solidFill>
                    <a:srgbClr val="FFC000"/>
                  </a:solidFill>
                </a:rPr>
                <a:t>HEB/LEB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4384035" y="4525900"/>
            <a:ext cx="14553461" cy="8435837"/>
            <a:chOff x="1644013" y="1697212"/>
            <a:chExt cx="5457548" cy="3163439"/>
          </a:xfrm>
        </p:grpSpPr>
        <p:sp>
          <p:nvSpPr>
            <p:cNvPr id="21" name="Pfeil nach rechts 20"/>
            <p:cNvSpPr/>
            <p:nvPr/>
          </p:nvSpPr>
          <p:spPr>
            <a:xfrm rot="8431752">
              <a:off x="3979193" y="2896481"/>
              <a:ext cx="360000" cy="8000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249081" y="2652154"/>
              <a:ext cx="697743" cy="3385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133" dirty="0"/>
                <a:t>Beam </a:t>
              </a:r>
              <a:r>
                <a:rPr lang="de-DE" sz="2133" dirty="0" err="1"/>
                <a:t>pipe</a:t>
              </a:r>
              <a:endParaRPr lang="de-DE" sz="2133" dirty="0"/>
            </a:p>
          </p:txBody>
        </p:sp>
        <p:sp>
          <p:nvSpPr>
            <p:cNvPr id="29" name="Pfeil nach rechts 28"/>
            <p:cNvSpPr/>
            <p:nvPr/>
          </p:nvSpPr>
          <p:spPr>
            <a:xfrm rot="19396604">
              <a:off x="3462190" y="3693829"/>
              <a:ext cx="883920" cy="8000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31" name="Pfeil nach rechts 30"/>
            <p:cNvSpPr/>
            <p:nvPr/>
          </p:nvSpPr>
          <p:spPr>
            <a:xfrm rot="18910913">
              <a:off x="4242324" y="4215090"/>
              <a:ext cx="792000" cy="8000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32" name="Pfeil nach rechts 31"/>
            <p:cNvSpPr/>
            <p:nvPr/>
          </p:nvSpPr>
          <p:spPr>
            <a:xfrm rot="11103305">
              <a:off x="5963605" y="4162059"/>
              <a:ext cx="396000" cy="8000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22" name="Pfeil nach rechts 21"/>
            <p:cNvSpPr/>
            <p:nvPr/>
          </p:nvSpPr>
          <p:spPr>
            <a:xfrm rot="18469361">
              <a:off x="2634411" y="3189625"/>
              <a:ext cx="900000" cy="8000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33" name="Pfeil nach rechts 32"/>
            <p:cNvSpPr/>
            <p:nvPr/>
          </p:nvSpPr>
          <p:spPr>
            <a:xfrm rot="5807859">
              <a:off x="3079458" y="2186861"/>
              <a:ext cx="648000" cy="8000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644013" y="3556768"/>
              <a:ext cx="1176841" cy="3385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133" dirty="0" err="1"/>
                <a:t>Diagnostic</a:t>
              </a:r>
              <a:r>
                <a:rPr lang="de-DE" sz="2133" dirty="0"/>
                <a:t> </a:t>
              </a:r>
              <a:r>
                <a:rPr lang="de-DE" sz="2133" dirty="0" err="1"/>
                <a:t>chamber</a:t>
              </a:r>
              <a:r>
                <a:rPr lang="de-DE" sz="2133" dirty="0"/>
                <a:t> 1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364013" y="3983583"/>
              <a:ext cx="1197386" cy="3385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133" dirty="0" err="1"/>
                <a:t>Diagnostic</a:t>
              </a:r>
              <a:r>
                <a:rPr lang="de-DE" sz="2133" dirty="0"/>
                <a:t> </a:t>
              </a:r>
              <a:r>
                <a:rPr lang="de-DE" sz="2133" dirty="0" err="1"/>
                <a:t>chamber</a:t>
              </a:r>
              <a:r>
                <a:rPr lang="de-DE" sz="2133" dirty="0"/>
                <a:t> 2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206357" y="1697212"/>
              <a:ext cx="1220295" cy="3385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133" dirty="0" err="1"/>
                <a:t>Valve</a:t>
              </a:r>
              <a:r>
                <a:rPr lang="de-DE" sz="2133" dirty="0"/>
                <a:t> (</a:t>
              </a:r>
              <a:r>
                <a:rPr lang="de-DE" sz="2133" dirty="0" err="1"/>
                <a:t>reference</a:t>
              </a:r>
              <a:r>
                <a:rPr lang="de-DE" sz="2133" dirty="0"/>
                <a:t> </a:t>
              </a:r>
              <a:r>
                <a:rPr lang="de-DE" sz="2133" dirty="0" err="1"/>
                <a:t>point</a:t>
              </a:r>
              <a:r>
                <a:rPr lang="de-DE" sz="2133" dirty="0"/>
                <a:t>)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643382" y="4522145"/>
              <a:ext cx="1420553" cy="3385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133" dirty="0" err="1"/>
                <a:t>Robotic</a:t>
              </a:r>
              <a:r>
                <a:rPr lang="de-DE" sz="2133" dirty="0"/>
                <a:t> arm </a:t>
              </a:r>
              <a:r>
                <a:rPr lang="de-DE" sz="2133" dirty="0" err="1"/>
                <a:t>with</a:t>
              </a:r>
              <a:r>
                <a:rPr lang="de-DE" sz="2133" dirty="0"/>
                <a:t> </a:t>
              </a:r>
              <a:r>
                <a:rPr lang="de-DE" sz="2133" dirty="0" err="1"/>
                <a:t>magazine</a:t>
              </a:r>
              <a:endParaRPr lang="de-DE" sz="2133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347477" y="4114105"/>
              <a:ext cx="754084" cy="3385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ctr"/>
              <a:r>
                <a:rPr lang="de-DE" sz="2133" dirty="0"/>
                <a:t>Beam </a:t>
              </a:r>
              <a:r>
                <a:rPr lang="de-DE" sz="2133" dirty="0" err="1"/>
                <a:t>dump</a:t>
              </a:r>
              <a:endParaRPr lang="de-DE" sz="2133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2754EB7-0F5A-2BA4-C480-C6EA3D995633}"/>
              </a:ext>
            </a:extLst>
          </p:cNvPr>
          <p:cNvSpPr/>
          <p:nvPr/>
        </p:nvSpPr>
        <p:spPr>
          <a:xfrm>
            <a:off x="15081979" y="2093252"/>
            <a:ext cx="9097776" cy="25545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 marL="0"/>
            <a:r>
              <a:rPr lang="en-GB" sz="4000" b="1" dirty="0">
                <a:solidFill>
                  <a:schemeClr val="bg1"/>
                </a:solidFill>
              </a:rPr>
              <a:t>BIOMAT@S-FRS</a:t>
            </a:r>
            <a:r>
              <a:rPr lang="en-GB" sz="4000" dirty="0">
                <a:solidFill>
                  <a:schemeClr val="bg1"/>
                </a:solidFill>
              </a:rPr>
              <a:t>: beamline with exit window + 2 diagnostic chambers (originally planned for APPA) + BIO &amp; MAT setups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C5A44-85B6-8D04-9891-5FC80163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544" y="307730"/>
            <a:ext cx="15927323" cy="1434845"/>
          </a:xfrm>
        </p:spPr>
        <p:txBody>
          <a:bodyPr/>
          <a:lstStyle/>
          <a:p>
            <a:r>
              <a:rPr lang="en-US" dirty="0"/>
              <a:t>BIOMAT setup at ring branch tunnel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FC3B5-4A35-F2B1-C3E4-3451A2DFAF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859141" y="13208801"/>
            <a:ext cx="502700" cy="523218"/>
          </a:xfrm>
        </p:spPr>
        <p:txBody>
          <a:bodyPr/>
          <a:lstStyle/>
          <a:p>
            <a:fld id="{86CB4B4D-7CA3-9044-876B-883B54F8677D}" type="slidenum">
              <a:rPr lang="en-DE" smtClean="0"/>
              <a:t>8</a:t>
            </a:fld>
            <a:endParaRPr lang="en-DE"/>
          </a:p>
        </p:txBody>
      </p:sp>
      <p:grpSp>
        <p:nvGrpSpPr>
          <p:cNvPr id="55" name="Gruppieren 54"/>
          <p:cNvGrpSpPr/>
          <p:nvPr/>
        </p:nvGrpSpPr>
        <p:grpSpPr>
          <a:xfrm>
            <a:off x="13062156" y="5591131"/>
            <a:ext cx="11182003" cy="4333205"/>
            <a:chOff x="4898308" y="2096674"/>
            <a:chExt cx="4193251" cy="16249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A2B737-6D24-5E61-B47B-F34D84F0C6ED}"/>
                </a:ext>
              </a:extLst>
            </p:cNvPr>
            <p:cNvSpPr/>
            <p:nvPr/>
          </p:nvSpPr>
          <p:spPr>
            <a:xfrm>
              <a:off x="4898308" y="3537673"/>
              <a:ext cx="403412" cy="18395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33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583DB0-FE78-1762-B045-2DE800AFAC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720" y="3601691"/>
              <a:ext cx="836361" cy="11993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784AC5-FBF5-D512-2A89-4AF4AB2048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720" y="2096674"/>
              <a:ext cx="836361" cy="144100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D73FC3-9B8F-842F-43A9-251C9987A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6586" y="2119571"/>
              <a:ext cx="2924973" cy="1465542"/>
            </a:xfrm>
            <a:prstGeom prst="rect">
              <a:avLst/>
            </a:prstGeom>
            <a:ln w="28575">
              <a:solidFill>
                <a:srgbClr val="FFFC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8275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4EB-50C5-ECD0-68AF-B3DEC462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67" y="345266"/>
            <a:ext cx="16344631" cy="1575116"/>
          </a:xfrm>
        </p:spPr>
        <p:txBody>
          <a:bodyPr/>
          <a:lstStyle/>
          <a:p>
            <a:r>
              <a:rPr lang="en-US" dirty="0"/>
              <a:t>3. Biophysics Collaboration in FS+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18361-5BC9-331F-1B6D-B9B08B4A04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9</a:t>
            </a:fld>
            <a:endParaRPr lang="en-DE"/>
          </a:p>
        </p:txBody>
      </p:sp>
      <p:grpSp>
        <p:nvGrpSpPr>
          <p:cNvPr id="6" name="Picture 5">
            <a:extLst>
              <a:ext uri="{FF2B5EF4-FFF2-40B4-BE49-F238E27FC236}">
                <a16:creationId xmlns:a16="http://schemas.microsoft.com/office/drawing/2014/main" id="{5B94F52E-F7DD-4635-61AF-8D281B111DAD}"/>
              </a:ext>
            </a:extLst>
          </p:cNvPr>
          <p:cNvGrpSpPr/>
          <p:nvPr/>
        </p:nvGrpSpPr>
        <p:grpSpPr>
          <a:xfrm>
            <a:off x="429858" y="0"/>
            <a:ext cx="1820947" cy="1711490"/>
            <a:chOff x="0" y="0"/>
            <a:chExt cx="1820946" cy="1711489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59E07A0A-B755-167D-5A9F-AD9114982BAF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marL="0" indent="81280" defTabSz="1821656"/>
              <a:endParaRPr/>
            </a:p>
          </p:txBody>
        </p:sp>
        <p:pic>
          <p:nvPicPr>
            <p:cNvPr id="8" name="image74.tif" descr="image74.tif">
              <a:extLst>
                <a:ext uri="{FF2B5EF4-FFF2-40B4-BE49-F238E27FC236}">
                  <a16:creationId xmlns:a16="http://schemas.microsoft.com/office/drawing/2014/main" id="{94658508-89AF-76D3-FAB9-2D74B73D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99B076-A19A-A090-20B0-AD3CBACD78F6}"/>
              </a:ext>
            </a:extLst>
          </p:cNvPr>
          <p:cNvGrpSpPr/>
          <p:nvPr/>
        </p:nvGrpSpPr>
        <p:grpSpPr>
          <a:xfrm>
            <a:off x="940672" y="2895600"/>
            <a:ext cx="20779376" cy="10820400"/>
            <a:chOff x="0" y="0"/>
            <a:chExt cx="4823298" cy="2287319"/>
          </a:xfrm>
        </p:grpSpPr>
        <p:pic>
          <p:nvPicPr>
            <p:cNvPr id="11" name="Grafik 2">
              <a:extLst>
                <a:ext uri="{FF2B5EF4-FFF2-40B4-BE49-F238E27FC236}">
                  <a16:creationId xmlns:a16="http://schemas.microsoft.com/office/drawing/2014/main" id="{786C6A43-B3A6-ED95-3C8C-26EB1362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535"/>
            <a:stretch/>
          </p:blipFill>
          <p:spPr>
            <a:xfrm>
              <a:off x="0" y="0"/>
              <a:ext cx="4823298" cy="228731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86385F-1A06-D76E-7C12-EEF346B16981}"/>
                </a:ext>
              </a:extLst>
            </p:cNvPr>
            <p:cNvSpPr/>
            <p:nvPr/>
          </p:nvSpPr>
          <p:spPr>
            <a:xfrm>
              <a:off x="2195604" y="949300"/>
              <a:ext cx="595440" cy="61482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" name="34907AB2-FFFB-4908-A1DD-6200830601F7" descr="34907AB2-FFFB-4908-A1DD-6200830601F7">
            <a:extLst>
              <a:ext uri="{FF2B5EF4-FFF2-40B4-BE49-F238E27FC236}">
                <a16:creationId xmlns:a16="http://schemas.microsoft.com/office/drawing/2014/main" id="{29EF9BDB-9792-BA4D-61D2-90BA146A0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550" y="6297293"/>
            <a:ext cx="2326132" cy="112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GSI - Compressed Baryonic Matter">
            <a:extLst>
              <a:ext uri="{FF2B5EF4-FFF2-40B4-BE49-F238E27FC236}">
                <a16:creationId xmlns:a16="http://schemas.microsoft.com/office/drawing/2014/main" id="{EC6F01F0-B63B-B183-8484-1221E92C7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550" y="3835340"/>
            <a:ext cx="1409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6720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848</Words>
  <Application>Microsoft Macintosh PowerPoint</Application>
  <PresentationFormat>Custom</PresentationFormat>
  <Paragraphs>174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Lucida Grande</vt:lpstr>
      <vt:lpstr>White</vt:lpstr>
      <vt:lpstr>BIOPHYSICS status report</vt:lpstr>
      <vt:lpstr>1. Biophysics in FAIR-phase-0</vt:lpstr>
      <vt:lpstr>Biophysics at present facilities</vt:lpstr>
      <vt:lpstr>PowerPoint Presentation</vt:lpstr>
      <vt:lpstr>Bio-PAC Beam Time Request  (June 2022 – beamtime available in 2024-2025) </vt:lpstr>
      <vt:lpstr>2. Biophysics Collaboration in ES/FS</vt:lpstr>
      <vt:lpstr>Biophysics @S-FRS: the science case</vt:lpstr>
      <vt:lpstr>BIOMAT setup at ring branch tunnel</vt:lpstr>
      <vt:lpstr>3. Biophysics Collaboration in FS+</vt:lpstr>
      <vt:lpstr>Human exploration program</vt:lpstr>
      <vt:lpstr>PowerPoint Presentation</vt:lpstr>
      <vt:lpstr>Galactic cosmic radiation: a potential showstopper for exploration</vt:lpstr>
      <vt:lpstr>The NASA GCR simulator</vt:lpstr>
      <vt:lpstr>The GSI GCRsim</vt:lpstr>
      <vt:lpstr>Energies &gt;1 GeV/n</vt:lpstr>
      <vt:lpstr>BIOMAT setup at the CBM cave</vt:lpstr>
      <vt:lpstr>FLUKA simulations (courtesy of Anna Senger)</vt:lpstr>
      <vt:lpstr>Conclusions –(FAIR-phase-0)</vt:lpstr>
      <vt:lpstr>Conclusions –(ES/FS)</vt:lpstr>
      <vt:lpstr>Conclusions – II (FS+)</vt:lpstr>
      <vt:lpstr>Thank you very much!</vt:lpstr>
      <vt:lpstr>4. Resources for FAIR2028</vt:lpstr>
      <vt:lpstr>Cost-matrix APPA cave</vt:lpstr>
      <vt:lpstr>TDR</vt:lpstr>
      <vt:lpstr>Additional funding for FS+/CBM cave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 Durante</cp:lastModifiedBy>
  <cp:revision>97</cp:revision>
  <dcterms:modified xsi:type="dcterms:W3CDTF">2023-07-19T07:01:57Z</dcterms:modified>
</cp:coreProperties>
</file>