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0" r:id="rId1"/>
    <p:sldMasterId id="2147483677" r:id="rId2"/>
    <p:sldMasterId id="2147483681" r:id="rId3"/>
    <p:sldMasterId id="2147483710" r:id="rId4"/>
  </p:sldMasterIdLst>
  <p:notesMasterIdLst>
    <p:notesMasterId r:id="rId33"/>
  </p:notesMasterIdLst>
  <p:sldIdLst>
    <p:sldId id="256" r:id="rId5"/>
    <p:sldId id="275" r:id="rId6"/>
    <p:sldId id="1176" r:id="rId7"/>
    <p:sldId id="1177" r:id="rId8"/>
    <p:sldId id="1175" r:id="rId9"/>
    <p:sldId id="1159" r:id="rId10"/>
    <p:sldId id="1179" r:id="rId11"/>
    <p:sldId id="1163" r:id="rId12"/>
    <p:sldId id="1165" r:id="rId13"/>
    <p:sldId id="1166" r:id="rId14"/>
    <p:sldId id="1167" r:id="rId15"/>
    <p:sldId id="1150" r:id="rId16"/>
    <p:sldId id="1185" r:id="rId17"/>
    <p:sldId id="1153" r:id="rId18"/>
    <p:sldId id="589" r:id="rId19"/>
    <p:sldId id="1180" r:id="rId20"/>
    <p:sldId id="581" r:id="rId21"/>
    <p:sldId id="611" r:id="rId22"/>
    <p:sldId id="1182" r:id="rId23"/>
    <p:sldId id="1183" r:id="rId24"/>
    <p:sldId id="1168" r:id="rId25"/>
    <p:sldId id="1181" r:id="rId26"/>
    <p:sldId id="1184" r:id="rId27"/>
    <p:sldId id="1186" r:id="rId28"/>
    <p:sldId id="613" r:id="rId29"/>
    <p:sldId id="1137" r:id="rId30"/>
    <p:sldId id="615" r:id="rId31"/>
    <p:sldId id="1164" r:id="rId3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30480" marR="30480" indent="0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30480" marR="30480" indent="128588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30480" marR="30480" indent="257175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30480" marR="30480" indent="385763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30480" marR="30480" indent="514350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30480" marR="30480" indent="642938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30480" marR="30480" indent="771525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30480" marR="30480" indent="900113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30480" marR="30480" indent="1028700" algn="l" defTabSz="6831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432FF"/>
    <a:srgbClr val="00599D"/>
    <a:srgbClr val="0000FF"/>
    <a:srgbClr val="FF9300"/>
    <a:srgbClr val="FFFD78"/>
    <a:srgbClr val="FFFC00"/>
    <a:srgbClr val="76D6FF"/>
    <a:srgbClr val="FFD579"/>
    <a:srgbClr val="BAC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6EAD"/>
        </a:fontRef>
        <a:srgbClr val="006EAD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6EAD"/>
        </a:fontRef>
        <a:srgbClr val="006EAD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6EAD"/>
        </a:fontRef>
        <a:srgbClr val="006EAD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6EAD"/>
        </a:fontRef>
        <a:srgbClr val="006EAD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 autoAdjust="0"/>
    <p:restoredTop sz="87669" autoAdjust="0"/>
  </p:normalViewPr>
  <p:slideViewPr>
    <p:cSldViewPr snapToGrid="0">
      <p:cViewPr>
        <p:scale>
          <a:sx n="144" d="100"/>
          <a:sy n="144" d="100"/>
        </p:scale>
        <p:origin x="80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09563" latinLnBrk="0">
      <a:defRPr sz="825">
        <a:latin typeface="Lucida Grande"/>
        <a:ea typeface="Lucida Grande"/>
        <a:cs typeface="Lucida Grande"/>
        <a:sym typeface="Lucida Grande"/>
      </a:defRPr>
    </a:lvl1pPr>
    <a:lvl2pPr indent="85725" defTabSz="309563" latinLnBrk="0">
      <a:defRPr sz="825">
        <a:latin typeface="Lucida Grande"/>
        <a:ea typeface="Lucida Grande"/>
        <a:cs typeface="Lucida Grande"/>
        <a:sym typeface="Lucida Grande"/>
      </a:defRPr>
    </a:lvl2pPr>
    <a:lvl3pPr indent="171450" defTabSz="309563" latinLnBrk="0">
      <a:defRPr sz="825">
        <a:latin typeface="Lucida Grande"/>
        <a:ea typeface="Lucida Grande"/>
        <a:cs typeface="Lucida Grande"/>
        <a:sym typeface="Lucida Grande"/>
      </a:defRPr>
    </a:lvl3pPr>
    <a:lvl4pPr indent="257175" defTabSz="309563" latinLnBrk="0">
      <a:defRPr sz="825">
        <a:latin typeface="Lucida Grande"/>
        <a:ea typeface="Lucida Grande"/>
        <a:cs typeface="Lucida Grande"/>
        <a:sym typeface="Lucida Grande"/>
      </a:defRPr>
    </a:lvl4pPr>
    <a:lvl5pPr indent="342900" defTabSz="309563" latinLnBrk="0">
      <a:defRPr sz="825">
        <a:latin typeface="Lucida Grande"/>
        <a:ea typeface="Lucida Grande"/>
        <a:cs typeface="Lucida Grande"/>
        <a:sym typeface="Lucida Grande"/>
      </a:defRPr>
    </a:lvl5pPr>
    <a:lvl6pPr indent="428625" defTabSz="309563" latinLnBrk="0">
      <a:defRPr sz="825">
        <a:latin typeface="Lucida Grande"/>
        <a:ea typeface="Lucida Grande"/>
        <a:cs typeface="Lucida Grande"/>
        <a:sym typeface="Lucida Grande"/>
      </a:defRPr>
    </a:lvl6pPr>
    <a:lvl7pPr indent="514350" defTabSz="309563" latinLnBrk="0">
      <a:defRPr sz="825">
        <a:latin typeface="Lucida Grande"/>
        <a:ea typeface="Lucida Grande"/>
        <a:cs typeface="Lucida Grande"/>
        <a:sym typeface="Lucida Grande"/>
      </a:defRPr>
    </a:lvl7pPr>
    <a:lvl8pPr indent="600075" defTabSz="309563" latinLnBrk="0">
      <a:defRPr sz="825">
        <a:latin typeface="Lucida Grande"/>
        <a:ea typeface="Lucida Grande"/>
        <a:cs typeface="Lucida Grande"/>
        <a:sym typeface="Lucida Grande"/>
      </a:defRPr>
    </a:lvl8pPr>
    <a:lvl9pPr indent="685800" defTabSz="309563" latinLnBrk="0">
      <a:defRPr sz="825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5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7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7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3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8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0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6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3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412BC-D925-4ED7-BA94-176628DDA5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973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55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47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3CD87D-8ECD-4260-96DC-0B2CC04605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7A8A8B-4563-4FEF-806C-AC59336C7B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295598-BFB2-4126-A900-049695FCB5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36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5622-0B79-71DC-B2C3-D1054DA7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9E5B1-C874-B64F-75CE-6E42FD8CC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7885-539C-305B-6EB1-0571E38C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67AB-A738-FA31-3C3B-84BF7930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8ADB-77E6-9198-36DD-215A34F2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3234-39DB-2E42-2527-94EE029F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6DF4-4532-3A30-8343-BBD23E8B3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4C48-2037-CD34-8E24-AC1AF3AF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E7F4-2E36-C14D-4BC3-EC63AC4C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DE57E-B084-2608-9729-9B15070D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B393-3F2F-1C06-6D59-E6C0C7FF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822B4-8738-7459-0949-D25B555F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363CB-1CA3-EEED-95D0-24323FC3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1174-E484-B0D2-F8E3-F77AF75E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D820A-6ABF-8E62-D581-12A90F11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3DC6-7E69-A93D-3B5C-F327AB16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378C-539C-30B6-1066-96527C444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9F34D-1633-4937-51C7-5A43C337A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3B26E-D2CF-8076-C7B6-2B52AE55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820E8-602A-22F7-5CF9-F2548D32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C46E8-07A0-85BB-1C23-A9D38CD9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7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A757-32BB-9FB9-029E-1825D325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64413-2377-B043-E1DE-11C6C1B70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D8BB6-C287-C572-2FFC-9B44F6A1D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8F34A-A96C-5DCF-8E06-7AB14BDDD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62C9-7AD8-CBE7-5267-AE0C4112F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8ECFB-1119-4F48-9B32-0D591EA5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7E607-2363-69CC-C287-2549D127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6B9F5-7CD0-83C7-239A-A3209B47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0EE4-A7CC-74EC-B41E-E7BB07F3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9EF52-ECE1-6CB5-EA3C-2FB28569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E5F08-14DC-84F0-0651-744D0ADB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BAF4E-8AAF-C963-C461-78B7C230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6436F-445C-66C7-260A-999E984E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1A200-5260-9D38-9034-1512E072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B68A-88AF-AA7A-DEE8-BE9636DE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0016-249F-9F7C-7D32-AB025F55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4916-5356-721B-7692-1AD7F076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77DA2-05EC-E8AA-A5A2-65A3643C4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4F0D-E85F-C11D-FADB-E1907983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F288E-AEB6-60ED-1488-87D4F04A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EE024-0F99-B9E9-F827-3D6F2E27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25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7D31-C25E-2850-ACF9-AAE65700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3E7AB-3F07-F487-6B03-45FC18DBD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AC884-21C6-B7F8-ADAD-18B042A5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46F4-CAC9-E76D-DB6D-F18E3F1E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6C3FA-826F-F200-F52F-D3F72310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14102-54D3-5B8C-7C21-3B07572D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8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7B6C-2A4B-1E3D-E020-6CC8C3AC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20755-A986-AA0C-C26F-F018182D9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7AA83-F6E9-43EC-B383-F0888722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3A61A-D92B-F664-9243-39F1443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D0A2-E11A-9980-ED72-49C50362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A5B269-6D2E-4FE9-81CF-0A26B27902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FF8185-DA14-4012-8BD1-0BFCEA5771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1AFFAF-85D6-42D2-A37D-A4A18D4BF4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6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4A072-37BB-9BDF-87D5-8B4F746D2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E743B-879A-A01B-41DB-8C30DED14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88AA1-9708-2997-A821-7AC85587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10D3-3321-8A83-6E9F-67451617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DE557-C1CF-E521-D96B-35254291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0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7674" y="640556"/>
            <a:ext cx="9170441" cy="63104"/>
          </a:xfrm>
          <a:prstGeom prst="rect">
            <a:avLst/>
          </a:prstGeom>
          <a:solidFill>
            <a:srgbClr val="00599D"/>
          </a:solidFill>
          <a:ln w="12700">
            <a:miter lim="400000"/>
          </a:ln>
        </p:spPr>
        <p:txBody>
          <a:bodyPr tIns="34290" bIns="34290" anchor="ctr"/>
          <a:lstStyle/>
          <a:p>
            <a:pPr marL="0" marR="0" defTabSz="685800">
              <a:defRPr>
                <a:uFillTx/>
              </a:defRPr>
            </a:pPr>
            <a:endParaRPr sz="450"/>
          </a:p>
        </p:txBody>
      </p:sp>
      <p:pic>
        <p:nvPicPr>
          <p:cNvPr id="67" name="FAIR_Logo_rgb_frei" descr="FAIR_Logo_rgb_frei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565" y="14288"/>
            <a:ext cx="744141" cy="62031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685800">
              <a:defRPr sz="2400" b="0">
                <a:solidFill>
                  <a:srgbClr val="00599D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409" y="4827241"/>
            <a:ext cx="344303" cy="36933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858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4188-7FCE-FECA-07E5-C7B853D4B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87" y="4947927"/>
            <a:ext cx="3364265" cy="216449"/>
          </a:xfrm>
        </p:spPr>
        <p:txBody>
          <a:bodyPr/>
          <a:lstStyle>
            <a:lvl5pPr marL="7200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4"/>
            <a:r>
              <a:rPr lang="en-US"/>
              <a:t>Maria Eugenia Toimil-Molares – Research retreat – July 2023</a:t>
            </a:r>
          </a:p>
        </p:txBody>
      </p:sp>
      <p:pic>
        <p:nvPicPr>
          <p:cNvPr id="2" name="Picture 1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B94BBC59-BE9C-BD73-340B-D9725DFAA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8" y="-20130"/>
            <a:ext cx="957774" cy="6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42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47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0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5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0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38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7674" y="640556"/>
            <a:ext cx="9170441" cy="63104"/>
          </a:xfrm>
          <a:prstGeom prst="rect">
            <a:avLst/>
          </a:prstGeom>
          <a:solidFill>
            <a:srgbClr val="00599D"/>
          </a:solidFill>
          <a:ln w="12700">
            <a:miter lim="400000"/>
          </a:ln>
        </p:spPr>
        <p:txBody>
          <a:bodyPr tIns="34290" bIns="34290" anchor="ctr"/>
          <a:lstStyle/>
          <a:p>
            <a:pPr marL="0" marR="0" defTabSz="685800">
              <a:defRPr>
                <a:uFillTx/>
              </a:defRPr>
            </a:pPr>
            <a:endParaRPr sz="450"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685800">
              <a:defRPr sz="2400" b="0">
                <a:solidFill>
                  <a:srgbClr val="00599D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409" y="4827241"/>
            <a:ext cx="344303" cy="36933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858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4188-7FCE-FECA-07E5-C7B853D4B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87" y="4947927"/>
            <a:ext cx="3364265" cy="216449"/>
          </a:xfrm>
        </p:spPr>
        <p:txBody>
          <a:bodyPr/>
          <a:lstStyle>
            <a:lvl5pPr marL="7200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4"/>
            <a:r>
              <a:rPr lang="en-US"/>
              <a:t>Maria Eugenia Toimil-Molares – Research retreat – July 2023</a:t>
            </a:r>
          </a:p>
        </p:txBody>
      </p:sp>
      <p:pic>
        <p:nvPicPr>
          <p:cNvPr id="5" name="Picture 4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FFDB33ED-036D-F791-34DA-6A5A0A487F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7" y="-29944"/>
            <a:ext cx="95777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D23BAD-81E5-7516-3C3D-0C24EB3ABB12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382" y="90361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2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4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5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6C833F-20AA-4C69-AA94-3A76450734FF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73DE57-DD53-4FDE-9A2C-C87EF1E4E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68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58880" y="541625"/>
            <a:ext cx="6641071" cy="27776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5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9859" y="1214728"/>
            <a:ext cx="6822634" cy="23173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de-DE" sz="1506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970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685800">
              <a:defRPr sz="2400" b="0">
                <a:solidFill>
                  <a:srgbClr val="00599D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409" y="4850488"/>
            <a:ext cx="344303" cy="36933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85800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4D7A8-992A-2895-9B71-1FDB51799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724" y="64547"/>
            <a:ext cx="1192988" cy="410966"/>
          </a:xfrm>
          <a:prstGeom prst="rect">
            <a:avLst/>
          </a:prstGeom>
        </p:spPr>
      </p:pic>
      <p:pic>
        <p:nvPicPr>
          <p:cNvPr id="3" name="Picture 34" descr="Picture 34">
            <a:extLst>
              <a:ext uri="{FF2B5EF4-FFF2-40B4-BE49-F238E27FC236}">
                <a16:creationId xmlns:a16="http://schemas.microsoft.com/office/drawing/2014/main" id="{19F7ADDE-C243-C594-206C-C4061C324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" y="-24492"/>
            <a:ext cx="905231" cy="70366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66" name="Rectangle"/>
          <p:cNvSpPr/>
          <p:nvPr/>
        </p:nvSpPr>
        <p:spPr>
          <a:xfrm>
            <a:off x="7674" y="640556"/>
            <a:ext cx="9170441" cy="63104"/>
          </a:xfrm>
          <a:prstGeom prst="rect">
            <a:avLst/>
          </a:prstGeom>
          <a:solidFill>
            <a:srgbClr val="00599D"/>
          </a:solidFill>
          <a:ln w="12700">
            <a:miter lim="400000"/>
          </a:ln>
        </p:spPr>
        <p:txBody>
          <a:bodyPr tIns="34290" bIns="34290" anchor="ctr"/>
          <a:lstStyle/>
          <a:p>
            <a:pPr marL="0" marR="0" defTabSz="685800">
              <a:defRPr>
                <a:uFillTx/>
              </a:defRPr>
            </a:pPr>
            <a:endParaRPr sz="450"/>
          </a:p>
        </p:txBody>
      </p:sp>
    </p:spTree>
    <p:extLst>
      <p:ext uri="{BB962C8B-B14F-4D97-AF65-F5344CB8AC3E}">
        <p14:creationId xmlns:p14="http://schemas.microsoft.com/office/powerpoint/2010/main" val="7927262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7956376" y="4948015"/>
            <a:ext cx="114935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0" latinLnBrk="0" hangingPunct="0">
              <a:defRPr sz="1200" b="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79576DC-B884-5846-8608-696B9D4DA3A4}" type="slidenum">
              <a:rPr lang="en-US" sz="9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4979520"/>
            <a:ext cx="190500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80" y="4979519"/>
            <a:ext cx="5040313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5264" y="4963804"/>
            <a:ext cx="114935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479576DC-B884-5846-8608-696B9D4DA3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133" y="167576"/>
            <a:ext cx="5972745" cy="538067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1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me…"/>
          <p:cNvSpPr>
            <a:spLocks noGrp="1"/>
          </p:cNvSpPr>
          <p:nvPr>
            <p:ph type="body" sz="quarter" idx="21"/>
          </p:nvPr>
        </p:nvSpPr>
        <p:spPr>
          <a:xfrm>
            <a:off x="167432" y="3125589"/>
            <a:ext cx="6047631" cy="1225600"/>
          </a:xfrm>
          <a:prstGeom prst="rect">
            <a:avLst/>
          </a:prstGeom>
          <a:ln w="9525">
            <a:round/>
          </a:ln>
        </p:spPr>
        <p:txBody>
          <a:bodyPr lIns="71437" tIns="71437" rIns="71437" bIns="71437" anchor="b"/>
          <a:lstStyle>
            <a:lvl1pPr marL="30480" marR="30480" indent="0" defTabSz="683121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marL="81280" marR="81280" indent="0" defTabSz="1821656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Name</a:t>
            </a:r>
          </a:p>
          <a:p>
            <a:pPr marL="81280" marR="81280" indent="0" defTabSz="1821656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Affiliation</a:t>
            </a:r>
          </a:p>
        </p:txBody>
      </p:sp>
      <p:sp>
        <p:nvSpPr>
          <p:cNvPr id="29" name="Title"/>
          <p:cNvSpPr>
            <a:spLocks noGrp="1"/>
          </p:cNvSpPr>
          <p:nvPr>
            <p:ph type="body" sz="half" idx="22"/>
          </p:nvPr>
        </p:nvSpPr>
        <p:spPr>
          <a:xfrm>
            <a:off x="157558" y="1607344"/>
            <a:ext cx="8828885" cy="1178719"/>
          </a:xfrm>
          <a:prstGeom prst="rect">
            <a:avLst/>
          </a:prstGeom>
          <a:ln w="9525">
            <a:round/>
          </a:ln>
        </p:spPr>
        <p:txBody>
          <a:bodyPr lIns="71437" tIns="71437" rIns="71437" bIns="71437"/>
          <a:lstStyle>
            <a:lvl1pPr marL="30480" marR="30480" indent="0" defTabSz="683121">
              <a:spcBef>
                <a:spcPts val="0"/>
              </a:spcBef>
              <a:buClrTx/>
              <a:buSzTx/>
              <a:buNone/>
              <a:defRPr sz="26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45977" y="4788545"/>
            <a:ext cx="452047" cy="32893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35322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7194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7675" y="640556"/>
            <a:ext cx="9170441" cy="63104"/>
          </a:xfrm>
          <a:prstGeom prst="rect">
            <a:avLst/>
          </a:prstGeom>
          <a:solidFill>
            <a:srgbClr val="00599D"/>
          </a:solidFill>
          <a:ln w="12700">
            <a:miter lim="400000"/>
          </a:ln>
        </p:spPr>
        <p:txBody>
          <a:bodyPr tIns="34290" bIns="34290" anchor="ctr"/>
          <a:lstStyle/>
          <a:p>
            <a:pPr marL="0" marR="0" defTabSz="685783">
              <a:defRPr>
                <a:uFillTx/>
              </a:defRPr>
            </a:pPr>
            <a:endParaRPr sz="450"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1278195" y="140494"/>
            <a:ext cx="6633800" cy="3679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defTabSz="685783">
              <a:defRPr sz="2400" b="0">
                <a:solidFill>
                  <a:srgbClr val="00599D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48410" y="4850488"/>
            <a:ext cx="344303" cy="369332"/>
          </a:xfrm>
          <a:prstGeom prst="rect">
            <a:avLst/>
          </a:prstGeom>
        </p:spPr>
        <p:txBody>
          <a:bodyPr wrap="square" lIns="0" tIns="0" rIns="0" bIns="0"/>
          <a:lstStyle>
            <a:lvl1pPr algn="l" defTabSz="685783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4EE7F-D1E7-4C0D-51D7-8304803102F5}"/>
              </a:ext>
            </a:extLst>
          </p:cNvPr>
          <p:cNvSpPr txBox="1"/>
          <p:nvPr userDrawn="1"/>
        </p:nvSpPr>
        <p:spPr>
          <a:xfrm>
            <a:off x="130373" y="4942756"/>
            <a:ext cx="3263954" cy="192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6789" tIns="26789" rIns="26789" bIns="26789" numCol="1" spcCol="38100" rtlCol="0" anchor="ctr">
            <a:spAutoFit/>
          </a:bodyPr>
          <a:lstStyle/>
          <a:p>
            <a:pPr marL="30480" marR="30480" indent="0" algn="l" defTabSz="68312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ECE Meeting - May 4th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95A92-3609-36A3-E79F-19D0E33B2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611" y="774276"/>
            <a:ext cx="826389" cy="398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C50A9C-A18B-1EBE-10A8-BD4D53EBE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9360" y="19039"/>
            <a:ext cx="815796" cy="627137"/>
          </a:xfrm>
          <a:prstGeom prst="rect">
            <a:avLst/>
          </a:prstGeom>
        </p:spPr>
      </p:pic>
      <p:pic>
        <p:nvPicPr>
          <p:cNvPr id="5" name="Picture 4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43CCA8FC-A4FD-F559-5365-507D525BBA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5" y="8144"/>
            <a:ext cx="908666" cy="648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9564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007.jpg" descr="image007.jpg"/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6282" y="8930"/>
            <a:ext cx="2372916" cy="1439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FCAR3________L____4___ Kopie.jpg" descr="FCAR3________L____4___ Kopie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29"/>
            <a:ext cx="2312194" cy="157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.png" descr="imag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2193" y="8930"/>
            <a:ext cx="2224088" cy="144899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ne"/>
          <p:cNvSpPr/>
          <p:nvPr/>
        </p:nvSpPr>
        <p:spPr>
          <a:xfrm>
            <a:off x="4536281" y="8929"/>
            <a:ext cx="1191" cy="1453754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30479" algn="r">
              <a:spcBef>
                <a:spcPts val="300"/>
              </a:spcBef>
              <a:tabLst>
                <a:tab pos="681038" algn="l"/>
              </a:tabLst>
              <a:defRPr sz="2000">
                <a:uFill>
                  <a:solidFill>
                    <a:srgbClr val="006EAD"/>
                  </a:solidFill>
                </a:uFill>
              </a:defRPr>
            </a:pPr>
            <a:endParaRPr sz="750"/>
          </a:p>
        </p:txBody>
      </p:sp>
      <p:sp>
        <p:nvSpPr>
          <p:cNvPr id="22" name="Line"/>
          <p:cNvSpPr/>
          <p:nvPr/>
        </p:nvSpPr>
        <p:spPr>
          <a:xfrm>
            <a:off x="2312194" y="8930"/>
            <a:ext cx="1191" cy="1448991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30479" algn="r">
              <a:spcBef>
                <a:spcPts val="300"/>
              </a:spcBef>
              <a:tabLst>
                <a:tab pos="681038" algn="l"/>
              </a:tabLst>
              <a:defRPr sz="2000">
                <a:uFill>
                  <a:solidFill>
                    <a:srgbClr val="006EAD"/>
                  </a:solidFill>
                </a:uFill>
              </a:defRPr>
            </a:pPr>
            <a:endParaRPr sz="750"/>
          </a:p>
        </p:txBody>
      </p:sp>
      <p:sp>
        <p:nvSpPr>
          <p:cNvPr id="23" name="Rectangle"/>
          <p:cNvSpPr/>
          <p:nvPr/>
        </p:nvSpPr>
        <p:spPr>
          <a:xfrm>
            <a:off x="-26615" y="4500107"/>
            <a:ext cx="9169673" cy="77466"/>
          </a:xfrm>
          <a:prstGeom prst="rect">
            <a:avLst/>
          </a:prstGeom>
          <a:solidFill>
            <a:srgbClr val="FFA900"/>
          </a:solidFill>
          <a:ln>
            <a:miter lim="400000"/>
          </a:ln>
        </p:spPr>
        <p:txBody>
          <a:bodyPr lIns="26789" tIns="26789" rIns="26789" bIns="26789" anchor="ctr"/>
          <a:lstStyle/>
          <a:p>
            <a:endParaRPr sz="450"/>
          </a:p>
        </p:txBody>
      </p:sp>
      <p:sp>
        <p:nvSpPr>
          <p:cNvPr id="24" name="Rectangle"/>
          <p:cNvSpPr/>
          <p:nvPr/>
        </p:nvSpPr>
        <p:spPr>
          <a:xfrm>
            <a:off x="0" y="8930"/>
            <a:ext cx="6937112" cy="1469232"/>
          </a:xfrm>
          <a:prstGeom prst="rect">
            <a:avLst/>
          </a:prstGeom>
          <a:solidFill>
            <a:srgbClr val="FFFFFF">
              <a:alpha val="34901"/>
            </a:srgbClr>
          </a:solidFill>
          <a:ln>
            <a:miter lim="400000"/>
          </a:ln>
        </p:spPr>
        <p:txBody>
          <a:bodyPr lIns="26789" tIns="26789" rIns="26789" bIns="26789" anchor="ctr"/>
          <a:lstStyle/>
          <a:p>
            <a:endParaRPr sz="450"/>
          </a:p>
        </p:txBody>
      </p:sp>
      <p:sp>
        <p:nvSpPr>
          <p:cNvPr id="25" name="Rectangle"/>
          <p:cNvSpPr/>
          <p:nvPr/>
        </p:nvSpPr>
        <p:spPr>
          <a:xfrm>
            <a:off x="-12837" y="1439466"/>
            <a:ext cx="9169673" cy="3087291"/>
          </a:xfrm>
          <a:prstGeom prst="rect">
            <a:avLst/>
          </a:prstGeom>
          <a:solidFill>
            <a:srgbClr val="006EAD"/>
          </a:solidFill>
          <a:ln>
            <a:miter lim="400000"/>
          </a:ln>
        </p:spPr>
        <p:txBody>
          <a:bodyPr lIns="26789" tIns="26789" rIns="26789" bIns="26789" anchor="ctr"/>
          <a:lstStyle/>
          <a:p>
            <a:endParaRPr sz="450"/>
          </a:p>
        </p:txBody>
      </p:sp>
      <p:sp>
        <p:nvSpPr>
          <p:cNvPr id="26" name="Line"/>
          <p:cNvSpPr/>
          <p:nvPr/>
        </p:nvSpPr>
        <p:spPr>
          <a:xfrm flipV="1">
            <a:off x="6632" y="1454349"/>
            <a:ext cx="9169673" cy="0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30479" algn="r">
              <a:spcBef>
                <a:spcPts val="300"/>
              </a:spcBef>
              <a:tabLst>
                <a:tab pos="681038" algn="l"/>
              </a:tabLst>
              <a:defRPr sz="2000">
                <a:uFill>
                  <a:solidFill>
                    <a:srgbClr val="006EAD"/>
                  </a:solidFill>
                </a:uFill>
              </a:defRPr>
            </a:pPr>
            <a:endParaRPr sz="750"/>
          </a:p>
        </p:txBody>
      </p:sp>
      <p:pic>
        <p:nvPicPr>
          <p:cNvPr id="27" name="FAIR_farb_RGB_3cm.jpg" descr="FAIR_farb_RGB_3cm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12768" y="216984"/>
            <a:ext cx="1407977" cy="102274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Name…"/>
          <p:cNvSpPr>
            <a:spLocks noGrp="1"/>
          </p:cNvSpPr>
          <p:nvPr>
            <p:ph type="body" sz="quarter" idx="21"/>
          </p:nvPr>
        </p:nvSpPr>
        <p:spPr>
          <a:xfrm>
            <a:off x="167432" y="3125589"/>
            <a:ext cx="6047631" cy="1225600"/>
          </a:xfrm>
          <a:prstGeom prst="rect">
            <a:avLst/>
          </a:prstGeom>
          <a:ln w="9525">
            <a:round/>
          </a:ln>
        </p:spPr>
        <p:txBody>
          <a:bodyPr lIns="71437" tIns="71437" rIns="71437" bIns="71437" anchor="b"/>
          <a:lstStyle>
            <a:lvl1pPr marL="30480" marR="30480" indent="0" defTabSz="683121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marL="81280" marR="81280" indent="0" defTabSz="1821656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Name</a:t>
            </a:r>
          </a:p>
          <a:p>
            <a:pPr marL="81280" marR="81280" indent="0" defTabSz="1821656">
              <a:spcBef>
                <a:spcPts val="0"/>
              </a:spcBef>
              <a:buClrTx/>
              <a:buSzTx/>
              <a:buNone/>
              <a:defRPr sz="460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Affiliation</a:t>
            </a:r>
          </a:p>
        </p:txBody>
      </p:sp>
      <p:sp>
        <p:nvSpPr>
          <p:cNvPr id="29" name="Title"/>
          <p:cNvSpPr>
            <a:spLocks noGrp="1"/>
          </p:cNvSpPr>
          <p:nvPr>
            <p:ph type="body" sz="half" idx="22"/>
          </p:nvPr>
        </p:nvSpPr>
        <p:spPr>
          <a:xfrm>
            <a:off x="157558" y="1607344"/>
            <a:ext cx="8828885" cy="1178719"/>
          </a:xfrm>
          <a:prstGeom prst="rect">
            <a:avLst/>
          </a:prstGeom>
          <a:ln w="9525">
            <a:round/>
          </a:ln>
        </p:spPr>
        <p:txBody>
          <a:bodyPr lIns="71437" tIns="71437" rIns="71437" bIns="71437"/>
          <a:lstStyle>
            <a:lvl1pPr marL="30480" marR="30480" indent="0" defTabSz="683121">
              <a:spcBef>
                <a:spcPts val="0"/>
              </a:spcBef>
              <a:buClrTx/>
              <a:buSzTx/>
              <a:buNone/>
              <a:defRPr sz="26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Title</a:t>
            </a:r>
          </a:p>
        </p:txBody>
      </p:sp>
      <p:grpSp>
        <p:nvGrpSpPr>
          <p:cNvPr id="51" name="Group"/>
          <p:cNvGrpSpPr/>
          <p:nvPr/>
        </p:nvGrpSpPr>
        <p:grpSpPr>
          <a:xfrm>
            <a:off x="160271" y="4676722"/>
            <a:ext cx="6527933" cy="386918"/>
            <a:chOff x="0" y="0"/>
            <a:chExt cx="17407819" cy="1031778"/>
          </a:xfrm>
        </p:grpSpPr>
        <p:pic>
          <p:nvPicPr>
            <p:cNvPr id="30" name="image.png" descr="imag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6193" y="4680"/>
              <a:ext cx="972690" cy="66283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31" name="India"/>
            <p:cNvSpPr txBox="1"/>
            <p:nvPr/>
          </p:nvSpPr>
          <p:spPr>
            <a:xfrm>
              <a:off x="4414400" y="661438"/>
              <a:ext cx="787537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India</a:t>
              </a:r>
            </a:p>
          </p:txBody>
        </p:sp>
        <p:pic>
          <p:nvPicPr>
            <p:cNvPr id="32" name="image.png" descr="image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308" y="4680"/>
              <a:ext cx="896936" cy="66283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33" name="Finland"/>
            <p:cNvSpPr txBox="1"/>
            <p:nvPr/>
          </p:nvSpPr>
          <p:spPr>
            <a:xfrm>
              <a:off x="0" y="661438"/>
              <a:ext cx="1093987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Finland</a:t>
              </a:r>
            </a:p>
          </p:txBody>
        </p:sp>
        <p:pic>
          <p:nvPicPr>
            <p:cNvPr id="34" name="image.png" descr="image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101" y="4680"/>
              <a:ext cx="1084806" cy="66283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35" name="Germany"/>
            <p:cNvSpPr txBox="1"/>
            <p:nvPr/>
          </p:nvSpPr>
          <p:spPr>
            <a:xfrm>
              <a:off x="2856797" y="687088"/>
              <a:ext cx="1323557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Germany</a:t>
              </a:r>
            </a:p>
          </p:txBody>
        </p:sp>
        <p:pic>
          <p:nvPicPr>
            <p:cNvPr id="36" name="image.png" descr="imag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169" y="4680"/>
              <a:ext cx="1042383" cy="66283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37" name="Poland"/>
            <p:cNvSpPr txBox="1"/>
            <p:nvPr/>
          </p:nvSpPr>
          <p:spPr>
            <a:xfrm>
              <a:off x="5545170" y="667521"/>
              <a:ext cx="1048208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Poland</a:t>
              </a:r>
            </a:p>
          </p:txBody>
        </p:sp>
        <p:sp>
          <p:nvSpPr>
            <p:cNvPr id="38" name="Sweden"/>
            <p:cNvSpPr txBox="1"/>
            <p:nvPr/>
          </p:nvSpPr>
          <p:spPr>
            <a:xfrm>
              <a:off x="11199446" y="667521"/>
              <a:ext cx="1186085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Sweden</a:t>
              </a:r>
            </a:p>
          </p:txBody>
        </p:sp>
        <p:sp>
          <p:nvSpPr>
            <p:cNvPr id="39" name="Romania"/>
            <p:cNvSpPr txBox="1"/>
            <p:nvPr/>
          </p:nvSpPr>
          <p:spPr>
            <a:xfrm>
              <a:off x="6936611" y="667521"/>
              <a:ext cx="1293127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Romania</a:t>
              </a:r>
            </a:p>
          </p:txBody>
        </p:sp>
        <p:pic>
          <p:nvPicPr>
            <p:cNvPr id="40" name="image12.png" descr="image12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8418" y="1641"/>
              <a:ext cx="975721" cy="65979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41" name="Russia"/>
            <p:cNvSpPr txBox="1"/>
            <p:nvPr/>
          </p:nvSpPr>
          <p:spPr>
            <a:xfrm>
              <a:off x="8332400" y="661438"/>
              <a:ext cx="1032455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Russia</a:t>
              </a:r>
            </a:p>
          </p:txBody>
        </p:sp>
        <p:sp>
          <p:nvSpPr>
            <p:cNvPr id="42" name="Slovenia"/>
            <p:cNvSpPr txBox="1"/>
            <p:nvPr/>
          </p:nvSpPr>
          <p:spPr>
            <a:xfrm>
              <a:off x="9586896" y="661438"/>
              <a:ext cx="1247348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Slovenia</a:t>
              </a:r>
            </a:p>
          </p:txBody>
        </p:sp>
        <p:pic>
          <p:nvPicPr>
            <p:cNvPr id="43" name="slowenien-fahne-slowenia-flagge_0_g_60px.jpg" descr="slowenien-fahne-slowenia-flagge_0_g_60px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43426" y="4680"/>
              <a:ext cx="987841" cy="656759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  <p:sp>
          <p:nvSpPr>
            <p:cNvPr id="44" name="France"/>
            <p:cNvSpPr txBox="1"/>
            <p:nvPr/>
          </p:nvSpPr>
          <p:spPr>
            <a:xfrm>
              <a:off x="1281765" y="687088"/>
              <a:ext cx="1047804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France</a:t>
              </a:r>
            </a:p>
          </p:txBody>
        </p:sp>
        <p:pic>
          <p:nvPicPr>
            <p:cNvPr id="45" name="image14.png" descr="image14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768582" y="5960"/>
              <a:ext cx="996714" cy="660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" name="UK"/>
            <p:cNvSpPr txBox="1"/>
            <p:nvPr/>
          </p:nvSpPr>
          <p:spPr>
            <a:xfrm>
              <a:off x="14980617" y="667521"/>
              <a:ext cx="572644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UK</a:t>
              </a:r>
            </a:p>
          </p:txBody>
        </p:sp>
        <p:pic>
          <p:nvPicPr>
            <p:cNvPr id="47" name="http://www.flaggen-server.de/europa2/rumaenieng.gif" descr="http://www.flaggen-server.de/europa2/rumaenieng.gif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838" y="4440"/>
              <a:ext cx="989295" cy="660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http://www.nationalflaggen.de/media/flags/flagge-frankreich.gif" descr="http://www.nationalflaggen.de/media/flags/flagge-frankreich.gif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530" y="0"/>
              <a:ext cx="990285" cy="660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" name="Czech Rep."/>
            <p:cNvSpPr txBox="1"/>
            <p:nvPr/>
          </p:nvSpPr>
          <p:spPr>
            <a:xfrm>
              <a:off x="16240786" y="667521"/>
              <a:ext cx="1167034" cy="3446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0" marR="0" indent="57150" defTabSz="1285875">
                <a:spcBef>
                  <a:spcPts val="500"/>
                </a:spcBef>
                <a:defRPr sz="1100">
                  <a:uFillTx/>
                </a:defRPr>
              </a:lvl1pPr>
            </a:lstStyle>
            <a:p>
              <a:pPr>
                <a:defRPr sz="3200"/>
              </a:pPr>
              <a:r>
                <a:rPr sz="413"/>
                <a:t>Czech Rep.</a:t>
              </a:r>
            </a:p>
          </p:txBody>
        </p:sp>
        <p:pic>
          <p:nvPicPr>
            <p:cNvPr id="50" name="image.png" descr="image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05477" y="6356"/>
              <a:ext cx="1042383" cy="659798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ysDot"/>
              <a:miter lim="800000"/>
            </a:ln>
            <a:effectLst/>
          </p:spPr>
        </p:pic>
      </p:grpSp>
      <p:pic>
        <p:nvPicPr>
          <p:cNvPr id="52" name="czech-republic-flag-icon-256.png" descr="czech-republic-flag-icon-256.png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359" y="4677318"/>
            <a:ext cx="356717" cy="238276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345977" y="4788545"/>
            <a:ext cx="452047" cy="32893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35322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8135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ADE5A8-7C75-4BA8-9DC2-EB763566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1911" y="142118"/>
            <a:ext cx="6769335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52A4D1-5D4A-4F41-9834-2D4C26AC2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6941" y="844154"/>
            <a:ext cx="8605838" cy="39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Textmasterformate durch Klicken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2DD5F01-DFD7-48DB-8A65-E42DF023CC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910" y="4955382"/>
            <a:ext cx="4393407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endParaRPr lang="ro-RO" dirty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4B5B074-5255-4015-83B4-348210DD2E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516" y="4955382"/>
            <a:ext cx="728663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599D"/>
                </a:solidFill>
                <a:latin typeface="+mn-lt"/>
              </a:defRPr>
            </a:lvl1pPr>
          </a:lstStyle>
          <a:p>
            <a:pPr>
              <a:defRPr/>
            </a:pPr>
            <a:fld id="{EA4598A5-4BD2-4675-9F01-F64850DD69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6" name="Rectangle 14">
            <a:extLst>
              <a:ext uri="{FF2B5EF4-FFF2-40B4-BE49-F238E27FC236}">
                <a16:creationId xmlns:a16="http://schemas.microsoft.com/office/drawing/2014/main" id="{74E74979-A6F4-46F4-83C2-874750EC0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844"/>
            <a:ext cx="9144000" cy="61913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13262701-7A1C-474C-AE90-300CD45F8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6" y="273512"/>
            <a:ext cx="1186017" cy="38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4">
            <a:extLst>
              <a:ext uri="{FF2B5EF4-FFF2-40B4-BE49-F238E27FC236}">
                <a16:creationId xmlns:a16="http://schemas.microsoft.com/office/drawing/2014/main" id="{44D386C1-A4D3-4486-BB00-59C9AC8866B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58" y="40114"/>
            <a:ext cx="623950" cy="301017"/>
          </a:xfrm>
          <a:prstGeom prst="rect">
            <a:avLst/>
          </a:prstGeom>
        </p:spPr>
      </p:pic>
      <p:pic>
        <p:nvPicPr>
          <p:cNvPr id="11" name="FAIR_Logo_rgb_frei" descr="FAIR_Logo_rgb_frei">
            <a:extLst>
              <a:ext uri="{FF2B5EF4-FFF2-40B4-BE49-F238E27FC236}">
                <a16:creationId xmlns:a16="http://schemas.microsoft.com/office/drawing/2014/main" id="{E7B8BD91-FE78-BEEB-2EB3-693FBF0276F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46" y="0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77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9" r:id="rId3"/>
    <p:sldLayoutId id="2147483673" r:id="rId4"/>
    <p:sldLayoutId id="2147483674" r:id="rId5"/>
    <p:sldLayoutId id="2147483675" r:id="rId6"/>
    <p:sldLayoutId id="2147483676" r:id="rId7"/>
    <p:sldLayoutId id="2147483709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charset="0"/>
        </a:defRPr>
      </a:lvl9pPr>
    </p:titleStyle>
    <p:bodyStyle>
      <a:lvl1pPr marL="64294" indent="-64294" algn="l" rtl="0" fontAlgn="base">
        <a:spcBef>
          <a:spcPct val="20000"/>
        </a:spcBef>
        <a:spcAft>
          <a:spcPct val="0"/>
        </a:spcAft>
        <a:buClr>
          <a:srgbClr val="0066CC"/>
        </a:buClr>
        <a:buFont typeface="Wingdings" panose="05000000000000000000" pitchFamily="2" charset="2"/>
        <a:defRPr sz="1800">
          <a:solidFill>
            <a:srgbClr val="00599D"/>
          </a:solidFill>
          <a:latin typeface="+mn-lt"/>
          <a:ea typeface="+mn-ea"/>
          <a:cs typeface="+mn-cs"/>
        </a:defRPr>
      </a:lvl1pPr>
      <a:lvl2pPr marL="314325" indent="-200025" algn="l" rtl="0" fontAlgn="base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2pPr>
      <a:lvl3pPr marL="385763" indent="300038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535781" indent="-15479" algn="l" rtl="0" fontAlgn="base">
        <a:spcBef>
          <a:spcPct val="20000"/>
        </a:spcBef>
        <a:spcAft>
          <a:spcPct val="0"/>
        </a:spcAft>
        <a:defRPr sz="1200" i="1">
          <a:solidFill>
            <a:srgbClr val="990000"/>
          </a:solidFill>
          <a:latin typeface="+mn-lt"/>
        </a:defRPr>
      </a:lvl4pPr>
      <a:lvl5pPr marL="16073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5pPr>
      <a:lvl6pPr marL="1950244" indent="-935831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6pPr>
      <a:lvl7pPr marL="2293144" indent="-935831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7pPr>
      <a:lvl8pPr marL="2636044" indent="-935831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8pPr>
      <a:lvl9pPr marL="2978944" indent="-935831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rade Verbindung 26"/>
          <p:cNvSpPr/>
          <p:nvPr/>
        </p:nvSpPr>
        <p:spPr>
          <a:xfrm>
            <a:off x="-1" y="5049583"/>
            <a:ext cx="9144001" cy="0"/>
          </a:xfrm>
          <a:prstGeom prst="line">
            <a:avLst/>
          </a:prstGeom>
          <a:ln w="533400">
            <a:solidFill>
              <a:srgbClr val="EAEAEA"/>
            </a:solidFill>
          </a:ln>
        </p:spPr>
        <p:txBody>
          <a:bodyPr lIns="45720" tIns="45720" rIns="45720" bIns="45720"/>
          <a:lstStyle/>
          <a:p>
            <a:pPr marL="0" marR="0" defTabSz="457200">
              <a:defRPr sz="4800">
                <a:uFillTx/>
              </a:defRPr>
            </a:pPr>
            <a:endParaRPr sz="1800"/>
          </a:p>
        </p:txBody>
      </p:sp>
      <p:pic>
        <p:nvPicPr>
          <p:cNvPr id="3" name="Bild 6" descr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20" y="363875"/>
            <a:ext cx="1129082" cy="3763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erade Verbindung 22"/>
          <p:cNvSpPr/>
          <p:nvPr/>
        </p:nvSpPr>
        <p:spPr>
          <a:xfrm>
            <a:off x="-1" y="826224"/>
            <a:ext cx="9144001" cy="0"/>
          </a:xfrm>
          <a:prstGeom prst="line">
            <a:avLst/>
          </a:prstGeom>
          <a:ln w="533400">
            <a:solidFill>
              <a:srgbClr val="EAEAEA"/>
            </a:solidFill>
          </a:ln>
        </p:spPr>
        <p:txBody>
          <a:bodyPr lIns="45720" tIns="45720" rIns="45720" bIns="45720"/>
          <a:lstStyle/>
          <a:p>
            <a:pPr marL="0" marR="0" defTabSz="457200">
              <a:defRPr sz="4800">
                <a:uFillTx/>
              </a:defRPr>
            </a:pPr>
            <a:endParaRPr sz="1800"/>
          </a:p>
        </p:txBody>
      </p:sp>
      <p:sp>
        <p:nvSpPr>
          <p:cNvPr id="5" name="Rechteck 23"/>
          <p:cNvSpPr/>
          <p:nvPr/>
        </p:nvSpPr>
        <p:spPr>
          <a:xfrm>
            <a:off x="-2" y="727074"/>
            <a:ext cx="201601" cy="201600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20" tIns="45720" rIns="45720" bIns="45720" anchor="ctr"/>
          <a:lstStyle/>
          <a:p>
            <a:pPr marL="0" marR="0" algn="ctr" defTabSz="457200">
              <a:defRPr sz="4800">
                <a:solidFill>
                  <a:srgbClr val="FFFFFF"/>
                </a:solidFill>
                <a:uFillTx/>
              </a:defRPr>
            </a:pPr>
            <a:endParaRPr sz="1800"/>
          </a:p>
        </p:txBody>
      </p:sp>
      <p:sp>
        <p:nvSpPr>
          <p:cNvPr id="6" name="Rechteck 24"/>
          <p:cNvSpPr/>
          <p:nvPr/>
        </p:nvSpPr>
        <p:spPr>
          <a:xfrm>
            <a:off x="-2" y="4949824"/>
            <a:ext cx="203278" cy="203277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20" tIns="45720" rIns="45720" bIns="45720" anchor="ctr"/>
          <a:lstStyle/>
          <a:p>
            <a:pPr marL="0" marR="0" algn="ctr" defTabSz="457200">
              <a:defRPr sz="4800">
                <a:solidFill>
                  <a:srgbClr val="FFFFFF"/>
                </a:solidFill>
                <a:uFillTx/>
              </a:defRPr>
            </a:pPr>
            <a:endParaRPr sz="1800"/>
          </a:p>
        </p:txBody>
      </p:sp>
      <p:sp>
        <p:nvSpPr>
          <p:cNvPr id="7" name="Textfeld 10"/>
          <p:cNvSpPr txBox="1"/>
          <p:nvPr/>
        </p:nvSpPr>
        <p:spPr>
          <a:xfrm>
            <a:off x="480990" y="4956288"/>
            <a:ext cx="3435693" cy="19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 anchor="ctr">
            <a:spAutoFit/>
          </a:bodyPr>
          <a:lstStyle>
            <a:lvl1pPr marL="0" marR="0" defTabSz="914400">
              <a:defRPr sz="1800">
                <a:solidFill>
                  <a:srgbClr val="333333"/>
                </a:solidFill>
                <a:uFillTx/>
              </a:defRPr>
            </a:lvl1pPr>
          </a:lstStyle>
          <a:p>
            <a:r>
              <a:rPr sz="675"/>
              <a:t>GSI Helmholtzzentrum für Schwerionenforschung GmbH</a:t>
            </a:r>
          </a:p>
        </p:txBody>
      </p:sp>
      <p:pic>
        <p:nvPicPr>
          <p:cNvPr id="8" name="Bild 12" descr="Bild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522" y="206825"/>
            <a:ext cx="775055" cy="64587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304938" y="167575"/>
            <a:ext cx="6129237" cy="590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1346" y="4876358"/>
            <a:ext cx="419344" cy="350094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marL="0" marR="0" algn="r" defTabSz="457200">
              <a:defRPr sz="675">
                <a:solidFill>
                  <a:srgbClr val="333333"/>
                </a:solidFill>
                <a:uFillTx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89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/>
  <p:hf hdr="0" ftr="0" dt="0"/>
  <p:txStyles>
    <p:titleStyle>
      <a:lvl1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57175" marR="0" indent="-257175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1pPr>
      <a:lvl2pPr marL="385763" marR="0" indent="-257175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2pPr>
      <a:lvl3pPr marL="494567" marR="0" indent="-237392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3pPr>
      <a:lvl4pPr marL="642938" marR="0" indent="-257175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4pPr>
      <a:lvl5pPr marL="822960" marR="0" indent="-308610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▪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5pPr>
      <a:lvl6pPr marL="848677" marR="0" indent="-205740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6pPr>
      <a:lvl7pPr marL="977265" marR="0" indent="-205740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7pPr>
      <a:lvl8pPr marL="1105852" marR="0" indent="-205740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8pPr>
      <a:lvl9pPr marL="1234440" marR="0" indent="-205740" algn="l" defTabSz="342900" latinLnBrk="0">
        <a:lnSpc>
          <a:spcPct val="100000"/>
        </a:lnSpc>
        <a:spcBef>
          <a:spcPts val="413"/>
        </a:spcBef>
        <a:spcAft>
          <a:spcPts val="0"/>
        </a:spcAft>
        <a:buClr>
          <a:srgbClr val="FDBB63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33333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714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3429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5143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8572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0287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20015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DB324-A205-D482-A4F0-7A5E9B88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38735-F94A-9996-6EB6-BBC02E01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8A20A-882C-C49D-9C9C-564926E02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B30B-4F12-8140-8B8A-0F959A3DB44C}" type="datetimeFigureOut"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62131-4B5D-9AFF-3EC1-F8DA73E5C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6B16-5663-CA95-71FA-3547C8032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E30B-6096-6D4F-8B95-0EBFF385AE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24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tiff"/><Relationship Id="rId11" Type="http://schemas.openxmlformats.org/officeDocument/2006/relationships/image" Target="../media/image3.png"/><Relationship Id="rId5" Type="http://schemas.openxmlformats.org/officeDocument/2006/relationships/image" Target="../media/image60.tiff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5.tiff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5.tiff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tiff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tif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image" Target="../media/image80.jpeg"/><Relationship Id="rId7" Type="http://schemas.openxmlformats.org/officeDocument/2006/relationships/image" Target="../media/image83.pn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emf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0" Type="http://schemas.openxmlformats.org/officeDocument/2006/relationships/image" Target="../media/image69.jpeg"/><Relationship Id="rId4" Type="http://schemas.openxmlformats.org/officeDocument/2006/relationships/hyperlink" Target="https://www.jondetech.se/" TargetMode="External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tiff"/><Relationship Id="rId11" Type="http://schemas.openxmlformats.org/officeDocument/2006/relationships/image" Target="../media/image94.tiff"/><Relationship Id="rId5" Type="http://schemas.microsoft.com/office/2007/relationships/hdphoto" Target="../media/hdphoto3.wdp"/><Relationship Id="rId10" Type="http://schemas.openxmlformats.org/officeDocument/2006/relationships/image" Target="../media/image93.png"/><Relationship Id="rId4" Type="http://schemas.openxmlformats.org/officeDocument/2006/relationships/image" Target="../media/image37.png"/><Relationship Id="rId9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.png"/><Relationship Id="rId3" Type="http://schemas.openxmlformats.org/officeDocument/2006/relationships/image" Target="../media/image50.jpeg"/><Relationship Id="rId7" Type="http://schemas.openxmlformats.org/officeDocument/2006/relationships/image" Target="../media/image37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95.png"/><Relationship Id="rId5" Type="http://schemas.openxmlformats.org/officeDocument/2006/relationships/image" Target="../media/image97.wmf"/><Relationship Id="rId10" Type="http://schemas.openxmlformats.org/officeDocument/2006/relationships/image" Target="../media/image94.tiff"/><Relationship Id="rId4" Type="http://schemas.openxmlformats.org/officeDocument/2006/relationships/image" Target="../media/image93.png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hyperlink" Target="https://www.google.de/url?sa=i&amp;rct=j&amp;q=&amp;esrc=s&amp;source=images&amp;cd=&amp;ved=2ahUKEwj8_uSVpNPiAhWN_aQKHbBOCloQjRx6BAgBEAU&amp;url=https://pngriver.com/download-molecules-free-png-image-82728/&amp;psig=AOvVaw2zzHcW7pm8Qdifan9vA1sv&amp;ust=1559856426651541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5.tiff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hyperlink" Target="https://www.google.de/url?sa=i&amp;rct=j&amp;q=&amp;esrc=s&amp;source=images&amp;cd=&amp;ved=2ahUKEwj8_uSVpNPiAhWN_aQKHbBOCloQjRx6BAgBEAU&amp;url=https://pngriver.com/download-molecules-free-png-image-82728/&amp;psig=AOvVaw2zzHcW7pm8Qdifan9vA1sv&amp;ust=1559856426651541" TargetMode="External"/><Relationship Id="rId5" Type="http://schemas.openxmlformats.org/officeDocument/2006/relationships/image" Target="../media/image38.png"/><Relationship Id="rId15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5.tiff"/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hyperlink" Target="https://www.google.de/url?sa=i&amp;rct=j&amp;q=&amp;esrc=s&amp;source=images&amp;cd=&amp;ved=2ahUKEwj8_uSVpNPiAhWN_aQKHbBOCloQjRx6BAgBEAU&amp;url=https://pngriver.com/download-molecules-free-png-image-82728/&amp;psig=AOvVaw2zzHcW7pm8Qdifan9vA1sv&amp;ust=1559856426651541" TargetMode="External"/><Relationship Id="rId5" Type="http://schemas.openxmlformats.org/officeDocument/2006/relationships/image" Target="../media/image38.png"/><Relationship Id="rId15" Type="http://schemas.openxmlformats.org/officeDocument/2006/relationships/image" Target="../media/image36.png"/><Relationship Id="rId10" Type="http://schemas.microsoft.com/office/2007/relationships/hdphoto" Target="../media/hdphoto1.wdp"/><Relationship Id="rId19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openxmlformats.org/officeDocument/2006/relationships/image" Target="../media/image32.png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microsoft.com/office/2007/relationships/hdphoto" Target="../media/hdphoto5.wdp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image" Target="../media/image45.tiff"/><Relationship Id="rId5" Type="http://schemas.openxmlformats.org/officeDocument/2006/relationships/image" Target="../media/image41.jpeg"/><Relationship Id="rId10" Type="http://schemas.openxmlformats.org/officeDocument/2006/relationships/image" Target="../media/image5.tiff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tiff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"/>
          <p:cNvSpPr/>
          <p:nvPr/>
        </p:nvSpPr>
        <p:spPr>
          <a:xfrm>
            <a:off x="-13308" y="0"/>
            <a:ext cx="9169673" cy="4680889"/>
          </a:xfrm>
          <a:prstGeom prst="rect">
            <a:avLst/>
          </a:prstGeom>
          <a:solidFill>
            <a:srgbClr val="006EAD"/>
          </a:solidFill>
          <a:ln>
            <a:miter lim="400000"/>
          </a:ln>
        </p:spPr>
        <p:txBody>
          <a:bodyPr lIns="26789" tIns="26789" rIns="26789" bIns="26789" anchor="ctr"/>
          <a:lstStyle/>
          <a:p>
            <a:endParaRPr sz="450"/>
          </a:p>
        </p:txBody>
      </p:sp>
      <p:sp>
        <p:nvSpPr>
          <p:cNvPr id="333" name="Status Report HED@FAIR…"/>
          <p:cNvSpPr>
            <a:spLocks noGrp="1"/>
          </p:cNvSpPr>
          <p:nvPr>
            <p:ph type="body" sz="half" idx="22"/>
          </p:nvPr>
        </p:nvSpPr>
        <p:spPr>
          <a:xfrm>
            <a:off x="157085" y="1280260"/>
            <a:ext cx="8828885" cy="7200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4000" b="1" dirty="0"/>
              <a:t>MATerials Research</a:t>
            </a:r>
          </a:p>
          <a:p>
            <a:pPr algn="ctr"/>
            <a:r>
              <a:rPr lang="de-DE" sz="1800" dirty="0"/>
              <a:t>(FAIR Phase 0, ES, FS, FS+, FS++...)</a:t>
            </a:r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id="{3D597A3C-5FF3-FC6A-577C-50C04EB18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03" y="2756413"/>
            <a:ext cx="9257991" cy="1839600"/>
          </a:xfrm>
          <a:prstGeom prst="rect">
            <a:avLst/>
          </a:prstGeom>
        </p:spPr>
      </p:pic>
      <p:pic>
        <p:nvPicPr>
          <p:cNvPr id="345" name="FAIR_Logo_rgb_frei" descr="FAIR_Logo_rgb_frei">
            <a:extLst>
              <a:ext uri="{FF2B5EF4-FFF2-40B4-BE49-F238E27FC236}">
                <a16:creationId xmlns:a16="http://schemas.microsoft.com/office/drawing/2014/main" id="{3495114D-E988-77C6-4D76-733B296099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58" y="-10830"/>
            <a:ext cx="863723" cy="7200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346" name="Picture 13">
            <a:extLst>
              <a:ext uri="{FF2B5EF4-FFF2-40B4-BE49-F238E27FC236}">
                <a16:creationId xmlns:a16="http://schemas.microsoft.com/office/drawing/2014/main" id="{08C069EB-EEE7-00F5-5151-43A5B6D965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45" y="-10830"/>
            <a:ext cx="1491427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7" name="Picture 346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7DF1988A-B3E7-3CCE-C5DD-E4EBB2BFE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209" y="-10830"/>
            <a:ext cx="1008183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3577C344-91E4-1417-3DB5-428D164BEE4C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rUM-Pro Funding / MLZ">
            <a:extLst>
              <a:ext uri="{FF2B5EF4-FFF2-40B4-BE49-F238E27FC236}">
                <a16:creationId xmlns:a16="http://schemas.microsoft.com/office/drawing/2014/main" id="{6A74A8E7-DCCE-3BA7-5D5E-1FF952C06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t="6481" r="27382" b="20182"/>
          <a:stretch/>
        </p:blipFill>
        <p:spPr bwMode="auto">
          <a:xfrm>
            <a:off x="8077732" y="1312704"/>
            <a:ext cx="1063404" cy="8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065844-8B7A-AE3B-1DFC-1092A7487F4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93351" y="1770056"/>
            <a:ext cx="2202614" cy="2902560"/>
          </a:xfrm>
          <a:prstGeom prst="rect">
            <a:avLst/>
          </a:prstGeom>
          <a:ln>
            <a:noFill/>
          </a:ln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F41D2B1D-20B8-BF0A-965F-AB2E576E28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EB83C-B5BB-C240-281B-0C13BCDE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High-pressure irradiation setup II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D7C468-1CCD-62DE-ED0E-42F0D20E07D9}"/>
              </a:ext>
            </a:extLst>
          </p:cNvPr>
          <p:cNvSpPr txBox="1"/>
          <p:nvPr/>
        </p:nvSpPr>
        <p:spPr>
          <a:xfrm>
            <a:off x="3109656" y="4084805"/>
            <a:ext cx="5975707" cy="7183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71437" rIns="71437" bIns="71437" numCol="1" spcCol="36000" rtlCol="0" anchor="ctr">
            <a:noAutofit/>
          </a:bodyPr>
          <a:lstStyle/>
          <a:p>
            <a:pPr marL="475030" marR="81280" lvl="0" indent="-28575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/>
              </a:rPr>
              <a:t>2023-2025: design, collimation, positioning and cooling systems,…</a:t>
            </a:r>
          </a:p>
          <a:p>
            <a:pPr marL="475030" marR="81280" lvl="0" indent="-28575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lang="en-US" sz="1400" dirty="0">
                <a:solidFill>
                  <a:srgbClr val="0000FF"/>
                </a:solidFill>
                <a:uFillTx/>
                <a:cs typeface="Arial"/>
              </a:rPr>
              <a:t>Ready for FAIR-day 1 experiments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FD351D2-8180-7EBF-E181-59D4C492637F}"/>
              </a:ext>
            </a:extLst>
          </p:cNvPr>
          <p:cNvCxnSpPr>
            <a:cxnSpLocks/>
          </p:cNvCxnSpPr>
          <p:nvPr/>
        </p:nvCxnSpPr>
        <p:spPr>
          <a:xfrm flipV="1">
            <a:off x="1921789" y="2102326"/>
            <a:ext cx="1134262" cy="54512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/>
          <a:sp3d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9DD02C-D173-F78F-9403-DB2F9B4016D8}"/>
              </a:ext>
            </a:extLst>
          </p:cNvPr>
          <p:cNvCxnSpPr>
            <a:cxnSpLocks/>
          </p:cNvCxnSpPr>
          <p:nvPr/>
        </p:nvCxnSpPr>
        <p:spPr>
          <a:xfrm>
            <a:off x="1916751" y="3272172"/>
            <a:ext cx="1108304" cy="81263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/>
          <a:sp3d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11292B-10F7-D310-02B7-AC5EE5EED800}"/>
              </a:ext>
            </a:extLst>
          </p:cNvPr>
          <p:cNvCxnSpPr/>
          <p:nvPr/>
        </p:nvCxnSpPr>
        <p:spPr>
          <a:xfrm>
            <a:off x="263470" y="1934524"/>
            <a:ext cx="0" cy="2634712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  <a:effectLst/>
          <a:sp3d/>
        </p:spPr>
      </p:cxnSp>
      <p:pic>
        <p:nvPicPr>
          <p:cNvPr id="40" name="Picture 92">
            <a:extLst>
              <a:ext uri="{FF2B5EF4-FFF2-40B4-BE49-F238E27FC236}">
                <a16:creationId xmlns:a16="http://schemas.microsoft.com/office/drawing/2014/main" id="{8F156B6E-E303-097F-A413-6A430191C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25055" y="2102327"/>
            <a:ext cx="3567027" cy="2016000"/>
          </a:xfrm>
          <a:prstGeom prst="rect">
            <a:avLst/>
          </a:prstGeom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5A17EC1-9886-9FB9-1B74-963879E86D59}"/>
              </a:ext>
            </a:extLst>
          </p:cNvPr>
          <p:cNvSpPr txBox="1"/>
          <p:nvPr/>
        </p:nvSpPr>
        <p:spPr>
          <a:xfrm>
            <a:off x="156864" y="773183"/>
            <a:ext cx="2631475" cy="1123507"/>
          </a:xfrm>
          <a:prstGeom prst="rect">
            <a:avLst/>
          </a:prstGeom>
          <a:solidFill>
            <a:srgbClr val="0365C0">
              <a:lumMod val="75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71437" rIns="71437" bIns="71437" numCol="1" spcCol="36000" rtlCol="0" anchor="ctr">
            <a:noAutofit/>
          </a:bodyPr>
          <a:lstStyle/>
          <a:p>
            <a:pPr marL="189280" marR="81280" lvl="0" indent="0" algn="ctr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400"/>
              </a:spcAft>
              <a:buClrTx/>
              <a:buSzPct val="99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Paris-Edinburg Cell (PEC)</a:t>
            </a:r>
          </a:p>
          <a:p>
            <a:pPr marL="424180" marR="81280" lvl="0" indent="-234900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Sample size ~ mm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2</a:t>
            </a:r>
          </a:p>
          <a:p>
            <a:pPr marL="424180" marR="81280" lvl="0" indent="-234900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Pressure up to ~12 Gpa</a:t>
            </a:r>
          </a:p>
          <a:p>
            <a:pPr marL="424180" marR="81280" lvl="0" indent="-234900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max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 ~ 600 °C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D44C14-7F85-289E-3A43-21FF24726B3C}"/>
              </a:ext>
            </a:extLst>
          </p:cNvPr>
          <p:cNvSpPr/>
          <p:nvPr/>
        </p:nvSpPr>
        <p:spPr>
          <a:xfrm>
            <a:off x="5507232" y="2570993"/>
            <a:ext cx="707590" cy="829431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FFFFFF"/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lvl="0" indent="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7E7D65-1AD2-BE18-831B-F0D5E792A0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6680" y="2102326"/>
            <a:ext cx="3041460" cy="1947937"/>
          </a:xfrm>
          <a:prstGeom prst="rect">
            <a:avLst/>
          </a:prstGeom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D62F89A-3A6E-A35F-F6ED-D92321F53B85}"/>
              </a:ext>
            </a:extLst>
          </p:cNvPr>
          <p:cNvSpPr txBox="1"/>
          <p:nvPr/>
        </p:nvSpPr>
        <p:spPr>
          <a:xfrm>
            <a:off x="3063280" y="913861"/>
            <a:ext cx="4703035" cy="935600"/>
          </a:xfrm>
          <a:prstGeom prst="rect">
            <a:avLst/>
          </a:prstGeom>
          <a:solidFill>
            <a:srgbClr val="0365C0">
              <a:lumMod val="75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71437" rIns="71437" bIns="71437" numCol="1" spcCol="36000" rtlCol="0" anchor="ctr">
            <a:noAutofit/>
          </a:bodyPr>
          <a:lstStyle/>
          <a:p>
            <a:pPr marL="189280" marR="81280" lvl="0" indent="0" algn="ctr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400"/>
              </a:spcAft>
              <a:buClrTx/>
              <a:buSzPct val="99000"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Exchange magazine and positioning platform</a:t>
            </a:r>
          </a:p>
          <a:p>
            <a:pPr marL="424180" marR="81280" lvl="0" indent="-234900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Automatized exchange of inner pressure cell</a:t>
            </a:r>
            <a:endParaRPr kumimoji="0" lang="en-US" sz="1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</a:endParaRPr>
          </a:p>
          <a:p>
            <a:pPr marL="424180" marR="81280" lvl="0" indent="-234900" defTabSz="1821656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</a:rPr>
              <a:t>Irradiation and in-situ analysis of up to 12 samples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A2E30F7-B5D7-DFE3-EE01-1561EFAE71C5}"/>
              </a:ext>
            </a:extLst>
          </p:cNvPr>
          <p:cNvSpPr/>
          <p:nvPr/>
        </p:nvSpPr>
        <p:spPr>
          <a:xfrm>
            <a:off x="3056051" y="2687538"/>
            <a:ext cx="2657960" cy="829431"/>
          </a:xfrm>
          <a:prstGeom prst="rect">
            <a:avLst/>
          </a:prstGeom>
          <a:solidFill>
            <a:srgbClr val="DE6A10">
              <a:lumMod val="40000"/>
              <a:lumOff val="60000"/>
              <a:alpha val="35000"/>
            </a:srgbClr>
          </a:solidFill>
          <a:ln w="127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lvl="0" indent="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8B24143B-9EE8-20FD-4B30-3A9E18C5D979}"/>
              </a:ext>
            </a:extLst>
          </p:cNvPr>
          <p:cNvSpPr/>
          <p:nvPr/>
        </p:nvSpPr>
        <p:spPr>
          <a:xfrm rot="21422550">
            <a:off x="5919537" y="2856455"/>
            <a:ext cx="1303713" cy="101207"/>
          </a:xfrm>
          <a:prstGeom prst="rightArrow">
            <a:avLst/>
          </a:prstGeom>
          <a:solidFill>
            <a:srgbClr val="DE6A10">
              <a:lumMod val="40000"/>
              <a:lumOff val="60000"/>
            </a:srgbClr>
          </a:solidFill>
          <a:ln w="12700" cap="flat">
            <a:solidFill>
              <a:srgbClr val="DE6A10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lvl="0" indent="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4A1DE9C4-ACDE-4EEF-84A0-A1064B274635}"/>
              </a:ext>
            </a:extLst>
          </p:cNvPr>
          <p:cNvSpPr/>
          <p:nvPr/>
        </p:nvSpPr>
        <p:spPr>
          <a:xfrm>
            <a:off x="5745007" y="2669718"/>
            <a:ext cx="80918" cy="847251"/>
          </a:xfrm>
          <a:prstGeom prst="rightBrace">
            <a:avLst/>
          </a:prstGeom>
          <a:noFill/>
          <a:ln w="19050" cap="flat">
            <a:solidFill>
              <a:srgbClr val="DE6A10">
                <a:lumMod val="75000"/>
              </a:srgbClr>
            </a:solidFill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92D627-6C01-274F-426B-C2BE944FE79D}"/>
              </a:ext>
            </a:extLst>
          </p:cNvPr>
          <p:cNvSpPr txBox="1"/>
          <p:nvPr/>
        </p:nvSpPr>
        <p:spPr>
          <a:xfrm>
            <a:off x="3074089" y="4833126"/>
            <a:ext cx="4814458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lvl="0" indent="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Prof. L. Tacjmanova, Cionoiu, Glasmacher, Blum, Faller (Uni Heidelberg)</a:t>
            </a: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7BF2F2E8-1C3B-9F60-4FBF-92B6F10BA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408" y="4591084"/>
            <a:ext cx="582614" cy="5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3B815-EB96-567E-091D-09C43333630C}"/>
              </a:ext>
            </a:extLst>
          </p:cNvPr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0" y="4655490"/>
            <a:ext cx="1005509" cy="387086"/>
          </a:xfrm>
          <a:prstGeom prst="rect">
            <a:avLst/>
          </a:prstGeom>
        </p:spPr>
      </p:pic>
      <p:pic>
        <p:nvPicPr>
          <p:cNvPr id="4" name="FAIR_Logo_rgb_frei" descr="FAIR_Logo_rgb_frei">
            <a:extLst>
              <a:ext uri="{FF2B5EF4-FFF2-40B4-BE49-F238E27FC236}">
                <a16:creationId xmlns:a16="http://schemas.microsoft.com/office/drawing/2014/main" id="{1A0FC5ED-50AB-81C1-C5A2-B093FBB797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0" y="727572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995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174A310-0AEB-C0E6-8A2B-A5C9F57C7819}"/>
              </a:ext>
            </a:extLst>
          </p:cNvPr>
          <p:cNvSpPr/>
          <p:nvPr/>
        </p:nvSpPr>
        <p:spPr>
          <a:xfrm>
            <a:off x="87354" y="727343"/>
            <a:ext cx="8989299" cy="435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C15ED-E60C-C88C-FAE2-FB83CB86E9CD}"/>
              </a:ext>
            </a:extLst>
          </p:cNvPr>
          <p:cNvSpPr txBox="1"/>
          <p:nvPr/>
        </p:nvSpPr>
        <p:spPr>
          <a:xfrm>
            <a:off x="299151" y="883018"/>
            <a:ext cx="3746382" cy="191398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solidFill>
                  <a:srgbClr val="00599D"/>
                </a:solidFill>
              </a:rPr>
              <a:t>APPA cave or intermediate locations: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facility to study dynamic response of beam-facing materials on site 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extraction of high-intensity pulsed beams (intensities up to 10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pps)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– larger volumes of radiation damaged and thermally excited material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C176B-99D0-6334-9B45-77752A5DAAC1}"/>
              </a:ext>
            </a:extLst>
          </p:cNvPr>
          <p:cNvSpPr/>
          <p:nvPr/>
        </p:nvSpPr>
        <p:spPr>
          <a:xfrm>
            <a:off x="4369828" y="2362804"/>
            <a:ext cx="4640646" cy="2160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6" name="Titel 1">
            <a:extLst>
              <a:ext uri="{FF2B5EF4-FFF2-40B4-BE49-F238E27FC236}">
                <a16:creationId xmlns:a16="http://schemas.microsoft.com/office/drawing/2014/main" id="{1114ABEB-13CC-4C4A-8F73-F742D33F6E9A}"/>
              </a:ext>
            </a:extLst>
          </p:cNvPr>
          <p:cNvSpPr txBox="1">
            <a:spLocks/>
          </p:cNvSpPr>
          <p:nvPr/>
        </p:nvSpPr>
        <p:spPr>
          <a:xfrm>
            <a:off x="5814318" y="2600048"/>
            <a:ext cx="1956001" cy="13596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082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F03F54A5-64EA-AC5C-51AE-BAACE169E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6177" y="2594150"/>
            <a:ext cx="3569039" cy="138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393479" y="2390292"/>
            <a:ext cx="3731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99D"/>
                </a:solidFill>
              </a:rPr>
              <a:t>Monitoring of ion-pulse induced stress waves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CFC04B-E09A-4A0A-4BEF-FBA40F278479}"/>
              </a:ext>
            </a:extLst>
          </p:cNvPr>
          <p:cNvSpPr txBox="1"/>
          <p:nvPr/>
        </p:nvSpPr>
        <p:spPr>
          <a:xfrm>
            <a:off x="299152" y="2936126"/>
            <a:ext cx="3950701" cy="1329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solidFill>
                  <a:srgbClr val="00599D"/>
                </a:solidFill>
              </a:rPr>
              <a:t>Applications: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High-power accelerators: targets, collimators, beam windows and beam dumps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 reactor materials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materials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3" name="Picture 111" descr="top_logo">
            <a:extLst>
              <a:ext uri="{FF2B5EF4-FFF2-40B4-BE49-F238E27FC236}">
                <a16:creationId xmlns:a16="http://schemas.microsoft.com/office/drawing/2014/main" id="{E895F296-23F9-A35D-FCC1-CCFDB02E1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193"/>
          <a:stretch/>
        </p:blipFill>
        <p:spPr bwMode="auto">
          <a:xfrm>
            <a:off x="1337039" y="4621249"/>
            <a:ext cx="753716" cy="4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7BE8BBD-BD61-6284-0305-4E65FE8824A0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01" y="4612284"/>
            <a:ext cx="896284" cy="38402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18D0106-38BF-B2DC-5B41-CF8D2AE73D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475" y="4522804"/>
            <a:ext cx="434965" cy="49823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C3258F7-CDA7-7EA7-0B2A-CB4B0D8480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623" y="4416987"/>
            <a:ext cx="637341" cy="637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4719" y="3863733"/>
            <a:ext cx="19471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Shock and Vibration (2021) 8884447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9F70A-30F4-5C76-48B0-B888CA3BFB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42030" y="4775590"/>
            <a:ext cx="344303" cy="369332"/>
          </a:xfrm>
        </p:spPr>
        <p:txBody>
          <a:bodyPr/>
          <a:lstStyle/>
          <a:p>
            <a:fld id="{86CB4B4D-7CA3-9044-876B-883B54F8677D}" type="slidenum">
              <a:rPr lang="en-US"/>
              <a:t>11</a:t>
            </a:fld>
            <a:endParaRPr lang="en-US" dirty="0"/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2338CCEA-2037-174E-E419-C5749350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747" y="2710577"/>
            <a:ext cx="903774" cy="6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3image4126487232">
            <a:extLst>
              <a:ext uri="{FF2B5EF4-FFF2-40B4-BE49-F238E27FC236}">
                <a16:creationId xmlns:a16="http://schemas.microsoft.com/office/drawing/2014/main" id="{3F025015-CFB3-E4C2-55C9-9BF39583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4037" y="3307371"/>
            <a:ext cx="725516" cy="4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A7870E6-D02E-DCA5-CC4F-10A2D270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Radiation hardness setup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456F7A-947A-AAC1-D679-2EB462CEF9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155" y="4095366"/>
            <a:ext cx="1337497" cy="356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C0F749-8CCD-30CC-4280-CBF0A9764D77}"/>
              </a:ext>
            </a:extLst>
          </p:cNvPr>
          <p:cNvSpPr txBox="1"/>
          <p:nvPr/>
        </p:nvSpPr>
        <p:spPr>
          <a:xfrm>
            <a:off x="4376207" y="883018"/>
            <a:ext cx="4640645" cy="13292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dirty="0">
                <a:solidFill>
                  <a:srgbClr val="00599D"/>
                </a:solidFill>
              </a:rPr>
              <a:t>Multipurpose chamber: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resistant carbon fiber composite windows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Remote-controlled sample exchange system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analysis techniques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Space: 2 x 1 m</a:t>
            </a:r>
            <a:r>
              <a:rPr lang="en-US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3DFAC-A7D8-5303-2252-8F785EFE2F76}"/>
              </a:ext>
            </a:extLst>
          </p:cNvPr>
          <p:cNvSpPr txBox="1"/>
          <p:nvPr/>
        </p:nvSpPr>
        <p:spPr>
          <a:xfrm>
            <a:off x="4190932" y="4225965"/>
            <a:ext cx="4454240" cy="8881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71437" rIns="71437" bIns="71437" numCol="1" spcCol="36000" rtlCol="0" anchor="ctr">
            <a:noAutofit/>
          </a:bodyPr>
          <a:lstStyle/>
          <a:p>
            <a:pPr marL="475030" marR="81280" lvl="0" indent="-28575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Arial"/>
            </a:endParaRPr>
          </a:p>
          <a:p>
            <a:pPr marL="475030" marR="81280" lvl="0" indent="-285750" defTabSz="18216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Arial"/>
              </a:rPr>
              <a:t>BMBF VF application in 2024 (Univ. of Münster)</a:t>
            </a:r>
          </a:p>
        </p:txBody>
      </p:sp>
      <p:pic>
        <p:nvPicPr>
          <p:cNvPr id="5" name="FAIR_Logo_rgb_frei" descr="FAIR_Logo_rgb_frei">
            <a:extLst>
              <a:ext uri="{FF2B5EF4-FFF2-40B4-BE49-F238E27FC236}">
                <a16:creationId xmlns:a16="http://schemas.microsoft.com/office/drawing/2014/main" id="{396A7B3F-147F-8ACE-218D-695CCC3782F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850" y="20665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277437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6B8-6EB0-3C54-81A9-F9E7CE1BCFF8}"/>
              </a:ext>
            </a:extLst>
          </p:cNvPr>
          <p:cNvSpPr/>
          <p:nvPr/>
        </p:nvSpPr>
        <p:spPr>
          <a:xfrm>
            <a:off x="4785291" y="3464722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BA18C-47CE-7B95-4861-EF43383940A8}"/>
              </a:ext>
            </a:extLst>
          </p:cNvPr>
          <p:cNvSpPr/>
          <p:nvPr/>
        </p:nvSpPr>
        <p:spPr>
          <a:xfrm>
            <a:off x="-8545" y="3461046"/>
            <a:ext cx="4749765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F5755-B4B9-9C08-80CF-C5A2FD6A621E}"/>
              </a:ext>
            </a:extLst>
          </p:cNvPr>
          <p:cNvSpPr/>
          <p:nvPr/>
        </p:nvSpPr>
        <p:spPr>
          <a:xfrm>
            <a:off x="81888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FAED-6623-F571-A685-9236334CFD37}"/>
              </a:ext>
            </a:extLst>
          </p:cNvPr>
          <p:cNvSpPr txBox="1"/>
          <p:nvPr/>
        </p:nvSpPr>
        <p:spPr>
          <a:xfrm>
            <a:off x="258514" y="920277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73EC4-8D9D-B427-C563-A2671A40DEB6}"/>
              </a:ext>
            </a:extLst>
          </p:cNvPr>
          <p:cNvSpPr txBox="1"/>
          <p:nvPr/>
        </p:nvSpPr>
        <p:spPr>
          <a:xfrm>
            <a:off x="2503828" y="925248"/>
            <a:ext cx="82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5A60-18A7-27A1-980B-7213147859CA}"/>
              </a:ext>
            </a:extLst>
          </p:cNvPr>
          <p:cNvSpPr/>
          <p:nvPr/>
        </p:nvSpPr>
        <p:spPr>
          <a:xfrm>
            <a:off x="4494950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C585C-E9E9-3CFF-2F83-A2BD81DDB7B4}"/>
              </a:ext>
            </a:extLst>
          </p:cNvPr>
          <p:cNvSpPr/>
          <p:nvPr/>
        </p:nvSpPr>
        <p:spPr>
          <a:xfrm>
            <a:off x="2332053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9C304-12A2-2712-1A92-6CBC283BE85B}"/>
              </a:ext>
            </a:extLst>
          </p:cNvPr>
          <p:cNvSpPr txBox="1"/>
          <p:nvPr/>
        </p:nvSpPr>
        <p:spPr>
          <a:xfrm>
            <a:off x="8092039" y="931371"/>
            <a:ext cx="91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&gt; 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FECFD-C948-E2E3-0184-EA71055B3B75}"/>
              </a:ext>
            </a:extLst>
          </p:cNvPr>
          <p:cNvSpPr txBox="1"/>
          <p:nvPr/>
        </p:nvSpPr>
        <p:spPr>
          <a:xfrm>
            <a:off x="1482864" y="916126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85A51-91BF-6F99-6D69-312EAA5FE570}"/>
              </a:ext>
            </a:extLst>
          </p:cNvPr>
          <p:cNvSpPr txBox="1"/>
          <p:nvPr/>
        </p:nvSpPr>
        <p:spPr>
          <a:xfrm>
            <a:off x="3578232" y="912320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D00B-E772-7279-6CFE-6A0BEB4CE163}"/>
              </a:ext>
            </a:extLst>
          </p:cNvPr>
          <p:cNvSpPr/>
          <p:nvPr/>
        </p:nvSpPr>
        <p:spPr>
          <a:xfrm>
            <a:off x="1216083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06A80-24E9-7566-CC5E-99C0E62E079A}"/>
              </a:ext>
            </a:extLst>
          </p:cNvPr>
          <p:cNvSpPr/>
          <p:nvPr/>
        </p:nvSpPr>
        <p:spPr>
          <a:xfrm>
            <a:off x="5628687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A9BFB-585A-25E7-4288-3593120172F2}"/>
              </a:ext>
            </a:extLst>
          </p:cNvPr>
          <p:cNvSpPr/>
          <p:nvPr/>
        </p:nvSpPr>
        <p:spPr>
          <a:xfrm>
            <a:off x="3406969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F321E-919D-F65B-76B7-3DC9CD0D605E}"/>
              </a:ext>
            </a:extLst>
          </p:cNvPr>
          <p:cNvSpPr txBox="1"/>
          <p:nvPr/>
        </p:nvSpPr>
        <p:spPr>
          <a:xfrm>
            <a:off x="4741220" y="907503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F778E-7E9A-964C-2273-88E4971BD1AD}"/>
              </a:ext>
            </a:extLst>
          </p:cNvPr>
          <p:cNvSpPr txBox="1"/>
          <p:nvPr/>
        </p:nvSpPr>
        <p:spPr>
          <a:xfrm>
            <a:off x="5828856" y="925248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6E8FF-E16F-AD79-724F-48B2E02F9428}"/>
              </a:ext>
            </a:extLst>
          </p:cNvPr>
          <p:cNvSpPr txBox="1"/>
          <p:nvPr/>
        </p:nvSpPr>
        <p:spPr>
          <a:xfrm>
            <a:off x="6903772" y="921379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6653F-AE60-F44F-8CBA-15CF11D51982}"/>
              </a:ext>
            </a:extLst>
          </p:cNvPr>
          <p:cNvSpPr/>
          <p:nvPr/>
        </p:nvSpPr>
        <p:spPr>
          <a:xfrm>
            <a:off x="6771264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67">
            <a:extLst>
              <a:ext uri="{FF2B5EF4-FFF2-40B4-BE49-F238E27FC236}">
                <a16:creationId xmlns:a16="http://schemas.microsoft.com/office/drawing/2014/main" id="{2C314147-A010-B764-FEB2-A237717DA694}"/>
              </a:ext>
            </a:extLst>
          </p:cNvPr>
          <p:cNvSpPr/>
          <p:nvPr/>
        </p:nvSpPr>
        <p:spPr>
          <a:xfrm>
            <a:off x="-6875" y="3103885"/>
            <a:ext cx="9134375" cy="28157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B35FA-4742-1717-F441-2E7C77797F21}"/>
              </a:ext>
            </a:extLst>
          </p:cNvPr>
          <p:cNvSpPr txBox="1"/>
          <p:nvPr/>
        </p:nvSpPr>
        <p:spPr>
          <a:xfrm>
            <a:off x="8378" y="3075394"/>
            <a:ext cx="879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Experimental program of MAT collaboration at existing facilities (UNILAC &amp; HELIAC / SIS 18)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8AB1F-08EB-D393-8997-7EAB5DB7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2" y="3712792"/>
            <a:ext cx="1534367" cy="1082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B56EC-DC2F-D07A-B382-84BFDD8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73" y="3718912"/>
            <a:ext cx="1291198" cy="10715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22" name="Rechteck 67">
            <a:extLst>
              <a:ext uri="{FF2B5EF4-FFF2-40B4-BE49-F238E27FC236}">
                <a16:creationId xmlns:a16="http://schemas.microsoft.com/office/drawing/2014/main" id="{10DC9AA9-4BEF-785E-D83A-F26A832E8C10}"/>
              </a:ext>
            </a:extLst>
          </p:cNvPr>
          <p:cNvSpPr/>
          <p:nvPr/>
        </p:nvSpPr>
        <p:spPr>
          <a:xfrm>
            <a:off x="-68369" y="3367374"/>
            <a:ext cx="1821877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M-branch</a:t>
            </a:r>
          </a:p>
        </p:txBody>
      </p:sp>
      <p:pic>
        <p:nvPicPr>
          <p:cNvPr id="26" name="Grafik 39">
            <a:extLst>
              <a:ext uri="{FF2B5EF4-FFF2-40B4-BE49-F238E27FC236}">
                <a16:creationId xmlns:a16="http://schemas.microsoft.com/office/drawing/2014/main" id="{4E034AC5-B8B6-3C90-9FC6-B5725F17D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840" y="3713578"/>
            <a:ext cx="1336097" cy="117156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9" name="Rechteck 67">
            <a:extLst>
              <a:ext uri="{FF2B5EF4-FFF2-40B4-BE49-F238E27FC236}">
                <a16:creationId xmlns:a16="http://schemas.microsoft.com/office/drawing/2014/main" id="{14620148-FF63-99D7-963A-B5D23CDD368D}"/>
              </a:ext>
            </a:extLst>
          </p:cNvPr>
          <p:cNvSpPr/>
          <p:nvPr/>
        </p:nvSpPr>
        <p:spPr>
          <a:xfrm>
            <a:off x="1773823" y="3355423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X0</a:t>
            </a:r>
          </a:p>
        </p:txBody>
      </p:sp>
      <p:sp>
        <p:nvSpPr>
          <p:cNvPr id="36" name="Rechteck 67">
            <a:extLst>
              <a:ext uri="{FF2B5EF4-FFF2-40B4-BE49-F238E27FC236}">
                <a16:creationId xmlns:a16="http://schemas.microsoft.com/office/drawing/2014/main" id="{CF5539C1-5EEC-BF45-D29F-E487B77D57AA}"/>
              </a:ext>
            </a:extLst>
          </p:cNvPr>
          <p:cNvSpPr/>
          <p:nvPr/>
        </p:nvSpPr>
        <p:spPr>
          <a:xfrm>
            <a:off x="3244937" y="3381178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Microprobe</a:t>
            </a:r>
          </a:p>
        </p:txBody>
      </p:sp>
      <p:sp>
        <p:nvSpPr>
          <p:cNvPr id="27" name="Rechteck 67">
            <a:extLst>
              <a:ext uri="{FF2B5EF4-FFF2-40B4-BE49-F238E27FC236}">
                <a16:creationId xmlns:a16="http://schemas.microsoft.com/office/drawing/2014/main" id="{D13E324F-333A-1B9D-7FF5-6C4D0CBC7524}"/>
              </a:ext>
            </a:extLst>
          </p:cNvPr>
          <p:cNvSpPr/>
          <p:nvPr/>
        </p:nvSpPr>
        <p:spPr>
          <a:xfrm>
            <a:off x="4695173" y="3379186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MAT @ CRYRING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96D4B-6EED-1501-C7C6-022ED3241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860" y="3721338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4A4458-584D-5BA7-E168-3E6AEE31C75B}"/>
              </a:ext>
            </a:extLst>
          </p:cNvPr>
          <p:cNvSpPr/>
          <p:nvPr/>
        </p:nvSpPr>
        <p:spPr>
          <a:xfrm>
            <a:off x="6604660" y="3461045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67">
            <a:extLst>
              <a:ext uri="{FF2B5EF4-FFF2-40B4-BE49-F238E27FC236}">
                <a16:creationId xmlns:a16="http://schemas.microsoft.com/office/drawing/2014/main" id="{33388ECC-84E2-63C0-75C2-68A1AA2FCA5D}"/>
              </a:ext>
            </a:extLst>
          </p:cNvPr>
          <p:cNvSpPr/>
          <p:nvPr/>
        </p:nvSpPr>
        <p:spPr>
          <a:xfrm>
            <a:off x="6502013" y="3361607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Cave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C6FA-90DE-ED73-FC1F-D39ADC2CB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99" y="3706690"/>
            <a:ext cx="1607733" cy="1172133"/>
          </a:xfrm>
          <a:prstGeom prst="rect">
            <a:avLst/>
          </a:prstGeom>
        </p:spPr>
      </p:pic>
      <p:sp>
        <p:nvSpPr>
          <p:cNvPr id="11" name="Rechteck 67">
            <a:extLst>
              <a:ext uri="{FF2B5EF4-FFF2-40B4-BE49-F238E27FC236}">
                <a16:creationId xmlns:a16="http://schemas.microsoft.com/office/drawing/2014/main" id="{6709F21C-ACC7-4715-BAA1-9B82A2270910}"/>
              </a:ext>
            </a:extLst>
          </p:cNvPr>
          <p:cNvSpPr/>
          <p:nvPr/>
        </p:nvSpPr>
        <p:spPr>
          <a:xfrm>
            <a:off x="-8545" y="1562534"/>
            <a:ext cx="4459257" cy="1423158"/>
          </a:xfrm>
          <a:prstGeom prst="rect">
            <a:avLst/>
          </a:prstGeom>
          <a:pattFill prst="trellis">
            <a:fgClr>
              <a:srgbClr val="FF93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2907A-DAB7-1A9E-13FC-5228C44AE0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" y="1925924"/>
            <a:ext cx="1573867" cy="100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8715F-BD19-510C-C0D9-A8234E8EA4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60" y="1925924"/>
            <a:ext cx="2685180" cy="1008000"/>
          </a:xfrm>
          <a:prstGeom prst="rect">
            <a:avLst/>
          </a:prstGeom>
          <a:noFill/>
        </p:spPr>
      </p:pic>
      <p:sp>
        <p:nvSpPr>
          <p:cNvPr id="44" name="Title 3">
            <a:extLst>
              <a:ext uri="{FF2B5EF4-FFF2-40B4-BE49-F238E27FC236}">
                <a16:creationId xmlns:a16="http://schemas.microsoft.com/office/drawing/2014/main" id="{7C78F64D-2BD8-B236-93C4-A10648B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</p:spPr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0E887-EDBC-652F-D7A3-FEADFC9511E2}"/>
              </a:ext>
            </a:extLst>
          </p:cNvPr>
          <p:cNvSpPr txBox="1"/>
          <p:nvPr/>
        </p:nvSpPr>
        <p:spPr>
          <a:xfrm>
            <a:off x="-106144" y="1560458"/>
            <a:ext cx="470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Preparation/ testing of new setups for APPA cave</a:t>
            </a:r>
          </a:p>
        </p:txBody>
      </p:sp>
    </p:spTree>
    <p:extLst>
      <p:ext uri="{BB962C8B-B14F-4D97-AF65-F5344CB8AC3E}">
        <p14:creationId xmlns:p14="http://schemas.microsoft.com/office/powerpoint/2010/main" val="2171658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6B8-6EB0-3C54-81A9-F9E7CE1BCFF8}"/>
              </a:ext>
            </a:extLst>
          </p:cNvPr>
          <p:cNvSpPr/>
          <p:nvPr/>
        </p:nvSpPr>
        <p:spPr>
          <a:xfrm>
            <a:off x="4785291" y="3464722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BA18C-47CE-7B95-4861-EF43383940A8}"/>
              </a:ext>
            </a:extLst>
          </p:cNvPr>
          <p:cNvSpPr/>
          <p:nvPr/>
        </p:nvSpPr>
        <p:spPr>
          <a:xfrm>
            <a:off x="-8545" y="3461046"/>
            <a:ext cx="4749765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F5755-B4B9-9C08-80CF-C5A2FD6A621E}"/>
              </a:ext>
            </a:extLst>
          </p:cNvPr>
          <p:cNvSpPr/>
          <p:nvPr/>
        </p:nvSpPr>
        <p:spPr>
          <a:xfrm>
            <a:off x="81888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FAED-6623-F571-A685-9236334CFD37}"/>
              </a:ext>
            </a:extLst>
          </p:cNvPr>
          <p:cNvSpPr txBox="1"/>
          <p:nvPr/>
        </p:nvSpPr>
        <p:spPr>
          <a:xfrm>
            <a:off x="258514" y="920277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73EC4-8D9D-B427-C563-A2671A40DEB6}"/>
              </a:ext>
            </a:extLst>
          </p:cNvPr>
          <p:cNvSpPr txBox="1"/>
          <p:nvPr/>
        </p:nvSpPr>
        <p:spPr>
          <a:xfrm>
            <a:off x="2503828" y="925248"/>
            <a:ext cx="82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5A60-18A7-27A1-980B-7213147859CA}"/>
              </a:ext>
            </a:extLst>
          </p:cNvPr>
          <p:cNvSpPr/>
          <p:nvPr/>
        </p:nvSpPr>
        <p:spPr>
          <a:xfrm>
            <a:off x="4494950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C585C-E9E9-3CFF-2F83-A2BD81DDB7B4}"/>
              </a:ext>
            </a:extLst>
          </p:cNvPr>
          <p:cNvSpPr/>
          <p:nvPr/>
        </p:nvSpPr>
        <p:spPr>
          <a:xfrm>
            <a:off x="2332053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9C304-12A2-2712-1A92-6CBC283BE85B}"/>
              </a:ext>
            </a:extLst>
          </p:cNvPr>
          <p:cNvSpPr txBox="1"/>
          <p:nvPr/>
        </p:nvSpPr>
        <p:spPr>
          <a:xfrm>
            <a:off x="8092039" y="931371"/>
            <a:ext cx="91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&gt; 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FECFD-C948-E2E3-0184-EA71055B3B75}"/>
              </a:ext>
            </a:extLst>
          </p:cNvPr>
          <p:cNvSpPr txBox="1"/>
          <p:nvPr/>
        </p:nvSpPr>
        <p:spPr>
          <a:xfrm>
            <a:off x="1482864" y="916126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85A51-91BF-6F99-6D69-312EAA5FE570}"/>
              </a:ext>
            </a:extLst>
          </p:cNvPr>
          <p:cNvSpPr txBox="1"/>
          <p:nvPr/>
        </p:nvSpPr>
        <p:spPr>
          <a:xfrm>
            <a:off x="3578232" y="912320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D00B-E772-7279-6CFE-6A0BEB4CE163}"/>
              </a:ext>
            </a:extLst>
          </p:cNvPr>
          <p:cNvSpPr/>
          <p:nvPr/>
        </p:nvSpPr>
        <p:spPr>
          <a:xfrm>
            <a:off x="1216083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06A80-24E9-7566-CC5E-99C0E62E079A}"/>
              </a:ext>
            </a:extLst>
          </p:cNvPr>
          <p:cNvSpPr/>
          <p:nvPr/>
        </p:nvSpPr>
        <p:spPr>
          <a:xfrm>
            <a:off x="5628687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A9BFB-585A-25E7-4288-3593120172F2}"/>
              </a:ext>
            </a:extLst>
          </p:cNvPr>
          <p:cNvSpPr/>
          <p:nvPr/>
        </p:nvSpPr>
        <p:spPr>
          <a:xfrm>
            <a:off x="3406969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F321E-919D-F65B-76B7-3DC9CD0D605E}"/>
              </a:ext>
            </a:extLst>
          </p:cNvPr>
          <p:cNvSpPr txBox="1"/>
          <p:nvPr/>
        </p:nvSpPr>
        <p:spPr>
          <a:xfrm>
            <a:off x="4741220" y="907503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F778E-7E9A-964C-2273-88E4971BD1AD}"/>
              </a:ext>
            </a:extLst>
          </p:cNvPr>
          <p:cNvSpPr txBox="1"/>
          <p:nvPr/>
        </p:nvSpPr>
        <p:spPr>
          <a:xfrm>
            <a:off x="5828856" y="925248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6E8FF-E16F-AD79-724F-48B2E02F9428}"/>
              </a:ext>
            </a:extLst>
          </p:cNvPr>
          <p:cNvSpPr txBox="1"/>
          <p:nvPr/>
        </p:nvSpPr>
        <p:spPr>
          <a:xfrm>
            <a:off x="6903772" y="921379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6653F-AE60-F44F-8CBA-15CF11D51982}"/>
              </a:ext>
            </a:extLst>
          </p:cNvPr>
          <p:cNvSpPr/>
          <p:nvPr/>
        </p:nvSpPr>
        <p:spPr>
          <a:xfrm>
            <a:off x="6771264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67">
            <a:extLst>
              <a:ext uri="{FF2B5EF4-FFF2-40B4-BE49-F238E27FC236}">
                <a16:creationId xmlns:a16="http://schemas.microsoft.com/office/drawing/2014/main" id="{2C314147-A010-B764-FEB2-A237717DA694}"/>
              </a:ext>
            </a:extLst>
          </p:cNvPr>
          <p:cNvSpPr/>
          <p:nvPr/>
        </p:nvSpPr>
        <p:spPr>
          <a:xfrm>
            <a:off x="-6875" y="3103885"/>
            <a:ext cx="9134375" cy="28157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B35FA-4742-1717-F441-2E7C77797F21}"/>
              </a:ext>
            </a:extLst>
          </p:cNvPr>
          <p:cNvSpPr txBox="1"/>
          <p:nvPr/>
        </p:nvSpPr>
        <p:spPr>
          <a:xfrm>
            <a:off x="8378" y="3075394"/>
            <a:ext cx="879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Experimental program of MAT collaboration at existing facilities (UNILAC &amp; HELIAC / SIS 18)</a:t>
            </a:r>
          </a:p>
        </p:txBody>
      </p:sp>
      <p:sp>
        <p:nvSpPr>
          <p:cNvPr id="8" name="Rechteck 69">
            <a:extLst>
              <a:ext uri="{FF2B5EF4-FFF2-40B4-BE49-F238E27FC236}">
                <a16:creationId xmlns:a16="http://schemas.microsoft.com/office/drawing/2014/main" id="{82D75019-559E-E3DF-1A7C-ECF6EB65DFC9}"/>
              </a:ext>
            </a:extLst>
          </p:cNvPr>
          <p:cNvSpPr/>
          <p:nvPr/>
        </p:nvSpPr>
        <p:spPr>
          <a:xfrm>
            <a:off x="4494812" y="1488852"/>
            <a:ext cx="1228608" cy="702757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</a:rPr>
              <a:t>SIS100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APPA Cave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8AB1F-08EB-D393-8997-7EAB5DB7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2" y="3712792"/>
            <a:ext cx="1534367" cy="1082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B56EC-DC2F-D07A-B382-84BFDD8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73" y="3718912"/>
            <a:ext cx="1291198" cy="10715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22" name="Rechteck 67">
            <a:extLst>
              <a:ext uri="{FF2B5EF4-FFF2-40B4-BE49-F238E27FC236}">
                <a16:creationId xmlns:a16="http://schemas.microsoft.com/office/drawing/2014/main" id="{10DC9AA9-4BEF-785E-D83A-F26A832E8C10}"/>
              </a:ext>
            </a:extLst>
          </p:cNvPr>
          <p:cNvSpPr/>
          <p:nvPr/>
        </p:nvSpPr>
        <p:spPr>
          <a:xfrm>
            <a:off x="-68369" y="3367374"/>
            <a:ext cx="1821877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M-branch</a:t>
            </a:r>
          </a:p>
        </p:txBody>
      </p:sp>
      <p:pic>
        <p:nvPicPr>
          <p:cNvPr id="26" name="Grafik 39">
            <a:extLst>
              <a:ext uri="{FF2B5EF4-FFF2-40B4-BE49-F238E27FC236}">
                <a16:creationId xmlns:a16="http://schemas.microsoft.com/office/drawing/2014/main" id="{4E034AC5-B8B6-3C90-9FC6-B5725F17D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840" y="3713578"/>
            <a:ext cx="1336097" cy="117156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9" name="Rechteck 67">
            <a:extLst>
              <a:ext uri="{FF2B5EF4-FFF2-40B4-BE49-F238E27FC236}">
                <a16:creationId xmlns:a16="http://schemas.microsoft.com/office/drawing/2014/main" id="{14620148-FF63-99D7-963A-B5D23CDD368D}"/>
              </a:ext>
            </a:extLst>
          </p:cNvPr>
          <p:cNvSpPr/>
          <p:nvPr/>
        </p:nvSpPr>
        <p:spPr>
          <a:xfrm>
            <a:off x="1773823" y="3355423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X0</a:t>
            </a:r>
          </a:p>
        </p:txBody>
      </p:sp>
      <p:sp>
        <p:nvSpPr>
          <p:cNvPr id="36" name="Rechteck 67">
            <a:extLst>
              <a:ext uri="{FF2B5EF4-FFF2-40B4-BE49-F238E27FC236}">
                <a16:creationId xmlns:a16="http://schemas.microsoft.com/office/drawing/2014/main" id="{CF5539C1-5EEC-BF45-D29F-E487B77D57AA}"/>
              </a:ext>
            </a:extLst>
          </p:cNvPr>
          <p:cNvSpPr/>
          <p:nvPr/>
        </p:nvSpPr>
        <p:spPr>
          <a:xfrm>
            <a:off x="3244937" y="3381178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Microprobe</a:t>
            </a:r>
          </a:p>
        </p:txBody>
      </p:sp>
      <p:sp>
        <p:nvSpPr>
          <p:cNvPr id="27" name="Rechteck 67">
            <a:extLst>
              <a:ext uri="{FF2B5EF4-FFF2-40B4-BE49-F238E27FC236}">
                <a16:creationId xmlns:a16="http://schemas.microsoft.com/office/drawing/2014/main" id="{D13E324F-333A-1B9D-7FF5-6C4D0CBC7524}"/>
              </a:ext>
            </a:extLst>
          </p:cNvPr>
          <p:cNvSpPr/>
          <p:nvPr/>
        </p:nvSpPr>
        <p:spPr>
          <a:xfrm>
            <a:off x="4695173" y="3379186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MAT @ CRYRING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96D4B-6EED-1501-C7C6-022ED3241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860" y="3721338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4A4458-584D-5BA7-E168-3E6AEE31C75B}"/>
              </a:ext>
            </a:extLst>
          </p:cNvPr>
          <p:cNvSpPr/>
          <p:nvPr/>
        </p:nvSpPr>
        <p:spPr>
          <a:xfrm>
            <a:off x="6604660" y="3461045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67">
            <a:extLst>
              <a:ext uri="{FF2B5EF4-FFF2-40B4-BE49-F238E27FC236}">
                <a16:creationId xmlns:a16="http://schemas.microsoft.com/office/drawing/2014/main" id="{33388ECC-84E2-63C0-75C2-68A1AA2FCA5D}"/>
              </a:ext>
            </a:extLst>
          </p:cNvPr>
          <p:cNvSpPr/>
          <p:nvPr/>
        </p:nvSpPr>
        <p:spPr>
          <a:xfrm>
            <a:off x="6502013" y="3361607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Cave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C6FA-90DE-ED73-FC1F-D39ADC2CB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99" y="3706690"/>
            <a:ext cx="1607733" cy="1172133"/>
          </a:xfrm>
          <a:prstGeom prst="rect">
            <a:avLst/>
          </a:prstGeom>
        </p:spPr>
      </p:pic>
      <p:sp>
        <p:nvSpPr>
          <p:cNvPr id="11" name="Rechteck 67">
            <a:extLst>
              <a:ext uri="{FF2B5EF4-FFF2-40B4-BE49-F238E27FC236}">
                <a16:creationId xmlns:a16="http://schemas.microsoft.com/office/drawing/2014/main" id="{6709F21C-ACC7-4715-BAA1-9B82A2270910}"/>
              </a:ext>
            </a:extLst>
          </p:cNvPr>
          <p:cNvSpPr/>
          <p:nvPr/>
        </p:nvSpPr>
        <p:spPr>
          <a:xfrm>
            <a:off x="-8545" y="1562534"/>
            <a:ext cx="4459257" cy="1423158"/>
          </a:xfrm>
          <a:prstGeom prst="rect">
            <a:avLst/>
          </a:prstGeom>
          <a:pattFill prst="trellis">
            <a:fgClr>
              <a:srgbClr val="FF93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2907A-DAB7-1A9E-13FC-5228C44AE0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" y="1925924"/>
            <a:ext cx="1573867" cy="100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8715F-BD19-510C-C0D9-A8234E8EA4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60" y="1925924"/>
            <a:ext cx="2685180" cy="1008000"/>
          </a:xfrm>
          <a:prstGeom prst="rect">
            <a:avLst/>
          </a:prstGeom>
          <a:noFill/>
        </p:spPr>
      </p:pic>
      <p:sp>
        <p:nvSpPr>
          <p:cNvPr id="44" name="Title 3">
            <a:extLst>
              <a:ext uri="{FF2B5EF4-FFF2-40B4-BE49-F238E27FC236}">
                <a16:creationId xmlns:a16="http://schemas.microsoft.com/office/drawing/2014/main" id="{7C78F64D-2BD8-B236-93C4-A10648B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</p:spPr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80E887-EDBC-652F-D7A3-FEADFC9511E2}"/>
              </a:ext>
            </a:extLst>
          </p:cNvPr>
          <p:cNvSpPr txBox="1"/>
          <p:nvPr/>
        </p:nvSpPr>
        <p:spPr>
          <a:xfrm>
            <a:off x="-106144" y="1560458"/>
            <a:ext cx="470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Preparation/ testing of new setups for APPA cave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93544-DCD6-9193-5531-B5F6C0810DFE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4" y="92401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85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6B8-6EB0-3C54-81A9-F9E7CE1BCFF8}"/>
              </a:ext>
            </a:extLst>
          </p:cNvPr>
          <p:cNvSpPr/>
          <p:nvPr/>
        </p:nvSpPr>
        <p:spPr>
          <a:xfrm>
            <a:off x="4785291" y="3464722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BA18C-47CE-7B95-4861-EF43383940A8}"/>
              </a:ext>
            </a:extLst>
          </p:cNvPr>
          <p:cNvSpPr/>
          <p:nvPr/>
        </p:nvSpPr>
        <p:spPr>
          <a:xfrm>
            <a:off x="-8545" y="3461046"/>
            <a:ext cx="4749765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B99C4-42C2-B184-FD69-0D16E751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F5755-B4B9-9C08-80CF-C5A2FD6A621E}"/>
              </a:ext>
            </a:extLst>
          </p:cNvPr>
          <p:cNvSpPr/>
          <p:nvPr/>
        </p:nvSpPr>
        <p:spPr>
          <a:xfrm>
            <a:off x="81888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FAED-6623-F571-A685-9236334CFD37}"/>
              </a:ext>
            </a:extLst>
          </p:cNvPr>
          <p:cNvSpPr txBox="1"/>
          <p:nvPr/>
        </p:nvSpPr>
        <p:spPr>
          <a:xfrm>
            <a:off x="258514" y="920277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73EC4-8D9D-B427-C563-A2671A40DEB6}"/>
              </a:ext>
            </a:extLst>
          </p:cNvPr>
          <p:cNvSpPr txBox="1"/>
          <p:nvPr/>
        </p:nvSpPr>
        <p:spPr>
          <a:xfrm>
            <a:off x="2503828" y="925248"/>
            <a:ext cx="82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5A60-18A7-27A1-980B-7213147859CA}"/>
              </a:ext>
            </a:extLst>
          </p:cNvPr>
          <p:cNvSpPr/>
          <p:nvPr/>
        </p:nvSpPr>
        <p:spPr>
          <a:xfrm>
            <a:off x="4494950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C585C-E9E9-3CFF-2F83-A2BD81DDB7B4}"/>
              </a:ext>
            </a:extLst>
          </p:cNvPr>
          <p:cNvSpPr/>
          <p:nvPr/>
        </p:nvSpPr>
        <p:spPr>
          <a:xfrm>
            <a:off x="2332053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9C304-12A2-2712-1A92-6CBC283BE85B}"/>
              </a:ext>
            </a:extLst>
          </p:cNvPr>
          <p:cNvSpPr txBox="1"/>
          <p:nvPr/>
        </p:nvSpPr>
        <p:spPr>
          <a:xfrm>
            <a:off x="8079412" y="648334"/>
            <a:ext cx="91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&gt; 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FECFD-C948-E2E3-0184-EA71055B3B75}"/>
              </a:ext>
            </a:extLst>
          </p:cNvPr>
          <p:cNvSpPr txBox="1"/>
          <p:nvPr/>
        </p:nvSpPr>
        <p:spPr>
          <a:xfrm>
            <a:off x="1482864" y="916126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85A51-91BF-6F99-6D69-312EAA5FE570}"/>
              </a:ext>
            </a:extLst>
          </p:cNvPr>
          <p:cNvSpPr txBox="1"/>
          <p:nvPr/>
        </p:nvSpPr>
        <p:spPr>
          <a:xfrm>
            <a:off x="3578232" y="912320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D00B-E772-7279-6CFE-6A0BEB4CE163}"/>
              </a:ext>
            </a:extLst>
          </p:cNvPr>
          <p:cNvSpPr/>
          <p:nvPr/>
        </p:nvSpPr>
        <p:spPr>
          <a:xfrm>
            <a:off x="1216083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06A80-24E9-7566-CC5E-99C0E62E079A}"/>
              </a:ext>
            </a:extLst>
          </p:cNvPr>
          <p:cNvSpPr/>
          <p:nvPr/>
        </p:nvSpPr>
        <p:spPr>
          <a:xfrm>
            <a:off x="5628687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A9BFB-585A-25E7-4288-3593120172F2}"/>
              </a:ext>
            </a:extLst>
          </p:cNvPr>
          <p:cNvSpPr/>
          <p:nvPr/>
        </p:nvSpPr>
        <p:spPr>
          <a:xfrm>
            <a:off x="3406969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F321E-919D-F65B-76B7-3DC9CD0D605E}"/>
              </a:ext>
            </a:extLst>
          </p:cNvPr>
          <p:cNvSpPr txBox="1"/>
          <p:nvPr/>
        </p:nvSpPr>
        <p:spPr>
          <a:xfrm>
            <a:off x="4741220" y="907503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F778E-7E9A-964C-2273-88E4971BD1AD}"/>
              </a:ext>
            </a:extLst>
          </p:cNvPr>
          <p:cNvSpPr txBox="1"/>
          <p:nvPr/>
        </p:nvSpPr>
        <p:spPr>
          <a:xfrm>
            <a:off x="5828856" y="925248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6E8FF-E16F-AD79-724F-48B2E02F9428}"/>
              </a:ext>
            </a:extLst>
          </p:cNvPr>
          <p:cNvSpPr txBox="1"/>
          <p:nvPr/>
        </p:nvSpPr>
        <p:spPr>
          <a:xfrm>
            <a:off x="6903772" y="921379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6653F-AE60-F44F-8CBA-15CF11D51982}"/>
              </a:ext>
            </a:extLst>
          </p:cNvPr>
          <p:cNvSpPr/>
          <p:nvPr/>
        </p:nvSpPr>
        <p:spPr>
          <a:xfrm>
            <a:off x="6771264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67">
            <a:extLst>
              <a:ext uri="{FF2B5EF4-FFF2-40B4-BE49-F238E27FC236}">
                <a16:creationId xmlns:a16="http://schemas.microsoft.com/office/drawing/2014/main" id="{2C314147-A010-B764-FEB2-A237717DA694}"/>
              </a:ext>
            </a:extLst>
          </p:cNvPr>
          <p:cNvSpPr/>
          <p:nvPr/>
        </p:nvSpPr>
        <p:spPr>
          <a:xfrm>
            <a:off x="-6875" y="3103885"/>
            <a:ext cx="9134375" cy="28157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B35FA-4742-1717-F441-2E7C77797F21}"/>
              </a:ext>
            </a:extLst>
          </p:cNvPr>
          <p:cNvSpPr txBox="1"/>
          <p:nvPr/>
        </p:nvSpPr>
        <p:spPr>
          <a:xfrm>
            <a:off x="8378" y="3075394"/>
            <a:ext cx="8694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Experimental program of MAT collaboration at existing facilities (UNILAC &amp; HELIAC / SIS 18)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8AB1F-08EB-D393-8997-7EAB5DB7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2" y="3712792"/>
            <a:ext cx="1534367" cy="1082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B56EC-DC2F-D07A-B382-84BFDD8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73" y="3718912"/>
            <a:ext cx="1291198" cy="10715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22" name="Rechteck 67">
            <a:extLst>
              <a:ext uri="{FF2B5EF4-FFF2-40B4-BE49-F238E27FC236}">
                <a16:creationId xmlns:a16="http://schemas.microsoft.com/office/drawing/2014/main" id="{10DC9AA9-4BEF-785E-D83A-F26A832E8C10}"/>
              </a:ext>
            </a:extLst>
          </p:cNvPr>
          <p:cNvSpPr/>
          <p:nvPr/>
        </p:nvSpPr>
        <p:spPr>
          <a:xfrm>
            <a:off x="-68369" y="3367374"/>
            <a:ext cx="1821877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M-branch</a:t>
            </a:r>
          </a:p>
        </p:txBody>
      </p:sp>
      <p:pic>
        <p:nvPicPr>
          <p:cNvPr id="26" name="Grafik 39">
            <a:extLst>
              <a:ext uri="{FF2B5EF4-FFF2-40B4-BE49-F238E27FC236}">
                <a16:creationId xmlns:a16="http://schemas.microsoft.com/office/drawing/2014/main" id="{4E034AC5-B8B6-3C90-9FC6-B5725F17D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840" y="3713578"/>
            <a:ext cx="1336097" cy="117156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9" name="Rechteck 67">
            <a:extLst>
              <a:ext uri="{FF2B5EF4-FFF2-40B4-BE49-F238E27FC236}">
                <a16:creationId xmlns:a16="http://schemas.microsoft.com/office/drawing/2014/main" id="{14620148-FF63-99D7-963A-B5D23CDD368D}"/>
              </a:ext>
            </a:extLst>
          </p:cNvPr>
          <p:cNvSpPr/>
          <p:nvPr/>
        </p:nvSpPr>
        <p:spPr>
          <a:xfrm>
            <a:off x="1773823" y="3355423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X0</a:t>
            </a:r>
          </a:p>
        </p:txBody>
      </p:sp>
      <p:sp>
        <p:nvSpPr>
          <p:cNvPr id="36" name="Rechteck 67">
            <a:extLst>
              <a:ext uri="{FF2B5EF4-FFF2-40B4-BE49-F238E27FC236}">
                <a16:creationId xmlns:a16="http://schemas.microsoft.com/office/drawing/2014/main" id="{CF5539C1-5EEC-BF45-D29F-E487B77D57AA}"/>
              </a:ext>
            </a:extLst>
          </p:cNvPr>
          <p:cNvSpPr/>
          <p:nvPr/>
        </p:nvSpPr>
        <p:spPr>
          <a:xfrm>
            <a:off x="3244937" y="3381178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Microprobe</a:t>
            </a:r>
          </a:p>
        </p:txBody>
      </p:sp>
      <p:sp>
        <p:nvSpPr>
          <p:cNvPr id="27" name="Rechteck 67">
            <a:extLst>
              <a:ext uri="{FF2B5EF4-FFF2-40B4-BE49-F238E27FC236}">
                <a16:creationId xmlns:a16="http://schemas.microsoft.com/office/drawing/2014/main" id="{D13E324F-333A-1B9D-7FF5-6C4D0CBC7524}"/>
              </a:ext>
            </a:extLst>
          </p:cNvPr>
          <p:cNvSpPr/>
          <p:nvPr/>
        </p:nvSpPr>
        <p:spPr>
          <a:xfrm>
            <a:off x="4695173" y="3379186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MAT @ CRYRING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96D4B-6EED-1501-C7C6-022ED3241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860" y="3721338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4A4458-584D-5BA7-E168-3E6AEE31C75B}"/>
              </a:ext>
            </a:extLst>
          </p:cNvPr>
          <p:cNvSpPr/>
          <p:nvPr/>
        </p:nvSpPr>
        <p:spPr>
          <a:xfrm>
            <a:off x="6604660" y="3461045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67">
            <a:extLst>
              <a:ext uri="{FF2B5EF4-FFF2-40B4-BE49-F238E27FC236}">
                <a16:creationId xmlns:a16="http://schemas.microsoft.com/office/drawing/2014/main" id="{33388ECC-84E2-63C0-75C2-68A1AA2FCA5D}"/>
              </a:ext>
            </a:extLst>
          </p:cNvPr>
          <p:cNvSpPr/>
          <p:nvPr/>
        </p:nvSpPr>
        <p:spPr>
          <a:xfrm>
            <a:off x="6502013" y="3361607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Cave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C6FA-90DE-ED73-FC1F-D39ADC2CB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99" y="3706690"/>
            <a:ext cx="1607733" cy="1172133"/>
          </a:xfrm>
          <a:prstGeom prst="rect">
            <a:avLst/>
          </a:prstGeom>
        </p:spPr>
      </p:pic>
      <p:sp>
        <p:nvSpPr>
          <p:cNvPr id="11" name="Rechteck 67">
            <a:extLst>
              <a:ext uri="{FF2B5EF4-FFF2-40B4-BE49-F238E27FC236}">
                <a16:creationId xmlns:a16="http://schemas.microsoft.com/office/drawing/2014/main" id="{6709F21C-ACC7-4715-BAA1-9B82A2270910}"/>
              </a:ext>
            </a:extLst>
          </p:cNvPr>
          <p:cNvSpPr/>
          <p:nvPr/>
        </p:nvSpPr>
        <p:spPr>
          <a:xfrm>
            <a:off x="-27595" y="1562534"/>
            <a:ext cx="4459257" cy="1423158"/>
          </a:xfrm>
          <a:prstGeom prst="rect">
            <a:avLst/>
          </a:prstGeom>
          <a:pattFill prst="trellis">
            <a:fgClr>
              <a:srgbClr val="FF93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2907A-DAB7-1A9E-13FC-5228C44AE0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" y="1925924"/>
            <a:ext cx="1573867" cy="100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8715F-BD19-510C-C0D9-A8234E8EA4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60" y="1925924"/>
            <a:ext cx="2685180" cy="1008000"/>
          </a:xfrm>
          <a:prstGeom prst="rect">
            <a:avLst/>
          </a:prstGeom>
          <a:noFill/>
        </p:spPr>
      </p:pic>
      <p:sp>
        <p:nvSpPr>
          <p:cNvPr id="35" name="Rechteck 67">
            <a:extLst>
              <a:ext uri="{FF2B5EF4-FFF2-40B4-BE49-F238E27FC236}">
                <a16:creationId xmlns:a16="http://schemas.microsoft.com/office/drawing/2014/main" id="{2D13BD48-C2F6-2633-33F8-992EBA196E80}"/>
              </a:ext>
            </a:extLst>
          </p:cNvPr>
          <p:cNvSpPr/>
          <p:nvPr/>
        </p:nvSpPr>
        <p:spPr>
          <a:xfrm>
            <a:off x="4375173" y="1674532"/>
            <a:ext cx="4788000" cy="181529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hteck 69">
            <a:extLst>
              <a:ext uri="{FF2B5EF4-FFF2-40B4-BE49-F238E27FC236}">
                <a16:creationId xmlns:a16="http://schemas.microsoft.com/office/drawing/2014/main" id="{4D36B058-0075-E6CC-71BD-841D606C9E0D}"/>
              </a:ext>
            </a:extLst>
          </p:cNvPr>
          <p:cNvSpPr/>
          <p:nvPr/>
        </p:nvSpPr>
        <p:spPr>
          <a:xfrm>
            <a:off x="4000293" y="1676624"/>
            <a:ext cx="492445" cy="182882"/>
          </a:xfrm>
          <a:prstGeom prst="rect">
            <a:avLst/>
          </a:prstGeom>
          <a:pattFill prst="dkVert">
            <a:fgClr>
              <a:srgbClr val="FF93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hteck 67">
            <a:extLst>
              <a:ext uri="{FF2B5EF4-FFF2-40B4-BE49-F238E27FC236}">
                <a16:creationId xmlns:a16="http://schemas.microsoft.com/office/drawing/2014/main" id="{07096D06-9025-3205-5E32-6AB82DC8CB9A}"/>
              </a:ext>
            </a:extLst>
          </p:cNvPr>
          <p:cNvSpPr/>
          <p:nvPr/>
        </p:nvSpPr>
        <p:spPr>
          <a:xfrm>
            <a:off x="5501079" y="1962407"/>
            <a:ext cx="3738237" cy="18152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    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Rechteck 69">
            <a:extLst>
              <a:ext uri="{FF2B5EF4-FFF2-40B4-BE49-F238E27FC236}">
                <a16:creationId xmlns:a16="http://schemas.microsoft.com/office/drawing/2014/main" id="{2977B5CA-0D00-D169-4844-9E5709536827}"/>
              </a:ext>
            </a:extLst>
          </p:cNvPr>
          <p:cNvSpPr/>
          <p:nvPr/>
        </p:nvSpPr>
        <p:spPr>
          <a:xfrm>
            <a:off x="4998090" y="1965823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hteck 67">
            <a:extLst>
              <a:ext uri="{FF2B5EF4-FFF2-40B4-BE49-F238E27FC236}">
                <a16:creationId xmlns:a16="http://schemas.microsoft.com/office/drawing/2014/main" id="{905CB40D-2A0A-E21B-AD38-68ACDBBE67CE}"/>
              </a:ext>
            </a:extLst>
          </p:cNvPr>
          <p:cNvSpPr/>
          <p:nvPr/>
        </p:nvSpPr>
        <p:spPr>
          <a:xfrm>
            <a:off x="5622518" y="2291114"/>
            <a:ext cx="3528000" cy="18288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CBM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Rechteck 69">
            <a:extLst>
              <a:ext uri="{FF2B5EF4-FFF2-40B4-BE49-F238E27FC236}">
                <a16:creationId xmlns:a16="http://schemas.microsoft.com/office/drawing/2014/main" id="{A26C5C91-207F-F603-30D0-AD4D468D9AF9}"/>
              </a:ext>
            </a:extLst>
          </p:cNvPr>
          <p:cNvSpPr/>
          <p:nvPr/>
        </p:nvSpPr>
        <p:spPr>
          <a:xfrm>
            <a:off x="5172830" y="2294530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69">
            <a:extLst>
              <a:ext uri="{FF2B5EF4-FFF2-40B4-BE49-F238E27FC236}">
                <a16:creationId xmlns:a16="http://schemas.microsoft.com/office/drawing/2014/main" id="{82D75019-559E-E3DF-1A7C-ECF6EB65DFC9}"/>
              </a:ext>
            </a:extLst>
          </p:cNvPr>
          <p:cNvSpPr/>
          <p:nvPr/>
        </p:nvSpPr>
        <p:spPr>
          <a:xfrm>
            <a:off x="8004977" y="934955"/>
            <a:ext cx="1228608" cy="702757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</a:rPr>
              <a:t>SIS100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APPA Cave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01B50A1-3EFB-94FE-87D2-B92CF56A0415}"/>
              </a:ext>
            </a:extLst>
          </p:cNvPr>
          <p:cNvSpPr/>
          <p:nvPr/>
        </p:nvSpPr>
        <p:spPr>
          <a:xfrm>
            <a:off x="4838397" y="1491917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44F042-797D-FE0C-DB26-AD3661CB01BF}"/>
              </a:ext>
            </a:extLst>
          </p:cNvPr>
          <p:cNvSpPr txBox="1"/>
          <p:nvPr/>
        </p:nvSpPr>
        <p:spPr>
          <a:xfrm>
            <a:off x="4539403" y="2659748"/>
            <a:ext cx="446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Possibilities for BIOMAT presented to ECE and JSC last June</a:t>
            </a: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7A85FCF2-E11E-6DC3-FA53-5915B3242766}"/>
              </a:ext>
            </a:extLst>
          </p:cNvPr>
          <p:cNvSpPr/>
          <p:nvPr/>
        </p:nvSpPr>
        <p:spPr>
          <a:xfrm>
            <a:off x="7713144" y="3386643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493948-663C-9FF3-2076-C364A24E1E93}"/>
              </a:ext>
            </a:extLst>
          </p:cNvPr>
          <p:cNvSpPr txBox="1"/>
          <p:nvPr/>
        </p:nvSpPr>
        <p:spPr>
          <a:xfrm>
            <a:off x="-106144" y="1560458"/>
            <a:ext cx="470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Preparation/ testing of new setups for APPA cave</a:t>
            </a:r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E99D4F86-AA92-F0C7-C4A9-9CF298158775}"/>
              </a:ext>
            </a:extLst>
          </p:cNvPr>
          <p:cNvSpPr/>
          <p:nvPr/>
        </p:nvSpPr>
        <p:spPr>
          <a:xfrm>
            <a:off x="5693243" y="2119167"/>
            <a:ext cx="432000" cy="432000"/>
          </a:xfrm>
          <a:prstGeom prst="star5">
            <a:avLst/>
          </a:prstGeom>
          <a:pattFill prst="dk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37D198-D2F8-DAB2-6A05-A6F94F30915C}"/>
              </a:ext>
            </a:extLst>
          </p:cNvPr>
          <p:cNvSpPr txBox="1"/>
          <p:nvPr/>
        </p:nvSpPr>
        <p:spPr>
          <a:xfrm>
            <a:off x="8108480" y="3444339"/>
            <a:ext cx="101902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limited intensity  </a:t>
            </a:r>
            <a:r>
              <a:rPr lang="en-US">
                <a:solidFill>
                  <a:schemeClr val="bg1"/>
                </a:solidFill>
                <a:sym typeface="Wingdings" pitchFamily="2" charset="2"/>
              </a:rPr>
              <a:t>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92202-08EE-65C5-DB5F-5AF9A7DA4025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44" y="92401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98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CF6F-481E-E735-87E4-8C43C80E29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7232D-91B8-9010-A875-001D1529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MAT locations in ES/FS/FS+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9FDCA31-86E1-744E-528F-11F629441DA7}"/>
              </a:ext>
            </a:extLst>
          </p:cNvPr>
          <p:cNvCxnSpPr/>
          <p:nvPr/>
        </p:nvCxnSpPr>
        <p:spPr>
          <a:xfrm flipH="1">
            <a:off x="437207" y="3879054"/>
            <a:ext cx="995959" cy="948187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" name="Gruppieren 31">
            <a:extLst>
              <a:ext uri="{FF2B5EF4-FFF2-40B4-BE49-F238E27FC236}">
                <a16:creationId xmlns:a16="http://schemas.microsoft.com/office/drawing/2014/main" id="{579AD795-2A54-E03D-8BB1-BAB9BEE2B54B}"/>
              </a:ext>
            </a:extLst>
          </p:cNvPr>
          <p:cNvGrpSpPr/>
          <p:nvPr/>
        </p:nvGrpSpPr>
        <p:grpSpPr>
          <a:xfrm>
            <a:off x="265533" y="1177101"/>
            <a:ext cx="5023643" cy="3489194"/>
            <a:chOff x="1187807" y="951570"/>
            <a:chExt cx="6768386" cy="37264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362BA7-6065-67F9-3562-FF40A99C7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807" y="951570"/>
              <a:ext cx="6768386" cy="37264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63721-EE94-0194-7957-3369D99C8755}"/>
                </a:ext>
              </a:extLst>
            </p:cNvPr>
            <p:cNvSpPr txBox="1"/>
            <p:nvPr/>
          </p:nvSpPr>
          <p:spPr>
            <a:xfrm>
              <a:off x="3838395" y="1648263"/>
              <a:ext cx="452688" cy="207749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SIS18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580A32-7C6F-1C42-D57C-2C26C6624224}"/>
                </a:ext>
              </a:extLst>
            </p:cNvPr>
            <p:cNvSpPr txBox="1"/>
            <p:nvPr/>
          </p:nvSpPr>
          <p:spPr>
            <a:xfrm>
              <a:off x="6300193" y="1437624"/>
              <a:ext cx="580928" cy="230832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/>
                <a:t>SIS100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4E5E36-4102-687F-885D-7F9BD6E0D188}"/>
                </a:ext>
              </a:extLst>
            </p:cNvPr>
            <p:cNvSpPr txBox="1"/>
            <p:nvPr/>
          </p:nvSpPr>
          <p:spPr>
            <a:xfrm>
              <a:off x="6593313" y="2394651"/>
              <a:ext cx="718116" cy="246525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CBM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E57ADA-051D-18E3-6830-B45022122C4F}"/>
                </a:ext>
              </a:extLst>
            </p:cNvPr>
            <p:cNvSpPr txBox="1"/>
            <p:nvPr/>
          </p:nvSpPr>
          <p:spPr>
            <a:xfrm>
              <a:off x="5799926" y="3331318"/>
              <a:ext cx="1130251" cy="369789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ctr"/>
              <a:r>
                <a:rPr lang="en-GB" sz="900" dirty="0">
                  <a:solidFill>
                    <a:schemeClr val="bg1"/>
                  </a:solidFill>
                </a:rPr>
                <a:t>Ring-branch @S-FRS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33B8165D-FCB0-E4E8-93A6-EADEEBE291EA}"/>
              </a:ext>
            </a:extLst>
          </p:cNvPr>
          <p:cNvSpPr>
            <a:spLocks noChangeAspect="1"/>
          </p:cNvSpPr>
          <p:nvPr/>
        </p:nvSpPr>
        <p:spPr>
          <a:xfrm>
            <a:off x="2944208" y="334204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91CDB7-A461-B191-DD22-A5C30B52AF26}"/>
              </a:ext>
            </a:extLst>
          </p:cNvPr>
          <p:cNvSpPr txBox="1"/>
          <p:nvPr/>
        </p:nvSpPr>
        <p:spPr>
          <a:xfrm>
            <a:off x="2232857" y="3063469"/>
            <a:ext cx="929784" cy="223378"/>
          </a:xfrm>
          <a:prstGeom prst="rect">
            <a:avLst/>
          </a:prstGeom>
          <a:solidFill>
            <a:srgbClr val="000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APPA cave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ADD9B8F-F22D-CB18-D806-E535A4CC9D25}"/>
              </a:ext>
            </a:extLst>
          </p:cNvPr>
          <p:cNvSpPr>
            <a:spLocks noChangeAspect="1"/>
          </p:cNvSpPr>
          <p:nvPr/>
        </p:nvSpPr>
        <p:spPr>
          <a:xfrm>
            <a:off x="4275645" y="2778156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63FA6F-CA1A-BDB5-9066-D3D3D0E90D73}"/>
              </a:ext>
            </a:extLst>
          </p:cNvPr>
          <p:cNvSpPr>
            <a:spLocks noChangeAspect="1"/>
          </p:cNvSpPr>
          <p:nvPr/>
        </p:nvSpPr>
        <p:spPr>
          <a:xfrm>
            <a:off x="3387978" y="3350435"/>
            <a:ext cx="252000" cy="25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8F752E-BC3C-7FE6-D254-68790F76168B}"/>
              </a:ext>
            </a:extLst>
          </p:cNvPr>
          <p:cNvSpPr txBox="1"/>
          <p:nvPr/>
        </p:nvSpPr>
        <p:spPr>
          <a:xfrm>
            <a:off x="5520695" y="2264549"/>
            <a:ext cx="3265959" cy="176971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b="1" dirty="0">
                <a:solidFill>
                  <a:schemeClr val="bg1"/>
                </a:solidFill>
              </a:rPr>
              <a:t>MAT beam requests:</a:t>
            </a:r>
          </a:p>
          <a:p>
            <a:endParaRPr lang="en-GB" sz="600" b="1" dirty="0">
              <a:solidFill>
                <a:schemeClr val="bg1"/>
              </a:solidFill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intensities &gt; </a:t>
            </a:r>
            <a:r>
              <a:rPr lang="en-GB" sz="1400" b="1" dirty="0">
                <a:solidFill>
                  <a:schemeClr val="bg1"/>
                </a:solidFill>
              </a:rPr>
              <a:t>1e9 U-ions/s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heavy beams (Z ≥ Au, preferred 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slow and fast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energy range </a:t>
            </a:r>
            <a:r>
              <a:rPr lang="en-GB" sz="1400" b="1" dirty="0">
                <a:solidFill>
                  <a:schemeClr val="bg1"/>
                </a:solidFill>
              </a:rPr>
              <a:t>180 - 500 MeV/u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“</a:t>
            </a:r>
            <a:r>
              <a:rPr lang="en-GB" sz="1400" b="1" dirty="0">
                <a:solidFill>
                  <a:schemeClr val="bg1"/>
                </a:solidFill>
              </a:rPr>
              <a:t>small” beam focus </a:t>
            </a:r>
            <a:r>
              <a:rPr lang="en-GB" sz="1400" dirty="0">
                <a:solidFill>
                  <a:schemeClr val="bg1"/>
                </a:solidFill>
              </a:rPr>
              <a:t>&lt; 5 mm</a:t>
            </a:r>
          </a:p>
          <a:p>
            <a:pPr marL="0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Space</a:t>
            </a:r>
            <a:r>
              <a:rPr lang="en-GB" sz="1400" dirty="0">
                <a:solidFill>
                  <a:schemeClr val="bg1"/>
                </a:solidFill>
              </a:rPr>
              <a:t>: 2 x 3 m</a:t>
            </a:r>
            <a:r>
              <a:rPr lang="en-GB" sz="14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C9A6B6-9F52-AC45-3385-3444AF175F10}"/>
              </a:ext>
            </a:extLst>
          </p:cNvPr>
          <p:cNvSpPr txBox="1"/>
          <p:nvPr/>
        </p:nvSpPr>
        <p:spPr>
          <a:xfrm>
            <a:off x="5539773" y="1632214"/>
            <a:ext cx="2910412" cy="3385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2 possible locations identified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F9D86ED-9CE9-BE78-245D-34F03C06FCC5}"/>
              </a:ext>
            </a:extLst>
          </p:cNvPr>
          <p:cNvSpPr txBox="1"/>
          <p:nvPr/>
        </p:nvSpPr>
        <p:spPr>
          <a:xfrm>
            <a:off x="911633" y="4881890"/>
            <a:ext cx="7797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/>
              <a:t>Discussions with colleagues A. Senger, P. Gasik, S. Ratschow, H. Simon, and H. Weick are thankfully acknowledged.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C7859-2882-A78E-98C7-CE37D7451882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10" y="4359682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637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CF6F-481E-E735-87E4-8C43C80E29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16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7232D-91B8-9010-A875-001D1529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462" y="140494"/>
            <a:ext cx="6850102" cy="367904"/>
          </a:xfrm>
        </p:spPr>
        <p:txBody>
          <a:bodyPr>
            <a:normAutofit/>
          </a:bodyPr>
          <a:lstStyle/>
          <a:p>
            <a:r>
              <a:rPr lang="en-US"/>
              <a:t>Early Science (ES) and FS at ring branch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9FDCA31-86E1-744E-528F-11F629441DA7}"/>
              </a:ext>
            </a:extLst>
          </p:cNvPr>
          <p:cNvCxnSpPr/>
          <p:nvPr/>
        </p:nvCxnSpPr>
        <p:spPr>
          <a:xfrm flipH="1">
            <a:off x="437207" y="3879054"/>
            <a:ext cx="995959" cy="948187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540F043-BD65-233D-9B05-8E55B729155F}"/>
              </a:ext>
            </a:extLst>
          </p:cNvPr>
          <p:cNvSpPr/>
          <p:nvPr/>
        </p:nvSpPr>
        <p:spPr>
          <a:xfrm>
            <a:off x="4008960" y="1106104"/>
            <a:ext cx="5213146" cy="32470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>
              <a:spcAft>
                <a:spcPts val="600"/>
              </a:spcAft>
            </a:pPr>
            <a:r>
              <a:rPr lang="en-GB" sz="1500" b="1" dirty="0">
                <a:solidFill>
                  <a:srgbClr val="008F00"/>
                </a:solidFill>
              </a:rPr>
              <a:t>Advantages for MAT:</a:t>
            </a:r>
            <a:endParaRPr lang="en-GB" sz="1500" dirty="0">
              <a:solidFill>
                <a:srgbClr val="008F00"/>
              </a:solidFill>
            </a:endParaRP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high flux beam available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sufficient space available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MAT and BIO setups compatible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beam focus ~ few mm for 200-600 MeV/u U ions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access to SIS-18 and SIS-100 beams</a:t>
            </a:r>
          </a:p>
          <a:p>
            <a:pPr marL="0"/>
            <a:endParaRPr lang="en-GB" sz="1500" dirty="0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500" b="1" dirty="0"/>
              <a:t>More detailed plans in progress </a:t>
            </a:r>
            <a:r>
              <a:rPr lang="en-GB" dirty="0"/>
              <a:t>(ECE recommendation)</a:t>
            </a:r>
            <a:r>
              <a:rPr lang="en-GB" sz="1500" b="1" dirty="0"/>
              <a:t>: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US" sz="1500" dirty="0"/>
              <a:t>FLUKA calculations for MAT beam parameters </a:t>
            </a:r>
            <a:r>
              <a:rPr lang="en-US" sz="1500" dirty="0">
                <a:sym typeface="Wingdings" pitchFamily="2" charset="2"/>
              </a:rPr>
              <a:t></a:t>
            </a:r>
            <a:r>
              <a:rPr lang="en-US" sz="1500" dirty="0"/>
              <a:t> local shielding needed?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US" sz="1500" dirty="0"/>
              <a:t>planning </a:t>
            </a:r>
            <a:r>
              <a:rPr lang="en-US" sz="1500" dirty="0">
                <a:solidFill>
                  <a:schemeClr val="tx1"/>
                </a:solidFill>
              </a:rPr>
              <a:t>of </a:t>
            </a:r>
            <a:r>
              <a:rPr lang="en-GB" sz="1500" dirty="0">
                <a:solidFill>
                  <a:schemeClr val="tx1"/>
                </a:solidFill>
              </a:rPr>
              <a:t>common beamline for BIOMAT 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US" sz="1500" dirty="0"/>
              <a:t>access to site for sample exchange or other needs? </a:t>
            </a:r>
          </a:p>
          <a:p>
            <a:pPr marL="0"/>
            <a:r>
              <a:rPr lang="en-US" sz="1500" dirty="0"/>
              <a:t>(it is a tunnel, not a cave…)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705DE2-2695-776F-37B2-0194138EDB02}"/>
              </a:ext>
            </a:extLst>
          </p:cNvPr>
          <p:cNvGrpSpPr>
            <a:grpSpLocks noChangeAspect="1"/>
          </p:cNvGrpSpPr>
          <p:nvPr/>
        </p:nvGrpSpPr>
        <p:grpSpPr>
          <a:xfrm>
            <a:off x="106590" y="755689"/>
            <a:ext cx="3700097" cy="1728000"/>
            <a:chOff x="4847436" y="761110"/>
            <a:chExt cx="6938323" cy="3336617"/>
          </a:xfrm>
        </p:grpSpPr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D06F9FD-45FB-1BC2-6091-4B203523F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7436" y="761110"/>
              <a:ext cx="6938323" cy="3336617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3AA6FA-FCA0-DFEB-16B3-1D3386935D10}"/>
                </a:ext>
              </a:extLst>
            </p:cNvPr>
            <p:cNvSpPr/>
            <p:nvPr/>
          </p:nvSpPr>
          <p:spPr>
            <a:xfrm rot="1951404">
              <a:off x="8652785" y="2750680"/>
              <a:ext cx="764848" cy="361867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107D8A-4163-86B8-EEA3-B014714D0C52}"/>
                </a:ext>
              </a:extLst>
            </p:cNvPr>
            <p:cNvSpPr txBox="1"/>
            <p:nvPr/>
          </p:nvSpPr>
          <p:spPr>
            <a:xfrm>
              <a:off x="5577175" y="2803475"/>
              <a:ext cx="901981" cy="361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/>
                <a:t>S-FRS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E6B08F-3382-3E63-3E0C-5D491FE61DFD}"/>
                </a:ext>
              </a:extLst>
            </p:cNvPr>
            <p:cNvSpPr txBox="1"/>
            <p:nvPr/>
          </p:nvSpPr>
          <p:spPr>
            <a:xfrm>
              <a:off x="8037809" y="3394695"/>
              <a:ext cx="1817825" cy="44571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Ring branch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0BF87A-386D-508F-9751-C5BBAC771F50}"/>
              </a:ext>
            </a:extLst>
          </p:cNvPr>
          <p:cNvGrpSpPr>
            <a:grpSpLocks noChangeAspect="1"/>
          </p:cNvGrpSpPr>
          <p:nvPr/>
        </p:nvGrpSpPr>
        <p:grpSpPr>
          <a:xfrm>
            <a:off x="99162" y="2525124"/>
            <a:ext cx="3706384" cy="2394000"/>
            <a:chOff x="0" y="0"/>
            <a:chExt cx="4493993" cy="2902878"/>
          </a:xfrm>
        </p:grpSpPr>
        <p:pic>
          <p:nvPicPr>
            <p:cNvPr id="17" name="Picture 16" descr="A group of people on a roller coaster&#10;&#10;Description automatically generated with low confidence">
              <a:extLst>
                <a:ext uri="{FF2B5EF4-FFF2-40B4-BE49-F238E27FC236}">
                  <a16:creationId xmlns:a16="http://schemas.microsoft.com/office/drawing/2014/main" id="{FF04BCF6-F323-A54F-3CCE-0D851AD31ED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93993" cy="290287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BE27A475-CF96-AA8D-0422-186DA23C7CFE}"/>
                </a:ext>
              </a:extLst>
            </p:cNvPr>
            <p:cNvSpPr txBox="1"/>
            <p:nvPr/>
          </p:nvSpPr>
          <p:spPr>
            <a:xfrm>
              <a:off x="3479811" y="847482"/>
              <a:ext cx="814073" cy="23273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10800" tIns="3600" rIns="10800" bIns="3600" rtlCol="0">
              <a:spAutoFit/>
            </a:bodyPr>
            <a:lstStyle/>
            <a:p>
              <a:pPr algn="ctr"/>
              <a:r>
                <a:rPr lang="en-GB" sz="12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BIOMAT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2B308AF2-606D-1C53-BE14-726FE095712A}"/>
                </a:ext>
              </a:extLst>
            </p:cNvPr>
            <p:cNvSpPr/>
            <p:nvPr/>
          </p:nvSpPr>
          <p:spPr>
            <a:xfrm>
              <a:off x="3028448" y="677231"/>
              <a:ext cx="543957" cy="406682"/>
            </a:xfrm>
            <a:prstGeom prst="cube">
              <a:avLst>
                <a:gd name="adj" fmla="val 53000"/>
              </a:avLst>
            </a:prstGeom>
            <a:solidFill>
              <a:srgbClr val="FFFF00">
                <a:alpha val="38824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8C12529-3C0C-C832-C624-FD3AD5CA83A0}"/>
              </a:ext>
            </a:extLst>
          </p:cNvPr>
          <p:cNvSpPr txBox="1"/>
          <p:nvPr/>
        </p:nvSpPr>
        <p:spPr>
          <a:xfrm>
            <a:off x="0" y="4932865"/>
            <a:ext cx="3302507" cy="2106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ECE Meeting - May 4th 2023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43502B-0AD8-09E1-D97C-FEE220D7FD1F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9162" y="1770124"/>
            <a:ext cx="2068743" cy="7550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D58228-3169-D12D-2978-FBF573217F68}"/>
              </a:ext>
            </a:extLst>
          </p:cNvPr>
          <p:cNvCxnSpPr>
            <a:cxnSpLocks/>
          </p:cNvCxnSpPr>
          <p:nvPr/>
        </p:nvCxnSpPr>
        <p:spPr>
          <a:xfrm>
            <a:off x="2459236" y="1878683"/>
            <a:ext cx="1346310" cy="64644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61AFA5-5BF6-79FD-3A9F-4CCCF0B57424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9A082-362A-4517-F26F-2C0ADCD649BD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901" y="751660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593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3DFEE-97CD-FF29-15A1-C51AA6D1CA23}"/>
              </a:ext>
            </a:extLst>
          </p:cNvPr>
          <p:cNvSpPr txBox="1"/>
          <p:nvPr/>
        </p:nvSpPr>
        <p:spPr>
          <a:xfrm>
            <a:off x="-4486" y="3154389"/>
            <a:ext cx="9229165" cy="1800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Planning of common BIOMAT beamline until the next ECE in November 2023:</a:t>
            </a:r>
          </a:p>
          <a:p>
            <a:endParaRPr lang="en-US" sz="5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indent="-171450" algn="just">
              <a:buFont typeface="Wingdings" pitchFamily="2" charset="2"/>
              <a:buChar char="§"/>
            </a:pPr>
            <a:r>
              <a:rPr lang="en-US" sz="1300">
                <a:ea typeface="Times New Roman" panose="02020603050405020304" pitchFamily="18" charset="0"/>
                <a:cs typeface="Times New Roman" panose="02020603050405020304" pitchFamily="18" charset="0"/>
              </a:rPr>
              <a:t>Ionoptic calculations</a:t>
            </a:r>
          </a:p>
          <a:p>
            <a:pPr marL="201930" indent="-171450" algn="just">
              <a:buFont typeface="Wingdings" pitchFamily="2" charset="2"/>
              <a:buChar char="§"/>
            </a:pPr>
            <a:r>
              <a:rPr lang="en-US" sz="1300">
                <a:ea typeface="Times New Roman" panose="02020603050405020304" pitchFamily="18" charset="0"/>
                <a:cs typeface="Times New Roman" panose="02020603050405020304" pitchFamily="18" charset="0"/>
              </a:rPr>
              <a:t>Design of BIOMAT beamline </a:t>
            </a:r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(beamline, diagnostic chambers, instrumentation…) such that they can be transferred to the APPA Cave once it becomes operational. </a:t>
            </a:r>
          </a:p>
          <a:p>
            <a:pPr marL="201930" indent="-1714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300">
                <a:ea typeface="Times New Roman" panose="02020603050405020304" pitchFamily="18" charset="0"/>
                <a:cs typeface="Times New Roman" panose="02020603050405020304" pitchFamily="18" charset="0"/>
              </a:rPr>
              <a:t>Cost estimate for beamline.</a:t>
            </a:r>
          </a:p>
          <a:p>
            <a:pPr marL="201930" indent="-1714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In-kind GSI contribution for BIOMAT in APPA Cave: </a:t>
            </a:r>
            <a:endParaRPr lang="en-US" sz="1300">
              <a:effectLst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30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Target handling (1.3.5.2)</a:t>
            </a:r>
            <a:r>
              <a:rPr lang="en-US" sz="1300">
                <a:ea typeface="Times New Roman" panose="02020603050405020304" pitchFamily="18" charset="0"/>
              </a:rPr>
              <a:t> </a:t>
            </a:r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+ Control room (1.3.5.7)</a:t>
            </a:r>
            <a:r>
              <a:rPr lang="en-US" sz="1300">
                <a:ea typeface="Times New Roman" panose="02020603050405020304" pitchFamily="18" charset="0"/>
              </a:rPr>
              <a:t> + </a:t>
            </a:r>
            <a:r>
              <a:rPr lang="en-US" sz="13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Beamline instrumentation (1.3.5.8)  → 531 k€ (in 2005 prices)</a:t>
            </a:r>
            <a:endParaRPr lang="en-US" sz="130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C550E-8568-3EE2-B9D5-554594374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59" y="798180"/>
            <a:ext cx="4571627" cy="2312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D63DC-7802-D752-A883-8BFDEBFFA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283" y="869575"/>
            <a:ext cx="3218329" cy="1612526"/>
          </a:xfrm>
          <a:prstGeom prst="rect">
            <a:avLst/>
          </a:prstGeom>
          <a:ln w="28575">
            <a:solidFill>
              <a:srgbClr val="FFFC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D809CA-8138-7EF4-0965-DBB0418AFE48}"/>
              </a:ext>
            </a:extLst>
          </p:cNvPr>
          <p:cNvSpPr/>
          <p:nvPr/>
        </p:nvSpPr>
        <p:spPr>
          <a:xfrm>
            <a:off x="2859737" y="2392453"/>
            <a:ext cx="403412" cy="1839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AAE362-C537-9250-D835-97C557C90EE4}"/>
              </a:ext>
            </a:extLst>
          </p:cNvPr>
          <p:cNvCxnSpPr>
            <a:cxnSpLocks/>
          </p:cNvCxnSpPr>
          <p:nvPr/>
        </p:nvCxnSpPr>
        <p:spPr>
          <a:xfrm flipV="1">
            <a:off x="3263149" y="869575"/>
            <a:ext cx="921134" cy="15228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538DF7-2B06-625A-6419-4D3BE2357316}"/>
              </a:ext>
            </a:extLst>
          </p:cNvPr>
          <p:cNvCxnSpPr>
            <a:cxnSpLocks/>
          </p:cNvCxnSpPr>
          <p:nvPr/>
        </p:nvCxnSpPr>
        <p:spPr>
          <a:xfrm flipV="1">
            <a:off x="3263149" y="2482101"/>
            <a:ext cx="921134" cy="943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56CFBCF-833B-4B07-A5E9-315E73165D7D}"/>
              </a:ext>
            </a:extLst>
          </p:cNvPr>
          <p:cNvSpPr txBox="1"/>
          <p:nvPr/>
        </p:nvSpPr>
        <p:spPr>
          <a:xfrm>
            <a:off x="48545" y="2228185"/>
            <a:ext cx="2266005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b="1"/>
              <a:t>Diagnostic chambers (BIOMAT)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B51971-CAB7-C4EE-9805-6BF35D77192B}"/>
              </a:ext>
            </a:extLst>
          </p:cNvPr>
          <p:cNvSpPr txBox="1"/>
          <p:nvPr/>
        </p:nvSpPr>
        <p:spPr>
          <a:xfrm>
            <a:off x="7182973" y="1261189"/>
            <a:ext cx="1050929" cy="276999"/>
          </a:xfrm>
          <a:prstGeom prst="rect">
            <a:avLst/>
          </a:prstGeom>
          <a:solidFill>
            <a:srgbClr val="FFFC00"/>
          </a:solidFill>
        </p:spPr>
        <p:txBody>
          <a:bodyPr wrap="none" rtlCol="0">
            <a:spAutoFit/>
          </a:bodyPr>
          <a:lstStyle/>
          <a:p>
            <a:r>
              <a:rPr lang="en-US" b="1"/>
              <a:t>MAT Setup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0E4174-2A6C-700B-2002-39B01A3C4010}"/>
              </a:ext>
            </a:extLst>
          </p:cNvPr>
          <p:cNvSpPr txBox="1"/>
          <p:nvPr/>
        </p:nvSpPr>
        <p:spPr>
          <a:xfrm>
            <a:off x="7182973" y="1491852"/>
            <a:ext cx="1794722" cy="646331"/>
          </a:xfrm>
          <a:prstGeom prst="rect">
            <a:avLst/>
          </a:prstGeom>
          <a:solidFill>
            <a:srgbClr val="FFFC00"/>
          </a:solidFill>
        </p:spPr>
        <p:txBody>
          <a:bodyPr wrap="none" rtlCol="0">
            <a:spAutoFit/>
          </a:bodyPr>
          <a:lstStyle/>
          <a:p>
            <a:pPr marL="201930" indent="-171450">
              <a:buFont typeface="Arial" panose="020B0604020202020204" pitchFamily="34" charset="0"/>
              <a:buChar char="•"/>
            </a:pPr>
            <a:r>
              <a:rPr lang="en-US"/>
              <a:t>Mobile</a:t>
            </a:r>
          </a:p>
          <a:p>
            <a:pPr marL="201930" indent="-171450">
              <a:buFont typeface="Arial" panose="020B0604020202020204" pitchFamily="34" charset="0"/>
              <a:buChar char="•"/>
            </a:pPr>
            <a:r>
              <a:rPr lang="en-US"/>
              <a:t>In preparation</a:t>
            </a:r>
          </a:p>
          <a:p>
            <a:pPr marL="201930" indent="-171450">
              <a:buFont typeface="Arial" panose="020B0604020202020204" pitchFamily="34" charset="0"/>
              <a:buChar char="•"/>
            </a:pPr>
            <a:r>
              <a:rPr lang="en-US"/>
              <a:t>BMBF ErUM funded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EFFAE-A007-08A3-0718-4102A0CDB695}"/>
              </a:ext>
            </a:extLst>
          </p:cNvPr>
          <p:cNvSpPr txBox="1"/>
          <p:nvPr/>
        </p:nvSpPr>
        <p:spPr>
          <a:xfrm>
            <a:off x="3750851" y="2784588"/>
            <a:ext cx="1017266" cy="253916"/>
          </a:xfrm>
          <a:prstGeom prst="rect">
            <a:avLst/>
          </a:prstGeom>
          <a:solidFill>
            <a:srgbClr val="BAC6DB"/>
          </a:solidFill>
        </p:spPr>
        <p:txBody>
          <a:bodyPr wrap="none" rtlCol="0">
            <a:spAutoFit/>
          </a:bodyPr>
          <a:lstStyle/>
          <a:p>
            <a:r>
              <a:rPr lang="en-US" sz="1050" b="1"/>
              <a:t>Beam dump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08B71B-A5AB-0B97-F350-8F26EEDB8DCA}"/>
              </a:ext>
            </a:extLst>
          </p:cNvPr>
          <p:cNvSpPr txBox="1"/>
          <p:nvPr/>
        </p:nvSpPr>
        <p:spPr>
          <a:xfrm>
            <a:off x="1732430" y="2664380"/>
            <a:ext cx="948337" cy="253916"/>
          </a:xfrm>
          <a:prstGeom prst="rect">
            <a:avLst/>
          </a:prstGeom>
          <a:solidFill>
            <a:srgbClr val="FFFC00"/>
          </a:solidFill>
        </p:spPr>
        <p:txBody>
          <a:bodyPr wrap="none" rtlCol="0">
            <a:spAutoFit/>
          </a:bodyPr>
          <a:lstStyle/>
          <a:p>
            <a:r>
              <a:rPr lang="en-US" sz="1050" b="1"/>
              <a:t>MAT Setup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574D6F7-F258-32FE-B37E-6B9915A4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462" y="140494"/>
            <a:ext cx="6850102" cy="367904"/>
          </a:xfrm>
        </p:spPr>
        <p:txBody>
          <a:bodyPr>
            <a:normAutofit/>
          </a:bodyPr>
          <a:lstStyle/>
          <a:p>
            <a:r>
              <a:rPr lang="en-US"/>
              <a:t>Early Science (ES) and FS at ring branch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9324-31DF-0014-AED3-BD56D0FE3627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901" y="751660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CF6F-481E-E735-87E4-8C43C80E29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7232D-91B8-9010-A875-001D1529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location in CBM cave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40F043-BD65-233D-9B05-8E55B729155F}"/>
              </a:ext>
            </a:extLst>
          </p:cNvPr>
          <p:cNvSpPr/>
          <p:nvPr/>
        </p:nvSpPr>
        <p:spPr>
          <a:xfrm>
            <a:off x="4016349" y="1371930"/>
            <a:ext cx="5241951" cy="31700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>
              <a:spcAft>
                <a:spcPts val="600"/>
              </a:spcAft>
            </a:pPr>
            <a:r>
              <a:rPr lang="en-GB" sz="1500" b="1" dirty="0">
                <a:solidFill>
                  <a:srgbClr val="002060"/>
                </a:solidFill>
              </a:rPr>
              <a:t>MAT@CBM</a:t>
            </a:r>
            <a:r>
              <a:rPr lang="en-GB" sz="1500" dirty="0">
                <a:solidFill>
                  <a:srgbClr val="002060"/>
                </a:solidFill>
              </a:rPr>
              <a:t>: explored as </a:t>
            </a:r>
            <a:r>
              <a:rPr lang="de-DE" sz="1500" dirty="0">
                <a:solidFill>
                  <a:srgbClr val="002060"/>
                </a:solidFill>
              </a:rPr>
              <a:t>backup option if ring branch would not work</a:t>
            </a:r>
            <a:endParaRPr lang="en-US" sz="1500" dirty="0"/>
          </a:p>
          <a:p>
            <a:pPr marL="0">
              <a:spcAft>
                <a:spcPts val="600"/>
              </a:spcAft>
            </a:pPr>
            <a:endParaRPr lang="en-GB" sz="1500" b="1" dirty="0">
              <a:solidFill>
                <a:srgbClr val="008F00"/>
              </a:solidFill>
            </a:endParaRPr>
          </a:p>
          <a:p>
            <a:pPr marL="0">
              <a:spcAft>
                <a:spcPts val="600"/>
              </a:spcAft>
            </a:pPr>
            <a:r>
              <a:rPr lang="en-GB" sz="1500" b="1" dirty="0">
                <a:solidFill>
                  <a:srgbClr val="008F00"/>
                </a:solidFill>
              </a:rPr>
              <a:t>Advantages for MAT:</a:t>
            </a:r>
            <a:endParaRPr lang="en-GB" sz="1500" dirty="0">
              <a:solidFill>
                <a:srgbClr val="008F00"/>
              </a:solidFill>
            </a:endParaRP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high flux beam available before FS++</a:t>
            </a: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8F00"/>
                </a:solidFill>
              </a:rPr>
              <a:t>sufficiently small focus at HADES target position for 400 MeV/u U ion beam.</a:t>
            </a:r>
          </a:p>
          <a:p>
            <a:pPr marL="0"/>
            <a:endParaRPr lang="en-GB" sz="1500" dirty="0">
              <a:solidFill>
                <a:srgbClr val="008F00"/>
              </a:solidFill>
            </a:endParaRPr>
          </a:p>
          <a:p>
            <a:pPr marL="0"/>
            <a:endParaRPr lang="en-GB" sz="1500" b="1" dirty="0">
              <a:solidFill>
                <a:schemeClr val="tx1"/>
              </a:solidFill>
            </a:endParaRPr>
          </a:p>
          <a:p>
            <a:pPr marL="0">
              <a:spcAft>
                <a:spcPts val="600"/>
              </a:spcAft>
            </a:pPr>
            <a:r>
              <a:rPr lang="en-GB" sz="1500" b="1" dirty="0">
                <a:solidFill>
                  <a:schemeClr val="tx1"/>
                </a:solidFill>
              </a:rPr>
              <a:t>Discussions ongoing:</a:t>
            </a:r>
            <a:endParaRPr lang="en-GB" sz="1500" dirty="0">
              <a:solidFill>
                <a:srgbClr val="00B050"/>
              </a:solidFill>
            </a:endParaRPr>
          </a:p>
          <a:p>
            <a:pPr marL="139304" indent="-139304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</a:rPr>
              <a:t>FLUKA calculations to estimate MAT experimental conditions that do not affect CBM detector or electronics.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4FD5DA-3800-A821-6E10-75A6CCE0FBBB}"/>
              </a:ext>
            </a:extLst>
          </p:cNvPr>
          <p:cNvGrpSpPr/>
          <p:nvPr/>
        </p:nvGrpSpPr>
        <p:grpSpPr>
          <a:xfrm>
            <a:off x="380901" y="746795"/>
            <a:ext cx="2563905" cy="1951581"/>
            <a:chOff x="2725271" y="1177101"/>
            <a:chExt cx="2563905" cy="1951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FB3BC4-6CA8-3055-AFDA-6C06497A66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5271" y="1177101"/>
              <a:ext cx="2563905" cy="19515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12E96A-41CA-5925-103D-1FF01D0ED2F7}"/>
                </a:ext>
              </a:extLst>
            </p:cNvPr>
            <p:cNvSpPr txBox="1"/>
            <p:nvPr/>
          </p:nvSpPr>
          <p:spPr>
            <a:xfrm>
              <a:off x="4060057" y="1632214"/>
              <a:ext cx="431177" cy="216138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/>
                <a:t>SIS100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3D437-5B93-7F42-D81C-D1FA629B7496}"/>
                </a:ext>
              </a:extLst>
            </p:cNvPr>
            <p:cNvSpPr txBox="1"/>
            <p:nvPr/>
          </p:nvSpPr>
          <p:spPr>
            <a:xfrm>
              <a:off x="4304512" y="2465563"/>
              <a:ext cx="533001" cy="23083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>
                  <a:solidFill>
                    <a:schemeClr val="bg1"/>
                  </a:solidFill>
                </a:rPr>
                <a:t>CBM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15A7309-0282-2494-E935-069FDA818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0820" y="2733331"/>
              <a:ext cx="252000" cy="2520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70052B-4422-708B-CE90-DF979CD5EA30}"/>
              </a:ext>
            </a:extLst>
          </p:cNvPr>
          <p:cNvGrpSpPr>
            <a:grpSpLocks noChangeAspect="1"/>
          </p:cNvGrpSpPr>
          <p:nvPr/>
        </p:nvGrpSpPr>
        <p:grpSpPr>
          <a:xfrm>
            <a:off x="125506" y="2735312"/>
            <a:ext cx="3687147" cy="1980000"/>
            <a:chOff x="88498" y="0"/>
            <a:chExt cx="4396567" cy="2361181"/>
          </a:xfrm>
        </p:grpSpPr>
        <p:pic>
          <p:nvPicPr>
            <p:cNvPr id="27" name="Grafik 2">
              <a:extLst>
                <a:ext uri="{FF2B5EF4-FFF2-40B4-BE49-F238E27FC236}">
                  <a16:creationId xmlns:a16="http://schemas.microsoft.com/office/drawing/2014/main" id="{7109FC11-A60E-5C41-A5C8-9FDBA0F58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8" y="0"/>
              <a:ext cx="4396567" cy="236118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CCBAF9CA-1D36-C4D7-5301-EF4EC36F30BF}"/>
                </a:ext>
              </a:extLst>
            </p:cNvPr>
            <p:cNvSpPr txBox="1"/>
            <p:nvPr/>
          </p:nvSpPr>
          <p:spPr>
            <a:xfrm>
              <a:off x="3023770" y="812914"/>
              <a:ext cx="1094978" cy="33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kern="1200">
                  <a:solidFill>
                    <a:schemeClr val="tx1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Times New Roman" panose="02020603050405020304" pitchFamily="18" charset="0"/>
                </a:rPr>
                <a:t>HP setup</a:t>
              </a:r>
              <a:endParaRPr lang="en-US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089E61-2094-9762-0482-6FE43D23E63A}"/>
              </a:ext>
            </a:extLst>
          </p:cNvPr>
          <p:cNvCxnSpPr>
            <a:stCxn id="24" idx="2"/>
          </p:cNvCxnSpPr>
          <p:nvPr/>
        </p:nvCxnSpPr>
        <p:spPr>
          <a:xfrm flipH="1">
            <a:off x="125506" y="2429025"/>
            <a:ext cx="1760944" cy="306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73BFAB-178D-5C39-D72A-543302107A0C}"/>
              </a:ext>
            </a:extLst>
          </p:cNvPr>
          <p:cNvCxnSpPr/>
          <p:nvPr/>
        </p:nvCxnSpPr>
        <p:spPr>
          <a:xfrm>
            <a:off x="2179549" y="2429025"/>
            <a:ext cx="1626819" cy="306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7540287-EF3F-2D43-9FA2-AE6C63ECEE30}"/>
              </a:ext>
            </a:extLst>
          </p:cNvPr>
          <p:cNvSpPr txBox="1"/>
          <p:nvPr/>
        </p:nvSpPr>
        <p:spPr>
          <a:xfrm>
            <a:off x="0" y="4932865"/>
            <a:ext cx="3302507" cy="2106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ECE Meeting - May 4th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3173D-761D-4EA9-F6EA-9EFF8412D3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054" y="2754115"/>
            <a:ext cx="1376804" cy="689840"/>
          </a:xfrm>
          <a:prstGeom prst="rect">
            <a:avLst/>
          </a:prstGeom>
          <a:ln w="28575">
            <a:solidFill>
              <a:srgbClr val="FFFC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53DCCA-8C9E-C5C1-FDED-77584F0E81EB}"/>
              </a:ext>
            </a:extLst>
          </p:cNvPr>
          <p:cNvSpPr/>
          <p:nvPr/>
        </p:nvSpPr>
        <p:spPr>
          <a:xfrm>
            <a:off x="2735673" y="3988919"/>
            <a:ext cx="153825" cy="6836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6A4F5-3BEC-ABB4-1341-107BADAB1D5D}"/>
              </a:ext>
            </a:extLst>
          </p:cNvPr>
          <p:cNvSpPr txBox="1"/>
          <p:nvPr/>
        </p:nvSpPr>
        <p:spPr>
          <a:xfrm>
            <a:off x="2422054" y="3197403"/>
            <a:ext cx="7126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2 x 2 m</a:t>
            </a:r>
            <a:r>
              <a:rPr lang="en-US" sz="1000" baseline="3000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A53C09-484B-DA5E-33EB-48B3D8DED315}"/>
              </a:ext>
            </a:extLst>
          </p:cNvPr>
          <p:cNvCxnSpPr/>
          <p:nvPr/>
        </p:nvCxnSpPr>
        <p:spPr>
          <a:xfrm flipH="1" flipV="1">
            <a:off x="2422054" y="3443624"/>
            <a:ext cx="313619" cy="54529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86590-44E7-9B90-3C7C-AD13E1516C5D}"/>
              </a:ext>
            </a:extLst>
          </p:cNvPr>
          <p:cNvCxnSpPr>
            <a:cxnSpLocks/>
          </p:cNvCxnSpPr>
          <p:nvPr/>
        </p:nvCxnSpPr>
        <p:spPr>
          <a:xfrm flipV="1">
            <a:off x="2888073" y="3452664"/>
            <a:ext cx="918295" cy="54337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91BEB1-29EA-D627-9D7E-142AF363BD62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1919D-0127-1FB8-9D1C-CE98F7049CC4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901" y="751660"/>
            <a:ext cx="1005509" cy="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8886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6B8-6EB0-3C54-81A9-F9E7CE1BCFF8}"/>
              </a:ext>
            </a:extLst>
          </p:cNvPr>
          <p:cNvSpPr/>
          <p:nvPr/>
        </p:nvSpPr>
        <p:spPr>
          <a:xfrm>
            <a:off x="4785291" y="3464722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BA18C-47CE-7B95-4861-EF43383940A8}"/>
              </a:ext>
            </a:extLst>
          </p:cNvPr>
          <p:cNvSpPr/>
          <p:nvPr/>
        </p:nvSpPr>
        <p:spPr>
          <a:xfrm>
            <a:off x="-8545" y="3461046"/>
            <a:ext cx="4749765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F5755-B4B9-9C08-80CF-C5A2FD6A621E}"/>
              </a:ext>
            </a:extLst>
          </p:cNvPr>
          <p:cNvSpPr/>
          <p:nvPr/>
        </p:nvSpPr>
        <p:spPr>
          <a:xfrm>
            <a:off x="81888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FAED-6623-F571-A685-9236334CFD37}"/>
              </a:ext>
            </a:extLst>
          </p:cNvPr>
          <p:cNvSpPr txBox="1"/>
          <p:nvPr/>
        </p:nvSpPr>
        <p:spPr>
          <a:xfrm>
            <a:off x="258514" y="920277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73EC4-8D9D-B427-C563-A2671A40DEB6}"/>
              </a:ext>
            </a:extLst>
          </p:cNvPr>
          <p:cNvSpPr txBox="1"/>
          <p:nvPr/>
        </p:nvSpPr>
        <p:spPr>
          <a:xfrm>
            <a:off x="2503828" y="925248"/>
            <a:ext cx="82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5A60-18A7-27A1-980B-7213147859CA}"/>
              </a:ext>
            </a:extLst>
          </p:cNvPr>
          <p:cNvSpPr/>
          <p:nvPr/>
        </p:nvSpPr>
        <p:spPr>
          <a:xfrm>
            <a:off x="4494950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C585C-E9E9-3CFF-2F83-A2BD81DDB7B4}"/>
              </a:ext>
            </a:extLst>
          </p:cNvPr>
          <p:cNvSpPr/>
          <p:nvPr/>
        </p:nvSpPr>
        <p:spPr>
          <a:xfrm>
            <a:off x="2332053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9C304-12A2-2712-1A92-6CBC283BE85B}"/>
              </a:ext>
            </a:extLst>
          </p:cNvPr>
          <p:cNvSpPr txBox="1"/>
          <p:nvPr/>
        </p:nvSpPr>
        <p:spPr>
          <a:xfrm>
            <a:off x="8079412" y="648334"/>
            <a:ext cx="91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&gt; 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FECFD-C948-E2E3-0184-EA71055B3B75}"/>
              </a:ext>
            </a:extLst>
          </p:cNvPr>
          <p:cNvSpPr txBox="1"/>
          <p:nvPr/>
        </p:nvSpPr>
        <p:spPr>
          <a:xfrm>
            <a:off x="1482864" y="916126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85A51-91BF-6F99-6D69-312EAA5FE570}"/>
              </a:ext>
            </a:extLst>
          </p:cNvPr>
          <p:cNvSpPr txBox="1"/>
          <p:nvPr/>
        </p:nvSpPr>
        <p:spPr>
          <a:xfrm>
            <a:off x="3578232" y="912320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D00B-E772-7279-6CFE-6A0BEB4CE163}"/>
              </a:ext>
            </a:extLst>
          </p:cNvPr>
          <p:cNvSpPr/>
          <p:nvPr/>
        </p:nvSpPr>
        <p:spPr>
          <a:xfrm>
            <a:off x="1216083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06A80-24E9-7566-CC5E-99C0E62E079A}"/>
              </a:ext>
            </a:extLst>
          </p:cNvPr>
          <p:cNvSpPr/>
          <p:nvPr/>
        </p:nvSpPr>
        <p:spPr>
          <a:xfrm>
            <a:off x="5628687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A9BFB-585A-25E7-4288-3593120172F2}"/>
              </a:ext>
            </a:extLst>
          </p:cNvPr>
          <p:cNvSpPr/>
          <p:nvPr/>
        </p:nvSpPr>
        <p:spPr>
          <a:xfrm>
            <a:off x="3406969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F321E-919D-F65B-76B7-3DC9CD0D605E}"/>
              </a:ext>
            </a:extLst>
          </p:cNvPr>
          <p:cNvSpPr txBox="1"/>
          <p:nvPr/>
        </p:nvSpPr>
        <p:spPr>
          <a:xfrm>
            <a:off x="4741220" y="907503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F778E-7E9A-964C-2273-88E4971BD1AD}"/>
              </a:ext>
            </a:extLst>
          </p:cNvPr>
          <p:cNvSpPr txBox="1"/>
          <p:nvPr/>
        </p:nvSpPr>
        <p:spPr>
          <a:xfrm>
            <a:off x="5828856" y="925248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6E8FF-E16F-AD79-724F-48B2E02F9428}"/>
              </a:ext>
            </a:extLst>
          </p:cNvPr>
          <p:cNvSpPr txBox="1"/>
          <p:nvPr/>
        </p:nvSpPr>
        <p:spPr>
          <a:xfrm>
            <a:off x="6903772" y="921379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6653F-AE60-F44F-8CBA-15CF11D51982}"/>
              </a:ext>
            </a:extLst>
          </p:cNvPr>
          <p:cNvSpPr/>
          <p:nvPr/>
        </p:nvSpPr>
        <p:spPr>
          <a:xfrm>
            <a:off x="6771264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67">
            <a:extLst>
              <a:ext uri="{FF2B5EF4-FFF2-40B4-BE49-F238E27FC236}">
                <a16:creationId xmlns:a16="http://schemas.microsoft.com/office/drawing/2014/main" id="{2C314147-A010-B764-FEB2-A237717DA694}"/>
              </a:ext>
            </a:extLst>
          </p:cNvPr>
          <p:cNvSpPr/>
          <p:nvPr/>
        </p:nvSpPr>
        <p:spPr>
          <a:xfrm>
            <a:off x="-6875" y="3103885"/>
            <a:ext cx="9134375" cy="28157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B35FA-4742-1717-F441-2E7C77797F21}"/>
              </a:ext>
            </a:extLst>
          </p:cNvPr>
          <p:cNvSpPr txBox="1"/>
          <p:nvPr/>
        </p:nvSpPr>
        <p:spPr>
          <a:xfrm>
            <a:off x="8378" y="3075394"/>
            <a:ext cx="885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Continuation of experimental programs at MAT existing facilities (UNILAC / HELIAC / SIS 18)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8AB1F-08EB-D393-8997-7EAB5DB7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2" y="3712792"/>
            <a:ext cx="1534367" cy="1082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B56EC-DC2F-D07A-B382-84BFDD8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73" y="3718912"/>
            <a:ext cx="1291198" cy="10715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22" name="Rechteck 67">
            <a:extLst>
              <a:ext uri="{FF2B5EF4-FFF2-40B4-BE49-F238E27FC236}">
                <a16:creationId xmlns:a16="http://schemas.microsoft.com/office/drawing/2014/main" id="{10DC9AA9-4BEF-785E-D83A-F26A832E8C10}"/>
              </a:ext>
            </a:extLst>
          </p:cNvPr>
          <p:cNvSpPr/>
          <p:nvPr/>
        </p:nvSpPr>
        <p:spPr>
          <a:xfrm>
            <a:off x="-68369" y="3367374"/>
            <a:ext cx="1821877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M-branch</a:t>
            </a:r>
          </a:p>
        </p:txBody>
      </p:sp>
      <p:pic>
        <p:nvPicPr>
          <p:cNvPr id="26" name="Grafik 39">
            <a:extLst>
              <a:ext uri="{FF2B5EF4-FFF2-40B4-BE49-F238E27FC236}">
                <a16:creationId xmlns:a16="http://schemas.microsoft.com/office/drawing/2014/main" id="{4E034AC5-B8B6-3C90-9FC6-B5725F17D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840" y="3713578"/>
            <a:ext cx="1336097" cy="117156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9" name="Rechteck 67">
            <a:extLst>
              <a:ext uri="{FF2B5EF4-FFF2-40B4-BE49-F238E27FC236}">
                <a16:creationId xmlns:a16="http://schemas.microsoft.com/office/drawing/2014/main" id="{14620148-FF63-99D7-963A-B5D23CDD368D}"/>
              </a:ext>
            </a:extLst>
          </p:cNvPr>
          <p:cNvSpPr/>
          <p:nvPr/>
        </p:nvSpPr>
        <p:spPr>
          <a:xfrm>
            <a:off x="1773823" y="3355423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X0</a:t>
            </a:r>
          </a:p>
        </p:txBody>
      </p:sp>
      <p:sp>
        <p:nvSpPr>
          <p:cNvPr id="36" name="Rechteck 67">
            <a:extLst>
              <a:ext uri="{FF2B5EF4-FFF2-40B4-BE49-F238E27FC236}">
                <a16:creationId xmlns:a16="http://schemas.microsoft.com/office/drawing/2014/main" id="{CF5539C1-5EEC-BF45-D29F-E487B77D57AA}"/>
              </a:ext>
            </a:extLst>
          </p:cNvPr>
          <p:cNvSpPr/>
          <p:nvPr/>
        </p:nvSpPr>
        <p:spPr>
          <a:xfrm>
            <a:off x="3244937" y="3381178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Microprobe</a:t>
            </a:r>
          </a:p>
        </p:txBody>
      </p:sp>
      <p:sp>
        <p:nvSpPr>
          <p:cNvPr id="27" name="Rechteck 67">
            <a:extLst>
              <a:ext uri="{FF2B5EF4-FFF2-40B4-BE49-F238E27FC236}">
                <a16:creationId xmlns:a16="http://schemas.microsoft.com/office/drawing/2014/main" id="{D13E324F-333A-1B9D-7FF5-6C4D0CBC7524}"/>
              </a:ext>
            </a:extLst>
          </p:cNvPr>
          <p:cNvSpPr/>
          <p:nvPr/>
        </p:nvSpPr>
        <p:spPr>
          <a:xfrm>
            <a:off x="4695173" y="3379186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MAT @ CRYRING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96D4B-6EED-1501-C7C6-022ED3241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860" y="3721338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4A4458-584D-5BA7-E168-3E6AEE31C75B}"/>
              </a:ext>
            </a:extLst>
          </p:cNvPr>
          <p:cNvSpPr/>
          <p:nvPr/>
        </p:nvSpPr>
        <p:spPr>
          <a:xfrm>
            <a:off x="6604660" y="3461045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67">
            <a:extLst>
              <a:ext uri="{FF2B5EF4-FFF2-40B4-BE49-F238E27FC236}">
                <a16:creationId xmlns:a16="http://schemas.microsoft.com/office/drawing/2014/main" id="{33388ECC-84E2-63C0-75C2-68A1AA2FCA5D}"/>
              </a:ext>
            </a:extLst>
          </p:cNvPr>
          <p:cNvSpPr/>
          <p:nvPr/>
        </p:nvSpPr>
        <p:spPr>
          <a:xfrm>
            <a:off x="6502013" y="3361607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Cave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C6FA-90DE-ED73-FC1F-D39ADC2CB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99" y="3706690"/>
            <a:ext cx="1607733" cy="1172133"/>
          </a:xfrm>
          <a:prstGeom prst="rect">
            <a:avLst/>
          </a:prstGeom>
        </p:spPr>
      </p:pic>
      <p:sp>
        <p:nvSpPr>
          <p:cNvPr id="11" name="Rechteck 67">
            <a:extLst>
              <a:ext uri="{FF2B5EF4-FFF2-40B4-BE49-F238E27FC236}">
                <a16:creationId xmlns:a16="http://schemas.microsoft.com/office/drawing/2014/main" id="{6709F21C-ACC7-4715-BAA1-9B82A2270910}"/>
              </a:ext>
            </a:extLst>
          </p:cNvPr>
          <p:cNvSpPr/>
          <p:nvPr/>
        </p:nvSpPr>
        <p:spPr>
          <a:xfrm>
            <a:off x="-27595" y="1562534"/>
            <a:ext cx="4459257" cy="1423158"/>
          </a:xfrm>
          <a:prstGeom prst="rect">
            <a:avLst/>
          </a:prstGeom>
          <a:pattFill prst="trellis">
            <a:fgClr>
              <a:srgbClr val="FF93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2907A-DAB7-1A9E-13FC-5228C44AE0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" y="1925924"/>
            <a:ext cx="1573867" cy="100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8715F-BD19-510C-C0D9-A8234E8EA4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60" y="1925924"/>
            <a:ext cx="2685180" cy="1008000"/>
          </a:xfrm>
          <a:prstGeom prst="rect">
            <a:avLst/>
          </a:prstGeom>
          <a:noFill/>
        </p:spPr>
      </p:pic>
      <p:sp>
        <p:nvSpPr>
          <p:cNvPr id="35" name="Rechteck 67">
            <a:extLst>
              <a:ext uri="{FF2B5EF4-FFF2-40B4-BE49-F238E27FC236}">
                <a16:creationId xmlns:a16="http://schemas.microsoft.com/office/drawing/2014/main" id="{2D13BD48-C2F6-2633-33F8-992EBA196E80}"/>
              </a:ext>
            </a:extLst>
          </p:cNvPr>
          <p:cNvSpPr/>
          <p:nvPr/>
        </p:nvSpPr>
        <p:spPr>
          <a:xfrm>
            <a:off x="4375173" y="1674532"/>
            <a:ext cx="4788000" cy="181529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hteck 69">
            <a:extLst>
              <a:ext uri="{FF2B5EF4-FFF2-40B4-BE49-F238E27FC236}">
                <a16:creationId xmlns:a16="http://schemas.microsoft.com/office/drawing/2014/main" id="{4D36B058-0075-E6CC-71BD-841D606C9E0D}"/>
              </a:ext>
            </a:extLst>
          </p:cNvPr>
          <p:cNvSpPr/>
          <p:nvPr/>
        </p:nvSpPr>
        <p:spPr>
          <a:xfrm>
            <a:off x="4000293" y="1676624"/>
            <a:ext cx="492445" cy="182882"/>
          </a:xfrm>
          <a:prstGeom prst="rect">
            <a:avLst/>
          </a:prstGeom>
          <a:pattFill prst="dkVert">
            <a:fgClr>
              <a:srgbClr val="FF93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hteck 67">
            <a:extLst>
              <a:ext uri="{FF2B5EF4-FFF2-40B4-BE49-F238E27FC236}">
                <a16:creationId xmlns:a16="http://schemas.microsoft.com/office/drawing/2014/main" id="{07096D06-9025-3205-5E32-6AB82DC8CB9A}"/>
              </a:ext>
            </a:extLst>
          </p:cNvPr>
          <p:cNvSpPr/>
          <p:nvPr/>
        </p:nvSpPr>
        <p:spPr>
          <a:xfrm>
            <a:off x="5501079" y="1962407"/>
            <a:ext cx="3738237" cy="18152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    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Rechteck 69">
            <a:extLst>
              <a:ext uri="{FF2B5EF4-FFF2-40B4-BE49-F238E27FC236}">
                <a16:creationId xmlns:a16="http://schemas.microsoft.com/office/drawing/2014/main" id="{2977B5CA-0D00-D169-4844-9E5709536827}"/>
              </a:ext>
            </a:extLst>
          </p:cNvPr>
          <p:cNvSpPr/>
          <p:nvPr/>
        </p:nvSpPr>
        <p:spPr>
          <a:xfrm>
            <a:off x="4998090" y="1965823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hteck 67">
            <a:extLst>
              <a:ext uri="{FF2B5EF4-FFF2-40B4-BE49-F238E27FC236}">
                <a16:creationId xmlns:a16="http://schemas.microsoft.com/office/drawing/2014/main" id="{905CB40D-2A0A-E21B-AD38-68ACDBBE67CE}"/>
              </a:ext>
            </a:extLst>
          </p:cNvPr>
          <p:cNvSpPr/>
          <p:nvPr/>
        </p:nvSpPr>
        <p:spPr>
          <a:xfrm>
            <a:off x="5622518" y="2291114"/>
            <a:ext cx="3528000" cy="18288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CBM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Rechteck 69">
            <a:extLst>
              <a:ext uri="{FF2B5EF4-FFF2-40B4-BE49-F238E27FC236}">
                <a16:creationId xmlns:a16="http://schemas.microsoft.com/office/drawing/2014/main" id="{A26C5C91-207F-F603-30D0-AD4D468D9AF9}"/>
              </a:ext>
            </a:extLst>
          </p:cNvPr>
          <p:cNvSpPr/>
          <p:nvPr/>
        </p:nvSpPr>
        <p:spPr>
          <a:xfrm>
            <a:off x="5172830" y="2294530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69">
            <a:extLst>
              <a:ext uri="{FF2B5EF4-FFF2-40B4-BE49-F238E27FC236}">
                <a16:creationId xmlns:a16="http://schemas.microsoft.com/office/drawing/2014/main" id="{82D75019-559E-E3DF-1A7C-ECF6EB65DFC9}"/>
              </a:ext>
            </a:extLst>
          </p:cNvPr>
          <p:cNvSpPr/>
          <p:nvPr/>
        </p:nvSpPr>
        <p:spPr>
          <a:xfrm>
            <a:off x="8004977" y="934955"/>
            <a:ext cx="1228608" cy="702757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</a:rPr>
              <a:t>SIS100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APPA Cave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01B50A1-3EFB-94FE-87D2-B92CF56A0415}"/>
              </a:ext>
            </a:extLst>
          </p:cNvPr>
          <p:cNvSpPr/>
          <p:nvPr/>
        </p:nvSpPr>
        <p:spPr>
          <a:xfrm>
            <a:off x="4838397" y="1491917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44F042-797D-FE0C-DB26-AD3661CB01BF}"/>
              </a:ext>
            </a:extLst>
          </p:cNvPr>
          <p:cNvSpPr txBox="1"/>
          <p:nvPr/>
        </p:nvSpPr>
        <p:spPr>
          <a:xfrm>
            <a:off x="4539403" y="2659748"/>
            <a:ext cx="446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Possibilities for BIOMAT presented to ECE and JSC last June</a:t>
            </a: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7A85FCF2-E11E-6DC3-FA53-5915B3242766}"/>
              </a:ext>
            </a:extLst>
          </p:cNvPr>
          <p:cNvSpPr/>
          <p:nvPr/>
        </p:nvSpPr>
        <p:spPr>
          <a:xfrm>
            <a:off x="7713144" y="3386643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493948-663C-9FF3-2076-C364A24E1E93}"/>
              </a:ext>
            </a:extLst>
          </p:cNvPr>
          <p:cNvSpPr txBox="1"/>
          <p:nvPr/>
        </p:nvSpPr>
        <p:spPr>
          <a:xfrm>
            <a:off x="-106144" y="1560458"/>
            <a:ext cx="470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Preparation/ testing of new setups for APPA cave</a:t>
            </a:r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E99D4F86-AA92-F0C7-C4A9-9CF298158775}"/>
              </a:ext>
            </a:extLst>
          </p:cNvPr>
          <p:cNvSpPr/>
          <p:nvPr/>
        </p:nvSpPr>
        <p:spPr>
          <a:xfrm>
            <a:off x="5693243" y="2119167"/>
            <a:ext cx="432000" cy="432000"/>
          </a:xfrm>
          <a:prstGeom prst="star5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39973ADB-8049-6A22-1280-CBF06339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</p:spPr>
        <p:txBody>
          <a:bodyPr/>
          <a:lstStyle/>
          <a:p>
            <a:r>
              <a:rPr lang="en-US"/>
              <a:t>Beamtime requirements in 2026/27</a:t>
            </a:r>
          </a:p>
        </p:txBody>
      </p:sp>
    </p:spTree>
    <p:extLst>
      <p:ext uri="{BB962C8B-B14F-4D97-AF65-F5344CB8AC3E}">
        <p14:creationId xmlns:p14="http://schemas.microsoft.com/office/powerpoint/2010/main" val="21836482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1E47603-106C-5ECC-332B-FE83DBCD916E}"/>
              </a:ext>
            </a:extLst>
          </p:cNvPr>
          <p:cNvSpPr/>
          <p:nvPr/>
        </p:nvSpPr>
        <p:spPr>
          <a:xfrm>
            <a:off x="78175" y="916983"/>
            <a:ext cx="2975513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1F2E5D-09EF-59D6-EE68-8E1815C5E5FC}"/>
              </a:ext>
            </a:extLst>
          </p:cNvPr>
          <p:cNvSpPr/>
          <p:nvPr/>
        </p:nvSpPr>
        <p:spPr>
          <a:xfrm>
            <a:off x="211167" y="1001786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8ECF4B-25F2-13A2-AF71-1A11EE232A33}"/>
              </a:ext>
            </a:extLst>
          </p:cNvPr>
          <p:cNvSpPr/>
          <p:nvPr/>
        </p:nvSpPr>
        <p:spPr>
          <a:xfrm>
            <a:off x="211167" y="1490179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35480-2567-7878-3846-645AB63BA37C}"/>
              </a:ext>
            </a:extLst>
          </p:cNvPr>
          <p:cNvSpPr/>
          <p:nvPr/>
        </p:nvSpPr>
        <p:spPr>
          <a:xfrm>
            <a:off x="104394" y="2024910"/>
            <a:ext cx="2923888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03CF1-B655-5B2D-5AC1-3D83CF96D7D0}"/>
              </a:ext>
            </a:extLst>
          </p:cNvPr>
          <p:cNvSpPr txBox="1"/>
          <p:nvPr/>
        </p:nvSpPr>
        <p:spPr>
          <a:xfrm>
            <a:off x="296207" y="1025179"/>
            <a:ext cx="2534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Isoporous membranes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4570-1512-F947-51D5-D044B7ADC06D}"/>
              </a:ext>
            </a:extLst>
          </p:cNvPr>
          <p:cNvSpPr txBox="1"/>
          <p:nvPr/>
        </p:nvSpPr>
        <p:spPr>
          <a:xfrm>
            <a:off x="318857" y="1525043"/>
            <a:ext cx="2140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Single-nanochannel sensors</a:t>
            </a:r>
          </a:p>
        </p:txBody>
      </p:sp>
      <p:pic>
        <p:nvPicPr>
          <p:cNvPr id="28" name="Picture 27" descr="40H8M-2">
            <a:extLst>
              <a:ext uri="{FF2B5EF4-FFF2-40B4-BE49-F238E27FC236}">
                <a16:creationId xmlns:a16="http://schemas.microsoft.com/office/drawing/2014/main" id="{33A73FC3-9885-53ED-9ACB-CF536D2D7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19" y="3243683"/>
            <a:ext cx="1313344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12">
            <a:extLst>
              <a:ext uri="{FF2B5EF4-FFF2-40B4-BE49-F238E27FC236}">
                <a16:creationId xmlns:a16="http://schemas.microsoft.com/office/drawing/2014/main" id="{A8FC4703-4D24-8388-B878-279B1D252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58" y="3257907"/>
            <a:ext cx="1489749" cy="135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A117E93-449E-7B20-F0EE-780DD2CC6D50}"/>
              </a:ext>
            </a:extLst>
          </p:cNvPr>
          <p:cNvSpPr txBox="1"/>
          <p:nvPr/>
        </p:nvSpPr>
        <p:spPr>
          <a:xfrm>
            <a:off x="87039" y="2053192"/>
            <a:ext cx="3005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Size-dependent properties of nanowires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16E9B-2F39-CFD7-7C47-261531EE2198}"/>
              </a:ext>
            </a:extLst>
          </p:cNvPr>
          <p:cNvSpPr/>
          <p:nvPr/>
        </p:nvSpPr>
        <p:spPr>
          <a:xfrm>
            <a:off x="537693" y="2521378"/>
            <a:ext cx="2057291" cy="506762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3ADEF-088A-23A1-BB00-61A4CE2C8A57}"/>
              </a:ext>
            </a:extLst>
          </p:cNvPr>
          <p:cNvSpPr txBox="1"/>
          <p:nvPr/>
        </p:nvSpPr>
        <p:spPr>
          <a:xfrm>
            <a:off x="629635" y="2531040"/>
            <a:ext cx="1873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Nanowire assemblies</a:t>
            </a:r>
          </a:p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for energy applications</a:t>
            </a:r>
          </a:p>
        </p:txBody>
      </p:sp>
      <p:pic>
        <p:nvPicPr>
          <p:cNvPr id="10" name="Picture 9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887122C5-7E14-E3AD-C501-25F557D1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174"/>
            <a:ext cx="696324" cy="5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4802D-F7A0-69DF-183A-556355F46A73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903" y="8495"/>
            <a:ext cx="1005509" cy="38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9200D-2ADC-200F-CDCF-694B35B2C6C0}"/>
              </a:ext>
            </a:extLst>
          </p:cNvPr>
          <p:cNvSpPr txBox="1"/>
          <p:nvPr/>
        </p:nvSpPr>
        <p:spPr>
          <a:xfrm>
            <a:off x="2260502" y="134683"/>
            <a:ext cx="4791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2100" b="1" kern="1200">
                <a:solidFill>
                  <a:prstClr val="black"/>
                </a:solidFill>
                <a:uFillTx/>
                <a:latin typeface="Calibri" panose="020F0502020204030204"/>
              </a:rPr>
              <a:t>Materials Research with Swift Heavy 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5AB99-2E13-F668-C94F-2240082CCE54}"/>
              </a:ext>
            </a:extLst>
          </p:cNvPr>
          <p:cNvSpPr txBox="1"/>
          <p:nvPr/>
        </p:nvSpPr>
        <p:spPr>
          <a:xfrm>
            <a:off x="73065" y="581058"/>
            <a:ext cx="2420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4472C4">
                    <a:lumMod val="50000"/>
                  </a:srgbClr>
                </a:solidFill>
                <a:uFillTx/>
                <a:latin typeface="Calibri" panose="020F0502020204030204"/>
              </a:rPr>
              <a:t>I. Ion-Track Nanotechnology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86AC703D-5BBC-5BF4-BAC6-9D85028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56" y="47516"/>
            <a:ext cx="538283" cy="4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ADBA0-6979-E453-5AE9-1C02F86C58B6}"/>
              </a:ext>
            </a:extLst>
          </p:cNvPr>
          <p:cNvSpPr txBox="1"/>
          <p:nvPr/>
        </p:nvSpPr>
        <p:spPr>
          <a:xfrm>
            <a:off x="0" y="477558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Activities included in POF – Matter – MML – RT2 </a:t>
            </a:r>
            <a:r>
              <a:rPr lang="en-US" sz="1400"/>
              <a:t>(</a:t>
            </a:r>
            <a:r>
              <a:rPr lang="en-US" sz="1400" i="1"/>
              <a:t>Complex and functional materials, quantum materials</a:t>
            </a:r>
            <a:r>
              <a:rPr lang="en-US" sz="1400"/>
              <a:t>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8854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2DF46B8-6EB0-3C54-81A9-F9E7CE1BCFF8}"/>
              </a:ext>
            </a:extLst>
          </p:cNvPr>
          <p:cNvSpPr/>
          <p:nvPr/>
        </p:nvSpPr>
        <p:spPr>
          <a:xfrm>
            <a:off x="4785291" y="3464722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BA18C-47CE-7B95-4861-EF43383940A8}"/>
              </a:ext>
            </a:extLst>
          </p:cNvPr>
          <p:cNvSpPr/>
          <p:nvPr/>
        </p:nvSpPr>
        <p:spPr>
          <a:xfrm>
            <a:off x="-8545" y="3461046"/>
            <a:ext cx="4749765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7F5755-B4B9-9C08-80CF-C5A2FD6A621E}"/>
              </a:ext>
            </a:extLst>
          </p:cNvPr>
          <p:cNvSpPr/>
          <p:nvPr/>
        </p:nvSpPr>
        <p:spPr>
          <a:xfrm>
            <a:off x="81888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FAED-6623-F571-A685-9236334CFD37}"/>
              </a:ext>
            </a:extLst>
          </p:cNvPr>
          <p:cNvSpPr txBox="1"/>
          <p:nvPr/>
        </p:nvSpPr>
        <p:spPr>
          <a:xfrm>
            <a:off x="258514" y="920277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73EC4-8D9D-B427-C563-A2671A40DEB6}"/>
              </a:ext>
            </a:extLst>
          </p:cNvPr>
          <p:cNvSpPr txBox="1"/>
          <p:nvPr/>
        </p:nvSpPr>
        <p:spPr>
          <a:xfrm>
            <a:off x="2503828" y="925248"/>
            <a:ext cx="82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445A60-18A7-27A1-980B-7213147859CA}"/>
              </a:ext>
            </a:extLst>
          </p:cNvPr>
          <p:cNvSpPr/>
          <p:nvPr/>
        </p:nvSpPr>
        <p:spPr>
          <a:xfrm>
            <a:off x="4494950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C585C-E9E9-3CFF-2F83-A2BD81DDB7B4}"/>
              </a:ext>
            </a:extLst>
          </p:cNvPr>
          <p:cNvSpPr/>
          <p:nvPr/>
        </p:nvSpPr>
        <p:spPr>
          <a:xfrm>
            <a:off x="2332053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B9C304-12A2-2712-1A92-6CBC283BE85B}"/>
              </a:ext>
            </a:extLst>
          </p:cNvPr>
          <p:cNvSpPr txBox="1"/>
          <p:nvPr/>
        </p:nvSpPr>
        <p:spPr>
          <a:xfrm>
            <a:off x="8079412" y="648334"/>
            <a:ext cx="917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&gt; 2030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4FECFD-C948-E2E3-0184-EA71055B3B75}"/>
              </a:ext>
            </a:extLst>
          </p:cNvPr>
          <p:cNvSpPr txBox="1"/>
          <p:nvPr/>
        </p:nvSpPr>
        <p:spPr>
          <a:xfrm>
            <a:off x="1482864" y="916126"/>
            <a:ext cx="8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385A51-91BF-6F99-6D69-312EAA5FE570}"/>
              </a:ext>
            </a:extLst>
          </p:cNvPr>
          <p:cNvSpPr txBox="1"/>
          <p:nvPr/>
        </p:nvSpPr>
        <p:spPr>
          <a:xfrm>
            <a:off x="3578232" y="912320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D1D00B-E772-7279-6CFE-6A0BEB4CE163}"/>
              </a:ext>
            </a:extLst>
          </p:cNvPr>
          <p:cNvSpPr/>
          <p:nvPr/>
        </p:nvSpPr>
        <p:spPr>
          <a:xfrm>
            <a:off x="1216083" y="1253636"/>
            <a:ext cx="1127569" cy="123225"/>
          </a:xfrm>
          <a:prstGeom prst="rect">
            <a:avLst/>
          </a:prstGeom>
          <a:gradFill>
            <a:gsLst>
              <a:gs pos="89000">
                <a:srgbClr val="92D050"/>
              </a:gs>
              <a:gs pos="22000">
                <a:srgbClr val="00B050"/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06A80-24E9-7566-CC5E-99C0E62E079A}"/>
              </a:ext>
            </a:extLst>
          </p:cNvPr>
          <p:cNvSpPr/>
          <p:nvPr/>
        </p:nvSpPr>
        <p:spPr>
          <a:xfrm>
            <a:off x="5628687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A9BFB-585A-25E7-4288-3593120172F2}"/>
              </a:ext>
            </a:extLst>
          </p:cNvPr>
          <p:cNvSpPr/>
          <p:nvPr/>
        </p:nvSpPr>
        <p:spPr>
          <a:xfrm>
            <a:off x="3406969" y="1255711"/>
            <a:ext cx="1043743" cy="119074"/>
          </a:xfrm>
          <a:prstGeom prst="rect">
            <a:avLst/>
          </a:prstGeom>
          <a:gradFill flip="none" rotWithShape="1">
            <a:gsLst>
              <a:gs pos="86000">
                <a:srgbClr val="FF930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3F321E-919D-F65B-76B7-3DC9CD0D605E}"/>
              </a:ext>
            </a:extLst>
          </p:cNvPr>
          <p:cNvSpPr txBox="1"/>
          <p:nvPr/>
        </p:nvSpPr>
        <p:spPr>
          <a:xfrm>
            <a:off x="4741220" y="907503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3F778E-7E9A-964C-2273-88E4971BD1AD}"/>
              </a:ext>
            </a:extLst>
          </p:cNvPr>
          <p:cNvSpPr txBox="1"/>
          <p:nvPr/>
        </p:nvSpPr>
        <p:spPr>
          <a:xfrm>
            <a:off x="5828856" y="925248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16E8FF-E16F-AD79-724F-48B2E02F9428}"/>
              </a:ext>
            </a:extLst>
          </p:cNvPr>
          <p:cNvSpPr txBox="1"/>
          <p:nvPr/>
        </p:nvSpPr>
        <p:spPr>
          <a:xfrm>
            <a:off x="6903772" y="921379"/>
            <a:ext cx="756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76653F-AE60-F44F-8CBA-15CF11D51982}"/>
              </a:ext>
            </a:extLst>
          </p:cNvPr>
          <p:cNvSpPr/>
          <p:nvPr/>
        </p:nvSpPr>
        <p:spPr>
          <a:xfrm>
            <a:off x="6771264" y="1255711"/>
            <a:ext cx="1127570" cy="119074"/>
          </a:xfrm>
          <a:prstGeom prst="rect">
            <a:avLst/>
          </a:prstGeom>
          <a:gradFill flip="none" rotWithShape="1">
            <a:gsLst>
              <a:gs pos="88000">
                <a:srgbClr val="0000FF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67">
            <a:extLst>
              <a:ext uri="{FF2B5EF4-FFF2-40B4-BE49-F238E27FC236}">
                <a16:creationId xmlns:a16="http://schemas.microsoft.com/office/drawing/2014/main" id="{2C314147-A010-B764-FEB2-A237717DA694}"/>
              </a:ext>
            </a:extLst>
          </p:cNvPr>
          <p:cNvSpPr/>
          <p:nvPr/>
        </p:nvSpPr>
        <p:spPr>
          <a:xfrm>
            <a:off x="-6875" y="3103885"/>
            <a:ext cx="9134375" cy="281572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B35FA-4742-1717-F441-2E7C77797F21}"/>
              </a:ext>
            </a:extLst>
          </p:cNvPr>
          <p:cNvSpPr txBox="1"/>
          <p:nvPr/>
        </p:nvSpPr>
        <p:spPr>
          <a:xfrm>
            <a:off x="8378" y="3075394"/>
            <a:ext cx="8857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Continuation of experimental programs at MAT existing facilities (UNILAC / HELIAC / SIS 18)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08AB1F-08EB-D393-8997-7EAB5DB78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42" y="3712792"/>
            <a:ext cx="1534367" cy="108289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BB56EC-DC2F-D07A-B382-84BFDD84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673" y="3718912"/>
            <a:ext cx="1291198" cy="10715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</p:pic>
      <p:sp>
        <p:nvSpPr>
          <p:cNvPr id="22" name="Rechteck 67">
            <a:extLst>
              <a:ext uri="{FF2B5EF4-FFF2-40B4-BE49-F238E27FC236}">
                <a16:creationId xmlns:a16="http://schemas.microsoft.com/office/drawing/2014/main" id="{10DC9AA9-4BEF-785E-D83A-F26A832E8C10}"/>
              </a:ext>
            </a:extLst>
          </p:cNvPr>
          <p:cNvSpPr/>
          <p:nvPr/>
        </p:nvSpPr>
        <p:spPr>
          <a:xfrm>
            <a:off x="-68369" y="3367374"/>
            <a:ext cx="1821877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M-branch</a:t>
            </a:r>
          </a:p>
        </p:txBody>
      </p:sp>
      <p:pic>
        <p:nvPicPr>
          <p:cNvPr id="26" name="Grafik 39">
            <a:extLst>
              <a:ext uri="{FF2B5EF4-FFF2-40B4-BE49-F238E27FC236}">
                <a16:creationId xmlns:a16="http://schemas.microsoft.com/office/drawing/2014/main" id="{4E034AC5-B8B6-3C90-9FC6-B5725F17D6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840" y="3713578"/>
            <a:ext cx="1336097" cy="1171561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sp>
        <p:nvSpPr>
          <p:cNvPr id="29" name="Rechteck 67">
            <a:extLst>
              <a:ext uri="{FF2B5EF4-FFF2-40B4-BE49-F238E27FC236}">
                <a16:creationId xmlns:a16="http://schemas.microsoft.com/office/drawing/2014/main" id="{14620148-FF63-99D7-963A-B5D23CDD368D}"/>
              </a:ext>
            </a:extLst>
          </p:cNvPr>
          <p:cNvSpPr/>
          <p:nvPr/>
        </p:nvSpPr>
        <p:spPr>
          <a:xfrm>
            <a:off x="1773823" y="3355423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X0</a:t>
            </a:r>
          </a:p>
        </p:txBody>
      </p:sp>
      <p:sp>
        <p:nvSpPr>
          <p:cNvPr id="36" name="Rechteck 67">
            <a:extLst>
              <a:ext uri="{FF2B5EF4-FFF2-40B4-BE49-F238E27FC236}">
                <a16:creationId xmlns:a16="http://schemas.microsoft.com/office/drawing/2014/main" id="{CF5539C1-5EEC-BF45-D29F-E487B77D57AA}"/>
              </a:ext>
            </a:extLst>
          </p:cNvPr>
          <p:cNvSpPr/>
          <p:nvPr/>
        </p:nvSpPr>
        <p:spPr>
          <a:xfrm>
            <a:off x="3244937" y="3381178"/>
            <a:ext cx="1339392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Microprobe</a:t>
            </a:r>
          </a:p>
        </p:txBody>
      </p:sp>
      <p:sp>
        <p:nvSpPr>
          <p:cNvPr id="27" name="Rechteck 67">
            <a:extLst>
              <a:ext uri="{FF2B5EF4-FFF2-40B4-BE49-F238E27FC236}">
                <a16:creationId xmlns:a16="http://schemas.microsoft.com/office/drawing/2014/main" id="{D13E324F-333A-1B9D-7FF5-6C4D0CBC7524}"/>
              </a:ext>
            </a:extLst>
          </p:cNvPr>
          <p:cNvSpPr/>
          <p:nvPr/>
        </p:nvSpPr>
        <p:spPr>
          <a:xfrm>
            <a:off x="4695173" y="3379186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MAT @ CRYRING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196D4B-6EED-1501-C7C6-022ED3241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1860" y="3721338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84A4458-584D-5BA7-E168-3E6AEE31C75B}"/>
              </a:ext>
            </a:extLst>
          </p:cNvPr>
          <p:cNvSpPr/>
          <p:nvPr/>
        </p:nvSpPr>
        <p:spPr>
          <a:xfrm>
            <a:off x="6604660" y="3461045"/>
            <a:ext cx="1770234" cy="14598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67">
            <a:extLst>
              <a:ext uri="{FF2B5EF4-FFF2-40B4-BE49-F238E27FC236}">
                <a16:creationId xmlns:a16="http://schemas.microsoft.com/office/drawing/2014/main" id="{33388ECC-84E2-63C0-75C2-68A1AA2FCA5D}"/>
              </a:ext>
            </a:extLst>
          </p:cNvPr>
          <p:cNvSpPr/>
          <p:nvPr/>
        </p:nvSpPr>
        <p:spPr>
          <a:xfrm>
            <a:off x="6502013" y="3361607"/>
            <a:ext cx="1838879" cy="4528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Cave 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CC6FA-90DE-ED73-FC1F-D39ADC2CB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399" y="3706690"/>
            <a:ext cx="1607733" cy="1172133"/>
          </a:xfrm>
          <a:prstGeom prst="rect">
            <a:avLst/>
          </a:prstGeom>
        </p:spPr>
      </p:pic>
      <p:sp>
        <p:nvSpPr>
          <p:cNvPr id="11" name="Rechteck 67">
            <a:extLst>
              <a:ext uri="{FF2B5EF4-FFF2-40B4-BE49-F238E27FC236}">
                <a16:creationId xmlns:a16="http://schemas.microsoft.com/office/drawing/2014/main" id="{6709F21C-ACC7-4715-BAA1-9B82A2270910}"/>
              </a:ext>
            </a:extLst>
          </p:cNvPr>
          <p:cNvSpPr/>
          <p:nvPr/>
        </p:nvSpPr>
        <p:spPr>
          <a:xfrm>
            <a:off x="-27595" y="1562534"/>
            <a:ext cx="4459257" cy="1423158"/>
          </a:xfrm>
          <a:prstGeom prst="rect">
            <a:avLst/>
          </a:prstGeom>
          <a:pattFill prst="trellis">
            <a:fgClr>
              <a:srgbClr val="FF9300"/>
            </a:fgClr>
            <a:bgClr>
              <a:schemeClr val="bg1"/>
            </a:bgClr>
          </a:patt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D12907A-DAB7-1A9E-13FC-5228C44AE0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2" y="1925924"/>
            <a:ext cx="1573867" cy="100800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F8715F-BD19-510C-C0D9-A8234E8EA4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560" y="1925924"/>
            <a:ext cx="2685180" cy="1008000"/>
          </a:xfrm>
          <a:prstGeom prst="rect">
            <a:avLst/>
          </a:prstGeom>
          <a:noFill/>
        </p:spPr>
      </p:pic>
      <p:sp>
        <p:nvSpPr>
          <p:cNvPr id="35" name="Rechteck 67">
            <a:extLst>
              <a:ext uri="{FF2B5EF4-FFF2-40B4-BE49-F238E27FC236}">
                <a16:creationId xmlns:a16="http://schemas.microsoft.com/office/drawing/2014/main" id="{2D13BD48-C2F6-2633-33F8-992EBA196E80}"/>
              </a:ext>
            </a:extLst>
          </p:cNvPr>
          <p:cNvSpPr/>
          <p:nvPr/>
        </p:nvSpPr>
        <p:spPr>
          <a:xfrm>
            <a:off x="4375173" y="1674532"/>
            <a:ext cx="4788000" cy="181529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SIS18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Rechteck 69">
            <a:extLst>
              <a:ext uri="{FF2B5EF4-FFF2-40B4-BE49-F238E27FC236}">
                <a16:creationId xmlns:a16="http://schemas.microsoft.com/office/drawing/2014/main" id="{4D36B058-0075-E6CC-71BD-841D606C9E0D}"/>
              </a:ext>
            </a:extLst>
          </p:cNvPr>
          <p:cNvSpPr/>
          <p:nvPr/>
        </p:nvSpPr>
        <p:spPr>
          <a:xfrm>
            <a:off x="4000293" y="1676624"/>
            <a:ext cx="492445" cy="182882"/>
          </a:xfrm>
          <a:prstGeom prst="rect">
            <a:avLst/>
          </a:prstGeom>
          <a:pattFill prst="dkVert">
            <a:fgClr>
              <a:srgbClr val="FF93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hteck 67">
            <a:extLst>
              <a:ext uri="{FF2B5EF4-FFF2-40B4-BE49-F238E27FC236}">
                <a16:creationId xmlns:a16="http://schemas.microsoft.com/office/drawing/2014/main" id="{07096D06-9025-3205-5E32-6AB82DC8CB9A}"/>
              </a:ext>
            </a:extLst>
          </p:cNvPr>
          <p:cNvSpPr/>
          <p:nvPr/>
        </p:nvSpPr>
        <p:spPr>
          <a:xfrm>
            <a:off x="5501079" y="1962407"/>
            <a:ext cx="3738237" cy="18152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    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SFRS  Ring branch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Rechteck 69">
            <a:extLst>
              <a:ext uri="{FF2B5EF4-FFF2-40B4-BE49-F238E27FC236}">
                <a16:creationId xmlns:a16="http://schemas.microsoft.com/office/drawing/2014/main" id="{2977B5CA-0D00-D169-4844-9E5709536827}"/>
              </a:ext>
            </a:extLst>
          </p:cNvPr>
          <p:cNvSpPr/>
          <p:nvPr/>
        </p:nvSpPr>
        <p:spPr>
          <a:xfrm>
            <a:off x="4998090" y="1965823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hteck 67">
            <a:extLst>
              <a:ext uri="{FF2B5EF4-FFF2-40B4-BE49-F238E27FC236}">
                <a16:creationId xmlns:a16="http://schemas.microsoft.com/office/drawing/2014/main" id="{905CB40D-2A0A-E21B-AD38-68ACDBBE67CE}"/>
              </a:ext>
            </a:extLst>
          </p:cNvPr>
          <p:cNvSpPr/>
          <p:nvPr/>
        </p:nvSpPr>
        <p:spPr>
          <a:xfrm>
            <a:off x="5622518" y="2291114"/>
            <a:ext cx="3528000" cy="18288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SIS100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 CBM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Rechteck 69">
            <a:extLst>
              <a:ext uri="{FF2B5EF4-FFF2-40B4-BE49-F238E27FC236}">
                <a16:creationId xmlns:a16="http://schemas.microsoft.com/office/drawing/2014/main" id="{A26C5C91-207F-F603-30D0-AD4D468D9AF9}"/>
              </a:ext>
            </a:extLst>
          </p:cNvPr>
          <p:cNvSpPr/>
          <p:nvPr/>
        </p:nvSpPr>
        <p:spPr>
          <a:xfrm>
            <a:off x="5172830" y="2294530"/>
            <a:ext cx="492445" cy="182882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hteck 69">
            <a:extLst>
              <a:ext uri="{FF2B5EF4-FFF2-40B4-BE49-F238E27FC236}">
                <a16:creationId xmlns:a16="http://schemas.microsoft.com/office/drawing/2014/main" id="{82D75019-559E-E3DF-1A7C-ECF6EB65DFC9}"/>
              </a:ext>
            </a:extLst>
          </p:cNvPr>
          <p:cNvSpPr/>
          <p:nvPr/>
        </p:nvSpPr>
        <p:spPr>
          <a:xfrm>
            <a:off x="8004977" y="934955"/>
            <a:ext cx="1228608" cy="702757"/>
          </a:xfrm>
          <a:prstGeom prst="rect">
            <a:avLst/>
          </a:prstGeom>
          <a:pattFill prst="dkVert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</a:rPr>
              <a:t>SIS100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APPA Cave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FF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5-Point Star 44">
            <a:extLst>
              <a:ext uri="{FF2B5EF4-FFF2-40B4-BE49-F238E27FC236}">
                <a16:creationId xmlns:a16="http://schemas.microsoft.com/office/drawing/2014/main" id="{801B50A1-3EFB-94FE-87D2-B92CF56A0415}"/>
              </a:ext>
            </a:extLst>
          </p:cNvPr>
          <p:cNvSpPr/>
          <p:nvPr/>
        </p:nvSpPr>
        <p:spPr>
          <a:xfrm>
            <a:off x="4838397" y="1491917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44F042-797D-FE0C-DB26-AD3661CB01BF}"/>
              </a:ext>
            </a:extLst>
          </p:cNvPr>
          <p:cNvSpPr txBox="1"/>
          <p:nvPr/>
        </p:nvSpPr>
        <p:spPr>
          <a:xfrm>
            <a:off x="4539403" y="2659748"/>
            <a:ext cx="446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Possibilities for BIOMAT presented to ECE and JSC last June</a:t>
            </a:r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id="{7A85FCF2-E11E-6DC3-FA53-5915B3242766}"/>
              </a:ext>
            </a:extLst>
          </p:cNvPr>
          <p:cNvSpPr/>
          <p:nvPr/>
        </p:nvSpPr>
        <p:spPr>
          <a:xfrm>
            <a:off x="7713144" y="3386643"/>
            <a:ext cx="432000" cy="432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493948-663C-9FF3-2076-C364A24E1E93}"/>
              </a:ext>
            </a:extLst>
          </p:cNvPr>
          <p:cNvSpPr txBox="1"/>
          <p:nvPr/>
        </p:nvSpPr>
        <p:spPr>
          <a:xfrm>
            <a:off x="-106144" y="1560458"/>
            <a:ext cx="4704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Preparation/ testing of new setups for APPA cave</a:t>
            </a:r>
          </a:p>
        </p:txBody>
      </p:sp>
      <p:sp>
        <p:nvSpPr>
          <p:cNvPr id="52" name="5-Point Star 51">
            <a:extLst>
              <a:ext uri="{FF2B5EF4-FFF2-40B4-BE49-F238E27FC236}">
                <a16:creationId xmlns:a16="http://schemas.microsoft.com/office/drawing/2014/main" id="{E99D4F86-AA92-F0C7-C4A9-9CF298158775}"/>
              </a:ext>
            </a:extLst>
          </p:cNvPr>
          <p:cNvSpPr/>
          <p:nvPr/>
        </p:nvSpPr>
        <p:spPr>
          <a:xfrm>
            <a:off x="5693243" y="2119167"/>
            <a:ext cx="432000" cy="432000"/>
          </a:xfrm>
          <a:prstGeom prst="star5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8323F-D5C4-CF4A-D2CE-51ECE133BC49}"/>
              </a:ext>
            </a:extLst>
          </p:cNvPr>
          <p:cNvSpPr txBox="1"/>
          <p:nvPr/>
        </p:nvSpPr>
        <p:spPr>
          <a:xfrm rot="21121895">
            <a:off x="6413" y="2364275"/>
            <a:ext cx="9183233" cy="1323439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pPr marL="316230" indent="-285750">
              <a:buFont typeface="Arial" panose="020B0604020202020204" pitchFamily="34" charset="0"/>
              <a:buChar char="•"/>
            </a:pPr>
            <a:r>
              <a:rPr lang="en-US" sz="1600"/>
              <a:t>More access to SIS18 beams to commission and test new setups, and support and enlarge the pillar III community. </a:t>
            </a:r>
          </a:p>
          <a:p>
            <a:pPr marL="316230" indent="-285750">
              <a:buFont typeface="Arial" panose="020B0604020202020204" pitchFamily="34" charset="0"/>
              <a:buChar char="•"/>
            </a:pPr>
            <a:r>
              <a:rPr lang="en-US" sz="1600"/>
              <a:t>UNILAC and CRYRING beams for continuation of experimental programs.</a:t>
            </a:r>
          </a:p>
          <a:p>
            <a:pPr marL="316230" indent="-285750">
              <a:buFont typeface="Arial" panose="020B0604020202020204" pitchFamily="34" charset="0"/>
              <a:buChar char="•"/>
            </a:pPr>
            <a:r>
              <a:rPr lang="en-US" sz="1600"/>
              <a:t>Sufficient beamtime for third-party funding projects, PhD students, young scientists, and users of the MAT collaboration.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39973ADB-8049-6A22-1280-CBF06339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357" y="140494"/>
            <a:ext cx="6633800" cy="367904"/>
          </a:xfrm>
        </p:spPr>
        <p:txBody>
          <a:bodyPr/>
          <a:lstStyle/>
          <a:p>
            <a:r>
              <a:rPr lang="en-US"/>
              <a:t>Beamtime requirements in 2026/27</a:t>
            </a:r>
          </a:p>
        </p:txBody>
      </p:sp>
    </p:spTree>
    <p:extLst>
      <p:ext uri="{BB962C8B-B14F-4D97-AF65-F5344CB8AC3E}">
        <p14:creationId xmlns:p14="http://schemas.microsoft.com/office/powerpoint/2010/main" val="334100360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B99C4-42C2-B184-FD69-0D16E751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 &amp; HELIAC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2842E-50CC-43DE-8035-353FC43BBE74}"/>
              </a:ext>
            </a:extLst>
          </p:cNvPr>
          <p:cNvSpPr txBox="1"/>
          <p:nvPr/>
        </p:nvSpPr>
        <p:spPr>
          <a:xfrm>
            <a:off x="35734" y="768560"/>
            <a:ext cx="90313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MAT activities would profit from access to </a:t>
            </a:r>
            <a:r>
              <a:rPr lang="en-US" sz="1400" b="1">
                <a:solidFill>
                  <a:schemeClr val="tx1"/>
                </a:solidFill>
              </a:rPr>
              <a:t>HELIAC</a:t>
            </a:r>
            <a:r>
              <a:rPr lang="en-US" sz="1400">
                <a:solidFill>
                  <a:schemeClr val="tx1"/>
                </a:solidFill>
              </a:rPr>
              <a:t>: stable beam, higher efficiency.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MAT research activities at HELIAC at ~ 7 MeV/u.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Opportunity for technology transfer: </a:t>
            </a:r>
          </a:p>
          <a:p>
            <a:pPr lvl="1" indent="0"/>
            <a:r>
              <a:rPr lang="en-US" sz="1400">
                <a:solidFill>
                  <a:schemeClr val="tx1"/>
                </a:solidFill>
              </a:rPr>
              <a:t>      - nanotechnology</a:t>
            </a:r>
          </a:p>
          <a:p>
            <a:pPr lvl="1" indent="0"/>
            <a:r>
              <a:rPr lang="en-US" sz="1400">
                <a:solidFill>
                  <a:schemeClr val="tx1"/>
                </a:solidFill>
              </a:rPr>
              <a:t>      - heavy ion microprobe for nanostructuring, electronics and detectors tests,…</a:t>
            </a:r>
          </a:p>
        </p:txBody>
      </p:sp>
      <p:pic>
        <p:nvPicPr>
          <p:cNvPr id="14" name="Picture 2" descr="No alternative text description for this image">
            <a:extLst>
              <a:ext uri="{FF2B5EF4-FFF2-40B4-BE49-F238E27FC236}">
                <a16:creationId xmlns:a16="http://schemas.microsoft.com/office/drawing/2014/main" id="{1780AD36-4FBA-C605-951A-1960DEE3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597" y="2962815"/>
            <a:ext cx="3031115" cy="201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129358-194F-059E-009D-8DBE0BA6E2DB}"/>
              </a:ext>
            </a:extLst>
          </p:cNvPr>
          <p:cNvSpPr txBox="1"/>
          <p:nvPr/>
        </p:nvSpPr>
        <p:spPr>
          <a:xfrm>
            <a:off x="2354929" y="471689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https://www.it4ip.be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9" name="Picture 3" descr="F:\Caen\roller-device-1.jpg">
            <a:extLst>
              <a:ext uri="{FF2B5EF4-FFF2-40B4-BE49-F238E27FC236}">
                <a16:creationId xmlns:a16="http://schemas.microsoft.com/office/drawing/2014/main" id="{5A769DA3-772C-243B-3C10-92E17201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999" y="2962815"/>
            <a:ext cx="1833098" cy="2015691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94A004-ACCB-DDFD-4D2D-0A173285F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7" y="3137540"/>
            <a:ext cx="3979723" cy="17549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927C498-A658-2C3E-8341-5E0971E2E549}"/>
              </a:ext>
            </a:extLst>
          </p:cNvPr>
          <p:cNvSpPr txBox="1"/>
          <p:nvPr/>
        </p:nvSpPr>
        <p:spPr>
          <a:xfrm>
            <a:off x="99773" y="2365033"/>
            <a:ext cx="565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Interest in roll production of etched ion-track membranes at GSI expressed by: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88A806-BBD5-4F7E-FABB-5DB80B1F8785}"/>
              </a:ext>
            </a:extLst>
          </p:cNvPr>
          <p:cNvSpPr txBox="1"/>
          <p:nvPr/>
        </p:nvSpPr>
        <p:spPr>
          <a:xfrm>
            <a:off x="3175354" y="4382199"/>
            <a:ext cx="1692065" cy="430887"/>
          </a:xfrm>
          <a:prstGeom prst="rect">
            <a:avLst/>
          </a:prstGeom>
          <a:solidFill>
            <a:srgbClr val="0000FF"/>
          </a:solidFill>
          <a:ln w="3810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chemeClr val="bg1"/>
                </a:solidFill>
              </a:rPr>
              <a:t>Roll irradiation device </a:t>
            </a:r>
          </a:p>
          <a:p>
            <a:r>
              <a:rPr lang="en-US" sz="1050" b="1">
                <a:solidFill>
                  <a:schemeClr val="bg1"/>
                </a:solidFill>
              </a:rPr>
              <a:t>@ GANIL</a:t>
            </a:r>
          </a:p>
        </p:txBody>
      </p:sp>
      <p:pic>
        <p:nvPicPr>
          <p:cNvPr id="1026" name="Picture 2" descr="Making the World Safer, Healthier and More Productive">
            <a:extLst>
              <a:ext uri="{FF2B5EF4-FFF2-40B4-BE49-F238E27FC236}">
                <a16:creationId xmlns:a16="http://schemas.microsoft.com/office/drawing/2014/main" id="{56857105-616F-AB48-9987-7711BB4E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" y="2706705"/>
            <a:ext cx="1776542" cy="3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A793C66-C41B-9893-ACE0-8AD08676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927" y="2072999"/>
            <a:ext cx="1511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640A7BE3-5901-43A2-503A-D80424FB9ED3}"/>
              </a:ext>
            </a:extLst>
          </p:cNvPr>
          <p:cNvSpPr/>
          <p:nvPr/>
        </p:nvSpPr>
        <p:spPr>
          <a:xfrm>
            <a:off x="6058906" y="2500616"/>
            <a:ext cx="3042352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Jon de Tech pilot line for nanowire plating in Hofstetter PCB Plating in Herrenberg.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EFD8252-D2CB-E03C-B316-8E158D20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332" y="4417459"/>
            <a:ext cx="1620970" cy="5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7D370858-6380-F79D-07D3-BDAA94F27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6426" y="871787"/>
            <a:ext cx="1521840" cy="1069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NanoWired GmbH">
            <a:extLst>
              <a:ext uri="{FF2B5EF4-FFF2-40B4-BE49-F238E27FC236}">
                <a16:creationId xmlns:a16="http://schemas.microsoft.com/office/drawing/2014/main" id="{A48467A8-1123-56B7-68DD-A9664970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365" y="2713376"/>
            <a:ext cx="2192572" cy="40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4D022D1B-0E41-DE9A-686E-9F677685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2217" y="3704482"/>
            <a:ext cx="1269608" cy="12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anoWired GmbH">
            <a:extLst>
              <a:ext uri="{FF2B5EF4-FFF2-40B4-BE49-F238E27FC236}">
                <a16:creationId xmlns:a16="http://schemas.microsoft.com/office/drawing/2014/main" id="{ACDBFD22-1FD3-5029-663D-C981E011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280" y="4772239"/>
            <a:ext cx="1313045" cy="2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412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B337E-C1FE-47AF-38EC-38D46906057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B99C4-42C2-B184-FD69-0D16E751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9B7917-4CA6-D6E3-45C1-598EA4615E1E}"/>
              </a:ext>
            </a:extLst>
          </p:cNvPr>
          <p:cNvSpPr txBox="1"/>
          <p:nvPr/>
        </p:nvSpPr>
        <p:spPr>
          <a:xfrm>
            <a:off x="0" y="4932865"/>
            <a:ext cx="3385863" cy="2106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marL="40640" marR="40640" indent="0" algn="l" defTabSz="91082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María Eugenia Toimil-Molares – Research Retreat – July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0C0D24-D0A7-09F6-0DE4-47BB659883AB}"/>
              </a:ext>
            </a:extLst>
          </p:cNvPr>
          <p:cNvSpPr txBox="1"/>
          <p:nvPr/>
        </p:nvSpPr>
        <p:spPr>
          <a:xfrm>
            <a:off x="75380" y="2144464"/>
            <a:ext cx="903134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rgbClr val="0432FF"/>
                </a:solidFill>
              </a:rPr>
              <a:t>Materials under extreme conditions experiments require higher ion fluxes than currently available in cave A.</a:t>
            </a:r>
          </a:p>
          <a:p>
            <a:pPr marL="316230" lvl="2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rgbClr val="0432FF"/>
                </a:solidFill>
              </a:rPr>
              <a:t>In Cave A: limited flux, high-intensity pulsed beams for radiation hardness not possible, and high-pressure irradiations are very inefficient (very long times for fluence accumulation)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rgbClr val="0432FF"/>
                </a:solidFill>
              </a:rPr>
              <a:t>Temporal locations for MAT prior to APPA cave: Ring branch at S-FRS and CBM cave.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rgbClr val="0432FF"/>
                </a:solidFill>
              </a:rPr>
              <a:t>Diagnostics and setups for BIOMAT to be transfered to APPA cave as soon as it is available.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C09E63-AC07-EF83-D6EF-9FD1896D7060}"/>
              </a:ext>
            </a:extLst>
          </p:cNvPr>
          <p:cNvSpPr txBox="1"/>
          <p:nvPr/>
        </p:nvSpPr>
        <p:spPr>
          <a:xfrm>
            <a:off x="75380" y="4007946"/>
            <a:ext cx="90313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/>
              <a:t>Addtitional core personnel requested for installation and operation of new FAIR MAT facilities.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Very limited lab space. </a:t>
            </a:r>
            <a:r>
              <a:rPr lang="en-US" sz="1600"/>
              <a:t>Labs in APPA cave won’t be accessible soon.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2842E-50CC-43DE-8035-353FC43BBE74}"/>
              </a:ext>
            </a:extLst>
          </p:cNvPr>
          <p:cNvSpPr txBox="1"/>
          <p:nvPr/>
        </p:nvSpPr>
        <p:spPr>
          <a:xfrm>
            <a:off x="80422" y="1069444"/>
            <a:ext cx="90313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All MAT activities continue at the current facilities.</a:t>
            </a:r>
          </a:p>
          <a:p>
            <a:pPr marL="31623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500">
                <a:solidFill>
                  <a:schemeClr val="tx1"/>
                </a:solidFill>
              </a:rPr>
              <a:t>Activities will profit from access to HELIAC: stable beam, higher efficiency, and possible technology transfer.</a:t>
            </a:r>
          </a:p>
        </p:txBody>
      </p:sp>
    </p:spTree>
    <p:extLst>
      <p:ext uri="{BB962C8B-B14F-4D97-AF65-F5344CB8AC3E}">
        <p14:creationId xmlns:p14="http://schemas.microsoft.com/office/powerpoint/2010/main" val="23699453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968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3EDB8-9F8D-D255-6F25-51324E89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3010"/>
            <a:ext cx="7772400" cy="39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17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31552-9F12-B38E-EDB0-6D4A4BD9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1E205-0ACB-20A4-C99E-399AC4E27C0E}"/>
              </a:ext>
            </a:extLst>
          </p:cNvPr>
          <p:cNvSpPr txBox="1"/>
          <p:nvPr/>
        </p:nvSpPr>
        <p:spPr>
          <a:xfrm>
            <a:off x="0" y="947221"/>
            <a:ext cx="8471647" cy="40549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95249" tIns="95249" rIns="95249" bIns="95249" numCol="1" spcCol="38100" rtlCol="0" anchor="ctr">
            <a:spAutoFit/>
          </a:bodyPr>
          <a:lstStyle/>
          <a:p>
            <a:pPr marL="360363" marR="108371" lvl="0" indent="-252413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All MAT-stations will remain in operation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 the large variety of ion species as well as a wide range of energies, beam intensities, and analytical tools are essential for the MAT collaboration.</a:t>
            </a:r>
          </a:p>
          <a:p>
            <a:pPr marL="360363" marR="108371" lvl="0" indent="-252413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Alternative locations for MAT-program in APPA Cave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(Materials under extreme conditions)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393700" marR="108371" lvl="0" indent="-285750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Cave A (HTA)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:</a:t>
            </a:r>
          </a:p>
          <a:p>
            <a:pPr marL="107950" marR="108371" lvl="2" indent="0" defTabSz="2428814" hangingPunct="1">
              <a:spcAft>
                <a:spcPts val="600"/>
              </a:spcAft>
            </a:pPr>
            <a:r>
              <a:rPr lang="en-US" sz="1400" kern="1200" dirty="0">
                <a:solidFill>
                  <a:srgbClr val="00599D"/>
                </a:solidFill>
                <a:uFillTx/>
              </a:rPr>
              <a:t>        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Limited flux conditions (max. 1e9 ions/s) by the GSI Operating Permit.</a:t>
            </a:r>
          </a:p>
          <a:p>
            <a:pPr marL="107950" marR="108371" lvl="8" indent="0" defTabSz="2428814" hangingPunct="1">
              <a:spcAft>
                <a:spcPts val="600"/>
              </a:spcAft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         - High-intensity pulsed beams for radiation hardness tests not possible.</a:t>
            </a:r>
          </a:p>
          <a:p>
            <a:pPr marL="107950" marR="108371" lvl="8" indent="0" defTabSz="2428814" hangingPunct="1">
              <a:spcAft>
                <a:spcPts val="600"/>
              </a:spcAft>
            </a:pPr>
            <a:r>
              <a:rPr lang="en-US" sz="1400" kern="1200" dirty="0">
                <a:solidFill>
                  <a:srgbClr val="00599D"/>
                </a:solidFill>
                <a:uFillTx/>
              </a:rPr>
              <a:t>        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High-pressure irradiations very inefficient (very long times for fluence accumulation).      </a:t>
            </a:r>
          </a:p>
          <a:p>
            <a:pPr marL="393700" marR="108371" lvl="0" indent="-285750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Ring-branch at S-FRS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</a:rPr>
              <a:t>is a very suitable intermediate location.</a:t>
            </a:r>
          </a:p>
          <a:p>
            <a:pPr marL="393700" marR="108371" lvl="0" indent="-285750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="1" kern="1200" dirty="0">
                <a:solidFill>
                  <a:srgbClr val="00599D"/>
                </a:solidFill>
                <a:uFillTx/>
              </a:rPr>
              <a:t>CBM Cave </a:t>
            </a:r>
            <a:r>
              <a:rPr lang="en-US" sz="1400" kern="1200" dirty="0">
                <a:solidFill>
                  <a:srgbClr val="00599D"/>
                </a:solidFill>
                <a:uFillTx/>
              </a:rPr>
              <a:t>is an alternative in case ring-branch would not work. Ionoptics for E &lt; 400 MeV/u needs to be clarified.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599D"/>
              </a:solidFill>
              <a:effectLst/>
              <a:uLnTx/>
              <a:uFillTx/>
            </a:endParaRPr>
          </a:p>
          <a:p>
            <a:pPr marL="360363" marR="108371" lvl="0" indent="-252413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Both provide early access to high-flux beams for experiments under multiple extreme conditions.</a:t>
            </a:r>
          </a:p>
          <a:p>
            <a:pPr marL="360363" marR="108371" lvl="0" indent="-252413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Diagnostics and beamline shared by BIOMAT and covered by in-kind GSI contribution to BIOMAT in APPA cave.</a:t>
            </a:r>
          </a:p>
          <a:p>
            <a:pPr marL="360363" marR="108371" lvl="0" indent="-252413" defTabSz="24288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prstClr val="black"/>
                </a:solidFill>
                <a:uFillTx/>
              </a:rPr>
              <a:t>Designed to be transferred to APPA cave once it is operational.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BE1FFE9-0ACC-7DA0-37DD-6ECD055EB5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48409" y="4827241"/>
            <a:ext cx="344303" cy="369332"/>
          </a:xfrm>
        </p:spPr>
        <p:txBody>
          <a:bodyPr/>
          <a:lstStyle/>
          <a:p>
            <a:fld id="{86CB4B4D-7CA3-9044-876B-883B54F8677D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7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93F72-F2DC-3F46-03CA-8D51E2A571CD}"/>
              </a:ext>
            </a:extLst>
          </p:cNvPr>
          <p:cNvSpPr/>
          <p:nvPr/>
        </p:nvSpPr>
        <p:spPr>
          <a:xfrm>
            <a:off x="-108520" y="-20538"/>
            <a:ext cx="9361040" cy="52360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B47E83-BB92-0FA9-584B-346698C90542}"/>
              </a:ext>
            </a:extLst>
          </p:cNvPr>
          <p:cNvSpPr/>
          <p:nvPr/>
        </p:nvSpPr>
        <p:spPr>
          <a:xfrm>
            <a:off x="2760892" y="1140175"/>
            <a:ext cx="3622216" cy="2750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0AC10E-267B-8078-04E0-EF42F7808B8D}"/>
              </a:ext>
            </a:extLst>
          </p:cNvPr>
          <p:cNvSpPr/>
          <p:nvPr/>
        </p:nvSpPr>
        <p:spPr>
          <a:xfrm>
            <a:off x="6453201" y="1056531"/>
            <a:ext cx="2733701" cy="280831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8063E-6F4D-DC86-6FFC-E1B00771E182}"/>
              </a:ext>
            </a:extLst>
          </p:cNvPr>
          <p:cNvSpPr txBox="1"/>
          <p:nvPr/>
        </p:nvSpPr>
        <p:spPr>
          <a:xfrm>
            <a:off x="2195736" y="51470"/>
            <a:ext cx="506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Coupling extreme conditions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D4C89E7-BFC9-0B71-3B65-A4962FBD1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703" y="1924819"/>
            <a:ext cx="2314399" cy="1574603"/>
          </a:xfrm>
          <a:prstGeom prst="rect">
            <a:avLst/>
          </a:prstGeom>
        </p:spPr>
      </p:pic>
      <p:sp>
        <p:nvSpPr>
          <p:cNvPr id="28" name="Text Box 14">
            <a:extLst>
              <a:ext uri="{FF2B5EF4-FFF2-40B4-BE49-F238E27FC236}">
                <a16:creationId xmlns:a16="http://schemas.microsoft.com/office/drawing/2014/main" id="{8DE5849E-6EF3-93B2-C108-91189E88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285" y="1060723"/>
            <a:ext cx="2887235" cy="7463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Arial"/>
              </a:rPr>
              <a:t>High static pressures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prstClr val="white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5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Arial"/>
              </a:rPr>
              <a:t>Up to 100 GPa</a:t>
            </a:r>
            <a:r>
              <a:rPr kumimoji="0" lang="en-US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Arial"/>
              </a:rPr>
              <a:t> </a:t>
            </a:r>
            <a:endParaRPr kumimoji="0" lang="en-US" altLang="en-US" sz="15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38100A-8C7C-4281-5BD9-A48BC6274502}"/>
              </a:ext>
            </a:extLst>
          </p:cNvPr>
          <p:cNvSpPr txBox="1"/>
          <p:nvPr/>
        </p:nvSpPr>
        <p:spPr>
          <a:xfrm>
            <a:off x="6430903" y="3508995"/>
            <a:ext cx="275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Diamond anvil cells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558083-0729-F949-FE48-13D8173CF201}"/>
              </a:ext>
            </a:extLst>
          </p:cNvPr>
          <p:cNvGrpSpPr/>
          <p:nvPr/>
        </p:nvGrpSpPr>
        <p:grpSpPr>
          <a:xfrm>
            <a:off x="2773743" y="1318439"/>
            <a:ext cx="3247890" cy="2326903"/>
            <a:chOff x="272144" y="1361520"/>
            <a:chExt cx="3720726" cy="261779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D8E228-EE65-1907-5685-0F5E94559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199" y="1361520"/>
              <a:ext cx="3535671" cy="261779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0A25D6-D0DC-9FE5-9356-9F723C2CB4A8}"/>
                </a:ext>
              </a:extLst>
            </p:cNvPr>
            <p:cNvSpPr/>
            <p:nvPr/>
          </p:nvSpPr>
          <p:spPr>
            <a:xfrm>
              <a:off x="272144" y="1711515"/>
              <a:ext cx="315685" cy="50523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81280" marR="81280" lvl="0" indent="0" algn="l" defTabSz="182165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7DADBF1-3342-E101-204A-96497CD1DD44}"/>
              </a:ext>
            </a:extLst>
          </p:cNvPr>
          <p:cNvSpPr txBox="1"/>
          <p:nvPr/>
        </p:nvSpPr>
        <p:spPr>
          <a:xfrm>
            <a:off x="2852883" y="2467837"/>
            <a:ext cx="2671243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lvl="0" indent="0" algn="l" defTabSz="18216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Pressures of up to ~100 GPa </a:t>
            </a:r>
          </a:p>
          <a:p>
            <a:pPr marL="81280" marR="81280" lvl="0" indent="0" algn="l" defTabSz="18216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Ion fluence up to 10</a:t>
            </a:r>
            <a:r>
              <a:rPr kumimoji="0" lang="en-US" sz="1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13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 i/cm</a:t>
            </a:r>
            <a:r>
              <a:rPr kumimoji="0" lang="en-US" sz="1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6B342E-CA32-A240-7B80-C7F67B952A50}"/>
              </a:ext>
            </a:extLst>
          </p:cNvPr>
          <p:cNvSpPr txBox="1"/>
          <p:nvPr/>
        </p:nvSpPr>
        <p:spPr>
          <a:xfrm>
            <a:off x="3635007" y="3463409"/>
            <a:ext cx="157447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Penetration depth (mm)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DB3FE9-4F10-27BE-C9FA-E7932C44B6EB}"/>
              </a:ext>
            </a:extLst>
          </p:cNvPr>
          <p:cNvGrpSpPr/>
          <p:nvPr/>
        </p:nvGrpSpPr>
        <p:grpSpPr>
          <a:xfrm>
            <a:off x="-15119" y="1480965"/>
            <a:ext cx="2755999" cy="2172046"/>
            <a:chOff x="72149" y="468905"/>
            <a:chExt cx="2755999" cy="21720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0041D7-FC9F-1F64-0708-4A6E4E81B5BC}"/>
                </a:ext>
              </a:extLst>
            </p:cNvPr>
            <p:cNvSpPr/>
            <p:nvPr/>
          </p:nvSpPr>
          <p:spPr>
            <a:xfrm>
              <a:off x="116307" y="468905"/>
              <a:ext cx="2671243" cy="2172046"/>
            </a:xfrm>
            <a:prstGeom prst="rect">
              <a:avLst/>
            </a:prstGeom>
            <a:solidFill>
              <a:srgbClr val="04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924DF185-D285-8DF1-7441-46B46CA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64" y="601256"/>
              <a:ext cx="2703086" cy="7463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Arial"/>
                </a:rPr>
                <a:t>Ion Irradiation                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en-US" altLang="en-US" sz="15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Arial"/>
                </a:rPr>
                <a:t>Energy density</a:t>
              </a:r>
              <a:r>
                <a:rPr kumimoji="0" lang="en-US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  <a:sym typeface="Arial"/>
                </a:rPr>
                <a:t> ~ eV/atom </a:t>
              </a:r>
              <a:endParaRPr kumimoji="0" lang="en-US" altLang="en-US" sz="15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52AD4B-29D6-A134-E71D-A1D2C04D4CC2}"/>
                </a:ext>
              </a:extLst>
            </p:cNvPr>
            <p:cNvSpPr txBox="1"/>
            <p:nvPr/>
          </p:nvSpPr>
          <p:spPr>
            <a:xfrm>
              <a:off x="72149" y="1515649"/>
              <a:ext cx="27559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GeV heavy ions deposit enormous amount of energy in very localized volumes and in very short times  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EE8071-FB8C-9C8A-1ADE-A87E0BFF44CD}"/>
              </a:ext>
            </a:extLst>
          </p:cNvPr>
          <p:cNvCxnSpPr/>
          <p:nvPr/>
        </p:nvCxnSpPr>
        <p:spPr>
          <a:xfrm>
            <a:off x="3193326" y="1795416"/>
            <a:ext cx="2386786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61B1F4-C4B1-F867-5E90-E4B75EF3A94C}"/>
              </a:ext>
            </a:extLst>
          </p:cNvPr>
          <p:cNvCxnSpPr/>
          <p:nvPr/>
        </p:nvCxnSpPr>
        <p:spPr>
          <a:xfrm>
            <a:off x="3193326" y="1844193"/>
            <a:ext cx="2386786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B7F03B2-9A7F-5473-7BDE-E2FC3056CED5}"/>
              </a:ext>
            </a:extLst>
          </p:cNvPr>
          <p:cNvCxnSpPr/>
          <p:nvPr/>
        </p:nvCxnSpPr>
        <p:spPr>
          <a:xfrm>
            <a:off x="3204000" y="1912593"/>
            <a:ext cx="2386786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F077E7-61C4-AE7B-2B39-DC982FDB26BD}"/>
              </a:ext>
            </a:extLst>
          </p:cNvPr>
          <p:cNvCxnSpPr/>
          <p:nvPr/>
        </p:nvCxnSpPr>
        <p:spPr>
          <a:xfrm>
            <a:off x="3203848" y="1973793"/>
            <a:ext cx="2386786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6FEAF508-0F66-D452-2E00-17A63FFC3706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01" y="75588"/>
            <a:ext cx="1080000" cy="396000"/>
          </a:xfrm>
          <a:prstGeom prst="rect">
            <a:avLst/>
          </a:prstGeom>
        </p:spPr>
      </p:pic>
      <p:grpSp>
        <p:nvGrpSpPr>
          <p:cNvPr id="43" name="Gruppieren 3">
            <a:extLst>
              <a:ext uri="{FF2B5EF4-FFF2-40B4-BE49-F238E27FC236}">
                <a16:creationId xmlns:a16="http://schemas.microsoft.com/office/drawing/2014/main" id="{659CD118-4034-2679-3151-9B65A0DB4F06}"/>
              </a:ext>
            </a:extLst>
          </p:cNvPr>
          <p:cNvGrpSpPr>
            <a:grpSpLocks noChangeAspect="1"/>
          </p:cNvGrpSpPr>
          <p:nvPr/>
        </p:nvGrpSpPr>
        <p:grpSpPr>
          <a:xfrm>
            <a:off x="-3884" y="-20538"/>
            <a:ext cx="1838146" cy="1436866"/>
            <a:chOff x="5286784" y="1511160"/>
            <a:chExt cx="2249904" cy="175873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2034170-6632-4D95-A06E-E84A5256D6BE}"/>
                </a:ext>
              </a:extLst>
            </p:cNvPr>
            <p:cNvGrpSpPr/>
            <p:nvPr/>
          </p:nvGrpSpPr>
          <p:grpSpPr>
            <a:xfrm>
              <a:off x="5740696" y="2168818"/>
              <a:ext cx="1324663" cy="1101077"/>
              <a:chOff x="6471070" y="1409022"/>
              <a:chExt cx="2165510" cy="180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E957CEC-EC73-E5B7-BE71-E6865A29E6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0649" y="1409022"/>
                <a:ext cx="1800000" cy="1800000"/>
              </a:xfrm>
              <a:prstGeom prst="ellipse">
                <a:avLst/>
              </a:prstGeom>
              <a:solidFill>
                <a:srgbClr val="FF0000">
                  <a:alpha val="85000"/>
                </a:srgb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81280" marR="81280" lvl="0" indent="0" algn="l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B510D3D-ADB3-CA71-A966-20AF0DB1F8B9}"/>
                  </a:ext>
                </a:extLst>
              </p:cNvPr>
              <p:cNvSpPr txBox="1"/>
              <p:nvPr/>
            </p:nvSpPr>
            <p:spPr>
              <a:xfrm>
                <a:off x="6471070" y="2203016"/>
                <a:ext cx="2165510" cy="423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 anchorCtr="1">
                <a:spAutoFit/>
              </a:bodyPr>
              <a:lstStyle/>
              <a:p>
                <a:pPr marL="81280" marR="81280" lvl="0" indent="0" algn="l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+mn-ea"/>
                    <a:cs typeface="+mn-cs"/>
                    <a:sym typeface="Arial"/>
                  </a:rPr>
                  <a:t>Temperature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DEDAA-CA61-2459-D035-5241C0C81C4A}"/>
                </a:ext>
              </a:extLst>
            </p:cNvPr>
            <p:cNvGrpSpPr/>
            <p:nvPr/>
          </p:nvGrpSpPr>
          <p:grpSpPr>
            <a:xfrm>
              <a:off x="5286784" y="1511160"/>
              <a:ext cx="1185486" cy="1101077"/>
              <a:chOff x="4998161" y="1522842"/>
              <a:chExt cx="1937989" cy="1800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EF432D-2496-80C7-132A-2766ADBA3A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09950" y="1522842"/>
                <a:ext cx="1799999" cy="1800000"/>
              </a:xfrm>
              <a:prstGeom prst="ellipse">
                <a:avLst/>
              </a:prstGeom>
              <a:solidFill>
                <a:srgbClr val="00B050">
                  <a:alpha val="85000"/>
                </a:srgbClr>
              </a:solidFill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81280" marR="81280" lvl="0" indent="0" algn="l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18482-9AE4-8FFE-5194-14501B92D10B}"/>
                  </a:ext>
                </a:extLst>
              </p:cNvPr>
              <p:cNvSpPr txBox="1"/>
              <p:nvPr/>
            </p:nvSpPr>
            <p:spPr>
              <a:xfrm>
                <a:off x="4998161" y="1664306"/>
                <a:ext cx="1937989" cy="1129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81280" marR="81280" lvl="0" indent="0" algn="ctr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+mn-ea"/>
                    <a:cs typeface="+mn-cs"/>
                    <a:sym typeface="Arial"/>
                  </a:rPr>
                  <a:t>High pressure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495B11B-06C1-D94D-2AD8-113644996A25}"/>
                </a:ext>
              </a:extLst>
            </p:cNvPr>
            <p:cNvGrpSpPr/>
            <p:nvPr/>
          </p:nvGrpSpPr>
          <p:grpSpPr>
            <a:xfrm>
              <a:off x="6117130" y="1523431"/>
              <a:ext cx="1419558" cy="1101078"/>
              <a:chOff x="5556464" y="2524251"/>
              <a:chExt cx="2320641" cy="1800002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BD48095-702F-938D-B3E2-D204FE2773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863389" y="2524251"/>
                <a:ext cx="1800000" cy="1800002"/>
              </a:xfrm>
              <a:prstGeom prst="ellipse">
                <a:avLst/>
              </a:prstGeom>
              <a:solidFill>
                <a:srgbClr val="0000CC"/>
              </a:solidFill>
              <a:ln w="12700" cap="flat">
                <a:solidFill>
                  <a:srgbClr val="009193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81280" marR="81280" lvl="0" indent="0" algn="l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B2740D-236D-D572-9EBE-C637F60C5C53}"/>
                  </a:ext>
                </a:extLst>
              </p:cNvPr>
              <p:cNvSpPr txBox="1"/>
              <p:nvPr/>
            </p:nvSpPr>
            <p:spPr>
              <a:xfrm>
                <a:off x="5556464" y="2635186"/>
                <a:ext cx="2320641" cy="11508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81280" marR="81280" lvl="0" indent="0" algn="ctr" defTabSz="1821656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+mn-ea"/>
                    <a:cs typeface="+mn-cs"/>
                    <a:sym typeface="Arial"/>
                  </a:rPr>
                  <a:t>Ion Irradiation</a:t>
                </a: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B50B894-300A-3C05-E1EA-7E07670185F5}"/>
              </a:ext>
            </a:extLst>
          </p:cNvPr>
          <p:cNvSpPr/>
          <p:nvPr/>
        </p:nvSpPr>
        <p:spPr>
          <a:xfrm>
            <a:off x="4752000" y="1348755"/>
            <a:ext cx="1260000" cy="1074431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0271E-93ED-0D45-E680-7E6F32A04E65}"/>
              </a:ext>
            </a:extLst>
          </p:cNvPr>
          <p:cNvSpPr txBox="1"/>
          <p:nvPr/>
        </p:nvSpPr>
        <p:spPr>
          <a:xfrm>
            <a:off x="904950" y="3863631"/>
            <a:ext cx="8289989" cy="855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36000" numCol="1" spcCol="36000" rtlCol="0" anchor="ctr">
            <a:noAutofit/>
          </a:bodyPr>
          <a:lstStyle/>
          <a:p>
            <a:pPr marL="424180" marR="81280" lvl="0" indent="-234900" algn="l" defTabSz="18216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Formation and stabilization of high-pressure phases - new properties!</a:t>
            </a:r>
          </a:p>
          <a:p>
            <a:pPr marL="424180" marR="81280" lvl="0" indent="-234900" algn="l" defTabSz="18216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Study of phases in Earth’s &amp; rocky planet’s interiors</a:t>
            </a:r>
          </a:p>
          <a:p>
            <a:pPr marL="424180" marR="81280" lvl="0" indent="-234900" algn="l" defTabSz="18216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  <a:sym typeface="Arial"/>
              </a:rPr>
              <a:t>New thermodynamic paths for phase-transitions of bulk materials and nanomaterials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BB0A9CB-11B8-3906-3A02-0D0F950A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7367" y="543596"/>
            <a:ext cx="686947" cy="5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cademic competence – the role of institutional support and student  diversity (StuFHe) : Fakultät für Erziehungswissenschaft : Universität  Hamburg">
            <a:extLst>
              <a:ext uri="{FF2B5EF4-FFF2-40B4-BE49-F238E27FC236}">
                <a16:creationId xmlns:a16="http://schemas.microsoft.com/office/drawing/2014/main" id="{5753EFB1-8830-83AB-02A1-0EB171EB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63" y="4630082"/>
            <a:ext cx="1021762" cy="5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56DFBA-E897-42FE-7B3F-412F25DE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319" y="4748344"/>
            <a:ext cx="932232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696D3-6DC1-117A-8C2E-7BF66FED49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8672" y="4803260"/>
            <a:ext cx="933428" cy="2739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52">
            <a:extLst>
              <a:ext uri="{FF2B5EF4-FFF2-40B4-BE49-F238E27FC236}">
                <a16:creationId xmlns:a16="http://schemas.microsoft.com/office/drawing/2014/main" id="{7C4E8951-3B46-5130-F413-92CC01D884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86" y="4814763"/>
            <a:ext cx="1044823" cy="250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EA7F88-DF82-F1F5-4E4F-15DFD664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7304" y="4713003"/>
            <a:ext cx="1021762" cy="4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25E61D-1327-7580-AA99-9BF0A8B94E4F}"/>
              </a:ext>
            </a:extLst>
          </p:cNvPr>
          <p:cNvSpPr txBox="1"/>
          <p:nvPr/>
        </p:nvSpPr>
        <p:spPr>
          <a:xfrm>
            <a:off x="7535743" y="4739635"/>
            <a:ext cx="174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480" marR="30480" lvl="0" indent="0" algn="l" defTabSz="68312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+mn-cs"/>
                <a:sym typeface="Arial"/>
              </a:rPr>
              <a:t>PRL (2006)</a:t>
            </a:r>
          </a:p>
          <a:p>
            <a:pPr marL="30480" marR="30480" lvl="0" indent="0" algn="l" defTabSz="68312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ea typeface="+mn-ea"/>
                <a:cs typeface="+mn-cs"/>
                <a:sym typeface="Arial"/>
              </a:rPr>
              <a:t>Nature Materials (2009)</a:t>
            </a:r>
          </a:p>
        </p:txBody>
      </p:sp>
    </p:spTree>
    <p:extLst>
      <p:ext uri="{BB962C8B-B14F-4D97-AF65-F5344CB8AC3E}">
        <p14:creationId xmlns:p14="http://schemas.microsoft.com/office/powerpoint/2010/main" val="3533972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53FC-06AB-1996-0FF0-183AE78D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200" y="153200"/>
            <a:ext cx="4409347" cy="367904"/>
          </a:xfrm>
        </p:spPr>
        <p:txBody>
          <a:bodyPr>
            <a:noAutofit/>
          </a:bodyPr>
          <a:lstStyle/>
          <a:p>
            <a:r>
              <a:rPr lang="en-US" sz="2700" b="1" dirty="0"/>
              <a:t>MAT </a:t>
            </a:r>
            <a:r>
              <a:rPr lang="en-US" sz="2700" b="1" dirty="0" err="1"/>
              <a:t>Beamtime</a:t>
            </a:r>
            <a:r>
              <a:rPr lang="en-US" sz="2700" b="1" dirty="0"/>
              <a:t> 2024 / 2025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4DF53-15D4-7BED-68D1-D14DB7D746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48347" y="4743330"/>
            <a:ext cx="344366" cy="400170"/>
          </a:xfrm>
        </p:spPr>
        <p:txBody>
          <a:bodyPr/>
          <a:lstStyle/>
          <a:p>
            <a:pPr algn="ctr"/>
            <a:fld id="{86CB4B4D-7CA3-9044-876B-883B54F8677D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9449" y="2691247"/>
            <a:ext cx="743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UNILAC, M-branch and X0 beamline:</a:t>
            </a:r>
            <a:endParaRPr lang="en-US" altLang="de-DE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Sample irradiations for internal and external user groups</a:t>
            </a:r>
            <a:endParaRPr lang="en-US" altLang="de-DE" sz="1600" dirty="0"/>
          </a:p>
          <a:p>
            <a:pPr marL="132160" indent="-13216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ion species: any ions between ~Ca and U</a:t>
            </a:r>
            <a:endParaRPr lang="en-US" altLang="de-DE" sz="1600" dirty="0"/>
          </a:p>
          <a:p>
            <a:pPr marL="132160" indent="-13216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3.6 – 11.4 MeV/u</a:t>
            </a:r>
            <a:endParaRPr lang="en-US" altLang="de-DE" sz="1600" dirty="0"/>
          </a:p>
          <a:p>
            <a:pPr marL="132160" indent="-13216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long pulses (1-4 </a:t>
            </a:r>
            <a:r>
              <a:rPr lang="en-US" altLang="de-D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ms</a:t>
            </a: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) preferred</a:t>
            </a:r>
            <a:endParaRPr lang="en-US" altLang="de-DE" sz="1600" dirty="0"/>
          </a:p>
          <a:p>
            <a:pPr marL="132160" indent="-13216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600" dirty="0">
                <a:ea typeface="Calibri" panose="020F0502020204030204" pitchFamily="34" charset="0"/>
                <a:cs typeface="Times New Roman" panose="02020603050405020304" pitchFamily="18" charset="0"/>
              </a:rPr>
              <a:t>duty cycle (5 – 50 Hz)</a:t>
            </a:r>
          </a:p>
          <a:p>
            <a:pPr marL="132160" indent="-13216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de-DE" sz="1600" dirty="0">
                <a:cs typeface="Times New Roman" panose="02020603050405020304" pitchFamily="18" charset="0"/>
              </a:rPr>
              <a:t>Parallel operation of UNILAC beamlines</a:t>
            </a:r>
            <a:endParaRPr lang="en-US" altLang="de-DE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802A1D-7289-9838-8EBB-995208DB6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" t="16637" r="9758" b="47950"/>
          <a:stretch/>
        </p:blipFill>
        <p:spPr>
          <a:xfrm>
            <a:off x="363681" y="904009"/>
            <a:ext cx="6816437" cy="15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75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AA559AE-A5EB-9164-CFE9-EF1EA90D2BBD}"/>
              </a:ext>
            </a:extLst>
          </p:cNvPr>
          <p:cNvSpPr/>
          <p:nvPr/>
        </p:nvSpPr>
        <p:spPr>
          <a:xfrm>
            <a:off x="-8966" y="727627"/>
            <a:ext cx="9152965" cy="4442768"/>
          </a:xfrm>
          <a:prstGeom prst="rect">
            <a:avLst/>
          </a:prstGeom>
          <a:solidFill>
            <a:srgbClr val="00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F41D2B1D-20B8-BF0A-965F-AB2E576E28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28</a:t>
            </a:fld>
            <a:endParaRPr lang="en-US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830DE73-3EFF-E860-FCB7-5E7181B7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070" y="4657033"/>
            <a:ext cx="932232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A65034-C7E4-1226-1ABA-B854B6EB36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423" y="4711949"/>
            <a:ext cx="933428" cy="2739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EB83C-B5BB-C240-281B-0C13BCDE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High-pressure irradiation setup I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F3B555-CA67-5829-6A4A-A63425101E7B}"/>
              </a:ext>
            </a:extLst>
          </p:cNvPr>
          <p:cNvGrpSpPr>
            <a:grpSpLocks noChangeAspect="1"/>
          </p:cNvGrpSpPr>
          <p:nvPr/>
        </p:nvGrpSpPr>
        <p:grpSpPr>
          <a:xfrm>
            <a:off x="-6694" y="1020849"/>
            <a:ext cx="5259000" cy="3492000"/>
            <a:chOff x="79866" y="1020849"/>
            <a:chExt cx="5901619" cy="391870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B3488ED-48F8-7119-E298-43837404DED1}"/>
                </a:ext>
              </a:extLst>
            </p:cNvPr>
            <p:cNvGrpSpPr/>
            <p:nvPr/>
          </p:nvGrpSpPr>
          <p:grpSpPr>
            <a:xfrm>
              <a:off x="108234" y="1020849"/>
              <a:ext cx="5873251" cy="3918704"/>
              <a:chOff x="53463" y="1522070"/>
              <a:chExt cx="5091621" cy="3005116"/>
            </a:xfrm>
            <a:solidFill>
              <a:schemeClr val="bg1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F33401C-4DA0-BFFD-A93C-C516ABF6CB2F}"/>
                  </a:ext>
                </a:extLst>
              </p:cNvPr>
              <p:cNvSpPr/>
              <p:nvPr/>
            </p:nvSpPr>
            <p:spPr>
              <a:xfrm>
                <a:off x="97899" y="1522070"/>
                <a:ext cx="4978157" cy="300511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endParaRPr lang="en-GB" sz="135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42" name="Group 2">
                <a:extLst>
                  <a:ext uri="{FF2B5EF4-FFF2-40B4-BE49-F238E27FC236}">
                    <a16:creationId xmlns:a16="http://schemas.microsoft.com/office/drawing/2014/main" id="{CD7DE556-D856-CE88-7FC6-F9B17324B280}"/>
                  </a:ext>
                </a:extLst>
              </p:cNvPr>
              <p:cNvGrpSpPr/>
              <p:nvPr/>
            </p:nvGrpSpPr>
            <p:grpSpPr>
              <a:xfrm>
                <a:off x="1933766" y="2817449"/>
                <a:ext cx="830874" cy="495030"/>
                <a:chOff x="20460003" y="7936276"/>
                <a:chExt cx="493462" cy="1320081"/>
              </a:xfrm>
              <a:grpFill/>
            </p:grpSpPr>
            <p:sp>
              <p:nvSpPr>
                <p:cNvPr id="57" name="Rectangle 3">
                  <a:extLst>
                    <a:ext uri="{FF2B5EF4-FFF2-40B4-BE49-F238E27FC236}">
                      <a16:creationId xmlns:a16="http://schemas.microsoft.com/office/drawing/2014/main" id="{309905A5-EB00-353E-E04D-14B053FE9896}"/>
                    </a:ext>
                  </a:extLst>
                </p:cNvPr>
                <p:cNvSpPr/>
                <p:nvPr/>
              </p:nvSpPr>
              <p:spPr>
                <a:xfrm>
                  <a:off x="20460003" y="7936276"/>
                  <a:ext cx="493462" cy="557826"/>
                </a:xfrm>
                <a:prstGeom prst="rect">
                  <a:avLst/>
                </a:prstGeom>
                <a:solidFill>
                  <a:srgbClr val="945200"/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6789" tIns="26789" rIns="26789" bIns="26789" numCol="1" spcCol="38100" rtlCol="0" anchor="ctr">
                  <a:spAutoFit/>
                </a:bodyPr>
                <a:lstStyle/>
                <a:p>
                  <a:pPr marL="30480" marR="30480" defTabSz="683121" hangingPunct="0"/>
                  <a:endParaRPr lang="en-US" sz="1200" kern="0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Rectangle 4">
                  <a:extLst>
                    <a:ext uri="{FF2B5EF4-FFF2-40B4-BE49-F238E27FC236}">
                      <a16:creationId xmlns:a16="http://schemas.microsoft.com/office/drawing/2014/main" id="{BDAB8C6B-5D77-84CB-2829-C8A82A0F3F3C}"/>
                    </a:ext>
                  </a:extLst>
                </p:cNvPr>
                <p:cNvSpPr/>
                <p:nvPr/>
              </p:nvSpPr>
              <p:spPr>
                <a:xfrm>
                  <a:off x="20460003" y="8698531"/>
                  <a:ext cx="493462" cy="557826"/>
                </a:xfrm>
                <a:prstGeom prst="rect">
                  <a:avLst/>
                </a:prstGeom>
                <a:solidFill>
                  <a:srgbClr val="945200"/>
                </a:solidFill>
                <a:ln w="127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26789" tIns="26789" rIns="26789" bIns="26789" numCol="1" spcCol="38100" rtlCol="0" anchor="ctr">
                  <a:spAutoFit/>
                </a:bodyPr>
                <a:lstStyle/>
                <a:p>
                  <a:pPr marL="30480" marR="30480" defTabSz="683121" hangingPunct="0"/>
                  <a:endParaRPr lang="en-US" sz="1200" kern="0" dirty="0">
                    <a:solidFill>
                      <a:srgbClr val="00000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3" name="Picture 111" descr="Strahlrohr">
                <a:extLst>
                  <a:ext uri="{FF2B5EF4-FFF2-40B4-BE49-F238E27FC236}">
                    <a16:creationId xmlns:a16="http://schemas.microsoft.com/office/drawing/2014/main" id="{FDC0AB4F-896D-D100-C994-40904D4872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95" y="2692488"/>
                <a:ext cx="967568" cy="7473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4" name="Straight Arrow Connector 8">
                <a:extLst>
                  <a:ext uri="{FF2B5EF4-FFF2-40B4-BE49-F238E27FC236}">
                    <a16:creationId xmlns:a16="http://schemas.microsoft.com/office/drawing/2014/main" id="{4B850419-143F-F68C-1BB4-B3B29EB739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4344" y="3062672"/>
                <a:ext cx="1679747" cy="3476"/>
              </a:xfrm>
              <a:prstGeom prst="straightConnector1">
                <a:avLst/>
              </a:prstGeom>
              <a:grpFill/>
              <a:ln w="76200" cap="flat">
                <a:solidFill>
                  <a:srgbClr val="00B0F0"/>
                </a:solidFill>
                <a:prstDash val="solid"/>
                <a:round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07E3EB70-E1E7-8061-0DC6-92A15104EEF5}"/>
                  </a:ext>
                </a:extLst>
              </p:cNvPr>
              <p:cNvSpPr/>
              <p:nvPr/>
            </p:nvSpPr>
            <p:spPr>
              <a:xfrm>
                <a:off x="1694716" y="2082552"/>
                <a:ext cx="1295297" cy="613652"/>
              </a:xfrm>
              <a:prstGeom prst="rect">
                <a:avLst/>
              </a:prstGeom>
              <a:grpFill/>
              <a:ln w="127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6789" tIns="26789" rIns="26789" bIns="26789" numCol="1" spcCol="38100" rtlCol="0" anchor="ctr">
                <a:spAutoFit/>
              </a:bodyPr>
              <a:lstStyle/>
              <a:p>
                <a:pPr marL="30480" marR="30480" algn="ctr" defTabSz="683121" hangingPunct="0"/>
                <a:r>
                  <a:rPr lang="en-US" sz="1400" b="1" kern="0" dirty="0">
                    <a:solidFill>
                      <a:srgbClr val="DE6A10">
                        <a:lumMod val="75000"/>
                      </a:srgbClr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rPr>
                  <a:t>beam</a:t>
                </a:r>
              </a:p>
              <a:p>
                <a:pPr marL="30480" marR="30480" algn="ctr" defTabSz="683121" hangingPunct="0"/>
                <a:r>
                  <a:rPr lang="en-US" sz="1400" b="1" kern="0" dirty="0">
                    <a:solidFill>
                      <a:srgbClr val="DE6A10">
                        <a:lumMod val="75000"/>
                      </a:srgbClr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rPr>
                  <a:t>collimator</a:t>
                </a:r>
              </a:p>
              <a:p>
                <a:pPr marL="30480" marR="30480" algn="ctr" defTabSz="683121" hangingPunct="0"/>
                <a:r>
                  <a:rPr lang="en-US" sz="1400" kern="0" dirty="0">
                    <a:solidFill>
                      <a:srgbClr val="DE6A10">
                        <a:lumMod val="75000"/>
                      </a:srgbClr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rPr>
                  <a:t>250 µm aperture</a:t>
                </a:r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82A0BFE1-C9BF-01EB-F02A-E48FFF44A582}"/>
                  </a:ext>
                </a:extLst>
              </p:cNvPr>
              <p:cNvSpPr txBox="1"/>
              <p:nvPr/>
            </p:nvSpPr>
            <p:spPr>
              <a:xfrm>
                <a:off x="53463" y="2355544"/>
                <a:ext cx="1632747" cy="1904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6789" tIns="26789" rIns="26789" bIns="26789" numCol="1" spcCol="38100" rtlCol="0" anchor="ctr">
                <a:spAutoFit/>
              </a:bodyPr>
              <a:lstStyle/>
              <a:p>
                <a:pPr marL="30480" marR="30480" algn="ctr" defTabSz="683121" hangingPunct="0"/>
                <a:r>
                  <a:rPr lang="en-US" sz="1400" b="1" kern="0" dirty="0">
                    <a:solidFill>
                      <a:srgbClr val="0070C0"/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rPr>
                  <a:t>200-500 MeV/u ions</a:t>
                </a:r>
                <a:endParaRPr lang="en-US" sz="1400" kern="0" dirty="0">
                  <a:solidFill>
                    <a:srgbClr val="0070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TextBox 18">
                <a:extLst>
                  <a:ext uri="{FF2B5EF4-FFF2-40B4-BE49-F238E27FC236}">
                    <a16:creationId xmlns:a16="http://schemas.microsoft.com/office/drawing/2014/main" id="{7CBCC4F6-E12E-C901-2F3D-75B51B6FC4D9}"/>
                  </a:ext>
                </a:extLst>
              </p:cNvPr>
              <p:cNvSpPr txBox="1"/>
              <p:nvPr/>
            </p:nvSpPr>
            <p:spPr>
              <a:xfrm>
                <a:off x="1849150" y="3384111"/>
                <a:ext cx="1000105" cy="23615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6789" tIns="26789" rIns="26789" bIns="26789" numCol="1" spcCol="38100" rtlCol="0" anchor="ctr">
                <a:spAutoFit/>
              </a:bodyPr>
              <a:lstStyle/>
              <a:p>
                <a:pPr marL="30480" marR="30480" algn="ctr" defTabSz="683121" hangingPunct="0"/>
                <a:r>
                  <a:rPr lang="en-US" sz="1400" kern="0" dirty="0">
                    <a:solidFill>
                      <a:srgbClr val="DE6A10">
                        <a:lumMod val="75000"/>
                      </a:srgbClr>
                    </a:solidFill>
                    <a:uFill>
                      <a:solidFill>
                        <a:srgbClr val="000000"/>
                      </a:solidFill>
                    </a:uFill>
                    <a:latin typeface="Arial"/>
                    <a:cs typeface="Arial"/>
                    <a:sym typeface="Arial"/>
                  </a:rPr>
                  <a:t>goniometer</a:t>
                </a:r>
              </a:p>
            </p:txBody>
          </p:sp>
          <p:cxnSp>
            <p:nvCxnSpPr>
              <p:cNvPr id="49" name="Straight Arrow Connector 8">
                <a:extLst>
                  <a:ext uri="{FF2B5EF4-FFF2-40B4-BE49-F238E27FC236}">
                    <a16:creationId xmlns:a16="http://schemas.microsoft.com/office/drawing/2014/main" id="{B65A6E4E-EE3F-E01F-4AD9-F29E2799F2F5}"/>
                  </a:ext>
                </a:extLst>
              </p:cNvPr>
              <p:cNvCxnSpPr>
                <a:cxnSpLocks/>
                <a:stCxn id="43" idx="1"/>
              </p:cNvCxnSpPr>
              <p:nvPr/>
            </p:nvCxnSpPr>
            <p:spPr>
              <a:xfrm>
                <a:off x="100795" y="3066148"/>
                <a:ext cx="1831991" cy="11204"/>
              </a:xfrm>
              <a:prstGeom prst="straightConnector1">
                <a:avLst/>
              </a:prstGeom>
              <a:grpFill/>
              <a:ln w="381000" cap="flat">
                <a:solidFill>
                  <a:srgbClr val="00B0F0">
                    <a:alpha val="45882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pic>
            <p:nvPicPr>
              <p:cNvPr id="50" name="Picture 11">
                <a:extLst>
                  <a:ext uri="{FF2B5EF4-FFF2-40B4-BE49-F238E27FC236}">
                    <a16:creationId xmlns:a16="http://schemas.microsoft.com/office/drawing/2014/main" id="{7FBB5801-C6C2-B90D-6012-B844FA8B81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6200000">
                <a:off x="3665219" y="2612255"/>
                <a:ext cx="933451" cy="903238"/>
              </a:xfrm>
              <a:prstGeom prst="rect">
                <a:avLst/>
              </a:prstGeom>
              <a:grpFill/>
              <a:ln w="38100" algn="ctr">
                <a:noFill/>
                <a:miter lim="800000"/>
                <a:headEnd/>
                <a:tailEnd/>
              </a:ln>
            </p:spPr>
          </p:pic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479FC46-9D52-07FC-DBED-7CC82F72F122}"/>
                  </a:ext>
                </a:extLst>
              </p:cNvPr>
              <p:cNvGrpSpPr/>
              <p:nvPr/>
            </p:nvGrpSpPr>
            <p:grpSpPr>
              <a:xfrm>
                <a:off x="3049768" y="1532859"/>
                <a:ext cx="2095316" cy="1266890"/>
                <a:chOff x="4079599" y="976573"/>
                <a:chExt cx="2793754" cy="1689187"/>
              </a:xfrm>
              <a:grpFill/>
            </p:grpSpPr>
            <p:cxnSp>
              <p:nvCxnSpPr>
                <p:cNvPr id="52" name="Straight Arrow Connector 17">
                  <a:extLst>
                    <a:ext uri="{FF2B5EF4-FFF2-40B4-BE49-F238E27FC236}">
                      <a16:creationId xmlns:a16="http://schemas.microsoft.com/office/drawing/2014/main" id="{A371A0F2-C7C8-4039-11B9-231AAF294F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99706" y="1643127"/>
                  <a:ext cx="2421" cy="1022633"/>
                </a:xfrm>
                <a:prstGeom prst="straightConnector1">
                  <a:avLst/>
                </a:prstGeom>
                <a:grpFill/>
                <a:ln w="76200" cap="flat">
                  <a:solidFill>
                    <a:srgbClr val="00B050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grpSp>
              <p:nvGrpSpPr>
                <p:cNvPr id="53" name="Group 21">
                  <a:extLst>
                    <a:ext uri="{FF2B5EF4-FFF2-40B4-BE49-F238E27FC236}">
                      <a16:creationId xmlns:a16="http://schemas.microsoft.com/office/drawing/2014/main" id="{AD9A8FC2-03E4-0B09-29F7-570102102827}"/>
                    </a:ext>
                  </a:extLst>
                </p:cNvPr>
                <p:cNvGrpSpPr/>
                <p:nvPr/>
              </p:nvGrpSpPr>
              <p:grpSpPr>
                <a:xfrm>
                  <a:off x="4079599" y="976573"/>
                  <a:ext cx="2793754" cy="708292"/>
                  <a:chOff x="8546188" y="2261374"/>
                  <a:chExt cx="5587507" cy="1416584"/>
                </a:xfrm>
                <a:grpFill/>
              </p:grpSpPr>
              <p:sp>
                <p:nvSpPr>
                  <p:cNvPr id="54" name="Rectangle 22">
                    <a:extLst>
                      <a:ext uri="{FF2B5EF4-FFF2-40B4-BE49-F238E27FC236}">
                        <a16:creationId xmlns:a16="http://schemas.microsoft.com/office/drawing/2014/main" id="{701D2EBB-5D6C-E0DE-2923-09B2BB6C3803}"/>
                      </a:ext>
                    </a:extLst>
                  </p:cNvPr>
                  <p:cNvSpPr/>
                  <p:nvPr/>
                </p:nvSpPr>
                <p:spPr>
                  <a:xfrm>
                    <a:off x="8546188" y="2261374"/>
                    <a:ext cx="5587507" cy="636712"/>
                  </a:xfrm>
                  <a:prstGeom prst="rect">
                    <a:avLst/>
                  </a:prstGeom>
                  <a:noFill/>
                  <a:ln w="12700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26789" tIns="26789" rIns="26789" bIns="26789" numCol="1" spcCol="38100" rtlCol="0" anchor="ctr">
                    <a:spAutoFit/>
                  </a:bodyPr>
                  <a:lstStyle/>
                  <a:p>
                    <a:pPr marL="30480" marR="30480" algn="ctr" defTabSz="683121" hangingPunct="0"/>
                    <a:r>
                      <a:rPr lang="en-US" sz="1400" b="1" kern="0" dirty="0">
                        <a:solidFill>
                          <a:srgbClr val="00B05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Arial"/>
                        <a:cs typeface="Arial"/>
                        <a:sym typeface="Arial"/>
                      </a:rPr>
                      <a:t>Raman spectrometer</a:t>
                    </a:r>
                  </a:p>
                </p:txBody>
              </p:sp>
              <p:cxnSp>
                <p:nvCxnSpPr>
                  <p:cNvPr id="55" name="Straight Arrow Connector 26">
                    <a:extLst>
                      <a:ext uri="{FF2B5EF4-FFF2-40B4-BE49-F238E27FC236}">
                        <a16:creationId xmlns:a16="http://schemas.microsoft.com/office/drawing/2014/main" id="{BB22C543-7845-E904-3155-B2415C38501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1227468" y="3306457"/>
                    <a:ext cx="2203544" cy="9804"/>
                  </a:xfrm>
                  <a:prstGeom prst="straightConnector1">
                    <a:avLst/>
                  </a:prstGeom>
                  <a:grpFill/>
                  <a:ln w="76200" cap="flat">
                    <a:solidFill>
                      <a:srgbClr val="00B050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56" name="Cube 28">
                    <a:extLst>
                      <a:ext uri="{FF2B5EF4-FFF2-40B4-BE49-F238E27FC236}">
                        <a16:creationId xmlns:a16="http://schemas.microsoft.com/office/drawing/2014/main" id="{E57CFB79-7E28-6EE6-8699-260386D45774}"/>
                      </a:ext>
                    </a:extLst>
                  </p:cNvPr>
                  <p:cNvSpPr/>
                  <p:nvPr/>
                </p:nvSpPr>
                <p:spPr>
                  <a:xfrm>
                    <a:off x="10339211" y="2936705"/>
                    <a:ext cx="2098767" cy="741253"/>
                  </a:xfrm>
                  <a:prstGeom prst="cube">
                    <a:avLst/>
                  </a:prstGeom>
                  <a:grpFill/>
                  <a:ln w="12700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26789" tIns="26789" rIns="26789" bIns="26789" numCol="1" spcCol="38100" rtlCol="0" anchor="ctr">
                    <a:spAutoFit/>
                  </a:bodyPr>
                  <a:lstStyle/>
                  <a:p>
                    <a:pPr marL="30480" marR="30480" defTabSz="683121" hangingPunct="0"/>
                    <a:endParaRPr lang="de-DE" sz="1200" kern="0">
                      <a:solidFill>
                        <a:srgbClr val="000000"/>
                      </a:solidFill>
                      <a:uFill>
                        <a:solidFill>
                          <a:srgbClr val="000000"/>
                        </a:solidFill>
                      </a:u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B6295C-7EDC-D6A1-3414-75C6A58D3FB6}"/>
                </a:ext>
              </a:extLst>
            </p:cNvPr>
            <p:cNvSpPr txBox="1"/>
            <p:nvPr/>
          </p:nvSpPr>
          <p:spPr>
            <a:xfrm>
              <a:off x="173127" y="1061545"/>
              <a:ext cx="25753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Setup for irradiation of DACs </a:t>
              </a:r>
            </a:p>
            <a:p>
              <a:r>
                <a:rPr lang="en-US" sz="1400"/>
                <a:t>(diamond anvil cells)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A3CB7C4-3416-1E75-5E28-A42EC4002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50039"/>
            <a:stretch/>
          </p:blipFill>
          <p:spPr>
            <a:xfrm>
              <a:off x="2289232" y="3698370"/>
              <a:ext cx="3086352" cy="11625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80746BE-62A7-F419-1B72-0BD096F25EE5}"/>
                </a:ext>
              </a:extLst>
            </p:cNvPr>
            <p:cNvSpPr txBox="1"/>
            <p:nvPr/>
          </p:nvSpPr>
          <p:spPr>
            <a:xfrm>
              <a:off x="79866" y="4311308"/>
              <a:ext cx="200792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</a:rPr>
                <a:t>Beam stops in sample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A852505A-AE06-4FF7-252D-9522E7EA49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468" y="2293268"/>
            <a:ext cx="4201244" cy="27774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664A6472-649B-3026-0B5A-A9BBCA50BF18}"/>
              </a:ext>
            </a:extLst>
          </p:cNvPr>
          <p:cNvSpPr txBox="1"/>
          <p:nvPr/>
        </p:nvSpPr>
        <p:spPr>
          <a:xfrm rot="21209769">
            <a:off x="5319335" y="941280"/>
            <a:ext cx="1320233" cy="461665"/>
          </a:xfrm>
          <a:prstGeom prst="rect">
            <a:avLst/>
          </a:prstGeom>
          <a:solidFill>
            <a:srgbClr val="FFFD78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Beamtime 2022</a:t>
            </a:r>
          </a:p>
          <a:p>
            <a:pPr algn="ctr"/>
            <a:r>
              <a:rPr lang="en-US"/>
              <a:t>Cave 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8DFFE6-3F3C-5FDB-C689-1A7E6271BB12}"/>
              </a:ext>
            </a:extLst>
          </p:cNvPr>
          <p:cNvSpPr txBox="1"/>
          <p:nvPr/>
        </p:nvSpPr>
        <p:spPr>
          <a:xfrm>
            <a:off x="5252306" y="1420086"/>
            <a:ext cx="3882850" cy="790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252730" marR="81280" indent="-17145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>
                <a:solidFill>
                  <a:srgbClr val="FFFD78"/>
                </a:solidFill>
              </a:rPr>
              <a:t>Ion-induced B</a:t>
            </a:r>
            <a:r>
              <a:rPr lang="en-US" sz="1400" baseline="-25000">
                <a:solidFill>
                  <a:srgbClr val="FFFD78"/>
                </a:solidFill>
              </a:rPr>
              <a:t>I</a:t>
            </a:r>
            <a:r>
              <a:rPr lang="en-US" sz="1400">
                <a:solidFill>
                  <a:srgbClr val="FFFD78"/>
                </a:solidFill>
              </a:rPr>
              <a:t>-B</a:t>
            </a:r>
            <a:r>
              <a:rPr lang="en-US" sz="1400" baseline="-25000">
                <a:solidFill>
                  <a:srgbClr val="FFFD78"/>
                </a:solidFill>
              </a:rPr>
              <a:t>II</a:t>
            </a:r>
            <a:r>
              <a:rPr lang="en-US" sz="1400">
                <a:solidFill>
                  <a:srgbClr val="FFFD78"/>
                </a:solidFill>
              </a:rPr>
              <a:t> phase transformation of 35 nm diameter 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FFFD78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Bi nanowires</a:t>
            </a:r>
          </a:p>
          <a:p>
            <a:pPr marL="252730" marR="81280" indent="-17145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FFFD78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New nanomaterials properties expected</a:t>
            </a:r>
          </a:p>
        </p:txBody>
      </p:sp>
      <p:pic>
        <p:nvPicPr>
          <p:cNvPr id="76" name="Picture 52">
            <a:extLst>
              <a:ext uri="{FF2B5EF4-FFF2-40B4-BE49-F238E27FC236}">
                <a16:creationId xmlns:a16="http://schemas.microsoft.com/office/drawing/2014/main" id="{1C65E6E4-0522-6017-8F3F-2EBB374EE2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337" y="4723452"/>
            <a:ext cx="1044823" cy="250940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DF858281-149C-5308-9545-6E17FF6E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055" y="4621692"/>
            <a:ext cx="1021762" cy="4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rUM-Pro Funding / MLZ">
            <a:extLst>
              <a:ext uri="{FF2B5EF4-FFF2-40B4-BE49-F238E27FC236}">
                <a16:creationId xmlns:a16="http://schemas.microsoft.com/office/drawing/2014/main" id="{A5E8324F-D3A9-4FB2-AA09-63B28971A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28" y="4336019"/>
            <a:ext cx="999391" cy="7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FAIR_Logo_rgb_frei" descr="FAIR_Logo_rgb_frei">
            <a:extLst>
              <a:ext uri="{FF2B5EF4-FFF2-40B4-BE49-F238E27FC236}">
                <a16:creationId xmlns:a16="http://schemas.microsoft.com/office/drawing/2014/main" id="{00C3655B-DB3F-BF32-AD24-1308418B8B6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0" y="727572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3370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19D0311-0305-B90F-AC68-35441B1217E9}"/>
              </a:ext>
            </a:extLst>
          </p:cNvPr>
          <p:cNvSpPr/>
          <p:nvPr/>
        </p:nvSpPr>
        <p:spPr>
          <a:xfrm>
            <a:off x="3134004" y="927699"/>
            <a:ext cx="2917552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E47603-106C-5ECC-332B-FE83DBCD916E}"/>
              </a:ext>
            </a:extLst>
          </p:cNvPr>
          <p:cNvSpPr/>
          <p:nvPr/>
        </p:nvSpPr>
        <p:spPr>
          <a:xfrm>
            <a:off x="78175" y="916983"/>
            <a:ext cx="2975513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1F2E5D-09EF-59D6-EE68-8E1815C5E5FC}"/>
              </a:ext>
            </a:extLst>
          </p:cNvPr>
          <p:cNvSpPr/>
          <p:nvPr/>
        </p:nvSpPr>
        <p:spPr>
          <a:xfrm>
            <a:off x="211167" y="1001786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8ECF4B-25F2-13A2-AF71-1A11EE232A33}"/>
              </a:ext>
            </a:extLst>
          </p:cNvPr>
          <p:cNvSpPr/>
          <p:nvPr/>
        </p:nvSpPr>
        <p:spPr>
          <a:xfrm>
            <a:off x="211167" y="1490179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35480-2567-7878-3846-645AB63BA37C}"/>
              </a:ext>
            </a:extLst>
          </p:cNvPr>
          <p:cNvSpPr/>
          <p:nvPr/>
        </p:nvSpPr>
        <p:spPr>
          <a:xfrm>
            <a:off x="104394" y="2024910"/>
            <a:ext cx="2923888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03CF1-B655-5B2D-5AC1-3D83CF96D7D0}"/>
              </a:ext>
            </a:extLst>
          </p:cNvPr>
          <p:cNvSpPr txBox="1"/>
          <p:nvPr/>
        </p:nvSpPr>
        <p:spPr>
          <a:xfrm>
            <a:off x="296207" y="1025179"/>
            <a:ext cx="2534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Isoporous membranes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4570-1512-F947-51D5-D044B7ADC06D}"/>
              </a:ext>
            </a:extLst>
          </p:cNvPr>
          <p:cNvSpPr txBox="1"/>
          <p:nvPr/>
        </p:nvSpPr>
        <p:spPr>
          <a:xfrm>
            <a:off x="318857" y="1525043"/>
            <a:ext cx="2140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Single-nanochannel sensors</a:t>
            </a:r>
          </a:p>
        </p:txBody>
      </p:sp>
      <p:pic>
        <p:nvPicPr>
          <p:cNvPr id="28" name="Picture 27" descr="40H8M-2">
            <a:extLst>
              <a:ext uri="{FF2B5EF4-FFF2-40B4-BE49-F238E27FC236}">
                <a16:creationId xmlns:a16="http://schemas.microsoft.com/office/drawing/2014/main" id="{33A73FC3-9885-53ED-9ACB-CF536D2D7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19" y="3243683"/>
            <a:ext cx="1313344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12">
            <a:extLst>
              <a:ext uri="{FF2B5EF4-FFF2-40B4-BE49-F238E27FC236}">
                <a16:creationId xmlns:a16="http://schemas.microsoft.com/office/drawing/2014/main" id="{A8FC4703-4D24-8388-B878-279B1D252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58" y="3257907"/>
            <a:ext cx="1489749" cy="1350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E8DA5AB-1C70-33A4-DBB1-08C656DAFD99}"/>
              </a:ext>
            </a:extLst>
          </p:cNvPr>
          <p:cNvGrpSpPr>
            <a:grpSpLocks noChangeAspect="1"/>
          </p:cNvGrpSpPr>
          <p:nvPr/>
        </p:nvGrpSpPr>
        <p:grpSpPr>
          <a:xfrm>
            <a:off x="3211970" y="3263339"/>
            <a:ext cx="1909560" cy="1350000"/>
            <a:chOff x="7474683" y="3825970"/>
            <a:chExt cx="4299358" cy="3039510"/>
          </a:xfrm>
        </p:grpSpPr>
        <p:pic>
          <p:nvPicPr>
            <p:cNvPr id="36" name="Picture 35" descr="Résultat de recherche d'images pour &quot;dense molecular clouds&quot;">
              <a:extLst>
                <a:ext uri="{FF2B5EF4-FFF2-40B4-BE49-F238E27FC236}">
                  <a16:creationId xmlns:a16="http://schemas.microsoft.com/office/drawing/2014/main" id="{12FCB396-A255-8FF5-E956-E52E63B12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7474683" y="3825970"/>
              <a:ext cx="4299358" cy="3039510"/>
            </a:xfrm>
            <a:prstGeom prst="rect">
              <a:avLst/>
            </a:prstGeom>
            <a:noFill/>
          </p:spPr>
        </p:pic>
        <p:pic>
          <p:nvPicPr>
            <p:cNvPr id="37" name="Picture 4" descr="Bildergebnis für molecules">
              <a:hlinkClick r:id="rId7"/>
              <a:extLst>
                <a:ext uri="{FF2B5EF4-FFF2-40B4-BE49-F238E27FC236}">
                  <a16:creationId xmlns:a16="http://schemas.microsoft.com/office/drawing/2014/main" id="{2400C7A6-A7B9-2E0C-B05A-FCD1B585C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11777" flipH="1">
              <a:off x="9476177" y="4378906"/>
              <a:ext cx="1263607" cy="66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Glycine-3D-balls.png">
              <a:extLst>
                <a:ext uri="{FF2B5EF4-FFF2-40B4-BE49-F238E27FC236}">
                  <a16:creationId xmlns:a16="http://schemas.microsoft.com/office/drawing/2014/main" id="{E28323A3-4481-4C99-DB42-A48A1DE74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23045">
              <a:off x="10491481" y="4866398"/>
              <a:ext cx="625748" cy="57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A117E93-449E-7B20-F0EE-780DD2CC6D50}"/>
              </a:ext>
            </a:extLst>
          </p:cNvPr>
          <p:cNvSpPr txBox="1"/>
          <p:nvPr/>
        </p:nvSpPr>
        <p:spPr>
          <a:xfrm>
            <a:off x="87039" y="2053192"/>
            <a:ext cx="3005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Size-dependent properties of nanowires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16E9B-2F39-CFD7-7C47-261531EE2198}"/>
              </a:ext>
            </a:extLst>
          </p:cNvPr>
          <p:cNvSpPr/>
          <p:nvPr/>
        </p:nvSpPr>
        <p:spPr>
          <a:xfrm>
            <a:off x="537693" y="2521378"/>
            <a:ext cx="2057291" cy="506762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3ADEF-088A-23A1-BB00-61A4CE2C8A57}"/>
              </a:ext>
            </a:extLst>
          </p:cNvPr>
          <p:cNvSpPr txBox="1"/>
          <p:nvPr/>
        </p:nvSpPr>
        <p:spPr>
          <a:xfrm>
            <a:off x="629635" y="2531040"/>
            <a:ext cx="1873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Nanowire assemblies</a:t>
            </a:r>
          </a:p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for energy applications</a:t>
            </a:r>
          </a:p>
        </p:txBody>
      </p:sp>
      <p:pic>
        <p:nvPicPr>
          <p:cNvPr id="34" name="Grafik 4">
            <a:extLst>
              <a:ext uri="{FF2B5EF4-FFF2-40B4-BE49-F238E27FC236}">
                <a16:creationId xmlns:a16="http://schemas.microsoft.com/office/drawing/2014/main" id="{C4AA1DED-54D6-FCE8-4926-8A6A926FB2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695" y="3281121"/>
            <a:ext cx="919718" cy="1350000"/>
          </a:xfrm>
          <a:prstGeom prst="rect">
            <a:avLst/>
          </a:prstGeom>
        </p:spPr>
      </p:pic>
      <p:pic>
        <p:nvPicPr>
          <p:cNvPr id="61" name="Picture 4" descr="Bildergebnis für molecules">
            <a:hlinkClick r:id="rId7"/>
            <a:extLst>
              <a:ext uri="{FF2B5EF4-FFF2-40B4-BE49-F238E27FC236}">
                <a16:creationId xmlns:a16="http://schemas.microsoft.com/office/drawing/2014/main" id="{E939F54D-04BD-7E3E-149D-02377B44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05" flipH="1">
            <a:off x="4574128" y="3364857"/>
            <a:ext cx="561231" cy="2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920F97-1405-7606-A9F4-D0F330136CD2}"/>
              </a:ext>
            </a:extLst>
          </p:cNvPr>
          <p:cNvCxnSpPr>
            <a:cxnSpLocks/>
          </p:cNvCxnSpPr>
          <p:nvPr/>
        </p:nvCxnSpPr>
        <p:spPr>
          <a:xfrm>
            <a:off x="3265597" y="351240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E9BC57F-DB24-DAB1-066A-6A7E869ADE8E}"/>
              </a:ext>
            </a:extLst>
          </p:cNvPr>
          <p:cNvCxnSpPr>
            <a:cxnSpLocks/>
          </p:cNvCxnSpPr>
          <p:nvPr/>
        </p:nvCxnSpPr>
        <p:spPr>
          <a:xfrm>
            <a:off x="3265597" y="368028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8E1B3CF-80AF-6FAE-5CBB-97E785EC96F6}"/>
              </a:ext>
            </a:extLst>
          </p:cNvPr>
          <p:cNvCxnSpPr>
            <a:cxnSpLocks/>
          </p:cNvCxnSpPr>
          <p:nvPr/>
        </p:nvCxnSpPr>
        <p:spPr>
          <a:xfrm>
            <a:off x="3265597" y="3858882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4CE368-5E6E-8DC0-20CA-86C9F7490B00}"/>
              </a:ext>
            </a:extLst>
          </p:cNvPr>
          <p:cNvCxnSpPr>
            <a:cxnSpLocks/>
          </p:cNvCxnSpPr>
          <p:nvPr/>
        </p:nvCxnSpPr>
        <p:spPr>
          <a:xfrm>
            <a:off x="3265597" y="403747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00514F5-2040-0D66-E546-03FE12106A6D}"/>
              </a:ext>
            </a:extLst>
          </p:cNvPr>
          <p:cNvCxnSpPr>
            <a:cxnSpLocks/>
          </p:cNvCxnSpPr>
          <p:nvPr/>
        </p:nvCxnSpPr>
        <p:spPr>
          <a:xfrm>
            <a:off x="3265597" y="420535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80AB008-2101-5D55-C116-18735FDA5FFC}"/>
              </a:ext>
            </a:extLst>
          </p:cNvPr>
          <p:cNvCxnSpPr>
            <a:cxnSpLocks/>
          </p:cNvCxnSpPr>
          <p:nvPr/>
        </p:nvCxnSpPr>
        <p:spPr>
          <a:xfrm>
            <a:off x="3265597" y="4394670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D0E8C30-0CD4-888D-D69E-8D0FAE3EDEB0}"/>
              </a:ext>
            </a:extLst>
          </p:cNvPr>
          <p:cNvSpPr txBox="1"/>
          <p:nvPr/>
        </p:nvSpPr>
        <p:spPr>
          <a:xfrm>
            <a:off x="3349378" y="3231042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>
                    <a:lumMod val="95000"/>
                  </a:prstClr>
                </a:solidFill>
                <a:uFillTx/>
                <a:latin typeface="Calibri" panose="020F0502020204030204"/>
              </a:rPr>
              <a:t>ions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8DDB3E0-F513-BEDA-F857-C7BCAC385D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88606" y="3969304"/>
            <a:ext cx="948587" cy="638603"/>
          </a:xfrm>
          <a:prstGeom prst="rect">
            <a:avLst/>
          </a:prstGeom>
        </p:spPr>
      </p:pic>
      <p:pic>
        <p:nvPicPr>
          <p:cNvPr id="10" name="Picture 9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887122C5-7E14-E3AD-C501-25F557D1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174"/>
            <a:ext cx="696324" cy="5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4802D-F7A0-69DF-183A-556355F46A73}"/>
              </a:ext>
            </a:extLst>
          </p:cNvPr>
          <p:cNvPicPr>
            <a:picLocks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903" y="8495"/>
            <a:ext cx="1005509" cy="38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9200D-2ADC-200F-CDCF-694B35B2C6C0}"/>
              </a:ext>
            </a:extLst>
          </p:cNvPr>
          <p:cNvSpPr txBox="1"/>
          <p:nvPr/>
        </p:nvSpPr>
        <p:spPr>
          <a:xfrm>
            <a:off x="2260502" y="134683"/>
            <a:ext cx="4791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2100" b="1" kern="1200">
                <a:solidFill>
                  <a:prstClr val="black"/>
                </a:solidFill>
                <a:uFillTx/>
                <a:latin typeface="Calibri" panose="020F0502020204030204"/>
              </a:rPr>
              <a:t>Materials Research with Swift Heavy 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5AB99-2E13-F668-C94F-2240082CCE54}"/>
              </a:ext>
            </a:extLst>
          </p:cNvPr>
          <p:cNvSpPr txBox="1"/>
          <p:nvPr/>
        </p:nvSpPr>
        <p:spPr>
          <a:xfrm>
            <a:off x="73065" y="581058"/>
            <a:ext cx="2420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4472C4">
                    <a:lumMod val="50000"/>
                  </a:srgbClr>
                </a:solidFill>
                <a:uFillTx/>
                <a:latin typeface="Calibri" panose="020F0502020204030204"/>
              </a:rPr>
              <a:t>I. Ion-Track Nanotechnology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BF5FE-5AC8-18A1-58D6-83410D3FACD9}"/>
              </a:ext>
            </a:extLst>
          </p:cNvPr>
          <p:cNvSpPr txBox="1"/>
          <p:nvPr/>
        </p:nvSpPr>
        <p:spPr>
          <a:xfrm>
            <a:off x="3024014" y="581058"/>
            <a:ext cx="3019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ED7D31">
                    <a:lumMod val="50000"/>
                  </a:srgbClr>
                </a:solidFill>
                <a:uFillTx/>
                <a:latin typeface="Calibri" panose="020F0502020204030204"/>
              </a:rPr>
              <a:t>II. Heavy-Ion-induced modifications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86AC703D-5BBC-5BF4-BAC6-9D85028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56" y="47516"/>
            <a:ext cx="538283" cy="4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ADBA0-6979-E453-5AE9-1C02F86C58B6}"/>
              </a:ext>
            </a:extLst>
          </p:cNvPr>
          <p:cNvSpPr txBox="1"/>
          <p:nvPr/>
        </p:nvSpPr>
        <p:spPr>
          <a:xfrm>
            <a:off x="0" y="477558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Activities included in POF – Matter – MML – RT2 </a:t>
            </a:r>
            <a:r>
              <a:rPr lang="en-US" sz="1400"/>
              <a:t>(</a:t>
            </a:r>
            <a:r>
              <a:rPr lang="en-US" sz="1400" i="1"/>
              <a:t>Complex and functional materials, quantum materials</a:t>
            </a:r>
            <a:r>
              <a:rPr lang="en-US" sz="1400"/>
              <a:t>)</a:t>
            </a:r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155BD1-FC76-42C3-4D02-C17A93DB9F85}"/>
              </a:ext>
            </a:extLst>
          </p:cNvPr>
          <p:cNvSpPr/>
          <p:nvPr/>
        </p:nvSpPr>
        <p:spPr>
          <a:xfrm>
            <a:off x="3254834" y="2637406"/>
            <a:ext cx="1674000" cy="323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96FC4-4F48-932D-1F27-1218595EAAFE}"/>
              </a:ext>
            </a:extLst>
          </p:cNvPr>
          <p:cNvSpPr/>
          <p:nvPr/>
        </p:nvSpPr>
        <p:spPr>
          <a:xfrm>
            <a:off x="3254834" y="2029797"/>
            <a:ext cx="1674000" cy="323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7AF6B1-828E-4594-FEAA-E3F2C2736DB3}"/>
              </a:ext>
            </a:extLst>
          </p:cNvPr>
          <p:cNvSpPr/>
          <p:nvPr/>
        </p:nvSpPr>
        <p:spPr>
          <a:xfrm>
            <a:off x="3254834" y="1509367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18C17-038A-B2E2-79A0-519EADF00444}"/>
              </a:ext>
            </a:extLst>
          </p:cNvPr>
          <p:cNvSpPr/>
          <p:nvPr/>
        </p:nvSpPr>
        <p:spPr>
          <a:xfrm>
            <a:off x="3254834" y="1051246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025F2C-1F06-C406-74E7-1EC49800E4E1}"/>
              </a:ext>
            </a:extLst>
          </p:cNvPr>
          <p:cNvSpPr txBox="1"/>
          <p:nvPr/>
        </p:nvSpPr>
        <p:spPr>
          <a:xfrm>
            <a:off x="3307774" y="1084390"/>
            <a:ext cx="1617494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materials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D69910-28DE-2D0F-2194-90415311DCA5}"/>
              </a:ext>
            </a:extLst>
          </p:cNvPr>
          <p:cNvSpPr txBox="1"/>
          <p:nvPr/>
        </p:nvSpPr>
        <p:spPr>
          <a:xfrm>
            <a:off x="3413837" y="1538181"/>
            <a:ext cx="1404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Space electronics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84E77C-F725-B673-2807-F498F54519A0}"/>
              </a:ext>
            </a:extLst>
          </p:cNvPr>
          <p:cNvSpPr txBox="1"/>
          <p:nvPr/>
        </p:nvSpPr>
        <p:spPr>
          <a:xfrm>
            <a:off x="3507949" y="2060297"/>
            <a:ext cx="1216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Nanomaterials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D4FC05-6648-8C36-ECD7-48F981BA20EB}"/>
              </a:ext>
            </a:extLst>
          </p:cNvPr>
          <p:cNvSpPr txBox="1"/>
          <p:nvPr/>
        </p:nvSpPr>
        <p:spPr>
          <a:xfrm>
            <a:off x="3660707" y="2659958"/>
            <a:ext cx="909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Molecules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CCC7DA-9334-CD29-EF9A-425E886F8B9B}"/>
              </a:ext>
            </a:extLst>
          </p:cNvPr>
          <p:cNvGrpSpPr/>
          <p:nvPr/>
        </p:nvGrpSpPr>
        <p:grpSpPr>
          <a:xfrm>
            <a:off x="5006802" y="1007743"/>
            <a:ext cx="980506" cy="2143004"/>
            <a:chOff x="6679573" y="1349794"/>
            <a:chExt cx="1307341" cy="2857339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B9A1163C-2C22-1E9B-5F6B-8D7E61188EB9}"/>
                </a:ext>
              </a:extLst>
            </p:cNvPr>
            <p:cNvSpPr/>
            <p:nvPr/>
          </p:nvSpPr>
          <p:spPr>
            <a:xfrm>
              <a:off x="6679573" y="1349794"/>
              <a:ext cx="1307341" cy="2857339"/>
            </a:xfrm>
            <a:prstGeom prst="downArrow">
              <a:avLst/>
            </a:prstGeom>
            <a:gradFill flip="none" rotWithShape="1">
              <a:gsLst>
                <a:gs pos="47000">
                  <a:schemeClr val="accent2">
                    <a:lumMod val="60000"/>
                    <a:lumOff val="40000"/>
                  </a:schemeClr>
                </a:gs>
                <a:gs pos="2000">
                  <a:schemeClr val="accent2">
                    <a:lumMod val="75000"/>
                  </a:schemeClr>
                </a:gs>
                <a:gs pos="63000">
                  <a:schemeClr val="accent2">
                    <a:lumMod val="40000"/>
                    <a:lumOff val="60000"/>
                  </a:schemeClr>
                </a:gs>
                <a:gs pos="98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defTabSz="685800" hangingPunct="1"/>
              <a:endParaRPr lang="en-US" sz="1350" kern="1200">
                <a:solidFill>
                  <a:prstClr val="white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2239C8-F8E8-0A29-5891-F0E4B28EF305}"/>
                </a:ext>
              </a:extLst>
            </p:cNvPr>
            <p:cNvSpPr txBox="1"/>
            <p:nvPr/>
          </p:nvSpPr>
          <p:spPr>
            <a:xfrm>
              <a:off x="6983318" y="1589935"/>
              <a:ext cx="6998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from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bulk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DA249-4F31-8D73-08B7-E5020D7074C9}"/>
                </a:ext>
              </a:extLst>
            </p:cNvPr>
            <p:cNvSpPr txBox="1"/>
            <p:nvPr/>
          </p:nvSpPr>
          <p:spPr>
            <a:xfrm>
              <a:off x="6971820" y="2793276"/>
              <a:ext cx="7228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to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nano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50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F2173C3B-AC2F-680D-3D55-D5FE589E36F5}"/>
              </a:ext>
            </a:extLst>
          </p:cNvPr>
          <p:cNvSpPr/>
          <p:nvPr/>
        </p:nvSpPr>
        <p:spPr>
          <a:xfrm>
            <a:off x="6139900" y="929396"/>
            <a:ext cx="2917552" cy="4007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A59E74-6870-9E62-0992-759BE4F65CBB}"/>
              </a:ext>
            </a:extLst>
          </p:cNvPr>
          <p:cNvGrpSpPr/>
          <p:nvPr/>
        </p:nvGrpSpPr>
        <p:grpSpPr>
          <a:xfrm>
            <a:off x="6333666" y="2748005"/>
            <a:ext cx="2418806" cy="1845678"/>
            <a:chOff x="8951769" y="4129637"/>
            <a:chExt cx="2973599" cy="21504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B3E265-09F6-2BB4-8D23-E9AAB51727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51769" y="4129637"/>
              <a:ext cx="2973599" cy="2150476"/>
              <a:chOff x="7358989" y="1268155"/>
              <a:chExt cx="3217563" cy="2326903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8902DC5-547C-947D-C679-49A3487C8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0200" y="1268155"/>
                <a:ext cx="3086352" cy="2326903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2591B92-3589-F1E5-4F12-204BADEAD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58989" y="1546281"/>
                <a:ext cx="1081909" cy="60741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D0B00-39F3-63ED-DBB6-71AF6869F761}"/>
                </a:ext>
              </a:extLst>
            </p:cNvPr>
            <p:cNvSpPr txBox="1"/>
            <p:nvPr/>
          </p:nvSpPr>
          <p:spPr>
            <a:xfrm>
              <a:off x="9891997" y="6113957"/>
              <a:ext cx="1049433" cy="1385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defTabSz="685800" hangingPunct="1"/>
              <a:r>
                <a:rPr lang="en-US" sz="675" b="1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Ion penetration range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74E7C8-5476-C186-84D5-B84CD73CC6D9}"/>
                </a:ext>
              </a:extLst>
            </p:cNvPr>
            <p:cNvSpPr txBox="1"/>
            <p:nvPr/>
          </p:nvSpPr>
          <p:spPr>
            <a:xfrm>
              <a:off x="9736457" y="5104045"/>
              <a:ext cx="1744708" cy="298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r>
                <a:rPr lang="en-US" sz="750" kern="1200">
                  <a:latin typeface="Calibri" panose="020F0502020204030204"/>
                </a:rPr>
                <a:t>Pressures of up to ~50 GPa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16AC6E-6778-3D5F-B9A3-59008A3AFB2E}"/>
                </a:ext>
              </a:extLst>
            </p:cNvPr>
            <p:cNvSpPr txBox="1"/>
            <p:nvPr/>
          </p:nvSpPr>
          <p:spPr>
            <a:xfrm rot="5400000">
              <a:off x="11470617" y="5577382"/>
              <a:ext cx="536472" cy="1385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defTabSz="685800" hangingPunct="1"/>
              <a:r>
                <a:rPr lang="en-US" sz="675" b="1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Energy loss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AD16E42E-D8D7-E5B8-2542-93126AC476AF}"/>
              </a:ext>
            </a:extLst>
          </p:cNvPr>
          <p:cNvSpPr/>
          <p:nvPr/>
        </p:nvSpPr>
        <p:spPr>
          <a:xfrm>
            <a:off x="6591814" y="1703326"/>
            <a:ext cx="2026238" cy="531226"/>
          </a:xfrm>
          <a:prstGeom prst="rect">
            <a:avLst/>
          </a:prstGeom>
          <a:solidFill>
            <a:srgbClr val="C00000"/>
          </a:solidFill>
          <a:ln>
            <a:solidFill>
              <a:srgbClr val="CD90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B852CA-A982-5A44-2274-91D3E79D7CEB}"/>
              </a:ext>
            </a:extLst>
          </p:cNvPr>
          <p:cNvSpPr/>
          <p:nvPr/>
        </p:nvSpPr>
        <p:spPr>
          <a:xfrm>
            <a:off x="6587996" y="1250341"/>
            <a:ext cx="2033875" cy="323788"/>
          </a:xfrm>
          <a:prstGeom prst="rect">
            <a:avLst/>
          </a:prstGeom>
          <a:solidFill>
            <a:srgbClr val="C00000"/>
          </a:solidFill>
          <a:ln>
            <a:solidFill>
              <a:srgbClr val="CD90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D0311-0305-B90F-AC68-35441B1217E9}"/>
              </a:ext>
            </a:extLst>
          </p:cNvPr>
          <p:cNvSpPr/>
          <p:nvPr/>
        </p:nvSpPr>
        <p:spPr>
          <a:xfrm>
            <a:off x="3134004" y="927699"/>
            <a:ext cx="2917552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E47603-106C-5ECC-332B-FE83DBCD916E}"/>
              </a:ext>
            </a:extLst>
          </p:cNvPr>
          <p:cNvSpPr/>
          <p:nvPr/>
        </p:nvSpPr>
        <p:spPr>
          <a:xfrm>
            <a:off x="78175" y="916983"/>
            <a:ext cx="2975513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1F2E5D-09EF-59D6-EE68-8E1815C5E5FC}"/>
              </a:ext>
            </a:extLst>
          </p:cNvPr>
          <p:cNvSpPr/>
          <p:nvPr/>
        </p:nvSpPr>
        <p:spPr>
          <a:xfrm>
            <a:off x="211167" y="1001786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8ECF4B-25F2-13A2-AF71-1A11EE232A33}"/>
              </a:ext>
            </a:extLst>
          </p:cNvPr>
          <p:cNvSpPr/>
          <p:nvPr/>
        </p:nvSpPr>
        <p:spPr>
          <a:xfrm>
            <a:off x="211167" y="1490179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35480-2567-7878-3846-645AB63BA37C}"/>
              </a:ext>
            </a:extLst>
          </p:cNvPr>
          <p:cNvSpPr/>
          <p:nvPr/>
        </p:nvSpPr>
        <p:spPr>
          <a:xfrm>
            <a:off x="104394" y="2024910"/>
            <a:ext cx="2923888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03CF1-B655-5B2D-5AC1-3D83CF96D7D0}"/>
              </a:ext>
            </a:extLst>
          </p:cNvPr>
          <p:cNvSpPr txBox="1"/>
          <p:nvPr/>
        </p:nvSpPr>
        <p:spPr>
          <a:xfrm>
            <a:off x="296207" y="1025179"/>
            <a:ext cx="2534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Isoporous membranes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4570-1512-F947-51D5-D044B7ADC06D}"/>
              </a:ext>
            </a:extLst>
          </p:cNvPr>
          <p:cNvSpPr txBox="1"/>
          <p:nvPr/>
        </p:nvSpPr>
        <p:spPr>
          <a:xfrm>
            <a:off x="318857" y="1525043"/>
            <a:ext cx="2140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Single-nanochannel sensors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036BE7-1D72-AEA8-418C-53DCE68A26E6}"/>
              </a:ext>
            </a:extLst>
          </p:cNvPr>
          <p:cNvSpPr txBox="1"/>
          <p:nvPr/>
        </p:nvSpPr>
        <p:spPr>
          <a:xfrm>
            <a:off x="6587996" y="1726720"/>
            <a:ext cx="202623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Radiation hardness of functional  materials  </a:t>
            </a:r>
          </a:p>
        </p:txBody>
      </p:sp>
      <p:pic>
        <p:nvPicPr>
          <p:cNvPr id="28" name="Picture 27" descr="40H8M-2">
            <a:extLst>
              <a:ext uri="{FF2B5EF4-FFF2-40B4-BE49-F238E27FC236}">
                <a16:creationId xmlns:a16="http://schemas.microsoft.com/office/drawing/2014/main" id="{33A73FC3-9885-53ED-9ACB-CF536D2D7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19" y="3243683"/>
            <a:ext cx="1313344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12">
            <a:extLst>
              <a:ext uri="{FF2B5EF4-FFF2-40B4-BE49-F238E27FC236}">
                <a16:creationId xmlns:a16="http://schemas.microsoft.com/office/drawing/2014/main" id="{A8FC4703-4D24-8388-B878-279B1D252B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58" y="3257907"/>
            <a:ext cx="1489749" cy="1350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E8DA5AB-1C70-33A4-DBB1-08C656DAFD99}"/>
              </a:ext>
            </a:extLst>
          </p:cNvPr>
          <p:cNvGrpSpPr>
            <a:grpSpLocks noChangeAspect="1"/>
          </p:cNvGrpSpPr>
          <p:nvPr/>
        </p:nvGrpSpPr>
        <p:grpSpPr>
          <a:xfrm>
            <a:off x="3211970" y="3263339"/>
            <a:ext cx="1909560" cy="1350000"/>
            <a:chOff x="7474683" y="3825970"/>
            <a:chExt cx="4299358" cy="3039510"/>
          </a:xfrm>
        </p:grpSpPr>
        <p:pic>
          <p:nvPicPr>
            <p:cNvPr id="36" name="Picture 35" descr="Résultat de recherche d'images pour &quot;dense molecular clouds&quot;">
              <a:extLst>
                <a:ext uri="{FF2B5EF4-FFF2-40B4-BE49-F238E27FC236}">
                  <a16:creationId xmlns:a16="http://schemas.microsoft.com/office/drawing/2014/main" id="{12FCB396-A255-8FF5-E956-E52E63B12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7474683" y="3825970"/>
              <a:ext cx="4299358" cy="3039510"/>
            </a:xfrm>
            <a:prstGeom prst="rect">
              <a:avLst/>
            </a:prstGeom>
            <a:noFill/>
          </p:spPr>
        </p:pic>
        <p:pic>
          <p:nvPicPr>
            <p:cNvPr id="37" name="Picture 4" descr="Bildergebnis für molecules">
              <a:hlinkClick r:id="rId11"/>
              <a:extLst>
                <a:ext uri="{FF2B5EF4-FFF2-40B4-BE49-F238E27FC236}">
                  <a16:creationId xmlns:a16="http://schemas.microsoft.com/office/drawing/2014/main" id="{2400C7A6-A7B9-2E0C-B05A-FCD1B585C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11777" flipH="1">
              <a:off x="9476177" y="4378906"/>
              <a:ext cx="1263607" cy="66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Glycine-3D-balls.png">
              <a:extLst>
                <a:ext uri="{FF2B5EF4-FFF2-40B4-BE49-F238E27FC236}">
                  <a16:creationId xmlns:a16="http://schemas.microsoft.com/office/drawing/2014/main" id="{E28323A3-4481-4C99-DB42-A48A1DE74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23045">
              <a:off x="10491481" y="4866398"/>
              <a:ext cx="625748" cy="57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D25B70B-87AF-DF53-1396-FFB1C537EC34}"/>
              </a:ext>
            </a:extLst>
          </p:cNvPr>
          <p:cNvSpPr txBox="1"/>
          <p:nvPr/>
        </p:nvSpPr>
        <p:spPr>
          <a:xfrm>
            <a:off x="6659866" y="1264210"/>
            <a:ext cx="19398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High-pressure irradiation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117E93-449E-7B20-F0EE-780DD2CC6D50}"/>
              </a:ext>
            </a:extLst>
          </p:cNvPr>
          <p:cNvSpPr txBox="1"/>
          <p:nvPr/>
        </p:nvSpPr>
        <p:spPr>
          <a:xfrm>
            <a:off x="87039" y="2053192"/>
            <a:ext cx="3005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Size-dependent properties of nanowires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16E9B-2F39-CFD7-7C47-261531EE2198}"/>
              </a:ext>
            </a:extLst>
          </p:cNvPr>
          <p:cNvSpPr/>
          <p:nvPr/>
        </p:nvSpPr>
        <p:spPr>
          <a:xfrm>
            <a:off x="537693" y="2521378"/>
            <a:ext cx="2057291" cy="506762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3ADEF-088A-23A1-BB00-61A4CE2C8A57}"/>
              </a:ext>
            </a:extLst>
          </p:cNvPr>
          <p:cNvSpPr txBox="1"/>
          <p:nvPr/>
        </p:nvSpPr>
        <p:spPr>
          <a:xfrm>
            <a:off x="629635" y="2531040"/>
            <a:ext cx="1873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Nanowire assemblies</a:t>
            </a:r>
          </a:p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for energy applications</a:t>
            </a:r>
          </a:p>
        </p:txBody>
      </p:sp>
      <p:pic>
        <p:nvPicPr>
          <p:cNvPr id="34" name="Grafik 4">
            <a:extLst>
              <a:ext uri="{FF2B5EF4-FFF2-40B4-BE49-F238E27FC236}">
                <a16:creationId xmlns:a16="http://schemas.microsoft.com/office/drawing/2014/main" id="{C4AA1DED-54D6-FCE8-4926-8A6A926FB2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695" y="3281121"/>
            <a:ext cx="919718" cy="1350000"/>
          </a:xfrm>
          <a:prstGeom prst="rect">
            <a:avLst/>
          </a:prstGeom>
        </p:spPr>
      </p:pic>
      <p:pic>
        <p:nvPicPr>
          <p:cNvPr id="61" name="Picture 4" descr="Bildergebnis für molecules">
            <a:hlinkClick r:id="rId11"/>
            <a:extLst>
              <a:ext uri="{FF2B5EF4-FFF2-40B4-BE49-F238E27FC236}">
                <a16:creationId xmlns:a16="http://schemas.microsoft.com/office/drawing/2014/main" id="{E939F54D-04BD-7E3E-149D-02377B44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05" flipH="1">
            <a:off x="4574128" y="3364857"/>
            <a:ext cx="561231" cy="2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920F97-1405-7606-A9F4-D0F330136CD2}"/>
              </a:ext>
            </a:extLst>
          </p:cNvPr>
          <p:cNvCxnSpPr>
            <a:cxnSpLocks/>
          </p:cNvCxnSpPr>
          <p:nvPr/>
        </p:nvCxnSpPr>
        <p:spPr>
          <a:xfrm>
            <a:off x="3265597" y="351240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E9BC57F-DB24-DAB1-066A-6A7E869ADE8E}"/>
              </a:ext>
            </a:extLst>
          </p:cNvPr>
          <p:cNvCxnSpPr>
            <a:cxnSpLocks/>
          </p:cNvCxnSpPr>
          <p:nvPr/>
        </p:nvCxnSpPr>
        <p:spPr>
          <a:xfrm>
            <a:off x="3265597" y="368028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8E1B3CF-80AF-6FAE-5CBB-97E785EC96F6}"/>
              </a:ext>
            </a:extLst>
          </p:cNvPr>
          <p:cNvCxnSpPr>
            <a:cxnSpLocks/>
          </p:cNvCxnSpPr>
          <p:nvPr/>
        </p:nvCxnSpPr>
        <p:spPr>
          <a:xfrm>
            <a:off x="3265597" y="3858882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4CE368-5E6E-8DC0-20CA-86C9F7490B00}"/>
              </a:ext>
            </a:extLst>
          </p:cNvPr>
          <p:cNvCxnSpPr>
            <a:cxnSpLocks/>
          </p:cNvCxnSpPr>
          <p:nvPr/>
        </p:nvCxnSpPr>
        <p:spPr>
          <a:xfrm>
            <a:off x="3265597" y="403747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00514F5-2040-0D66-E546-03FE12106A6D}"/>
              </a:ext>
            </a:extLst>
          </p:cNvPr>
          <p:cNvCxnSpPr>
            <a:cxnSpLocks/>
          </p:cNvCxnSpPr>
          <p:nvPr/>
        </p:nvCxnSpPr>
        <p:spPr>
          <a:xfrm>
            <a:off x="3265597" y="420535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80AB008-2101-5D55-C116-18735FDA5FFC}"/>
              </a:ext>
            </a:extLst>
          </p:cNvPr>
          <p:cNvCxnSpPr>
            <a:cxnSpLocks/>
          </p:cNvCxnSpPr>
          <p:nvPr/>
        </p:nvCxnSpPr>
        <p:spPr>
          <a:xfrm>
            <a:off x="3265597" y="4394670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D0E8C30-0CD4-888D-D69E-8D0FAE3EDEB0}"/>
              </a:ext>
            </a:extLst>
          </p:cNvPr>
          <p:cNvSpPr txBox="1"/>
          <p:nvPr/>
        </p:nvSpPr>
        <p:spPr>
          <a:xfrm>
            <a:off x="3349378" y="3231042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>
                    <a:lumMod val="95000"/>
                  </a:prstClr>
                </a:solidFill>
                <a:uFillTx/>
                <a:latin typeface="Calibri" panose="020F0502020204030204"/>
              </a:rPr>
              <a:t>ions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8DDB3E0-F513-BEDA-F857-C7BCAC385DF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88606" y="3969304"/>
            <a:ext cx="948587" cy="638603"/>
          </a:xfrm>
          <a:prstGeom prst="rect">
            <a:avLst/>
          </a:prstGeom>
        </p:spPr>
      </p:pic>
      <p:pic>
        <p:nvPicPr>
          <p:cNvPr id="10" name="Picture 9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887122C5-7E14-E3AD-C501-25F557D1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174"/>
            <a:ext cx="696324" cy="5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4802D-F7A0-69DF-183A-556355F46A73}"/>
              </a:ext>
            </a:extLst>
          </p:cNvPr>
          <p:cNvPicPr>
            <a:picLocks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903" y="8495"/>
            <a:ext cx="1005509" cy="38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9200D-2ADC-200F-CDCF-694B35B2C6C0}"/>
              </a:ext>
            </a:extLst>
          </p:cNvPr>
          <p:cNvSpPr txBox="1"/>
          <p:nvPr/>
        </p:nvSpPr>
        <p:spPr>
          <a:xfrm>
            <a:off x="2260502" y="134683"/>
            <a:ext cx="4791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2100" b="1" kern="1200">
                <a:solidFill>
                  <a:prstClr val="black"/>
                </a:solidFill>
                <a:uFillTx/>
                <a:latin typeface="Calibri" panose="020F0502020204030204"/>
              </a:rPr>
              <a:t>Materials Research with Swift Heavy 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5AB99-2E13-F668-C94F-2240082CCE54}"/>
              </a:ext>
            </a:extLst>
          </p:cNvPr>
          <p:cNvSpPr txBox="1"/>
          <p:nvPr/>
        </p:nvSpPr>
        <p:spPr>
          <a:xfrm>
            <a:off x="73065" y="581058"/>
            <a:ext cx="2420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4472C4">
                    <a:lumMod val="50000"/>
                  </a:srgbClr>
                </a:solidFill>
                <a:uFillTx/>
                <a:latin typeface="Calibri" panose="020F0502020204030204"/>
              </a:rPr>
              <a:t>I. Ion-Track Nanotechnology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BF5FE-5AC8-18A1-58D6-83410D3FACD9}"/>
              </a:ext>
            </a:extLst>
          </p:cNvPr>
          <p:cNvSpPr txBox="1"/>
          <p:nvPr/>
        </p:nvSpPr>
        <p:spPr>
          <a:xfrm>
            <a:off x="3024014" y="581058"/>
            <a:ext cx="3019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ED7D31">
                    <a:lumMod val="50000"/>
                  </a:srgbClr>
                </a:solidFill>
                <a:uFillTx/>
                <a:latin typeface="Calibri" panose="020F0502020204030204"/>
              </a:rPr>
              <a:t>II. Heavy-Ion-induced modifications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7B12F-49E5-FFBB-60AB-DE03DA3A5E16}"/>
              </a:ext>
            </a:extLst>
          </p:cNvPr>
          <p:cNvSpPr txBox="1"/>
          <p:nvPr/>
        </p:nvSpPr>
        <p:spPr>
          <a:xfrm>
            <a:off x="5945480" y="585660"/>
            <a:ext cx="33137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C00000"/>
                </a:solidFill>
                <a:uFillTx/>
                <a:latin typeface="Calibri" panose="020F0502020204030204"/>
              </a:rPr>
              <a:t>III. Materials under Extreme Conditions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86AC703D-5BBC-5BF4-BAC6-9D85028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56" y="47516"/>
            <a:ext cx="538283" cy="4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AFEBC404-6454-1D8B-7D9B-60870F700E8D}"/>
              </a:ext>
            </a:extLst>
          </p:cNvPr>
          <p:cNvGrpSpPr/>
          <p:nvPr/>
        </p:nvGrpSpPr>
        <p:grpSpPr>
          <a:xfrm>
            <a:off x="5721670" y="4162400"/>
            <a:ext cx="949458" cy="671504"/>
            <a:chOff x="6472604" y="1640758"/>
            <a:chExt cx="2159235" cy="152711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F2CB98D-A570-2CCA-87E3-96BD9727AC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0649" y="1640758"/>
              <a:ext cx="1799999" cy="1527116"/>
            </a:xfrm>
            <a:prstGeom prst="ellipse">
              <a:avLst/>
            </a:prstGeom>
            <a:solidFill>
              <a:srgbClr val="FF0000">
                <a:alpha val="85000"/>
              </a:srgb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2236B39-7219-4168-2CC3-926BA1D30A83}"/>
                </a:ext>
              </a:extLst>
            </p:cNvPr>
            <p:cNvSpPr txBox="1"/>
            <p:nvPr/>
          </p:nvSpPr>
          <p:spPr>
            <a:xfrm>
              <a:off x="6472604" y="2107875"/>
              <a:ext cx="2159235" cy="613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Temperature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728F4EB-107D-ED2E-0352-FA56871E242E}"/>
              </a:ext>
            </a:extLst>
          </p:cNvPr>
          <p:cNvGrpSpPr/>
          <p:nvPr/>
        </p:nvGrpSpPr>
        <p:grpSpPr>
          <a:xfrm>
            <a:off x="6080501" y="3656568"/>
            <a:ext cx="837546" cy="671504"/>
            <a:chOff x="5758663" y="2660692"/>
            <a:chExt cx="1904726" cy="1527116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CFBFD87-C475-048C-BF00-280E1C848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389" y="2660692"/>
              <a:ext cx="1800000" cy="1527116"/>
            </a:xfrm>
            <a:prstGeom prst="ellipse">
              <a:avLst/>
            </a:prstGeom>
            <a:solidFill>
              <a:srgbClr val="0432FF"/>
            </a:solidFill>
            <a:ln w="12700" cap="flat">
              <a:solidFill>
                <a:srgbClr val="00919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A98ADF2-EB8D-2AC8-5851-6752AFDEEC00}"/>
                </a:ext>
              </a:extLst>
            </p:cNvPr>
            <p:cNvSpPr txBox="1"/>
            <p:nvPr/>
          </p:nvSpPr>
          <p:spPr>
            <a:xfrm>
              <a:off x="5758663" y="2903424"/>
              <a:ext cx="1904726" cy="981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algn="ctr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High Pressure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0D2E65-68E5-8AA3-72C0-B0B5BD9F3F40}"/>
              </a:ext>
            </a:extLst>
          </p:cNvPr>
          <p:cNvCxnSpPr>
            <a:cxnSpLocks/>
          </p:cNvCxnSpPr>
          <p:nvPr/>
        </p:nvCxnSpPr>
        <p:spPr>
          <a:xfrm>
            <a:off x="6671128" y="4852429"/>
            <a:ext cx="112563" cy="14102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4FADBA0-6979-E453-5AE9-1C02F86C58B6}"/>
              </a:ext>
            </a:extLst>
          </p:cNvPr>
          <p:cNvSpPr txBox="1"/>
          <p:nvPr/>
        </p:nvSpPr>
        <p:spPr>
          <a:xfrm>
            <a:off x="0" y="4775584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Activities included in POF – Matter – MML – RT2 </a:t>
            </a:r>
            <a:r>
              <a:rPr lang="en-US" sz="1400"/>
              <a:t>(</a:t>
            </a:r>
            <a:r>
              <a:rPr lang="en-US" sz="1400" i="1"/>
              <a:t>Complex and functional materials, quantum materials</a:t>
            </a:r>
            <a:r>
              <a:rPr lang="en-US" sz="1400"/>
              <a:t>)</a:t>
            </a:r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85666F-19F8-B734-985A-F3BAC3F9067A}"/>
              </a:ext>
            </a:extLst>
          </p:cNvPr>
          <p:cNvSpPr/>
          <p:nvPr/>
        </p:nvSpPr>
        <p:spPr>
          <a:xfrm>
            <a:off x="3254834" y="2637406"/>
            <a:ext cx="1674000" cy="323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E85A1-B9D2-EAE5-CE5B-D9C8168C7B06}"/>
              </a:ext>
            </a:extLst>
          </p:cNvPr>
          <p:cNvSpPr/>
          <p:nvPr/>
        </p:nvSpPr>
        <p:spPr>
          <a:xfrm>
            <a:off x="3254834" y="2029797"/>
            <a:ext cx="1674000" cy="323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11ACB-17FD-8F1E-46B4-7B750A729BF9}"/>
              </a:ext>
            </a:extLst>
          </p:cNvPr>
          <p:cNvSpPr/>
          <p:nvPr/>
        </p:nvSpPr>
        <p:spPr>
          <a:xfrm>
            <a:off x="3254834" y="1509367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E5DA5-6042-E97C-D8B2-D9AF839B20A2}"/>
              </a:ext>
            </a:extLst>
          </p:cNvPr>
          <p:cNvSpPr/>
          <p:nvPr/>
        </p:nvSpPr>
        <p:spPr>
          <a:xfrm>
            <a:off x="3254834" y="1051246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0950FA-E4A1-32A5-CC54-62DD785FF41F}"/>
              </a:ext>
            </a:extLst>
          </p:cNvPr>
          <p:cNvSpPr txBox="1"/>
          <p:nvPr/>
        </p:nvSpPr>
        <p:spPr>
          <a:xfrm>
            <a:off x="3307774" y="1084390"/>
            <a:ext cx="1617494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materials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CFEE8-D0EE-2696-D230-D7381D7CFB69}"/>
              </a:ext>
            </a:extLst>
          </p:cNvPr>
          <p:cNvSpPr txBox="1"/>
          <p:nvPr/>
        </p:nvSpPr>
        <p:spPr>
          <a:xfrm>
            <a:off x="3413837" y="1538181"/>
            <a:ext cx="1404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Space electronics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B11528-C86F-49D4-2F7D-577B21C9863C}"/>
              </a:ext>
            </a:extLst>
          </p:cNvPr>
          <p:cNvSpPr txBox="1"/>
          <p:nvPr/>
        </p:nvSpPr>
        <p:spPr>
          <a:xfrm>
            <a:off x="3507949" y="2060297"/>
            <a:ext cx="1216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Nanomaterials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DA8F2C-DEB4-8043-9416-3CFAD232A0F3}"/>
              </a:ext>
            </a:extLst>
          </p:cNvPr>
          <p:cNvSpPr txBox="1"/>
          <p:nvPr/>
        </p:nvSpPr>
        <p:spPr>
          <a:xfrm>
            <a:off x="3660707" y="2659958"/>
            <a:ext cx="909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Molecules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814A3B-2AD4-3BA1-186F-D55A50E2BA13}"/>
              </a:ext>
            </a:extLst>
          </p:cNvPr>
          <p:cNvGrpSpPr/>
          <p:nvPr/>
        </p:nvGrpSpPr>
        <p:grpSpPr>
          <a:xfrm>
            <a:off x="5006802" y="1007743"/>
            <a:ext cx="980506" cy="2143004"/>
            <a:chOff x="6679573" y="1349794"/>
            <a:chExt cx="1307341" cy="2857339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36A6697B-5D53-DBAC-1F8A-F1C91187E734}"/>
                </a:ext>
              </a:extLst>
            </p:cNvPr>
            <p:cNvSpPr/>
            <p:nvPr/>
          </p:nvSpPr>
          <p:spPr>
            <a:xfrm>
              <a:off x="6679573" y="1349794"/>
              <a:ext cx="1307341" cy="2857339"/>
            </a:xfrm>
            <a:prstGeom prst="downArrow">
              <a:avLst/>
            </a:prstGeom>
            <a:gradFill flip="none" rotWithShape="1">
              <a:gsLst>
                <a:gs pos="47000">
                  <a:schemeClr val="accent2">
                    <a:lumMod val="60000"/>
                    <a:lumOff val="40000"/>
                  </a:schemeClr>
                </a:gs>
                <a:gs pos="2000">
                  <a:schemeClr val="accent2">
                    <a:lumMod val="75000"/>
                  </a:schemeClr>
                </a:gs>
                <a:gs pos="63000">
                  <a:schemeClr val="accent2">
                    <a:lumMod val="40000"/>
                    <a:lumOff val="60000"/>
                  </a:schemeClr>
                </a:gs>
                <a:gs pos="98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defTabSz="685800" hangingPunct="1"/>
              <a:endParaRPr lang="en-US" sz="1350" kern="1200">
                <a:solidFill>
                  <a:prstClr val="white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8586BA-1C05-88E6-5CEB-13950EFD396D}"/>
                </a:ext>
              </a:extLst>
            </p:cNvPr>
            <p:cNvSpPr txBox="1"/>
            <p:nvPr/>
          </p:nvSpPr>
          <p:spPr>
            <a:xfrm>
              <a:off x="6983318" y="1589935"/>
              <a:ext cx="6998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from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bulk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974256-8656-C1A8-54C6-98E2B93F8FBF}"/>
                </a:ext>
              </a:extLst>
            </p:cNvPr>
            <p:cNvSpPr txBox="1"/>
            <p:nvPr/>
          </p:nvSpPr>
          <p:spPr>
            <a:xfrm>
              <a:off x="6971820" y="2793276"/>
              <a:ext cx="7228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to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nano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46C1AD0-B14A-3883-F53C-3596D2C0C038}"/>
              </a:ext>
            </a:extLst>
          </p:cNvPr>
          <p:cNvGrpSpPr/>
          <p:nvPr/>
        </p:nvGrpSpPr>
        <p:grpSpPr>
          <a:xfrm>
            <a:off x="5384092" y="3647746"/>
            <a:ext cx="851264" cy="671504"/>
            <a:chOff x="4974025" y="1659283"/>
            <a:chExt cx="1935925" cy="15271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9DDC02-9AAE-4B8A-B91D-7587C746D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950" y="1659283"/>
              <a:ext cx="1800000" cy="1527116"/>
            </a:xfrm>
            <a:prstGeom prst="ellipse">
              <a:avLst/>
            </a:prstGeom>
            <a:solidFill>
              <a:srgbClr val="00CC00">
                <a:alpha val="85000"/>
              </a:srgb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C075AE2-8199-8B12-9ACA-8943B24DD44E}"/>
                </a:ext>
              </a:extLst>
            </p:cNvPr>
            <p:cNvSpPr txBox="1"/>
            <p:nvPr/>
          </p:nvSpPr>
          <p:spPr>
            <a:xfrm>
              <a:off x="4974025" y="1908730"/>
              <a:ext cx="1923515" cy="981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algn="ctr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Ion Irradiation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69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50619E48-6172-3D2C-9962-A947F049BE0E}"/>
              </a:ext>
            </a:extLst>
          </p:cNvPr>
          <p:cNvSpPr/>
          <p:nvPr/>
        </p:nvSpPr>
        <p:spPr>
          <a:xfrm>
            <a:off x="6139900" y="929396"/>
            <a:ext cx="2917552" cy="4007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C58F6B4-8DCD-255F-6BB9-D681736C4659}"/>
              </a:ext>
            </a:extLst>
          </p:cNvPr>
          <p:cNvGrpSpPr/>
          <p:nvPr/>
        </p:nvGrpSpPr>
        <p:grpSpPr>
          <a:xfrm>
            <a:off x="6333666" y="2748005"/>
            <a:ext cx="2418806" cy="1845678"/>
            <a:chOff x="8951769" y="4129637"/>
            <a:chExt cx="2973599" cy="2150476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26F3B85-857C-BC9A-160A-D3F2429E03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51769" y="4129637"/>
              <a:ext cx="2973599" cy="2150476"/>
              <a:chOff x="7358989" y="1268155"/>
              <a:chExt cx="3217563" cy="2326903"/>
            </a:xfrm>
          </p:grpSpPr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19406B06-3E66-0850-95A1-D211E51721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0200" y="1268155"/>
                <a:ext cx="3086352" cy="2326903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A003754B-5F49-C056-6021-042E5A3CC6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58989" y="1546281"/>
                <a:ext cx="1081909" cy="607416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BD27C63-9633-1C6E-4E10-1EE7BE8F35F1}"/>
                </a:ext>
              </a:extLst>
            </p:cNvPr>
            <p:cNvSpPr txBox="1"/>
            <p:nvPr/>
          </p:nvSpPr>
          <p:spPr>
            <a:xfrm>
              <a:off x="9891997" y="6113957"/>
              <a:ext cx="1049433" cy="1385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defTabSz="685800" hangingPunct="1"/>
              <a:r>
                <a:rPr lang="en-US" sz="675" b="1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Ion penetration range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F44C09-E068-3746-06A8-36B468B2B73C}"/>
                </a:ext>
              </a:extLst>
            </p:cNvPr>
            <p:cNvSpPr txBox="1"/>
            <p:nvPr/>
          </p:nvSpPr>
          <p:spPr>
            <a:xfrm>
              <a:off x="9736457" y="5104045"/>
              <a:ext cx="1744708" cy="298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r>
                <a:rPr lang="en-US" sz="750" kern="1200">
                  <a:latin typeface="Calibri" panose="020F0502020204030204"/>
                </a:rPr>
                <a:t>Pressures of up to ~50 GPa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404BAB4-8C9E-55D0-7653-ECAE150EBA99}"/>
                </a:ext>
              </a:extLst>
            </p:cNvPr>
            <p:cNvSpPr txBox="1"/>
            <p:nvPr/>
          </p:nvSpPr>
          <p:spPr>
            <a:xfrm rot="5400000">
              <a:off x="11470617" y="5577382"/>
              <a:ext cx="536472" cy="1385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defTabSz="685800" hangingPunct="1"/>
              <a:r>
                <a:rPr lang="en-US" sz="675" b="1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Energy loss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6493EC0-332D-5B20-B8E4-4322BCFDEF9D}"/>
              </a:ext>
            </a:extLst>
          </p:cNvPr>
          <p:cNvSpPr/>
          <p:nvPr/>
        </p:nvSpPr>
        <p:spPr>
          <a:xfrm>
            <a:off x="6591814" y="1703326"/>
            <a:ext cx="2026238" cy="531226"/>
          </a:xfrm>
          <a:prstGeom prst="rect">
            <a:avLst/>
          </a:prstGeom>
          <a:solidFill>
            <a:srgbClr val="C00000"/>
          </a:solidFill>
          <a:ln>
            <a:solidFill>
              <a:srgbClr val="CD90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FB3BCD5-F93C-23E6-C62D-C0AABC5F4966}"/>
              </a:ext>
            </a:extLst>
          </p:cNvPr>
          <p:cNvSpPr/>
          <p:nvPr/>
        </p:nvSpPr>
        <p:spPr>
          <a:xfrm>
            <a:off x="6587996" y="1250341"/>
            <a:ext cx="2033875" cy="323788"/>
          </a:xfrm>
          <a:prstGeom prst="rect">
            <a:avLst/>
          </a:prstGeom>
          <a:solidFill>
            <a:srgbClr val="C00000"/>
          </a:solidFill>
          <a:ln>
            <a:solidFill>
              <a:srgbClr val="CD90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A181F6-FCFE-87AE-E552-13CB5F5C2931}"/>
              </a:ext>
            </a:extLst>
          </p:cNvPr>
          <p:cNvSpPr txBox="1"/>
          <p:nvPr/>
        </p:nvSpPr>
        <p:spPr>
          <a:xfrm>
            <a:off x="6587996" y="1726720"/>
            <a:ext cx="202623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Radiation hardness of functional  materials 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FFFB09A-C266-1816-5DFC-6628797C02AA}"/>
              </a:ext>
            </a:extLst>
          </p:cNvPr>
          <p:cNvSpPr txBox="1"/>
          <p:nvPr/>
        </p:nvSpPr>
        <p:spPr>
          <a:xfrm>
            <a:off x="6659866" y="1264210"/>
            <a:ext cx="19398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High-pressure irradiation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D0311-0305-B90F-AC68-35441B1217E9}"/>
              </a:ext>
            </a:extLst>
          </p:cNvPr>
          <p:cNvSpPr/>
          <p:nvPr/>
        </p:nvSpPr>
        <p:spPr>
          <a:xfrm>
            <a:off x="3134004" y="927699"/>
            <a:ext cx="2917552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3785AA0-5EFE-056C-A972-17E2CDAF4A75}"/>
              </a:ext>
            </a:extLst>
          </p:cNvPr>
          <p:cNvSpPr/>
          <p:nvPr/>
        </p:nvSpPr>
        <p:spPr>
          <a:xfrm>
            <a:off x="3254834" y="2637406"/>
            <a:ext cx="1674000" cy="3237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309574-30B0-3BD6-8079-076CF86130D0}"/>
              </a:ext>
            </a:extLst>
          </p:cNvPr>
          <p:cNvSpPr/>
          <p:nvPr/>
        </p:nvSpPr>
        <p:spPr>
          <a:xfrm>
            <a:off x="3254834" y="2029797"/>
            <a:ext cx="1674000" cy="323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C22E87-60AE-C047-DB78-0CB35C3DF36C}"/>
              </a:ext>
            </a:extLst>
          </p:cNvPr>
          <p:cNvSpPr/>
          <p:nvPr/>
        </p:nvSpPr>
        <p:spPr>
          <a:xfrm>
            <a:off x="3254834" y="1509367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15C80C-4421-03EA-7988-BCF0194E6797}"/>
              </a:ext>
            </a:extLst>
          </p:cNvPr>
          <p:cNvSpPr/>
          <p:nvPr/>
        </p:nvSpPr>
        <p:spPr>
          <a:xfrm>
            <a:off x="3254834" y="1051246"/>
            <a:ext cx="1674000" cy="323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E47603-106C-5ECC-332B-FE83DBCD916E}"/>
              </a:ext>
            </a:extLst>
          </p:cNvPr>
          <p:cNvSpPr/>
          <p:nvPr/>
        </p:nvSpPr>
        <p:spPr>
          <a:xfrm>
            <a:off x="78175" y="916983"/>
            <a:ext cx="2975513" cy="4007441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1F2E5D-09EF-59D6-EE68-8E1815C5E5FC}"/>
              </a:ext>
            </a:extLst>
          </p:cNvPr>
          <p:cNvSpPr/>
          <p:nvPr/>
        </p:nvSpPr>
        <p:spPr>
          <a:xfrm>
            <a:off x="211167" y="1001786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8ECF4B-25F2-13A2-AF71-1A11EE232A33}"/>
              </a:ext>
            </a:extLst>
          </p:cNvPr>
          <p:cNvSpPr/>
          <p:nvPr/>
        </p:nvSpPr>
        <p:spPr>
          <a:xfrm>
            <a:off x="211167" y="1490179"/>
            <a:ext cx="2710343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99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635480-2567-7878-3846-645AB63BA37C}"/>
              </a:ext>
            </a:extLst>
          </p:cNvPr>
          <p:cNvSpPr/>
          <p:nvPr/>
        </p:nvSpPr>
        <p:spPr>
          <a:xfrm>
            <a:off x="104394" y="2024910"/>
            <a:ext cx="2923888" cy="323788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03CF1-B655-5B2D-5AC1-3D83CF96D7D0}"/>
              </a:ext>
            </a:extLst>
          </p:cNvPr>
          <p:cNvSpPr txBox="1"/>
          <p:nvPr/>
        </p:nvSpPr>
        <p:spPr>
          <a:xfrm>
            <a:off x="296207" y="1025179"/>
            <a:ext cx="25347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Isoporous membranes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5F4570-1512-F947-51D5-D044B7ADC06D}"/>
              </a:ext>
            </a:extLst>
          </p:cNvPr>
          <p:cNvSpPr txBox="1"/>
          <p:nvPr/>
        </p:nvSpPr>
        <p:spPr>
          <a:xfrm>
            <a:off x="318857" y="1525043"/>
            <a:ext cx="2140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Single-nanochannel sensors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741BC-3E69-5E51-6DB3-C78119C3390B}"/>
              </a:ext>
            </a:extLst>
          </p:cNvPr>
          <p:cNvSpPr txBox="1"/>
          <p:nvPr/>
        </p:nvSpPr>
        <p:spPr>
          <a:xfrm>
            <a:off x="3307774" y="1084390"/>
            <a:ext cx="1617494" cy="3000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Functional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6317D-EE08-2C65-9F64-07FD78E2B329}"/>
              </a:ext>
            </a:extLst>
          </p:cNvPr>
          <p:cNvSpPr txBox="1"/>
          <p:nvPr/>
        </p:nvSpPr>
        <p:spPr>
          <a:xfrm>
            <a:off x="3413837" y="1538181"/>
            <a:ext cx="1404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Space electronics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C04725-C419-C941-8F69-4B53DF1C7A45}"/>
              </a:ext>
            </a:extLst>
          </p:cNvPr>
          <p:cNvSpPr txBox="1"/>
          <p:nvPr/>
        </p:nvSpPr>
        <p:spPr>
          <a:xfrm>
            <a:off x="3507949" y="2060297"/>
            <a:ext cx="1216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Nanomaterials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E42C9F-0DF4-5273-4C77-051CE682D1CB}"/>
              </a:ext>
            </a:extLst>
          </p:cNvPr>
          <p:cNvSpPr txBox="1"/>
          <p:nvPr/>
        </p:nvSpPr>
        <p:spPr>
          <a:xfrm>
            <a:off x="3660707" y="2659958"/>
            <a:ext cx="9092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black"/>
                </a:solidFill>
                <a:uFillTx/>
                <a:latin typeface="Calibri" panose="020F0502020204030204"/>
              </a:rPr>
              <a:t>Molecules</a:t>
            </a:r>
          </a:p>
        </p:txBody>
      </p:sp>
      <p:pic>
        <p:nvPicPr>
          <p:cNvPr id="28" name="Picture 27" descr="40H8M-2">
            <a:extLst>
              <a:ext uri="{FF2B5EF4-FFF2-40B4-BE49-F238E27FC236}">
                <a16:creationId xmlns:a16="http://schemas.microsoft.com/office/drawing/2014/main" id="{33A73FC3-9885-53ED-9ACB-CF536D2D7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lum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19" y="3243683"/>
            <a:ext cx="1313344" cy="1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12">
            <a:extLst>
              <a:ext uri="{FF2B5EF4-FFF2-40B4-BE49-F238E27FC236}">
                <a16:creationId xmlns:a16="http://schemas.microsoft.com/office/drawing/2014/main" id="{A8FC4703-4D24-8388-B878-279B1D252B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658" y="3257907"/>
            <a:ext cx="1489749" cy="1350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E8DA5AB-1C70-33A4-DBB1-08C656DAFD99}"/>
              </a:ext>
            </a:extLst>
          </p:cNvPr>
          <p:cNvGrpSpPr>
            <a:grpSpLocks noChangeAspect="1"/>
          </p:cNvGrpSpPr>
          <p:nvPr/>
        </p:nvGrpSpPr>
        <p:grpSpPr>
          <a:xfrm>
            <a:off x="3211970" y="3263339"/>
            <a:ext cx="1909560" cy="1350000"/>
            <a:chOff x="7474683" y="3825970"/>
            <a:chExt cx="4299358" cy="3039510"/>
          </a:xfrm>
        </p:grpSpPr>
        <p:pic>
          <p:nvPicPr>
            <p:cNvPr id="36" name="Picture 35" descr="Résultat de recherche d'images pour &quot;dense molecular clouds&quot;">
              <a:extLst>
                <a:ext uri="{FF2B5EF4-FFF2-40B4-BE49-F238E27FC236}">
                  <a16:creationId xmlns:a16="http://schemas.microsoft.com/office/drawing/2014/main" id="{12FCB396-A255-8FF5-E956-E52E63B126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7474683" y="3825970"/>
              <a:ext cx="4299358" cy="3039510"/>
            </a:xfrm>
            <a:prstGeom prst="rect">
              <a:avLst/>
            </a:prstGeom>
            <a:noFill/>
          </p:spPr>
        </p:pic>
        <p:pic>
          <p:nvPicPr>
            <p:cNvPr id="37" name="Picture 4" descr="Bildergebnis für molecules">
              <a:hlinkClick r:id="rId11"/>
              <a:extLst>
                <a:ext uri="{FF2B5EF4-FFF2-40B4-BE49-F238E27FC236}">
                  <a16:creationId xmlns:a16="http://schemas.microsoft.com/office/drawing/2014/main" id="{2400C7A6-A7B9-2E0C-B05A-FCD1B585C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311777" flipH="1">
              <a:off x="9476177" y="4378906"/>
              <a:ext cx="1263607" cy="66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Glycine-3D-balls.png">
              <a:extLst>
                <a:ext uri="{FF2B5EF4-FFF2-40B4-BE49-F238E27FC236}">
                  <a16:creationId xmlns:a16="http://schemas.microsoft.com/office/drawing/2014/main" id="{E28323A3-4481-4C99-DB42-A48A1DE74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23045">
              <a:off x="10491481" y="4866398"/>
              <a:ext cx="625748" cy="57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A117E93-449E-7B20-F0EE-780DD2CC6D50}"/>
              </a:ext>
            </a:extLst>
          </p:cNvPr>
          <p:cNvSpPr txBox="1"/>
          <p:nvPr/>
        </p:nvSpPr>
        <p:spPr>
          <a:xfrm>
            <a:off x="87039" y="2053192"/>
            <a:ext cx="3005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Size-dependent properties of nanowires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316E9B-2F39-CFD7-7C47-261531EE2198}"/>
              </a:ext>
            </a:extLst>
          </p:cNvPr>
          <p:cNvSpPr/>
          <p:nvPr/>
        </p:nvSpPr>
        <p:spPr>
          <a:xfrm>
            <a:off x="537693" y="2521378"/>
            <a:ext cx="2057291" cy="506762"/>
          </a:xfrm>
          <a:prstGeom prst="rect">
            <a:avLst/>
          </a:prstGeom>
          <a:gradFill flip="none" rotWithShape="1">
            <a:gsLst>
              <a:gs pos="53000">
                <a:srgbClr val="486697"/>
              </a:gs>
              <a:gs pos="3000">
                <a:schemeClr val="accent1">
                  <a:lumMod val="50000"/>
                </a:schemeClr>
              </a:gs>
              <a:gs pos="82000">
                <a:schemeClr val="tx2">
                  <a:lumMod val="78128"/>
                  <a:lumOff val="21872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defTabSz="685800" hangingPunct="1"/>
            <a:endParaRPr lang="en-US" sz="1350" kern="1200">
              <a:solidFill>
                <a:prstClr val="white"/>
              </a:solidFill>
              <a:uFillTx/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3ADEF-088A-23A1-BB00-61A4CE2C8A57}"/>
              </a:ext>
            </a:extLst>
          </p:cNvPr>
          <p:cNvSpPr txBox="1"/>
          <p:nvPr/>
        </p:nvSpPr>
        <p:spPr>
          <a:xfrm>
            <a:off x="629635" y="2531040"/>
            <a:ext cx="1873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Nanowire assemblies</a:t>
            </a:r>
          </a:p>
          <a:p>
            <a:pPr marL="0" marR="0" algn="ctr" defTabSz="685800" hangingPunct="1"/>
            <a:r>
              <a:rPr lang="en-US" sz="1350" kern="1200">
                <a:solidFill>
                  <a:prstClr val="white"/>
                </a:solidFill>
                <a:uFillTx/>
                <a:latin typeface="Calibri" panose="020F0502020204030204"/>
              </a:rPr>
              <a:t>for energy applications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6AD432-4D98-A4B1-93B5-E728FEC4084F}"/>
              </a:ext>
            </a:extLst>
          </p:cNvPr>
          <p:cNvGrpSpPr/>
          <p:nvPr/>
        </p:nvGrpSpPr>
        <p:grpSpPr>
          <a:xfrm>
            <a:off x="5006802" y="1007743"/>
            <a:ext cx="980506" cy="2143004"/>
            <a:chOff x="6679573" y="1349794"/>
            <a:chExt cx="1307341" cy="2857339"/>
          </a:xfrm>
        </p:grpSpPr>
        <p:sp>
          <p:nvSpPr>
            <p:cNvPr id="57" name="Down Arrow 56">
              <a:extLst>
                <a:ext uri="{FF2B5EF4-FFF2-40B4-BE49-F238E27FC236}">
                  <a16:creationId xmlns:a16="http://schemas.microsoft.com/office/drawing/2014/main" id="{09BEE6FE-0004-5591-1FA9-9FBDA1505916}"/>
                </a:ext>
              </a:extLst>
            </p:cNvPr>
            <p:cNvSpPr/>
            <p:nvPr/>
          </p:nvSpPr>
          <p:spPr>
            <a:xfrm>
              <a:off x="6679573" y="1349794"/>
              <a:ext cx="1307341" cy="2857339"/>
            </a:xfrm>
            <a:prstGeom prst="downArrow">
              <a:avLst/>
            </a:prstGeom>
            <a:gradFill flip="none" rotWithShape="1">
              <a:gsLst>
                <a:gs pos="47000">
                  <a:schemeClr val="accent2">
                    <a:lumMod val="60000"/>
                    <a:lumOff val="40000"/>
                  </a:schemeClr>
                </a:gs>
                <a:gs pos="2000">
                  <a:schemeClr val="accent2">
                    <a:lumMod val="75000"/>
                  </a:schemeClr>
                </a:gs>
                <a:gs pos="63000">
                  <a:schemeClr val="accent2">
                    <a:lumMod val="40000"/>
                    <a:lumOff val="60000"/>
                  </a:schemeClr>
                </a:gs>
                <a:gs pos="98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 defTabSz="685800" hangingPunct="1"/>
              <a:endParaRPr lang="en-US" sz="1350" kern="1200">
                <a:solidFill>
                  <a:prstClr val="white"/>
                </a:solidFill>
                <a:uFillTx/>
                <a:latin typeface="Calibri" panose="020F050202020403020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6386BC4-4194-4463-E9FF-67B4D8E1E120}"/>
                </a:ext>
              </a:extLst>
            </p:cNvPr>
            <p:cNvSpPr txBox="1"/>
            <p:nvPr/>
          </p:nvSpPr>
          <p:spPr>
            <a:xfrm>
              <a:off x="6983318" y="1589935"/>
              <a:ext cx="6998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from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white"/>
                  </a:solidFill>
                  <a:uFillTx/>
                  <a:latin typeface="Calibri" panose="020F0502020204030204"/>
                </a:rPr>
                <a:t>bulk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A59992-57B1-2775-1F8D-5FD1AEEF7F9E}"/>
                </a:ext>
              </a:extLst>
            </p:cNvPr>
            <p:cNvSpPr txBox="1"/>
            <p:nvPr/>
          </p:nvSpPr>
          <p:spPr>
            <a:xfrm>
              <a:off x="6971820" y="2793276"/>
              <a:ext cx="72284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to</a:t>
              </a:r>
            </a:p>
            <a:p>
              <a:pPr marL="0" marR="0" algn="ctr" defTabSz="685800" hangingPunct="1"/>
              <a:r>
                <a:rPr lang="en-US" sz="1350" kern="1200">
                  <a:solidFill>
                    <a:prstClr val="black"/>
                  </a:solidFill>
                  <a:uFillTx/>
                  <a:latin typeface="Calibri" panose="020F0502020204030204"/>
                </a:rPr>
                <a:t>nano</a:t>
              </a:r>
            </a:p>
          </p:txBody>
        </p:sp>
      </p:grpSp>
      <p:pic>
        <p:nvPicPr>
          <p:cNvPr id="34" name="Grafik 4">
            <a:extLst>
              <a:ext uri="{FF2B5EF4-FFF2-40B4-BE49-F238E27FC236}">
                <a16:creationId xmlns:a16="http://schemas.microsoft.com/office/drawing/2014/main" id="{C4AA1DED-54D6-FCE8-4926-8A6A926FB2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695" y="3281121"/>
            <a:ext cx="919718" cy="1350000"/>
          </a:xfrm>
          <a:prstGeom prst="rect">
            <a:avLst/>
          </a:prstGeom>
        </p:spPr>
      </p:pic>
      <p:pic>
        <p:nvPicPr>
          <p:cNvPr id="61" name="Picture 4" descr="Bildergebnis für molecules">
            <a:hlinkClick r:id="rId11"/>
            <a:extLst>
              <a:ext uri="{FF2B5EF4-FFF2-40B4-BE49-F238E27FC236}">
                <a16:creationId xmlns:a16="http://schemas.microsoft.com/office/drawing/2014/main" id="{E939F54D-04BD-7E3E-149D-02377B44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05" flipH="1">
            <a:off x="4574128" y="3364857"/>
            <a:ext cx="561231" cy="2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920F97-1405-7606-A9F4-D0F330136CD2}"/>
              </a:ext>
            </a:extLst>
          </p:cNvPr>
          <p:cNvCxnSpPr>
            <a:cxnSpLocks/>
          </p:cNvCxnSpPr>
          <p:nvPr/>
        </p:nvCxnSpPr>
        <p:spPr>
          <a:xfrm>
            <a:off x="3265597" y="351240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E9BC57F-DB24-DAB1-066A-6A7E869ADE8E}"/>
              </a:ext>
            </a:extLst>
          </p:cNvPr>
          <p:cNvCxnSpPr>
            <a:cxnSpLocks/>
          </p:cNvCxnSpPr>
          <p:nvPr/>
        </p:nvCxnSpPr>
        <p:spPr>
          <a:xfrm>
            <a:off x="3265597" y="3680286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8E1B3CF-80AF-6FAE-5CBB-97E785EC96F6}"/>
              </a:ext>
            </a:extLst>
          </p:cNvPr>
          <p:cNvCxnSpPr>
            <a:cxnSpLocks/>
          </p:cNvCxnSpPr>
          <p:nvPr/>
        </p:nvCxnSpPr>
        <p:spPr>
          <a:xfrm>
            <a:off x="3265597" y="3858882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14CE368-5E6E-8DC0-20CA-86C9F7490B00}"/>
              </a:ext>
            </a:extLst>
          </p:cNvPr>
          <p:cNvCxnSpPr>
            <a:cxnSpLocks/>
          </p:cNvCxnSpPr>
          <p:nvPr/>
        </p:nvCxnSpPr>
        <p:spPr>
          <a:xfrm>
            <a:off x="3265597" y="403747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00514F5-2040-0D66-E546-03FE12106A6D}"/>
              </a:ext>
            </a:extLst>
          </p:cNvPr>
          <p:cNvCxnSpPr>
            <a:cxnSpLocks/>
          </p:cNvCxnSpPr>
          <p:nvPr/>
        </p:nvCxnSpPr>
        <p:spPr>
          <a:xfrm>
            <a:off x="3265597" y="4205358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D0E8C30-0CD4-888D-D69E-8D0FAE3EDEB0}"/>
              </a:ext>
            </a:extLst>
          </p:cNvPr>
          <p:cNvSpPr txBox="1"/>
          <p:nvPr/>
        </p:nvSpPr>
        <p:spPr>
          <a:xfrm>
            <a:off x="3349378" y="3231042"/>
            <a:ext cx="4748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350" kern="1200">
                <a:solidFill>
                  <a:prstClr val="white">
                    <a:lumMod val="95000"/>
                  </a:prstClr>
                </a:solidFill>
                <a:uFillTx/>
                <a:latin typeface="Calibri" panose="020F0502020204030204"/>
              </a:rPr>
              <a:t>ions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8DDB3E0-F513-BEDA-F857-C7BCAC385DF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88606" y="3969304"/>
            <a:ext cx="948587" cy="638603"/>
          </a:xfrm>
          <a:prstGeom prst="rect">
            <a:avLst/>
          </a:prstGeom>
        </p:spPr>
      </p:pic>
      <p:pic>
        <p:nvPicPr>
          <p:cNvPr id="10" name="Picture 9" descr="Q:\Eigene Dateien\MFPC26\5-vortraege\1-allgemeine-Folien\1-Logos-GSI+FAIR+Lageplan\1-BIOMAT+APPA-logo\logo-mat-1.png">
            <a:extLst>
              <a:ext uri="{FF2B5EF4-FFF2-40B4-BE49-F238E27FC236}">
                <a16:creationId xmlns:a16="http://schemas.microsoft.com/office/drawing/2014/main" id="{887122C5-7E14-E3AD-C501-25F557D1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174"/>
            <a:ext cx="696324" cy="5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94802D-F7A0-69DF-183A-556355F46A73}"/>
              </a:ext>
            </a:extLst>
          </p:cNvPr>
          <p:cNvPicPr>
            <a:picLocks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903" y="8495"/>
            <a:ext cx="1005509" cy="38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9200D-2ADC-200F-CDCF-694B35B2C6C0}"/>
              </a:ext>
            </a:extLst>
          </p:cNvPr>
          <p:cNvSpPr txBox="1"/>
          <p:nvPr/>
        </p:nvSpPr>
        <p:spPr>
          <a:xfrm>
            <a:off x="2260502" y="134683"/>
            <a:ext cx="47915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2100" b="1" kern="1200">
                <a:solidFill>
                  <a:prstClr val="black"/>
                </a:solidFill>
                <a:uFillTx/>
                <a:latin typeface="Calibri" panose="020F0502020204030204"/>
              </a:rPr>
              <a:t>Materials Research with Swift Heavy 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5AB99-2E13-F668-C94F-2240082CCE54}"/>
              </a:ext>
            </a:extLst>
          </p:cNvPr>
          <p:cNvSpPr txBox="1"/>
          <p:nvPr/>
        </p:nvSpPr>
        <p:spPr>
          <a:xfrm>
            <a:off x="73065" y="581058"/>
            <a:ext cx="2420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4472C4">
                    <a:lumMod val="50000"/>
                  </a:srgbClr>
                </a:solidFill>
                <a:uFillTx/>
                <a:latin typeface="Calibri" panose="020F0502020204030204"/>
              </a:rPr>
              <a:t>I. Ion-Track Nanotechnology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BF5FE-5AC8-18A1-58D6-83410D3FACD9}"/>
              </a:ext>
            </a:extLst>
          </p:cNvPr>
          <p:cNvSpPr txBox="1"/>
          <p:nvPr/>
        </p:nvSpPr>
        <p:spPr>
          <a:xfrm>
            <a:off x="3024014" y="581058"/>
            <a:ext cx="30191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ED7D31">
                    <a:lumMod val="50000"/>
                  </a:srgbClr>
                </a:solidFill>
                <a:uFillTx/>
                <a:latin typeface="Calibri" panose="020F0502020204030204"/>
              </a:rPr>
              <a:t>II. Heavy-Ion-induced modifications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7B12F-49E5-FFBB-60AB-DE03DA3A5E16}"/>
              </a:ext>
            </a:extLst>
          </p:cNvPr>
          <p:cNvSpPr txBox="1"/>
          <p:nvPr/>
        </p:nvSpPr>
        <p:spPr>
          <a:xfrm>
            <a:off x="5945480" y="585660"/>
            <a:ext cx="33137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685800" hangingPunct="1"/>
            <a:r>
              <a:rPr lang="en-US" sz="1500" b="1" kern="1200">
                <a:solidFill>
                  <a:srgbClr val="C00000"/>
                </a:solidFill>
                <a:uFillTx/>
                <a:latin typeface="Calibri" panose="020F0502020204030204"/>
              </a:rPr>
              <a:t>III. Materials under Extreme Conditions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86AC703D-5BBC-5BF4-BAC6-9D850283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556" y="47516"/>
            <a:ext cx="538283" cy="44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20377-94DB-2B52-64AB-34ABA4AA70D6}"/>
              </a:ext>
            </a:extLst>
          </p:cNvPr>
          <p:cNvSpPr txBox="1"/>
          <p:nvPr/>
        </p:nvSpPr>
        <p:spPr>
          <a:xfrm>
            <a:off x="-17809" y="4570239"/>
            <a:ext cx="5777308" cy="576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        MAT-program at existing facilities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5603B-A076-C48E-6E4F-4A3F319DA9FF}"/>
              </a:ext>
            </a:extLst>
          </p:cNvPr>
          <p:cNvSpPr txBox="1"/>
          <p:nvPr/>
        </p:nvSpPr>
        <p:spPr>
          <a:xfrm>
            <a:off x="5758598" y="4570239"/>
            <a:ext cx="3392960" cy="576000"/>
          </a:xfrm>
          <a:prstGeom prst="rect">
            <a:avLst/>
          </a:prstGeom>
          <a:solidFill>
            <a:srgbClr val="0432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</a:rPr>
              <a:t>Cave A </a:t>
            </a:r>
            <a:r>
              <a:rPr lang="en-US" sz="1800" b="1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en-US" sz="1800" b="1">
                <a:solidFill>
                  <a:srgbClr val="FFFF00"/>
                </a:solidFill>
              </a:rPr>
              <a:t>APPA Cave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3067EED-8319-63D9-22BD-3F74391CA9A4}"/>
              </a:ext>
            </a:extLst>
          </p:cNvPr>
          <p:cNvCxnSpPr>
            <a:cxnSpLocks/>
          </p:cNvCxnSpPr>
          <p:nvPr/>
        </p:nvCxnSpPr>
        <p:spPr>
          <a:xfrm>
            <a:off x="3265597" y="4394670"/>
            <a:ext cx="686054" cy="0"/>
          </a:xfrm>
          <a:prstGeom prst="straightConnector1">
            <a:avLst/>
          </a:prstGeom>
          <a:ln w="38100">
            <a:solidFill>
              <a:schemeClr val="accent3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AD130A3-5D86-E232-46A6-493BE8CC9812}"/>
              </a:ext>
            </a:extLst>
          </p:cNvPr>
          <p:cNvGrpSpPr/>
          <p:nvPr/>
        </p:nvGrpSpPr>
        <p:grpSpPr>
          <a:xfrm>
            <a:off x="5721670" y="4162400"/>
            <a:ext cx="949458" cy="671504"/>
            <a:chOff x="6472604" y="1640758"/>
            <a:chExt cx="2159235" cy="152711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6198861-721D-5944-D396-85265B167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0649" y="1640758"/>
              <a:ext cx="1799999" cy="1527116"/>
            </a:xfrm>
            <a:prstGeom prst="ellipse">
              <a:avLst/>
            </a:prstGeom>
            <a:solidFill>
              <a:srgbClr val="FF0000">
                <a:alpha val="85000"/>
              </a:srgb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9E85F1-D3C3-9BC5-8199-48B978CCB333}"/>
                </a:ext>
              </a:extLst>
            </p:cNvPr>
            <p:cNvSpPr txBox="1"/>
            <p:nvPr/>
          </p:nvSpPr>
          <p:spPr>
            <a:xfrm>
              <a:off x="6472604" y="2107875"/>
              <a:ext cx="2159235" cy="613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Temperature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81E2450-B9A0-87DE-FF3D-19AAEC6B6CA2}"/>
              </a:ext>
            </a:extLst>
          </p:cNvPr>
          <p:cNvGrpSpPr/>
          <p:nvPr/>
        </p:nvGrpSpPr>
        <p:grpSpPr>
          <a:xfrm>
            <a:off x="6080501" y="3656568"/>
            <a:ext cx="837546" cy="671504"/>
            <a:chOff x="5758663" y="2660692"/>
            <a:chExt cx="1904726" cy="1527116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DC977FC-D975-CD6A-FC91-EFAA475AE0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389" y="2660692"/>
              <a:ext cx="1800000" cy="1527116"/>
            </a:xfrm>
            <a:prstGeom prst="ellipse">
              <a:avLst/>
            </a:prstGeom>
            <a:solidFill>
              <a:srgbClr val="0432FF"/>
            </a:solidFill>
            <a:ln w="12700" cap="flat">
              <a:solidFill>
                <a:srgbClr val="009193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C37184-C727-D257-B1D9-9658396FA685}"/>
                </a:ext>
              </a:extLst>
            </p:cNvPr>
            <p:cNvSpPr txBox="1"/>
            <p:nvPr/>
          </p:nvSpPr>
          <p:spPr>
            <a:xfrm>
              <a:off x="5758663" y="2903424"/>
              <a:ext cx="1904726" cy="981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algn="ctr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High Pressure</a:t>
              </a:r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C685D6-A8FE-E9EE-5B6C-4398B0159E19}"/>
              </a:ext>
            </a:extLst>
          </p:cNvPr>
          <p:cNvCxnSpPr>
            <a:cxnSpLocks/>
          </p:cNvCxnSpPr>
          <p:nvPr/>
        </p:nvCxnSpPr>
        <p:spPr>
          <a:xfrm>
            <a:off x="6671128" y="4852429"/>
            <a:ext cx="112563" cy="141026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F8D5820-106E-81BB-4F80-ECC0C2CA1966}"/>
              </a:ext>
            </a:extLst>
          </p:cNvPr>
          <p:cNvGrpSpPr/>
          <p:nvPr/>
        </p:nvGrpSpPr>
        <p:grpSpPr>
          <a:xfrm>
            <a:off x="5384092" y="3647746"/>
            <a:ext cx="851264" cy="671504"/>
            <a:chOff x="4974025" y="1659283"/>
            <a:chExt cx="1935925" cy="15271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E17D2-4080-4856-78B2-5D9585106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950" y="1659283"/>
              <a:ext cx="1800000" cy="1527116"/>
            </a:xfrm>
            <a:prstGeom prst="ellipse">
              <a:avLst/>
            </a:prstGeom>
            <a:solidFill>
              <a:srgbClr val="00CC00">
                <a:alpha val="85000"/>
              </a:srgbClr>
            </a:solidFill>
            <a:ln w="127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defTabSz="1366242"/>
              <a:endParaRPr lang="en-US" sz="2400" kern="1200">
                <a:latin typeface="Calibri" panose="020F0502020204030204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E32C1E-A076-ADCC-259C-049D9CC306B2}"/>
                </a:ext>
              </a:extLst>
            </p:cNvPr>
            <p:cNvSpPr txBox="1"/>
            <p:nvPr/>
          </p:nvSpPr>
          <p:spPr>
            <a:xfrm>
              <a:off x="4974025" y="1908730"/>
              <a:ext cx="1923515" cy="981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3578" tIns="53578" rIns="53578" bIns="53578" numCol="1" spcCol="38100" rtlCol="0" anchor="ctr">
              <a:spAutoFit/>
            </a:bodyPr>
            <a:lstStyle/>
            <a:p>
              <a:pPr marL="60960" marR="60960" algn="ctr" defTabSz="1366242"/>
              <a:r>
                <a:rPr lang="en-US" sz="1050" kern="1200" dirty="0">
                  <a:solidFill>
                    <a:prstClr val="white"/>
                  </a:solidFill>
                  <a:latin typeface="Calibri" panose="020F0502020204030204"/>
                </a:rPr>
                <a:t>Ion Irradiation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77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8CCD8-2716-4C17-2707-3D5C41377AF3}"/>
              </a:ext>
            </a:extLst>
          </p:cNvPr>
          <p:cNvSpPr/>
          <p:nvPr/>
        </p:nvSpPr>
        <p:spPr>
          <a:xfrm>
            <a:off x="7844119" y="726750"/>
            <a:ext cx="1354312" cy="738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4391DD-9A62-C463-E31C-D5D62E9E3673}"/>
              </a:ext>
            </a:extLst>
          </p:cNvPr>
          <p:cNvCxnSpPr>
            <a:cxnSpLocks/>
          </p:cNvCxnSpPr>
          <p:nvPr/>
        </p:nvCxnSpPr>
        <p:spPr>
          <a:xfrm flipH="1">
            <a:off x="3004762" y="1669824"/>
            <a:ext cx="243428" cy="42067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E6D520-3A33-5284-5490-9DEDA0BC17C4}"/>
              </a:ext>
            </a:extLst>
          </p:cNvPr>
          <p:cNvCxnSpPr>
            <a:cxnSpLocks/>
          </p:cNvCxnSpPr>
          <p:nvPr/>
        </p:nvCxnSpPr>
        <p:spPr>
          <a:xfrm flipV="1">
            <a:off x="3991857" y="1357692"/>
            <a:ext cx="2398727" cy="380364"/>
          </a:xfrm>
          <a:prstGeom prst="straightConnector1">
            <a:avLst/>
          </a:prstGeom>
          <a:noFill/>
          <a:ln w="28575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2CADBB-63F1-6C90-FF0E-BD70016604E8}"/>
              </a:ext>
            </a:extLst>
          </p:cNvPr>
          <p:cNvSpPr txBox="1"/>
          <p:nvPr/>
        </p:nvSpPr>
        <p:spPr>
          <a:xfrm rot="754071">
            <a:off x="2530075" y="1261062"/>
            <a:ext cx="888704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>
                <a:ln>
                  <a:noFill/>
                </a:ln>
                <a:solidFill>
                  <a:srgbClr val="00599D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UNILAC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6E6F5-D4FF-2FBC-2926-092665BF92C7}"/>
              </a:ext>
            </a:extLst>
          </p:cNvPr>
          <p:cNvSpPr txBox="1"/>
          <p:nvPr/>
        </p:nvSpPr>
        <p:spPr>
          <a:xfrm>
            <a:off x="3771299" y="979633"/>
            <a:ext cx="726801" cy="3289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SIS18</a:t>
            </a:r>
          </a:p>
        </p:txBody>
      </p:sp>
      <p:grpSp>
        <p:nvGrpSpPr>
          <p:cNvPr id="6" name="Gruppieren 31">
            <a:extLst>
              <a:ext uri="{FF2B5EF4-FFF2-40B4-BE49-F238E27FC236}">
                <a16:creationId xmlns:a16="http://schemas.microsoft.com/office/drawing/2014/main" id="{1DFA08AA-F634-89C2-33EB-3FBDF0C40F41}"/>
              </a:ext>
            </a:extLst>
          </p:cNvPr>
          <p:cNvGrpSpPr/>
          <p:nvPr/>
        </p:nvGrpSpPr>
        <p:grpSpPr>
          <a:xfrm>
            <a:off x="2044586" y="951228"/>
            <a:ext cx="4717897" cy="2893690"/>
            <a:chOff x="1187807" y="951570"/>
            <a:chExt cx="6768386" cy="37264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8854A6-9A42-376D-DA08-24594C210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807" y="951570"/>
              <a:ext cx="6768386" cy="37264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4E32B1-7B15-9AC2-D82F-F969FFBD3946}"/>
                </a:ext>
              </a:extLst>
            </p:cNvPr>
            <p:cNvSpPr txBox="1"/>
            <p:nvPr/>
          </p:nvSpPr>
          <p:spPr>
            <a:xfrm>
              <a:off x="3838395" y="1648263"/>
              <a:ext cx="452688" cy="207749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SIS18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24F6E8-2C26-10B9-8C82-B0B112D0F04A}"/>
                </a:ext>
              </a:extLst>
            </p:cNvPr>
            <p:cNvSpPr txBox="1"/>
            <p:nvPr/>
          </p:nvSpPr>
          <p:spPr>
            <a:xfrm>
              <a:off x="6300193" y="1437624"/>
              <a:ext cx="580928" cy="230832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/>
                <a:t>SIS100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E1D529-213D-1F52-E35C-0A56DB8E4FF3}"/>
                </a:ext>
              </a:extLst>
            </p:cNvPr>
            <p:cNvSpPr txBox="1"/>
            <p:nvPr/>
          </p:nvSpPr>
          <p:spPr>
            <a:xfrm>
              <a:off x="5702032" y="3197431"/>
              <a:ext cx="1252747" cy="267533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Super-FRS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EC68F9-E729-C5CD-AB04-EFA333771254}"/>
                </a:ext>
              </a:extLst>
            </p:cNvPr>
            <p:cNvSpPr txBox="1"/>
            <p:nvPr/>
          </p:nvSpPr>
          <p:spPr>
            <a:xfrm>
              <a:off x="6573777" y="2393942"/>
              <a:ext cx="848886" cy="26753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CBM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57E693-8A78-4A50-C340-45036675B364}"/>
                </a:ext>
              </a:extLst>
            </p:cNvPr>
            <p:cNvSpPr txBox="1"/>
            <p:nvPr/>
          </p:nvSpPr>
          <p:spPr>
            <a:xfrm>
              <a:off x="4796803" y="3711354"/>
              <a:ext cx="1208886" cy="445890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NUSTAR HEB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17D0B2-4529-D260-5E83-00C9D35E3FFB}"/>
              </a:ext>
            </a:extLst>
          </p:cNvPr>
          <p:cNvSpPr txBox="1"/>
          <p:nvPr/>
        </p:nvSpPr>
        <p:spPr>
          <a:xfrm rot="1042904">
            <a:off x="2712266" y="1536007"/>
            <a:ext cx="623248" cy="207749"/>
          </a:xfrm>
          <a:prstGeom prst="rect">
            <a:avLst/>
          </a:prstGeom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GB" sz="900" dirty="0"/>
              <a:t>UNILAC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BD9F43-8D6B-6E2D-0DA8-4302CFA94120}"/>
              </a:ext>
            </a:extLst>
          </p:cNvPr>
          <p:cNvSpPr txBox="1"/>
          <p:nvPr/>
        </p:nvSpPr>
        <p:spPr>
          <a:xfrm>
            <a:off x="3808690" y="2353905"/>
            <a:ext cx="1092928" cy="207749"/>
          </a:xfrm>
          <a:prstGeom prst="rect">
            <a:avLst/>
          </a:prstGeom>
          <a:solidFill>
            <a:srgbClr val="C00000"/>
          </a:solidFill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MAT@CRYRING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6A9959-D0ED-85E5-6AC8-9154D2C71D25}"/>
              </a:ext>
            </a:extLst>
          </p:cNvPr>
          <p:cNvSpPr>
            <a:spLocks noChangeAspect="1"/>
          </p:cNvSpPr>
          <p:nvPr/>
        </p:nvSpPr>
        <p:spPr>
          <a:xfrm>
            <a:off x="3430987" y="1843727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05E848F-3DDD-A01E-DAFE-9AEF8D1643DD}"/>
              </a:ext>
            </a:extLst>
          </p:cNvPr>
          <p:cNvSpPr>
            <a:spLocks noChangeAspect="1"/>
          </p:cNvSpPr>
          <p:nvPr/>
        </p:nvSpPr>
        <p:spPr>
          <a:xfrm>
            <a:off x="3324597" y="1625692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E1D1E1-D042-9353-D603-FED433580000}"/>
              </a:ext>
            </a:extLst>
          </p:cNvPr>
          <p:cNvSpPr>
            <a:spLocks noChangeAspect="1"/>
          </p:cNvSpPr>
          <p:nvPr/>
        </p:nvSpPr>
        <p:spPr>
          <a:xfrm>
            <a:off x="3593542" y="2141836"/>
            <a:ext cx="180000" cy="180000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3AEC13-12DD-DEEE-0582-0D766C0F4458}"/>
              </a:ext>
            </a:extLst>
          </p:cNvPr>
          <p:cNvSpPr txBox="1"/>
          <p:nvPr/>
        </p:nvSpPr>
        <p:spPr>
          <a:xfrm>
            <a:off x="3824181" y="2034081"/>
            <a:ext cx="591187" cy="207749"/>
          </a:xfrm>
          <a:prstGeom prst="rect">
            <a:avLst/>
          </a:prstGeom>
          <a:solidFill>
            <a:srgbClr val="0432FF"/>
          </a:solidFill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Cave 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842DD7-704A-A71A-52F0-69EFDDEC8CB5}"/>
              </a:ext>
            </a:extLst>
          </p:cNvPr>
          <p:cNvSpPr txBox="1"/>
          <p:nvPr/>
        </p:nvSpPr>
        <p:spPr>
          <a:xfrm>
            <a:off x="3108312" y="1333063"/>
            <a:ext cx="719428" cy="207749"/>
          </a:xfrm>
          <a:prstGeom prst="rect">
            <a:avLst/>
          </a:prstGeom>
          <a:solidFill>
            <a:srgbClr val="7030A0"/>
          </a:solidFill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M-branch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0389A6-EBD2-55D6-2E04-E43EF21B0F16}"/>
              </a:ext>
            </a:extLst>
          </p:cNvPr>
          <p:cNvSpPr txBox="1"/>
          <p:nvPr/>
        </p:nvSpPr>
        <p:spPr>
          <a:xfrm>
            <a:off x="3627705" y="1715774"/>
            <a:ext cx="341119" cy="207749"/>
          </a:xfrm>
          <a:prstGeom prst="rect">
            <a:avLst/>
          </a:prstGeom>
          <a:solidFill>
            <a:srgbClr val="7030A0"/>
          </a:solidFill>
        </p:spPr>
        <p:txBody>
          <a:bodyPr vert="horz" wrap="none" lIns="68580" tIns="34290" rIns="68580" bIns="34290" rtlCol="0" anchor="t">
            <a:spAutoFit/>
          </a:bodyPr>
          <a:lstStyle/>
          <a:p>
            <a:pPr algn="l"/>
            <a:r>
              <a:rPr lang="en-GB" sz="900" b="1" dirty="0">
                <a:solidFill>
                  <a:schemeClr val="bg1"/>
                </a:solidFill>
              </a:rPr>
              <a:t>X0</a:t>
            </a:r>
          </a:p>
        </p:txBody>
      </p:sp>
      <p:pic>
        <p:nvPicPr>
          <p:cNvPr id="8" name="Picture 38">
            <a:extLst>
              <a:ext uri="{FF2B5EF4-FFF2-40B4-BE49-F238E27FC236}">
                <a16:creationId xmlns:a16="http://schemas.microsoft.com/office/drawing/2014/main" id="{03A3E89C-B804-8B3D-F23F-7C9B57B059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4" y="1374634"/>
            <a:ext cx="2554034" cy="141424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8EF85D-A725-0BAD-859F-40CD8A1ECB46}"/>
              </a:ext>
            </a:extLst>
          </p:cNvPr>
          <p:cNvSpPr txBox="1">
            <a:spLocks/>
          </p:cNvSpPr>
          <p:nvPr/>
        </p:nvSpPr>
        <p:spPr>
          <a:xfrm>
            <a:off x="41564" y="2308332"/>
            <a:ext cx="2291120" cy="48054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sz="1400" b="1" dirty="0">
                <a:solidFill>
                  <a:srgbClr val="008F00"/>
                </a:solidFill>
                <a:latin typeface="Arial"/>
                <a:cs typeface="Arial"/>
              </a:rPr>
              <a:t>UNILAC</a:t>
            </a:r>
            <a:r>
              <a:rPr lang="en-US" sz="1400" dirty="0">
                <a:solidFill>
                  <a:srgbClr val="008F00"/>
                </a:solidFill>
                <a:latin typeface="Arial"/>
                <a:cs typeface="Arial"/>
              </a:rPr>
              <a:t> (3-11.4 MeV/u)</a:t>
            </a:r>
          </a:p>
          <a:p>
            <a:pPr algn="ctr" defTabSz="342900">
              <a:lnSpc>
                <a:spcPct val="100000"/>
              </a:lnSpc>
              <a:defRPr/>
            </a:pPr>
            <a:r>
              <a:rPr lang="en-US" sz="1400" dirty="0">
                <a:solidFill>
                  <a:srgbClr val="008F00"/>
                </a:solidFill>
                <a:latin typeface="Arial"/>
                <a:cs typeface="Arial"/>
              </a:rPr>
              <a:t>Ion range up to 100 µm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8FBED8-4233-8368-2017-7A356E7BC8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248" y="1185120"/>
            <a:ext cx="2330888" cy="1414244"/>
          </a:xfrm>
          <a:prstGeom prst="rect">
            <a:avLst/>
          </a:prstGeom>
          <a:ln w="57150">
            <a:solidFill>
              <a:srgbClr val="0432FF"/>
            </a:solidFill>
          </a:ln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5F1272D-9DEE-9E92-F814-ABD3367497FB}"/>
              </a:ext>
            </a:extLst>
          </p:cNvPr>
          <p:cNvSpPr txBox="1">
            <a:spLocks/>
          </p:cNvSpPr>
          <p:nvPr/>
        </p:nvSpPr>
        <p:spPr>
          <a:xfrm>
            <a:off x="6697703" y="2176567"/>
            <a:ext cx="2042417" cy="42872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defRPr/>
            </a:pPr>
            <a:r>
              <a:rPr lang="en-US" sz="1400" b="1" dirty="0">
                <a:solidFill>
                  <a:srgbClr val="0432FF"/>
                </a:solidFill>
                <a:latin typeface="Arial"/>
                <a:cs typeface="Arial"/>
              </a:rPr>
              <a:t>SIS18 </a:t>
            </a:r>
            <a:r>
              <a:rPr lang="en-US" sz="1400" dirty="0">
                <a:solidFill>
                  <a:srgbClr val="0432FF"/>
                </a:solidFill>
                <a:latin typeface="Arial"/>
                <a:cs typeface="Arial"/>
              </a:rPr>
              <a:t>(80-1000 Mev/u)</a:t>
            </a:r>
          </a:p>
          <a:p>
            <a:pPr algn="ctr" defTabSz="342900">
              <a:defRPr/>
            </a:pPr>
            <a:r>
              <a:rPr lang="en-US" sz="1400" dirty="0">
                <a:solidFill>
                  <a:srgbClr val="0432FF"/>
                </a:solidFill>
                <a:latin typeface="Arial"/>
                <a:cs typeface="Arial"/>
              </a:rPr>
              <a:t>Ion range ~mm-cm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73C18-CA57-9768-7A58-4B7086E0A392}"/>
              </a:ext>
            </a:extLst>
          </p:cNvPr>
          <p:cNvSpPr txBox="1"/>
          <p:nvPr/>
        </p:nvSpPr>
        <p:spPr>
          <a:xfrm>
            <a:off x="6632661" y="806358"/>
            <a:ext cx="2496908" cy="3003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432FF"/>
                </a:solidFill>
              </a:rPr>
              <a:t>High energy / ion range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BF3F51D-0942-E200-7405-13652402C197}"/>
              </a:ext>
            </a:extLst>
          </p:cNvPr>
          <p:cNvSpPr>
            <a:spLocks noChangeAspect="1"/>
          </p:cNvSpPr>
          <p:nvPr/>
        </p:nvSpPr>
        <p:spPr>
          <a:xfrm>
            <a:off x="3575023" y="2362604"/>
            <a:ext cx="180000" cy="18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E0BE4F-608E-BEA3-C43D-41A205B5AD4F}"/>
              </a:ext>
            </a:extLst>
          </p:cNvPr>
          <p:cNvSpPr txBox="1"/>
          <p:nvPr/>
        </p:nvSpPr>
        <p:spPr>
          <a:xfrm>
            <a:off x="6575170" y="2673614"/>
            <a:ext cx="2938554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182563" marR="81280" indent="-182563" defTabSz="1821656">
              <a:buFont typeface="Arial" panose="020B0604020202020204" pitchFamily="34" charset="0"/>
              <a:buChar char="•"/>
            </a:pPr>
            <a:r>
              <a:rPr lang="en-US" sz="1400" dirty="0"/>
              <a:t>tests of space electronics and materials</a:t>
            </a:r>
          </a:p>
          <a:p>
            <a:pPr marL="182563" marR="81280" indent="-182563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Arial"/>
              </a:rPr>
              <a:t>rradiations at high-pressures</a:t>
            </a:r>
          </a:p>
          <a:p>
            <a:pPr marL="182563" marR="81280" indent="-182563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/>
              <a:t>radiation hardness of materials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sym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95FED1-9085-BECF-5A8A-8640260014EE}"/>
              </a:ext>
            </a:extLst>
          </p:cNvPr>
          <p:cNvSpPr txBox="1"/>
          <p:nvPr/>
        </p:nvSpPr>
        <p:spPr>
          <a:xfrm>
            <a:off x="-145688" y="2940186"/>
            <a:ext cx="3421430" cy="7911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72000" rIns="0" bIns="71437" numCol="1" spcCol="38100" rtlCol="0" anchor="ctr">
            <a:spAutoFit/>
          </a:bodyPr>
          <a:lstStyle/>
          <a:p>
            <a:pPr marL="367030" marR="81280" indent="-1440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/>
              <a:t>i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on-track nanotechnology</a:t>
            </a:r>
          </a:p>
          <a:p>
            <a:pPr marL="367030" marR="81280" indent="-144000" defTabSz="1821656">
              <a:buFont typeface="Arial" panose="020B0604020202020204" pitchFamily="34" charset="0"/>
              <a:buChar char="•"/>
            </a:pPr>
            <a:r>
              <a:rPr lang="en-US" sz="1400"/>
              <a:t>i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on-induced materials modifications</a:t>
            </a:r>
          </a:p>
          <a:p>
            <a:pPr marL="367030" marR="81280" indent="-144000" defTabSz="1821656">
              <a:buFont typeface="Arial" panose="020B0604020202020204" pitchFamily="34" charset="0"/>
              <a:buChar char="•"/>
            </a:pPr>
            <a:r>
              <a:rPr lang="en-US" sz="1400"/>
              <a:t>a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strochemistry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8B4F7-2BD6-221E-1300-734E950862DC}"/>
              </a:ext>
            </a:extLst>
          </p:cNvPr>
          <p:cNvSpPr txBox="1"/>
          <p:nvPr/>
        </p:nvSpPr>
        <p:spPr>
          <a:xfrm>
            <a:off x="-92290" y="967040"/>
            <a:ext cx="2721149" cy="3003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08F00"/>
                </a:solidFill>
              </a:rPr>
              <a:t>Highest ion energy loss</a:t>
            </a: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65D501BB-AD67-E5C5-291E-4A8E440FE6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108312" y="4405096"/>
            <a:ext cx="1882030" cy="679177"/>
            <a:chOff x="6342274" y="2941633"/>
            <a:chExt cx="2556456" cy="8810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7B1722-F775-040A-5BE8-EFB09E75D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647" y="2941633"/>
              <a:ext cx="2349083" cy="88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hteck 8">
              <a:extLst>
                <a:ext uri="{FF2B5EF4-FFF2-40B4-BE49-F238E27FC236}">
                  <a16:creationId xmlns:a16="http://schemas.microsoft.com/office/drawing/2014/main" id="{CDCC78D5-97C1-11D5-7C7C-EBBB72575020}"/>
                </a:ext>
              </a:extLst>
            </p:cNvPr>
            <p:cNvSpPr/>
            <p:nvPr/>
          </p:nvSpPr>
          <p:spPr bwMode="auto">
            <a:xfrm>
              <a:off x="6342274" y="3505195"/>
              <a:ext cx="484297" cy="317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indent="-285750">
                <a:spcBef>
                  <a:spcPct val="20000"/>
                </a:spcBef>
                <a:buClr>
                  <a:srgbClr val="ED6E00"/>
                </a:buClr>
                <a:buChar char="-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indent="-228600">
                <a:spcBef>
                  <a:spcPct val="20000"/>
                </a:spcBef>
                <a:buClr>
                  <a:srgbClr val="ED6E00"/>
                </a:buClr>
                <a:buChar char="-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28" name="Rechteck 9">
              <a:extLst>
                <a:ext uri="{FF2B5EF4-FFF2-40B4-BE49-F238E27FC236}">
                  <a16:creationId xmlns:a16="http://schemas.microsoft.com/office/drawing/2014/main" id="{B8938D62-3FB3-594D-9944-C764ABF97E92}"/>
                </a:ext>
              </a:extLst>
            </p:cNvPr>
            <p:cNvSpPr/>
            <p:nvPr/>
          </p:nvSpPr>
          <p:spPr bwMode="auto">
            <a:xfrm>
              <a:off x="6653495" y="3663945"/>
              <a:ext cx="1211537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indent="-285750">
                <a:spcBef>
                  <a:spcPct val="20000"/>
                </a:spcBef>
                <a:buClr>
                  <a:srgbClr val="ED6E00"/>
                </a:buClr>
                <a:buChar char="-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indent="-228600">
                <a:spcBef>
                  <a:spcPct val="20000"/>
                </a:spcBef>
                <a:buClr>
                  <a:srgbClr val="ED6E00"/>
                </a:buClr>
                <a:buChar char="-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Rechteck 10">
              <a:extLst>
                <a:ext uri="{FF2B5EF4-FFF2-40B4-BE49-F238E27FC236}">
                  <a16:creationId xmlns:a16="http://schemas.microsoft.com/office/drawing/2014/main" id="{82670646-DB98-331D-EA36-1528207D9486}"/>
                </a:ext>
              </a:extLst>
            </p:cNvPr>
            <p:cNvSpPr/>
            <p:nvPr/>
          </p:nvSpPr>
          <p:spPr bwMode="auto">
            <a:xfrm>
              <a:off x="6618562" y="3573457"/>
              <a:ext cx="485885" cy="169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indent="-285750">
                <a:spcBef>
                  <a:spcPct val="20000"/>
                </a:spcBef>
                <a:buClr>
                  <a:srgbClr val="ED6E00"/>
                </a:buClr>
                <a:buChar char="-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indent="-228600">
                <a:spcBef>
                  <a:spcPct val="20000"/>
                </a:spcBef>
                <a:buClr>
                  <a:srgbClr val="ED6E00"/>
                </a:buClr>
                <a:buChar char="-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48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Gerade Verbindung mit Pfeil 11">
              <a:extLst>
                <a:ext uri="{FF2B5EF4-FFF2-40B4-BE49-F238E27FC236}">
                  <a16:creationId xmlns:a16="http://schemas.microsoft.com/office/drawing/2014/main" id="{BEE9A25E-D739-E922-317C-10A0CFEDA242}"/>
                </a:ext>
              </a:extLst>
            </p:cNvPr>
            <p:cNvCxnSpPr/>
            <p:nvPr/>
          </p:nvCxnSpPr>
          <p:spPr bwMode="auto">
            <a:xfrm flipV="1">
              <a:off x="7326748" y="3185316"/>
              <a:ext cx="622934" cy="41513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12">
              <a:extLst>
                <a:ext uri="{FF2B5EF4-FFF2-40B4-BE49-F238E27FC236}">
                  <a16:creationId xmlns:a16="http://schemas.microsoft.com/office/drawing/2014/main" id="{ACB49DA2-FA46-C1E6-13D7-F4C60FA050D3}"/>
                </a:ext>
              </a:extLst>
            </p:cNvPr>
            <p:cNvSpPr/>
            <p:nvPr/>
          </p:nvSpPr>
          <p:spPr bwMode="auto">
            <a:xfrm>
              <a:off x="7013365" y="3617907"/>
              <a:ext cx="180041" cy="18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indent="-285750">
                <a:spcBef>
                  <a:spcPct val="20000"/>
                </a:spcBef>
                <a:buClr>
                  <a:srgbClr val="ED6E00"/>
                </a:buClr>
                <a:buChar char="-"/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indent="-228600">
                <a:spcBef>
                  <a:spcPct val="20000"/>
                </a:spcBef>
                <a:buClr>
                  <a:srgbClr val="ED6E00"/>
                </a:buClr>
                <a:buChar char="-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indent="-228600">
                <a:spcBef>
                  <a:spcPct val="20000"/>
                </a:spcBef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6E0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de-DE" sz="4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2" name="Picture 7">
            <a:extLst>
              <a:ext uri="{FF2B5EF4-FFF2-40B4-BE49-F238E27FC236}">
                <a16:creationId xmlns:a16="http://schemas.microsoft.com/office/drawing/2014/main" id="{DE75D399-CEE1-C179-DA9F-0B2A89E7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933" y="4075561"/>
            <a:ext cx="1690351" cy="1034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9">
            <a:extLst>
              <a:ext uri="{FF2B5EF4-FFF2-40B4-BE49-F238E27FC236}">
                <a16:creationId xmlns:a16="http://schemas.microsoft.com/office/drawing/2014/main" id="{E3D3CE2D-DABC-7B10-51F2-EA20392623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237" y="3343823"/>
            <a:ext cx="1626303" cy="170280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A63615-663F-D206-0403-603CF6C54759}"/>
              </a:ext>
            </a:extLst>
          </p:cNvPr>
          <p:cNvSpPr txBox="1"/>
          <p:nvPr/>
        </p:nvSpPr>
        <p:spPr>
          <a:xfrm>
            <a:off x="2171996" y="3626251"/>
            <a:ext cx="2637151" cy="484988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CRYRING: Highly charged ions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at low kinetic energies</a:t>
            </a:r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F37C2201-D538-783B-8F6F-44EFEBB68007}"/>
              </a:ext>
            </a:extLst>
          </p:cNvPr>
          <p:cNvSpPr txBox="1">
            <a:spLocks/>
          </p:cNvSpPr>
          <p:nvPr/>
        </p:nvSpPr>
        <p:spPr bwMode="auto">
          <a:xfrm>
            <a:off x="1415357" y="140494"/>
            <a:ext cx="6633800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85800" rtl="0" fontAlgn="base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rgbClr val="00599D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599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Science at existing facilities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118E48A-9581-2316-430D-82D82D5437DD}"/>
              </a:ext>
            </a:extLst>
          </p:cNvPr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22" y="4675304"/>
            <a:ext cx="1005509" cy="387086"/>
          </a:xfrm>
          <a:prstGeom prst="rect">
            <a:avLst/>
          </a:prstGeom>
        </p:spPr>
      </p:pic>
      <p:pic>
        <p:nvPicPr>
          <p:cNvPr id="5" name="Bild 18">
            <a:extLst>
              <a:ext uri="{FF2B5EF4-FFF2-40B4-BE49-F238E27FC236}">
                <a16:creationId xmlns:a16="http://schemas.microsoft.com/office/drawing/2014/main" id="{5AD5F929-F234-BB27-BCCA-71D2A0EE55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325"/>
          <a:stretch/>
        </p:blipFill>
        <p:spPr>
          <a:xfrm>
            <a:off x="4811911" y="3306443"/>
            <a:ext cx="906294" cy="311551"/>
          </a:xfrm>
          <a:prstGeom prst="rect">
            <a:avLst/>
          </a:prstGeom>
        </p:spPr>
      </p:pic>
      <p:pic>
        <p:nvPicPr>
          <p:cNvPr id="14" name="Picture 2" descr="Bildergebnis für logo supported by bmbf">
            <a:extLst>
              <a:ext uri="{FF2B5EF4-FFF2-40B4-BE49-F238E27FC236}">
                <a16:creationId xmlns:a16="http://schemas.microsoft.com/office/drawing/2014/main" id="{7B387C35-B0F2-CB78-9009-351EFEB75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67" y="4536631"/>
            <a:ext cx="816563" cy="51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C3093C5-B528-5C6B-9396-CBA28106F166}"/>
              </a:ext>
            </a:extLst>
          </p:cNvPr>
          <p:cNvSpPr txBox="1"/>
          <p:nvPr/>
        </p:nvSpPr>
        <p:spPr>
          <a:xfrm>
            <a:off x="2388775" y="4036611"/>
            <a:ext cx="2321519" cy="3602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72000" rIns="0" bIns="71437" numCol="1" spcCol="38100" rtlCol="0" anchor="ctr">
            <a:spAutoFit/>
          </a:bodyPr>
          <a:lstStyle/>
          <a:p>
            <a:pPr marL="367030" marR="81280" indent="-1440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/>
              <a:t>i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on-surface interaction</a:t>
            </a:r>
          </a:p>
        </p:txBody>
      </p:sp>
    </p:spTree>
    <p:extLst>
      <p:ext uri="{BB962C8B-B14F-4D97-AF65-F5344CB8AC3E}">
        <p14:creationId xmlns:p14="http://schemas.microsoft.com/office/powerpoint/2010/main" val="21273509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B1C1B7-E19D-E538-B12E-1B9D5B70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Facilities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CFCFEB-5EDA-BABA-4164-48AED126296A}"/>
              </a:ext>
            </a:extLst>
          </p:cNvPr>
          <p:cNvGrpSpPr/>
          <p:nvPr/>
        </p:nvGrpSpPr>
        <p:grpSpPr>
          <a:xfrm>
            <a:off x="646342" y="1884184"/>
            <a:ext cx="4290451" cy="2497743"/>
            <a:chOff x="76066" y="759355"/>
            <a:chExt cx="4403467" cy="2651818"/>
          </a:xfrm>
        </p:grpSpPr>
        <p:pic>
          <p:nvPicPr>
            <p:cNvPr id="23" name="Grafik 2">
              <a:extLst>
                <a:ext uri="{FF2B5EF4-FFF2-40B4-BE49-F238E27FC236}">
                  <a16:creationId xmlns:a16="http://schemas.microsoft.com/office/drawing/2014/main" id="{ADD63140-DCE9-5C46-B8CC-8E5AFDA63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66" y="759355"/>
              <a:ext cx="4403467" cy="2651818"/>
            </a:xfrm>
            <a:prstGeom prst="rect">
              <a:avLst/>
            </a:prstGeom>
            <a:noFill/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030A93-0BE0-AD85-7E44-F278A75E02F2}"/>
                </a:ext>
              </a:extLst>
            </p:cNvPr>
            <p:cNvSpPr/>
            <p:nvPr/>
          </p:nvSpPr>
          <p:spPr bwMode="auto">
            <a:xfrm>
              <a:off x="997308" y="1532681"/>
              <a:ext cx="248101" cy="208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342812"/>
              <a:endParaRPr lang="en-US" sz="4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B5B6AC-CA3D-52A4-5D6F-9DF1313A8513}"/>
                </a:ext>
              </a:extLst>
            </p:cNvPr>
            <p:cNvSpPr/>
            <p:nvPr/>
          </p:nvSpPr>
          <p:spPr bwMode="auto">
            <a:xfrm>
              <a:off x="1296328" y="1974068"/>
              <a:ext cx="248101" cy="208831"/>
            </a:xfrm>
            <a:prstGeom prst="ellipse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342812"/>
              <a:endParaRPr lang="en-US" sz="45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1A11EB0-0837-4DAA-A1E7-8DCC594B0545}"/>
                </a:ext>
              </a:extLst>
            </p:cNvPr>
            <p:cNvSpPr/>
            <p:nvPr/>
          </p:nvSpPr>
          <p:spPr bwMode="auto">
            <a:xfrm>
              <a:off x="902094" y="1524765"/>
              <a:ext cx="248101" cy="208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defTabSz="342812"/>
              <a:endParaRPr lang="en-US" sz="45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35766858-5E0D-5759-5A24-49D4074B5558}"/>
              </a:ext>
            </a:extLst>
          </p:cNvPr>
          <p:cNvSpPr txBox="1">
            <a:spLocks/>
          </p:cNvSpPr>
          <p:nvPr/>
        </p:nvSpPr>
        <p:spPr>
          <a:xfrm>
            <a:off x="5029563" y="2310584"/>
            <a:ext cx="4021966" cy="16896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34281" tIns="17141" rIns="34281" bIns="1714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charset="0"/>
              <a:buNone/>
              <a:defRPr/>
            </a:pPr>
            <a:r>
              <a:rPr lang="en-US" altLang="de-DE" sz="1600" b="1" dirty="0">
                <a:solidFill>
                  <a:schemeClr val="tx1"/>
                </a:solidFill>
                <a:ea typeface="ＭＳ Ｐゴシック" charset="-128"/>
                <a:cs typeface="Arial" charset="0"/>
                <a:sym typeface="Wingdings" pitchFamily="2" charset="2"/>
              </a:rPr>
              <a:t>Important for MAT collaboration:</a:t>
            </a:r>
          </a:p>
          <a:p>
            <a:pPr marL="72000" indent="-180000">
              <a:spcBef>
                <a:spcPts val="600"/>
              </a:spcBef>
              <a:buClr>
                <a:srgbClr val="00599D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b="1" dirty="0">
                <a:solidFill>
                  <a:srgbClr val="C00000"/>
                </a:solidFill>
              </a:rPr>
              <a:t>flexible</a:t>
            </a:r>
            <a:r>
              <a:rPr lang="en-US" altLang="de-DE" sz="1600" dirty="0"/>
              <a:t> beam conditions </a:t>
            </a:r>
          </a:p>
          <a:p>
            <a:pPr marL="72000" indent="-180000">
              <a:spcBef>
                <a:spcPts val="0"/>
              </a:spcBef>
              <a:buClr>
                <a:srgbClr val="00599D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dirty="0"/>
              <a:t>various ion species, </a:t>
            </a:r>
            <a:r>
              <a:rPr lang="en-US" altLang="de-DE" sz="1600" b="1" dirty="0">
                <a:solidFill>
                  <a:srgbClr val="C00000"/>
                </a:solidFill>
              </a:rPr>
              <a:t>energies</a:t>
            </a:r>
            <a:r>
              <a:rPr lang="en-US" altLang="de-DE" sz="1600" dirty="0"/>
              <a:t>, </a:t>
            </a:r>
            <a:r>
              <a:rPr lang="en-US" altLang="de-DE" sz="1600" b="1" dirty="0">
                <a:solidFill>
                  <a:srgbClr val="C00000"/>
                </a:solidFill>
              </a:rPr>
              <a:t>fluxes</a:t>
            </a:r>
            <a:r>
              <a:rPr lang="en-US" altLang="de-DE" sz="1600" dirty="0"/>
              <a:t>….</a:t>
            </a:r>
          </a:p>
          <a:p>
            <a:pPr marL="72000" indent="-180000">
              <a:spcBef>
                <a:spcPts val="0"/>
              </a:spcBef>
              <a:buClr>
                <a:srgbClr val="00599D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dirty="0"/>
              <a:t>versatile target stations</a:t>
            </a:r>
          </a:p>
          <a:p>
            <a:pPr marL="72000" indent="-180000">
              <a:spcBef>
                <a:spcPts val="0"/>
              </a:spcBef>
              <a:buClr>
                <a:srgbClr val="00599D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dirty="0"/>
              <a:t>online and in-situ analysis</a:t>
            </a:r>
          </a:p>
          <a:p>
            <a:pPr marL="72000" indent="-180000">
              <a:spcBef>
                <a:spcPts val="0"/>
              </a:spcBef>
              <a:buClr>
                <a:srgbClr val="00599D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dirty="0"/>
              <a:t>efficient sample irradiations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4CA1654-D265-9B6A-AFC5-101BAB468AC3}"/>
              </a:ext>
            </a:extLst>
          </p:cNvPr>
          <p:cNvSpPr/>
          <p:nvPr/>
        </p:nvSpPr>
        <p:spPr bwMode="auto">
          <a:xfrm>
            <a:off x="1696890" y="3183602"/>
            <a:ext cx="276791" cy="219267"/>
          </a:xfrm>
          <a:prstGeom prst="ellipse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342812"/>
            <a:endParaRPr lang="en-US" sz="450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B01C26-8C26-CA85-0C83-720AEB210458}"/>
              </a:ext>
            </a:extLst>
          </p:cNvPr>
          <p:cNvSpPr/>
          <p:nvPr/>
        </p:nvSpPr>
        <p:spPr bwMode="auto">
          <a:xfrm>
            <a:off x="2715498" y="3521307"/>
            <a:ext cx="276791" cy="219267"/>
          </a:xfrm>
          <a:prstGeom prst="ellipse">
            <a:avLst/>
          </a:prstGeom>
          <a:noFill/>
          <a:ln w="57150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 defTabSz="342812"/>
            <a:endParaRPr lang="en-US" sz="45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BA9ED3-A7D5-670C-7869-ED78E8508C02}"/>
              </a:ext>
            </a:extLst>
          </p:cNvPr>
          <p:cNvSpPr txBox="1"/>
          <p:nvPr/>
        </p:nvSpPr>
        <p:spPr>
          <a:xfrm>
            <a:off x="385654" y="2219401"/>
            <a:ext cx="2047210" cy="269545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Highest ion energy loss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B868A2-F8B9-3C07-121F-657AB66E0AB6}"/>
              </a:ext>
            </a:extLst>
          </p:cNvPr>
          <p:cNvSpPr txBox="1"/>
          <p:nvPr/>
        </p:nvSpPr>
        <p:spPr>
          <a:xfrm>
            <a:off x="1980911" y="2701501"/>
            <a:ext cx="2308466" cy="269545"/>
          </a:xfrm>
          <a:prstGeom prst="rect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Large ion penetration range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51CD06-E3DD-5CE5-BB47-F0448DE04611}"/>
              </a:ext>
            </a:extLst>
          </p:cNvPr>
          <p:cNvSpPr txBox="1"/>
          <p:nvPr/>
        </p:nvSpPr>
        <p:spPr>
          <a:xfrm>
            <a:off x="16207" y="3467232"/>
            <a:ext cx="2181632" cy="484988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Highly charged ions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at low kinetic energies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CC7584-3DB2-2C87-7F8A-DFDACED731FF}"/>
              </a:ext>
            </a:extLst>
          </p:cNvPr>
          <p:cNvSpPr txBox="1"/>
          <p:nvPr/>
        </p:nvSpPr>
        <p:spPr>
          <a:xfrm>
            <a:off x="3112337" y="3086751"/>
            <a:ext cx="1692971" cy="484988"/>
          </a:xfrm>
          <a:prstGeom prst="rect">
            <a:avLst/>
          </a:prstGeom>
          <a:solidFill>
            <a:srgbClr val="0432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Higher intensities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Higher energies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5CE7D4-194B-A447-27BE-65CD1792AE3F}"/>
              </a:ext>
            </a:extLst>
          </p:cNvPr>
          <p:cNvSpPr txBox="1"/>
          <p:nvPr/>
        </p:nvSpPr>
        <p:spPr>
          <a:xfrm>
            <a:off x="917243" y="4436609"/>
            <a:ext cx="7500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Worldwide largest combination of swift heavy ion beams for Materials Research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7F3DD73-05DA-345C-7639-66F8DB8FC792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22" y="4675304"/>
            <a:ext cx="1005509" cy="387086"/>
          </a:xfrm>
          <a:prstGeom prst="rect">
            <a:avLst/>
          </a:prstGeom>
        </p:spPr>
      </p:pic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3E799A90-0157-81EF-CE90-41A782525341}"/>
              </a:ext>
            </a:extLst>
          </p:cNvPr>
          <p:cNvSpPr txBox="1">
            <a:spLocks/>
          </p:cNvSpPr>
          <p:nvPr/>
        </p:nvSpPr>
        <p:spPr>
          <a:xfrm>
            <a:off x="106239" y="643898"/>
            <a:ext cx="8366275" cy="1078873"/>
          </a:xfrm>
          <a:prstGeom prst="rect">
            <a:avLst/>
          </a:prstGeom>
          <a:noFill/>
        </p:spPr>
        <p:txBody>
          <a:bodyPr vert="horz" lIns="180000" tIns="108000" rIns="180000" bIns="10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Collaboration: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200 collaboration members from 27 countries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40 groups served per beamtime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very interdisciplinary (materials science, chemistry, geology, biology, nanosciences,…)</a:t>
            </a:r>
          </a:p>
        </p:txBody>
      </p:sp>
      <p:pic>
        <p:nvPicPr>
          <p:cNvPr id="2" name="FAIR_Logo_rgb_frei" descr="FAIR_Logo_rgb_frei">
            <a:extLst>
              <a:ext uri="{FF2B5EF4-FFF2-40B4-BE49-F238E27FC236}">
                <a16:creationId xmlns:a16="http://schemas.microsoft.com/office/drawing/2014/main" id="{D5204A61-F8F9-20A2-9187-2118665816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0" y="727572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379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2A29A78-B626-CE87-EED9-3F1774FE2440}"/>
              </a:ext>
            </a:extLst>
          </p:cNvPr>
          <p:cNvSpPr/>
          <p:nvPr/>
        </p:nvSpPr>
        <p:spPr>
          <a:xfrm>
            <a:off x="5349983" y="926128"/>
            <a:ext cx="2582610" cy="1865629"/>
          </a:xfrm>
          <a:prstGeom prst="rect">
            <a:avLst/>
          </a:prstGeom>
          <a:solidFill>
            <a:srgbClr val="69AFCA"/>
          </a:solidFill>
          <a:ln w="127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8ECFC-2F47-BE5C-1FAB-D188622809DC}"/>
              </a:ext>
            </a:extLst>
          </p:cNvPr>
          <p:cNvSpPr txBox="1"/>
          <p:nvPr/>
        </p:nvSpPr>
        <p:spPr>
          <a:xfrm>
            <a:off x="4050303" y="3654463"/>
            <a:ext cx="3483972" cy="35971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67030" marR="81280" indent="-28575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High-pressure irradiation setups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CF6F-481E-E735-87E4-8C43C80E29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00784" y="4827241"/>
            <a:ext cx="344303" cy="369332"/>
          </a:xfrm>
        </p:spPr>
        <p:txBody>
          <a:bodyPr/>
          <a:lstStyle/>
          <a:p>
            <a:fld id="{86CB4B4D-7CA3-9044-876B-883B54F8677D}" type="slidenum">
              <a:rPr lang="en-US"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7232D-91B8-9010-A875-001D1529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Materials under extreme conditions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9FED30-ABE0-1350-890B-D40718E85DA4}"/>
              </a:ext>
            </a:extLst>
          </p:cNvPr>
          <p:cNvSpPr/>
          <p:nvPr/>
        </p:nvSpPr>
        <p:spPr>
          <a:xfrm>
            <a:off x="533400" y="4699937"/>
            <a:ext cx="1043103" cy="280316"/>
          </a:xfrm>
          <a:prstGeom prst="rect">
            <a:avLst/>
          </a:prstGeom>
          <a:noFill/>
          <a:ln w="2857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1391ED-9CDE-1864-2219-EC73456BD55A}"/>
              </a:ext>
            </a:extLst>
          </p:cNvPr>
          <p:cNvSpPr txBox="1"/>
          <p:nvPr/>
        </p:nvSpPr>
        <p:spPr>
          <a:xfrm>
            <a:off x="5623047" y="1114828"/>
            <a:ext cx="1903405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Required beams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3BED71-8E26-3BD3-1FE7-4DC1B36E9866}"/>
              </a:ext>
            </a:extLst>
          </p:cNvPr>
          <p:cNvSpPr txBox="1"/>
          <p:nvPr/>
        </p:nvSpPr>
        <p:spPr>
          <a:xfrm>
            <a:off x="5273066" y="1463790"/>
            <a:ext cx="2761011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tx1"/>
                </a:solidFill>
              </a:rPr>
              <a:t> Higher ion flux &gt; 1e9 </a:t>
            </a: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U-ions/s 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9BB4E5-03BA-F5F1-E600-1D263C9A7BE8}"/>
              </a:ext>
            </a:extLst>
          </p:cNvPr>
          <p:cNvSpPr txBox="1"/>
          <p:nvPr/>
        </p:nvSpPr>
        <p:spPr>
          <a:xfrm>
            <a:off x="5344434" y="2144183"/>
            <a:ext cx="1720663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defTabSz="1821656"/>
            <a:r>
              <a:rPr lang="en-US" sz="1400">
                <a:solidFill>
                  <a:schemeClr val="tx1"/>
                </a:solidFill>
              </a:rPr>
              <a:t>Higher ion energy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8B5DBF-D2DC-A7AC-F9F4-F39ED7283382}"/>
              </a:ext>
            </a:extLst>
          </p:cNvPr>
          <p:cNvSpPr txBox="1"/>
          <p:nvPr/>
        </p:nvSpPr>
        <p:spPr>
          <a:xfrm>
            <a:off x="4031382" y="4238385"/>
            <a:ext cx="3616310" cy="5751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67030" marR="81280" indent="-28575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Multipurpose-target station with in-situ and online analytics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5D213E7-4C9F-D3CB-A47D-767BBA46FB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59" y="2920408"/>
            <a:ext cx="2516655" cy="218632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502B859-7553-2E81-612B-B1EFE3318C28}"/>
              </a:ext>
            </a:extLst>
          </p:cNvPr>
          <p:cNvSpPr txBox="1"/>
          <p:nvPr/>
        </p:nvSpPr>
        <p:spPr>
          <a:xfrm>
            <a:off x="678759" y="3208545"/>
            <a:ext cx="1239930" cy="308017"/>
          </a:xfrm>
          <a:prstGeom prst="rect">
            <a:avLst/>
          </a:prstGeom>
          <a:solidFill>
            <a:srgbClr val="000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r>
              <a:rPr lang="en-GB" sz="1650" b="1" dirty="0">
                <a:solidFill>
                  <a:schemeClr val="bg1"/>
                </a:solidFill>
              </a:rPr>
              <a:t>APPA cave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2D5071-0738-CB90-E80B-FD487E06CBCF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1305419" y="4525963"/>
            <a:ext cx="2448000" cy="205530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9FDCA31-86E1-744E-528F-11F629441DA7}"/>
              </a:ext>
            </a:extLst>
          </p:cNvPr>
          <p:cNvCxnSpPr/>
          <p:nvPr/>
        </p:nvCxnSpPr>
        <p:spPr>
          <a:xfrm flipH="1">
            <a:off x="347560" y="3569609"/>
            <a:ext cx="995959" cy="948187"/>
          </a:xfrm>
          <a:prstGeom prst="straightConnector1">
            <a:avLst/>
          </a:prstGeom>
          <a:noFill/>
          <a:ln w="28575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10E2E7D0-634B-6153-6431-1AFBE828C66C}"/>
              </a:ext>
            </a:extLst>
          </p:cNvPr>
          <p:cNvSpPr/>
          <p:nvPr/>
        </p:nvSpPr>
        <p:spPr>
          <a:xfrm>
            <a:off x="997859" y="4549322"/>
            <a:ext cx="360000" cy="360000"/>
          </a:xfrm>
          <a:prstGeom prst="ellipse">
            <a:avLst/>
          </a:prstGeom>
          <a:noFill/>
          <a:ln w="28575" cap="flat">
            <a:solidFill>
              <a:srgbClr val="FFFF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8" name="Left Arrow 87">
            <a:extLst>
              <a:ext uri="{FF2B5EF4-FFF2-40B4-BE49-F238E27FC236}">
                <a16:creationId xmlns:a16="http://schemas.microsoft.com/office/drawing/2014/main" id="{68F04412-9543-FE40-8D23-3547113B7E60}"/>
              </a:ext>
            </a:extLst>
          </p:cNvPr>
          <p:cNvSpPr/>
          <p:nvPr/>
        </p:nvSpPr>
        <p:spPr>
          <a:xfrm rot="18912252">
            <a:off x="1072948" y="3768295"/>
            <a:ext cx="1749037" cy="385722"/>
          </a:xfrm>
          <a:prstGeom prst="leftArrow">
            <a:avLst/>
          </a:prstGeom>
          <a:solidFill>
            <a:schemeClr val="bg1">
              <a:alpha val="50588"/>
            </a:schemeClr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D5092BC-3A93-4F35-8003-42A5F9C1B5FB}"/>
              </a:ext>
            </a:extLst>
          </p:cNvPr>
          <p:cNvSpPr txBox="1"/>
          <p:nvPr/>
        </p:nvSpPr>
        <p:spPr>
          <a:xfrm>
            <a:off x="1374495" y="4795978"/>
            <a:ext cx="1209305" cy="21544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81280" marR="81280" indent="0" algn="ctr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MAT stations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9FE04B-CC76-1F64-D660-6ED97CED544E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292864" y="3834320"/>
            <a:ext cx="2757439" cy="865521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75F6B12-E19F-6244-CB76-66EEB108D878}"/>
              </a:ext>
            </a:extLst>
          </p:cNvPr>
          <p:cNvSpPr txBox="1"/>
          <p:nvPr/>
        </p:nvSpPr>
        <p:spPr>
          <a:xfrm>
            <a:off x="-6314" y="3806647"/>
            <a:ext cx="1152777" cy="2154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81280" marR="81280" indent="0" algn="ctr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HED@FAIR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66050F-2080-8E05-1637-76C4BA47FF7F}"/>
              </a:ext>
            </a:extLst>
          </p:cNvPr>
          <p:cNvSpPr txBox="1"/>
          <p:nvPr/>
        </p:nvSpPr>
        <p:spPr>
          <a:xfrm>
            <a:off x="2052737" y="4102957"/>
            <a:ext cx="791156" cy="2154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81280" marR="81280" indent="0" algn="ctr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SPARC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0D9DC0-74EC-2011-EFBF-0A699D15BF58}"/>
              </a:ext>
            </a:extLst>
          </p:cNvPr>
          <p:cNvSpPr txBox="1"/>
          <p:nvPr/>
        </p:nvSpPr>
        <p:spPr>
          <a:xfrm>
            <a:off x="-6545" y="4631998"/>
            <a:ext cx="9572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81280" marR="81280" indent="0" algn="ctr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BIOMAT beamline</a:t>
            </a:r>
          </a:p>
        </p:txBody>
      </p:sp>
      <p:grpSp>
        <p:nvGrpSpPr>
          <p:cNvPr id="18" name="Gruppieren 31">
            <a:extLst>
              <a:ext uri="{FF2B5EF4-FFF2-40B4-BE49-F238E27FC236}">
                <a16:creationId xmlns:a16="http://schemas.microsoft.com/office/drawing/2014/main" id="{579AD795-2A54-E03D-8BB1-BAB9BEE2B54B}"/>
              </a:ext>
            </a:extLst>
          </p:cNvPr>
          <p:cNvGrpSpPr/>
          <p:nvPr/>
        </p:nvGrpSpPr>
        <p:grpSpPr>
          <a:xfrm>
            <a:off x="175886" y="786971"/>
            <a:ext cx="3733741" cy="2428987"/>
            <a:chOff x="1187807" y="951570"/>
            <a:chExt cx="6768386" cy="372641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362BA7-6065-67F9-3562-FF40A99C7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7807" y="951570"/>
              <a:ext cx="6768386" cy="37264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63721-EE94-0194-7957-3369D99C8755}"/>
                </a:ext>
              </a:extLst>
            </p:cNvPr>
            <p:cNvSpPr txBox="1"/>
            <p:nvPr/>
          </p:nvSpPr>
          <p:spPr>
            <a:xfrm>
              <a:off x="3838395" y="1648263"/>
              <a:ext cx="452688" cy="207749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SIS18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580A32-7C6F-1C42-D57C-2C26C6624224}"/>
                </a:ext>
              </a:extLst>
            </p:cNvPr>
            <p:cNvSpPr txBox="1"/>
            <p:nvPr/>
          </p:nvSpPr>
          <p:spPr>
            <a:xfrm>
              <a:off x="6300193" y="1437624"/>
              <a:ext cx="580928" cy="230832"/>
            </a:xfrm>
            <a:prstGeom prst="rect">
              <a:avLst/>
            </a:prstGeom>
          </p:spPr>
          <p:txBody>
            <a:bodyPr vert="horz" wrap="none" lIns="68580" tIns="34290" rIns="68580" bIns="34290" rtlCol="0" anchor="t">
              <a:spAutoFit/>
            </a:bodyPr>
            <a:lstStyle/>
            <a:p>
              <a:pPr algn="l"/>
              <a:r>
                <a:rPr lang="en-GB" sz="1050" dirty="0"/>
                <a:t>SIS100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71B2D3-1696-3BF4-1F19-9C7FC514D5D3}"/>
                </a:ext>
              </a:extLst>
            </p:cNvPr>
            <p:cNvSpPr txBox="1"/>
            <p:nvPr/>
          </p:nvSpPr>
          <p:spPr>
            <a:xfrm>
              <a:off x="5702032" y="3197431"/>
              <a:ext cx="1252747" cy="267533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Super-FRS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4E5E36-4102-687F-885D-7F9BD6E0D188}"/>
                </a:ext>
              </a:extLst>
            </p:cNvPr>
            <p:cNvSpPr txBox="1"/>
            <p:nvPr/>
          </p:nvSpPr>
          <p:spPr>
            <a:xfrm>
              <a:off x="6573777" y="2393942"/>
              <a:ext cx="848886" cy="26753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CBM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E57ADA-051D-18E3-6830-B45022122C4F}"/>
                </a:ext>
              </a:extLst>
            </p:cNvPr>
            <p:cNvSpPr txBox="1"/>
            <p:nvPr/>
          </p:nvSpPr>
          <p:spPr>
            <a:xfrm>
              <a:off x="4796803" y="3711354"/>
              <a:ext cx="1208886" cy="445890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spAutoFit/>
            </a:bodyPr>
            <a:lstStyle/>
            <a:p>
              <a:pPr algn="l"/>
              <a:r>
                <a:rPr lang="en-GB" sz="900" dirty="0"/>
                <a:t>NUSTAR HEB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33B8165D-FCB0-E4E8-93A6-EADEEBE291EA}"/>
              </a:ext>
            </a:extLst>
          </p:cNvPr>
          <p:cNvSpPr>
            <a:spLocks noChangeAspect="1"/>
          </p:cNvSpPr>
          <p:nvPr/>
        </p:nvSpPr>
        <p:spPr>
          <a:xfrm>
            <a:off x="2168855" y="2264622"/>
            <a:ext cx="144000" cy="14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791CDB7-A461-B191-DD22-A5C30B52AF26}"/>
              </a:ext>
            </a:extLst>
          </p:cNvPr>
          <p:cNvSpPr txBox="1"/>
          <p:nvPr/>
        </p:nvSpPr>
        <p:spPr>
          <a:xfrm>
            <a:off x="1587845" y="1972241"/>
            <a:ext cx="929784" cy="223378"/>
          </a:xfrm>
          <a:prstGeom prst="rect">
            <a:avLst/>
          </a:prstGeom>
          <a:solidFill>
            <a:srgbClr val="000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APPA cave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CE422A-2612-AE69-144B-644A5F916F56}"/>
              </a:ext>
            </a:extLst>
          </p:cNvPr>
          <p:cNvCxnSpPr>
            <a:cxnSpLocks/>
          </p:cNvCxnSpPr>
          <p:nvPr/>
        </p:nvCxnSpPr>
        <p:spPr>
          <a:xfrm flipH="1">
            <a:off x="678759" y="2203786"/>
            <a:ext cx="915069" cy="101217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82A0BF1-A324-01F0-1088-5E4406C802BF}"/>
              </a:ext>
            </a:extLst>
          </p:cNvPr>
          <p:cNvCxnSpPr>
            <a:cxnSpLocks/>
          </p:cNvCxnSpPr>
          <p:nvPr/>
        </p:nvCxnSpPr>
        <p:spPr>
          <a:xfrm>
            <a:off x="2509795" y="2180262"/>
            <a:ext cx="402016" cy="103569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2243C4-55C6-B0B4-A2A9-8763187FADDA}"/>
              </a:ext>
            </a:extLst>
          </p:cNvPr>
          <p:cNvSpPr txBox="1"/>
          <p:nvPr/>
        </p:nvSpPr>
        <p:spPr>
          <a:xfrm>
            <a:off x="7765959" y="3733625"/>
            <a:ext cx="1415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C00000"/>
                </a:solidFill>
              </a:rPr>
              <a:t>Development and testing with SIS-18 beams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6FFB2C9-A935-4C80-BA96-CBAEAAC5F5C0}"/>
              </a:ext>
            </a:extLst>
          </p:cNvPr>
          <p:cNvSpPr/>
          <p:nvPr/>
        </p:nvSpPr>
        <p:spPr>
          <a:xfrm>
            <a:off x="7665622" y="3654463"/>
            <a:ext cx="235306" cy="124923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83E9F-52AD-585C-F307-8BFF90BB3EC1}"/>
              </a:ext>
            </a:extLst>
          </p:cNvPr>
          <p:cNvSpPr txBox="1"/>
          <p:nvPr/>
        </p:nvSpPr>
        <p:spPr>
          <a:xfrm>
            <a:off x="4705366" y="2903668"/>
            <a:ext cx="3913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Betriebsgenehmigung</a:t>
            </a:r>
            <a:r>
              <a:rPr lang="en-GB" dirty="0">
                <a:solidFill>
                  <a:schemeClr val="tx1"/>
                </a:solidFill>
              </a:rPr>
              <a:t> for all GSI caves </a:t>
            </a:r>
            <a:r>
              <a:rPr lang="en-GB" dirty="0" err="1">
                <a:solidFill>
                  <a:schemeClr val="tx1"/>
                </a:solidFill>
              </a:rPr>
              <a:t>*1e9 U-ions/s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1BC8A-5A4F-28BB-30CA-977049FA20F7}"/>
              </a:ext>
            </a:extLst>
          </p:cNvPr>
          <p:cNvSpPr txBox="1"/>
          <p:nvPr/>
        </p:nvSpPr>
        <p:spPr>
          <a:xfrm>
            <a:off x="5339259" y="1804345"/>
            <a:ext cx="254781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indent="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solidFill>
                  <a:schemeClr val="tx1"/>
                </a:solidFill>
              </a:rPr>
              <a:t>High intensity pulsed beams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83B93-A27C-C685-A6A1-F24F21162AE2}"/>
              </a:ext>
            </a:extLst>
          </p:cNvPr>
          <p:cNvSpPr txBox="1"/>
          <p:nvPr/>
        </p:nvSpPr>
        <p:spPr>
          <a:xfrm>
            <a:off x="4042390" y="1170304"/>
            <a:ext cx="132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APPA cave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93F9F-290F-78A2-73A0-2159DAD7BDD2}"/>
              </a:ext>
            </a:extLst>
          </p:cNvPr>
          <p:cNvSpPr txBox="1"/>
          <p:nvPr/>
        </p:nvSpPr>
        <p:spPr>
          <a:xfrm>
            <a:off x="7989349" y="1106980"/>
            <a:ext cx="940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Cave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F9773-9607-AE89-4CF5-D4F78DC4F65E}"/>
              </a:ext>
            </a:extLst>
          </p:cNvPr>
          <p:cNvSpPr txBox="1"/>
          <p:nvPr/>
        </p:nvSpPr>
        <p:spPr>
          <a:xfrm>
            <a:off x="4390369" y="1529817"/>
            <a:ext cx="565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F00"/>
                </a:solidFill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A2ED6-7A6E-5170-C867-D46702EC7D69}"/>
              </a:ext>
            </a:extLst>
          </p:cNvPr>
          <p:cNvSpPr txBox="1"/>
          <p:nvPr/>
        </p:nvSpPr>
        <p:spPr>
          <a:xfrm>
            <a:off x="4390369" y="1839397"/>
            <a:ext cx="565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F00"/>
                </a:solidFill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782228-591C-1DEE-7E16-20F2301B2AD9}"/>
              </a:ext>
            </a:extLst>
          </p:cNvPr>
          <p:cNvSpPr txBox="1"/>
          <p:nvPr/>
        </p:nvSpPr>
        <p:spPr>
          <a:xfrm>
            <a:off x="4390369" y="2160351"/>
            <a:ext cx="565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8F00"/>
                </a:solidFill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7CFB33-C4EF-26A1-0496-2C80EA7927C8}"/>
              </a:ext>
            </a:extLst>
          </p:cNvPr>
          <p:cNvSpPr txBox="1"/>
          <p:nvPr/>
        </p:nvSpPr>
        <p:spPr>
          <a:xfrm>
            <a:off x="8182511" y="1494122"/>
            <a:ext cx="55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no*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E70186-9DE9-3C14-27AF-4AC7621A63B6}"/>
              </a:ext>
            </a:extLst>
          </p:cNvPr>
          <p:cNvSpPr txBox="1"/>
          <p:nvPr/>
        </p:nvSpPr>
        <p:spPr>
          <a:xfrm>
            <a:off x="8184878" y="1803702"/>
            <a:ext cx="360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DD2E3A-3DE7-A867-A8CB-6958369C61A8}"/>
              </a:ext>
            </a:extLst>
          </p:cNvPr>
          <p:cNvSpPr txBox="1"/>
          <p:nvPr/>
        </p:nvSpPr>
        <p:spPr>
          <a:xfrm>
            <a:off x="8184878" y="2124656"/>
            <a:ext cx="47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508254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F41D2B1D-20B8-BF0A-965F-AB2E576E28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9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F4B009-A0FC-444C-3E86-E5E69D03A50C}"/>
              </a:ext>
            </a:extLst>
          </p:cNvPr>
          <p:cNvSpPr txBox="1"/>
          <p:nvPr/>
        </p:nvSpPr>
        <p:spPr>
          <a:xfrm>
            <a:off x="0" y="3465552"/>
            <a:ext cx="6263172" cy="1091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71437" rIns="71437" bIns="71437" numCol="1" spcCol="36000" rtlCol="0" anchor="ctr">
            <a:noAutofit/>
          </a:bodyPr>
          <a:lstStyle/>
          <a:p>
            <a:pPr marL="424180" marR="81280" indent="-2349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</a:pPr>
            <a:r>
              <a:rPr lang="en-US" sz="1400" dirty="0">
                <a:solidFill>
                  <a:schemeClr val="tx1"/>
                </a:solidFill>
              </a:rPr>
              <a:t>Prototype setup with online Raman spectroscopy ready</a:t>
            </a:r>
          </a:p>
          <a:p>
            <a:pPr marL="424180" marR="81280" indent="-2349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</a:pPr>
            <a:r>
              <a:rPr lang="en-US" sz="1400" dirty="0">
                <a:solidFill>
                  <a:schemeClr val="tx1"/>
                </a:solidFill>
              </a:rPr>
              <a:t>Total space: ~ 2 x 3 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</a:p>
          <a:p>
            <a:pPr marL="424180" marR="81280" indent="-2349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</a:pPr>
            <a:r>
              <a:rPr lang="en-US" sz="1400" dirty="0">
                <a:solidFill>
                  <a:srgbClr val="0000FF"/>
                </a:solidFill>
              </a:rPr>
              <a:t>Further developments in 2023-2025 (collimation, automatic sample exchange system, remote control of motors …)</a:t>
            </a:r>
          </a:p>
          <a:p>
            <a:pPr marL="424180" marR="81280" indent="-234900" algn="l" defTabSz="182165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9000"/>
              <a:buFont typeface="Wingdings" pitchFamily="2" charset="2"/>
              <a:buChar char="§"/>
              <a:tabLst/>
            </a:pPr>
            <a:r>
              <a:rPr lang="en-US" sz="1400" dirty="0">
                <a:solidFill>
                  <a:srgbClr val="0000FF"/>
                </a:solidFill>
              </a:rPr>
              <a:t>Ready for FAIR day-1 exp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1830DE73-3EFF-E860-FCB7-5E7181B7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431" y="4664367"/>
            <a:ext cx="932232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EB83C-B5BB-C240-281B-0C13BCDE3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High-pressure irradiation setup 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50FE8-FC15-758A-63E5-3B14A00F38D9}"/>
              </a:ext>
            </a:extLst>
          </p:cNvPr>
          <p:cNvGrpSpPr>
            <a:grpSpLocks noChangeAspect="1"/>
          </p:cNvGrpSpPr>
          <p:nvPr/>
        </p:nvGrpSpPr>
        <p:grpSpPr>
          <a:xfrm>
            <a:off x="119962" y="689875"/>
            <a:ext cx="6633800" cy="2651877"/>
            <a:chOff x="-82235" y="812136"/>
            <a:chExt cx="12217085" cy="4883813"/>
          </a:xfrm>
          <a:noFill/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1038A-58CF-5E70-99D8-64ECC73E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50" y="1162050"/>
              <a:ext cx="12077700" cy="4533899"/>
            </a:xfrm>
            <a:prstGeom prst="rect">
              <a:avLst/>
            </a:prstGeom>
            <a:grpFill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CB9369-E304-6F0A-F0F8-7FC85E0489D3}"/>
                </a:ext>
              </a:extLst>
            </p:cNvPr>
            <p:cNvSpPr/>
            <p:nvPr/>
          </p:nvSpPr>
          <p:spPr>
            <a:xfrm rot="21238191">
              <a:off x="-82235" y="2482969"/>
              <a:ext cx="4469415" cy="1472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8942DD-1598-C012-8047-26E6F26352A8}"/>
                </a:ext>
              </a:extLst>
            </p:cNvPr>
            <p:cNvCxnSpPr/>
            <p:nvPr/>
          </p:nvCxnSpPr>
          <p:spPr>
            <a:xfrm flipV="1">
              <a:off x="4422000" y="2206819"/>
              <a:ext cx="1065082" cy="124038"/>
            </a:xfrm>
            <a:prstGeom prst="straightConnector1">
              <a:avLst/>
            </a:prstGeom>
            <a:grpFill/>
            <a:ln w="28575">
              <a:solidFill>
                <a:srgbClr val="FFFF0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79AE4F-5994-B3F0-8739-C047B3C60AA1}"/>
                </a:ext>
              </a:extLst>
            </p:cNvPr>
            <p:cNvSpPr txBox="1"/>
            <p:nvPr/>
          </p:nvSpPr>
          <p:spPr>
            <a:xfrm>
              <a:off x="3407931" y="812136"/>
              <a:ext cx="1520521" cy="4506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Collimator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1C1668-F15E-C0EE-DF72-2F05BCAF6FF1}"/>
                </a:ext>
              </a:extLst>
            </p:cNvPr>
            <p:cNvSpPr txBox="1"/>
            <p:nvPr/>
          </p:nvSpPr>
          <p:spPr>
            <a:xfrm>
              <a:off x="6043005" y="1453328"/>
              <a:ext cx="1695218" cy="243018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marL="0" algn="ctr">
                <a:lnSpc>
                  <a:spcPts val="1100"/>
                </a:lnSpc>
              </a:pPr>
              <a:r>
                <a:rPr lang="en-US" sz="1050"/>
                <a:t>Raman Head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4F4E14-9665-4F88-295C-5D15AE5B9C5D}"/>
                </a:ext>
              </a:extLst>
            </p:cNvPr>
            <p:cNvSpPr txBox="1"/>
            <p:nvPr/>
          </p:nvSpPr>
          <p:spPr>
            <a:xfrm>
              <a:off x="8133330" y="1525555"/>
              <a:ext cx="3876669" cy="517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100"/>
                <a:t>Optical fibers to spectrometer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BDFCDF-0B0B-5E2E-DE75-B7F8CC9AD6A4}"/>
                </a:ext>
              </a:extLst>
            </p:cNvPr>
            <p:cNvSpPr txBox="1"/>
            <p:nvPr/>
          </p:nvSpPr>
          <p:spPr>
            <a:xfrm>
              <a:off x="4954541" y="1474053"/>
              <a:ext cx="1065082" cy="517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100"/>
                <a:t>DAC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F86A7B-92E6-E447-EE28-5BC841EFF0AC}"/>
                </a:ext>
              </a:extLst>
            </p:cNvPr>
            <p:cNvSpPr txBox="1"/>
            <p:nvPr/>
          </p:nvSpPr>
          <p:spPr>
            <a:xfrm>
              <a:off x="1749701" y="1574836"/>
              <a:ext cx="1486238" cy="5176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100"/>
                <a:t>Camera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6E9BDE-5F73-5148-AC87-9AC29A3FA33B}"/>
                </a:ext>
              </a:extLst>
            </p:cNvPr>
            <p:cNvSpPr txBox="1"/>
            <p:nvPr/>
          </p:nvSpPr>
          <p:spPr>
            <a:xfrm rot="21184125">
              <a:off x="736184" y="2554244"/>
              <a:ext cx="1583382" cy="5126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100"/>
                <a:t>Ion beam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91EB0A-97DE-6C1C-D9DF-F51B5CB266DE}"/>
                </a:ext>
              </a:extLst>
            </p:cNvPr>
            <p:cNvSpPr txBox="1"/>
            <p:nvPr/>
          </p:nvSpPr>
          <p:spPr>
            <a:xfrm>
              <a:off x="1216448" y="4144164"/>
              <a:ext cx="2070072" cy="45068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Motorized axes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A0FE13-CC0E-648C-3CC0-C37634A8BC06}"/>
                </a:ext>
              </a:extLst>
            </p:cNvPr>
            <p:cNvSpPr txBox="1"/>
            <p:nvPr/>
          </p:nvSpPr>
          <p:spPr>
            <a:xfrm>
              <a:off x="3043488" y="5045184"/>
              <a:ext cx="3336996" cy="5101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/>
                <a:t>Laser table (1 x 1 m)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6F8BAA8-928D-EA22-35BE-CE4FCDED22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319" y="2697220"/>
            <a:ext cx="3366717" cy="2454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DE9F3-94D4-85BF-8B07-CA0166EBFE47}"/>
              </a:ext>
            </a:extLst>
          </p:cNvPr>
          <p:cNvSpPr txBox="1"/>
          <p:nvPr/>
        </p:nvSpPr>
        <p:spPr>
          <a:xfrm>
            <a:off x="5880846" y="2807101"/>
            <a:ext cx="1115049" cy="276999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en-US"/>
              <a:t>Mobile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4F4BD-392B-A102-26FF-8293BC522758}"/>
              </a:ext>
            </a:extLst>
          </p:cNvPr>
          <p:cNvSpPr txBox="1"/>
          <p:nvPr/>
        </p:nvSpPr>
        <p:spPr>
          <a:xfrm>
            <a:off x="2154717" y="4804748"/>
            <a:ext cx="3634648" cy="313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81280" marR="81280" defTabSz="1821656" hangingPunct="1"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/>
              </a:rPr>
              <a:t>Prof. B. Winkler, Bayarjargal, Liang, Merges, Schröck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C4231-B800-3B23-1407-67F4CDC06117}"/>
              </a:ext>
            </a:extLst>
          </p:cNvPr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50" y="4655490"/>
            <a:ext cx="1005509" cy="387086"/>
          </a:xfrm>
          <a:prstGeom prst="rect">
            <a:avLst/>
          </a:prstGeom>
        </p:spPr>
      </p:pic>
      <p:pic>
        <p:nvPicPr>
          <p:cNvPr id="4098" name="Picture 2" descr="ErUM-Pro Funding / MLZ">
            <a:extLst>
              <a:ext uri="{FF2B5EF4-FFF2-40B4-BE49-F238E27FC236}">
                <a16:creationId xmlns:a16="http://schemas.microsoft.com/office/drawing/2014/main" id="{CF4CA023-126A-D61F-CD3C-A14B227DE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t="6481" r="27382" b="20182"/>
          <a:stretch/>
        </p:blipFill>
        <p:spPr bwMode="auto">
          <a:xfrm>
            <a:off x="8061595" y="1775013"/>
            <a:ext cx="1063404" cy="8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AIR_Logo_rgb_frei" descr="FAIR_Logo_rgb_frei">
            <a:extLst>
              <a:ext uri="{FF2B5EF4-FFF2-40B4-BE49-F238E27FC236}">
                <a16:creationId xmlns:a16="http://schemas.microsoft.com/office/drawing/2014/main" id="{2AFA8927-48E1-6050-FF9C-296766C50E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0" y="727572"/>
            <a:ext cx="744141" cy="62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28000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IR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12566</TotalTime>
  <Words>2278</Words>
  <Application>Microsoft Macintosh PowerPoint</Application>
  <PresentationFormat>On-screen Show (16:9)</PresentationFormat>
  <Paragraphs>464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Lucida Grande</vt:lpstr>
      <vt:lpstr>Times New Roman</vt:lpstr>
      <vt:lpstr>Wingdings</vt:lpstr>
      <vt:lpstr>FAIR</vt:lpstr>
      <vt:lpstr>White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</vt:lpstr>
      <vt:lpstr>Materials under extreme conditions</vt:lpstr>
      <vt:lpstr>High-pressure irradiation setup I</vt:lpstr>
      <vt:lpstr>High-pressure irradiation setup II</vt:lpstr>
      <vt:lpstr>Radiation hardness setup</vt:lpstr>
      <vt:lpstr>Timeline</vt:lpstr>
      <vt:lpstr>Timeline</vt:lpstr>
      <vt:lpstr>Timeline</vt:lpstr>
      <vt:lpstr>Intermediate MAT locations in ES/FS/FS+</vt:lpstr>
      <vt:lpstr>Early Science (ES) and FS at ring branch</vt:lpstr>
      <vt:lpstr>Early Science (ES) and FS at ring branch</vt:lpstr>
      <vt:lpstr>Intermediate location in CBM cave</vt:lpstr>
      <vt:lpstr>Beamtime requirements in 2026/27</vt:lpstr>
      <vt:lpstr>Beamtime requirements in 2026/27</vt:lpstr>
      <vt:lpstr>MAT &amp; HELIAC</vt:lpstr>
      <vt:lpstr>Summary</vt:lpstr>
      <vt:lpstr>PowerPoint Presentation</vt:lpstr>
      <vt:lpstr>PowerPoint Presentation</vt:lpstr>
      <vt:lpstr>Summary</vt:lpstr>
      <vt:lpstr>PowerPoint Presentation</vt:lpstr>
      <vt:lpstr>MAT Beamtime 2024 / 2025</vt:lpstr>
      <vt:lpstr>High-pressure irradiation setup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Neumayer, Paul Dr.</dc:creator>
  <cp:lastModifiedBy>m.e.toimilmolares@gsi.de</cp:lastModifiedBy>
  <cp:revision>627</cp:revision>
  <dcterms:modified xsi:type="dcterms:W3CDTF">2023-07-19T10:45:38Z</dcterms:modified>
</cp:coreProperties>
</file>