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62" r:id="rId4"/>
    <p:sldId id="261" r:id="rId5"/>
    <p:sldId id="265" r:id="rId6"/>
    <p:sldId id="264" r:id="rId7"/>
    <p:sldId id="266" r:id="rId8"/>
    <p:sldId id="267" r:id="rId9"/>
    <p:sldId id="269" r:id="rId10"/>
    <p:sldId id="268" r:id="rId11"/>
    <p:sldId id="260" r:id="rId12"/>
    <p:sldId id="258" r:id="rId13"/>
    <p:sldId id="259" r:id="rId14"/>
    <p:sldId id="270" r:id="rId15"/>
    <p:sldId id="271" r:id="rId16"/>
  </p:sldIdLst>
  <p:sldSz cx="12192000" cy="6858000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CC0D41-C6B0-44F1-9B3C-4B940CB65762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DBEB5E-6279-4593-A5C6-C9509259C50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780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LAPLAS hier! ringförmiger Fokus</a:t>
            </a:r>
          </a:p>
          <a:p>
            <a:r>
              <a:rPr lang="de-DE" dirty="0" smtClean="0"/>
              <a:t>x-</a:t>
            </a:r>
            <a:r>
              <a:rPr lang="de-DE" dirty="0" err="1" smtClean="0"/>
              <a:t>ray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radiography</a:t>
            </a:r>
            <a:endParaRPr lang="de-DE" baseline="0" dirty="0" smtClean="0"/>
          </a:p>
          <a:p>
            <a:r>
              <a:rPr lang="de-DE" baseline="0" dirty="0" err="1" smtClean="0"/>
              <a:t>bild</a:t>
            </a:r>
            <a:r>
              <a:rPr lang="de-DE" baseline="0" dirty="0" smtClean="0"/>
              <a:t> im </a:t>
            </a:r>
            <a:r>
              <a:rPr lang="de-DE" baseline="0" dirty="0" err="1" smtClean="0"/>
              <a:t>proposal</a:t>
            </a:r>
            <a:r>
              <a:rPr lang="de-DE" baseline="0" dirty="0" smtClean="0"/>
              <a:t>!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3802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040B52E-6118-F844-8FBE-85B6AFDC9E2A}"/>
              </a:ext>
            </a:extLst>
          </p:cNvPr>
          <p:cNvGrpSpPr/>
          <p:nvPr/>
        </p:nvGrpSpPr>
        <p:grpSpPr>
          <a:xfrm>
            <a:off x="2003438" y="1301599"/>
            <a:ext cx="9901692" cy="5170248"/>
            <a:chOff x="1502578" y="976199"/>
            <a:chExt cx="7426269" cy="387768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FAB316F-95F1-6040-AB6B-EF23A5D58FAF}"/>
                </a:ext>
              </a:extLst>
            </p:cNvPr>
            <p:cNvSpPr/>
            <p:nvPr/>
          </p:nvSpPr>
          <p:spPr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2400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DE39F29-B8C0-C64D-ADFE-A8AFF963CB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868706" y="3650765"/>
            <a:ext cx="5737412" cy="779867"/>
          </a:xfrm>
        </p:spPr>
        <p:txBody>
          <a:bodyPr anchor="b" anchorCtr="0">
            <a:noAutofit/>
          </a:bodyPr>
          <a:lstStyle>
            <a:lvl1pPr algn="ctr">
              <a:defRPr sz="3200">
                <a:solidFill>
                  <a:srgbClr val="666666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868706" y="4430631"/>
            <a:ext cx="5737413" cy="709135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A3F87-3897-4C50-88D1-90FE8C825AED}" type="slidenum">
              <a:rPr lang="en-US" smtClean="0"/>
              <a:t>‹Nr.›</a:t>
            </a:fld>
            <a:endParaRPr lang="en-US"/>
          </a:p>
        </p:txBody>
      </p:sp>
      <p:sp>
        <p:nvSpPr>
          <p:cNvPr id="16" name="Datumsplatzhalter 4">
            <a:extLst>
              <a:ext uri="{FF2B5EF4-FFF2-40B4-BE49-F238E27FC236}">
                <a16:creationId xmlns:a16="http://schemas.microsoft.com/office/drawing/2014/main" id="{B630AE3F-E908-46EB-9697-D837959D4F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98063" y="6552644"/>
            <a:ext cx="1100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8D73593-2A07-4FCE-BF8E-8C2F68914E2A}" type="datetime1">
              <a:rPr lang="en-US" smtClean="0"/>
              <a:t>7/19/2023</a:t>
            </a:fld>
            <a:endParaRPr lang="en-US"/>
          </a:p>
        </p:txBody>
      </p:sp>
      <p:sp>
        <p:nvSpPr>
          <p:cNvPr id="17" name="Fußzeilenplatzhalter 7">
            <a:extLst>
              <a:ext uri="{FF2B5EF4-FFF2-40B4-BE49-F238E27FC236}">
                <a16:creationId xmlns:a16="http://schemas.microsoft.com/office/drawing/2014/main" id="{EA59E297-BFE7-4CA0-84CD-C352A1484A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83202" y="6560612"/>
            <a:ext cx="4182132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endParaRPr lang="en-US"/>
          </a:p>
        </p:txBody>
      </p:sp>
      <p:pic>
        <p:nvPicPr>
          <p:cNvPr id="11" name="Bild 12" descr="FAIR_Logo_rgb.png">
            <a:extLst>
              <a:ext uri="{FF2B5EF4-FFF2-40B4-BE49-F238E27FC236}">
                <a16:creationId xmlns:a16="http://schemas.microsoft.com/office/drawing/2014/main" id="{6EBF7B64-1F60-354C-83F5-CFA893F204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443" y="84277"/>
            <a:ext cx="1013736" cy="84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656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3425" y="70576"/>
            <a:ext cx="9216489" cy="787557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A3F87-3897-4C50-88D1-90FE8C825AED}" type="slidenum">
              <a:rPr lang="en-US" smtClean="0"/>
              <a:t>‹Nr.›</a:t>
            </a:fld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9498063" y="6552644"/>
            <a:ext cx="1100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6A7188F-689A-4000-AAAC-8A31011B3A79}" type="datetime1">
              <a:rPr lang="en-US" smtClean="0"/>
              <a:t>7/19/2023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806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A3F87-3897-4C50-88D1-90FE8C825AED}" type="slidenum">
              <a:rPr lang="en-US" smtClean="0"/>
              <a:t>‹Nr.›</a:t>
            </a:fld>
            <a:endParaRPr lang="en-US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9465335" y="6552644"/>
            <a:ext cx="11331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7B9588C-3E94-49DA-92C2-54DC0EEFCEAC}" type="datetime1">
              <a:rPr lang="en-US" smtClean="0"/>
              <a:t>7/19/2023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134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A3F87-3897-4C50-88D1-90FE8C825AED}" type="slidenum">
              <a:rPr lang="en-US" smtClean="0"/>
              <a:t>‹Nr.›</a:t>
            </a:fld>
            <a:endParaRPr lang="en-US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9465335" y="6552644"/>
            <a:ext cx="11331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3E24D4B-71AC-4748-B12E-2F1C6C1B7A88}" type="datetime1">
              <a:rPr lang="en-US" smtClean="0"/>
              <a:t>7/19/2023</a:t>
            </a:fld>
            <a:endParaRPr lang="en-US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5283202" y="6560612"/>
            <a:ext cx="4182132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76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"/>
          <p:cNvSpPr/>
          <p:nvPr/>
        </p:nvSpPr>
        <p:spPr>
          <a:xfrm>
            <a:off x="7372839" y="6599826"/>
            <a:ext cx="1404939" cy="84139"/>
          </a:xfrm>
          <a:prstGeom prst="rect">
            <a:avLst/>
          </a:prstGeom>
          <a:solidFill>
            <a:srgbClr val="FF9900"/>
          </a:solidFill>
          <a:ln w="12700">
            <a:miter lim="400000"/>
          </a:ln>
        </p:spPr>
        <p:txBody>
          <a:bodyPr tIns="45720" bIns="45720" anchor="ctr"/>
          <a:lstStyle/>
          <a:p>
            <a:pPr marL="0" marR="0" defTabSz="914400">
              <a:defRPr>
                <a:uFillTx/>
              </a:defRPr>
            </a:pPr>
            <a:endParaRPr sz="900"/>
          </a:p>
        </p:txBody>
      </p:sp>
      <p:sp>
        <p:nvSpPr>
          <p:cNvPr id="37" name="Rectangle"/>
          <p:cNvSpPr/>
          <p:nvPr/>
        </p:nvSpPr>
        <p:spPr>
          <a:xfrm>
            <a:off x="8774602" y="6599826"/>
            <a:ext cx="1404938" cy="84139"/>
          </a:xfrm>
          <a:prstGeom prst="rect">
            <a:avLst/>
          </a:prstGeom>
          <a:solidFill>
            <a:srgbClr val="969696"/>
          </a:solidFill>
          <a:ln w="12700">
            <a:miter lim="400000"/>
          </a:ln>
        </p:spPr>
        <p:txBody>
          <a:bodyPr tIns="45720" bIns="45720" anchor="ctr"/>
          <a:lstStyle/>
          <a:p>
            <a:pPr marL="0" marR="0" defTabSz="914400">
              <a:defRPr>
                <a:uFillTx/>
              </a:defRPr>
            </a:pPr>
            <a:endParaRPr sz="900"/>
          </a:p>
        </p:txBody>
      </p:sp>
      <p:sp>
        <p:nvSpPr>
          <p:cNvPr id="38" name="Rectangle"/>
          <p:cNvSpPr/>
          <p:nvPr/>
        </p:nvSpPr>
        <p:spPr>
          <a:xfrm>
            <a:off x="10179539" y="6599826"/>
            <a:ext cx="1404939" cy="84139"/>
          </a:xfrm>
          <a:prstGeom prst="rect">
            <a:avLst/>
          </a:prstGeom>
          <a:solidFill>
            <a:srgbClr val="003366"/>
          </a:solidFill>
          <a:ln w="12700">
            <a:miter lim="400000"/>
          </a:ln>
        </p:spPr>
        <p:txBody>
          <a:bodyPr tIns="45720" bIns="45720" anchor="ctr"/>
          <a:lstStyle/>
          <a:p>
            <a:pPr marL="0" marR="0" defTabSz="914400">
              <a:defRPr>
                <a:uFillTx/>
              </a:defRPr>
            </a:pPr>
            <a:endParaRPr sz="900"/>
          </a:p>
        </p:txBody>
      </p:sp>
      <p:sp>
        <p:nvSpPr>
          <p:cNvPr id="39" name="Rectangle"/>
          <p:cNvSpPr/>
          <p:nvPr/>
        </p:nvSpPr>
        <p:spPr>
          <a:xfrm>
            <a:off x="-45486" y="6503987"/>
            <a:ext cx="12271252" cy="84139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tIns="45720" bIns="45720" anchor="ctr"/>
          <a:lstStyle/>
          <a:p>
            <a:pPr marL="0" marR="0" defTabSz="914400">
              <a:defRPr>
                <a:uFillTx/>
              </a:defRPr>
            </a:pPr>
            <a:endParaRPr sz="900"/>
          </a:p>
        </p:txBody>
      </p:sp>
      <p:sp>
        <p:nvSpPr>
          <p:cNvPr id="40" name="Rectangle"/>
          <p:cNvSpPr/>
          <p:nvPr/>
        </p:nvSpPr>
        <p:spPr>
          <a:xfrm>
            <a:off x="8774602" y="6683964"/>
            <a:ext cx="2809876" cy="82551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tIns="45720" bIns="45720" anchor="ctr"/>
          <a:lstStyle/>
          <a:p>
            <a:pPr marL="0" marR="0" defTabSz="914400">
              <a:defRPr>
                <a:uFillTx/>
              </a:defRPr>
            </a:pPr>
            <a:endParaRPr sz="900"/>
          </a:p>
        </p:txBody>
      </p:sp>
      <p:sp>
        <p:nvSpPr>
          <p:cNvPr id="41" name="Rectangle"/>
          <p:cNvSpPr/>
          <p:nvPr/>
        </p:nvSpPr>
        <p:spPr>
          <a:xfrm>
            <a:off x="7372839" y="6768101"/>
            <a:ext cx="1404939" cy="82551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tIns="45720" bIns="45720" anchor="ctr"/>
          <a:lstStyle/>
          <a:p>
            <a:pPr marL="0" marR="0" defTabSz="914400">
              <a:defRPr>
                <a:uFillTx/>
              </a:defRPr>
            </a:pPr>
            <a:endParaRPr sz="900"/>
          </a:p>
        </p:txBody>
      </p:sp>
      <p:sp>
        <p:nvSpPr>
          <p:cNvPr id="42" name="Rectangle"/>
          <p:cNvSpPr/>
          <p:nvPr/>
        </p:nvSpPr>
        <p:spPr>
          <a:xfrm>
            <a:off x="10232" y="854074"/>
            <a:ext cx="12227255" cy="84139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tIns="45720" bIns="45720" anchor="ctr"/>
          <a:lstStyle/>
          <a:p>
            <a:pPr marL="0" marR="0" defTabSz="914400">
              <a:defRPr>
                <a:uFillTx/>
              </a:defRPr>
            </a:pPr>
            <a:endParaRPr sz="900"/>
          </a:p>
        </p:txBody>
      </p:sp>
      <p:pic>
        <p:nvPicPr>
          <p:cNvPr id="43" name="FAIR_Logo_rgb_frei" descr="FAIR_Logo_rgb_frei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88753" y="19050"/>
            <a:ext cx="992188" cy="827089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Title Text"/>
          <p:cNvSpPr txBox="1">
            <a:spLocks noGrp="1"/>
          </p:cNvSpPr>
          <p:nvPr>
            <p:ph type="title"/>
          </p:nvPr>
        </p:nvSpPr>
        <p:spPr>
          <a:xfrm>
            <a:off x="269423" y="187324"/>
            <a:ext cx="10414248" cy="490539"/>
          </a:xfrm>
          <a:prstGeom prst="rect">
            <a:avLst/>
          </a:prstGeom>
        </p:spPr>
        <p:txBody>
          <a:bodyPr lIns="0" tIns="0" rIns="0" bIns="0" anchor="ctr"/>
          <a:lstStyle>
            <a:lvl1pPr defTabSz="914400">
              <a:defRPr sz="2600" b="0">
                <a:solidFill>
                  <a:srgbClr val="00599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09997" y="6599387"/>
            <a:ext cx="313619" cy="228303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914400">
              <a:defRPr sz="16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46" name="Rectangle"/>
          <p:cNvSpPr/>
          <p:nvPr/>
        </p:nvSpPr>
        <p:spPr>
          <a:xfrm>
            <a:off x="-68887" y="6515688"/>
            <a:ext cx="12271252" cy="84139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tIns="45720" bIns="45720" anchor="ctr"/>
          <a:lstStyle/>
          <a:p>
            <a:pPr marL="0" marR="0" defTabSz="914400">
              <a:defRPr>
                <a:uFillTx/>
              </a:defRPr>
            </a:pPr>
            <a:endParaRPr sz="900"/>
          </a:p>
        </p:txBody>
      </p:sp>
    </p:spTree>
    <p:extLst>
      <p:ext uri="{BB962C8B-B14F-4D97-AF65-F5344CB8AC3E}">
        <p14:creationId xmlns:p14="http://schemas.microsoft.com/office/powerpoint/2010/main" val="21767212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3BF80593-284C-244D-84D3-4D7255E83A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3513" y="28763"/>
            <a:ext cx="8095055" cy="935045"/>
          </a:xfrm>
        </p:spPr>
        <p:txBody>
          <a:bodyPr anchor="b"/>
          <a:lstStyle>
            <a:lvl1pPr marL="0" indent="0" algn="l">
              <a:buNone/>
              <a:defRPr sz="2667" b="1"/>
            </a:lvl1pPr>
          </a:lstStyle>
          <a:p>
            <a:r>
              <a:rPr lang="de-DE" dirty="0"/>
              <a:t>Titel hinzufügen</a:t>
            </a:r>
          </a:p>
        </p:txBody>
      </p:sp>
      <p:sp>
        <p:nvSpPr>
          <p:cNvPr id="12" name="Rechteck 11"/>
          <p:cNvSpPr/>
          <p:nvPr userDrawn="1"/>
        </p:nvSpPr>
        <p:spPr>
          <a:xfrm>
            <a:off x="538789" y="6650181"/>
            <a:ext cx="4495031" cy="207819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5" name="Textfeld 14"/>
          <p:cNvSpPr txBox="1"/>
          <p:nvPr userDrawn="1"/>
        </p:nvSpPr>
        <p:spPr>
          <a:xfrm>
            <a:off x="325913" y="6573838"/>
            <a:ext cx="4702844" cy="3181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67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GSI Helmholtzzentrum für Schwerionenforschung GmbH</a:t>
            </a:r>
          </a:p>
        </p:txBody>
      </p:sp>
      <p:sp>
        <p:nvSpPr>
          <p:cNvPr id="16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9329633" y="6489472"/>
            <a:ext cx="2743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67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3B5E8419-F1C2-4FB6-8672-11C58932133B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03813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943494DA-FA9D-1447-B70B-2896FD77F5D0}"/>
              </a:ext>
            </a:extLst>
          </p:cNvPr>
          <p:cNvCxnSpPr>
            <a:cxnSpLocks/>
          </p:cNvCxnSpPr>
          <p:nvPr/>
        </p:nvCxnSpPr>
        <p:spPr>
          <a:xfrm>
            <a:off x="0" y="6735205"/>
            <a:ext cx="12194235" cy="0"/>
          </a:xfrm>
          <a:prstGeom prst="line">
            <a:avLst/>
          </a:prstGeom>
          <a:ln w="266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d 6" descr="GSI_Logo_rgb.png">
            <a:extLst>
              <a:ext uri="{FF2B5EF4-FFF2-40B4-BE49-F238E27FC236}">
                <a16:creationId xmlns:a16="http://schemas.microsoft.com/office/drawing/2014/main" id="{0E0D4DB1-EEDA-A644-B002-75EBF9968E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544" y="244724"/>
            <a:ext cx="1505441" cy="501815"/>
          </a:xfrm>
          <a:prstGeom prst="rect">
            <a:avLst/>
          </a:prstGeom>
        </p:spPr>
      </p:pic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AC6B5F8-0827-6645-B5C9-ED4385971D8F}"/>
              </a:ext>
            </a:extLst>
          </p:cNvPr>
          <p:cNvCxnSpPr/>
          <p:nvPr/>
        </p:nvCxnSpPr>
        <p:spPr>
          <a:xfrm>
            <a:off x="0" y="1101632"/>
            <a:ext cx="12192000" cy="0"/>
          </a:xfrm>
          <a:prstGeom prst="line">
            <a:avLst/>
          </a:prstGeom>
          <a:ln w="266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CC9BBC89-C94F-2342-BFB0-0C52DC04C485}"/>
              </a:ext>
            </a:extLst>
          </p:cNvPr>
          <p:cNvSpPr>
            <a:spLocks/>
          </p:cNvSpPr>
          <p:nvPr/>
        </p:nvSpPr>
        <p:spPr>
          <a:xfrm>
            <a:off x="2235" y="969432"/>
            <a:ext cx="268800" cy="2688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E807027-043F-224A-B8A1-2EA6FD7AA9B7}"/>
              </a:ext>
            </a:extLst>
          </p:cNvPr>
          <p:cNvSpPr>
            <a:spLocks/>
          </p:cNvSpPr>
          <p:nvPr/>
        </p:nvSpPr>
        <p:spPr>
          <a:xfrm>
            <a:off x="-1" y="6606653"/>
            <a:ext cx="271036" cy="271036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47492" y="1480601"/>
            <a:ext cx="11226901" cy="49035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687723" y="6552643"/>
            <a:ext cx="9931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BE1A3F87-3897-4C50-88D1-90FE8C825AED}" type="slidenum">
              <a:rPr lang="en-US" smtClean="0"/>
              <a:t>‹Nr.›</a:t>
            </a:fld>
            <a:endParaRPr lang="en-US"/>
          </a:p>
        </p:txBody>
      </p:sp>
      <p:sp>
        <p:nvSpPr>
          <p:cNvPr id="11" name="Textfeld 10"/>
          <p:cNvSpPr txBox="1"/>
          <p:nvPr/>
        </p:nvSpPr>
        <p:spPr>
          <a:xfrm>
            <a:off x="580361" y="6616079"/>
            <a:ext cx="7215606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 smtClean="0">
                <a:solidFill>
                  <a:srgbClr val="333333"/>
                </a:solidFill>
                <a:latin typeface="Arial"/>
                <a:cs typeface="Arial"/>
              </a:rPr>
              <a:t>GSI </a:t>
            </a:r>
            <a:r>
              <a:rPr lang="de-DE" sz="1000" dirty="0" err="1" smtClean="0">
                <a:solidFill>
                  <a:srgbClr val="333333"/>
                </a:solidFill>
                <a:latin typeface="Arial"/>
                <a:cs typeface="Arial"/>
              </a:rPr>
              <a:t>Helmholtzzentrum</a:t>
            </a:r>
            <a:r>
              <a:rPr lang="de-DE" sz="1000" dirty="0" smtClean="0">
                <a:solidFill>
                  <a:srgbClr val="333333"/>
                </a:solidFill>
                <a:latin typeface="Arial"/>
                <a:cs typeface="Arial"/>
              </a:rPr>
              <a:t> für Schwerionenforschung GmbH |</a:t>
            </a:r>
            <a:r>
              <a:rPr lang="de-DE" sz="1000" baseline="0" dirty="0" smtClean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000" baseline="0" dirty="0" smtClean="0">
                <a:solidFill>
                  <a:srgbClr val="333333"/>
                </a:solidFill>
                <a:latin typeface="+mn-lt"/>
                <a:cs typeface="Arial"/>
              </a:rPr>
              <a:t>Retreat of the research division </a:t>
            </a:r>
            <a:r>
              <a:rPr lang="de-DE" sz="1000" baseline="0" dirty="0" smtClean="0">
                <a:solidFill>
                  <a:srgbClr val="333333"/>
                </a:solidFill>
                <a:latin typeface="Arial"/>
                <a:cs typeface="Arial"/>
              </a:rPr>
              <a:t>| V. Bagnoud</a:t>
            </a:r>
            <a:endParaRPr lang="en-US" sz="1000" baseline="0" dirty="0" smtClean="0">
              <a:solidFill>
                <a:srgbClr val="333333"/>
              </a:solidFill>
              <a:latin typeface="+mn-lt"/>
              <a:cs typeface="Arial"/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0608" y="67658"/>
            <a:ext cx="9109549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14" name="Datumsplatzhalter 4">
            <a:extLst>
              <a:ext uri="{FF2B5EF4-FFF2-40B4-BE49-F238E27FC236}">
                <a16:creationId xmlns:a16="http://schemas.microsoft.com/office/drawing/2014/main" id="{386E2D55-5429-4BE8-A922-128D484348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98063" y="6552644"/>
            <a:ext cx="1100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A724C35-0C9E-4D20-8605-20721E7FFDD5}" type="datetime1">
              <a:rPr lang="en-US" smtClean="0"/>
              <a:t>7/19/2023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130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189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1pPr>
      <a:lvl2pPr marL="742932" indent="-285744" algn="l" defTabSz="457189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2pPr>
      <a:lvl3pPr marL="1142971" indent="-228594" algn="l" defTabSz="457189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160" indent="-228594" algn="l" defTabSz="457189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349" indent="-228594" algn="l" defTabSz="457189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4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eg"/><Relationship Id="rId11" Type="http://schemas.openxmlformats.org/officeDocument/2006/relationships/image" Target="../media/image53.jpg"/><Relationship Id="rId5" Type="http://schemas.openxmlformats.org/officeDocument/2006/relationships/image" Target="../media/image48.png"/><Relationship Id="rId15" Type="http://schemas.openxmlformats.org/officeDocument/2006/relationships/image" Target="../media/image57.png"/><Relationship Id="rId10" Type="http://schemas.openxmlformats.org/officeDocument/2006/relationships/image" Target="../media/image26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3.png"/><Relationship Id="rId12" Type="http://schemas.openxmlformats.org/officeDocument/2006/relationships/image" Target="../media/image3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jpeg"/><Relationship Id="rId9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94560" y="3650765"/>
            <a:ext cx="6995160" cy="779867"/>
          </a:xfrm>
        </p:spPr>
        <p:txBody>
          <a:bodyPr/>
          <a:lstStyle/>
          <a:p>
            <a:r>
              <a:rPr lang="en-US" dirty="0" smtClean="0"/>
              <a:t>Plasma physics 2028 plan</a:t>
            </a:r>
            <a:br>
              <a:rPr lang="en-US" dirty="0" smtClean="0"/>
            </a:br>
            <a:r>
              <a:rPr lang="en-US" dirty="0" smtClean="0"/>
              <a:t> &amp; update on ICF developments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V. Bagnoud for the plasma physics department</a:t>
            </a:r>
          </a:p>
          <a:p>
            <a:r>
              <a:rPr lang="en-US" dirty="0" smtClean="0"/>
              <a:t>and the HED@FAIR collaboration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85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 for Plasma Physics (2023 – 2028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all activities: </a:t>
            </a:r>
            <a:r>
              <a:rPr lang="en-US" dirty="0" err="1" smtClean="0"/>
              <a:t>beamtime</a:t>
            </a:r>
            <a:r>
              <a:rPr lang="en-US" dirty="0" smtClean="0"/>
              <a:t> – </a:t>
            </a:r>
            <a:r>
              <a:rPr lang="en-US" dirty="0" err="1"/>
              <a:t>b</a:t>
            </a:r>
            <a:r>
              <a:rPr lang="en-US" dirty="0" err="1" smtClean="0"/>
              <a:t>eamtime</a:t>
            </a:r>
            <a:r>
              <a:rPr lang="en-US" dirty="0" smtClean="0"/>
              <a:t> – </a:t>
            </a:r>
            <a:r>
              <a:rPr lang="en-US" dirty="0" err="1"/>
              <a:t>b</a:t>
            </a:r>
            <a:r>
              <a:rPr lang="en-US" dirty="0" err="1" smtClean="0"/>
              <a:t>eamtime</a:t>
            </a:r>
            <a:r>
              <a:rPr lang="en-US" dirty="0" smtClean="0"/>
              <a:t> – </a:t>
            </a:r>
            <a:r>
              <a:rPr lang="en-US" dirty="0" err="1"/>
              <a:t>b</a:t>
            </a:r>
            <a:r>
              <a:rPr lang="en-US" dirty="0" err="1" smtClean="0"/>
              <a:t>eamtime</a:t>
            </a:r>
            <a:r>
              <a:rPr lang="en-US" dirty="0" smtClean="0"/>
              <a:t> ….</a:t>
            </a:r>
          </a:p>
          <a:p>
            <a:r>
              <a:rPr lang="en-US" dirty="0" smtClean="0"/>
              <a:t>Some specifics:</a:t>
            </a:r>
          </a:p>
          <a:p>
            <a:pPr lvl="1"/>
            <a:r>
              <a:rPr lang="en-US" dirty="0" smtClean="0"/>
              <a:t>PRIOR: </a:t>
            </a:r>
          </a:p>
          <a:p>
            <a:pPr lvl="2"/>
            <a:r>
              <a:rPr lang="en-US" dirty="0" smtClean="0"/>
              <a:t>recurring proton beams, </a:t>
            </a:r>
          </a:p>
          <a:p>
            <a:pPr lvl="2"/>
            <a:r>
              <a:rPr lang="en-US" dirty="0" smtClean="0"/>
              <a:t>~500 k€ HE chamber + license</a:t>
            </a:r>
          </a:p>
          <a:p>
            <a:pPr lvl="1"/>
            <a:r>
              <a:rPr lang="en-US" dirty="0" smtClean="0"/>
              <a:t>HIHEX: </a:t>
            </a:r>
          </a:p>
          <a:p>
            <a:pPr lvl="2"/>
            <a:r>
              <a:rPr lang="en-US" dirty="0" smtClean="0"/>
              <a:t>highest intensities at HHT – beamline optimization</a:t>
            </a:r>
          </a:p>
          <a:p>
            <a:pPr lvl="2"/>
            <a:r>
              <a:rPr lang="en-US" dirty="0" smtClean="0"/>
              <a:t>ultimately: new focusing system (depending on delay of APPA cave)</a:t>
            </a:r>
          </a:p>
          <a:p>
            <a:pPr lvl="1"/>
            <a:r>
              <a:rPr lang="en-US" dirty="0" smtClean="0"/>
              <a:t>PHELIX: </a:t>
            </a:r>
          </a:p>
          <a:p>
            <a:pPr lvl="2"/>
            <a:r>
              <a:rPr lang="en-US" dirty="0" smtClean="0"/>
              <a:t>Urgent detailed assessment of required safety measures (cost and shut down time)</a:t>
            </a:r>
          </a:p>
          <a:p>
            <a:pPr lvl="2"/>
            <a:r>
              <a:rPr lang="en-US" dirty="0" smtClean="0"/>
              <a:t>Mid-to-long term plan (incl. financing of upgrades)</a:t>
            </a:r>
          </a:p>
          <a:p>
            <a:pPr lvl="2"/>
            <a:r>
              <a:rPr lang="en-US" dirty="0" smtClean="0"/>
              <a:t>More stable access to HPC resources for experiment support (PIC simulations)</a:t>
            </a:r>
          </a:p>
          <a:p>
            <a:pPr lvl="1"/>
            <a:r>
              <a:rPr lang="en-US" dirty="0" err="1" smtClean="0"/>
              <a:t>iLIGHT</a:t>
            </a:r>
            <a:r>
              <a:rPr lang="en-US" dirty="0" smtClean="0"/>
              <a:t>: </a:t>
            </a:r>
          </a:p>
          <a:p>
            <a:pPr lvl="2"/>
            <a:r>
              <a:rPr lang="en-US" dirty="0" smtClean="0"/>
              <a:t>SIS-18 access (</a:t>
            </a:r>
            <a:r>
              <a:rPr lang="en-US" dirty="0" err="1" smtClean="0"/>
              <a:t>beamtime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489700"/>
            <a:ext cx="2743200" cy="487363"/>
          </a:xfrm>
        </p:spPr>
        <p:txBody>
          <a:bodyPr/>
          <a:lstStyle/>
          <a:p>
            <a:fld id="{3B5E8419-F1C2-4FB6-8672-11C58932133B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99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9677400" y="828524"/>
            <a:ext cx="2514600" cy="338328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 smtClean="0"/>
              <a:t>Helmholtz Association</a:t>
            </a:r>
          </a:p>
          <a:p>
            <a:pPr algn="ctr"/>
            <a:r>
              <a:rPr lang="en-US" dirty="0" smtClean="0"/>
              <a:t>position paper</a:t>
            </a:r>
          </a:p>
          <a:p>
            <a:pPr algn="ctr"/>
            <a:r>
              <a:rPr lang="en-US" dirty="0" smtClean="0"/>
              <a:t>09/2023 ?</a:t>
            </a:r>
          </a:p>
        </p:txBody>
      </p:sp>
      <p:grpSp>
        <p:nvGrpSpPr>
          <p:cNvPr id="14" name="Gruppieren 13"/>
          <p:cNvGrpSpPr/>
          <p:nvPr/>
        </p:nvGrpSpPr>
        <p:grpSpPr>
          <a:xfrm>
            <a:off x="8678849" y="1628542"/>
            <a:ext cx="2739656" cy="3839007"/>
            <a:chOff x="8829679" y="1543699"/>
            <a:chExt cx="2739656" cy="3839007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 rotWithShape="1">
            <a:blip r:embed="rId2"/>
            <a:srcRect l="18817" t="17686" r="17392" b="2653"/>
            <a:stretch/>
          </p:blipFill>
          <p:spPr>
            <a:xfrm>
              <a:off x="8829679" y="1583703"/>
              <a:ext cx="2708729" cy="3799003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feld 12"/>
            <p:cNvSpPr txBox="1"/>
            <p:nvPr/>
          </p:nvSpPr>
          <p:spPr>
            <a:xfrm>
              <a:off x="10551108" y="1543699"/>
              <a:ext cx="1018227" cy="369332"/>
            </a:xfrm>
            <a:prstGeom prst="rect">
              <a:avLst/>
            </a:prstGeom>
            <a:ln>
              <a:noFill/>
            </a:ln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ctr"/>
              <a:r>
                <a:rPr lang="en-US" dirty="0" smtClean="0"/>
                <a:t>08/2023</a:t>
              </a: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Germany’s reaction to the fusion’s hype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47493" y="1480601"/>
            <a:ext cx="5752140" cy="5066503"/>
          </a:xfrm>
        </p:spPr>
        <p:txBody>
          <a:bodyPr/>
          <a:lstStyle/>
          <a:p>
            <a:r>
              <a:rPr lang="en-US" dirty="0" smtClean="0"/>
              <a:t>Germany’s main focus and expertise remains on MCF</a:t>
            </a:r>
          </a:p>
          <a:p>
            <a:r>
              <a:rPr lang="en-US" dirty="0" smtClean="0"/>
              <a:t>Clear interest exists to push German’s industry where it can make the difference in ICF related technology: laser companies (</a:t>
            </a:r>
            <a:r>
              <a:rPr lang="en-US" dirty="0" err="1" smtClean="0"/>
              <a:t>Trumpf</a:t>
            </a:r>
            <a:r>
              <a:rPr lang="en-US" dirty="0" smtClean="0"/>
              <a:t>), IFE materials and Fusion startups</a:t>
            </a:r>
          </a:p>
          <a:p>
            <a:r>
              <a:rPr lang="en-US" dirty="0" smtClean="0"/>
              <a:t>Germany recognizes its handicaps</a:t>
            </a:r>
          </a:p>
          <a:p>
            <a:pPr lvl="1"/>
            <a:r>
              <a:rPr lang="en-US" dirty="0" smtClean="0"/>
              <a:t>no education program on IFE</a:t>
            </a:r>
          </a:p>
          <a:p>
            <a:pPr lvl="1"/>
            <a:r>
              <a:rPr lang="en-US" dirty="0" smtClean="0"/>
              <a:t>no active research, in particular no simulation expertise in IFE </a:t>
            </a:r>
          </a:p>
          <a:p>
            <a:r>
              <a:rPr lang="en-US" dirty="0" smtClean="0"/>
              <a:t>Pulsed Light Technologies GmbH (90 M€/5Y) was grounded with the purpose to support two laser-fusion startups</a:t>
            </a:r>
          </a:p>
          <a:p>
            <a:r>
              <a:rPr lang="en-US" dirty="0" smtClean="0"/>
              <a:t>On the European level, the HIPER+ initiative is discussed </a:t>
            </a:r>
          </a:p>
          <a:p>
            <a:endParaRPr lang="en-US" dirty="0"/>
          </a:p>
        </p:txBody>
      </p:sp>
      <p:grpSp>
        <p:nvGrpSpPr>
          <p:cNvPr id="10" name="Gruppieren 9"/>
          <p:cNvGrpSpPr/>
          <p:nvPr/>
        </p:nvGrpSpPr>
        <p:grpSpPr>
          <a:xfrm>
            <a:off x="7460347" y="2453341"/>
            <a:ext cx="2524806" cy="3608753"/>
            <a:chOff x="8073090" y="2161111"/>
            <a:chExt cx="2524806" cy="36087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Grafik 6"/>
            <p:cNvPicPr>
              <a:picLocks noChangeAspect="1"/>
            </p:cNvPicPr>
            <p:nvPr/>
          </p:nvPicPr>
          <p:blipFill rotWithShape="1">
            <a:blip r:embed="rId3"/>
            <a:srcRect l="26317" t="15925" r="44220" b="5618"/>
            <a:stretch/>
          </p:blipFill>
          <p:spPr>
            <a:xfrm>
              <a:off x="8073090" y="2161111"/>
              <a:ext cx="2524806" cy="3608753"/>
            </a:xfrm>
            <a:prstGeom prst="rect">
              <a:avLst/>
            </a:prstGeom>
          </p:spPr>
        </p:pic>
        <p:sp>
          <p:nvSpPr>
            <p:cNvPr id="8" name="Textfeld 7"/>
            <p:cNvSpPr txBox="1"/>
            <p:nvPr/>
          </p:nvSpPr>
          <p:spPr>
            <a:xfrm>
              <a:off x="9418320" y="2258568"/>
              <a:ext cx="1018227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ctr"/>
              <a:r>
                <a:rPr lang="en-US" dirty="0" smtClean="0"/>
                <a:t>06/2023</a:t>
              </a:r>
            </a:p>
          </p:txBody>
        </p:sp>
      </p:grpSp>
      <p:grpSp>
        <p:nvGrpSpPr>
          <p:cNvPr id="12" name="Gruppieren 11"/>
          <p:cNvGrpSpPr/>
          <p:nvPr/>
        </p:nvGrpSpPr>
        <p:grpSpPr>
          <a:xfrm>
            <a:off x="6440148" y="3296188"/>
            <a:ext cx="2421228" cy="3283723"/>
            <a:chOff x="6430722" y="3060516"/>
            <a:chExt cx="2421228" cy="32837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4"/>
            <a:srcRect b="4642"/>
            <a:stretch/>
          </p:blipFill>
          <p:spPr>
            <a:xfrm>
              <a:off x="6430722" y="3060516"/>
              <a:ext cx="2421228" cy="3283723"/>
            </a:xfrm>
            <a:prstGeom prst="rect">
              <a:avLst/>
            </a:prstGeom>
          </p:spPr>
        </p:pic>
        <p:sp>
          <p:nvSpPr>
            <p:cNvPr id="11" name="Textfeld 10"/>
            <p:cNvSpPr txBox="1"/>
            <p:nvPr/>
          </p:nvSpPr>
          <p:spPr>
            <a:xfrm>
              <a:off x="7769352" y="3096768"/>
              <a:ext cx="1018228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05/2023</a:t>
              </a:r>
            </a:p>
          </p:txBody>
        </p:sp>
      </p:grp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A3F87-3897-4C50-88D1-90FE8C825AE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2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690550" y="1234440"/>
            <a:ext cx="4501450" cy="2478326"/>
          </a:xfrm>
          <a:prstGeom prst="rect">
            <a:avLst/>
          </a:prstGeom>
        </p:spPr>
      </p:pic>
      <p:sp>
        <p:nvSpPr>
          <p:cNvPr id="210" name="Possible use of the APPA cave by Focused Energ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/>
              <a:t>Temporary use of FAIR facility by Focused Energy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47493" y="1310327"/>
            <a:ext cx="7122232" cy="5073860"/>
          </a:xfrm>
        </p:spPr>
        <p:txBody>
          <a:bodyPr/>
          <a:lstStyle/>
          <a:p>
            <a:r>
              <a:rPr lang="en-US" sz="1600" dirty="0"/>
              <a:t>Focused Energy (FE) has approached GSI to use some of the FAIR facilities, until FAIR needs them.</a:t>
            </a:r>
          </a:p>
          <a:p>
            <a:r>
              <a:rPr lang="en-US" sz="1600" dirty="0"/>
              <a:t>An expression-of-interest between GSI and Focused Energy has been signed, underlining synergies and benefits for both.</a:t>
            </a:r>
          </a:p>
          <a:p>
            <a:endParaRPr lang="en-US" sz="1600" dirty="0"/>
          </a:p>
        </p:txBody>
      </p:sp>
      <p:sp>
        <p:nvSpPr>
          <p:cNvPr id="21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1670385" y="6589713"/>
            <a:ext cx="521616" cy="2476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lang="en-US" smtClean="0"/>
              <a:t>12</a:t>
            </a:fld>
            <a:endParaRPr lang="en-US" dirty="0"/>
          </a:p>
        </p:txBody>
      </p:sp>
      <p:pic>
        <p:nvPicPr>
          <p:cNvPr id="9" name="areasInstallationPlanning-July2023.png" descr="areasInstallationPlanning-July2023.png"/>
          <p:cNvPicPr>
            <a:picLocks noChangeAspect="1"/>
          </p:cNvPicPr>
          <p:nvPr/>
        </p:nvPicPr>
        <p:blipFill>
          <a:blip r:embed="rId3">
            <a:extLst/>
          </a:blip>
          <a:srcRect l="67125" t="59635" r="437" b="14304"/>
          <a:stretch>
            <a:fillRect/>
          </a:stretch>
        </p:blipFill>
        <p:spPr>
          <a:xfrm>
            <a:off x="7561385" y="4484878"/>
            <a:ext cx="3793553" cy="1709885"/>
          </a:xfrm>
          <a:prstGeom prst="rect">
            <a:avLst/>
          </a:prstGeom>
          <a:ln w="12700"/>
        </p:spPr>
      </p:pic>
      <p:sp>
        <p:nvSpPr>
          <p:cNvPr id="2" name="Textfeld 1"/>
          <p:cNvSpPr txBox="1"/>
          <p:nvPr/>
        </p:nvSpPr>
        <p:spPr>
          <a:xfrm>
            <a:off x="8868463" y="1194134"/>
            <a:ext cx="508474" cy="3183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marL="40640" marR="40640" defTabSz="910828" hangingPunct="0"/>
            <a:r>
              <a:rPr lang="en-US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GSI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11550703" y="2285318"/>
            <a:ext cx="609334" cy="3183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marL="40640" marR="40640" defTabSz="910828" hangingPunct="0"/>
            <a:r>
              <a:rPr lang="en-US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FAIR</a:t>
            </a:r>
          </a:p>
        </p:txBody>
      </p:sp>
      <p:grpSp>
        <p:nvGrpSpPr>
          <p:cNvPr id="24" name="Groupe 20">
            <a:extLst>
              <a:ext uri="{FF2B5EF4-FFF2-40B4-BE49-F238E27FC236}">
                <a16:creationId xmlns:a16="http://schemas.microsoft.com/office/drawing/2014/main" id="{5A40F1D5-DBA8-5574-6BED-335DC28CBB8D}"/>
              </a:ext>
            </a:extLst>
          </p:cNvPr>
          <p:cNvGrpSpPr/>
          <p:nvPr/>
        </p:nvGrpSpPr>
        <p:grpSpPr>
          <a:xfrm>
            <a:off x="832104" y="2423160"/>
            <a:ext cx="6199632" cy="4005072"/>
            <a:chOff x="2498027" y="-116522"/>
            <a:chExt cx="9897958" cy="6420035"/>
          </a:xfrm>
        </p:grpSpPr>
        <p:pic>
          <p:nvPicPr>
            <p:cNvPr id="25" name="Image 14">
              <a:extLst>
                <a:ext uri="{FF2B5EF4-FFF2-40B4-BE49-F238E27FC236}">
                  <a16:creationId xmlns:a16="http://schemas.microsoft.com/office/drawing/2014/main" id="{C0E44140-8D63-68AF-23DB-8166714BF6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6386"/>
            <a:stretch/>
          </p:blipFill>
          <p:spPr>
            <a:xfrm>
              <a:off x="2498027" y="-116522"/>
              <a:ext cx="9897958" cy="6420035"/>
            </a:xfrm>
            <a:prstGeom prst="rect">
              <a:avLst/>
            </a:prstGeom>
          </p:spPr>
        </p:pic>
        <p:sp>
          <p:nvSpPr>
            <p:cNvPr id="26" name="Forme libre : forme 11">
              <a:extLst>
                <a:ext uri="{FF2B5EF4-FFF2-40B4-BE49-F238E27FC236}">
                  <a16:creationId xmlns:a16="http://schemas.microsoft.com/office/drawing/2014/main" id="{00B08FCB-1384-DB01-F576-379C2809294E}"/>
                </a:ext>
              </a:extLst>
            </p:cNvPr>
            <p:cNvSpPr/>
            <p:nvPr/>
          </p:nvSpPr>
          <p:spPr>
            <a:xfrm>
              <a:off x="3002693" y="877330"/>
              <a:ext cx="2033007" cy="1538868"/>
            </a:xfrm>
            <a:custGeom>
              <a:avLst/>
              <a:gdLst>
                <a:gd name="connsiteX0" fmla="*/ 1754659 w 1762897"/>
                <a:gd name="connsiteY0" fmla="*/ 16475 h 1536356"/>
                <a:gd name="connsiteX1" fmla="*/ 514865 w 1762897"/>
                <a:gd name="connsiteY1" fmla="*/ 0 h 1536356"/>
                <a:gd name="connsiteX2" fmla="*/ 90616 w 1762897"/>
                <a:gd name="connsiteY2" fmla="*/ 292443 h 1536356"/>
                <a:gd name="connsiteX3" fmla="*/ 127686 w 1762897"/>
                <a:gd name="connsiteY3" fmla="*/ 383059 h 1536356"/>
                <a:gd name="connsiteX4" fmla="*/ 0 w 1762897"/>
                <a:gd name="connsiteY4" fmla="*/ 473675 h 1536356"/>
                <a:gd name="connsiteX5" fmla="*/ 8238 w 1762897"/>
                <a:gd name="connsiteY5" fmla="*/ 1536356 h 1536356"/>
                <a:gd name="connsiteX6" fmla="*/ 1762897 w 1762897"/>
                <a:gd name="connsiteY6" fmla="*/ 1532238 h 1536356"/>
                <a:gd name="connsiteX7" fmla="*/ 1754659 w 1762897"/>
                <a:gd name="connsiteY7" fmla="*/ 16475 h 1536356"/>
                <a:gd name="connsiteX0" fmla="*/ 1754659 w 1762897"/>
                <a:gd name="connsiteY0" fmla="*/ 16475 h 1536356"/>
                <a:gd name="connsiteX1" fmla="*/ 514865 w 1762897"/>
                <a:gd name="connsiteY1" fmla="*/ 0 h 1536356"/>
                <a:gd name="connsiteX2" fmla="*/ 82378 w 1762897"/>
                <a:gd name="connsiteY2" fmla="*/ 308919 h 1536356"/>
                <a:gd name="connsiteX3" fmla="*/ 127686 w 1762897"/>
                <a:gd name="connsiteY3" fmla="*/ 383059 h 1536356"/>
                <a:gd name="connsiteX4" fmla="*/ 0 w 1762897"/>
                <a:gd name="connsiteY4" fmla="*/ 473675 h 1536356"/>
                <a:gd name="connsiteX5" fmla="*/ 8238 w 1762897"/>
                <a:gd name="connsiteY5" fmla="*/ 1536356 h 1536356"/>
                <a:gd name="connsiteX6" fmla="*/ 1762897 w 1762897"/>
                <a:gd name="connsiteY6" fmla="*/ 1532238 h 1536356"/>
                <a:gd name="connsiteX7" fmla="*/ 1754659 w 1762897"/>
                <a:gd name="connsiteY7" fmla="*/ 16475 h 1536356"/>
                <a:gd name="connsiteX0" fmla="*/ 1869989 w 1869989"/>
                <a:gd name="connsiteY0" fmla="*/ 20594 h 1536356"/>
                <a:gd name="connsiteX1" fmla="*/ 514865 w 1869989"/>
                <a:gd name="connsiteY1" fmla="*/ 0 h 1536356"/>
                <a:gd name="connsiteX2" fmla="*/ 82378 w 1869989"/>
                <a:gd name="connsiteY2" fmla="*/ 308919 h 1536356"/>
                <a:gd name="connsiteX3" fmla="*/ 127686 w 1869989"/>
                <a:gd name="connsiteY3" fmla="*/ 383059 h 1536356"/>
                <a:gd name="connsiteX4" fmla="*/ 0 w 1869989"/>
                <a:gd name="connsiteY4" fmla="*/ 473675 h 1536356"/>
                <a:gd name="connsiteX5" fmla="*/ 8238 w 1869989"/>
                <a:gd name="connsiteY5" fmla="*/ 1536356 h 1536356"/>
                <a:gd name="connsiteX6" fmla="*/ 1762897 w 1869989"/>
                <a:gd name="connsiteY6" fmla="*/ 1532238 h 1536356"/>
                <a:gd name="connsiteX7" fmla="*/ 1869989 w 1869989"/>
                <a:gd name="connsiteY7" fmla="*/ 20594 h 1536356"/>
                <a:gd name="connsiteX0" fmla="*/ 1869989 w 1869989"/>
                <a:gd name="connsiteY0" fmla="*/ 20594 h 1536356"/>
                <a:gd name="connsiteX1" fmla="*/ 514865 w 1869989"/>
                <a:gd name="connsiteY1" fmla="*/ 0 h 1536356"/>
                <a:gd name="connsiteX2" fmla="*/ 82378 w 1869989"/>
                <a:gd name="connsiteY2" fmla="*/ 308919 h 1536356"/>
                <a:gd name="connsiteX3" fmla="*/ 127686 w 1869989"/>
                <a:gd name="connsiteY3" fmla="*/ 383059 h 1536356"/>
                <a:gd name="connsiteX4" fmla="*/ 0 w 1869989"/>
                <a:gd name="connsiteY4" fmla="*/ 473675 h 1536356"/>
                <a:gd name="connsiteX5" fmla="*/ 8238 w 1869989"/>
                <a:gd name="connsiteY5" fmla="*/ 1536356 h 1536356"/>
                <a:gd name="connsiteX6" fmla="*/ 1762897 w 1869989"/>
                <a:gd name="connsiteY6" fmla="*/ 1532238 h 1536356"/>
                <a:gd name="connsiteX7" fmla="*/ 1795849 w 1869989"/>
                <a:gd name="connsiteY7" fmla="*/ 1132702 h 1536356"/>
                <a:gd name="connsiteX8" fmla="*/ 1869989 w 1869989"/>
                <a:gd name="connsiteY8" fmla="*/ 20594 h 1536356"/>
                <a:gd name="connsiteX0" fmla="*/ 1869989 w 1869989"/>
                <a:gd name="connsiteY0" fmla="*/ 20594 h 1536356"/>
                <a:gd name="connsiteX1" fmla="*/ 514865 w 1869989"/>
                <a:gd name="connsiteY1" fmla="*/ 0 h 1536356"/>
                <a:gd name="connsiteX2" fmla="*/ 82378 w 1869989"/>
                <a:gd name="connsiteY2" fmla="*/ 308919 h 1536356"/>
                <a:gd name="connsiteX3" fmla="*/ 127686 w 1869989"/>
                <a:gd name="connsiteY3" fmla="*/ 383059 h 1536356"/>
                <a:gd name="connsiteX4" fmla="*/ 0 w 1869989"/>
                <a:gd name="connsiteY4" fmla="*/ 473675 h 1536356"/>
                <a:gd name="connsiteX5" fmla="*/ 8238 w 1869989"/>
                <a:gd name="connsiteY5" fmla="*/ 1536356 h 1536356"/>
                <a:gd name="connsiteX6" fmla="*/ 1762897 w 1869989"/>
                <a:gd name="connsiteY6" fmla="*/ 1532238 h 1536356"/>
                <a:gd name="connsiteX7" fmla="*/ 1865870 w 1869989"/>
                <a:gd name="connsiteY7" fmla="*/ 1103869 h 1536356"/>
                <a:gd name="connsiteX8" fmla="*/ 1869989 w 1869989"/>
                <a:gd name="connsiteY8" fmla="*/ 20594 h 1536356"/>
                <a:gd name="connsiteX0" fmla="*/ 1869989 w 1869989"/>
                <a:gd name="connsiteY0" fmla="*/ 20594 h 1536356"/>
                <a:gd name="connsiteX1" fmla="*/ 514865 w 1869989"/>
                <a:gd name="connsiteY1" fmla="*/ 0 h 1536356"/>
                <a:gd name="connsiteX2" fmla="*/ 82378 w 1869989"/>
                <a:gd name="connsiteY2" fmla="*/ 308919 h 1536356"/>
                <a:gd name="connsiteX3" fmla="*/ 127686 w 1869989"/>
                <a:gd name="connsiteY3" fmla="*/ 383059 h 1536356"/>
                <a:gd name="connsiteX4" fmla="*/ 0 w 1869989"/>
                <a:gd name="connsiteY4" fmla="*/ 473675 h 1536356"/>
                <a:gd name="connsiteX5" fmla="*/ 8238 w 1869989"/>
                <a:gd name="connsiteY5" fmla="*/ 1536356 h 1536356"/>
                <a:gd name="connsiteX6" fmla="*/ 1762897 w 1869989"/>
                <a:gd name="connsiteY6" fmla="*/ 1532238 h 1536356"/>
                <a:gd name="connsiteX7" fmla="*/ 1799967 w 1869989"/>
                <a:gd name="connsiteY7" fmla="*/ 1334529 h 1536356"/>
                <a:gd name="connsiteX8" fmla="*/ 1865870 w 1869989"/>
                <a:gd name="connsiteY8" fmla="*/ 1103869 h 1536356"/>
                <a:gd name="connsiteX9" fmla="*/ 1869989 w 1869989"/>
                <a:gd name="connsiteY9" fmla="*/ 20594 h 1536356"/>
                <a:gd name="connsiteX0" fmla="*/ 1869989 w 2026508"/>
                <a:gd name="connsiteY0" fmla="*/ 20594 h 1536356"/>
                <a:gd name="connsiteX1" fmla="*/ 514865 w 2026508"/>
                <a:gd name="connsiteY1" fmla="*/ 0 h 1536356"/>
                <a:gd name="connsiteX2" fmla="*/ 82378 w 2026508"/>
                <a:gd name="connsiteY2" fmla="*/ 308919 h 1536356"/>
                <a:gd name="connsiteX3" fmla="*/ 127686 w 2026508"/>
                <a:gd name="connsiteY3" fmla="*/ 383059 h 1536356"/>
                <a:gd name="connsiteX4" fmla="*/ 0 w 2026508"/>
                <a:gd name="connsiteY4" fmla="*/ 473675 h 1536356"/>
                <a:gd name="connsiteX5" fmla="*/ 8238 w 2026508"/>
                <a:gd name="connsiteY5" fmla="*/ 1536356 h 1536356"/>
                <a:gd name="connsiteX6" fmla="*/ 1762897 w 2026508"/>
                <a:gd name="connsiteY6" fmla="*/ 1532238 h 1536356"/>
                <a:gd name="connsiteX7" fmla="*/ 2026508 w 2026508"/>
                <a:gd name="connsiteY7" fmla="*/ 1095632 h 1536356"/>
                <a:gd name="connsiteX8" fmla="*/ 1865870 w 2026508"/>
                <a:gd name="connsiteY8" fmla="*/ 1103869 h 1536356"/>
                <a:gd name="connsiteX9" fmla="*/ 1869989 w 2026508"/>
                <a:gd name="connsiteY9" fmla="*/ 20594 h 1536356"/>
                <a:gd name="connsiteX0" fmla="*/ 1869989 w 2026508"/>
                <a:gd name="connsiteY0" fmla="*/ 20594 h 1548713"/>
                <a:gd name="connsiteX1" fmla="*/ 514865 w 2026508"/>
                <a:gd name="connsiteY1" fmla="*/ 0 h 1548713"/>
                <a:gd name="connsiteX2" fmla="*/ 82378 w 2026508"/>
                <a:gd name="connsiteY2" fmla="*/ 308919 h 1548713"/>
                <a:gd name="connsiteX3" fmla="*/ 127686 w 2026508"/>
                <a:gd name="connsiteY3" fmla="*/ 383059 h 1548713"/>
                <a:gd name="connsiteX4" fmla="*/ 0 w 2026508"/>
                <a:gd name="connsiteY4" fmla="*/ 473675 h 1548713"/>
                <a:gd name="connsiteX5" fmla="*/ 8238 w 2026508"/>
                <a:gd name="connsiteY5" fmla="*/ 1536356 h 1548713"/>
                <a:gd name="connsiteX6" fmla="*/ 2026508 w 2026508"/>
                <a:gd name="connsiteY6" fmla="*/ 1548713 h 1548713"/>
                <a:gd name="connsiteX7" fmla="*/ 2026508 w 2026508"/>
                <a:gd name="connsiteY7" fmla="*/ 1095632 h 1548713"/>
                <a:gd name="connsiteX8" fmla="*/ 1865870 w 2026508"/>
                <a:gd name="connsiteY8" fmla="*/ 1103869 h 1548713"/>
                <a:gd name="connsiteX9" fmla="*/ 1869989 w 2026508"/>
                <a:gd name="connsiteY9" fmla="*/ 20594 h 1548713"/>
                <a:gd name="connsiteX0" fmla="*/ 1869989 w 2026508"/>
                <a:gd name="connsiteY0" fmla="*/ 20594 h 1544594"/>
                <a:gd name="connsiteX1" fmla="*/ 514865 w 2026508"/>
                <a:gd name="connsiteY1" fmla="*/ 0 h 1544594"/>
                <a:gd name="connsiteX2" fmla="*/ 82378 w 2026508"/>
                <a:gd name="connsiteY2" fmla="*/ 308919 h 1544594"/>
                <a:gd name="connsiteX3" fmla="*/ 127686 w 2026508"/>
                <a:gd name="connsiteY3" fmla="*/ 383059 h 1544594"/>
                <a:gd name="connsiteX4" fmla="*/ 0 w 2026508"/>
                <a:gd name="connsiteY4" fmla="*/ 473675 h 1544594"/>
                <a:gd name="connsiteX5" fmla="*/ 8238 w 2026508"/>
                <a:gd name="connsiteY5" fmla="*/ 1536356 h 1544594"/>
                <a:gd name="connsiteX6" fmla="*/ 2010032 w 2026508"/>
                <a:gd name="connsiteY6" fmla="*/ 1544594 h 1544594"/>
                <a:gd name="connsiteX7" fmla="*/ 2026508 w 2026508"/>
                <a:gd name="connsiteY7" fmla="*/ 1095632 h 1544594"/>
                <a:gd name="connsiteX8" fmla="*/ 1865870 w 2026508"/>
                <a:gd name="connsiteY8" fmla="*/ 1103869 h 1544594"/>
                <a:gd name="connsiteX9" fmla="*/ 1869989 w 2026508"/>
                <a:gd name="connsiteY9" fmla="*/ 20594 h 1544594"/>
                <a:gd name="connsiteX0" fmla="*/ 1869989 w 2026508"/>
                <a:gd name="connsiteY0" fmla="*/ 20594 h 1544594"/>
                <a:gd name="connsiteX1" fmla="*/ 514865 w 2026508"/>
                <a:gd name="connsiteY1" fmla="*/ 0 h 1544594"/>
                <a:gd name="connsiteX2" fmla="*/ 82378 w 2026508"/>
                <a:gd name="connsiteY2" fmla="*/ 308919 h 1544594"/>
                <a:gd name="connsiteX3" fmla="*/ 127686 w 2026508"/>
                <a:gd name="connsiteY3" fmla="*/ 383059 h 1544594"/>
                <a:gd name="connsiteX4" fmla="*/ 0 w 2026508"/>
                <a:gd name="connsiteY4" fmla="*/ 473675 h 1544594"/>
                <a:gd name="connsiteX5" fmla="*/ 8238 w 2026508"/>
                <a:gd name="connsiteY5" fmla="*/ 1536356 h 1544594"/>
                <a:gd name="connsiteX6" fmla="*/ 2018270 w 2026508"/>
                <a:gd name="connsiteY6" fmla="*/ 1544594 h 1544594"/>
                <a:gd name="connsiteX7" fmla="*/ 2026508 w 2026508"/>
                <a:gd name="connsiteY7" fmla="*/ 1095632 h 1544594"/>
                <a:gd name="connsiteX8" fmla="*/ 1865870 w 2026508"/>
                <a:gd name="connsiteY8" fmla="*/ 1103869 h 1544594"/>
                <a:gd name="connsiteX9" fmla="*/ 1869989 w 2026508"/>
                <a:gd name="connsiteY9" fmla="*/ 20594 h 1544594"/>
                <a:gd name="connsiteX0" fmla="*/ 1869989 w 2026508"/>
                <a:gd name="connsiteY0" fmla="*/ 20594 h 1544594"/>
                <a:gd name="connsiteX1" fmla="*/ 514865 w 2026508"/>
                <a:gd name="connsiteY1" fmla="*/ 0 h 1544594"/>
                <a:gd name="connsiteX2" fmla="*/ 82378 w 2026508"/>
                <a:gd name="connsiteY2" fmla="*/ 308919 h 1544594"/>
                <a:gd name="connsiteX3" fmla="*/ 127686 w 2026508"/>
                <a:gd name="connsiteY3" fmla="*/ 383059 h 1544594"/>
                <a:gd name="connsiteX4" fmla="*/ 0 w 2026508"/>
                <a:gd name="connsiteY4" fmla="*/ 473675 h 1544594"/>
                <a:gd name="connsiteX5" fmla="*/ 8238 w 2026508"/>
                <a:gd name="connsiteY5" fmla="*/ 1536356 h 1544594"/>
                <a:gd name="connsiteX6" fmla="*/ 2018270 w 2026508"/>
                <a:gd name="connsiteY6" fmla="*/ 1544594 h 1544594"/>
                <a:gd name="connsiteX7" fmla="*/ 2026508 w 2026508"/>
                <a:gd name="connsiteY7" fmla="*/ 1116227 h 1544594"/>
                <a:gd name="connsiteX8" fmla="*/ 1865870 w 2026508"/>
                <a:gd name="connsiteY8" fmla="*/ 1103869 h 1544594"/>
                <a:gd name="connsiteX9" fmla="*/ 1869989 w 2026508"/>
                <a:gd name="connsiteY9" fmla="*/ 20594 h 1544594"/>
                <a:gd name="connsiteX0" fmla="*/ 1869989 w 2034746"/>
                <a:gd name="connsiteY0" fmla="*/ 20594 h 1544594"/>
                <a:gd name="connsiteX1" fmla="*/ 514865 w 2034746"/>
                <a:gd name="connsiteY1" fmla="*/ 0 h 1544594"/>
                <a:gd name="connsiteX2" fmla="*/ 82378 w 2034746"/>
                <a:gd name="connsiteY2" fmla="*/ 308919 h 1544594"/>
                <a:gd name="connsiteX3" fmla="*/ 127686 w 2034746"/>
                <a:gd name="connsiteY3" fmla="*/ 383059 h 1544594"/>
                <a:gd name="connsiteX4" fmla="*/ 0 w 2034746"/>
                <a:gd name="connsiteY4" fmla="*/ 473675 h 1544594"/>
                <a:gd name="connsiteX5" fmla="*/ 8238 w 2034746"/>
                <a:gd name="connsiteY5" fmla="*/ 1536356 h 1544594"/>
                <a:gd name="connsiteX6" fmla="*/ 2018270 w 2034746"/>
                <a:gd name="connsiteY6" fmla="*/ 1544594 h 1544594"/>
                <a:gd name="connsiteX7" fmla="*/ 2034746 w 2034746"/>
                <a:gd name="connsiteY7" fmla="*/ 1103870 h 1544594"/>
                <a:gd name="connsiteX8" fmla="*/ 1865870 w 2034746"/>
                <a:gd name="connsiteY8" fmla="*/ 1103869 h 1544594"/>
                <a:gd name="connsiteX9" fmla="*/ 1869989 w 2034746"/>
                <a:gd name="connsiteY9" fmla="*/ 20594 h 1544594"/>
                <a:gd name="connsiteX0" fmla="*/ 1869989 w 2030627"/>
                <a:gd name="connsiteY0" fmla="*/ 20594 h 1544594"/>
                <a:gd name="connsiteX1" fmla="*/ 514865 w 2030627"/>
                <a:gd name="connsiteY1" fmla="*/ 0 h 1544594"/>
                <a:gd name="connsiteX2" fmla="*/ 82378 w 2030627"/>
                <a:gd name="connsiteY2" fmla="*/ 308919 h 1544594"/>
                <a:gd name="connsiteX3" fmla="*/ 127686 w 2030627"/>
                <a:gd name="connsiteY3" fmla="*/ 383059 h 1544594"/>
                <a:gd name="connsiteX4" fmla="*/ 0 w 2030627"/>
                <a:gd name="connsiteY4" fmla="*/ 473675 h 1544594"/>
                <a:gd name="connsiteX5" fmla="*/ 8238 w 2030627"/>
                <a:gd name="connsiteY5" fmla="*/ 1536356 h 1544594"/>
                <a:gd name="connsiteX6" fmla="*/ 2018270 w 2030627"/>
                <a:gd name="connsiteY6" fmla="*/ 1544594 h 1544594"/>
                <a:gd name="connsiteX7" fmla="*/ 2030627 w 2030627"/>
                <a:gd name="connsiteY7" fmla="*/ 1107989 h 1544594"/>
                <a:gd name="connsiteX8" fmla="*/ 1865870 w 2030627"/>
                <a:gd name="connsiteY8" fmla="*/ 1103869 h 1544594"/>
                <a:gd name="connsiteX9" fmla="*/ 1869989 w 2030627"/>
                <a:gd name="connsiteY9" fmla="*/ 20594 h 1544594"/>
                <a:gd name="connsiteX0" fmla="*/ 1869989 w 2018720"/>
                <a:gd name="connsiteY0" fmla="*/ 20594 h 1544594"/>
                <a:gd name="connsiteX1" fmla="*/ 514865 w 2018720"/>
                <a:gd name="connsiteY1" fmla="*/ 0 h 1544594"/>
                <a:gd name="connsiteX2" fmla="*/ 82378 w 2018720"/>
                <a:gd name="connsiteY2" fmla="*/ 308919 h 1544594"/>
                <a:gd name="connsiteX3" fmla="*/ 127686 w 2018720"/>
                <a:gd name="connsiteY3" fmla="*/ 383059 h 1544594"/>
                <a:gd name="connsiteX4" fmla="*/ 0 w 2018720"/>
                <a:gd name="connsiteY4" fmla="*/ 473675 h 1544594"/>
                <a:gd name="connsiteX5" fmla="*/ 8238 w 2018720"/>
                <a:gd name="connsiteY5" fmla="*/ 1536356 h 1544594"/>
                <a:gd name="connsiteX6" fmla="*/ 2018270 w 2018720"/>
                <a:gd name="connsiteY6" fmla="*/ 1544594 h 1544594"/>
                <a:gd name="connsiteX7" fmla="*/ 2018720 w 2018720"/>
                <a:gd name="connsiteY7" fmla="*/ 1107989 h 1544594"/>
                <a:gd name="connsiteX8" fmla="*/ 1865870 w 2018720"/>
                <a:gd name="connsiteY8" fmla="*/ 1103869 h 1544594"/>
                <a:gd name="connsiteX9" fmla="*/ 1869989 w 2018720"/>
                <a:gd name="connsiteY9" fmla="*/ 20594 h 1544594"/>
                <a:gd name="connsiteX0" fmla="*/ 1869989 w 2025863"/>
                <a:gd name="connsiteY0" fmla="*/ 20594 h 1544594"/>
                <a:gd name="connsiteX1" fmla="*/ 514865 w 2025863"/>
                <a:gd name="connsiteY1" fmla="*/ 0 h 1544594"/>
                <a:gd name="connsiteX2" fmla="*/ 82378 w 2025863"/>
                <a:gd name="connsiteY2" fmla="*/ 308919 h 1544594"/>
                <a:gd name="connsiteX3" fmla="*/ 127686 w 2025863"/>
                <a:gd name="connsiteY3" fmla="*/ 383059 h 1544594"/>
                <a:gd name="connsiteX4" fmla="*/ 0 w 2025863"/>
                <a:gd name="connsiteY4" fmla="*/ 473675 h 1544594"/>
                <a:gd name="connsiteX5" fmla="*/ 8238 w 2025863"/>
                <a:gd name="connsiteY5" fmla="*/ 1536356 h 1544594"/>
                <a:gd name="connsiteX6" fmla="*/ 2018270 w 2025863"/>
                <a:gd name="connsiteY6" fmla="*/ 1544594 h 1544594"/>
                <a:gd name="connsiteX7" fmla="*/ 2025863 w 2025863"/>
                <a:gd name="connsiteY7" fmla="*/ 1110370 h 1544594"/>
                <a:gd name="connsiteX8" fmla="*/ 1865870 w 2025863"/>
                <a:gd name="connsiteY8" fmla="*/ 1103869 h 1544594"/>
                <a:gd name="connsiteX9" fmla="*/ 1869989 w 2025863"/>
                <a:gd name="connsiteY9" fmla="*/ 20594 h 1544594"/>
                <a:gd name="connsiteX0" fmla="*/ 1869989 w 2018719"/>
                <a:gd name="connsiteY0" fmla="*/ 20594 h 1544594"/>
                <a:gd name="connsiteX1" fmla="*/ 514865 w 2018719"/>
                <a:gd name="connsiteY1" fmla="*/ 0 h 1544594"/>
                <a:gd name="connsiteX2" fmla="*/ 82378 w 2018719"/>
                <a:gd name="connsiteY2" fmla="*/ 308919 h 1544594"/>
                <a:gd name="connsiteX3" fmla="*/ 127686 w 2018719"/>
                <a:gd name="connsiteY3" fmla="*/ 383059 h 1544594"/>
                <a:gd name="connsiteX4" fmla="*/ 0 w 2018719"/>
                <a:gd name="connsiteY4" fmla="*/ 473675 h 1544594"/>
                <a:gd name="connsiteX5" fmla="*/ 8238 w 2018719"/>
                <a:gd name="connsiteY5" fmla="*/ 1536356 h 1544594"/>
                <a:gd name="connsiteX6" fmla="*/ 2018270 w 2018719"/>
                <a:gd name="connsiteY6" fmla="*/ 1544594 h 1544594"/>
                <a:gd name="connsiteX7" fmla="*/ 2018719 w 2018719"/>
                <a:gd name="connsiteY7" fmla="*/ 1110370 h 1544594"/>
                <a:gd name="connsiteX8" fmla="*/ 1865870 w 2018719"/>
                <a:gd name="connsiteY8" fmla="*/ 1103869 h 1544594"/>
                <a:gd name="connsiteX9" fmla="*/ 1869989 w 2018719"/>
                <a:gd name="connsiteY9" fmla="*/ 20594 h 1544594"/>
                <a:gd name="connsiteX0" fmla="*/ 1869989 w 2027796"/>
                <a:gd name="connsiteY0" fmla="*/ 20594 h 1544594"/>
                <a:gd name="connsiteX1" fmla="*/ 514865 w 2027796"/>
                <a:gd name="connsiteY1" fmla="*/ 0 h 1544594"/>
                <a:gd name="connsiteX2" fmla="*/ 82378 w 2027796"/>
                <a:gd name="connsiteY2" fmla="*/ 308919 h 1544594"/>
                <a:gd name="connsiteX3" fmla="*/ 127686 w 2027796"/>
                <a:gd name="connsiteY3" fmla="*/ 383059 h 1544594"/>
                <a:gd name="connsiteX4" fmla="*/ 0 w 2027796"/>
                <a:gd name="connsiteY4" fmla="*/ 473675 h 1544594"/>
                <a:gd name="connsiteX5" fmla="*/ 8238 w 2027796"/>
                <a:gd name="connsiteY5" fmla="*/ 1536356 h 1544594"/>
                <a:gd name="connsiteX6" fmla="*/ 2027795 w 2027796"/>
                <a:gd name="connsiteY6" fmla="*/ 1544594 h 1544594"/>
                <a:gd name="connsiteX7" fmla="*/ 2018719 w 2027796"/>
                <a:gd name="connsiteY7" fmla="*/ 1110370 h 1544594"/>
                <a:gd name="connsiteX8" fmla="*/ 1865870 w 2027796"/>
                <a:gd name="connsiteY8" fmla="*/ 1103869 h 1544594"/>
                <a:gd name="connsiteX9" fmla="*/ 1869989 w 2027796"/>
                <a:gd name="connsiteY9" fmla="*/ 20594 h 1544594"/>
                <a:gd name="connsiteX0" fmla="*/ 1869989 w 2033007"/>
                <a:gd name="connsiteY0" fmla="*/ 20594 h 1544594"/>
                <a:gd name="connsiteX1" fmla="*/ 514865 w 2033007"/>
                <a:gd name="connsiteY1" fmla="*/ 0 h 1544594"/>
                <a:gd name="connsiteX2" fmla="*/ 82378 w 2033007"/>
                <a:gd name="connsiteY2" fmla="*/ 308919 h 1544594"/>
                <a:gd name="connsiteX3" fmla="*/ 127686 w 2033007"/>
                <a:gd name="connsiteY3" fmla="*/ 383059 h 1544594"/>
                <a:gd name="connsiteX4" fmla="*/ 0 w 2033007"/>
                <a:gd name="connsiteY4" fmla="*/ 473675 h 1544594"/>
                <a:gd name="connsiteX5" fmla="*/ 8238 w 2033007"/>
                <a:gd name="connsiteY5" fmla="*/ 1536356 h 1544594"/>
                <a:gd name="connsiteX6" fmla="*/ 2027795 w 2033007"/>
                <a:gd name="connsiteY6" fmla="*/ 1544594 h 1544594"/>
                <a:gd name="connsiteX7" fmla="*/ 2033007 w 2033007"/>
                <a:gd name="connsiteY7" fmla="*/ 1110370 h 1544594"/>
                <a:gd name="connsiteX8" fmla="*/ 1865870 w 2033007"/>
                <a:gd name="connsiteY8" fmla="*/ 1103869 h 1544594"/>
                <a:gd name="connsiteX9" fmla="*/ 1869989 w 2033007"/>
                <a:gd name="connsiteY9" fmla="*/ 20594 h 1544594"/>
                <a:gd name="connsiteX0" fmla="*/ 1869989 w 2033007"/>
                <a:gd name="connsiteY0" fmla="*/ 20594 h 1544594"/>
                <a:gd name="connsiteX1" fmla="*/ 514865 w 2033007"/>
                <a:gd name="connsiteY1" fmla="*/ 0 h 1544594"/>
                <a:gd name="connsiteX2" fmla="*/ 82378 w 2033007"/>
                <a:gd name="connsiteY2" fmla="*/ 308919 h 1544594"/>
                <a:gd name="connsiteX3" fmla="*/ 127686 w 2033007"/>
                <a:gd name="connsiteY3" fmla="*/ 383059 h 1544594"/>
                <a:gd name="connsiteX4" fmla="*/ 0 w 2033007"/>
                <a:gd name="connsiteY4" fmla="*/ 473675 h 1544594"/>
                <a:gd name="connsiteX5" fmla="*/ 8238 w 2033007"/>
                <a:gd name="connsiteY5" fmla="*/ 1536356 h 1544594"/>
                <a:gd name="connsiteX6" fmla="*/ 2027795 w 2033007"/>
                <a:gd name="connsiteY6" fmla="*/ 1544594 h 1544594"/>
                <a:gd name="connsiteX7" fmla="*/ 2033007 w 2033007"/>
                <a:gd name="connsiteY7" fmla="*/ 1110370 h 1544594"/>
                <a:gd name="connsiteX8" fmla="*/ 1865870 w 2033007"/>
                <a:gd name="connsiteY8" fmla="*/ 1113394 h 1544594"/>
                <a:gd name="connsiteX9" fmla="*/ 1869989 w 2033007"/>
                <a:gd name="connsiteY9" fmla="*/ 20594 h 1544594"/>
                <a:gd name="connsiteX0" fmla="*/ 1869989 w 2033007"/>
                <a:gd name="connsiteY0" fmla="*/ 20594 h 1544594"/>
                <a:gd name="connsiteX1" fmla="*/ 514865 w 2033007"/>
                <a:gd name="connsiteY1" fmla="*/ 0 h 1544594"/>
                <a:gd name="connsiteX2" fmla="*/ 82378 w 2033007"/>
                <a:gd name="connsiteY2" fmla="*/ 308919 h 1544594"/>
                <a:gd name="connsiteX3" fmla="*/ 127686 w 2033007"/>
                <a:gd name="connsiteY3" fmla="*/ 383059 h 1544594"/>
                <a:gd name="connsiteX4" fmla="*/ 0 w 2033007"/>
                <a:gd name="connsiteY4" fmla="*/ 473675 h 1544594"/>
                <a:gd name="connsiteX5" fmla="*/ 8238 w 2033007"/>
                <a:gd name="connsiteY5" fmla="*/ 1536356 h 1544594"/>
                <a:gd name="connsiteX6" fmla="*/ 2027795 w 2033007"/>
                <a:gd name="connsiteY6" fmla="*/ 1544594 h 1544594"/>
                <a:gd name="connsiteX7" fmla="*/ 2033007 w 2033007"/>
                <a:gd name="connsiteY7" fmla="*/ 1110370 h 1544594"/>
                <a:gd name="connsiteX8" fmla="*/ 1865870 w 2033007"/>
                <a:gd name="connsiteY8" fmla="*/ 1106250 h 1544594"/>
                <a:gd name="connsiteX9" fmla="*/ 1869989 w 2033007"/>
                <a:gd name="connsiteY9" fmla="*/ 20594 h 1544594"/>
                <a:gd name="connsiteX0" fmla="*/ 1869989 w 2033007"/>
                <a:gd name="connsiteY0" fmla="*/ 20594 h 1544594"/>
                <a:gd name="connsiteX1" fmla="*/ 514865 w 2033007"/>
                <a:gd name="connsiteY1" fmla="*/ 0 h 1544594"/>
                <a:gd name="connsiteX2" fmla="*/ 82378 w 2033007"/>
                <a:gd name="connsiteY2" fmla="*/ 308919 h 1544594"/>
                <a:gd name="connsiteX3" fmla="*/ 127686 w 2033007"/>
                <a:gd name="connsiteY3" fmla="*/ 383059 h 1544594"/>
                <a:gd name="connsiteX4" fmla="*/ 0 w 2033007"/>
                <a:gd name="connsiteY4" fmla="*/ 473675 h 1544594"/>
                <a:gd name="connsiteX5" fmla="*/ 8238 w 2033007"/>
                <a:gd name="connsiteY5" fmla="*/ 1536356 h 1544594"/>
                <a:gd name="connsiteX6" fmla="*/ 2027795 w 2033007"/>
                <a:gd name="connsiteY6" fmla="*/ 1544594 h 1544594"/>
                <a:gd name="connsiteX7" fmla="*/ 2033007 w 2033007"/>
                <a:gd name="connsiteY7" fmla="*/ 1110370 h 1544594"/>
                <a:gd name="connsiteX8" fmla="*/ 1863489 w 2033007"/>
                <a:gd name="connsiteY8" fmla="*/ 1115775 h 1544594"/>
                <a:gd name="connsiteX9" fmla="*/ 1869989 w 2033007"/>
                <a:gd name="connsiteY9" fmla="*/ 20594 h 1544594"/>
                <a:gd name="connsiteX0" fmla="*/ 1869989 w 2033007"/>
                <a:gd name="connsiteY0" fmla="*/ 20594 h 1544594"/>
                <a:gd name="connsiteX1" fmla="*/ 514865 w 2033007"/>
                <a:gd name="connsiteY1" fmla="*/ 0 h 1544594"/>
                <a:gd name="connsiteX2" fmla="*/ 82378 w 2033007"/>
                <a:gd name="connsiteY2" fmla="*/ 308919 h 1544594"/>
                <a:gd name="connsiteX3" fmla="*/ 127686 w 2033007"/>
                <a:gd name="connsiteY3" fmla="*/ 383059 h 1544594"/>
                <a:gd name="connsiteX4" fmla="*/ 0 w 2033007"/>
                <a:gd name="connsiteY4" fmla="*/ 473675 h 1544594"/>
                <a:gd name="connsiteX5" fmla="*/ 8238 w 2033007"/>
                <a:gd name="connsiteY5" fmla="*/ 1536356 h 1544594"/>
                <a:gd name="connsiteX6" fmla="*/ 2027795 w 2033007"/>
                <a:gd name="connsiteY6" fmla="*/ 1544594 h 1544594"/>
                <a:gd name="connsiteX7" fmla="*/ 2033007 w 2033007"/>
                <a:gd name="connsiteY7" fmla="*/ 1110370 h 1544594"/>
                <a:gd name="connsiteX8" fmla="*/ 1865870 w 2033007"/>
                <a:gd name="connsiteY8" fmla="*/ 1106250 h 1544594"/>
                <a:gd name="connsiteX9" fmla="*/ 1869989 w 2033007"/>
                <a:gd name="connsiteY9" fmla="*/ 20594 h 1544594"/>
                <a:gd name="connsiteX0" fmla="*/ 1873896 w 2033007"/>
                <a:gd name="connsiteY0" fmla="*/ 1056 h 1544594"/>
                <a:gd name="connsiteX1" fmla="*/ 514865 w 2033007"/>
                <a:gd name="connsiteY1" fmla="*/ 0 h 1544594"/>
                <a:gd name="connsiteX2" fmla="*/ 82378 w 2033007"/>
                <a:gd name="connsiteY2" fmla="*/ 308919 h 1544594"/>
                <a:gd name="connsiteX3" fmla="*/ 127686 w 2033007"/>
                <a:gd name="connsiteY3" fmla="*/ 383059 h 1544594"/>
                <a:gd name="connsiteX4" fmla="*/ 0 w 2033007"/>
                <a:gd name="connsiteY4" fmla="*/ 473675 h 1544594"/>
                <a:gd name="connsiteX5" fmla="*/ 8238 w 2033007"/>
                <a:gd name="connsiteY5" fmla="*/ 1536356 h 1544594"/>
                <a:gd name="connsiteX6" fmla="*/ 2027795 w 2033007"/>
                <a:gd name="connsiteY6" fmla="*/ 1544594 h 1544594"/>
                <a:gd name="connsiteX7" fmla="*/ 2033007 w 2033007"/>
                <a:gd name="connsiteY7" fmla="*/ 1110370 h 1544594"/>
                <a:gd name="connsiteX8" fmla="*/ 1865870 w 2033007"/>
                <a:gd name="connsiteY8" fmla="*/ 1106250 h 1544594"/>
                <a:gd name="connsiteX9" fmla="*/ 1873896 w 2033007"/>
                <a:gd name="connsiteY9" fmla="*/ 1056 h 1544594"/>
                <a:gd name="connsiteX0" fmla="*/ 1873896 w 2033007"/>
                <a:gd name="connsiteY0" fmla="*/ 1056 h 1538868"/>
                <a:gd name="connsiteX1" fmla="*/ 514865 w 2033007"/>
                <a:gd name="connsiteY1" fmla="*/ 0 h 1538868"/>
                <a:gd name="connsiteX2" fmla="*/ 82378 w 2033007"/>
                <a:gd name="connsiteY2" fmla="*/ 308919 h 1538868"/>
                <a:gd name="connsiteX3" fmla="*/ 127686 w 2033007"/>
                <a:gd name="connsiteY3" fmla="*/ 383059 h 1538868"/>
                <a:gd name="connsiteX4" fmla="*/ 0 w 2033007"/>
                <a:gd name="connsiteY4" fmla="*/ 473675 h 1538868"/>
                <a:gd name="connsiteX5" fmla="*/ 8238 w 2033007"/>
                <a:gd name="connsiteY5" fmla="*/ 1536356 h 1538868"/>
                <a:gd name="connsiteX6" fmla="*/ 2029696 w 2033007"/>
                <a:gd name="connsiteY6" fmla="*/ 1538868 h 1538868"/>
                <a:gd name="connsiteX7" fmla="*/ 2033007 w 2033007"/>
                <a:gd name="connsiteY7" fmla="*/ 1110370 h 1538868"/>
                <a:gd name="connsiteX8" fmla="*/ 1865870 w 2033007"/>
                <a:gd name="connsiteY8" fmla="*/ 1106250 h 1538868"/>
                <a:gd name="connsiteX9" fmla="*/ 1873896 w 2033007"/>
                <a:gd name="connsiteY9" fmla="*/ 1056 h 153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3007" h="1538868">
                  <a:moveTo>
                    <a:pt x="1873896" y="1056"/>
                  </a:moveTo>
                  <a:lnTo>
                    <a:pt x="514865" y="0"/>
                  </a:lnTo>
                  <a:lnTo>
                    <a:pt x="82378" y="308919"/>
                  </a:lnTo>
                  <a:lnTo>
                    <a:pt x="127686" y="383059"/>
                  </a:lnTo>
                  <a:lnTo>
                    <a:pt x="0" y="473675"/>
                  </a:lnTo>
                  <a:lnTo>
                    <a:pt x="8238" y="1536356"/>
                  </a:lnTo>
                  <a:lnTo>
                    <a:pt x="2029696" y="1538868"/>
                  </a:lnTo>
                  <a:cubicBezTo>
                    <a:pt x="2029846" y="1394127"/>
                    <a:pt x="2032857" y="1255111"/>
                    <a:pt x="2033007" y="1110370"/>
                  </a:cubicBezTo>
                  <a:lnTo>
                    <a:pt x="1865870" y="1106250"/>
                  </a:lnTo>
                  <a:cubicBezTo>
                    <a:pt x="1868037" y="741190"/>
                    <a:pt x="1871729" y="366116"/>
                    <a:pt x="1873896" y="1056"/>
                  </a:cubicBezTo>
                  <a:close/>
                </a:path>
              </a:pathLst>
            </a:custGeom>
            <a:pattFill prst="wdUpDiag">
              <a:fgClr>
                <a:schemeClr val="bg2">
                  <a:lumMod val="50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27" name="Forme libre : forme 12">
              <a:extLst>
                <a:ext uri="{FF2B5EF4-FFF2-40B4-BE49-F238E27FC236}">
                  <a16:creationId xmlns:a16="http://schemas.microsoft.com/office/drawing/2014/main" id="{368CD8D1-DA63-B598-00BF-2190F71ACCC7}"/>
                </a:ext>
              </a:extLst>
            </p:cNvPr>
            <p:cNvSpPr/>
            <p:nvPr/>
          </p:nvSpPr>
          <p:spPr>
            <a:xfrm>
              <a:off x="3052119" y="942809"/>
              <a:ext cx="1869989" cy="1403366"/>
            </a:xfrm>
            <a:custGeom>
              <a:avLst/>
              <a:gdLst>
                <a:gd name="connsiteX0" fmla="*/ 675503 w 1857632"/>
                <a:gd name="connsiteY0" fmla="*/ 0 h 1429264"/>
                <a:gd name="connsiteX1" fmla="*/ 1709351 w 1857632"/>
                <a:gd name="connsiteY1" fmla="*/ 4119 h 1429264"/>
                <a:gd name="connsiteX2" fmla="*/ 1713470 w 1857632"/>
                <a:gd name="connsiteY2" fmla="*/ 1173891 h 1429264"/>
                <a:gd name="connsiteX3" fmla="*/ 1857632 w 1857632"/>
                <a:gd name="connsiteY3" fmla="*/ 1165654 h 1429264"/>
                <a:gd name="connsiteX4" fmla="*/ 1853513 w 1857632"/>
                <a:gd name="connsiteY4" fmla="*/ 1429264 h 1429264"/>
                <a:gd name="connsiteX5" fmla="*/ 0 w 1857632"/>
                <a:gd name="connsiteY5" fmla="*/ 1408670 h 1429264"/>
                <a:gd name="connsiteX6" fmla="*/ 0 w 1857632"/>
                <a:gd name="connsiteY6" fmla="*/ 564291 h 1429264"/>
                <a:gd name="connsiteX7" fmla="*/ 214184 w 1857632"/>
                <a:gd name="connsiteY7" fmla="*/ 436605 h 1429264"/>
                <a:gd name="connsiteX8" fmla="*/ 234778 w 1857632"/>
                <a:gd name="connsiteY8" fmla="*/ 271848 h 1429264"/>
                <a:gd name="connsiteX9" fmla="*/ 675503 w 1857632"/>
                <a:gd name="connsiteY9" fmla="*/ 0 h 1429264"/>
                <a:gd name="connsiteX0" fmla="*/ 675503 w 1857632"/>
                <a:gd name="connsiteY0" fmla="*/ 0 h 1429264"/>
                <a:gd name="connsiteX1" fmla="*/ 1709351 w 1857632"/>
                <a:gd name="connsiteY1" fmla="*/ 20594 h 1429264"/>
                <a:gd name="connsiteX2" fmla="*/ 1713470 w 1857632"/>
                <a:gd name="connsiteY2" fmla="*/ 1173891 h 1429264"/>
                <a:gd name="connsiteX3" fmla="*/ 1857632 w 1857632"/>
                <a:gd name="connsiteY3" fmla="*/ 1165654 h 1429264"/>
                <a:gd name="connsiteX4" fmla="*/ 1853513 w 1857632"/>
                <a:gd name="connsiteY4" fmla="*/ 1429264 h 1429264"/>
                <a:gd name="connsiteX5" fmla="*/ 0 w 1857632"/>
                <a:gd name="connsiteY5" fmla="*/ 1408670 h 1429264"/>
                <a:gd name="connsiteX6" fmla="*/ 0 w 1857632"/>
                <a:gd name="connsiteY6" fmla="*/ 564291 h 1429264"/>
                <a:gd name="connsiteX7" fmla="*/ 214184 w 1857632"/>
                <a:gd name="connsiteY7" fmla="*/ 436605 h 1429264"/>
                <a:gd name="connsiteX8" fmla="*/ 234778 w 1857632"/>
                <a:gd name="connsiteY8" fmla="*/ 271848 h 1429264"/>
                <a:gd name="connsiteX9" fmla="*/ 675503 w 1857632"/>
                <a:gd name="connsiteY9" fmla="*/ 0 h 1429264"/>
                <a:gd name="connsiteX0" fmla="*/ 675503 w 1857632"/>
                <a:gd name="connsiteY0" fmla="*/ 0 h 1429264"/>
                <a:gd name="connsiteX1" fmla="*/ 1709351 w 1857632"/>
                <a:gd name="connsiteY1" fmla="*/ 12356 h 1429264"/>
                <a:gd name="connsiteX2" fmla="*/ 1713470 w 1857632"/>
                <a:gd name="connsiteY2" fmla="*/ 1173891 h 1429264"/>
                <a:gd name="connsiteX3" fmla="*/ 1857632 w 1857632"/>
                <a:gd name="connsiteY3" fmla="*/ 1165654 h 1429264"/>
                <a:gd name="connsiteX4" fmla="*/ 1853513 w 1857632"/>
                <a:gd name="connsiteY4" fmla="*/ 1429264 h 1429264"/>
                <a:gd name="connsiteX5" fmla="*/ 0 w 1857632"/>
                <a:gd name="connsiteY5" fmla="*/ 1408670 h 1429264"/>
                <a:gd name="connsiteX6" fmla="*/ 0 w 1857632"/>
                <a:gd name="connsiteY6" fmla="*/ 564291 h 1429264"/>
                <a:gd name="connsiteX7" fmla="*/ 214184 w 1857632"/>
                <a:gd name="connsiteY7" fmla="*/ 436605 h 1429264"/>
                <a:gd name="connsiteX8" fmla="*/ 234778 w 1857632"/>
                <a:gd name="connsiteY8" fmla="*/ 271848 h 1429264"/>
                <a:gd name="connsiteX9" fmla="*/ 675503 w 1857632"/>
                <a:gd name="connsiteY9" fmla="*/ 0 h 1429264"/>
                <a:gd name="connsiteX0" fmla="*/ 675503 w 1865870"/>
                <a:gd name="connsiteY0" fmla="*/ 0 h 1416907"/>
                <a:gd name="connsiteX1" fmla="*/ 1709351 w 1865870"/>
                <a:gd name="connsiteY1" fmla="*/ 12356 h 1416907"/>
                <a:gd name="connsiteX2" fmla="*/ 1713470 w 1865870"/>
                <a:gd name="connsiteY2" fmla="*/ 1173891 h 1416907"/>
                <a:gd name="connsiteX3" fmla="*/ 1857632 w 1865870"/>
                <a:gd name="connsiteY3" fmla="*/ 1165654 h 1416907"/>
                <a:gd name="connsiteX4" fmla="*/ 1865870 w 1865870"/>
                <a:gd name="connsiteY4" fmla="*/ 1416907 h 1416907"/>
                <a:gd name="connsiteX5" fmla="*/ 0 w 1865870"/>
                <a:gd name="connsiteY5" fmla="*/ 1408670 h 1416907"/>
                <a:gd name="connsiteX6" fmla="*/ 0 w 1865870"/>
                <a:gd name="connsiteY6" fmla="*/ 564291 h 1416907"/>
                <a:gd name="connsiteX7" fmla="*/ 214184 w 1865870"/>
                <a:gd name="connsiteY7" fmla="*/ 436605 h 1416907"/>
                <a:gd name="connsiteX8" fmla="*/ 234778 w 1865870"/>
                <a:gd name="connsiteY8" fmla="*/ 271848 h 1416907"/>
                <a:gd name="connsiteX9" fmla="*/ 675503 w 1865870"/>
                <a:gd name="connsiteY9" fmla="*/ 0 h 1416907"/>
                <a:gd name="connsiteX0" fmla="*/ 675503 w 1869989"/>
                <a:gd name="connsiteY0" fmla="*/ 0 h 1416907"/>
                <a:gd name="connsiteX1" fmla="*/ 1709351 w 1869989"/>
                <a:gd name="connsiteY1" fmla="*/ 12356 h 1416907"/>
                <a:gd name="connsiteX2" fmla="*/ 1713470 w 1869989"/>
                <a:gd name="connsiteY2" fmla="*/ 1173891 h 1416907"/>
                <a:gd name="connsiteX3" fmla="*/ 1869989 w 1869989"/>
                <a:gd name="connsiteY3" fmla="*/ 1198605 h 1416907"/>
                <a:gd name="connsiteX4" fmla="*/ 1865870 w 1869989"/>
                <a:gd name="connsiteY4" fmla="*/ 1416907 h 1416907"/>
                <a:gd name="connsiteX5" fmla="*/ 0 w 1869989"/>
                <a:gd name="connsiteY5" fmla="*/ 1408670 h 1416907"/>
                <a:gd name="connsiteX6" fmla="*/ 0 w 1869989"/>
                <a:gd name="connsiteY6" fmla="*/ 564291 h 1416907"/>
                <a:gd name="connsiteX7" fmla="*/ 214184 w 1869989"/>
                <a:gd name="connsiteY7" fmla="*/ 436605 h 1416907"/>
                <a:gd name="connsiteX8" fmla="*/ 234778 w 1869989"/>
                <a:gd name="connsiteY8" fmla="*/ 271848 h 1416907"/>
                <a:gd name="connsiteX9" fmla="*/ 675503 w 1869989"/>
                <a:gd name="connsiteY9" fmla="*/ 0 h 1416907"/>
                <a:gd name="connsiteX0" fmla="*/ 675503 w 1869989"/>
                <a:gd name="connsiteY0" fmla="*/ 0 h 1416907"/>
                <a:gd name="connsiteX1" fmla="*/ 1709351 w 1869989"/>
                <a:gd name="connsiteY1" fmla="*/ 12356 h 1416907"/>
                <a:gd name="connsiteX2" fmla="*/ 1713470 w 1869989"/>
                <a:gd name="connsiteY2" fmla="*/ 1173891 h 1416907"/>
                <a:gd name="connsiteX3" fmla="*/ 1869989 w 1869989"/>
                <a:gd name="connsiteY3" fmla="*/ 1173892 h 1416907"/>
                <a:gd name="connsiteX4" fmla="*/ 1865870 w 1869989"/>
                <a:gd name="connsiteY4" fmla="*/ 1416907 h 1416907"/>
                <a:gd name="connsiteX5" fmla="*/ 0 w 1869989"/>
                <a:gd name="connsiteY5" fmla="*/ 1408670 h 1416907"/>
                <a:gd name="connsiteX6" fmla="*/ 0 w 1869989"/>
                <a:gd name="connsiteY6" fmla="*/ 564291 h 1416907"/>
                <a:gd name="connsiteX7" fmla="*/ 214184 w 1869989"/>
                <a:gd name="connsiteY7" fmla="*/ 436605 h 1416907"/>
                <a:gd name="connsiteX8" fmla="*/ 234778 w 1869989"/>
                <a:gd name="connsiteY8" fmla="*/ 271848 h 1416907"/>
                <a:gd name="connsiteX9" fmla="*/ 675503 w 1869989"/>
                <a:gd name="connsiteY9" fmla="*/ 0 h 1416907"/>
                <a:gd name="connsiteX0" fmla="*/ 671596 w 1869989"/>
                <a:gd name="connsiteY0" fmla="*/ 0 h 1409091"/>
                <a:gd name="connsiteX1" fmla="*/ 1709351 w 1869989"/>
                <a:gd name="connsiteY1" fmla="*/ 4540 h 1409091"/>
                <a:gd name="connsiteX2" fmla="*/ 1713470 w 1869989"/>
                <a:gd name="connsiteY2" fmla="*/ 1166075 h 1409091"/>
                <a:gd name="connsiteX3" fmla="*/ 1869989 w 1869989"/>
                <a:gd name="connsiteY3" fmla="*/ 1166076 h 1409091"/>
                <a:gd name="connsiteX4" fmla="*/ 1865870 w 1869989"/>
                <a:gd name="connsiteY4" fmla="*/ 1409091 h 1409091"/>
                <a:gd name="connsiteX5" fmla="*/ 0 w 1869989"/>
                <a:gd name="connsiteY5" fmla="*/ 1400854 h 1409091"/>
                <a:gd name="connsiteX6" fmla="*/ 0 w 1869989"/>
                <a:gd name="connsiteY6" fmla="*/ 556475 h 1409091"/>
                <a:gd name="connsiteX7" fmla="*/ 214184 w 1869989"/>
                <a:gd name="connsiteY7" fmla="*/ 428789 h 1409091"/>
                <a:gd name="connsiteX8" fmla="*/ 234778 w 1869989"/>
                <a:gd name="connsiteY8" fmla="*/ 264032 h 1409091"/>
                <a:gd name="connsiteX9" fmla="*/ 671596 w 1869989"/>
                <a:gd name="connsiteY9" fmla="*/ 0 h 1409091"/>
                <a:gd name="connsiteX0" fmla="*/ 671596 w 1869989"/>
                <a:gd name="connsiteY0" fmla="*/ 0 h 1400854"/>
                <a:gd name="connsiteX1" fmla="*/ 1709351 w 1869989"/>
                <a:gd name="connsiteY1" fmla="*/ 4540 h 1400854"/>
                <a:gd name="connsiteX2" fmla="*/ 1713470 w 1869989"/>
                <a:gd name="connsiteY2" fmla="*/ 1166075 h 1400854"/>
                <a:gd name="connsiteX3" fmla="*/ 1869989 w 1869989"/>
                <a:gd name="connsiteY3" fmla="*/ 1166076 h 1400854"/>
                <a:gd name="connsiteX4" fmla="*/ 1869672 w 1869989"/>
                <a:gd name="connsiteY4" fmla="*/ 1395731 h 1400854"/>
                <a:gd name="connsiteX5" fmla="*/ 0 w 1869989"/>
                <a:gd name="connsiteY5" fmla="*/ 1400854 h 1400854"/>
                <a:gd name="connsiteX6" fmla="*/ 0 w 1869989"/>
                <a:gd name="connsiteY6" fmla="*/ 556475 h 1400854"/>
                <a:gd name="connsiteX7" fmla="*/ 214184 w 1869989"/>
                <a:gd name="connsiteY7" fmla="*/ 428789 h 1400854"/>
                <a:gd name="connsiteX8" fmla="*/ 234778 w 1869989"/>
                <a:gd name="connsiteY8" fmla="*/ 264032 h 1400854"/>
                <a:gd name="connsiteX9" fmla="*/ 671596 w 1869989"/>
                <a:gd name="connsiteY9" fmla="*/ 0 h 1400854"/>
                <a:gd name="connsiteX0" fmla="*/ 671596 w 1869989"/>
                <a:gd name="connsiteY0" fmla="*/ 0 h 1403365"/>
                <a:gd name="connsiteX1" fmla="*/ 1709351 w 1869989"/>
                <a:gd name="connsiteY1" fmla="*/ 4540 h 1403365"/>
                <a:gd name="connsiteX2" fmla="*/ 1713470 w 1869989"/>
                <a:gd name="connsiteY2" fmla="*/ 1166075 h 1403365"/>
                <a:gd name="connsiteX3" fmla="*/ 1869989 w 1869989"/>
                <a:gd name="connsiteY3" fmla="*/ 1166076 h 1403365"/>
                <a:gd name="connsiteX4" fmla="*/ 1869672 w 1869989"/>
                <a:gd name="connsiteY4" fmla="*/ 1403365 h 1403365"/>
                <a:gd name="connsiteX5" fmla="*/ 0 w 1869989"/>
                <a:gd name="connsiteY5" fmla="*/ 1400854 h 1403365"/>
                <a:gd name="connsiteX6" fmla="*/ 0 w 1869989"/>
                <a:gd name="connsiteY6" fmla="*/ 556475 h 1403365"/>
                <a:gd name="connsiteX7" fmla="*/ 214184 w 1869989"/>
                <a:gd name="connsiteY7" fmla="*/ 428789 h 1403365"/>
                <a:gd name="connsiteX8" fmla="*/ 234778 w 1869989"/>
                <a:gd name="connsiteY8" fmla="*/ 264032 h 1403365"/>
                <a:gd name="connsiteX9" fmla="*/ 671596 w 1869989"/>
                <a:gd name="connsiteY9" fmla="*/ 0 h 1403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69989" h="1403365">
                  <a:moveTo>
                    <a:pt x="671596" y="0"/>
                  </a:moveTo>
                  <a:lnTo>
                    <a:pt x="1709351" y="4540"/>
                  </a:lnTo>
                  <a:lnTo>
                    <a:pt x="1713470" y="1166075"/>
                  </a:lnTo>
                  <a:lnTo>
                    <a:pt x="1869989" y="1166076"/>
                  </a:lnTo>
                  <a:cubicBezTo>
                    <a:pt x="1869883" y="1242628"/>
                    <a:pt x="1869778" y="1326813"/>
                    <a:pt x="1869672" y="1403365"/>
                  </a:cubicBezTo>
                  <a:lnTo>
                    <a:pt x="0" y="1400854"/>
                  </a:lnTo>
                  <a:lnTo>
                    <a:pt x="0" y="556475"/>
                  </a:lnTo>
                  <a:lnTo>
                    <a:pt x="214184" y="428789"/>
                  </a:lnTo>
                  <a:lnTo>
                    <a:pt x="234778" y="264032"/>
                  </a:lnTo>
                  <a:lnTo>
                    <a:pt x="671596" y="0"/>
                  </a:lnTo>
                  <a:close/>
                </a:path>
              </a:pathLst>
            </a:custGeom>
            <a:solidFill>
              <a:srgbClr val="B1FFA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28" name="ZoneTexte 15">
              <a:extLst>
                <a:ext uri="{FF2B5EF4-FFF2-40B4-BE49-F238E27FC236}">
                  <a16:creationId xmlns:a16="http://schemas.microsoft.com/office/drawing/2014/main" id="{1F198709-12ED-C8AA-7BBF-87D99737078D}"/>
                </a:ext>
              </a:extLst>
            </p:cNvPr>
            <p:cNvSpPr txBox="1"/>
            <p:nvPr/>
          </p:nvSpPr>
          <p:spPr>
            <a:xfrm>
              <a:off x="3384244" y="1518741"/>
              <a:ext cx="1269905" cy="4933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00" b="1" dirty="0">
                  <a:latin typeface="Arial" panose="020B0604020202020204" pitchFamily="34" charset="0"/>
                  <a:cs typeface="Arial" panose="020B0604020202020204" pitchFamily="34" charset="0"/>
                </a:rPr>
                <a:t>A1</a:t>
              </a:r>
            </a:p>
            <a:p>
              <a:pPr algn="ctr"/>
              <a:r>
                <a:rPr lang="en-US" sz="700" b="1" dirty="0">
                  <a:latin typeface="Arial" panose="020B0604020202020204" pitchFamily="34" charset="0"/>
                  <a:cs typeface="Arial" panose="020B0604020202020204" pitchFamily="34" charset="0"/>
                </a:rPr>
                <a:t>(new building)</a:t>
              </a:r>
            </a:p>
          </p:txBody>
        </p:sp>
      </p:grpSp>
      <p:pic>
        <p:nvPicPr>
          <p:cNvPr id="15" name="Bild 12" descr="FAIR_Logo_rgb.png">
            <a:extLst>
              <a:ext uri="{FF2B5EF4-FFF2-40B4-BE49-F238E27FC236}">
                <a16:creationId xmlns:a16="http://schemas.microsoft.com/office/drawing/2014/main" id="{6EBF7B64-1F60-354C-83F5-CFA893F204B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2371" y="169117"/>
            <a:ext cx="938322" cy="78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7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Focused Energy is currently working on a feasibility stud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Focused Energy is currently working </a:t>
            </a:r>
            <a:br>
              <a:rPr lang="en-US" dirty="0" smtClean="0"/>
            </a:br>
            <a:r>
              <a:rPr lang="en-US" dirty="0" smtClean="0"/>
              <a:t>on a feasibility study</a:t>
            </a:r>
            <a:endParaRPr lang="en-US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MoU</a:t>
            </a:r>
            <a:r>
              <a:rPr lang="en-US" dirty="0"/>
              <a:t> is in preparation.</a:t>
            </a:r>
          </a:p>
          <a:p>
            <a:r>
              <a:rPr lang="en-US" dirty="0"/>
              <a:t>Focused Energy aims to finish a feasibility study for the setup in the APPA cave by the end of September.</a:t>
            </a:r>
          </a:p>
          <a:p>
            <a:r>
              <a:rPr lang="en-US" dirty="0"/>
              <a:t>Details discussions are on-going on cost assessment:</a:t>
            </a:r>
          </a:p>
          <a:p>
            <a:pPr lvl="1"/>
            <a:r>
              <a:rPr lang="en-US" dirty="0"/>
              <a:t>Costs for the technical building infrastructure (TBI) for APPA cave and P-bar tunnel</a:t>
            </a:r>
          </a:p>
          <a:p>
            <a:pPr lvl="1"/>
            <a:r>
              <a:rPr lang="en-US" dirty="0"/>
              <a:t>Cost of an additional laser building</a:t>
            </a:r>
          </a:p>
          <a:p>
            <a:pPr lvl="1"/>
            <a:r>
              <a:rPr lang="en-US" dirty="0"/>
              <a:t>Cost of operation (5 year basis)</a:t>
            </a:r>
          </a:p>
          <a:p>
            <a:pPr lvl="1"/>
            <a:endParaRPr lang="en-US" sz="1600" dirty="0"/>
          </a:p>
        </p:txBody>
      </p:sp>
      <p:sp>
        <p:nvSpPr>
          <p:cNvPr id="219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1708091" y="6589713"/>
            <a:ext cx="483909" cy="2476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lang="en-US" smtClean="0"/>
              <a:t>13</a:t>
            </a:fld>
            <a:endParaRPr lang="en-US" dirty="0"/>
          </a:p>
        </p:txBody>
      </p:sp>
      <p:sp>
        <p:nvSpPr>
          <p:cNvPr id="220" name="An expression-of-interest between GSI and Focused Energy has been signed.…"/>
          <p:cNvSpPr txBox="1"/>
          <p:nvPr/>
        </p:nvSpPr>
        <p:spPr>
          <a:xfrm>
            <a:off x="184215" y="1132522"/>
            <a:ext cx="10230801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t">
            <a:spAutoFit/>
          </a:bodyPr>
          <a:lstStyle/>
          <a:p>
            <a:pPr marL="356394" indent="-315913">
              <a:spcBef>
                <a:spcPts val="500"/>
              </a:spcBef>
              <a:buSzPct val="100000"/>
              <a:buChar char="•"/>
              <a:defRPr sz="4000"/>
            </a:pPr>
            <a:endParaRPr lang="en-US" sz="2000" dirty="0" smtClean="0"/>
          </a:p>
        </p:txBody>
      </p:sp>
      <p:grpSp>
        <p:nvGrpSpPr>
          <p:cNvPr id="3" name="Gruppieren 2"/>
          <p:cNvGrpSpPr/>
          <p:nvPr/>
        </p:nvGrpSpPr>
        <p:grpSpPr>
          <a:xfrm>
            <a:off x="5244537" y="3479002"/>
            <a:ext cx="6840625" cy="2914840"/>
            <a:chOff x="10055441" y="7033420"/>
            <a:chExt cx="13681249" cy="5829679"/>
          </a:xfrm>
        </p:grpSpPr>
        <p:pic>
          <p:nvPicPr>
            <p:cNvPr id="8" name="Screenshot 2023-07-10 at 10.37.45.png" descr="Screenshot 2023-07-10 at 10.37.45.png"/>
            <p:cNvPicPr>
              <a:picLocks noChangeAspect="1"/>
            </p:cNvPicPr>
            <p:nvPr/>
          </p:nvPicPr>
          <p:blipFill rotWithShape="1">
            <a:blip r:embed="rId2">
              <a:extLst/>
            </a:blip>
            <a:srcRect t="23113" r="3298"/>
            <a:stretch/>
          </p:blipFill>
          <p:spPr>
            <a:xfrm>
              <a:off x="10055441" y="7726950"/>
              <a:ext cx="13681249" cy="5136149"/>
            </a:xfrm>
            <a:prstGeom prst="rect">
              <a:avLst/>
            </a:prstGeom>
            <a:ln w="12700"/>
          </p:spPr>
        </p:pic>
        <p:sp>
          <p:nvSpPr>
            <p:cNvPr id="9" name="APPA cave"/>
            <p:cNvSpPr txBox="1"/>
            <p:nvPr/>
          </p:nvSpPr>
          <p:spPr>
            <a:xfrm>
              <a:off x="14073447" y="8575562"/>
              <a:ext cx="1362554" cy="42127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b="1"/>
              </a:lvl1pPr>
            </a:lstStyle>
            <a:p>
              <a:r>
                <a:rPr lang="en-US" sz="900" dirty="0"/>
                <a:t>APPA cave</a:t>
              </a:r>
            </a:p>
          </p:txBody>
        </p:sp>
        <p:sp>
          <p:nvSpPr>
            <p:cNvPr id="10" name="p-bar tunnel"/>
            <p:cNvSpPr txBox="1"/>
            <p:nvPr/>
          </p:nvSpPr>
          <p:spPr>
            <a:xfrm rot="20880000">
              <a:off x="12216893" y="11636177"/>
              <a:ext cx="1477970" cy="42127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b="1"/>
              </a:lvl1pPr>
            </a:lstStyle>
            <a:p>
              <a:r>
                <a:rPr lang="en-US" sz="900" dirty="0"/>
                <a:t>p-bar tunnel</a:t>
              </a:r>
            </a:p>
          </p:txBody>
        </p:sp>
        <p:sp>
          <p:nvSpPr>
            <p:cNvPr id="2" name="Textfeld 1"/>
            <p:cNvSpPr txBox="1"/>
            <p:nvPr/>
          </p:nvSpPr>
          <p:spPr>
            <a:xfrm>
              <a:off x="14118337" y="7033420"/>
              <a:ext cx="4912244" cy="6367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5719" tIns="35719" rIns="35719" bIns="35719" numCol="1" spcCol="38100" rtlCol="0" anchor="ctr">
              <a:spAutoFit/>
            </a:bodyPr>
            <a:lstStyle/>
            <a:p>
              <a:pPr marL="40640" marR="40640" defTabSz="910828" hangingPunct="0"/>
              <a:r>
                <a:rPr lang="en-US" sz="160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sym typeface="Arial"/>
                </a:rPr>
                <a:t>proposed implementation</a:t>
              </a:r>
            </a:p>
          </p:txBody>
        </p:sp>
        <p:sp>
          <p:nvSpPr>
            <p:cNvPr id="12" name="p-bar tunnel"/>
            <p:cNvSpPr txBox="1"/>
            <p:nvPr/>
          </p:nvSpPr>
          <p:spPr>
            <a:xfrm rot="20880000">
              <a:off x="15714551" y="11953169"/>
              <a:ext cx="1041952" cy="42127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b="1"/>
              </a:lvl1pPr>
            </a:lstStyle>
            <a:p>
              <a:r>
                <a:rPr lang="en-US" sz="900" dirty="0"/>
                <a:t>FE laser</a:t>
              </a:r>
            </a:p>
          </p:txBody>
        </p:sp>
        <p:sp>
          <p:nvSpPr>
            <p:cNvPr id="13" name="p-bar tunnel"/>
            <p:cNvSpPr txBox="1"/>
            <p:nvPr/>
          </p:nvSpPr>
          <p:spPr>
            <a:xfrm>
              <a:off x="10717919" y="10349921"/>
              <a:ext cx="1734450" cy="42127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b="1"/>
              </a:lvl1pPr>
            </a:lstStyle>
            <a:p>
              <a:r>
                <a:rPr lang="en-US" sz="900" dirty="0"/>
                <a:t>FE experiment</a:t>
              </a:r>
            </a:p>
          </p:txBody>
        </p:sp>
        <p:sp>
          <p:nvSpPr>
            <p:cNvPr id="14" name="p-bar tunnel"/>
            <p:cNvSpPr txBox="1"/>
            <p:nvPr/>
          </p:nvSpPr>
          <p:spPr>
            <a:xfrm>
              <a:off x="16246991" y="10356017"/>
              <a:ext cx="1824218" cy="42127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b="1"/>
              </a:lvl1pPr>
            </a:lstStyle>
            <a:p>
              <a:r>
                <a:rPr lang="en-US" sz="900" dirty="0"/>
                <a:t>beam transport</a:t>
              </a:r>
            </a:p>
          </p:txBody>
        </p:sp>
      </p:grpSp>
      <p:sp>
        <p:nvSpPr>
          <p:cNvPr id="17" name="Inhaltsplatzhalter 5"/>
          <p:cNvSpPr txBox="1">
            <a:spLocks/>
          </p:cNvSpPr>
          <p:nvPr/>
        </p:nvSpPr>
        <p:spPr>
          <a:xfrm>
            <a:off x="288808" y="4149957"/>
            <a:ext cx="4811094" cy="2392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891" indent="-342891" algn="l" defTabSz="457189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Advantages for FAIR</a:t>
            </a:r>
          </a:p>
          <a:p>
            <a:pPr lvl="1"/>
            <a:r>
              <a:rPr lang="en-US" dirty="0"/>
              <a:t>indirect financing of the TBI for APPA and p-bar caves, via “third party”</a:t>
            </a:r>
          </a:p>
          <a:p>
            <a:endParaRPr lang="en-US" dirty="0" smtClean="0"/>
          </a:p>
          <a:p>
            <a:r>
              <a:rPr lang="en-US" dirty="0" smtClean="0"/>
              <a:t>Advantages </a:t>
            </a:r>
            <a:r>
              <a:rPr lang="en-US" dirty="0"/>
              <a:t>for HED@FAIR</a:t>
            </a:r>
          </a:p>
          <a:p>
            <a:pPr lvl="1"/>
            <a:r>
              <a:rPr lang="en-US" dirty="0"/>
              <a:t>scientific and </a:t>
            </a:r>
            <a:r>
              <a:rPr lang="en-US" dirty="0" smtClean="0"/>
              <a:t>technical</a:t>
            </a:r>
            <a:endParaRPr lang="en-US" dirty="0"/>
          </a:p>
        </p:txBody>
      </p:sp>
      <p:pic>
        <p:nvPicPr>
          <p:cNvPr id="18" name="Bild 12" descr="FAIR_Logo_rgb.png">
            <a:extLst>
              <a:ext uri="{FF2B5EF4-FFF2-40B4-BE49-F238E27FC236}">
                <a16:creationId xmlns:a16="http://schemas.microsoft.com/office/drawing/2014/main" id="{6EBF7B64-1F60-354C-83F5-CFA893F204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2371" y="169117"/>
            <a:ext cx="938322" cy="78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0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Plasma physics has a good plan for its activities until 2028 (POF, third-party) using existing GSI facilities.</a:t>
            </a:r>
          </a:p>
          <a:p>
            <a:endParaRPr lang="en-US" dirty="0" smtClean="0"/>
          </a:p>
          <a:p>
            <a:r>
              <a:rPr lang="en-US" dirty="0" err="1" smtClean="0"/>
              <a:t>Beamtime</a:t>
            </a:r>
            <a:r>
              <a:rPr lang="en-US" dirty="0" smtClean="0"/>
              <a:t> availability is of existential importance for research</a:t>
            </a:r>
          </a:p>
          <a:p>
            <a:endParaRPr lang="en-US" dirty="0" smtClean="0"/>
          </a:p>
          <a:p>
            <a:r>
              <a:rPr lang="en-US" dirty="0" smtClean="0"/>
              <a:t>Without clear plans and timeline for the APPA cave, plans beyond 2028 remain very hypothetical und have poor scientific credibility and community back-up.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lasma physics is a fast evolving field – Interest may be shifting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ompetition is growing –</a:t>
            </a:r>
          </a:p>
          <a:p>
            <a:pPr lvl="1"/>
            <a:r>
              <a:rPr lang="en-US" dirty="0" smtClean="0"/>
              <a:t>Generation change – </a:t>
            </a:r>
          </a:p>
          <a:p>
            <a:pPr lvl="1"/>
            <a:endParaRPr lang="en-US" dirty="0"/>
          </a:p>
          <a:p>
            <a:r>
              <a:rPr lang="en-US" dirty="0" smtClean="0"/>
              <a:t>In about 18 months, there has been a shift in German policy towards fusion from “ban to hype”.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A3F87-3897-4C50-88D1-90FE8C825AE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5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A3F87-3897-4C50-88D1-90FE8C825AED}" type="slidenum">
              <a:rPr lang="en-US" smtClean="0"/>
              <a:t>15</a:t>
            </a:fld>
            <a:endParaRPr lang="en-US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3135934"/>
            <a:ext cx="1420368" cy="74569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953" y="4070884"/>
            <a:ext cx="1502229" cy="81859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51" y="4059936"/>
            <a:ext cx="1311905" cy="74926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8705"/>
            <a:ext cx="1670663" cy="77016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7" b="21736"/>
          <a:stretch/>
        </p:blipFill>
        <p:spPr>
          <a:xfrm>
            <a:off x="0" y="5815585"/>
            <a:ext cx="1896834" cy="74066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858" y="5925312"/>
            <a:ext cx="1587054" cy="60657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408" y="3621024"/>
            <a:ext cx="1953767" cy="651256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203" y="3103578"/>
            <a:ext cx="1654628" cy="759448"/>
          </a:xfrm>
          <a:prstGeom prst="rect">
            <a:avLst/>
          </a:prstGeom>
        </p:spPr>
      </p:pic>
      <p:pic>
        <p:nvPicPr>
          <p:cNvPr id="13" name="Grafik 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6250" y="5285182"/>
            <a:ext cx="2312962" cy="474905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056" y="3433560"/>
            <a:ext cx="1635632" cy="857071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1152144" y="2359152"/>
            <a:ext cx="1903085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our collaborators</a:t>
            </a: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584" y="4356871"/>
            <a:ext cx="2371344" cy="1001893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119" y="5322728"/>
            <a:ext cx="968386" cy="635970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6297168" y="2346960"/>
            <a:ext cx="1518364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our sponsors</a:t>
            </a: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692" y="5350556"/>
            <a:ext cx="1702988" cy="599572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15"/>
          <a:srcRect l="34925"/>
          <a:stretch/>
        </p:blipFill>
        <p:spPr>
          <a:xfrm>
            <a:off x="7059169" y="4670851"/>
            <a:ext cx="1865376" cy="45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39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Plans </a:t>
            </a:r>
            <a:r>
              <a:rPr lang="en-GB" dirty="0"/>
              <a:t>FAIR 2028: science, </a:t>
            </a:r>
            <a:r>
              <a:rPr lang="en-GB" dirty="0" smtClean="0"/>
              <a:t>equipment</a:t>
            </a:r>
          </a:p>
          <a:p>
            <a:pPr lvl="1"/>
            <a:r>
              <a:rPr lang="en-GB" dirty="0" smtClean="0"/>
              <a:t>2023 - Applications for collaborative research</a:t>
            </a:r>
          </a:p>
          <a:p>
            <a:pPr lvl="1"/>
            <a:r>
              <a:rPr lang="en-GB" dirty="0" smtClean="0"/>
              <a:t>PRIOR program</a:t>
            </a:r>
          </a:p>
          <a:p>
            <a:pPr lvl="1"/>
            <a:r>
              <a:rPr lang="en-GB" dirty="0" smtClean="0"/>
              <a:t>HED program at HHT</a:t>
            </a:r>
          </a:p>
          <a:p>
            <a:pPr lvl="1"/>
            <a:r>
              <a:rPr lang="en-GB" dirty="0" smtClean="0"/>
              <a:t>Laser Developments</a:t>
            </a:r>
            <a:endParaRPr lang="en-GB" dirty="0"/>
          </a:p>
          <a:p>
            <a:r>
              <a:rPr lang="en-GB" dirty="0" smtClean="0"/>
              <a:t>Requirements</a:t>
            </a:r>
          </a:p>
          <a:p>
            <a:pPr lvl="1"/>
            <a:r>
              <a:rPr lang="en-GB" dirty="0" err="1" smtClean="0"/>
              <a:t>beamtime</a:t>
            </a:r>
            <a:endParaRPr lang="en-GB" dirty="0" smtClean="0"/>
          </a:p>
          <a:p>
            <a:pPr lvl="1"/>
            <a:r>
              <a:rPr lang="en-GB" dirty="0" smtClean="0"/>
              <a:t>budget and personnel</a:t>
            </a:r>
          </a:p>
          <a:p>
            <a:r>
              <a:rPr lang="en-US" dirty="0" smtClean="0"/>
              <a:t>Update on Discussion on Inertial Fusion Energy </a:t>
            </a:r>
            <a:r>
              <a:rPr lang="en-US" dirty="0"/>
              <a:t>and its impact on our activities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A3F87-3897-4C50-88D1-90FE8C825AED}" type="slidenum">
              <a:rPr lang="en-US" smtClean="0"/>
              <a:t>2</a:t>
            </a:fld>
            <a:endParaRPr lang="en-US"/>
          </a:p>
        </p:txBody>
      </p:sp>
      <p:pic>
        <p:nvPicPr>
          <p:cNvPr id="5" name="Bild 12" descr="FAIR_Logo_rgb.png">
            <a:extLst>
              <a:ext uri="{FF2B5EF4-FFF2-40B4-BE49-F238E27FC236}">
                <a16:creationId xmlns:a16="http://schemas.microsoft.com/office/drawing/2014/main" id="{6EBF7B64-1F60-354C-83F5-CFA893F204B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689" y="140838"/>
            <a:ext cx="1023163" cy="85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6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673525" y="67658"/>
            <a:ext cx="7886632" cy="787557"/>
          </a:xfrm>
        </p:spPr>
        <p:txBody>
          <a:bodyPr/>
          <a:lstStyle/>
          <a:p>
            <a:r>
              <a:rPr lang="de-DE" altLang="en-US" dirty="0" smtClean="0"/>
              <a:t>Experimental Sites at GSI </a:t>
            </a:r>
            <a:r>
              <a:rPr lang="de-DE" altLang="en-US" dirty="0" err="1" smtClean="0"/>
              <a:t>for</a:t>
            </a:r>
            <a:r>
              <a:rPr lang="de-DE" altLang="en-US" dirty="0" smtClean="0"/>
              <a:t> APPA-PP in 2028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37617-42F2-479E-A964-99B38B1DCC8A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38777" y="1509715"/>
            <a:ext cx="3240088" cy="465137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en-GB" altLang="en-US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856435" y="1585915"/>
            <a:ext cx="250734" cy="405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0967" tIns="10484" rIns="20967" bIns="10484">
            <a:spAutoFit/>
          </a:bodyPr>
          <a:lstStyle>
            <a:lvl1pPr defTabSz="20955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2095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20955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20955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20955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2095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2095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2095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2095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hangingPunct="0"/>
            <a:r>
              <a:rPr lang="en-GB" altLang="en-US" sz="1400" b="1">
                <a:solidFill>
                  <a:schemeClr val="bg1"/>
                </a:solidFill>
                <a:ea typeface="ＭＳ Ｐゴシック" pitchFamily="34" charset="-128"/>
              </a:rPr>
              <a:t>Z6</a:t>
            </a:r>
          </a:p>
          <a:p>
            <a:pPr algn="ctr" eaLnBrk="0" hangingPunct="0"/>
            <a:r>
              <a:rPr lang="en-GB" altLang="en-US" sz="1100">
                <a:solidFill>
                  <a:schemeClr val="bg1"/>
                </a:solidFill>
                <a:ea typeface="ＭＳ Ｐゴシック" pitchFamily="34" charset="-128"/>
              </a:rPr>
              <a:t> 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638777" y="1509714"/>
            <a:ext cx="3240088" cy="2286000"/>
          </a:xfrm>
          <a:prstGeom prst="rect">
            <a:avLst/>
          </a:prstGeom>
          <a:noFill/>
          <a:ln w="254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en-GB" altLang="en-US"/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2010377" y="1966915"/>
            <a:ext cx="179705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/>
            <a:r>
              <a:rPr lang="de-DE" altLang="en-US" sz="1300" b="1"/>
              <a:t>Ion energy:</a:t>
            </a:r>
          </a:p>
          <a:p>
            <a:pPr eaLnBrk="0" hangingPunct="0"/>
            <a:r>
              <a:rPr lang="de-DE" altLang="en-US" sz="1300" b="1"/>
              <a:t>3 - 12 MeV/u</a:t>
            </a:r>
          </a:p>
          <a:p>
            <a:pPr eaLnBrk="0" hangingPunct="0"/>
            <a:endParaRPr lang="de-DE" altLang="en-US" sz="500" b="1"/>
          </a:p>
          <a:p>
            <a:pPr eaLnBrk="0" hangingPunct="0"/>
            <a:r>
              <a:rPr lang="de-DE" altLang="en-US" sz="1300" b="1"/>
              <a:t>Intensity:</a:t>
            </a:r>
          </a:p>
          <a:p>
            <a:pPr eaLnBrk="0" hangingPunct="0"/>
            <a:r>
              <a:rPr lang="de-DE" altLang="en-US" sz="1300" b="1"/>
              <a:t>~1 pmA</a:t>
            </a:r>
          </a:p>
        </p:txBody>
      </p:sp>
      <p:pic>
        <p:nvPicPr>
          <p:cNvPr id="13" name="Picture 13" descr="P5143212_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77" y="2043115"/>
            <a:ext cx="114300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714977" y="2957515"/>
            <a:ext cx="184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en-US" altLang="en-US" sz="1200"/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622903" y="3003552"/>
            <a:ext cx="34004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8900" indent="-8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Char char="•"/>
            </a:pPr>
            <a:r>
              <a:rPr lang="de-DE" altLang="en-US" sz="1200" b="1" dirty="0"/>
              <a:t>Heavy </a:t>
            </a:r>
            <a:r>
              <a:rPr lang="de-DE" altLang="en-US" sz="1200" b="1" dirty="0" err="1"/>
              <a:t>ion</a:t>
            </a:r>
            <a:r>
              <a:rPr lang="de-DE" altLang="en-US" sz="1200" b="1" dirty="0"/>
              <a:t> </a:t>
            </a:r>
            <a:r>
              <a:rPr lang="de-DE" altLang="en-US" sz="1200" b="1" dirty="0" err="1"/>
              <a:t>interaction</a:t>
            </a:r>
            <a:r>
              <a:rPr lang="de-DE" altLang="en-US" sz="1200" b="1" dirty="0"/>
              <a:t> </a:t>
            </a:r>
            <a:r>
              <a:rPr lang="de-DE" altLang="en-US" sz="1200" b="1" dirty="0" err="1"/>
              <a:t>with</a:t>
            </a:r>
            <a:r>
              <a:rPr lang="de-DE" altLang="en-US" sz="1200" b="1" dirty="0"/>
              <a:t> </a:t>
            </a:r>
            <a:r>
              <a:rPr lang="de-DE" altLang="en-US" sz="1200" b="1" dirty="0" err="1"/>
              <a:t>plasma</a:t>
            </a:r>
            <a:endParaRPr lang="de-DE" altLang="en-US" sz="1200" b="1" dirty="0"/>
          </a:p>
          <a:p>
            <a:pPr>
              <a:buFontTx/>
              <a:buChar char="•"/>
            </a:pPr>
            <a:r>
              <a:rPr lang="de-DE" altLang="en-US" sz="1200" b="1" dirty="0"/>
              <a:t>Charge </a:t>
            </a:r>
            <a:r>
              <a:rPr lang="de-DE" altLang="en-US" sz="1200" b="1" dirty="0" err="1"/>
              <a:t>states</a:t>
            </a:r>
            <a:r>
              <a:rPr lang="de-DE" altLang="en-US" sz="1200" b="1" dirty="0"/>
              <a:t> </a:t>
            </a:r>
            <a:r>
              <a:rPr lang="de-DE" altLang="en-US" sz="1200" b="1" dirty="0" err="1"/>
              <a:t>of</a:t>
            </a:r>
            <a:r>
              <a:rPr lang="de-DE" altLang="en-US" sz="1200" b="1" dirty="0"/>
              <a:t> </a:t>
            </a:r>
            <a:r>
              <a:rPr lang="de-DE" altLang="en-US" sz="1200" b="1" dirty="0" err="1"/>
              <a:t>projectile</a:t>
            </a:r>
            <a:r>
              <a:rPr lang="de-DE" altLang="en-US" sz="1200" b="1" dirty="0"/>
              <a:t> </a:t>
            </a:r>
            <a:r>
              <a:rPr lang="de-DE" altLang="en-US" sz="1200" b="1" dirty="0" err="1"/>
              <a:t>ions</a:t>
            </a:r>
            <a:r>
              <a:rPr lang="de-DE" altLang="en-US" sz="1200" b="1" dirty="0"/>
              <a:t> in </a:t>
            </a:r>
            <a:r>
              <a:rPr lang="de-DE" altLang="en-US" sz="1200" b="1" dirty="0" err="1"/>
              <a:t>ionized</a:t>
            </a:r>
            <a:r>
              <a:rPr lang="de-DE" altLang="en-US" sz="1200" b="1" dirty="0"/>
              <a:t>  and </a:t>
            </a:r>
            <a:r>
              <a:rPr lang="de-DE" altLang="en-US" sz="1200" b="1" dirty="0" err="1"/>
              <a:t>cold</a:t>
            </a:r>
            <a:r>
              <a:rPr lang="de-DE" altLang="en-US" sz="1200" b="1" dirty="0"/>
              <a:t> </a:t>
            </a:r>
            <a:r>
              <a:rPr lang="de-DE" altLang="en-US" sz="1200" b="1" dirty="0" smtClean="0"/>
              <a:t>matter</a:t>
            </a:r>
          </a:p>
          <a:p>
            <a:pPr>
              <a:buFontTx/>
              <a:buChar char="•"/>
            </a:pPr>
            <a:r>
              <a:rPr lang="de-DE" altLang="en-US" sz="1200" b="1" dirty="0" err="1" smtClean="0"/>
              <a:t>iLIGHT</a:t>
            </a:r>
            <a:endParaRPr lang="de-DE" altLang="en-US" sz="1200" b="1" dirty="0"/>
          </a:p>
        </p:txBody>
      </p:sp>
      <p:grpSp>
        <p:nvGrpSpPr>
          <p:cNvPr id="16" name="Group 18"/>
          <p:cNvGrpSpPr>
            <a:grpSpLocks/>
          </p:cNvGrpSpPr>
          <p:nvPr/>
        </p:nvGrpSpPr>
        <p:grpSpPr bwMode="auto">
          <a:xfrm>
            <a:off x="149033" y="4363891"/>
            <a:ext cx="7316788" cy="2151063"/>
            <a:chOff x="96" y="2688"/>
            <a:chExt cx="4609" cy="1355"/>
          </a:xfrm>
        </p:grpSpPr>
        <p:sp>
          <p:nvSpPr>
            <p:cNvPr id="17" name="Rectangle 19"/>
            <p:cNvSpPr>
              <a:spLocks noChangeArrowheads="1"/>
            </p:cNvSpPr>
            <p:nvPr/>
          </p:nvSpPr>
          <p:spPr bwMode="auto">
            <a:xfrm>
              <a:off x="96" y="2688"/>
              <a:ext cx="4581" cy="357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18" name="Text Box 20"/>
            <p:cNvSpPr txBox="1">
              <a:spLocks noChangeArrowheads="1"/>
            </p:cNvSpPr>
            <p:nvPr/>
          </p:nvSpPr>
          <p:spPr bwMode="auto">
            <a:xfrm>
              <a:off x="720" y="2688"/>
              <a:ext cx="3289" cy="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0967" tIns="10484" rIns="20967" bIns="10484">
              <a:spAutoFit/>
            </a:bodyPr>
            <a:lstStyle>
              <a:lvl1pPr defTabSz="20955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2095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20955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20955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20955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2095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2095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2095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2095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hangingPunct="0"/>
              <a:r>
                <a:rPr lang="en-GB" altLang="en-US" sz="1700" b="1">
                  <a:solidFill>
                    <a:schemeClr val="bg1"/>
                  </a:solidFill>
                  <a:ea typeface="ＭＳ Ｐゴシック" pitchFamily="34" charset="-128"/>
                </a:rPr>
                <a:t>PHELIX</a:t>
              </a:r>
            </a:p>
            <a:p>
              <a:pPr algn="ctr" eaLnBrk="0" hangingPunct="0"/>
              <a:r>
                <a:rPr lang="en-GB" altLang="en-US" sz="1700">
                  <a:solidFill>
                    <a:schemeClr val="bg1"/>
                  </a:solidFill>
                  <a:ea typeface="ＭＳ Ｐゴシック" pitchFamily="34" charset="-128"/>
                </a:rPr>
                <a:t>High Energy / High Intensity Laser</a:t>
              </a:r>
            </a:p>
          </p:txBody>
        </p:sp>
        <p:sp>
          <p:nvSpPr>
            <p:cNvPr id="19" name="Rectangle 21"/>
            <p:cNvSpPr>
              <a:spLocks noChangeArrowheads="1"/>
            </p:cNvSpPr>
            <p:nvPr/>
          </p:nvSpPr>
          <p:spPr bwMode="auto">
            <a:xfrm>
              <a:off x="96" y="2688"/>
              <a:ext cx="4578" cy="1355"/>
            </a:xfrm>
            <a:prstGeom prst="rect">
              <a:avLst/>
            </a:prstGeom>
            <a:noFill/>
            <a:ln w="25400">
              <a:solidFill>
                <a:srgbClr val="FF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0" name="Text Box 22"/>
            <p:cNvSpPr txBox="1">
              <a:spLocks noChangeArrowheads="1"/>
            </p:cNvSpPr>
            <p:nvPr/>
          </p:nvSpPr>
          <p:spPr bwMode="auto">
            <a:xfrm>
              <a:off x="186" y="3117"/>
              <a:ext cx="1985" cy="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tabLst>
                  <a:tab pos="682625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tabLst>
                  <a:tab pos="682625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tabLst>
                  <a:tab pos="682625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tabLst>
                  <a:tab pos="682625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tabLst>
                  <a:tab pos="682625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682625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682625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682625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682625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0" hangingPunct="0">
                <a:spcAft>
                  <a:spcPct val="50000"/>
                </a:spcAft>
              </a:pPr>
              <a:r>
                <a:rPr lang="en-US" altLang="en-US" sz="1200" b="1" dirty="0" smtClean="0">
                  <a:solidFill>
                    <a:schemeClr val="tx2"/>
                  </a:solidFill>
                </a:rPr>
                <a:t>short pulse: 0.5 PW: 200 </a:t>
              </a:r>
              <a:r>
                <a:rPr lang="en-US" altLang="en-US" sz="1200" b="1" dirty="0">
                  <a:solidFill>
                    <a:schemeClr val="tx2"/>
                  </a:solidFill>
                </a:rPr>
                <a:t>J </a:t>
              </a:r>
              <a:r>
                <a:rPr lang="en-US" altLang="en-US" sz="1200" b="1" dirty="0" smtClean="0">
                  <a:solidFill>
                    <a:schemeClr val="tx2"/>
                  </a:solidFill>
                </a:rPr>
                <a:t>in 400 fs</a:t>
              </a:r>
            </a:p>
            <a:p>
              <a:pPr eaLnBrk="0" hangingPunct="0">
                <a:spcAft>
                  <a:spcPct val="50000"/>
                </a:spcAft>
              </a:pPr>
              <a:endParaRPr lang="en-US" altLang="en-US" sz="1200" b="1" dirty="0">
                <a:solidFill>
                  <a:schemeClr val="tx2"/>
                </a:solidFill>
              </a:endParaRPr>
            </a:p>
            <a:p>
              <a:pPr eaLnBrk="0" hangingPunct="0">
                <a:spcAft>
                  <a:spcPct val="50000"/>
                </a:spcAft>
              </a:pPr>
              <a:r>
                <a:rPr lang="en-US" altLang="en-US" sz="1200" b="1" dirty="0" smtClean="0">
                  <a:solidFill>
                    <a:schemeClr val="tx2"/>
                  </a:solidFill>
                </a:rPr>
                <a:t>long pulse: 200 J, nanosecond</a:t>
              </a:r>
              <a:endParaRPr lang="en-US" altLang="en-US" sz="1200" b="1" dirty="0">
                <a:solidFill>
                  <a:schemeClr val="tx2"/>
                </a:solidFill>
              </a:endParaRPr>
            </a:p>
            <a:p>
              <a:pPr eaLnBrk="0" hangingPunct="0"/>
              <a:r>
                <a:rPr lang="en-US" altLang="en-US" sz="1200" b="1" dirty="0" smtClean="0"/>
                <a:t>   </a:t>
              </a:r>
              <a:r>
                <a:rPr lang="en-US" altLang="en-US" sz="1200" b="1" dirty="0" smtClean="0">
                  <a:solidFill>
                    <a:srgbClr val="0000CC"/>
                  </a:solidFill>
                </a:rPr>
                <a:t>    </a:t>
              </a:r>
              <a:endParaRPr lang="en-US" altLang="en-US" sz="1400" b="1" dirty="0">
                <a:solidFill>
                  <a:srgbClr val="0000CC"/>
                </a:solidFill>
              </a:endParaRPr>
            </a:p>
          </p:txBody>
        </p:sp>
        <p:pic>
          <p:nvPicPr>
            <p:cNvPr id="21" name="Picture 2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23" t="-648"/>
            <a:stretch>
              <a:fillRect/>
            </a:stretch>
          </p:blipFill>
          <p:spPr bwMode="auto">
            <a:xfrm>
              <a:off x="2064" y="3072"/>
              <a:ext cx="1536" cy="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 Box 24"/>
            <p:cNvSpPr txBox="1">
              <a:spLocks noChangeArrowheads="1"/>
            </p:cNvSpPr>
            <p:nvPr/>
          </p:nvSpPr>
          <p:spPr bwMode="auto">
            <a:xfrm>
              <a:off x="3600" y="3072"/>
              <a:ext cx="1105" cy="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88900" indent="-8890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buFontTx/>
                <a:buChar char="•"/>
              </a:pPr>
              <a:r>
                <a:rPr lang="de-DE" altLang="en-US" sz="1200" b="1"/>
                <a:t>Narrow band x-ray </a:t>
              </a:r>
            </a:p>
            <a:p>
              <a:r>
                <a:rPr lang="de-DE" altLang="en-US" sz="1200" b="1"/>
                <a:t> sources</a:t>
              </a:r>
            </a:p>
            <a:p>
              <a:endParaRPr lang="de-DE" altLang="en-US" sz="400" b="1"/>
            </a:p>
            <a:p>
              <a:pPr>
                <a:buFontTx/>
                <a:buChar char="•"/>
              </a:pPr>
              <a:r>
                <a:rPr lang="de-DE" altLang="en-US" sz="1200" b="1"/>
                <a:t>Proton acceleration </a:t>
              </a:r>
            </a:p>
            <a:p>
              <a:r>
                <a:rPr lang="de-DE" altLang="en-US" sz="1200" b="1"/>
                <a:t> (imaging, injection </a:t>
              </a:r>
            </a:p>
            <a:p>
              <a:r>
                <a:rPr lang="de-DE" altLang="en-US" sz="1200" b="1"/>
                <a:t> in accelerator)</a:t>
              </a:r>
            </a:p>
            <a:p>
              <a:endParaRPr lang="de-DE" altLang="en-US" sz="400" b="1"/>
            </a:p>
            <a:p>
              <a:pPr>
                <a:buFontTx/>
                <a:buChar char="•"/>
              </a:pPr>
              <a:r>
                <a:rPr lang="de-DE" altLang="en-US" sz="1200" b="1"/>
                <a:t>High field effects in </a:t>
              </a:r>
            </a:p>
            <a:p>
              <a:r>
                <a:rPr lang="de-DE" altLang="en-US" sz="1200" b="1"/>
                <a:t> highly charged ions</a:t>
              </a:r>
            </a:p>
          </p:txBody>
        </p:sp>
      </p:grpSp>
      <p:grpSp>
        <p:nvGrpSpPr>
          <p:cNvPr id="2" name="Gruppieren 1"/>
          <p:cNvGrpSpPr/>
          <p:nvPr/>
        </p:nvGrpSpPr>
        <p:grpSpPr>
          <a:xfrm>
            <a:off x="4327984" y="1465264"/>
            <a:ext cx="5056188" cy="4251325"/>
            <a:chOff x="4327984" y="1465264"/>
            <a:chExt cx="5056188" cy="4251325"/>
          </a:xfrm>
        </p:grpSpPr>
        <p:sp>
          <p:nvSpPr>
            <p:cNvPr id="10" name="Line 9"/>
            <p:cNvSpPr>
              <a:spLocks noChangeShapeType="1"/>
            </p:cNvSpPr>
            <p:nvPr/>
          </p:nvSpPr>
          <p:spPr bwMode="auto">
            <a:xfrm flipV="1">
              <a:off x="6844171" y="3603626"/>
              <a:ext cx="0" cy="23336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 flipH="1" flipV="1">
              <a:off x="6760035" y="3683000"/>
              <a:ext cx="84137" cy="650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3" name="Group 25"/>
            <p:cNvGrpSpPr>
              <a:grpSpLocks/>
            </p:cNvGrpSpPr>
            <p:nvPr/>
          </p:nvGrpSpPr>
          <p:grpSpPr bwMode="auto">
            <a:xfrm>
              <a:off x="4327984" y="1465264"/>
              <a:ext cx="4800600" cy="4251325"/>
              <a:chOff x="7412" y="3866"/>
              <a:chExt cx="13064" cy="11820"/>
            </a:xfrm>
          </p:grpSpPr>
          <p:grpSp>
            <p:nvGrpSpPr>
              <p:cNvPr id="24" name="Group 26"/>
              <p:cNvGrpSpPr>
                <a:grpSpLocks/>
              </p:cNvGrpSpPr>
              <p:nvPr/>
            </p:nvGrpSpPr>
            <p:grpSpPr bwMode="auto">
              <a:xfrm>
                <a:off x="7412" y="3866"/>
                <a:ext cx="13064" cy="11820"/>
                <a:chOff x="7412" y="3866"/>
                <a:chExt cx="13064" cy="11820"/>
              </a:xfrm>
            </p:grpSpPr>
            <p:sp>
              <p:nvSpPr>
                <p:cNvPr id="27" name="Freeform 27"/>
                <p:cNvSpPr>
                  <a:spLocks/>
                </p:cNvSpPr>
                <p:nvPr/>
              </p:nvSpPr>
              <p:spPr bwMode="auto">
                <a:xfrm>
                  <a:off x="13969" y="9448"/>
                  <a:ext cx="2373" cy="1859"/>
                </a:xfrm>
                <a:custGeom>
                  <a:avLst/>
                  <a:gdLst>
                    <a:gd name="T0" fmla="*/ 0 w 1135"/>
                    <a:gd name="T1" fmla="*/ 0 h 794"/>
                    <a:gd name="T2" fmla="*/ 567 w 1135"/>
                    <a:gd name="T3" fmla="*/ 0 h 794"/>
                    <a:gd name="T4" fmla="*/ 1135 w 1135"/>
                    <a:gd name="T5" fmla="*/ 0 h 794"/>
                    <a:gd name="T6" fmla="*/ 1135 w 1135"/>
                    <a:gd name="T7" fmla="*/ 794 h 794"/>
                    <a:gd name="T8" fmla="*/ 567 w 1135"/>
                    <a:gd name="T9" fmla="*/ 794 h 794"/>
                    <a:gd name="T10" fmla="*/ 0 w 1135"/>
                    <a:gd name="T11" fmla="*/ 794 h 794"/>
                    <a:gd name="T12" fmla="*/ 0 w 1135"/>
                    <a:gd name="T13" fmla="*/ 0 h 79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135"/>
                    <a:gd name="T22" fmla="*/ 0 h 794"/>
                    <a:gd name="T23" fmla="*/ 1135 w 1135"/>
                    <a:gd name="T24" fmla="*/ 794 h 79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135" h="794">
                      <a:moveTo>
                        <a:pt x="0" y="0"/>
                      </a:moveTo>
                      <a:lnTo>
                        <a:pt x="567" y="0"/>
                      </a:lnTo>
                      <a:lnTo>
                        <a:pt x="1135" y="0"/>
                      </a:lnTo>
                      <a:lnTo>
                        <a:pt x="1135" y="794"/>
                      </a:lnTo>
                      <a:lnTo>
                        <a:pt x="567" y="794"/>
                      </a:lnTo>
                      <a:lnTo>
                        <a:pt x="0" y="79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/>
                  <a:endParaRPr lang="en-GB" altLang="en-US"/>
                </a:p>
              </p:txBody>
            </p:sp>
            <p:sp>
              <p:nvSpPr>
                <p:cNvPr id="28" name="Freeform 28"/>
                <p:cNvSpPr>
                  <a:spLocks/>
                </p:cNvSpPr>
                <p:nvPr/>
              </p:nvSpPr>
              <p:spPr bwMode="auto">
                <a:xfrm>
                  <a:off x="15244" y="5713"/>
                  <a:ext cx="1615" cy="3773"/>
                </a:xfrm>
                <a:custGeom>
                  <a:avLst/>
                  <a:gdLst>
                    <a:gd name="T0" fmla="*/ 161 w 775"/>
                    <a:gd name="T1" fmla="*/ 1612 h 1612"/>
                    <a:gd name="T2" fmla="*/ 468 w 775"/>
                    <a:gd name="T3" fmla="*/ 913 h 1612"/>
                    <a:gd name="T4" fmla="*/ 775 w 775"/>
                    <a:gd name="T5" fmla="*/ 215 h 1612"/>
                    <a:gd name="T6" fmla="*/ 716 w 775"/>
                    <a:gd name="T7" fmla="*/ 0 h 1612"/>
                    <a:gd name="T8" fmla="*/ 358 w 775"/>
                    <a:gd name="T9" fmla="*/ 806 h 1612"/>
                    <a:gd name="T10" fmla="*/ 0 w 775"/>
                    <a:gd name="T11" fmla="*/ 1612 h 1612"/>
                    <a:gd name="T12" fmla="*/ 161 w 775"/>
                    <a:gd name="T13" fmla="*/ 1612 h 16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75"/>
                    <a:gd name="T22" fmla="*/ 0 h 1612"/>
                    <a:gd name="T23" fmla="*/ 775 w 775"/>
                    <a:gd name="T24" fmla="*/ 1612 h 16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75" h="1612">
                      <a:moveTo>
                        <a:pt x="161" y="1612"/>
                      </a:moveTo>
                      <a:lnTo>
                        <a:pt x="468" y="913"/>
                      </a:lnTo>
                      <a:lnTo>
                        <a:pt x="775" y="215"/>
                      </a:lnTo>
                      <a:lnTo>
                        <a:pt x="716" y="0"/>
                      </a:lnTo>
                      <a:lnTo>
                        <a:pt x="358" y="806"/>
                      </a:lnTo>
                      <a:lnTo>
                        <a:pt x="0" y="1612"/>
                      </a:lnTo>
                      <a:lnTo>
                        <a:pt x="161" y="1612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/>
                  <a:endParaRPr lang="en-GB" altLang="en-US"/>
                </a:p>
              </p:txBody>
            </p:sp>
            <p:sp>
              <p:nvSpPr>
                <p:cNvPr id="29" name="Rectangle 29"/>
                <p:cNvSpPr>
                  <a:spLocks noChangeArrowheads="1"/>
                </p:cNvSpPr>
                <p:nvPr/>
              </p:nvSpPr>
              <p:spPr bwMode="auto">
                <a:xfrm>
                  <a:off x="7412" y="9849"/>
                  <a:ext cx="1817" cy="1341"/>
                </a:xfrm>
                <a:prstGeom prst="rect">
                  <a:avLst/>
                </a:pr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/>
                  <a:endParaRPr lang="en-GB" altLang="en-US"/>
                </a:p>
              </p:txBody>
            </p:sp>
            <p:sp>
              <p:nvSpPr>
                <p:cNvPr id="30" name="Freeform 30"/>
                <p:cNvSpPr>
                  <a:spLocks/>
                </p:cNvSpPr>
                <p:nvPr/>
              </p:nvSpPr>
              <p:spPr bwMode="auto">
                <a:xfrm>
                  <a:off x="19195" y="7297"/>
                  <a:ext cx="401" cy="635"/>
                </a:xfrm>
                <a:custGeom>
                  <a:avLst/>
                  <a:gdLst>
                    <a:gd name="T0" fmla="*/ 54 w 193"/>
                    <a:gd name="T1" fmla="*/ 0 h 271"/>
                    <a:gd name="T2" fmla="*/ 193 w 193"/>
                    <a:gd name="T3" fmla="*/ 30 h 271"/>
                    <a:gd name="T4" fmla="*/ 139 w 193"/>
                    <a:gd name="T5" fmla="*/ 271 h 271"/>
                    <a:gd name="T6" fmla="*/ 0 w 193"/>
                    <a:gd name="T7" fmla="*/ 241 h 271"/>
                    <a:gd name="T8" fmla="*/ 54 w 193"/>
                    <a:gd name="T9" fmla="*/ 0 h 27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3"/>
                    <a:gd name="T16" fmla="*/ 0 h 271"/>
                    <a:gd name="T17" fmla="*/ 193 w 193"/>
                    <a:gd name="T18" fmla="*/ 271 h 27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3" h="271">
                      <a:moveTo>
                        <a:pt x="54" y="0"/>
                      </a:moveTo>
                      <a:lnTo>
                        <a:pt x="193" y="30"/>
                      </a:lnTo>
                      <a:lnTo>
                        <a:pt x="139" y="271"/>
                      </a:lnTo>
                      <a:lnTo>
                        <a:pt x="0" y="241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/>
                  <a:endParaRPr lang="en-GB" altLang="en-US"/>
                </a:p>
              </p:txBody>
            </p:sp>
            <p:sp>
              <p:nvSpPr>
                <p:cNvPr id="31" name="Freeform 31"/>
                <p:cNvSpPr>
                  <a:spLocks/>
                </p:cNvSpPr>
                <p:nvPr/>
              </p:nvSpPr>
              <p:spPr bwMode="auto">
                <a:xfrm>
                  <a:off x="18936" y="13308"/>
                  <a:ext cx="1540" cy="2378"/>
                </a:xfrm>
                <a:custGeom>
                  <a:avLst/>
                  <a:gdLst>
                    <a:gd name="T0" fmla="*/ 113 w 738"/>
                    <a:gd name="T1" fmla="*/ 0 h 1016"/>
                    <a:gd name="T2" fmla="*/ 129 w 738"/>
                    <a:gd name="T3" fmla="*/ 4 h 1016"/>
                    <a:gd name="T4" fmla="*/ 284 w 738"/>
                    <a:gd name="T5" fmla="*/ 44 h 1016"/>
                    <a:gd name="T6" fmla="*/ 326 w 738"/>
                    <a:gd name="T7" fmla="*/ 64 h 1016"/>
                    <a:gd name="T8" fmla="*/ 412 w 738"/>
                    <a:gd name="T9" fmla="*/ 44 h 1016"/>
                    <a:gd name="T10" fmla="*/ 527 w 738"/>
                    <a:gd name="T11" fmla="*/ 8 h 1016"/>
                    <a:gd name="T12" fmla="*/ 552 w 738"/>
                    <a:gd name="T13" fmla="*/ 9 h 1016"/>
                    <a:gd name="T14" fmla="*/ 611 w 738"/>
                    <a:gd name="T15" fmla="*/ 45 h 1016"/>
                    <a:gd name="T16" fmla="*/ 630 w 738"/>
                    <a:gd name="T17" fmla="*/ 62 h 1016"/>
                    <a:gd name="T18" fmla="*/ 738 w 738"/>
                    <a:gd name="T19" fmla="*/ 425 h 1016"/>
                    <a:gd name="T20" fmla="*/ 730 w 738"/>
                    <a:gd name="T21" fmla="*/ 449 h 1016"/>
                    <a:gd name="T22" fmla="*/ 509 w 738"/>
                    <a:gd name="T23" fmla="*/ 507 h 1016"/>
                    <a:gd name="T24" fmla="*/ 570 w 738"/>
                    <a:gd name="T25" fmla="*/ 962 h 1016"/>
                    <a:gd name="T26" fmla="*/ 561 w 738"/>
                    <a:gd name="T27" fmla="*/ 979 h 1016"/>
                    <a:gd name="T28" fmla="*/ 279 w 738"/>
                    <a:gd name="T29" fmla="*/ 1016 h 1016"/>
                    <a:gd name="T30" fmla="*/ 262 w 738"/>
                    <a:gd name="T31" fmla="*/ 1008 h 1016"/>
                    <a:gd name="T32" fmla="*/ 219 w 738"/>
                    <a:gd name="T33" fmla="*/ 717 h 1016"/>
                    <a:gd name="T34" fmla="*/ 127 w 738"/>
                    <a:gd name="T35" fmla="*/ 726 h 1016"/>
                    <a:gd name="T36" fmla="*/ 112 w 738"/>
                    <a:gd name="T37" fmla="*/ 717 h 1016"/>
                    <a:gd name="T38" fmla="*/ 91 w 738"/>
                    <a:gd name="T39" fmla="*/ 597 h 1016"/>
                    <a:gd name="T40" fmla="*/ 26 w 738"/>
                    <a:gd name="T41" fmla="*/ 597 h 1016"/>
                    <a:gd name="T42" fmla="*/ 16 w 738"/>
                    <a:gd name="T43" fmla="*/ 587 h 1016"/>
                    <a:gd name="T44" fmla="*/ 0 w 738"/>
                    <a:gd name="T45" fmla="*/ 493 h 1016"/>
                    <a:gd name="T46" fmla="*/ 13 w 738"/>
                    <a:gd name="T47" fmla="*/ 474 h 1016"/>
                    <a:gd name="T48" fmla="*/ 187 w 738"/>
                    <a:gd name="T49" fmla="*/ 455 h 1016"/>
                    <a:gd name="T50" fmla="*/ 178 w 738"/>
                    <a:gd name="T51" fmla="*/ 372 h 1016"/>
                    <a:gd name="T52" fmla="*/ 177 w 738"/>
                    <a:gd name="T53" fmla="*/ 355 h 1016"/>
                    <a:gd name="T54" fmla="*/ 49 w 738"/>
                    <a:gd name="T55" fmla="*/ 328 h 1016"/>
                    <a:gd name="T56" fmla="*/ 40 w 738"/>
                    <a:gd name="T57" fmla="*/ 310 h 1016"/>
                    <a:gd name="T58" fmla="*/ 69 w 738"/>
                    <a:gd name="T59" fmla="*/ 185 h 1016"/>
                    <a:gd name="T60" fmla="*/ 12 w 738"/>
                    <a:gd name="T61" fmla="*/ 165 h 1016"/>
                    <a:gd name="T62" fmla="*/ 9 w 738"/>
                    <a:gd name="T63" fmla="*/ 153 h 1016"/>
                    <a:gd name="T64" fmla="*/ 34 w 738"/>
                    <a:gd name="T65" fmla="*/ 87 h 1016"/>
                    <a:gd name="T66" fmla="*/ 46 w 738"/>
                    <a:gd name="T67" fmla="*/ 77 h 1016"/>
                    <a:gd name="T68" fmla="*/ 69 w 738"/>
                    <a:gd name="T69" fmla="*/ 84 h 1016"/>
                    <a:gd name="T70" fmla="*/ 86 w 738"/>
                    <a:gd name="T71" fmla="*/ 12 h 1016"/>
                    <a:gd name="T72" fmla="*/ 96 w 738"/>
                    <a:gd name="T73" fmla="*/ 0 h 1016"/>
                    <a:gd name="T74" fmla="*/ 113 w 738"/>
                    <a:gd name="T75" fmla="*/ 0 h 101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738"/>
                    <a:gd name="T115" fmla="*/ 0 h 1016"/>
                    <a:gd name="T116" fmla="*/ 738 w 738"/>
                    <a:gd name="T117" fmla="*/ 1016 h 101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738" h="1016">
                      <a:moveTo>
                        <a:pt x="113" y="0"/>
                      </a:moveTo>
                      <a:lnTo>
                        <a:pt x="129" y="4"/>
                      </a:lnTo>
                      <a:lnTo>
                        <a:pt x="284" y="44"/>
                      </a:lnTo>
                      <a:lnTo>
                        <a:pt x="326" y="64"/>
                      </a:lnTo>
                      <a:lnTo>
                        <a:pt x="412" y="44"/>
                      </a:lnTo>
                      <a:lnTo>
                        <a:pt x="527" y="8"/>
                      </a:lnTo>
                      <a:lnTo>
                        <a:pt x="552" y="9"/>
                      </a:lnTo>
                      <a:lnTo>
                        <a:pt x="611" y="45"/>
                      </a:lnTo>
                      <a:lnTo>
                        <a:pt x="630" y="62"/>
                      </a:lnTo>
                      <a:lnTo>
                        <a:pt x="738" y="425"/>
                      </a:lnTo>
                      <a:lnTo>
                        <a:pt x="730" y="449"/>
                      </a:lnTo>
                      <a:lnTo>
                        <a:pt x="509" y="507"/>
                      </a:lnTo>
                      <a:lnTo>
                        <a:pt x="570" y="962"/>
                      </a:lnTo>
                      <a:lnTo>
                        <a:pt x="561" y="979"/>
                      </a:lnTo>
                      <a:lnTo>
                        <a:pt x="279" y="1016"/>
                      </a:lnTo>
                      <a:lnTo>
                        <a:pt x="262" y="1008"/>
                      </a:lnTo>
                      <a:lnTo>
                        <a:pt x="219" y="717"/>
                      </a:lnTo>
                      <a:lnTo>
                        <a:pt x="127" y="726"/>
                      </a:lnTo>
                      <a:lnTo>
                        <a:pt x="112" y="717"/>
                      </a:lnTo>
                      <a:lnTo>
                        <a:pt x="91" y="597"/>
                      </a:lnTo>
                      <a:lnTo>
                        <a:pt x="26" y="597"/>
                      </a:lnTo>
                      <a:lnTo>
                        <a:pt x="16" y="587"/>
                      </a:lnTo>
                      <a:lnTo>
                        <a:pt x="0" y="493"/>
                      </a:lnTo>
                      <a:lnTo>
                        <a:pt x="13" y="474"/>
                      </a:lnTo>
                      <a:lnTo>
                        <a:pt x="187" y="455"/>
                      </a:lnTo>
                      <a:lnTo>
                        <a:pt x="178" y="372"/>
                      </a:lnTo>
                      <a:lnTo>
                        <a:pt x="177" y="355"/>
                      </a:lnTo>
                      <a:lnTo>
                        <a:pt x="49" y="328"/>
                      </a:lnTo>
                      <a:lnTo>
                        <a:pt x="40" y="310"/>
                      </a:lnTo>
                      <a:lnTo>
                        <a:pt x="69" y="185"/>
                      </a:lnTo>
                      <a:lnTo>
                        <a:pt x="12" y="165"/>
                      </a:lnTo>
                      <a:lnTo>
                        <a:pt x="9" y="153"/>
                      </a:lnTo>
                      <a:lnTo>
                        <a:pt x="34" y="87"/>
                      </a:lnTo>
                      <a:lnTo>
                        <a:pt x="46" y="77"/>
                      </a:lnTo>
                      <a:lnTo>
                        <a:pt x="69" y="84"/>
                      </a:lnTo>
                      <a:lnTo>
                        <a:pt x="86" y="12"/>
                      </a:lnTo>
                      <a:lnTo>
                        <a:pt x="96" y="0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/>
                  <a:endParaRPr lang="en-GB" altLang="en-US"/>
                </a:p>
              </p:txBody>
            </p:sp>
            <p:sp>
              <p:nvSpPr>
                <p:cNvPr id="32" name="Rectangle 32"/>
                <p:cNvSpPr>
                  <a:spLocks noChangeArrowheads="1"/>
                </p:cNvSpPr>
                <p:nvPr/>
              </p:nvSpPr>
              <p:spPr bwMode="auto">
                <a:xfrm>
                  <a:off x="10170" y="9661"/>
                  <a:ext cx="1519" cy="754"/>
                </a:xfrm>
                <a:prstGeom prst="rect">
                  <a:avLst/>
                </a:pr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/>
                  <a:endParaRPr lang="en-GB" altLang="en-US"/>
                </a:p>
              </p:txBody>
            </p:sp>
            <p:sp>
              <p:nvSpPr>
                <p:cNvPr id="33" name="Freeform 33"/>
                <p:cNvSpPr>
                  <a:spLocks/>
                </p:cNvSpPr>
                <p:nvPr/>
              </p:nvSpPr>
              <p:spPr bwMode="auto">
                <a:xfrm>
                  <a:off x="16651" y="3866"/>
                  <a:ext cx="3317" cy="3436"/>
                </a:xfrm>
                <a:custGeom>
                  <a:avLst/>
                  <a:gdLst>
                    <a:gd name="T0" fmla="*/ 2 w 1589"/>
                    <a:gd name="T1" fmla="*/ 678 h 1468"/>
                    <a:gd name="T2" fmla="*/ 11 w 1589"/>
                    <a:gd name="T3" fmla="*/ 604 h 1468"/>
                    <a:gd name="T4" fmla="*/ 29 w 1589"/>
                    <a:gd name="T5" fmla="*/ 534 h 1468"/>
                    <a:gd name="T6" fmla="*/ 55 w 1589"/>
                    <a:gd name="T7" fmla="*/ 465 h 1468"/>
                    <a:gd name="T8" fmla="*/ 86 w 1589"/>
                    <a:gd name="T9" fmla="*/ 400 h 1468"/>
                    <a:gd name="T10" fmla="*/ 125 w 1589"/>
                    <a:gd name="T11" fmla="*/ 339 h 1468"/>
                    <a:gd name="T12" fmla="*/ 181 w 1589"/>
                    <a:gd name="T13" fmla="*/ 268 h 1468"/>
                    <a:gd name="T14" fmla="*/ 246 w 1589"/>
                    <a:gd name="T15" fmla="*/ 203 h 1468"/>
                    <a:gd name="T16" fmla="*/ 334 w 1589"/>
                    <a:gd name="T17" fmla="*/ 137 h 1468"/>
                    <a:gd name="T18" fmla="*/ 415 w 1589"/>
                    <a:gd name="T19" fmla="*/ 89 h 1468"/>
                    <a:gd name="T20" fmla="*/ 521 w 1589"/>
                    <a:gd name="T21" fmla="*/ 45 h 1468"/>
                    <a:gd name="T22" fmla="*/ 633 w 1589"/>
                    <a:gd name="T23" fmla="*/ 15 h 1468"/>
                    <a:gd name="T24" fmla="*/ 712 w 1589"/>
                    <a:gd name="T25" fmla="*/ 4 h 1468"/>
                    <a:gd name="T26" fmla="*/ 856 w 1589"/>
                    <a:gd name="T27" fmla="*/ 3 h 1468"/>
                    <a:gd name="T28" fmla="*/ 992 w 1589"/>
                    <a:gd name="T29" fmla="*/ 24 h 1468"/>
                    <a:gd name="T30" fmla="*/ 1068 w 1589"/>
                    <a:gd name="T31" fmla="*/ 45 h 1468"/>
                    <a:gd name="T32" fmla="*/ 1156 w 1589"/>
                    <a:gd name="T33" fmla="*/ 82 h 1468"/>
                    <a:gd name="T34" fmla="*/ 1239 w 1589"/>
                    <a:gd name="T35" fmla="*/ 127 h 1468"/>
                    <a:gd name="T36" fmla="*/ 1328 w 1589"/>
                    <a:gd name="T37" fmla="*/ 192 h 1468"/>
                    <a:gd name="T38" fmla="*/ 1382 w 1589"/>
                    <a:gd name="T39" fmla="*/ 242 h 1468"/>
                    <a:gd name="T40" fmla="*/ 1442 w 1589"/>
                    <a:gd name="T41" fmla="*/ 309 h 1468"/>
                    <a:gd name="T42" fmla="*/ 1493 w 1589"/>
                    <a:gd name="T43" fmla="*/ 384 h 1468"/>
                    <a:gd name="T44" fmla="*/ 1540 w 1589"/>
                    <a:gd name="T45" fmla="*/ 482 h 1468"/>
                    <a:gd name="T46" fmla="*/ 1572 w 1589"/>
                    <a:gd name="T47" fmla="*/ 587 h 1468"/>
                    <a:gd name="T48" fmla="*/ 1585 w 1589"/>
                    <a:gd name="T49" fmla="*/ 659 h 1468"/>
                    <a:gd name="T50" fmla="*/ 1589 w 1589"/>
                    <a:gd name="T51" fmla="*/ 753 h 1468"/>
                    <a:gd name="T52" fmla="*/ 1582 w 1589"/>
                    <a:gd name="T53" fmla="*/ 828 h 1468"/>
                    <a:gd name="T54" fmla="*/ 1568 w 1589"/>
                    <a:gd name="T55" fmla="*/ 901 h 1468"/>
                    <a:gd name="T56" fmla="*/ 1547 w 1589"/>
                    <a:gd name="T57" fmla="*/ 971 h 1468"/>
                    <a:gd name="T58" fmla="*/ 1519 w 1589"/>
                    <a:gd name="T59" fmla="*/ 1037 h 1468"/>
                    <a:gd name="T60" fmla="*/ 1483 w 1589"/>
                    <a:gd name="T61" fmla="*/ 1099 h 1468"/>
                    <a:gd name="T62" fmla="*/ 1442 w 1589"/>
                    <a:gd name="T63" fmla="*/ 1159 h 1468"/>
                    <a:gd name="T64" fmla="*/ 1382 w 1589"/>
                    <a:gd name="T65" fmla="*/ 1228 h 1468"/>
                    <a:gd name="T66" fmla="*/ 1299 w 1589"/>
                    <a:gd name="T67" fmla="*/ 1301 h 1468"/>
                    <a:gd name="T68" fmla="*/ 1206 w 1589"/>
                    <a:gd name="T69" fmla="*/ 1362 h 1468"/>
                    <a:gd name="T70" fmla="*/ 1103 w 1589"/>
                    <a:gd name="T71" fmla="*/ 1411 h 1468"/>
                    <a:gd name="T72" fmla="*/ 992 w 1589"/>
                    <a:gd name="T73" fmla="*/ 1446 h 1468"/>
                    <a:gd name="T74" fmla="*/ 916 w 1589"/>
                    <a:gd name="T75" fmla="*/ 1460 h 1468"/>
                    <a:gd name="T76" fmla="*/ 794 w 1589"/>
                    <a:gd name="T77" fmla="*/ 1468 h 1468"/>
                    <a:gd name="T78" fmla="*/ 673 w 1589"/>
                    <a:gd name="T79" fmla="*/ 1460 h 1468"/>
                    <a:gd name="T80" fmla="*/ 558 w 1589"/>
                    <a:gd name="T81" fmla="*/ 1436 h 1468"/>
                    <a:gd name="T82" fmla="*/ 485 w 1589"/>
                    <a:gd name="T83" fmla="*/ 1411 h 1468"/>
                    <a:gd name="T84" fmla="*/ 398 w 1589"/>
                    <a:gd name="T85" fmla="*/ 1371 h 1468"/>
                    <a:gd name="T86" fmla="*/ 288 w 1589"/>
                    <a:gd name="T87" fmla="*/ 1301 h 1468"/>
                    <a:gd name="T88" fmla="*/ 232 w 1589"/>
                    <a:gd name="T89" fmla="*/ 1253 h 1468"/>
                    <a:gd name="T90" fmla="*/ 181 w 1589"/>
                    <a:gd name="T91" fmla="*/ 1202 h 1468"/>
                    <a:gd name="T92" fmla="*/ 115 w 1589"/>
                    <a:gd name="T93" fmla="*/ 1116 h 1468"/>
                    <a:gd name="T94" fmla="*/ 62 w 1589"/>
                    <a:gd name="T95" fmla="*/ 1021 h 1468"/>
                    <a:gd name="T96" fmla="*/ 35 w 1589"/>
                    <a:gd name="T97" fmla="*/ 953 h 1468"/>
                    <a:gd name="T98" fmla="*/ 9 w 1589"/>
                    <a:gd name="T99" fmla="*/ 847 h 1468"/>
                    <a:gd name="T100" fmla="*/ 0 w 1589"/>
                    <a:gd name="T101" fmla="*/ 753 h 1468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1589"/>
                    <a:gd name="T154" fmla="*/ 0 h 1468"/>
                    <a:gd name="T155" fmla="*/ 1589 w 1589"/>
                    <a:gd name="T156" fmla="*/ 1468 h 1468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1589" h="1468">
                      <a:moveTo>
                        <a:pt x="0" y="734"/>
                      </a:moveTo>
                      <a:lnTo>
                        <a:pt x="0" y="716"/>
                      </a:lnTo>
                      <a:lnTo>
                        <a:pt x="1" y="697"/>
                      </a:lnTo>
                      <a:lnTo>
                        <a:pt x="2" y="678"/>
                      </a:lnTo>
                      <a:lnTo>
                        <a:pt x="3" y="659"/>
                      </a:lnTo>
                      <a:lnTo>
                        <a:pt x="6" y="642"/>
                      </a:lnTo>
                      <a:lnTo>
                        <a:pt x="9" y="623"/>
                      </a:lnTo>
                      <a:lnTo>
                        <a:pt x="11" y="604"/>
                      </a:lnTo>
                      <a:lnTo>
                        <a:pt x="15" y="587"/>
                      </a:lnTo>
                      <a:lnTo>
                        <a:pt x="20" y="569"/>
                      </a:lnTo>
                      <a:lnTo>
                        <a:pt x="24" y="552"/>
                      </a:lnTo>
                      <a:lnTo>
                        <a:pt x="29" y="534"/>
                      </a:lnTo>
                      <a:lnTo>
                        <a:pt x="35" y="517"/>
                      </a:lnTo>
                      <a:lnTo>
                        <a:pt x="40" y="499"/>
                      </a:lnTo>
                      <a:lnTo>
                        <a:pt x="47" y="482"/>
                      </a:lnTo>
                      <a:lnTo>
                        <a:pt x="55" y="465"/>
                      </a:lnTo>
                      <a:lnTo>
                        <a:pt x="62" y="449"/>
                      </a:lnTo>
                      <a:lnTo>
                        <a:pt x="70" y="433"/>
                      </a:lnTo>
                      <a:lnTo>
                        <a:pt x="78" y="417"/>
                      </a:lnTo>
                      <a:lnTo>
                        <a:pt x="86" y="400"/>
                      </a:lnTo>
                      <a:lnTo>
                        <a:pt x="95" y="384"/>
                      </a:lnTo>
                      <a:lnTo>
                        <a:pt x="104" y="369"/>
                      </a:lnTo>
                      <a:lnTo>
                        <a:pt x="115" y="354"/>
                      </a:lnTo>
                      <a:lnTo>
                        <a:pt x="125" y="339"/>
                      </a:lnTo>
                      <a:lnTo>
                        <a:pt x="135" y="324"/>
                      </a:lnTo>
                      <a:lnTo>
                        <a:pt x="147" y="309"/>
                      </a:lnTo>
                      <a:lnTo>
                        <a:pt x="157" y="295"/>
                      </a:lnTo>
                      <a:lnTo>
                        <a:pt x="181" y="268"/>
                      </a:lnTo>
                      <a:lnTo>
                        <a:pt x="193" y="254"/>
                      </a:lnTo>
                      <a:lnTo>
                        <a:pt x="205" y="242"/>
                      </a:lnTo>
                      <a:lnTo>
                        <a:pt x="232" y="215"/>
                      </a:lnTo>
                      <a:lnTo>
                        <a:pt x="246" y="203"/>
                      </a:lnTo>
                      <a:lnTo>
                        <a:pt x="260" y="192"/>
                      </a:lnTo>
                      <a:lnTo>
                        <a:pt x="288" y="168"/>
                      </a:lnTo>
                      <a:lnTo>
                        <a:pt x="319" y="147"/>
                      </a:lnTo>
                      <a:lnTo>
                        <a:pt x="334" y="137"/>
                      </a:lnTo>
                      <a:lnTo>
                        <a:pt x="350" y="127"/>
                      </a:lnTo>
                      <a:lnTo>
                        <a:pt x="382" y="107"/>
                      </a:lnTo>
                      <a:lnTo>
                        <a:pt x="398" y="98"/>
                      </a:lnTo>
                      <a:lnTo>
                        <a:pt x="415" y="89"/>
                      </a:lnTo>
                      <a:lnTo>
                        <a:pt x="449" y="73"/>
                      </a:lnTo>
                      <a:lnTo>
                        <a:pt x="485" y="58"/>
                      </a:lnTo>
                      <a:lnTo>
                        <a:pt x="503" y="52"/>
                      </a:lnTo>
                      <a:lnTo>
                        <a:pt x="521" y="45"/>
                      </a:lnTo>
                      <a:lnTo>
                        <a:pt x="558" y="34"/>
                      </a:lnTo>
                      <a:lnTo>
                        <a:pt x="595" y="24"/>
                      </a:lnTo>
                      <a:lnTo>
                        <a:pt x="614" y="19"/>
                      </a:lnTo>
                      <a:lnTo>
                        <a:pt x="633" y="15"/>
                      </a:lnTo>
                      <a:lnTo>
                        <a:pt x="654" y="12"/>
                      </a:lnTo>
                      <a:lnTo>
                        <a:pt x="673" y="9"/>
                      </a:lnTo>
                      <a:lnTo>
                        <a:pt x="693" y="7"/>
                      </a:lnTo>
                      <a:lnTo>
                        <a:pt x="712" y="4"/>
                      </a:lnTo>
                      <a:lnTo>
                        <a:pt x="753" y="2"/>
                      </a:lnTo>
                      <a:lnTo>
                        <a:pt x="794" y="0"/>
                      </a:lnTo>
                      <a:lnTo>
                        <a:pt x="835" y="2"/>
                      </a:lnTo>
                      <a:lnTo>
                        <a:pt x="856" y="3"/>
                      </a:lnTo>
                      <a:lnTo>
                        <a:pt x="875" y="4"/>
                      </a:lnTo>
                      <a:lnTo>
                        <a:pt x="916" y="9"/>
                      </a:lnTo>
                      <a:lnTo>
                        <a:pt x="954" y="15"/>
                      </a:lnTo>
                      <a:lnTo>
                        <a:pt x="992" y="24"/>
                      </a:lnTo>
                      <a:lnTo>
                        <a:pt x="1011" y="29"/>
                      </a:lnTo>
                      <a:lnTo>
                        <a:pt x="1031" y="34"/>
                      </a:lnTo>
                      <a:lnTo>
                        <a:pt x="1048" y="39"/>
                      </a:lnTo>
                      <a:lnTo>
                        <a:pt x="1068" y="45"/>
                      </a:lnTo>
                      <a:lnTo>
                        <a:pt x="1086" y="52"/>
                      </a:lnTo>
                      <a:lnTo>
                        <a:pt x="1103" y="58"/>
                      </a:lnTo>
                      <a:lnTo>
                        <a:pt x="1138" y="73"/>
                      </a:lnTo>
                      <a:lnTo>
                        <a:pt x="1156" y="82"/>
                      </a:lnTo>
                      <a:lnTo>
                        <a:pt x="1172" y="89"/>
                      </a:lnTo>
                      <a:lnTo>
                        <a:pt x="1189" y="98"/>
                      </a:lnTo>
                      <a:lnTo>
                        <a:pt x="1206" y="107"/>
                      </a:lnTo>
                      <a:lnTo>
                        <a:pt x="1239" y="127"/>
                      </a:lnTo>
                      <a:lnTo>
                        <a:pt x="1269" y="147"/>
                      </a:lnTo>
                      <a:lnTo>
                        <a:pt x="1299" y="168"/>
                      </a:lnTo>
                      <a:lnTo>
                        <a:pt x="1314" y="179"/>
                      </a:lnTo>
                      <a:lnTo>
                        <a:pt x="1328" y="192"/>
                      </a:lnTo>
                      <a:lnTo>
                        <a:pt x="1342" y="203"/>
                      </a:lnTo>
                      <a:lnTo>
                        <a:pt x="1356" y="215"/>
                      </a:lnTo>
                      <a:lnTo>
                        <a:pt x="1369" y="228"/>
                      </a:lnTo>
                      <a:lnTo>
                        <a:pt x="1382" y="242"/>
                      </a:lnTo>
                      <a:lnTo>
                        <a:pt x="1395" y="254"/>
                      </a:lnTo>
                      <a:lnTo>
                        <a:pt x="1407" y="268"/>
                      </a:lnTo>
                      <a:lnTo>
                        <a:pt x="1430" y="295"/>
                      </a:lnTo>
                      <a:lnTo>
                        <a:pt x="1442" y="309"/>
                      </a:lnTo>
                      <a:lnTo>
                        <a:pt x="1453" y="324"/>
                      </a:lnTo>
                      <a:lnTo>
                        <a:pt x="1474" y="354"/>
                      </a:lnTo>
                      <a:lnTo>
                        <a:pt x="1483" y="369"/>
                      </a:lnTo>
                      <a:lnTo>
                        <a:pt x="1493" y="384"/>
                      </a:lnTo>
                      <a:lnTo>
                        <a:pt x="1511" y="417"/>
                      </a:lnTo>
                      <a:lnTo>
                        <a:pt x="1526" y="449"/>
                      </a:lnTo>
                      <a:lnTo>
                        <a:pt x="1534" y="465"/>
                      </a:lnTo>
                      <a:lnTo>
                        <a:pt x="1540" y="482"/>
                      </a:lnTo>
                      <a:lnTo>
                        <a:pt x="1547" y="499"/>
                      </a:lnTo>
                      <a:lnTo>
                        <a:pt x="1553" y="517"/>
                      </a:lnTo>
                      <a:lnTo>
                        <a:pt x="1563" y="552"/>
                      </a:lnTo>
                      <a:lnTo>
                        <a:pt x="1572" y="587"/>
                      </a:lnTo>
                      <a:lnTo>
                        <a:pt x="1576" y="604"/>
                      </a:lnTo>
                      <a:lnTo>
                        <a:pt x="1580" y="623"/>
                      </a:lnTo>
                      <a:lnTo>
                        <a:pt x="1582" y="642"/>
                      </a:lnTo>
                      <a:lnTo>
                        <a:pt x="1585" y="659"/>
                      </a:lnTo>
                      <a:lnTo>
                        <a:pt x="1588" y="697"/>
                      </a:lnTo>
                      <a:lnTo>
                        <a:pt x="1589" y="716"/>
                      </a:lnTo>
                      <a:lnTo>
                        <a:pt x="1589" y="734"/>
                      </a:lnTo>
                      <a:lnTo>
                        <a:pt x="1589" y="753"/>
                      </a:lnTo>
                      <a:lnTo>
                        <a:pt x="1588" y="772"/>
                      </a:lnTo>
                      <a:lnTo>
                        <a:pt x="1586" y="791"/>
                      </a:lnTo>
                      <a:lnTo>
                        <a:pt x="1585" y="809"/>
                      </a:lnTo>
                      <a:lnTo>
                        <a:pt x="1582" y="828"/>
                      </a:lnTo>
                      <a:lnTo>
                        <a:pt x="1580" y="847"/>
                      </a:lnTo>
                      <a:lnTo>
                        <a:pt x="1576" y="864"/>
                      </a:lnTo>
                      <a:lnTo>
                        <a:pt x="1572" y="883"/>
                      </a:lnTo>
                      <a:lnTo>
                        <a:pt x="1568" y="901"/>
                      </a:lnTo>
                      <a:lnTo>
                        <a:pt x="1563" y="918"/>
                      </a:lnTo>
                      <a:lnTo>
                        <a:pt x="1558" y="936"/>
                      </a:lnTo>
                      <a:lnTo>
                        <a:pt x="1553" y="953"/>
                      </a:lnTo>
                      <a:lnTo>
                        <a:pt x="1547" y="971"/>
                      </a:lnTo>
                      <a:lnTo>
                        <a:pt x="1540" y="987"/>
                      </a:lnTo>
                      <a:lnTo>
                        <a:pt x="1534" y="1004"/>
                      </a:lnTo>
                      <a:lnTo>
                        <a:pt x="1526" y="1021"/>
                      </a:lnTo>
                      <a:lnTo>
                        <a:pt x="1519" y="1037"/>
                      </a:lnTo>
                      <a:lnTo>
                        <a:pt x="1511" y="1053"/>
                      </a:lnTo>
                      <a:lnTo>
                        <a:pt x="1502" y="1068"/>
                      </a:lnTo>
                      <a:lnTo>
                        <a:pt x="1493" y="1084"/>
                      </a:lnTo>
                      <a:lnTo>
                        <a:pt x="1483" y="1099"/>
                      </a:lnTo>
                      <a:lnTo>
                        <a:pt x="1474" y="1116"/>
                      </a:lnTo>
                      <a:lnTo>
                        <a:pt x="1464" y="1131"/>
                      </a:lnTo>
                      <a:lnTo>
                        <a:pt x="1453" y="1144"/>
                      </a:lnTo>
                      <a:lnTo>
                        <a:pt x="1442" y="1159"/>
                      </a:lnTo>
                      <a:lnTo>
                        <a:pt x="1430" y="1173"/>
                      </a:lnTo>
                      <a:lnTo>
                        <a:pt x="1407" y="1202"/>
                      </a:lnTo>
                      <a:lnTo>
                        <a:pt x="1395" y="1215"/>
                      </a:lnTo>
                      <a:lnTo>
                        <a:pt x="1382" y="1228"/>
                      </a:lnTo>
                      <a:lnTo>
                        <a:pt x="1356" y="1253"/>
                      </a:lnTo>
                      <a:lnTo>
                        <a:pt x="1342" y="1266"/>
                      </a:lnTo>
                      <a:lnTo>
                        <a:pt x="1328" y="1278"/>
                      </a:lnTo>
                      <a:lnTo>
                        <a:pt x="1299" y="1301"/>
                      </a:lnTo>
                      <a:lnTo>
                        <a:pt x="1269" y="1323"/>
                      </a:lnTo>
                      <a:lnTo>
                        <a:pt x="1254" y="1333"/>
                      </a:lnTo>
                      <a:lnTo>
                        <a:pt x="1239" y="1343"/>
                      </a:lnTo>
                      <a:lnTo>
                        <a:pt x="1206" y="1362"/>
                      </a:lnTo>
                      <a:lnTo>
                        <a:pt x="1189" y="1371"/>
                      </a:lnTo>
                      <a:lnTo>
                        <a:pt x="1172" y="1380"/>
                      </a:lnTo>
                      <a:lnTo>
                        <a:pt x="1138" y="1396"/>
                      </a:lnTo>
                      <a:lnTo>
                        <a:pt x="1103" y="1411"/>
                      </a:lnTo>
                      <a:lnTo>
                        <a:pt x="1086" y="1418"/>
                      </a:lnTo>
                      <a:lnTo>
                        <a:pt x="1068" y="1425"/>
                      </a:lnTo>
                      <a:lnTo>
                        <a:pt x="1031" y="1436"/>
                      </a:lnTo>
                      <a:lnTo>
                        <a:pt x="992" y="1446"/>
                      </a:lnTo>
                      <a:lnTo>
                        <a:pt x="973" y="1450"/>
                      </a:lnTo>
                      <a:lnTo>
                        <a:pt x="954" y="1453"/>
                      </a:lnTo>
                      <a:lnTo>
                        <a:pt x="935" y="1457"/>
                      </a:lnTo>
                      <a:lnTo>
                        <a:pt x="916" y="1460"/>
                      </a:lnTo>
                      <a:lnTo>
                        <a:pt x="895" y="1463"/>
                      </a:lnTo>
                      <a:lnTo>
                        <a:pt x="875" y="1465"/>
                      </a:lnTo>
                      <a:lnTo>
                        <a:pt x="835" y="1467"/>
                      </a:lnTo>
                      <a:lnTo>
                        <a:pt x="794" y="1468"/>
                      </a:lnTo>
                      <a:lnTo>
                        <a:pt x="753" y="1467"/>
                      </a:lnTo>
                      <a:lnTo>
                        <a:pt x="733" y="1467"/>
                      </a:lnTo>
                      <a:lnTo>
                        <a:pt x="712" y="1465"/>
                      </a:lnTo>
                      <a:lnTo>
                        <a:pt x="673" y="1460"/>
                      </a:lnTo>
                      <a:lnTo>
                        <a:pt x="633" y="1453"/>
                      </a:lnTo>
                      <a:lnTo>
                        <a:pt x="595" y="1446"/>
                      </a:lnTo>
                      <a:lnTo>
                        <a:pt x="577" y="1441"/>
                      </a:lnTo>
                      <a:lnTo>
                        <a:pt x="558" y="1436"/>
                      </a:lnTo>
                      <a:lnTo>
                        <a:pt x="539" y="1430"/>
                      </a:lnTo>
                      <a:lnTo>
                        <a:pt x="521" y="1425"/>
                      </a:lnTo>
                      <a:lnTo>
                        <a:pt x="503" y="1418"/>
                      </a:lnTo>
                      <a:lnTo>
                        <a:pt x="485" y="1411"/>
                      </a:lnTo>
                      <a:lnTo>
                        <a:pt x="449" y="1396"/>
                      </a:lnTo>
                      <a:lnTo>
                        <a:pt x="433" y="1388"/>
                      </a:lnTo>
                      <a:lnTo>
                        <a:pt x="415" y="1380"/>
                      </a:lnTo>
                      <a:lnTo>
                        <a:pt x="398" y="1371"/>
                      </a:lnTo>
                      <a:lnTo>
                        <a:pt x="382" y="1362"/>
                      </a:lnTo>
                      <a:lnTo>
                        <a:pt x="350" y="1343"/>
                      </a:lnTo>
                      <a:lnTo>
                        <a:pt x="319" y="1323"/>
                      </a:lnTo>
                      <a:lnTo>
                        <a:pt x="288" y="1301"/>
                      </a:lnTo>
                      <a:lnTo>
                        <a:pt x="274" y="1290"/>
                      </a:lnTo>
                      <a:lnTo>
                        <a:pt x="260" y="1278"/>
                      </a:lnTo>
                      <a:lnTo>
                        <a:pt x="246" y="1266"/>
                      </a:lnTo>
                      <a:lnTo>
                        <a:pt x="232" y="1253"/>
                      </a:lnTo>
                      <a:lnTo>
                        <a:pt x="219" y="1241"/>
                      </a:lnTo>
                      <a:lnTo>
                        <a:pt x="205" y="1228"/>
                      </a:lnTo>
                      <a:lnTo>
                        <a:pt x="193" y="1215"/>
                      </a:lnTo>
                      <a:lnTo>
                        <a:pt x="181" y="1202"/>
                      </a:lnTo>
                      <a:lnTo>
                        <a:pt x="157" y="1173"/>
                      </a:lnTo>
                      <a:lnTo>
                        <a:pt x="147" y="1159"/>
                      </a:lnTo>
                      <a:lnTo>
                        <a:pt x="135" y="1144"/>
                      </a:lnTo>
                      <a:lnTo>
                        <a:pt x="115" y="1116"/>
                      </a:lnTo>
                      <a:lnTo>
                        <a:pt x="104" y="1099"/>
                      </a:lnTo>
                      <a:lnTo>
                        <a:pt x="95" y="1084"/>
                      </a:lnTo>
                      <a:lnTo>
                        <a:pt x="78" y="1053"/>
                      </a:lnTo>
                      <a:lnTo>
                        <a:pt x="62" y="1021"/>
                      </a:lnTo>
                      <a:lnTo>
                        <a:pt x="55" y="1004"/>
                      </a:lnTo>
                      <a:lnTo>
                        <a:pt x="47" y="987"/>
                      </a:lnTo>
                      <a:lnTo>
                        <a:pt x="40" y="971"/>
                      </a:lnTo>
                      <a:lnTo>
                        <a:pt x="35" y="953"/>
                      </a:lnTo>
                      <a:lnTo>
                        <a:pt x="24" y="918"/>
                      </a:lnTo>
                      <a:lnTo>
                        <a:pt x="15" y="883"/>
                      </a:lnTo>
                      <a:lnTo>
                        <a:pt x="11" y="864"/>
                      </a:lnTo>
                      <a:lnTo>
                        <a:pt x="9" y="847"/>
                      </a:lnTo>
                      <a:lnTo>
                        <a:pt x="6" y="828"/>
                      </a:lnTo>
                      <a:lnTo>
                        <a:pt x="3" y="809"/>
                      </a:lnTo>
                      <a:lnTo>
                        <a:pt x="1" y="772"/>
                      </a:lnTo>
                      <a:lnTo>
                        <a:pt x="0" y="753"/>
                      </a:lnTo>
                      <a:lnTo>
                        <a:pt x="0" y="734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/>
                  <a:endParaRPr lang="en-GB" altLang="en-US"/>
                </a:p>
              </p:txBody>
            </p:sp>
            <p:sp>
              <p:nvSpPr>
                <p:cNvPr id="34" name="Freeform 34"/>
                <p:cNvSpPr>
                  <a:spLocks/>
                </p:cNvSpPr>
                <p:nvPr/>
              </p:nvSpPr>
              <p:spPr bwMode="auto">
                <a:xfrm>
                  <a:off x="17737" y="9647"/>
                  <a:ext cx="1678" cy="2259"/>
                </a:xfrm>
                <a:custGeom>
                  <a:avLst/>
                  <a:gdLst>
                    <a:gd name="T0" fmla="*/ 295 w 803"/>
                    <a:gd name="T1" fmla="*/ 2 h 965"/>
                    <a:gd name="T2" fmla="*/ 336 w 803"/>
                    <a:gd name="T3" fmla="*/ 0 h 965"/>
                    <a:gd name="T4" fmla="*/ 525 w 803"/>
                    <a:gd name="T5" fmla="*/ 1 h 965"/>
                    <a:gd name="T6" fmla="*/ 760 w 803"/>
                    <a:gd name="T7" fmla="*/ 161 h 965"/>
                    <a:gd name="T8" fmla="*/ 803 w 803"/>
                    <a:gd name="T9" fmla="*/ 243 h 965"/>
                    <a:gd name="T10" fmla="*/ 803 w 803"/>
                    <a:gd name="T11" fmla="*/ 744 h 965"/>
                    <a:gd name="T12" fmla="*/ 782 w 803"/>
                    <a:gd name="T13" fmla="*/ 794 h 965"/>
                    <a:gd name="T14" fmla="*/ 526 w 803"/>
                    <a:gd name="T15" fmla="*/ 952 h 965"/>
                    <a:gd name="T16" fmla="*/ 485 w 803"/>
                    <a:gd name="T17" fmla="*/ 965 h 965"/>
                    <a:gd name="T18" fmla="*/ 332 w 803"/>
                    <a:gd name="T19" fmla="*/ 965 h 965"/>
                    <a:gd name="T20" fmla="*/ 277 w 803"/>
                    <a:gd name="T21" fmla="*/ 948 h 965"/>
                    <a:gd name="T22" fmla="*/ 18 w 803"/>
                    <a:gd name="T23" fmla="*/ 768 h 965"/>
                    <a:gd name="T24" fmla="*/ 0 w 803"/>
                    <a:gd name="T25" fmla="*/ 730 h 965"/>
                    <a:gd name="T26" fmla="*/ 0 w 803"/>
                    <a:gd name="T27" fmla="*/ 513 h 965"/>
                    <a:gd name="T28" fmla="*/ 0 w 803"/>
                    <a:gd name="T29" fmla="*/ 231 h 965"/>
                    <a:gd name="T30" fmla="*/ 22 w 803"/>
                    <a:gd name="T31" fmla="*/ 188 h 965"/>
                    <a:gd name="T32" fmla="*/ 269 w 803"/>
                    <a:gd name="T33" fmla="*/ 17 h 965"/>
                    <a:gd name="T34" fmla="*/ 295 w 803"/>
                    <a:gd name="T35" fmla="*/ 2 h 965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803"/>
                    <a:gd name="T55" fmla="*/ 0 h 965"/>
                    <a:gd name="T56" fmla="*/ 803 w 803"/>
                    <a:gd name="T57" fmla="*/ 965 h 965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803" h="965">
                      <a:moveTo>
                        <a:pt x="295" y="2"/>
                      </a:moveTo>
                      <a:lnTo>
                        <a:pt x="336" y="0"/>
                      </a:lnTo>
                      <a:lnTo>
                        <a:pt x="525" y="1"/>
                      </a:lnTo>
                      <a:lnTo>
                        <a:pt x="760" y="161"/>
                      </a:lnTo>
                      <a:lnTo>
                        <a:pt x="803" y="243"/>
                      </a:lnTo>
                      <a:lnTo>
                        <a:pt x="803" y="744"/>
                      </a:lnTo>
                      <a:lnTo>
                        <a:pt x="782" y="794"/>
                      </a:lnTo>
                      <a:lnTo>
                        <a:pt x="526" y="952"/>
                      </a:lnTo>
                      <a:lnTo>
                        <a:pt x="485" y="965"/>
                      </a:lnTo>
                      <a:lnTo>
                        <a:pt x="332" y="965"/>
                      </a:lnTo>
                      <a:lnTo>
                        <a:pt x="277" y="948"/>
                      </a:lnTo>
                      <a:lnTo>
                        <a:pt x="18" y="768"/>
                      </a:lnTo>
                      <a:lnTo>
                        <a:pt x="0" y="730"/>
                      </a:lnTo>
                      <a:lnTo>
                        <a:pt x="0" y="513"/>
                      </a:lnTo>
                      <a:lnTo>
                        <a:pt x="0" y="231"/>
                      </a:lnTo>
                      <a:lnTo>
                        <a:pt x="22" y="188"/>
                      </a:lnTo>
                      <a:lnTo>
                        <a:pt x="269" y="17"/>
                      </a:lnTo>
                      <a:lnTo>
                        <a:pt x="295" y="2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/>
                  <a:endParaRPr lang="en-GB" altLang="en-US"/>
                </a:p>
              </p:txBody>
            </p:sp>
            <p:sp>
              <p:nvSpPr>
                <p:cNvPr id="35" name="Rectangle 35"/>
                <p:cNvSpPr>
                  <a:spLocks noChangeArrowheads="1"/>
                </p:cNvSpPr>
                <p:nvPr/>
              </p:nvSpPr>
              <p:spPr bwMode="auto">
                <a:xfrm>
                  <a:off x="19436" y="8802"/>
                  <a:ext cx="361" cy="965"/>
                </a:xfrm>
                <a:prstGeom prst="rect">
                  <a:avLst/>
                </a:pr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/>
                  <a:endParaRPr lang="en-GB" altLang="en-US"/>
                </a:p>
              </p:txBody>
            </p:sp>
            <p:sp>
              <p:nvSpPr>
                <p:cNvPr id="36" name="Freeform 36"/>
                <p:cNvSpPr>
                  <a:spLocks/>
                </p:cNvSpPr>
                <p:nvPr/>
              </p:nvSpPr>
              <p:spPr bwMode="auto">
                <a:xfrm>
                  <a:off x="18676" y="7581"/>
                  <a:ext cx="519" cy="1411"/>
                </a:xfrm>
                <a:custGeom>
                  <a:avLst/>
                  <a:gdLst>
                    <a:gd name="T0" fmla="*/ 97 w 246"/>
                    <a:gd name="T1" fmla="*/ 0 h 603"/>
                    <a:gd name="T2" fmla="*/ 246 w 246"/>
                    <a:gd name="T3" fmla="*/ 40 h 603"/>
                    <a:gd name="T4" fmla="*/ 171 w 246"/>
                    <a:gd name="T5" fmla="*/ 271 h 603"/>
                    <a:gd name="T6" fmla="*/ 171 w 246"/>
                    <a:gd name="T7" fmla="*/ 332 h 603"/>
                    <a:gd name="T8" fmla="*/ 182 w 246"/>
                    <a:gd name="T9" fmla="*/ 382 h 603"/>
                    <a:gd name="T10" fmla="*/ 246 w 246"/>
                    <a:gd name="T11" fmla="*/ 563 h 603"/>
                    <a:gd name="T12" fmla="*/ 97 w 246"/>
                    <a:gd name="T13" fmla="*/ 603 h 603"/>
                    <a:gd name="T14" fmla="*/ 21 w 246"/>
                    <a:gd name="T15" fmla="*/ 392 h 603"/>
                    <a:gd name="T16" fmla="*/ 0 w 246"/>
                    <a:gd name="T17" fmla="*/ 322 h 603"/>
                    <a:gd name="T18" fmla="*/ 10 w 246"/>
                    <a:gd name="T19" fmla="*/ 261 h 603"/>
                    <a:gd name="T20" fmla="*/ 97 w 246"/>
                    <a:gd name="T21" fmla="*/ 0 h 60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46"/>
                    <a:gd name="T34" fmla="*/ 0 h 603"/>
                    <a:gd name="T35" fmla="*/ 246 w 246"/>
                    <a:gd name="T36" fmla="*/ 603 h 603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46" h="603">
                      <a:moveTo>
                        <a:pt x="97" y="0"/>
                      </a:moveTo>
                      <a:lnTo>
                        <a:pt x="246" y="40"/>
                      </a:lnTo>
                      <a:lnTo>
                        <a:pt x="171" y="271"/>
                      </a:lnTo>
                      <a:lnTo>
                        <a:pt x="171" y="332"/>
                      </a:lnTo>
                      <a:lnTo>
                        <a:pt x="182" y="382"/>
                      </a:lnTo>
                      <a:lnTo>
                        <a:pt x="246" y="563"/>
                      </a:lnTo>
                      <a:lnTo>
                        <a:pt x="97" y="603"/>
                      </a:lnTo>
                      <a:lnTo>
                        <a:pt x="21" y="392"/>
                      </a:lnTo>
                      <a:lnTo>
                        <a:pt x="0" y="322"/>
                      </a:lnTo>
                      <a:lnTo>
                        <a:pt x="10" y="261"/>
                      </a:lnTo>
                      <a:lnTo>
                        <a:pt x="97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/>
                  <a:endParaRPr lang="en-GB" altLang="en-US"/>
                </a:p>
              </p:txBody>
            </p:sp>
            <p:sp>
              <p:nvSpPr>
                <p:cNvPr id="37" name="Freeform 37"/>
                <p:cNvSpPr>
                  <a:spLocks/>
                </p:cNvSpPr>
                <p:nvPr/>
              </p:nvSpPr>
              <p:spPr bwMode="auto">
                <a:xfrm>
                  <a:off x="9208" y="10361"/>
                  <a:ext cx="4779" cy="407"/>
                </a:xfrm>
                <a:custGeom>
                  <a:avLst/>
                  <a:gdLst>
                    <a:gd name="T0" fmla="*/ 0 w 2288"/>
                    <a:gd name="T1" fmla="*/ 0 h 174"/>
                    <a:gd name="T2" fmla="*/ 571 w 2288"/>
                    <a:gd name="T3" fmla="*/ 0 h 174"/>
                    <a:gd name="T4" fmla="*/ 1143 w 2288"/>
                    <a:gd name="T5" fmla="*/ 0 h 174"/>
                    <a:gd name="T6" fmla="*/ 1715 w 2288"/>
                    <a:gd name="T7" fmla="*/ 0 h 174"/>
                    <a:gd name="T8" fmla="*/ 2288 w 2288"/>
                    <a:gd name="T9" fmla="*/ 0 h 174"/>
                    <a:gd name="T10" fmla="*/ 2288 w 2288"/>
                    <a:gd name="T11" fmla="*/ 174 h 174"/>
                    <a:gd name="T12" fmla="*/ 1715 w 2288"/>
                    <a:gd name="T13" fmla="*/ 174 h 174"/>
                    <a:gd name="T14" fmla="*/ 1143 w 2288"/>
                    <a:gd name="T15" fmla="*/ 174 h 174"/>
                    <a:gd name="T16" fmla="*/ 571 w 2288"/>
                    <a:gd name="T17" fmla="*/ 174 h 174"/>
                    <a:gd name="T18" fmla="*/ 0 w 2288"/>
                    <a:gd name="T19" fmla="*/ 174 h 174"/>
                    <a:gd name="T20" fmla="*/ 0 w 2288"/>
                    <a:gd name="T21" fmla="*/ 0 h 17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288"/>
                    <a:gd name="T34" fmla="*/ 0 h 174"/>
                    <a:gd name="T35" fmla="*/ 2288 w 2288"/>
                    <a:gd name="T36" fmla="*/ 174 h 174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288" h="174">
                      <a:moveTo>
                        <a:pt x="0" y="0"/>
                      </a:moveTo>
                      <a:lnTo>
                        <a:pt x="571" y="0"/>
                      </a:lnTo>
                      <a:lnTo>
                        <a:pt x="1143" y="0"/>
                      </a:lnTo>
                      <a:lnTo>
                        <a:pt x="1715" y="0"/>
                      </a:lnTo>
                      <a:lnTo>
                        <a:pt x="2288" y="0"/>
                      </a:lnTo>
                      <a:lnTo>
                        <a:pt x="2288" y="174"/>
                      </a:lnTo>
                      <a:lnTo>
                        <a:pt x="1715" y="174"/>
                      </a:lnTo>
                      <a:lnTo>
                        <a:pt x="1143" y="174"/>
                      </a:lnTo>
                      <a:lnTo>
                        <a:pt x="571" y="174"/>
                      </a:lnTo>
                      <a:lnTo>
                        <a:pt x="0" y="17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/>
                  <a:endParaRPr lang="en-GB" altLang="en-US"/>
                </a:p>
              </p:txBody>
            </p:sp>
          </p:grpSp>
          <p:sp>
            <p:nvSpPr>
              <p:cNvPr id="25" name="Freeform 38"/>
              <p:cNvSpPr>
                <a:spLocks/>
              </p:cNvSpPr>
              <p:nvPr/>
            </p:nvSpPr>
            <p:spPr bwMode="auto">
              <a:xfrm>
                <a:off x="16890" y="4100"/>
                <a:ext cx="2818" cy="2963"/>
              </a:xfrm>
              <a:custGeom>
                <a:avLst/>
                <a:gdLst>
                  <a:gd name="T0" fmla="*/ 2 w 1351"/>
                  <a:gd name="T1" fmla="*/ 601 h 1266"/>
                  <a:gd name="T2" fmla="*/ 12 w 1351"/>
                  <a:gd name="T3" fmla="*/ 521 h 1266"/>
                  <a:gd name="T4" fmla="*/ 22 w 1351"/>
                  <a:gd name="T5" fmla="*/ 476 h 1266"/>
                  <a:gd name="T6" fmla="*/ 42 w 1351"/>
                  <a:gd name="T7" fmla="*/ 416 h 1266"/>
                  <a:gd name="T8" fmla="*/ 68 w 1351"/>
                  <a:gd name="T9" fmla="*/ 359 h 1266"/>
                  <a:gd name="T10" fmla="*/ 90 w 1351"/>
                  <a:gd name="T11" fmla="*/ 318 h 1266"/>
                  <a:gd name="T12" fmla="*/ 134 w 1351"/>
                  <a:gd name="T13" fmla="*/ 254 h 1266"/>
                  <a:gd name="T14" fmla="*/ 177 w 1351"/>
                  <a:gd name="T15" fmla="*/ 208 h 1266"/>
                  <a:gd name="T16" fmla="*/ 247 w 1351"/>
                  <a:gd name="T17" fmla="*/ 144 h 1266"/>
                  <a:gd name="T18" fmla="*/ 298 w 1351"/>
                  <a:gd name="T19" fmla="*/ 108 h 1266"/>
                  <a:gd name="T20" fmla="*/ 384 w 1351"/>
                  <a:gd name="T21" fmla="*/ 63 h 1266"/>
                  <a:gd name="T22" fmla="*/ 476 w 1351"/>
                  <a:gd name="T23" fmla="*/ 29 h 1266"/>
                  <a:gd name="T24" fmla="*/ 556 w 1351"/>
                  <a:gd name="T25" fmla="*/ 10 h 1266"/>
                  <a:gd name="T26" fmla="*/ 640 w 1351"/>
                  <a:gd name="T27" fmla="*/ 2 h 1266"/>
                  <a:gd name="T28" fmla="*/ 727 w 1351"/>
                  <a:gd name="T29" fmla="*/ 2 h 1266"/>
                  <a:gd name="T30" fmla="*/ 778 w 1351"/>
                  <a:gd name="T31" fmla="*/ 8 h 1266"/>
                  <a:gd name="T32" fmla="*/ 828 w 1351"/>
                  <a:gd name="T33" fmla="*/ 17 h 1266"/>
                  <a:gd name="T34" fmla="*/ 877 w 1351"/>
                  <a:gd name="T35" fmla="*/ 29 h 1266"/>
                  <a:gd name="T36" fmla="*/ 938 w 1351"/>
                  <a:gd name="T37" fmla="*/ 50 h 1266"/>
                  <a:gd name="T38" fmla="*/ 983 w 1351"/>
                  <a:gd name="T39" fmla="*/ 69 h 1266"/>
                  <a:gd name="T40" fmla="*/ 1039 w 1351"/>
                  <a:gd name="T41" fmla="*/ 100 h 1266"/>
                  <a:gd name="T42" fmla="*/ 1093 w 1351"/>
                  <a:gd name="T43" fmla="*/ 135 h 1266"/>
                  <a:gd name="T44" fmla="*/ 1153 w 1351"/>
                  <a:gd name="T45" fmla="*/ 185 h 1266"/>
                  <a:gd name="T46" fmla="*/ 1196 w 1351"/>
                  <a:gd name="T47" fmla="*/ 230 h 1266"/>
                  <a:gd name="T48" fmla="*/ 1252 w 1351"/>
                  <a:gd name="T49" fmla="*/ 305 h 1266"/>
                  <a:gd name="T50" fmla="*/ 1284 w 1351"/>
                  <a:gd name="T51" fmla="*/ 359 h 1266"/>
                  <a:gd name="T52" fmla="*/ 1310 w 1351"/>
                  <a:gd name="T53" fmla="*/ 416 h 1266"/>
                  <a:gd name="T54" fmla="*/ 1325 w 1351"/>
                  <a:gd name="T55" fmla="*/ 459 h 1266"/>
                  <a:gd name="T56" fmla="*/ 1337 w 1351"/>
                  <a:gd name="T57" fmla="*/ 506 h 1266"/>
                  <a:gd name="T58" fmla="*/ 1347 w 1351"/>
                  <a:gd name="T59" fmla="*/ 568 h 1266"/>
                  <a:gd name="T60" fmla="*/ 1351 w 1351"/>
                  <a:gd name="T61" fmla="*/ 633 h 1266"/>
                  <a:gd name="T62" fmla="*/ 1347 w 1351"/>
                  <a:gd name="T63" fmla="*/ 698 h 1266"/>
                  <a:gd name="T64" fmla="*/ 1337 w 1351"/>
                  <a:gd name="T65" fmla="*/ 761 h 1266"/>
                  <a:gd name="T66" fmla="*/ 1320 w 1351"/>
                  <a:gd name="T67" fmla="*/ 822 h 1266"/>
                  <a:gd name="T68" fmla="*/ 1303 w 1351"/>
                  <a:gd name="T69" fmla="*/ 866 h 1266"/>
                  <a:gd name="T70" fmla="*/ 1277 w 1351"/>
                  <a:gd name="T71" fmla="*/ 921 h 1266"/>
                  <a:gd name="T72" fmla="*/ 1252 w 1351"/>
                  <a:gd name="T73" fmla="*/ 961 h 1266"/>
                  <a:gd name="T74" fmla="*/ 1206 w 1351"/>
                  <a:gd name="T75" fmla="*/ 1024 h 1266"/>
                  <a:gd name="T76" fmla="*/ 1153 w 1351"/>
                  <a:gd name="T77" fmla="*/ 1081 h 1266"/>
                  <a:gd name="T78" fmla="*/ 1093 w 1351"/>
                  <a:gd name="T79" fmla="*/ 1131 h 1266"/>
                  <a:gd name="T80" fmla="*/ 1026 w 1351"/>
                  <a:gd name="T81" fmla="*/ 1175 h 1266"/>
                  <a:gd name="T82" fmla="*/ 938 w 1351"/>
                  <a:gd name="T83" fmla="*/ 1216 h 1266"/>
                  <a:gd name="T84" fmla="*/ 845 w 1351"/>
                  <a:gd name="T85" fmla="*/ 1246 h 1266"/>
                  <a:gd name="T86" fmla="*/ 778 w 1351"/>
                  <a:gd name="T87" fmla="*/ 1258 h 1266"/>
                  <a:gd name="T88" fmla="*/ 676 w 1351"/>
                  <a:gd name="T89" fmla="*/ 1266 h 1266"/>
                  <a:gd name="T90" fmla="*/ 607 w 1351"/>
                  <a:gd name="T91" fmla="*/ 1263 h 1266"/>
                  <a:gd name="T92" fmla="*/ 556 w 1351"/>
                  <a:gd name="T93" fmla="*/ 1256 h 1266"/>
                  <a:gd name="T94" fmla="*/ 507 w 1351"/>
                  <a:gd name="T95" fmla="*/ 1246 h 1266"/>
                  <a:gd name="T96" fmla="*/ 459 w 1351"/>
                  <a:gd name="T97" fmla="*/ 1233 h 1266"/>
                  <a:gd name="T98" fmla="*/ 398 w 1351"/>
                  <a:gd name="T99" fmla="*/ 1210 h 1266"/>
                  <a:gd name="T100" fmla="*/ 354 w 1351"/>
                  <a:gd name="T101" fmla="*/ 1190 h 1266"/>
                  <a:gd name="T102" fmla="*/ 298 w 1351"/>
                  <a:gd name="T103" fmla="*/ 1158 h 1266"/>
                  <a:gd name="T104" fmla="*/ 247 w 1351"/>
                  <a:gd name="T105" fmla="*/ 1122 h 1266"/>
                  <a:gd name="T106" fmla="*/ 177 w 1351"/>
                  <a:gd name="T107" fmla="*/ 1058 h 1266"/>
                  <a:gd name="T108" fmla="*/ 134 w 1351"/>
                  <a:gd name="T109" fmla="*/ 1012 h 1266"/>
                  <a:gd name="T110" fmla="*/ 90 w 1351"/>
                  <a:gd name="T111" fmla="*/ 948 h 1266"/>
                  <a:gd name="T112" fmla="*/ 60 w 1351"/>
                  <a:gd name="T113" fmla="*/ 893 h 1266"/>
                  <a:gd name="T114" fmla="*/ 36 w 1351"/>
                  <a:gd name="T115" fmla="*/ 836 h 1266"/>
                  <a:gd name="T116" fmla="*/ 22 w 1351"/>
                  <a:gd name="T117" fmla="*/ 792 h 1266"/>
                  <a:gd name="T118" fmla="*/ 9 w 1351"/>
                  <a:gd name="T119" fmla="*/ 729 h 1266"/>
                  <a:gd name="T120" fmla="*/ 3 w 1351"/>
                  <a:gd name="T121" fmla="*/ 682 h 126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351"/>
                  <a:gd name="T184" fmla="*/ 0 h 1266"/>
                  <a:gd name="T185" fmla="*/ 1351 w 1351"/>
                  <a:gd name="T186" fmla="*/ 1266 h 126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351" h="1266">
                    <a:moveTo>
                      <a:pt x="0" y="633"/>
                    </a:moveTo>
                    <a:lnTo>
                      <a:pt x="2" y="617"/>
                    </a:lnTo>
                    <a:lnTo>
                      <a:pt x="2" y="601"/>
                    </a:lnTo>
                    <a:lnTo>
                      <a:pt x="4" y="568"/>
                    </a:lnTo>
                    <a:lnTo>
                      <a:pt x="9" y="537"/>
                    </a:lnTo>
                    <a:lnTo>
                      <a:pt x="12" y="521"/>
                    </a:lnTo>
                    <a:lnTo>
                      <a:pt x="14" y="506"/>
                    </a:lnTo>
                    <a:lnTo>
                      <a:pt x="18" y="491"/>
                    </a:lnTo>
                    <a:lnTo>
                      <a:pt x="22" y="476"/>
                    </a:lnTo>
                    <a:lnTo>
                      <a:pt x="31" y="446"/>
                    </a:lnTo>
                    <a:lnTo>
                      <a:pt x="36" y="431"/>
                    </a:lnTo>
                    <a:lnTo>
                      <a:pt x="42" y="416"/>
                    </a:lnTo>
                    <a:lnTo>
                      <a:pt x="48" y="400"/>
                    </a:lnTo>
                    <a:lnTo>
                      <a:pt x="54" y="387"/>
                    </a:lnTo>
                    <a:lnTo>
                      <a:pt x="68" y="359"/>
                    </a:lnTo>
                    <a:lnTo>
                      <a:pt x="74" y="345"/>
                    </a:lnTo>
                    <a:lnTo>
                      <a:pt x="82" y="332"/>
                    </a:lnTo>
                    <a:lnTo>
                      <a:pt x="90" y="318"/>
                    </a:lnTo>
                    <a:lnTo>
                      <a:pt x="99" y="305"/>
                    </a:lnTo>
                    <a:lnTo>
                      <a:pt x="117" y="279"/>
                    </a:lnTo>
                    <a:lnTo>
                      <a:pt x="134" y="254"/>
                    </a:lnTo>
                    <a:lnTo>
                      <a:pt x="145" y="243"/>
                    </a:lnTo>
                    <a:lnTo>
                      <a:pt x="155" y="230"/>
                    </a:lnTo>
                    <a:lnTo>
                      <a:pt x="177" y="208"/>
                    </a:lnTo>
                    <a:lnTo>
                      <a:pt x="198" y="185"/>
                    </a:lnTo>
                    <a:lnTo>
                      <a:pt x="223" y="164"/>
                    </a:lnTo>
                    <a:lnTo>
                      <a:pt x="247" y="144"/>
                    </a:lnTo>
                    <a:lnTo>
                      <a:pt x="260" y="135"/>
                    </a:lnTo>
                    <a:lnTo>
                      <a:pt x="272" y="125"/>
                    </a:lnTo>
                    <a:lnTo>
                      <a:pt x="298" y="108"/>
                    </a:lnTo>
                    <a:lnTo>
                      <a:pt x="326" y="92"/>
                    </a:lnTo>
                    <a:lnTo>
                      <a:pt x="354" y="77"/>
                    </a:lnTo>
                    <a:lnTo>
                      <a:pt x="384" y="63"/>
                    </a:lnTo>
                    <a:lnTo>
                      <a:pt x="413" y="50"/>
                    </a:lnTo>
                    <a:lnTo>
                      <a:pt x="444" y="39"/>
                    </a:lnTo>
                    <a:lnTo>
                      <a:pt x="476" y="29"/>
                    </a:lnTo>
                    <a:lnTo>
                      <a:pt x="507" y="20"/>
                    </a:lnTo>
                    <a:lnTo>
                      <a:pt x="539" y="13"/>
                    </a:lnTo>
                    <a:lnTo>
                      <a:pt x="556" y="10"/>
                    </a:lnTo>
                    <a:lnTo>
                      <a:pt x="573" y="8"/>
                    </a:lnTo>
                    <a:lnTo>
                      <a:pt x="607" y="4"/>
                    </a:lnTo>
                    <a:lnTo>
                      <a:pt x="640" y="2"/>
                    </a:lnTo>
                    <a:lnTo>
                      <a:pt x="676" y="0"/>
                    </a:lnTo>
                    <a:lnTo>
                      <a:pt x="711" y="2"/>
                    </a:lnTo>
                    <a:lnTo>
                      <a:pt x="727" y="2"/>
                    </a:lnTo>
                    <a:lnTo>
                      <a:pt x="745" y="4"/>
                    </a:lnTo>
                    <a:lnTo>
                      <a:pt x="762" y="5"/>
                    </a:lnTo>
                    <a:lnTo>
                      <a:pt x="778" y="8"/>
                    </a:lnTo>
                    <a:lnTo>
                      <a:pt x="795" y="10"/>
                    </a:lnTo>
                    <a:lnTo>
                      <a:pt x="812" y="13"/>
                    </a:lnTo>
                    <a:lnTo>
                      <a:pt x="828" y="17"/>
                    </a:lnTo>
                    <a:lnTo>
                      <a:pt x="845" y="20"/>
                    </a:lnTo>
                    <a:lnTo>
                      <a:pt x="860" y="24"/>
                    </a:lnTo>
                    <a:lnTo>
                      <a:pt x="877" y="29"/>
                    </a:lnTo>
                    <a:lnTo>
                      <a:pt x="892" y="34"/>
                    </a:lnTo>
                    <a:lnTo>
                      <a:pt x="907" y="39"/>
                    </a:lnTo>
                    <a:lnTo>
                      <a:pt x="938" y="50"/>
                    </a:lnTo>
                    <a:lnTo>
                      <a:pt x="953" y="57"/>
                    </a:lnTo>
                    <a:lnTo>
                      <a:pt x="969" y="63"/>
                    </a:lnTo>
                    <a:lnTo>
                      <a:pt x="983" y="69"/>
                    </a:lnTo>
                    <a:lnTo>
                      <a:pt x="997" y="77"/>
                    </a:lnTo>
                    <a:lnTo>
                      <a:pt x="1026" y="92"/>
                    </a:lnTo>
                    <a:lnTo>
                      <a:pt x="1039" y="100"/>
                    </a:lnTo>
                    <a:lnTo>
                      <a:pt x="1053" y="108"/>
                    </a:lnTo>
                    <a:lnTo>
                      <a:pt x="1080" y="125"/>
                    </a:lnTo>
                    <a:lnTo>
                      <a:pt x="1093" y="135"/>
                    </a:lnTo>
                    <a:lnTo>
                      <a:pt x="1105" y="144"/>
                    </a:lnTo>
                    <a:lnTo>
                      <a:pt x="1130" y="164"/>
                    </a:lnTo>
                    <a:lnTo>
                      <a:pt x="1153" y="185"/>
                    </a:lnTo>
                    <a:lnTo>
                      <a:pt x="1176" y="208"/>
                    </a:lnTo>
                    <a:lnTo>
                      <a:pt x="1186" y="219"/>
                    </a:lnTo>
                    <a:lnTo>
                      <a:pt x="1196" y="230"/>
                    </a:lnTo>
                    <a:lnTo>
                      <a:pt x="1217" y="254"/>
                    </a:lnTo>
                    <a:lnTo>
                      <a:pt x="1236" y="279"/>
                    </a:lnTo>
                    <a:lnTo>
                      <a:pt x="1252" y="305"/>
                    </a:lnTo>
                    <a:lnTo>
                      <a:pt x="1261" y="318"/>
                    </a:lnTo>
                    <a:lnTo>
                      <a:pt x="1269" y="332"/>
                    </a:lnTo>
                    <a:lnTo>
                      <a:pt x="1284" y="359"/>
                    </a:lnTo>
                    <a:lnTo>
                      <a:pt x="1291" y="373"/>
                    </a:lnTo>
                    <a:lnTo>
                      <a:pt x="1297" y="387"/>
                    </a:lnTo>
                    <a:lnTo>
                      <a:pt x="1310" y="416"/>
                    </a:lnTo>
                    <a:lnTo>
                      <a:pt x="1315" y="431"/>
                    </a:lnTo>
                    <a:lnTo>
                      <a:pt x="1320" y="446"/>
                    </a:lnTo>
                    <a:lnTo>
                      <a:pt x="1325" y="459"/>
                    </a:lnTo>
                    <a:lnTo>
                      <a:pt x="1329" y="476"/>
                    </a:lnTo>
                    <a:lnTo>
                      <a:pt x="1333" y="491"/>
                    </a:lnTo>
                    <a:lnTo>
                      <a:pt x="1337" y="506"/>
                    </a:lnTo>
                    <a:lnTo>
                      <a:pt x="1343" y="537"/>
                    </a:lnTo>
                    <a:lnTo>
                      <a:pt x="1346" y="553"/>
                    </a:lnTo>
                    <a:lnTo>
                      <a:pt x="1347" y="568"/>
                    </a:lnTo>
                    <a:lnTo>
                      <a:pt x="1348" y="584"/>
                    </a:lnTo>
                    <a:lnTo>
                      <a:pt x="1349" y="601"/>
                    </a:lnTo>
                    <a:lnTo>
                      <a:pt x="1351" y="633"/>
                    </a:lnTo>
                    <a:lnTo>
                      <a:pt x="1351" y="649"/>
                    </a:lnTo>
                    <a:lnTo>
                      <a:pt x="1349" y="666"/>
                    </a:lnTo>
                    <a:lnTo>
                      <a:pt x="1347" y="698"/>
                    </a:lnTo>
                    <a:lnTo>
                      <a:pt x="1343" y="729"/>
                    </a:lnTo>
                    <a:lnTo>
                      <a:pt x="1340" y="746"/>
                    </a:lnTo>
                    <a:lnTo>
                      <a:pt x="1337" y="761"/>
                    </a:lnTo>
                    <a:lnTo>
                      <a:pt x="1333" y="776"/>
                    </a:lnTo>
                    <a:lnTo>
                      <a:pt x="1329" y="792"/>
                    </a:lnTo>
                    <a:lnTo>
                      <a:pt x="1320" y="822"/>
                    </a:lnTo>
                    <a:lnTo>
                      <a:pt x="1315" y="836"/>
                    </a:lnTo>
                    <a:lnTo>
                      <a:pt x="1310" y="851"/>
                    </a:lnTo>
                    <a:lnTo>
                      <a:pt x="1303" y="866"/>
                    </a:lnTo>
                    <a:lnTo>
                      <a:pt x="1297" y="879"/>
                    </a:lnTo>
                    <a:lnTo>
                      <a:pt x="1284" y="907"/>
                    </a:lnTo>
                    <a:lnTo>
                      <a:pt x="1277" y="921"/>
                    </a:lnTo>
                    <a:lnTo>
                      <a:pt x="1269" y="934"/>
                    </a:lnTo>
                    <a:lnTo>
                      <a:pt x="1261" y="948"/>
                    </a:lnTo>
                    <a:lnTo>
                      <a:pt x="1252" y="961"/>
                    </a:lnTo>
                    <a:lnTo>
                      <a:pt x="1236" y="987"/>
                    </a:lnTo>
                    <a:lnTo>
                      <a:pt x="1217" y="1012"/>
                    </a:lnTo>
                    <a:lnTo>
                      <a:pt x="1206" y="1024"/>
                    </a:lnTo>
                    <a:lnTo>
                      <a:pt x="1196" y="1036"/>
                    </a:lnTo>
                    <a:lnTo>
                      <a:pt x="1176" y="1058"/>
                    </a:lnTo>
                    <a:lnTo>
                      <a:pt x="1153" y="1081"/>
                    </a:lnTo>
                    <a:lnTo>
                      <a:pt x="1130" y="1102"/>
                    </a:lnTo>
                    <a:lnTo>
                      <a:pt x="1105" y="1122"/>
                    </a:lnTo>
                    <a:lnTo>
                      <a:pt x="1093" y="1131"/>
                    </a:lnTo>
                    <a:lnTo>
                      <a:pt x="1080" y="1141"/>
                    </a:lnTo>
                    <a:lnTo>
                      <a:pt x="1053" y="1158"/>
                    </a:lnTo>
                    <a:lnTo>
                      <a:pt x="1026" y="1175"/>
                    </a:lnTo>
                    <a:lnTo>
                      <a:pt x="997" y="1190"/>
                    </a:lnTo>
                    <a:lnTo>
                      <a:pt x="969" y="1203"/>
                    </a:lnTo>
                    <a:lnTo>
                      <a:pt x="938" y="1216"/>
                    </a:lnTo>
                    <a:lnTo>
                      <a:pt x="907" y="1227"/>
                    </a:lnTo>
                    <a:lnTo>
                      <a:pt x="877" y="1237"/>
                    </a:lnTo>
                    <a:lnTo>
                      <a:pt x="845" y="1246"/>
                    </a:lnTo>
                    <a:lnTo>
                      <a:pt x="812" y="1253"/>
                    </a:lnTo>
                    <a:lnTo>
                      <a:pt x="795" y="1256"/>
                    </a:lnTo>
                    <a:lnTo>
                      <a:pt x="778" y="1258"/>
                    </a:lnTo>
                    <a:lnTo>
                      <a:pt x="745" y="1263"/>
                    </a:lnTo>
                    <a:lnTo>
                      <a:pt x="711" y="1265"/>
                    </a:lnTo>
                    <a:lnTo>
                      <a:pt x="676" y="1266"/>
                    </a:lnTo>
                    <a:lnTo>
                      <a:pt x="640" y="1265"/>
                    </a:lnTo>
                    <a:lnTo>
                      <a:pt x="624" y="1265"/>
                    </a:lnTo>
                    <a:lnTo>
                      <a:pt x="607" y="1263"/>
                    </a:lnTo>
                    <a:lnTo>
                      <a:pt x="589" y="1261"/>
                    </a:lnTo>
                    <a:lnTo>
                      <a:pt x="573" y="1258"/>
                    </a:lnTo>
                    <a:lnTo>
                      <a:pt x="556" y="1256"/>
                    </a:lnTo>
                    <a:lnTo>
                      <a:pt x="539" y="1253"/>
                    </a:lnTo>
                    <a:lnTo>
                      <a:pt x="523" y="1250"/>
                    </a:lnTo>
                    <a:lnTo>
                      <a:pt x="507" y="1246"/>
                    </a:lnTo>
                    <a:lnTo>
                      <a:pt x="491" y="1242"/>
                    </a:lnTo>
                    <a:lnTo>
                      <a:pt x="476" y="1237"/>
                    </a:lnTo>
                    <a:lnTo>
                      <a:pt x="459" y="1233"/>
                    </a:lnTo>
                    <a:lnTo>
                      <a:pt x="444" y="1227"/>
                    </a:lnTo>
                    <a:lnTo>
                      <a:pt x="413" y="1216"/>
                    </a:lnTo>
                    <a:lnTo>
                      <a:pt x="398" y="1210"/>
                    </a:lnTo>
                    <a:lnTo>
                      <a:pt x="384" y="1203"/>
                    </a:lnTo>
                    <a:lnTo>
                      <a:pt x="368" y="1197"/>
                    </a:lnTo>
                    <a:lnTo>
                      <a:pt x="354" y="1190"/>
                    </a:lnTo>
                    <a:lnTo>
                      <a:pt x="326" y="1175"/>
                    </a:lnTo>
                    <a:lnTo>
                      <a:pt x="312" y="1166"/>
                    </a:lnTo>
                    <a:lnTo>
                      <a:pt x="298" y="1158"/>
                    </a:lnTo>
                    <a:lnTo>
                      <a:pt x="272" y="1141"/>
                    </a:lnTo>
                    <a:lnTo>
                      <a:pt x="260" y="1131"/>
                    </a:lnTo>
                    <a:lnTo>
                      <a:pt x="247" y="1122"/>
                    </a:lnTo>
                    <a:lnTo>
                      <a:pt x="223" y="1102"/>
                    </a:lnTo>
                    <a:lnTo>
                      <a:pt x="198" y="1081"/>
                    </a:lnTo>
                    <a:lnTo>
                      <a:pt x="177" y="1058"/>
                    </a:lnTo>
                    <a:lnTo>
                      <a:pt x="165" y="1047"/>
                    </a:lnTo>
                    <a:lnTo>
                      <a:pt x="155" y="1036"/>
                    </a:lnTo>
                    <a:lnTo>
                      <a:pt x="134" y="1012"/>
                    </a:lnTo>
                    <a:lnTo>
                      <a:pt x="117" y="987"/>
                    </a:lnTo>
                    <a:lnTo>
                      <a:pt x="99" y="961"/>
                    </a:lnTo>
                    <a:lnTo>
                      <a:pt x="90" y="948"/>
                    </a:lnTo>
                    <a:lnTo>
                      <a:pt x="82" y="934"/>
                    </a:lnTo>
                    <a:lnTo>
                      <a:pt x="68" y="907"/>
                    </a:lnTo>
                    <a:lnTo>
                      <a:pt x="60" y="893"/>
                    </a:lnTo>
                    <a:lnTo>
                      <a:pt x="54" y="879"/>
                    </a:lnTo>
                    <a:lnTo>
                      <a:pt x="42" y="851"/>
                    </a:lnTo>
                    <a:lnTo>
                      <a:pt x="36" y="836"/>
                    </a:lnTo>
                    <a:lnTo>
                      <a:pt x="31" y="822"/>
                    </a:lnTo>
                    <a:lnTo>
                      <a:pt x="26" y="807"/>
                    </a:lnTo>
                    <a:lnTo>
                      <a:pt x="22" y="792"/>
                    </a:lnTo>
                    <a:lnTo>
                      <a:pt x="18" y="776"/>
                    </a:lnTo>
                    <a:lnTo>
                      <a:pt x="14" y="761"/>
                    </a:lnTo>
                    <a:lnTo>
                      <a:pt x="9" y="729"/>
                    </a:lnTo>
                    <a:lnTo>
                      <a:pt x="7" y="713"/>
                    </a:lnTo>
                    <a:lnTo>
                      <a:pt x="4" y="698"/>
                    </a:lnTo>
                    <a:lnTo>
                      <a:pt x="3" y="682"/>
                    </a:lnTo>
                    <a:lnTo>
                      <a:pt x="2" y="666"/>
                    </a:lnTo>
                    <a:lnTo>
                      <a:pt x="0" y="633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26" name="Freeform 39"/>
              <p:cNvSpPr>
                <a:spLocks/>
              </p:cNvSpPr>
              <p:nvPr/>
            </p:nvSpPr>
            <p:spPr bwMode="auto">
              <a:xfrm>
                <a:off x="18631" y="9188"/>
                <a:ext cx="529" cy="639"/>
              </a:xfrm>
              <a:custGeom>
                <a:avLst/>
                <a:gdLst>
                  <a:gd name="T0" fmla="*/ 82 w 253"/>
                  <a:gd name="T1" fmla="*/ 0 h 273"/>
                  <a:gd name="T2" fmla="*/ 191 w 253"/>
                  <a:gd name="T3" fmla="*/ 23 h 273"/>
                  <a:gd name="T4" fmla="*/ 209 w 253"/>
                  <a:gd name="T5" fmla="*/ 43 h 273"/>
                  <a:gd name="T6" fmla="*/ 253 w 253"/>
                  <a:gd name="T7" fmla="*/ 150 h 273"/>
                  <a:gd name="T8" fmla="*/ 249 w 253"/>
                  <a:gd name="T9" fmla="*/ 177 h 273"/>
                  <a:gd name="T10" fmla="*/ 209 w 253"/>
                  <a:gd name="T11" fmla="*/ 273 h 273"/>
                  <a:gd name="T12" fmla="*/ 85 w 253"/>
                  <a:gd name="T13" fmla="*/ 217 h 273"/>
                  <a:gd name="T14" fmla="*/ 0 w 253"/>
                  <a:gd name="T15" fmla="*/ 217 h 273"/>
                  <a:gd name="T16" fmla="*/ 60 w 253"/>
                  <a:gd name="T17" fmla="*/ 8 h 273"/>
                  <a:gd name="T18" fmla="*/ 82 w 253"/>
                  <a:gd name="T19" fmla="*/ 0 h 27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53"/>
                  <a:gd name="T31" fmla="*/ 0 h 273"/>
                  <a:gd name="T32" fmla="*/ 253 w 253"/>
                  <a:gd name="T33" fmla="*/ 273 h 27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53" h="273">
                    <a:moveTo>
                      <a:pt x="82" y="0"/>
                    </a:moveTo>
                    <a:lnTo>
                      <a:pt x="191" y="23"/>
                    </a:lnTo>
                    <a:lnTo>
                      <a:pt x="209" y="43"/>
                    </a:lnTo>
                    <a:lnTo>
                      <a:pt x="253" y="150"/>
                    </a:lnTo>
                    <a:lnTo>
                      <a:pt x="249" y="177"/>
                    </a:lnTo>
                    <a:lnTo>
                      <a:pt x="209" y="273"/>
                    </a:lnTo>
                    <a:lnTo>
                      <a:pt x="85" y="217"/>
                    </a:lnTo>
                    <a:lnTo>
                      <a:pt x="0" y="217"/>
                    </a:lnTo>
                    <a:lnTo>
                      <a:pt x="60" y="8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</p:grpSp>
        <p:grpSp>
          <p:nvGrpSpPr>
            <p:cNvPr id="38" name="Group 40"/>
            <p:cNvGrpSpPr>
              <a:grpSpLocks/>
            </p:cNvGrpSpPr>
            <p:nvPr/>
          </p:nvGrpSpPr>
          <p:grpSpPr bwMode="auto">
            <a:xfrm>
              <a:off x="7771271" y="1509714"/>
              <a:ext cx="1169988" cy="3830637"/>
              <a:chOff x="16784" y="3988"/>
              <a:chExt cx="3184" cy="10654"/>
            </a:xfrm>
          </p:grpSpPr>
          <p:sp>
            <p:nvSpPr>
              <p:cNvPr id="39" name="Freeform 41"/>
              <p:cNvSpPr>
                <a:spLocks/>
              </p:cNvSpPr>
              <p:nvPr/>
            </p:nvSpPr>
            <p:spPr bwMode="auto">
              <a:xfrm>
                <a:off x="17290" y="9928"/>
                <a:ext cx="44" cy="1767"/>
              </a:xfrm>
              <a:custGeom>
                <a:avLst/>
                <a:gdLst>
                  <a:gd name="T0" fmla="*/ 0 w 44"/>
                  <a:gd name="T1" fmla="*/ 754 h 754"/>
                  <a:gd name="T2" fmla="*/ 0 w 44"/>
                  <a:gd name="T3" fmla="*/ 0 h 754"/>
                  <a:gd name="T4" fmla="*/ 0 w 44"/>
                  <a:gd name="T5" fmla="*/ 754 h 754"/>
                  <a:gd name="T6" fmla="*/ 0 60000 65536"/>
                  <a:gd name="T7" fmla="*/ 0 60000 65536"/>
                  <a:gd name="T8" fmla="*/ 0 60000 65536"/>
                  <a:gd name="T9" fmla="*/ 0 w 44"/>
                  <a:gd name="T10" fmla="*/ 0 h 754"/>
                  <a:gd name="T11" fmla="*/ 44 w 44"/>
                  <a:gd name="T12" fmla="*/ 754 h 75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4" h="754">
                    <a:moveTo>
                      <a:pt x="0" y="754"/>
                    </a:moveTo>
                    <a:lnTo>
                      <a:pt x="0" y="0"/>
                    </a:lnTo>
                    <a:lnTo>
                      <a:pt x="0" y="754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40" name="Freeform 42"/>
              <p:cNvSpPr>
                <a:spLocks/>
              </p:cNvSpPr>
              <p:nvPr/>
            </p:nvSpPr>
            <p:spPr bwMode="auto">
              <a:xfrm>
                <a:off x="16784" y="3988"/>
                <a:ext cx="1512" cy="1603"/>
              </a:xfrm>
              <a:custGeom>
                <a:avLst/>
                <a:gdLst>
                  <a:gd name="T0" fmla="*/ 0 w 725"/>
                  <a:gd name="T1" fmla="*/ 678 h 684"/>
                  <a:gd name="T2" fmla="*/ 4 w 725"/>
                  <a:gd name="T3" fmla="*/ 611 h 684"/>
                  <a:gd name="T4" fmla="*/ 9 w 725"/>
                  <a:gd name="T5" fmla="*/ 575 h 684"/>
                  <a:gd name="T6" fmla="*/ 15 w 725"/>
                  <a:gd name="T7" fmla="*/ 541 h 684"/>
                  <a:gd name="T8" fmla="*/ 33 w 725"/>
                  <a:gd name="T9" fmla="*/ 478 h 684"/>
                  <a:gd name="T10" fmla="*/ 44 w 725"/>
                  <a:gd name="T11" fmla="*/ 445 h 684"/>
                  <a:gd name="T12" fmla="*/ 59 w 725"/>
                  <a:gd name="T13" fmla="*/ 414 h 684"/>
                  <a:gd name="T14" fmla="*/ 88 w 725"/>
                  <a:gd name="T15" fmla="*/ 355 h 684"/>
                  <a:gd name="T16" fmla="*/ 125 w 725"/>
                  <a:gd name="T17" fmla="*/ 299 h 684"/>
                  <a:gd name="T18" fmla="*/ 166 w 725"/>
                  <a:gd name="T19" fmla="*/ 246 h 684"/>
                  <a:gd name="T20" fmla="*/ 212 w 725"/>
                  <a:gd name="T21" fmla="*/ 199 h 684"/>
                  <a:gd name="T22" fmla="*/ 264 w 725"/>
                  <a:gd name="T23" fmla="*/ 154 h 684"/>
                  <a:gd name="T24" fmla="*/ 318 w 725"/>
                  <a:gd name="T25" fmla="*/ 116 h 684"/>
                  <a:gd name="T26" fmla="*/ 350 w 725"/>
                  <a:gd name="T27" fmla="*/ 97 h 684"/>
                  <a:gd name="T28" fmla="*/ 379 w 725"/>
                  <a:gd name="T29" fmla="*/ 82 h 684"/>
                  <a:gd name="T30" fmla="*/ 411 w 725"/>
                  <a:gd name="T31" fmla="*/ 67 h 684"/>
                  <a:gd name="T32" fmla="*/ 443 w 725"/>
                  <a:gd name="T33" fmla="*/ 54 h 684"/>
                  <a:gd name="T34" fmla="*/ 507 w 725"/>
                  <a:gd name="T35" fmla="*/ 31 h 684"/>
                  <a:gd name="T36" fmla="*/ 544 w 725"/>
                  <a:gd name="T37" fmla="*/ 21 h 684"/>
                  <a:gd name="T38" fmla="*/ 580 w 725"/>
                  <a:gd name="T39" fmla="*/ 14 h 684"/>
                  <a:gd name="T40" fmla="*/ 651 w 725"/>
                  <a:gd name="T41" fmla="*/ 2 h 684"/>
                  <a:gd name="T42" fmla="*/ 722 w 725"/>
                  <a:gd name="T43" fmla="*/ 0 h 684"/>
                  <a:gd name="T44" fmla="*/ 725 w 725"/>
                  <a:gd name="T45" fmla="*/ 95 h 684"/>
                  <a:gd name="T46" fmla="*/ 659 w 725"/>
                  <a:gd name="T47" fmla="*/ 97 h 684"/>
                  <a:gd name="T48" fmla="*/ 595 w 725"/>
                  <a:gd name="T49" fmla="*/ 107 h 684"/>
                  <a:gd name="T50" fmla="*/ 566 w 725"/>
                  <a:gd name="T51" fmla="*/ 114 h 684"/>
                  <a:gd name="T52" fmla="*/ 538 w 725"/>
                  <a:gd name="T53" fmla="*/ 121 h 684"/>
                  <a:gd name="T54" fmla="*/ 478 w 725"/>
                  <a:gd name="T55" fmla="*/ 142 h 684"/>
                  <a:gd name="T56" fmla="*/ 452 w 725"/>
                  <a:gd name="T57" fmla="*/ 154 h 684"/>
                  <a:gd name="T58" fmla="*/ 425 w 725"/>
                  <a:gd name="T59" fmla="*/ 166 h 684"/>
                  <a:gd name="T60" fmla="*/ 398 w 725"/>
                  <a:gd name="T61" fmla="*/ 180 h 684"/>
                  <a:gd name="T62" fmla="*/ 373 w 725"/>
                  <a:gd name="T63" fmla="*/ 195 h 684"/>
                  <a:gd name="T64" fmla="*/ 324 w 725"/>
                  <a:gd name="T65" fmla="*/ 229 h 684"/>
                  <a:gd name="T66" fmla="*/ 280 w 725"/>
                  <a:gd name="T67" fmla="*/ 267 h 684"/>
                  <a:gd name="T68" fmla="*/ 239 w 725"/>
                  <a:gd name="T69" fmla="*/ 309 h 684"/>
                  <a:gd name="T70" fmla="*/ 204 w 725"/>
                  <a:gd name="T71" fmla="*/ 354 h 684"/>
                  <a:gd name="T72" fmla="*/ 172 w 725"/>
                  <a:gd name="T73" fmla="*/ 402 h 684"/>
                  <a:gd name="T74" fmla="*/ 145 w 725"/>
                  <a:gd name="T75" fmla="*/ 455 h 684"/>
                  <a:gd name="T76" fmla="*/ 134 w 725"/>
                  <a:gd name="T77" fmla="*/ 481 h 684"/>
                  <a:gd name="T78" fmla="*/ 125 w 725"/>
                  <a:gd name="T79" fmla="*/ 506 h 684"/>
                  <a:gd name="T80" fmla="*/ 108 w 725"/>
                  <a:gd name="T81" fmla="*/ 565 h 684"/>
                  <a:gd name="T82" fmla="*/ 103 w 725"/>
                  <a:gd name="T83" fmla="*/ 593 h 684"/>
                  <a:gd name="T84" fmla="*/ 99 w 725"/>
                  <a:gd name="T85" fmla="*/ 620 h 684"/>
                  <a:gd name="T86" fmla="*/ 96 w 725"/>
                  <a:gd name="T87" fmla="*/ 684 h 684"/>
                  <a:gd name="T88" fmla="*/ 0 w 725"/>
                  <a:gd name="T89" fmla="*/ 678 h 68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725"/>
                  <a:gd name="T136" fmla="*/ 0 h 684"/>
                  <a:gd name="T137" fmla="*/ 725 w 725"/>
                  <a:gd name="T138" fmla="*/ 684 h 684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725" h="684">
                    <a:moveTo>
                      <a:pt x="0" y="678"/>
                    </a:moveTo>
                    <a:lnTo>
                      <a:pt x="4" y="611"/>
                    </a:lnTo>
                    <a:lnTo>
                      <a:pt x="9" y="575"/>
                    </a:lnTo>
                    <a:lnTo>
                      <a:pt x="15" y="541"/>
                    </a:lnTo>
                    <a:lnTo>
                      <a:pt x="33" y="478"/>
                    </a:lnTo>
                    <a:lnTo>
                      <a:pt x="44" y="445"/>
                    </a:lnTo>
                    <a:lnTo>
                      <a:pt x="59" y="414"/>
                    </a:lnTo>
                    <a:lnTo>
                      <a:pt x="88" y="355"/>
                    </a:lnTo>
                    <a:lnTo>
                      <a:pt x="125" y="299"/>
                    </a:lnTo>
                    <a:lnTo>
                      <a:pt x="166" y="246"/>
                    </a:lnTo>
                    <a:lnTo>
                      <a:pt x="212" y="199"/>
                    </a:lnTo>
                    <a:lnTo>
                      <a:pt x="264" y="154"/>
                    </a:lnTo>
                    <a:lnTo>
                      <a:pt x="318" y="116"/>
                    </a:lnTo>
                    <a:lnTo>
                      <a:pt x="350" y="97"/>
                    </a:lnTo>
                    <a:lnTo>
                      <a:pt x="379" y="82"/>
                    </a:lnTo>
                    <a:lnTo>
                      <a:pt x="411" y="67"/>
                    </a:lnTo>
                    <a:lnTo>
                      <a:pt x="443" y="54"/>
                    </a:lnTo>
                    <a:lnTo>
                      <a:pt x="507" y="31"/>
                    </a:lnTo>
                    <a:lnTo>
                      <a:pt x="544" y="21"/>
                    </a:lnTo>
                    <a:lnTo>
                      <a:pt x="580" y="14"/>
                    </a:lnTo>
                    <a:lnTo>
                      <a:pt x="651" y="2"/>
                    </a:lnTo>
                    <a:lnTo>
                      <a:pt x="722" y="0"/>
                    </a:lnTo>
                    <a:lnTo>
                      <a:pt x="725" y="95"/>
                    </a:lnTo>
                    <a:lnTo>
                      <a:pt x="659" y="97"/>
                    </a:lnTo>
                    <a:lnTo>
                      <a:pt x="595" y="107"/>
                    </a:lnTo>
                    <a:lnTo>
                      <a:pt x="566" y="114"/>
                    </a:lnTo>
                    <a:lnTo>
                      <a:pt x="538" y="121"/>
                    </a:lnTo>
                    <a:lnTo>
                      <a:pt x="478" y="142"/>
                    </a:lnTo>
                    <a:lnTo>
                      <a:pt x="452" y="154"/>
                    </a:lnTo>
                    <a:lnTo>
                      <a:pt x="425" y="166"/>
                    </a:lnTo>
                    <a:lnTo>
                      <a:pt x="398" y="180"/>
                    </a:lnTo>
                    <a:lnTo>
                      <a:pt x="373" y="195"/>
                    </a:lnTo>
                    <a:lnTo>
                      <a:pt x="324" y="229"/>
                    </a:lnTo>
                    <a:lnTo>
                      <a:pt x="280" y="267"/>
                    </a:lnTo>
                    <a:lnTo>
                      <a:pt x="239" y="309"/>
                    </a:lnTo>
                    <a:lnTo>
                      <a:pt x="204" y="354"/>
                    </a:lnTo>
                    <a:lnTo>
                      <a:pt x="172" y="402"/>
                    </a:lnTo>
                    <a:lnTo>
                      <a:pt x="145" y="455"/>
                    </a:lnTo>
                    <a:lnTo>
                      <a:pt x="134" y="481"/>
                    </a:lnTo>
                    <a:lnTo>
                      <a:pt x="125" y="506"/>
                    </a:lnTo>
                    <a:lnTo>
                      <a:pt x="108" y="565"/>
                    </a:lnTo>
                    <a:lnTo>
                      <a:pt x="103" y="593"/>
                    </a:lnTo>
                    <a:lnTo>
                      <a:pt x="99" y="620"/>
                    </a:lnTo>
                    <a:lnTo>
                      <a:pt x="96" y="684"/>
                    </a:lnTo>
                    <a:lnTo>
                      <a:pt x="0" y="678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41" name="Freeform 43"/>
              <p:cNvSpPr>
                <a:spLocks/>
              </p:cNvSpPr>
              <p:nvPr/>
            </p:nvSpPr>
            <p:spPr bwMode="auto">
              <a:xfrm>
                <a:off x="18292" y="3988"/>
                <a:ext cx="1512" cy="1596"/>
              </a:xfrm>
              <a:custGeom>
                <a:avLst/>
                <a:gdLst>
                  <a:gd name="T0" fmla="*/ 5 w 725"/>
                  <a:gd name="T1" fmla="*/ 0 h 681"/>
                  <a:gd name="T2" fmla="*/ 74 w 725"/>
                  <a:gd name="T3" fmla="*/ 2 h 681"/>
                  <a:gd name="T4" fmla="*/ 112 w 725"/>
                  <a:gd name="T5" fmla="*/ 9 h 681"/>
                  <a:gd name="T6" fmla="*/ 148 w 725"/>
                  <a:gd name="T7" fmla="*/ 14 h 681"/>
                  <a:gd name="T8" fmla="*/ 217 w 725"/>
                  <a:gd name="T9" fmla="*/ 31 h 681"/>
                  <a:gd name="T10" fmla="*/ 281 w 725"/>
                  <a:gd name="T11" fmla="*/ 54 h 681"/>
                  <a:gd name="T12" fmla="*/ 315 w 725"/>
                  <a:gd name="T13" fmla="*/ 67 h 681"/>
                  <a:gd name="T14" fmla="*/ 346 w 725"/>
                  <a:gd name="T15" fmla="*/ 82 h 681"/>
                  <a:gd name="T16" fmla="*/ 405 w 725"/>
                  <a:gd name="T17" fmla="*/ 115 h 681"/>
                  <a:gd name="T18" fmla="*/ 459 w 725"/>
                  <a:gd name="T19" fmla="*/ 154 h 681"/>
                  <a:gd name="T20" fmla="*/ 488 w 725"/>
                  <a:gd name="T21" fmla="*/ 176 h 681"/>
                  <a:gd name="T22" fmla="*/ 512 w 725"/>
                  <a:gd name="T23" fmla="*/ 199 h 681"/>
                  <a:gd name="T24" fmla="*/ 536 w 725"/>
                  <a:gd name="T25" fmla="*/ 222 h 681"/>
                  <a:gd name="T26" fmla="*/ 559 w 725"/>
                  <a:gd name="T27" fmla="*/ 247 h 681"/>
                  <a:gd name="T28" fmla="*/ 581 w 725"/>
                  <a:gd name="T29" fmla="*/ 272 h 681"/>
                  <a:gd name="T30" fmla="*/ 601 w 725"/>
                  <a:gd name="T31" fmla="*/ 300 h 681"/>
                  <a:gd name="T32" fmla="*/ 636 w 725"/>
                  <a:gd name="T33" fmla="*/ 355 h 681"/>
                  <a:gd name="T34" fmla="*/ 654 w 725"/>
                  <a:gd name="T35" fmla="*/ 384 h 681"/>
                  <a:gd name="T36" fmla="*/ 668 w 725"/>
                  <a:gd name="T37" fmla="*/ 416 h 681"/>
                  <a:gd name="T38" fmla="*/ 692 w 725"/>
                  <a:gd name="T39" fmla="*/ 476 h 681"/>
                  <a:gd name="T40" fmla="*/ 710 w 725"/>
                  <a:gd name="T41" fmla="*/ 541 h 681"/>
                  <a:gd name="T42" fmla="*/ 716 w 725"/>
                  <a:gd name="T43" fmla="*/ 578 h 681"/>
                  <a:gd name="T44" fmla="*/ 721 w 725"/>
                  <a:gd name="T45" fmla="*/ 611 h 681"/>
                  <a:gd name="T46" fmla="*/ 724 w 725"/>
                  <a:gd name="T47" fmla="*/ 645 h 681"/>
                  <a:gd name="T48" fmla="*/ 725 w 725"/>
                  <a:gd name="T49" fmla="*/ 679 h 681"/>
                  <a:gd name="T50" fmla="*/ 628 w 725"/>
                  <a:gd name="T51" fmla="*/ 681 h 681"/>
                  <a:gd name="T52" fmla="*/ 627 w 725"/>
                  <a:gd name="T53" fmla="*/ 650 h 681"/>
                  <a:gd name="T54" fmla="*/ 624 w 725"/>
                  <a:gd name="T55" fmla="*/ 620 h 681"/>
                  <a:gd name="T56" fmla="*/ 620 w 725"/>
                  <a:gd name="T57" fmla="*/ 591 h 681"/>
                  <a:gd name="T58" fmla="*/ 615 w 725"/>
                  <a:gd name="T59" fmla="*/ 564 h 681"/>
                  <a:gd name="T60" fmla="*/ 600 w 725"/>
                  <a:gd name="T61" fmla="*/ 506 h 681"/>
                  <a:gd name="T62" fmla="*/ 578 w 725"/>
                  <a:gd name="T63" fmla="*/ 452 h 681"/>
                  <a:gd name="T64" fmla="*/ 567 w 725"/>
                  <a:gd name="T65" fmla="*/ 426 h 681"/>
                  <a:gd name="T66" fmla="*/ 553 w 725"/>
                  <a:gd name="T67" fmla="*/ 404 h 681"/>
                  <a:gd name="T68" fmla="*/ 521 w 725"/>
                  <a:gd name="T69" fmla="*/ 354 h 681"/>
                  <a:gd name="T70" fmla="*/ 504 w 725"/>
                  <a:gd name="T71" fmla="*/ 331 h 681"/>
                  <a:gd name="T72" fmla="*/ 485 w 725"/>
                  <a:gd name="T73" fmla="*/ 309 h 681"/>
                  <a:gd name="T74" fmla="*/ 466 w 725"/>
                  <a:gd name="T75" fmla="*/ 289 h 681"/>
                  <a:gd name="T76" fmla="*/ 445 w 725"/>
                  <a:gd name="T77" fmla="*/ 267 h 681"/>
                  <a:gd name="T78" fmla="*/ 424 w 725"/>
                  <a:gd name="T79" fmla="*/ 247 h 681"/>
                  <a:gd name="T80" fmla="*/ 402 w 725"/>
                  <a:gd name="T81" fmla="*/ 230 h 681"/>
                  <a:gd name="T82" fmla="*/ 352 w 725"/>
                  <a:gd name="T83" fmla="*/ 195 h 681"/>
                  <a:gd name="T84" fmla="*/ 300 w 725"/>
                  <a:gd name="T85" fmla="*/ 166 h 681"/>
                  <a:gd name="T86" fmla="*/ 274 w 725"/>
                  <a:gd name="T87" fmla="*/ 154 h 681"/>
                  <a:gd name="T88" fmla="*/ 246 w 725"/>
                  <a:gd name="T89" fmla="*/ 142 h 681"/>
                  <a:gd name="T90" fmla="*/ 189 w 725"/>
                  <a:gd name="T91" fmla="*/ 122 h 681"/>
                  <a:gd name="T92" fmla="*/ 126 w 725"/>
                  <a:gd name="T93" fmla="*/ 106 h 681"/>
                  <a:gd name="T94" fmla="*/ 97 w 725"/>
                  <a:gd name="T95" fmla="*/ 102 h 681"/>
                  <a:gd name="T96" fmla="*/ 67 w 725"/>
                  <a:gd name="T97" fmla="*/ 97 h 681"/>
                  <a:gd name="T98" fmla="*/ 0 w 725"/>
                  <a:gd name="T99" fmla="*/ 95 h 681"/>
                  <a:gd name="T100" fmla="*/ 5 w 725"/>
                  <a:gd name="T101" fmla="*/ 0 h 6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725"/>
                  <a:gd name="T154" fmla="*/ 0 h 681"/>
                  <a:gd name="T155" fmla="*/ 725 w 725"/>
                  <a:gd name="T156" fmla="*/ 681 h 68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725" h="681">
                    <a:moveTo>
                      <a:pt x="5" y="0"/>
                    </a:moveTo>
                    <a:lnTo>
                      <a:pt x="74" y="2"/>
                    </a:lnTo>
                    <a:lnTo>
                      <a:pt x="112" y="9"/>
                    </a:lnTo>
                    <a:lnTo>
                      <a:pt x="148" y="14"/>
                    </a:lnTo>
                    <a:lnTo>
                      <a:pt x="217" y="31"/>
                    </a:lnTo>
                    <a:lnTo>
                      <a:pt x="281" y="54"/>
                    </a:lnTo>
                    <a:lnTo>
                      <a:pt x="315" y="67"/>
                    </a:lnTo>
                    <a:lnTo>
                      <a:pt x="346" y="82"/>
                    </a:lnTo>
                    <a:lnTo>
                      <a:pt x="405" y="115"/>
                    </a:lnTo>
                    <a:lnTo>
                      <a:pt x="459" y="154"/>
                    </a:lnTo>
                    <a:lnTo>
                      <a:pt x="488" y="176"/>
                    </a:lnTo>
                    <a:lnTo>
                      <a:pt x="512" y="199"/>
                    </a:lnTo>
                    <a:lnTo>
                      <a:pt x="536" y="222"/>
                    </a:lnTo>
                    <a:lnTo>
                      <a:pt x="559" y="247"/>
                    </a:lnTo>
                    <a:lnTo>
                      <a:pt x="581" y="272"/>
                    </a:lnTo>
                    <a:lnTo>
                      <a:pt x="601" y="300"/>
                    </a:lnTo>
                    <a:lnTo>
                      <a:pt x="636" y="355"/>
                    </a:lnTo>
                    <a:lnTo>
                      <a:pt x="654" y="384"/>
                    </a:lnTo>
                    <a:lnTo>
                      <a:pt x="668" y="416"/>
                    </a:lnTo>
                    <a:lnTo>
                      <a:pt x="692" y="476"/>
                    </a:lnTo>
                    <a:lnTo>
                      <a:pt x="710" y="541"/>
                    </a:lnTo>
                    <a:lnTo>
                      <a:pt x="716" y="578"/>
                    </a:lnTo>
                    <a:lnTo>
                      <a:pt x="721" y="611"/>
                    </a:lnTo>
                    <a:lnTo>
                      <a:pt x="724" y="645"/>
                    </a:lnTo>
                    <a:lnTo>
                      <a:pt x="725" y="679"/>
                    </a:lnTo>
                    <a:lnTo>
                      <a:pt x="628" y="681"/>
                    </a:lnTo>
                    <a:lnTo>
                      <a:pt x="627" y="650"/>
                    </a:lnTo>
                    <a:lnTo>
                      <a:pt x="624" y="620"/>
                    </a:lnTo>
                    <a:lnTo>
                      <a:pt x="620" y="591"/>
                    </a:lnTo>
                    <a:lnTo>
                      <a:pt x="615" y="564"/>
                    </a:lnTo>
                    <a:lnTo>
                      <a:pt x="600" y="506"/>
                    </a:lnTo>
                    <a:lnTo>
                      <a:pt x="578" y="452"/>
                    </a:lnTo>
                    <a:lnTo>
                      <a:pt x="567" y="426"/>
                    </a:lnTo>
                    <a:lnTo>
                      <a:pt x="553" y="404"/>
                    </a:lnTo>
                    <a:lnTo>
                      <a:pt x="521" y="354"/>
                    </a:lnTo>
                    <a:lnTo>
                      <a:pt x="504" y="331"/>
                    </a:lnTo>
                    <a:lnTo>
                      <a:pt x="485" y="309"/>
                    </a:lnTo>
                    <a:lnTo>
                      <a:pt x="466" y="289"/>
                    </a:lnTo>
                    <a:lnTo>
                      <a:pt x="445" y="267"/>
                    </a:lnTo>
                    <a:lnTo>
                      <a:pt x="424" y="247"/>
                    </a:lnTo>
                    <a:lnTo>
                      <a:pt x="402" y="230"/>
                    </a:lnTo>
                    <a:lnTo>
                      <a:pt x="352" y="195"/>
                    </a:lnTo>
                    <a:lnTo>
                      <a:pt x="300" y="166"/>
                    </a:lnTo>
                    <a:lnTo>
                      <a:pt x="274" y="154"/>
                    </a:lnTo>
                    <a:lnTo>
                      <a:pt x="246" y="142"/>
                    </a:lnTo>
                    <a:lnTo>
                      <a:pt x="189" y="122"/>
                    </a:lnTo>
                    <a:lnTo>
                      <a:pt x="126" y="106"/>
                    </a:lnTo>
                    <a:lnTo>
                      <a:pt x="97" y="102"/>
                    </a:lnTo>
                    <a:lnTo>
                      <a:pt x="67" y="97"/>
                    </a:lnTo>
                    <a:lnTo>
                      <a:pt x="0" y="9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42" name="Freeform 44"/>
              <p:cNvSpPr>
                <a:spLocks/>
              </p:cNvSpPr>
              <p:nvPr/>
            </p:nvSpPr>
            <p:spPr bwMode="auto">
              <a:xfrm>
                <a:off x="18292" y="3990"/>
                <a:ext cx="44" cy="222"/>
              </a:xfrm>
              <a:custGeom>
                <a:avLst/>
                <a:gdLst>
                  <a:gd name="T0" fmla="*/ 0 w 5"/>
                  <a:gd name="T1" fmla="*/ 0 h 95"/>
                  <a:gd name="T2" fmla="*/ 2 w 5"/>
                  <a:gd name="T3" fmla="*/ 0 h 95"/>
                  <a:gd name="T4" fmla="*/ 5 w 5"/>
                  <a:gd name="T5" fmla="*/ 0 h 95"/>
                  <a:gd name="T6" fmla="*/ 0 w 5"/>
                  <a:gd name="T7" fmla="*/ 95 h 95"/>
                  <a:gd name="T8" fmla="*/ 3 w 5"/>
                  <a:gd name="T9" fmla="*/ 95 h 95"/>
                  <a:gd name="T10" fmla="*/ 0 w 5"/>
                  <a:gd name="T11" fmla="*/ 0 h 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95"/>
                  <a:gd name="T20" fmla="*/ 5 w 5"/>
                  <a:gd name="T21" fmla="*/ 95 h 9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9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  <a:lnTo>
                      <a:pt x="0" y="95"/>
                    </a:lnTo>
                    <a:lnTo>
                      <a:pt x="3" y="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43" name="Freeform 45"/>
              <p:cNvSpPr>
                <a:spLocks/>
              </p:cNvSpPr>
              <p:nvPr/>
            </p:nvSpPr>
            <p:spPr bwMode="auto">
              <a:xfrm>
                <a:off x="18292" y="5575"/>
                <a:ext cx="1512" cy="1598"/>
              </a:xfrm>
              <a:custGeom>
                <a:avLst/>
                <a:gdLst>
                  <a:gd name="T0" fmla="*/ 727 w 727"/>
                  <a:gd name="T1" fmla="*/ 5 h 682"/>
                  <a:gd name="T2" fmla="*/ 723 w 727"/>
                  <a:gd name="T3" fmla="*/ 71 h 682"/>
                  <a:gd name="T4" fmla="*/ 718 w 727"/>
                  <a:gd name="T5" fmla="*/ 106 h 682"/>
                  <a:gd name="T6" fmla="*/ 712 w 727"/>
                  <a:gd name="T7" fmla="*/ 141 h 682"/>
                  <a:gd name="T8" fmla="*/ 694 w 727"/>
                  <a:gd name="T9" fmla="*/ 203 h 682"/>
                  <a:gd name="T10" fmla="*/ 682 w 727"/>
                  <a:gd name="T11" fmla="*/ 237 h 682"/>
                  <a:gd name="T12" fmla="*/ 668 w 727"/>
                  <a:gd name="T13" fmla="*/ 268 h 682"/>
                  <a:gd name="T14" fmla="*/ 639 w 727"/>
                  <a:gd name="T15" fmla="*/ 327 h 682"/>
                  <a:gd name="T16" fmla="*/ 603 w 727"/>
                  <a:gd name="T17" fmla="*/ 383 h 682"/>
                  <a:gd name="T18" fmla="*/ 561 w 727"/>
                  <a:gd name="T19" fmla="*/ 436 h 682"/>
                  <a:gd name="T20" fmla="*/ 515 w 727"/>
                  <a:gd name="T21" fmla="*/ 484 h 682"/>
                  <a:gd name="T22" fmla="*/ 464 w 727"/>
                  <a:gd name="T23" fmla="*/ 527 h 682"/>
                  <a:gd name="T24" fmla="*/ 409 w 727"/>
                  <a:gd name="T25" fmla="*/ 566 h 682"/>
                  <a:gd name="T26" fmla="*/ 377 w 727"/>
                  <a:gd name="T27" fmla="*/ 585 h 682"/>
                  <a:gd name="T28" fmla="*/ 348 w 727"/>
                  <a:gd name="T29" fmla="*/ 601 h 682"/>
                  <a:gd name="T30" fmla="*/ 317 w 727"/>
                  <a:gd name="T31" fmla="*/ 616 h 682"/>
                  <a:gd name="T32" fmla="*/ 283 w 727"/>
                  <a:gd name="T33" fmla="*/ 630 h 682"/>
                  <a:gd name="T34" fmla="*/ 220 w 727"/>
                  <a:gd name="T35" fmla="*/ 651 h 682"/>
                  <a:gd name="T36" fmla="*/ 184 w 727"/>
                  <a:gd name="T37" fmla="*/ 661 h 682"/>
                  <a:gd name="T38" fmla="*/ 148 w 727"/>
                  <a:gd name="T39" fmla="*/ 669 h 682"/>
                  <a:gd name="T40" fmla="*/ 78 w 727"/>
                  <a:gd name="T41" fmla="*/ 679 h 682"/>
                  <a:gd name="T42" fmla="*/ 7 w 727"/>
                  <a:gd name="T43" fmla="*/ 682 h 682"/>
                  <a:gd name="T44" fmla="*/ 0 w 727"/>
                  <a:gd name="T45" fmla="*/ 589 h 682"/>
                  <a:gd name="T46" fmla="*/ 68 w 727"/>
                  <a:gd name="T47" fmla="*/ 585 h 682"/>
                  <a:gd name="T48" fmla="*/ 131 w 727"/>
                  <a:gd name="T49" fmla="*/ 576 h 682"/>
                  <a:gd name="T50" fmla="*/ 160 w 727"/>
                  <a:gd name="T51" fmla="*/ 570 h 682"/>
                  <a:gd name="T52" fmla="*/ 189 w 727"/>
                  <a:gd name="T53" fmla="*/ 561 h 682"/>
                  <a:gd name="T54" fmla="*/ 248 w 727"/>
                  <a:gd name="T55" fmla="*/ 541 h 682"/>
                  <a:gd name="T56" fmla="*/ 276 w 727"/>
                  <a:gd name="T57" fmla="*/ 530 h 682"/>
                  <a:gd name="T58" fmla="*/ 302 w 727"/>
                  <a:gd name="T59" fmla="*/ 517 h 682"/>
                  <a:gd name="T60" fmla="*/ 327 w 727"/>
                  <a:gd name="T61" fmla="*/ 504 h 682"/>
                  <a:gd name="T62" fmla="*/ 353 w 727"/>
                  <a:gd name="T63" fmla="*/ 489 h 682"/>
                  <a:gd name="T64" fmla="*/ 403 w 727"/>
                  <a:gd name="T65" fmla="*/ 453 h 682"/>
                  <a:gd name="T66" fmla="*/ 446 w 727"/>
                  <a:gd name="T67" fmla="*/ 416 h 682"/>
                  <a:gd name="T68" fmla="*/ 487 w 727"/>
                  <a:gd name="T69" fmla="*/ 375 h 682"/>
                  <a:gd name="T70" fmla="*/ 524 w 727"/>
                  <a:gd name="T71" fmla="*/ 328 h 682"/>
                  <a:gd name="T72" fmla="*/ 555 w 727"/>
                  <a:gd name="T73" fmla="*/ 280 h 682"/>
                  <a:gd name="T74" fmla="*/ 580 w 727"/>
                  <a:gd name="T75" fmla="*/ 228 h 682"/>
                  <a:gd name="T76" fmla="*/ 592 w 727"/>
                  <a:gd name="T77" fmla="*/ 203 h 682"/>
                  <a:gd name="T78" fmla="*/ 601 w 727"/>
                  <a:gd name="T79" fmla="*/ 177 h 682"/>
                  <a:gd name="T80" fmla="*/ 617 w 727"/>
                  <a:gd name="T81" fmla="*/ 120 h 682"/>
                  <a:gd name="T82" fmla="*/ 622 w 727"/>
                  <a:gd name="T83" fmla="*/ 91 h 682"/>
                  <a:gd name="T84" fmla="*/ 626 w 727"/>
                  <a:gd name="T85" fmla="*/ 65 h 682"/>
                  <a:gd name="T86" fmla="*/ 630 w 727"/>
                  <a:gd name="T87" fmla="*/ 0 h 682"/>
                  <a:gd name="T88" fmla="*/ 727 w 727"/>
                  <a:gd name="T89" fmla="*/ 5 h 68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727"/>
                  <a:gd name="T136" fmla="*/ 0 h 682"/>
                  <a:gd name="T137" fmla="*/ 727 w 727"/>
                  <a:gd name="T138" fmla="*/ 682 h 68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727" h="682">
                    <a:moveTo>
                      <a:pt x="727" y="5"/>
                    </a:moveTo>
                    <a:lnTo>
                      <a:pt x="723" y="71"/>
                    </a:lnTo>
                    <a:lnTo>
                      <a:pt x="718" y="106"/>
                    </a:lnTo>
                    <a:lnTo>
                      <a:pt x="712" y="141"/>
                    </a:lnTo>
                    <a:lnTo>
                      <a:pt x="694" y="203"/>
                    </a:lnTo>
                    <a:lnTo>
                      <a:pt x="682" y="237"/>
                    </a:lnTo>
                    <a:lnTo>
                      <a:pt x="668" y="268"/>
                    </a:lnTo>
                    <a:lnTo>
                      <a:pt x="639" y="327"/>
                    </a:lnTo>
                    <a:lnTo>
                      <a:pt x="603" y="383"/>
                    </a:lnTo>
                    <a:lnTo>
                      <a:pt x="561" y="436"/>
                    </a:lnTo>
                    <a:lnTo>
                      <a:pt x="515" y="484"/>
                    </a:lnTo>
                    <a:lnTo>
                      <a:pt x="464" y="527"/>
                    </a:lnTo>
                    <a:lnTo>
                      <a:pt x="409" y="566"/>
                    </a:lnTo>
                    <a:lnTo>
                      <a:pt x="377" y="585"/>
                    </a:lnTo>
                    <a:lnTo>
                      <a:pt x="348" y="601"/>
                    </a:lnTo>
                    <a:lnTo>
                      <a:pt x="317" y="616"/>
                    </a:lnTo>
                    <a:lnTo>
                      <a:pt x="283" y="630"/>
                    </a:lnTo>
                    <a:lnTo>
                      <a:pt x="220" y="651"/>
                    </a:lnTo>
                    <a:lnTo>
                      <a:pt x="184" y="661"/>
                    </a:lnTo>
                    <a:lnTo>
                      <a:pt x="148" y="669"/>
                    </a:lnTo>
                    <a:lnTo>
                      <a:pt x="78" y="679"/>
                    </a:lnTo>
                    <a:lnTo>
                      <a:pt x="7" y="682"/>
                    </a:lnTo>
                    <a:lnTo>
                      <a:pt x="0" y="589"/>
                    </a:lnTo>
                    <a:lnTo>
                      <a:pt x="68" y="585"/>
                    </a:lnTo>
                    <a:lnTo>
                      <a:pt x="131" y="576"/>
                    </a:lnTo>
                    <a:lnTo>
                      <a:pt x="160" y="570"/>
                    </a:lnTo>
                    <a:lnTo>
                      <a:pt x="189" y="561"/>
                    </a:lnTo>
                    <a:lnTo>
                      <a:pt x="248" y="541"/>
                    </a:lnTo>
                    <a:lnTo>
                      <a:pt x="276" y="530"/>
                    </a:lnTo>
                    <a:lnTo>
                      <a:pt x="302" y="517"/>
                    </a:lnTo>
                    <a:lnTo>
                      <a:pt x="327" y="504"/>
                    </a:lnTo>
                    <a:lnTo>
                      <a:pt x="353" y="489"/>
                    </a:lnTo>
                    <a:lnTo>
                      <a:pt x="403" y="453"/>
                    </a:lnTo>
                    <a:lnTo>
                      <a:pt x="446" y="416"/>
                    </a:lnTo>
                    <a:lnTo>
                      <a:pt x="487" y="375"/>
                    </a:lnTo>
                    <a:lnTo>
                      <a:pt x="524" y="328"/>
                    </a:lnTo>
                    <a:lnTo>
                      <a:pt x="555" y="280"/>
                    </a:lnTo>
                    <a:lnTo>
                      <a:pt x="580" y="228"/>
                    </a:lnTo>
                    <a:lnTo>
                      <a:pt x="592" y="203"/>
                    </a:lnTo>
                    <a:lnTo>
                      <a:pt x="601" y="177"/>
                    </a:lnTo>
                    <a:lnTo>
                      <a:pt x="617" y="120"/>
                    </a:lnTo>
                    <a:lnTo>
                      <a:pt x="622" y="91"/>
                    </a:lnTo>
                    <a:lnTo>
                      <a:pt x="626" y="65"/>
                    </a:lnTo>
                    <a:lnTo>
                      <a:pt x="630" y="0"/>
                    </a:lnTo>
                    <a:lnTo>
                      <a:pt x="727" y="5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44" name="Freeform 46"/>
              <p:cNvSpPr>
                <a:spLocks/>
              </p:cNvSpPr>
              <p:nvPr/>
            </p:nvSpPr>
            <p:spPr bwMode="auto">
              <a:xfrm>
                <a:off x="19607" y="5545"/>
                <a:ext cx="201" cy="44"/>
              </a:xfrm>
              <a:custGeom>
                <a:avLst/>
                <a:gdLst>
                  <a:gd name="T0" fmla="*/ 97 w 97"/>
                  <a:gd name="T1" fmla="*/ 1 h 5"/>
                  <a:gd name="T2" fmla="*/ 97 w 97"/>
                  <a:gd name="T3" fmla="*/ 3 h 5"/>
                  <a:gd name="T4" fmla="*/ 97 w 97"/>
                  <a:gd name="T5" fmla="*/ 5 h 5"/>
                  <a:gd name="T6" fmla="*/ 0 w 97"/>
                  <a:gd name="T7" fmla="*/ 0 h 5"/>
                  <a:gd name="T8" fmla="*/ 0 w 97"/>
                  <a:gd name="T9" fmla="*/ 3 h 5"/>
                  <a:gd name="T10" fmla="*/ 97 w 97"/>
                  <a:gd name="T11" fmla="*/ 1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7"/>
                  <a:gd name="T19" fmla="*/ 0 h 5"/>
                  <a:gd name="T20" fmla="*/ 97 w 97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7" h="5">
                    <a:moveTo>
                      <a:pt x="97" y="1"/>
                    </a:moveTo>
                    <a:lnTo>
                      <a:pt x="97" y="3"/>
                    </a:lnTo>
                    <a:lnTo>
                      <a:pt x="97" y="5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97" y="1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45" name="Freeform 47"/>
              <p:cNvSpPr>
                <a:spLocks/>
              </p:cNvSpPr>
              <p:nvPr/>
            </p:nvSpPr>
            <p:spPr bwMode="auto">
              <a:xfrm>
                <a:off x="16784" y="5577"/>
                <a:ext cx="1517" cy="1596"/>
              </a:xfrm>
              <a:custGeom>
                <a:avLst/>
                <a:gdLst>
                  <a:gd name="T0" fmla="*/ 722 w 727"/>
                  <a:gd name="T1" fmla="*/ 681 h 681"/>
                  <a:gd name="T2" fmla="*/ 651 w 727"/>
                  <a:gd name="T3" fmla="*/ 678 h 681"/>
                  <a:gd name="T4" fmla="*/ 613 w 727"/>
                  <a:gd name="T5" fmla="*/ 674 h 681"/>
                  <a:gd name="T6" fmla="*/ 576 w 727"/>
                  <a:gd name="T7" fmla="*/ 668 h 681"/>
                  <a:gd name="T8" fmla="*/ 508 w 727"/>
                  <a:gd name="T9" fmla="*/ 650 h 681"/>
                  <a:gd name="T10" fmla="*/ 443 w 727"/>
                  <a:gd name="T11" fmla="*/ 629 h 681"/>
                  <a:gd name="T12" fmla="*/ 410 w 727"/>
                  <a:gd name="T13" fmla="*/ 614 h 681"/>
                  <a:gd name="T14" fmla="*/ 378 w 727"/>
                  <a:gd name="T15" fmla="*/ 599 h 681"/>
                  <a:gd name="T16" fmla="*/ 319 w 727"/>
                  <a:gd name="T17" fmla="*/ 566 h 681"/>
                  <a:gd name="T18" fmla="*/ 265 w 727"/>
                  <a:gd name="T19" fmla="*/ 526 h 681"/>
                  <a:gd name="T20" fmla="*/ 236 w 727"/>
                  <a:gd name="T21" fmla="*/ 505 h 681"/>
                  <a:gd name="T22" fmla="*/ 212 w 727"/>
                  <a:gd name="T23" fmla="*/ 483 h 681"/>
                  <a:gd name="T24" fmla="*/ 189 w 727"/>
                  <a:gd name="T25" fmla="*/ 460 h 681"/>
                  <a:gd name="T26" fmla="*/ 166 w 727"/>
                  <a:gd name="T27" fmla="*/ 435 h 681"/>
                  <a:gd name="T28" fmla="*/ 144 w 727"/>
                  <a:gd name="T29" fmla="*/ 410 h 681"/>
                  <a:gd name="T30" fmla="*/ 124 w 727"/>
                  <a:gd name="T31" fmla="*/ 382 h 681"/>
                  <a:gd name="T32" fmla="*/ 88 w 727"/>
                  <a:gd name="T33" fmla="*/ 327 h 681"/>
                  <a:gd name="T34" fmla="*/ 71 w 727"/>
                  <a:gd name="T35" fmla="*/ 296 h 681"/>
                  <a:gd name="T36" fmla="*/ 57 w 727"/>
                  <a:gd name="T37" fmla="*/ 266 h 681"/>
                  <a:gd name="T38" fmla="*/ 33 w 727"/>
                  <a:gd name="T39" fmla="*/ 204 h 681"/>
                  <a:gd name="T40" fmla="*/ 15 w 727"/>
                  <a:gd name="T41" fmla="*/ 140 h 681"/>
                  <a:gd name="T42" fmla="*/ 7 w 727"/>
                  <a:gd name="T43" fmla="*/ 105 h 681"/>
                  <a:gd name="T44" fmla="*/ 4 w 727"/>
                  <a:gd name="T45" fmla="*/ 72 h 681"/>
                  <a:gd name="T46" fmla="*/ 1 w 727"/>
                  <a:gd name="T47" fmla="*/ 37 h 681"/>
                  <a:gd name="T48" fmla="*/ 0 w 727"/>
                  <a:gd name="T49" fmla="*/ 4 h 681"/>
                  <a:gd name="T50" fmla="*/ 96 w 727"/>
                  <a:gd name="T51" fmla="*/ 0 h 681"/>
                  <a:gd name="T52" fmla="*/ 97 w 727"/>
                  <a:gd name="T53" fmla="*/ 31 h 681"/>
                  <a:gd name="T54" fmla="*/ 99 w 727"/>
                  <a:gd name="T55" fmla="*/ 61 h 681"/>
                  <a:gd name="T56" fmla="*/ 103 w 727"/>
                  <a:gd name="T57" fmla="*/ 91 h 681"/>
                  <a:gd name="T58" fmla="*/ 108 w 727"/>
                  <a:gd name="T59" fmla="*/ 117 h 681"/>
                  <a:gd name="T60" fmla="*/ 125 w 727"/>
                  <a:gd name="T61" fmla="*/ 174 h 681"/>
                  <a:gd name="T62" fmla="*/ 147 w 727"/>
                  <a:gd name="T63" fmla="*/ 230 h 681"/>
                  <a:gd name="T64" fmla="*/ 158 w 727"/>
                  <a:gd name="T65" fmla="*/ 254 h 681"/>
                  <a:gd name="T66" fmla="*/ 171 w 727"/>
                  <a:gd name="T67" fmla="*/ 279 h 681"/>
                  <a:gd name="T68" fmla="*/ 204 w 727"/>
                  <a:gd name="T69" fmla="*/ 329 h 681"/>
                  <a:gd name="T70" fmla="*/ 220 w 727"/>
                  <a:gd name="T71" fmla="*/ 351 h 681"/>
                  <a:gd name="T72" fmla="*/ 239 w 727"/>
                  <a:gd name="T73" fmla="*/ 372 h 681"/>
                  <a:gd name="T74" fmla="*/ 259 w 727"/>
                  <a:gd name="T75" fmla="*/ 394 h 681"/>
                  <a:gd name="T76" fmla="*/ 280 w 727"/>
                  <a:gd name="T77" fmla="*/ 415 h 681"/>
                  <a:gd name="T78" fmla="*/ 301 w 727"/>
                  <a:gd name="T79" fmla="*/ 435 h 681"/>
                  <a:gd name="T80" fmla="*/ 324 w 727"/>
                  <a:gd name="T81" fmla="*/ 451 h 681"/>
                  <a:gd name="T82" fmla="*/ 373 w 727"/>
                  <a:gd name="T83" fmla="*/ 488 h 681"/>
                  <a:gd name="T84" fmla="*/ 425 w 727"/>
                  <a:gd name="T85" fmla="*/ 516 h 681"/>
                  <a:gd name="T86" fmla="*/ 452 w 727"/>
                  <a:gd name="T87" fmla="*/ 529 h 681"/>
                  <a:gd name="T88" fmla="*/ 478 w 727"/>
                  <a:gd name="T89" fmla="*/ 540 h 681"/>
                  <a:gd name="T90" fmla="*/ 536 w 727"/>
                  <a:gd name="T91" fmla="*/ 560 h 681"/>
                  <a:gd name="T92" fmla="*/ 598 w 727"/>
                  <a:gd name="T93" fmla="*/ 575 h 681"/>
                  <a:gd name="T94" fmla="*/ 627 w 727"/>
                  <a:gd name="T95" fmla="*/ 580 h 681"/>
                  <a:gd name="T96" fmla="*/ 659 w 727"/>
                  <a:gd name="T97" fmla="*/ 584 h 681"/>
                  <a:gd name="T98" fmla="*/ 727 w 727"/>
                  <a:gd name="T99" fmla="*/ 588 h 681"/>
                  <a:gd name="T100" fmla="*/ 722 w 727"/>
                  <a:gd name="T101" fmla="*/ 681 h 6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727"/>
                  <a:gd name="T154" fmla="*/ 0 h 681"/>
                  <a:gd name="T155" fmla="*/ 727 w 727"/>
                  <a:gd name="T156" fmla="*/ 681 h 68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727" h="681">
                    <a:moveTo>
                      <a:pt x="722" y="681"/>
                    </a:moveTo>
                    <a:lnTo>
                      <a:pt x="651" y="678"/>
                    </a:lnTo>
                    <a:lnTo>
                      <a:pt x="613" y="674"/>
                    </a:lnTo>
                    <a:lnTo>
                      <a:pt x="576" y="668"/>
                    </a:lnTo>
                    <a:lnTo>
                      <a:pt x="508" y="650"/>
                    </a:lnTo>
                    <a:lnTo>
                      <a:pt x="443" y="629"/>
                    </a:lnTo>
                    <a:lnTo>
                      <a:pt x="410" y="614"/>
                    </a:lnTo>
                    <a:lnTo>
                      <a:pt x="378" y="599"/>
                    </a:lnTo>
                    <a:lnTo>
                      <a:pt x="319" y="566"/>
                    </a:lnTo>
                    <a:lnTo>
                      <a:pt x="265" y="526"/>
                    </a:lnTo>
                    <a:lnTo>
                      <a:pt x="236" y="505"/>
                    </a:lnTo>
                    <a:lnTo>
                      <a:pt x="212" y="483"/>
                    </a:lnTo>
                    <a:lnTo>
                      <a:pt x="189" y="460"/>
                    </a:lnTo>
                    <a:lnTo>
                      <a:pt x="166" y="435"/>
                    </a:lnTo>
                    <a:lnTo>
                      <a:pt x="144" y="410"/>
                    </a:lnTo>
                    <a:lnTo>
                      <a:pt x="124" y="382"/>
                    </a:lnTo>
                    <a:lnTo>
                      <a:pt x="88" y="327"/>
                    </a:lnTo>
                    <a:lnTo>
                      <a:pt x="71" y="296"/>
                    </a:lnTo>
                    <a:lnTo>
                      <a:pt x="57" y="266"/>
                    </a:lnTo>
                    <a:lnTo>
                      <a:pt x="33" y="204"/>
                    </a:lnTo>
                    <a:lnTo>
                      <a:pt x="15" y="140"/>
                    </a:lnTo>
                    <a:lnTo>
                      <a:pt x="7" y="105"/>
                    </a:lnTo>
                    <a:lnTo>
                      <a:pt x="4" y="72"/>
                    </a:lnTo>
                    <a:lnTo>
                      <a:pt x="1" y="37"/>
                    </a:lnTo>
                    <a:lnTo>
                      <a:pt x="0" y="4"/>
                    </a:lnTo>
                    <a:lnTo>
                      <a:pt x="96" y="0"/>
                    </a:lnTo>
                    <a:lnTo>
                      <a:pt x="97" y="31"/>
                    </a:lnTo>
                    <a:lnTo>
                      <a:pt x="99" y="61"/>
                    </a:lnTo>
                    <a:lnTo>
                      <a:pt x="103" y="91"/>
                    </a:lnTo>
                    <a:lnTo>
                      <a:pt x="108" y="117"/>
                    </a:lnTo>
                    <a:lnTo>
                      <a:pt x="125" y="174"/>
                    </a:lnTo>
                    <a:lnTo>
                      <a:pt x="147" y="230"/>
                    </a:lnTo>
                    <a:lnTo>
                      <a:pt x="158" y="254"/>
                    </a:lnTo>
                    <a:lnTo>
                      <a:pt x="171" y="279"/>
                    </a:lnTo>
                    <a:lnTo>
                      <a:pt x="204" y="329"/>
                    </a:lnTo>
                    <a:lnTo>
                      <a:pt x="220" y="351"/>
                    </a:lnTo>
                    <a:lnTo>
                      <a:pt x="239" y="372"/>
                    </a:lnTo>
                    <a:lnTo>
                      <a:pt x="259" y="394"/>
                    </a:lnTo>
                    <a:lnTo>
                      <a:pt x="280" y="415"/>
                    </a:lnTo>
                    <a:lnTo>
                      <a:pt x="301" y="435"/>
                    </a:lnTo>
                    <a:lnTo>
                      <a:pt x="324" y="451"/>
                    </a:lnTo>
                    <a:lnTo>
                      <a:pt x="373" y="488"/>
                    </a:lnTo>
                    <a:lnTo>
                      <a:pt x="425" y="516"/>
                    </a:lnTo>
                    <a:lnTo>
                      <a:pt x="452" y="529"/>
                    </a:lnTo>
                    <a:lnTo>
                      <a:pt x="478" y="540"/>
                    </a:lnTo>
                    <a:lnTo>
                      <a:pt x="536" y="560"/>
                    </a:lnTo>
                    <a:lnTo>
                      <a:pt x="598" y="575"/>
                    </a:lnTo>
                    <a:lnTo>
                      <a:pt x="627" y="580"/>
                    </a:lnTo>
                    <a:lnTo>
                      <a:pt x="659" y="584"/>
                    </a:lnTo>
                    <a:lnTo>
                      <a:pt x="727" y="588"/>
                    </a:lnTo>
                    <a:lnTo>
                      <a:pt x="722" y="681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46" name="Freeform 48"/>
              <p:cNvSpPr>
                <a:spLocks/>
              </p:cNvSpPr>
              <p:nvPr/>
            </p:nvSpPr>
            <p:spPr bwMode="auto">
              <a:xfrm>
                <a:off x="18292" y="6956"/>
                <a:ext cx="44" cy="217"/>
              </a:xfrm>
              <a:custGeom>
                <a:avLst/>
                <a:gdLst>
                  <a:gd name="T0" fmla="*/ 7 w 7"/>
                  <a:gd name="T1" fmla="*/ 93 h 93"/>
                  <a:gd name="T2" fmla="*/ 4 w 7"/>
                  <a:gd name="T3" fmla="*/ 93 h 93"/>
                  <a:gd name="T4" fmla="*/ 2 w 7"/>
                  <a:gd name="T5" fmla="*/ 93 h 93"/>
                  <a:gd name="T6" fmla="*/ 7 w 7"/>
                  <a:gd name="T7" fmla="*/ 0 h 93"/>
                  <a:gd name="T8" fmla="*/ 0 w 7"/>
                  <a:gd name="T9" fmla="*/ 0 h 93"/>
                  <a:gd name="T10" fmla="*/ 7 w 7"/>
                  <a:gd name="T11" fmla="*/ 93 h 9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93"/>
                  <a:gd name="T20" fmla="*/ 7 w 7"/>
                  <a:gd name="T21" fmla="*/ 93 h 9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93">
                    <a:moveTo>
                      <a:pt x="7" y="93"/>
                    </a:moveTo>
                    <a:lnTo>
                      <a:pt x="4" y="93"/>
                    </a:lnTo>
                    <a:lnTo>
                      <a:pt x="2" y="93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7" y="93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47" name="Freeform 49"/>
              <p:cNvSpPr>
                <a:spLocks/>
              </p:cNvSpPr>
              <p:nvPr/>
            </p:nvSpPr>
            <p:spPr bwMode="auto">
              <a:xfrm>
                <a:off x="16784" y="5547"/>
                <a:ext cx="201" cy="44"/>
              </a:xfrm>
              <a:custGeom>
                <a:avLst/>
                <a:gdLst>
                  <a:gd name="T0" fmla="*/ 0 w 96"/>
                  <a:gd name="T1" fmla="*/ 5 h 6"/>
                  <a:gd name="T2" fmla="*/ 0 w 96"/>
                  <a:gd name="T3" fmla="*/ 1 h 6"/>
                  <a:gd name="T4" fmla="*/ 0 w 96"/>
                  <a:gd name="T5" fmla="*/ 0 h 6"/>
                  <a:gd name="T6" fmla="*/ 96 w 96"/>
                  <a:gd name="T7" fmla="*/ 6 h 6"/>
                  <a:gd name="T8" fmla="*/ 96 w 96"/>
                  <a:gd name="T9" fmla="*/ 1 h 6"/>
                  <a:gd name="T10" fmla="*/ 0 w 96"/>
                  <a:gd name="T11" fmla="*/ 5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6"/>
                  <a:gd name="T20" fmla="*/ 96 w 9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6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96" y="6"/>
                    </a:lnTo>
                    <a:lnTo>
                      <a:pt x="96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48" name="Freeform 50"/>
              <p:cNvSpPr>
                <a:spLocks/>
              </p:cNvSpPr>
              <p:nvPr/>
            </p:nvSpPr>
            <p:spPr bwMode="auto">
              <a:xfrm>
                <a:off x="16927" y="5976"/>
                <a:ext cx="96" cy="455"/>
              </a:xfrm>
              <a:custGeom>
                <a:avLst/>
                <a:gdLst>
                  <a:gd name="T0" fmla="*/ 25 w 46"/>
                  <a:gd name="T1" fmla="*/ 0 h 194"/>
                  <a:gd name="T2" fmla="*/ 41 w 46"/>
                  <a:gd name="T3" fmla="*/ 129 h 194"/>
                  <a:gd name="T4" fmla="*/ 46 w 46"/>
                  <a:gd name="T5" fmla="*/ 191 h 194"/>
                  <a:gd name="T6" fmla="*/ 22 w 46"/>
                  <a:gd name="T7" fmla="*/ 194 h 194"/>
                  <a:gd name="T8" fmla="*/ 17 w 46"/>
                  <a:gd name="T9" fmla="*/ 131 h 194"/>
                  <a:gd name="T10" fmla="*/ 0 w 46"/>
                  <a:gd name="T11" fmla="*/ 2 h 194"/>
                  <a:gd name="T12" fmla="*/ 25 w 46"/>
                  <a:gd name="T13" fmla="*/ 0 h 19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6"/>
                  <a:gd name="T22" fmla="*/ 0 h 194"/>
                  <a:gd name="T23" fmla="*/ 46 w 46"/>
                  <a:gd name="T24" fmla="*/ 194 h 19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6" h="194">
                    <a:moveTo>
                      <a:pt x="25" y="0"/>
                    </a:moveTo>
                    <a:lnTo>
                      <a:pt x="41" y="129"/>
                    </a:lnTo>
                    <a:lnTo>
                      <a:pt x="46" y="191"/>
                    </a:lnTo>
                    <a:lnTo>
                      <a:pt x="22" y="194"/>
                    </a:lnTo>
                    <a:lnTo>
                      <a:pt x="17" y="131"/>
                    </a:lnTo>
                    <a:lnTo>
                      <a:pt x="0" y="2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49" name="Freeform 51"/>
              <p:cNvSpPr>
                <a:spLocks/>
              </p:cNvSpPr>
              <p:nvPr/>
            </p:nvSpPr>
            <p:spPr bwMode="auto">
              <a:xfrm>
                <a:off x="16972" y="6426"/>
                <a:ext cx="75" cy="464"/>
              </a:xfrm>
              <a:custGeom>
                <a:avLst/>
                <a:gdLst>
                  <a:gd name="T0" fmla="*/ 24 w 36"/>
                  <a:gd name="T1" fmla="*/ 0 h 198"/>
                  <a:gd name="T2" fmla="*/ 36 w 36"/>
                  <a:gd name="T3" fmla="*/ 197 h 198"/>
                  <a:gd name="T4" fmla="*/ 12 w 36"/>
                  <a:gd name="T5" fmla="*/ 198 h 198"/>
                  <a:gd name="T6" fmla="*/ 0 w 36"/>
                  <a:gd name="T7" fmla="*/ 2 h 198"/>
                  <a:gd name="T8" fmla="*/ 24 w 36"/>
                  <a:gd name="T9" fmla="*/ 0 h 1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198"/>
                  <a:gd name="T17" fmla="*/ 36 w 36"/>
                  <a:gd name="T18" fmla="*/ 198 h 1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198">
                    <a:moveTo>
                      <a:pt x="24" y="0"/>
                    </a:moveTo>
                    <a:lnTo>
                      <a:pt x="36" y="197"/>
                    </a:lnTo>
                    <a:lnTo>
                      <a:pt x="12" y="198"/>
                    </a:lnTo>
                    <a:lnTo>
                      <a:pt x="0" y="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50" name="Freeform 52"/>
              <p:cNvSpPr>
                <a:spLocks/>
              </p:cNvSpPr>
              <p:nvPr/>
            </p:nvSpPr>
            <p:spPr bwMode="auto">
              <a:xfrm>
                <a:off x="16972" y="6387"/>
                <a:ext cx="51" cy="44"/>
              </a:xfrm>
              <a:custGeom>
                <a:avLst/>
                <a:gdLst>
                  <a:gd name="T0" fmla="*/ 24 w 24"/>
                  <a:gd name="T1" fmla="*/ 0 h 3"/>
                  <a:gd name="T2" fmla="*/ 24 w 24"/>
                  <a:gd name="T3" fmla="*/ 1 h 3"/>
                  <a:gd name="T4" fmla="*/ 0 w 24"/>
                  <a:gd name="T5" fmla="*/ 3 h 3"/>
                  <a:gd name="T6" fmla="*/ 24 w 24"/>
                  <a:gd name="T7" fmla="*/ 0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"/>
                  <a:gd name="T13" fmla="*/ 0 h 3"/>
                  <a:gd name="T14" fmla="*/ 24 w 24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" h="3">
                    <a:moveTo>
                      <a:pt x="24" y="0"/>
                    </a:moveTo>
                    <a:lnTo>
                      <a:pt x="24" y="1"/>
                    </a:lnTo>
                    <a:lnTo>
                      <a:pt x="0" y="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51" name="Freeform 53"/>
              <p:cNvSpPr>
                <a:spLocks/>
              </p:cNvSpPr>
              <p:nvPr/>
            </p:nvSpPr>
            <p:spPr bwMode="auto">
              <a:xfrm>
                <a:off x="16997" y="6887"/>
                <a:ext cx="92" cy="555"/>
              </a:xfrm>
              <a:custGeom>
                <a:avLst/>
                <a:gdLst>
                  <a:gd name="T0" fmla="*/ 24 w 44"/>
                  <a:gd name="T1" fmla="*/ 0 h 237"/>
                  <a:gd name="T2" fmla="*/ 34 w 44"/>
                  <a:gd name="T3" fmla="*/ 140 h 237"/>
                  <a:gd name="T4" fmla="*/ 44 w 44"/>
                  <a:gd name="T5" fmla="*/ 235 h 237"/>
                  <a:gd name="T6" fmla="*/ 20 w 44"/>
                  <a:gd name="T7" fmla="*/ 237 h 237"/>
                  <a:gd name="T8" fmla="*/ 10 w 44"/>
                  <a:gd name="T9" fmla="*/ 142 h 237"/>
                  <a:gd name="T10" fmla="*/ 0 w 44"/>
                  <a:gd name="T11" fmla="*/ 1 h 237"/>
                  <a:gd name="T12" fmla="*/ 24 w 44"/>
                  <a:gd name="T13" fmla="*/ 0 h 23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4"/>
                  <a:gd name="T22" fmla="*/ 0 h 237"/>
                  <a:gd name="T23" fmla="*/ 44 w 44"/>
                  <a:gd name="T24" fmla="*/ 237 h 23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4" h="237">
                    <a:moveTo>
                      <a:pt x="24" y="0"/>
                    </a:moveTo>
                    <a:lnTo>
                      <a:pt x="34" y="140"/>
                    </a:lnTo>
                    <a:lnTo>
                      <a:pt x="44" y="235"/>
                    </a:lnTo>
                    <a:lnTo>
                      <a:pt x="20" y="237"/>
                    </a:lnTo>
                    <a:lnTo>
                      <a:pt x="10" y="142"/>
                    </a:lnTo>
                    <a:lnTo>
                      <a:pt x="0" y="1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52" name="Freeform 54"/>
              <p:cNvSpPr>
                <a:spLocks/>
              </p:cNvSpPr>
              <p:nvPr/>
            </p:nvSpPr>
            <p:spPr bwMode="auto">
              <a:xfrm>
                <a:off x="16997" y="6846"/>
                <a:ext cx="50" cy="44"/>
              </a:xfrm>
              <a:custGeom>
                <a:avLst/>
                <a:gdLst>
                  <a:gd name="T0" fmla="*/ 0 w 24"/>
                  <a:gd name="T1" fmla="*/ 1 h 1"/>
                  <a:gd name="T2" fmla="*/ 24 w 24"/>
                  <a:gd name="T3" fmla="*/ 0 h 1"/>
                  <a:gd name="T4" fmla="*/ 0 w 24"/>
                  <a:gd name="T5" fmla="*/ 1 h 1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1"/>
                  <a:gd name="T11" fmla="*/ 24 w 24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1">
                    <a:moveTo>
                      <a:pt x="0" y="1"/>
                    </a:moveTo>
                    <a:lnTo>
                      <a:pt x="24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53" name="Freeform 55"/>
              <p:cNvSpPr>
                <a:spLocks/>
              </p:cNvSpPr>
              <p:nvPr/>
            </p:nvSpPr>
            <p:spPr bwMode="auto">
              <a:xfrm>
                <a:off x="17040" y="7438"/>
                <a:ext cx="121" cy="292"/>
              </a:xfrm>
              <a:custGeom>
                <a:avLst/>
                <a:gdLst>
                  <a:gd name="T0" fmla="*/ 24 w 58"/>
                  <a:gd name="T1" fmla="*/ 0 h 125"/>
                  <a:gd name="T2" fmla="*/ 38 w 58"/>
                  <a:gd name="T3" fmla="*/ 65 h 125"/>
                  <a:gd name="T4" fmla="*/ 47 w 58"/>
                  <a:gd name="T5" fmla="*/ 91 h 125"/>
                  <a:gd name="T6" fmla="*/ 58 w 58"/>
                  <a:gd name="T7" fmla="*/ 117 h 125"/>
                  <a:gd name="T8" fmla="*/ 35 w 58"/>
                  <a:gd name="T9" fmla="*/ 125 h 125"/>
                  <a:gd name="T10" fmla="*/ 24 w 58"/>
                  <a:gd name="T11" fmla="*/ 99 h 125"/>
                  <a:gd name="T12" fmla="*/ 14 w 58"/>
                  <a:gd name="T13" fmla="*/ 69 h 125"/>
                  <a:gd name="T14" fmla="*/ 0 w 58"/>
                  <a:gd name="T15" fmla="*/ 4 h 125"/>
                  <a:gd name="T16" fmla="*/ 24 w 58"/>
                  <a:gd name="T17" fmla="*/ 0 h 1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8"/>
                  <a:gd name="T28" fmla="*/ 0 h 125"/>
                  <a:gd name="T29" fmla="*/ 58 w 58"/>
                  <a:gd name="T30" fmla="*/ 125 h 12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8" h="125">
                    <a:moveTo>
                      <a:pt x="24" y="0"/>
                    </a:moveTo>
                    <a:lnTo>
                      <a:pt x="38" y="65"/>
                    </a:lnTo>
                    <a:lnTo>
                      <a:pt x="47" y="91"/>
                    </a:lnTo>
                    <a:lnTo>
                      <a:pt x="58" y="117"/>
                    </a:lnTo>
                    <a:lnTo>
                      <a:pt x="35" y="125"/>
                    </a:lnTo>
                    <a:lnTo>
                      <a:pt x="24" y="99"/>
                    </a:lnTo>
                    <a:lnTo>
                      <a:pt x="14" y="69"/>
                    </a:lnTo>
                    <a:lnTo>
                      <a:pt x="0" y="4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54" name="Freeform 56"/>
              <p:cNvSpPr>
                <a:spLocks/>
              </p:cNvSpPr>
              <p:nvPr/>
            </p:nvSpPr>
            <p:spPr bwMode="auto">
              <a:xfrm>
                <a:off x="17040" y="7403"/>
                <a:ext cx="49" cy="44"/>
              </a:xfrm>
              <a:custGeom>
                <a:avLst/>
                <a:gdLst>
                  <a:gd name="T0" fmla="*/ 0 w 24"/>
                  <a:gd name="T1" fmla="*/ 2 h 4"/>
                  <a:gd name="T2" fmla="*/ 0 w 24"/>
                  <a:gd name="T3" fmla="*/ 4 h 4"/>
                  <a:gd name="T4" fmla="*/ 24 w 24"/>
                  <a:gd name="T5" fmla="*/ 0 h 4"/>
                  <a:gd name="T6" fmla="*/ 0 w 24"/>
                  <a:gd name="T7" fmla="*/ 2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"/>
                  <a:gd name="T13" fmla="*/ 0 h 4"/>
                  <a:gd name="T14" fmla="*/ 24 w 24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" h="4">
                    <a:moveTo>
                      <a:pt x="0" y="2"/>
                    </a:moveTo>
                    <a:lnTo>
                      <a:pt x="0" y="4"/>
                    </a:lnTo>
                    <a:lnTo>
                      <a:pt x="24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55" name="Freeform 57"/>
              <p:cNvSpPr>
                <a:spLocks/>
              </p:cNvSpPr>
              <p:nvPr/>
            </p:nvSpPr>
            <p:spPr bwMode="auto">
              <a:xfrm>
                <a:off x="17110" y="7708"/>
                <a:ext cx="515" cy="1167"/>
              </a:xfrm>
              <a:custGeom>
                <a:avLst/>
                <a:gdLst>
                  <a:gd name="T0" fmla="*/ 21 w 246"/>
                  <a:gd name="T1" fmla="*/ 0 h 498"/>
                  <a:gd name="T2" fmla="*/ 246 w 246"/>
                  <a:gd name="T3" fmla="*/ 488 h 498"/>
                  <a:gd name="T4" fmla="*/ 224 w 246"/>
                  <a:gd name="T5" fmla="*/ 498 h 498"/>
                  <a:gd name="T6" fmla="*/ 0 w 246"/>
                  <a:gd name="T7" fmla="*/ 10 h 498"/>
                  <a:gd name="T8" fmla="*/ 21 w 246"/>
                  <a:gd name="T9" fmla="*/ 0 h 4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6"/>
                  <a:gd name="T16" fmla="*/ 0 h 498"/>
                  <a:gd name="T17" fmla="*/ 246 w 246"/>
                  <a:gd name="T18" fmla="*/ 498 h 4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6" h="498">
                    <a:moveTo>
                      <a:pt x="21" y="0"/>
                    </a:moveTo>
                    <a:lnTo>
                      <a:pt x="246" y="488"/>
                    </a:lnTo>
                    <a:lnTo>
                      <a:pt x="224" y="498"/>
                    </a:lnTo>
                    <a:lnTo>
                      <a:pt x="0" y="1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56" name="Freeform 58"/>
              <p:cNvSpPr>
                <a:spLocks/>
              </p:cNvSpPr>
              <p:nvPr/>
            </p:nvSpPr>
            <p:spPr bwMode="auto">
              <a:xfrm>
                <a:off x="17110" y="7689"/>
                <a:ext cx="51" cy="44"/>
              </a:xfrm>
              <a:custGeom>
                <a:avLst/>
                <a:gdLst>
                  <a:gd name="T0" fmla="*/ 0 w 23"/>
                  <a:gd name="T1" fmla="*/ 9 h 10"/>
                  <a:gd name="T2" fmla="*/ 0 w 23"/>
                  <a:gd name="T3" fmla="*/ 10 h 10"/>
                  <a:gd name="T4" fmla="*/ 21 w 23"/>
                  <a:gd name="T5" fmla="*/ 0 h 10"/>
                  <a:gd name="T6" fmla="*/ 23 w 23"/>
                  <a:gd name="T7" fmla="*/ 1 h 10"/>
                  <a:gd name="T8" fmla="*/ 0 w 23"/>
                  <a:gd name="T9" fmla="*/ 9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10"/>
                  <a:gd name="T17" fmla="*/ 23 w 23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10">
                    <a:moveTo>
                      <a:pt x="0" y="9"/>
                    </a:moveTo>
                    <a:lnTo>
                      <a:pt x="0" y="10"/>
                    </a:lnTo>
                    <a:lnTo>
                      <a:pt x="21" y="0"/>
                    </a:lnTo>
                    <a:lnTo>
                      <a:pt x="23" y="1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57" name="Freeform 59"/>
              <p:cNvSpPr>
                <a:spLocks/>
              </p:cNvSpPr>
              <p:nvPr/>
            </p:nvSpPr>
            <p:spPr bwMode="auto">
              <a:xfrm>
                <a:off x="17583" y="8850"/>
                <a:ext cx="487" cy="1092"/>
              </a:xfrm>
              <a:custGeom>
                <a:avLst/>
                <a:gdLst>
                  <a:gd name="T0" fmla="*/ 22 w 236"/>
                  <a:gd name="T1" fmla="*/ 0 h 466"/>
                  <a:gd name="T2" fmla="*/ 236 w 236"/>
                  <a:gd name="T3" fmla="*/ 456 h 466"/>
                  <a:gd name="T4" fmla="*/ 214 w 236"/>
                  <a:gd name="T5" fmla="*/ 466 h 466"/>
                  <a:gd name="T6" fmla="*/ 0 w 236"/>
                  <a:gd name="T7" fmla="*/ 10 h 466"/>
                  <a:gd name="T8" fmla="*/ 22 w 236"/>
                  <a:gd name="T9" fmla="*/ 0 h 4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6"/>
                  <a:gd name="T16" fmla="*/ 0 h 466"/>
                  <a:gd name="T17" fmla="*/ 236 w 236"/>
                  <a:gd name="T18" fmla="*/ 466 h 4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6" h="466">
                    <a:moveTo>
                      <a:pt x="22" y="0"/>
                    </a:moveTo>
                    <a:lnTo>
                      <a:pt x="236" y="456"/>
                    </a:lnTo>
                    <a:lnTo>
                      <a:pt x="214" y="466"/>
                    </a:lnTo>
                    <a:lnTo>
                      <a:pt x="0" y="1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58" name="Freeform 60"/>
              <p:cNvSpPr>
                <a:spLocks/>
              </p:cNvSpPr>
              <p:nvPr/>
            </p:nvSpPr>
            <p:spPr bwMode="auto">
              <a:xfrm>
                <a:off x="17583" y="8831"/>
                <a:ext cx="44" cy="44"/>
              </a:xfrm>
              <a:custGeom>
                <a:avLst/>
                <a:gdLst>
                  <a:gd name="T0" fmla="*/ 0 w 22"/>
                  <a:gd name="T1" fmla="*/ 10 h 10"/>
                  <a:gd name="T2" fmla="*/ 22 w 22"/>
                  <a:gd name="T3" fmla="*/ 0 h 10"/>
                  <a:gd name="T4" fmla="*/ 0 w 22"/>
                  <a:gd name="T5" fmla="*/ 10 h 10"/>
                  <a:gd name="T6" fmla="*/ 0 60000 65536"/>
                  <a:gd name="T7" fmla="*/ 0 60000 65536"/>
                  <a:gd name="T8" fmla="*/ 0 60000 65536"/>
                  <a:gd name="T9" fmla="*/ 0 w 22"/>
                  <a:gd name="T10" fmla="*/ 0 h 10"/>
                  <a:gd name="T11" fmla="*/ 22 w 22"/>
                  <a:gd name="T12" fmla="*/ 10 h 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" h="10">
                    <a:moveTo>
                      <a:pt x="0" y="10"/>
                    </a:moveTo>
                    <a:lnTo>
                      <a:pt x="22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59" name="Freeform 61"/>
              <p:cNvSpPr>
                <a:spLocks/>
              </p:cNvSpPr>
              <p:nvPr/>
            </p:nvSpPr>
            <p:spPr bwMode="auto">
              <a:xfrm>
                <a:off x="18025" y="9919"/>
                <a:ext cx="96" cy="173"/>
              </a:xfrm>
              <a:custGeom>
                <a:avLst/>
                <a:gdLst>
                  <a:gd name="T0" fmla="*/ 22 w 45"/>
                  <a:gd name="T1" fmla="*/ 0 h 74"/>
                  <a:gd name="T2" fmla="*/ 29 w 45"/>
                  <a:gd name="T3" fmla="*/ 13 h 74"/>
                  <a:gd name="T4" fmla="*/ 34 w 45"/>
                  <a:gd name="T5" fmla="*/ 28 h 74"/>
                  <a:gd name="T6" fmla="*/ 45 w 45"/>
                  <a:gd name="T7" fmla="*/ 67 h 74"/>
                  <a:gd name="T8" fmla="*/ 22 w 45"/>
                  <a:gd name="T9" fmla="*/ 74 h 74"/>
                  <a:gd name="T10" fmla="*/ 11 w 45"/>
                  <a:gd name="T11" fmla="*/ 35 h 74"/>
                  <a:gd name="T12" fmla="*/ 6 w 45"/>
                  <a:gd name="T13" fmla="*/ 20 h 74"/>
                  <a:gd name="T14" fmla="*/ 0 w 45"/>
                  <a:gd name="T15" fmla="*/ 10 h 74"/>
                  <a:gd name="T16" fmla="*/ 22 w 45"/>
                  <a:gd name="T17" fmla="*/ 0 h 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5"/>
                  <a:gd name="T28" fmla="*/ 0 h 74"/>
                  <a:gd name="T29" fmla="*/ 45 w 45"/>
                  <a:gd name="T30" fmla="*/ 74 h 7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5" h="74">
                    <a:moveTo>
                      <a:pt x="22" y="0"/>
                    </a:moveTo>
                    <a:lnTo>
                      <a:pt x="29" y="13"/>
                    </a:lnTo>
                    <a:lnTo>
                      <a:pt x="34" y="28"/>
                    </a:lnTo>
                    <a:lnTo>
                      <a:pt x="45" y="67"/>
                    </a:lnTo>
                    <a:lnTo>
                      <a:pt x="22" y="74"/>
                    </a:lnTo>
                    <a:lnTo>
                      <a:pt x="11" y="35"/>
                    </a:lnTo>
                    <a:lnTo>
                      <a:pt x="6" y="20"/>
                    </a:lnTo>
                    <a:lnTo>
                      <a:pt x="0" y="1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60" name="Freeform 62"/>
              <p:cNvSpPr>
                <a:spLocks/>
              </p:cNvSpPr>
              <p:nvPr/>
            </p:nvSpPr>
            <p:spPr bwMode="auto">
              <a:xfrm>
                <a:off x="18025" y="9898"/>
                <a:ext cx="47" cy="44"/>
              </a:xfrm>
              <a:custGeom>
                <a:avLst/>
                <a:gdLst>
                  <a:gd name="T0" fmla="*/ 22 w 22"/>
                  <a:gd name="T1" fmla="*/ 0 h 10"/>
                  <a:gd name="T2" fmla="*/ 0 w 22"/>
                  <a:gd name="T3" fmla="*/ 10 h 10"/>
                  <a:gd name="T4" fmla="*/ 22 w 22"/>
                  <a:gd name="T5" fmla="*/ 0 h 10"/>
                  <a:gd name="T6" fmla="*/ 0 60000 65536"/>
                  <a:gd name="T7" fmla="*/ 0 60000 65536"/>
                  <a:gd name="T8" fmla="*/ 0 60000 65536"/>
                  <a:gd name="T9" fmla="*/ 0 w 22"/>
                  <a:gd name="T10" fmla="*/ 0 h 10"/>
                  <a:gd name="T11" fmla="*/ 22 w 22"/>
                  <a:gd name="T12" fmla="*/ 10 h 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" h="10">
                    <a:moveTo>
                      <a:pt x="22" y="0"/>
                    </a:moveTo>
                    <a:lnTo>
                      <a:pt x="0" y="1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61" name="Freeform 63"/>
              <p:cNvSpPr>
                <a:spLocks/>
              </p:cNvSpPr>
              <p:nvPr/>
            </p:nvSpPr>
            <p:spPr bwMode="auto">
              <a:xfrm>
                <a:off x="18072" y="10079"/>
                <a:ext cx="70" cy="488"/>
              </a:xfrm>
              <a:custGeom>
                <a:avLst/>
                <a:gdLst>
                  <a:gd name="T0" fmla="*/ 25 w 35"/>
                  <a:gd name="T1" fmla="*/ 0 h 208"/>
                  <a:gd name="T2" fmla="*/ 30 w 35"/>
                  <a:gd name="T3" fmla="*/ 30 h 208"/>
                  <a:gd name="T4" fmla="*/ 32 w 35"/>
                  <a:gd name="T5" fmla="*/ 76 h 208"/>
                  <a:gd name="T6" fmla="*/ 35 w 35"/>
                  <a:gd name="T7" fmla="*/ 208 h 208"/>
                  <a:gd name="T8" fmla="*/ 10 w 35"/>
                  <a:gd name="T9" fmla="*/ 208 h 208"/>
                  <a:gd name="T10" fmla="*/ 8 w 35"/>
                  <a:gd name="T11" fmla="*/ 78 h 208"/>
                  <a:gd name="T12" fmla="*/ 5 w 35"/>
                  <a:gd name="T13" fmla="*/ 33 h 208"/>
                  <a:gd name="T14" fmla="*/ 0 w 35"/>
                  <a:gd name="T15" fmla="*/ 4 h 208"/>
                  <a:gd name="T16" fmla="*/ 25 w 35"/>
                  <a:gd name="T17" fmla="*/ 0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5"/>
                  <a:gd name="T28" fmla="*/ 0 h 208"/>
                  <a:gd name="T29" fmla="*/ 35 w 35"/>
                  <a:gd name="T30" fmla="*/ 208 h 20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5" h="208">
                    <a:moveTo>
                      <a:pt x="25" y="0"/>
                    </a:moveTo>
                    <a:lnTo>
                      <a:pt x="30" y="30"/>
                    </a:lnTo>
                    <a:lnTo>
                      <a:pt x="32" y="76"/>
                    </a:lnTo>
                    <a:lnTo>
                      <a:pt x="35" y="208"/>
                    </a:lnTo>
                    <a:lnTo>
                      <a:pt x="10" y="208"/>
                    </a:lnTo>
                    <a:lnTo>
                      <a:pt x="8" y="78"/>
                    </a:lnTo>
                    <a:lnTo>
                      <a:pt x="5" y="33"/>
                    </a:lnTo>
                    <a:lnTo>
                      <a:pt x="0" y="4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62" name="Freeform 64"/>
              <p:cNvSpPr>
                <a:spLocks/>
              </p:cNvSpPr>
              <p:nvPr/>
            </p:nvSpPr>
            <p:spPr bwMode="auto">
              <a:xfrm>
                <a:off x="18072" y="10048"/>
                <a:ext cx="49" cy="44"/>
              </a:xfrm>
              <a:custGeom>
                <a:avLst/>
                <a:gdLst>
                  <a:gd name="T0" fmla="*/ 25 w 25"/>
                  <a:gd name="T1" fmla="*/ 4 h 11"/>
                  <a:gd name="T2" fmla="*/ 23 w 25"/>
                  <a:gd name="T3" fmla="*/ 0 h 11"/>
                  <a:gd name="T4" fmla="*/ 25 w 25"/>
                  <a:gd name="T5" fmla="*/ 6 h 11"/>
                  <a:gd name="T6" fmla="*/ 0 w 25"/>
                  <a:gd name="T7" fmla="*/ 10 h 11"/>
                  <a:gd name="T8" fmla="*/ 2 w 25"/>
                  <a:gd name="T9" fmla="*/ 11 h 11"/>
                  <a:gd name="T10" fmla="*/ 25 w 25"/>
                  <a:gd name="T11" fmla="*/ 4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"/>
                  <a:gd name="T19" fmla="*/ 0 h 11"/>
                  <a:gd name="T20" fmla="*/ 25 w 2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" h="11">
                    <a:moveTo>
                      <a:pt x="25" y="4"/>
                    </a:moveTo>
                    <a:lnTo>
                      <a:pt x="23" y="0"/>
                    </a:lnTo>
                    <a:lnTo>
                      <a:pt x="25" y="6"/>
                    </a:lnTo>
                    <a:lnTo>
                      <a:pt x="0" y="10"/>
                    </a:lnTo>
                    <a:lnTo>
                      <a:pt x="2" y="11"/>
                    </a:lnTo>
                    <a:lnTo>
                      <a:pt x="25" y="4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63" name="Rectangle 65"/>
              <p:cNvSpPr>
                <a:spLocks noChangeArrowheads="1"/>
              </p:cNvSpPr>
              <p:nvPr/>
            </p:nvSpPr>
            <p:spPr bwMode="auto">
              <a:xfrm>
                <a:off x="18093" y="10549"/>
                <a:ext cx="49" cy="44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64" name="Freeform 66"/>
              <p:cNvSpPr>
                <a:spLocks/>
              </p:cNvSpPr>
              <p:nvPr/>
            </p:nvSpPr>
            <p:spPr bwMode="auto">
              <a:xfrm>
                <a:off x="16927" y="5938"/>
                <a:ext cx="49" cy="44"/>
              </a:xfrm>
              <a:custGeom>
                <a:avLst/>
                <a:gdLst>
                  <a:gd name="T0" fmla="*/ 26 w 26"/>
                  <a:gd name="T1" fmla="*/ 11 h 13"/>
                  <a:gd name="T2" fmla="*/ 24 w 26"/>
                  <a:gd name="T3" fmla="*/ 0 h 13"/>
                  <a:gd name="T4" fmla="*/ 0 w 26"/>
                  <a:gd name="T5" fmla="*/ 2 h 13"/>
                  <a:gd name="T6" fmla="*/ 1 w 26"/>
                  <a:gd name="T7" fmla="*/ 13 h 13"/>
                  <a:gd name="T8" fmla="*/ 26 w 26"/>
                  <a:gd name="T9" fmla="*/ 11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13"/>
                  <a:gd name="T17" fmla="*/ 26 w 26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13">
                    <a:moveTo>
                      <a:pt x="26" y="11"/>
                    </a:moveTo>
                    <a:lnTo>
                      <a:pt x="24" y="0"/>
                    </a:lnTo>
                    <a:lnTo>
                      <a:pt x="0" y="2"/>
                    </a:lnTo>
                    <a:lnTo>
                      <a:pt x="1" y="13"/>
                    </a:lnTo>
                    <a:lnTo>
                      <a:pt x="26" y="11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65" name="Rectangle 67"/>
              <p:cNvSpPr>
                <a:spLocks noChangeArrowheads="1"/>
              </p:cNvSpPr>
              <p:nvPr/>
            </p:nvSpPr>
            <p:spPr bwMode="auto">
              <a:xfrm>
                <a:off x="19659" y="8025"/>
                <a:ext cx="49" cy="333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66" name="Freeform 68"/>
              <p:cNvSpPr>
                <a:spLocks/>
              </p:cNvSpPr>
              <p:nvPr/>
            </p:nvSpPr>
            <p:spPr bwMode="auto">
              <a:xfrm>
                <a:off x="19600" y="8352"/>
                <a:ext cx="108" cy="474"/>
              </a:xfrm>
              <a:custGeom>
                <a:avLst/>
                <a:gdLst>
                  <a:gd name="T0" fmla="*/ 53 w 53"/>
                  <a:gd name="T1" fmla="*/ 3 h 202"/>
                  <a:gd name="T2" fmla="*/ 28 w 53"/>
                  <a:gd name="T3" fmla="*/ 0 h 202"/>
                  <a:gd name="T4" fmla="*/ 0 w 53"/>
                  <a:gd name="T5" fmla="*/ 199 h 202"/>
                  <a:gd name="T6" fmla="*/ 25 w 53"/>
                  <a:gd name="T7" fmla="*/ 202 h 202"/>
                  <a:gd name="T8" fmla="*/ 53 w 53"/>
                  <a:gd name="T9" fmla="*/ 3 h 2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02"/>
                  <a:gd name="T17" fmla="*/ 53 w 53"/>
                  <a:gd name="T18" fmla="*/ 202 h 2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02">
                    <a:moveTo>
                      <a:pt x="53" y="3"/>
                    </a:moveTo>
                    <a:lnTo>
                      <a:pt x="28" y="0"/>
                    </a:lnTo>
                    <a:lnTo>
                      <a:pt x="0" y="199"/>
                    </a:lnTo>
                    <a:lnTo>
                      <a:pt x="25" y="202"/>
                    </a:lnTo>
                    <a:lnTo>
                      <a:pt x="53" y="3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67" name="Freeform 69"/>
              <p:cNvSpPr>
                <a:spLocks/>
              </p:cNvSpPr>
              <p:nvPr/>
            </p:nvSpPr>
            <p:spPr bwMode="auto">
              <a:xfrm>
                <a:off x="19659" y="8316"/>
                <a:ext cx="49" cy="44"/>
              </a:xfrm>
              <a:custGeom>
                <a:avLst/>
                <a:gdLst>
                  <a:gd name="T0" fmla="*/ 26 w 26"/>
                  <a:gd name="T1" fmla="*/ 2 h 3"/>
                  <a:gd name="T2" fmla="*/ 25 w 26"/>
                  <a:gd name="T3" fmla="*/ 3 h 3"/>
                  <a:gd name="T4" fmla="*/ 0 w 26"/>
                  <a:gd name="T5" fmla="*/ 0 h 3"/>
                  <a:gd name="T6" fmla="*/ 2 w 26"/>
                  <a:gd name="T7" fmla="*/ 2 h 3"/>
                  <a:gd name="T8" fmla="*/ 26 w 26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3"/>
                  <a:gd name="T17" fmla="*/ 26 w 26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3">
                    <a:moveTo>
                      <a:pt x="26" y="2"/>
                    </a:moveTo>
                    <a:lnTo>
                      <a:pt x="25" y="3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26" y="2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68" name="Freeform 70"/>
              <p:cNvSpPr>
                <a:spLocks/>
              </p:cNvSpPr>
              <p:nvPr/>
            </p:nvSpPr>
            <p:spPr bwMode="auto">
              <a:xfrm>
                <a:off x="19504" y="8818"/>
                <a:ext cx="145" cy="506"/>
              </a:xfrm>
              <a:custGeom>
                <a:avLst/>
                <a:gdLst>
                  <a:gd name="T0" fmla="*/ 71 w 71"/>
                  <a:gd name="T1" fmla="*/ 4 h 216"/>
                  <a:gd name="T2" fmla="*/ 46 w 71"/>
                  <a:gd name="T3" fmla="*/ 0 h 216"/>
                  <a:gd name="T4" fmla="*/ 0 w 71"/>
                  <a:gd name="T5" fmla="*/ 213 h 216"/>
                  <a:gd name="T6" fmla="*/ 25 w 71"/>
                  <a:gd name="T7" fmla="*/ 216 h 216"/>
                  <a:gd name="T8" fmla="*/ 71 w 71"/>
                  <a:gd name="T9" fmla="*/ 4 h 2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216"/>
                  <a:gd name="T17" fmla="*/ 71 w 71"/>
                  <a:gd name="T18" fmla="*/ 216 h 2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216">
                    <a:moveTo>
                      <a:pt x="71" y="4"/>
                    </a:moveTo>
                    <a:lnTo>
                      <a:pt x="46" y="0"/>
                    </a:lnTo>
                    <a:lnTo>
                      <a:pt x="0" y="213"/>
                    </a:lnTo>
                    <a:lnTo>
                      <a:pt x="25" y="216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69" name="Freeform 71"/>
              <p:cNvSpPr>
                <a:spLocks/>
              </p:cNvSpPr>
              <p:nvPr/>
            </p:nvSpPr>
            <p:spPr bwMode="auto">
              <a:xfrm>
                <a:off x="19600" y="8784"/>
                <a:ext cx="49" cy="44"/>
              </a:xfrm>
              <a:custGeom>
                <a:avLst/>
                <a:gdLst>
                  <a:gd name="T0" fmla="*/ 25 w 25"/>
                  <a:gd name="T1" fmla="*/ 3 h 4"/>
                  <a:gd name="T2" fmla="*/ 25 w 25"/>
                  <a:gd name="T3" fmla="*/ 4 h 4"/>
                  <a:gd name="T4" fmla="*/ 0 w 25"/>
                  <a:gd name="T5" fmla="*/ 0 h 4"/>
                  <a:gd name="T6" fmla="*/ 25 w 25"/>
                  <a:gd name="T7" fmla="*/ 3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5"/>
                  <a:gd name="T13" fmla="*/ 0 h 4"/>
                  <a:gd name="T14" fmla="*/ 25 w 2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5" h="4">
                    <a:moveTo>
                      <a:pt x="25" y="3"/>
                    </a:moveTo>
                    <a:lnTo>
                      <a:pt x="25" y="4"/>
                    </a:lnTo>
                    <a:lnTo>
                      <a:pt x="0" y="0"/>
                    </a:lnTo>
                    <a:lnTo>
                      <a:pt x="25" y="3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70" name="Freeform 72"/>
              <p:cNvSpPr>
                <a:spLocks/>
              </p:cNvSpPr>
              <p:nvPr/>
            </p:nvSpPr>
            <p:spPr bwMode="auto">
              <a:xfrm>
                <a:off x="19495" y="9308"/>
                <a:ext cx="58" cy="44"/>
              </a:xfrm>
              <a:custGeom>
                <a:avLst/>
                <a:gdLst>
                  <a:gd name="T0" fmla="*/ 27 w 27"/>
                  <a:gd name="T1" fmla="*/ 3 h 15"/>
                  <a:gd name="T2" fmla="*/ 24 w 27"/>
                  <a:gd name="T3" fmla="*/ 15 h 15"/>
                  <a:gd name="T4" fmla="*/ 0 w 27"/>
                  <a:gd name="T5" fmla="*/ 11 h 15"/>
                  <a:gd name="T6" fmla="*/ 2 w 27"/>
                  <a:gd name="T7" fmla="*/ 0 h 15"/>
                  <a:gd name="T8" fmla="*/ 27 w 27"/>
                  <a:gd name="T9" fmla="*/ 3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15"/>
                  <a:gd name="T17" fmla="*/ 27 w 27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15">
                    <a:moveTo>
                      <a:pt x="27" y="3"/>
                    </a:moveTo>
                    <a:lnTo>
                      <a:pt x="24" y="15"/>
                    </a:lnTo>
                    <a:lnTo>
                      <a:pt x="0" y="11"/>
                    </a:lnTo>
                    <a:lnTo>
                      <a:pt x="2" y="0"/>
                    </a:lnTo>
                    <a:lnTo>
                      <a:pt x="27" y="3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71" name="Rectangle 73"/>
              <p:cNvSpPr>
                <a:spLocks noChangeArrowheads="1"/>
              </p:cNvSpPr>
              <p:nvPr/>
            </p:nvSpPr>
            <p:spPr bwMode="auto">
              <a:xfrm>
                <a:off x="19659" y="7981"/>
                <a:ext cx="49" cy="44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72" name="Rectangle 74"/>
              <p:cNvSpPr>
                <a:spLocks noChangeArrowheads="1"/>
              </p:cNvSpPr>
              <p:nvPr/>
            </p:nvSpPr>
            <p:spPr bwMode="auto">
              <a:xfrm>
                <a:off x="19504" y="12045"/>
                <a:ext cx="49" cy="661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73" name="Freeform 75"/>
              <p:cNvSpPr>
                <a:spLocks/>
              </p:cNvSpPr>
              <p:nvPr/>
            </p:nvSpPr>
            <p:spPr bwMode="auto">
              <a:xfrm>
                <a:off x="19479" y="12702"/>
                <a:ext cx="74" cy="262"/>
              </a:xfrm>
              <a:custGeom>
                <a:avLst/>
                <a:gdLst>
                  <a:gd name="T0" fmla="*/ 36 w 36"/>
                  <a:gd name="T1" fmla="*/ 2 h 112"/>
                  <a:gd name="T2" fmla="*/ 11 w 36"/>
                  <a:gd name="T3" fmla="*/ 0 h 112"/>
                  <a:gd name="T4" fmla="*/ 0 w 36"/>
                  <a:gd name="T5" fmla="*/ 110 h 112"/>
                  <a:gd name="T6" fmla="*/ 24 w 36"/>
                  <a:gd name="T7" fmla="*/ 112 h 112"/>
                  <a:gd name="T8" fmla="*/ 36 w 36"/>
                  <a:gd name="T9" fmla="*/ 2 h 1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112"/>
                  <a:gd name="T17" fmla="*/ 36 w 36"/>
                  <a:gd name="T18" fmla="*/ 112 h 1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112">
                    <a:moveTo>
                      <a:pt x="36" y="2"/>
                    </a:moveTo>
                    <a:lnTo>
                      <a:pt x="11" y="0"/>
                    </a:lnTo>
                    <a:lnTo>
                      <a:pt x="0" y="110"/>
                    </a:lnTo>
                    <a:lnTo>
                      <a:pt x="24" y="112"/>
                    </a:lnTo>
                    <a:lnTo>
                      <a:pt x="36" y="2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74" name="Freeform 76"/>
              <p:cNvSpPr>
                <a:spLocks/>
              </p:cNvSpPr>
              <p:nvPr/>
            </p:nvSpPr>
            <p:spPr bwMode="auto">
              <a:xfrm>
                <a:off x="19504" y="12662"/>
                <a:ext cx="49" cy="44"/>
              </a:xfrm>
              <a:custGeom>
                <a:avLst/>
                <a:gdLst>
                  <a:gd name="T0" fmla="*/ 26 w 26"/>
                  <a:gd name="T1" fmla="*/ 2 h 2"/>
                  <a:gd name="T2" fmla="*/ 25 w 26"/>
                  <a:gd name="T3" fmla="*/ 2 h 2"/>
                  <a:gd name="T4" fmla="*/ 0 w 26"/>
                  <a:gd name="T5" fmla="*/ 0 h 2"/>
                  <a:gd name="T6" fmla="*/ 2 w 26"/>
                  <a:gd name="T7" fmla="*/ 2 h 2"/>
                  <a:gd name="T8" fmla="*/ 26 w 26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2"/>
                  <a:gd name="T17" fmla="*/ 26 w 26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2">
                    <a:moveTo>
                      <a:pt x="26" y="2"/>
                    </a:moveTo>
                    <a:lnTo>
                      <a:pt x="25" y="2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26" y="2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75" name="Freeform 77"/>
              <p:cNvSpPr>
                <a:spLocks/>
              </p:cNvSpPr>
              <p:nvPr/>
            </p:nvSpPr>
            <p:spPr bwMode="auto">
              <a:xfrm>
                <a:off x="19415" y="12957"/>
                <a:ext cx="113" cy="299"/>
              </a:xfrm>
              <a:custGeom>
                <a:avLst/>
                <a:gdLst>
                  <a:gd name="T0" fmla="*/ 55 w 55"/>
                  <a:gd name="T1" fmla="*/ 6 h 128"/>
                  <a:gd name="T2" fmla="*/ 32 w 55"/>
                  <a:gd name="T3" fmla="*/ 0 h 128"/>
                  <a:gd name="T4" fmla="*/ 0 w 55"/>
                  <a:gd name="T5" fmla="*/ 122 h 128"/>
                  <a:gd name="T6" fmla="*/ 23 w 55"/>
                  <a:gd name="T7" fmla="*/ 128 h 128"/>
                  <a:gd name="T8" fmla="*/ 55 w 55"/>
                  <a:gd name="T9" fmla="*/ 6 h 1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128"/>
                  <a:gd name="T17" fmla="*/ 55 w 55"/>
                  <a:gd name="T18" fmla="*/ 128 h 1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128">
                    <a:moveTo>
                      <a:pt x="55" y="6"/>
                    </a:moveTo>
                    <a:lnTo>
                      <a:pt x="32" y="0"/>
                    </a:lnTo>
                    <a:lnTo>
                      <a:pt x="0" y="122"/>
                    </a:lnTo>
                    <a:lnTo>
                      <a:pt x="23" y="128"/>
                    </a:lnTo>
                    <a:lnTo>
                      <a:pt x="55" y="6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76" name="Freeform 78"/>
              <p:cNvSpPr>
                <a:spLocks/>
              </p:cNvSpPr>
              <p:nvPr/>
            </p:nvSpPr>
            <p:spPr bwMode="auto">
              <a:xfrm>
                <a:off x="19479" y="12934"/>
                <a:ext cx="49" cy="44"/>
              </a:xfrm>
              <a:custGeom>
                <a:avLst/>
                <a:gdLst>
                  <a:gd name="T0" fmla="*/ 24 w 24"/>
                  <a:gd name="T1" fmla="*/ 3 h 9"/>
                  <a:gd name="T2" fmla="*/ 24 w 24"/>
                  <a:gd name="T3" fmla="*/ 9 h 9"/>
                  <a:gd name="T4" fmla="*/ 24 w 24"/>
                  <a:gd name="T5" fmla="*/ 6 h 9"/>
                  <a:gd name="T6" fmla="*/ 1 w 24"/>
                  <a:gd name="T7" fmla="*/ 0 h 9"/>
                  <a:gd name="T8" fmla="*/ 0 w 24"/>
                  <a:gd name="T9" fmla="*/ 1 h 9"/>
                  <a:gd name="T10" fmla="*/ 24 w 24"/>
                  <a:gd name="T11" fmla="*/ 3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9"/>
                  <a:gd name="T20" fmla="*/ 24 w 24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9">
                    <a:moveTo>
                      <a:pt x="24" y="3"/>
                    </a:moveTo>
                    <a:lnTo>
                      <a:pt x="24" y="9"/>
                    </a:lnTo>
                    <a:lnTo>
                      <a:pt x="24" y="6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24" y="3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77" name="Freeform 79"/>
              <p:cNvSpPr>
                <a:spLocks/>
              </p:cNvSpPr>
              <p:nvPr/>
            </p:nvSpPr>
            <p:spPr bwMode="auto">
              <a:xfrm>
                <a:off x="19282" y="13237"/>
                <a:ext cx="179" cy="513"/>
              </a:xfrm>
              <a:custGeom>
                <a:avLst/>
                <a:gdLst>
                  <a:gd name="T0" fmla="*/ 87 w 87"/>
                  <a:gd name="T1" fmla="*/ 8 h 219"/>
                  <a:gd name="T2" fmla="*/ 64 w 87"/>
                  <a:gd name="T3" fmla="*/ 0 h 219"/>
                  <a:gd name="T4" fmla="*/ 0 w 87"/>
                  <a:gd name="T5" fmla="*/ 212 h 219"/>
                  <a:gd name="T6" fmla="*/ 23 w 87"/>
                  <a:gd name="T7" fmla="*/ 219 h 219"/>
                  <a:gd name="T8" fmla="*/ 87 w 87"/>
                  <a:gd name="T9" fmla="*/ 8 h 2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7"/>
                  <a:gd name="T16" fmla="*/ 0 h 219"/>
                  <a:gd name="T17" fmla="*/ 87 w 87"/>
                  <a:gd name="T18" fmla="*/ 219 h 2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7" h="219">
                    <a:moveTo>
                      <a:pt x="87" y="8"/>
                    </a:moveTo>
                    <a:lnTo>
                      <a:pt x="64" y="0"/>
                    </a:lnTo>
                    <a:lnTo>
                      <a:pt x="0" y="212"/>
                    </a:lnTo>
                    <a:lnTo>
                      <a:pt x="23" y="219"/>
                    </a:lnTo>
                    <a:lnTo>
                      <a:pt x="87" y="8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78" name="Freeform 80"/>
              <p:cNvSpPr>
                <a:spLocks/>
              </p:cNvSpPr>
              <p:nvPr/>
            </p:nvSpPr>
            <p:spPr bwMode="auto">
              <a:xfrm>
                <a:off x="19415" y="13212"/>
                <a:ext cx="47" cy="44"/>
              </a:xfrm>
              <a:custGeom>
                <a:avLst/>
                <a:gdLst>
                  <a:gd name="T0" fmla="*/ 23 w 23"/>
                  <a:gd name="T1" fmla="*/ 8 h 8"/>
                  <a:gd name="T2" fmla="*/ 0 w 23"/>
                  <a:gd name="T3" fmla="*/ 0 h 8"/>
                  <a:gd name="T4" fmla="*/ 0 w 23"/>
                  <a:gd name="T5" fmla="*/ 2 h 8"/>
                  <a:gd name="T6" fmla="*/ 23 w 23"/>
                  <a:gd name="T7" fmla="*/ 8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3"/>
                  <a:gd name="T13" fmla="*/ 0 h 8"/>
                  <a:gd name="T14" fmla="*/ 23 w 23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3" h="8">
                    <a:moveTo>
                      <a:pt x="23" y="8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79" name="Rectangle 81"/>
              <p:cNvSpPr>
                <a:spLocks noChangeArrowheads="1"/>
              </p:cNvSpPr>
              <p:nvPr/>
            </p:nvSpPr>
            <p:spPr bwMode="auto">
              <a:xfrm>
                <a:off x="19504" y="12002"/>
                <a:ext cx="49" cy="44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80" name="Rectangle 82"/>
              <p:cNvSpPr>
                <a:spLocks noChangeArrowheads="1"/>
              </p:cNvSpPr>
              <p:nvPr/>
            </p:nvSpPr>
            <p:spPr bwMode="auto">
              <a:xfrm>
                <a:off x="19149" y="11131"/>
                <a:ext cx="49" cy="211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81" name="Freeform 83"/>
              <p:cNvSpPr>
                <a:spLocks/>
              </p:cNvSpPr>
              <p:nvPr/>
            </p:nvSpPr>
            <p:spPr bwMode="auto">
              <a:xfrm>
                <a:off x="19149" y="11335"/>
                <a:ext cx="112" cy="323"/>
              </a:xfrm>
              <a:custGeom>
                <a:avLst/>
                <a:gdLst>
                  <a:gd name="T0" fmla="*/ 23 w 55"/>
                  <a:gd name="T1" fmla="*/ 0 h 138"/>
                  <a:gd name="T2" fmla="*/ 0 w 55"/>
                  <a:gd name="T3" fmla="*/ 7 h 138"/>
                  <a:gd name="T4" fmla="*/ 32 w 55"/>
                  <a:gd name="T5" fmla="*/ 138 h 138"/>
                  <a:gd name="T6" fmla="*/ 55 w 55"/>
                  <a:gd name="T7" fmla="*/ 132 h 138"/>
                  <a:gd name="T8" fmla="*/ 23 w 55"/>
                  <a:gd name="T9" fmla="*/ 0 h 1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138"/>
                  <a:gd name="T17" fmla="*/ 55 w 55"/>
                  <a:gd name="T18" fmla="*/ 138 h 1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138">
                    <a:moveTo>
                      <a:pt x="23" y="0"/>
                    </a:moveTo>
                    <a:lnTo>
                      <a:pt x="0" y="7"/>
                    </a:lnTo>
                    <a:lnTo>
                      <a:pt x="32" y="138"/>
                    </a:lnTo>
                    <a:lnTo>
                      <a:pt x="55" y="13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82" name="Freeform 84"/>
              <p:cNvSpPr>
                <a:spLocks/>
              </p:cNvSpPr>
              <p:nvPr/>
            </p:nvSpPr>
            <p:spPr bwMode="auto">
              <a:xfrm>
                <a:off x="19149" y="11307"/>
                <a:ext cx="49" cy="44"/>
              </a:xfrm>
              <a:custGeom>
                <a:avLst/>
                <a:gdLst>
                  <a:gd name="T0" fmla="*/ 0 w 25"/>
                  <a:gd name="T1" fmla="*/ 3 h 7"/>
                  <a:gd name="T2" fmla="*/ 0 w 25"/>
                  <a:gd name="T3" fmla="*/ 7 h 7"/>
                  <a:gd name="T4" fmla="*/ 23 w 25"/>
                  <a:gd name="T5" fmla="*/ 0 h 7"/>
                  <a:gd name="T6" fmla="*/ 25 w 25"/>
                  <a:gd name="T7" fmla="*/ 3 h 7"/>
                  <a:gd name="T8" fmla="*/ 0 w 25"/>
                  <a:gd name="T9" fmla="*/ 3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7"/>
                  <a:gd name="T17" fmla="*/ 25 w 25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7">
                    <a:moveTo>
                      <a:pt x="0" y="3"/>
                    </a:moveTo>
                    <a:lnTo>
                      <a:pt x="0" y="7"/>
                    </a:lnTo>
                    <a:lnTo>
                      <a:pt x="23" y="0"/>
                    </a:lnTo>
                    <a:lnTo>
                      <a:pt x="25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83" name="Freeform 85"/>
              <p:cNvSpPr>
                <a:spLocks/>
              </p:cNvSpPr>
              <p:nvPr/>
            </p:nvSpPr>
            <p:spPr bwMode="auto">
              <a:xfrm>
                <a:off x="19214" y="11641"/>
                <a:ext cx="158" cy="344"/>
              </a:xfrm>
              <a:custGeom>
                <a:avLst/>
                <a:gdLst>
                  <a:gd name="T0" fmla="*/ 23 w 77"/>
                  <a:gd name="T1" fmla="*/ 0 h 147"/>
                  <a:gd name="T2" fmla="*/ 0 w 77"/>
                  <a:gd name="T3" fmla="*/ 7 h 147"/>
                  <a:gd name="T4" fmla="*/ 54 w 77"/>
                  <a:gd name="T5" fmla="*/ 147 h 147"/>
                  <a:gd name="T6" fmla="*/ 77 w 77"/>
                  <a:gd name="T7" fmla="*/ 140 h 147"/>
                  <a:gd name="T8" fmla="*/ 23 w 77"/>
                  <a:gd name="T9" fmla="*/ 0 h 1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7"/>
                  <a:gd name="T16" fmla="*/ 0 h 147"/>
                  <a:gd name="T17" fmla="*/ 77 w 77"/>
                  <a:gd name="T18" fmla="*/ 147 h 1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7" h="147">
                    <a:moveTo>
                      <a:pt x="23" y="0"/>
                    </a:moveTo>
                    <a:lnTo>
                      <a:pt x="0" y="7"/>
                    </a:lnTo>
                    <a:lnTo>
                      <a:pt x="54" y="147"/>
                    </a:lnTo>
                    <a:lnTo>
                      <a:pt x="77" y="14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84" name="Freeform 86"/>
              <p:cNvSpPr>
                <a:spLocks/>
              </p:cNvSpPr>
              <p:nvPr/>
            </p:nvSpPr>
            <p:spPr bwMode="auto">
              <a:xfrm>
                <a:off x="19214" y="11614"/>
                <a:ext cx="47" cy="44"/>
              </a:xfrm>
              <a:custGeom>
                <a:avLst/>
                <a:gdLst>
                  <a:gd name="T0" fmla="*/ 0 w 23"/>
                  <a:gd name="T1" fmla="*/ 7 h 7"/>
                  <a:gd name="T2" fmla="*/ 23 w 23"/>
                  <a:gd name="T3" fmla="*/ 0 h 7"/>
                  <a:gd name="T4" fmla="*/ 23 w 23"/>
                  <a:gd name="T5" fmla="*/ 1 h 7"/>
                  <a:gd name="T6" fmla="*/ 0 w 23"/>
                  <a:gd name="T7" fmla="*/ 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3"/>
                  <a:gd name="T13" fmla="*/ 0 h 7"/>
                  <a:gd name="T14" fmla="*/ 23 w 23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3" h="7">
                    <a:moveTo>
                      <a:pt x="0" y="7"/>
                    </a:moveTo>
                    <a:lnTo>
                      <a:pt x="23" y="0"/>
                    </a:lnTo>
                    <a:lnTo>
                      <a:pt x="23" y="1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85" name="Freeform 87"/>
              <p:cNvSpPr>
                <a:spLocks/>
              </p:cNvSpPr>
              <p:nvPr/>
            </p:nvSpPr>
            <p:spPr bwMode="auto">
              <a:xfrm>
                <a:off x="19324" y="11964"/>
                <a:ext cx="158" cy="263"/>
              </a:xfrm>
              <a:custGeom>
                <a:avLst/>
                <a:gdLst>
                  <a:gd name="T0" fmla="*/ 22 w 75"/>
                  <a:gd name="T1" fmla="*/ 0 h 112"/>
                  <a:gd name="T2" fmla="*/ 0 w 75"/>
                  <a:gd name="T3" fmla="*/ 12 h 112"/>
                  <a:gd name="T4" fmla="*/ 54 w 75"/>
                  <a:gd name="T5" fmla="*/ 112 h 112"/>
                  <a:gd name="T6" fmla="*/ 75 w 75"/>
                  <a:gd name="T7" fmla="*/ 100 h 112"/>
                  <a:gd name="T8" fmla="*/ 22 w 75"/>
                  <a:gd name="T9" fmla="*/ 0 h 1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"/>
                  <a:gd name="T16" fmla="*/ 0 h 112"/>
                  <a:gd name="T17" fmla="*/ 75 w 75"/>
                  <a:gd name="T18" fmla="*/ 112 h 1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" h="112">
                    <a:moveTo>
                      <a:pt x="22" y="0"/>
                    </a:moveTo>
                    <a:lnTo>
                      <a:pt x="0" y="12"/>
                    </a:lnTo>
                    <a:lnTo>
                      <a:pt x="54" y="112"/>
                    </a:lnTo>
                    <a:lnTo>
                      <a:pt x="75" y="10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86" name="Freeform 88"/>
              <p:cNvSpPr>
                <a:spLocks/>
              </p:cNvSpPr>
              <p:nvPr/>
            </p:nvSpPr>
            <p:spPr bwMode="auto">
              <a:xfrm>
                <a:off x="19324" y="11963"/>
                <a:ext cx="49" cy="44"/>
              </a:xfrm>
              <a:custGeom>
                <a:avLst/>
                <a:gdLst>
                  <a:gd name="T0" fmla="*/ 0 w 23"/>
                  <a:gd name="T1" fmla="*/ 9 h 18"/>
                  <a:gd name="T2" fmla="*/ 4 w 23"/>
                  <a:gd name="T3" fmla="*/ 18 h 18"/>
                  <a:gd name="T4" fmla="*/ 0 w 23"/>
                  <a:gd name="T5" fmla="*/ 12 h 18"/>
                  <a:gd name="T6" fmla="*/ 22 w 23"/>
                  <a:gd name="T7" fmla="*/ 0 h 18"/>
                  <a:gd name="T8" fmla="*/ 23 w 23"/>
                  <a:gd name="T9" fmla="*/ 2 h 18"/>
                  <a:gd name="T10" fmla="*/ 0 w 23"/>
                  <a:gd name="T11" fmla="*/ 9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18"/>
                  <a:gd name="T20" fmla="*/ 23 w 23"/>
                  <a:gd name="T21" fmla="*/ 18 h 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18">
                    <a:moveTo>
                      <a:pt x="0" y="9"/>
                    </a:moveTo>
                    <a:lnTo>
                      <a:pt x="4" y="18"/>
                    </a:lnTo>
                    <a:lnTo>
                      <a:pt x="0" y="12"/>
                    </a:lnTo>
                    <a:lnTo>
                      <a:pt x="22" y="0"/>
                    </a:lnTo>
                    <a:lnTo>
                      <a:pt x="23" y="2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87" name="Freeform 89"/>
              <p:cNvSpPr>
                <a:spLocks/>
              </p:cNvSpPr>
              <p:nvPr/>
            </p:nvSpPr>
            <p:spPr bwMode="auto">
              <a:xfrm>
                <a:off x="19436" y="12198"/>
                <a:ext cx="113" cy="171"/>
              </a:xfrm>
              <a:custGeom>
                <a:avLst/>
                <a:gdLst>
                  <a:gd name="T0" fmla="*/ 21 w 53"/>
                  <a:gd name="T1" fmla="*/ 0 h 73"/>
                  <a:gd name="T2" fmla="*/ 0 w 53"/>
                  <a:gd name="T3" fmla="*/ 12 h 73"/>
                  <a:gd name="T4" fmla="*/ 32 w 53"/>
                  <a:gd name="T5" fmla="*/ 73 h 73"/>
                  <a:gd name="T6" fmla="*/ 53 w 53"/>
                  <a:gd name="T7" fmla="*/ 62 h 73"/>
                  <a:gd name="T8" fmla="*/ 21 w 53"/>
                  <a:gd name="T9" fmla="*/ 0 h 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73"/>
                  <a:gd name="T17" fmla="*/ 53 w 53"/>
                  <a:gd name="T18" fmla="*/ 73 h 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73">
                    <a:moveTo>
                      <a:pt x="21" y="0"/>
                    </a:moveTo>
                    <a:lnTo>
                      <a:pt x="0" y="12"/>
                    </a:lnTo>
                    <a:lnTo>
                      <a:pt x="32" y="73"/>
                    </a:lnTo>
                    <a:lnTo>
                      <a:pt x="53" y="62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88" name="Freeform 90"/>
              <p:cNvSpPr>
                <a:spLocks/>
              </p:cNvSpPr>
              <p:nvPr/>
            </p:nvSpPr>
            <p:spPr bwMode="auto">
              <a:xfrm>
                <a:off x="19436" y="12183"/>
                <a:ext cx="47" cy="44"/>
              </a:xfrm>
              <a:custGeom>
                <a:avLst/>
                <a:gdLst>
                  <a:gd name="T0" fmla="*/ 0 w 21"/>
                  <a:gd name="T1" fmla="*/ 12 h 12"/>
                  <a:gd name="T2" fmla="*/ 21 w 21"/>
                  <a:gd name="T3" fmla="*/ 0 h 12"/>
                  <a:gd name="T4" fmla="*/ 0 w 21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21"/>
                  <a:gd name="T10" fmla="*/ 0 h 12"/>
                  <a:gd name="T11" fmla="*/ 21 w 21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" h="12">
                    <a:moveTo>
                      <a:pt x="0" y="12"/>
                    </a:moveTo>
                    <a:lnTo>
                      <a:pt x="21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89" name="Rectangle 91"/>
              <p:cNvSpPr>
                <a:spLocks noChangeArrowheads="1"/>
              </p:cNvSpPr>
              <p:nvPr/>
            </p:nvSpPr>
            <p:spPr bwMode="auto">
              <a:xfrm>
                <a:off x="19504" y="12355"/>
                <a:ext cx="49" cy="117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90" name="Freeform 92"/>
              <p:cNvSpPr>
                <a:spLocks/>
              </p:cNvSpPr>
              <p:nvPr/>
            </p:nvSpPr>
            <p:spPr bwMode="auto">
              <a:xfrm>
                <a:off x="19504" y="12325"/>
                <a:ext cx="49" cy="44"/>
              </a:xfrm>
              <a:custGeom>
                <a:avLst/>
                <a:gdLst>
                  <a:gd name="T0" fmla="*/ 21 w 24"/>
                  <a:gd name="T1" fmla="*/ 0 h 11"/>
                  <a:gd name="T2" fmla="*/ 24 w 24"/>
                  <a:gd name="T3" fmla="*/ 5 h 11"/>
                  <a:gd name="T4" fmla="*/ 0 w 24"/>
                  <a:gd name="T5" fmla="*/ 5 h 11"/>
                  <a:gd name="T6" fmla="*/ 0 w 24"/>
                  <a:gd name="T7" fmla="*/ 11 h 11"/>
                  <a:gd name="T8" fmla="*/ 21 w 24"/>
                  <a:gd name="T9" fmla="*/ 0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11"/>
                  <a:gd name="T17" fmla="*/ 24 w 24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11">
                    <a:moveTo>
                      <a:pt x="21" y="0"/>
                    </a:moveTo>
                    <a:lnTo>
                      <a:pt x="24" y="5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91" name="Rectangle 93"/>
              <p:cNvSpPr>
                <a:spLocks noChangeArrowheads="1"/>
              </p:cNvSpPr>
              <p:nvPr/>
            </p:nvSpPr>
            <p:spPr bwMode="auto">
              <a:xfrm>
                <a:off x="19504" y="12471"/>
                <a:ext cx="49" cy="612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92" name="Freeform 94"/>
              <p:cNvSpPr>
                <a:spLocks/>
              </p:cNvSpPr>
              <p:nvPr/>
            </p:nvSpPr>
            <p:spPr bwMode="auto">
              <a:xfrm>
                <a:off x="19504" y="12431"/>
                <a:ext cx="49" cy="44"/>
              </a:xfrm>
              <a:custGeom>
                <a:avLst/>
                <a:gdLst>
                  <a:gd name="T0" fmla="*/ 0 w 24"/>
                  <a:gd name="T1" fmla="*/ 0 h 44"/>
                  <a:gd name="T2" fmla="*/ 24 w 24"/>
                  <a:gd name="T3" fmla="*/ 0 h 44"/>
                  <a:gd name="T4" fmla="*/ 0 w 24"/>
                  <a:gd name="T5" fmla="*/ 0 h 44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44"/>
                  <a:gd name="T11" fmla="*/ 24 w 24"/>
                  <a:gd name="T12" fmla="*/ 44 h 4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44">
                    <a:moveTo>
                      <a:pt x="0" y="0"/>
                    </a:move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93" name="Freeform 95"/>
              <p:cNvSpPr>
                <a:spLocks/>
              </p:cNvSpPr>
              <p:nvPr/>
            </p:nvSpPr>
            <p:spPr bwMode="auto">
              <a:xfrm>
                <a:off x="19495" y="13083"/>
                <a:ext cx="58" cy="283"/>
              </a:xfrm>
              <a:custGeom>
                <a:avLst/>
                <a:gdLst>
                  <a:gd name="T0" fmla="*/ 27 w 27"/>
                  <a:gd name="T1" fmla="*/ 0 h 121"/>
                  <a:gd name="T2" fmla="*/ 2 w 27"/>
                  <a:gd name="T3" fmla="*/ 0 h 121"/>
                  <a:gd name="T4" fmla="*/ 0 w 27"/>
                  <a:gd name="T5" fmla="*/ 121 h 121"/>
                  <a:gd name="T6" fmla="*/ 24 w 27"/>
                  <a:gd name="T7" fmla="*/ 121 h 121"/>
                  <a:gd name="T8" fmla="*/ 27 w 27"/>
                  <a:gd name="T9" fmla="*/ 0 h 1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121"/>
                  <a:gd name="T17" fmla="*/ 27 w 27"/>
                  <a:gd name="T18" fmla="*/ 121 h 1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121">
                    <a:moveTo>
                      <a:pt x="27" y="0"/>
                    </a:moveTo>
                    <a:lnTo>
                      <a:pt x="2" y="0"/>
                    </a:lnTo>
                    <a:lnTo>
                      <a:pt x="0" y="121"/>
                    </a:lnTo>
                    <a:lnTo>
                      <a:pt x="24" y="121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94" name="Freeform 96"/>
              <p:cNvSpPr>
                <a:spLocks/>
              </p:cNvSpPr>
              <p:nvPr/>
            </p:nvSpPr>
            <p:spPr bwMode="auto">
              <a:xfrm>
                <a:off x="19504" y="13042"/>
                <a:ext cx="49" cy="44"/>
              </a:xfrm>
              <a:custGeom>
                <a:avLst/>
                <a:gdLst>
                  <a:gd name="T0" fmla="*/ 26 w 26"/>
                  <a:gd name="T1" fmla="*/ 0 h 44"/>
                  <a:gd name="T2" fmla="*/ 25 w 26"/>
                  <a:gd name="T3" fmla="*/ 0 h 44"/>
                  <a:gd name="T4" fmla="*/ 0 w 26"/>
                  <a:gd name="T5" fmla="*/ 0 h 44"/>
                  <a:gd name="T6" fmla="*/ 2 w 26"/>
                  <a:gd name="T7" fmla="*/ 0 h 44"/>
                  <a:gd name="T8" fmla="*/ 26 w 26"/>
                  <a:gd name="T9" fmla="*/ 0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44"/>
                  <a:gd name="T17" fmla="*/ 26 w 26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44">
                    <a:moveTo>
                      <a:pt x="26" y="0"/>
                    </a:moveTo>
                    <a:lnTo>
                      <a:pt x="25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95" name="Freeform 97"/>
              <p:cNvSpPr>
                <a:spLocks/>
              </p:cNvSpPr>
              <p:nvPr/>
            </p:nvSpPr>
            <p:spPr bwMode="auto">
              <a:xfrm>
                <a:off x="19495" y="13366"/>
                <a:ext cx="58" cy="169"/>
              </a:xfrm>
              <a:custGeom>
                <a:avLst/>
                <a:gdLst>
                  <a:gd name="T0" fmla="*/ 24 w 27"/>
                  <a:gd name="T1" fmla="*/ 0 h 72"/>
                  <a:gd name="T2" fmla="*/ 0 w 27"/>
                  <a:gd name="T3" fmla="*/ 2 h 72"/>
                  <a:gd name="T4" fmla="*/ 2 w 27"/>
                  <a:gd name="T5" fmla="*/ 72 h 72"/>
                  <a:gd name="T6" fmla="*/ 27 w 27"/>
                  <a:gd name="T7" fmla="*/ 70 h 72"/>
                  <a:gd name="T8" fmla="*/ 24 w 27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72"/>
                  <a:gd name="T17" fmla="*/ 27 w 27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72">
                    <a:moveTo>
                      <a:pt x="24" y="0"/>
                    </a:moveTo>
                    <a:lnTo>
                      <a:pt x="0" y="2"/>
                    </a:lnTo>
                    <a:lnTo>
                      <a:pt x="2" y="72"/>
                    </a:lnTo>
                    <a:lnTo>
                      <a:pt x="27" y="7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96" name="Freeform 98"/>
              <p:cNvSpPr>
                <a:spLocks/>
              </p:cNvSpPr>
              <p:nvPr/>
            </p:nvSpPr>
            <p:spPr bwMode="auto">
              <a:xfrm>
                <a:off x="19495" y="13327"/>
                <a:ext cx="54" cy="44"/>
              </a:xfrm>
              <a:custGeom>
                <a:avLst/>
                <a:gdLst>
                  <a:gd name="T0" fmla="*/ 0 w 24"/>
                  <a:gd name="T1" fmla="*/ 0 h 2"/>
                  <a:gd name="T2" fmla="*/ 0 w 24"/>
                  <a:gd name="T3" fmla="*/ 2 h 2"/>
                  <a:gd name="T4" fmla="*/ 24 w 24"/>
                  <a:gd name="T5" fmla="*/ 0 h 2"/>
                  <a:gd name="T6" fmla="*/ 0 w 24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"/>
                  <a:gd name="T13" fmla="*/ 0 h 2"/>
                  <a:gd name="T14" fmla="*/ 24 w 24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" h="2">
                    <a:moveTo>
                      <a:pt x="0" y="0"/>
                    </a:moveTo>
                    <a:lnTo>
                      <a:pt x="0" y="2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97" name="Freeform 99"/>
              <p:cNvSpPr>
                <a:spLocks/>
              </p:cNvSpPr>
              <p:nvPr/>
            </p:nvSpPr>
            <p:spPr bwMode="auto">
              <a:xfrm>
                <a:off x="19504" y="13527"/>
                <a:ext cx="203" cy="1089"/>
              </a:xfrm>
              <a:custGeom>
                <a:avLst/>
                <a:gdLst>
                  <a:gd name="T0" fmla="*/ 25 w 99"/>
                  <a:gd name="T1" fmla="*/ 0 h 465"/>
                  <a:gd name="T2" fmla="*/ 0 w 99"/>
                  <a:gd name="T3" fmla="*/ 4 h 465"/>
                  <a:gd name="T4" fmla="*/ 74 w 99"/>
                  <a:gd name="T5" fmla="*/ 465 h 465"/>
                  <a:gd name="T6" fmla="*/ 99 w 99"/>
                  <a:gd name="T7" fmla="*/ 461 h 465"/>
                  <a:gd name="T8" fmla="*/ 25 w 99"/>
                  <a:gd name="T9" fmla="*/ 0 h 4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465"/>
                  <a:gd name="T17" fmla="*/ 99 w 99"/>
                  <a:gd name="T18" fmla="*/ 465 h 46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465">
                    <a:moveTo>
                      <a:pt x="25" y="0"/>
                    </a:moveTo>
                    <a:lnTo>
                      <a:pt x="0" y="4"/>
                    </a:lnTo>
                    <a:lnTo>
                      <a:pt x="74" y="465"/>
                    </a:lnTo>
                    <a:lnTo>
                      <a:pt x="99" y="461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98" name="Freeform 100"/>
              <p:cNvSpPr>
                <a:spLocks/>
              </p:cNvSpPr>
              <p:nvPr/>
            </p:nvSpPr>
            <p:spPr bwMode="auto">
              <a:xfrm>
                <a:off x="19504" y="13493"/>
                <a:ext cx="49" cy="44"/>
              </a:xfrm>
              <a:custGeom>
                <a:avLst/>
                <a:gdLst>
                  <a:gd name="T0" fmla="*/ 0 w 25"/>
                  <a:gd name="T1" fmla="*/ 3 h 4"/>
                  <a:gd name="T2" fmla="*/ 0 w 25"/>
                  <a:gd name="T3" fmla="*/ 4 h 4"/>
                  <a:gd name="T4" fmla="*/ 25 w 25"/>
                  <a:gd name="T5" fmla="*/ 0 h 4"/>
                  <a:gd name="T6" fmla="*/ 25 w 25"/>
                  <a:gd name="T7" fmla="*/ 1 h 4"/>
                  <a:gd name="T8" fmla="*/ 0 w 25"/>
                  <a:gd name="T9" fmla="*/ 3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4"/>
                  <a:gd name="T17" fmla="*/ 25 w 2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4">
                    <a:moveTo>
                      <a:pt x="0" y="3"/>
                    </a:moveTo>
                    <a:lnTo>
                      <a:pt x="0" y="4"/>
                    </a:lnTo>
                    <a:lnTo>
                      <a:pt x="25" y="0"/>
                    </a:lnTo>
                    <a:lnTo>
                      <a:pt x="25" y="1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99" name="Freeform 101"/>
              <p:cNvSpPr>
                <a:spLocks/>
              </p:cNvSpPr>
              <p:nvPr/>
            </p:nvSpPr>
            <p:spPr bwMode="auto">
              <a:xfrm>
                <a:off x="19659" y="14598"/>
                <a:ext cx="49" cy="44"/>
              </a:xfrm>
              <a:custGeom>
                <a:avLst/>
                <a:gdLst>
                  <a:gd name="T0" fmla="*/ 25 w 26"/>
                  <a:gd name="T1" fmla="*/ 0 h 15"/>
                  <a:gd name="T2" fmla="*/ 26 w 26"/>
                  <a:gd name="T3" fmla="*/ 12 h 15"/>
                  <a:gd name="T4" fmla="*/ 2 w 26"/>
                  <a:gd name="T5" fmla="*/ 15 h 15"/>
                  <a:gd name="T6" fmla="*/ 0 w 26"/>
                  <a:gd name="T7" fmla="*/ 4 h 15"/>
                  <a:gd name="T8" fmla="*/ 25 w 26"/>
                  <a:gd name="T9" fmla="*/ 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15"/>
                  <a:gd name="T17" fmla="*/ 26 w 26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15">
                    <a:moveTo>
                      <a:pt x="25" y="0"/>
                    </a:moveTo>
                    <a:lnTo>
                      <a:pt x="26" y="12"/>
                    </a:lnTo>
                    <a:lnTo>
                      <a:pt x="2" y="15"/>
                    </a:lnTo>
                    <a:lnTo>
                      <a:pt x="0" y="4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00" name="Rectangle 102"/>
              <p:cNvSpPr>
                <a:spLocks noChangeArrowheads="1"/>
              </p:cNvSpPr>
              <p:nvPr/>
            </p:nvSpPr>
            <p:spPr bwMode="auto">
              <a:xfrm>
                <a:off x="19149" y="11087"/>
                <a:ext cx="49" cy="44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01" name="Freeform 103"/>
              <p:cNvSpPr>
                <a:spLocks/>
              </p:cNvSpPr>
              <p:nvPr/>
            </p:nvSpPr>
            <p:spPr bwMode="auto">
              <a:xfrm>
                <a:off x="18968" y="8808"/>
                <a:ext cx="381" cy="933"/>
              </a:xfrm>
              <a:custGeom>
                <a:avLst/>
                <a:gdLst>
                  <a:gd name="T0" fmla="*/ 23 w 182"/>
                  <a:gd name="T1" fmla="*/ 0 h 398"/>
                  <a:gd name="T2" fmla="*/ 89 w 182"/>
                  <a:gd name="T3" fmla="*/ 164 h 398"/>
                  <a:gd name="T4" fmla="*/ 182 w 182"/>
                  <a:gd name="T5" fmla="*/ 390 h 398"/>
                  <a:gd name="T6" fmla="*/ 159 w 182"/>
                  <a:gd name="T7" fmla="*/ 398 h 398"/>
                  <a:gd name="T8" fmla="*/ 66 w 182"/>
                  <a:gd name="T9" fmla="*/ 172 h 398"/>
                  <a:gd name="T10" fmla="*/ 0 w 182"/>
                  <a:gd name="T11" fmla="*/ 8 h 398"/>
                  <a:gd name="T12" fmla="*/ 23 w 182"/>
                  <a:gd name="T13" fmla="*/ 0 h 39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82"/>
                  <a:gd name="T22" fmla="*/ 0 h 398"/>
                  <a:gd name="T23" fmla="*/ 182 w 182"/>
                  <a:gd name="T24" fmla="*/ 398 h 39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82" h="398">
                    <a:moveTo>
                      <a:pt x="23" y="0"/>
                    </a:moveTo>
                    <a:lnTo>
                      <a:pt x="89" y="164"/>
                    </a:lnTo>
                    <a:lnTo>
                      <a:pt x="182" y="390"/>
                    </a:lnTo>
                    <a:lnTo>
                      <a:pt x="159" y="398"/>
                    </a:lnTo>
                    <a:lnTo>
                      <a:pt x="66" y="172"/>
                    </a:lnTo>
                    <a:lnTo>
                      <a:pt x="0" y="8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02" name="Freeform 104"/>
              <p:cNvSpPr>
                <a:spLocks/>
              </p:cNvSpPr>
              <p:nvPr/>
            </p:nvSpPr>
            <p:spPr bwMode="auto">
              <a:xfrm>
                <a:off x="19303" y="9721"/>
                <a:ext cx="271" cy="642"/>
              </a:xfrm>
              <a:custGeom>
                <a:avLst/>
                <a:gdLst>
                  <a:gd name="T0" fmla="*/ 23 w 131"/>
                  <a:gd name="T1" fmla="*/ 0 h 274"/>
                  <a:gd name="T2" fmla="*/ 131 w 131"/>
                  <a:gd name="T3" fmla="*/ 267 h 274"/>
                  <a:gd name="T4" fmla="*/ 108 w 131"/>
                  <a:gd name="T5" fmla="*/ 274 h 274"/>
                  <a:gd name="T6" fmla="*/ 0 w 131"/>
                  <a:gd name="T7" fmla="*/ 8 h 274"/>
                  <a:gd name="T8" fmla="*/ 23 w 131"/>
                  <a:gd name="T9" fmla="*/ 0 h 2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1"/>
                  <a:gd name="T16" fmla="*/ 0 h 274"/>
                  <a:gd name="T17" fmla="*/ 131 w 131"/>
                  <a:gd name="T18" fmla="*/ 274 h 2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1" h="274">
                    <a:moveTo>
                      <a:pt x="23" y="0"/>
                    </a:moveTo>
                    <a:lnTo>
                      <a:pt x="131" y="267"/>
                    </a:lnTo>
                    <a:lnTo>
                      <a:pt x="108" y="274"/>
                    </a:lnTo>
                    <a:lnTo>
                      <a:pt x="0" y="8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03" name="Freeform 105"/>
              <p:cNvSpPr>
                <a:spLocks/>
              </p:cNvSpPr>
              <p:nvPr/>
            </p:nvSpPr>
            <p:spPr bwMode="auto">
              <a:xfrm>
                <a:off x="19303" y="9697"/>
                <a:ext cx="47" cy="44"/>
              </a:xfrm>
              <a:custGeom>
                <a:avLst/>
                <a:gdLst>
                  <a:gd name="T0" fmla="*/ 23 w 23"/>
                  <a:gd name="T1" fmla="*/ 0 h 8"/>
                  <a:gd name="T2" fmla="*/ 0 w 23"/>
                  <a:gd name="T3" fmla="*/ 8 h 8"/>
                  <a:gd name="T4" fmla="*/ 23 w 23"/>
                  <a:gd name="T5" fmla="*/ 0 h 8"/>
                  <a:gd name="T6" fmla="*/ 0 60000 65536"/>
                  <a:gd name="T7" fmla="*/ 0 60000 65536"/>
                  <a:gd name="T8" fmla="*/ 0 60000 65536"/>
                  <a:gd name="T9" fmla="*/ 0 w 23"/>
                  <a:gd name="T10" fmla="*/ 0 h 8"/>
                  <a:gd name="T11" fmla="*/ 23 w 23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" h="8">
                    <a:moveTo>
                      <a:pt x="23" y="0"/>
                    </a:moveTo>
                    <a:lnTo>
                      <a:pt x="0" y="8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04" name="Freeform 106"/>
              <p:cNvSpPr>
                <a:spLocks/>
              </p:cNvSpPr>
              <p:nvPr/>
            </p:nvSpPr>
            <p:spPr bwMode="auto">
              <a:xfrm>
                <a:off x="19525" y="10351"/>
                <a:ext cx="71" cy="450"/>
              </a:xfrm>
              <a:custGeom>
                <a:avLst/>
                <a:gdLst>
                  <a:gd name="T0" fmla="*/ 24 w 34"/>
                  <a:gd name="T1" fmla="*/ 0 h 192"/>
                  <a:gd name="T2" fmla="*/ 29 w 34"/>
                  <a:gd name="T3" fmla="*/ 23 h 192"/>
                  <a:gd name="T4" fmla="*/ 31 w 34"/>
                  <a:gd name="T5" fmla="*/ 64 h 192"/>
                  <a:gd name="T6" fmla="*/ 34 w 34"/>
                  <a:gd name="T7" fmla="*/ 192 h 192"/>
                  <a:gd name="T8" fmla="*/ 10 w 34"/>
                  <a:gd name="T9" fmla="*/ 192 h 192"/>
                  <a:gd name="T10" fmla="*/ 7 w 34"/>
                  <a:gd name="T11" fmla="*/ 65 h 192"/>
                  <a:gd name="T12" fmla="*/ 5 w 34"/>
                  <a:gd name="T13" fmla="*/ 25 h 192"/>
                  <a:gd name="T14" fmla="*/ 0 w 34"/>
                  <a:gd name="T15" fmla="*/ 4 h 192"/>
                  <a:gd name="T16" fmla="*/ 24 w 34"/>
                  <a:gd name="T17" fmla="*/ 0 h 1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4"/>
                  <a:gd name="T28" fmla="*/ 0 h 192"/>
                  <a:gd name="T29" fmla="*/ 34 w 34"/>
                  <a:gd name="T30" fmla="*/ 192 h 19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4" h="192">
                    <a:moveTo>
                      <a:pt x="24" y="0"/>
                    </a:moveTo>
                    <a:lnTo>
                      <a:pt x="29" y="23"/>
                    </a:lnTo>
                    <a:lnTo>
                      <a:pt x="31" y="64"/>
                    </a:lnTo>
                    <a:lnTo>
                      <a:pt x="34" y="192"/>
                    </a:lnTo>
                    <a:lnTo>
                      <a:pt x="10" y="192"/>
                    </a:lnTo>
                    <a:lnTo>
                      <a:pt x="7" y="65"/>
                    </a:lnTo>
                    <a:lnTo>
                      <a:pt x="5" y="25"/>
                    </a:lnTo>
                    <a:lnTo>
                      <a:pt x="0" y="4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05" name="Freeform 107"/>
              <p:cNvSpPr>
                <a:spLocks/>
              </p:cNvSpPr>
              <p:nvPr/>
            </p:nvSpPr>
            <p:spPr bwMode="auto">
              <a:xfrm>
                <a:off x="19525" y="10319"/>
                <a:ext cx="50" cy="44"/>
              </a:xfrm>
              <a:custGeom>
                <a:avLst/>
                <a:gdLst>
                  <a:gd name="T0" fmla="*/ 24 w 24"/>
                  <a:gd name="T1" fmla="*/ 3 h 10"/>
                  <a:gd name="T2" fmla="*/ 23 w 24"/>
                  <a:gd name="T3" fmla="*/ 0 h 10"/>
                  <a:gd name="T4" fmla="*/ 24 w 24"/>
                  <a:gd name="T5" fmla="*/ 5 h 10"/>
                  <a:gd name="T6" fmla="*/ 0 w 24"/>
                  <a:gd name="T7" fmla="*/ 9 h 10"/>
                  <a:gd name="T8" fmla="*/ 1 w 24"/>
                  <a:gd name="T9" fmla="*/ 10 h 10"/>
                  <a:gd name="T10" fmla="*/ 24 w 24"/>
                  <a:gd name="T11" fmla="*/ 3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0"/>
                  <a:gd name="T20" fmla="*/ 24 w 24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0">
                    <a:moveTo>
                      <a:pt x="24" y="3"/>
                    </a:moveTo>
                    <a:lnTo>
                      <a:pt x="23" y="0"/>
                    </a:lnTo>
                    <a:lnTo>
                      <a:pt x="24" y="5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24" y="3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06" name="Rectangle 108"/>
              <p:cNvSpPr>
                <a:spLocks noChangeArrowheads="1"/>
              </p:cNvSpPr>
              <p:nvPr/>
            </p:nvSpPr>
            <p:spPr bwMode="auto">
              <a:xfrm>
                <a:off x="19544" y="10783"/>
                <a:ext cx="52" cy="44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07" name="Freeform 109"/>
              <p:cNvSpPr>
                <a:spLocks/>
              </p:cNvSpPr>
              <p:nvPr/>
            </p:nvSpPr>
            <p:spPr bwMode="auto">
              <a:xfrm>
                <a:off x="18957" y="8784"/>
                <a:ext cx="58" cy="44"/>
              </a:xfrm>
              <a:custGeom>
                <a:avLst/>
                <a:gdLst>
                  <a:gd name="T0" fmla="*/ 28 w 28"/>
                  <a:gd name="T1" fmla="*/ 11 h 19"/>
                  <a:gd name="T2" fmla="*/ 23 w 28"/>
                  <a:gd name="T3" fmla="*/ 0 h 19"/>
                  <a:gd name="T4" fmla="*/ 0 w 28"/>
                  <a:gd name="T5" fmla="*/ 8 h 19"/>
                  <a:gd name="T6" fmla="*/ 5 w 28"/>
                  <a:gd name="T7" fmla="*/ 19 h 19"/>
                  <a:gd name="T8" fmla="*/ 28 w 28"/>
                  <a:gd name="T9" fmla="*/ 11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"/>
                  <a:gd name="T16" fmla="*/ 0 h 19"/>
                  <a:gd name="T17" fmla="*/ 28 w 28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" h="19">
                    <a:moveTo>
                      <a:pt x="28" y="11"/>
                    </a:moveTo>
                    <a:lnTo>
                      <a:pt x="23" y="0"/>
                    </a:lnTo>
                    <a:lnTo>
                      <a:pt x="0" y="8"/>
                    </a:lnTo>
                    <a:lnTo>
                      <a:pt x="5" y="19"/>
                    </a:lnTo>
                    <a:lnTo>
                      <a:pt x="28" y="11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08" name="Freeform 110"/>
              <p:cNvSpPr>
                <a:spLocks/>
              </p:cNvSpPr>
              <p:nvPr/>
            </p:nvSpPr>
            <p:spPr bwMode="auto">
              <a:xfrm>
                <a:off x="18940" y="10513"/>
                <a:ext cx="161" cy="70"/>
              </a:xfrm>
              <a:custGeom>
                <a:avLst/>
                <a:gdLst>
                  <a:gd name="T0" fmla="*/ 1 w 79"/>
                  <a:gd name="T1" fmla="*/ 0 h 30"/>
                  <a:gd name="T2" fmla="*/ 46 w 79"/>
                  <a:gd name="T3" fmla="*/ 1 h 30"/>
                  <a:gd name="T4" fmla="*/ 79 w 79"/>
                  <a:gd name="T5" fmla="*/ 6 h 30"/>
                  <a:gd name="T6" fmla="*/ 76 w 79"/>
                  <a:gd name="T7" fmla="*/ 30 h 30"/>
                  <a:gd name="T8" fmla="*/ 43 w 79"/>
                  <a:gd name="T9" fmla="*/ 25 h 30"/>
                  <a:gd name="T10" fmla="*/ 0 w 79"/>
                  <a:gd name="T11" fmla="*/ 24 h 30"/>
                  <a:gd name="T12" fmla="*/ 1 w 79"/>
                  <a:gd name="T13" fmla="*/ 0 h 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9"/>
                  <a:gd name="T22" fmla="*/ 0 h 30"/>
                  <a:gd name="T23" fmla="*/ 79 w 79"/>
                  <a:gd name="T24" fmla="*/ 30 h 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9" h="30">
                    <a:moveTo>
                      <a:pt x="1" y="0"/>
                    </a:moveTo>
                    <a:lnTo>
                      <a:pt x="46" y="1"/>
                    </a:lnTo>
                    <a:lnTo>
                      <a:pt x="79" y="6"/>
                    </a:lnTo>
                    <a:lnTo>
                      <a:pt x="76" y="30"/>
                    </a:lnTo>
                    <a:lnTo>
                      <a:pt x="43" y="25"/>
                    </a:lnTo>
                    <a:lnTo>
                      <a:pt x="0" y="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09" name="Freeform 111"/>
              <p:cNvSpPr>
                <a:spLocks/>
              </p:cNvSpPr>
              <p:nvPr/>
            </p:nvSpPr>
            <p:spPr bwMode="auto">
              <a:xfrm>
                <a:off x="19095" y="10527"/>
                <a:ext cx="70" cy="78"/>
              </a:xfrm>
              <a:custGeom>
                <a:avLst/>
                <a:gdLst>
                  <a:gd name="T0" fmla="*/ 7 w 34"/>
                  <a:gd name="T1" fmla="*/ 0 h 33"/>
                  <a:gd name="T2" fmla="*/ 25 w 34"/>
                  <a:gd name="T3" fmla="*/ 5 h 33"/>
                  <a:gd name="T4" fmla="*/ 34 w 34"/>
                  <a:gd name="T5" fmla="*/ 10 h 33"/>
                  <a:gd name="T6" fmla="*/ 27 w 34"/>
                  <a:gd name="T7" fmla="*/ 33 h 33"/>
                  <a:gd name="T8" fmla="*/ 18 w 34"/>
                  <a:gd name="T9" fmla="*/ 28 h 33"/>
                  <a:gd name="T10" fmla="*/ 0 w 34"/>
                  <a:gd name="T11" fmla="*/ 23 h 33"/>
                  <a:gd name="T12" fmla="*/ 7 w 34"/>
                  <a:gd name="T13" fmla="*/ 0 h 3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4"/>
                  <a:gd name="T22" fmla="*/ 0 h 33"/>
                  <a:gd name="T23" fmla="*/ 34 w 34"/>
                  <a:gd name="T24" fmla="*/ 33 h 3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4" h="33">
                    <a:moveTo>
                      <a:pt x="7" y="0"/>
                    </a:moveTo>
                    <a:lnTo>
                      <a:pt x="25" y="5"/>
                    </a:lnTo>
                    <a:lnTo>
                      <a:pt x="34" y="10"/>
                    </a:lnTo>
                    <a:lnTo>
                      <a:pt x="27" y="33"/>
                    </a:lnTo>
                    <a:lnTo>
                      <a:pt x="18" y="28"/>
                    </a:lnTo>
                    <a:lnTo>
                      <a:pt x="0" y="23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10" name="Freeform 112"/>
              <p:cNvSpPr>
                <a:spLocks/>
              </p:cNvSpPr>
              <p:nvPr/>
            </p:nvSpPr>
            <p:spPr bwMode="auto">
              <a:xfrm>
                <a:off x="19095" y="10527"/>
                <a:ext cx="44" cy="56"/>
              </a:xfrm>
              <a:custGeom>
                <a:avLst/>
                <a:gdLst>
                  <a:gd name="T0" fmla="*/ 5 w 9"/>
                  <a:gd name="T1" fmla="*/ 0 h 24"/>
                  <a:gd name="T2" fmla="*/ 9 w 9"/>
                  <a:gd name="T3" fmla="*/ 0 h 24"/>
                  <a:gd name="T4" fmla="*/ 7 w 9"/>
                  <a:gd name="T5" fmla="*/ 0 h 24"/>
                  <a:gd name="T6" fmla="*/ 0 w 9"/>
                  <a:gd name="T7" fmla="*/ 23 h 24"/>
                  <a:gd name="T8" fmla="*/ 2 w 9"/>
                  <a:gd name="T9" fmla="*/ 24 h 24"/>
                  <a:gd name="T10" fmla="*/ 5 w 9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24"/>
                  <a:gd name="T20" fmla="*/ 9 w 9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24">
                    <a:moveTo>
                      <a:pt x="5" y="0"/>
                    </a:moveTo>
                    <a:lnTo>
                      <a:pt x="9" y="0"/>
                    </a:lnTo>
                    <a:lnTo>
                      <a:pt x="7" y="0"/>
                    </a:lnTo>
                    <a:lnTo>
                      <a:pt x="0" y="23"/>
                    </a:lnTo>
                    <a:lnTo>
                      <a:pt x="2" y="2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11" name="Freeform 113"/>
              <p:cNvSpPr>
                <a:spLocks/>
              </p:cNvSpPr>
              <p:nvPr/>
            </p:nvSpPr>
            <p:spPr bwMode="auto">
              <a:xfrm>
                <a:off x="19132" y="10574"/>
                <a:ext cx="63" cy="159"/>
              </a:xfrm>
              <a:custGeom>
                <a:avLst/>
                <a:gdLst>
                  <a:gd name="T0" fmla="*/ 24 w 30"/>
                  <a:gd name="T1" fmla="*/ 0 h 68"/>
                  <a:gd name="T2" fmla="*/ 29 w 30"/>
                  <a:gd name="T3" fmla="*/ 19 h 68"/>
                  <a:gd name="T4" fmla="*/ 30 w 30"/>
                  <a:gd name="T5" fmla="*/ 65 h 68"/>
                  <a:gd name="T6" fmla="*/ 6 w 30"/>
                  <a:gd name="T7" fmla="*/ 68 h 68"/>
                  <a:gd name="T8" fmla="*/ 5 w 30"/>
                  <a:gd name="T9" fmla="*/ 22 h 68"/>
                  <a:gd name="T10" fmla="*/ 0 w 30"/>
                  <a:gd name="T11" fmla="*/ 4 h 68"/>
                  <a:gd name="T12" fmla="*/ 24 w 30"/>
                  <a:gd name="T13" fmla="*/ 0 h 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0"/>
                  <a:gd name="T22" fmla="*/ 0 h 68"/>
                  <a:gd name="T23" fmla="*/ 30 w 30"/>
                  <a:gd name="T24" fmla="*/ 68 h 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0" h="68">
                    <a:moveTo>
                      <a:pt x="24" y="0"/>
                    </a:moveTo>
                    <a:lnTo>
                      <a:pt x="29" y="19"/>
                    </a:lnTo>
                    <a:lnTo>
                      <a:pt x="30" y="65"/>
                    </a:lnTo>
                    <a:lnTo>
                      <a:pt x="6" y="68"/>
                    </a:lnTo>
                    <a:lnTo>
                      <a:pt x="5" y="22"/>
                    </a:lnTo>
                    <a:lnTo>
                      <a:pt x="0" y="4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12" name="Freeform 114"/>
              <p:cNvSpPr>
                <a:spLocks/>
              </p:cNvSpPr>
              <p:nvPr/>
            </p:nvSpPr>
            <p:spPr bwMode="auto">
              <a:xfrm>
                <a:off x="19132" y="10551"/>
                <a:ext cx="49" cy="54"/>
              </a:xfrm>
              <a:custGeom>
                <a:avLst/>
                <a:gdLst>
                  <a:gd name="T0" fmla="*/ 16 w 24"/>
                  <a:gd name="T1" fmla="*/ 0 h 23"/>
                  <a:gd name="T2" fmla="*/ 23 w 24"/>
                  <a:gd name="T3" fmla="*/ 3 h 23"/>
                  <a:gd name="T4" fmla="*/ 24 w 24"/>
                  <a:gd name="T5" fmla="*/ 10 h 23"/>
                  <a:gd name="T6" fmla="*/ 0 w 24"/>
                  <a:gd name="T7" fmla="*/ 14 h 23"/>
                  <a:gd name="T8" fmla="*/ 9 w 24"/>
                  <a:gd name="T9" fmla="*/ 23 h 23"/>
                  <a:gd name="T10" fmla="*/ 16 w 24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3"/>
                  <a:gd name="T20" fmla="*/ 24 w 24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3">
                    <a:moveTo>
                      <a:pt x="16" y="0"/>
                    </a:moveTo>
                    <a:lnTo>
                      <a:pt x="23" y="3"/>
                    </a:lnTo>
                    <a:lnTo>
                      <a:pt x="24" y="10"/>
                    </a:lnTo>
                    <a:lnTo>
                      <a:pt x="0" y="14"/>
                    </a:lnTo>
                    <a:lnTo>
                      <a:pt x="9" y="23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13" name="Freeform 115"/>
              <p:cNvSpPr>
                <a:spLocks/>
              </p:cNvSpPr>
              <p:nvPr/>
            </p:nvSpPr>
            <p:spPr bwMode="auto">
              <a:xfrm>
                <a:off x="19132" y="10731"/>
                <a:ext cx="63" cy="164"/>
              </a:xfrm>
              <a:custGeom>
                <a:avLst/>
                <a:gdLst>
                  <a:gd name="T0" fmla="*/ 30 w 30"/>
                  <a:gd name="T1" fmla="*/ 0 h 70"/>
                  <a:gd name="T2" fmla="*/ 29 w 30"/>
                  <a:gd name="T3" fmla="*/ 47 h 70"/>
                  <a:gd name="T4" fmla="*/ 24 w 30"/>
                  <a:gd name="T5" fmla="*/ 70 h 70"/>
                  <a:gd name="T6" fmla="*/ 0 w 30"/>
                  <a:gd name="T7" fmla="*/ 68 h 70"/>
                  <a:gd name="T8" fmla="*/ 5 w 30"/>
                  <a:gd name="T9" fmla="*/ 46 h 70"/>
                  <a:gd name="T10" fmla="*/ 6 w 30"/>
                  <a:gd name="T11" fmla="*/ 0 h 70"/>
                  <a:gd name="T12" fmla="*/ 30 w 30"/>
                  <a:gd name="T13" fmla="*/ 0 h 7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0"/>
                  <a:gd name="T22" fmla="*/ 0 h 70"/>
                  <a:gd name="T23" fmla="*/ 30 w 30"/>
                  <a:gd name="T24" fmla="*/ 70 h 7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0" h="70">
                    <a:moveTo>
                      <a:pt x="30" y="0"/>
                    </a:moveTo>
                    <a:lnTo>
                      <a:pt x="29" y="47"/>
                    </a:lnTo>
                    <a:lnTo>
                      <a:pt x="24" y="70"/>
                    </a:lnTo>
                    <a:lnTo>
                      <a:pt x="0" y="68"/>
                    </a:lnTo>
                    <a:lnTo>
                      <a:pt x="5" y="46"/>
                    </a:lnTo>
                    <a:lnTo>
                      <a:pt x="6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14" name="Freeform 116"/>
              <p:cNvSpPr>
                <a:spLocks/>
              </p:cNvSpPr>
              <p:nvPr/>
            </p:nvSpPr>
            <p:spPr bwMode="auto">
              <a:xfrm>
                <a:off x="19144" y="10689"/>
                <a:ext cx="51" cy="44"/>
              </a:xfrm>
              <a:custGeom>
                <a:avLst/>
                <a:gdLst>
                  <a:gd name="T0" fmla="*/ 24 w 24"/>
                  <a:gd name="T1" fmla="*/ 0 h 3"/>
                  <a:gd name="T2" fmla="*/ 24 w 24"/>
                  <a:gd name="T3" fmla="*/ 2 h 3"/>
                  <a:gd name="T4" fmla="*/ 0 w 24"/>
                  <a:gd name="T5" fmla="*/ 2 h 3"/>
                  <a:gd name="T6" fmla="*/ 0 w 24"/>
                  <a:gd name="T7" fmla="*/ 3 h 3"/>
                  <a:gd name="T8" fmla="*/ 24 w 24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3"/>
                  <a:gd name="T17" fmla="*/ 24 w 24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3">
                    <a:moveTo>
                      <a:pt x="24" y="0"/>
                    </a:moveTo>
                    <a:lnTo>
                      <a:pt x="24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15" name="Freeform 117"/>
              <p:cNvSpPr>
                <a:spLocks/>
              </p:cNvSpPr>
              <p:nvPr/>
            </p:nvSpPr>
            <p:spPr bwMode="auto">
              <a:xfrm>
                <a:off x="19081" y="10876"/>
                <a:ext cx="96" cy="82"/>
              </a:xfrm>
              <a:custGeom>
                <a:avLst/>
                <a:gdLst>
                  <a:gd name="T0" fmla="*/ 44 w 44"/>
                  <a:gd name="T1" fmla="*/ 15 h 35"/>
                  <a:gd name="T2" fmla="*/ 39 w 44"/>
                  <a:gd name="T3" fmla="*/ 21 h 35"/>
                  <a:gd name="T4" fmla="*/ 30 w 44"/>
                  <a:gd name="T5" fmla="*/ 29 h 35"/>
                  <a:gd name="T6" fmla="*/ 7 w 44"/>
                  <a:gd name="T7" fmla="*/ 35 h 35"/>
                  <a:gd name="T8" fmla="*/ 0 w 44"/>
                  <a:gd name="T9" fmla="*/ 13 h 35"/>
                  <a:gd name="T10" fmla="*/ 20 w 44"/>
                  <a:gd name="T11" fmla="*/ 8 h 35"/>
                  <a:gd name="T12" fmla="*/ 23 w 44"/>
                  <a:gd name="T13" fmla="*/ 4 h 35"/>
                  <a:gd name="T14" fmla="*/ 25 w 44"/>
                  <a:gd name="T15" fmla="*/ 0 h 35"/>
                  <a:gd name="T16" fmla="*/ 44 w 44"/>
                  <a:gd name="T17" fmla="*/ 15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4"/>
                  <a:gd name="T28" fmla="*/ 0 h 35"/>
                  <a:gd name="T29" fmla="*/ 44 w 44"/>
                  <a:gd name="T30" fmla="*/ 35 h 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4" h="35">
                    <a:moveTo>
                      <a:pt x="44" y="15"/>
                    </a:moveTo>
                    <a:lnTo>
                      <a:pt x="39" y="21"/>
                    </a:lnTo>
                    <a:lnTo>
                      <a:pt x="30" y="29"/>
                    </a:lnTo>
                    <a:lnTo>
                      <a:pt x="7" y="35"/>
                    </a:lnTo>
                    <a:lnTo>
                      <a:pt x="0" y="13"/>
                    </a:lnTo>
                    <a:lnTo>
                      <a:pt x="20" y="8"/>
                    </a:lnTo>
                    <a:lnTo>
                      <a:pt x="23" y="4"/>
                    </a:lnTo>
                    <a:lnTo>
                      <a:pt x="25" y="0"/>
                    </a:lnTo>
                    <a:lnTo>
                      <a:pt x="44" y="15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16" name="Freeform 118"/>
              <p:cNvSpPr>
                <a:spLocks/>
              </p:cNvSpPr>
              <p:nvPr/>
            </p:nvSpPr>
            <p:spPr bwMode="auto">
              <a:xfrm>
                <a:off x="19132" y="10867"/>
                <a:ext cx="49" cy="44"/>
              </a:xfrm>
              <a:custGeom>
                <a:avLst/>
                <a:gdLst>
                  <a:gd name="T0" fmla="*/ 24 w 24"/>
                  <a:gd name="T1" fmla="*/ 8 h 15"/>
                  <a:gd name="T2" fmla="*/ 24 w 24"/>
                  <a:gd name="T3" fmla="*/ 13 h 15"/>
                  <a:gd name="T4" fmla="*/ 21 w 24"/>
                  <a:gd name="T5" fmla="*/ 15 h 15"/>
                  <a:gd name="T6" fmla="*/ 2 w 24"/>
                  <a:gd name="T7" fmla="*/ 0 h 15"/>
                  <a:gd name="T8" fmla="*/ 0 w 24"/>
                  <a:gd name="T9" fmla="*/ 6 h 15"/>
                  <a:gd name="T10" fmla="*/ 24 w 24"/>
                  <a:gd name="T11" fmla="*/ 8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5"/>
                  <a:gd name="T20" fmla="*/ 24 w 24"/>
                  <a:gd name="T21" fmla="*/ 15 h 1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5">
                    <a:moveTo>
                      <a:pt x="24" y="8"/>
                    </a:moveTo>
                    <a:lnTo>
                      <a:pt x="24" y="13"/>
                    </a:lnTo>
                    <a:lnTo>
                      <a:pt x="21" y="15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17" name="Freeform 119"/>
              <p:cNvSpPr>
                <a:spLocks/>
              </p:cNvSpPr>
              <p:nvPr/>
            </p:nvSpPr>
            <p:spPr bwMode="auto">
              <a:xfrm>
                <a:off x="18945" y="10906"/>
                <a:ext cx="150" cy="66"/>
              </a:xfrm>
              <a:custGeom>
                <a:avLst/>
                <a:gdLst>
                  <a:gd name="T0" fmla="*/ 73 w 73"/>
                  <a:gd name="T1" fmla="*/ 22 h 28"/>
                  <a:gd name="T2" fmla="*/ 46 w 73"/>
                  <a:gd name="T3" fmla="*/ 25 h 28"/>
                  <a:gd name="T4" fmla="*/ 4 w 73"/>
                  <a:gd name="T5" fmla="*/ 28 h 28"/>
                  <a:gd name="T6" fmla="*/ 0 w 73"/>
                  <a:gd name="T7" fmla="*/ 6 h 28"/>
                  <a:gd name="T8" fmla="*/ 42 w 73"/>
                  <a:gd name="T9" fmla="*/ 2 h 28"/>
                  <a:gd name="T10" fmla="*/ 69 w 73"/>
                  <a:gd name="T11" fmla="*/ 0 h 28"/>
                  <a:gd name="T12" fmla="*/ 73 w 73"/>
                  <a:gd name="T13" fmla="*/ 22 h 2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3"/>
                  <a:gd name="T22" fmla="*/ 0 h 28"/>
                  <a:gd name="T23" fmla="*/ 73 w 73"/>
                  <a:gd name="T24" fmla="*/ 28 h 2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3" h="28">
                    <a:moveTo>
                      <a:pt x="73" y="22"/>
                    </a:moveTo>
                    <a:lnTo>
                      <a:pt x="46" y="25"/>
                    </a:lnTo>
                    <a:lnTo>
                      <a:pt x="4" y="28"/>
                    </a:lnTo>
                    <a:lnTo>
                      <a:pt x="0" y="6"/>
                    </a:lnTo>
                    <a:lnTo>
                      <a:pt x="42" y="2"/>
                    </a:lnTo>
                    <a:lnTo>
                      <a:pt x="69" y="0"/>
                    </a:lnTo>
                    <a:lnTo>
                      <a:pt x="73" y="22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18" name="Freeform 120"/>
              <p:cNvSpPr>
                <a:spLocks/>
              </p:cNvSpPr>
              <p:nvPr/>
            </p:nvSpPr>
            <p:spPr bwMode="auto">
              <a:xfrm>
                <a:off x="19081" y="10906"/>
                <a:ext cx="44" cy="52"/>
              </a:xfrm>
              <a:custGeom>
                <a:avLst/>
                <a:gdLst>
                  <a:gd name="T0" fmla="*/ 7 w 10"/>
                  <a:gd name="T1" fmla="*/ 22 h 22"/>
                  <a:gd name="T2" fmla="*/ 10 w 10"/>
                  <a:gd name="T3" fmla="*/ 22 h 22"/>
                  <a:gd name="T4" fmla="*/ 5 w 10"/>
                  <a:gd name="T5" fmla="*/ 22 h 22"/>
                  <a:gd name="T6" fmla="*/ 1 w 10"/>
                  <a:gd name="T7" fmla="*/ 0 h 22"/>
                  <a:gd name="T8" fmla="*/ 0 w 10"/>
                  <a:gd name="T9" fmla="*/ 0 h 22"/>
                  <a:gd name="T10" fmla="*/ 7 w 10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22"/>
                  <a:gd name="T20" fmla="*/ 10 w 10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22">
                    <a:moveTo>
                      <a:pt x="7" y="22"/>
                    </a:moveTo>
                    <a:lnTo>
                      <a:pt x="10" y="22"/>
                    </a:lnTo>
                    <a:lnTo>
                      <a:pt x="5" y="22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7" y="22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19" name="Freeform 121"/>
              <p:cNvSpPr>
                <a:spLocks/>
              </p:cNvSpPr>
              <p:nvPr/>
            </p:nvSpPr>
            <p:spPr bwMode="auto">
              <a:xfrm>
                <a:off x="18919" y="10921"/>
                <a:ext cx="44" cy="56"/>
              </a:xfrm>
              <a:custGeom>
                <a:avLst/>
                <a:gdLst>
                  <a:gd name="T0" fmla="*/ 15 w 15"/>
                  <a:gd name="T1" fmla="*/ 22 h 24"/>
                  <a:gd name="T2" fmla="*/ 3 w 15"/>
                  <a:gd name="T3" fmla="*/ 24 h 24"/>
                  <a:gd name="T4" fmla="*/ 0 w 15"/>
                  <a:gd name="T5" fmla="*/ 1 h 24"/>
                  <a:gd name="T6" fmla="*/ 11 w 15"/>
                  <a:gd name="T7" fmla="*/ 0 h 24"/>
                  <a:gd name="T8" fmla="*/ 15 w 15"/>
                  <a:gd name="T9" fmla="*/ 22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24"/>
                  <a:gd name="T17" fmla="*/ 15 w 15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24">
                    <a:moveTo>
                      <a:pt x="15" y="22"/>
                    </a:moveTo>
                    <a:lnTo>
                      <a:pt x="3" y="24"/>
                    </a:lnTo>
                    <a:lnTo>
                      <a:pt x="0" y="1"/>
                    </a:lnTo>
                    <a:lnTo>
                      <a:pt x="11" y="0"/>
                    </a:lnTo>
                    <a:lnTo>
                      <a:pt x="15" y="22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20" name="Freeform 122"/>
              <p:cNvSpPr>
                <a:spLocks/>
              </p:cNvSpPr>
              <p:nvPr/>
            </p:nvSpPr>
            <p:spPr bwMode="auto">
              <a:xfrm>
                <a:off x="18914" y="10513"/>
                <a:ext cx="44" cy="56"/>
              </a:xfrm>
              <a:custGeom>
                <a:avLst/>
                <a:gdLst>
                  <a:gd name="T0" fmla="*/ 13 w 13"/>
                  <a:gd name="T1" fmla="*/ 0 h 24"/>
                  <a:gd name="T2" fmla="*/ 2 w 13"/>
                  <a:gd name="T3" fmla="*/ 0 h 24"/>
                  <a:gd name="T4" fmla="*/ 0 w 13"/>
                  <a:gd name="T5" fmla="*/ 24 h 24"/>
                  <a:gd name="T6" fmla="*/ 12 w 13"/>
                  <a:gd name="T7" fmla="*/ 24 h 24"/>
                  <a:gd name="T8" fmla="*/ 13 w 13"/>
                  <a:gd name="T9" fmla="*/ 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"/>
                  <a:gd name="T16" fmla="*/ 0 h 24"/>
                  <a:gd name="T17" fmla="*/ 13 w 13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" h="24">
                    <a:moveTo>
                      <a:pt x="13" y="0"/>
                    </a:moveTo>
                    <a:lnTo>
                      <a:pt x="2" y="0"/>
                    </a:lnTo>
                    <a:lnTo>
                      <a:pt x="0" y="24"/>
                    </a:lnTo>
                    <a:lnTo>
                      <a:pt x="12" y="2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21" name="Freeform 123"/>
              <p:cNvSpPr>
                <a:spLocks/>
              </p:cNvSpPr>
              <p:nvPr/>
            </p:nvSpPr>
            <p:spPr bwMode="auto">
              <a:xfrm>
                <a:off x="18903" y="8942"/>
                <a:ext cx="150" cy="574"/>
              </a:xfrm>
              <a:custGeom>
                <a:avLst/>
                <a:gdLst>
                  <a:gd name="T0" fmla="*/ 71 w 71"/>
                  <a:gd name="T1" fmla="*/ 0 h 245"/>
                  <a:gd name="T2" fmla="*/ 71 w 71"/>
                  <a:gd name="T3" fmla="*/ 37 h 245"/>
                  <a:gd name="T4" fmla="*/ 69 w 71"/>
                  <a:gd name="T5" fmla="*/ 63 h 245"/>
                  <a:gd name="T6" fmla="*/ 62 w 71"/>
                  <a:gd name="T7" fmla="*/ 92 h 245"/>
                  <a:gd name="T8" fmla="*/ 47 w 71"/>
                  <a:gd name="T9" fmla="*/ 162 h 245"/>
                  <a:gd name="T10" fmla="*/ 23 w 71"/>
                  <a:gd name="T11" fmla="*/ 245 h 245"/>
                  <a:gd name="T12" fmla="*/ 0 w 71"/>
                  <a:gd name="T13" fmla="*/ 237 h 245"/>
                  <a:gd name="T14" fmla="*/ 24 w 71"/>
                  <a:gd name="T15" fmla="*/ 156 h 245"/>
                  <a:gd name="T16" fmla="*/ 38 w 71"/>
                  <a:gd name="T17" fmla="*/ 88 h 245"/>
                  <a:gd name="T18" fmla="*/ 44 w 71"/>
                  <a:gd name="T19" fmla="*/ 61 h 245"/>
                  <a:gd name="T20" fmla="*/ 47 w 71"/>
                  <a:gd name="T21" fmla="*/ 36 h 245"/>
                  <a:gd name="T22" fmla="*/ 47 w 71"/>
                  <a:gd name="T23" fmla="*/ 0 h 245"/>
                  <a:gd name="T24" fmla="*/ 71 w 71"/>
                  <a:gd name="T25" fmla="*/ 0 h 24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245"/>
                  <a:gd name="T41" fmla="*/ 71 w 71"/>
                  <a:gd name="T42" fmla="*/ 245 h 24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245">
                    <a:moveTo>
                      <a:pt x="71" y="0"/>
                    </a:moveTo>
                    <a:lnTo>
                      <a:pt x="71" y="37"/>
                    </a:lnTo>
                    <a:lnTo>
                      <a:pt x="69" y="63"/>
                    </a:lnTo>
                    <a:lnTo>
                      <a:pt x="62" y="92"/>
                    </a:lnTo>
                    <a:lnTo>
                      <a:pt x="47" y="162"/>
                    </a:lnTo>
                    <a:lnTo>
                      <a:pt x="23" y="245"/>
                    </a:lnTo>
                    <a:lnTo>
                      <a:pt x="0" y="237"/>
                    </a:lnTo>
                    <a:lnTo>
                      <a:pt x="24" y="156"/>
                    </a:lnTo>
                    <a:lnTo>
                      <a:pt x="38" y="88"/>
                    </a:lnTo>
                    <a:lnTo>
                      <a:pt x="44" y="61"/>
                    </a:lnTo>
                    <a:lnTo>
                      <a:pt x="47" y="36"/>
                    </a:lnTo>
                    <a:lnTo>
                      <a:pt x="47" y="0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22" name="Freeform 124"/>
              <p:cNvSpPr>
                <a:spLocks/>
              </p:cNvSpPr>
              <p:nvPr/>
            </p:nvSpPr>
            <p:spPr bwMode="auto">
              <a:xfrm>
                <a:off x="18895" y="9497"/>
                <a:ext cx="58" cy="45"/>
              </a:xfrm>
              <a:custGeom>
                <a:avLst/>
                <a:gdLst>
                  <a:gd name="T0" fmla="*/ 27 w 27"/>
                  <a:gd name="T1" fmla="*/ 8 h 19"/>
                  <a:gd name="T2" fmla="*/ 23 w 27"/>
                  <a:gd name="T3" fmla="*/ 19 h 19"/>
                  <a:gd name="T4" fmla="*/ 0 w 27"/>
                  <a:gd name="T5" fmla="*/ 11 h 19"/>
                  <a:gd name="T6" fmla="*/ 4 w 27"/>
                  <a:gd name="T7" fmla="*/ 0 h 19"/>
                  <a:gd name="T8" fmla="*/ 27 w 27"/>
                  <a:gd name="T9" fmla="*/ 8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19"/>
                  <a:gd name="T17" fmla="*/ 27 w 27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19">
                    <a:moveTo>
                      <a:pt x="27" y="8"/>
                    </a:moveTo>
                    <a:lnTo>
                      <a:pt x="23" y="19"/>
                    </a:lnTo>
                    <a:lnTo>
                      <a:pt x="0" y="11"/>
                    </a:lnTo>
                    <a:lnTo>
                      <a:pt x="4" y="0"/>
                    </a:ln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23" name="Rectangle 125"/>
              <p:cNvSpPr>
                <a:spLocks noChangeArrowheads="1"/>
              </p:cNvSpPr>
              <p:nvPr/>
            </p:nvSpPr>
            <p:spPr bwMode="auto">
              <a:xfrm>
                <a:off x="19003" y="8899"/>
                <a:ext cx="50" cy="44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24" name="Freeform 126"/>
              <p:cNvSpPr>
                <a:spLocks/>
              </p:cNvSpPr>
              <p:nvPr/>
            </p:nvSpPr>
            <p:spPr bwMode="auto">
              <a:xfrm>
                <a:off x="19133" y="6873"/>
                <a:ext cx="441" cy="515"/>
              </a:xfrm>
              <a:custGeom>
                <a:avLst/>
                <a:gdLst>
                  <a:gd name="T0" fmla="*/ 211 w 211"/>
                  <a:gd name="T1" fmla="*/ 16 h 220"/>
                  <a:gd name="T2" fmla="*/ 86 w 211"/>
                  <a:gd name="T3" fmla="*/ 146 h 220"/>
                  <a:gd name="T4" fmla="*/ 18 w 211"/>
                  <a:gd name="T5" fmla="*/ 220 h 220"/>
                  <a:gd name="T6" fmla="*/ 0 w 211"/>
                  <a:gd name="T7" fmla="*/ 203 h 220"/>
                  <a:gd name="T8" fmla="*/ 68 w 211"/>
                  <a:gd name="T9" fmla="*/ 130 h 220"/>
                  <a:gd name="T10" fmla="*/ 193 w 211"/>
                  <a:gd name="T11" fmla="*/ 0 h 220"/>
                  <a:gd name="T12" fmla="*/ 211 w 211"/>
                  <a:gd name="T13" fmla="*/ 16 h 2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1"/>
                  <a:gd name="T22" fmla="*/ 0 h 220"/>
                  <a:gd name="T23" fmla="*/ 211 w 211"/>
                  <a:gd name="T24" fmla="*/ 220 h 2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1" h="220">
                    <a:moveTo>
                      <a:pt x="211" y="16"/>
                    </a:moveTo>
                    <a:lnTo>
                      <a:pt x="86" y="146"/>
                    </a:lnTo>
                    <a:lnTo>
                      <a:pt x="18" y="220"/>
                    </a:lnTo>
                    <a:lnTo>
                      <a:pt x="0" y="203"/>
                    </a:lnTo>
                    <a:lnTo>
                      <a:pt x="68" y="130"/>
                    </a:lnTo>
                    <a:lnTo>
                      <a:pt x="193" y="0"/>
                    </a:lnTo>
                    <a:lnTo>
                      <a:pt x="211" y="16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25" name="Freeform 127"/>
              <p:cNvSpPr>
                <a:spLocks/>
              </p:cNvSpPr>
              <p:nvPr/>
            </p:nvSpPr>
            <p:spPr bwMode="auto">
              <a:xfrm>
                <a:off x="18970" y="7352"/>
                <a:ext cx="204" cy="448"/>
              </a:xfrm>
              <a:custGeom>
                <a:avLst/>
                <a:gdLst>
                  <a:gd name="T0" fmla="*/ 97 w 97"/>
                  <a:gd name="T1" fmla="*/ 12 h 191"/>
                  <a:gd name="T2" fmla="*/ 89 w 97"/>
                  <a:gd name="T3" fmla="*/ 25 h 191"/>
                  <a:gd name="T4" fmla="*/ 80 w 97"/>
                  <a:gd name="T5" fmla="*/ 38 h 191"/>
                  <a:gd name="T6" fmla="*/ 63 w 97"/>
                  <a:gd name="T7" fmla="*/ 76 h 191"/>
                  <a:gd name="T8" fmla="*/ 44 w 97"/>
                  <a:gd name="T9" fmla="*/ 127 h 191"/>
                  <a:gd name="T10" fmla="*/ 23 w 97"/>
                  <a:gd name="T11" fmla="*/ 191 h 191"/>
                  <a:gd name="T12" fmla="*/ 0 w 97"/>
                  <a:gd name="T13" fmla="*/ 183 h 191"/>
                  <a:gd name="T14" fmla="*/ 21 w 97"/>
                  <a:gd name="T15" fmla="*/ 120 h 191"/>
                  <a:gd name="T16" fmla="*/ 40 w 97"/>
                  <a:gd name="T17" fmla="*/ 68 h 191"/>
                  <a:gd name="T18" fmla="*/ 58 w 97"/>
                  <a:gd name="T19" fmla="*/ 28 h 191"/>
                  <a:gd name="T20" fmla="*/ 68 w 97"/>
                  <a:gd name="T21" fmla="*/ 12 h 191"/>
                  <a:gd name="T22" fmla="*/ 76 w 97"/>
                  <a:gd name="T23" fmla="*/ 0 h 191"/>
                  <a:gd name="T24" fmla="*/ 97 w 97"/>
                  <a:gd name="T25" fmla="*/ 12 h 19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7"/>
                  <a:gd name="T40" fmla="*/ 0 h 191"/>
                  <a:gd name="T41" fmla="*/ 97 w 97"/>
                  <a:gd name="T42" fmla="*/ 191 h 19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7" h="191">
                    <a:moveTo>
                      <a:pt x="97" y="12"/>
                    </a:moveTo>
                    <a:lnTo>
                      <a:pt x="89" y="25"/>
                    </a:lnTo>
                    <a:lnTo>
                      <a:pt x="80" y="38"/>
                    </a:lnTo>
                    <a:lnTo>
                      <a:pt x="63" y="76"/>
                    </a:lnTo>
                    <a:lnTo>
                      <a:pt x="44" y="127"/>
                    </a:lnTo>
                    <a:lnTo>
                      <a:pt x="23" y="191"/>
                    </a:lnTo>
                    <a:lnTo>
                      <a:pt x="0" y="183"/>
                    </a:lnTo>
                    <a:lnTo>
                      <a:pt x="21" y="120"/>
                    </a:lnTo>
                    <a:lnTo>
                      <a:pt x="40" y="68"/>
                    </a:lnTo>
                    <a:lnTo>
                      <a:pt x="58" y="28"/>
                    </a:lnTo>
                    <a:lnTo>
                      <a:pt x="68" y="12"/>
                    </a:lnTo>
                    <a:lnTo>
                      <a:pt x="76" y="0"/>
                    </a:lnTo>
                    <a:lnTo>
                      <a:pt x="97" y="12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26" name="Freeform 128"/>
              <p:cNvSpPr>
                <a:spLocks/>
              </p:cNvSpPr>
              <p:nvPr/>
            </p:nvSpPr>
            <p:spPr bwMode="auto">
              <a:xfrm>
                <a:off x="19133" y="7344"/>
                <a:ext cx="44" cy="44"/>
              </a:xfrm>
              <a:custGeom>
                <a:avLst/>
                <a:gdLst>
                  <a:gd name="T0" fmla="*/ 1 w 21"/>
                  <a:gd name="T1" fmla="*/ 0 h 17"/>
                  <a:gd name="T2" fmla="*/ 0 w 21"/>
                  <a:gd name="T3" fmla="*/ 2 h 17"/>
                  <a:gd name="T4" fmla="*/ 21 w 21"/>
                  <a:gd name="T5" fmla="*/ 14 h 17"/>
                  <a:gd name="T6" fmla="*/ 19 w 21"/>
                  <a:gd name="T7" fmla="*/ 17 h 17"/>
                  <a:gd name="T8" fmla="*/ 1 w 21"/>
                  <a:gd name="T9" fmla="*/ 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17"/>
                  <a:gd name="T17" fmla="*/ 21 w 21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17">
                    <a:moveTo>
                      <a:pt x="1" y="0"/>
                    </a:moveTo>
                    <a:lnTo>
                      <a:pt x="0" y="2"/>
                    </a:lnTo>
                    <a:lnTo>
                      <a:pt x="21" y="14"/>
                    </a:lnTo>
                    <a:lnTo>
                      <a:pt x="19" y="1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27" name="Freeform 129"/>
              <p:cNvSpPr>
                <a:spLocks/>
              </p:cNvSpPr>
              <p:nvPr/>
            </p:nvSpPr>
            <p:spPr bwMode="auto">
              <a:xfrm>
                <a:off x="18861" y="7781"/>
                <a:ext cx="158" cy="466"/>
              </a:xfrm>
              <a:custGeom>
                <a:avLst/>
                <a:gdLst>
                  <a:gd name="T0" fmla="*/ 76 w 76"/>
                  <a:gd name="T1" fmla="*/ 8 h 199"/>
                  <a:gd name="T2" fmla="*/ 41 w 76"/>
                  <a:gd name="T3" fmla="*/ 125 h 199"/>
                  <a:gd name="T4" fmla="*/ 23 w 76"/>
                  <a:gd name="T5" fmla="*/ 199 h 199"/>
                  <a:gd name="T6" fmla="*/ 0 w 76"/>
                  <a:gd name="T7" fmla="*/ 192 h 199"/>
                  <a:gd name="T8" fmla="*/ 18 w 76"/>
                  <a:gd name="T9" fmla="*/ 118 h 199"/>
                  <a:gd name="T10" fmla="*/ 53 w 76"/>
                  <a:gd name="T11" fmla="*/ 0 h 199"/>
                  <a:gd name="T12" fmla="*/ 76 w 76"/>
                  <a:gd name="T13" fmla="*/ 8 h 19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"/>
                  <a:gd name="T22" fmla="*/ 0 h 199"/>
                  <a:gd name="T23" fmla="*/ 76 w 76"/>
                  <a:gd name="T24" fmla="*/ 199 h 19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" h="199">
                    <a:moveTo>
                      <a:pt x="76" y="8"/>
                    </a:moveTo>
                    <a:lnTo>
                      <a:pt x="41" y="125"/>
                    </a:lnTo>
                    <a:lnTo>
                      <a:pt x="23" y="199"/>
                    </a:lnTo>
                    <a:lnTo>
                      <a:pt x="0" y="192"/>
                    </a:lnTo>
                    <a:lnTo>
                      <a:pt x="18" y="118"/>
                    </a:lnTo>
                    <a:lnTo>
                      <a:pt x="53" y="0"/>
                    </a:lnTo>
                    <a:lnTo>
                      <a:pt x="76" y="8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28" name="Freeform 130"/>
              <p:cNvSpPr>
                <a:spLocks/>
              </p:cNvSpPr>
              <p:nvPr/>
            </p:nvSpPr>
            <p:spPr bwMode="auto">
              <a:xfrm>
                <a:off x="18970" y="7756"/>
                <a:ext cx="50" cy="44"/>
              </a:xfrm>
              <a:custGeom>
                <a:avLst/>
                <a:gdLst>
                  <a:gd name="T0" fmla="*/ 0 w 23"/>
                  <a:gd name="T1" fmla="*/ 0 h 8"/>
                  <a:gd name="T2" fmla="*/ 23 w 23"/>
                  <a:gd name="T3" fmla="*/ 8 h 8"/>
                  <a:gd name="T4" fmla="*/ 0 w 23"/>
                  <a:gd name="T5" fmla="*/ 0 h 8"/>
                  <a:gd name="T6" fmla="*/ 0 60000 65536"/>
                  <a:gd name="T7" fmla="*/ 0 60000 65536"/>
                  <a:gd name="T8" fmla="*/ 0 60000 65536"/>
                  <a:gd name="T9" fmla="*/ 0 w 23"/>
                  <a:gd name="T10" fmla="*/ 0 h 8"/>
                  <a:gd name="T11" fmla="*/ 23 w 23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" h="8">
                    <a:moveTo>
                      <a:pt x="0" y="0"/>
                    </a:moveTo>
                    <a:lnTo>
                      <a:pt x="23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29" name="Freeform 131"/>
              <p:cNvSpPr>
                <a:spLocks/>
              </p:cNvSpPr>
              <p:nvPr/>
            </p:nvSpPr>
            <p:spPr bwMode="auto">
              <a:xfrm>
                <a:off x="18853" y="8236"/>
                <a:ext cx="88" cy="316"/>
              </a:xfrm>
              <a:custGeom>
                <a:avLst/>
                <a:gdLst>
                  <a:gd name="T0" fmla="*/ 28 w 43"/>
                  <a:gd name="T1" fmla="*/ 3 h 135"/>
                  <a:gd name="T2" fmla="*/ 24 w 43"/>
                  <a:gd name="T3" fmla="*/ 28 h 135"/>
                  <a:gd name="T4" fmla="*/ 27 w 43"/>
                  <a:gd name="T5" fmla="*/ 58 h 135"/>
                  <a:gd name="T6" fmla="*/ 32 w 43"/>
                  <a:gd name="T7" fmla="*/ 92 h 135"/>
                  <a:gd name="T8" fmla="*/ 43 w 43"/>
                  <a:gd name="T9" fmla="*/ 128 h 135"/>
                  <a:gd name="T10" fmla="*/ 20 w 43"/>
                  <a:gd name="T11" fmla="*/ 135 h 135"/>
                  <a:gd name="T12" fmla="*/ 8 w 43"/>
                  <a:gd name="T13" fmla="*/ 95 h 135"/>
                  <a:gd name="T14" fmla="*/ 3 w 43"/>
                  <a:gd name="T15" fmla="*/ 60 h 135"/>
                  <a:gd name="T16" fmla="*/ 0 w 43"/>
                  <a:gd name="T17" fmla="*/ 28 h 135"/>
                  <a:gd name="T18" fmla="*/ 4 w 43"/>
                  <a:gd name="T19" fmla="*/ 0 h 135"/>
                  <a:gd name="T20" fmla="*/ 28 w 43"/>
                  <a:gd name="T21" fmla="*/ 3 h 13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3"/>
                  <a:gd name="T34" fmla="*/ 0 h 135"/>
                  <a:gd name="T35" fmla="*/ 43 w 43"/>
                  <a:gd name="T36" fmla="*/ 135 h 13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3" h="135">
                    <a:moveTo>
                      <a:pt x="28" y="3"/>
                    </a:moveTo>
                    <a:lnTo>
                      <a:pt x="24" y="28"/>
                    </a:lnTo>
                    <a:lnTo>
                      <a:pt x="27" y="58"/>
                    </a:lnTo>
                    <a:lnTo>
                      <a:pt x="32" y="92"/>
                    </a:lnTo>
                    <a:lnTo>
                      <a:pt x="43" y="128"/>
                    </a:lnTo>
                    <a:lnTo>
                      <a:pt x="20" y="135"/>
                    </a:lnTo>
                    <a:lnTo>
                      <a:pt x="8" y="95"/>
                    </a:lnTo>
                    <a:lnTo>
                      <a:pt x="3" y="60"/>
                    </a:lnTo>
                    <a:lnTo>
                      <a:pt x="0" y="28"/>
                    </a:lnTo>
                    <a:lnTo>
                      <a:pt x="4" y="0"/>
                    </a:lnTo>
                    <a:lnTo>
                      <a:pt x="28" y="3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30" name="Freeform 132"/>
              <p:cNvSpPr>
                <a:spLocks/>
              </p:cNvSpPr>
              <p:nvPr/>
            </p:nvSpPr>
            <p:spPr bwMode="auto">
              <a:xfrm>
                <a:off x="18857" y="8203"/>
                <a:ext cx="54" cy="44"/>
              </a:xfrm>
              <a:custGeom>
                <a:avLst/>
                <a:gdLst>
                  <a:gd name="T0" fmla="*/ 1 w 24"/>
                  <a:gd name="T1" fmla="*/ 0 h 7"/>
                  <a:gd name="T2" fmla="*/ 0 w 24"/>
                  <a:gd name="T3" fmla="*/ 6 h 7"/>
                  <a:gd name="T4" fmla="*/ 0 w 24"/>
                  <a:gd name="T5" fmla="*/ 2 h 7"/>
                  <a:gd name="T6" fmla="*/ 24 w 24"/>
                  <a:gd name="T7" fmla="*/ 5 h 7"/>
                  <a:gd name="T8" fmla="*/ 24 w 24"/>
                  <a:gd name="T9" fmla="*/ 7 h 7"/>
                  <a:gd name="T10" fmla="*/ 1 w 24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7"/>
                  <a:gd name="T20" fmla="*/ 24 w 2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7">
                    <a:moveTo>
                      <a:pt x="1" y="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24" y="5"/>
                    </a:lnTo>
                    <a:lnTo>
                      <a:pt x="24" y="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31" name="Freeform 133"/>
              <p:cNvSpPr>
                <a:spLocks/>
              </p:cNvSpPr>
              <p:nvPr/>
            </p:nvSpPr>
            <p:spPr bwMode="auto">
              <a:xfrm>
                <a:off x="18895" y="8535"/>
                <a:ext cx="113" cy="251"/>
              </a:xfrm>
              <a:custGeom>
                <a:avLst/>
                <a:gdLst>
                  <a:gd name="T0" fmla="*/ 23 w 55"/>
                  <a:gd name="T1" fmla="*/ 0 h 107"/>
                  <a:gd name="T2" fmla="*/ 55 w 55"/>
                  <a:gd name="T3" fmla="*/ 100 h 107"/>
                  <a:gd name="T4" fmla="*/ 32 w 55"/>
                  <a:gd name="T5" fmla="*/ 107 h 107"/>
                  <a:gd name="T6" fmla="*/ 0 w 55"/>
                  <a:gd name="T7" fmla="*/ 7 h 107"/>
                  <a:gd name="T8" fmla="*/ 23 w 55"/>
                  <a:gd name="T9" fmla="*/ 0 h 1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107"/>
                  <a:gd name="T17" fmla="*/ 55 w 55"/>
                  <a:gd name="T18" fmla="*/ 107 h 10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107">
                    <a:moveTo>
                      <a:pt x="23" y="0"/>
                    </a:moveTo>
                    <a:lnTo>
                      <a:pt x="55" y="100"/>
                    </a:lnTo>
                    <a:lnTo>
                      <a:pt x="32" y="107"/>
                    </a:lnTo>
                    <a:lnTo>
                      <a:pt x="0" y="7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32" name="Freeform 134"/>
              <p:cNvSpPr>
                <a:spLocks/>
              </p:cNvSpPr>
              <p:nvPr/>
            </p:nvSpPr>
            <p:spPr bwMode="auto">
              <a:xfrm>
                <a:off x="18895" y="8508"/>
                <a:ext cx="46" cy="44"/>
              </a:xfrm>
              <a:custGeom>
                <a:avLst/>
                <a:gdLst>
                  <a:gd name="T0" fmla="*/ 0 w 23"/>
                  <a:gd name="T1" fmla="*/ 7 h 7"/>
                  <a:gd name="T2" fmla="*/ 23 w 23"/>
                  <a:gd name="T3" fmla="*/ 0 h 7"/>
                  <a:gd name="T4" fmla="*/ 0 w 23"/>
                  <a:gd name="T5" fmla="*/ 7 h 7"/>
                  <a:gd name="T6" fmla="*/ 0 60000 65536"/>
                  <a:gd name="T7" fmla="*/ 0 60000 65536"/>
                  <a:gd name="T8" fmla="*/ 0 60000 65536"/>
                  <a:gd name="T9" fmla="*/ 0 w 23"/>
                  <a:gd name="T10" fmla="*/ 0 h 7"/>
                  <a:gd name="T11" fmla="*/ 23 w 23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" h="7">
                    <a:moveTo>
                      <a:pt x="0" y="7"/>
                    </a:moveTo>
                    <a:lnTo>
                      <a:pt x="23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33" name="Freeform 135"/>
              <p:cNvSpPr>
                <a:spLocks/>
              </p:cNvSpPr>
              <p:nvPr/>
            </p:nvSpPr>
            <p:spPr bwMode="auto">
              <a:xfrm>
                <a:off x="18962" y="8769"/>
                <a:ext cx="54" cy="45"/>
              </a:xfrm>
              <a:custGeom>
                <a:avLst/>
                <a:gdLst>
                  <a:gd name="T0" fmla="*/ 23 w 27"/>
                  <a:gd name="T1" fmla="*/ 0 h 19"/>
                  <a:gd name="T2" fmla="*/ 27 w 27"/>
                  <a:gd name="T3" fmla="*/ 11 h 19"/>
                  <a:gd name="T4" fmla="*/ 4 w 27"/>
                  <a:gd name="T5" fmla="*/ 19 h 19"/>
                  <a:gd name="T6" fmla="*/ 0 w 27"/>
                  <a:gd name="T7" fmla="*/ 7 h 19"/>
                  <a:gd name="T8" fmla="*/ 23 w 27"/>
                  <a:gd name="T9" fmla="*/ 0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19"/>
                  <a:gd name="T17" fmla="*/ 27 w 27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19">
                    <a:moveTo>
                      <a:pt x="23" y="0"/>
                    </a:moveTo>
                    <a:lnTo>
                      <a:pt x="27" y="11"/>
                    </a:lnTo>
                    <a:lnTo>
                      <a:pt x="4" y="19"/>
                    </a:lnTo>
                    <a:lnTo>
                      <a:pt x="0" y="7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34" name="Freeform 136"/>
              <p:cNvSpPr>
                <a:spLocks/>
              </p:cNvSpPr>
              <p:nvPr/>
            </p:nvSpPr>
            <p:spPr bwMode="auto">
              <a:xfrm>
                <a:off x="19538" y="6853"/>
                <a:ext cx="50" cy="58"/>
              </a:xfrm>
              <a:custGeom>
                <a:avLst/>
                <a:gdLst>
                  <a:gd name="T0" fmla="*/ 18 w 26"/>
                  <a:gd name="T1" fmla="*/ 25 h 25"/>
                  <a:gd name="T2" fmla="*/ 26 w 26"/>
                  <a:gd name="T3" fmla="*/ 16 h 25"/>
                  <a:gd name="T4" fmla="*/ 8 w 26"/>
                  <a:gd name="T5" fmla="*/ 0 h 25"/>
                  <a:gd name="T6" fmla="*/ 0 w 26"/>
                  <a:gd name="T7" fmla="*/ 9 h 25"/>
                  <a:gd name="T8" fmla="*/ 18 w 26"/>
                  <a:gd name="T9" fmla="*/ 25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25"/>
                  <a:gd name="T17" fmla="*/ 26 w 26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25">
                    <a:moveTo>
                      <a:pt x="18" y="25"/>
                    </a:moveTo>
                    <a:lnTo>
                      <a:pt x="26" y="16"/>
                    </a:lnTo>
                    <a:lnTo>
                      <a:pt x="8" y="0"/>
                    </a:lnTo>
                    <a:lnTo>
                      <a:pt x="0" y="9"/>
                    </a:lnTo>
                    <a:lnTo>
                      <a:pt x="18" y="25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35" name="Freeform 137"/>
              <p:cNvSpPr>
                <a:spLocks/>
              </p:cNvSpPr>
              <p:nvPr/>
            </p:nvSpPr>
            <p:spPr bwMode="auto">
              <a:xfrm>
                <a:off x="19663" y="7409"/>
                <a:ext cx="50" cy="2568"/>
              </a:xfrm>
              <a:custGeom>
                <a:avLst/>
                <a:gdLst>
                  <a:gd name="T0" fmla="*/ 26 w 26"/>
                  <a:gd name="T1" fmla="*/ 0 h 1096"/>
                  <a:gd name="T2" fmla="*/ 2 w 26"/>
                  <a:gd name="T3" fmla="*/ 0 h 1096"/>
                  <a:gd name="T4" fmla="*/ 0 w 26"/>
                  <a:gd name="T5" fmla="*/ 547 h 1096"/>
                  <a:gd name="T6" fmla="*/ 0 w 26"/>
                  <a:gd name="T7" fmla="*/ 1096 h 1096"/>
                  <a:gd name="T8" fmla="*/ 25 w 26"/>
                  <a:gd name="T9" fmla="*/ 1096 h 1096"/>
                  <a:gd name="T10" fmla="*/ 25 w 26"/>
                  <a:gd name="T11" fmla="*/ 547 h 1096"/>
                  <a:gd name="T12" fmla="*/ 26 w 26"/>
                  <a:gd name="T13" fmla="*/ 0 h 109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6"/>
                  <a:gd name="T22" fmla="*/ 0 h 1096"/>
                  <a:gd name="T23" fmla="*/ 26 w 26"/>
                  <a:gd name="T24" fmla="*/ 1096 h 109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6" h="1096">
                    <a:moveTo>
                      <a:pt x="26" y="0"/>
                    </a:moveTo>
                    <a:lnTo>
                      <a:pt x="2" y="0"/>
                    </a:lnTo>
                    <a:lnTo>
                      <a:pt x="0" y="547"/>
                    </a:lnTo>
                    <a:lnTo>
                      <a:pt x="0" y="1096"/>
                    </a:lnTo>
                    <a:lnTo>
                      <a:pt x="25" y="1096"/>
                    </a:lnTo>
                    <a:lnTo>
                      <a:pt x="25" y="547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36" name="Freeform 138"/>
              <p:cNvSpPr>
                <a:spLocks/>
              </p:cNvSpPr>
              <p:nvPr/>
            </p:nvSpPr>
            <p:spPr bwMode="auto">
              <a:xfrm>
                <a:off x="19617" y="9974"/>
                <a:ext cx="96" cy="593"/>
              </a:xfrm>
              <a:custGeom>
                <a:avLst/>
                <a:gdLst>
                  <a:gd name="T0" fmla="*/ 45 w 45"/>
                  <a:gd name="T1" fmla="*/ 1 h 253"/>
                  <a:gd name="T2" fmla="*/ 20 w 45"/>
                  <a:gd name="T3" fmla="*/ 0 h 253"/>
                  <a:gd name="T4" fmla="*/ 0 w 45"/>
                  <a:gd name="T5" fmla="*/ 251 h 253"/>
                  <a:gd name="T6" fmla="*/ 24 w 45"/>
                  <a:gd name="T7" fmla="*/ 253 h 253"/>
                  <a:gd name="T8" fmla="*/ 45 w 45"/>
                  <a:gd name="T9" fmla="*/ 1 h 2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253"/>
                  <a:gd name="T17" fmla="*/ 45 w 45"/>
                  <a:gd name="T18" fmla="*/ 253 h 2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253">
                    <a:moveTo>
                      <a:pt x="45" y="1"/>
                    </a:moveTo>
                    <a:lnTo>
                      <a:pt x="20" y="0"/>
                    </a:lnTo>
                    <a:lnTo>
                      <a:pt x="0" y="251"/>
                    </a:lnTo>
                    <a:lnTo>
                      <a:pt x="24" y="253"/>
                    </a:lnTo>
                    <a:lnTo>
                      <a:pt x="45" y="1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37" name="Freeform 139"/>
              <p:cNvSpPr>
                <a:spLocks/>
              </p:cNvSpPr>
              <p:nvPr/>
            </p:nvSpPr>
            <p:spPr bwMode="auto">
              <a:xfrm>
                <a:off x="19663" y="9933"/>
                <a:ext cx="50" cy="44"/>
              </a:xfrm>
              <a:custGeom>
                <a:avLst/>
                <a:gdLst>
                  <a:gd name="T0" fmla="*/ 25 w 25"/>
                  <a:gd name="T1" fmla="*/ 1 h 1"/>
                  <a:gd name="T2" fmla="*/ 0 w 25"/>
                  <a:gd name="T3" fmla="*/ 0 h 1"/>
                  <a:gd name="T4" fmla="*/ 0 w 25"/>
                  <a:gd name="T5" fmla="*/ 1 h 1"/>
                  <a:gd name="T6" fmla="*/ 25 w 25"/>
                  <a:gd name="T7" fmla="*/ 1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5"/>
                  <a:gd name="T13" fmla="*/ 0 h 1"/>
                  <a:gd name="T14" fmla="*/ 25 w 2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5" h="1">
                    <a:moveTo>
                      <a:pt x="25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25" y="1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38" name="Freeform 140"/>
              <p:cNvSpPr>
                <a:spLocks/>
              </p:cNvSpPr>
              <p:nvPr/>
            </p:nvSpPr>
            <p:spPr bwMode="auto">
              <a:xfrm>
                <a:off x="19555" y="10560"/>
                <a:ext cx="117" cy="295"/>
              </a:xfrm>
              <a:custGeom>
                <a:avLst/>
                <a:gdLst>
                  <a:gd name="T0" fmla="*/ 56 w 56"/>
                  <a:gd name="T1" fmla="*/ 6 h 126"/>
                  <a:gd name="T2" fmla="*/ 33 w 56"/>
                  <a:gd name="T3" fmla="*/ 0 h 126"/>
                  <a:gd name="T4" fmla="*/ 0 w 56"/>
                  <a:gd name="T5" fmla="*/ 120 h 126"/>
                  <a:gd name="T6" fmla="*/ 23 w 56"/>
                  <a:gd name="T7" fmla="*/ 126 h 126"/>
                  <a:gd name="T8" fmla="*/ 56 w 56"/>
                  <a:gd name="T9" fmla="*/ 6 h 1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"/>
                  <a:gd name="T16" fmla="*/ 0 h 126"/>
                  <a:gd name="T17" fmla="*/ 56 w 56"/>
                  <a:gd name="T18" fmla="*/ 126 h 1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" h="126">
                    <a:moveTo>
                      <a:pt x="56" y="6"/>
                    </a:moveTo>
                    <a:lnTo>
                      <a:pt x="33" y="0"/>
                    </a:lnTo>
                    <a:lnTo>
                      <a:pt x="0" y="120"/>
                    </a:lnTo>
                    <a:lnTo>
                      <a:pt x="23" y="126"/>
                    </a:lnTo>
                    <a:lnTo>
                      <a:pt x="56" y="6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39" name="Freeform 141"/>
              <p:cNvSpPr>
                <a:spLocks/>
              </p:cNvSpPr>
              <p:nvPr/>
            </p:nvSpPr>
            <p:spPr bwMode="auto">
              <a:xfrm>
                <a:off x="19617" y="10535"/>
                <a:ext cx="55" cy="44"/>
              </a:xfrm>
              <a:custGeom>
                <a:avLst/>
                <a:gdLst>
                  <a:gd name="T0" fmla="*/ 24 w 24"/>
                  <a:gd name="T1" fmla="*/ 3 h 8"/>
                  <a:gd name="T2" fmla="*/ 24 w 24"/>
                  <a:gd name="T3" fmla="*/ 8 h 8"/>
                  <a:gd name="T4" fmla="*/ 24 w 24"/>
                  <a:gd name="T5" fmla="*/ 6 h 8"/>
                  <a:gd name="T6" fmla="*/ 1 w 24"/>
                  <a:gd name="T7" fmla="*/ 0 h 8"/>
                  <a:gd name="T8" fmla="*/ 0 w 24"/>
                  <a:gd name="T9" fmla="*/ 1 h 8"/>
                  <a:gd name="T10" fmla="*/ 24 w 24"/>
                  <a:gd name="T11" fmla="*/ 3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8"/>
                  <a:gd name="T20" fmla="*/ 24 w 2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8">
                    <a:moveTo>
                      <a:pt x="24" y="3"/>
                    </a:moveTo>
                    <a:lnTo>
                      <a:pt x="24" y="8"/>
                    </a:lnTo>
                    <a:lnTo>
                      <a:pt x="24" y="6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24" y="3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40" name="Freeform 142"/>
              <p:cNvSpPr>
                <a:spLocks/>
              </p:cNvSpPr>
              <p:nvPr/>
            </p:nvSpPr>
            <p:spPr bwMode="auto">
              <a:xfrm>
                <a:off x="19509" y="10842"/>
                <a:ext cx="92" cy="687"/>
              </a:xfrm>
              <a:custGeom>
                <a:avLst/>
                <a:gdLst>
                  <a:gd name="T0" fmla="*/ 45 w 45"/>
                  <a:gd name="T1" fmla="*/ 2 h 293"/>
                  <a:gd name="T2" fmla="*/ 21 w 45"/>
                  <a:gd name="T3" fmla="*/ 0 h 293"/>
                  <a:gd name="T4" fmla="*/ 0 w 45"/>
                  <a:gd name="T5" fmla="*/ 292 h 293"/>
                  <a:gd name="T6" fmla="*/ 25 w 45"/>
                  <a:gd name="T7" fmla="*/ 293 h 293"/>
                  <a:gd name="T8" fmla="*/ 45 w 45"/>
                  <a:gd name="T9" fmla="*/ 2 h 2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293"/>
                  <a:gd name="T17" fmla="*/ 45 w 45"/>
                  <a:gd name="T18" fmla="*/ 293 h 2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293">
                    <a:moveTo>
                      <a:pt x="45" y="2"/>
                    </a:moveTo>
                    <a:lnTo>
                      <a:pt x="21" y="0"/>
                    </a:lnTo>
                    <a:lnTo>
                      <a:pt x="0" y="292"/>
                    </a:lnTo>
                    <a:lnTo>
                      <a:pt x="25" y="293"/>
                    </a:lnTo>
                    <a:lnTo>
                      <a:pt x="45" y="2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41" name="Freeform 143"/>
              <p:cNvSpPr>
                <a:spLocks/>
              </p:cNvSpPr>
              <p:nvPr/>
            </p:nvSpPr>
            <p:spPr bwMode="auto">
              <a:xfrm>
                <a:off x="19550" y="10811"/>
                <a:ext cx="51" cy="44"/>
              </a:xfrm>
              <a:custGeom>
                <a:avLst/>
                <a:gdLst>
                  <a:gd name="T0" fmla="*/ 1 w 24"/>
                  <a:gd name="T1" fmla="*/ 0 h 6"/>
                  <a:gd name="T2" fmla="*/ 0 w 24"/>
                  <a:gd name="T3" fmla="*/ 1 h 6"/>
                  <a:gd name="T4" fmla="*/ 24 w 24"/>
                  <a:gd name="T5" fmla="*/ 3 h 6"/>
                  <a:gd name="T6" fmla="*/ 24 w 24"/>
                  <a:gd name="T7" fmla="*/ 6 h 6"/>
                  <a:gd name="T8" fmla="*/ 1 w 24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6"/>
                  <a:gd name="T17" fmla="*/ 24 w 24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6">
                    <a:moveTo>
                      <a:pt x="1" y="0"/>
                    </a:moveTo>
                    <a:lnTo>
                      <a:pt x="0" y="1"/>
                    </a:lnTo>
                    <a:lnTo>
                      <a:pt x="24" y="3"/>
                    </a:lnTo>
                    <a:lnTo>
                      <a:pt x="24" y="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42" name="Rectangle 144"/>
              <p:cNvSpPr>
                <a:spLocks noChangeArrowheads="1"/>
              </p:cNvSpPr>
              <p:nvPr/>
            </p:nvSpPr>
            <p:spPr bwMode="auto">
              <a:xfrm>
                <a:off x="19509" y="11529"/>
                <a:ext cx="50" cy="353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43" name="Freeform 145"/>
              <p:cNvSpPr>
                <a:spLocks/>
              </p:cNvSpPr>
              <p:nvPr/>
            </p:nvSpPr>
            <p:spPr bwMode="auto">
              <a:xfrm>
                <a:off x="19509" y="11485"/>
                <a:ext cx="50" cy="44"/>
              </a:xfrm>
              <a:custGeom>
                <a:avLst/>
                <a:gdLst>
                  <a:gd name="T0" fmla="*/ 0 w 26"/>
                  <a:gd name="T1" fmla="*/ 0 h 1"/>
                  <a:gd name="T2" fmla="*/ 2 w 26"/>
                  <a:gd name="T3" fmla="*/ 1 h 1"/>
                  <a:gd name="T4" fmla="*/ 26 w 26"/>
                  <a:gd name="T5" fmla="*/ 1 h 1"/>
                  <a:gd name="T6" fmla="*/ 25 w 26"/>
                  <a:gd name="T7" fmla="*/ 1 h 1"/>
                  <a:gd name="T8" fmla="*/ 0 w 26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1"/>
                  <a:gd name="T17" fmla="*/ 26 w 26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1">
                    <a:moveTo>
                      <a:pt x="0" y="0"/>
                    </a:moveTo>
                    <a:lnTo>
                      <a:pt x="2" y="1"/>
                    </a:lnTo>
                    <a:lnTo>
                      <a:pt x="26" y="1"/>
                    </a:lnTo>
                    <a:lnTo>
                      <a:pt x="25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44" name="Rectangle 146"/>
              <p:cNvSpPr>
                <a:spLocks noChangeArrowheads="1"/>
              </p:cNvSpPr>
              <p:nvPr/>
            </p:nvSpPr>
            <p:spPr bwMode="auto">
              <a:xfrm>
                <a:off x="19509" y="11882"/>
                <a:ext cx="50" cy="164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45" name="Freeform 147"/>
              <p:cNvSpPr>
                <a:spLocks/>
              </p:cNvSpPr>
              <p:nvPr/>
            </p:nvSpPr>
            <p:spPr bwMode="auto">
              <a:xfrm>
                <a:off x="19509" y="11841"/>
                <a:ext cx="50" cy="44"/>
              </a:xfrm>
              <a:custGeom>
                <a:avLst/>
                <a:gdLst>
                  <a:gd name="T0" fmla="*/ 24 w 24"/>
                  <a:gd name="T1" fmla="*/ 0 h 44"/>
                  <a:gd name="T2" fmla="*/ 0 w 24"/>
                  <a:gd name="T3" fmla="*/ 0 h 44"/>
                  <a:gd name="T4" fmla="*/ 24 w 24"/>
                  <a:gd name="T5" fmla="*/ 0 h 44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44"/>
                  <a:gd name="T11" fmla="*/ 24 w 24"/>
                  <a:gd name="T12" fmla="*/ 44 h 4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44">
                    <a:moveTo>
                      <a:pt x="24" y="0"/>
                    </a:moveTo>
                    <a:lnTo>
                      <a:pt x="0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46" name="Rectangle 148"/>
              <p:cNvSpPr>
                <a:spLocks noChangeArrowheads="1"/>
              </p:cNvSpPr>
              <p:nvPr/>
            </p:nvSpPr>
            <p:spPr bwMode="auto">
              <a:xfrm>
                <a:off x="19509" y="12046"/>
                <a:ext cx="50" cy="309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47" name="Freeform 149"/>
              <p:cNvSpPr>
                <a:spLocks/>
              </p:cNvSpPr>
              <p:nvPr/>
            </p:nvSpPr>
            <p:spPr bwMode="auto">
              <a:xfrm>
                <a:off x="19509" y="12004"/>
                <a:ext cx="50" cy="44"/>
              </a:xfrm>
              <a:custGeom>
                <a:avLst/>
                <a:gdLst>
                  <a:gd name="T0" fmla="*/ 24 w 24"/>
                  <a:gd name="T1" fmla="*/ 0 h 44"/>
                  <a:gd name="T2" fmla="*/ 0 w 24"/>
                  <a:gd name="T3" fmla="*/ 0 h 44"/>
                  <a:gd name="T4" fmla="*/ 24 w 24"/>
                  <a:gd name="T5" fmla="*/ 0 h 44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44"/>
                  <a:gd name="T11" fmla="*/ 24 w 24"/>
                  <a:gd name="T12" fmla="*/ 44 h 4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44">
                    <a:moveTo>
                      <a:pt x="24" y="0"/>
                    </a:moveTo>
                    <a:lnTo>
                      <a:pt x="0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48" name="Freeform 150"/>
              <p:cNvSpPr>
                <a:spLocks/>
              </p:cNvSpPr>
              <p:nvPr/>
            </p:nvSpPr>
            <p:spPr bwMode="auto">
              <a:xfrm>
                <a:off x="19509" y="12346"/>
                <a:ext cx="142" cy="259"/>
              </a:xfrm>
              <a:custGeom>
                <a:avLst/>
                <a:gdLst>
                  <a:gd name="T0" fmla="*/ 23 w 67"/>
                  <a:gd name="T1" fmla="*/ 0 h 111"/>
                  <a:gd name="T2" fmla="*/ 0 w 67"/>
                  <a:gd name="T3" fmla="*/ 7 h 111"/>
                  <a:gd name="T4" fmla="*/ 44 w 67"/>
                  <a:gd name="T5" fmla="*/ 111 h 111"/>
                  <a:gd name="T6" fmla="*/ 67 w 67"/>
                  <a:gd name="T7" fmla="*/ 104 h 111"/>
                  <a:gd name="T8" fmla="*/ 23 w 67"/>
                  <a:gd name="T9" fmla="*/ 0 h 1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"/>
                  <a:gd name="T16" fmla="*/ 0 h 111"/>
                  <a:gd name="T17" fmla="*/ 67 w 67"/>
                  <a:gd name="T18" fmla="*/ 111 h 1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" h="111">
                    <a:moveTo>
                      <a:pt x="23" y="0"/>
                    </a:moveTo>
                    <a:lnTo>
                      <a:pt x="0" y="7"/>
                    </a:lnTo>
                    <a:lnTo>
                      <a:pt x="44" y="111"/>
                    </a:lnTo>
                    <a:lnTo>
                      <a:pt x="67" y="10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49" name="Freeform 151"/>
              <p:cNvSpPr>
                <a:spLocks/>
              </p:cNvSpPr>
              <p:nvPr/>
            </p:nvSpPr>
            <p:spPr bwMode="auto">
              <a:xfrm>
                <a:off x="19509" y="12318"/>
                <a:ext cx="50" cy="44"/>
              </a:xfrm>
              <a:custGeom>
                <a:avLst/>
                <a:gdLst>
                  <a:gd name="T0" fmla="*/ 0 w 24"/>
                  <a:gd name="T1" fmla="*/ 4 h 7"/>
                  <a:gd name="T2" fmla="*/ 0 w 24"/>
                  <a:gd name="T3" fmla="*/ 7 h 7"/>
                  <a:gd name="T4" fmla="*/ 23 w 24"/>
                  <a:gd name="T5" fmla="*/ 0 h 7"/>
                  <a:gd name="T6" fmla="*/ 24 w 24"/>
                  <a:gd name="T7" fmla="*/ 4 h 7"/>
                  <a:gd name="T8" fmla="*/ 0 w 24"/>
                  <a:gd name="T9" fmla="*/ 4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7"/>
                  <a:gd name="T17" fmla="*/ 24 w 24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7">
                    <a:moveTo>
                      <a:pt x="0" y="4"/>
                    </a:moveTo>
                    <a:lnTo>
                      <a:pt x="0" y="7"/>
                    </a:lnTo>
                    <a:lnTo>
                      <a:pt x="23" y="0"/>
                    </a:lnTo>
                    <a:lnTo>
                      <a:pt x="2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50" name="Freeform 152"/>
              <p:cNvSpPr>
                <a:spLocks/>
              </p:cNvSpPr>
              <p:nvPr/>
            </p:nvSpPr>
            <p:spPr bwMode="auto">
              <a:xfrm>
                <a:off x="19605" y="12589"/>
                <a:ext cx="87" cy="143"/>
              </a:xfrm>
              <a:custGeom>
                <a:avLst/>
                <a:gdLst>
                  <a:gd name="T0" fmla="*/ 23 w 42"/>
                  <a:gd name="T1" fmla="*/ 0 h 61"/>
                  <a:gd name="T2" fmla="*/ 0 w 42"/>
                  <a:gd name="T3" fmla="*/ 7 h 61"/>
                  <a:gd name="T4" fmla="*/ 19 w 42"/>
                  <a:gd name="T5" fmla="*/ 61 h 61"/>
                  <a:gd name="T6" fmla="*/ 42 w 42"/>
                  <a:gd name="T7" fmla="*/ 53 h 61"/>
                  <a:gd name="T8" fmla="*/ 23 w 42"/>
                  <a:gd name="T9" fmla="*/ 0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"/>
                  <a:gd name="T16" fmla="*/ 0 h 61"/>
                  <a:gd name="T17" fmla="*/ 42 w 42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" h="61">
                    <a:moveTo>
                      <a:pt x="23" y="0"/>
                    </a:moveTo>
                    <a:lnTo>
                      <a:pt x="0" y="7"/>
                    </a:lnTo>
                    <a:lnTo>
                      <a:pt x="19" y="61"/>
                    </a:lnTo>
                    <a:lnTo>
                      <a:pt x="42" y="5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51" name="Freeform 153"/>
              <p:cNvSpPr>
                <a:spLocks/>
              </p:cNvSpPr>
              <p:nvPr/>
            </p:nvSpPr>
            <p:spPr bwMode="auto">
              <a:xfrm>
                <a:off x="19605" y="12561"/>
                <a:ext cx="46" cy="44"/>
              </a:xfrm>
              <a:custGeom>
                <a:avLst/>
                <a:gdLst>
                  <a:gd name="T0" fmla="*/ 23 w 23"/>
                  <a:gd name="T1" fmla="*/ 0 h 7"/>
                  <a:gd name="T2" fmla="*/ 0 w 23"/>
                  <a:gd name="T3" fmla="*/ 7 h 7"/>
                  <a:gd name="T4" fmla="*/ 23 w 23"/>
                  <a:gd name="T5" fmla="*/ 0 h 7"/>
                  <a:gd name="T6" fmla="*/ 0 60000 65536"/>
                  <a:gd name="T7" fmla="*/ 0 60000 65536"/>
                  <a:gd name="T8" fmla="*/ 0 60000 65536"/>
                  <a:gd name="T9" fmla="*/ 0 w 23"/>
                  <a:gd name="T10" fmla="*/ 0 h 7"/>
                  <a:gd name="T11" fmla="*/ 23 w 23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" h="7">
                    <a:moveTo>
                      <a:pt x="23" y="0"/>
                    </a:moveTo>
                    <a:lnTo>
                      <a:pt x="0" y="7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52" name="Freeform 154"/>
              <p:cNvSpPr>
                <a:spLocks/>
              </p:cNvSpPr>
              <p:nvPr/>
            </p:nvSpPr>
            <p:spPr bwMode="auto">
              <a:xfrm>
                <a:off x="19642" y="12713"/>
                <a:ext cx="88" cy="152"/>
              </a:xfrm>
              <a:custGeom>
                <a:avLst/>
                <a:gdLst>
                  <a:gd name="T0" fmla="*/ 23 w 41"/>
                  <a:gd name="T1" fmla="*/ 0 h 65"/>
                  <a:gd name="T2" fmla="*/ 0 w 41"/>
                  <a:gd name="T3" fmla="*/ 8 h 65"/>
                  <a:gd name="T4" fmla="*/ 18 w 41"/>
                  <a:gd name="T5" fmla="*/ 65 h 65"/>
                  <a:gd name="T6" fmla="*/ 41 w 41"/>
                  <a:gd name="T7" fmla="*/ 58 h 65"/>
                  <a:gd name="T8" fmla="*/ 23 w 41"/>
                  <a:gd name="T9" fmla="*/ 0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"/>
                  <a:gd name="T16" fmla="*/ 0 h 65"/>
                  <a:gd name="T17" fmla="*/ 41 w 41"/>
                  <a:gd name="T18" fmla="*/ 65 h 6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" h="65">
                    <a:moveTo>
                      <a:pt x="23" y="0"/>
                    </a:moveTo>
                    <a:lnTo>
                      <a:pt x="0" y="8"/>
                    </a:lnTo>
                    <a:lnTo>
                      <a:pt x="18" y="65"/>
                    </a:lnTo>
                    <a:lnTo>
                      <a:pt x="41" y="58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53" name="Freeform 155"/>
              <p:cNvSpPr>
                <a:spLocks/>
              </p:cNvSpPr>
              <p:nvPr/>
            </p:nvSpPr>
            <p:spPr bwMode="auto">
              <a:xfrm>
                <a:off x="19642" y="12688"/>
                <a:ext cx="50" cy="44"/>
              </a:xfrm>
              <a:custGeom>
                <a:avLst/>
                <a:gdLst>
                  <a:gd name="T0" fmla="*/ 23 w 23"/>
                  <a:gd name="T1" fmla="*/ 0 h 8"/>
                  <a:gd name="T2" fmla="*/ 0 w 23"/>
                  <a:gd name="T3" fmla="*/ 8 h 8"/>
                  <a:gd name="T4" fmla="*/ 23 w 23"/>
                  <a:gd name="T5" fmla="*/ 0 h 8"/>
                  <a:gd name="T6" fmla="*/ 0 60000 65536"/>
                  <a:gd name="T7" fmla="*/ 0 60000 65536"/>
                  <a:gd name="T8" fmla="*/ 0 60000 65536"/>
                  <a:gd name="T9" fmla="*/ 0 w 23"/>
                  <a:gd name="T10" fmla="*/ 0 h 8"/>
                  <a:gd name="T11" fmla="*/ 23 w 23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" h="8">
                    <a:moveTo>
                      <a:pt x="23" y="0"/>
                    </a:moveTo>
                    <a:lnTo>
                      <a:pt x="0" y="8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54" name="Freeform 156"/>
              <p:cNvSpPr>
                <a:spLocks/>
              </p:cNvSpPr>
              <p:nvPr/>
            </p:nvSpPr>
            <p:spPr bwMode="auto">
              <a:xfrm>
                <a:off x="19680" y="12848"/>
                <a:ext cx="279" cy="925"/>
              </a:xfrm>
              <a:custGeom>
                <a:avLst/>
                <a:gdLst>
                  <a:gd name="T0" fmla="*/ 23 w 134"/>
                  <a:gd name="T1" fmla="*/ 0 h 395"/>
                  <a:gd name="T2" fmla="*/ 0 w 134"/>
                  <a:gd name="T3" fmla="*/ 7 h 395"/>
                  <a:gd name="T4" fmla="*/ 111 w 134"/>
                  <a:gd name="T5" fmla="*/ 395 h 395"/>
                  <a:gd name="T6" fmla="*/ 134 w 134"/>
                  <a:gd name="T7" fmla="*/ 388 h 395"/>
                  <a:gd name="T8" fmla="*/ 23 w 134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4"/>
                  <a:gd name="T16" fmla="*/ 0 h 395"/>
                  <a:gd name="T17" fmla="*/ 134 w 134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4" h="395">
                    <a:moveTo>
                      <a:pt x="23" y="0"/>
                    </a:moveTo>
                    <a:lnTo>
                      <a:pt x="0" y="7"/>
                    </a:lnTo>
                    <a:lnTo>
                      <a:pt x="111" y="395"/>
                    </a:lnTo>
                    <a:lnTo>
                      <a:pt x="134" y="388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55" name="Freeform 157"/>
              <p:cNvSpPr>
                <a:spLocks/>
              </p:cNvSpPr>
              <p:nvPr/>
            </p:nvSpPr>
            <p:spPr bwMode="auto">
              <a:xfrm>
                <a:off x="19680" y="12821"/>
                <a:ext cx="50" cy="44"/>
              </a:xfrm>
              <a:custGeom>
                <a:avLst/>
                <a:gdLst>
                  <a:gd name="T0" fmla="*/ 23 w 23"/>
                  <a:gd name="T1" fmla="*/ 0 h 7"/>
                  <a:gd name="T2" fmla="*/ 0 w 23"/>
                  <a:gd name="T3" fmla="*/ 7 h 7"/>
                  <a:gd name="T4" fmla="*/ 23 w 23"/>
                  <a:gd name="T5" fmla="*/ 0 h 7"/>
                  <a:gd name="T6" fmla="*/ 0 60000 65536"/>
                  <a:gd name="T7" fmla="*/ 0 60000 65536"/>
                  <a:gd name="T8" fmla="*/ 0 60000 65536"/>
                  <a:gd name="T9" fmla="*/ 0 w 23"/>
                  <a:gd name="T10" fmla="*/ 0 h 7"/>
                  <a:gd name="T11" fmla="*/ 23 w 23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" h="7">
                    <a:moveTo>
                      <a:pt x="23" y="0"/>
                    </a:moveTo>
                    <a:lnTo>
                      <a:pt x="0" y="7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56" name="Freeform 158"/>
              <p:cNvSpPr>
                <a:spLocks/>
              </p:cNvSpPr>
              <p:nvPr/>
            </p:nvSpPr>
            <p:spPr bwMode="auto">
              <a:xfrm>
                <a:off x="19914" y="13755"/>
                <a:ext cx="54" cy="44"/>
              </a:xfrm>
              <a:custGeom>
                <a:avLst/>
                <a:gdLst>
                  <a:gd name="T0" fmla="*/ 23 w 26"/>
                  <a:gd name="T1" fmla="*/ 0 h 18"/>
                  <a:gd name="T2" fmla="*/ 26 w 26"/>
                  <a:gd name="T3" fmla="*/ 11 h 18"/>
                  <a:gd name="T4" fmla="*/ 3 w 26"/>
                  <a:gd name="T5" fmla="*/ 18 h 18"/>
                  <a:gd name="T6" fmla="*/ 0 w 26"/>
                  <a:gd name="T7" fmla="*/ 7 h 18"/>
                  <a:gd name="T8" fmla="*/ 23 w 26"/>
                  <a:gd name="T9" fmla="*/ 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18"/>
                  <a:gd name="T17" fmla="*/ 26 w 26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18">
                    <a:moveTo>
                      <a:pt x="23" y="0"/>
                    </a:moveTo>
                    <a:lnTo>
                      <a:pt x="26" y="11"/>
                    </a:lnTo>
                    <a:lnTo>
                      <a:pt x="3" y="18"/>
                    </a:lnTo>
                    <a:lnTo>
                      <a:pt x="0" y="7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57" name="Rectangle 159"/>
              <p:cNvSpPr>
                <a:spLocks noChangeArrowheads="1"/>
              </p:cNvSpPr>
              <p:nvPr/>
            </p:nvSpPr>
            <p:spPr bwMode="auto">
              <a:xfrm>
                <a:off x="19663" y="7368"/>
                <a:ext cx="50" cy="44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58" name="Freeform 160"/>
              <p:cNvSpPr>
                <a:spLocks/>
              </p:cNvSpPr>
              <p:nvPr/>
            </p:nvSpPr>
            <p:spPr bwMode="auto">
              <a:xfrm>
                <a:off x="19588" y="6462"/>
                <a:ext cx="113" cy="306"/>
              </a:xfrm>
              <a:custGeom>
                <a:avLst/>
                <a:gdLst>
                  <a:gd name="T0" fmla="*/ 55 w 55"/>
                  <a:gd name="T1" fmla="*/ 3 h 131"/>
                  <a:gd name="T2" fmla="*/ 49 w 55"/>
                  <a:gd name="T3" fmla="*/ 32 h 131"/>
                  <a:gd name="T4" fmla="*/ 42 w 55"/>
                  <a:gd name="T5" fmla="*/ 67 h 131"/>
                  <a:gd name="T6" fmla="*/ 33 w 55"/>
                  <a:gd name="T7" fmla="*/ 101 h 131"/>
                  <a:gd name="T8" fmla="*/ 23 w 55"/>
                  <a:gd name="T9" fmla="*/ 131 h 131"/>
                  <a:gd name="T10" fmla="*/ 0 w 55"/>
                  <a:gd name="T11" fmla="*/ 123 h 131"/>
                  <a:gd name="T12" fmla="*/ 10 w 55"/>
                  <a:gd name="T13" fmla="*/ 93 h 131"/>
                  <a:gd name="T14" fmla="*/ 19 w 55"/>
                  <a:gd name="T15" fmla="*/ 60 h 131"/>
                  <a:gd name="T16" fmla="*/ 25 w 55"/>
                  <a:gd name="T17" fmla="*/ 28 h 131"/>
                  <a:gd name="T18" fmla="*/ 30 w 55"/>
                  <a:gd name="T19" fmla="*/ 0 h 131"/>
                  <a:gd name="T20" fmla="*/ 55 w 55"/>
                  <a:gd name="T21" fmla="*/ 3 h 13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5"/>
                  <a:gd name="T34" fmla="*/ 0 h 131"/>
                  <a:gd name="T35" fmla="*/ 55 w 55"/>
                  <a:gd name="T36" fmla="*/ 131 h 13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5" h="131">
                    <a:moveTo>
                      <a:pt x="55" y="3"/>
                    </a:moveTo>
                    <a:lnTo>
                      <a:pt x="49" y="32"/>
                    </a:lnTo>
                    <a:lnTo>
                      <a:pt x="42" y="67"/>
                    </a:lnTo>
                    <a:lnTo>
                      <a:pt x="33" y="101"/>
                    </a:lnTo>
                    <a:lnTo>
                      <a:pt x="23" y="131"/>
                    </a:lnTo>
                    <a:lnTo>
                      <a:pt x="0" y="123"/>
                    </a:lnTo>
                    <a:lnTo>
                      <a:pt x="10" y="93"/>
                    </a:lnTo>
                    <a:lnTo>
                      <a:pt x="19" y="60"/>
                    </a:lnTo>
                    <a:lnTo>
                      <a:pt x="25" y="28"/>
                    </a:lnTo>
                    <a:lnTo>
                      <a:pt x="30" y="0"/>
                    </a:lnTo>
                    <a:lnTo>
                      <a:pt x="55" y="3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59" name="Freeform 161"/>
              <p:cNvSpPr>
                <a:spLocks/>
              </p:cNvSpPr>
              <p:nvPr/>
            </p:nvSpPr>
            <p:spPr bwMode="auto">
              <a:xfrm>
                <a:off x="19375" y="6749"/>
                <a:ext cx="258" cy="817"/>
              </a:xfrm>
              <a:custGeom>
                <a:avLst/>
                <a:gdLst>
                  <a:gd name="T0" fmla="*/ 126 w 126"/>
                  <a:gd name="T1" fmla="*/ 8 h 349"/>
                  <a:gd name="T2" fmla="*/ 105 w 126"/>
                  <a:gd name="T3" fmla="*/ 63 h 349"/>
                  <a:gd name="T4" fmla="*/ 81 w 126"/>
                  <a:gd name="T5" fmla="*/ 138 h 349"/>
                  <a:gd name="T6" fmla="*/ 23 w 126"/>
                  <a:gd name="T7" fmla="*/ 349 h 349"/>
                  <a:gd name="T8" fmla="*/ 0 w 126"/>
                  <a:gd name="T9" fmla="*/ 343 h 349"/>
                  <a:gd name="T10" fmla="*/ 58 w 126"/>
                  <a:gd name="T11" fmla="*/ 130 h 349"/>
                  <a:gd name="T12" fmla="*/ 82 w 126"/>
                  <a:gd name="T13" fmla="*/ 55 h 349"/>
                  <a:gd name="T14" fmla="*/ 103 w 126"/>
                  <a:gd name="T15" fmla="*/ 0 h 349"/>
                  <a:gd name="T16" fmla="*/ 126 w 126"/>
                  <a:gd name="T17" fmla="*/ 8 h 3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6"/>
                  <a:gd name="T28" fmla="*/ 0 h 349"/>
                  <a:gd name="T29" fmla="*/ 126 w 126"/>
                  <a:gd name="T30" fmla="*/ 349 h 34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6" h="349">
                    <a:moveTo>
                      <a:pt x="126" y="8"/>
                    </a:moveTo>
                    <a:lnTo>
                      <a:pt x="105" y="63"/>
                    </a:lnTo>
                    <a:lnTo>
                      <a:pt x="81" y="138"/>
                    </a:lnTo>
                    <a:lnTo>
                      <a:pt x="23" y="349"/>
                    </a:lnTo>
                    <a:lnTo>
                      <a:pt x="0" y="343"/>
                    </a:lnTo>
                    <a:lnTo>
                      <a:pt x="58" y="130"/>
                    </a:lnTo>
                    <a:lnTo>
                      <a:pt x="82" y="55"/>
                    </a:lnTo>
                    <a:lnTo>
                      <a:pt x="103" y="0"/>
                    </a:lnTo>
                    <a:lnTo>
                      <a:pt x="126" y="8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60" name="Freeform 162"/>
              <p:cNvSpPr>
                <a:spLocks/>
              </p:cNvSpPr>
              <p:nvPr/>
            </p:nvSpPr>
            <p:spPr bwMode="auto">
              <a:xfrm>
                <a:off x="19588" y="6724"/>
                <a:ext cx="46" cy="44"/>
              </a:xfrm>
              <a:custGeom>
                <a:avLst/>
                <a:gdLst>
                  <a:gd name="T0" fmla="*/ 23 w 23"/>
                  <a:gd name="T1" fmla="*/ 8 h 8"/>
                  <a:gd name="T2" fmla="*/ 0 w 23"/>
                  <a:gd name="T3" fmla="*/ 0 h 8"/>
                  <a:gd name="T4" fmla="*/ 23 w 23"/>
                  <a:gd name="T5" fmla="*/ 8 h 8"/>
                  <a:gd name="T6" fmla="*/ 0 60000 65536"/>
                  <a:gd name="T7" fmla="*/ 0 60000 65536"/>
                  <a:gd name="T8" fmla="*/ 0 60000 65536"/>
                  <a:gd name="T9" fmla="*/ 0 w 23"/>
                  <a:gd name="T10" fmla="*/ 0 h 8"/>
                  <a:gd name="T11" fmla="*/ 23 w 23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" h="8">
                    <a:moveTo>
                      <a:pt x="23" y="8"/>
                    </a:moveTo>
                    <a:lnTo>
                      <a:pt x="0" y="0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61" name="Freeform 163"/>
              <p:cNvSpPr>
                <a:spLocks/>
              </p:cNvSpPr>
              <p:nvPr/>
            </p:nvSpPr>
            <p:spPr bwMode="auto">
              <a:xfrm>
                <a:off x="19367" y="7548"/>
                <a:ext cx="54" cy="44"/>
              </a:xfrm>
              <a:custGeom>
                <a:avLst/>
                <a:gdLst>
                  <a:gd name="T0" fmla="*/ 25 w 25"/>
                  <a:gd name="T1" fmla="*/ 6 h 17"/>
                  <a:gd name="T2" fmla="*/ 23 w 25"/>
                  <a:gd name="T3" fmla="*/ 17 h 17"/>
                  <a:gd name="T4" fmla="*/ 0 w 25"/>
                  <a:gd name="T5" fmla="*/ 11 h 17"/>
                  <a:gd name="T6" fmla="*/ 2 w 25"/>
                  <a:gd name="T7" fmla="*/ 0 h 17"/>
                  <a:gd name="T8" fmla="*/ 25 w 25"/>
                  <a:gd name="T9" fmla="*/ 6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17"/>
                  <a:gd name="T17" fmla="*/ 25 w 25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17">
                    <a:moveTo>
                      <a:pt x="25" y="6"/>
                    </a:moveTo>
                    <a:lnTo>
                      <a:pt x="23" y="17"/>
                    </a:lnTo>
                    <a:lnTo>
                      <a:pt x="0" y="11"/>
                    </a:lnTo>
                    <a:lnTo>
                      <a:pt x="2" y="0"/>
                    </a:lnTo>
                    <a:lnTo>
                      <a:pt x="25" y="6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62" name="Freeform 164"/>
              <p:cNvSpPr>
                <a:spLocks/>
              </p:cNvSpPr>
              <p:nvPr/>
            </p:nvSpPr>
            <p:spPr bwMode="auto">
              <a:xfrm>
                <a:off x="19651" y="6425"/>
                <a:ext cx="54" cy="44"/>
              </a:xfrm>
              <a:custGeom>
                <a:avLst/>
                <a:gdLst>
                  <a:gd name="T0" fmla="*/ 25 w 26"/>
                  <a:gd name="T1" fmla="*/ 14 h 14"/>
                  <a:gd name="T2" fmla="*/ 26 w 26"/>
                  <a:gd name="T3" fmla="*/ 3 h 14"/>
                  <a:gd name="T4" fmla="*/ 2 w 26"/>
                  <a:gd name="T5" fmla="*/ 0 h 14"/>
                  <a:gd name="T6" fmla="*/ 0 w 26"/>
                  <a:gd name="T7" fmla="*/ 11 h 14"/>
                  <a:gd name="T8" fmla="*/ 25 w 26"/>
                  <a:gd name="T9" fmla="*/ 14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14"/>
                  <a:gd name="T17" fmla="*/ 26 w 26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14">
                    <a:moveTo>
                      <a:pt x="25" y="14"/>
                    </a:moveTo>
                    <a:lnTo>
                      <a:pt x="26" y="3"/>
                    </a:lnTo>
                    <a:lnTo>
                      <a:pt x="2" y="0"/>
                    </a:lnTo>
                    <a:lnTo>
                      <a:pt x="0" y="11"/>
                    </a:lnTo>
                    <a:lnTo>
                      <a:pt x="25" y="14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63" name="Freeform 165"/>
              <p:cNvSpPr>
                <a:spLocks/>
              </p:cNvSpPr>
              <p:nvPr/>
            </p:nvSpPr>
            <p:spPr bwMode="auto">
              <a:xfrm>
                <a:off x="19642" y="6161"/>
                <a:ext cx="71" cy="528"/>
              </a:xfrm>
              <a:custGeom>
                <a:avLst/>
                <a:gdLst>
                  <a:gd name="T0" fmla="*/ 24 w 35"/>
                  <a:gd name="T1" fmla="*/ 0 h 225"/>
                  <a:gd name="T2" fmla="*/ 0 w 35"/>
                  <a:gd name="T3" fmla="*/ 1 h 225"/>
                  <a:gd name="T4" fmla="*/ 10 w 35"/>
                  <a:gd name="T5" fmla="*/ 225 h 225"/>
                  <a:gd name="T6" fmla="*/ 35 w 35"/>
                  <a:gd name="T7" fmla="*/ 224 h 225"/>
                  <a:gd name="T8" fmla="*/ 24 w 35"/>
                  <a:gd name="T9" fmla="*/ 0 h 2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225"/>
                  <a:gd name="T17" fmla="*/ 35 w 35"/>
                  <a:gd name="T18" fmla="*/ 225 h 2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225">
                    <a:moveTo>
                      <a:pt x="24" y="0"/>
                    </a:moveTo>
                    <a:lnTo>
                      <a:pt x="0" y="1"/>
                    </a:lnTo>
                    <a:lnTo>
                      <a:pt x="10" y="225"/>
                    </a:lnTo>
                    <a:lnTo>
                      <a:pt x="35" y="224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64" name="Freeform 166"/>
              <p:cNvSpPr>
                <a:spLocks/>
              </p:cNvSpPr>
              <p:nvPr/>
            </p:nvSpPr>
            <p:spPr bwMode="auto">
              <a:xfrm>
                <a:off x="19663" y="6685"/>
                <a:ext cx="50" cy="673"/>
              </a:xfrm>
              <a:custGeom>
                <a:avLst/>
                <a:gdLst>
                  <a:gd name="T0" fmla="*/ 25 w 26"/>
                  <a:gd name="T1" fmla="*/ 0 h 287"/>
                  <a:gd name="T2" fmla="*/ 0 w 26"/>
                  <a:gd name="T3" fmla="*/ 0 h 287"/>
                  <a:gd name="T4" fmla="*/ 2 w 26"/>
                  <a:gd name="T5" fmla="*/ 287 h 287"/>
                  <a:gd name="T6" fmla="*/ 26 w 26"/>
                  <a:gd name="T7" fmla="*/ 287 h 287"/>
                  <a:gd name="T8" fmla="*/ 25 w 26"/>
                  <a:gd name="T9" fmla="*/ 0 h 2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287"/>
                  <a:gd name="T17" fmla="*/ 26 w 26"/>
                  <a:gd name="T18" fmla="*/ 287 h 28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287">
                    <a:moveTo>
                      <a:pt x="25" y="0"/>
                    </a:moveTo>
                    <a:lnTo>
                      <a:pt x="0" y="0"/>
                    </a:lnTo>
                    <a:lnTo>
                      <a:pt x="2" y="287"/>
                    </a:lnTo>
                    <a:lnTo>
                      <a:pt x="26" y="287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65" name="Freeform 167"/>
              <p:cNvSpPr>
                <a:spLocks/>
              </p:cNvSpPr>
              <p:nvPr/>
            </p:nvSpPr>
            <p:spPr bwMode="auto">
              <a:xfrm>
                <a:off x="19663" y="6645"/>
                <a:ext cx="50" cy="44"/>
              </a:xfrm>
              <a:custGeom>
                <a:avLst/>
                <a:gdLst>
                  <a:gd name="T0" fmla="*/ 25 w 25"/>
                  <a:gd name="T1" fmla="*/ 0 h 1"/>
                  <a:gd name="T2" fmla="*/ 0 w 25"/>
                  <a:gd name="T3" fmla="*/ 0 h 1"/>
                  <a:gd name="T4" fmla="*/ 0 w 25"/>
                  <a:gd name="T5" fmla="*/ 1 h 1"/>
                  <a:gd name="T6" fmla="*/ 25 w 25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5"/>
                  <a:gd name="T13" fmla="*/ 0 h 1"/>
                  <a:gd name="T14" fmla="*/ 25 w 2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5" h="1">
                    <a:moveTo>
                      <a:pt x="25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66" name="Freeform 168"/>
              <p:cNvSpPr>
                <a:spLocks/>
              </p:cNvSpPr>
              <p:nvPr/>
            </p:nvSpPr>
            <p:spPr bwMode="auto">
              <a:xfrm>
                <a:off x="19655" y="7356"/>
                <a:ext cx="58" cy="157"/>
              </a:xfrm>
              <a:custGeom>
                <a:avLst/>
                <a:gdLst>
                  <a:gd name="T0" fmla="*/ 29 w 29"/>
                  <a:gd name="T1" fmla="*/ 1 h 67"/>
                  <a:gd name="T2" fmla="*/ 5 w 29"/>
                  <a:gd name="T3" fmla="*/ 0 h 67"/>
                  <a:gd name="T4" fmla="*/ 0 w 29"/>
                  <a:gd name="T5" fmla="*/ 66 h 67"/>
                  <a:gd name="T6" fmla="*/ 24 w 29"/>
                  <a:gd name="T7" fmla="*/ 67 h 67"/>
                  <a:gd name="T8" fmla="*/ 29 w 29"/>
                  <a:gd name="T9" fmla="*/ 1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67"/>
                  <a:gd name="T17" fmla="*/ 29 w 29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67">
                    <a:moveTo>
                      <a:pt x="29" y="1"/>
                    </a:moveTo>
                    <a:lnTo>
                      <a:pt x="5" y="0"/>
                    </a:lnTo>
                    <a:lnTo>
                      <a:pt x="0" y="66"/>
                    </a:lnTo>
                    <a:lnTo>
                      <a:pt x="24" y="67"/>
                    </a:lnTo>
                    <a:lnTo>
                      <a:pt x="29" y="1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67" name="Freeform 169"/>
              <p:cNvSpPr>
                <a:spLocks/>
              </p:cNvSpPr>
              <p:nvPr/>
            </p:nvSpPr>
            <p:spPr bwMode="auto">
              <a:xfrm>
                <a:off x="19663" y="7314"/>
                <a:ext cx="50" cy="44"/>
              </a:xfrm>
              <a:custGeom>
                <a:avLst/>
                <a:gdLst>
                  <a:gd name="T0" fmla="*/ 24 w 24"/>
                  <a:gd name="T1" fmla="*/ 1 h 1"/>
                  <a:gd name="T2" fmla="*/ 0 w 24"/>
                  <a:gd name="T3" fmla="*/ 0 h 1"/>
                  <a:gd name="T4" fmla="*/ 0 w 24"/>
                  <a:gd name="T5" fmla="*/ 1 h 1"/>
                  <a:gd name="T6" fmla="*/ 24 w 24"/>
                  <a:gd name="T7" fmla="*/ 1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"/>
                  <a:gd name="T13" fmla="*/ 0 h 1"/>
                  <a:gd name="T14" fmla="*/ 24 w 24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" h="1">
                    <a:moveTo>
                      <a:pt x="24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68" name="Freeform 170"/>
              <p:cNvSpPr>
                <a:spLocks/>
              </p:cNvSpPr>
              <p:nvPr/>
            </p:nvSpPr>
            <p:spPr bwMode="auto">
              <a:xfrm>
                <a:off x="19651" y="7497"/>
                <a:ext cx="54" cy="44"/>
              </a:xfrm>
              <a:custGeom>
                <a:avLst/>
                <a:gdLst>
                  <a:gd name="T0" fmla="*/ 26 w 26"/>
                  <a:gd name="T1" fmla="*/ 1 h 13"/>
                  <a:gd name="T2" fmla="*/ 25 w 26"/>
                  <a:gd name="T3" fmla="*/ 13 h 13"/>
                  <a:gd name="T4" fmla="*/ 0 w 26"/>
                  <a:gd name="T5" fmla="*/ 11 h 13"/>
                  <a:gd name="T6" fmla="*/ 2 w 26"/>
                  <a:gd name="T7" fmla="*/ 0 h 13"/>
                  <a:gd name="T8" fmla="*/ 26 w 26"/>
                  <a:gd name="T9" fmla="*/ 1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13"/>
                  <a:gd name="T17" fmla="*/ 26 w 26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13">
                    <a:moveTo>
                      <a:pt x="26" y="1"/>
                    </a:moveTo>
                    <a:lnTo>
                      <a:pt x="25" y="13"/>
                    </a:lnTo>
                    <a:lnTo>
                      <a:pt x="0" y="11"/>
                    </a:lnTo>
                    <a:lnTo>
                      <a:pt x="2" y="0"/>
                    </a:lnTo>
                    <a:lnTo>
                      <a:pt x="26" y="1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69" name="Freeform 171"/>
              <p:cNvSpPr>
                <a:spLocks/>
              </p:cNvSpPr>
              <p:nvPr/>
            </p:nvSpPr>
            <p:spPr bwMode="auto">
              <a:xfrm>
                <a:off x="19642" y="6120"/>
                <a:ext cx="50" cy="44"/>
              </a:xfrm>
              <a:custGeom>
                <a:avLst/>
                <a:gdLst>
                  <a:gd name="T0" fmla="*/ 24 w 24"/>
                  <a:gd name="T1" fmla="*/ 12 h 13"/>
                  <a:gd name="T2" fmla="*/ 24 w 24"/>
                  <a:gd name="T3" fmla="*/ 0 h 13"/>
                  <a:gd name="T4" fmla="*/ 0 w 24"/>
                  <a:gd name="T5" fmla="*/ 2 h 13"/>
                  <a:gd name="T6" fmla="*/ 0 w 24"/>
                  <a:gd name="T7" fmla="*/ 13 h 13"/>
                  <a:gd name="T8" fmla="*/ 24 w 24"/>
                  <a:gd name="T9" fmla="*/ 12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13"/>
                  <a:gd name="T17" fmla="*/ 24 w 2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13">
                    <a:moveTo>
                      <a:pt x="24" y="12"/>
                    </a:moveTo>
                    <a:lnTo>
                      <a:pt x="24" y="0"/>
                    </a:lnTo>
                    <a:lnTo>
                      <a:pt x="0" y="2"/>
                    </a:lnTo>
                    <a:lnTo>
                      <a:pt x="0" y="13"/>
                    </a:lnTo>
                    <a:lnTo>
                      <a:pt x="24" y="12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70" name="Freeform 172"/>
              <p:cNvSpPr>
                <a:spLocks/>
              </p:cNvSpPr>
              <p:nvPr/>
            </p:nvSpPr>
            <p:spPr bwMode="auto">
              <a:xfrm>
                <a:off x="18047" y="10115"/>
                <a:ext cx="250" cy="316"/>
              </a:xfrm>
              <a:custGeom>
                <a:avLst/>
                <a:gdLst>
                  <a:gd name="T0" fmla="*/ 0 w 121"/>
                  <a:gd name="T1" fmla="*/ 130 h 135"/>
                  <a:gd name="T2" fmla="*/ 2 w 121"/>
                  <a:gd name="T3" fmla="*/ 113 h 135"/>
                  <a:gd name="T4" fmla="*/ 4 w 121"/>
                  <a:gd name="T5" fmla="*/ 94 h 135"/>
                  <a:gd name="T6" fmla="*/ 11 w 121"/>
                  <a:gd name="T7" fmla="*/ 76 h 135"/>
                  <a:gd name="T8" fmla="*/ 21 w 121"/>
                  <a:gd name="T9" fmla="*/ 58 h 135"/>
                  <a:gd name="T10" fmla="*/ 41 w 121"/>
                  <a:gd name="T11" fmla="*/ 28 h 135"/>
                  <a:gd name="T12" fmla="*/ 57 w 121"/>
                  <a:gd name="T13" fmla="*/ 13 h 135"/>
                  <a:gd name="T14" fmla="*/ 72 w 121"/>
                  <a:gd name="T15" fmla="*/ 0 h 135"/>
                  <a:gd name="T16" fmla="*/ 121 w 121"/>
                  <a:gd name="T17" fmla="*/ 54 h 135"/>
                  <a:gd name="T18" fmla="*/ 107 w 121"/>
                  <a:gd name="T19" fmla="*/ 65 h 135"/>
                  <a:gd name="T20" fmla="*/ 98 w 121"/>
                  <a:gd name="T21" fmla="*/ 73 h 135"/>
                  <a:gd name="T22" fmla="*/ 82 w 121"/>
                  <a:gd name="T23" fmla="*/ 96 h 135"/>
                  <a:gd name="T24" fmla="*/ 78 w 121"/>
                  <a:gd name="T25" fmla="*/ 103 h 135"/>
                  <a:gd name="T26" fmla="*/ 75 w 121"/>
                  <a:gd name="T27" fmla="*/ 111 h 135"/>
                  <a:gd name="T28" fmla="*/ 73 w 121"/>
                  <a:gd name="T29" fmla="*/ 123 h 135"/>
                  <a:gd name="T30" fmla="*/ 72 w 121"/>
                  <a:gd name="T31" fmla="*/ 135 h 135"/>
                  <a:gd name="T32" fmla="*/ 0 w 121"/>
                  <a:gd name="T33" fmla="*/ 130 h 1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1"/>
                  <a:gd name="T52" fmla="*/ 0 h 135"/>
                  <a:gd name="T53" fmla="*/ 121 w 121"/>
                  <a:gd name="T54" fmla="*/ 135 h 1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1" h="135">
                    <a:moveTo>
                      <a:pt x="0" y="130"/>
                    </a:moveTo>
                    <a:lnTo>
                      <a:pt x="2" y="113"/>
                    </a:lnTo>
                    <a:lnTo>
                      <a:pt x="4" y="94"/>
                    </a:lnTo>
                    <a:lnTo>
                      <a:pt x="11" y="76"/>
                    </a:lnTo>
                    <a:lnTo>
                      <a:pt x="21" y="58"/>
                    </a:lnTo>
                    <a:lnTo>
                      <a:pt x="41" y="28"/>
                    </a:lnTo>
                    <a:lnTo>
                      <a:pt x="57" y="13"/>
                    </a:lnTo>
                    <a:lnTo>
                      <a:pt x="72" y="0"/>
                    </a:lnTo>
                    <a:lnTo>
                      <a:pt x="121" y="54"/>
                    </a:lnTo>
                    <a:lnTo>
                      <a:pt x="107" y="65"/>
                    </a:lnTo>
                    <a:lnTo>
                      <a:pt x="98" y="73"/>
                    </a:lnTo>
                    <a:lnTo>
                      <a:pt x="82" y="96"/>
                    </a:lnTo>
                    <a:lnTo>
                      <a:pt x="78" y="103"/>
                    </a:lnTo>
                    <a:lnTo>
                      <a:pt x="75" y="111"/>
                    </a:lnTo>
                    <a:lnTo>
                      <a:pt x="73" y="123"/>
                    </a:lnTo>
                    <a:lnTo>
                      <a:pt x="72" y="135"/>
                    </a:lnTo>
                    <a:lnTo>
                      <a:pt x="0" y="13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71" name="Freeform 173"/>
              <p:cNvSpPr>
                <a:spLocks/>
              </p:cNvSpPr>
              <p:nvPr/>
            </p:nvSpPr>
            <p:spPr bwMode="auto">
              <a:xfrm>
                <a:off x="18202" y="9928"/>
                <a:ext cx="337" cy="316"/>
              </a:xfrm>
              <a:custGeom>
                <a:avLst/>
                <a:gdLst>
                  <a:gd name="T0" fmla="*/ 0 w 161"/>
                  <a:gd name="T1" fmla="*/ 78 h 135"/>
                  <a:gd name="T2" fmla="*/ 30 w 161"/>
                  <a:gd name="T3" fmla="*/ 56 h 135"/>
                  <a:gd name="T4" fmla="*/ 61 w 161"/>
                  <a:gd name="T5" fmla="*/ 35 h 135"/>
                  <a:gd name="T6" fmla="*/ 94 w 161"/>
                  <a:gd name="T7" fmla="*/ 16 h 135"/>
                  <a:gd name="T8" fmla="*/ 127 w 161"/>
                  <a:gd name="T9" fmla="*/ 0 h 135"/>
                  <a:gd name="T10" fmla="*/ 161 w 161"/>
                  <a:gd name="T11" fmla="*/ 64 h 135"/>
                  <a:gd name="T12" fmla="*/ 129 w 161"/>
                  <a:gd name="T13" fmla="*/ 79 h 135"/>
                  <a:gd name="T14" fmla="*/ 101 w 161"/>
                  <a:gd name="T15" fmla="*/ 95 h 135"/>
                  <a:gd name="T16" fmla="*/ 71 w 161"/>
                  <a:gd name="T17" fmla="*/ 115 h 135"/>
                  <a:gd name="T18" fmla="*/ 43 w 161"/>
                  <a:gd name="T19" fmla="*/ 135 h 135"/>
                  <a:gd name="T20" fmla="*/ 0 w 161"/>
                  <a:gd name="T21" fmla="*/ 78 h 13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1"/>
                  <a:gd name="T34" fmla="*/ 0 h 135"/>
                  <a:gd name="T35" fmla="*/ 161 w 161"/>
                  <a:gd name="T36" fmla="*/ 135 h 13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1" h="135">
                    <a:moveTo>
                      <a:pt x="0" y="78"/>
                    </a:moveTo>
                    <a:lnTo>
                      <a:pt x="30" y="56"/>
                    </a:lnTo>
                    <a:lnTo>
                      <a:pt x="61" y="35"/>
                    </a:lnTo>
                    <a:lnTo>
                      <a:pt x="94" y="16"/>
                    </a:lnTo>
                    <a:lnTo>
                      <a:pt x="127" y="0"/>
                    </a:lnTo>
                    <a:lnTo>
                      <a:pt x="161" y="64"/>
                    </a:lnTo>
                    <a:lnTo>
                      <a:pt x="129" y="79"/>
                    </a:lnTo>
                    <a:lnTo>
                      <a:pt x="101" y="95"/>
                    </a:lnTo>
                    <a:lnTo>
                      <a:pt x="71" y="115"/>
                    </a:lnTo>
                    <a:lnTo>
                      <a:pt x="43" y="135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72" name="Freeform 174"/>
              <p:cNvSpPr>
                <a:spLocks/>
              </p:cNvSpPr>
              <p:nvPr/>
            </p:nvSpPr>
            <p:spPr bwMode="auto">
              <a:xfrm>
                <a:off x="18197" y="10103"/>
                <a:ext cx="101" cy="141"/>
              </a:xfrm>
              <a:custGeom>
                <a:avLst/>
                <a:gdLst>
                  <a:gd name="T0" fmla="*/ 0 w 49"/>
                  <a:gd name="T1" fmla="*/ 5 h 60"/>
                  <a:gd name="T2" fmla="*/ 6 w 49"/>
                  <a:gd name="T3" fmla="*/ 0 h 60"/>
                  <a:gd name="T4" fmla="*/ 3 w 49"/>
                  <a:gd name="T5" fmla="*/ 3 h 60"/>
                  <a:gd name="T6" fmla="*/ 46 w 49"/>
                  <a:gd name="T7" fmla="*/ 60 h 60"/>
                  <a:gd name="T8" fmla="*/ 49 w 49"/>
                  <a:gd name="T9" fmla="*/ 59 h 60"/>
                  <a:gd name="T10" fmla="*/ 0 w 49"/>
                  <a:gd name="T11" fmla="*/ 5 h 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9"/>
                  <a:gd name="T19" fmla="*/ 0 h 60"/>
                  <a:gd name="T20" fmla="*/ 49 w 49"/>
                  <a:gd name="T21" fmla="*/ 60 h 6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9" h="60">
                    <a:moveTo>
                      <a:pt x="0" y="5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46" y="60"/>
                    </a:lnTo>
                    <a:lnTo>
                      <a:pt x="49" y="59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73" name="Freeform 175"/>
              <p:cNvSpPr>
                <a:spLocks/>
              </p:cNvSpPr>
              <p:nvPr/>
            </p:nvSpPr>
            <p:spPr bwMode="auto">
              <a:xfrm>
                <a:off x="18473" y="9879"/>
                <a:ext cx="312" cy="201"/>
              </a:xfrm>
              <a:custGeom>
                <a:avLst/>
                <a:gdLst>
                  <a:gd name="T0" fmla="*/ 0 w 149"/>
                  <a:gd name="T1" fmla="*/ 20 h 86"/>
                  <a:gd name="T2" fmla="*/ 36 w 149"/>
                  <a:gd name="T3" fmla="*/ 7 h 86"/>
                  <a:gd name="T4" fmla="*/ 74 w 149"/>
                  <a:gd name="T5" fmla="*/ 0 h 86"/>
                  <a:gd name="T6" fmla="*/ 96 w 149"/>
                  <a:gd name="T7" fmla="*/ 0 h 86"/>
                  <a:gd name="T8" fmla="*/ 116 w 149"/>
                  <a:gd name="T9" fmla="*/ 1 h 86"/>
                  <a:gd name="T10" fmla="*/ 149 w 149"/>
                  <a:gd name="T11" fmla="*/ 7 h 86"/>
                  <a:gd name="T12" fmla="*/ 135 w 149"/>
                  <a:gd name="T13" fmla="*/ 77 h 86"/>
                  <a:gd name="T14" fmla="*/ 103 w 149"/>
                  <a:gd name="T15" fmla="*/ 71 h 86"/>
                  <a:gd name="T16" fmla="*/ 93 w 149"/>
                  <a:gd name="T17" fmla="*/ 71 h 86"/>
                  <a:gd name="T18" fmla="*/ 82 w 149"/>
                  <a:gd name="T19" fmla="*/ 71 h 86"/>
                  <a:gd name="T20" fmla="*/ 55 w 149"/>
                  <a:gd name="T21" fmla="*/ 76 h 86"/>
                  <a:gd name="T22" fmla="*/ 27 w 149"/>
                  <a:gd name="T23" fmla="*/ 86 h 86"/>
                  <a:gd name="T24" fmla="*/ 0 w 149"/>
                  <a:gd name="T25" fmla="*/ 20 h 8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49"/>
                  <a:gd name="T40" fmla="*/ 0 h 86"/>
                  <a:gd name="T41" fmla="*/ 149 w 149"/>
                  <a:gd name="T42" fmla="*/ 86 h 8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49" h="86">
                    <a:moveTo>
                      <a:pt x="0" y="20"/>
                    </a:moveTo>
                    <a:lnTo>
                      <a:pt x="36" y="7"/>
                    </a:lnTo>
                    <a:lnTo>
                      <a:pt x="74" y="0"/>
                    </a:lnTo>
                    <a:lnTo>
                      <a:pt x="96" y="0"/>
                    </a:lnTo>
                    <a:lnTo>
                      <a:pt x="116" y="1"/>
                    </a:lnTo>
                    <a:lnTo>
                      <a:pt x="149" y="7"/>
                    </a:lnTo>
                    <a:lnTo>
                      <a:pt x="135" y="77"/>
                    </a:lnTo>
                    <a:lnTo>
                      <a:pt x="103" y="71"/>
                    </a:lnTo>
                    <a:lnTo>
                      <a:pt x="93" y="71"/>
                    </a:lnTo>
                    <a:lnTo>
                      <a:pt x="82" y="71"/>
                    </a:lnTo>
                    <a:lnTo>
                      <a:pt x="55" y="76"/>
                    </a:lnTo>
                    <a:lnTo>
                      <a:pt x="27" y="86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74" name="Freeform 176"/>
              <p:cNvSpPr>
                <a:spLocks/>
              </p:cNvSpPr>
              <p:nvPr/>
            </p:nvSpPr>
            <p:spPr bwMode="auto">
              <a:xfrm>
                <a:off x="18469" y="9926"/>
                <a:ext cx="71" cy="154"/>
              </a:xfrm>
              <a:custGeom>
                <a:avLst/>
                <a:gdLst>
                  <a:gd name="T0" fmla="*/ 0 w 34"/>
                  <a:gd name="T1" fmla="*/ 1 h 66"/>
                  <a:gd name="T2" fmla="*/ 3 w 34"/>
                  <a:gd name="T3" fmla="*/ 0 h 66"/>
                  <a:gd name="T4" fmla="*/ 30 w 34"/>
                  <a:gd name="T5" fmla="*/ 66 h 66"/>
                  <a:gd name="T6" fmla="*/ 34 w 34"/>
                  <a:gd name="T7" fmla="*/ 65 h 66"/>
                  <a:gd name="T8" fmla="*/ 0 w 34"/>
                  <a:gd name="T9" fmla="*/ 1 h 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"/>
                  <a:gd name="T16" fmla="*/ 0 h 66"/>
                  <a:gd name="T17" fmla="*/ 34 w 34"/>
                  <a:gd name="T18" fmla="*/ 66 h 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" h="66">
                    <a:moveTo>
                      <a:pt x="0" y="1"/>
                    </a:moveTo>
                    <a:lnTo>
                      <a:pt x="3" y="0"/>
                    </a:lnTo>
                    <a:lnTo>
                      <a:pt x="30" y="66"/>
                    </a:lnTo>
                    <a:lnTo>
                      <a:pt x="34" y="6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75" name="Freeform 177"/>
              <p:cNvSpPr>
                <a:spLocks/>
              </p:cNvSpPr>
              <p:nvPr/>
            </p:nvSpPr>
            <p:spPr bwMode="auto">
              <a:xfrm>
                <a:off x="18749" y="9900"/>
                <a:ext cx="291" cy="274"/>
              </a:xfrm>
              <a:custGeom>
                <a:avLst/>
                <a:gdLst>
                  <a:gd name="T0" fmla="*/ 24 w 141"/>
                  <a:gd name="T1" fmla="*/ 0 h 117"/>
                  <a:gd name="T2" fmla="*/ 56 w 141"/>
                  <a:gd name="T3" fmla="*/ 12 h 117"/>
                  <a:gd name="T4" fmla="*/ 88 w 141"/>
                  <a:gd name="T5" fmla="*/ 26 h 117"/>
                  <a:gd name="T6" fmla="*/ 118 w 141"/>
                  <a:gd name="T7" fmla="*/ 43 h 117"/>
                  <a:gd name="T8" fmla="*/ 141 w 141"/>
                  <a:gd name="T9" fmla="*/ 60 h 117"/>
                  <a:gd name="T10" fmla="*/ 97 w 141"/>
                  <a:gd name="T11" fmla="*/ 117 h 117"/>
                  <a:gd name="T12" fmla="*/ 77 w 141"/>
                  <a:gd name="T13" fmla="*/ 102 h 117"/>
                  <a:gd name="T14" fmla="*/ 54 w 141"/>
                  <a:gd name="T15" fmla="*/ 88 h 117"/>
                  <a:gd name="T16" fmla="*/ 30 w 141"/>
                  <a:gd name="T17" fmla="*/ 78 h 117"/>
                  <a:gd name="T18" fmla="*/ 0 w 141"/>
                  <a:gd name="T19" fmla="*/ 67 h 117"/>
                  <a:gd name="T20" fmla="*/ 24 w 141"/>
                  <a:gd name="T21" fmla="*/ 0 h 1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1"/>
                  <a:gd name="T34" fmla="*/ 0 h 117"/>
                  <a:gd name="T35" fmla="*/ 141 w 141"/>
                  <a:gd name="T36" fmla="*/ 117 h 1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1" h="117">
                    <a:moveTo>
                      <a:pt x="24" y="0"/>
                    </a:moveTo>
                    <a:lnTo>
                      <a:pt x="56" y="12"/>
                    </a:lnTo>
                    <a:lnTo>
                      <a:pt x="88" y="26"/>
                    </a:lnTo>
                    <a:lnTo>
                      <a:pt x="118" y="43"/>
                    </a:lnTo>
                    <a:lnTo>
                      <a:pt x="141" y="60"/>
                    </a:lnTo>
                    <a:lnTo>
                      <a:pt x="97" y="117"/>
                    </a:lnTo>
                    <a:lnTo>
                      <a:pt x="77" y="102"/>
                    </a:lnTo>
                    <a:lnTo>
                      <a:pt x="54" y="88"/>
                    </a:lnTo>
                    <a:lnTo>
                      <a:pt x="30" y="78"/>
                    </a:lnTo>
                    <a:lnTo>
                      <a:pt x="0" y="6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76" name="Freeform 178"/>
              <p:cNvSpPr>
                <a:spLocks/>
              </p:cNvSpPr>
              <p:nvPr/>
            </p:nvSpPr>
            <p:spPr bwMode="auto">
              <a:xfrm>
                <a:off x="18749" y="9895"/>
                <a:ext cx="50" cy="164"/>
              </a:xfrm>
              <a:custGeom>
                <a:avLst/>
                <a:gdLst>
                  <a:gd name="T0" fmla="*/ 19 w 24"/>
                  <a:gd name="T1" fmla="*/ 0 h 70"/>
                  <a:gd name="T2" fmla="*/ 23 w 24"/>
                  <a:gd name="T3" fmla="*/ 2 h 70"/>
                  <a:gd name="T4" fmla="*/ 24 w 24"/>
                  <a:gd name="T5" fmla="*/ 2 h 70"/>
                  <a:gd name="T6" fmla="*/ 0 w 24"/>
                  <a:gd name="T7" fmla="*/ 69 h 70"/>
                  <a:gd name="T8" fmla="*/ 5 w 24"/>
                  <a:gd name="T9" fmla="*/ 70 h 70"/>
                  <a:gd name="T10" fmla="*/ 19 w 24"/>
                  <a:gd name="T11" fmla="*/ 0 h 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70"/>
                  <a:gd name="T20" fmla="*/ 24 w 24"/>
                  <a:gd name="T21" fmla="*/ 70 h 7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70">
                    <a:moveTo>
                      <a:pt x="19" y="0"/>
                    </a:moveTo>
                    <a:lnTo>
                      <a:pt x="23" y="2"/>
                    </a:lnTo>
                    <a:lnTo>
                      <a:pt x="24" y="2"/>
                    </a:lnTo>
                    <a:lnTo>
                      <a:pt x="0" y="69"/>
                    </a:lnTo>
                    <a:lnTo>
                      <a:pt x="5" y="7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77" name="Freeform 179"/>
              <p:cNvSpPr>
                <a:spLocks/>
              </p:cNvSpPr>
              <p:nvPr/>
            </p:nvSpPr>
            <p:spPr bwMode="auto">
              <a:xfrm>
                <a:off x="18945" y="10045"/>
                <a:ext cx="233" cy="257"/>
              </a:xfrm>
              <a:custGeom>
                <a:avLst/>
                <a:gdLst>
                  <a:gd name="T0" fmla="*/ 47 w 112"/>
                  <a:gd name="T1" fmla="*/ 0 h 110"/>
                  <a:gd name="T2" fmla="*/ 112 w 112"/>
                  <a:gd name="T3" fmla="*/ 56 h 110"/>
                  <a:gd name="T4" fmla="*/ 65 w 112"/>
                  <a:gd name="T5" fmla="*/ 110 h 110"/>
                  <a:gd name="T6" fmla="*/ 0 w 112"/>
                  <a:gd name="T7" fmla="*/ 54 h 110"/>
                  <a:gd name="T8" fmla="*/ 47 w 112"/>
                  <a:gd name="T9" fmla="*/ 0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2"/>
                  <a:gd name="T16" fmla="*/ 0 h 110"/>
                  <a:gd name="T17" fmla="*/ 112 w 112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2" h="110">
                    <a:moveTo>
                      <a:pt x="47" y="0"/>
                    </a:moveTo>
                    <a:lnTo>
                      <a:pt x="112" y="56"/>
                    </a:lnTo>
                    <a:lnTo>
                      <a:pt x="65" y="110"/>
                    </a:lnTo>
                    <a:lnTo>
                      <a:pt x="0" y="54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78" name="Freeform 180"/>
              <p:cNvSpPr>
                <a:spLocks/>
              </p:cNvSpPr>
              <p:nvPr/>
            </p:nvSpPr>
            <p:spPr bwMode="auto">
              <a:xfrm>
                <a:off x="18945" y="10022"/>
                <a:ext cx="96" cy="152"/>
              </a:xfrm>
              <a:custGeom>
                <a:avLst/>
                <a:gdLst>
                  <a:gd name="T0" fmla="*/ 46 w 47"/>
                  <a:gd name="T1" fmla="*/ 8 h 65"/>
                  <a:gd name="T2" fmla="*/ 34 w 47"/>
                  <a:gd name="T3" fmla="*/ 0 h 65"/>
                  <a:gd name="T4" fmla="*/ 47 w 47"/>
                  <a:gd name="T5" fmla="*/ 10 h 65"/>
                  <a:gd name="T6" fmla="*/ 0 w 47"/>
                  <a:gd name="T7" fmla="*/ 64 h 65"/>
                  <a:gd name="T8" fmla="*/ 2 w 47"/>
                  <a:gd name="T9" fmla="*/ 65 h 65"/>
                  <a:gd name="T10" fmla="*/ 46 w 47"/>
                  <a:gd name="T11" fmla="*/ 8 h 6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65"/>
                  <a:gd name="T20" fmla="*/ 47 w 47"/>
                  <a:gd name="T21" fmla="*/ 65 h 6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65">
                    <a:moveTo>
                      <a:pt x="46" y="8"/>
                    </a:moveTo>
                    <a:lnTo>
                      <a:pt x="34" y="0"/>
                    </a:lnTo>
                    <a:lnTo>
                      <a:pt x="47" y="10"/>
                    </a:lnTo>
                    <a:lnTo>
                      <a:pt x="0" y="64"/>
                    </a:lnTo>
                    <a:lnTo>
                      <a:pt x="2" y="65"/>
                    </a:lnTo>
                    <a:lnTo>
                      <a:pt x="46" y="8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79" name="Freeform 181"/>
              <p:cNvSpPr>
                <a:spLocks/>
              </p:cNvSpPr>
              <p:nvPr/>
            </p:nvSpPr>
            <p:spPr bwMode="auto">
              <a:xfrm>
                <a:off x="19066" y="10194"/>
                <a:ext cx="183" cy="516"/>
              </a:xfrm>
              <a:custGeom>
                <a:avLst/>
                <a:gdLst>
                  <a:gd name="T0" fmla="*/ 62 w 89"/>
                  <a:gd name="T1" fmla="*/ 0 h 220"/>
                  <a:gd name="T2" fmla="*/ 69 w 89"/>
                  <a:gd name="T3" fmla="*/ 12 h 220"/>
                  <a:gd name="T4" fmla="*/ 76 w 89"/>
                  <a:gd name="T5" fmla="*/ 32 h 220"/>
                  <a:gd name="T6" fmla="*/ 82 w 89"/>
                  <a:gd name="T7" fmla="*/ 76 h 220"/>
                  <a:gd name="T8" fmla="*/ 87 w 89"/>
                  <a:gd name="T9" fmla="*/ 137 h 220"/>
                  <a:gd name="T10" fmla="*/ 89 w 89"/>
                  <a:gd name="T11" fmla="*/ 219 h 220"/>
                  <a:gd name="T12" fmla="*/ 16 w 89"/>
                  <a:gd name="T13" fmla="*/ 220 h 220"/>
                  <a:gd name="T14" fmla="*/ 15 w 89"/>
                  <a:gd name="T15" fmla="*/ 140 h 220"/>
                  <a:gd name="T16" fmla="*/ 9 w 89"/>
                  <a:gd name="T17" fmla="*/ 82 h 220"/>
                  <a:gd name="T18" fmla="*/ 4 w 89"/>
                  <a:gd name="T19" fmla="*/ 46 h 220"/>
                  <a:gd name="T20" fmla="*/ 3 w 89"/>
                  <a:gd name="T21" fmla="*/ 41 h 220"/>
                  <a:gd name="T22" fmla="*/ 0 w 89"/>
                  <a:gd name="T23" fmla="*/ 39 h 220"/>
                  <a:gd name="T24" fmla="*/ 62 w 89"/>
                  <a:gd name="T25" fmla="*/ 0 h 2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9"/>
                  <a:gd name="T40" fmla="*/ 0 h 220"/>
                  <a:gd name="T41" fmla="*/ 89 w 89"/>
                  <a:gd name="T42" fmla="*/ 220 h 22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9" h="220">
                    <a:moveTo>
                      <a:pt x="62" y="0"/>
                    </a:moveTo>
                    <a:lnTo>
                      <a:pt x="69" y="12"/>
                    </a:lnTo>
                    <a:lnTo>
                      <a:pt x="76" y="32"/>
                    </a:lnTo>
                    <a:lnTo>
                      <a:pt x="82" y="76"/>
                    </a:lnTo>
                    <a:lnTo>
                      <a:pt x="87" y="137"/>
                    </a:lnTo>
                    <a:lnTo>
                      <a:pt x="89" y="219"/>
                    </a:lnTo>
                    <a:lnTo>
                      <a:pt x="16" y="220"/>
                    </a:lnTo>
                    <a:lnTo>
                      <a:pt x="15" y="140"/>
                    </a:lnTo>
                    <a:lnTo>
                      <a:pt x="9" y="82"/>
                    </a:lnTo>
                    <a:lnTo>
                      <a:pt x="4" y="46"/>
                    </a:lnTo>
                    <a:lnTo>
                      <a:pt x="3" y="41"/>
                    </a:lnTo>
                    <a:lnTo>
                      <a:pt x="0" y="39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80" name="Freeform 182"/>
              <p:cNvSpPr>
                <a:spLocks/>
              </p:cNvSpPr>
              <p:nvPr/>
            </p:nvSpPr>
            <p:spPr bwMode="auto">
              <a:xfrm>
                <a:off x="19066" y="10176"/>
                <a:ext cx="129" cy="126"/>
              </a:xfrm>
              <a:custGeom>
                <a:avLst/>
                <a:gdLst>
                  <a:gd name="T0" fmla="*/ 54 w 62"/>
                  <a:gd name="T1" fmla="*/ 0 h 54"/>
                  <a:gd name="T2" fmla="*/ 61 w 62"/>
                  <a:gd name="T3" fmla="*/ 5 h 54"/>
                  <a:gd name="T4" fmla="*/ 62 w 62"/>
                  <a:gd name="T5" fmla="*/ 8 h 54"/>
                  <a:gd name="T6" fmla="*/ 0 w 62"/>
                  <a:gd name="T7" fmla="*/ 47 h 54"/>
                  <a:gd name="T8" fmla="*/ 7 w 62"/>
                  <a:gd name="T9" fmla="*/ 54 h 54"/>
                  <a:gd name="T10" fmla="*/ 54 w 62"/>
                  <a:gd name="T11" fmla="*/ 0 h 5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2"/>
                  <a:gd name="T19" fmla="*/ 0 h 54"/>
                  <a:gd name="T20" fmla="*/ 62 w 62"/>
                  <a:gd name="T21" fmla="*/ 54 h 5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2" h="54">
                    <a:moveTo>
                      <a:pt x="54" y="0"/>
                    </a:moveTo>
                    <a:lnTo>
                      <a:pt x="61" y="5"/>
                    </a:lnTo>
                    <a:lnTo>
                      <a:pt x="62" y="8"/>
                    </a:lnTo>
                    <a:lnTo>
                      <a:pt x="0" y="47"/>
                    </a:lnTo>
                    <a:lnTo>
                      <a:pt x="7" y="54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81" name="Freeform 183"/>
              <p:cNvSpPr>
                <a:spLocks/>
              </p:cNvSpPr>
              <p:nvPr/>
            </p:nvSpPr>
            <p:spPr bwMode="auto">
              <a:xfrm>
                <a:off x="19079" y="10702"/>
                <a:ext cx="170" cy="539"/>
              </a:xfrm>
              <a:custGeom>
                <a:avLst/>
                <a:gdLst>
                  <a:gd name="T0" fmla="*/ 83 w 83"/>
                  <a:gd name="T1" fmla="*/ 2 h 230"/>
                  <a:gd name="T2" fmla="*/ 79 w 83"/>
                  <a:gd name="T3" fmla="*/ 148 h 230"/>
                  <a:gd name="T4" fmla="*/ 76 w 83"/>
                  <a:gd name="T5" fmla="*/ 198 h 230"/>
                  <a:gd name="T6" fmla="*/ 74 w 83"/>
                  <a:gd name="T7" fmla="*/ 217 h 230"/>
                  <a:gd name="T8" fmla="*/ 71 w 83"/>
                  <a:gd name="T9" fmla="*/ 230 h 230"/>
                  <a:gd name="T10" fmla="*/ 0 w 83"/>
                  <a:gd name="T11" fmla="*/ 217 h 230"/>
                  <a:gd name="T12" fmla="*/ 2 w 83"/>
                  <a:gd name="T13" fmla="*/ 204 h 230"/>
                  <a:gd name="T14" fmla="*/ 3 w 83"/>
                  <a:gd name="T15" fmla="*/ 192 h 230"/>
                  <a:gd name="T16" fmla="*/ 6 w 83"/>
                  <a:gd name="T17" fmla="*/ 147 h 230"/>
                  <a:gd name="T18" fmla="*/ 10 w 83"/>
                  <a:gd name="T19" fmla="*/ 0 h 230"/>
                  <a:gd name="T20" fmla="*/ 83 w 83"/>
                  <a:gd name="T21" fmla="*/ 2 h 23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3"/>
                  <a:gd name="T34" fmla="*/ 0 h 230"/>
                  <a:gd name="T35" fmla="*/ 83 w 83"/>
                  <a:gd name="T36" fmla="*/ 230 h 23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3" h="230">
                    <a:moveTo>
                      <a:pt x="83" y="2"/>
                    </a:moveTo>
                    <a:lnTo>
                      <a:pt x="79" y="148"/>
                    </a:lnTo>
                    <a:lnTo>
                      <a:pt x="76" y="198"/>
                    </a:lnTo>
                    <a:lnTo>
                      <a:pt x="74" y="217"/>
                    </a:lnTo>
                    <a:lnTo>
                      <a:pt x="71" y="230"/>
                    </a:lnTo>
                    <a:lnTo>
                      <a:pt x="0" y="217"/>
                    </a:lnTo>
                    <a:lnTo>
                      <a:pt x="2" y="204"/>
                    </a:lnTo>
                    <a:lnTo>
                      <a:pt x="3" y="192"/>
                    </a:lnTo>
                    <a:lnTo>
                      <a:pt x="6" y="147"/>
                    </a:lnTo>
                    <a:lnTo>
                      <a:pt x="10" y="0"/>
                    </a:lnTo>
                    <a:lnTo>
                      <a:pt x="83" y="2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82" name="Freeform 184"/>
              <p:cNvSpPr>
                <a:spLocks/>
              </p:cNvSpPr>
              <p:nvPr/>
            </p:nvSpPr>
            <p:spPr bwMode="auto">
              <a:xfrm>
                <a:off x="19099" y="10666"/>
                <a:ext cx="151" cy="44"/>
              </a:xfrm>
              <a:custGeom>
                <a:avLst/>
                <a:gdLst>
                  <a:gd name="T0" fmla="*/ 73 w 73"/>
                  <a:gd name="T1" fmla="*/ 2 h 3"/>
                  <a:gd name="T2" fmla="*/ 0 w 73"/>
                  <a:gd name="T3" fmla="*/ 0 h 3"/>
                  <a:gd name="T4" fmla="*/ 0 w 73"/>
                  <a:gd name="T5" fmla="*/ 3 h 3"/>
                  <a:gd name="T6" fmla="*/ 73 w 73"/>
                  <a:gd name="T7" fmla="*/ 2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3"/>
                  <a:gd name="T14" fmla="*/ 73 w 73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3">
                    <a:moveTo>
                      <a:pt x="73" y="2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73" y="2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83" name="Freeform 185"/>
              <p:cNvSpPr>
                <a:spLocks/>
              </p:cNvSpPr>
              <p:nvPr/>
            </p:nvSpPr>
            <p:spPr bwMode="auto">
              <a:xfrm>
                <a:off x="18991" y="11194"/>
                <a:ext cx="228" cy="258"/>
              </a:xfrm>
              <a:custGeom>
                <a:avLst/>
                <a:gdLst>
                  <a:gd name="T0" fmla="*/ 112 w 112"/>
                  <a:gd name="T1" fmla="*/ 25 h 110"/>
                  <a:gd name="T2" fmla="*/ 103 w 112"/>
                  <a:gd name="T3" fmla="*/ 49 h 110"/>
                  <a:gd name="T4" fmla="*/ 89 w 112"/>
                  <a:gd name="T5" fmla="*/ 72 h 110"/>
                  <a:gd name="T6" fmla="*/ 69 w 112"/>
                  <a:gd name="T7" fmla="*/ 94 h 110"/>
                  <a:gd name="T8" fmla="*/ 48 w 112"/>
                  <a:gd name="T9" fmla="*/ 110 h 110"/>
                  <a:gd name="T10" fmla="*/ 0 w 112"/>
                  <a:gd name="T11" fmla="*/ 57 h 110"/>
                  <a:gd name="T12" fmla="*/ 18 w 112"/>
                  <a:gd name="T13" fmla="*/ 43 h 110"/>
                  <a:gd name="T14" fmla="*/ 30 w 112"/>
                  <a:gd name="T15" fmla="*/ 29 h 110"/>
                  <a:gd name="T16" fmla="*/ 37 w 112"/>
                  <a:gd name="T17" fmla="*/ 18 h 110"/>
                  <a:gd name="T18" fmla="*/ 44 w 112"/>
                  <a:gd name="T19" fmla="*/ 0 h 110"/>
                  <a:gd name="T20" fmla="*/ 112 w 112"/>
                  <a:gd name="T21" fmla="*/ 25 h 11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12"/>
                  <a:gd name="T34" fmla="*/ 0 h 110"/>
                  <a:gd name="T35" fmla="*/ 112 w 112"/>
                  <a:gd name="T36" fmla="*/ 110 h 11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12" h="110">
                    <a:moveTo>
                      <a:pt x="112" y="25"/>
                    </a:moveTo>
                    <a:lnTo>
                      <a:pt x="103" y="49"/>
                    </a:lnTo>
                    <a:lnTo>
                      <a:pt x="89" y="72"/>
                    </a:lnTo>
                    <a:lnTo>
                      <a:pt x="69" y="94"/>
                    </a:lnTo>
                    <a:lnTo>
                      <a:pt x="48" y="110"/>
                    </a:lnTo>
                    <a:lnTo>
                      <a:pt x="0" y="57"/>
                    </a:lnTo>
                    <a:lnTo>
                      <a:pt x="18" y="43"/>
                    </a:lnTo>
                    <a:lnTo>
                      <a:pt x="30" y="29"/>
                    </a:lnTo>
                    <a:lnTo>
                      <a:pt x="37" y="18"/>
                    </a:lnTo>
                    <a:lnTo>
                      <a:pt x="44" y="0"/>
                    </a:lnTo>
                    <a:lnTo>
                      <a:pt x="112" y="25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84" name="Freeform 186"/>
              <p:cNvSpPr>
                <a:spLocks/>
              </p:cNvSpPr>
              <p:nvPr/>
            </p:nvSpPr>
            <p:spPr bwMode="auto">
              <a:xfrm>
                <a:off x="19079" y="11194"/>
                <a:ext cx="150" cy="59"/>
              </a:xfrm>
              <a:custGeom>
                <a:avLst/>
                <a:gdLst>
                  <a:gd name="T0" fmla="*/ 71 w 72"/>
                  <a:gd name="T1" fmla="*/ 20 h 25"/>
                  <a:gd name="T2" fmla="*/ 72 w 72"/>
                  <a:gd name="T3" fmla="*/ 17 h 25"/>
                  <a:gd name="T4" fmla="*/ 69 w 72"/>
                  <a:gd name="T5" fmla="*/ 25 h 25"/>
                  <a:gd name="T6" fmla="*/ 1 w 72"/>
                  <a:gd name="T7" fmla="*/ 0 h 25"/>
                  <a:gd name="T8" fmla="*/ 0 w 72"/>
                  <a:gd name="T9" fmla="*/ 7 h 25"/>
                  <a:gd name="T10" fmla="*/ 71 w 72"/>
                  <a:gd name="T11" fmla="*/ 20 h 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25"/>
                  <a:gd name="T20" fmla="*/ 72 w 72"/>
                  <a:gd name="T21" fmla="*/ 25 h 2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25">
                    <a:moveTo>
                      <a:pt x="71" y="20"/>
                    </a:moveTo>
                    <a:lnTo>
                      <a:pt x="72" y="17"/>
                    </a:lnTo>
                    <a:lnTo>
                      <a:pt x="69" y="25"/>
                    </a:lnTo>
                    <a:lnTo>
                      <a:pt x="1" y="0"/>
                    </a:lnTo>
                    <a:lnTo>
                      <a:pt x="0" y="7"/>
                    </a:lnTo>
                    <a:lnTo>
                      <a:pt x="71" y="2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85" name="Freeform 187"/>
              <p:cNvSpPr>
                <a:spLocks/>
              </p:cNvSpPr>
              <p:nvPr/>
            </p:nvSpPr>
            <p:spPr bwMode="auto">
              <a:xfrm>
                <a:off x="18799" y="11320"/>
                <a:ext cx="283" cy="279"/>
              </a:xfrm>
              <a:custGeom>
                <a:avLst/>
                <a:gdLst>
                  <a:gd name="T0" fmla="*/ 137 w 137"/>
                  <a:gd name="T1" fmla="*/ 59 h 119"/>
                  <a:gd name="T2" fmla="*/ 91 w 137"/>
                  <a:gd name="T3" fmla="*/ 89 h 119"/>
                  <a:gd name="T4" fmla="*/ 40 w 137"/>
                  <a:gd name="T5" fmla="*/ 119 h 119"/>
                  <a:gd name="T6" fmla="*/ 0 w 137"/>
                  <a:gd name="T7" fmla="*/ 59 h 119"/>
                  <a:gd name="T8" fmla="*/ 52 w 137"/>
                  <a:gd name="T9" fmla="*/ 29 h 119"/>
                  <a:gd name="T10" fmla="*/ 96 w 137"/>
                  <a:gd name="T11" fmla="*/ 0 h 119"/>
                  <a:gd name="T12" fmla="*/ 137 w 137"/>
                  <a:gd name="T13" fmla="*/ 59 h 1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7"/>
                  <a:gd name="T22" fmla="*/ 0 h 119"/>
                  <a:gd name="T23" fmla="*/ 137 w 137"/>
                  <a:gd name="T24" fmla="*/ 119 h 11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7" h="119">
                    <a:moveTo>
                      <a:pt x="137" y="59"/>
                    </a:moveTo>
                    <a:lnTo>
                      <a:pt x="91" y="89"/>
                    </a:lnTo>
                    <a:lnTo>
                      <a:pt x="40" y="119"/>
                    </a:lnTo>
                    <a:lnTo>
                      <a:pt x="0" y="59"/>
                    </a:lnTo>
                    <a:lnTo>
                      <a:pt x="52" y="29"/>
                    </a:lnTo>
                    <a:lnTo>
                      <a:pt x="96" y="0"/>
                    </a:lnTo>
                    <a:lnTo>
                      <a:pt x="137" y="59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86" name="Freeform 188"/>
              <p:cNvSpPr>
                <a:spLocks/>
              </p:cNvSpPr>
              <p:nvPr/>
            </p:nvSpPr>
            <p:spPr bwMode="auto">
              <a:xfrm>
                <a:off x="18991" y="11320"/>
                <a:ext cx="96" cy="143"/>
              </a:xfrm>
              <a:custGeom>
                <a:avLst/>
                <a:gdLst>
                  <a:gd name="T0" fmla="*/ 48 w 48"/>
                  <a:gd name="T1" fmla="*/ 56 h 61"/>
                  <a:gd name="T2" fmla="*/ 43 w 48"/>
                  <a:gd name="T3" fmla="*/ 61 h 61"/>
                  <a:gd name="T4" fmla="*/ 45 w 48"/>
                  <a:gd name="T5" fmla="*/ 59 h 61"/>
                  <a:gd name="T6" fmla="*/ 4 w 48"/>
                  <a:gd name="T7" fmla="*/ 0 h 61"/>
                  <a:gd name="T8" fmla="*/ 0 w 48"/>
                  <a:gd name="T9" fmla="*/ 3 h 61"/>
                  <a:gd name="T10" fmla="*/ 48 w 48"/>
                  <a:gd name="T11" fmla="*/ 56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61"/>
                  <a:gd name="T20" fmla="*/ 48 w 48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61">
                    <a:moveTo>
                      <a:pt x="48" y="56"/>
                    </a:moveTo>
                    <a:lnTo>
                      <a:pt x="43" y="61"/>
                    </a:lnTo>
                    <a:lnTo>
                      <a:pt x="45" y="59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48" y="56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87" name="Freeform 189"/>
              <p:cNvSpPr>
                <a:spLocks/>
              </p:cNvSpPr>
              <p:nvPr/>
            </p:nvSpPr>
            <p:spPr bwMode="auto">
              <a:xfrm>
                <a:off x="18653" y="11456"/>
                <a:ext cx="220" cy="225"/>
              </a:xfrm>
              <a:custGeom>
                <a:avLst/>
                <a:gdLst>
                  <a:gd name="T0" fmla="*/ 108 w 108"/>
                  <a:gd name="T1" fmla="*/ 62 h 96"/>
                  <a:gd name="T2" fmla="*/ 81 w 108"/>
                  <a:gd name="T3" fmla="*/ 77 h 96"/>
                  <a:gd name="T4" fmla="*/ 55 w 108"/>
                  <a:gd name="T5" fmla="*/ 87 h 96"/>
                  <a:gd name="T6" fmla="*/ 30 w 108"/>
                  <a:gd name="T7" fmla="*/ 95 h 96"/>
                  <a:gd name="T8" fmla="*/ 9 w 108"/>
                  <a:gd name="T9" fmla="*/ 96 h 96"/>
                  <a:gd name="T10" fmla="*/ 0 w 108"/>
                  <a:gd name="T11" fmla="*/ 26 h 96"/>
                  <a:gd name="T12" fmla="*/ 14 w 108"/>
                  <a:gd name="T13" fmla="*/ 26 h 96"/>
                  <a:gd name="T14" fmla="*/ 30 w 108"/>
                  <a:gd name="T15" fmla="*/ 21 h 96"/>
                  <a:gd name="T16" fmla="*/ 49 w 108"/>
                  <a:gd name="T17" fmla="*/ 14 h 96"/>
                  <a:gd name="T18" fmla="*/ 73 w 108"/>
                  <a:gd name="T19" fmla="*/ 0 h 96"/>
                  <a:gd name="T20" fmla="*/ 108 w 108"/>
                  <a:gd name="T21" fmla="*/ 62 h 9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8"/>
                  <a:gd name="T34" fmla="*/ 0 h 96"/>
                  <a:gd name="T35" fmla="*/ 108 w 108"/>
                  <a:gd name="T36" fmla="*/ 96 h 9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8" h="96">
                    <a:moveTo>
                      <a:pt x="108" y="62"/>
                    </a:moveTo>
                    <a:lnTo>
                      <a:pt x="81" y="77"/>
                    </a:lnTo>
                    <a:lnTo>
                      <a:pt x="55" y="87"/>
                    </a:lnTo>
                    <a:lnTo>
                      <a:pt x="30" y="95"/>
                    </a:lnTo>
                    <a:lnTo>
                      <a:pt x="9" y="96"/>
                    </a:lnTo>
                    <a:lnTo>
                      <a:pt x="0" y="26"/>
                    </a:lnTo>
                    <a:lnTo>
                      <a:pt x="14" y="26"/>
                    </a:lnTo>
                    <a:lnTo>
                      <a:pt x="30" y="21"/>
                    </a:lnTo>
                    <a:lnTo>
                      <a:pt x="49" y="14"/>
                    </a:lnTo>
                    <a:lnTo>
                      <a:pt x="73" y="0"/>
                    </a:lnTo>
                    <a:lnTo>
                      <a:pt x="108" y="62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88" name="Freeform 190"/>
              <p:cNvSpPr>
                <a:spLocks/>
              </p:cNvSpPr>
              <p:nvPr/>
            </p:nvSpPr>
            <p:spPr bwMode="auto">
              <a:xfrm>
                <a:off x="18799" y="11456"/>
                <a:ext cx="83" cy="145"/>
              </a:xfrm>
              <a:custGeom>
                <a:avLst/>
                <a:gdLst>
                  <a:gd name="T0" fmla="*/ 40 w 41"/>
                  <a:gd name="T1" fmla="*/ 61 h 62"/>
                  <a:gd name="T2" fmla="*/ 41 w 41"/>
                  <a:gd name="T3" fmla="*/ 61 h 62"/>
                  <a:gd name="T4" fmla="*/ 38 w 41"/>
                  <a:gd name="T5" fmla="*/ 62 h 62"/>
                  <a:gd name="T6" fmla="*/ 3 w 41"/>
                  <a:gd name="T7" fmla="*/ 0 h 62"/>
                  <a:gd name="T8" fmla="*/ 0 w 41"/>
                  <a:gd name="T9" fmla="*/ 1 h 62"/>
                  <a:gd name="T10" fmla="*/ 40 w 41"/>
                  <a:gd name="T11" fmla="*/ 61 h 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62"/>
                  <a:gd name="T20" fmla="*/ 41 w 41"/>
                  <a:gd name="T21" fmla="*/ 62 h 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62">
                    <a:moveTo>
                      <a:pt x="40" y="61"/>
                    </a:moveTo>
                    <a:lnTo>
                      <a:pt x="41" y="61"/>
                    </a:lnTo>
                    <a:lnTo>
                      <a:pt x="38" y="62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40" y="61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89" name="Freeform 191"/>
              <p:cNvSpPr>
                <a:spLocks/>
              </p:cNvSpPr>
              <p:nvPr/>
            </p:nvSpPr>
            <p:spPr bwMode="auto">
              <a:xfrm>
                <a:off x="18444" y="11456"/>
                <a:ext cx="224" cy="225"/>
              </a:xfrm>
              <a:custGeom>
                <a:avLst/>
                <a:gdLst>
                  <a:gd name="T0" fmla="*/ 98 w 107"/>
                  <a:gd name="T1" fmla="*/ 96 h 96"/>
                  <a:gd name="T2" fmla="*/ 78 w 107"/>
                  <a:gd name="T3" fmla="*/ 95 h 96"/>
                  <a:gd name="T4" fmla="*/ 52 w 107"/>
                  <a:gd name="T5" fmla="*/ 87 h 96"/>
                  <a:gd name="T6" fmla="*/ 27 w 107"/>
                  <a:gd name="T7" fmla="*/ 77 h 96"/>
                  <a:gd name="T8" fmla="*/ 0 w 107"/>
                  <a:gd name="T9" fmla="*/ 62 h 96"/>
                  <a:gd name="T10" fmla="*/ 34 w 107"/>
                  <a:gd name="T11" fmla="*/ 0 h 96"/>
                  <a:gd name="T12" fmla="*/ 59 w 107"/>
                  <a:gd name="T13" fmla="*/ 14 h 96"/>
                  <a:gd name="T14" fmla="*/ 78 w 107"/>
                  <a:gd name="T15" fmla="*/ 21 h 96"/>
                  <a:gd name="T16" fmla="*/ 93 w 107"/>
                  <a:gd name="T17" fmla="*/ 26 h 96"/>
                  <a:gd name="T18" fmla="*/ 107 w 107"/>
                  <a:gd name="T19" fmla="*/ 26 h 96"/>
                  <a:gd name="T20" fmla="*/ 98 w 107"/>
                  <a:gd name="T21" fmla="*/ 96 h 9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7"/>
                  <a:gd name="T34" fmla="*/ 0 h 96"/>
                  <a:gd name="T35" fmla="*/ 107 w 107"/>
                  <a:gd name="T36" fmla="*/ 96 h 9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7" h="96">
                    <a:moveTo>
                      <a:pt x="98" y="96"/>
                    </a:moveTo>
                    <a:lnTo>
                      <a:pt x="78" y="95"/>
                    </a:lnTo>
                    <a:lnTo>
                      <a:pt x="52" y="87"/>
                    </a:lnTo>
                    <a:lnTo>
                      <a:pt x="27" y="77"/>
                    </a:lnTo>
                    <a:lnTo>
                      <a:pt x="0" y="62"/>
                    </a:lnTo>
                    <a:lnTo>
                      <a:pt x="34" y="0"/>
                    </a:lnTo>
                    <a:lnTo>
                      <a:pt x="59" y="14"/>
                    </a:lnTo>
                    <a:lnTo>
                      <a:pt x="78" y="21"/>
                    </a:lnTo>
                    <a:lnTo>
                      <a:pt x="93" y="26"/>
                    </a:lnTo>
                    <a:lnTo>
                      <a:pt x="107" y="26"/>
                    </a:lnTo>
                    <a:lnTo>
                      <a:pt x="98" y="96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90" name="Freeform 192"/>
              <p:cNvSpPr>
                <a:spLocks/>
              </p:cNvSpPr>
              <p:nvPr/>
            </p:nvSpPr>
            <p:spPr bwMode="auto">
              <a:xfrm>
                <a:off x="18653" y="11517"/>
                <a:ext cx="44" cy="164"/>
              </a:xfrm>
              <a:custGeom>
                <a:avLst/>
                <a:gdLst>
                  <a:gd name="T0" fmla="*/ 9 w 9"/>
                  <a:gd name="T1" fmla="*/ 70 h 70"/>
                  <a:gd name="T2" fmla="*/ 4 w 9"/>
                  <a:gd name="T3" fmla="*/ 70 h 70"/>
                  <a:gd name="T4" fmla="*/ 0 w 9"/>
                  <a:gd name="T5" fmla="*/ 70 h 70"/>
                  <a:gd name="T6" fmla="*/ 9 w 9"/>
                  <a:gd name="T7" fmla="*/ 0 h 70"/>
                  <a:gd name="T8" fmla="*/ 0 w 9"/>
                  <a:gd name="T9" fmla="*/ 0 h 70"/>
                  <a:gd name="T10" fmla="*/ 9 w 9"/>
                  <a:gd name="T11" fmla="*/ 70 h 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70"/>
                  <a:gd name="T20" fmla="*/ 9 w 9"/>
                  <a:gd name="T21" fmla="*/ 70 h 7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70">
                    <a:moveTo>
                      <a:pt x="9" y="70"/>
                    </a:moveTo>
                    <a:lnTo>
                      <a:pt x="4" y="70"/>
                    </a:lnTo>
                    <a:lnTo>
                      <a:pt x="0" y="70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9" y="7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91" name="Freeform 193"/>
              <p:cNvSpPr>
                <a:spLocks/>
              </p:cNvSpPr>
              <p:nvPr/>
            </p:nvSpPr>
            <p:spPr bwMode="auto">
              <a:xfrm>
                <a:off x="18239" y="11318"/>
                <a:ext cx="283" cy="281"/>
              </a:xfrm>
              <a:custGeom>
                <a:avLst/>
                <a:gdLst>
                  <a:gd name="T0" fmla="*/ 99 w 137"/>
                  <a:gd name="T1" fmla="*/ 120 h 120"/>
                  <a:gd name="T2" fmla="*/ 46 w 137"/>
                  <a:gd name="T3" fmla="*/ 90 h 120"/>
                  <a:gd name="T4" fmla="*/ 0 w 137"/>
                  <a:gd name="T5" fmla="*/ 60 h 120"/>
                  <a:gd name="T6" fmla="*/ 40 w 137"/>
                  <a:gd name="T7" fmla="*/ 0 h 120"/>
                  <a:gd name="T8" fmla="*/ 86 w 137"/>
                  <a:gd name="T9" fmla="*/ 30 h 120"/>
                  <a:gd name="T10" fmla="*/ 137 w 137"/>
                  <a:gd name="T11" fmla="*/ 60 h 120"/>
                  <a:gd name="T12" fmla="*/ 99 w 137"/>
                  <a:gd name="T13" fmla="*/ 120 h 1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7"/>
                  <a:gd name="T22" fmla="*/ 0 h 120"/>
                  <a:gd name="T23" fmla="*/ 137 w 137"/>
                  <a:gd name="T24" fmla="*/ 120 h 1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7" h="120">
                    <a:moveTo>
                      <a:pt x="99" y="120"/>
                    </a:moveTo>
                    <a:lnTo>
                      <a:pt x="46" y="90"/>
                    </a:lnTo>
                    <a:lnTo>
                      <a:pt x="0" y="60"/>
                    </a:lnTo>
                    <a:lnTo>
                      <a:pt x="40" y="0"/>
                    </a:lnTo>
                    <a:lnTo>
                      <a:pt x="86" y="30"/>
                    </a:lnTo>
                    <a:lnTo>
                      <a:pt x="137" y="60"/>
                    </a:lnTo>
                    <a:lnTo>
                      <a:pt x="99" y="12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92" name="Freeform 194"/>
              <p:cNvSpPr>
                <a:spLocks/>
              </p:cNvSpPr>
              <p:nvPr/>
            </p:nvSpPr>
            <p:spPr bwMode="auto">
              <a:xfrm>
                <a:off x="18444" y="11456"/>
                <a:ext cx="79" cy="145"/>
              </a:xfrm>
              <a:custGeom>
                <a:avLst/>
                <a:gdLst>
                  <a:gd name="T0" fmla="*/ 1 w 38"/>
                  <a:gd name="T1" fmla="*/ 62 h 62"/>
                  <a:gd name="T2" fmla="*/ 0 w 38"/>
                  <a:gd name="T3" fmla="*/ 61 h 62"/>
                  <a:gd name="T4" fmla="*/ 38 w 38"/>
                  <a:gd name="T5" fmla="*/ 1 h 62"/>
                  <a:gd name="T6" fmla="*/ 35 w 38"/>
                  <a:gd name="T7" fmla="*/ 0 h 62"/>
                  <a:gd name="T8" fmla="*/ 1 w 38"/>
                  <a:gd name="T9" fmla="*/ 62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"/>
                  <a:gd name="T16" fmla="*/ 0 h 62"/>
                  <a:gd name="T17" fmla="*/ 38 w 38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" h="62">
                    <a:moveTo>
                      <a:pt x="1" y="62"/>
                    </a:moveTo>
                    <a:lnTo>
                      <a:pt x="0" y="61"/>
                    </a:lnTo>
                    <a:lnTo>
                      <a:pt x="38" y="1"/>
                    </a:lnTo>
                    <a:lnTo>
                      <a:pt x="35" y="0"/>
                    </a:lnTo>
                    <a:lnTo>
                      <a:pt x="1" y="62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93" name="Freeform 195"/>
              <p:cNvSpPr>
                <a:spLocks/>
              </p:cNvSpPr>
              <p:nvPr/>
            </p:nvSpPr>
            <p:spPr bwMode="auto">
              <a:xfrm>
                <a:off x="18093" y="11203"/>
                <a:ext cx="233" cy="249"/>
              </a:xfrm>
              <a:custGeom>
                <a:avLst/>
                <a:gdLst>
                  <a:gd name="T0" fmla="*/ 67 w 113"/>
                  <a:gd name="T1" fmla="*/ 106 h 106"/>
                  <a:gd name="T2" fmla="*/ 46 w 113"/>
                  <a:gd name="T3" fmla="*/ 91 h 106"/>
                  <a:gd name="T4" fmla="*/ 27 w 113"/>
                  <a:gd name="T5" fmla="*/ 74 h 106"/>
                  <a:gd name="T6" fmla="*/ 12 w 113"/>
                  <a:gd name="T7" fmla="*/ 55 h 106"/>
                  <a:gd name="T8" fmla="*/ 0 w 113"/>
                  <a:gd name="T9" fmla="*/ 39 h 106"/>
                  <a:gd name="T10" fmla="*/ 62 w 113"/>
                  <a:gd name="T11" fmla="*/ 0 h 106"/>
                  <a:gd name="T12" fmla="*/ 69 w 113"/>
                  <a:gd name="T13" fmla="*/ 13 h 106"/>
                  <a:gd name="T14" fmla="*/ 79 w 113"/>
                  <a:gd name="T15" fmla="*/ 24 h 106"/>
                  <a:gd name="T16" fmla="*/ 93 w 113"/>
                  <a:gd name="T17" fmla="*/ 38 h 106"/>
                  <a:gd name="T18" fmla="*/ 113 w 113"/>
                  <a:gd name="T19" fmla="*/ 51 h 106"/>
                  <a:gd name="T20" fmla="*/ 67 w 113"/>
                  <a:gd name="T21" fmla="*/ 106 h 10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13"/>
                  <a:gd name="T34" fmla="*/ 0 h 106"/>
                  <a:gd name="T35" fmla="*/ 113 w 113"/>
                  <a:gd name="T36" fmla="*/ 106 h 10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13" h="106">
                    <a:moveTo>
                      <a:pt x="67" y="106"/>
                    </a:moveTo>
                    <a:lnTo>
                      <a:pt x="46" y="91"/>
                    </a:lnTo>
                    <a:lnTo>
                      <a:pt x="27" y="74"/>
                    </a:lnTo>
                    <a:lnTo>
                      <a:pt x="12" y="55"/>
                    </a:lnTo>
                    <a:lnTo>
                      <a:pt x="0" y="39"/>
                    </a:lnTo>
                    <a:lnTo>
                      <a:pt x="62" y="0"/>
                    </a:lnTo>
                    <a:lnTo>
                      <a:pt x="69" y="13"/>
                    </a:lnTo>
                    <a:lnTo>
                      <a:pt x="79" y="24"/>
                    </a:lnTo>
                    <a:lnTo>
                      <a:pt x="93" y="38"/>
                    </a:lnTo>
                    <a:lnTo>
                      <a:pt x="113" y="51"/>
                    </a:lnTo>
                    <a:lnTo>
                      <a:pt x="67" y="106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94" name="Freeform 196"/>
              <p:cNvSpPr>
                <a:spLocks/>
              </p:cNvSpPr>
              <p:nvPr/>
            </p:nvSpPr>
            <p:spPr bwMode="auto">
              <a:xfrm>
                <a:off x="18231" y="11318"/>
                <a:ext cx="96" cy="145"/>
              </a:xfrm>
              <a:custGeom>
                <a:avLst/>
                <a:gdLst>
                  <a:gd name="T0" fmla="*/ 2 w 46"/>
                  <a:gd name="T1" fmla="*/ 60 h 62"/>
                  <a:gd name="T2" fmla="*/ 6 w 46"/>
                  <a:gd name="T3" fmla="*/ 62 h 62"/>
                  <a:gd name="T4" fmla="*/ 0 w 46"/>
                  <a:gd name="T5" fmla="*/ 57 h 62"/>
                  <a:gd name="T6" fmla="*/ 46 w 46"/>
                  <a:gd name="T7" fmla="*/ 2 h 62"/>
                  <a:gd name="T8" fmla="*/ 42 w 46"/>
                  <a:gd name="T9" fmla="*/ 0 h 62"/>
                  <a:gd name="T10" fmla="*/ 2 w 46"/>
                  <a:gd name="T11" fmla="*/ 60 h 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6"/>
                  <a:gd name="T19" fmla="*/ 0 h 62"/>
                  <a:gd name="T20" fmla="*/ 46 w 46"/>
                  <a:gd name="T21" fmla="*/ 62 h 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6" h="62">
                    <a:moveTo>
                      <a:pt x="2" y="60"/>
                    </a:moveTo>
                    <a:lnTo>
                      <a:pt x="6" y="62"/>
                    </a:lnTo>
                    <a:lnTo>
                      <a:pt x="0" y="57"/>
                    </a:lnTo>
                    <a:lnTo>
                      <a:pt x="46" y="2"/>
                    </a:lnTo>
                    <a:lnTo>
                      <a:pt x="42" y="0"/>
                    </a:lnTo>
                    <a:lnTo>
                      <a:pt x="2" y="6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95" name="Freeform 197"/>
              <p:cNvSpPr>
                <a:spLocks/>
              </p:cNvSpPr>
              <p:nvPr/>
            </p:nvSpPr>
            <p:spPr bwMode="auto">
              <a:xfrm>
                <a:off x="18047" y="10870"/>
                <a:ext cx="183" cy="404"/>
              </a:xfrm>
              <a:custGeom>
                <a:avLst/>
                <a:gdLst>
                  <a:gd name="T0" fmla="*/ 18 w 87"/>
                  <a:gd name="T1" fmla="*/ 172 h 172"/>
                  <a:gd name="T2" fmla="*/ 11 w 87"/>
                  <a:gd name="T3" fmla="*/ 147 h 172"/>
                  <a:gd name="T4" fmla="*/ 6 w 87"/>
                  <a:gd name="T5" fmla="*/ 110 h 172"/>
                  <a:gd name="T6" fmla="*/ 2 w 87"/>
                  <a:gd name="T7" fmla="*/ 62 h 172"/>
                  <a:gd name="T8" fmla="*/ 0 w 87"/>
                  <a:gd name="T9" fmla="*/ 0 h 172"/>
                  <a:gd name="T10" fmla="*/ 72 w 87"/>
                  <a:gd name="T11" fmla="*/ 0 h 172"/>
                  <a:gd name="T12" fmla="*/ 73 w 87"/>
                  <a:gd name="T13" fmla="*/ 58 h 172"/>
                  <a:gd name="T14" fmla="*/ 77 w 87"/>
                  <a:gd name="T15" fmla="*/ 102 h 172"/>
                  <a:gd name="T16" fmla="*/ 81 w 87"/>
                  <a:gd name="T17" fmla="*/ 132 h 172"/>
                  <a:gd name="T18" fmla="*/ 87 w 87"/>
                  <a:gd name="T19" fmla="*/ 150 h 172"/>
                  <a:gd name="T20" fmla="*/ 18 w 87"/>
                  <a:gd name="T21" fmla="*/ 172 h 17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7"/>
                  <a:gd name="T34" fmla="*/ 0 h 172"/>
                  <a:gd name="T35" fmla="*/ 87 w 87"/>
                  <a:gd name="T36" fmla="*/ 172 h 17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7" h="172">
                    <a:moveTo>
                      <a:pt x="18" y="172"/>
                    </a:moveTo>
                    <a:lnTo>
                      <a:pt x="11" y="147"/>
                    </a:lnTo>
                    <a:lnTo>
                      <a:pt x="6" y="110"/>
                    </a:lnTo>
                    <a:lnTo>
                      <a:pt x="2" y="6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3" y="58"/>
                    </a:lnTo>
                    <a:lnTo>
                      <a:pt x="77" y="102"/>
                    </a:lnTo>
                    <a:lnTo>
                      <a:pt x="81" y="132"/>
                    </a:lnTo>
                    <a:lnTo>
                      <a:pt x="87" y="150"/>
                    </a:lnTo>
                    <a:lnTo>
                      <a:pt x="18" y="172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96" name="Freeform 198"/>
              <p:cNvSpPr>
                <a:spLocks/>
              </p:cNvSpPr>
              <p:nvPr/>
            </p:nvSpPr>
            <p:spPr bwMode="auto">
              <a:xfrm>
                <a:off x="18085" y="11203"/>
                <a:ext cx="146" cy="92"/>
              </a:xfrm>
              <a:custGeom>
                <a:avLst/>
                <a:gdLst>
                  <a:gd name="T0" fmla="*/ 4 w 69"/>
                  <a:gd name="T1" fmla="*/ 39 h 39"/>
                  <a:gd name="T2" fmla="*/ 2 w 69"/>
                  <a:gd name="T3" fmla="*/ 36 h 39"/>
                  <a:gd name="T4" fmla="*/ 0 w 69"/>
                  <a:gd name="T5" fmla="*/ 30 h 39"/>
                  <a:gd name="T6" fmla="*/ 69 w 69"/>
                  <a:gd name="T7" fmla="*/ 8 h 39"/>
                  <a:gd name="T8" fmla="*/ 66 w 69"/>
                  <a:gd name="T9" fmla="*/ 0 h 39"/>
                  <a:gd name="T10" fmla="*/ 4 w 69"/>
                  <a:gd name="T11" fmla="*/ 39 h 3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9"/>
                  <a:gd name="T19" fmla="*/ 0 h 39"/>
                  <a:gd name="T20" fmla="*/ 69 w 69"/>
                  <a:gd name="T21" fmla="*/ 39 h 3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9" h="39">
                    <a:moveTo>
                      <a:pt x="4" y="39"/>
                    </a:moveTo>
                    <a:lnTo>
                      <a:pt x="2" y="36"/>
                    </a:lnTo>
                    <a:lnTo>
                      <a:pt x="0" y="30"/>
                    </a:lnTo>
                    <a:lnTo>
                      <a:pt x="69" y="8"/>
                    </a:lnTo>
                    <a:lnTo>
                      <a:pt x="66" y="0"/>
                    </a:lnTo>
                    <a:lnTo>
                      <a:pt x="4" y="39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97" name="Rectangle 199"/>
              <p:cNvSpPr>
                <a:spLocks noChangeArrowheads="1"/>
              </p:cNvSpPr>
              <p:nvPr/>
            </p:nvSpPr>
            <p:spPr bwMode="auto">
              <a:xfrm>
                <a:off x="18047" y="10425"/>
                <a:ext cx="150" cy="446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98" name="Freeform 200"/>
              <p:cNvSpPr>
                <a:spLocks/>
              </p:cNvSpPr>
              <p:nvPr/>
            </p:nvSpPr>
            <p:spPr bwMode="auto">
              <a:xfrm>
                <a:off x="18047" y="10829"/>
                <a:ext cx="150" cy="44"/>
              </a:xfrm>
              <a:custGeom>
                <a:avLst/>
                <a:gdLst>
                  <a:gd name="T0" fmla="*/ 1 w 73"/>
                  <a:gd name="T1" fmla="*/ 0 h 44"/>
                  <a:gd name="T2" fmla="*/ 0 w 73"/>
                  <a:gd name="T3" fmla="*/ 0 h 44"/>
                  <a:gd name="T4" fmla="*/ 73 w 73"/>
                  <a:gd name="T5" fmla="*/ 0 h 44"/>
                  <a:gd name="T6" fmla="*/ 1 w 73"/>
                  <a:gd name="T7" fmla="*/ 0 h 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44"/>
                  <a:gd name="T14" fmla="*/ 73 w 73"/>
                  <a:gd name="T15" fmla="*/ 44 h 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44">
                    <a:moveTo>
                      <a:pt x="1" y="0"/>
                    </a:moveTo>
                    <a:lnTo>
                      <a:pt x="0" y="0"/>
                    </a:lnTo>
                    <a:lnTo>
                      <a:pt x="7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199" name="Freeform 201"/>
              <p:cNvSpPr>
                <a:spLocks/>
              </p:cNvSpPr>
              <p:nvPr/>
            </p:nvSpPr>
            <p:spPr bwMode="auto">
              <a:xfrm>
                <a:off x="18047" y="10419"/>
                <a:ext cx="150" cy="47"/>
              </a:xfrm>
              <a:custGeom>
                <a:avLst/>
                <a:gdLst>
                  <a:gd name="T0" fmla="*/ 0 w 73"/>
                  <a:gd name="T1" fmla="*/ 3 h 20"/>
                  <a:gd name="T2" fmla="*/ 0 w 73"/>
                  <a:gd name="T3" fmla="*/ 20 h 20"/>
                  <a:gd name="T4" fmla="*/ 1 w 73"/>
                  <a:gd name="T5" fmla="*/ 0 h 20"/>
                  <a:gd name="T6" fmla="*/ 73 w 73"/>
                  <a:gd name="T7" fmla="*/ 5 h 20"/>
                  <a:gd name="T8" fmla="*/ 73 w 73"/>
                  <a:gd name="T9" fmla="*/ 3 h 20"/>
                  <a:gd name="T10" fmla="*/ 0 w 73"/>
                  <a:gd name="T11" fmla="*/ 3 h 2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3"/>
                  <a:gd name="T19" fmla="*/ 0 h 20"/>
                  <a:gd name="T20" fmla="*/ 73 w 73"/>
                  <a:gd name="T21" fmla="*/ 20 h 2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3" h="20">
                    <a:moveTo>
                      <a:pt x="0" y="3"/>
                    </a:moveTo>
                    <a:lnTo>
                      <a:pt x="0" y="20"/>
                    </a:lnTo>
                    <a:lnTo>
                      <a:pt x="1" y="0"/>
                    </a:lnTo>
                    <a:lnTo>
                      <a:pt x="73" y="5"/>
                    </a:lnTo>
                    <a:lnTo>
                      <a:pt x="7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200" name="Freeform 202"/>
              <p:cNvSpPr>
                <a:spLocks/>
              </p:cNvSpPr>
              <p:nvPr/>
            </p:nvSpPr>
            <p:spPr bwMode="auto">
              <a:xfrm>
                <a:off x="19630" y="7487"/>
                <a:ext cx="75" cy="126"/>
              </a:xfrm>
              <a:custGeom>
                <a:avLst/>
                <a:gdLst>
                  <a:gd name="T0" fmla="*/ 36 w 36"/>
                  <a:gd name="T1" fmla="*/ 4 h 54"/>
                  <a:gd name="T2" fmla="*/ 12 w 36"/>
                  <a:gd name="T3" fmla="*/ 0 h 54"/>
                  <a:gd name="T4" fmla="*/ 0 w 36"/>
                  <a:gd name="T5" fmla="*/ 50 h 54"/>
                  <a:gd name="T6" fmla="*/ 24 w 36"/>
                  <a:gd name="T7" fmla="*/ 54 h 54"/>
                  <a:gd name="T8" fmla="*/ 36 w 36"/>
                  <a:gd name="T9" fmla="*/ 4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54"/>
                  <a:gd name="T17" fmla="*/ 36 w 36"/>
                  <a:gd name="T18" fmla="*/ 54 h 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54">
                    <a:moveTo>
                      <a:pt x="36" y="4"/>
                    </a:moveTo>
                    <a:lnTo>
                      <a:pt x="12" y="0"/>
                    </a:lnTo>
                    <a:lnTo>
                      <a:pt x="0" y="50"/>
                    </a:lnTo>
                    <a:lnTo>
                      <a:pt x="24" y="54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201" name="Freeform 203"/>
              <p:cNvSpPr>
                <a:spLocks/>
              </p:cNvSpPr>
              <p:nvPr/>
            </p:nvSpPr>
            <p:spPr bwMode="auto">
              <a:xfrm>
                <a:off x="19509" y="7598"/>
                <a:ext cx="170" cy="436"/>
              </a:xfrm>
              <a:custGeom>
                <a:avLst/>
                <a:gdLst>
                  <a:gd name="T0" fmla="*/ 81 w 81"/>
                  <a:gd name="T1" fmla="*/ 7 h 186"/>
                  <a:gd name="T2" fmla="*/ 58 w 81"/>
                  <a:gd name="T3" fmla="*/ 0 h 186"/>
                  <a:gd name="T4" fmla="*/ 0 w 81"/>
                  <a:gd name="T5" fmla="*/ 178 h 186"/>
                  <a:gd name="T6" fmla="*/ 23 w 81"/>
                  <a:gd name="T7" fmla="*/ 186 h 186"/>
                  <a:gd name="T8" fmla="*/ 81 w 81"/>
                  <a:gd name="T9" fmla="*/ 7 h 1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1"/>
                  <a:gd name="T16" fmla="*/ 0 h 186"/>
                  <a:gd name="T17" fmla="*/ 81 w 81"/>
                  <a:gd name="T18" fmla="*/ 186 h 1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1" h="186">
                    <a:moveTo>
                      <a:pt x="81" y="7"/>
                    </a:moveTo>
                    <a:lnTo>
                      <a:pt x="58" y="0"/>
                    </a:lnTo>
                    <a:lnTo>
                      <a:pt x="0" y="178"/>
                    </a:lnTo>
                    <a:lnTo>
                      <a:pt x="23" y="186"/>
                    </a:lnTo>
                    <a:lnTo>
                      <a:pt x="81" y="7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202" name="Freeform 204"/>
              <p:cNvSpPr>
                <a:spLocks/>
              </p:cNvSpPr>
              <p:nvPr/>
            </p:nvSpPr>
            <p:spPr bwMode="auto">
              <a:xfrm>
                <a:off x="19630" y="7572"/>
                <a:ext cx="50" cy="44"/>
              </a:xfrm>
              <a:custGeom>
                <a:avLst/>
                <a:gdLst>
                  <a:gd name="T0" fmla="*/ 24 w 24"/>
                  <a:gd name="T1" fmla="*/ 6 h 7"/>
                  <a:gd name="T2" fmla="*/ 24 w 24"/>
                  <a:gd name="T3" fmla="*/ 7 h 7"/>
                  <a:gd name="T4" fmla="*/ 1 w 24"/>
                  <a:gd name="T5" fmla="*/ 0 h 7"/>
                  <a:gd name="T6" fmla="*/ 0 w 24"/>
                  <a:gd name="T7" fmla="*/ 2 h 7"/>
                  <a:gd name="T8" fmla="*/ 24 w 24"/>
                  <a:gd name="T9" fmla="*/ 6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7"/>
                  <a:gd name="T17" fmla="*/ 24 w 24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7">
                    <a:moveTo>
                      <a:pt x="24" y="6"/>
                    </a:moveTo>
                    <a:lnTo>
                      <a:pt x="24" y="7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24" y="6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203" name="Freeform 205"/>
              <p:cNvSpPr>
                <a:spLocks/>
              </p:cNvSpPr>
              <p:nvPr/>
            </p:nvSpPr>
            <p:spPr bwMode="auto">
              <a:xfrm>
                <a:off x="19421" y="8020"/>
                <a:ext cx="138" cy="391"/>
              </a:xfrm>
              <a:custGeom>
                <a:avLst/>
                <a:gdLst>
                  <a:gd name="T0" fmla="*/ 67 w 67"/>
                  <a:gd name="T1" fmla="*/ 6 h 167"/>
                  <a:gd name="T2" fmla="*/ 44 w 67"/>
                  <a:gd name="T3" fmla="*/ 0 h 167"/>
                  <a:gd name="T4" fmla="*/ 0 w 67"/>
                  <a:gd name="T5" fmla="*/ 161 h 167"/>
                  <a:gd name="T6" fmla="*/ 23 w 67"/>
                  <a:gd name="T7" fmla="*/ 167 h 167"/>
                  <a:gd name="T8" fmla="*/ 67 w 67"/>
                  <a:gd name="T9" fmla="*/ 6 h 1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"/>
                  <a:gd name="T16" fmla="*/ 0 h 167"/>
                  <a:gd name="T17" fmla="*/ 67 w 67"/>
                  <a:gd name="T18" fmla="*/ 167 h 1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" h="167">
                    <a:moveTo>
                      <a:pt x="67" y="6"/>
                    </a:moveTo>
                    <a:lnTo>
                      <a:pt x="44" y="0"/>
                    </a:lnTo>
                    <a:lnTo>
                      <a:pt x="0" y="161"/>
                    </a:lnTo>
                    <a:lnTo>
                      <a:pt x="23" y="167"/>
                    </a:lnTo>
                    <a:lnTo>
                      <a:pt x="67" y="6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204" name="Freeform 206"/>
              <p:cNvSpPr>
                <a:spLocks/>
              </p:cNvSpPr>
              <p:nvPr/>
            </p:nvSpPr>
            <p:spPr bwMode="auto">
              <a:xfrm>
                <a:off x="19509" y="7990"/>
                <a:ext cx="50" cy="44"/>
              </a:xfrm>
              <a:custGeom>
                <a:avLst/>
                <a:gdLst>
                  <a:gd name="T0" fmla="*/ 0 w 23"/>
                  <a:gd name="T1" fmla="*/ 0 h 8"/>
                  <a:gd name="T2" fmla="*/ 0 w 23"/>
                  <a:gd name="T3" fmla="*/ 2 h 8"/>
                  <a:gd name="T4" fmla="*/ 23 w 23"/>
                  <a:gd name="T5" fmla="*/ 8 h 8"/>
                  <a:gd name="T6" fmla="*/ 0 w 23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3"/>
                  <a:gd name="T13" fmla="*/ 0 h 8"/>
                  <a:gd name="T14" fmla="*/ 23 w 23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3" h="8">
                    <a:moveTo>
                      <a:pt x="0" y="0"/>
                    </a:moveTo>
                    <a:lnTo>
                      <a:pt x="0" y="2"/>
                    </a:lnTo>
                    <a:lnTo>
                      <a:pt x="23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205" name="Freeform 207"/>
              <p:cNvSpPr>
                <a:spLocks/>
              </p:cNvSpPr>
              <p:nvPr/>
            </p:nvSpPr>
            <p:spPr bwMode="auto">
              <a:xfrm>
                <a:off x="19329" y="8399"/>
                <a:ext cx="138" cy="504"/>
              </a:xfrm>
              <a:custGeom>
                <a:avLst/>
                <a:gdLst>
                  <a:gd name="T0" fmla="*/ 66 w 66"/>
                  <a:gd name="T1" fmla="*/ 4 h 215"/>
                  <a:gd name="T2" fmla="*/ 42 w 66"/>
                  <a:gd name="T3" fmla="*/ 0 h 215"/>
                  <a:gd name="T4" fmla="*/ 0 w 66"/>
                  <a:gd name="T5" fmla="*/ 212 h 215"/>
                  <a:gd name="T6" fmla="*/ 24 w 66"/>
                  <a:gd name="T7" fmla="*/ 215 h 215"/>
                  <a:gd name="T8" fmla="*/ 66 w 66"/>
                  <a:gd name="T9" fmla="*/ 4 h 2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215"/>
                  <a:gd name="T17" fmla="*/ 66 w 66"/>
                  <a:gd name="T18" fmla="*/ 215 h 2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215">
                    <a:moveTo>
                      <a:pt x="66" y="4"/>
                    </a:moveTo>
                    <a:lnTo>
                      <a:pt x="42" y="0"/>
                    </a:lnTo>
                    <a:lnTo>
                      <a:pt x="0" y="212"/>
                    </a:lnTo>
                    <a:lnTo>
                      <a:pt x="24" y="215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206" name="Freeform 208"/>
              <p:cNvSpPr>
                <a:spLocks/>
              </p:cNvSpPr>
              <p:nvPr/>
            </p:nvSpPr>
            <p:spPr bwMode="auto">
              <a:xfrm>
                <a:off x="19417" y="8367"/>
                <a:ext cx="50" cy="44"/>
              </a:xfrm>
              <a:custGeom>
                <a:avLst/>
                <a:gdLst>
                  <a:gd name="T0" fmla="*/ 1 w 24"/>
                  <a:gd name="T1" fmla="*/ 0 h 6"/>
                  <a:gd name="T2" fmla="*/ 0 w 24"/>
                  <a:gd name="T3" fmla="*/ 1 h 6"/>
                  <a:gd name="T4" fmla="*/ 24 w 24"/>
                  <a:gd name="T5" fmla="*/ 5 h 6"/>
                  <a:gd name="T6" fmla="*/ 24 w 24"/>
                  <a:gd name="T7" fmla="*/ 6 h 6"/>
                  <a:gd name="T8" fmla="*/ 1 w 24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6"/>
                  <a:gd name="T17" fmla="*/ 24 w 24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6">
                    <a:moveTo>
                      <a:pt x="1" y="0"/>
                    </a:moveTo>
                    <a:lnTo>
                      <a:pt x="0" y="1"/>
                    </a:lnTo>
                    <a:lnTo>
                      <a:pt x="24" y="5"/>
                    </a:lnTo>
                    <a:lnTo>
                      <a:pt x="24" y="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207" name="Freeform 209"/>
              <p:cNvSpPr>
                <a:spLocks/>
              </p:cNvSpPr>
              <p:nvPr/>
            </p:nvSpPr>
            <p:spPr bwMode="auto">
              <a:xfrm>
                <a:off x="19237" y="8895"/>
                <a:ext cx="142" cy="988"/>
              </a:xfrm>
              <a:custGeom>
                <a:avLst/>
                <a:gdLst>
                  <a:gd name="T0" fmla="*/ 68 w 68"/>
                  <a:gd name="T1" fmla="*/ 1 h 422"/>
                  <a:gd name="T2" fmla="*/ 44 w 68"/>
                  <a:gd name="T3" fmla="*/ 0 h 422"/>
                  <a:gd name="T4" fmla="*/ 0 w 68"/>
                  <a:gd name="T5" fmla="*/ 421 h 422"/>
                  <a:gd name="T6" fmla="*/ 25 w 68"/>
                  <a:gd name="T7" fmla="*/ 422 h 422"/>
                  <a:gd name="T8" fmla="*/ 68 w 68"/>
                  <a:gd name="T9" fmla="*/ 1 h 4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8"/>
                  <a:gd name="T16" fmla="*/ 0 h 422"/>
                  <a:gd name="T17" fmla="*/ 68 w 68"/>
                  <a:gd name="T18" fmla="*/ 422 h 4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8" h="422">
                    <a:moveTo>
                      <a:pt x="68" y="1"/>
                    </a:moveTo>
                    <a:lnTo>
                      <a:pt x="44" y="0"/>
                    </a:lnTo>
                    <a:lnTo>
                      <a:pt x="0" y="421"/>
                    </a:lnTo>
                    <a:lnTo>
                      <a:pt x="25" y="422"/>
                    </a:lnTo>
                    <a:lnTo>
                      <a:pt x="68" y="1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208" name="Freeform 210"/>
              <p:cNvSpPr>
                <a:spLocks/>
              </p:cNvSpPr>
              <p:nvPr/>
            </p:nvSpPr>
            <p:spPr bwMode="auto">
              <a:xfrm>
                <a:off x="19329" y="8859"/>
                <a:ext cx="50" cy="44"/>
              </a:xfrm>
              <a:custGeom>
                <a:avLst/>
                <a:gdLst>
                  <a:gd name="T0" fmla="*/ 0 w 24"/>
                  <a:gd name="T1" fmla="*/ 0 h 3"/>
                  <a:gd name="T2" fmla="*/ 24 w 24"/>
                  <a:gd name="T3" fmla="*/ 1 h 3"/>
                  <a:gd name="T4" fmla="*/ 24 w 24"/>
                  <a:gd name="T5" fmla="*/ 3 h 3"/>
                  <a:gd name="T6" fmla="*/ 0 w 24"/>
                  <a:gd name="T7" fmla="*/ 0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"/>
                  <a:gd name="T13" fmla="*/ 0 h 3"/>
                  <a:gd name="T14" fmla="*/ 24 w 24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" h="3">
                    <a:moveTo>
                      <a:pt x="0" y="0"/>
                    </a:moveTo>
                    <a:lnTo>
                      <a:pt x="24" y="1"/>
                    </a:lnTo>
                    <a:lnTo>
                      <a:pt x="2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209" name="Freeform 211"/>
              <p:cNvSpPr>
                <a:spLocks/>
              </p:cNvSpPr>
              <p:nvPr/>
            </p:nvSpPr>
            <p:spPr bwMode="auto">
              <a:xfrm>
                <a:off x="19150" y="9880"/>
                <a:ext cx="137" cy="457"/>
              </a:xfrm>
              <a:custGeom>
                <a:avLst/>
                <a:gdLst>
                  <a:gd name="T0" fmla="*/ 67 w 67"/>
                  <a:gd name="T1" fmla="*/ 4 h 195"/>
                  <a:gd name="T2" fmla="*/ 42 w 67"/>
                  <a:gd name="T3" fmla="*/ 0 h 195"/>
                  <a:gd name="T4" fmla="*/ 0 w 67"/>
                  <a:gd name="T5" fmla="*/ 191 h 195"/>
                  <a:gd name="T6" fmla="*/ 24 w 67"/>
                  <a:gd name="T7" fmla="*/ 195 h 195"/>
                  <a:gd name="T8" fmla="*/ 67 w 67"/>
                  <a:gd name="T9" fmla="*/ 4 h 1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"/>
                  <a:gd name="T16" fmla="*/ 0 h 195"/>
                  <a:gd name="T17" fmla="*/ 67 w 67"/>
                  <a:gd name="T18" fmla="*/ 195 h 1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" h="195">
                    <a:moveTo>
                      <a:pt x="67" y="4"/>
                    </a:moveTo>
                    <a:lnTo>
                      <a:pt x="42" y="0"/>
                    </a:lnTo>
                    <a:lnTo>
                      <a:pt x="0" y="191"/>
                    </a:lnTo>
                    <a:lnTo>
                      <a:pt x="24" y="195"/>
                    </a:lnTo>
                    <a:lnTo>
                      <a:pt x="67" y="4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210" name="Freeform 212"/>
              <p:cNvSpPr>
                <a:spLocks/>
              </p:cNvSpPr>
              <p:nvPr/>
            </p:nvSpPr>
            <p:spPr bwMode="auto">
              <a:xfrm>
                <a:off x="19233" y="9851"/>
                <a:ext cx="51" cy="44"/>
              </a:xfrm>
              <a:custGeom>
                <a:avLst/>
                <a:gdLst>
                  <a:gd name="T0" fmla="*/ 25 w 25"/>
                  <a:gd name="T1" fmla="*/ 1 h 6"/>
                  <a:gd name="T2" fmla="*/ 25 w 25"/>
                  <a:gd name="T3" fmla="*/ 6 h 6"/>
                  <a:gd name="T4" fmla="*/ 25 w 25"/>
                  <a:gd name="T5" fmla="*/ 4 h 6"/>
                  <a:gd name="T6" fmla="*/ 0 w 25"/>
                  <a:gd name="T7" fmla="*/ 0 h 6"/>
                  <a:gd name="T8" fmla="*/ 25 w 25"/>
                  <a:gd name="T9" fmla="*/ 1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6"/>
                  <a:gd name="T17" fmla="*/ 25 w 25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6">
                    <a:moveTo>
                      <a:pt x="25" y="1"/>
                    </a:moveTo>
                    <a:lnTo>
                      <a:pt x="25" y="6"/>
                    </a:lnTo>
                    <a:lnTo>
                      <a:pt x="25" y="4"/>
                    </a:lnTo>
                    <a:lnTo>
                      <a:pt x="0" y="0"/>
                    </a:lnTo>
                    <a:lnTo>
                      <a:pt x="25" y="1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211" name="Rectangle 213"/>
              <p:cNvSpPr>
                <a:spLocks noChangeArrowheads="1"/>
              </p:cNvSpPr>
              <p:nvPr/>
            </p:nvSpPr>
            <p:spPr bwMode="auto">
              <a:xfrm>
                <a:off x="19149" y="10333"/>
                <a:ext cx="51" cy="375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212" name="Freeform 214"/>
              <p:cNvSpPr>
                <a:spLocks/>
              </p:cNvSpPr>
              <p:nvPr/>
            </p:nvSpPr>
            <p:spPr bwMode="auto">
              <a:xfrm>
                <a:off x="19146" y="10294"/>
                <a:ext cx="54" cy="44"/>
              </a:xfrm>
              <a:custGeom>
                <a:avLst/>
                <a:gdLst>
                  <a:gd name="T0" fmla="*/ 0 w 26"/>
                  <a:gd name="T1" fmla="*/ 0 h 4"/>
                  <a:gd name="T2" fmla="*/ 1 w 26"/>
                  <a:gd name="T3" fmla="*/ 2 h 4"/>
                  <a:gd name="T4" fmla="*/ 26 w 26"/>
                  <a:gd name="T5" fmla="*/ 2 h 4"/>
                  <a:gd name="T6" fmla="*/ 24 w 26"/>
                  <a:gd name="T7" fmla="*/ 4 h 4"/>
                  <a:gd name="T8" fmla="*/ 0 w 26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4"/>
                  <a:gd name="T17" fmla="*/ 26 w 26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4">
                    <a:moveTo>
                      <a:pt x="0" y="0"/>
                    </a:moveTo>
                    <a:lnTo>
                      <a:pt x="1" y="2"/>
                    </a:lnTo>
                    <a:lnTo>
                      <a:pt x="26" y="2"/>
                    </a:lnTo>
                    <a:lnTo>
                      <a:pt x="24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213" name="Rectangle 215"/>
              <p:cNvSpPr>
                <a:spLocks noChangeArrowheads="1"/>
              </p:cNvSpPr>
              <p:nvPr/>
            </p:nvSpPr>
            <p:spPr bwMode="auto">
              <a:xfrm>
                <a:off x="19149" y="10689"/>
                <a:ext cx="51" cy="44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214" name="Freeform 216"/>
              <p:cNvSpPr>
                <a:spLocks/>
              </p:cNvSpPr>
              <p:nvPr/>
            </p:nvSpPr>
            <p:spPr bwMode="auto">
              <a:xfrm>
                <a:off x="19652" y="7452"/>
                <a:ext cx="54" cy="44"/>
              </a:xfrm>
              <a:custGeom>
                <a:avLst/>
                <a:gdLst>
                  <a:gd name="T0" fmla="*/ 24 w 26"/>
                  <a:gd name="T1" fmla="*/ 15 h 15"/>
                  <a:gd name="T2" fmla="*/ 26 w 26"/>
                  <a:gd name="T3" fmla="*/ 4 h 15"/>
                  <a:gd name="T4" fmla="*/ 2 w 26"/>
                  <a:gd name="T5" fmla="*/ 0 h 15"/>
                  <a:gd name="T6" fmla="*/ 0 w 26"/>
                  <a:gd name="T7" fmla="*/ 11 h 15"/>
                  <a:gd name="T8" fmla="*/ 24 w 26"/>
                  <a:gd name="T9" fmla="*/ 15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15"/>
                  <a:gd name="T17" fmla="*/ 26 w 26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15">
                    <a:moveTo>
                      <a:pt x="24" y="15"/>
                    </a:moveTo>
                    <a:lnTo>
                      <a:pt x="26" y="4"/>
                    </a:lnTo>
                    <a:lnTo>
                      <a:pt x="2" y="0"/>
                    </a:lnTo>
                    <a:lnTo>
                      <a:pt x="0" y="11"/>
                    </a:lnTo>
                    <a:lnTo>
                      <a:pt x="24" y="15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215" name="Freeform 217"/>
              <p:cNvSpPr>
                <a:spLocks/>
              </p:cNvSpPr>
              <p:nvPr/>
            </p:nvSpPr>
            <p:spPr bwMode="auto">
              <a:xfrm>
                <a:off x="16820" y="5391"/>
                <a:ext cx="117" cy="408"/>
              </a:xfrm>
              <a:custGeom>
                <a:avLst/>
                <a:gdLst>
                  <a:gd name="T0" fmla="*/ 56 w 56"/>
                  <a:gd name="T1" fmla="*/ 4 h 174"/>
                  <a:gd name="T2" fmla="*/ 32 w 56"/>
                  <a:gd name="T3" fmla="*/ 0 h 174"/>
                  <a:gd name="T4" fmla="*/ 0 w 56"/>
                  <a:gd name="T5" fmla="*/ 170 h 174"/>
                  <a:gd name="T6" fmla="*/ 24 w 56"/>
                  <a:gd name="T7" fmla="*/ 174 h 174"/>
                  <a:gd name="T8" fmla="*/ 56 w 56"/>
                  <a:gd name="T9" fmla="*/ 4 h 1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"/>
                  <a:gd name="T16" fmla="*/ 0 h 174"/>
                  <a:gd name="T17" fmla="*/ 56 w 56"/>
                  <a:gd name="T18" fmla="*/ 174 h 1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" h="174">
                    <a:moveTo>
                      <a:pt x="56" y="4"/>
                    </a:moveTo>
                    <a:lnTo>
                      <a:pt x="32" y="0"/>
                    </a:lnTo>
                    <a:lnTo>
                      <a:pt x="0" y="170"/>
                    </a:lnTo>
                    <a:lnTo>
                      <a:pt x="24" y="174"/>
                    </a:lnTo>
                    <a:lnTo>
                      <a:pt x="56" y="4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216" name="Freeform 218"/>
              <p:cNvSpPr>
                <a:spLocks/>
              </p:cNvSpPr>
              <p:nvPr/>
            </p:nvSpPr>
            <p:spPr bwMode="auto">
              <a:xfrm>
                <a:off x="16794" y="5790"/>
                <a:ext cx="75" cy="119"/>
              </a:xfrm>
              <a:custGeom>
                <a:avLst/>
                <a:gdLst>
                  <a:gd name="T0" fmla="*/ 35 w 35"/>
                  <a:gd name="T1" fmla="*/ 4 h 51"/>
                  <a:gd name="T2" fmla="*/ 11 w 35"/>
                  <a:gd name="T3" fmla="*/ 0 h 51"/>
                  <a:gd name="T4" fmla="*/ 0 w 35"/>
                  <a:gd name="T5" fmla="*/ 47 h 51"/>
                  <a:gd name="T6" fmla="*/ 24 w 35"/>
                  <a:gd name="T7" fmla="*/ 51 h 51"/>
                  <a:gd name="T8" fmla="*/ 35 w 35"/>
                  <a:gd name="T9" fmla="*/ 4 h 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51"/>
                  <a:gd name="T17" fmla="*/ 35 w 35"/>
                  <a:gd name="T18" fmla="*/ 51 h 5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51">
                    <a:moveTo>
                      <a:pt x="35" y="4"/>
                    </a:moveTo>
                    <a:lnTo>
                      <a:pt x="11" y="0"/>
                    </a:lnTo>
                    <a:lnTo>
                      <a:pt x="0" y="47"/>
                    </a:lnTo>
                    <a:lnTo>
                      <a:pt x="24" y="51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217" name="Freeform 219"/>
              <p:cNvSpPr>
                <a:spLocks/>
              </p:cNvSpPr>
              <p:nvPr/>
            </p:nvSpPr>
            <p:spPr bwMode="auto">
              <a:xfrm>
                <a:off x="16820" y="5755"/>
                <a:ext cx="49" cy="44"/>
              </a:xfrm>
              <a:custGeom>
                <a:avLst/>
                <a:gdLst>
                  <a:gd name="T0" fmla="*/ 24 w 24"/>
                  <a:gd name="T1" fmla="*/ 4 h 4"/>
                  <a:gd name="T2" fmla="*/ 0 w 24"/>
                  <a:gd name="T3" fmla="*/ 0 h 4"/>
                  <a:gd name="T4" fmla="*/ 24 w 24"/>
                  <a:gd name="T5" fmla="*/ 4 h 4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4"/>
                  <a:gd name="T11" fmla="*/ 24 w 24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4">
                    <a:moveTo>
                      <a:pt x="24" y="4"/>
                    </a:moveTo>
                    <a:lnTo>
                      <a:pt x="0" y="0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218" name="Freeform 220"/>
              <p:cNvSpPr>
                <a:spLocks/>
              </p:cNvSpPr>
              <p:nvPr/>
            </p:nvSpPr>
            <p:spPr bwMode="auto">
              <a:xfrm>
                <a:off x="16794" y="5872"/>
                <a:ext cx="49" cy="44"/>
              </a:xfrm>
              <a:custGeom>
                <a:avLst/>
                <a:gdLst>
                  <a:gd name="T0" fmla="*/ 24 w 24"/>
                  <a:gd name="T1" fmla="*/ 7 h 10"/>
                  <a:gd name="T2" fmla="*/ 24 w 24"/>
                  <a:gd name="T3" fmla="*/ 6 h 10"/>
                  <a:gd name="T4" fmla="*/ 23 w 24"/>
                  <a:gd name="T5" fmla="*/ 10 h 10"/>
                  <a:gd name="T6" fmla="*/ 1 w 24"/>
                  <a:gd name="T7" fmla="*/ 0 h 10"/>
                  <a:gd name="T8" fmla="*/ 0 w 24"/>
                  <a:gd name="T9" fmla="*/ 3 h 10"/>
                  <a:gd name="T10" fmla="*/ 24 w 24"/>
                  <a:gd name="T11" fmla="*/ 7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0"/>
                  <a:gd name="T20" fmla="*/ 24 w 24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0">
                    <a:moveTo>
                      <a:pt x="24" y="7"/>
                    </a:moveTo>
                    <a:lnTo>
                      <a:pt x="24" y="6"/>
                    </a:lnTo>
                    <a:lnTo>
                      <a:pt x="23" y="10"/>
                    </a:lnTo>
                    <a:lnTo>
                      <a:pt x="1" y="0"/>
                    </a:lnTo>
                    <a:lnTo>
                      <a:pt x="0" y="3"/>
                    </a:lnTo>
                    <a:lnTo>
                      <a:pt x="24" y="7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  <p:sp>
            <p:nvSpPr>
              <p:cNvPr id="219" name="Freeform 221"/>
              <p:cNvSpPr>
                <a:spLocks/>
              </p:cNvSpPr>
              <p:nvPr/>
            </p:nvSpPr>
            <p:spPr bwMode="auto">
              <a:xfrm>
                <a:off x="16885" y="5357"/>
                <a:ext cx="54" cy="44"/>
              </a:xfrm>
              <a:custGeom>
                <a:avLst/>
                <a:gdLst>
                  <a:gd name="T0" fmla="*/ 24 w 26"/>
                  <a:gd name="T1" fmla="*/ 15 h 15"/>
                  <a:gd name="T2" fmla="*/ 26 w 26"/>
                  <a:gd name="T3" fmla="*/ 3 h 15"/>
                  <a:gd name="T4" fmla="*/ 1 w 26"/>
                  <a:gd name="T5" fmla="*/ 0 h 15"/>
                  <a:gd name="T6" fmla="*/ 0 w 26"/>
                  <a:gd name="T7" fmla="*/ 11 h 15"/>
                  <a:gd name="T8" fmla="*/ 24 w 26"/>
                  <a:gd name="T9" fmla="*/ 15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15"/>
                  <a:gd name="T17" fmla="*/ 26 w 26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15">
                    <a:moveTo>
                      <a:pt x="24" y="15"/>
                    </a:moveTo>
                    <a:lnTo>
                      <a:pt x="26" y="3"/>
                    </a:lnTo>
                    <a:lnTo>
                      <a:pt x="1" y="0"/>
                    </a:lnTo>
                    <a:lnTo>
                      <a:pt x="0" y="11"/>
                    </a:lnTo>
                    <a:lnTo>
                      <a:pt x="24" y="15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GB" altLang="en-US"/>
              </a:p>
            </p:txBody>
          </p:sp>
        </p:grpSp>
        <p:sp>
          <p:nvSpPr>
            <p:cNvPr id="220" name="Freeform 222"/>
            <p:cNvSpPr>
              <a:spLocks/>
            </p:cNvSpPr>
            <p:nvPr/>
          </p:nvSpPr>
          <p:spPr bwMode="auto">
            <a:xfrm>
              <a:off x="7296609" y="2193926"/>
              <a:ext cx="493712" cy="1196975"/>
            </a:xfrm>
            <a:custGeom>
              <a:avLst/>
              <a:gdLst>
                <a:gd name="T0" fmla="*/ 647 w 647"/>
                <a:gd name="T1" fmla="*/ 10 h 1420"/>
                <a:gd name="T2" fmla="*/ 625 w 647"/>
                <a:gd name="T3" fmla="*/ 0 h 1420"/>
                <a:gd name="T4" fmla="*/ 312 w 647"/>
                <a:gd name="T5" fmla="*/ 705 h 1420"/>
                <a:gd name="T6" fmla="*/ 0 w 647"/>
                <a:gd name="T7" fmla="*/ 1410 h 1420"/>
                <a:gd name="T8" fmla="*/ 22 w 647"/>
                <a:gd name="T9" fmla="*/ 1420 h 1420"/>
                <a:gd name="T10" fmla="*/ 334 w 647"/>
                <a:gd name="T11" fmla="*/ 715 h 1420"/>
                <a:gd name="T12" fmla="*/ 647 w 647"/>
                <a:gd name="T13" fmla="*/ 10 h 14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47"/>
                <a:gd name="T22" fmla="*/ 0 h 1420"/>
                <a:gd name="T23" fmla="*/ 647 w 647"/>
                <a:gd name="T24" fmla="*/ 1420 h 14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47" h="1420">
                  <a:moveTo>
                    <a:pt x="647" y="10"/>
                  </a:moveTo>
                  <a:lnTo>
                    <a:pt x="625" y="0"/>
                  </a:lnTo>
                  <a:lnTo>
                    <a:pt x="312" y="705"/>
                  </a:lnTo>
                  <a:lnTo>
                    <a:pt x="0" y="1410"/>
                  </a:lnTo>
                  <a:lnTo>
                    <a:pt x="22" y="1420"/>
                  </a:lnTo>
                  <a:lnTo>
                    <a:pt x="334" y="715"/>
                  </a:lnTo>
                  <a:lnTo>
                    <a:pt x="647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21" name="Rectangle 223"/>
            <p:cNvSpPr>
              <a:spLocks noChangeArrowheads="1"/>
            </p:cNvSpPr>
            <p:nvPr/>
          </p:nvSpPr>
          <p:spPr bwMode="auto">
            <a:xfrm>
              <a:off x="5682121" y="3678239"/>
              <a:ext cx="184150" cy="1047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0" hangingPunct="0"/>
              <a:endParaRPr lang="en-US" altLang="en-US" sz="1600" noProof="1"/>
            </a:p>
          </p:txBody>
        </p:sp>
        <p:sp>
          <p:nvSpPr>
            <p:cNvPr id="222" name="Freeform 224"/>
            <p:cNvSpPr>
              <a:spLocks/>
            </p:cNvSpPr>
            <p:nvPr/>
          </p:nvSpPr>
          <p:spPr bwMode="auto">
            <a:xfrm>
              <a:off x="4850272" y="3865563"/>
              <a:ext cx="80963" cy="82550"/>
            </a:xfrm>
            <a:custGeom>
              <a:avLst/>
              <a:gdLst>
                <a:gd name="T0" fmla="*/ 0 w 105"/>
                <a:gd name="T1" fmla="*/ 95 h 99"/>
                <a:gd name="T2" fmla="*/ 3 w 105"/>
                <a:gd name="T3" fmla="*/ 78 h 99"/>
                <a:gd name="T4" fmla="*/ 8 w 105"/>
                <a:gd name="T5" fmla="*/ 59 h 99"/>
                <a:gd name="T6" fmla="*/ 17 w 105"/>
                <a:gd name="T7" fmla="*/ 43 h 99"/>
                <a:gd name="T8" fmla="*/ 30 w 105"/>
                <a:gd name="T9" fmla="*/ 28 h 99"/>
                <a:gd name="T10" fmla="*/ 45 w 105"/>
                <a:gd name="T11" fmla="*/ 17 h 99"/>
                <a:gd name="T12" fmla="*/ 64 w 105"/>
                <a:gd name="T13" fmla="*/ 8 h 99"/>
                <a:gd name="T14" fmla="*/ 82 w 105"/>
                <a:gd name="T15" fmla="*/ 2 h 99"/>
                <a:gd name="T16" fmla="*/ 104 w 105"/>
                <a:gd name="T17" fmla="*/ 0 h 99"/>
                <a:gd name="T18" fmla="*/ 105 w 105"/>
                <a:gd name="T19" fmla="*/ 24 h 99"/>
                <a:gd name="T20" fmla="*/ 86 w 105"/>
                <a:gd name="T21" fmla="*/ 25 h 99"/>
                <a:gd name="T22" fmla="*/ 72 w 105"/>
                <a:gd name="T23" fmla="*/ 30 h 99"/>
                <a:gd name="T24" fmla="*/ 58 w 105"/>
                <a:gd name="T25" fmla="*/ 37 h 99"/>
                <a:gd name="T26" fmla="*/ 46 w 105"/>
                <a:gd name="T27" fmla="*/ 45 h 99"/>
                <a:gd name="T28" fmla="*/ 36 w 105"/>
                <a:gd name="T29" fmla="*/ 58 h 99"/>
                <a:gd name="T30" fmla="*/ 30 w 105"/>
                <a:gd name="T31" fmla="*/ 69 h 99"/>
                <a:gd name="T32" fmla="*/ 26 w 105"/>
                <a:gd name="T33" fmla="*/ 84 h 99"/>
                <a:gd name="T34" fmla="*/ 23 w 105"/>
                <a:gd name="T35" fmla="*/ 99 h 99"/>
                <a:gd name="T36" fmla="*/ 0 w 105"/>
                <a:gd name="T37" fmla="*/ 95 h 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5"/>
                <a:gd name="T58" fmla="*/ 0 h 99"/>
                <a:gd name="T59" fmla="*/ 105 w 105"/>
                <a:gd name="T60" fmla="*/ 99 h 9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5" h="99">
                  <a:moveTo>
                    <a:pt x="0" y="95"/>
                  </a:moveTo>
                  <a:lnTo>
                    <a:pt x="3" y="78"/>
                  </a:lnTo>
                  <a:lnTo>
                    <a:pt x="8" y="59"/>
                  </a:lnTo>
                  <a:lnTo>
                    <a:pt x="17" y="43"/>
                  </a:lnTo>
                  <a:lnTo>
                    <a:pt x="30" y="28"/>
                  </a:lnTo>
                  <a:lnTo>
                    <a:pt x="45" y="17"/>
                  </a:lnTo>
                  <a:lnTo>
                    <a:pt x="64" y="8"/>
                  </a:lnTo>
                  <a:lnTo>
                    <a:pt x="82" y="2"/>
                  </a:lnTo>
                  <a:lnTo>
                    <a:pt x="104" y="0"/>
                  </a:lnTo>
                  <a:lnTo>
                    <a:pt x="105" y="24"/>
                  </a:lnTo>
                  <a:lnTo>
                    <a:pt x="86" y="25"/>
                  </a:lnTo>
                  <a:lnTo>
                    <a:pt x="72" y="30"/>
                  </a:lnTo>
                  <a:lnTo>
                    <a:pt x="58" y="37"/>
                  </a:lnTo>
                  <a:lnTo>
                    <a:pt x="46" y="45"/>
                  </a:lnTo>
                  <a:lnTo>
                    <a:pt x="36" y="58"/>
                  </a:lnTo>
                  <a:lnTo>
                    <a:pt x="30" y="69"/>
                  </a:lnTo>
                  <a:lnTo>
                    <a:pt x="26" y="84"/>
                  </a:lnTo>
                  <a:lnTo>
                    <a:pt x="23" y="99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23" name="Freeform 225"/>
            <p:cNvSpPr>
              <a:spLocks/>
            </p:cNvSpPr>
            <p:nvPr/>
          </p:nvSpPr>
          <p:spPr bwMode="auto">
            <a:xfrm>
              <a:off x="4929647" y="3863976"/>
              <a:ext cx="17463" cy="22225"/>
            </a:xfrm>
            <a:custGeom>
              <a:avLst/>
              <a:gdLst>
                <a:gd name="T0" fmla="*/ 0 w 13"/>
                <a:gd name="T1" fmla="*/ 1 h 25"/>
                <a:gd name="T2" fmla="*/ 11 w 13"/>
                <a:gd name="T3" fmla="*/ 0 h 25"/>
                <a:gd name="T4" fmla="*/ 13 w 13"/>
                <a:gd name="T5" fmla="*/ 24 h 25"/>
                <a:gd name="T6" fmla="*/ 1 w 13"/>
                <a:gd name="T7" fmla="*/ 25 h 25"/>
                <a:gd name="T8" fmla="*/ 0 w 13"/>
                <a:gd name="T9" fmla="*/ 1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25"/>
                <a:gd name="T17" fmla="*/ 13 w 13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25">
                  <a:moveTo>
                    <a:pt x="0" y="1"/>
                  </a:moveTo>
                  <a:lnTo>
                    <a:pt x="11" y="0"/>
                  </a:lnTo>
                  <a:lnTo>
                    <a:pt x="13" y="24"/>
                  </a:lnTo>
                  <a:lnTo>
                    <a:pt x="1" y="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24" name="Freeform 226"/>
            <p:cNvSpPr>
              <a:spLocks/>
            </p:cNvSpPr>
            <p:nvPr/>
          </p:nvSpPr>
          <p:spPr bwMode="auto">
            <a:xfrm>
              <a:off x="4850272" y="3941764"/>
              <a:ext cx="17463" cy="15875"/>
            </a:xfrm>
            <a:custGeom>
              <a:avLst/>
              <a:gdLst>
                <a:gd name="T0" fmla="*/ 1 w 24"/>
                <a:gd name="T1" fmla="*/ 0 h 15"/>
                <a:gd name="T2" fmla="*/ 0 w 24"/>
                <a:gd name="T3" fmla="*/ 12 h 15"/>
                <a:gd name="T4" fmla="*/ 23 w 24"/>
                <a:gd name="T5" fmla="*/ 15 h 15"/>
                <a:gd name="T6" fmla="*/ 24 w 24"/>
                <a:gd name="T7" fmla="*/ 4 h 15"/>
                <a:gd name="T8" fmla="*/ 1 w 24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15"/>
                <a:gd name="T17" fmla="*/ 24 w 24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15">
                  <a:moveTo>
                    <a:pt x="1" y="0"/>
                  </a:moveTo>
                  <a:lnTo>
                    <a:pt x="0" y="12"/>
                  </a:lnTo>
                  <a:lnTo>
                    <a:pt x="23" y="15"/>
                  </a:lnTo>
                  <a:lnTo>
                    <a:pt x="24" y="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25" name="Freeform 227"/>
            <p:cNvSpPr>
              <a:spLocks/>
            </p:cNvSpPr>
            <p:nvPr/>
          </p:nvSpPr>
          <p:spPr bwMode="auto">
            <a:xfrm>
              <a:off x="4850272" y="3802063"/>
              <a:ext cx="80963" cy="82550"/>
            </a:xfrm>
            <a:custGeom>
              <a:avLst/>
              <a:gdLst>
                <a:gd name="T0" fmla="*/ 103 w 105"/>
                <a:gd name="T1" fmla="*/ 98 h 98"/>
                <a:gd name="T2" fmla="*/ 84 w 105"/>
                <a:gd name="T3" fmla="*/ 97 h 98"/>
                <a:gd name="T4" fmla="*/ 63 w 105"/>
                <a:gd name="T5" fmla="*/ 92 h 98"/>
                <a:gd name="T6" fmla="*/ 45 w 105"/>
                <a:gd name="T7" fmla="*/ 83 h 98"/>
                <a:gd name="T8" fmla="*/ 31 w 105"/>
                <a:gd name="T9" fmla="*/ 70 h 98"/>
                <a:gd name="T10" fmla="*/ 18 w 105"/>
                <a:gd name="T11" fmla="*/ 57 h 98"/>
                <a:gd name="T12" fmla="*/ 8 w 105"/>
                <a:gd name="T13" fmla="*/ 39 h 98"/>
                <a:gd name="T14" fmla="*/ 3 w 105"/>
                <a:gd name="T15" fmla="*/ 23 h 98"/>
                <a:gd name="T16" fmla="*/ 0 w 105"/>
                <a:gd name="T17" fmla="*/ 4 h 98"/>
                <a:gd name="T18" fmla="*/ 23 w 105"/>
                <a:gd name="T19" fmla="*/ 0 h 98"/>
                <a:gd name="T20" fmla="*/ 26 w 105"/>
                <a:gd name="T21" fmla="*/ 17 h 98"/>
                <a:gd name="T22" fmla="*/ 30 w 105"/>
                <a:gd name="T23" fmla="*/ 29 h 98"/>
                <a:gd name="T24" fmla="*/ 38 w 105"/>
                <a:gd name="T25" fmla="*/ 42 h 98"/>
                <a:gd name="T26" fmla="*/ 48 w 105"/>
                <a:gd name="T27" fmla="*/ 53 h 98"/>
                <a:gd name="T28" fmla="*/ 59 w 105"/>
                <a:gd name="T29" fmla="*/ 64 h 98"/>
                <a:gd name="T30" fmla="*/ 73 w 105"/>
                <a:gd name="T31" fmla="*/ 70 h 98"/>
                <a:gd name="T32" fmla="*/ 89 w 105"/>
                <a:gd name="T33" fmla="*/ 74 h 98"/>
                <a:gd name="T34" fmla="*/ 105 w 105"/>
                <a:gd name="T35" fmla="*/ 75 h 98"/>
                <a:gd name="T36" fmla="*/ 103 w 105"/>
                <a:gd name="T37" fmla="*/ 98 h 9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5"/>
                <a:gd name="T58" fmla="*/ 0 h 98"/>
                <a:gd name="T59" fmla="*/ 105 w 105"/>
                <a:gd name="T60" fmla="*/ 98 h 9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5" h="98">
                  <a:moveTo>
                    <a:pt x="103" y="98"/>
                  </a:moveTo>
                  <a:lnTo>
                    <a:pt x="84" y="97"/>
                  </a:lnTo>
                  <a:lnTo>
                    <a:pt x="63" y="92"/>
                  </a:lnTo>
                  <a:lnTo>
                    <a:pt x="45" y="83"/>
                  </a:lnTo>
                  <a:lnTo>
                    <a:pt x="31" y="70"/>
                  </a:lnTo>
                  <a:lnTo>
                    <a:pt x="18" y="57"/>
                  </a:lnTo>
                  <a:lnTo>
                    <a:pt x="8" y="39"/>
                  </a:lnTo>
                  <a:lnTo>
                    <a:pt x="3" y="23"/>
                  </a:lnTo>
                  <a:lnTo>
                    <a:pt x="0" y="4"/>
                  </a:lnTo>
                  <a:lnTo>
                    <a:pt x="23" y="0"/>
                  </a:lnTo>
                  <a:lnTo>
                    <a:pt x="26" y="17"/>
                  </a:lnTo>
                  <a:lnTo>
                    <a:pt x="30" y="29"/>
                  </a:lnTo>
                  <a:lnTo>
                    <a:pt x="38" y="42"/>
                  </a:lnTo>
                  <a:lnTo>
                    <a:pt x="48" y="53"/>
                  </a:lnTo>
                  <a:lnTo>
                    <a:pt x="59" y="64"/>
                  </a:lnTo>
                  <a:lnTo>
                    <a:pt x="73" y="70"/>
                  </a:lnTo>
                  <a:lnTo>
                    <a:pt x="89" y="74"/>
                  </a:lnTo>
                  <a:lnTo>
                    <a:pt x="105" y="75"/>
                  </a:lnTo>
                  <a:lnTo>
                    <a:pt x="103" y="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26" name="Freeform 228"/>
            <p:cNvSpPr>
              <a:spLocks/>
            </p:cNvSpPr>
            <p:nvPr/>
          </p:nvSpPr>
          <p:spPr bwMode="auto">
            <a:xfrm>
              <a:off x="4850272" y="3789364"/>
              <a:ext cx="17463" cy="15875"/>
            </a:xfrm>
            <a:custGeom>
              <a:avLst/>
              <a:gdLst>
                <a:gd name="T0" fmla="*/ 1 w 24"/>
                <a:gd name="T1" fmla="*/ 15 h 15"/>
                <a:gd name="T2" fmla="*/ 0 w 24"/>
                <a:gd name="T3" fmla="*/ 4 h 15"/>
                <a:gd name="T4" fmla="*/ 23 w 24"/>
                <a:gd name="T5" fmla="*/ 0 h 15"/>
                <a:gd name="T6" fmla="*/ 24 w 24"/>
                <a:gd name="T7" fmla="*/ 11 h 15"/>
                <a:gd name="T8" fmla="*/ 1 w 24"/>
                <a:gd name="T9" fmla="*/ 15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15"/>
                <a:gd name="T17" fmla="*/ 24 w 24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15">
                  <a:moveTo>
                    <a:pt x="1" y="15"/>
                  </a:moveTo>
                  <a:lnTo>
                    <a:pt x="0" y="4"/>
                  </a:lnTo>
                  <a:lnTo>
                    <a:pt x="23" y="0"/>
                  </a:lnTo>
                  <a:lnTo>
                    <a:pt x="24" y="11"/>
                  </a:lnTo>
                  <a:lnTo>
                    <a:pt x="1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27" name="Freeform 229"/>
            <p:cNvSpPr>
              <a:spLocks/>
            </p:cNvSpPr>
            <p:nvPr/>
          </p:nvSpPr>
          <p:spPr bwMode="auto">
            <a:xfrm>
              <a:off x="4928060" y="3865564"/>
              <a:ext cx="15875" cy="20637"/>
            </a:xfrm>
            <a:custGeom>
              <a:avLst/>
              <a:gdLst>
                <a:gd name="T0" fmla="*/ 0 w 14"/>
                <a:gd name="T1" fmla="*/ 23 h 24"/>
                <a:gd name="T2" fmla="*/ 11 w 14"/>
                <a:gd name="T3" fmla="*/ 24 h 24"/>
                <a:gd name="T4" fmla="*/ 14 w 14"/>
                <a:gd name="T5" fmla="*/ 2 h 24"/>
                <a:gd name="T6" fmla="*/ 2 w 14"/>
                <a:gd name="T7" fmla="*/ 0 h 24"/>
                <a:gd name="T8" fmla="*/ 0 w 14"/>
                <a:gd name="T9" fmla="*/ 23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24"/>
                <a:gd name="T17" fmla="*/ 14 w 14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24">
                  <a:moveTo>
                    <a:pt x="0" y="23"/>
                  </a:moveTo>
                  <a:lnTo>
                    <a:pt x="11" y="24"/>
                  </a:lnTo>
                  <a:lnTo>
                    <a:pt x="14" y="2"/>
                  </a:lnTo>
                  <a:lnTo>
                    <a:pt x="2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28" name="Rectangle 230"/>
            <p:cNvSpPr>
              <a:spLocks noChangeArrowheads="1"/>
            </p:cNvSpPr>
            <p:nvPr/>
          </p:nvSpPr>
          <p:spPr bwMode="auto">
            <a:xfrm>
              <a:off x="4782009" y="3702050"/>
              <a:ext cx="163512" cy="1016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29" name="Rectangle 231"/>
            <p:cNvSpPr>
              <a:spLocks noChangeArrowheads="1"/>
            </p:cNvSpPr>
            <p:nvPr/>
          </p:nvSpPr>
          <p:spPr bwMode="auto">
            <a:xfrm>
              <a:off x="4782009" y="3938588"/>
              <a:ext cx="163512" cy="1016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30" name="Freeform 232"/>
            <p:cNvSpPr>
              <a:spLocks/>
            </p:cNvSpPr>
            <p:nvPr/>
          </p:nvSpPr>
          <p:spPr bwMode="auto">
            <a:xfrm>
              <a:off x="5534485" y="3679825"/>
              <a:ext cx="73025" cy="58738"/>
            </a:xfrm>
            <a:custGeom>
              <a:avLst/>
              <a:gdLst>
                <a:gd name="T0" fmla="*/ 13 w 93"/>
                <a:gd name="T1" fmla="*/ 0 h 69"/>
                <a:gd name="T2" fmla="*/ 0 w 93"/>
                <a:gd name="T3" fmla="*/ 20 h 69"/>
                <a:gd name="T4" fmla="*/ 80 w 93"/>
                <a:gd name="T5" fmla="*/ 69 h 69"/>
                <a:gd name="T6" fmla="*/ 93 w 93"/>
                <a:gd name="T7" fmla="*/ 49 h 69"/>
                <a:gd name="T8" fmla="*/ 13 w 93"/>
                <a:gd name="T9" fmla="*/ 0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3"/>
                <a:gd name="T16" fmla="*/ 0 h 69"/>
                <a:gd name="T17" fmla="*/ 93 w 93"/>
                <a:gd name="T18" fmla="*/ 69 h 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3" h="69">
                  <a:moveTo>
                    <a:pt x="13" y="0"/>
                  </a:moveTo>
                  <a:lnTo>
                    <a:pt x="0" y="20"/>
                  </a:lnTo>
                  <a:lnTo>
                    <a:pt x="80" y="69"/>
                  </a:lnTo>
                  <a:lnTo>
                    <a:pt x="93" y="4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31" name="Freeform 233"/>
            <p:cNvSpPr>
              <a:spLocks/>
            </p:cNvSpPr>
            <p:nvPr/>
          </p:nvSpPr>
          <p:spPr bwMode="auto">
            <a:xfrm>
              <a:off x="5597984" y="3721101"/>
              <a:ext cx="17462" cy="22225"/>
            </a:xfrm>
            <a:custGeom>
              <a:avLst/>
              <a:gdLst>
                <a:gd name="T0" fmla="*/ 13 w 23"/>
                <a:gd name="T1" fmla="*/ 0 h 26"/>
                <a:gd name="T2" fmla="*/ 23 w 23"/>
                <a:gd name="T3" fmla="*/ 6 h 26"/>
                <a:gd name="T4" fmla="*/ 10 w 23"/>
                <a:gd name="T5" fmla="*/ 26 h 26"/>
                <a:gd name="T6" fmla="*/ 0 w 23"/>
                <a:gd name="T7" fmla="*/ 20 h 26"/>
                <a:gd name="T8" fmla="*/ 13 w 23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6"/>
                <a:gd name="T17" fmla="*/ 23 w 23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6">
                  <a:moveTo>
                    <a:pt x="13" y="0"/>
                  </a:moveTo>
                  <a:lnTo>
                    <a:pt x="23" y="6"/>
                  </a:lnTo>
                  <a:lnTo>
                    <a:pt x="10" y="26"/>
                  </a:lnTo>
                  <a:lnTo>
                    <a:pt x="0" y="2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32" name="Freeform 234"/>
            <p:cNvSpPr>
              <a:spLocks/>
            </p:cNvSpPr>
            <p:nvPr/>
          </p:nvSpPr>
          <p:spPr bwMode="auto">
            <a:xfrm>
              <a:off x="5528134" y="3675064"/>
              <a:ext cx="19050" cy="22225"/>
            </a:xfrm>
            <a:custGeom>
              <a:avLst/>
              <a:gdLst>
                <a:gd name="T0" fmla="*/ 23 w 23"/>
                <a:gd name="T1" fmla="*/ 6 h 26"/>
                <a:gd name="T2" fmla="*/ 12 w 23"/>
                <a:gd name="T3" fmla="*/ 0 h 26"/>
                <a:gd name="T4" fmla="*/ 0 w 23"/>
                <a:gd name="T5" fmla="*/ 20 h 26"/>
                <a:gd name="T6" fmla="*/ 10 w 23"/>
                <a:gd name="T7" fmla="*/ 26 h 26"/>
                <a:gd name="T8" fmla="*/ 23 w 23"/>
                <a:gd name="T9" fmla="*/ 6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6"/>
                <a:gd name="T17" fmla="*/ 23 w 23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6">
                  <a:moveTo>
                    <a:pt x="23" y="6"/>
                  </a:moveTo>
                  <a:lnTo>
                    <a:pt x="12" y="0"/>
                  </a:lnTo>
                  <a:lnTo>
                    <a:pt x="0" y="20"/>
                  </a:lnTo>
                  <a:lnTo>
                    <a:pt x="10" y="26"/>
                  </a:lnTo>
                  <a:lnTo>
                    <a:pt x="23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33" name="Freeform 235"/>
            <p:cNvSpPr>
              <a:spLocks/>
            </p:cNvSpPr>
            <p:nvPr/>
          </p:nvSpPr>
          <p:spPr bwMode="auto">
            <a:xfrm>
              <a:off x="5453522" y="3629026"/>
              <a:ext cx="93663" cy="68263"/>
            </a:xfrm>
            <a:custGeom>
              <a:avLst/>
              <a:gdLst>
                <a:gd name="T0" fmla="*/ 108 w 121"/>
                <a:gd name="T1" fmla="*/ 80 h 80"/>
                <a:gd name="T2" fmla="*/ 121 w 121"/>
                <a:gd name="T3" fmla="*/ 60 h 80"/>
                <a:gd name="T4" fmla="*/ 13 w 121"/>
                <a:gd name="T5" fmla="*/ 0 h 80"/>
                <a:gd name="T6" fmla="*/ 0 w 121"/>
                <a:gd name="T7" fmla="*/ 20 h 80"/>
                <a:gd name="T8" fmla="*/ 108 w 121"/>
                <a:gd name="T9" fmla="*/ 8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1"/>
                <a:gd name="T16" fmla="*/ 0 h 80"/>
                <a:gd name="T17" fmla="*/ 121 w 121"/>
                <a:gd name="T18" fmla="*/ 80 h 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1" h="80">
                  <a:moveTo>
                    <a:pt x="108" y="80"/>
                  </a:moveTo>
                  <a:lnTo>
                    <a:pt x="121" y="60"/>
                  </a:lnTo>
                  <a:lnTo>
                    <a:pt x="13" y="0"/>
                  </a:lnTo>
                  <a:lnTo>
                    <a:pt x="0" y="20"/>
                  </a:lnTo>
                  <a:lnTo>
                    <a:pt x="108" y="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34" name="Freeform 236"/>
            <p:cNvSpPr>
              <a:spLocks/>
            </p:cNvSpPr>
            <p:nvPr/>
          </p:nvSpPr>
          <p:spPr bwMode="auto">
            <a:xfrm>
              <a:off x="5536071" y="3679826"/>
              <a:ext cx="19050" cy="22225"/>
            </a:xfrm>
            <a:custGeom>
              <a:avLst/>
              <a:gdLst>
                <a:gd name="T0" fmla="*/ 0 w 23"/>
                <a:gd name="T1" fmla="*/ 20 h 25"/>
                <a:gd name="T2" fmla="*/ 10 w 23"/>
                <a:gd name="T3" fmla="*/ 25 h 25"/>
                <a:gd name="T4" fmla="*/ 23 w 23"/>
                <a:gd name="T5" fmla="*/ 5 h 25"/>
                <a:gd name="T6" fmla="*/ 13 w 23"/>
                <a:gd name="T7" fmla="*/ 0 h 25"/>
                <a:gd name="T8" fmla="*/ 0 w 23"/>
                <a:gd name="T9" fmla="*/ 2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5"/>
                <a:gd name="T17" fmla="*/ 23 w 23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5">
                  <a:moveTo>
                    <a:pt x="0" y="20"/>
                  </a:moveTo>
                  <a:lnTo>
                    <a:pt x="10" y="25"/>
                  </a:lnTo>
                  <a:lnTo>
                    <a:pt x="23" y="5"/>
                  </a:lnTo>
                  <a:lnTo>
                    <a:pt x="13" y="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35" name="Freeform 237"/>
            <p:cNvSpPr>
              <a:spLocks/>
            </p:cNvSpPr>
            <p:nvPr/>
          </p:nvSpPr>
          <p:spPr bwMode="auto">
            <a:xfrm>
              <a:off x="5453522" y="3686175"/>
              <a:ext cx="87313" cy="71438"/>
            </a:xfrm>
            <a:custGeom>
              <a:avLst/>
              <a:gdLst>
                <a:gd name="T0" fmla="*/ 113 w 113"/>
                <a:gd name="T1" fmla="*/ 20 h 83"/>
                <a:gd name="T2" fmla="*/ 100 w 113"/>
                <a:gd name="T3" fmla="*/ 0 h 83"/>
                <a:gd name="T4" fmla="*/ 0 w 113"/>
                <a:gd name="T5" fmla="*/ 63 h 83"/>
                <a:gd name="T6" fmla="*/ 13 w 113"/>
                <a:gd name="T7" fmla="*/ 83 h 83"/>
                <a:gd name="T8" fmla="*/ 113 w 113"/>
                <a:gd name="T9" fmla="*/ 2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3"/>
                <a:gd name="T16" fmla="*/ 0 h 83"/>
                <a:gd name="T17" fmla="*/ 113 w 113"/>
                <a:gd name="T18" fmla="*/ 83 h 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3" h="83">
                  <a:moveTo>
                    <a:pt x="113" y="20"/>
                  </a:moveTo>
                  <a:lnTo>
                    <a:pt x="100" y="0"/>
                  </a:lnTo>
                  <a:lnTo>
                    <a:pt x="0" y="63"/>
                  </a:lnTo>
                  <a:lnTo>
                    <a:pt x="13" y="83"/>
                  </a:lnTo>
                  <a:lnTo>
                    <a:pt x="11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36" name="Freeform 238"/>
            <p:cNvSpPr>
              <a:spLocks/>
            </p:cNvSpPr>
            <p:nvPr/>
          </p:nvSpPr>
          <p:spPr bwMode="auto">
            <a:xfrm>
              <a:off x="5447172" y="3740151"/>
              <a:ext cx="15875" cy="22225"/>
            </a:xfrm>
            <a:custGeom>
              <a:avLst/>
              <a:gdLst>
                <a:gd name="T0" fmla="*/ 23 w 23"/>
                <a:gd name="T1" fmla="*/ 20 h 26"/>
                <a:gd name="T2" fmla="*/ 13 w 23"/>
                <a:gd name="T3" fmla="*/ 26 h 26"/>
                <a:gd name="T4" fmla="*/ 0 w 23"/>
                <a:gd name="T5" fmla="*/ 6 h 26"/>
                <a:gd name="T6" fmla="*/ 10 w 23"/>
                <a:gd name="T7" fmla="*/ 0 h 26"/>
                <a:gd name="T8" fmla="*/ 23 w 23"/>
                <a:gd name="T9" fmla="*/ 2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6"/>
                <a:gd name="T17" fmla="*/ 23 w 23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6">
                  <a:moveTo>
                    <a:pt x="23" y="20"/>
                  </a:moveTo>
                  <a:lnTo>
                    <a:pt x="13" y="26"/>
                  </a:lnTo>
                  <a:lnTo>
                    <a:pt x="0" y="6"/>
                  </a:lnTo>
                  <a:lnTo>
                    <a:pt x="10" y="0"/>
                  </a:lnTo>
                  <a:lnTo>
                    <a:pt x="2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37" name="Freeform 239"/>
            <p:cNvSpPr>
              <a:spLocks/>
            </p:cNvSpPr>
            <p:nvPr/>
          </p:nvSpPr>
          <p:spPr bwMode="auto">
            <a:xfrm>
              <a:off x="5531309" y="3683001"/>
              <a:ext cx="17462" cy="22225"/>
            </a:xfrm>
            <a:custGeom>
              <a:avLst/>
              <a:gdLst>
                <a:gd name="T0" fmla="*/ 13 w 23"/>
                <a:gd name="T1" fmla="*/ 26 h 26"/>
                <a:gd name="T2" fmla="*/ 23 w 23"/>
                <a:gd name="T3" fmla="*/ 20 h 26"/>
                <a:gd name="T4" fmla="*/ 10 w 23"/>
                <a:gd name="T5" fmla="*/ 0 h 26"/>
                <a:gd name="T6" fmla="*/ 0 w 23"/>
                <a:gd name="T7" fmla="*/ 6 h 26"/>
                <a:gd name="T8" fmla="*/ 13 w 23"/>
                <a:gd name="T9" fmla="*/ 26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6"/>
                <a:gd name="T17" fmla="*/ 23 w 23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6">
                  <a:moveTo>
                    <a:pt x="13" y="26"/>
                  </a:moveTo>
                  <a:lnTo>
                    <a:pt x="23" y="20"/>
                  </a:lnTo>
                  <a:lnTo>
                    <a:pt x="10" y="0"/>
                  </a:lnTo>
                  <a:lnTo>
                    <a:pt x="0" y="6"/>
                  </a:lnTo>
                  <a:lnTo>
                    <a:pt x="13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38" name="Freeform 240"/>
            <p:cNvSpPr>
              <a:spLocks/>
            </p:cNvSpPr>
            <p:nvPr/>
          </p:nvSpPr>
          <p:spPr bwMode="auto">
            <a:xfrm>
              <a:off x="6893384" y="3843338"/>
              <a:ext cx="44450" cy="36512"/>
            </a:xfrm>
            <a:custGeom>
              <a:avLst/>
              <a:gdLst>
                <a:gd name="T0" fmla="*/ 0 w 59"/>
                <a:gd name="T1" fmla="*/ 21 h 43"/>
                <a:gd name="T2" fmla="*/ 10 w 59"/>
                <a:gd name="T3" fmla="*/ 43 h 43"/>
                <a:gd name="T4" fmla="*/ 59 w 59"/>
                <a:gd name="T5" fmla="*/ 21 h 43"/>
                <a:gd name="T6" fmla="*/ 49 w 59"/>
                <a:gd name="T7" fmla="*/ 0 h 43"/>
                <a:gd name="T8" fmla="*/ 0 w 59"/>
                <a:gd name="T9" fmla="*/ 21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43"/>
                <a:gd name="T17" fmla="*/ 59 w 59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43">
                  <a:moveTo>
                    <a:pt x="0" y="21"/>
                  </a:moveTo>
                  <a:lnTo>
                    <a:pt x="10" y="43"/>
                  </a:lnTo>
                  <a:lnTo>
                    <a:pt x="59" y="21"/>
                  </a:lnTo>
                  <a:lnTo>
                    <a:pt x="49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39" name="Freeform 241"/>
            <p:cNvSpPr>
              <a:spLocks/>
            </p:cNvSpPr>
            <p:nvPr/>
          </p:nvSpPr>
          <p:spPr bwMode="auto">
            <a:xfrm>
              <a:off x="6931484" y="3824288"/>
              <a:ext cx="38100" cy="36512"/>
            </a:xfrm>
            <a:custGeom>
              <a:avLst/>
              <a:gdLst>
                <a:gd name="T0" fmla="*/ 0 w 50"/>
                <a:gd name="T1" fmla="*/ 22 h 42"/>
                <a:gd name="T2" fmla="*/ 13 w 50"/>
                <a:gd name="T3" fmla="*/ 42 h 42"/>
                <a:gd name="T4" fmla="*/ 50 w 50"/>
                <a:gd name="T5" fmla="*/ 20 h 42"/>
                <a:gd name="T6" fmla="*/ 37 w 50"/>
                <a:gd name="T7" fmla="*/ 0 h 42"/>
                <a:gd name="T8" fmla="*/ 0 w 50"/>
                <a:gd name="T9" fmla="*/ 22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"/>
                <a:gd name="T16" fmla="*/ 0 h 42"/>
                <a:gd name="T17" fmla="*/ 50 w 50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" h="42">
                  <a:moveTo>
                    <a:pt x="0" y="22"/>
                  </a:moveTo>
                  <a:lnTo>
                    <a:pt x="13" y="42"/>
                  </a:lnTo>
                  <a:lnTo>
                    <a:pt x="50" y="20"/>
                  </a:lnTo>
                  <a:lnTo>
                    <a:pt x="37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40" name="Freeform 242"/>
            <p:cNvSpPr>
              <a:spLocks/>
            </p:cNvSpPr>
            <p:nvPr/>
          </p:nvSpPr>
          <p:spPr bwMode="auto">
            <a:xfrm>
              <a:off x="6931485" y="3843338"/>
              <a:ext cx="15875" cy="17462"/>
            </a:xfrm>
            <a:custGeom>
              <a:avLst/>
              <a:gdLst>
                <a:gd name="T0" fmla="*/ 12 w 13"/>
                <a:gd name="T1" fmla="*/ 21 h 21"/>
                <a:gd name="T2" fmla="*/ 13 w 13"/>
                <a:gd name="T3" fmla="*/ 20 h 21"/>
                <a:gd name="T4" fmla="*/ 0 w 13"/>
                <a:gd name="T5" fmla="*/ 0 h 21"/>
                <a:gd name="T6" fmla="*/ 2 w 13"/>
                <a:gd name="T7" fmla="*/ 0 h 21"/>
                <a:gd name="T8" fmla="*/ 12 w 13"/>
                <a:gd name="T9" fmla="*/ 21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21"/>
                <a:gd name="T17" fmla="*/ 13 w 13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21">
                  <a:moveTo>
                    <a:pt x="12" y="21"/>
                  </a:moveTo>
                  <a:lnTo>
                    <a:pt x="13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12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41" name="Freeform 243"/>
            <p:cNvSpPr>
              <a:spLocks/>
            </p:cNvSpPr>
            <p:nvPr/>
          </p:nvSpPr>
          <p:spPr bwMode="auto">
            <a:xfrm>
              <a:off x="6956885" y="3538539"/>
              <a:ext cx="307975" cy="301625"/>
            </a:xfrm>
            <a:custGeom>
              <a:avLst/>
              <a:gdLst>
                <a:gd name="T0" fmla="*/ 0 w 402"/>
                <a:gd name="T1" fmla="*/ 342 h 359"/>
                <a:gd name="T2" fmla="*/ 16 w 402"/>
                <a:gd name="T3" fmla="*/ 359 h 359"/>
                <a:gd name="T4" fmla="*/ 402 w 402"/>
                <a:gd name="T5" fmla="*/ 18 h 359"/>
                <a:gd name="T6" fmla="*/ 386 w 402"/>
                <a:gd name="T7" fmla="*/ 0 h 359"/>
                <a:gd name="T8" fmla="*/ 0 w 402"/>
                <a:gd name="T9" fmla="*/ 342 h 3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2"/>
                <a:gd name="T16" fmla="*/ 0 h 359"/>
                <a:gd name="T17" fmla="*/ 402 w 402"/>
                <a:gd name="T18" fmla="*/ 359 h 3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2" h="359">
                  <a:moveTo>
                    <a:pt x="0" y="342"/>
                  </a:moveTo>
                  <a:lnTo>
                    <a:pt x="16" y="359"/>
                  </a:lnTo>
                  <a:lnTo>
                    <a:pt x="402" y="18"/>
                  </a:lnTo>
                  <a:lnTo>
                    <a:pt x="386" y="0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42" name="Freeform 244"/>
            <p:cNvSpPr>
              <a:spLocks/>
            </p:cNvSpPr>
            <p:nvPr/>
          </p:nvSpPr>
          <p:spPr bwMode="auto">
            <a:xfrm>
              <a:off x="6956884" y="3824288"/>
              <a:ext cx="17462" cy="17462"/>
            </a:xfrm>
            <a:custGeom>
              <a:avLst/>
              <a:gdLst>
                <a:gd name="T0" fmla="*/ 15 w 16"/>
                <a:gd name="T1" fmla="*/ 20 h 20"/>
                <a:gd name="T2" fmla="*/ 16 w 16"/>
                <a:gd name="T3" fmla="*/ 18 h 20"/>
                <a:gd name="T4" fmla="*/ 0 w 16"/>
                <a:gd name="T5" fmla="*/ 1 h 20"/>
                <a:gd name="T6" fmla="*/ 2 w 16"/>
                <a:gd name="T7" fmla="*/ 0 h 20"/>
                <a:gd name="T8" fmla="*/ 15 w 16"/>
                <a:gd name="T9" fmla="*/ 2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20"/>
                <a:gd name="T17" fmla="*/ 16 w 16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20">
                  <a:moveTo>
                    <a:pt x="15" y="20"/>
                  </a:moveTo>
                  <a:lnTo>
                    <a:pt x="16" y="18"/>
                  </a:lnTo>
                  <a:lnTo>
                    <a:pt x="0" y="1"/>
                  </a:lnTo>
                  <a:lnTo>
                    <a:pt x="2" y="0"/>
                  </a:lnTo>
                  <a:lnTo>
                    <a:pt x="15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43" name="Freeform 245"/>
            <p:cNvSpPr>
              <a:spLocks/>
            </p:cNvSpPr>
            <p:nvPr/>
          </p:nvSpPr>
          <p:spPr bwMode="auto">
            <a:xfrm>
              <a:off x="7253746" y="3532189"/>
              <a:ext cx="19050" cy="20637"/>
            </a:xfrm>
            <a:custGeom>
              <a:avLst/>
              <a:gdLst>
                <a:gd name="T0" fmla="*/ 0 w 25"/>
                <a:gd name="T1" fmla="*/ 7 h 25"/>
                <a:gd name="T2" fmla="*/ 9 w 25"/>
                <a:gd name="T3" fmla="*/ 0 h 25"/>
                <a:gd name="T4" fmla="*/ 25 w 25"/>
                <a:gd name="T5" fmla="*/ 17 h 25"/>
                <a:gd name="T6" fmla="*/ 16 w 25"/>
                <a:gd name="T7" fmla="*/ 25 h 25"/>
                <a:gd name="T8" fmla="*/ 0 w 25"/>
                <a:gd name="T9" fmla="*/ 7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0" y="7"/>
                  </a:moveTo>
                  <a:lnTo>
                    <a:pt x="9" y="0"/>
                  </a:lnTo>
                  <a:lnTo>
                    <a:pt x="25" y="17"/>
                  </a:lnTo>
                  <a:lnTo>
                    <a:pt x="16" y="2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44" name="Freeform 246"/>
            <p:cNvSpPr>
              <a:spLocks/>
            </p:cNvSpPr>
            <p:nvPr/>
          </p:nvSpPr>
          <p:spPr bwMode="auto">
            <a:xfrm>
              <a:off x="6885447" y="3860801"/>
              <a:ext cx="15875" cy="22225"/>
            </a:xfrm>
            <a:custGeom>
              <a:avLst/>
              <a:gdLst>
                <a:gd name="T0" fmla="*/ 11 w 21"/>
                <a:gd name="T1" fmla="*/ 0 h 27"/>
                <a:gd name="T2" fmla="*/ 0 w 21"/>
                <a:gd name="T3" fmla="*/ 5 h 27"/>
                <a:gd name="T4" fmla="*/ 10 w 21"/>
                <a:gd name="T5" fmla="*/ 27 h 27"/>
                <a:gd name="T6" fmla="*/ 21 w 21"/>
                <a:gd name="T7" fmla="*/ 22 h 27"/>
                <a:gd name="T8" fmla="*/ 11 w 21"/>
                <a:gd name="T9" fmla="*/ 0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27"/>
                <a:gd name="T17" fmla="*/ 21 w 21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27">
                  <a:moveTo>
                    <a:pt x="11" y="0"/>
                  </a:moveTo>
                  <a:lnTo>
                    <a:pt x="0" y="5"/>
                  </a:lnTo>
                  <a:lnTo>
                    <a:pt x="10" y="27"/>
                  </a:lnTo>
                  <a:lnTo>
                    <a:pt x="21" y="2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45" name="Freeform 247"/>
            <p:cNvSpPr>
              <a:spLocks/>
            </p:cNvSpPr>
            <p:nvPr/>
          </p:nvSpPr>
          <p:spPr bwMode="auto">
            <a:xfrm>
              <a:off x="6902909" y="3865564"/>
              <a:ext cx="31750" cy="26987"/>
            </a:xfrm>
            <a:custGeom>
              <a:avLst/>
              <a:gdLst>
                <a:gd name="T0" fmla="*/ 7 w 39"/>
                <a:gd name="T1" fmla="*/ 0 h 33"/>
                <a:gd name="T2" fmla="*/ 0 w 39"/>
                <a:gd name="T3" fmla="*/ 23 h 33"/>
                <a:gd name="T4" fmla="*/ 32 w 39"/>
                <a:gd name="T5" fmla="*/ 33 h 33"/>
                <a:gd name="T6" fmla="*/ 39 w 39"/>
                <a:gd name="T7" fmla="*/ 10 h 33"/>
                <a:gd name="T8" fmla="*/ 7 w 39"/>
                <a:gd name="T9" fmla="*/ 0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"/>
                <a:gd name="T16" fmla="*/ 0 h 33"/>
                <a:gd name="T17" fmla="*/ 39 w 39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" h="33">
                  <a:moveTo>
                    <a:pt x="7" y="0"/>
                  </a:moveTo>
                  <a:lnTo>
                    <a:pt x="0" y="23"/>
                  </a:lnTo>
                  <a:lnTo>
                    <a:pt x="32" y="33"/>
                  </a:lnTo>
                  <a:lnTo>
                    <a:pt x="39" y="1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46" name="Freeform 248"/>
            <p:cNvSpPr>
              <a:spLocks/>
            </p:cNvSpPr>
            <p:nvPr/>
          </p:nvSpPr>
          <p:spPr bwMode="auto">
            <a:xfrm>
              <a:off x="6926722" y="3875089"/>
              <a:ext cx="23813" cy="26987"/>
            </a:xfrm>
            <a:custGeom>
              <a:avLst/>
              <a:gdLst>
                <a:gd name="T0" fmla="*/ 10 w 32"/>
                <a:gd name="T1" fmla="*/ 0 h 31"/>
                <a:gd name="T2" fmla="*/ 0 w 32"/>
                <a:gd name="T3" fmla="*/ 21 h 31"/>
                <a:gd name="T4" fmla="*/ 22 w 32"/>
                <a:gd name="T5" fmla="*/ 31 h 31"/>
                <a:gd name="T6" fmla="*/ 32 w 32"/>
                <a:gd name="T7" fmla="*/ 10 h 31"/>
                <a:gd name="T8" fmla="*/ 10 w 32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31"/>
                <a:gd name="T17" fmla="*/ 32 w 32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31">
                  <a:moveTo>
                    <a:pt x="10" y="0"/>
                  </a:moveTo>
                  <a:lnTo>
                    <a:pt x="0" y="21"/>
                  </a:lnTo>
                  <a:lnTo>
                    <a:pt x="22" y="31"/>
                  </a:lnTo>
                  <a:lnTo>
                    <a:pt x="32" y="1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47" name="Freeform 249"/>
            <p:cNvSpPr>
              <a:spLocks/>
            </p:cNvSpPr>
            <p:nvPr/>
          </p:nvSpPr>
          <p:spPr bwMode="auto">
            <a:xfrm>
              <a:off x="6926722" y="3873500"/>
              <a:ext cx="15875" cy="19050"/>
            </a:xfrm>
            <a:custGeom>
              <a:avLst/>
              <a:gdLst>
                <a:gd name="T0" fmla="*/ 9 w 10"/>
                <a:gd name="T1" fmla="*/ 0 h 23"/>
                <a:gd name="T2" fmla="*/ 10 w 10"/>
                <a:gd name="T3" fmla="*/ 2 h 23"/>
                <a:gd name="T4" fmla="*/ 0 w 10"/>
                <a:gd name="T5" fmla="*/ 23 h 23"/>
                <a:gd name="T6" fmla="*/ 2 w 10"/>
                <a:gd name="T7" fmla="*/ 23 h 23"/>
                <a:gd name="T8" fmla="*/ 9 w 10"/>
                <a:gd name="T9" fmla="*/ 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23"/>
                <a:gd name="T17" fmla="*/ 10 w 10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23">
                  <a:moveTo>
                    <a:pt x="9" y="0"/>
                  </a:moveTo>
                  <a:lnTo>
                    <a:pt x="10" y="2"/>
                  </a:lnTo>
                  <a:lnTo>
                    <a:pt x="0" y="23"/>
                  </a:lnTo>
                  <a:lnTo>
                    <a:pt x="2" y="2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48" name="Freeform 250"/>
            <p:cNvSpPr>
              <a:spLocks/>
            </p:cNvSpPr>
            <p:nvPr/>
          </p:nvSpPr>
          <p:spPr bwMode="auto">
            <a:xfrm>
              <a:off x="6941010" y="3884613"/>
              <a:ext cx="28575" cy="31750"/>
            </a:xfrm>
            <a:custGeom>
              <a:avLst/>
              <a:gdLst>
                <a:gd name="T0" fmla="*/ 17 w 38"/>
                <a:gd name="T1" fmla="*/ 0 h 37"/>
                <a:gd name="T2" fmla="*/ 0 w 38"/>
                <a:gd name="T3" fmla="*/ 17 h 37"/>
                <a:gd name="T4" fmla="*/ 22 w 38"/>
                <a:gd name="T5" fmla="*/ 37 h 37"/>
                <a:gd name="T6" fmla="*/ 38 w 38"/>
                <a:gd name="T7" fmla="*/ 20 h 37"/>
                <a:gd name="T8" fmla="*/ 17 w 38"/>
                <a:gd name="T9" fmla="*/ 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37"/>
                <a:gd name="T17" fmla="*/ 38 w 38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37">
                  <a:moveTo>
                    <a:pt x="17" y="0"/>
                  </a:moveTo>
                  <a:lnTo>
                    <a:pt x="0" y="17"/>
                  </a:lnTo>
                  <a:lnTo>
                    <a:pt x="22" y="37"/>
                  </a:lnTo>
                  <a:lnTo>
                    <a:pt x="38" y="2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49" name="Freeform 251"/>
            <p:cNvSpPr>
              <a:spLocks/>
            </p:cNvSpPr>
            <p:nvPr/>
          </p:nvSpPr>
          <p:spPr bwMode="auto">
            <a:xfrm>
              <a:off x="6941010" y="3883025"/>
              <a:ext cx="15875" cy="19050"/>
            </a:xfrm>
            <a:custGeom>
              <a:avLst/>
              <a:gdLst>
                <a:gd name="T0" fmla="*/ 14 w 17"/>
                <a:gd name="T1" fmla="*/ 0 h 21"/>
                <a:gd name="T2" fmla="*/ 17 w 17"/>
                <a:gd name="T3" fmla="*/ 1 h 21"/>
                <a:gd name="T4" fmla="*/ 0 w 17"/>
                <a:gd name="T5" fmla="*/ 18 h 21"/>
                <a:gd name="T6" fmla="*/ 4 w 17"/>
                <a:gd name="T7" fmla="*/ 21 h 21"/>
                <a:gd name="T8" fmla="*/ 14 w 17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1"/>
                <a:gd name="T17" fmla="*/ 17 w 17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1">
                  <a:moveTo>
                    <a:pt x="14" y="0"/>
                  </a:moveTo>
                  <a:lnTo>
                    <a:pt x="17" y="1"/>
                  </a:lnTo>
                  <a:lnTo>
                    <a:pt x="0" y="18"/>
                  </a:lnTo>
                  <a:lnTo>
                    <a:pt x="4" y="2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50" name="Freeform 252"/>
            <p:cNvSpPr>
              <a:spLocks/>
            </p:cNvSpPr>
            <p:nvPr/>
          </p:nvSpPr>
          <p:spPr bwMode="auto">
            <a:xfrm>
              <a:off x="6955296" y="3903663"/>
              <a:ext cx="31750" cy="36512"/>
            </a:xfrm>
            <a:custGeom>
              <a:avLst/>
              <a:gdLst>
                <a:gd name="T0" fmla="*/ 20 w 40"/>
                <a:gd name="T1" fmla="*/ 0 h 43"/>
                <a:gd name="T2" fmla="*/ 0 w 40"/>
                <a:gd name="T3" fmla="*/ 13 h 43"/>
                <a:gd name="T4" fmla="*/ 20 w 40"/>
                <a:gd name="T5" fmla="*/ 43 h 43"/>
                <a:gd name="T6" fmla="*/ 40 w 40"/>
                <a:gd name="T7" fmla="*/ 30 h 43"/>
                <a:gd name="T8" fmla="*/ 20 w 40"/>
                <a:gd name="T9" fmla="*/ 0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"/>
                <a:gd name="T16" fmla="*/ 0 h 43"/>
                <a:gd name="T17" fmla="*/ 40 w 40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" h="43">
                  <a:moveTo>
                    <a:pt x="20" y="0"/>
                  </a:moveTo>
                  <a:lnTo>
                    <a:pt x="0" y="13"/>
                  </a:lnTo>
                  <a:lnTo>
                    <a:pt x="20" y="43"/>
                  </a:lnTo>
                  <a:lnTo>
                    <a:pt x="40" y="3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51" name="Freeform 253"/>
            <p:cNvSpPr>
              <a:spLocks/>
            </p:cNvSpPr>
            <p:nvPr/>
          </p:nvSpPr>
          <p:spPr bwMode="auto">
            <a:xfrm>
              <a:off x="6956884" y="3900489"/>
              <a:ext cx="17462" cy="15875"/>
            </a:xfrm>
            <a:custGeom>
              <a:avLst/>
              <a:gdLst>
                <a:gd name="T0" fmla="*/ 17 w 20"/>
                <a:gd name="T1" fmla="*/ 0 h 17"/>
                <a:gd name="T2" fmla="*/ 20 w 20"/>
                <a:gd name="T3" fmla="*/ 2 h 17"/>
                <a:gd name="T4" fmla="*/ 0 w 20"/>
                <a:gd name="T5" fmla="*/ 15 h 17"/>
                <a:gd name="T6" fmla="*/ 1 w 20"/>
                <a:gd name="T7" fmla="*/ 17 h 17"/>
                <a:gd name="T8" fmla="*/ 17 w 20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17"/>
                <a:gd name="T17" fmla="*/ 20 w 20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17">
                  <a:moveTo>
                    <a:pt x="17" y="0"/>
                  </a:moveTo>
                  <a:lnTo>
                    <a:pt x="20" y="2"/>
                  </a:lnTo>
                  <a:lnTo>
                    <a:pt x="0" y="15"/>
                  </a:lnTo>
                  <a:lnTo>
                    <a:pt x="1" y="17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52" name="Freeform 254"/>
            <p:cNvSpPr>
              <a:spLocks/>
            </p:cNvSpPr>
            <p:nvPr/>
          </p:nvSpPr>
          <p:spPr bwMode="auto">
            <a:xfrm>
              <a:off x="6975935" y="3925889"/>
              <a:ext cx="34925" cy="33337"/>
            </a:xfrm>
            <a:custGeom>
              <a:avLst/>
              <a:gdLst>
                <a:gd name="T0" fmla="*/ 13 w 46"/>
                <a:gd name="T1" fmla="*/ 0 h 40"/>
                <a:gd name="T2" fmla="*/ 0 w 46"/>
                <a:gd name="T3" fmla="*/ 20 h 40"/>
                <a:gd name="T4" fmla="*/ 33 w 46"/>
                <a:gd name="T5" fmla="*/ 40 h 40"/>
                <a:gd name="T6" fmla="*/ 46 w 46"/>
                <a:gd name="T7" fmla="*/ 20 h 40"/>
                <a:gd name="T8" fmla="*/ 13 w 46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6"/>
                <a:gd name="T16" fmla="*/ 0 h 40"/>
                <a:gd name="T17" fmla="*/ 46 w 46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6" h="40">
                  <a:moveTo>
                    <a:pt x="13" y="0"/>
                  </a:moveTo>
                  <a:lnTo>
                    <a:pt x="0" y="20"/>
                  </a:lnTo>
                  <a:lnTo>
                    <a:pt x="33" y="40"/>
                  </a:lnTo>
                  <a:lnTo>
                    <a:pt x="46" y="2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53" name="Freeform 255"/>
            <p:cNvSpPr>
              <a:spLocks/>
            </p:cNvSpPr>
            <p:nvPr/>
          </p:nvSpPr>
          <p:spPr bwMode="auto">
            <a:xfrm>
              <a:off x="6974347" y="3925888"/>
              <a:ext cx="15875" cy="17462"/>
            </a:xfrm>
            <a:custGeom>
              <a:avLst/>
              <a:gdLst>
                <a:gd name="T0" fmla="*/ 0 w 20"/>
                <a:gd name="T1" fmla="*/ 16 h 20"/>
                <a:gd name="T2" fmla="*/ 1 w 20"/>
                <a:gd name="T3" fmla="*/ 18 h 20"/>
                <a:gd name="T4" fmla="*/ 4 w 20"/>
                <a:gd name="T5" fmla="*/ 20 h 20"/>
                <a:gd name="T6" fmla="*/ 17 w 20"/>
                <a:gd name="T7" fmla="*/ 0 h 20"/>
                <a:gd name="T8" fmla="*/ 20 w 20"/>
                <a:gd name="T9" fmla="*/ 3 h 20"/>
                <a:gd name="T10" fmla="*/ 0 w 20"/>
                <a:gd name="T11" fmla="*/ 16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"/>
                <a:gd name="T19" fmla="*/ 0 h 20"/>
                <a:gd name="T20" fmla="*/ 20 w 20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" h="20">
                  <a:moveTo>
                    <a:pt x="0" y="16"/>
                  </a:moveTo>
                  <a:lnTo>
                    <a:pt x="1" y="18"/>
                  </a:lnTo>
                  <a:lnTo>
                    <a:pt x="4" y="20"/>
                  </a:lnTo>
                  <a:lnTo>
                    <a:pt x="17" y="0"/>
                  </a:lnTo>
                  <a:lnTo>
                    <a:pt x="2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54" name="Freeform 256"/>
            <p:cNvSpPr>
              <a:spLocks/>
            </p:cNvSpPr>
            <p:nvPr/>
          </p:nvSpPr>
          <p:spPr bwMode="auto">
            <a:xfrm>
              <a:off x="7001335" y="3943350"/>
              <a:ext cx="26987" cy="31750"/>
            </a:xfrm>
            <a:custGeom>
              <a:avLst/>
              <a:gdLst>
                <a:gd name="T0" fmla="*/ 16 w 37"/>
                <a:gd name="T1" fmla="*/ 0 h 37"/>
                <a:gd name="T2" fmla="*/ 0 w 37"/>
                <a:gd name="T3" fmla="*/ 17 h 37"/>
                <a:gd name="T4" fmla="*/ 20 w 37"/>
                <a:gd name="T5" fmla="*/ 37 h 37"/>
                <a:gd name="T6" fmla="*/ 37 w 37"/>
                <a:gd name="T7" fmla="*/ 20 h 37"/>
                <a:gd name="T8" fmla="*/ 16 w 37"/>
                <a:gd name="T9" fmla="*/ 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37"/>
                <a:gd name="T17" fmla="*/ 37 w 37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37">
                  <a:moveTo>
                    <a:pt x="16" y="0"/>
                  </a:moveTo>
                  <a:lnTo>
                    <a:pt x="0" y="17"/>
                  </a:lnTo>
                  <a:lnTo>
                    <a:pt x="20" y="37"/>
                  </a:lnTo>
                  <a:lnTo>
                    <a:pt x="37" y="2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55" name="Freeform 257"/>
            <p:cNvSpPr>
              <a:spLocks/>
            </p:cNvSpPr>
            <p:nvPr/>
          </p:nvSpPr>
          <p:spPr bwMode="auto">
            <a:xfrm>
              <a:off x="7001335" y="3943351"/>
              <a:ext cx="15875" cy="15875"/>
            </a:xfrm>
            <a:custGeom>
              <a:avLst/>
              <a:gdLst>
                <a:gd name="T0" fmla="*/ 15 w 16"/>
                <a:gd name="T1" fmla="*/ 0 h 20"/>
                <a:gd name="T2" fmla="*/ 16 w 16"/>
                <a:gd name="T3" fmla="*/ 1 h 20"/>
                <a:gd name="T4" fmla="*/ 0 w 16"/>
                <a:gd name="T5" fmla="*/ 18 h 20"/>
                <a:gd name="T6" fmla="*/ 2 w 16"/>
                <a:gd name="T7" fmla="*/ 20 h 20"/>
                <a:gd name="T8" fmla="*/ 15 w 16"/>
                <a:gd name="T9" fmla="*/ 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20"/>
                <a:gd name="T17" fmla="*/ 16 w 16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20">
                  <a:moveTo>
                    <a:pt x="15" y="0"/>
                  </a:moveTo>
                  <a:lnTo>
                    <a:pt x="16" y="1"/>
                  </a:lnTo>
                  <a:lnTo>
                    <a:pt x="0" y="18"/>
                  </a:lnTo>
                  <a:lnTo>
                    <a:pt x="2" y="2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56" name="Rectangle 258"/>
            <p:cNvSpPr>
              <a:spLocks noChangeArrowheads="1"/>
            </p:cNvSpPr>
            <p:nvPr/>
          </p:nvSpPr>
          <p:spPr bwMode="auto">
            <a:xfrm>
              <a:off x="7021971" y="3957639"/>
              <a:ext cx="26988" cy="2063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57" name="Freeform 259"/>
            <p:cNvSpPr>
              <a:spLocks/>
            </p:cNvSpPr>
            <p:nvPr/>
          </p:nvSpPr>
          <p:spPr bwMode="auto">
            <a:xfrm>
              <a:off x="7015622" y="3957639"/>
              <a:ext cx="15875" cy="20637"/>
            </a:xfrm>
            <a:custGeom>
              <a:avLst/>
              <a:gdLst>
                <a:gd name="T0" fmla="*/ 0 w 17"/>
                <a:gd name="T1" fmla="*/ 20 h 24"/>
                <a:gd name="T2" fmla="*/ 4 w 17"/>
                <a:gd name="T3" fmla="*/ 24 h 24"/>
                <a:gd name="T4" fmla="*/ 9 w 17"/>
                <a:gd name="T5" fmla="*/ 24 h 24"/>
                <a:gd name="T6" fmla="*/ 9 w 17"/>
                <a:gd name="T7" fmla="*/ 0 h 24"/>
                <a:gd name="T8" fmla="*/ 17 w 17"/>
                <a:gd name="T9" fmla="*/ 3 h 24"/>
                <a:gd name="T10" fmla="*/ 0 w 17"/>
                <a:gd name="T11" fmla="*/ 2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24"/>
                <a:gd name="T20" fmla="*/ 17 w 17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24">
                  <a:moveTo>
                    <a:pt x="0" y="20"/>
                  </a:moveTo>
                  <a:lnTo>
                    <a:pt x="4" y="24"/>
                  </a:lnTo>
                  <a:lnTo>
                    <a:pt x="9" y="24"/>
                  </a:lnTo>
                  <a:lnTo>
                    <a:pt x="9" y="0"/>
                  </a:lnTo>
                  <a:lnTo>
                    <a:pt x="17" y="3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58" name="Rectangle 260"/>
            <p:cNvSpPr>
              <a:spLocks noChangeArrowheads="1"/>
            </p:cNvSpPr>
            <p:nvPr/>
          </p:nvSpPr>
          <p:spPr bwMode="auto">
            <a:xfrm>
              <a:off x="7048960" y="3957639"/>
              <a:ext cx="466725" cy="2063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59" name="Freeform 261"/>
            <p:cNvSpPr>
              <a:spLocks/>
            </p:cNvSpPr>
            <p:nvPr/>
          </p:nvSpPr>
          <p:spPr bwMode="auto">
            <a:xfrm>
              <a:off x="7048960" y="3957639"/>
              <a:ext cx="15875" cy="20637"/>
            </a:xfrm>
            <a:custGeom>
              <a:avLst/>
              <a:gdLst>
                <a:gd name="T0" fmla="*/ 0 w 15875"/>
                <a:gd name="T1" fmla="*/ 0 h 24"/>
                <a:gd name="T2" fmla="*/ 0 w 15875"/>
                <a:gd name="T3" fmla="*/ 24 h 24"/>
                <a:gd name="T4" fmla="*/ 0 w 15875"/>
                <a:gd name="T5" fmla="*/ 0 h 24"/>
                <a:gd name="T6" fmla="*/ 0 60000 65536"/>
                <a:gd name="T7" fmla="*/ 0 60000 65536"/>
                <a:gd name="T8" fmla="*/ 0 60000 65536"/>
                <a:gd name="T9" fmla="*/ 0 w 15875"/>
                <a:gd name="T10" fmla="*/ 0 h 24"/>
                <a:gd name="T11" fmla="*/ 15875 w 15875"/>
                <a:gd name="T12" fmla="*/ 24 h 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75" h="24">
                  <a:moveTo>
                    <a:pt x="0" y="0"/>
                  </a:moveTo>
                  <a:lnTo>
                    <a:pt x="0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60" name="Freeform 262"/>
            <p:cNvSpPr>
              <a:spLocks/>
            </p:cNvSpPr>
            <p:nvPr/>
          </p:nvSpPr>
          <p:spPr bwMode="auto">
            <a:xfrm>
              <a:off x="6896560" y="3862389"/>
              <a:ext cx="15875" cy="22225"/>
            </a:xfrm>
            <a:custGeom>
              <a:avLst/>
              <a:gdLst>
                <a:gd name="T0" fmla="*/ 19 w 19"/>
                <a:gd name="T1" fmla="*/ 3 h 26"/>
                <a:gd name="T2" fmla="*/ 8 w 19"/>
                <a:gd name="T3" fmla="*/ 0 h 26"/>
                <a:gd name="T4" fmla="*/ 0 w 19"/>
                <a:gd name="T5" fmla="*/ 22 h 26"/>
                <a:gd name="T6" fmla="*/ 12 w 19"/>
                <a:gd name="T7" fmla="*/ 26 h 26"/>
                <a:gd name="T8" fmla="*/ 19 w 19"/>
                <a:gd name="T9" fmla="*/ 3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26"/>
                <a:gd name="T17" fmla="*/ 19 w 19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26">
                  <a:moveTo>
                    <a:pt x="19" y="3"/>
                  </a:moveTo>
                  <a:lnTo>
                    <a:pt x="8" y="0"/>
                  </a:lnTo>
                  <a:lnTo>
                    <a:pt x="0" y="22"/>
                  </a:lnTo>
                  <a:lnTo>
                    <a:pt x="12" y="26"/>
                  </a:lnTo>
                  <a:lnTo>
                    <a:pt x="19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61" name="Freeform 263"/>
            <p:cNvSpPr>
              <a:spLocks/>
            </p:cNvSpPr>
            <p:nvPr/>
          </p:nvSpPr>
          <p:spPr bwMode="auto">
            <a:xfrm>
              <a:off x="6964822" y="3921126"/>
              <a:ext cx="66675" cy="119063"/>
            </a:xfrm>
            <a:custGeom>
              <a:avLst/>
              <a:gdLst>
                <a:gd name="T0" fmla="*/ 21 w 85"/>
                <a:gd name="T1" fmla="*/ 0 h 141"/>
                <a:gd name="T2" fmla="*/ 0 w 85"/>
                <a:gd name="T3" fmla="*/ 10 h 141"/>
                <a:gd name="T4" fmla="*/ 63 w 85"/>
                <a:gd name="T5" fmla="*/ 141 h 141"/>
                <a:gd name="T6" fmla="*/ 85 w 85"/>
                <a:gd name="T7" fmla="*/ 131 h 141"/>
                <a:gd name="T8" fmla="*/ 21 w 85"/>
                <a:gd name="T9" fmla="*/ 0 h 1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5"/>
                <a:gd name="T16" fmla="*/ 0 h 141"/>
                <a:gd name="T17" fmla="*/ 85 w 85"/>
                <a:gd name="T18" fmla="*/ 141 h 1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5" h="141">
                  <a:moveTo>
                    <a:pt x="21" y="0"/>
                  </a:moveTo>
                  <a:lnTo>
                    <a:pt x="0" y="10"/>
                  </a:lnTo>
                  <a:lnTo>
                    <a:pt x="63" y="141"/>
                  </a:lnTo>
                  <a:lnTo>
                    <a:pt x="85" y="13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62" name="Freeform 264"/>
            <p:cNvSpPr>
              <a:spLocks/>
            </p:cNvSpPr>
            <p:nvPr/>
          </p:nvSpPr>
          <p:spPr bwMode="auto">
            <a:xfrm>
              <a:off x="7014035" y="4032251"/>
              <a:ext cx="20637" cy="15875"/>
            </a:xfrm>
            <a:custGeom>
              <a:avLst/>
              <a:gdLst>
                <a:gd name="T0" fmla="*/ 22 w 27"/>
                <a:gd name="T1" fmla="*/ 0 h 20"/>
                <a:gd name="T2" fmla="*/ 27 w 27"/>
                <a:gd name="T3" fmla="*/ 10 h 20"/>
                <a:gd name="T4" fmla="*/ 6 w 27"/>
                <a:gd name="T5" fmla="*/ 20 h 20"/>
                <a:gd name="T6" fmla="*/ 0 w 27"/>
                <a:gd name="T7" fmla="*/ 10 h 20"/>
                <a:gd name="T8" fmla="*/ 22 w 27"/>
                <a:gd name="T9" fmla="*/ 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20"/>
                <a:gd name="T17" fmla="*/ 27 w 27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20">
                  <a:moveTo>
                    <a:pt x="22" y="0"/>
                  </a:moveTo>
                  <a:lnTo>
                    <a:pt x="27" y="10"/>
                  </a:lnTo>
                  <a:lnTo>
                    <a:pt x="6" y="20"/>
                  </a:lnTo>
                  <a:lnTo>
                    <a:pt x="0" y="1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63" name="Freeform 265"/>
            <p:cNvSpPr>
              <a:spLocks/>
            </p:cNvSpPr>
            <p:nvPr/>
          </p:nvSpPr>
          <p:spPr bwMode="auto">
            <a:xfrm>
              <a:off x="6961646" y="3911600"/>
              <a:ext cx="20638" cy="19050"/>
            </a:xfrm>
            <a:custGeom>
              <a:avLst/>
              <a:gdLst>
                <a:gd name="T0" fmla="*/ 27 w 27"/>
                <a:gd name="T1" fmla="*/ 12 h 22"/>
                <a:gd name="T2" fmla="*/ 22 w 27"/>
                <a:gd name="T3" fmla="*/ 0 h 22"/>
                <a:gd name="T4" fmla="*/ 0 w 27"/>
                <a:gd name="T5" fmla="*/ 10 h 22"/>
                <a:gd name="T6" fmla="*/ 6 w 27"/>
                <a:gd name="T7" fmla="*/ 22 h 22"/>
                <a:gd name="T8" fmla="*/ 27 w 27"/>
                <a:gd name="T9" fmla="*/ 12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22"/>
                <a:gd name="T17" fmla="*/ 27 w 27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22">
                  <a:moveTo>
                    <a:pt x="27" y="12"/>
                  </a:moveTo>
                  <a:lnTo>
                    <a:pt x="22" y="0"/>
                  </a:lnTo>
                  <a:lnTo>
                    <a:pt x="0" y="10"/>
                  </a:lnTo>
                  <a:lnTo>
                    <a:pt x="6" y="22"/>
                  </a:lnTo>
                  <a:lnTo>
                    <a:pt x="27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64" name="Freeform 266"/>
            <p:cNvSpPr>
              <a:spLocks/>
            </p:cNvSpPr>
            <p:nvPr/>
          </p:nvSpPr>
          <p:spPr bwMode="auto">
            <a:xfrm>
              <a:off x="6971172" y="3960814"/>
              <a:ext cx="23813" cy="41275"/>
            </a:xfrm>
            <a:custGeom>
              <a:avLst/>
              <a:gdLst>
                <a:gd name="T0" fmla="*/ 30 w 30"/>
                <a:gd name="T1" fmla="*/ 1 h 49"/>
                <a:gd name="T2" fmla="*/ 6 w 30"/>
                <a:gd name="T3" fmla="*/ 0 h 49"/>
                <a:gd name="T4" fmla="*/ 0 w 30"/>
                <a:gd name="T5" fmla="*/ 48 h 49"/>
                <a:gd name="T6" fmla="*/ 25 w 30"/>
                <a:gd name="T7" fmla="*/ 49 h 49"/>
                <a:gd name="T8" fmla="*/ 30 w 30"/>
                <a:gd name="T9" fmla="*/ 1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49"/>
                <a:gd name="T17" fmla="*/ 30 w 30"/>
                <a:gd name="T18" fmla="*/ 49 h 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49">
                  <a:moveTo>
                    <a:pt x="30" y="1"/>
                  </a:moveTo>
                  <a:lnTo>
                    <a:pt x="6" y="0"/>
                  </a:lnTo>
                  <a:lnTo>
                    <a:pt x="0" y="48"/>
                  </a:lnTo>
                  <a:lnTo>
                    <a:pt x="25" y="49"/>
                  </a:lnTo>
                  <a:lnTo>
                    <a:pt x="3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65" name="Freeform 267"/>
            <p:cNvSpPr>
              <a:spLocks/>
            </p:cNvSpPr>
            <p:nvPr/>
          </p:nvSpPr>
          <p:spPr bwMode="auto">
            <a:xfrm>
              <a:off x="6971172" y="4002088"/>
              <a:ext cx="28575" cy="68262"/>
            </a:xfrm>
            <a:custGeom>
              <a:avLst/>
              <a:gdLst>
                <a:gd name="T0" fmla="*/ 25 w 36"/>
                <a:gd name="T1" fmla="*/ 0 h 82"/>
                <a:gd name="T2" fmla="*/ 0 w 36"/>
                <a:gd name="T3" fmla="*/ 2 h 82"/>
                <a:gd name="T4" fmla="*/ 12 w 36"/>
                <a:gd name="T5" fmla="*/ 82 h 82"/>
                <a:gd name="T6" fmla="*/ 36 w 36"/>
                <a:gd name="T7" fmla="*/ 80 h 82"/>
                <a:gd name="T8" fmla="*/ 25 w 36"/>
                <a:gd name="T9" fmla="*/ 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82"/>
                <a:gd name="T17" fmla="*/ 36 w 36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82">
                  <a:moveTo>
                    <a:pt x="25" y="0"/>
                  </a:moveTo>
                  <a:lnTo>
                    <a:pt x="0" y="2"/>
                  </a:lnTo>
                  <a:lnTo>
                    <a:pt x="12" y="82"/>
                  </a:lnTo>
                  <a:lnTo>
                    <a:pt x="36" y="8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66" name="Freeform 268"/>
            <p:cNvSpPr>
              <a:spLocks/>
            </p:cNvSpPr>
            <p:nvPr/>
          </p:nvSpPr>
          <p:spPr bwMode="auto">
            <a:xfrm>
              <a:off x="6971171" y="3987801"/>
              <a:ext cx="19050" cy="15875"/>
            </a:xfrm>
            <a:custGeom>
              <a:avLst/>
              <a:gdLst>
                <a:gd name="T0" fmla="*/ 0 w 25"/>
                <a:gd name="T1" fmla="*/ 0 h 2"/>
                <a:gd name="T2" fmla="*/ 0 w 25"/>
                <a:gd name="T3" fmla="*/ 1 h 2"/>
                <a:gd name="T4" fmla="*/ 0 w 25"/>
                <a:gd name="T5" fmla="*/ 2 h 2"/>
                <a:gd name="T6" fmla="*/ 25 w 25"/>
                <a:gd name="T7" fmla="*/ 0 h 2"/>
                <a:gd name="T8" fmla="*/ 25 w 25"/>
                <a:gd name="T9" fmla="*/ 1 h 2"/>
                <a:gd name="T10" fmla="*/ 0 w 25"/>
                <a:gd name="T11" fmla="*/ 0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"/>
                <a:gd name="T19" fmla="*/ 0 h 2"/>
                <a:gd name="T20" fmla="*/ 25 w 25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" h="2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25" y="0"/>
                  </a:lnTo>
                  <a:lnTo>
                    <a:pt x="25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67" name="Freeform 269"/>
            <p:cNvSpPr>
              <a:spLocks/>
            </p:cNvSpPr>
            <p:nvPr/>
          </p:nvSpPr>
          <p:spPr bwMode="auto">
            <a:xfrm>
              <a:off x="6980696" y="4064001"/>
              <a:ext cx="20638" cy="15875"/>
            </a:xfrm>
            <a:custGeom>
              <a:avLst/>
              <a:gdLst>
                <a:gd name="T0" fmla="*/ 24 w 26"/>
                <a:gd name="T1" fmla="*/ 0 h 13"/>
                <a:gd name="T2" fmla="*/ 26 w 26"/>
                <a:gd name="T3" fmla="*/ 11 h 13"/>
                <a:gd name="T4" fmla="*/ 1 w 26"/>
                <a:gd name="T5" fmla="*/ 13 h 13"/>
                <a:gd name="T6" fmla="*/ 0 w 26"/>
                <a:gd name="T7" fmla="*/ 2 h 13"/>
                <a:gd name="T8" fmla="*/ 24 w 26"/>
                <a:gd name="T9" fmla="*/ 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3"/>
                <a:gd name="T17" fmla="*/ 26 w 26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3">
                  <a:moveTo>
                    <a:pt x="24" y="0"/>
                  </a:moveTo>
                  <a:lnTo>
                    <a:pt x="26" y="11"/>
                  </a:lnTo>
                  <a:lnTo>
                    <a:pt x="1" y="13"/>
                  </a:lnTo>
                  <a:lnTo>
                    <a:pt x="0" y="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68" name="Freeform 270"/>
            <p:cNvSpPr>
              <a:spLocks/>
            </p:cNvSpPr>
            <p:nvPr/>
          </p:nvSpPr>
          <p:spPr bwMode="auto">
            <a:xfrm>
              <a:off x="6975935" y="3946526"/>
              <a:ext cx="20637" cy="15875"/>
            </a:xfrm>
            <a:custGeom>
              <a:avLst/>
              <a:gdLst>
                <a:gd name="T0" fmla="*/ 24 w 25"/>
                <a:gd name="T1" fmla="*/ 12 h 12"/>
                <a:gd name="T2" fmla="*/ 25 w 25"/>
                <a:gd name="T3" fmla="*/ 1 h 12"/>
                <a:gd name="T4" fmla="*/ 1 w 25"/>
                <a:gd name="T5" fmla="*/ 0 h 12"/>
                <a:gd name="T6" fmla="*/ 0 w 25"/>
                <a:gd name="T7" fmla="*/ 11 h 12"/>
                <a:gd name="T8" fmla="*/ 24 w 25"/>
                <a:gd name="T9" fmla="*/ 1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12"/>
                <a:gd name="T17" fmla="*/ 25 w 25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12">
                  <a:moveTo>
                    <a:pt x="24" y="12"/>
                  </a:moveTo>
                  <a:lnTo>
                    <a:pt x="25" y="1"/>
                  </a:lnTo>
                  <a:lnTo>
                    <a:pt x="1" y="0"/>
                  </a:lnTo>
                  <a:lnTo>
                    <a:pt x="0" y="11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69" name="Freeform 271"/>
            <p:cNvSpPr>
              <a:spLocks/>
            </p:cNvSpPr>
            <p:nvPr/>
          </p:nvSpPr>
          <p:spPr bwMode="auto">
            <a:xfrm>
              <a:off x="7015621" y="3960813"/>
              <a:ext cx="95250" cy="100012"/>
            </a:xfrm>
            <a:custGeom>
              <a:avLst/>
              <a:gdLst>
                <a:gd name="T0" fmla="*/ 17 w 124"/>
                <a:gd name="T1" fmla="*/ 0 h 119"/>
                <a:gd name="T2" fmla="*/ 0 w 124"/>
                <a:gd name="T3" fmla="*/ 17 h 119"/>
                <a:gd name="T4" fmla="*/ 107 w 124"/>
                <a:gd name="T5" fmla="*/ 119 h 119"/>
                <a:gd name="T6" fmla="*/ 124 w 124"/>
                <a:gd name="T7" fmla="*/ 101 h 119"/>
                <a:gd name="T8" fmla="*/ 17 w 124"/>
                <a:gd name="T9" fmla="*/ 0 h 1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4"/>
                <a:gd name="T16" fmla="*/ 0 h 119"/>
                <a:gd name="T17" fmla="*/ 124 w 124"/>
                <a:gd name="T18" fmla="*/ 119 h 1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4" h="119">
                  <a:moveTo>
                    <a:pt x="17" y="0"/>
                  </a:moveTo>
                  <a:lnTo>
                    <a:pt x="0" y="17"/>
                  </a:lnTo>
                  <a:lnTo>
                    <a:pt x="107" y="119"/>
                  </a:lnTo>
                  <a:lnTo>
                    <a:pt x="124" y="10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70" name="Freeform 272"/>
            <p:cNvSpPr>
              <a:spLocks/>
            </p:cNvSpPr>
            <p:nvPr/>
          </p:nvSpPr>
          <p:spPr bwMode="auto">
            <a:xfrm>
              <a:off x="7099759" y="4044951"/>
              <a:ext cx="17462" cy="22225"/>
            </a:xfrm>
            <a:custGeom>
              <a:avLst/>
              <a:gdLst>
                <a:gd name="T0" fmla="*/ 17 w 26"/>
                <a:gd name="T1" fmla="*/ 0 h 25"/>
                <a:gd name="T2" fmla="*/ 26 w 26"/>
                <a:gd name="T3" fmla="*/ 8 h 25"/>
                <a:gd name="T4" fmla="*/ 9 w 26"/>
                <a:gd name="T5" fmla="*/ 25 h 25"/>
                <a:gd name="T6" fmla="*/ 0 w 26"/>
                <a:gd name="T7" fmla="*/ 18 h 25"/>
                <a:gd name="T8" fmla="*/ 17 w 26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25"/>
                <a:gd name="T17" fmla="*/ 26 w 26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25">
                  <a:moveTo>
                    <a:pt x="17" y="0"/>
                  </a:moveTo>
                  <a:lnTo>
                    <a:pt x="26" y="8"/>
                  </a:lnTo>
                  <a:lnTo>
                    <a:pt x="9" y="25"/>
                  </a:lnTo>
                  <a:lnTo>
                    <a:pt x="0" y="18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71" name="Freeform 273"/>
            <p:cNvSpPr>
              <a:spLocks/>
            </p:cNvSpPr>
            <p:nvPr/>
          </p:nvSpPr>
          <p:spPr bwMode="auto">
            <a:xfrm>
              <a:off x="7009271" y="3952876"/>
              <a:ext cx="19050" cy="22225"/>
            </a:xfrm>
            <a:custGeom>
              <a:avLst/>
              <a:gdLst>
                <a:gd name="T0" fmla="*/ 26 w 26"/>
                <a:gd name="T1" fmla="*/ 9 h 26"/>
                <a:gd name="T2" fmla="*/ 17 w 26"/>
                <a:gd name="T3" fmla="*/ 0 h 26"/>
                <a:gd name="T4" fmla="*/ 0 w 26"/>
                <a:gd name="T5" fmla="*/ 18 h 26"/>
                <a:gd name="T6" fmla="*/ 9 w 26"/>
                <a:gd name="T7" fmla="*/ 26 h 26"/>
                <a:gd name="T8" fmla="*/ 26 w 26"/>
                <a:gd name="T9" fmla="*/ 9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26"/>
                <a:gd name="T17" fmla="*/ 26 w 26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26">
                  <a:moveTo>
                    <a:pt x="26" y="9"/>
                  </a:moveTo>
                  <a:lnTo>
                    <a:pt x="17" y="0"/>
                  </a:lnTo>
                  <a:lnTo>
                    <a:pt x="0" y="18"/>
                  </a:lnTo>
                  <a:lnTo>
                    <a:pt x="9" y="26"/>
                  </a:lnTo>
                  <a:lnTo>
                    <a:pt x="26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72" name="Freeform 274"/>
            <p:cNvSpPr>
              <a:spLocks/>
            </p:cNvSpPr>
            <p:nvPr/>
          </p:nvSpPr>
          <p:spPr bwMode="auto">
            <a:xfrm>
              <a:off x="7050547" y="4006850"/>
              <a:ext cx="55563" cy="107950"/>
            </a:xfrm>
            <a:custGeom>
              <a:avLst/>
              <a:gdLst>
                <a:gd name="T0" fmla="*/ 23 w 72"/>
                <a:gd name="T1" fmla="*/ 0 h 128"/>
                <a:gd name="T2" fmla="*/ 0 w 72"/>
                <a:gd name="T3" fmla="*/ 8 h 128"/>
                <a:gd name="T4" fmla="*/ 49 w 72"/>
                <a:gd name="T5" fmla="*/ 128 h 128"/>
                <a:gd name="T6" fmla="*/ 72 w 72"/>
                <a:gd name="T7" fmla="*/ 120 h 128"/>
                <a:gd name="T8" fmla="*/ 23 w 72"/>
                <a:gd name="T9" fmla="*/ 0 h 1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128"/>
                <a:gd name="T17" fmla="*/ 72 w 72"/>
                <a:gd name="T18" fmla="*/ 128 h 1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128">
                  <a:moveTo>
                    <a:pt x="23" y="0"/>
                  </a:moveTo>
                  <a:lnTo>
                    <a:pt x="0" y="8"/>
                  </a:lnTo>
                  <a:lnTo>
                    <a:pt x="49" y="128"/>
                  </a:lnTo>
                  <a:lnTo>
                    <a:pt x="72" y="12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73" name="Freeform 275"/>
            <p:cNvSpPr>
              <a:spLocks/>
            </p:cNvSpPr>
            <p:nvPr/>
          </p:nvSpPr>
          <p:spPr bwMode="auto">
            <a:xfrm>
              <a:off x="7047371" y="3998914"/>
              <a:ext cx="20638" cy="15875"/>
            </a:xfrm>
            <a:custGeom>
              <a:avLst/>
              <a:gdLst>
                <a:gd name="T0" fmla="*/ 28 w 28"/>
                <a:gd name="T1" fmla="*/ 11 h 19"/>
                <a:gd name="T2" fmla="*/ 23 w 28"/>
                <a:gd name="T3" fmla="*/ 0 h 19"/>
                <a:gd name="T4" fmla="*/ 0 w 28"/>
                <a:gd name="T5" fmla="*/ 7 h 19"/>
                <a:gd name="T6" fmla="*/ 5 w 28"/>
                <a:gd name="T7" fmla="*/ 19 h 19"/>
                <a:gd name="T8" fmla="*/ 28 w 28"/>
                <a:gd name="T9" fmla="*/ 11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19"/>
                <a:gd name="T17" fmla="*/ 28 w 28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19">
                  <a:moveTo>
                    <a:pt x="28" y="11"/>
                  </a:moveTo>
                  <a:lnTo>
                    <a:pt x="23" y="0"/>
                  </a:lnTo>
                  <a:lnTo>
                    <a:pt x="0" y="7"/>
                  </a:lnTo>
                  <a:lnTo>
                    <a:pt x="5" y="19"/>
                  </a:lnTo>
                  <a:lnTo>
                    <a:pt x="28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74" name="Freeform 276"/>
            <p:cNvSpPr>
              <a:spLocks/>
            </p:cNvSpPr>
            <p:nvPr/>
          </p:nvSpPr>
          <p:spPr bwMode="auto">
            <a:xfrm>
              <a:off x="7102935" y="3960814"/>
              <a:ext cx="39687" cy="33337"/>
            </a:xfrm>
            <a:custGeom>
              <a:avLst/>
              <a:gdLst>
                <a:gd name="T0" fmla="*/ 7 w 49"/>
                <a:gd name="T1" fmla="*/ 0 h 39"/>
                <a:gd name="T2" fmla="*/ 0 w 49"/>
                <a:gd name="T3" fmla="*/ 23 h 39"/>
                <a:gd name="T4" fmla="*/ 42 w 49"/>
                <a:gd name="T5" fmla="*/ 39 h 39"/>
                <a:gd name="T6" fmla="*/ 49 w 49"/>
                <a:gd name="T7" fmla="*/ 16 h 39"/>
                <a:gd name="T8" fmla="*/ 7 w 49"/>
                <a:gd name="T9" fmla="*/ 0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39"/>
                <a:gd name="T17" fmla="*/ 49 w 49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39">
                  <a:moveTo>
                    <a:pt x="7" y="0"/>
                  </a:moveTo>
                  <a:lnTo>
                    <a:pt x="0" y="23"/>
                  </a:lnTo>
                  <a:lnTo>
                    <a:pt x="42" y="39"/>
                  </a:lnTo>
                  <a:lnTo>
                    <a:pt x="49" y="16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75" name="Freeform 277"/>
            <p:cNvSpPr>
              <a:spLocks/>
            </p:cNvSpPr>
            <p:nvPr/>
          </p:nvSpPr>
          <p:spPr bwMode="auto">
            <a:xfrm>
              <a:off x="7134685" y="3976689"/>
              <a:ext cx="33337" cy="34925"/>
            </a:xfrm>
            <a:custGeom>
              <a:avLst/>
              <a:gdLst>
                <a:gd name="T0" fmla="*/ 13 w 45"/>
                <a:gd name="T1" fmla="*/ 0 h 41"/>
                <a:gd name="T2" fmla="*/ 0 w 45"/>
                <a:gd name="T3" fmla="*/ 20 h 41"/>
                <a:gd name="T4" fmla="*/ 32 w 45"/>
                <a:gd name="T5" fmla="*/ 41 h 41"/>
                <a:gd name="T6" fmla="*/ 45 w 45"/>
                <a:gd name="T7" fmla="*/ 21 h 41"/>
                <a:gd name="T8" fmla="*/ 13 w 45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41"/>
                <a:gd name="T17" fmla="*/ 45 w 45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41">
                  <a:moveTo>
                    <a:pt x="13" y="0"/>
                  </a:moveTo>
                  <a:lnTo>
                    <a:pt x="0" y="20"/>
                  </a:lnTo>
                  <a:lnTo>
                    <a:pt x="32" y="41"/>
                  </a:lnTo>
                  <a:lnTo>
                    <a:pt x="45" y="21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76" name="Freeform 278"/>
            <p:cNvSpPr>
              <a:spLocks/>
            </p:cNvSpPr>
            <p:nvPr/>
          </p:nvSpPr>
          <p:spPr bwMode="auto">
            <a:xfrm>
              <a:off x="7134685" y="3975100"/>
              <a:ext cx="15875" cy="19050"/>
            </a:xfrm>
            <a:custGeom>
              <a:avLst/>
              <a:gdLst>
                <a:gd name="T0" fmla="*/ 10 w 13"/>
                <a:gd name="T1" fmla="*/ 0 h 23"/>
                <a:gd name="T2" fmla="*/ 12 w 13"/>
                <a:gd name="T3" fmla="*/ 0 h 23"/>
                <a:gd name="T4" fmla="*/ 13 w 13"/>
                <a:gd name="T5" fmla="*/ 2 h 23"/>
                <a:gd name="T6" fmla="*/ 0 w 13"/>
                <a:gd name="T7" fmla="*/ 22 h 23"/>
                <a:gd name="T8" fmla="*/ 3 w 13"/>
                <a:gd name="T9" fmla="*/ 23 h 23"/>
                <a:gd name="T10" fmla="*/ 10 w 1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23"/>
                <a:gd name="T20" fmla="*/ 13 w 1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23">
                  <a:moveTo>
                    <a:pt x="10" y="0"/>
                  </a:moveTo>
                  <a:lnTo>
                    <a:pt x="12" y="0"/>
                  </a:lnTo>
                  <a:lnTo>
                    <a:pt x="13" y="2"/>
                  </a:lnTo>
                  <a:lnTo>
                    <a:pt x="0" y="22"/>
                  </a:lnTo>
                  <a:lnTo>
                    <a:pt x="3" y="2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77" name="Freeform 279"/>
            <p:cNvSpPr>
              <a:spLocks/>
            </p:cNvSpPr>
            <p:nvPr/>
          </p:nvSpPr>
          <p:spPr bwMode="auto">
            <a:xfrm>
              <a:off x="7155322" y="3994150"/>
              <a:ext cx="28575" cy="33338"/>
            </a:xfrm>
            <a:custGeom>
              <a:avLst/>
              <a:gdLst>
                <a:gd name="T0" fmla="*/ 16 w 38"/>
                <a:gd name="T1" fmla="*/ 0 h 38"/>
                <a:gd name="T2" fmla="*/ 0 w 38"/>
                <a:gd name="T3" fmla="*/ 18 h 38"/>
                <a:gd name="T4" fmla="*/ 21 w 38"/>
                <a:gd name="T5" fmla="*/ 38 h 38"/>
                <a:gd name="T6" fmla="*/ 38 w 38"/>
                <a:gd name="T7" fmla="*/ 20 h 38"/>
                <a:gd name="T8" fmla="*/ 16 w 38"/>
                <a:gd name="T9" fmla="*/ 0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38"/>
                <a:gd name="T17" fmla="*/ 38 w 38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38">
                  <a:moveTo>
                    <a:pt x="16" y="0"/>
                  </a:moveTo>
                  <a:lnTo>
                    <a:pt x="0" y="18"/>
                  </a:lnTo>
                  <a:lnTo>
                    <a:pt x="21" y="38"/>
                  </a:lnTo>
                  <a:lnTo>
                    <a:pt x="38" y="2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78" name="Freeform 280"/>
            <p:cNvSpPr>
              <a:spLocks/>
            </p:cNvSpPr>
            <p:nvPr/>
          </p:nvSpPr>
          <p:spPr bwMode="auto">
            <a:xfrm>
              <a:off x="7155322" y="3994151"/>
              <a:ext cx="15875" cy="17463"/>
            </a:xfrm>
            <a:custGeom>
              <a:avLst/>
              <a:gdLst>
                <a:gd name="T0" fmla="*/ 15 w 16"/>
                <a:gd name="T1" fmla="*/ 0 h 20"/>
                <a:gd name="T2" fmla="*/ 16 w 16"/>
                <a:gd name="T3" fmla="*/ 1 h 20"/>
                <a:gd name="T4" fmla="*/ 0 w 16"/>
                <a:gd name="T5" fmla="*/ 19 h 20"/>
                <a:gd name="T6" fmla="*/ 2 w 16"/>
                <a:gd name="T7" fmla="*/ 20 h 20"/>
                <a:gd name="T8" fmla="*/ 15 w 16"/>
                <a:gd name="T9" fmla="*/ 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20"/>
                <a:gd name="T17" fmla="*/ 16 w 16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20">
                  <a:moveTo>
                    <a:pt x="15" y="0"/>
                  </a:moveTo>
                  <a:lnTo>
                    <a:pt x="16" y="1"/>
                  </a:lnTo>
                  <a:lnTo>
                    <a:pt x="0" y="19"/>
                  </a:lnTo>
                  <a:lnTo>
                    <a:pt x="2" y="2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79" name="Freeform 281"/>
            <p:cNvSpPr>
              <a:spLocks/>
            </p:cNvSpPr>
            <p:nvPr/>
          </p:nvSpPr>
          <p:spPr bwMode="auto">
            <a:xfrm>
              <a:off x="7172784" y="4014789"/>
              <a:ext cx="30162" cy="34925"/>
            </a:xfrm>
            <a:custGeom>
              <a:avLst/>
              <a:gdLst>
                <a:gd name="T0" fmla="*/ 21 w 41"/>
                <a:gd name="T1" fmla="*/ 0 h 42"/>
                <a:gd name="T2" fmla="*/ 0 w 41"/>
                <a:gd name="T3" fmla="*/ 12 h 42"/>
                <a:gd name="T4" fmla="*/ 21 w 41"/>
                <a:gd name="T5" fmla="*/ 42 h 42"/>
                <a:gd name="T6" fmla="*/ 41 w 41"/>
                <a:gd name="T7" fmla="*/ 30 h 42"/>
                <a:gd name="T8" fmla="*/ 21 w 41"/>
                <a:gd name="T9" fmla="*/ 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42"/>
                <a:gd name="T17" fmla="*/ 41 w 41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42">
                  <a:moveTo>
                    <a:pt x="21" y="0"/>
                  </a:moveTo>
                  <a:lnTo>
                    <a:pt x="0" y="12"/>
                  </a:lnTo>
                  <a:lnTo>
                    <a:pt x="21" y="42"/>
                  </a:lnTo>
                  <a:lnTo>
                    <a:pt x="41" y="3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80" name="Freeform 282"/>
            <p:cNvSpPr>
              <a:spLocks/>
            </p:cNvSpPr>
            <p:nvPr/>
          </p:nvSpPr>
          <p:spPr bwMode="auto">
            <a:xfrm>
              <a:off x="7172785" y="4011614"/>
              <a:ext cx="15875" cy="15875"/>
            </a:xfrm>
            <a:custGeom>
              <a:avLst/>
              <a:gdLst>
                <a:gd name="T0" fmla="*/ 18 w 21"/>
                <a:gd name="T1" fmla="*/ 0 h 18"/>
                <a:gd name="T2" fmla="*/ 21 w 21"/>
                <a:gd name="T3" fmla="*/ 3 h 18"/>
                <a:gd name="T4" fmla="*/ 0 w 21"/>
                <a:gd name="T5" fmla="*/ 15 h 18"/>
                <a:gd name="T6" fmla="*/ 1 w 21"/>
                <a:gd name="T7" fmla="*/ 18 h 18"/>
                <a:gd name="T8" fmla="*/ 18 w 21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18"/>
                <a:gd name="T17" fmla="*/ 21 w 21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18">
                  <a:moveTo>
                    <a:pt x="18" y="0"/>
                  </a:moveTo>
                  <a:lnTo>
                    <a:pt x="21" y="3"/>
                  </a:lnTo>
                  <a:lnTo>
                    <a:pt x="0" y="15"/>
                  </a:lnTo>
                  <a:lnTo>
                    <a:pt x="1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81" name="Freeform 283"/>
            <p:cNvSpPr>
              <a:spLocks/>
            </p:cNvSpPr>
            <p:nvPr/>
          </p:nvSpPr>
          <p:spPr bwMode="auto">
            <a:xfrm>
              <a:off x="7188660" y="4037013"/>
              <a:ext cx="20637" cy="23812"/>
            </a:xfrm>
            <a:custGeom>
              <a:avLst/>
              <a:gdLst>
                <a:gd name="T0" fmla="*/ 16 w 28"/>
                <a:gd name="T1" fmla="*/ 0 h 28"/>
                <a:gd name="T2" fmla="*/ 0 w 28"/>
                <a:gd name="T3" fmla="*/ 18 h 28"/>
                <a:gd name="T4" fmla="*/ 11 w 28"/>
                <a:gd name="T5" fmla="*/ 28 h 28"/>
                <a:gd name="T6" fmla="*/ 28 w 28"/>
                <a:gd name="T7" fmla="*/ 10 h 28"/>
                <a:gd name="T8" fmla="*/ 16 w 28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8"/>
                <a:gd name="T17" fmla="*/ 28 w 28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8">
                  <a:moveTo>
                    <a:pt x="16" y="0"/>
                  </a:moveTo>
                  <a:lnTo>
                    <a:pt x="0" y="18"/>
                  </a:lnTo>
                  <a:lnTo>
                    <a:pt x="11" y="28"/>
                  </a:lnTo>
                  <a:lnTo>
                    <a:pt x="28" y="1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82" name="Freeform 284"/>
            <p:cNvSpPr>
              <a:spLocks/>
            </p:cNvSpPr>
            <p:nvPr/>
          </p:nvSpPr>
          <p:spPr bwMode="auto">
            <a:xfrm>
              <a:off x="7188660" y="4037014"/>
              <a:ext cx="15875" cy="15875"/>
            </a:xfrm>
            <a:custGeom>
              <a:avLst/>
              <a:gdLst>
                <a:gd name="T0" fmla="*/ 0 w 20"/>
                <a:gd name="T1" fmla="*/ 15 h 19"/>
                <a:gd name="T2" fmla="*/ 2 w 20"/>
                <a:gd name="T3" fmla="*/ 19 h 19"/>
                <a:gd name="T4" fmla="*/ 1 w 20"/>
                <a:gd name="T5" fmla="*/ 18 h 19"/>
                <a:gd name="T6" fmla="*/ 17 w 20"/>
                <a:gd name="T7" fmla="*/ 0 h 19"/>
                <a:gd name="T8" fmla="*/ 20 w 20"/>
                <a:gd name="T9" fmla="*/ 3 h 19"/>
                <a:gd name="T10" fmla="*/ 0 w 20"/>
                <a:gd name="T11" fmla="*/ 15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"/>
                <a:gd name="T19" fmla="*/ 0 h 19"/>
                <a:gd name="T20" fmla="*/ 20 w 20"/>
                <a:gd name="T21" fmla="*/ 19 h 1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" h="19">
                  <a:moveTo>
                    <a:pt x="0" y="15"/>
                  </a:moveTo>
                  <a:lnTo>
                    <a:pt x="2" y="19"/>
                  </a:lnTo>
                  <a:lnTo>
                    <a:pt x="1" y="18"/>
                  </a:lnTo>
                  <a:lnTo>
                    <a:pt x="17" y="0"/>
                  </a:lnTo>
                  <a:lnTo>
                    <a:pt x="20" y="3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83" name="Freeform 285"/>
            <p:cNvSpPr>
              <a:spLocks/>
            </p:cNvSpPr>
            <p:nvPr/>
          </p:nvSpPr>
          <p:spPr bwMode="auto">
            <a:xfrm>
              <a:off x="7196596" y="4044951"/>
              <a:ext cx="20638" cy="22225"/>
            </a:xfrm>
            <a:custGeom>
              <a:avLst/>
              <a:gdLst>
                <a:gd name="T0" fmla="*/ 17 w 26"/>
                <a:gd name="T1" fmla="*/ 0 h 25"/>
                <a:gd name="T2" fmla="*/ 26 w 26"/>
                <a:gd name="T3" fmla="*/ 8 h 25"/>
                <a:gd name="T4" fmla="*/ 9 w 26"/>
                <a:gd name="T5" fmla="*/ 25 h 25"/>
                <a:gd name="T6" fmla="*/ 0 w 26"/>
                <a:gd name="T7" fmla="*/ 18 h 25"/>
                <a:gd name="T8" fmla="*/ 17 w 26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25"/>
                <a:gd name="T17" fmla="*/ 26 w 26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25">
                  <a:moveTo>
                    <a:pt x="17" y="0"/>
                  </a:moveTo>
                  <a:lnTo>
                    <a:pt x="26" y="8"/>
                  </a:lnTo>
                  <a:lnTo>
                    <a:pt x="9" y="25"/>
                  </a:lnTo>
                  <a:lnTo>
                    <a:pt x="0" y="18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84" name="Freeform 286"/>
            <p:cNvSpPr>
              <a:spLocks/>
            </p:cNvSpPr>
            <p:nvPr/>
          </p:nvSpPr>
          <p:spPr bwMode="auto">
            <a:xfrm>
              <a:off x="7094997" y="3957639"/>
              <a:ext cx="15875" cy="22225"/>
            </a:xfrm>
            <a:custGeom>
              <a:avLst/>
              <a:gdLst>
                <a:gd name="T0" fmla="*/ 19 w 19"/>
                <a:gd name="T1" fmla="*/ 4 h 27"/>
                <a:gd name="T2" fmla="*/ 8 w 19"/>
                <a:gd name="T3" fmla="*/ 0 h 27"/>
                <a:gd name="T4" fmla="*/ 0 w 19"/>
                <a:gd name="T5" fmla="*/ 23 h 27"/>
                <a:gd name="T6" fmla="*/ 12 w 19"/>
                <a:gd name="T7" fmla="*/ 27 h 27"/>
                <a:gd name="T8" fmla="*/ 19 w 19"/>
                <a:gd name="T9" fmla="*/ 4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27"/>
                <a:gd name="T17" fmla="*/ 19 w 19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27">
                  <a:moveTo>
                    <a:pt x="19" y="4"/>
                  </a:moveTo>
                  <a:lnTo>
                    <a:pt x="8" y="0"/>
                  </a:lnTo>
                  <a:lnTo>
                    <a:pt x="0" y="23"/>
                  </a:lnTo>
                  <a:lnTo>
                    <a:pt x="12" y="27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85" name="Freeform 287"/>
            <p:cNvSpPr>
              <a:spLocks/>
            </p:cNvSpPr>
            <p:nvPr/>
          </p:nvSpPr>
          <p:spPr bwMode="auto">
            <a:xfrm>
              <a:off x="7201360" y="3962400"/>
              <a:ext cx="47625" cy="39688"/>
            </a:xfrm>
            <a:custGeom>
              <a:avLst/>
              <a:gdLst>
                <a:gd name="T0" fmla="*/ 12 w 63"/>
                <a:gd name="T1" fmla="*/ 0 h 48"/>
                <a:gd name="T2" fmla="*/ 0 w 63"/>
                <a:gd name="T3" fmla="*/ 22 h 48"/>
                <a:gd name="T4" fmla="*/ 52 w 63"/>
                <a:gd name="T5" fmla="*/ 48 h 48"/>
                <a:gd name="T6" fmla="*/ 63 w 63"/>
                <a:gd name="T7" fmla="*/ 27 h 48"/>
                <a:gd name="T8" fmla="*/ 12 w 63"/>
                <a:gd name="T9" fmla="*/ 0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"/>
                <a:gd name="T16" fmla="*/ 0 h 48"/>
                <a:gd name="T17" fmla="*/ 63 w 63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" h="48">
                  <a:moveTo>
                    <a:pt x="12" y="0"/>
                  </a:moveTo>
                  <a:lnTo>
                    <a:pt x="0" y="22"/>
                  </a:lnTo>
                  <a:lnTo>
                    <a:pt x="52" y="48"/>
                  </a:lnTo>
                  <a:lnTo>
                    <a:pt x="63" y="2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86" name="Freeform 288"/>
            <p:cNvSpPr>
              <a:spLocks/>
            </p:cNvSpPr>
            <p:nvPr/>
          </p:nvSpPr>
          <p:spPr bwMode="auto">
            <a:xfrm>
              <a:off x="7239459" y="3986214"/>
              <a:ext cx="36512" cy="41275"/>
            </a:xfrm>
            <a:custGeom>
              <a:avLst/>
              <a:gdLst>
                <a:gd name="T0" fmla="*/ 17 w 49"/>
                <a:gd name="T1" fmla="*/ 0 h 49"/>
                <a:gd name="T2" fmla="*/ 0 w 49"/>
                <a:gd name="T3" fmla="*/ 17 h 49"/>
                <a:gd name="T4" fmla="*/ 32 w 49"/>
                <a:gd name="T5" fmla="*/ 49 h 49"/>
                <a:gd name="T6" fmla="*/ 49 w 49"/>
                <a:gd name="T7" fmla="*/ 31 h 49"/>
                <a:gd name="T8" fmla="*/ 17 w 49"/>
                <a:gd name="T9" fmla="*/ 0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49"/>
                <a:gd name="T17" fmla="*/ 49 w 49"/>
                <a:gd name="T18" fmla="*/ 49 h 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49">
                  <a:moveTo>
                    <a:pt x="17" y="0"/>
                  </a:moveTo>
                  <a:lnTo>
                    <a:pt x="0" y="17"/>
                  </a:lnTo>
                  <a:lnTo>
                    <a:pt x="32" y="49"/>
                  </a:lnTo>
                  <a:lnTo>
                    <a:pt x="49" y="3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87" name="Freeform 289"/>
            <p:cNvSpPr>
              <a:spLocks/>
            </p:cNvSpPr>
            <p:nvPr/>
          </p:nvSpPr>
          <p:spPr bwMode="auto">
            <a:xfrm>
              <a:off x="7239460" y="3984626"/>
              <a:ext cx="15875" cy="17463"/>
            </a:xfrm>
            <a:custGeom>
              <a:avLst/>
              <a:gdLst>
                <a:gd name="T0" fmla="*/ 14 w 17"/>
                <a:gd name="T1" fmla="*/ 0 h 21"/>
                <a:gd name="T2" fmla="*/ 17 w 17"/>
                <a:gd name="T3" fmla="*/ 1 h 21"/>
                <a:gd name="T4" fmla="*/ 0 w 17"/>
                <a:gd name="T5" fmla="*/ 18 h 21"/>
                <a:gd name="T6" fmla="*/ 3 w 17"/>
                <a:gd name="T7" fmla="*/ 21 h 21"/>
                <a:gd name="T8" fmla="*/ 14 w 17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1"/>
                <a:gd name="T17" fmla="*/ 17 w 17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1">
                  <a:moveTo>
                    <a:pt x="14" y="0"/>
                  </a:moveTo>
                  <a:lnTo>
                    <a:pt x="17" y="1"/>
                  </a:lnTo>
                  <a:lnTo>
                    <a:pt x="0" y="18"/>
                  </a:lnTo>
                  <a:lnTo>
                    <a:pt x="3" y="2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88" name="Freeform 290"/>
            <p:cNvSpPr>
              <a:spLocks/>
            </p:cNvSpPr>
            <p:nvPr/>
          </p:nvSpPr>
          <p:spPr bwMode="auto">
            <a:xfrm>
              <a:off x="7263272" y="4011613"/>
              <a:ext cx="53975" cy="57150"/>
            </a:xfrm>
            <a:custGeom>
              <a:avLst/>
              <a:gdLst>
                <a:gd name="T0" fmla="*/ 17 w 70"/>
                <a:gd name="T1" fmla="*/ 0 h 68"/>
                <a:gd name="T2" fmla="*/ 0 w 70"/>
                <a:gd name="T3" fmla="*/ 18 h 68"/>
                <a:gd name="T4" fmla="*/ 54 w 70"/>
                <a:gd name="T5" fmla="*/ 68 h 68"/>
                <a:gd name="T6" fmla="*/ 70 w 70"/>
                <a:gd name="T7" fmla="*/ 50 h 68"/>
                <a:gd name="T8" fmla="*/ 17 w 70"/>
                <a:gd name="T9" fmla="*/ 0 h 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"/>
                <a:gd name="T16" fmla="*/ 0 h 68"/>
                <a:gd name="T17" fmla="*/ 70 w 70"/>
                <a:gd name="T18" fmla="*/ 68 h 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" h="68">
                  <a:moveTo>
                    <a:pt x="17" y="0"/>
                  </a:moveTo>
                  <a:lnTo>
                    <a:pt x="0" y="18"/>
                  </a:lnTo>
                  <a:lnTo>
                    <a:pt x="54" y="68"/>
                  </a:lnTo>
                  <a:lnTo>
                    <a:pt x="70" y="5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89" name="Freeform 291"/>
            <p:cNvSpPr>
              <a:spLocks/>
            </p:cNvSpPr>
            <p:nvPr/>
          </p:nvSpPr>
          <p:spPr bwMode="auto">
            <a:xfrm>
              <a:off x="7263272" y="4011614"/>
              <a:ext cx="15875" cy="15875"/>
            </a:xfrm>
            <a:custGeom>
              <a:avLst/>
              <a:gdLst>
                <a:gd name="T0" fmla="*/ 0 w 17"/>
                <a:gd name="T1" fmla="*/ 18 h 18"/>
                <a:gd name="T2" fmla="*/ 17 w 17"/>
                <a:gd name="T3" fmla="*/ 0 h 18"/>
                <a:gd name="T4" fmla="*/ 0 w 17"/>
                <a:gd name="T5" fmla="*/ 18 h 18"/>
                <a:gd name="T6" fmla="*/ 0 60000 65536"/>
                <a:gd name="T7" fmla="*/ 0 60000 65536"/>
                <a:gd name="T8" fmla="*/ 0 60000 65536"/>
                <a:gd name="T9" fmla="*/ 0 w 17"/>
                <a:gd name="T10" fmla="*/ 0 h 18"/>
                <a:gd name="T11" fmla="*/ 17 w 17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" h="18">
                  <a:moveTo>
                    <a:pt x="0" y="18"/>
                  </a:moveTo>
                  <a:lnTo>
                    <a:pt x="17" y="0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90" name="Freeform 292"/>
            <p:cNvSpPr>
              <a:spLocks/>
            </p:cNvSpPr>
            <p:nvPr/>
          </p:nvSpPr>
          <p:spPr bwMode="auto">
            <a:xfrm>
              <a:off x="7304547" y="4054475"/>
              <a:ext cx="53975" cy="57150"/>
            </a:xfrm>
            <a:custGeom>
              <a:avLst/>
              <a:gdLst>
                <a:gd name="T0" fmla="*/ 16 w 70"/>
                <a:gd name="T1" fmla="*/ 0 h 68"/>
                <a:gd name="T2" fmla="*/ 0 w 70"/>
                <a:gd name="T3" fmla="*/ 18 h 68"/>
                <a:gd name="T4" fmla="*/ 53 w 70"/>
                <a:gd name="T5" fmla="*/ 68 h 68"/>
                <a:gd name="T6" fmla="*/ 70 w 70"/>
                <a:gd name="T7" fmla="*/ 50 h 68"/>
                <a:gd name="T8" fmla="*/ 16 w 70"/>
                <a:gd name="T9" fmla="*/ 0 h 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"/>
                <a:gd name="T16" fmla="*/ 0 h 68"/>
                <a:gd name="T17" fmla="*/ 70 w 70"/>
                <a:gd name="T18" fmla="*/ 68 h 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" h="68">
                  <a:moveTo>
                    <a:pt x="16" y="0"/>
                  </a:moveTo>
                  <a:lnTo>
                    <a:pt x="0" y="18"/>
                  </a:lnTo>
                  <a:lnTo>
                    <a:pt x="53" y="68"/>
                  </a:lnTo>
                  <a:lnTo>
                    <a:pt x="70" y="5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91" name="Freeform 293"/>
            <p:cNvSpPr>
              <a:spLocks/>
            </p:cNvSpPr>
            <p:nvPr/>
          </p:nvSpPr>
          <p:spPr bwMode="auto">
            <a:xfrm>
              <a:off x="7345821" y="4095750"/>
              <a:ext cx="19050" cy="20638"/>
            </a:xfrm>
            <a:custGeom>
              <a:avLst/>
              <a:gdLst>
                <a:gd name="T0" fmla="*/ 17 w 26"/>
                <a:gd name="T1" fmla="*/ 0 h 25"/>
                <a:gd name="T2" fmla="*/ 26 w 26"/>
                <a:gd name="T3" fmla="*/ 8 h 25"/>
                <a:gd name="T4" fmla="*/ 9 w 26"/>
                <a:gd name="T5" fmla="*/ 25 h 25"/>
                <a:gd name="T6" fmla="*/ 0 w 26"/>
                <a:gd name="T7" fmla="*/ 18 h 25"/>
                <a:gd name="T8" fmla="*/ 17 w 26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25"/>
                <a:gd name="T17" fmla="*/ 26 w 26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25">
                  <a:moveTo>
                    <a:pt x="17" y="0"/>
                  </a:moveTo>
                  <a:lnTo>
                    <a:pt x="26" y="8"/>
                  </a:lnTo>
                  <a:lnTo>
                    <a:pt x="9" y="25"/>
                  </a:lnTo>
                  <a:lnTo>
                    <a:pt x="0" y="18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92" name="Freeform 294"/>
            <p:cNvSpPr>
              <a:spLocks/>
            </p:cNvSpPr>
            <p:nvPr/>
          </p:nvSpPr>
          <p:spPr bwMode="auto">
            <a:xfrm>
              <a:off x="7195010" y="3957639"/>
              <a:ext cx="15875" cy="22225"/>
            </a:xfrm>
            <a:custGeom>
              <a:avLst/>
              <a:gdLst>
                <a:gd name="T0" fmla="*/ 22 w 22"/>
                <a:gd name="T1" fmla="*/ 5 h 27"/>
                <a:gd name="T2" fmla="*/ 12 w 22"/>
                <a:gd name="T3" fmla="*/ 0 h 27"/>
                <a:gd name="T4" fmla="*/ 0 w 22"/>
                <a:gd name="T5" fmla="*/ 22 h 27"/>
                <a:gd name="T6" fmla="*/ 10 w 22"/>
                <a:gd name="T7" fmla="*/ 27 h 27"/>
                <a:gd name="T8" fmla="*/ 22 w 22"/>
                <a:gd name="T9" fmla="*/ 5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27"/>
                <a:gd name="T17" fmla="*/ 22 w 22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27">
                  <a:moveTo>
                    <a:pt x="22" y="5"/>
                  </a:moveTo>
                  <a:lnTo>
                    <a:pt x="12" y="0"/>
                  </a:lnTo>
                  <a:lnTo>
                    <a:pt x="0" y="22"/>
                  </a:lnTo>
                  <a:lnTo>
                    <a:pt x="10" y="27"/>
                  </a:lnTo>
                  <a:lnTo>
                    <a:pt x="22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93" name="Freeform 295"/>
            <p:cNvSpPr>
              <a:spLocks/>
            </p:cNvSpPr>
            <p:nvPr/>
          </p:nvSpPr>
          <p:spPr bwMode="auto">
            <a:xfrm>
              <a:off x="7248985" y="3986213"/>
              <a:ext cx="65087" cy="42862"/>
            </a:xfrm>
            <a:custGeom>
              <a:avLst/>
              <a:gdLst>
                <a:gd name="T0" fmla="*/ 8 w 84"/>
                <a:gd name="T1" fmla="*/ 0 h 50"/>
                <a:gd name="T2" fmla="*/ 0 w 84"/>
                <a:gd name="T3" fmla="*/ 23 h 50"/>
                <a:gd name="T4" fmla="*/ 77 w 84"/>
                <a:gd name="T5" fmla="*/ 50 h 50"/>
                <a:gd name="T6" fmla="*/ 84 w 84"/>
                <a:gd name="T7" fmla="*/ 28 h 50"/>
                <a:gd name="T8" fmla="*/ 8 w 84"/>
                <a:gd name="T9" fmla="*/ 0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50"/>
                <a:gd name="T17" fmla="*/ 84 w 84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50">
                  <a:moveTo>
                    <a:pt x="8" y="0"/>
                  </a:moveTo>
                  <a:lnTo>
                    <a:pt x="0" y="23"/>
                  </a:lnTo>
                  <a:lnTo>
                    <a:pt x="77" y="50"/>
                  </a:lnTo>
                  <a:lnTo>
                    <a:pt x="84" y="2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94" name="Freeform 296"/>
            <p:cNvSpPr>
              <a:spLocks/>
            </p:cNvSpPr>
            <p:nvPr/>
          </p:nvSpPr>
          <p:spPr bwMode="auto">
            <a:xfrm>
              <a:off x="7307722" y="4010026"/>
              <a:ext cx="15875" cy="22225"/>
            </a:xfrm>
            <a:custGeom>
              <a:avLst/>
              <a:gdLst>
                <a:gd name="T0" fmla="*/ 7 w 19"/>
                <a:gd name="T1" fmla="*/ 0 h 26"/>
                <a:gd name="T2" fmla="*/ 19 w 19"/>
                <a:gd name="T3" fmla="*/ 3 h 26"/>
                <a:gd name="T4" fmla="*/ 11 w 19"/>
                <a:gd name="T5" fmla="*/ 26 h 26"/>
                <a:gd name="T6" fmla="*/ 0 w 19"/>
                <a:gd name="T7" fmla="*/ 22 h 26"/>
                <a:gd name="T8" fmla="*/ 7 w 19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26"/>
                <a:gd name="T17" fmla="*/ 19 w 19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26">
                  <a:moveTo>
                    <a:pt x="7" y="0"/>
                  </a:moveTo>
                  <a:lnTo>
                    <a:pt x="19" y="3"/>
                  </a:lnTo>
                  <a:lnTo>
                    <a:pt x="11" y="26"/>
                  </a:lnTo>
                  <a:lnTo>
                    <a:pt x="0" y="2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95" name="Freeform 297"/>
            <p:cNvSpPr>
              <a:spLocks/>
            </p:cNvSpPr>
            <p:nvPr/>
          </p:nvSpPr>
          <p:spPr bwMode="auto">
            <a:xfrm>
              <a:off x="7239459" y="3983039"/>
              <a:ext cx="17462" cy="22225"/>
            </a:xfrm>
            <a:custGeom>
              <a:avLst/>
              <a:gdLst>
                <a:gd name="T0" fmla="*/ 19 w 19"/>
                <a:gd name="T1" fmla="*/ 4 h 27"/>
                <a:gd name="T2" fmla="*/ 7 w 19"/>
                <a:gd name="T3" fmla="*/ 0 h 27"/>
                <a:gd name="T4" fmla="*/ 0 w 19"/>
                <a:gd name="T5" fmla="*/ 23 h 27"/>
                <a:gd name="T6" fmla="*/ 11 w 19"/>
                <a:gd name="T7" fmla="*/ 27 h 27"/>
                <a:gd name="T8" fmla="*/ 19 w 19"/>
                <a:gd name="T9" fmla="*/ 4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27"/>
                <a:gd name="T17" fmla="*/ 19 w 19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27">
                  <a:moveTo>
                    <a:pt x="19" y="4"/>
                  </a:moveTo>
                  <a:lnTo>
                    <a:pt x="7" y="0"/>
                  </a:lnTo>
                  <a:lnTo>
                    <a:pt x="0" y="23"/>
                  </a:lnTo>
                  <a:lnTo>
                    <a:pt x="11" y="27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96" name="Freeform 298"/>
            <p:cNvSpPr>
              <a:spLocks/>
            </p:cNvSpPr>
            <p:nvPr/>
          </p:nvSpPr>
          <p:spPr bwMode="auto">
            <a:xfrm>
              <a:off x="7304546" y="3962400"/>
              <a:ext cx="44450" cy="39688"/>
            </a:xfrm>
            <a:custGeom>
              <a:avLst/>
              <a:gdLst>
                <a:gd name="T0" fmla="*/ 12 w 57"/>
                <a:gd name="T1" fmla="*/ 0 h 47"/>
                <a:gd name="T2" fmla="*/ 0 w 57"/>
                <a:gd name="T3" fmla="*/ 20 h 47"/>
                <a:gd name="T4" fmla="*/ 44 w 57"/>
                <a:gd name="T5" fmla="*/ 47 h 47"/>
                <a:gd name="T6" fmla="*/ 57 w 57"/>
                <a:gd name="T7" fmla="*/ 27 h 47"/>
                <a:gd name="T8" fmla="*/ 12 w 57"/>
                <a:gd name="T9" fmla="*/ 0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47"/>
                <a:gd name="T17" fmla="*/ 57 w 57"/>
                <a:gd name="T18" fmla="*/ 47 h 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47">
                  <a:moveTo>
                    <a:pt x="12" y="0"/>
                  </a:moveTo>
                  <a:lnTo>
                    <a:pt x="0" y="20"/>
                  </a:lnTo>
                  <a:lnTo>
                    <a:pt x="44" y="47"/>
                  </a:lnTo>
                  <a:lnTo>
                    <a:pt x="57" y="2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97" name="Freeform 299"/>
            <p:cNvSpPr>
              <a:spLocks/>
            </p:cNvSpPr>
            <p:nvPr/>
          </p:nvSpPr>
          <p:spPr bwMode="auto">
            <a:xfrm>
              <a:off x="7336296" y="3986213"/>
              <a:ext cx="46038" cy="49212"/>
            </a:xfrm>
            <a:custGeom>
              <a:avLst/>
              <a:gdLst>
                <a:gd name="T0" fmla="*/ 16 w 60"/>
                <a:gd name="T1" fmla="*/ 0 h 59"/>
                <a:gd name="T2" fmla="*/ 0 w 60"/>
                <a:gd name="T3" fmla="*/ 17 h 59"/>
                <a:gd name="T4" fmla="*/ 43 w 60"/>
                <a:gd name="T5" fmla="*/ 59 h 59"/>
                <a:gd name="T6" fmla="*/ 60 w 60"/>
                <a:gd name="T7" fmla="*/ 41 h 59"/>
                <a:gd name="T8" fmla="*/ 16 w 60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59"/>
                <a:gd name="T17" fmla="*/ 60 w 60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59">
                  <a:moveTo>
                    <a:pt x="16" y="0"/>
                  </a:moveTo>
                  <a:lnTo>
                    <a:pt x="0" y="17"/>
                  </a:lnTo>
                  <a:lnTo>
                    <a:pt x="43" y="59"/>
                  </a:lnTo>
                  <a:lnTo>
                    <a:pt x="60" y="41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98" name="Freeform 300"/>
            <p:cNvSpPr>
              <a:spLocks/>
            </p:cNvSpPr>
            <p:nvPr/>
          </p:nvSpPr>
          <p:spPr bwMode="auto">
            <a:xfrm>
              <a:off x="7336297" y="3984626"/>
              <a:ext cx="17463" cy="17463"/>
            </a:xfrm>
            <a:custGeom>
              <a:avLst/>
              <a:gdLst>
                <a:gd name="T0" fmla="*/ 15 w 16"/>
                <a:gd name="T1" fmla="*/ 0 h 20"/>
                <a:gd name="T2" fmla="*/ 16 w 16"/>
                <a:gd name="T3" fmla="*/ 1 h 20"/>
                <a:gd name="T4" fmla="*/ 0 w 16"/>
                <a:gd name="T5" fmla="*/ 18 h 20"/>
                <a:gd name="T6" fmla="*/ 2 w 16"/>
                <a:gd name="T7" fmla="*/ 20 h 20"/>
                <a:gd name="T8" fmla="*/ 15 w 16"/>
                <a:gd name="T9" fmla="*/ 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20"/>
                <a:gd name="T17" fmla="*/ 16 w 16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20">
                  <a:moveTo>
                    <a:pt x="15" y="0"/>
                  </a:moveTo>
                  <a:lnTo>
                    <a:pt x="16" y="1"/>
                  </a:lnTo>
                  <a:lnTo>
                    <a:pt x="0" y="18"/>
                  </a:lnTo>
                  <a:lnTo>
                    <a:pt x="2" y="2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299" name="Freeform 301"/>
            <p:cNvSpPr>
              <a:spLocks/>
            </p:cNvSpPr>
            <p:nvPr/>
          </p:nvSpPr>
          <p:spPr bwMode="auto">
            <a:xfrm>
              <a:off x="7371221" y="4019551"/>
              <a:ext cx="44450" cy="49213"/>
            </a:xfrm>
            <a:custGeom>
              <a:avLst/>
              <a:gdLst>
                <a:gd name="T0" fmla="*/ 17 w 59"/>
                <a:gd name="T1" fmla="*/ 0 h 58"/>
                <a:gd name="T2" fmla="*/ 0 w 59"/>
                <a:gd name="T3" fmla="*/ 18 h 58"/>
                <a:gd name="T4" fmla="*/ 42 w 59"/>
                <a:gd name="T5" fmla="*/ 58 h 58"/>
                <a:gd name="T6" fmla="*/ 59 w 59"/>
                <a:gd name="T7" fmla="*/ 40 h 58"/>
                <a:gd name="T8" fmla="*/ 17 w 59"/>
                <a:gd name="T9" fmla="*/ 0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58"/>
                <a:gd name="T17" fmla="*/ 59 w 59"/>
                <a:gd name="T18" fmla="*/ 58 h 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58">
                  <a:moveTo>
                    <a:pt x="17" y="0"/>
                  </a:moveTo>
                  <a:lnTo>
                    <a:pt x="0" y="18"/>
                  </a:lnTo>
                  <a:lnTo>
                    <a:pt x="42" y="58"/>
                  </a:lnTo>
                  <a:lnTo>
                    <a:pt x="59" y="4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300" name="Freeform 302"/>
            <p:cNvSpPr>
              <a:spLocks/>
            </p:cNvSpPr>
            <p:nvPr/>
          </p:nvSpPr>
          <p:spPr bwMode="auto">
            <a:xfrm>
              <a:off x="7402971" y="4054475"/>
              <a:ext cx="19050" cy="20638"/>
            </a:xfrm>
            <a:custGeom>
              <a:avLst/>
              <a:gdLst>
                <a:gd name="T0" fmla="*/ 17 w 26"/>
                <a:gd name="T1" fmla="*/ 0 h 25"/>
                <a:gd name="T2" fmla="*/ 26 w 26"/>
                <a:gd name="T3" fmla="*/ 8 h 25"/>
                <a:gd name="T4" fmla="*/ 9 w 26"/>
                <a:gd name="T5" fmla="*/ 25 h 25"/>
                <a:gd name="T6" fmla="*/ 0 w 26"/>
                <a:gd name="T7" fmla="*/ 18 h 25"/>
                <a:gd name="T8" fmla="*/ 17 w 26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25"/>
                <a:gd name="T17" fmla="*/ 26 w 26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25">
                  <a:moveTo>
                    <a:pt x="17" y="0"/>
                  </a:moveTo>
                  <a:lnTo>
                    <a:pt x="26" y="8"/>
                  </a:lnTo>
                  <a:lnTo>
                    <a:pt x="9" y="25"/>
                  </a:lnTo>
                  <a:lnTo>
                    <a:pt x="0" y="18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301" name="Freeform 303"/>
            <p:cNvSpPr>
              <a:spLocks/>
            </p:cNvSpPr>
            <p:nvPr/>
          </p:nvSpPr>
          <p:spPr bwMode="auto">
            <a:xfrm>
              <a:off x="7296609" y="3957639"/>
              <a:ext cx="17462" cy="20637"/>
            </a:xfrm>
            <a:custGeom>
              <a:avLst/>
              <a:gdLst>
                <a:gd name="T0" fmla="*/ 23 w 23"/>
                <a:gd name="T1" fmla="*/ 6 h 26"/>
                <a:gd name="T2" fmla="*/ 13 w 23"/>
                <a:gd name="T3" fmla="*/ 0 h 26"/>
                <a:gd name="T4" fmla="*/ 0 w 23"/>
                <a:gd name="T5" fmla="*/ 20 h 26"/>
                <a:gd name="T6" fmla="*/ 11 w 23"/>
                <a:gd name="T7" fmla="*/ 26 h 26"/>
                <a:gd name="T8" fmla="*/ 23 w 23"/>
                <a:gd name="T9" fmla="*/ 6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6"/>
                <a:gd name="T17" fmla="*/ 23 w 23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6">
                  <a:moveTo>
                    <a:pt x="23" y="6"/>
                  </a:moveTo>
                  <a:lnTo>
                    <a:pt x="13" y="0"/>
                  </a:lnTo>
                  <a:lnTo>
                    <a:pt x="0" y="20"/>
                  </a:lnTo>
                  <a:lnTo>
                    <a:pt x="11" y="26"/>
                  </a:lnTo>
                  <a:lnTo>
                    <a:pt x="23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302" name="Freeform 304"/>
            <p:cNvSpPr>
              <a:spLocks/>
            </p:cNvSpPr>
            <p:nvPr/>
          </p:nvSpPr>
          <p:spPr bwMode="auto">
            <a:xfrm>
              <a:off x="7345822" y="3983039"/>
              <a:ext cx="149225" cy="79375"/>
            </a:xfrm>
            <a:custGeom>
              <a:avLst/>
              <a:gdLst>
                <a:gd name="T0" fmla="*/ 8 w 193"/>
                <a:gd name="T1" fmla="*/ 0 h 94"/>
                <a:gd name="T2" fmla="*/ 0 w 193"/>
                <a:gd name="T3" fmla="*/ 23 h 94"/>
                <a:gd name="T4" fmla="*/ 186 w 193"/>
                <a:gd name="T5" fmla="*/ 94 h 94"/>
                <a:gd name="T6" fmla="*/ 193 w 193"/>
                <a:gd name="T7" fmla="*/ 72 h 94"/>
                <a:gd name="T8" fmla="*/ 8 w 193"/>
                <a:gd name="T9" fmla="*/ 0 h 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3"/>
                <a:gd name="T16" fmla="*/ 0 h 94"/>
                <a:gd name="T17" fmla="*/ 193 w 193"/>
                <a:gd name="T18" fmla="*/ 94 h 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3" h="94">
                  <a:moveTo>
                    <a:pt x="8" y="0"/>
                  </a:moveTo>
                  <a:lnTo>
                    <a:pt x="0" y="23"/>
                  </a:lnTo>
                  <a:lnTo>
                    <a:pt x="186" y="94"/>
                  </a:lnTo>
                  <a:lnTo>
                    <a:pt x="193" y="7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303" name="Freeform 305"/>
            <p:cNvSpPr>
              <a:spLocks/>
            </p:cNvSpPr>
            <p:nvPr/>
          </p:nvSpPr>
          <p:spPr bwMode="auto">
            <a:xfrm>
              <a:off x="7488697" y="4043364"/>
              <a:ext cx="15875" cy="22225"/>
            </a:xfrm>
            <a:custGeom>
              <a:avLst/>
              <a:gdLst>
                <a:gd name="T0" fmla="*/ 7 w 19"/>
                <a:gd name="T1" fmla="*/ 0 h 26"/>
                <a:gd name="T2" fmla="*/ 19 w 19"/>
                <a:gd name="T3" fmla="*/ 3 h 26"/>
                <a:gd name="T4" fmla="*/ 11 w 19"/>
                <a:gd name="T5" fmla="*/ 26 h 26"/>
                <a:gd name="T6" fmla="*/ 0 w 19"/>
                <a:gd name="T7" fmla="*/ 22 h 26"/>
                <a:gd name="T8" fmla="*/ 7 w 19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26"/>
                <a:gd name="T17" fmla="*/ 19 w 19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26">
                  <a:moveTo>
                    <a:pt x="7" y="0"/>
                  </a:moveTo>
                  <a:lnTo>
                    <a:pt x="19" y="3"/>
                  </a:lnTo>
                  <a:lnTo>
                    <a:pt x="11" y="26"/>
                  </a:lnTo>
                  <a:lnTo>
                    <a:pt x="0" y="2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304" name="Freeform 306"/>
            <p:cNvSpPr>
              <a:spLocks/>
            </p:cNvSpPr>
            <p:nvPr/>
          </p:nvSpPr>
          <p:spPr bwMode="auto">
            <a:xfrm>
              <a:off x="7336297" y="3979864"/>
              <a:ext cx="17463" cy="22225"/>
            </a:xfrm>
            <a:custGeom>
              <a:avLst/>
              <a:gdLst>
                <a:gd name="T0" fmla="*/ 19 w 19"/>
                <a:gd name="T1" fmla="*/ 3 h 26"/>
                <a:gd name="T2" fmla="*/ 8 w 19"/>
                <a:gd name="T3" fmla="*/ 0 h 26"/>
                <a:gd name="T4" fmla="*/ 0 w 19"/>
                <a:gd name="T5" fmla="*/ 22 h 26"/>
                <a:gd name="T6" fmla="*/ 11 w 19"/>
                <a:gd name="T7" fmla="*/ 26 h 26"/>
                <a:gd name="T8" fmla="*/ 19 w 19"/>
                <a:gd name="T9" fmla="*/ 3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26"/>
                <a:gd name="T17" fmla="*/ 19 w 19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26">
                  <a:moveTo>
                    <a:pt x="19" y="3"/>
                  </a:moveTo>
                  <a:lnTo>
                    <a:pt x="8" y="0"/>
                  </a:lnTo>
                  <a:lnTo>
                    <a:pt x="0" y="22"/>
                  </a:lnTo>
                  <a:lnTo>
                    <a:pt x="11" y="26"/>
                  </a:lnTo>
                  <a:lnTo>
                    <a:pt x="19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305" name="Freeform 307"/>
            <p:cNvSpPr>
              <a:spLocks/>
            </p:cNvSpPr>
            <p:nvPr/>
          </p:nvSpPr>
          <p:spPr bwMode="auto">
            <a:xfrm>
              <a:off x="7182309" y="3560763"/>
              <a:ext cx="139700" cy="76200"/>
            </a:xfrm>
            <a:custGeom>
              <a:avLst/>
              <a:gdLst>
                <a:gd name="T0" fmla="*/ 0 w 183"/>
                <a:gd name="T1" fmla="*/ 66 h 89"/>
                <a:gd name="T2" fmla="*/ 8 w 183"/>
                <a:gd name="T3" fmla="*/ 89 h 89"/>
                <a:gd name="T4" fmla="*/ 183 w 183"/>
                <a:gd name="T5" fmla="*/ 22 h 89"/>
                <a:gd name="T6" fmla="*/ 175 w 183"/>
                <a:gd name="T7" fmla="*/ 0 h 89"/>
                <a:gd name="T8" fmla="*/ 0 w 183"/>
                <a:gd name="T9" fmla="*/ 66 h 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3"/>
                <a:gd name="T16" fmla="*/ 0 h 89"/>
                <a:gd name="T17" fmla="*/ 183 w 183"/>
                <a:gd name="T18" fmla="*/ 89 h 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3" h="89">
                  <a:moveTo>
                    <a:pt x="0" y="66"/>
                  </a:moveTo>
                  <a:lnTo>
                    <a:pt x="8" y="89"/>
                  </a:lnTo>
                  <a:lnTo>
                    <a:pt x="183" y="22"/>
                  </a:lnTo>
                  <a:lnTo>
                    <a:pt x="175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306" name="Freeform 308"/>
            <p:cNvSpPr>
              <a:spLocks/>
            </p:cNvSpPr>
            <p:nvPr/>
          </p:nvSpPr>
          <p:spPr bwMode="auto">
            <a:xfrm>
              <a:off x="7315660" y="3557589"/>
              <a:ext cx="15875" cy="22225"/>
            </a:xfrm>
            <a:custGeom>
              <a:avLst/>
              <a:gdLst>
                <a:gd name="T0" fmla="*/ 0 w 19"/>
                <a:gd name="T1" fmla="*/ 4 h 26"/>
                <a:gd name="T2" fmla="*/ 11 w 19"/>
                <a:gd name="T3" fmla="*/ 0 h 26"/>
                <a:gd name="T4" fmla="*/ 19 w 19"/>
                <a:gd name="T5" fmla="*/ 23 h 26"/>
                <a:gd name="T6" fmla="*/ 8 w 19"/>
                <a:gd name="T7" fmla="*/ 26 h 26"/>
                <a:gd name="T8" fmla="*/ 0 w 19"/>
                <a:gd name="T9" fmla="*/ 4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26"/>
                <a:gd name="T17" fmla="*/ 19 w 19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26">
                  <a:moveTo>
                    <a:pt x="0" y="4"/>
                  </a:moveTo>
                  <a:lnTo>
                    <a:pt x="11" y="0"/>
                  </a:lnTo>
                  <a:lnTo>
                    <a:pt x="19" y="23"/>
                  </a:lnTo>
                  <a:lnTo>
                    <a:pt x="8" y="2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307" name="Freeform 309"/>
            <p:cNvSpPr>
              <a:spLocks/>
            </p:cNvSpPr>
            <p:nvPr/>
          </p:nvSpPr>
          <p:spPr bwMode="auto">
            <a:xfrm>
              <a:off x="7172785" y="3616326"/>
              <a:ext cx="15875" cy="23813"/>
            </a:xfrm>
            <a:custGeom>
              <a:avLst/>
              <a:gdLst>
                <a:gd name="T0" fmla="*/ 12 w 20"/>
                <a:gd name="T1" fmla="*/ 0 h 27"/>
                <a:gd name="T2" fmla="*/ 0 w 20"/>
                <a:gd name="T3" fmla="*/ 4 h 27"/>
                <a:gd name="T4" fmla="*/ 8 w 20"/>
                <a:gd name="T5" fmla="*/ 27 h 27"/>
                <a:gd name="T6" fmla="*/ 20 w 20"/>
                <a:gd name="T7" fmla="*/ 23 h 27"/>
                <a:gd name="T8" fmla="*/ 12 w 20"/>
                <a:gd name="T9" fmla="*/ 0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27"/>
                <a:gd name="T17" fmla="*/ 20 w 20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27">
                  <a:moveTo>
                    <a:pt x="12" y="0"/>
                  </a:moveTo>
                  <a:lnTo>
                    <a:pt x="0" y="4"/>
                  </a:lnTo>
                  <a:lnTo>
                    <a:pt x="8" y="27"/>
                  </a:lnTo>
                  <a:lnTo>
                    <a:pt x="20" y="2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308" name="Freeform 310"/>
            <p:cNvSpPr>
              <a:spLocks/>
            </p:cNvSpPr>
            <p:nvPr/>
          </p:nvSpPr>
          <p:spPr bwMode="auto">
            <a:xfrm>
              <a:off x="7142622" y="3654425"/>
              <a:ext cx="227013" cy="26988"/>
            </a:xfrm>
            <a:custGeom>
              <a:avLst/>
              <a:gdLst>
                <a:gd name="T0" fmla="*/ 0 w 295"/>
                <a:gd name="T1" fmla="*/ 9 h 33"/>
                <a:gd name="T2" fmla="*/ 0 w 295"/>
                <a:gd name="T3" fmla="*/ 33 h 33"/>
                <a:gd name="T4" fmla="*/ 295 w 295"/>
                <a:gd name="T5" fmla="*/ 24 h 33"/>
                <a:gd name="T6" fmla="*/ 295 w 295"/>
                <a:gd name="T7" fmla="*/ 0 h 33"/>
                <a:gd name="T8" fmla="*/ 0 w 295"/>
                <a:gd name="T9" fmla="*/ 9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5"/>
                <a:gd name="T16" fmla="*/ 0 h 33"/>
                <a:gd name="T17" fmla="*/ 295 w 295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5" h="33">
                  <a:moveTo>
                    <a:pt x="0" y="9"/>
                  </a:moveTo>
                  <a:lnTo>
                    <a:pt x="0" y="33"/>
                  </a:lnTo>
                  <a:lnTo>
                    <a:pt x="295" y="24"/>
                  </a:lnTo>
                  <a:lnTo>
                    <a:pt x="295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309" name="Rectangle 311"/>
            <p:cNvSpPr>
              <a:spLocks noChangeArrowheads="1"/>
            </p:cNvSpPr>
            <p:nvPr/>
          </p:nvSpPr>
          <p:spPr bwMode="auto">
            <a:xfrm>
              <a:off x="7369635" y="3654425"/>
              <a:ext cx="15875" cy="190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310" name="Rectangle 312"/>
            <p:cNvSpPr>
              <a:spLocks noChangeArrowheads="1"/>
            </p:cNvSpPr>
            <p:nvPr/>
          </p:nvSpPr>
          <p:spPr bwMode="auto">
            <a:xfrm>
              <a:off x="7134685" y="3660775"/>
              <a:ext cx="15875" cy="2063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311" name="Rectangle 313"/>
            <p:cNvSpPr>
              <a:spLocks noChangeArrowheads="1"/>
            </p:cNvSpPr>
            <p:nvPr/>
          </p:nvSpPr>
          <p:spPr bwMode="auto">
            <a:xfrm>
              <a:off x="7104521" y="3838576"/>
              <a:ext cx="19050" cy="285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312" name="Freeform 314"/>
            <p:cNvSpPr>
              <a:spLocks/>
            </p:cNvSpPr>
            <p:nvPr/>
          </p:nvSpPr>
          <p:spPr bwMode="auto">
            <a:xfrm>
              <a:off x="7104522" y="3822700"/>
              <a:ext cx="22225" cy="20638"/>
            </a:xfrm>
            <a:custGeom>
              <a:avLst/>
              <a:gdLst>
                <a:gd name="T0" fmla="*/ 0 w 27"/>
                <a:gd name="T1" fmla="*/ 15 h 25"/>
                <a:gd name="T2" fmla="*/ 22 w 27"/>
                <a:gd name="T3" fmla="*/ 25 h 25"/>
                <a:gd name="T4" fmla="*/ 27 w 27"/>
                <a:gd name="T5" fmla="*/ 10 h 25"/>
                <a:gd name="T6" fmla="*/ 5 w 27"/>
                <a:gd name="T7" fmla="*/ 0 h 25"/>
                <a:gd name="T8" fmla="*/ 0 w 27"/>
                <a:gd name="T9" fmla="*/ 15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25"/>
                <a:gd name="T17" fmla="*/ 27 w 27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25">
                  <a:moveTo>
                    <a:pt x="0" y="15"/>
                  </a:moveTo>
                  <a:lnTo>
                    <a:pt x="22" y="25"/>
                  </a:lnTo>
                  <a:lnTo>
                    <a:pt x="27" y="10"/>
                  </a:lnTo>
                  <a:lnTo>
                    <a:pt x="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313" name="Freeform 315"/>
            <p:cNvSpPr>
              <a:spLocks/>
            </p:cNvSpPr>
            <p:nvPr/>
          </p:nvSpPr>
          <p:spPr bwMode="auto">
            <a:xfrm>
              <a:off x="7104521" y="3827464"/>
              <a:ext cx="19050" cy="15875"/>
            </a:xfrm>
            <a:custGeom>
              <a:avLst/>
              <a:gdLst>
                <a:gd name="T0" fmla="*/ 0 w 24"/>
                <a:gd name="T1" fmla="*/ 5 h 10"/>
                <a:gd name="T2" fmla="*/ 0 w 24"/>
                <a:gd name="T3" fmla="*/ 0 h 10"/>
                <a:gd name="T4" fmla="*/ 22 w 24"/>
                <a:gd name="T5" fmla="*/ 10 h 10"/>
                <a:gd name="T6" fmla="*/ 24 w 24"/>
                <a:gd name="T7" fmla="*/ 5 h 10"/>
                <a:gd name="T8" fmla="*/ 0 w 24"/>
                <a:gd name="T9" fmla="*/ 5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10"/>
                <a:gd name="T17" fmla="*/ 24 w 24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10">
                  <a:moveTo>
                    <a:pt x="0" y="5"/>
                  </a:moveTo>
                  <a:lnTo>
                    <a:pt x="0" y="0"/>
                  </a:lnTo>
                  <a:lnTo>
                    <a:pt x="22" y="10"/>
                  </a:lnTo>
                  <a:lnTo>
                    <a:pt x="24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314" name="Freeform 316"/>
            <p:cNvSpPr>
              <a:spLocks/>
            </p:cNvSpPr>
            <p:nvPr/>
          </p:nvSpPr>
          <p:spPr bwMode="auto">
            <a:xfrm>
              <a:off x="7109284" y="3805239"/>
              <a:ext cx="25400" cy="26987"/>
            </a:xfrm>
            <a:custGeom>
              <a:avLst/>
              <a:gdLst>
                <a:gd name="T0" fmla="*/ 0 w 32"/>
                <a:gd name="T1" fmla="*/ 19 h 31"/>
                <a:gd name="T2" fmla="*/ 20 w 32"/>
                <a:gd name="T3" fmla="*/ 31 h 31"/>
                <a:gd name="T4" fmla="*/ 32 w 32"/>
                <a:gd name="T5" fmla="*/ 13 h 31"/>
                <a:gd name="T6" fmla="*/ 11 w 32"/>
                <a:gd name="T7" fmla="*/ 0 h 31"/>
                <a:gd name="T8" fmla="*/ 0 w 32"/>
                <a:gd name="T9" fmla="*/ 19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31"/>
                <a:gd name="T17" fmla="*/ 32 w 32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31">
                  <a:moveTo>
                    <a:pt x="0" y="19"/>
                  </a:moveTo>
                  <a:lnTo>
                    <a:pt x="20" y="31"/>
                  </a:lnTo>
                  <a:lnTo>
                    <a:pt x="32" y="13"/>
                  </a:lnTo>
                  <a:lnTo>
                    <a:pt x="11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315" name="Freeform 317"/>
            <p:cNvSpPr>
              <a:spLocks/>
            </p:cNvSpPr>
            <p:nvPr/>
          </p:nvSpPr>
          <p:spPr bwMode="auto">
            <a:xfrm>
              <a:off x="7109284" y="3816351"/>
              <a:ext cx="17462" cy="15875"/>
            </a:xfrm>
            <a:custGeom>
              <a:avLst/>
              <a:gdLst>
                <a:gd name="T0" fmla="*/ 0 w 22"/>
                <a:gd name="T1" fmla="*/ 1 h 12"/>
                <a:gd name="T2" fmla="*/ 2 w 22"/>
                <a:gd name="T3" fmla="*/ 0 h 12"/>
                <a:gd name="T4" fmla="*/ 22 w 22"/>
                <a:gd name="T5" fmla="*/ 12 h 12"/>
                <a:gd name="T6" fmla="*/ 22 w 22"/>
                <a:gd name="T7" fmla="*/ 11 h 12"/>
                <a:gd name="T8" fmla="*/ 0 w 22"/>
                <a:gd name="T9" fmla="*/ 1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12"/>
                <a:gd name="T17" fmla="*/ 22 w 22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12">
                  <a:moveTo>
                    <a:pt x="0" y="1"/>
                  </a:moveTo>
                  <a:lnTo>
                    <a:pt x="2" y="0"/>
                  </a:lnTo>
                  <a:lnTo>
                    <a:pt x="22" y="12"/>
                  </a:lnTo>
                  <a:lnTo>
                    <a:pt x="22" y="1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316" name="Freeform 318"/>
            <p:cNvSpPr>
              <a:spLocks/>
            </p:cNvSpPr>
            <p:nvPr/>
          </p:nvSpPr>
          <p:spPr bwMode="auto">
            <a:xfrm>
              <a:off x="7120396" y="3759200"/>
              <a:ext cx="57150" cy="58738"/>
            </a:xfrm>
            <a:custGeom>
              <a:avLst/>
              <a:gdLst>
                <a:gd name="T0" fmla="*/ 0 w 74"/>
                <a:gd name="T1" fmla="*/ 54 h 71"/>
                <a:gd name="T2" fmla="*/ 17 w 74"/>
                <a:gd name="T3" fmla="*/ 71 h 71"/>
                <a:gd name="T4" fmla="*/ 74 w 74"/>
                <a:gd name="T5" fmla="*/ 17 h 71"/>
                <a:gd name="T6" fmla="*/ 58 w 74"/>
                <a:gd name="T7" fmla="*/ 0 h 71"/>
                <a:gd name="T8" fmla="*/ 0 w 74"/>
                <a:gd name="T9" fmla="*/ 54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"/>
                <a:gd name="T16" fmla="*/ 0 h 71"/>
                <a:gd name="T17" fmla="*/ 74 w 74"/>
                <a:gd name="T18" fmla="*/ 71 h 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" h="71">
                  <a:moveTo>
                    <a:pt x="0" y="54"/>
                  </a:moveTo>
                  <a:lnTo>
                    <a:pt x="17" y="71"/>
                  </a:lnTo>
                  <a:lnTo>
                    <a:pt x="74" y="17"/>
                  </a:lnTo>
                  <a:lnTo>
                    <a:pt x="58" y="0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317" name="Freeform 319"/>
            <p:cNvSpPr>
              <a:spLocks/>
            </p:cNvSpPr>
            <p:nvPr/>
          </p:nvSpPr>
          <p:spPr bwMode="auto">
            <a:xfrm>
              <a:off x="7118810" y="3802064"/>
              <a:ext cx="15875" cy="15875"/>
            </a:xfrm>
            <a:custGeom>
              <a:avLst/>
              <a:gdLst>
                <a:gd name="T0" fmla="*/ 0 w 21"/>
                <a:gd name="T1" fmla="*/ 2 h 17"/>
                <a:gd name="T2" fmla="*/ 3 w 21"/>
                <a:gd name="T3" fmla="*/ 0 h 17"/>
                <a:gd name="T4" fmla="*/ 1 w 21"/>
                <a:gd name="T5" fmla="*/ 0 h 17"/>
                <a:gd name="T6" fmla="*/ 18 w 21"/>
                <a:gd name="T7" fmla="*/ 17 h 17"/>
                <a:gd name="T8" fmla="*/ 21 w 21"/>
                <a:gd name="T9" fmla="*/ 15 h 17"/>
                <a:gd name="T10" fmla="*/ 0 w 21"/>
                <a:gd name="T11" fmla="*/ 2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"/>
                <a:gd name="T19" fmla="*/ 0 h 17"/>
                <a:gd name="T20" fmla="*/ 21 w 21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" h="17">
                  <a:moveTo>
                    <a:pt x="0" y="2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18" y="17"/>
                  </a:lnTo>
                  <a:lnTo>
                    <a:pt x="21" y="15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318" name="Freeform 320"/>
            <p:cNvSpPr>
              <a:spLocks/>
            </p:cNvSpPr>
            <p:nvPr/>
          </p:nvSpPr>
          <p:spPr bwMode="auto">
            <a:xfrm>
              <a:off x="7163260" y="3751264"/>
              <a:ext cx="20637" cy="20637"/>
            </a:xfrm>
            <a:custGeom>
              <a:avLst/>
              <a:gdLst>
                <a:gd name="T0" fmla="*/ 0 w 25"/>
                <a:gd name="T1" fmla="*/ 9 h 26"/>
                <a:gd name="T2" fmla="*/ 9 w 25"/>
                <a:gd name="T3" fmla="*/ 0 h 26"/>
                <a:gd name="T4" fmla="*/ 25 w 25"/>
                <a:gd name="T5" fmla="*/ 18 h 26"/>
                <a:gd name="T6" fmla="*/ 16 w 25"/>
                <a:gd name="T7" fmla="*/ 26 h 26"/>
                <a:gd name="T8" fmla="*/ 0 w 25"/>
                <a:gd name="T9" fmla="*/ 9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6"/>
                <a:gd name="T17" fmla="*/ 25 w 25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6">
                  <a:moveTo>
                    <a:pt x="0" y="9"/>
                  </a:moveTo>
                  <a:lnTo>
                    <a:pt x="9" y="0"/>
                  </a:lnTo>
                  <a:lnTo>
                    <a:pt x="25" y="18"/>
                  </a:lnTo>
                  <a:lnTo>
                    <a:pt x="16" y="26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319" name="Rectangle 321"/>
            <p:cNvSpPr>
              <a:spLocks noChangeArrowheads="1"/>
            </p:cNvSpPr>
            <p:nvPr/>
          </p:nvSpPr>
          <p:spPr bwMode="auto">
            <a:xfrm>
              <a:off x="7104521" y="3860801"/>
              <a:ext cx="19050" cy="158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320" name="Rectangle 322"/>
            <p:cNvSpPr>
              <a:spLocks noChangeArrowheads="1"/>
            </p:cNvSpPr>
            <p:nvPr/>
          </p:nvSpPr>
          <p:spPr bwMode="auto">
            <a:xfrm>
              <a:off x="6777497" y="3865564"/>
              <a:ext cx="639763" cy="2063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321" name="Rectangle 323"/>
            <p:cNvSpPr>
              <a:spLocks noChangeArrowheads="1"/>
            </p:cNvSpPr>
            <p:nvPr/>
          </p:nvSpPr>
          <p:spPr bwMode="auto">
            <a:xfrm>
              <a:off x="7417259" y="3865564"/>
              <a:ext cx="17462" cy="2063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322" name="Rectangle 324"/>
            <p:cNvSpPr>
              <a:spLocks noChangeArrowheads="1"/>
            </p:cNvSpPr>
            <p:nvPr/>
          </p:nvSpPr>
          <p:spPr bwMode="auto">
            <a:xfrm>
              <a:off x="6769560" y="3865564"/>
              <a:ext cx="15875" cy="20637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323" name="Freeform 325"/>
            <p:cNvSpPr>
              <a:spLocks/>
            </p:cNvSpPr>
            <p:nvPr/>
          </p:nvSpPr>
          <p:spPr bwMode="auto">
            <a:xfrm>
              <a:off x="4939171" y="3843338"/>
              <a:ext cx="1804988" cy="61912"/>
            </a:xfrm>
            <a:custGeom>
              <a:avLst/>
              <a:gdLst>
                <a:gd name="T0" fmla="*/ 0 w 2352"/>
                <a:gd name="T1" fmla="*/ 0 h 74"/>
                <a:gd name="T2" fmla="*/ 588 w 2352"/>
                <a:gd name="T3" fmla="*/ 0 h 74"/>
                <a:gd name="T4" fmla="*/ 1175 w 2352"/>
                <a:gd name="T5" fmla="*/ 0 h 74"/>
                <a:gd name="T6" fmla="*/ 1763 w 2352"/>
                <a:gd name="T7" fmla="*/ 0 h 74"/>
                <a:gd name="T8" fmla="*/ 2352 w 2352"/>
                <a:gd name="T9" fmla="*/ 0 h 74"/>
                <a:gd name="T10" fmla="*/ 2352 w 2352"/>
                <a:gd name="T11" fmla="*/ 74 h 74"/>
                <a:gd name="T12" fmla="*/ 1763 w 2352"/>
                <a:gd name="T13" fmla="*/ 74 h 74"/>
                <a:gd name="T14" fmla="*/ 1175 w 2352"/>
                <a:gd name="T15" fmla="*/ 74 h 74"/>
                <a:gd name="T16" fmla="*/ 588 w 2352"/>
                <a:gd name="T17" fmla="*/ 74 h 74"/>
                <a:gd name="T18" fmla="*/ 0 w 2352"/>
                <a:gd name="T19" fmla="*/ 74 h 74"/>
                <a:gd name="T20" fmla="*/ 0 w 2352"/>
                <a:gd name="T21" fmla="*/ 0 h 7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352"/>
                <a:gd name="T34" fmla="*/ 0 h 74"/>
                <a:gd name="T35" fmla="*/ 2352 w 2352"/>
                <a:gd name="T36" fmla="*/ 74 h 7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352" h="74">
                  <a:moveTo>
                    <a:pt x="0" y="0"/>
                  </a:moveTo>
                  <a:lnTo>
                    <a:pt x="588" y="0"/>
                  </a:lnTo>
                  <a:lnTo>
                    <a:pt x="1175" y="0"/>
                  </a:lnTo>
                  <a:lnTo>
                    <a:pt x="1763" y="0"/>
                  </a:lnTo>
                  <a:lnTo>
                    <a:pt x="2352" y="0"/>
                  </a:lnTo>
                  <a:lnTo>
                    <a:pt x="2352" y="74"/>
                  </a:lnTo>
                  <a:lnTo>
                    <a:pt x="1763" y="74"/>
                  </a:lnTo>
                  <a:lnTo>
                    <a:pt x="1175" y="74"/>
                  </a:lnTo>
                  <a:lnTo>
                    <a:pt x="588" y="74"/>
                  </a:lnTo>
                  <a:lnTo>
                    <a:pt x="0" y="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324" name="Freeform 326"/>
            <p:cNvSpPr>
              <a:spLocks/>
            </p:cNvSpPr>
            <p:nvPr/>
          </p:nvSpPr>
          <p:spPr bwMode="auto">
            <a:xfrm>
              <a:off x="5567821" y="3721101"/>
              <a:ext cx="58738" cy="87313"/>
            </a:xfrm>
            <a:custGeom>
              <a:avLst/>
              <a:gdLst>
                <a:gd name="T0" fmla="*/ 0 w 77"/>
                <a:gd name="T1" fmla="*/ 101 h 104"/>
                <a:gd name="T2" fmla="*/ 1 w 77"/>
                <a:gd name="T3" fmla="*/ 83 h 104"/>
                <a:gd name="T4" fmla="*/ 4 w 77"/>
                <a:gd name="T5" fmla="*/ 64 h 104"/>
                <a:gd name="T6" fmla="*/ 10 w 77"/>
                <a:gd name="T7" fmla="*/ 48 h 104"/>
                <a:gd name="T8" fmla="*/ 19 w 77"/>
                <a:gd name="T9" fmla="*/ 31 h 104"/>
                <a:gd name="T10" fmla="*/ 31 w 77"/>
                <a:gd name="T11" fmla="*/ 19 h 104"/>
                <a:gd name="T12" fmla="*/ 43 w 77"/>
                <a:gd name="T13" fmla="*/ 9 h 104"/>
                <a:gd name="T14" fmla="*/ 59 w 77"/>
                <a:gd name="T15" fmla="*/ 3 h 104"/>
                <a:gd name="T16" fmla="*/ 74 w 77"/>
                <a:gd name="T17" fmla="*/ 0 h 104"/>
                <a:gd name="T18" fmla="*/ 77 w 77"/>
                <a:gd name="T19" fmla="*/ 24 h 104"/>
                <a:gd name="T20" fmla="*/ 66 w 77"/>
                <a:gd name="T21" fmla="*/ 25 h 104"/>
                <a:gd name="T22" fmla="*/ 56 w 77"/>
                <a:gd name="T23" fmla="*/ 29 h 104"/>
                <a:gd name="T24" fmla="*/ 47 w 77"/>
                <a:gd name="T25" fmla="*/ 36 h 104"/>
                <a:gd name="T26" fmla="*/ 38 w 77"/>
                <a:gd name="T27" fmla="*/ 46 h 104"/>
                <a:gd name="T28" fmla="*/ 32 w 77"/>
                <a:gd name="T29" fmla="*/ 58 h 104"/>
                <a:gd name="T30" fmla="*/ 27 w 77"/>
                <a:gd name="T31" fmla="*/ 71 h 104"/>
                <a:gd name="T32" fmla="*/ 24 w 77"/>
                <a:gd name="T33" fmla="*/ 88 h 104"/>
                <a:gd name="T34" fmla="*/ 23 w 77"/>
                <a:gd name="T35" fmla="*/ 104 h 104"/>
                <a:gd name="T36" fmla="*/ 0 w 77"/>
                <a:gd name="T37" fmla="*/ 101 h 10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7"/>
                <a:gd name="T58" fmla="*/ 0 h 104"/>
                <a:gd name="T59" fmla="*/ 77 w 77"/>
                <a:gd name="T60" fmla="*/ 104 h 10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7" h="104">
                  <a:moveTo>
                    <a:pt x="0" y="101"/>
                  </a:moveTo>
                  <a:lnTo>
                    <a:pt x="1" y="83"/>
                  </a:lnTo>
                  <a:lnTo>
                    <a:pt x="4" y="64"/>
                  </a:lnTo>
                  <a:lnTo>
                    <a:pt x="10" y="48"/>
                  </a:lnTo>
                  <a:lnTo>
                    <a:pt x="19" y="31"/>
                  </a:lnTo>
                  <a:lnTo>
                    <a:pt x="31" y="19"/>
                  </a:lnTo>
                  <a:lnTo>
                    <a:pt x="43" y="9"/>
                  </a:lnTo>
                  <a:lnTo>
                    <a:pt x="59" y="3"/>
                  </a:lnTo>
                  <a:lnTo>
                    <a:pt x="74" y="0"/>
                  </a:lnTo>
                  <a:lnTo>
                    <a:pt x="77" y="24"/>
                  </a:lnTo>
                  <a:lnTo>
                    <a:pt x="66" y="25"/>
                  </a:lnTo>
                  <a:lnTo>
                    <a:pt x="56" y="29"/>
                  </a:lnTo>
                  <a:lnTo>
                    <a:pt x="47" y="36"/>
                  </a:lnTo>
                  <a:lnTo>
                    <a:pt x="38" y="46"/>
                  </a:lnTo>
                  <a:lnTo>
                    <a:pt x="32" y="58"/>
                  </a:lnTo>
                  <a:lnTo>
                    <a:pt x="27" y="71"/>
                  </a:lnTo>
                  <a:lnTo>
                    <a:pt x="24" y="88"/>
                  </a:lnTo>
                  <a:lnTo>
                    <a:pt x="23" y="104"/>
                  </a:lnTo>
                  <a:lnTo>
                    <a:pt x="0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325" name="Freeform 327"/>
            <p:cNvSpPr>
              <a:spLocks/>
            </p:cNvSpPr>
            <p:nvPr/>
          </p:nvSpPr>
          <p:spPr bwMode="auto">
            <a:xfrm>
              <a:off x="5624972" y="3719514"/>
              <a:ext cx="17463" cy="22225"/>
            </a:xfrm>
            <a:custGeom>
              <a:avLst/>
              <a:gdLst>
                <a:gd name="T0" fmla="*/ 0 w 14"/>
                <a:gd name="T1" fmla="*/ 1 h 25"/>
                <a:gd name="T2" fmla="*/ 12 w 14"/>
                <a:gd name="T3" fmla="*/ 0 h 25"/>
                <a:gd name="T4" fmla="*/ 14 w 14"/>
                <a:gd name="T5" fmla="*/ 24 h 25"/>
                <a:gd name="T6" fmla="*/ 3 w 14"/>
                <a:gd name="T7" fmla="*/ 25 h 25"/>
                <a:gd name="T8" fmla="*/ 0 w 14"/>
                <a:gd name="T9" fmla="*/ 1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25"/>
                <a:gd name="T17" fmla="*/ 14 w 14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25">
                  <a:moveTo>
                    <a:pt x="0" y="1"/>
                  </a:moveTo>
                  <a:lnTo>
                    <a:pt x="12" y="0"/>
                  </a:lnTo>
                  <a:lnTo>
                    <a:pt x="14" y="24"/>
                  </a:lnTo>
                  <a:lnTo>
                    <a:pt x="3" y="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326" name="Freeform 328"/>
            <p:cNvSpPr>
              <a:spLocks/>
            </p:cNvSpPr>
            <p:nvPr/>
          </p:nvSpPr>
          <p:spPr bwMode="auto">
            <a:xfrm>
              <a:off x="5567822" y="3802064"/>
              <a:ext cx="17463" cy="15875"/>
            </a:xfrm>
            <a:custGeom>
              <a:avLst/>
              <a:gdLst>
                <a:gd name="T0" fmla="*/ 1 w 24"/>
                <a:gd name="T1" fmla="*/ 0 h 14"/>
                <a:gd name="T2" fmla="*/ 0 w 24"/>
                <a:gd name="T3" fmla="*/ 12 h 14"/>
                <a:gd name="T4" fmla="*/ 23 w 24"/>
                <a:gd name="T5" fmla="*/ 14 h 14"/>
                <a:gd name="T6" fmla="*/ 24 w 24"/>
                <a:gd name="T7" fmla="*/ 3 h 14"/>
                <a:gd name="T8" fmla="*/ 1 w 24"/>
                <a:gd name="T9" fmla="*/ 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14"/>
                <a:gd name="T17" fmla="*/ 24 w 24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14">
                  <a:moveTo>
                    <a:pt x="1" y="0"/>
                  </a:moveTo>
                  <a:lnTo>
                    <a:pt x="0" y="12"/>
                  </a:lnTo>
                  <a:lnTo>
                    <a:pt x="23" y="14"/>
                  </a:lnTo>
                  <a:lnTo>
                    <a:pt x="24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327" name="Rectangle 329"/>
            <p:cNvSpPr>
              <a:spLocks noChangeArrowheads="1"/>
            </p:cNvSpPr>
            <p:nvPr/>
          </p:nvSpPr>
          <p:spPr bwMode="auto">
            <a:xfrm>
              <a:off x="5624972" y="3721101"/>
              <a:ext cx="60325" cy="1746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328" name="Rectangle 330"/>
            <p:cNvSpPr>
              <a:spLocks noChangeArrowheads="1"/>
            </p:cNvSpPr>
            <p:nvPr/>
          </p:nvSpPr>
          <p:spPr bwMode="auto">
            <a:xfrm>
              <a:off x="5617035" y="3721100"/>
              <a:ext cx="15875" cy="2063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329" name="Freeform 331"/>
            <p:cNvSpPr>
              <a:spLocks/>
            </p:cNvSpPr>
            <p:nvPr/>
          </p:nvSpPr>
          <p:spPr bwMode="auto">
            <a:xfrm>
              <a:off x="5569409" y="3808413"/>
              <a:ext cx="50800" cy="74612"/>
            </a:xfrm>
            <a:custGeom>
              <a:avLst/>
              <a:gdLst>
                <a:gd name="T0" fmla="*/ 64 w 66"/>
                <a:gd name="T1" fmla="*/ 90 h 90"/>
                <a:gd name="T2" fmla="*/ 49 w 66"/>
                <a:gd name="T3" fmla="*/ 88 h 90"/>
                <a:gd name="T4" fmla="*/ 36 w 66"/>
                <a:gd name="T5" fmla="*/ 83 h 90"/>
                <a:gd name="T6" fmla="*/ 24 w 66"/>
                <a:gd name="T7" fmla="*/ 76 h 90"/>
                <a:gd name="T8" fmla="*/ 15 w 66"/>
                <a:gd name="T9" fmla="*/ 66 h 90"/>
                <a:gd name="T10" fmla="*/ 8 w 66"/>
                <a:gd name="T11" fmla="*/ 52 h 90"/>
                <a:gd name="T12" fmla="*/ 4 w 66"/>
                <a:gd name="T13" fmla="*/ 37 h 90"/>
                <a:gd name="T14" fmla="*/ 0 w 66"/>
                <a:gd name="T15" fmla="*/ 18 h 90"/>
                <a:gd name="T16" fmla="*/ 0 w 66"/>
                <a:gd name="T17" fmla="*/ 0 h 90"/>
                <a:gd name="T18" fmla="*/ 23 w 66"/>
                <a:gd name="T19" fmla="*/ 0 h 90"/>
                <a:gd name="T20" fmla="*/ 23 w 66"/>
                <a:gd name="T21" fmla="*/ 16 h 90"/>
                <a:gd name="T22" fmla="*/ 27 w 66"/>
                <a:gd name="T23" fmla="*/ 31 h 90"/>
                <a:gd name="T24" fmla="*/ 29 w 66"/>
                <a:gd name="T25" fmla="*/ 42 h 90"/>
                <a:gd name="T26" fmla="*/ 35 w 66"/>
                <a:gd name="T27" fmla="*/ 52 h 90"/>
                <a:gd name="T28" fmla="*/ 41 w 66"/>
                <a:gd name="T29" fmla="*/ 58 h 90"/>
                <a:gd name="T30" fmla="*/ 47 w 66"/>
                <a:gd name="T31" fmla="*/ 63 h 90"/>
                <a:gd name="T32" fmla="*/ 55 w 66"/>
                <a:gd name="T33" fmla="*/ 66 h 90"/>
                <a:gd name="T34" fmla="*/ 66 w 66"/>
                <a:gd name="T35" fmla="*/ 67 h 90"/>
                <a:gd name="T36" fmla="*/ 64 w 66"/>
                <a:gd name="T37" fmla="*/ 90 h 9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6"/>
                <a:gd name="T58" fmla="*/ 0 h 90"/>
                <a:gd name="T59" fmla="*/ 66 w 66"/>
                <a:gd name="T60" fmla="*/ 90 h 9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6" h="90">
                  <a:moveTo>
                    <a:pt x="64" y="90"/>
                  </a:moveTo>
                  <a:lnTo>
                    <a:pt x="49" y="88"/>
                  </a:lnTo>
                  <a:lnTo>
                    <a:pt x="36" y="83"/>
                  </a:lnTo>
                  <a:lnTo>
                    <a:pt x="24" y="76"/>
                  </a:lnTo>
                  <a:lnTo>
                    <a:pt x="15" y="66"/>
                  </a:lnTo>
                  <a:lnTo>
                    <a:pt x="8" y="52"/>
                  </a:lnTo>
                  <a:lnTo>
                    <a:pt x="4" y="37"/>
                  </a:lnTo>
                  <a:lnTo>
                    <a:pt x="0" y="18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16"/>
                  </a:lnTo>
                  <a:lnTo>
                    <a:pt x="27" y="31"/>
                  </a:lnTo>
                  <a:lnTo>
                    <a:pt x="29" y="42"/>
                  </a:lnTo>
                  <a:lnTo>
                    <a:pt x="35" y="52"/>
                  </a:lnTo>
                  <a:lnTo>
                    <a:pt x="41" y="58"/>
                  </a:lnTo>
                  <a:lnTo>
                    <a:pt x="47" y="63"/>
                  </a:lnTo>
                  <a:lnTo>
                    <a:pt x="55" y="66"/>
                  </a:lnTo>
                  <a:lnTo>
                    <a:pt x="66" y="67"/>
                  </a:lnTo>
                  <a:lnTo>
                    <a:pt x="64" y="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330" name="Rectangle 332"/>
            <p:cNvSpPr>
              <a:spLocks noChangeArrowheads="1"/>
            </p:cNvSpPr>
            <p:nvPr/>
          </p:nvSpPr>
          <p:spPr bwMode="auto">
            <a:xfrm>
              <a:off x="5567822" y="3792539"/>
              <a:ext cx="17463" cy="158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331" name="Freeform 333"/>
            <p:cNvSpPr>
              <a:spLocks/>
            </p:cNvSpPr>
            <p:nvPr/>
          </p:nvSpPr>
          <p:spPr bwMode="auto">
            <a:xfrm>
              <a:off x="5617035" y="3863975"/>
              <a:ext cx="15875" cy="20638"/>
            </a:xfrm>
            <a:custGeom>
              <a:avLst/>
              <a:gdLst>
                <a:gd name="T0" fmla="*/ 0 w 14"/>
                <a:gd name="T1" fmla="*/ 23 h 24"/>
                <a:gd name="T2" fmla="*/ 11 w 14"/>
                <a:gd name="T3" fmla="*/ 24 h 24"/>
                <a:gd name="T4" fmla="*/ 14 w 14"/>
                <a:gd name="T5" fmla="*/ 1 h 24"/>
                <a:gd name="T6" fmla="*/ 2 w 14"/>
                <a:gd name="T7" fmla="*/ 0 h 24"/>
                <a:gd name="T8" fmla="*/ 0 w 14"/>
                <a:gd name="T9" fmla="*/ 23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24"/>
                <a:gd name="T17" fmla="*/ 14 w 14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24">
                  <a:moveTo>
                    <a:pt x="0" y="23"/>
                  </a:moveTo>
                  <a:lnTo>
                    <a:pt x="11" y="24"/>
                  </a:lnTo>
                  <a:lnTo>
                    <a:pt x="14" y="1"/>
                  </a:lnTo>
                  <a:lnTo>
                    <a:pt x="2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332" name="Rectangle 334"/>
            <p:cNvSpPr>
              <a:spLocks noChangeArrowheads="1"/>
            </p:cNvSpPr>
            <p:nvPr/>
          </p:nvSpPr>
          <p:spPr bwMode="auto">
            <a:xfrm>
              <a:off x="5626560" y="3865564"/>
              <a:ext cx="179387" cy="2063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333" name="Rectangle 335"/>
            <p:cNvSpPr>
              <a:spLocks noChangeArrowheads="1"/>
            </p:cNvSpPr>
            <p:nvPr/>
          </p:nvSpPr>
          <p:spPr bwMode="auto">
            <a:xfrm>
              <a:off x="5617035" y="3865564"/>
              <a:ext cx="15875" cy="2063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334" name="Rectangle 336"/>
            <p:cNvSpPr>
              <a:spLocks noChangeArrowheads="1"/>
            </p:cNvSpPr>
            <p:nvPr/>
          </p:nvSpPr>
          <p:spPr bwMode="auto">
            <a:xfrm>
              <a:off x="5805947" y="3865564"/>
              <a:ext cx="17463" cy="2063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335" name="Rectangle 337"/>
            <p:cNvSpPr>
              <a:spLocks noChangeArrowheads="1"/>
            </p:cNvSpPr>
            <p:nvPr/>
          </p:nvSpPr>
          <p:spPr bwMode="auto">
            <a:xfrm>
              <a:off x="6980696" y="3797301"/>
              <a:ext cx="19050" cy="158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336" name="Freeform 338"/>
            <p:cNvSpPr>
              <a:spLocks/>
            </p:cNvSpPr>
            <p:nvPr/>
          </p:nvSpPr>
          <p:spPr bwMode="auto">
            <a:xfrm>
              <a:off x="5685297" y="3857626"/>
              <a:ext cx="15875" cy="15875"/>
            </a:xfrm>
            <a:custGeom>
              <a:avLst/>
              <a:gdLst>
                <a:gd name="T0" fmla="*/ 9 w 9"/>
                <a:gd name="T1" fmla="*/ 4 h 10"/>
                <a:gd name="T2" fmla="*/ 6 w 9"/>
                <a:gd name="T3" fmla="*/ 0 h 10"/>
                <a:gd name="T4" fmla="*/ 0 w 9"/>
                <a:gd name="T5" fmla="*/ 6 h 10"/>
                <a:gd name="T6" fmla="*/ 2 w 9"/>
                <a:gd name="T7" fmla="*/ 10 h 10"/>
                <a:gd name="T8" fmla="*/ 9 w 9"/>
                <a:gd name="T9" fmla="*/ 4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0"/>
                <a:gd name="T17" fmla="*/ 9 w 9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0">
                  <a:moveTo>
                    <a:pt x="9" y="4"/>
                  </a:moveTo>
                  <a:lnTo>
                    <a:pt x="6" y="0"/>
                  </a:lnTo>
                  <a:lnTo>
                    <a:pt x="0" y="6"/>
                  </a:lnTo>
                  <a:lnTo>
                    <a:pt x="2" y="10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337" name="Freeform 339"/>
            <p:cNvSpPr>
              <a:spLocks/>
            </p:cNvSpPr>
            <p:nvPr/>
          </p:nvSpPr>
          <p:spPr bwMode="auto">
            <a:xfrm>
              <a:off x="7266447" y="3381375"/>
              <a:ext cx="47625" cy="76200"/>
            </a:xfrm>
            <a:custGeom>
              <a:avLst/>
              <a:gdLst>
                <a:gd name="T0" fmla="*/ 61 w 61"/>
                <a:gd name="T1" fmla="*/ 10 h 91"/>
                <a:gd name="T2" fmla="*/ 39 w 61"/>
                <a:gd name="T3" fmla="*/ 0 h 91"/>
                <a:gd name="T4" fmla="*/ 0 w 61"/>
                <a:gd name="T5" fmla="*/ 81 h 91"/>
                <a:gd name="T6" fmla="*/ 21 w 61"/>
                <a:gd name="T7" fmla="*/ 91 h 91"/>
                <a:gd name="T8" fmla="*/ 61 w 61"/>
                <a:gd name="T9" fmla="*/ 10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"/>
                <a:gd name="T16" fmla="*/ 0 h 91"/>
                <a:gd name="T17" fmla="*/ 61 w 61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" h="91">
                  <a:moveTo>
                    <a:pt x="61" y="10"/>
                  </a:moveTo>
                  <a:lnTo>
                    <a:pt x="39" y="0"/>
                  </a:lnTo>
                  <a:lnTo>
                    <a:pt x="0" y="81"/>
                  </a:lnTo>
                  <a:lnTo>
                    <a:pt x="21" y="91"/>
                  </a:lnTo>
                  <a:lnTo>
                    <a:pt x="61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338" name="Freeform 340"/>
            <p:cNvSpPr>
              <a:spLocks/>
            </p:cNvSpPr>
            <p:nvPr/>
          </p:nvSpPr>
          <p:spPr bwMode="auto">
            <a:xfrm>
              <a:off x="7298197" y="3373439"/>
              <a:ext cx="15875" cy="15875"/>
            </a:xfrm>
            <a:custGeom>
              <a:avLst/>
              <a:gdLst>
                <a:gd name="T0" fmla="*/ 22 w 22"/>
                <a:gd name="T1" fmla="*/ 10 h 10"/>
                <a:gd name="T2" fmla="*/ 0 w 22"/>
                <a:gd name="T3" fmla="*/ 0 h 10"/>
                <a:gd name="T4" fmla="*/ 22 w 22"/>
                <a:gd name="T5" fmla="*/ 10 h 10"/>
                <a:gd name="T6" fmla="*/ 0 60000 65536"/>
                <a:gd name="T7" fmla="*/ 0 60000 65536"/>
                <a:gd name="T8" fmla="*/ 0 60000 65536"/>
                <a:gd name="T9" fmla="*/ 0 w 22"/>
                <a:gd name="T10" fmla="*/ 0 h 10"/>
                <a:gd name="T11" fmla="*/ 22 w 22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" h="10">
                  <a:moveTo>
                    <a:pt x="22" y="10"/>
                  </a:moveTo>
                  <a:lnTo>
                    <a:pt x="0" y="0"/>
                  </a:lnTo>
                  <a:lnTo>
                    <a:pt x="22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339" name="Freeform 341"/>
            <p:cNvSpPr>
              <a:spLocks/>
            </p:cNvSpPr>
            <p:nvPr/>
          </p:nvSpPr>
          <p:spPr bwMode="auto">
            <a:xfrm>
              <a:off x="7245809" y="3449639"/>
              <a:ext cx="38100" cy="52387"/>
            </a:xfrm>
            <a:custGeom>
              <a:avLst/>
              <a:gdLst>
                <a:gd name="T0" fmla="*/ 50 w 50"/>
                <a:gd name="T1" fmla="*/ 12 h 62"/>
                <a:gd name="T2" fmla="*/ 29 w 50"/>
                <a:gd name="T3" fmla="*/ 0 h 62"/>
                <a:gd name="T4" fmla="*/ 0 w 50"/>
                <a:gd name="T5" fmla="*/ 50 h 62"/>
                <a:gd name="T6" fmla="*/ 22 w 50"/>
                <a:gd name="T7" fmla="*/ 62 h 62"/>
                <a:gd name="T8" fmla="*/ 50 w 50"/>
                <a:gd name="T9" fmla="*/ 12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"/>
                <a:gd name="T16" fmla="*/ 0 h 62"/>
                <a:gd name="T17" fmla="*/ 50 w 50"/>
                <a:gd name="T18" fmla="*/ 62 h 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" h="62">
                  <a:moveTo>
                    <a:pt x="50" y="12"/>
                  </a:moveTo>
                  <a:lnTo>
                    <a:pt x="29" y="0"/>
                  </a:lnTo>
                  <a:lnTo>
                    <a:pt x="0" y="50"/>
                  </a:lnTo>
                  <a:lnTo>
                    <a:pt x="22" y="62"/>
                  </a:lnTo>
                  <a:lnTo>
                    <a:pt x="50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340" name="Freeform 342"/>
            <p:cNvSpPr>
              <a:spLocks/>
            </p:cNvSpPr>
            <p:nvPr/>
          </p:nvSpPr>
          <p:spPr bwMode="auto">
            <a:xfrm>
              <a:off x="7266447" y="3443289"/>
              <a:ext cx="17463" cy="15875"/>
            </a:xfrm>
            <a:custGeom>
              <a:avLst/>
              <a:gdLst>
                <a:gd name="T0" fmla="*/ 21 w 21"/>
                <a:gd name="T1" fmla="*/ 10 h 12"/>
                <a:gd name="T2" fmla="*/ 21 w 21"/>
                <a:gd name="T3" fmla="*/ 12 h 12"/>
                <a:gd name="T4" fmla="*/ 0 w 21"/>
                <a:gd name="T5" fmla="*/ 0 h 12"/>
                <a:gd name="T6" fmla="*/ 21 w 21"/>
                <a:gd name="T7" fmla="*/ 10 h 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"/>
                <a:gd name="T13" fmla="*/ 0 h 12"/>
                <a:gd name="T14" fmla="*/ 21 w 21"/>
                <a:gd name="T15" fmla="*/ 12 h 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" h="12">
                  <a:moveTo>
                    <a:pt x="21" y="10"/>
                  </a:moveTo>
                  <a:lnTo>
                    <a:pt x="21" y="12"/>
                  </a:lnTo>
                  <a:lnTo>
                    <a:pt x="0" y="0"/>
                  </a:lnTo>
                  <a:lnTo>
                    <a:pt x="21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341" name="Freeform 343"/>
            <p:cNvSpPr>
              <a:spLocks/>
            </p:cNvSpPr>
            <p:nvPr/>
          </p:nvSpPr>
          <p:spPr bwMode="auto">
            <a:xfrm>
              <a:off x="7217234" y="3489325"/>
              <a:ext cx="44450" cy="52388"/>
            </a:xfrm>
            <a:custGeom>
              <a:avLst/>
              <a:gdLst>
                <a:gd name="T0" fmla="*/ 59 w 59"/>
                <a:gd name="T1" fmla="*/ 15 h 62"/>
                <a:gd name="T2" fmla="*/ 40 w 59"/>
                <a:gd name="T3" fmla="*/ 0 h 62"/>
                <a:gd name="T4" fmla="*/ 0 w 59"/>
                <a:gd name="T5" fmla="*/ 47 h 62"/>
                <a:gd name="T6" fmla="*/ 19 w 59"/>
                <a:gd name="T7" fmla="*/ 62 h 62"/>
                <a:gd name="T8" fmla="*/ 59 w 59"/>
                <a:gd name="T9" fmla="*/ 15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62"/>
                <a:gd name="T17" fmla="*/ 59 w 59"/>
                <a:gd name="T18" fmla="*/ 62 h 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62">
                  <a:moveTo>
                    <a:pt x="59" y="15"/>
                  </a:moveTo>
                  <a:lnTo>
                    <a:pt x="40" y="0"/>
                  </a:lnTo>
                  <a:lnTo>
                    <a:pt x="0" y="47"/>
                  </a:lnTo>
                  <a:lnTo>
                    <a:pt x="19" y="62"/>
                  </a:lnTo>
                  <a:lnTo>
                    <a:pt x="59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342" name="Freeform 344"/>
            <p:cNvSpPr>
              <a:spLocks/>
            </p:cNvSpPr>
            <p:nvPr/>
          </p:nvSpPr>
          <p:spPr bwMode="auto">
            <a:xfrm>
              <a:off x="7245809" y="3486151"/>
              <a:ext cx="17462" cy="15875"/>
            </a:xfrm>
            <a:custGeom>
              <a:avLst/>
              <a:gdLst>
                <a:gd name="T0" fmla="*/ 22 w 22"/>
                <a:gd name="T1" fmla="*/ 14 h 15"/>
                <a:gd name="T2" fmla="*/ 21 w 22"/>
                <a:gd name="T3" fmla="*/ 15 h 15"/>
                <a:gd name="T4" fmla="*/ 2 w 22"/>
                <a:gd name="T5" fmla="*/ 0 h 15"/>
                <a:gd name="T6" fmla="*/ 0 w 22"/>
                <a:gd name="T7" fmla="*/ 2 h 15"/>
                <a:gd name="T8" fmla="*/ 22 w 22"/>
                <a:gd name="T9" fmla="*/ 14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15"/>
                <a:gd name="T17" fmla="*/ 22 w 22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15">
                  <a:moveTo>
                    <a:pt x="22" y="14"/>
                  </a:moveTo>
                  <a:lnTo>
                    <a:pt x="21" y="15"/>
                  </a:lnTo>
                  <a:lnTo>
                    <a:pt x="2" y="0"/>
                  </a:lnTo>
                  <a:lnTo>
                    <a:pt x="0" y="2"/>
                  </a:lnTo>
                  <a:lnTo>
                    <a:pt x="2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343" name="Freeform 345"/>
            <p:cNvSpPr>
              <a:spLocks/>
            </p:cNvSpPr>
            <p:nvPr/>
          </p:nvSpPr>
          <p:spPr bwMode="auto">
            <a:xfrm>
              <a:off x="6964821" y="3529013"/>
              <a:ext cx="266700" cy="260350"/>
            </a:xfrm>
            <a:custGeom>
              <a:avLst/>
              <a:gdLst>
                <a:gd name="T0" fmla="*/ 345 w 345"/>
                <a:gd name="T1" fmla="*/ 18 h 310"/>
                <a:gd name="T2" fmla="*/ 328 w 345"/>
                <a:gd name="T3" fmla="*/ 0 h 310"/>
                <a:gd name="T4" fmla="*/ 0 w 345"/>
                <a:gd name="T5" fmla="*/ 293 h 310"/>
                <a:gd name="T6" fmla="*/ 17 w 345"/>
                <a:gd name="T7" fmla="*/ 310 h 310"/>
                <a:gd name="T8" fmla="*/ 345 w 345"/>
                <a:gd name="T9" fmla="*/ 18 h 3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5"/>
                <a:gd name="T16" fmla="*/ 0 h 310"/>
                <a:gd name="T17" fmla="*/ 345 w 345"/>
                <a:gd name="T18" fmla="*/ 310 h 3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5" h="310">
                  <a:moveTo>
                    <a:pt x="345" y="18"/>
                  </a:moveTo>
                  <a:lnTo>
                    <a:pt x="328" y="0"/>
                  </a:lnTo>
                  <a:lnTo>
                    <a:pt x="0" y="293"/>
                  </a:lnTo>
                  <a:lnTo>
                    <a:pt x="17" y="310"/>
                  </a:lnTo>
                  <a:lnTo>
                    <a:pt x="345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344" name="Freeform 346"/>
            <p:cNvSpPr>
              <a:spLocks/>
            </p:cNvSpPr>
            <p:nvPr/>
          </p:nvSpPr>
          <p:spPr bwMode="auto">
            <a:xfrm>
              <a:off x="7217235" y="3527426"/>
              <a:ext cx="15875" cy="15875"/>
            </a:xfrm>
            <a:custGeom>
              <a:avLst/>
              <a:gdLst>
                <a:gd name="T0" fmla="*/ 19 w 19"/>
                <a:gd name="T1" fmla="*/ 16 h 18"/>
                <a:gd name="T2" fmla="*/ 18 w 19"/>
                <a:gd name="T3" fmla="*/ 18 h 18"/>
                <a:gd name="T4" fmla="*/ 1 w 19"/>
                <a:gd name="T5" fmla="*/ 0 h 18"/>
                <a:gd name="T6" fmla="*/ 0 w 19"/>
                <a:gd name="T7" fmla="*/ 1 h 18"/>
                <a:gd name="T8" fmla="*/ 19 w 19"/>
                <a:gd name="T9" fmla="*/ 1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8"/>
                <a:gd name="T17" fmla="*/ 19 w 19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8">
                  <a:moveTo>
                    <a:pt x="19" y="16"/>
                  </a:moveTo>
                  <a:lnTo>
                    <a:pt x="18" y="18"/>
                  </a:lnTo>
                  <a:lnTo>
                    <a:pt x="1" y="0"/>
                  </a:lnTo>
                  <a:lnTo>
                    <a:pt x="0" y="1"/>
                  </a:lnTo>
                  <a:lnTo>
                    <a:pt x="19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345" name="Freeform 347"/>
            <p:cNvSpPr>
              <a:spLocks/>
            </p:cNvSpPr>
            <p:nvPr/>
          </p:nvSpPr>
          <p:spPr bwMode="auto">
            <a:xfrm>
              <a:off x="6947359" y="3775075"/>
              <a:ext cx="30162" cy="31750"/>
            </a:xfrm>
            <a:custGeom>
              <a:avLst/>
              <a:gdLst>
                <a:gd name="T0" fmla="*/ 39 w 39"/>
                <a:gd name="T1" fmla="*/ 17 h 37"/>
                <a:gd name="T2" fmla="*/ 22 w 39"/>
                <a:gd name="T3" fmla="*/ 0 h 37"/>
                <a:gd name="T4" fmla="*/ 0 w 39"/>
                <a:gd name="T5" fmla="*/ 20 h 37"/>
                <a:gd name="T6" fmla="*/ 17 w 39"/>
                <a:gd name="T7" fmla="*/ 37 h 37"/>
                <a:gd name="T8" fmla="*/ 39 w 39"/>
                <a:gd name="T9" fmla="*/ 17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"/>
                <a:gd name="T16" fmla="*/ 0 h 37"/>
                <a:gd name="T17" fmla="*/ 39 w 39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" h="37">
                  <a:moveTo>
                    <a:pt x="39" y="17"/>
                  </a:moveTo>
                  <a:lnTo>
                    <a:pt x="22" y="0"/>
                  </a:lnTo>
                  <a:lnTo>
                    <a:pt x="0" y="20"/>
                  </a:lnTo>
                  <a:lnTo>
                    <a:pt x="17" y="37"/>
                  </a:lnTo>
                  <a:lnTo>
                    <a:pt x="39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346" name="Freeform 348"/>
            <p:cNvSpPr>
              <a:spLocks/>
            </p:cNvSpPr>
            <p:nvPr/>
          </p:nvSpPr>
          <p:spPr bwMode="auto">
            <a:xfrm>
              <a:off x="6964822" y="3773489"/>
              <a:ext cx="15875" cy="15875"/>
            </a:xfrm>
            <a:custGeom>
              <a:avLst/>
              <a:gdLst>
                <a:gd name="T0" fmla="*/ 0 w 17"/>
                <a:gd name="T1" fmla="*/ 0 h 17"/>
                <a:gd name="T2" fmla="*/ 17 w 17"/>
                <a:gd name="T3" fmla="*/ 17 h 17"/>
                <a:gd name="T4" fmla="*/ 0 w 17"/>
                <a:gd name="T5" fmla="*/ 0 h 17"/>
                <a:gd name="T6" fmla="*/ 0 60000 65536"/>
                <a:gd name="T7" fmla="*/ 0 60000 65536"/>
                <a:gd name="T8" fmla="*/ 0 60000 65536"/>
                <a:gd name="T9" fmla="*/ 0 w 17"/>
                <a:gd name="T10" fmla="*/ 0 h 17"/>
                <a:gd name="T11" fmla="*/ 17 w 17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" h="17">
                  <a:moveTo>
                    <a:pt x="0" y="0"/>
                  </a:moveTo>
                  <a:lnTo>
                    <a:pt x="17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347" name="Freeform 349"/>
            <p:cNvSpPr>
              <a:spLocks/>
            </p:cNvSpPr>
            <p:nvPr/>
          </p:nvSpPr>
          <p:spPr bwMode="auto">
            <a:xfrm>
              <a:off x="6923546" y="3792539"/>
              <a:ext cx="38100" cy="39687"/>
            </a:xfrm>
            <a:custGeom>
              <a:avLst/>
              <a:gdLst>
                <a:gd name="T0" fmla="*/ 49 w 49"/>
                <a:gd name="T1" fmla="*/ 17 h 47"/>
                <a:gd name="T2" fmla="*/ 32 w 49"/>
                <a:gd name="T3" fmla="*/ 0 h 47"/>
                <a:gd name="T4" fmla="*/ 0 w 49"/>
                <a:gd name="T5" fmla="*/ 30 h 47"/>
                <a:gd name="T6" fmla="*/ 17 w 49"/>
                <a:gd name="T7" fmla="*/ 47 h 47"/>
                <a:gd name="T8" fmla="*/ 49 w 49"/>
                <a:gd name="T9" fmla="*/ 17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47"/>
                <a:gd name="T17" fmla="*/ 49 w 49"/>
                <a:gd name="T18" fmla="*/ 47 h 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47">
                  <a:moveTo>
                    <a:pt x="49" y="17"/>
                  </a:moveTo>
                  <a:lnTo>
                    <a:pt x="32" y="0"/>
                  </a:lnTo>
                  <a:lnTo>
                    <a:pt x="0" y="30"/>
                  </a:lnTo>
                  <a:lnTo>
                    <a:pt x="17" y="47"/>
                  </a:lnTo>
                  <a:lnTo>
                    <a:pt x="49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348" name="Freeform 350"/>
            <p:cNvSpPr>
              <a:spLocks/>
            </p:cNvSpPr>
            <p:nvPr/>
          </p:nvSpPr>
          <p:spPr bwMode="auto">
            <a:xfrm>
              <a:off x="6947359" y="3790951"/>
              <a:ext cx="17462" cy="15875"/>
            </a:xfrm>
            <a:custGeom>
              <a:avLst/>
              <a:gdLst>
                <a:gd name="T0" fmla="*/ 0 w 17"/>
                <a:gd name="T1" fmla="*/ 0 h 17"/>
                <a:gd name="T2" fmla="*/ 17 w 17"/>
                <a:gd name="T3" fmla="*/ 17 h 17"/>
                <a:gd name="T4" fmla="*/ 0 w 17"/>
                <a:gd name="T5" fmla="*/ 0 h 17"/>
                <a:gd name="T6" fmla="*/ 0 60000 65536"/>
                <a:gd name="T7" fmla="*/ 0 60000 65536"/>
                <a:gd name="T8" fmla="*/ 0 60000 65536"/>
                <a:gd name="T9" fmla="*/ 0 w 17"/>
                <a:gd name="T10" fmla="*/ 0 h 17"/>
                <a:gd name="T11" fmla="*/ 17 w 17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" h="17">
                  <a:moveTo>
                    <a:pt x="0" y="0"/>
                  </a:moveTo>
                  <a:lnTo>
                    <a:pt x="17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349" name="Freeform 351"/>
            <p:cNvSpPr>
              <a:spLocks/>
            </p:cNvSpPr>
            <p:nvPr/>
          </p:nvSpPr>
          <p:spPr bwMode="auto">
            <a:xfrm>
              <a:off x="6902910" y="3816350"/>
              <a:ext cx="33337" cy="33338"/>
            </a:xfrm>
            <a:custGeom>
              <a:avLst/>
              <a:gdLst>
                <a:gd name="T0" fmla="*/ 45 w 45"/>
                <a:gd name="T1" fmla="*/ 20 h 40"/>
                <a:gd name="T2" fmla="*/ 32 w 45"/>
                <a:gd name="T3" fmla="*/ 0 h 40"/>
                <a:gd name="T4" fmla="*/ 0 w 45"/>
                <a:gd name="T5" fmla="*/ 20 h 40"/>
                <a:gd name="T6" fmla="*/ 13 w 45"/>
                <a:gd name="T7" fmla="*/ 40 h 40"/>
                <a:gd name="T8" fmla="*/ 45 w 45"/>
                <a:gd name="T9" fmla="*/ 2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40"/>
                <a:gd name="T17" fmla="*/ 45 w 45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40">
                  <a:moveTo>
                    <a:pt x="45" y="20"/>
                  </a:moveTo>
                  <a:lnTo>
                    <a:pt x="32" y="0"/>
                  </a:lnTo>
                  <a:lnTo>
                    <a:pt x="0" y="20"/>
                  </a:lnTo>
                  <a:lnTo>
                    <a:pt x="13" y="40"/>
                  </a:lnTo>
                  <a:lnTo>
                    <a:pt x="45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350" name="Freeform 352"/>
            <p:cNvSpPr>
              <a:spLocks/>
            </p:cNvSpPr>
            <p:nvPr/>
          </p:nvSpPr>
          <p:spPr bwMode="auto">
            <a:xfrm>
              <a:off x="6923547" y="3816351"/>
              <a:ext cx="17463" cy="17463"/>
            </a:xfrm>
            <a:custGeom>
              <a:avLst/>
              <a:gdLst>
                <a:gd name="T0" fmla="*/ 17 w 17"/>
                <a:gd name="T1" fmla="*/ 18 h 20"/>
                <a:gd name="T2" fmla="*/ 16 w 17"/>
                <a:gd name="T3" fmla="*/ 20 h 20"/>
                <a:gd name="T4" fmla="*/ 3 w 17"/>
                <a:gd name="T5" fmla="*/ 0 h 20"/>
                <a:gd name="T6" fmla="*/ 0 w 17"/>
                <a:gd name="T7" fmla="*/ 1 h 20"/>
                <a:gd name="T8" fmla="*/ 17 w 17"/>
                <a:gd name="T9" fmla="*/ 18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0"/>
                <a:gd name="T17" fmla="*/ 17 w 17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0">
                  <a:moveTo>
                    <a:pt x="17" y="18"/>
                  </a:moveTo>
                  <a:lnTo>
                    <a:pt x="16" y="20"/>
                  </a:lnTo>
                  <a:lnTo>
                    <a:pt x="3" y="0"/>
                  </a:lnTo>
                  <a:lnTo>
                    <a:pt x="0" y="1"/>
                  </a:lnTo>
                  <a:lnTo>
                    <a:pt x="17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351" name="Freeform 353"/>
            <p:cNvSpPr>
              <a:spLocks/>
            </p:cNvSpPr>
            <p:nvPr/>
          </p:nvSpPr>
          <p:spPr bwMode="auto">
            <a:xfrm>
              <a:off x="6861634" y="3833814"/>
              <a:ext cx="49212" cy="33337"/>
            </a:xfrm>
            <a:custGeom>
              <a:avLst/>
              <a:gdLst>
                <a:gd name="T0" fmla="*/ 64 w 64"/>
                <a:gd name="T1" fmla="*/ 21 h 41"/>
                <a:gd name="T2" fmla="*/ 53 w 64"/>
                <a:gd name="T3" fmla="*/ 0 h 41"/>
                <a:gd name="T4" fmla="*/ 0 w 64"/>
                <a:gd name="T5" fmla="*/ 20 h 41"/>
                <a:gd name="T6" fmla="*/ 10 w 64"/>
                <a:gd name="T7" fmla="*/ 41 h 41"/>
                <a:gd name="T8" fmla="*/ 64 w 64"/>
                <a:gd name="T9" fmla="*/ 21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"/>
                <a:gd name="T16" fmla="*/ 0 h 41"/>
                <a:gd name="T17" fmla="*/ 64 w 64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" h="41">
                  <a:moveTo>
                    <a:pt x="64" y="21"/>
                  </a:moveTo>
                  <a:lnTo>
                    <a:pt x="53" y="0"/>
                  </a:lnTo>
                  <a:lnTo>
                    <a:pt x="0" y="20"/>
                  </a:lnTo>
                  <a:lnTo>
                    <a:pt x="10" y="41"/>
                  </a:lnTo>
                  <a:lnTo>
                    <a:pt x="64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352" name="Freeform 354"/>
            <p:cNvSpPr>
              <a:spLocks/>
            </p:cNvSpPr>
            <p:nvPr/>
          </p:nvSpPr>
          <p:spPr bwMode="auto">
            <a:xfrm>
              <a:off x="6902910" y="3833813"/>
              <a:ext cx="15875" cy="17462"/>
            </a:xfrm>
            <a:custGeom>
              <a:avLst/>
              <a:gdLst>
                <a:gd name="T0" fmla="*/ 13 w 13"/>
                <a:gd name="T1" fmla="*/ 20 h 21"/>
                <a:gd name="T2" fmla="*/ 12 w 13"/>
                <a:gd name="T3" fmla="*/ 21 h 21"/>
                <a:gd name="T4" fmla="*/ 1 w 13"/>
                <a:gd name="T5" fmla="*/ 0 h 21"/>
                <a:gd name="T6" fmla="*/ 0 w 13"/>
                <a:gd name="T7" fmla="*/ 0 h 21"/>
                <a:gd name="T8" fmla="*/ 13 w 13"/>
                <a:gd name="T9" fmla="*/ 2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21"/>
                <a:gd name="T17" fmla="*/ 13 w 13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21">
                  <a:moveTo>
                    <a:pt x="13" y="20"/>
                  </a:moveTo>
                  <a:lnTo>
                    <a:pt x="12" y="21"/>
                  </a:lnTo>
                  <a:lnTo>
                    <a:pt x="1" y="0"/>
                  </a:lnTo>
                  <a:lnTo>
                    <a:pt x="0" y="0"/>
                  </a:lnTo>
                  <a:lnTo>
                    <a:pt x="13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353" name="Freeform 355"/>
            <p:cNvSpPr>
              <a:spLocks/>
            </p:cNvSpPr>
            <p:nvPr/>
          </p:nvSpPr>
          <p:spPr bwMode="auto">
            <a:xfrm>
              <a:off x="6829884" y="3848101"/>
              <a:ext cx="36512" cy="28575"/>
            </a:xfrm>
            <a:custGeom>
              <a:avLst/>
              <a:gdLst>
                <a:gd name="T0" fmla="*/ 48 w 48"/>
                <a:gd name="T1" fmla="*/ 23 h 33"/>
                <a:gd name="T2" fmla="*/ 42 w 48"/>
                <a:gd name="T3" fmla="*/ 0 h 33"/>
                <a:gd name="T4" fmla="*/ 0 w 48"/>
                <a:gd name="T5" fmla="*/ 10 h 33"/>
                <a:gd name="T6" fmla="*/ 6 w 48"/>
                <a:gd name="T7" fmla="*/ 33 h 33"/>
                <a:gd name="T8" fmla="*/ 48 w 48"/>
                <a:gd name="T9" fmla="*/ 23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33"/>
                <a:gd name="T17" fmla="*/ 48 w 48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33">
                  <a:moveTo>
                    <a:pt x="48" y="23"/>
                  </a:moveTo>
                  <a:lnTo>
                    <a:pt x="42" y="0"/>
                  </a:lnTo>
                  <a:lnTo>
                    <a:pt x="0" y="10"/>
                  </a:lnTo>
                  <a:lnTo>
                    <a:pt x="6" y="33"/>
                  </a:lnTo>
                  <a:lnTo>
                    <a:pt x="48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354" name="Freeform 356"/>
            <p:cNvSpPr>
              <a:spLocks/>
            </p:cNvSpPr>
            <p:nvPr/>
          </p:nvSpPr>
          <p:spPr bwMode="auto">
            <a:xfrm>
              <a:off x="6861635" y="3848100"/>
              <a:ext cx="15875" cy="19050"/>
            </a:xfrm>
            <a:custGeom>
              <a:avLst/>
              <a:gdLst>
                <a:gd name="T0" fmla="*/ 10 w 14"/>
                <a:gd name="T1" fmla="*/ 23 h 23"/>
                <a:gd name="T2" fmla="*/ 14 w 14"/>
                <a:gd name="T3" fmla="*/ 22 h 23"/>
                <a:gd name="T4" fmla="*/ 7 w 14"/>
                <a:gd name="T5" fmla="*/ 23 h 23"/>
                <a:gd name="T6" fmla="*/ 1 w 14"/>
                <a:gd name="T7" fmla="*/ 0 h 23"/>
                <a:gd name="T8" fmla="*/ 0 w 14"/>
                <a:gd name="T9" fmla="*/ 2 h 23"/>
                <a:gd name="T10" fmla="*/ 10 w 14"/>
                <a:gd name="T11" fmla="*/ 23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23"/>
                <a:gd name="T20" fmla="*/ 14 w 14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23">
                  <a:moveTo>
                    <a:pt x="10" y="23"/>
                  </a:moveTo>
                  <a:lnTo>
                    <a:pt x="14" y="22"/>
                  </a:lnTo>
                  <a:lnTo>
                    <a:pt x="7" y="23"/>
                  </a:lnTo>
                  <a:lnTo>
                    <a:pt x="1" y="0"/>
                  </a:lnTo>
                  <a:lnTo>
                    <a:pt x="0" y="2"/>
                  </a:lnTo>
                  <a:lnTo>
                    <a:pt x="10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355" name="Freeform 357"/>
            <p:cNvSpPr>
              <a:spLocks/>
            </p:cNvSpPr>
            <p:nvPr/>
          </p:nvSpPr>
          <p:spPr bwMode="auto">
            <a:xfrm>
              <a:off x="6780672" y="3857625"/>
              <a:ext cx="53975" cy="26988"/>
            </a:xfrm>
            <a:custGeom>
              <a:avLst/>
              <a:gdLst>
                <a:gd name="T0" fmla="*/ 70 w 70"/>
                <a:gd name="T1" fmla="*/ 23 h 33"/>
                <a:gd name="T2" fmla="*/ 65 w 70"/>
                <a:gd name="T3" fmla="*/ 0 h 33"/>
                <a:gd name="T4" fmla="*/ 0 w 70"/>
                <a:gd name="T5" fmla="*/ 10 h 33"/>
                <a:gd name="T6" fmla="*/ 5 w 70"/>
                <a:gd name="T7" fmla="*/ 33 h 33"/>
                <a:gd name="T8" fmla="*/ 70 w 70"/>
                <a:gd name="T9" fmla="*/ 23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"/>
                <a:gd name="T16" fmla="*/ 0 h 33"/>
                <a:gd name="T17" fmla="*/ 70 w 70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" h="33">
                  <a:moveTo>
                    <a:pt x="70" y="23"/>
                  </a:moveTo>
                  <a:lnTo>
                    <a:pt x="65" y="0"/>
                  </a:lnTo>
                  <a:lnTo>
                    <a:pt x="0" y="10"/>
                  </a:lnTo>
                  <a:lnTo>
                    <a:pt x="5" y="33"/>
                  </a:lnTo>
                  <a:lnTo>
                    <a:pt x="70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356" name="Freeform 358"/>
            <p:cNvSpPr>
              <a:spLocks/>
            </p:cNvSpPr>
            <p:nvPr/>
          </p:nvSpPr>
          <p:spPr bwMode="auto">
            <a:xfrm>
              <a:off x="6829885" y="3857625"/>
              <a:ext cx="15875" cy="19050"/>
            </a:xfrm>
            <a:custGeom>
              <a:avLst/>
              <a:gdLst>
                <a:gd name="T0" fmla="*/ 6 w 6"/>
                <a:gd name="T1" fmla="*/ 23 h 23"/>
                <a:gd name="T2" fmla="*/ 1 w 6"/>
                <a:gd name="T3" fmla="*/ 0 h 23"/>
                <a:gd name="T4" fmla="*/ 0 w 6"/>
                <a:gd name="T5" fmla="*/ 0 h 23"/>
                <a:gd name="T6" fmla="*/ 6 w 6"/>
                <a:gd name="T7" fmla="*/ 23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23"/>
                <a:gd name="T14" fmla="*/ 6 w 6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23">
                  <a:moveTo>
                    <a:pt x="6" y="23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6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357" name="Rectangle 359"/>
            <p:cNvSpPr>
              <a:spLocks noChangeArrowheads="1"/>
            </p:cNvSpPr>
            <p:nvPr/>
          </p:nvSpPr>
          <p:spPr bwMode="auto">
            <a:xfrm>
              <a:off x="6672721" y="3865564"/>
              <a:ext cx="109538" cy="20637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358" name="Freeform 360"/>
            <p:cNvSpPr>
              <a:spLocks/>
            </p:cNvSpPr>
            <p:nvPr/>
          </p:nvSpPr>
          <p:spPr bwMode="auto">
            <a:xfrm>
              <a:off x="6779085" y="3865564"/>
              <a:ext cx="15875" cy="20637"/>
            </a:xfrm>
            <a:custGeom>
              <a:avLst/>
              <a:gdLst>
                <a:gd name="T0" fmla="*/ 8 w 8"/>
                <a:gd name="T1" fmla="*/ 23 h 24"/>
                <a:gd name="T2" fmla="*/ 0 w 8"/>
                <a:gd name="T3" fmla="*/ 24 h 24"/>
                <a:gd name="T4" fmla="*/ 5 w 8"/>
                <a:gd name="T5" fmla="*/ 24 h 24"/>
                <a:gd name="T6" fmla="*/ 5 w 8"/>
                <a:gd name="T7" fmla="*/ 0 h 24"/>
                <a:gd name="T8" fmla="*/ 3 w 8"/>
                <a:gd name="T9" fmla="*/ 0 h 24"/>
                <a:gd name="T10" fmla="*/ 8 w 8"/>
                <a:gd name="T11" fmla="*/ 23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24"/>
                <a:gd name="T20" fmla="*/ 8 w 8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24">
                  <a:moveTo>
                    <a:pt x="8" y="23"/>
                  </a:moveTo>
                  <a:lnTo>
                    <a:pt x="0" y="24"/>
                  </a:lnTo>
                  <a:lnTo>
                    <a:pt x="5" y="24"/>
                  </a:lnTo>
                  <a:lnTo>
                    <a:pt x="5" y="0"/>
                  </a:lnTo>
                  <a:lnTo>
                    <a:pt x="3" y="0"/>
                  </a:lnTo>
                  <a:lnTo>
                    <a:pt x="8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359" name="Rectangle 361"/>
            <p:cNvSpPr>
              <a:spLocks noChangeArrowheads="1"/>
            </p:cNvSpPr>
            <p:nvPr/>
          </p:nvSpPr>
          <p:spPr bwMode="auto">
            <a:xfrm>
              <a:off x="6663197" y="3865564"/>
              <a:ext cx="15875" cy="20637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360" name="Freeform 362"/>
            <p:cNvSpPr>
              <a:spLocks/>
            </p:cNvSpPr>
            <p:nvPr/>
          </p:nvSpPr>
          <p:spPr bwMode="auto">
            <a:xfrm>
              <a:off x="6774321" y="3781426"/>
              <a:ext cx="84138" cy="98425"/>
            </a:xfrm>
            <a:custGeom>
              <a:avLst/>
              <a:gdLst>
                <a:gd name="T0" fmla="*/ 0 w 227"/>
                <a:gd name="T1" fmla="*/ 272 h 272"/>
                <a:gd name="T2" fmla="*/ 182 w 227"/>
                <a:gd name="T3" fmla="*/ 182 h 272"/>
                <a:gd name="T4" fmla="*/ 227 w 227"/>
                <a:gd name="T5" fmla="*/ 0 h 272"/>
                <a:gd name="T6" fmla="*/ 0 60000 65536"/>
                <a:gd name="T7" fmla="*/ 0 60000 65536"/>
                <a:gd name="T8" fmla="*/ 0 60000 65536"/>
                <a:gd name="T9" fmla="*/ 0 w 227"/>
                <a:gd name="T10" fmla="*/ 0 h 272"/>
                <a:gd name="T11" fmla="*/ 227 w 227"/>
                <a:gd name="T12" fmla="*/ 272 h 2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7" h="272">
                  <a:moveTo>
                    <a:pt x="0" y="272"/>
                  </a:moveTo>
                  <a:cubicBezTo>
                    <a:pt x="72" y="249"/>
                    <a:pt x="144" y="227"/>
                    <a:pt x="182" y="182"/>
                  </a:cubicBezTo>
                  <a:cubicBezTo>
                    <a:pt x="220" y="137"/>
                    <a:pt x="223" y="68"/>
                    <a:pt x="227" y="0"/>
                  </a:cubicBezTo>
                </a:path>
              </a:pathLst>
            </a:cu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361" name="Line 363"/>
            <p:cNvSpPr>
              <a:spLocks noChangeShapeType="1"/>
            </p:cNvSpPr>
            <p:nvPr/>
          </p:nvSpPr>
          <p:spPr bwMode="auto">
            <a:xfrm flipV="1">
              <a:off x="6858459" y="3560763"/>
              <a:ext cx="0" cy="23336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" name="Line 364"/>
            <p:cNvSpPr>
              <a:spLocks noChangeShapeType="1"/>
            </p:cNvSpPr>
            <p:nvPr/>
          </p:nvSpPr>
          <p:spPr bwMode="auto">
            <a:xfrm flipH="1" flipV="1">
              <a:off x="6794959" y="3571875"/>
              <a:ext cx="63500" cy="133350"/>
            </a:xfrm>
            <a:prstGeom prst="line">
              <a:avLst/>
            </a:prstGeom>
            <a:noFill/>
            <a:ln w="635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" name="Line 365"/>
            <p:cNvSpPr>
              <a:spLocks noChangeShapeType="1"/>
            </p:cNvSpPr>
            <p:nvPr/>
          </p:nvSpPr>
          <p:spPr bwMode="auto">
            <a:xfrm flipH="1" flipV="1">
              <a:off x="6774321" y="3640139"/>
              <a:ext cx="84138" cy="65087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4" name="Oval 366"/>
            <p:cNvSpPr>
              <a:spLocks noChangeArrowheads="1"/>
            </p:cNvSpPr>
            <p:nvPr/>
          </p:nvSpPr>
          <p:spPr bwMode="auto">
            <a:xfrm>
              <a:off x="7337885" y="3484563"/>
              <a:ext cx="134937" cy="131762"/>
            </a:xfrm>
            <a:prstGeom prst="ellipse">
              <a:avLst/>
            </a:prstGeom>
            <a:solidFill>
              <a:srgbClr val="000000"/>
            </a:solidFill>
            <a:ln w="38100">
              <a:solidFill>
                <a:srgbClr val="009900"/>
              </a:solidFill>
              <a:round/>
              <a:headEnd/>
              <a:tailEnd/>
            </a:ln>
          </p:spPr>
          <p:txBody>
            <a:bodyPr wrap="none" lIns="20967" tIns="10484" rIns="20967" bIns="10484" anchor="ctr"/>
            <a:lstStyle>
              <a:lvl1pPr defTabSz="20955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2095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20955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20955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20955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2095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2095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2095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2095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hangingPunct="0"/>
              <a:endParaRPr lang="en-US" altLang="en-US" sz="600" noProof="1">
                <a:ea typeface="ＭＳ Ｐゴシック" pitchFamily="34" charset="-128"/>
              </a:endParaRPr>
            </a:p>
          </p:txBody>
        </p:sp>
        <p:sp>
          <p:nvSpPr>
            <p:cNvPr id="365" name="Text Box 367"/>
            <p:cNvSpPr txBox="1">
              <a:spLocks noChangeArrowheads="1"/>
            </p:cNvSpPr>
            <p:nvPr/>
          </p:nvSpPr>
          <p:spPr bwMode="auto">
            <a:xfrm>
              <a:off x="5412247" y="3922714"/>
              <a:ext cx="758825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200025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200025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200025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200025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200025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200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200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200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200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0" hangingPunct="0"/>
              <a:r>
                <a:rPr lang="en-US" altLang="en-US" sz="1200" b="1">
                  <a:ea typeface="ＭＳ Ｐゴシック" pitchFamily="34" charset="-128"/>
                </a:rPr>
                <a:t>UNILAC</a:t>
              </a:r>
            </a:p>
          </p:txBody>
        </p:sp>
        <p:sp>
          <p:nvSpPr>
            <p:cNvPr id="366" name="Text Box 368"/>
            <p:cNvSpPr txBox="1">
              <a:spLocks noChangeArrowheads="1"/>
            </p:cNvSpPr>
            <p:nvPr/>
          </p:nvSpPr>
          <p:spPr bwMode="auto">
            <a:xfrm>
              <a:off x="7369635" y="3195638"/>
              <a:ext cx="39052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200025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200025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200025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200025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200025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200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200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200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200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0" hangingPunct="0"/>
              <a:r>
                <a:rPr lang="en-US" altLang="en-US" sz="1400" b="1">
                  <a:solidFill>
                    <a:srgbClr val="009900"/>
                  </a:solidFill>
                  <a:ea typeface="ＭＳ Ｐゴシック" pitchFamily="34" charset="-128"/>
                </a:rPr>
                <a:t>Z6</a:t>
              </a:r>
            </a:p>
          </p:txBody>
        </p:sp>
        <p:sp>
          <p:nvSpPr>
            <p:cNvPr id="367" name="Text Box 369"/>
            <p:cNvSpPr txBox="1">
              <a:spLocks noChangeArrowheads="1"/>
            </p:cNvSpPr>
            <p:nvPr/>
          </p:nvSpPr>
          <p:spPr bwMode="auto">
            <a:xfrm>
              <a:off x="8096710" y="1955800"/>
              <a:ext cx="471487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200025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200025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200025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200025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200025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200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200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200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200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0" hangingPunct="0"/>
              <a:r>
                <a:rPr lang="en-US" altLang="en-US" sz="1400" b="1">
                  <a:solidFill>
                    <a:srgbClr val="0099FF"/>
                  </a:solidFill>
                  <a:ea typeface="ＭＳ Ｐゴシック" pitchFamily="34" charset="-128"/>
                </a:rPr>
                <a:t>SIS</a:t>
              </a:r>
            </a:p>
          </p:txBody>
        </p:sp>
        <p:sp>
          <p:nvSpPr>
            <p:cNvPr id="368" name="Oval 370"/>
            <p:cNvSpPr>
              <a:spLocks noChangeArrowheads="1"/>
            </p:cNvSpPr>
            <p:nvPr/>
          </p:nvSpPr>
          <p:spPr bwMode="auto">
            <a:xfrm>
              <a:off x="7831596" y="3484563"/>
              <a:ext cx="134938" cy="131762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rgbClr val="FF9900"/>
              </a:solidFill>
              <a:round/>
              <a:headEnd/>
              <a:tailEnd/>
            </a:ln>
          </p:spPr>
          <p:txBody>
            <a:bodyPr wrap="none" lIns="20967" tIns="10484" rIns="20967" bIns="10484" anchor="ctr"/>
            <a:lstStyle>
              <a:lvl1pPr defTabSz="20955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2095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20955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20955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20955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2095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2095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2095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2095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hangingPunct="0"/>
              <a:endParaRPr lang="en-US" altLang="en-US" sz="600" noProof="1">
                <a:ea typeface="ＭＳ Ｐゴシック" pitchFamily="34" charset="-128"/>
              </a:endParaRPr>
            </a:p>
          </p:txBody>
        </p:sp>
        <p:sp>
          <p:nvSpPr>
            <p:cNvPr id="369" name="Text Box 371"/>
            <p:cNvSpPr txBox="1">
              <a:spLocks noChangeArrowheads="1"/>
            </p:cNvSpPr>
            <p:nvPr/>
          </p:nvSpPr>
          <p:spPr bwMode="auto">
            <a:xfrm>
              <a:off x="7691896" y="3200400"/>
              <a:ext cx="827088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200025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200025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200025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200025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200025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200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200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200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200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0" hangingPunct="0"/>
              <a:r>
                <a:rPr lang="en-US" altLang="en-US" sz="1400" b="1">
                  <a:solidFill>
                    <a:srgbClr val="FF6600"/>
                  </a:solidFill>
                  <a:ea typeface="ＭＳ Ｐゴシック" pitchFamily="34" charset="-128"/>
                </a:rPr>
                <a:t>PHELIX</a:t>
              </a:r>
            </a:p>
          </p:txBody>
        </p:sp>
        <p:sp>
          <p:nvSpPr>
            <p:cNvPr id="370" name="Oval 373"/>
            <p:cNvSpPr>
              <a:spLocks noChangeArrowheads="1"/>
            </p:cNvSpPr>
            <p:nvPr/>
          </p:nvSpPr>
          <p:spPr bwMode="auto">
            <a:xfrm>
              <a:off x="8758696" y="3352801"/>
              <a:ext cx="134938" cy="131763"/>
            </a:xfrm>
            <a:prstGeom prst="ellipse">
              <a:avLst/>
            </a:prstGeom>
            <a:solidFill>
              <a:srgbClr val="000000"/>
            </a:solidFill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20967" tIns="10484" rIns="20967" bIns="10484" anchor="ctr"/>
            <a:lstStyle>
              <a:lvl1pPr defTabSz="20955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2095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20955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20955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20955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2095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2095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2095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2095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hangingPunct="0"/>
              <a:endParaRPr lang="en-US" altLang="en-US" sz="600" noProof="1">
                <a:ea typeface="ＭＳ Ｐゴシック" pitchFamily="34" charset="-128"/>
              </a:endParaRPr>
            </a:p>
          </p:txBody>
        </p:sp>
        <p:sp>
          <p:nvSpPr>
            <p:cNvPr id="371" name="Line 374"/>
            <p:cNvSpPr>
              <a:spLocks noChangeShapeType="1"/>
            </p:cNvSpPr>
            <p:nvPr/>
          </p:nvSpPr>
          <p:spPr bwMode="auto">
            <a:xfrm>
              <a:off x="7500318" y="3486480"/>
              <a:ext cx="358775" cy="0"/>
            </a:xfrm>
            <a:prstGeom prst="line">
              <a:avLst/>
            </a:prstGeom>
            <a:noFill/>
            <a:ln w="19050">
              <a:solidFill>
                <a:schemeClr val="accent6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2" name="Text Box 372"/>
            <p:cNvSpPr txBox="1">
              <a:spLocks noChangeArrowheads="1"/>
            </p:cNvSpPr>
            <p:nvPr/>
          </p:nvSpPr>
          <p:spPr bwMode="auto">
            <a:xfrm>
              <a:off x="8834897" y="3200400"/>
              <a:ext cx="54927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200025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200025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200025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200025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200025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200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200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200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200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0" hangingPunct="0"/>
              <a:r>
                <a:rPr lang="en-US" altLang="en-US" sz="1400" b="1">
                  <a:solidFill>
                    <a:srgbClr val="FF0000"/>
                  </a:solidFill>
                  <a:ea typeface="ＭＳ Ｐゴシック" pitchFamily="34" charset="-128"/>
                </a:rPr>
                <a:t>HHT</a:t>
              </a:r>
            </a:p>
          </p:txBody>
        </p:sp>
        <p:sp>
          <p:nvSpPr>
            <p:cNvPr id="373" name="Line 374"/>
            <p:cNvSpPr>
              <a:spLocks noChangeShapeType="1"/>
            </p:cNvSpPr>
            <p:nvPr/>
          </p:nvSpPr>
          <p:spPr bwMode="auto">
            <a:xfrm flipH="1">
              <a:off x="7931732" y="3479637"/>
              <a:ext cx="772883" cy="4591"/>
            </a:xfrm>
            <a:prstGeom prst="line">
              <a:avLst/>
            </a:prstGeom>
            <a:noFill/>
            <a:ln w="19050">
              <a:solidFill>
                <a:schemeClr val="accent6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4" name="Rectangle 3"/>
          <p:cNvSpPr>
            <a:spLocks noChangeArrowheads="1"/>
          </p:cNvSpPr>
          <p:nvPr/>
        </p:nvSpPr>
        <p:spPr bwMode="auto">
          <a:xfrm>
            <a:off x="9633252" y="2067557"/>
            <a:ext cx="2558748" cy="46513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en-GB" altLang="en-US"/>
          </a:p>
        </p:txBody>
      </p:sp>
      <p:sp>
        <p:nvSpPr>
          <p:cNvPr id="375" name="Text Box 4"/>
          <p:cNvSpPr txBox="1">
            <a:spLocks noChangeArrowheads="1"/>
          </p:cNvSpPr>
          <p:nvPr/>
        </p:nvSpPr>
        <p:spPr bwMode="auto">
          <a:xfrm>
            <a:off x="10265434" y="2143757"/>
            <a:ext cx="1285336" cy="405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0967" tIns="10484" rIns="20967" bIns="10484">
            <a:spAutoFit/>
          </a:bodyPr>
          <a:lstStyle>
            <a:lvl1pPr defTabSz="20955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2095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20955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20955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20955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2095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2095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2095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2095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hangingPunct="0"/>
            <a:r>
              <a:rPr lang="en-GB" altLang="en-US" sz="1400" b="1" dirty="0" smtClean="0">
                <a:solidFill>
                  <a:schemeClr val="bg1"/>
                </a:solidFill>
                <a:ea typeface="ＭＳ Ｐゴシック" pitchFamily="34" charset="-128"/>
              </a:rPr>
              <a:t>HHT</a:t>
            </a:r>
            <a:endParaRPr lang="en-GB" altLang="en-US" sz="1400" b="1" dirty="0">
              <a:solidFill>
                <a:schemeClr val="bg1"/>
              </a:solidFill>
              <a:ea typeface="ＭＳ Ｐゴシック" pitchFamily="34" charset="-128"/>
            </a:endParaRPr>
          </a:p>
          <a:p>
            <a:pPr algn="ctr" eaLnBrk="0" hangingPunct="0"/>
            <a:r>
              <a:rPr lang="en-GB" altLang="en-US" sz="1100" dirty="0">
                <a:solidFill>
                  <a:schemeClr val="bg1"/>
                </a:solidFill>
                <a:ea typeface="ＭＳ Ｐゴシック" pitchFamily="34" charset="-128"/>
              </a:rPr>
              <a:t> </a:t>
            </a:r>
          </a:p>
        </p:txBody>
      </p:sp>
      <p:sp>
        <p:nvSpPr>
          <p:cNvPr id="376" name="Rectangle 5"/>
          <p:cNvSpPr>
            <a:spLocks noChangeArrowheads="1"/>
          </p:cNvSpPr>
          <p:nvPr/>
        </p:nvSpPr>
        <p:spPr bwMode="auto">
          <a:xfrm>
            <a:off x="9633252" y="2067556"/>
            <a:ext cx="2558748" cy="3211810"/>
          </a:xfrm>
          <a:prstGeom prst="rect">
            <a:avLst/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en-GB" altLang="en-US"/>
          </a:p>
        </p:txBody>
      </p:sp>
      <p:sp>
        <p:nvSpPr>
          <p:cNvPr id="377" name="Text Box 11"/>
          <p:cNvSpPr txBox="1">
            <a:spLocks noChangeArrowheads="1"/>
          </p:cNvSpPr>
          <p:nvPr/>
        </p:nvSpPr>
        <p:spPr bwMode="auto">
          <a:xfrm>
            <a:off x="10783019" y="2688659"/>
            <a:ext cx="1408981" cy="96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/>
            <a:r>
              <a:rPr lang="de-DE" altLang="en-US" sz="1300" b="1" dirty="0"/>
              <a:t>Ion </a:t>
            </a:r>
            <a:r>
              <a:rPr lang="de-DE" altLang="en-US" sz="1300" b="1" dirty="0" err="1"/>
              <a:t>energy</a:t>
            </a:r>
            <a:r>
              <a:rPr lang="de-DE" altLang="en-US" sz="1300" b="1" dirty="0"/>
              <a:t>:</a:t>
            </a:r>
          </a:p>
          <a:p>
            <a:pPr eaLnBrk="0" hangingPunct="0"/>
            <a:r>
              <a:rPr lang="de-DE" altLang="en-US" sz="1300" b="1" dirty="0" smtClean="0"/>
              <a:t>350 </a:t>
            </a:r>
            <a:r>
              <a:rPr lang="de-DE" altLang="en-US" sz="1300" b="1" dirty="0" err="1" smtClean="0"/>
              <a:t>Mev</a:t>
            </a:r>
            <a:r>
              <a:rPr lang="de-DE" altLang="en-US" sz="1300" b="1" dirty="0" smtClean="0"/>
              <a:t>/U U</a:t>
            </a:r>
            <a:r>
              <a:rPr lang="de-DE" altLang="en-US" sz="1300" b="1" baseline="30000" dirty="0" smtClean="0"/>
              <a:t>73+</a:t>
            </a:r>
            <a:endParaRPr lang="de-DE" altLang="en-US" sz="1300" b="1" dirty="0"/>
          </a:p>
          <a:p>
            <a:pPr eaLnBrk="0" hangingPunct="0"/>
            <a:endParaRPr lang="de-DE" altLang="en-US" sz="500" b="1" dirty="0"/>
          </a:p>
          <a:p>
            <a:pPr eaLnBrk="0" hangingPunct="0"/>
            <a:r>
              <a:rPr lang="de-DE" altLang="en-US" sz="1300" b="1" dirty="0" err="1"/>
              <a:t>Intensity</a:t>
            </a:r>
            <a:r>
              <a:rPr lang="de-DE" altLang="en-US" sz="1300" b="1" dirty="0"/>
              <a:t>:</a:t>
            </a:r>
          </a:p>
          <a:p>
            <a:pPr eaLnBrk="0" hangingPunct="0"/>
            <a:r>
              <a:rPr lang="de-DE" altLang="en-US" sz="1300" b="1" dirty="0" smtClean="0"/>
              <a:t>2 10</a:t>
            </a:r>
            <a:r>
              <a:rPr lang="de-DE" altLang="en-US" sz="1300" b="1" baseline="30000" dirty="0" smtClean="0"/>
              <a:t>9</a:t>
            </a:r>
            <a:r>
              <a:rPr lang="de-DE" altLang="en-US" sz="1300" b="1" dirty="0" smtClean="0"/>
              <a:t> </a:t>
            </a:r>
            <a:r>
              <a:rPr lang="de-DE" altLang="en-US" sz="1300" b="1" dirty="0" err="1" smtClean="0"/>
              <a:t>ion</a:t>
            </a:r>
            <a:r>
              <a:rPr lang="de-DE" altLang="en-US" sz="1300" b="1" dirty="0" smtClean="0"/>
              <a:t>/</a:t>
            </a:r>
            <a:r>
              <a:rPr lang="de-DE" altLang="en-US" sz="1300" b="1" dirty="0" err="1" smtClean="0"/>
              <a:t>bunch</a:t>
            </a:r>
            <a:endParaRPr lang="de-DE" altLang="en-US" sz="1300" b="1" dirty="0"/>
          </a:p>
        </p:txBody>
      </p:sp>
      <p:sp>
        <p:nvSpPr>
          <p:cNvPr id="379" name="Text Box 16"/>
          <p:cNvSpPr txBox="1">
            <a:spLocks noChangeArrowheads="1"/>
          </p:cNvSpPr>
          <p:nvPr/>
        </p:nvSpPr>
        <p:spPr bwMode="auto">
          <a:xfrm>
            <a:off x="9709452" y="3515357"/>
            <a:ext cx="145426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en-US" altLang="en-US" sz="1200"/>
          </a:p>
        </p:txBody>
      </p:sp>
      <p:sp>
        <p:nvSpPr>
          <p:cNvPr id="380" name="Text Box 17"/>
          <p:cNvSpPr txBox="1">
            <a:spLocks noChangeArrowheads="1"/>
          </p:cNvSpPr>
          <p:nvPr/>
        </p:nvSpPr>
        <p:spPr bwMode="auto">
          <a:xfrm>
            <a:off x="9686389" y="4380903"/>
            <a:ext cx="2373339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88900" indent="-8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ts val="600"/>
              </a:spcBef>
              <a:buFontTx/>
              <a:buChar char="•"/>
            </a:pPr>
            <a:r>
              <a:rPr lang="de-DE" altLang="en-US" sz="1200" b="1" dirty="0" smtClean="0"/>
              <a:t>Proton </a:t>
            </a:r>
            <a:r>
              <a:rPr lang="de-DE" altLang="en-US" sz="1200" b="1" dirty="0" err="1" smtClean="0"/>
              <a:t>microscopy</a:t>
            </a:r>
            <a:r>
              <a:rPr lang="de-DE" altLang="en-US" sz="1200" b="1" dirty="0" smtClean="0"/>
              <a:t> - PRIOR</a:t>
            </a:r>
            <a:endParaRPr lang="de-DE" altLang="en-US" sz="1200" b="1" dirty="0"/>
          </a:p>
          <a:p>
            <a:pPr>
              <a:spcBef>
                <a:spcPts val="600"/>
              </a:spcBef>
              <a:buFontTx/>
              <a:buChar char="•"/>
            </a:pPr>
            <a:r>
              <a:rPr lang="de-DE" altLang="en-US" sz="1200" b="1" dirty="0" smtClean="0"/>
              <a:t>Heavy </a:t>
            </a:r>
            <a:r>
              <a:rPr lang="de-DE" altLang="en-US" sz="1200" b="1" dirty="0" err="1" smtClean="0"/>
              <a:t>ion</a:t>
            </a:r>
            <a:r>
              <a:rPr lang="de-DE" altLang="en-US" sz="1200" b="1" dirty="0" smtClean="0"/>
              <a:t> </a:t>
            </a:r>
            <a:r>
              <a:rPr lang="de-DE" altLang="en-US" sz="1200" b="1" dirty="0" err="1" smtClean="0"/>
              <a:t>heating</a:t>
            </a:r>
            <a:r>
              <a:rPr lang="de-DE" altLang="en-US" sz="1200" b="1" dirty="0" smtClean="0"/>
              <a:t>  - HIHEX</a:t>
            </a:r>
          </a:p>
          <a:p>
            <a:pPr>
              <a:spcBef>
                <a:spcPts val="600"/>
              </a:spcBef>
              <a:buFontTx/>
              <a:buChar char="•"/>
            </a:pPr>
            <a:r>
              <a:rPr lang="de-DE" altLang="en-US" sz="1200" b="1" dirty="0">
                <a:solidFill>
                  <a:schemeClr val="bg1">
                    <a:lumMod val="65000"/>
                  </a:schemeClr>
                </a:solidFill>
              </a:rPr>
              <a:t>Fusion </a:t>
            </a:r>
            <a:r>
              <a:rPr lang="de-DE" altLang="en-US" sz="1200" b="1" dirty="0" err="1">
                <a:solidFill>
                  <a:schemeClr val="bg1">
                    <a:lumMod val="65000"/>
                  </a:schemeClr>
                </a:solidFill>
              </a:rPr>
              <a:t>related</a:t>
            </a:r>
            <a:r>
              <a:rPr lang="de-DE" altLang="en-US" sz="1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altLang="en-US" sz="1200" b="1" dirty="0" err="1" smtClean="0">
                <a:solidFill>
                  <a:schemeClr val="bg1">
                    <a:lumMod val="65000"/>
                  </a:schemeClr>
                </a:solidFill>
              </a:rPr>
              <a:t>studies</a:t>
            </a:r>
            <a:endParaRPr lang="de-DE" altLang="en-US" sz="1200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81" name="Grafik 38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3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34"/>
          <a:stretch/>
        </p:blipFill>
        <p:spPr>
          <a:xfrm rot="5400000">
            <a:off x="9409058" y="2905845"/>
            <a:ext cx="1658124" cy="1091301"/>
          </a:xfrm>
          <a:prstGeom prst="rect">
            <a:avLst/>
          </a:prstGeom>
        </p:spPr>
      </p:pic>
      <p:pic>
        <p:nvPicPr>
          <p:cNvPr id="383" name="Grafik 38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50" y="77638"/>
            <a:ext cx="1213579" cy="79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90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plasma physics activities </a:t>
            </a:r>
            <a:br>
              <a:rPr lang="en-US" dirty="0" smtClean="0"/>
            </a:br>
            <a:r>
              <a:rPr lang="en-US" dirty="0" smtClean="0"/>
              <a:t>in view of the collaborative research</a:t>
            </a:r>
            <a:endParaRPr lang="en-US" dirty="0"/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7892934"/>
              </p:ext>
            </p:extLst>
          </p:nvPr>
        </p:nvGraphicFramePr>
        <p:xfrm>
          <a:off x="352785" y="1500997"/>
          <a:ext cx="11226800" cy="4704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5360">
                  <a:extLst>
                    <a:ext uri="{9D8B030D-6E8A-4147-A177-3AD203B41FA5}">
                      <a16:colId xmlns:a16="http://schemas.microsoft.com/office/drawing/2014/main" val="755328149"/>
                    </a:ext>
                  </a:extLst>
                </a:gridCol>
                <a:gridCol w="2245360">
                  <a:extLst>
                    <a:ext uri="{9D8B030D-6E8A-4147-A177-3AD203B41FA5}">
                      <a16:colId xmlns:a16="http://schemas.microsoft.com/office/drawing/2014/main" val="2451545839"/>
                    </a:ext>
                  </a:extLst>
                </a:gridCol>
                <a:gridCol w="2245360">
                  <a:extLst>
                    <a:ext uri="{9D8B030D-6E8A-4147-A177-3AD203B41FA5}">
                      <a16:colId xmlns:a16="http://schemas.microsoft.com/office/drawing/2014/main" val="4018021962"/>
                    </a:ext>
                  </a:extLst>
                </a:gridCol>
                <a:gridCol w="2245360">
                  <a:extLst>
                    <a:ext uri="{9D8B030D-6E8A-4147-A177-3AD203B41FA5}">
                      <a16:colId xmlns:a16="http://schemas.microsoft.com/office/drawing/2014/main" val="565895362"/>
                    </a:ext>
                  </a:extLst>
                </a:gridCol>
                <a:gridCol w="2245360">
                  <a:extLst>
                    <a:ext uri="{9D8B030D-6E8A-4147-A177-3AD203B41FA5}">
                      <a16:colId xmlns:a16="http://schemas.microsoft.com/office/drawing/2014/main" val="3347541839"/>
                    </a:ext>
                  </a:extLst>
                </a:gridCol>
              </a:tblGrid>
              <a:tr h="407437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           </a:t>
                      </a:r>
                    </a:p>
                    <a:p>
                      <a:pPr algn="r"/>
                      <a:endParaRPr lang="en-US" dirty="0" smtClean="0"/>
                    </a:p>
                    <a:p>
                      <a:pPr algn="r"/>
                      <a:r>
                        <a:rPr lang="en-US" dirty="0" smtClean="0"/>
                        <a:t>Experiment</a:t>
                      </a:r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University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HIHEX</a:t>
                      </a:r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PRIOR</a:t>
                      </a:r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PHELIX</a:t>
                      </a:r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iLIGHT</a:t>
                      </a:r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0025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TU Darmstadt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X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X</a:t>
                      </a:r>
                      <a:endParaRPr lang="en-US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385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HHU Düsseldorf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X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51921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FAU Erlangen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 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X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36426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GU Frankfurt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X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X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X </a:t>
                      </a:r>
                      <a:endParaRPr lang="en-US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09100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TU Freiberg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X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77644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 Rostock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X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04731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FSU Jena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X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X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0325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LMU Munich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X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35383275"/>
                  </a:ext>
                </a:extLst>
              </a:tr>
            </a:tbl>
          </a:graphicData>
        </a:graphic>
      </p:graphicFrame>
      <p:pic>
        <p:nvPicPr>
          <p:cNvPr id="5" name="Picture 17" descr="Picture 17"/>
          <p:cNvPicPr>
            <a:picLocks noChangeAspect="1"/>
          </p:cNvPicPr>
          <p:nvPr/>
        </p:nvPicPr>
        <p:blipFill>
          <a:blip r:embed="rId2"/>
          <a:srcRect t="6204" b="9378"/>
          <a:stretch/>
        </p:blipFill>
        <p:spPr bwMode="auto">
          <a:xfrm>
            <a:off x="5270739" y="1907764"/>
            <a:ext cx="1311680" cy="1245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890" y="146650"/>
            <a:ext cx="1213579" cy="79699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9849" y="1966856"/>
            <a:ext cx="1994914" cy="112718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9" r="11230"/>
          <a:stretch/>
        </p:blipFill>
        <p:spPr>
          <a:xfrm>
            <a:off x="2878007" y="1919810"/>
            <a:ext cx="1702619" cy="1221277"/>
          </a:xfrm>
          <a:prstGeom prst="rect">
            <a:avLst/>
          </a:prstGeom>
        </p:spPr>
      </p:pic>
      <p:pic>
        <p:nvPicPr>
          <p:cNvPr id="10" name="Grafik 9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3" b="4606"/>
          <a:stretch/>
        </p:blipFill>
        <p:spPr>
          <a:xfrm>
            <a:off x="7272067" y="1974044"/>
            <a:ext cx="1897812" cy="1088334"/>
          </a:xfrm>
          <a:prstGeom prst="rect">
            <a:avLst/>
          </a:prstGeom>
        </p:spPr>
      </p:pic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A3F87-3897-4C50-88D1-90FE8C825A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 anchor="ctr"/>
          <a:lstStyle/>
          <a:p>
            <a:pPr>
              <a:defRPr/>
            </a:pPr>
            <a:r>
              <a:rPr lang="en-US" sz="2667" dirty="0" smtClean="0"/>
              <a:t>PRIOR-II user Facility at HHT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781331" y="1329327"/>
            <a:ext cx="4238469" cy="2617877"/>
          </a:xfrm>
          <a:prstGeom prst="rect">
            <a:avLst/>
          </a:prstGeom>
        </p:spPr>
      </p:pic>
      <p:pic>
        <p:nvPicPr>
          <p:cNvPr id="5" name="IMG_20210125_162023.jpg" descr="IMG_20210125_162023.jpg"/>
          <p:cNvPicPr>
            <a:picLocks noChangeAspect="1"/>
          </p:cNvPicPr>
          <p:nvPr/>
        </p:nvPicPr>
        <p:blipFill>
          <a:blip r:embed="rId3"/>
          <a:srcRect l="10190" r="9335"/>
          <a:stretch/>
        </p:blipFill>
        <p:spPr bwMode="auto">
          <a:xfrm>
            <a:off x="170115" y="1329327"/>
            <a:ext cx="1828800" cy="5055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1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161342" y="4030640"/>
            <a:ext cx="1858457" cy="2477941"/>
          </a:xfrm>
          <a:prstGeom prst="rect">
            <a:avLst/>
          </a:prstGeom>
        </p:spPr>
      </p:pic>
      <p:sp>
        <p:nvSpPr>
          <p:cNvPr id="12" name="PRIOR-II User Facility Performance"/>
          <p:cNvSpPr txBox="1"/>
          <p:nvPr/>
        </p:nvSpPr>
        <p:spPr bwMode="auto">
          <a:xfrm>
            <a:off x="2200547" y="1485553"/>
            <a:ext cx="4655673" cy="4630327"/>
          </a:xfrm>
          <a:prstGeom prst="rect">
            <a:avLst/>
          </a:prstGeom>
          <a:ln w="12700">
            <a:miter lim="400000"/>
          </a:ln>
        </p:spPr>
        <p:txBody>
          <a:bodyPr wrap="square" lIns="67733" tIns="67733" rIns="67733" bIns="67733" anchor="ctr">
            <a:spAutoFit/>
          </a:bodyPr>
          <a:lstStyle>
            <a:lvl1pPr algn="l">
              <a:defRPr sz="2400" b="1">
                <a:solidFill>
                  <a:srgbClr val="000000"/>
                </a:solidFill>
              </a:defRPr>
            </a:lvl1pPr>
          </a:lstStyle>
          <a:p>
            <a:pPr>
              <a:spcAft>
                <a:spcPts val="267"/>
              </a:spcAft>
              <a:defRPr/>
            </a:pPr>
            <a:r>
              <a:rPr lang="en-US" sz="1600" dirty="0" smtClean="0">
                <a:latin typeface="Arial"/>
                <a:cs typeface="Arial"/>
              </a:rPr>
              <a:t>Experiment constraints imposed by HHT</a:t>
            </a:r>
          </a:p>
          <a:p>
            <a:pPr marL="228594" indent="-228594">
              <a:spcAft>
                <a:spcPts val="267"/>
              </a:spcAft>
              <a:buClr>
                <a:srgbClr val="FDBB63"/>
              </a:buClr>
              <a:buFont typeface="Wingdings"/>
              <a:buChar char="§"/>
              <a:defRPr/>
            </a:pPr>
            <a:r>
              <a:rPr lang="en-US" sz="1400" b="0" dirty="0" smtClean="0">
                <a:latin typeface="Arial"/>
                <a:cs typeface="Arial"/>
              </a:rPr>
              <a:t>Maximum experiment footprint ~ 1.2 x 2.0 m2</a:t>
            </a:r>
          </a:p>
          <a:p>
            <a:pPr marL="228594" indent="-228594">
              <a:spcAft>
                <a:spcPts val="267"/>
              </a:spcAft>
              <a:buClr>
                <a:srgbClr val="FDBB63"/>
              </a:buClr>
              <a:buFont typeface="Wingdings"/>
              <a:buChar char="§"/>
              <a:defRPr/>
            </a:pPr>
            <a:r>
              <a:rPr lang="en-US" sz="1400" b="0" dirty="0" smtClean="0"/>
              <a:t>limited magnification</a:t>
            </a:r>
          </a:p>
          <a:p>
            <a:pPr>
              <a:spcAft>
                <a:spcPts val="267"/>
              </a:spcAft>
              <a:defRPr/>
            </a:pPr>
            <a:endParaRPr lang="en-US" sz="1600" b="0" dirty="0" smtClean="0">
              <a:latin typeface="Arial"/>
              <a:cs typeface="Arial"/>
            </a:endParaRPr>
          </a:p>
          <a:p>
            <a:pPr>
              <a:spcAft>
                <a:spcPts val="267"/>
              </a:spcAft>
              <a:defRPr/>
            </a:pPr>
            <a:r>
              <a:rPr lang="en-US" sz="1600" dirty="0" smtClean="0">
                <a:latin typeface="Arial"/>
                <a:cs typeface="Arial"/>
              </a:rPr>
              <a:t>Current System Performance</a:t>
            </a:r>
            <a:endParaRPr lang="en-US" sz="3600" dirty="0" smtClean="0"/>
          </a:p>
          <a:p>
            <a:pPr marL="228594" indent="-228594">
              <a:spcAft>
                <a:spcPts val="267"/>
              </a:spcAft>
              <a:buClr>
                <a:srgbClr val="FDBB63"/>
              </a:buClr>
              <a:buFont typeface="Wingdings"/>
              <a:buChar char="§"/>
              <a:defRPr/>
            </a:pPr>
            <a:r>
              <a:rPr lang="en-US" sz="1400" b="0" dirty="0" smtClean="0">
                <a:latin typeface="Arial"/>
                <a:cs typeface="Arial"/>
              </a:rPr>
              <a:t>40-50 mm Field of View (FOV)</a:t>
            </a:r>
            <a:endParaRPr lang="en-US" sz="3600" dirty="0" smtClean="0"/>
          </a:p>
          <a:p>
            <a:pPr marL="228594" indent="-228594">
              <a:spcAft>
                <a:spcPts val="267"/>
              </a:spcAft>
              <a:buClr>
                <a:srgbClr val="FDBB63"/>
              </a:buClr>
              <a:buFont typeface="Wingdings"/>
              <a:buChar char="§"/>
              <a:defRPr/>
            </a:pPr>
            <a:r>
              <a:rPr lang="en-US" sz="1400" b="0" dirty="0" smtClean="0">
                <a:latin typeface="Arial"/>
                <a:cs typeface="Arial"/>
              </a:rPr>
              <a:t>20 µm spatial resolution</a:t>
            </a:r>
          </a:p>
          <a:p>
            <a:pPr marL="228594" indent="-228594">
              <a:spcAft>
                <a:spcPts val="267"/>
              </a:spcAft>
              <a:buClr>
                <a:srgbClr val="FDBB63"/>
              </a:buClr>
              <a:buFont typeface="Wingdings"/>
              <a:buChar char="§"/>
              <a:defRPr/>
            </a:pPr>
            <a:r>
              <a:rPr lang="en-US" sz="1400" b="0" dirty="0" smtClean="0">
                <a:latin typeface="Arial"/>
                <a:cs typeface="Arial"/>
              </a:rPr>
              <a:t>&lt; 1% density resolution</a:t>
            </a:r>
          </a:p>
          <a:p>
            <a:pPr marL="228594" indent="-228594">
              <a:spcAft>
                <a:spcPts val="267"/>
              </a:spcAft>
              <a:buFontTx/>
              <a:buChar char="-"/>
              <a:defRPr/>
            </a:pPr>
            <a:endParaRPr lang="en-US" sz="1600" b="0" dirty="0" smtClean="0">
              <a:latin typeface="Arial"/>
              <a:cs typeface="Arial"/>
            </a:endParaRPr>
          </a:p>
          <a:p>
            <a:pPr>
              <a:spcAft>
                <a:spcPts val="267"/>
              </a:spcAft>
              <a:defRPr/>
            </a:pPr>
            <a:r>
              <a:rPr lang="en-US" sz="1600" dirty="0" smtClean="0">
                <a:latin typeface="Arial"/>
                <a:cs typeface="Arial"/>
              </a:rPr>
              <a:t>Machine Timing</a:t>
            </a:r>
            <a:endParaRPr lang="en-US" sz="3600" dirty="0" smtClean="0"/>
          </a:p>
          <a:p>
            <a:pPr marL="228594" indent="-228594">
              <a:spcAft>
                <a:spcPts val="267"/>
              </a:spcAft>
              <a:buClr>
                <a:srgbClr val="FDBB63"/>
              </a:buClr>
              <a:buFont typeface="Wingdings"/>
              <a:buChar char="§"/>
              <a:defRPr/>
            </a:pPr>
            <a:r>
              <a:rPr lang="en-US" sz="1400" b="0" u="sng" dirty="0" smtClean="0">
                <a:latin typeface="Arial"/>
                <a:cs typeface="Arial"/>
              </a:rPr>
              <a:t>Slow Extraction</a:t>
            </a:r>
          </a:p>
          <a:p>
            <a:pPr marL="838179" lvl="1" indent="-228594">
              <a:spcAft>
                <a:spcPts val="267"/>
              </a:spcAft>
              <a:buClr>
                <a:srgbClr val="FDBB63"/>
              </a:buClr>
              <a:buFont typeface="Wingdings"/>
              <a:buChar char="§"/>
              <a:defRPr/>
            </a:pPr>
            <a:r>
              <a:rPr lang="en-US" sz="1400" dirty="0" smtClean="0">
                <a:latin typeface="Arial"/>
                <a:cs typeface="Arial"/>
              </a:rPr>
              <a:t>Up to 2e10 over ~10 </a:t>
            </a:r>
            <a:r>
              <a:rPr lang="en-US" sz="1400" dirty="0" err="1" smtClean="0">
                <a:latin typeface="Arial"/>
                <a:cs typeface="Arial"/>
              </a:rPr>
              <a:t>ms</a:t>
            </a:r>
            <a:r>
              <a:rPr lang="en-US" sz="1400" dirty="0" smtClean="0">
                <a:latin typeface="Arial"/>
                <a:cs typeface="Arial"/>
              </a:rPr>
              <a:t> to 6 s</a:t>
            </a:r>
            <a:endParaRPr lang="en-US" sz="2800" dirty="0" smtClean="0"/>
          </a:p>
          <a:p>
            <a:pPr marL="228594" indent="-228594">
              <a:spcAft>
                <a:spcPts val="267"/>
              </a:spcAft>
              <a:buFont typeface="Wingdings"/>
              <a:buChar char="§"/>
              <a:defRPr/>
            </a:pPr>
            <a:endParaRPr lang="en-US" sz="1600" b="0" dirty="0" smtClean="0">
              <a:latin typeface="Arial"/>
              <a:cs typeface="Arial"/>
            </a:endParaRPr>
          </a:p>
          <a:p>
            <a:pPr marL="228594" indent="-228594">
              <a:spcAft>
                <a:spcPts val="267"/>
              </a:spcAft>
              <a:buClr>
                <a:srgbClr val="FDBB63"/>
              </a:buClr>
              <a:buFont typeface="Wingdings"/>
              <a:buChar char="§"/>
              <a:defRPr/>
            </a:pPr>
            <a:r>
              <a:rPr lang="en-US" sz="1400" b="0" u="sng" dirty="0" smtClean="0">
                <a:latin typeface="Arial"/>
                <a:cs typeface="Arial"/>
              </a:rPr>
              <a:t>Fast Extraction</a:t>
            </a:r>
          </a:p>
          <a:p>
            <a:pPr marL="838179" lvl="1" indent="-228594">
              <a:spcAft>
                <a:spcPts val="267"/>
              </a:spcAft>
              <a:buClr>
                <a:srgbClr val="FDBB63"/>
              </a:buClr>
              <a:buFont typeface="Wingdings"/>
              <a:buChar char="§"/>
              <a:defRPr/>
            </a:pPr>
            <a:r>
              <a:rPr lang="en-US" sz="1400" dirty="0" smtClean="0">
                <a:latin typeface="Arial"/>
                <a:cs typeface="Arial"/>
              </a:rPr>
              <a:t>Up to 5e10 in a single pulse</a:t>
            </a:r>
            <a:endParaRPr lang="en-US" sz="2800" dirty="0" smtClean="0"/>
          </a:p>
          <a:p>
            <a:pPr marL="838179" lvl="1" indent="-228594">
              <a:spcAft>
                <a:spcPts val="267"/>
              </a:spcAft>
              <a:buClr>
                <a:srgbClr val="FDBB63"/>
              </a:buClr>
              <a:buFont typeface="Wingdings"/>
              <a:buChar char="§"/>
              <a:defRPr/>
            </a:pPr>
            <a:r>
              <a:rPr lang="en-US" sz="1400" dirty="0" smtClean="0">
                <a:latin typeface="Arial"/>
                <a:cs typeface="Arial"/>
              </a:rPr>
              <a:t>Up to 5e10 in four pulses over 0.6 – 1.0 µs</a:t>
            </a:r>
            <a:endParaRPr lang="en-US" sz="2800" dirty="0" smtClean="0"/>
          </a:p>
          <a:p>
            <a:pPr lvl="1">
              <a:spcAft>
                <a:spcPts val="267"/>
              </a:spcAft>
              <a:buClr>
                <a:srgbClr val="FDBB63"/>
              </a:buClr>
              <a:defRPr/>
            </a:pP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25" name="Gruppieren 24"/>
          <p:cNvGrpSpPr/>
          <p:nvPr/>
        </p:nvGrpSpPr>
        <p:grpSpPr bwMode="auto">
          <a:xfrm>
            <a:off x="7781331" y="4030640"/>
            <a:ext cx="2238055" cy="2477941"/>
            <a:chOff x="4725785" y="2476549"/>
            <a:chExt cx="1401652" cy="1551888"/>
          </a:xfrm>
        </p:grpSpPr>
        <p:pic>
          <p:nvPicPr>
            <p:cNvPr id="22" name="Picture 8" descr="Picture 8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4725785" y="2476549"/>
              <a:ext cx="1401652" cy="155188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3" name="Linien"/>
            <p:cNvSpPr/>
            <p:nvPr/>
          </p:nvSpPr>
          <p:spPr bwMode="auto">
            <a:xfrm flipV="1">
              <a:off x="4781475" y="2607862"/>
              <a:ext cx="1279846" cy="1320329"/>
            </a:xfrm>
            <a:prstGeom prst="line">
              <a:avLst/>
            </a:prstGeom>
            <a:noFill/>
            <a:ln w="12700" cap="flat">
              <a:solidFill>
                <a:srgbClr val="C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67733" tIns="67733" rIns="67733" bIns="67733" numCol="1" anchor="ctr">
              <a:noAutofit/>
            </a:bodyPr>
            <a:lstStyle/>
            <a:p>
              <a:pPr>
                <a:defRPr/>
              </a:pPr>
              <a:endParaRPr lang="en-US" sz="1333" dirty="0"/>
            </a:p>
          </p:txBody>
        </p:sp>
        <p:sp>
          <p:nvSpPr>
            <p:cNvPr id="24" name="40-50mm"/>
            <p:cNvSpPr txBox="1"/>
            <p:nvPr/>
          </p:nvSpPr>
          <p:spPr bwMode="auto">
            <a:xfrm rot="18900000">
              <a:off x="5036634" y="3130029"/>
              <a:ext cx="624485" cy="2141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67733" tIns="67733" rIns="67733" bIns="67733" numCol="1" anchor="ctr">
              <a:spAutoFit/>
            </a:bodyPr>
            <a:lstStyle>
              <a:lvl1pPr>
                <a:defRPr>
                  <a:solidFill>
                    <a:srgbClr val="000000"/>
                  </a:solidFill>
                </a:defRPr>
              </a:lvl1pPr>
            </a:lstStyle>
            <a:p>
              <a:pPr>
                <a:defRPr/>
              </a:pPr>
              <a:r>
                <a:rPr lang="en-US" sz="1333" dirty="0" smtClean="0">
                  <a:solidFill>
                    <a:srgbClr val="C00000"/>
                  </a:solidFill>
                  <a:highlight>
                    <a:srgbClr val="EAEAEA"/>
                  </a:highlight>
                </a:rPr>
                <a:t>40-50mm</a:t>
              </a:r>
              <a:endParaRPr lang="en-US" sz="1467" dirty="0">
                <a:solidFill>
                  <a:srgbClr val="C00000"/>
                </a:solidFill>
                <a:highlight>
                  <a:srgbClr val="EAEAEA"/>
                </a:highlight>
              </a:endParaRPr>
            </a:p>
          </p:txBody>
        </p:sp>
      </p:grpSp>
      <p:sp>
        <p:nvSpPr>
          <p:cNvPr id="35" name="Linien"/>
          <p:cNvSpPr/>
          <p:nvPr/>
        </p:nvSpPr>
        <p:spPr bwMode="auto">
          <a:xfrm rot="10800000" flipH="1">
            <a:off x="6096001" y="1932879"/>
            <a:ext cx="2411103" cy="9126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3602" y="20434"/>
                  <a:pt x="6921" y="18847"/>
                  <a:pt x="9827" y="16903"/>
                </a:cubicBezTo>
                <a:cubicBezTo>
                  <a:pt x="16417" y="12493"/>
                  <a:pt x="20599" y="6488"/>
                  <a:pt x="21600" y="0"/>
                </a:cubicBezTo>
              </a:path>
            </a:pathLst>
          </a:custGeom>
          <a:ln w="12700" cmpd="sng">
            <a:solidFill>
              <a:srgbClr val="C00000"/>
            </a:solidFill>
            <a:miter lim="400000"/>
            <a:tailEnd type="triangle"/>
          </a:ln>
        </p:spPr>
        <p:txBody>
          <a:bodyPr lIns="67733" tIns="67733" rIns="67733" bIns="67733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36" name="Linien"/>
          <p:cNvSpPr/>
          <p:nvPr/>
        </p:nvSpPr>
        <p:spPr bwMode="auto">
          <a:xfrm rot="10064696" flipH="1">
            <a:off x="5462146" y="2617719"/>
            <a:ext cx="2219962" cy="2448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3602" y="20434"/>
                  <a:pt x="6921" y="18847"/>
                  <a:pt x="9827" y="16903"/>
                </a:cubicBezTo>
                <a:cubicBezTo>
                  <a:pt x="16417" y="12493"/>
                  <a:pt x="20599" y="6488"/>
                  <a:pt x="21600" y="0"/>
                </a:cubicBezTo>
              </a:path>
            </a:pathLst>
          </a:custGeom>
          <a:ln w="12700" cmpd="sng">
            <a:solidFill>
              <a:srgbClr val="C00000"/>
            </a:solidFill>
            <a:miter lim="400000"/>
            <a:tailEnd type="triangle"/>
          </a:ln>
        </p:spPr>
        <p:txBody>
          <a:bodyPr lIns="67733" tIns="67733" rIns="67733" bIns="67733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38" name="Foliennummernplatzhalter 37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25CBDDA-5CCF-8748-8988-9DC6C8981774}" type="slidenum">
              <a:rPr lang="en-US" smtClean="0"/>
              <a:t>5</a:t>
            </a:fld>
            <a:endParaRPr lang="en-US" dirty="0"/>
          </a:p>
        </p:txBody>
      </p:sp>
      <p:pic>
        <p:nvPicPr>
          <p:cNvPr id="15" name="Bild 12" descr="FAIR_Logo_rgb.png">
            <a:extLst>
              <a:ext uri="{FF2B5EF4-FFF2-40B4-BE49-F238E27FC236}">
                <a16:creationId xmlns:a16="http://schemas.microsoft.com/office/drawing/2014/main" id="{6EBF7B64-1F60-354C-83F5-CFA893F204B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1453" y="123066"/>
            <a:ext cx="977376" cy="8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79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390897" y="139587"/>
            <a:ext cx="9216489" cy="787557"/>
          </a:xfrm>
        </p:spPr>
        <p:txBody>
          <a:bodyPr anchor="ctr"/>
          <a:lstStyle/>
          <a:p>
            <a:pPr>
              <a:defRPr/>
            </a:pPr>
            <a:r>
              <a:rPr lang="en-US" dirty="0" smtClean="0"/>
              <a:t>PRIOR-II development path (2023 – 2025) </a:t>
            </a:r>
            <a:br>
              <a:rPr lang="en-US" dirty="0" smtClean="0"/>
            </a:br>
            <a:r>
              <a:rPr lang="en-US" dirty="0" smtClean="0"/>
              <a:t>and program for 2026 +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 bwMode="auto">
          <a:xfrm>
            <a:off x="249263" y="1351791"/>
            <a:ext cx="8273635" cy="5129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594" indent="-228594">
              <a:spcAft>
                <a:spcPts val="800"/>
              </a:spcAft>
              <a:buClr>
                <a:srgbClr val="FDBB63"/>
              </a:buClr>
              <a:buFont typeface="Wingdings"/>
              <a:buChar char="§"/>
              <a:defRPr/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HE driver development</a:t>
            </a:r>
          </a:p>
          <a:p>
            <a:pPr marL="228594" indent="-228594">
              <a:spcAft>
                <a:spcPts val="800"/>
              </a:spcAft>
              <a:buClr>
                <a:srgbClr val="FDBB63"/>
              </a:buClr>
              <a:buFont typeface="Wingdings"/>
              <a:buChar char="§"/>
              <a:defRPr/>
            </a:pPr>
            <a:endParaRPr lang="en-US" sz="16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228594" indent="-228594">
              <a:spcAft>
                <a:spcPts val="800"/>
              </a:spcAft>
              <a:buClr>
                <a:srgbClr val="FDBB63"/>
              </a:buClr>
              <a:buFont typeface="Wingdings"/>
              <a:buChar char="§"/>
              <a:defRPr/>
            </a:pPr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28594" indent="-228594">
              <a:spcAft>
                <a:spcPts val="800"/>
              </a:spcAft>
              <a:buClr>
                <a:srgbClr val="FDBB63"/>
              </a:buClr>
              <a:buFont typeface="Wingdings"/>
              <a:buChar char="§"/>
              <a:defRPr/>
            </a:pPr>
            <a:endParaRPr lang="en-US" sz="16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228594" indent="-228594">
              <a:spcAft>
                <a:spcPts val="800"/>
              </a:spcAft>
              <a:buClr>
                <a:srgbClr val="FDBB63"/>
              </a:buClr>
              <a:buFont typeface="Wingdings"/>
              <a:buChar char="§"/>
              <a:defRPr/>
            </a:pPr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28594" indent="-228594">
              <a:spcAft>
                <a:spcPts val="800"/>
              </a:spcAft>
              <a:buClr>
                <a:srgbClr val="FDBB63"/>
              </a:buClr>
              <a:buFont typeface="Wingdings"/>
              <a:buChar char="§"/>
              <a:defRPr/>
            </a:pPr>
            <a:endParaRPr lang="en-US" sz="16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228594" indent="-228594">
              <a:spcAft>
                <a:spcPts val="800"/>
              </a:spcAft>
              <a:buClr>
                <a:srgbClr val="FDBB63"/>
              </a:buClr>
              <a:buFont typeface="Wingdings"/>
              <a:buChar char="§"/>
              <a:defRPr/>
            </a:pPr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28594" indent="-228594">
              <a:spcAft>
                <a:spcPts val="800"/>
              </a:spcAft>
              <a:buClr>
                <a:srgbClr val="FDBB63"/>
              </a:buClr>
              <a:buFont typeface="Wingdings"/>
              <a:buChar char="§"/>
              <a:defRPr/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Functional material studies (HE drivers)</a:t>
            </a:r>
          </a:p>
          <a:p>
            <a:pPr marL="838179" lvl="1" indent="-228594">
              <a:spcAft>
                <a:spcPts val="800"/>
              </a:spcAft>
              <a:buClr>
                <a:srgbClr val="FDBB63"/>
              </a:buClr>
              <a:buFont typeface="Wingdings"/>
              <a:buChar char="§"/>
              <a:defRPr/>
            </a:pP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magnetic fusion reactor walls</a:t>
            </a:r>
          </a:p>
          <a:p>
            <a:pPr marL="838179" lvl="1" indent="-228594">
              <a:spcAft>
                <a:spcPts val="800"/>
              </a:spcAft>
              <a:buClr>
                <a:srgbClr val="FDBB63"/>
              </a:buClr>
              <a:buFont typeface="Wingdings"/>
              <a:buChar char="§"/>
              <a:defRPr/>
            </a:pP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Shielding materials for spacecraft and space travel</a:t>
            </a:r>
          </a:p>
          <a:p>
            <a:pPr marL="228594" indent="-228594">
              <a:spcAft>
                <a:spcPts val="800"/>
              </a:spcAft>
              <a:buClr>
                <a:srgbClr val="FDBB63"/>
              </a:buClr>
              <a:buFont typeface="Wingdings"/>
              <a:buChar char="§"/>
              <a:defRPr/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Materials science &amp; synthesis (HE drivers)</a:t>
            </a:r>
          </a:p>
          <a:p>
            <a:pPr marL="228594" indent="-228594">
              <a:spcAft>
                <a:spcPts val="800"/>
              </a:spcAft>
              <a:buClr>
                <a:srgbClr val="FDBB63"/>
              </a:buClr>
              <a:buFont typeface="Wingdings"/>
              <a:buChar char="§"/>
              <a:defRPr/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Planetary sciences (e.g. properties of molten metals and alloys)</a:t>
            </a:r>
          </a:p>
          <a:p>
            <a:pPr marL="228594" indent="-228594">
              <a:spcAft>
                <a:spcPts val="800"/>
              </a:spcAft>
              <a:buClr>
                <a:srgbClr val="FDBB63"/>
              </a:buClr>
              <a:buFont typeface="Wingdings"/>
              <a:buChar char="§"/>
              <a:defRPr/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High-Speed Industry Applications (e.g. injection &amp; fuel mixing)</a:t>
            </a:r>
            <a:endParaRPr lang="en-US" sz="2800" dirty="0" smtClean="0"/>
          </a:p>
          <a:p>
            <a:pPr marL="228594" indent="-228594">
              <a:spcAft>
                <a:spcPts val="800"/>
              </a:spcAft>
              <a:buClr>
                <a:srgbClr val="FDBB63"/>
              </a:buClr>
              <a:buFont typeface="Wingdings"/>
              <a:buChar char="§"/>
              <a:defRPr/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Medical Applications</a:t>
            </a:r>
          </a:p>
          <a:p>
            <a:pPr marL="838179" lvl="1" indent="-228594">
              <a:spcAft>
                <a:spcPts val="800"/>
              </a:spcAft>
              <a:buClr>
                <a:srgbClr val="FDBB63"/>
              </a:buClr>
              <a:buFont typeface="Wingdings"/>
              <a:buChar char="§"/>
              <a:defRPr/>
            </a:pP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Ultra precise dual-Ion species FLASH radiotherapy through online position verification</a:t>
            </a: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25CBDDA-5CCF-8748-8988-9DC6C8981774}" type="slidenum">
              <a:rPr lang="en-US" smtClean="0"/>
              <a:t>6</a:t>
            </a:fld>
            <a:endParaRPr lang="en-US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931157" y="3508798"/>
            <a:ext cx="1729592" cy="2153383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 bwMode="auto">
          <a:xfrm>
            <a:off x="9869067" y="5662181"/>
            <a:ext cx="1989701" cy="615553"/>
          </a:xfrm>
          <a:prstGeom prst="rect">
            <a:avLst/>
          </a:prstGeom>
        </p:spPr>
        <p:txBody>
          <a:bodyPr vert="horz" wrap="square" lIns="121920" tIns="60960" rIns="121920" bIns="60960" rtlCol="0" anchor="t">
            <a:spAutoFit/>
          </a:bodyPr>
          <a:lstStyle/>
          <a:p>
            <a:pPr algn="l">
              <a:defRPr/>
            </a:pPr>
            <a:r>
              <a:rPr lang="en-US" sz="800" dirty="0" smtClean="0">
                <a:latin typeface="Arial"/>
                <a:cs typeface="Arial"/>
              </a:rPr>
              <a:t>Proton radiographs of an aluminum flyer plate (bright white) propagating through xenon gas.</a:t>
            </a:r>
            <a:endParaRPr lang="en-US" sz="2400" dirty="0" smtClean="0"/>
          </a:p>
          <a:p>
            <a:pPr algn="l">
              <a:defRPr/>
            </a:pPr>
            <a:r>
              <a:rPr lang="en-US" sz="800" dirty="0" smtClean="0">
                <a:latin typeface="Arial"/>
                <a:cs typeface="Arial"/>
              </a:rPr>
              <a:t>Courtesy: M. Freeman (LANL)</a:t>
            </a:r>
            <a:endParaRPr lang="en-US" sz="800" dirty="0">
              <a:latin typeface="Arial"/>
              <a:cs typeface="Arial"/>
            </a:endParaRPr>
          </a:p>
        </p:txBody>
      </p:sp>
      <p:sp>
        <p:nvSpPr>
          <p:cNvPr id="10" name="AutoShape 2"/>
          <p:cNvSpPr>
            <a:spLocks noChangeAspect="1" noChangeArrowheads="1"/>
          </p:cNvSpPr>
          <p:nvPr/>
        </p:nvSpPr>
        <p:spPr bwMode="auto">
          <a:xfrm>
            <a:off x="5970438" y="3010140"/>
            <a:ext cx="406400" cy="406400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24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7608667" y="1563606"/>
            <a:ext cx="1894484" cy="1262989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 bwMode="auto">
          <a:xfrm>
            <a:off x="7513451" y="2829630"/>
            <a:ext cx="1989700" cy="492443"/>
          </a:xfrm>
          <a:prstGeom prst="rect">
            <a:avLst/>
          </a:prstGeom>
        </p:spPr>
        <p:txBody>
          <a:bodyPr vert="horz" wrap="square" lIns="121920" tIns="60960" rIns="121920" bIns="60960" rtlCol="0" anchor="t">
            <a:spAutoFit/>
          </a:bodyPr>
          <a:lstStyle/>
          <a:p>
            <a:pPr algn="l">
              <a:defRPr/>
            </a:pPr>
            <a:r>
              <a:rPr lang="en-US" sz="800" dirty="0" smtClean="0">
                <a:latin typeface="Arial"/>
                <a:cs typeface="Arial"/>
              </a:rPr>
              <a:t>Schematics of the ITER fusion reactor.</a:t>
            </a:r>
            <a:endParaRPr lang="en-US" sz="2400" dirty="0" smtClean="0"/>
          </a:p>
          <a:p>
            <a:pPr algn="l">
              <a:defRPr/>
            </a:pPr>
            <a:r>
              <a:rPr lang="en-US" sz="800" dirty="0" smtClean="0">
                <a:latin typeface="Arial"/>
                <a:cs typeface="Arial"/>
              </a:rPr>
              <a:t>Courtesy: ITER</a:t>
            </a:r>
            <a:endParaRPr lang="en-US" sz="800" dirty="0">
              <a:latin typeface="Arial"/>
              <a:cs typeface="Arial"/>
            </a:endParaRPr>
          </a:p>
        </p:txBody>
      </p:sp>
      <p:sp>
        <p:nvSpPr>
          <p:cNvPr id="11" name="Textfeld 10"/>
          <p:cNvSpPr txBox="1"/>
          <p:nvPr/>
        </p:nvSpPr>
        <p:spPr bwMode="auto">
          <a:xfrm>
            <a:off x="10008197" y="2948794"/>
            <a:ext cx="17503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dirty="0" smtClean="0">
                <a:latin typeface="Arial"/>
                <a:cs typeface="Arial"/>
              </a:rPr>
              <a:t>High resolution image of Venus.</a:t>
            </a:r>
            <a:endParaRPr lang="en-US" sz="2400" dirty="0" smtClean="0"/>
          </a:p>
          <a:p>
            <a:pPr algn="l">
              <a:defRPr/>
            </a:pPr>
            <a:r>
              <a:rPr lang="en-US" sz="800" dirty="0" smtClean="0">
                <a:latin typeface="Arial"/>
                <a:cs typeface="Arial"/>
              </a:rPr>
              <a:t>Courtesy: NASA/JPL-Caltech</a:t>
            </a:r>
            <a:endParaRPr lang="en-US" sz="800" dirty="0">
              <a:latin typeface="Arial"/>
              <a:cs typeface="Arial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/>
          <a:srcRect l="20650" r="19849"/>
          <a:stretch/>
        </p:blipFill>
        <p:spPr bwMode="auto">
          <a:xfrm>
            <a:off x="10122201" y="1508570"/>
            <a:ext cx="1522343" cy="1440225"/>
          </a:xfrm>
          <a:prstGeom prst="rect">
            <a:avLst/>
          </a:prstGeom>
          <a:noFill/>
        </p:spPr>
      </p:pic>
      <p:pic>
        <p:nvPicPr>
          <p:cNvPr id="12" name="Online Media 6" descr="RotatingHea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/>
        </p:blipFill>
        <p:spPr bwMode="auto">
          <a:xfrm>
            <a:off x="7362136" y="3498542"/>
            <a:ext cx="2266539" cy="1107036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 bwMode="auto">
          <a:xfrm>
            <a:off x="7263980" y="4588359"/>
            <a:ext cx="187694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dirty="0" smtClean="0">
                <a:latin typeface="Arial"/>
                <a:cs typeface="Arial"/>
              </a:rPr>
              <a:t>Flash-Proton CT of a human head. </a:t>
            </a:r>
            <a:endParaRPr lang="en-US" sz="2400" dirty="0"/>
          </a:p>
        </p:txBody>
      </p:sp>
      <p:grpSp>
        <p:nvGrpSpPr>
          <p:cNvPr id="36" name="Gruppieren 35"/>
          <p:cNvGrpSpPr/>
          <p:nvPr/>
        </p:nvGrpSpPr>
        <p:grpSpPr bwMode="auto">
          <a:xfrm>
            <a:off x="860541" y="1958899"/>
            <a:ext cx="6648368" cy="1626515"/>
            <a:chOff x="422568" y="3545539"/>
            <a:chExt cx="4986276" cy="1219886"/>
          </a:xfrm>
        </p:grpSpPr>
        <p:grpSp>
          <p:nvGrpSpPr>
            <p:cNvPr id="4" name="Gruppieren 3"/>
            <p:cNvGrpSpPr/>
            <p:nvPr/>
          </p:nvGrpSpPr>
          <p:grpSpPr bwMode="auto">
            <a:xfrm>
              <a:off x="422568" y="4314310"/>
              <a:ext cx="4237564" cy="199696"/>
              <a:chOff x="532927" y="3757571"/>
              <a:chExt cx="4237564" cy="199696"/>
            </a:xfrm>
          </p:grpSpPr>
          <p:sp>
            <p:nvSpPr>
              <p:cNvPr id="14" name="Rechteck 13"/>
              <p:cNvSpPr/>
              <p:nvPr/>
            </p:nvSpPr>
            <p:spPr bwMode="auto">
              <a:xfrm>
                <a:off x="532927" y="3757571"/>
                <a:ext cx="1059391" cy="199696"/>
              </a:xfrm>
              <a:prstGeom prst="rect">
                <a:avLst/>
              </a:prstGeom>
              <a:solidFill>
                <a:srgbClr val="FDBB63">
                  <a:alpha val="3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r>
                  <a:rPr lang="en-US" sz="1067" dirty="0" smtClean="0">
                    <a:solidFill>
                      <a:srgbClr val="666666"/>
                    </a:solidFill>
                  </a:rPr>
                  <a:t>2023</a:t>
                </a:r>
                <a:endParaRPr lang="en-US" sz="2400" dirty="0"/>
              </a:p>
            </p:txBody>
          </p:sp>
          <p:sp>
            <p:nvSpPr>
              <p:cNvPr id="15" name="Rechteck 14"/>
              <p:cNvSpPr/>
              <p:nvPr/>
            </p:nvSpPr>
            <p:spPr bwMode="auto">
              <a:xfrm>
                <a:off x="1592318" y="3757571"/>
                <a:ext cx="1059391" cy="199696"/>
              </a:xfrm>
              <a:prstGeom prst="rect">
                <a:avLst/>
              </a:prstGeom>
              <a:solidFill>
                <a:srgbClr val="FDBB63">
                  <a:alpha val="5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r>
                  <a:rPr lang="en-US" sz="1067" dirty="0">
                    <a:solidFill>
                      <a:srgbClr val="666666"/>
                    </a:solidFill>
                  </a:rPr>
                  <a:t>2024</a:t>
                </a:r>
                <a:endParaRPr lang="en-US" sz="1067" dirty="0"/>
              </a:p>
            </p:txBody>
          </p:sp>
          <p:sp>
            <p:nvSpPr>
              <p:cNvPr id="16" name="Rechteck 15"/>
              <p:cNvSpPr/>
              <p:nvPr/>
            </p:nvSpPr>
            <p:spPr bwMode="auto">
              <a:xfrm>
                <a:off x="2651709" y="3757571"/>
                <a:ext cx="1059391" cy="199696"/>
              </a:xfrm>
              <a:prstGeom prst="rect">
                <a:avLst/>
              </a:prstGeom>
              <a:solidFill>
                <a:srgbClr val="FDBB63">
                  <a:alpha val="7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r>
                  <a:rPr lang="en-US" sz="1067" dirty="0">
                    <a:solidFill>
                      <a:srgbClr val="666666"/>
                    </a:solidFill>
                  </a:rPr>
                  <a:t>2025</a:t>
                </a:r>
                <a:endParaRPr lang="en-US" sz="1067" dirty="0"/>
              </a:p>
            </p:txBody>
          </p:sp>
          <p:sp>
            <p:nvSpPr>
              <p:cNvPr id="17" name="Rechteck 16"/>
              <p:cNvSpPr/>
              <p:nvPr/>
            </p:nvSpPr>
            <p:spPr bwMode="auto">
              <a:xfrm>
                <a:off x="3711100" y="3757571"/>
                <a:ext cx="1059391" cy="199696"/>
              </a:xfrm>
              <a:prstGeom prst="rect">
                <a:avLst/>
              </a:prstGeom>
              <a:solidFill>
                <a:srgbClr val="FDBB6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r>
                  <a:rPr lang="en-US" sz="1067" dirty="0">
                    <a:solidFill>
                      <a:srgbClr val="666666"/>
                    </a:solidFill>
                  </a:rPr>
                  <a:t>2026</a:t>
                </a:r>
                <a:endParaRPr lang="en-US" sz="1067" dirty="0"/>
              </a:p>
            </p:txBody>
          </p:sp>
        </p:grpSp>
        <p:sp>
          <p:nvSpPr>
            <p:cNvPr id="19" name="Textfeld 18"/>
            <p:cNvSpPr txBox="1"/>
            <p:nvPr/>
          </p:nvSpPr>
          <p:spPr bwMode="auto">
            <a:xfrm rot="19498947">
              <a:off x="2635785" y="3545539"/>
              <a:ext cx="1962186" cy="246173"/>
            </a:xfrm>
            <a:prstGeom prst="rect">
              <a:avLst/>
            </a:prstGeom>
            <a:grpFill/>
          </p:spPr>
          <p:txBody>
            <a:bodyPr vert="horz" wrap="square" lIns="121920" tIns="60960" rIns="121920" bIns="60960" rtlCol="0" anchor="t">
              <a:spAutoFit/>
            </a:bodyPr>
            <a:lstStyle/>
            <a:p>
              <a:pPr algn="l">
                <a:defRPr/>
              </a:pPr>
              <a:r>
                <a:rPr lang="en-US" sz="1333" dirty="0" smtClean="0"/>
                <a:t>(Offline) commissioning at HHT</a:t>
              </a:r>
              <a:endParaRPr lang="en-US" sz="2400" dirty="0"/>
            </a:p>
          </p:txBody>
        </p:sp>
        <p:sp>
          <p:nvSpPr>
            <p:cNvPr id="20" name="Textfeld 19"/>
            <p:cNvSpPr txBox="1"/>
            <p:nvPr/>
          </p:nvSpPr>
          <p:spPr bwMode="auto">
            <a:xfrm rot="19498947">
              <a:off x="575104" y="3580349"/>
              <a:ext cx="1859608" cy="246173"/>
            </a:xfrm>
            <a:prstGeom prst="rect">
              <a:avLst/>
            </a:prstGeom>
            <a:grpFill/>
          </p:spPr>
          <p:txBody>
            <a:bodyPr vert="horz" wrap="square" lIns="121920" tIns="60960" rIns="121920" bIns="60960" rtlCol="0" anchor="t">
              <a:spAutoFit/>
            </a:bodyPr>
            <a:lstStyle/>
            <a:p>
              <a:pPr algn="l">
                <a:defRPr/>
              </a:pPr>
              <a:r>
                <a:rPr lang="en-US" sz="1333" dirty="0" smtClean="0"/>
                <a:t>Start tender for confinement</a:t>
              </a:r>
              <a:endParaRPr lang="en-US" sz="2400" dirty="0"/>
            </a:p>
          </p:txBody>
        </p:sp>
        <p:sp>
          <p:nvSpPr>
            <p:cNvPr id="21" name="Textfeld 20"/>
            <p:cNvSpPr txBox="1"/>
            <p:nvPr/>
          </p:nvSpPr>
          <p:spPr bwMode="auto">
            <a:xfrm rot="19498947">
              <a:off x="1345875" y="3597752"/>
              <a:ext cx="1859608" cy="246173"/>
            </a:xfrm>
            <a:prstGeom prst="rect">
              <a:avLst/>
            </a:prstGeom>
            <a:grpFill/>
          </p:spPr>
          <p:txBody>
            <a:bodyPr vert="horz" wrap="square" lIns="121920" tIns="60960" rIns="121920" bIns="60960" rtlCol="0" anchor="t">
              <a:spAutoFit/>
            </a:bodyPr>
            <a:lstStyle/>
            <a:p>
              <a:pPr algn="l">
                <a:defRPr/>
              </a:pPr>
              <a:r>
                <a:rPr lang="en-US" sz="1333" dirty="0" smtClean="0"/>
                <a:t>Start manufacturing</a:t>
              </a:r>
              <a:endParaRPr lang="en-US" sz="2400" dirty="0"/>
            </a:p>
          </p:txBody>
        </p:sp>
        <p:sp>
          <p:nvSpPr>
            <p:cNvPr id="22" name="Textfeld 21"/>
            <p:cNvSpPr txBox="1"/>
            <p:nvPr/>
          </p:nvSpPr>
          <p:spPr bwMode="auto">
            <a:xfrm rot="19498947">
              <a:off x="1688966" y="3580350"/>
              <a:ext cx="1859608" cy="246173"/>
            </a:xfrm>
            <a:prstGeom prst="rect">
              <a:avLst/>
            </a:prstGeom>
            <a:grpFill/>
          </p:spPr>
          <p:txBody>
            <a:bodyPr vert="horz" wrap="square" lIns="121920" tIns="60960" rIns="121920" bIns="60960" rtlCol="0" anchor="t">
              <a:spAutoFit/>
            </a:bodyPr>
            <a:lstStyle/>
            <a:p>
              <a:pPr algn="l">
                <a:defRPr/>
              </a:pPr>
              <a:r>
                <a:rPr lang="en-US" sz="1333" dirty="0" smtClean="0"/>
                <a:t>Licensing</a:t>
              </a:r>
              <a:endParaRPr lang="en-US" sz="2400" dirty="0"/>
            </a:p>
          </p:txBody>
        </p:sp>
        <p:sp>
          <p:nvSpPr>
            <p:cNvPr id="23" name="Textfeld 22"/>
            <p:cNvSpPr txBox="1"/>
            <p:nvPr/>
          </p:nvSpPr>
          <p:spPr bwMode="auto">
            <a:xfrm rot="19563188">
              <a:off x="891272" y="3905508"/>
              <a:ext cx="783019" cy="2230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333" dirty="0" smtClean="0"/>
                <a:t>chamber</a:t>
              </a:r>
              <a:endParaRPr lang="en-US" sz="2400" dirty="0"/>
            </a:p>
          </p:txBody>
        </p:sp>
        <p:sp>
          <p:nvSpPr>
            <p:cNvPr id="24" name="Textfeld 23"/>
            <p:cNvSpPr txBox="1"/>
            <p:nvPr/>
          </p:nvSpPr>
          <p:spPr bwMode="auto">
            <a:xfrm rot="19498947">
              <a:off x="3549236" y="3597751"/>
              <a:ext cx="1859608" cy="246173"/>
            </a:xfrm>
            <a:prstGeom prst="rect">
              <a:avLst/>
            </a:prstGeom>
            <a:grpFill/>
          </p:spPr>
          <p:txBody>
            <a:bodyPr vert="horz" wrap="square" lIns="121920" tIns="60960" rIns="121920" bIns="60960" rtlCol="0" anchor="t">
              <a:spAutoFit/>
            </a:bodyPr>
            <a:lstStyle/>
            <a:p>
              <a:pPr algn="l">
                <a:defRPr/>
              </a:pPr>
              <a:r>
                <a:rPr lang="en-US" sz="1333" dirty="0" smtClean="0"/>
                <a:t>1</a:t>
              </a:r>
              <a:r>
                <a:rPr lang="en-US" sz="1333" baseline="30000" dirty="0" smtClean="0"/>
                <a:t>st</a:t>
              </a:r>
              <a:r>
                <a:rPr lang="en-US" sz="1333" dirty="0" smtClean="0"/>
                <a:t> scheduled experiments</a:t>
              </a:r>
              <a:endParaRPr lang="en-US" sz="2400" dirty="0"/>
            </a:p>
          </p:txBody>
        </p:sp>
        <p:sp>
          <p:nvSpPr>
            <p:cNvPr id="25" name="Rechteck 24"/>
            <p:cNvSpPr/>
            <p:nvPr/>
          </p:nvSpPr>
          <p:spPr bwMode="auto">
            <a:xfrm>
              <a:off x="787983" y="4259130"/>
              <a:ext cx="266859" cy="55180"/>
            </a:xfrm>
            <a:prstGeom prst="rect">
              <a:avLst/>
            </a:prstGeom>
            <a:solidFill>
              <a:srgbClr val="FDBB6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2400" dirty="0"/>
            </a:p>
          </p:txBody>
        </p:sp>
        <p:sp>
          <p:nvSpPr>
            <p:cNvPr id="26" name="Rechteck 25"/>
            <p:cNvSpPr/>
            <p:nvPr/>
          </p:nvSpPr>
          <p:spPr bwMode="auto">
            <a:xfrm>
              <a:off x="1481959" y="4265479"/>
              <a:ext cx="115208" cy="50711"/>
            </a:xfrm>
            <a:prstGeom prst="rect">
              <a:avLst/>
            </a:prstGeom>
            <a:solidFill>
              <a:srgbClr val="FDBB6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2400" dirty="0"/>
            </a:p>
          </p:txBody>
        </p:sp>
        <p:sp>
          <p:nvSpPr>
            <p:cNvPr id="27" name="Rechteck 26"/>
            <p:cNvSpPr/>
            <p:nvPr/>
          </p:nvSpPr>
          <p:spPr bwMode="auto">
            <a:xfrm>
              <a:off x="1834736" y="4266611"/>
              <a:ext cx="115208" cy="50711"/>
            </a:xfrm>
            <a:prstGeom prst="rect">
              <a:avLst/>
            </a:prstGeom>
            <a:solidFill>
              <a:srgbClr val="FDBB6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2400" dirty="0"/>
            </a:p>
          </p:txBody>
        </p:sp>
        <p:sp>
          <p:nvSpPr>
            <p:cNvPr id="28" name="Rechteck 27"/>
            <p:cNvSpPr/>
            <p:nvPr/>
          </p:nvSpPr>
          <p:spPr bwMode="auto">
            <a:xfrm>
              <a:off x="2800695" y="4265479"/>
              <a:ext cx="115208" cy="50711"/>
            </a:xfrm>
            <a:prstGeom prst="rect">
              <a:avLst/>
            </a:prstGeom>
            <a:solidFill>
              <a:srgbClr val="FDBB6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2400" dirty="0"/>
            </a:p>
          </p:txBody>
        </p:sp>
        <p:sp>
          <p:nvSpPr>
            <p:cNvPr id="29" name="Rechteck 28"/>
            <p:cNvSpPr/>
            <p:nvPr/>
          </p:nvSpPr>
          <p:spPr bwMode="auto">
            <a:xfrm>
              <a:off x="3639053" y="4268167"/>
              <a:ext cx="336240" cy="53885"/>
            </a:xfrm>
            <a:prstGeom prst="rect">
              <a:avLst/>
            </a:prstGeom>
            <a:solidFill>
              <a:srgbClr val="FDBB6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2400" dirty="0"/>
            </a:p>
          </p:txBody>
        </p:sp>
        <p:sp>
          <p:nvSpPr>
            <p:cNvPr id="30" name="Rechteck 29"/>
            <p:cNvSpPr/>
            <p:nvPr/>
          </p:nvSpPr>
          <p:spPr bwMode="auto">
            <a:xfrm>
              <a:off x="422568" y="4514006"/>
              <a:ext cx="3176892" cy="156107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sz="1200" dirty="0" err="1" smtClean="0"/>
                <a:t>PoF</a:t>
              </a:r>
              <a:r>
                <a:rPr lang="en-US" sz="1200" dirty="0" smtClean="0"/>
                <a:t> IV</a:t>
              </a:r>
              <a:endParaRPr lang="en-US" sz="2400" dirty="0"/>
            </a:p>
          </p:txBody>
        </p:sp>
        <p:sp>
          <p:nvSpPr>
            <p:cNvPr id="31" name="Rechteck 30"/>
            <p:cNvSpPr/>
            <p:nvPr/>
          </p:nvSpPr>
          <p:spPr bwMode="auto">
            <a:xfrm>
              <a:off x="3599459" y="4514531"/>
              <a:ext cx="1059391" cy="15610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sz="1200" dirty="0" smtClean="0"/>
                <a:t>Transition </a:t>
              </a:r>
              <a:r>
                <a:rPr lang="en-US" sz="1200" dirty="0" err="1" smtClean="0"/>
                <a:t>PoF</a:t>
              </a:r>
              <a:r>
                <a:rPr lang="en-US" sz="1200" dirty="0" smtClean="0"/>
                <a:t> V</a:t>
              </a:r>
              <a:endParaRPr lang="en-US" sz="2400" dirty="0"/>
            </a:p>
          </p:txBody>
        </p:sp>
        <p:sp>
          <p:nvSpPr>
            <p:cNvPr id="32" name="Dreieck 31"/>
            <p:cNvSpPr/>
            <p:nvPr/>
          </p:nvSpPr>
          <p:spPr bwMode="auto">
            <a:xfrm rot="5400000">
              <a:off x="4540173" y="4343769"/>
              <a:ext cx="536418" cy="301625"/>
            </a:xfrm>
            <a:prstGeom prst="triangle">
              <a:avLst>
                <a:gd name="adj" fmla="val 50000"/>
              </a:avLst>
            </a:prstGeom>
            <a:solidFill>
              <a:srgbClr val="FDBB6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2400" dirty="0"/>
            </a:p>
          </p:txBody>
        </p:sp>
        <p:sp>
          <p:nvSpPr>
            <p:cNvPr id="33" name="Rechteck 32"/>
            <p:cNvSpPr/>
            <p:nvPr/>
          </p:nvSpPr>
          <p:spPr bwMode="auto">
            <a:xfrm>
              <a:off x="4654217" y="4514600"/>
              <a:ext cx="279400" cy="250825"/>
            </a:xfrm>
            <a:custGeom>
              <a:avLst/>
              <a:gdLst>
                <a:gd name="connsiteX0" fmla="*/ 0 w 358775"/>
                <a:gd name="connsiteY0" fmla="*/ 0 h 311150"/>
                <a:gd name="connsiteX1" fmla="*/ 358775 w 358775"/>
                <a:gd name="connsiteY1" fmla="*/ 0 h 311150"/>
                <a:gd name="connsiteX2" fmla="*/ 358775 w 358775"/>
                <a:gd name="connsiteY2" fmla="*/ 311150 h 311150"/>
                <a:gd name="connsiteX3" fmla="*/ 0 w 358775"/>
                <a:gd name="connsiteY3" fmla="*/ 311150 h 311150"/>
                <a:gd name="connsiteX4" fmla="*/ 0 w 358775"/>
                <a:gd name="connsiteY4" fmla="*/ 0 h 311150"/>
                <a:gd name="connsiteX0" fmla="*/ 0 w 482600"/>
                <a:gd name="connsiteY0" fmla="*/ 0 h 323850"/>
                <a:gd name="connsiteX1" fmla="*/ 482600 w 482600"/>
                <a:gd name="connsiteY1" fmla="*/ 12700 h 323850"/>
                <a:gd name="connsiteX2" fmla="*/ 482600 w 482600"/>
                <a:gd name="connsiteY2" fmla="*/ 323850 h 323850"/>
                <a:gd name="connsiteX3" fmla="*/ 123825 w 482600"/>
                <a:gd name="connsiteY3" fmla="*/ 323850 h 323850"/>
                <a:gd name="connsiteX4" fmla="*/ 0 w 482600"/>
                <a:gd name="connsiteY4" fmla="*/ 0 h 323850"/>
                <a:gd name="connsiteX0" fmla="*/ 3175 w 485775"/>
                <a:gd name="connsiteY0" fmla="*/ 0 h 323850"/>
                <a:gd name="connsiteX1" fmla="*/ 485775 w 485775"/>
                <a:gd name="connsiteY1" fmla="*/ 12700 h 323850"/>
                <a:gd name="connsiteX2" fmla="*/ 485775 w 485775"/>
                <a:gd name="connsiteY2" fmla="*/ 323850 h 323850"/>
                <a:gd name="connsiteX3" fmla="*/ 0 w 485775"/>
                <a:gd name="connsiteY3" fmla="*/ 238125 h 323850"/>
                <a:gd name="connsiteX4" fmla="*/ 3175 w 485775"/>
                <a:gd name="connsiteY4" fmla="*/ 0 h 323850"/>
                <a:gd name="connsiteX0" fmla="*/ 3175 w 485775"/>
                <a:gd name="connsiteY0" fmla="*/ 0 h 323850"/>
                <a:gd name="connsiteX1" fmla="*/ 257175 w 485775"/>
                <a:gd name="connsiteY1" fmla="*/ 3175 h 323850"/>
                <a:gd name="connsiteX2" fmla="*/ 485775 w 485775"/>
                <a:gd name="connsiteY2" fmla="*/ 323850 h 323850"/>
                <a:gd name="connsiteX3" fmla="*/ 0 w 485775"/>
                <a:gd name="connsiteY3" fmla="*/ 238125 h 323850"/>
                <a:gd name="connsiteX4" fmla="*/ 3175 w 485775"/>
                <a:gd name="connsiteY4" fmla="*/ 0 h 323850"/>
                <a:gd name="connsiteX0" fmla="*/ 3175 w 257175"/>
                <a:gd name="connsiteY0" fmla="*/ 0 h 238125"/>
                <a:gd name="connsiteX1" fmla="*/ 257175 w 257175"/>
                <a:gd name="connsiteY1" fmla="*/ 3175 h 238125"/>
                <a:gd name="connsiteX2" fmla="*/ 111125 w 257175"/>
                <a:gd name="connsiteY2" fmla="*/ 139700 h 238125"/>
                <a:gd name="connsiteX3" fmla="*/ 0 w 257175"/>
                <a:gd name="connsiteY3" fmla="*/ 238125 h 238125"/>
                <a:gd name="connsiteX4" fmla="*/ 3175 w 257175"/>
                <a:gd name="connsiteY4" fmla="*/ 0 h 238125"/>
                <a:gd name="connsiteX0" fmla="*/ 3175 w 257175"/>
                <a:gd name="connsiteY0" fmla="*/ 0 h 238125"/>
                <a:gd name="connsiteX1" fmla="*/ 257175 w 257175"/>
                <a:gd name="connsiteY1" fmla="*/ 3175 h 238125"/>
                <a:gd name="connsiteX2" fmla="*/ 0 w 257175"/>
                <a:gd name="connsiteY2" fmla="*/ 238125 h 238125"/>
                <a:gd name="connsiteX3" fmla="*/ 3175 w 257175"/>
                <a:gd name="connsiteY3" fmla="*/ 0 h 238125"/>
                <a:gd name="connsiteX0" fmla="*/ 3175 w 269875"/>
                <a:gd name="connsiteY0" fmla="*/ 0 h 238125"/>
                <a:gd name="connsiteX1" fmla="*/ 269875 w 269875"/>
                <a:gd name="connsiteY1" fmla="*/ 0 h 238125"/>
                <a:gd name="connsiteX2" fmla="*/ 0 w 269875"/>
                <a:gd name="connsiteY2" fmla="*/ 238125 h 238125"/>
                <a:gd name="connsiteX3" fmla="*/ 3175 w 269875"/>
                <a:gd name="connsiteY3" fmla="*/ 0 h 238125"/>
                <a:gd name="connsiteX0" fmla="*/ 306 w 267006"/>
                <a:gd name="connsiteY0" fmla="*/ 0 h 241300"/>
                <a:gd name="connsiteX1" fmla="*/ 267006 w 267006"/>
                <a:gd name="connsiteY1" fmla="*/ 0 h 241300"/>
                <a:gd name="connsiteX2" fmla="*/ 306 w 267006"/>
                <a:gd name="connsiteY2" fmla="*/ 241300 h 241300"/>
                <a:gd name="connsiteX3" fmla="*/ 306 w 267006"/>
                <a:gd name="connsiteY3" fmla="*/ 0 h 241300"/>
                <a:gd name="connsiteX0" fmla="*/ 306 w 276531"/>
                <a:gd name="connsiteY0" fmla="*/ 0 h 241300"/>
                <a:gd name="connsiteX1" fmla="*/ 276531 w 276531"/>
                <a:gd name="connsiteY1" fmla="*/ 0 h 241300"/>
                <a:gd name="connsiteX2" fmla="*/ 306 w 276531"/>
                <a:gd name="connsiteY2" fmla="*/ 241300 h 241300"/>
                <a:gd name="connsiteX3" fmla="*/ 306 w 276531"/>
                <a:gd name="connsiteY3" fmla="*/ 0 h 241300"/>
                <a:gd name="connsiteX0" fmla="*/ 3175 w 279400"/>
                <a:gd name="connsiteY0" fmla="*/ 0 h 250825"/>
                <a:gd name="connsiteX1" fmla="*/ 279400 w 279400"/>
                <a:gd name="connsiteY1" fmla="*/ 0 h 250825"/>
                <a:gd name="connsiteX2" fmla="*/ 0 w 279400"/>
                <a:gd name="connsiteY2" fmla="*/ 250825 h 250825"/>
                <a:gd name="connsiteX3" fmla="*/ 3175 w 279400"/>
                <a:gd name="connsiteY3" fmla="*/ 0 h 25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400" h="250825" extrusionOk="0">
                  <a:moveTo>
                    <a:pt x="3175" y="0"/>
                  </a:moveTo>
                  <a:lnTo>
                    <a:pt x="279400" y="0"/>
                  </a:lnTo>
                  <a:lnTo>
                    <a:pt x="0" y="250825"/>
                  </a:lnTo>
                  <a:cubicBezTo>
                    <a:pt x="1058" y="171450"/>
                    <a:pt x="2117" y="79375"/>
                    <a:pt x="3175" y="0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2400" dirty="0"/>
            </a:p>
          </p:txBody>
        </p:sp>
        <p:sp>
          <p:nvSpPr>
            <p:cNvPr id="34" name="Rechteck 33"/>
            <p:cNvSpPr/>
            <p:nvPr/>
          </p:nvSpPr>
          <p:spPr bwMode="auto">
            <a:xfrm>
              <a:off x="2335773" y="4264917"/>
              <a:ext cx="115208" cy="50711"/>
            </a:xfrm>
            <a:prstGeom prst="rect">
              <a:avLst/>
            </a:prstGeom>
            <a:solidFill>
              <a:srgbClr val="FDBB6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2400" dirty="0"/>
            </a:p>
          </p:txBody>
        </p:sp>
        <p:sp>
          <p:nvSpPr>
            <p:cNvPr id="35" name="Textfeld 34"/>
            <p:cNvSpPr txBox="1"/>
            <p:nvPr/>
          </p:nvSpPr>
          <p:spPr bwMode="auto">
            <a:xfrm rot="19498947">
              <a:off x="2198302" y="3574969"/>
              <a:ext cx="1859608" cy="246173"/>
            </a:xfrm>
            <a:prstGeom prst="rect">
              <a:avLst/>
            </a:prstGeom>
            <a:grpFill/>
          </p:spPr>
          <p:txBody>
            <a:bodyPr vert="horz" wrap="square" lIns="121920" tIns="60960" rIns="121920" bIns="60960" rtlCol="0" anchor="t">
              <a:spAutoFit/>
            </a:bodyPr>
            <a:lstStyle/>
            <a:p>
              <a:pPr algn="l">
                <a:defRPr/>
              </a:pPr>
              <a:r>
                <a:rPr lang="en-US" sz="1333" dirty="0" smtClean="0"/>
                <a:t>Driver experiments</a:t>
              </a:r>
              <a:endParaRPr lang="en-US" sz="2400" dirty="0"/>
            </a:p>
          </p:txBody>
        </p:sp>
      </p:grpSp>
      <p:pic>
        <p:nvPicPr>
          <p:cNvPr id="38" name="Bild 12" descr="FAIR_Logo_rgb.png">
            <a:extLst>
              <a:ext uri="{FF2B5EF4-FFF2-40B4-BE49-F238E27FC236}">
                <a16:creationId xmlns:a16="http://schemas.microsoft.com/office/drawing/2014/main" id="{6EBF7B64-1F60-354C-83F5-CFA893F204B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4892" y="165486"/>
            <a:ext cx="949096" cy="79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2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HED experiments at HHT with ion and laser beams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3797" y="1332558"/>
            <a:ext cx="6622611" cy="1035809"/>
          </a:xfrm>
        </p:spPr>
        <p:txBody>
          <a:bodyPr/>
          <a:lstStyle/>
          <a:p>
            <a:r>
              <a:rPr lang="en-US" dirty="0" smtClean="0"/>
              <a:t>Experiment target chamber (FAIR core invest) and laser beamline (GSI contribution) installed at HHT</a:t>
            </a:r>
          </a:p>
          <a:p>
            <a:r>
              <a:rPr lang="en-US" dirty="0"/>
              <a:t>W</a:t>
            </a:r>
            <a:r>
              <a:rPr lang="en-US" dirty="0" smtClean="0"/>
              <a:t>aiting for APPA cave to be ready…</a:t>
            </a:r>
          </a:p>
          <a:p>
            <a:r>
              <a:rPr lang="en-US" dirty="0" smtClean="0"/>
              <a:t>First experiments ongoing in FAIR Phase-0</a:t>
            </a:r>
          </a:p>
          <a:p>
            <a:pPr lvl="1"/>
            <a:r>
              <a:rPr lang="en-US" dirty="0" smtClean="0"/>
              <a:t>graphitization of Diamond (U. Rostock)</a:t>
            </a:r>
          </a:p>
          <a:p>
            <a:pPr lvl="1"/>
            <a:r>
              <a:rPr lang="en-US" dirty="0" smtClean="0"/>
              <a:t>superheating of Iron (U. Belfast)</a:t>
            </a:r>
          </a:p>
          <a:p>
            <a:pPr lvl="1"/>
            <a:r>
              <a:rPr lang="en-US" dirty="0" smtClean="0"/>
              <a:t>compression of graphite (GSI)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11" y="3810833"/>
            <a:ext cx="5867418" cy="2638900"/>
          </a:xfrm>
          <a:prstGeom prst="rect">
            <a:avLst/>
          </a:prstGeom>
        </p:spPr>
      </p:pic>
      <p:sp>
        <p:nvSpPr>
          <p:cNvPr id="13" name="Inhaltsplatzhalter 1"/>
          <p:cNvSpPr txBox="1">
            <a:spLocks/>
          </p:cNvSpPr>
          <p:nvPr/>
        </p:nvSpPr>
        <p:spPr>
          <a:xfrm>
            <a:off x="6708378" y="5892883"/>
            <a:ext cx="5236320" cy="6656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100" kern="1200">
                <a:solidFill>
                  <a:srgbClr val="33333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22860" indent="0" defTabSz="512341">
              <a:buNone/>
              <a:defRPr/>
            </a:pPr>
            <a:r>
              <a:rPr lang="de-DE" sz="1600" b="1" kern="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Demonstration </a:t>
            </a:r>
            <a:r>
              <a:rPr lang="de-DE" sz="1600" b="1" kern="0" dirty="0" err="1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of</a:t>
            </a:r>
            <a:r>
              <a:rPr lang="de-DE" sz="1600" b="1" kern="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 laser-</a:t>
            </a:r>
            <a:r>
              <a:rPr lang="de-DE" sz="1600" b="1" kern="0" dirty="0" err="1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driven</a:t>
            </a:r>
            <a:r>
              <a:rPr lang="de-DE" sz="1600" b="1" kern="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 </a:t>
            </a:r>
            <a:r>
              <a:rPr lang="de-DE" sz="16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X-</a:t>
            </a:r>
            <a:r>
              <a:rPr lang="de-DE" sz="16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ray</a:t>
            </a:r>
            <a:r>
              <a:rPr lang="de-DE" sz="16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 </a:t>
            </a:r>
            <a:r>
              <a:rPr lang="de-DE" sz="16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probing</a:t>
            </a:r>
            <a:r>
              <a:rPr lang="de-DE" sz="16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 </a:t>
            </a:r>
            <a:r>
              <a:rPr lang="de-DE" sz="16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of</a:t>
            </a:r>
            <a:r>
              <a:rPr lang="de-DE" sz="16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 </a:t>
            </a:r>
            <a:r>
              <a:rPr lang="de-DE" sz="1600" b="1" kern="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HI-</a:t>
            </a:r>
            <a:r>
              <a:rPr lang="de-DE" sz="1600" b="1" kern="0" dirty="0" err="1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heated</a:t>
            </a:r>
            <a:r>
              <a:rPr lang="de-DE" sz="16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/>
            </a:r>
            <a:br>
              <a:rPr lang="de-DE" sz="16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</a:br>
            <a:r>
              <a:rPr lang="de-DE" sz="1600" b="1" kern="0" dirty="0" err="1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targets</a:t>
            </a:r>
            <a:r>
              <a:rPr lang="de-DE" sz="1600" b="1" kern="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 </a:t>
            </a:r>
            <a:r>
              <a:rPr lang="de-DE" sz="16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revealing</a:t>
            </a:r>
            <a:r>
              <a:rPr lang="de-DE" sz="16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 </a:t>
            </a:r>
            <a:r>
              <a:rPr lang="de-DE" sz="16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microscopic</a:t>
            </a:r>
            <a:r>
              <a:rPr lang="de-DE" sz="16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 </a:t>
            </a:r>
            <a:r>
              <a:rPr lang="de-DE" sz="16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properties</a:t>
            </a:r>
            <a:r>
              <a:rPr lang="de-DE" sz="16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 </a:t>
            </a:r>
            <a:r>
              <a:rPr lang="de-DE" sz="16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of</a:t>
            </a:r>
            <a:r>
              <a:rPr lang="de-DE" sz="16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 HED </a:t>
            </a:r>
            <a:r>
              <a:rPr lang="de-DE" sz="1600" b="1" kern="0" dirty="0" err="1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samples</a:t>
            </a:r>
            <a:endParaRPr lang="de-DE" sz="1600" b="1" kern="0" dirty="0" smtClean="0">
              <a:solidFill>
                <a:srgbClr val="000000"/>
              </a:solidFill>
              <a:uFill>
                <a:solidFill>
                  <a:srgbClr val="000000"/>
                </a:solidFill>
              </a:uFill>
              <a:sym typeface="Arial"/>
            </a:endParaRPr>
          </a:p>
          <a:p>
            <a:pPr marL="0" marR="22860" indent="0" defTabSz="512341">
              <a:buNone/>
              <a:defRPr/>
            </a:pPr>
            <a:endParaRPr lang="de-DE" sz="1600" b="1" kern="0" dirty="0" smtClean="0">
              <a:solidFill>
                <a:srgbClr val="000000"/>
              </a:solidFill>
              <a:uFill>
                <a:solidFill>
                  <a:srgbClr val="000000"/>
                </a:solidFill>
              </a:uFill>
              <a:sym typeface="Arial"/>
            </a:endParaRPr>
          </a:p>
        </p:txBody>
      </p:sp>
      <p:grpSp>
        <p:nvGrpSpPr>
          <p:cNvPr id="14" name="Gruppieren 13"/>
          <p:cNvGrpSpPr>
            <a:grpSpLocks noChangeAspect="1"/>
          </p:cNvGrpSpPr>
          <p:nvPr/>
        </p:nvGrpSpPr>
        <p:grpSpPr>
          <a:xfrm>
            <a:off x="8978468" y="2729107"/>
            <a:ext cx="1875603" cy="1576686"/>
            <a:chOff x="7038617" y="2206852"/>
            <a:chExt cx="1906225" cy="1602428"/>
          </a:xfrm>
        </p:grpSpPr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80663" y="2206852"/>
              <a:ext cx="1864179" cy="1602428"/>
            </a:xfrm>
            <a:prstGeom prst="rect">
              <a:avLst/>
            </a:prstGeom>
          </p:spPr>
        </p:pic>
        <p:sp>
          <p:nvSpPr>
            <p:cNvPr id="16" name="Geschweifte Klammer rechts 15"/>
            <p:cNvSpPr/>
            <p:nvPr/>
          </p:nvSpPr>
          <p:spPr>
            <a:xfrm rot="10800000">
              <a:off x="7852329" y="2775505"/>
              <a:ext cx="47409" cy="622927"/>
            </a:xfrm>
            <a:prstGeom prst="rightBrace">
              <a:avLst>
                <a:gd name="adj1" fmla="val 58382"/>
                <a:gd name="adj2" fmla="val 50000"/>
              </a:avLst>
            </a:prstGeom>
            <a:noFill/>
            <a:ln w="12700" cap="flat">
              <a:solidFill>
                <a:schemeClr val="bg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8579" tIns="34289" rIns="68579" bIns="34289" numCol="1" spcCol="38100" rtlCol="0" anchor="t">
              <a:noAutofit/>
            </a:bodyPr>
            <a:lstStyle/>
            <a:p>
              <a:pPr defTabSz="685800" latinLnBrk="1" hangingPunct="0">
                <a:defRPr/>
              </a:pPr>
              <a:endParaRPr lang="de-DE" sz="135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7038617" y="2806859"/>
              <a:ext cx="1002079" cy="5602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3578" tIns="53578" rIns="53578" bIns="53578" numCol="1" spcCol="38100" rtlCol="0" anchor="ctr">
              <a:spAutoFit/>
            </a:bodyPr>
            <a:lstStyle/>
            <a:p>
              <a:pPr marL="60960" marR="60960" defTabSz="1366242" hangingPunct="0">
                <a:lnSpc>
                  <a:spcPts val="750"/>
                </a:lnSpc>
                <a:defRPr/>
              </a:pPr>
              <a:r>
                <a:rPr lang="de-DE" sz="788" kern="0" dirty="0" err="1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Arial"/>
                  <a:cs typeface="Arial"/>
                  <a:sym typeface="Arial"/>
                </a:rPr>
                <a:t>heated</a:t>
              </a:r>
              <a:r>
                <a:rPr lang="de-DE" sz="788" kern="0" dirty="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Arial"/>
                  <a:cs typeface="Arial"/>
                  <a:sym typeface="Arial"/>
                </a:rPr>
                <a:t> </a:t>
              </a:r>
              <a:r>
                <a:rPr lang="de-DE" sz="788" kern="0" dirty="0" err="1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Arial"/>
                  <a:cs typeface="Arial"/>
                  <a:sym typeface="Arial"/>
                </a:rPr>
                <a:t>region</a:t>
              </a:r>
              <a:endParaRPr lang="de-DE" sz="788" kern="0" dirty="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" t="37521" r="42381" b="12318"/>
          <a:stretch/>
        </p:blipFill>
        <p:spPr>
          <a:xfrm flipH="1">
            <a:off x="7087396" y="2729107"/>
            <a:ext cx="1765123" cy="1576686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8322693" y="4284020"/>
            <a:ext cx="13521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X-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ray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diffraction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8115897" y="5475918"/>
            <a:ext cx="20359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X-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ray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Thomson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scattering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4196" y="4774050"/>
            <a:ext cx="3643179" cy="335289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4196" y="5124809"/>
            <a:ext cx="3643179" cy="335289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7229484" y="4732386"/>
            <a:ext cx="7319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0480" marR="30480" lvl="0" indent="0" algn="l" defTabSz="68312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Source</a:t>
            </a:r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7229484" y="5091473"/>
            <a:ext cx="937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0480" marR="30480" lvl="0" indent="0" algn="l" defTabSz="68312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Scattering</a:t>
            </a:r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cxnSp>
        <p:nvCxnSpPr>
          <p:cNvPr id="25" name="Gerade Verbindung mit Pfeil 24"/>
          <p:cNvCxnSpPr/>
          <p:nvPr/>
        </p:nvCxnSpPr>
        <p:spPr>
          <a:xfrm>
            <a:off x="10446443" y="5405355"/>
            <a:ext cx="481306" cy="0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/>
          <p:cNvSpPr txBox="1"/>
          <p:nvPr/>
        </p:nvSpPr>
        <p:spPr>
          <a:xfrm>
            <a:off x="10331624" y="5198495"/>
            <a:ext cx="6357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0480" marR="30480" lvl="0" indent="0" algn="l" defTabSz="68312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energy</a:t>
            </a:r>
            <a:endParaRPr kumimoji="0" lang="de-DE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9133869" y="4574559"/>
            <a:ext cx="110863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0480" marR="30480" lvl="0" indent="0" algn="l" defTabSz="68312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Ti-He</a:t>
            </a:r>
            <a:r>
              <a:rPr kumimoji="0" lang="de-DE" sz="900" b="0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 panose="05050102010706020507" pitchFamily="18" charset="2"/>
                <a:cs typeface="Arial"/>
                <a:sym typeface="Arial"/>
              </a:rPr>
              <a:t>a</a:t>
            </a:r>
            <a:r>
              <a:rPr kumimoji="0" lang="de-DE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(4.75keV)</a:t>
            </a:r>
            <a:endParaRPr kumimoji="0" lang="de-DE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cxnSp>
        <p:nvCxnSpPr>
          <p:cNvPr id="28" name="Gerade Verbindung mit Pfeil 27"/>
          <p:cNvCxnSpPr/>
          <p:nvPr/>
        </p:nvCxnSpPr>
        <p:spPr>
          <a:xfrm>
            <a:off x="10162199" y="4667549"/>
            <a:ext cx="0" cy="100555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A3F87-3897-4C50-88D1-90FE8C825AED}" type="slidenum">
              <a:rPr lang="en-US" smtClean="0"/>
              <a:t>7</a:t>
            </a:fld>
            <a:endParaRPr lang="en-US"/>
          </a:p>
        </p:txBody>
      </p:sp>
      <p:pic>
        <p:nvPicPr>
          <p:cNvPr id="30" name="Bild 12" descr="FAIR_Logo_rgb.png">
            <a:extLst>
              <a:ext uri="{FF2B5EF4-FFF2-40B4-BE49-F238E27FC236}">
                <a16:creationId xmlns:a16="http://schemas.microsoft.com/office/drawing/2014/main" id="{6EBF7B64-1F60-354C-83F5-CFA893F204B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3262" y="131411"/>
            <a:ext cx="1004309" cy="836924"/>
          </a:xfrm>
          <a:prstGeom prst="rect">
            <a:avLst/>
          </a:prstGeom>
        </p:spPr>
      </p:pic>
      <p:pic>
        <p:nvPicPr>
          <p:cNvPr id="31" name="Grafik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4874" y="1316686"/>
            <a:ext cx="2312962" cy="474905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20" y="1334804"/>
            <a:ext cx="1554480" cy="521208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667" y="1859973"/>
            <a:ext cx="1392368" cy="641872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991" y="1874950"/>
            <a:ext cx="1101562" cy="600351"/>
          </a:xfrm>
          <a:prstGeom prst="rect">
            <a:avLst/>
          </a:prstGeom>
        </p:spPr>
      </p:pic>
      <p:pic>
        <p:nvPicPr>
          <p:cNvPr id="35" name="Grafik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593" y="2039082"/>
            <a:ext cx="1100835" cy="41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6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with HHT experiments (2024 – 2028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133" dirty="0" smtClean="0"/>
              <a:t>optimize ion beam from SIS-18 and focusing in HHT for highest intensity</a:t>
            </a:r>
          </a:p>
          <a:p>
            <a:r>
              <a:rPr lang="en-US" sz="2133" dirty="0" smtClean="0"/>
              <a:t>work closer to the Bragg peak of the heavy ions: 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US" sz="1600" dirty="0" smtClean="0"/>
              <a:t>loss of uniformity of heating!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US" sz="1600" dirty="0" smtClean="0"/>
              <a:t>but higher temperatures</a:t>
            </a:r>
          </a:p>
          <a:p>
            <a:r>
              <a:rPr lang="en-US" sz="2133" dirty="0" smtClean="0"/>
              <a:t>extend laser-driven X-ray diagnostics: </a:t>
            </a:r>
            <a:br>
              <a:rPr lang="en-US" sz="2133" dirty="0" smtClean="0"/>
            </a:br>
            <a:r>
              <a:rPr lang="en-US" sz="2133" dirty="0" smtClean="0"/>
              <a:t>X-ray </a:t>
            </a:r>
            <a:r>
              <a:rPr lang="en-US" sz="2133" dirty="0" err="1" smtClean="0"/>
              <a:t>absoption</a:t>
            </a:r>
            <a:r>
              <a:rPr lang="en-US" sz="2133" dirty="0" smtClean="0"/>
              <a:t> spectroscopy</a:t>
            </a:r>
          </a:p>
          <a:p>
            <a:endParaRPr lang="en-US" sz="2133" dirty="0" smtClean="0"/>
          </a:p>
          <a:p>
            <a:pPr marL="0" indent="0">
              <a:buNone/>
            </a:pPr>
            <a:endParaRPr lang="en-US" sz="2133" dirty="0" smtClean="0"/>
          </a:p>
          <a:p>
            <a:r>
              <a:rPr lang="en-US" sz="2133" dirty="0" smtClean="0"/>
              <a:t>LAPLAS (Laboratory Planetary Science) scheme: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US" sz="1600" dirty="0" smtClean="0"/>
              <a:t>heating of high-Z shell for compression of sample:</a:t>
            </a:r>
            <a:br>
              <a:rPr lang="en-US" sz="1600" dirty="0" smtClean="0"/>
            </a:br>
            <a:r>
              <a:rPr lang="en-US" sz="1600" dirty="0" smtClean="0"/>
              <a:t>high pressures, moderate temperatures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US" sz="1600" dirty="0" smtClean="0"/>
              <a:t>e.g. carbon sample in tungsten shell</a:t>
            </a:r>
            <a:br>
              <a:rPr lang="en-US" sz="1600" dirty="0" smtClean="0"/>
            </a:br>
            <a:r>
              <a:rPr lang="en-US" sz="1600" dirty="0" smtClean="0"/>
              <a:t>to study diamond production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US" sz="1600" dirty="0" smtClean="0"/>
              <a:t>preparatory experiments at </a:t>
            </a:r>
            <a:br>
              <a:rPr lang="en-US" sz="1600" dirty="0" smtClean="0"/>
            </a:br>
            <a:r>
              <a:rPr lang="en-US" sz="1600" dirty="0" smtClean="0"/>
              <a:t>HHT in FAIR phase </a:t>
            </a:r>
            <a:endParaRPr lang="en-US" sz="2133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l="4776"/>
          <a:stretch/>
        </p:blipFill>
        <p:spPr>
          <a:xfrm>
            <a:off x="7632700" y="1847881"/>
            <a:ext cx="4354256" cy="296268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53449" y="2166834"/>
            <a:ext cx="852752" cy="945133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8788105" y="2115922"/>
            <a:ext cx="857007" cy="2195383"/>
          </a:xfrm>
          <a:prstGeom prst="rect">
            <a:avLst/>
          </a:prstGeom>
          <a:solidFill>
            <a:srgbClr val="FDBB63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8018417" y="1680001"/>
            <a:ext cx="4074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heating comparable to 10</a:t>
            </a:r>
            <a:r>
              <a:rPr lang="en-US" sz="1600" baseline="300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10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ions/pulse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4" name="Gruppieren 33"/>
          <p:cNvGrpSpPr>
            <a:grpSpLocks noChangeAspect="1"/>
          </p:cNvGrpSpPr>
          <p:nvPr/>
        </p:nvGrpSpPr>
        <p:grpSpPr>
          <a:xfrm>
            <a:off x="5293960" y="2068375"/>
            <a:ext cx="1970849" cy="2090648"/>
            <a:chOff x="608245" y="3000071"/>
            <a:chExt cx="3339076" cy="3542040"/>
          </a:xfrm>
        </p:grpSpPr>
        <p:sp>
          <p:nvSpPr>
            <p:cNvPr id="35" name="Textfeld 34"/>
            <p:cNvSpPr txBox="1"/>
            <p:nvPr/>
          </p:nvSpPr>
          <p:spPr>
            <a:xfrm>
              <a:off x="608245" y="3000071"/>
              <a:ext cx="3253402" cy="573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Thermal emission</a:t>
              </a:r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6" name="Gruppieren 35"/>
            <p:cNvGrpSpPr/>
            <p:nvPr/>
          </p:nvGrpSpPr>
          <p:grpSpPr>
            <a:xfrm>
              <a:off x="693177" y="3505562"/>
              <a:ext cx="3254144" cy="3036549"/>
              <a:chOff x="938126" y="1044156"/>
              <a:chExt cx="3254144" cy="3036549"/>
            </a:xfrm>
          </p:grpSpPr>
          <p:grpSp>
            <p:nvGrpSpPr>
              <p:cNvPr id="37" name="Gruppieren 36"/>
              <p:cNvGrpSpPr/>
              <p:nvPr/>
            </p:nvGrpSpPr>
            <p:grpSpPr>
              <a:xfrm>
                <a:off x="1110293" y="1044156"/>
                <a:ext cx="3009900" cy="3009900"/>
                <a:chOff x="6937433" y="940639"/>
                <a:chExt cx="3009900" cy="3009900"/>
              </a:xfrm>
            </p:grpSpPr>
            <p:pic>
              <p:nvPicPr>
                <p:cNvPr id="40" name="Grafik 39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937433" y="940639"/>
                  <a:ext cx="3009900" cy="3009900"/>
                </a:xfrm>
                <a:prstGeom prst="rect">
                  <a:avLst/>
                </a:prstGeom>
              </p:spPr>
            </p:pic>
            <p:sp>
              <p:nvSpPr>
                <p:cNvPr id="41" name="Textfeld 40"/>
                <p:cNvSpPr txBox="1"/>
                <p:nvPr/>
              </p:nvSpPr>
              <p:spPr>
                <a:xfrm>
                  <a:off x="7552448" y="3180775"/>
                  <a:ext cx="1521426" cy="6257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3.3 mm</a:t>
                  </a:r>
                  <a:endParaRPr lang="en-US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38" name="Textfeld 37"/>
              <p:cNvSpPr txBox="1"/>
              <p:nvPr/>
            </p:nvSpPr>
            <p:spPr>
              <a:xfrm>
                <a:off x="938126" y="3646059"/>
                <a:ext cx="3254144" cy="434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67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= range of Pb@450MeV/u in W</a:t>
                </a:r>
                <a:endParaRPr lang="en-US" sz="1067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Textfeld 38"/>
              <p:cNvSpPr txBox="1"/>
              <p:nvPr/>
            </p:nvSpPr>
            <p:spPr>
              <a:xfrm>
                <a:off x="1002678" y="1044156"/>
                <a:ext cx="1154784" cy="6257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D294</a:t>
                </a:r>
                <a:endPara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42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1039" y="4490607"/>
            <a:ext cx="2728195" cy="1933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Rectangle 10"/>
          <p:cNvSpPr>
            <a:spLocks noChangeArrowheads="1"/>
          </p:cNvSpPr>
          <p:nvPr/>
        </p:nvSpPr>
        <p:spPr bwMode="auto">
          <a:xfrm>
            <a:off x="765292" y="6232353"/>
            <a:ext cx="3705747" cy="29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333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N. Tahir et al., Scientific Reports </a:t>
            </a:r>
            <a:r>
              <a:rPr lang="en-US" altLang="en-US" sz="1333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r>
              <a:rPr lang="en-US" altLang="en-US" sz="1333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1459 (2023) </a:t>
            </a:r>
            <a:endParaRPr lang="en-US" altLang="en-US" sz="1333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" name="Grafik 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5494" y="4958701"/>
            <a:ext cx="4851463" cy="1330051"/>
          </a:xfrm>
          <a:prstGeom prst="rect">
            <a:avLst/>
          </a:prstGeom>
        </p:spPr>
      </p:pic>
      <p:sp>
        <p:nvSpPr>
          <p:cNvPr id="47" name="Rechteck 46"/>
          <p:cNvSpPr/>
          <p:nvPr/>
        </p:nvSpPr>
        <p:spPr>
          <a:xfrm>
            <a:off x="6778952" y="6253422"/>
            <a:ext cx="54130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proposed experimental scheme for on-axis X-ray radiography</a:t>
            </a:r>
            <a:endParaRPr lang="en-US" sz="2400" dirty="0"/>
          </a:p>
        </p:txBody>
      </p:sp>
      <p:pic>
        <p:nvPicPr>
          <p:cNvPr id="61" name="Grafik 60"/>
          <p:cNvPicPr>
            <a:picLocks noChangeAspect="1"/>
          </p:cNvPicPr>
          <p:nvPr/>
        </p:nvPicPr>
        <p:blipFill rotWithShape="1">
          <a:blip r:embed="rId8"/>
          <a:srcRect r="94735"/>
          <a:stretch/>
        </p:blipFill>
        <p:spPr>
          <a:xfrm>
            <a:off x="7492794" y="2029026"/>
            <a:ext cx="212967" cy="2588581"/>
          </a:xfrm>
          <a:prstGeom prst="rect">
            <a:avLst/>
          </a:prstGeom>
        </p:spPr>
      </p:pic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A3F87-3897-4C50-88D1-90FE8C825AED}" type="slidenum">
              <a:rPr lang="en-US" smtClean="0"/>
              <a:t>8</a:t>
            </a:fld>
            <a:endParaRPr lang="en-US"/>
          </a:p>
        </p:txBody>
      </p:sp>
      <p:pic>
        <p:nvPicPr>
          <p:cNvPr id="24" name="Bild 12" descr="FAIR_Logo_rgb.png">
            <a:extLst>
              <a:ext uri="{FF2B5EF4-FFF2-40B4-BE49-F238E27FC236}">
                <a16:creationId xmlns:a16="http://schemas.microsoft.com/office/drawing/2014/main" id="{6EBF7B64-1F60-354C-83F5-CFA893F204B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6611" y="72789"/>
            <a:ext cx="1015084" cy="84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51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PHELIX developments for </a:t>
            </a:r>
            <a:r>
              <a:rPr lang="en-US" dirty="0" smtClean="0"/>
              <a:t>2023-2028</a:t>
            </a:r>
            <a:endParaRPr lang="en-US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47492" y="1480601"/>
            <a:ext cx="8875617" cy="4903585"/>
          </a:xfrm>
        </p:spPr>
        <p:txBody>
          <a:bodyPr/>
          <a:lstStyle/>
          <a:p>
            <a:r>
              <a:rPr lang="en-US" dirty="0" smtClean="0"/>
              <a:t>Goal: avoid that PHELIX becomes obsolete</a:t>
            </a:r>
          </a:p>
          <a:p>
            <a:r>
              <a:rPr lang="en-US" dirty="0" smtClean="0"/>
              <a:t>2022 – 2026 Optimize PHELIX for ICF research (third party financed: ~ 500 k€)</a:t>
            </a:r>
          </a:p>
          <a:p>
            <a:pPr lvl="1"/>
            <a:r>
              <a:rPr lang="en-US" dirty="0" smtClean="0"/>
              <a:t>optimized laser source</a:t>
            </a:r>
          </a:p>
          <a:p>
            <a:pPr lvl="1"/>
            <a:r>
              <a:rPr lang="en-US" dirty="0" smtClean="0"/>
              <a:t>new frequency conversion scheme</a:t>
            </a:r>
          </a:p>
          <a:p>
            <a:pPr lvl="1"/>
            <a:r>
              <a:rPr lang="en-US" dirty="0" smtClean="0"/>
              <a:t>develop experience with foam as target materials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2023 – 2026: Major EU investment in technology development via THRILL (~3 M€, mostly man power)</a:t>
            </a:r>
          </a:p>
          <a:p>
            <a:pPr lvl="1"/>
            <a:r>
              <a:rPr lang="en-US" dirty="0" smtClean="0"/>
              <a:t>large amplifier cooling – x10 improvement in shot rate</a:t>
            </a:r>
          </a:p>
          <a:p>
            <a:pPr lvl="1"/>
            <a:r>
              <a:rPr lang="en-US" dirty="0" smtClean="0"/>
              <a:t>translation of latest astronomy wavefront control techniques to high-energy lasers for beam quality</a:t>
            </a:r>
          </a:p>
          <a:p>
            <a:pPr lvl="1"/>
            <a:r>
              <a:rPr lang="en-US" dirty="0" smtClean="0"/>
              <a:t>blue print for a high-energy laser at FAIR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9448800" y="6489700"/>
            <a:ext cx="2743200" cy="487363"/>
          </a:xfrm>
        </p:spPr>
        <p:txBody>
          <a:bodyPr/>
          <a:lstStyle/>
          <a:p>
            <a:fld id="{3B5E8419-F1C2-4FB6-8672-11C58932133B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4" name="DKDP_beginn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35298" y="1489435"/>
            <a:ext cx="1267623" cy="169016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9766169" y="3205114"/>
            <a:ext cx="1796133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200" dirty="0" smtClean="0"/>
              <a:t>new DKDP crystal type </a:t>
            </a:r>
          </a:p>
          <a:p>
            <a:pPr algn="l"/>
            <a:r>
              <a:rPr lang="en-US" sz="1200" dirty="0" smtClean="0"/>
              <a:t>(European Source)</a:t>
            </a:r>
          </a:p>
        </p:txBody>
      </p:sp>
    </p:spTree>
    <p:extLst>
      <p:ext uri="{BB962C8B-B14F-4D97-AF65-F5344CB8AC3E}">
        <p14:creationId xmlns:p14="http://schemas.microsoft.com/office/powerpoint/2010/main" val="34321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SI_2020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GSI_2020" id="{D3040FB6-DE09-46EE-8B93-A01E65F0E13F}" vid="{7F137018-F583-42CC-AB8A-400EA33FD77F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GSI_2020</Template>
  <TotalTime>0</TotalTime>
  <Words>1287</Words>
  <Application>Microsoft Office PowerPoint</Application>
  <PresentationFormat>Breitbild</PresentationFormat>
  <Paragraphs>285</Paragraphs>
  <Slides>15</Slides>
  <Notes>1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1" baseType="lpstr">
      <vt:lpstr>ＭＳ Ｐゴシック</vt:lpstr>
      <vt:lpstr>Arial</vt:lpstr>
      <vt:lpstr>Calibri</vt:lpstr>
      <vt:lpstr>Symbol</vt:lpstr>
      <vt:lpstr>Wingdings</vt:lpstr>
      <vt:lpstr>GSI_2020</vt:lpstr>
      <vt:lpstr>Plasma physics 2028 plan  &amp; update on ICF developments</vt:lpstr>
      <vt:lpstr>Outline</vt:lpstr>
      <vt:lpstr>Experimental Sites at GSI for APPA-PP in 2028</vt:lpstr>
      <vt:lpstr>Overview of plasma physics activities  in view of the collaborative research</vt:lpstr>
      <vt:lpstr>PRIOR-II user Facility at HHT</vt:lpstr>
      <vt:lpstr>PRIOR-II development path (2023 – 2025)  and program for 2026 +</vt:lpstr>
      <vt:lpstr>HED experiments at HHT with ion and laser beams</vt:lpstr>
      <vt:lpstr>Challenges with HHT experiments (2024 – 2028)</vt:lpstr>
      <vt:lpstr>PHELIX developments for 2023-2028</vt:lpstr>
      <vt:lpstr>Requirements for Plasma Physics (2023 – 2028)</vt:lpstr>
      <vt:lpstr>Germany’s reaction to the fusion’s hype</vt:lpstr>
      <vt:lpstr>Temporary use of FAIR facility by Focused Energy</vt:lpstr>
      <vt:lpstr>Focused Energy is currently working  on a feasibility study</vt:lpstr>
      <vt:lpstr>Conclusion</vt:lpstr>
      <vt:lpstr>Thank you</vt:lpstr>
    </vt:vector>
  </TitlesOfParts>
  <Company>GSI Helmholtzzentrum für Schwerionenforschung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Bagnoud, Vincent Dr.</dc:creator>
  <cp:lastModifiedBy>Bagnoud, Vincent Dr.</cp:lastModifiedBy>
  <cp:revision>35</cp:revision>
  <dcterms:created xsi:type="dcterms:W3CDTF">2023-07-18T07:35:06Z</dcterms:created>
  <dcterms:modified xsi:type="dcterms:W3CDTF">2023-07-19T07:33:57Z</dcterms:modified>
</cp:coreProperties>
</file>