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60" r:id="rId2"/>
    <p:sldMasterId id="2147483774" r:id="rId3"/>
  </p:sldMasterIdLst>
  <p:notesMasterIdLst>
    <p:notesMasterId r:id="rId36"/>
  </p:notesMasterIdLst>
  <p:handoutMasterIdLst>
    <p:handoutMasterId r:id="rId37"/>
  </p:handoutMasterIdLst>
  <p:sldIdLst>
    <p:sldId id="298" r:id="rId4"/>
    <p:sldId id="391" r:id="rId5"/>
    <p:sldId id="2622" r:id="rId6"/>
    <p:sldId id="2629" r:id="rId7"/>
    <p:sldId id="2610" r:id="rId8"/>
    <p:sldId id="2632" r:id="rId9"/>
    <p:sldId id="2616" r:id="rId10"/>
    <p:sldId id="369" r:id="rId11"/>
    <p:sldId id="1345" r:id="rId12"/>
    <p:sldId id="901" r:id="rId13"/>
    <p:sldId id="1549" r:id="rId14"/>
    <p:sldId id="1522" r:id="rId15"/>
    <p:sldId id="1443" r:id="rId16"/>
    <p:sldId id="1366" r:id="rId17"/>
    <p:sldId id="1339" r:id="rId18"/>
    <p:sldId id="2628" r:id="rId19"/>
    <p:sldId id="2626" r:id="rId20"/>
    <p:sldId id="1361" r:id="rId21"/>
    <p:sldId id="2638" r:id="rId22"/>
    <p:sldId id="2627" r:id="rId23"/>
    <p:sldId id="2637" r:id="rId24"/>
    <p:sldId id="1342" r:id="rId25"/>
    <p:sldId id="1297" r:id="rId26"/>
    <p:sldId id="1305" r:id="rId27"/>
    <p:sldId id="2611" r:id="rId28"/>
    <p:sldId id="2639" r:id="rId29"/>
    <p:sldId id="2633" r:id="rId30"/>
    <p:sldId id="2635" r:id="rId31"/>
    <p:sldId id="260" r:id="rId32"/>
    <p:sldId id="1356" r:id="rId33"/>
    <p:sldId id="1369" r:id="rId34"/>
    <p:sldId id="2634" r:id="rId3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DBB63"/>
    <a:srgbClr val="EAEAEA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63" autoAdjust="0"/>
    <p:restoredTop sz="92346" autoAdjust="0"/>
  </p:normalViewPr>
  <p:slideViewPr>
    <p:cSldViewPr snapToGrid="0" snapToObjects="1">
      <p:cViewPr>
        <p:scale>
          <a:sx n="110" d="100"/>
          <a:sy n="110" d="100"/>
        </p:scale>
        <p:origin x="45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4029"/>
    </p:cViewPr>
  </p:sorterViewPr>
  <p:notesViewPr>
    <p:cSldViewPr snapToGrid="0" snapToObjects="1">
      <p:cViewPr varScale="1">
        <p:scale>
          <a:sx n="83" d="100"/>
          <a:sy n="83" d="100"/>
        </p:scale>
        <p:origin x="20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19.07.2023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63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need to repeat the details on the PAC?</a:t>
            </a:r>
          </a:p>
        </p:txBody>
      </p:sp>
    </p:spTree>
    <p:extLst>
      <p:ext uri="{BB962C8B-B14F-4D97-AF65-F5344CB8AC3E}">
        <p14:creationId xmlns:p14="http://schemas.microsoft.com/office/powerpoint/2010/main" val="3653468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15000"/>
              </a:lnSpc>
            </a:pPr>
            <a:r>
              <a:rPr lang="en-US" dirty="0"/>
              <a:t>Since the MSV remains our ultimate goal, we have to make sure that activities are paused in </a:t>
            </a:r>
            <a:r>
              <a:rPr lang="en-US" dirty="0">
                <a:solidFill>
                  <a:srgbClr val="FF0000"/>
                </a:solidFill>
              </a:rPr>
              <a:t>such </a:t>
            </a:r>
            <a:r>
              <a:rPr lang="en-US" dirty="0"/>
              <a:t>a way to be resumable.</a:t>
            </a:r>
          </a:p>
          <a:p>
            <a:pPr lvl="1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</a:rPr>
              <a:t>Additional</a:t>
            </a:r>
            <a:r>
              <a:rPr lang="en-US" dirty="0"/>
              <a:t> components will progressively be authorized construction when funds will be made available.</a:t>
            </a:r>
          </a:p>
          <a:p>
            <a:pPr lvl="2">
              <a:lnSpc>
                <a:spcPct val="115000"/>
              </a:lnSpc>
            </a:pPr>
            <a:r>
              <a:rPr lang="en-US" dirty="0"/>
              <a:t>It is likely  that this will </a:t>
            </a:r>
            <a:r>
              <a:rPr lang="en-US" dirty="0" err="1"/>
              <a:t>will</a:t>
            </a:r>
            <a:r>
              <a:rPr lang="en-US" dirty="0"/>
              <a:t> happen in the order APPA Cave, then LEB, then rest of IO, then CR, HESR and </a:t>
            </a:r>
            <a:r>
              <a:rPr lang="en-US" dirty="0" err="1"/>
              <a:t>pLinac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17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improve slide -&gt; who has the original?</a:t>
            </a:r>
          </a:p>
        </p:txBody>
      </p:sp>
    </p:spTree>
    <p:extLst>
      <p:ext uri="{BB962C8B-B14F-4D97-AF65-F5344CB8AC3E}">
        <p14:creationId xmlns:p14="http://schemas.microsoft.com/office/powerpoint/2010/main" val="391145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improve slide -&gt; who has the original?</a:t>
            </a:r>
          </a:p>
        </p:txBody>
      </p:sp>
    </p:spTree>
    <p:extLst>
      <p:ext uri="{BB962C8B-B14F-4D97-AF65-F5344CB8AC3E}">
        <p14:creationId xmlns:p14="http://schemas.microsoft.com/office/powerpoint/2010/main" val="385170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EE478-B2F6-4968-B041-DBC031CC4AAC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0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9AE59-7CF7-44C2-94C6-E9B28A0B345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5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93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43F8D-CF55-447D-A47F-DB77158067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6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502152" y="4926807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2C50AD-3696-4D13-BA89-6245477FE7D8}" type="datetime1">
              <a:rPr lang="de-DE" smtClean="0"/>
              <a:t>19.07.2023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47675" y="4926807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9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1 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9"/>
          <p:cNvSpPr>
            <a:spLocks noGrp="1"/>
          </p:cNvSpPr>
          <p:nvPr>
            <p:ph sz="quarter" idx="16"/>
          </p:nvPr>
        </p:nvSpPr>
        <p:spPr>
          <a:xfrm>
            <a:off x="319620" y="830317"/>
            <a:ext cx="8342271" cy="34819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52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67576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3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9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17639" y="1104900"/>
            <a:ext cx="5270362" cy="34163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82376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67576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3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9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36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3066" y="-98535"/>
            <a:ext cx="5623034" cy="8737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0">
                <a:latin typeface="+mn-lt"/>
              </a:defRPr>
            </a:lvl1pPr>
          </a:lstStyle>
          <a:p>
            <a:r>
              <a:rPr lang="de-DE" dirty="0"/>
              <a:t>Titelmasterformat durch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3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2"/>
            <a:ext cx="2133600" cy="273844"/>
          </a:xfrm>
        </p:spPr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5" y="4955383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699073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956376" y="4948016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9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85003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1"/>
            <a:ext cx="2133600" cy="273844"/>
          </a:xfrm>
        </p:spPr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4" y="4955382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900686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4869657"/>
            <a:ext cx="2133600" cy="273844"/>
          </a:xfrm>
        </p:spPr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/>
              <a:pPr algn="l"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1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2"/>
            <a:ext cx="2133600" cy="273844"/>
          </a:xfrm>
        </p:spPr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5" y="4955383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422465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Heading</a:t>
            </a:r>
            <a:r>
              <a:rPr lang="de-DE" dirty="0"/>
              <a:t> Master 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7248" y="1257300"/>
            <a:ext cx="8077200" cy="371475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tabLst/>
              <a:defRPr/>
            </a:lvl1pPr>
            <a:lvl2pPr marL="269960" indent="-134981">
              <a:spcBef>
                <a:spcPts val="0"/>
              </a:spcBef>
              <a:spcAft>
                <a:spcPts val="900"/>
              </a:spcAft>
              <a:buSzPct val="120000"/>
              <a:buFont typeface="Arial" pitchFamily="34" charset="0"/>
              <a:buChar char="•"/>
              <a:tabLst/>
              <a:defRPr/>
            </a:lvl2pPr>
            <a:lvl3pPr marL="404940" indent="-134981">
              <a:spcBef>
                <a:spcPts val="0"/>
              </a:spcBef>
              <a:spcAft>
                <a:spcPts val="900"/>
              </a:spcAft>
              <a:buSzPct val="127000"/>
              <a:buFont typeface="Arial" pitchFamily="34" charset="0"/>
              <a:buChar char="•"/>
              <a:defRPr/>
            </a:lvl3pPr>
            <a:lvl4pPr marL="539920" indent="-134981">
              <a:spcBef>
                <a:spcPts val="0"/>
              </a:spcBef>
              <a:spcAft>
                <a:spcPts val="900"/>
              </a:spcAft>
              <a:buSzPct val="120000"/>
              <a:buFont typeface="Arial" pitchFamily="34" charset="0"/>
              <a:buChar char="•"/>
              <a:tabLst/>
              <a:defRPr/>
            </a:lvl4pPr>
          </a:lstStyle>
          <a:p>
            <a:pPr mar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136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269960" lvl="1" indent="-134981">
              <a:spcBef>
                <a:spcPts val="0"/>
              </a:spcBef>
              <a:spcAft>
                <a:spcPts val="9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Second Level (Bulleted</a:t>
            </a:r>
            <a:r>
              <a:rPr lang="en-US" baseline="0" dirty="0"/>
              <a:t> List</a:t>
            </a:r>
            <a:r>
              <a:rPr lang="en-US" dirty="0"/>
              <a:t>)</a:t>
            </a:r>
          </a:p>
          <a:p>
            <a:pPr marL="404940" lvl="2" indent="-134981">
              <a:spcBef>
                <a:spcPts val="0"/>
              </a:spcBef>
              <a:spcAft>
                <a:spcPts val="900"/>
              </a:spcAft>
              <a:buSzPct val="127000"/>
              <a:buFont typeface="Arial" pitchFamily="34" charset="0"/>
              <a:buChar char="•"/>
            </a:pPr>
            <a:r>
              <a:rPr lang="en-US" dirty="0"/>
              <a:t>Third Level (List)</a:t>
            </a:r>
          </a:p>
          <a:p>
            <a:pPr marL="539920" lvl="3" indent="-134981">
              <a:spcBef>
                <a:spcPts val="0"/>
              </a:spcBef>
              <a:spcAft>
                <a:spcPts val="9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/>
              <a:t>Forth Level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0C54C0-CCBE-450A-BE54-9C119A3FE903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527248" y="742950"/>
            <a:ext cx="8077200" cy="514350"/>
          </a:xfrm>
        </p:spPr>
        <p:txBody>
          <a:bodyPr lIns="0" tIns="0" bIns="0" anchor="ctr" anchorCtr="0"/>
          <a:lstStyle>
            <a:lvl1pPr marL="0" indent="0" algn="l">
              <a:buNone/>
              <a:defRPr sz="1496" b="0" baseline="0">
                <a:solidFill>
                  <a:srgbClr val="2679AD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Editing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Subtitle</a:t>
            </a:r>
            <a:r>
              <a:rPr lang="de-DE" dirty="0"/>
              <a:t> Master Format</a:t>
            </a:r>
          </a:p>
        </p:txBody>
      </p:sp>
    </p:spTree>
    <p:extLst>
      <p:ext uri="{BB962C8B-B14F-4D97-AF65-F5344CB8AC3E}">
        <p14:creationId xmlns:p14="http://schemas.microsoft.com/office/powerpoint/2010/main" val="2922529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967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83256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9017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0715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3701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7759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213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310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99016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70438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6064" y="141685"/>
            <a:ext cx="2090737" cy="445650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1" y="141685"/>
            <a:ext cx="6119813" cy="445650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673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434" y="4869658"/>
            <a:ext cx="2133600" cy="273844"/>
          </a:xfrm>
        </p:spPr>
        <p:txBody>
          <a:bodyPr/>
          <a:lstStyle>
            <a:lvl1pPr defTabSz="51435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>
                <a:solidFill>
                  <a:prstClr val="white"/>
                </a:solidFill>
              </a:rPr>
              <a:t>‹Nr.›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4" y="4955383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0" rIns="51435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>
              <a:defRPr sz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675"/>
              <a:t>‹Nr.›</a:t>
            </a:fld>
            <a:endParaRPr lang="de-DE" sz="675"/>
          </a:p>
        </p:txBody>
      </p:sp>
    </p:spTree>
    <p:extLst>
      <p:ext uri="{BB962C8B-B14F-4D97-AF65-F5344CB8AC3E}">
        <p14:creationId xmlns:p14="http://schemas.microsoft.com/office/powerpoint/2010/main" val="4039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ECE / ECSG May 2023, Darmstadt</a:t>
            </a: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59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ECE / ECSG May 2023, Darmstadt</a:t>
            </a: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05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4869657"/>
            <a:ext cx="2133600" cy="273844"/>
          </a:xfrm>
        </p:spPr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4" y="4955382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005968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1" y="0"/>
            <a:ext cx="3082925" cy="15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6" y="0"/>
            <a:ext cx="2965450" cy="144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45375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44899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4526756"/>
            <a:ext cx="9144000" cy="6310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1"/>
            <a:ext cx="9144000" cy="1469231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439467"/>
            <a:ext cx="9144000" cy="308729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3118247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35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4606530"/>
            <a:ext cx="898525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1814512"/>
            <a:ext cx="8064500" cy="1081088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3093245"/>
            <a:ext cx="6127750" cy="1098947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9541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7286" y="141117"/>
            <a:ext cx="5299704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2" y="167575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17638" y="1104900"/>
            <a:ext cx="5270362" cy="34163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702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2" y="167575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37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3066" y="-98535"/>
            <a:ext cx="5623034" cy="8737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0">
                <a:latin typeface="+mn-lt"/>
              </a:defRPr>
            </a:lvl1pPr>
          </a:lstStyle>
          <a:p>
            <a:r>
              <a:rPr lang="de-DE" dirty="0"/>
              <a:t>Titelmasterformat durch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1"/>
            <a:ext cx="2133600" cy="273844"/>
          </a:xfrm>
        </p:spPr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4" y="4955382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4552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956376" y="4948015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9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2" name="Picture 12" descr="logo_blauer_leichtviolett_im_c">
            <a:extLst>
              <a:ext uri="{FF2B5EF4-FFF2-40B4-BE49-F238E27FC236}">
                <a16:creationId xmlns:a16="http://schemas.microsoft.com/office/drawing/2014/main" id="{D042775E-BCC6-B096-8FA0-B316952646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2" y="62887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53277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20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33640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sz="11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10424" y="166159"/>
            <a:ext cx="5709174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2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9" r:id="rId7"/>
    <p:sldLayoutId id="2147483671" r:id="rId8"/>
    <p:sldLayoutId id="2147483728" r:id="rId9"/>
    <p:sldLayoutId id="2147483738" r:id="rId10"/>
    <p:sldLayoutId id="2147483740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4" r:id="rId17"/>
    <p:sldLayoutId id="2147483759" r:id="rId18"/>
    <p:sldLayoutId id="2147483680" r:id="rId19"/>
    <p:sldLayoutId id="2147483682" r:id="rId20"/>
    <p:sldLayoutId id="2147483773" r:id="rId21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800" b="0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1685"/>
            <a:ext cx="8229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aphicFrame>
        <p:nvGraphicFramePr>
          <p:cNvPr id="1028" name="Object 22"/>
          <p:cNvGraphicFramePr>
            <a:graphicFrameLocks noChangeAspect="1"/>
          </p:cNvGraphicFramePr>
          <p:nvPr userDrawn="1"/>
        </p:nvGraphicFramePr>
        <p:xfrm>
          <a:off x="0" y="675085"/>
          <a:ext cx="91440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14" imgW="7621064" imgH="237969" progId="MSPhotoEd.3">
                  <p:embed/>
                </p:oleObj>
              </mc:Choice>
              <mc:Fallback>
                <p:oleObj name="Photo Editor-Foto" r:id="rId14" imgW="7621064" imgH="237969" progId="MSPhotoEd.3">
                  <p:embed/>
                  <p:pic>
                    <p:nvPicPr>
                      <p:cNvPr id="102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5085"/>
                        <a:ext cx="9144000" cy="11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2"/>
          <p:cNvSpPr>
            <a:spLocks noChangeArrowheads="1"/>
          </p:cNvSpPr>
          <p:nvPr userDrawn="1"/>
        </p:nvSpPr>
        <p:spPr bwMode="auto">
          <a:xfrm>
            <a:off x="1" y="789385"/>
            <a:ext cx="9140825" cy="3835003"/>
          </a:xfrm>
          <a:prstGeom prst="rect">
            <a:avLst/>
          </a:prstGeom>
          <a:solidFill>
            <a:srgbClr val="0000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896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BDF7C3-CA9F-4C41-8BEA-D39AE77A0F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70" y="785"/>
            <a:ext cx="715971" cy="715971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61911" y="142118"/>
            <a:ext cx="6769335" cy="36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6941" y="844154"/>
            <a:ext cx="8605838" cy="39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2DD5F01-DFD7-48DB-8A65-E42DF023CC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910" y="4955382"/>
            <a:ext cx="4393407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ECE / ECSG May 2023, Darmstadt</a:t>
            </a:r>
            <a:endParaRPr lang="ro-RO" dirty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516" y="4955382"/>
            <a:ext cx="728663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4844"/>
            <a:ext cx="9144000" cy="61913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" y="131997"/>
            <a:ext cx="1433594" cy="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6" descr="GSI_Logo_rgb.png">
            <a:extLst>
              <a:ext uri="{FF2B5EF4-FFF2-40B4-BE49-F238E27FC236}">
                <a16:creationId xmlns:a16="http://schemas.microsoft.com/office/drawing/2014/main" id="{A271A32C-D3C9-46EC-9A0F-98442A4F6A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45" y="169116"/>
            <a:ext cx="892437" cy="2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9pPr>
    </p:titleStyle>
    <p:bodyStyle>
      <a:lvl1pPr marL="64294" indent="-64294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1800">
          <a:solidFill>
            <a:srgbClr val="00599D"/>
          </a:solidFill>
          <a:latin typeface="+mn-lt"/>
          <a:ea typeface="+mn-ea"/>
          <a:cs typeface="+mn-cs"/>
        </a:defRPr>
      </a:lvl1pPr>
      <a:lvl2pPr marL="314325" indent="-200025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</a:defRPr>
      </a:lvl2pPr>
      <a:lvl3pPr marL="385763" indent="300038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535781" indent="-15479" algn="l" rtl="0" fontAlgn="base">
        <a:spcBef>
          <a:spcPct val="20000"/>
        </a:spcBef>
        <a:spcAft>
          <a:spcPct val="0"/>
        </a:spcAft>
        <a:defRPr sz="1200" i="1">
          <a:solidFill>
            <a:srgbClr val="990000"/>
          </a:solidFill>
          <a:latin typeface="+mn-lt"/>
        </a:defRPr>
      </a:lvl4pPr>
      <a:lvl5pPr marL="1607344" indent="-935831" algn="l" rtl="0" fontAlgn="base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5pPr>
      <a:lvl6pPr marL="19502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6pPr>
      <a:lvl7pPr marL="22931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7pPr>
      <a:lvl8pPr marL="26360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8pPr>
      <a:lvl9pPr marL="29789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wmf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8.07293" TargetMode="External"/><Relationship Id="rId13" Type="http://schemas.openxmlformats.org/officeDocument/2006/relationships/image" Target="../media/image57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wmf"/><Relationship Id="rId4" Type="http://schemas.openxmlformats.org/officeDocument/2006/relationships/image" Target="../media/image49.png"/><Relationship Id="rId9" Type="http://schemas.openxmlformats.org/officeDocument/2006/relationships/image" Target="../media/image53.jpg"/><Relationship Id="rId1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3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jpg"/><Relationship Id="rId11" Type="http://schemas.openxmlformats.org/officeDocument/2006/relationships/image" Target="../media/image72.png"/><Relationship Id="rId5" Type="http://schemas.openxmlformats.org/officeDocument/2006/relationships/image" Target="../media/image66.jpg"/><Relationship Id="rId15" Type="http://schemas.openxmlformats.org/officeDocument/2006/relationships/image" Target="../media/image76.JP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3.png"/><Relationship Id="rId7" Type="http://schemas.openxmlformats.org/officeDocument/2006/relationships/image" Target="../media/image91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emf"/><Relationship Id="rId10" Type="http://schemas.openxmlformats.org/officeDocument/2006/relationships/image" Target="../media/image93.jpeg"/><Relationship Id="rId4" Type="http://schemas.openxmlformats.org/officeDocument/2006/relationships/image" Target="../media/image88.jpe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8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84649" y="4371871"/>
            <a:ext cx="6928647" cy="4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857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350" dirty="0">
                <a:latin typeface="Arial" charset="0"/>
                <a:ea typeface="ＭＳ Ｐゴシック" pitchFamily="34" charset="-128"/>
              </a:rPr>
              <a:t>Thomas Stöhlker </a:t>
            </a:r>
          </a:p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350" dirty="0">
                <a:latin typeface="Arial" charset="0"/>
                <a:ea typeface="ＭＳ Ｐゴシック" pitchFamily="34" charset="-128"/>
              </a:rPr>
              <a:t>Helmholtz Institute Jena and Friedrich-Schiller University, Jena, and GSI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D2BAB9B-13BE-49A6-9C88-6F8FB00E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99" y="2644324"/>
            <a:ext cx="3318383" cy="16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62D565F-B3F7-41B5-9FB8-AA73AF1F8E24}"/>
              </a:ext>
            </a:extLst>
          </p:cNvPr>
          <p:cNvSpPr txBox="1"/>
          <p:nvPr/>
        </p:nvSpPr>
        <p:spPr>
          <a:xfrm>
            <a:off x="474838" y="970016"/>
            <a:ext cx="788741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Research </a:t>
            </a:r>
            <a:r>
              <a:rPr lang="de-DE" sz="2400" dirty="0" err="1">
                <a:solidFill>
                  <a:srgbClr val="002060"/>
                </a:solidFill>
              </a:rPr>
              <a:t>Strategy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of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the</a:t>
            </a:r>
            <a:endParaRPr lang="de-DE" sz="2400" dirty="0">
              <a:solidFill>
                <a:srgbClr val="002060"/>
              </a:solidFill>
            </a:endParaRPr>
          </a:p>
          <a:p>
            <a:pPr algn="ctr"/>
            <a:r>
              <a:rPr lang="de-DE" sz="2400" dirty="0" err="1">
                <a:solidFill>
                  <a:srgbClr val="002060"/>
                </a:solidFill>
              </a:rPr>
              <a:t>Stored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Particles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Atomic</a:t>
            </a:r>
            <a:r>
              <a:rPr lang="de-DE" sz="2400" dirty="0">
                <a:solidFill>
                  <a:srgbClr val="002060"/>
                </a:solidFill>
              </a:rPr>
              <a:t> Physics Research </a:t>
            </a:r>
            <a:r>
              <a:rPr lang="de-DE" sz="2400" dirty="0" err="1">
                <a:solidFill>
                  <a:srgbClr val="002060"/>
                </a:solidFill>
              </a:rPr>
              <a:t>Collaboration</a:t>
            </a:r>
            <a:endParaRPr lang="de-DE" sz="2400" dirty="0">
              <a:solidFill>
                <a:srgbClr val="002060"/>
              </a:solidFill>
            </a:endParaRPr>
          </a:p>
          <a:p>
            <a:pPr algn="ctr"/>
            <a:r>
              <a:rPr lang="de-DE" sz="1800" i="1" dirty="0" err="1">
                <a:solidFill>
                  <a:srgbClr val="002060"/>
                </a:solidFill>
              </a:rPr>
              <a:t>Atomic</a:t>
            </a:r>
            <a:r>
              <a:rPr lang="de-DE" sz="1800" i="1" dirty="0">
                <a:solidFill>
                  <a:srgbClr val="002060"/>
                </a:solidFill>
              </a:rPr>
              <a:t>, Quantum, and Fundamental Physics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350" dirty="0">
              <a:solidFill>
                <a:srgbClr val="002060"/>
              </a:solidFill>
            </a:endParaRPr>
          </a:p>
          <a:p>
            <a:pPr algn="ctr"/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SPARC plans, experiments at </a:t>
            </a:r>
            <a:r>
              <a:rPr lang="en-US" sz="1400" b="1" dirty="0">
                <a:solidFill>
                  <a:srgbClr val="202020"/>
                </a:solidFill>
                <a:latin typeface="Liberation Sans"/>
              </a:rPr>
              <a:t>HITRAP,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CRYRING, ESR for 2026/2027 and 2028</a:t>
            </a:r>
            <a:endParaRPr lang="en-US" sz="1350" dirty="0">
              <a:solidFill>
                <a:srgbClr val="002060"/>
              </a:solidFill>
            </a:endParaRPr>
          </a:p>
        </p:txBody>
      </p:sp>
      <p:pic>
        <p:nvPicPr>
          <p:cNvPr id="35" name="Picture 3" descr="IMG_0760">
            <a:extLst>
              <a:ext uri="{FF2B5EF4-FFF2-40B4-BE49-F238E27FC236}">
                <a16:creationId xmlns:a16="http://schemas.microsoft.com/office/drawing/2014/main" id="{1C7D0A04-83B7-475E-A65D-1E60C89C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3" y="2686788"/>
            <a:ext cx="2080456" cy="15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BE34350-2EA8-475B-A9E8-54AFFD69B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7" t="5900" r="8102" b="11151"/>
          <a:stretch/>
        </p:blipFill>
        <p:spPr>
          <a:xfrm>
            <a:off x="5931133" y="2671057"/>
            <a:ext cx="2297382" cy="1551224"/>
          </a:xfrm>
          <a:prstGeom prst="rect">
            <a:avLst/>
          </a:prstGeom>
        </p:spPr>
      </p:pic>
      <p:pic>
        <p:nvPicPr>
          <p:cNvPr id="2" name="Grafik 14">
            <a:extLst>
              <a:ext uri="{FF2B5EF4-FFF2-40B4-BE49-F238E27FC236}">
                <a16:creationId xmlns:a16="http://schemas.microsoft.com/office/drawing/2014/main" id="{5440535B-7027-08FC-44BC-467AE85F9D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80" y="182307"/>
            <a:ext cx="1038259" cy="5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4"/>
          <p:cNvSpPr>
            <a:spLocks noChangeArrowheads="1"/>
          </p:cNvSpPr>
          <p:nvPr/>
        </p:nvSpPr>
        <p:spPr bwMode="auto">
          <a:xfrm>
            <a:off x="1143000" y="789385"/>
            <a:ext cx="6855619" cy="383500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e-DE" sz="15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5" name="Picture 4" descr="Photo E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09" y="747713"/>
            <a:ext cx="6967538" cy="385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bgerundetes Rechteck 29"/>
          <p:cNvSpPr/>
          <p:nvPr/>
        </p:nvSpPr>
        <p:spPr>
          <a:xfrm>
            <a:off x="1842329" y="975702"/>
            <a:ext cx="5456961" cy="704949"/>
          </a:xfrm>
          <a:prstGeom prst="roundRect">
            <a:avLst>
              <a:gd name="adj" fmla="val 10862"/>
            </a:avLst>
          </a:prstGeom>
          <a:solidFill>
            <a:srgbClr val="000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5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1787698" y="1189942"/>
            <a:ext cx="5365504" cy="28781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br>
              <a:rPr lang="en-US" sz="1650" dirty="0">
                <a:solidFill>
                  <a:srgbClr val="FFFFFF"/>
                </a:solidFill>
                <a:latin typeface="Arial" charset="0"/>
              </a:rPr>
            </a:br>
            <a:r>
              <a:rPr lang="en-US" sz="165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Towards Storage Ring Studies of Highly Charged </a:t>
            </a:r>
            <a:r>
              <a:rPr lang="en-US" sz="1650" b="1" baseline="30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229</a:t>
            </a:r>
            <a:r>
              <a:rPr lang="en-US" sz="165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 using Nuclear Hyperfine Mixing</a:t>
            </a:r>
            <a:endParaRPr lang="en-US" sz="165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65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231008" y="3849161"/>
            <a:ext cx="6478883" cy="945104"/>
            <a:chOff x="215516" y="4905165"/>
            <a:chExt cx="8638510" cy="1260139"/>
          </a:xfrm>
        </p:grpSpPr>
        <p:sp>
          <p:nvSpPr>
            <p:cNvPr id="22" name="Abgerundetes Rechteck 21"/>
            <p:cNvSpPr/>
            <p:nvPr/>
          </p:nvSpPr>
          <p:spPr>
            <a:xfrm>
              <a:off x="215516" y="4905165"/>
              <a:ext cx="8638510" cy="1188132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000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3" name="Picture 15" descr="E:\TALKS\Logos\jlu-logo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249" y="5007809"/>
              <a:ext cx="1190622" cy="48311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589240"/>
              <a:ext cx="1008112" cy="33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796" y="5019563"/>
              <a:ext cx="831448" cy="638332"/>
            </a:xfrm>
            <a:prstGeom prst="rect">
              <a:avLst/>
            </a:prstGeom>
            <a:solidFill>
              <a:sysClr val="window" lastClr="FFFFFF"/>
            </a:solidFill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244" y="5202868"/>
              <a:ext cx="3337442" cy="63276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4447940" y="4985298"/>
              <a:ext cx="12408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de-DE" b="1" dirty="0">
                  <a:solidFill>
                    <a:srgbClr val="0070C0"/>
                  </a:solidFill>
                  <a:latin typeface="Calibri" panose="020F0502020204030204"/>
                </a:rPr>
                <a:t>APPA</a:t>
              </a:r>
            </a:p>
          </p:txBody>
        </p:sp>
        <p:grpSp>
          <p:nvGrpSpPr>
            <p:cNvPr id="14" name="Group 10"/>
            <p:cNvGrpSpPr>
              <a:grpSpLocks noChangeAspect="1"/>
            </p:cNvGrpSpPr>
            <p:nvPr/>
          </p:nvGrpSpPr>
          <p:grpSpPr bwMode="auto">
            <a:xfrm>
              <a:off x="2939255" y="5584042"/>
              <a:ext cx="1584176" cy="509611"/>
              <a:chOff x="-1515" y="2513"/>
              <a:chExt cx="1374" cy="442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-772" y="2523"/>
                <a:ext cx="317" cy="29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5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pic>
            <p:nvPicPr>
              <p:cNvPr id="16" name="Picture 12" descr="logo_blauer_leichtviolett_im_c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99" t="19600" r="22267" b="19600"/>
              <a:stretch>
                <a:fillRect/>
              </a:stretch>
            </p:blipFill>
            <p:spPr bwMode="auto">
              <a:xfrm>
                <a:off x="-1515" y="2513"/>
                <a:ext cx="1374" cy="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1602" name="Picture 2" descr="Bildergebnis für hgshir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871" y="5716376"/>
              <a:ext cx="1278458" cy="31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018" name="Picture 2" descr="C:\Users\brandau\Desktop\2019_12_03_229Th_PTB\FAIR-Phase0_Logo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980" y="5373216"/>
              <a:ext cx="792088" cy="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C9E41329-2495-E2F8-19BA-9F53764737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86" y="3903713"/>
            <a:ext cx="639000" cy="41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43F191-3672-BAD5-2FD9-2E80CB263A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18" y="4106844"/>
            <a:ext cx="621544" cy="1984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44EE3C-09DD-A1D1-CBFA-158A3AC07BB2}"/>
              </a:ext>
            </a:extLst>
          </p:cNvPr>
          <p:cNvSpPr txBox="1"/>
          <p:nvPr/>
        </p:nvSpPr>
        <p:spPr>
          <a:xfrm>
            <a:off x="520" y="4817243"/>
            <a:ext cx="4142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G-22-00052: A </a:t>
            </a:r>
            <a:r>
              <a:rPr lang="de-DE" sz="1600" dirty="0" err="1"/>
              <a:t>rated</a:t>
            </a:r>
            <a:r>
              <a:rPr lang="de-DE" sz="1600" dirty="0"/>
              <a:t> / C. Brandau et al.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577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15"/>
          <p:cNvSpPr>
            <a:spLocks noChangeArrowheads="1"/>
          </p:cNvSpPr>
          <p:nvPr/>
        </p:nvSpPr>
        <p:spPr bwMode="auto">
          <a:xfrm>
            <a:off x="1143001" y="789385"/>
            <a:ext cx="6858000" cy="38615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  <a:lumOff val="5000"/>
                </a:schemeClr>
              </a:gs>
              <a:gs pos="80000">
                <a:schemeClr val="bg1">
                  <a:lumMod val="90000"/>
                  <a:lumOff val="10000"/>
                </a:schemeClr>
              </a:gs>
              <a:gs pos="100000">
                <a:schemeClr val="tx1">
                  <a:lumMod val="4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 extrusionH="330200">
            <a:contourClr>
              <a:schemeClr val="tx1"/>
            </a:contourClr>
          </a:sp3d>
        </p:spPr>
        <p:txBody>
          <a:bodyPr wrap="none" lIns="71022" tIns="35511" rIns="71022" bIns="35511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5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Grafik 1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" t="13041" r="56" b="18120"/>
          <a:stretch/>
        </p:blipFill>
        <p:spPr>
          <a:xfrm>
            <a:off x="1169622" y="889507"/>
            <a:ext cx="6831379" cy="37614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385888" y="141685"/>
            <a:ext cx="6172200" cy="419100"/>
          </a:xfrm>
        </p:spPr>
        <p:txBody>
          <a:bodyPr/>
          <a:lstStyle/>
          <a:p>
            <a:r>
              <a:rPr lang="de-DE" b="1" baseline="30000" dirty="0"/>
              <a:t>229(m)</a:t>
            </a:r>
            <a:r>
              <a:rPr lang="de-DE" b="1" dirty="0" err="1"/>
              <a:t>Th</a:t>
            </a:r>
            <a:r>
              <a:rPr lang="de-DE" b="1" dirty="0"/>
              <a:t>: A Unique </a:t>
            </a:r>
            <a:r>
              <a:rPr lang="de-DE" b="1" dirty="0" err="1"/>
              <a:t>Candidate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a </a:t>
            </a:r>
            <a:br>
              <a:rPr lang="de-DE" b="1" dirty="0"/>
            </a:br>
            <a:r>
              <a:rPr lang="de-DE" b="1" dirty="0" err="1"/>
              <a:t>Nuclear</a:t>
            </a:r>
            <a:r>
              <a:rPr lang="de-DE" b="1" dirty="0"/>
              <a:t> Optical </a:t>
            </a:r>
            <a:r>
              <a:rPr lang="de-DE" b="1" dirty="0" err="1"/>
              <a:t>Frequency</a:t>
            </a:r>
            <a:r>
              <a:rPr lang="de-DE" b="1" dirty="0"/>
              <a:t> Standard </a:t>
            </a:r>
          </a:p>
        </p:txBody>
      </p:sp>
      <p:sp>
        <p:nvSpPr>
          <p:cNvPr id="14" name="Rechteck 4"/>
          <p:cNvSpPr>
            <a:spLocks noChangeArrowheads="1"/>
          </p:cNvSpPr>
          <p:nvPr/>
        </p:nvSpPr>
        <p:spPr bwMode="auto">
          <a:xfrm>
            <a:off x="1277634" y="805667"/>
            <a:ext cx="5130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>
                <a:solidFill>
                  <a:srgbClr val="FFFFFF"/>
                </a:solidFill>
                <a:latin typeface="Arial" charset="0"/>
              </a:rPr>
              <a:t>Concept: E. </a:t>
            </a:r>
            <a:r>
              <a:rPr lang="en-US" sz="1200" b="1" u="sng" dirty="0" err="1">
                <a:solidFill>
                  <a:srgbClr val="FFFFFF"/>
                </a:solidFill>
                <a:latin typeface="Arial" charset="0"/>
              </a:rPr>
              <a:t>Peik</a:t>
            </a:r>
            <a:r>
              <a:rPr lang="en-US" sz="1200" b="1" u="sng" dirty="0">
                <a:solidFill>
                  <a:srgbClr val="FFFFFF"/>
                </a:solidFill>
                <a:latin typeface="Arial" charset="0"/>
              </a:rPr>
              <a:t> and C. Tamm, </a:t>
            </a:r>
            <a:r>
              <a:rPr lang="en-US" sz="1200" b="1" u="sng" dirty="0" err="1">
                <a:solidFill>
                  <a:srgbClr val="FFFFFF"/>
                </a:solidFill>
                <a:latin typeface="Arial" charset="0"/>
              </a:rPr>
              <a:t>Europhys</a:t>
            </a:r>
            <a:r>
              <a:rPr lang="en-US" sz="1200" b="1" u="sng" dirty="0">
                <a:solidFill>
                  <a:srgbClr val="FFFFFF"/>
                </a:solidFill>
                <a:latin typeface="Arial" charset="0"/>
              </a:rPr>
              <a:t>. </a:t>
            </a:r>
            <a:r>
              <a:rPr lang="en-US" sz="1200" b="1" u="sng" dirty="0" err="1">
                <a:solidFill>
                  <a:srgbClr val="FFFFFF"/>
                </a:solidFill>
                <a:latin typeface="Arial" charset="0"/>
              </a:rPr>
              <a:t>Lett</a:t>
            </a:r>
            <a:r>
              <a:rPr lang="en-US" sz="1200" b="1" u="sng" dirty="0">
                <a:solidFill>
                  <a:srgbClr val="FFFFFF"/>
                </a:solidFill>
                <a:latin typeface="Arial" charset="0"/>
              </a:rPr>
              <a:t>.  61, 181 (2003)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196625" y="4434957"/>
            <a:ext cx="17299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de-DE" sz="1050" dirty="0" err="1">
                <a:solidFill>
                  <a:srgbClr val="FFFFFF"/>
                </a:solidFill>
                <a:latin typeface="Arial" charset="0"/>
              </a:rPr>
              <a:t>Th.Schumm</a:t>
            </a:r>
            <a:r>
              <a:rPr lang="de-DE" sz="1050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de-DE" sz="1050" dirty="0" err="1">
                <a:solidFill>
                  <a:srgbClr val="FFFFFF"/>
                </a:solidFill>
                <a:latin typeface="Arial" charset="0"/>
              </a:rPr>
              <a:t>C.Brandau</a:t>
            </a:r>
            <a:endParaRPr lang="de-DE" sz="105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4274967" y="1356615"/>
            <a:ext cx="3294366" cy="1809201"/>
          </a:xfrm>
          <a:prstGeom prst="roundRect">
            <a:avLst>
              <a:gd name="adj" fmla="val 9317"/>
            </a:avLst>
          </a:prstGeom>
          <a:solidFill>
            <a:schemeClr val="bg1">
              <a:lumMod val="85000"/>
              <a:lumOff val="15000"/>
              <a:alpha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5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5292038" y="1835368"/>
            <a:ext cx="0" cy="756084"/>
          </a:xfrm>
          <a:prstGeom prst="straightConnector1">
            <a:avLst/>
          </a:prstGeom>
          <a:ln w="101600">
            <a:solidFill>
              <a:schemeClr val="tx1"/>
            </a:solidFill>
            <a:headEnd type="triangle" w="med" len="sm"/>
            <a:tailEnd type="triangle" w="med" len="sm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Textfeld 17"/>
          <p:cNvSpPr txBox="1">
            <a:spLocks noChangeArrowheads="1"/>
          </p:cNvSpPr>
          <p:nvPr/>
        </p:nvSpPr>
        <p:spPr bwMode="auto">
          <a:xfrm>
            <a:off x="4630318" y="1356615"/>
            <a:ext cx="2517010" cy="32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022" tIns="35511" rIns="71022" bIns="355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50" dirty="0" err="1">
                <a:solidFill>
                  <a:srgbClr val="FFFFFF"/>
                </a:solidFill>
              </a:rPr>
              <a:t>I</a:t>
            </a:r>
            <a:r>
              <a:rPr lang="de-DE" sz="1650" baseline="30000" dirty="0" err="1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de-DE" sz="1650" dirty="0">
                <a:solidFill>
                  <a:srgbClr val="FFFFFF"/>
                </a:solidFill>
              </a:rPr>
              <a:t> = 3/2</a:t>
            </a:r>
            <a:r>
              <a:rPr lang="de-DE" sz="1650" baseline="30000" dirty="0">
                <a:solidFill>
                  <a:srgbClr val="FFFFFF"/>
                </a:solidFill>
              </a:rPr>
              <a:t>+</a:t>
            </a:r>
            <a:r>
              <a:rPr lang="de-DE" sz="1650" dirty="0">
                <a:solidFill>
                  <a:srgbClr val="FFFFFF"/>
                </a:solidFill>
              </a:rPr>
              <a:t> [631]</a:t>
            </a:r>
          </a:p>
        </p:txBody>
      </p:sp>
      <p:sp>
        <p:nvSpPr>
          <p:cNvPr id="4108" name="Textfeld 18"/>
          <p:cNvSpPr txBox="1">
            <a:spLocks noChangeArrowheads="1"/>
          </p:cNvSpPr>
          <p:nvPr/>
        </p:nvSpPr>
        <p:spPr bwMode="auto">
          <a:xfrm>
            <a:off x="4630318" y="2744932"/>
            <a:ext cx="2517010" cy="32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022" tIns="35511" rIns="71022" bIns="355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50" dirty="0" err="1">
                <a:solidFill>
                  <a:srgbClr val="FFFFFF"/>
                </a:solidFill>
              </a:rPr>
              <a:t>I</a:t>
            </a:r>
            <a:r>
              <a:rPr lang="de-DE" sz="1650" baseline="30000" dirty="0" err="1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de-DE" sz="1650" dirty="0">
                <a:solidFill>
                  <a:srgbClr val="FFFFFF"/>
                </a:solidFill>
              </a:rPr>
              <a:t> = 5/2</a:t>
            </a:r>
            <a:r>
              <a:rPr lang="de-DE" sz="1650" baseline="30000" dirty="0">
                <a:solidFill>
                  <a:srgbClr val="FFFFFF"/>
                </a:solidFill>
              </a:rPr>
              <a:t>+</a:t>
            </a:r>
            <a:r>
              <a:rPr lang="de-DE" sz="1650" dirty="0">
                <a:solidFill>
                  <a:srgbClr val="FFFFFF"/>
                </a:solidFill>
              </a:rPr>
              <a:t> [633]</a:t>
            </a:r>
          </a:p>
        </p:txBody>
      </p:sp>
      <p:sp>
        <p:nvSpPr>
          <p:cNvPr id="4111" name="Textfeld 21"/>
          <p:cNvSpPr txBox="1">
            <a:spLocks noChangeArrowheads="1"/>
          </p:cNvSpPr>
          <p:nvPr/>
        </p:nvSpPr>
        <p:spPr bwMode="auto">
          <a:xfrm>
            <a:off x="5274078" y="1950681"/>
            <a:ext cx="2376259" cy="52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022" tIns="35511" rIns="71022" bIns="355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50" b="1" dirty="0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de-DE" sz="1650" b="1" dirty="0">
                <a:solidFill>
                  <a:srgbClr val="FFC000"/>
                </a:solidFill>
              </a:rPr>
              <a:t>E = 8.338 (0.24) eV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275" dirty="0">
                <a:solidFill>
                  <a:srgbClr val="FFFFFF"/>
                </a:solidFill>
              </a:rPr>
              <a:t>M1 - </a:t>
            </a:r>
            <a:r>
              <a:rPr lang="de-DE" sz="1275" dirty="0" err="1">
                <a:solidFill>
                  <a:srgbClr val="FFFFFF"/>
                </a:solidFill>
              </a:rPr>
              <a:t>transition</a:t>
            </a:r>
            <a:endParaRPr lang="de-DE" sz="1275" dirty="0">
              <a:solidFill>
                <a:srgbClr val="FFFFFF"/>
              </a:solidFill>
            </a:endParaRPr>
          </a:p>
        </p:txBody>
      </p:sp>
      <p:cxnSp>
        <p:nvCxnSpPr>
          <p:cNvPr id="81" name="Gerade Verbindung 80"/>
          <p:cNvCxnSpPr/>
          <p:nvPr/>
        </p:nvCxnSpPr>
        <p:spPr>
          <a:xfrm>
            <a:off x="4468448" y="2645456"/>
            <a:ext cx="1647183" cy="0"/>
          </a:xfrm>
          <a:prstGeom prst="line">
            <a:avLst/>
          </a:prstGeom>
          <a:ln w="152400" cap="rnd">
            <a:solidFill>
              <a:schemeClr val="tx1"/>
            </a:solidFill>
          </a:ln>
          <a:scene3d>
            <a:camera prst="orthographicFront"/>
            <a:lightRig rig="sunset" dir="t"/>
          </a:scene3d>
          <a:sp3d prstMaterial="matte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4468448" y="1781360"/>
            <a:ext cx="1647183" cy="0"/>
          </a:xfrm>
          <a:prstGeom prst="line">
            <a:avLst/>
          </a:prstGeom>
          <a:ln w="152400" cap="rnd">
            <a:solidFill>
              <a:schemeClr val="tx1"/>
            </a:solidFill>
          </a:ln>
          <a:scene3d>
            <a:camera prst="orthographicFront"/>
            <a:lightRig rig="sunset" dir="t"/>
          </a:scene3d>
          <a:sp3d prstMaterial="matte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/>
          <p:cNvGrpSpPr/>
          <p:nvPr/>
        </p:nvGrpSpPr>
        <p:grpSpPr>
          <a:xfrm>
            <a:off x="3275856" y="3543858"/>
            <a:ext cx="4320480" cy="783088"/>
            <a:chOff x="2807804" y="4653135"/>
            <a:chExt cx="5760640" cy="1044117"/>
          </a:xfrm>
        </p:grpSpPr>
        <p:sp>
          <p:nvSpPr>
            <p:cNvPr id="21" name="Abgerundetes Rechteck 20"/>
            <p:cNvSpPr/>
            <p:nvPr/>
          </p:nvSpPr>
          <p:spPr>
            <a:xfrm>
              <a:off x="2807804" y="4653135"/>
              <a:ext cx="5745646" cy="1044117"/>
            </a:xfrm>
            <a:prstGeom prst="roundRect">
              <a:avLst/>
            </a:prstGeom>
            <a:solidFill>
              <a:schemeClr val="bg1">
                <a:lumMod val="85000"/>
                <a:lumOff val="15000"/>
                <a:alpha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2879812" y="4761148"/>
              <a:ext cx="5688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C000"/>
                  </a:solidFill>
                  <a:latin typeface="Arial" charset="0"/>
                </a:rPr>
                <a:t>“Metrology at the19th Decimal Place”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3023828" y="5178677"/>
              <a:ext cx="51125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dirty="0">
                  <a:solidFill>
                    <a:srgbClr val="FFFFFF"/>
                  </a:solidFill>
                  <a:latin typeface="Arial" charset="0"/>
                </a:rPr>
                <a:t>C.J. Campbell, et </a:t>
              </a:r>
              <a:r>
                <a:rPr lang="de-DE" sz="1200" dirty="0" err="1">
                  <a:solidFill>
                    <a:srgbClr val="FFFFFF"/>
                  </a:solidFill>
                  <a:latin typeface="Arial" charset="0"/>
                </a:rPr>
                <a:t>al.,PRL</a:t>
              </a:r>
              <a:r>
                <a:rPr lang="de-DE" sz="1200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de-DE" sz="1200" b="1" dirty="0">
                  <a:solidFill>
                    <a:srgbClr val="FFFFFF"/>
                  </a:solidFill>
                  <a:latin typeface="Arial" charset="0"/>
                </a:rPr>
                <a:t>108</a:t>
              </a:r>
              <a:r>
                <a:rPr lang="de-DE" sz="1200" dirty="0">
                  <a:solidFill>
                    <a:srgbClr val="FFFFFF"/>
                  </a:solidFill>
                  <a:latin typeface="Arial" charset="0"/>
                </a:rPr>
                <a:t>,120802 (2012)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67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AutoShape 2">
            <a:extLst>
              <a:ext uri="{FF2B5EF4-FFF2-40B4-BE49-F238E27FC236}">
                <a16:creationId xmlns:a16="http://schemas.microsoft.com/office/drawing/2014/main" id="{EA6742C3-7254-4634-82DC-31F53F03F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686" y="816555"/>
            <a:ext cx="1839612" cy="3153445"/>
          </a:xfrm>
          <a:prstGeom prst="roundRect">
            <a:avLst>
              <a:gd name="adj" fmla="val 7866"/>
            </a:avLst>
          </a:prstGeom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500" dirty="0">
              <a:solidFill>
                <a:srgbClr val="FFFFFF"/>
              </a:solidFill>
              <a:latin typeface="Arial" charset="0"/>
            </a:endParaRPr>
          </a:p>
        </p:txBody>
      </p:sp>
      <p:sp useBgFill="1">
        <p:nvSpPr>
          <p:cNvPr id="31" name="AutoShape 2">
            <a:extLst>
              <a:ext uri="{FF2B5EF4-FFF2-40B4-BE49-F238E27FC236}">
                <a16:creationId xmlns:a16="http://schemas.microsoft.com/office/drawing/2014/main" id="{0DC8C947-3CEC-47F7-A1E4-0F42EA172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703" y="820340"/>
            <a:ext cx="4705364" cy="3149661"/>
          </a:xfrm>
          <a:prstGeom prst="roundRect">
            <a:avLst>
              <a:gd name="adj" fmla="val 4200"/>
            </a:avLst>
          </a:prstGeom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354F4EC-6C73-43E2-923D-61F015D77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164698"/>
            <a:ext cx="6172200" cy="314325"/>
          </a:xfrm>
        </p:spPr>
        <p:txBody>
          <a:bodyPr/>
          <a:lstStyle/>
          <a:p>
            <a:r>
              <a:rPr lang="de-DE" sz="1650" dirty="0" err="1"/>
              <a:t>Effect</a:t>
            </a:r>
            <a:r>
              <a:rPr lang="de-DE" sz="1650" dirty="0"/>
              <a:t> </a:t>
            </a:r>
            <a:r>
              <a:rPr lang="de-DE" sz="1650" dirty="0" err="1"/>
              <a:t>of</a:t>
            </a:r>
            <a:r>
              <a:rPr lang="de-DE" sz="1650" dirty="0"/>
              <a:t> </a:t>
            </a:r>
            <a:r>
              <a:rPr lang="de-DE" sz="1650" dirty="0" err="1"/>
              <a:t>Atomic</a:t>
            </a:r>
            <a:r>
              <a:rPr lang="de-DE" sz="1650" dirty="0"/>
              <a:t> </a:t>
            </a:r>
            <a:r>
              <a:rPr lang="de-DE" sz="1650" dirty="0" err="1"/>
              <a:t>Electrons</a:t>
            </a:r>
            <a:r>
              <a:rPr lang="de-DE" sz="1650" dirty="0"/>
              <a:t>: </a:t>
            </a:r>
            <a:r>
              <a:rPr lang="de-DE" sz="1650" dirty="0" err="1"/>
              <a:t>Nuclear</a:t>
            </a:r>
            <a:r>
              <a:rPr lang="de-DE" sz="1650" dirty="0"/>
              <a:t> Hyperfine Mixing </a:t>
            </a:r>
            <a:r>
              <a:rPr lang="de-DE" sz="1650" dirty="0" err="1"/>
              <a:t>of</a:t>
            </a:r>
            <a:r>
              <a:rPr lang="de-DE" sz="1650" dirty="0"/>
              <a:t> </a:t>
            </a:r>
            <a:r>
              <a:rPr lang="de-DE" sz="1650" baseline="30000" dirty="0"/>
              <a:t>229m</a:t>
            </a:r>
            <a:r>
              <a:rPr lang="de-DE" sz="1650" dirty="0"/>
              <a:t>Th</a:t>
            </a:r>
            <a:r>
              <a:rPr lang="de-DE" sz="1650" baseline="30000" dirty="0"/>
              <a:t>89+</a:t>
            </a:r>
            <a:endParaRPr lang="de-DE" sz="1650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9ED05789-8353-4DA0-8430-DA84561D532E}"/>
              </a:ext>
            </a:extLst>
          </p:cNvPr>
          <p:cNvGrpSpPr/>
          <p:nvPr/>
        </p:nvGrpSpPr>
        <p:grpSpPr>
          <a:xfrm>
            <a:off x="6189814" y="910172"/>
            <a:ext cx="1654940" cy="1436050"/>
            <a:chOff x="8846401" y="2777074"/>
            <a:chExt cx="2942115" cy="2552979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46EAD8D-8121-4384-973D-62EEBB1430A8}"/>
                </a:ext>
              </a:extLst>
            </p:cNvPr>
            <p:cNvSpPr txBox="1"/>
            <p:nvPr/>
          </p:nvSpPr>
          <p:spPr>
            <a:xfrm>
              <a:off x="8846401" y="3934799"/>
              <a:ext cx="2942115" cy="1395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125" b="1" i="1" dirty="0" err="1">
                  <a:solidFill>
                    <a:srgbClr val="FFCC66"/>
                  </a:solidFill>
                  <a:latin typeface="Arial" charset="0"/>
                </a:rPr>
                <a:t>Excitation</a:t>
              </a:r>
              <a:r>
                <a:rPr lang="de-DE" sz="1125" b="1" i="1" dirty="0">
                  <a:solidFill>
                    <a:srgbClr val="FFCC66"/>
                  </a:solidFill>
                  <a:latin typeface="Arial" charset="0"/>
                </a:rPr>
                <a:t>:</a:t>
              </a:r>
            </a:p>
            <a:p>
              <a:pPr marL="160735" indent="-160735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●"/>
              </a:pP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 ~10</a:t>
              </a:r>
              <a:r>
                <a:rPr lang="de-DE" sz="1125" baseline="30000" dirty="0">
                  <a:solidFill>
                    <a:srgbClr val="FFCC66"/>
                  </a:solidFill>
                  <a:latin typeface="Arial" charset="0"/>
                </a:rPr>
                <a:t>6</a:t>
              </a: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125" dirty="0" err="1">
                  <a:solidFill>
                    <a:srgbClr val="FFCC66"/>
                  </a:solidFill>
                  <a:latin typeface="Arial" charset="0"/>
                </a:rPr>
                <a:t>more</a:t>
              </a: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 probable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125" b="1" i="1" dirty="0">
                  <a:solidFill>
                    <a:srgbClr val="FFCC66"/>
                  </a:solidFill>
                  <a:latin typeface="Arial" charset="0"/>
                </a:rPr>
                <a:t>and: </a:t>
              </a:r>
            </a:p>
            <a:p>
              <a:pPr marL="160735" indent="-160735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●"/>
              </a:pP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~10</a:t>
              </a:r>
              <a:r>
                <a:rPr lang="de-DE" sz="1125" baseline="30000" dirty="0">
                  <a:solidFill>
                    <a:srgbClr val="FFCC66"/>
                  </a:solidFill>
                  <a:latin typeface="Arial" charset="0"/>
                </a:rPr>
                <a:t>6</a:t>
              </a: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125" dirty="0" err="1">
                  <a:solidFill>
                    <a:srgbClr val="FFCC66"/>
                  </a:solidFill>
                  <a:latin typeface="Arial" charset="0"/>
                </a:rPr>
                <a:t>more</a:t>
              </a: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125" dirty="0" err="1">
                  <a:solidFill>
                    <a:srgbClr val="FFCC66"/>
                  </a:solidFill>
                  <a:latin typeface="Arial" charset="0"/>
                </a:rPr>
                <a:t>decay</a:t>
              </a:r>
              <a:r>
                <a:rPr lang="de-DE" sz="1125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125" dirty="0" err="1">
                  <a:solidFill>
                    <a:srgbClr val="FFCC66"/>
                  </a:solidFill>
                  <a:latin typeface="Symbol" panose="05050102010706020507" pitchFamily="18" charset="2"/>
                </a:rPr>
                <a:t>g</a:t>
              </a:r>
              <a:r>
                <a:rPr lang="de-DE" sz="1125" dirty="0" err="1">
                  <a:solidFill>
                    <a:srgbClr val="FFCC66"/>
                  </a:solidFill>
                  <a:latin typeface="Arial" charset="0"/>
                </a:rPr>
                <a:t>‘s</a:t>
              </a:r>
              <a:endParaRPr lang="de-DE" sz="1125" dirty="0">
                <a:solidFill>
                  <a:srgbClr val="FFCC66"/>
                </a:solidFill>
                <a:latin typeface="Arial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E49DDF6E-F53E-4D11-846C-73C0DD811229}"/>
                </a:ext>
              </a:extLst>
            </p:cNvPr>
            <p:cNvSpPr txBox="1"/>
            <p:nvPr/>
          </p:nvSpPr>
          <p:spPr>
            <a:xfrm>
              <a:off x="8897960" y="2777074"/>
              <a:ext cx="2816156" cy="1149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NHM </a:t>
              </a: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as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the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door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br>
                <a:rPr lang="de-DE" sz="1200" b="1" dirty="0">
                  <a:solidFill>
                    <a:srgbClr val="FFCC66"/>
                  </a:solidFill>
                  <a:latin typeface="Arial" charset="0"/>
                </a:rPr>
              </a:b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opener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for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nuclear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br>
                <a:rPr lang="de-DE" sz="1200" b="1" dirty="0">
                  <a:solidFill>
                    <a:srgbClr val="FFCC66"/>
                  </a:solidFill>
                  <a:latin typeface="Arial" charset="0"/>
                </a:rPr>
              </a:b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laser</a:t>
              </a:r>
              <a:r>
                <a:rPr lang="de-DE" sz="12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de-DE" sz="1200" b="1" dirty="0" err="1">
                  <a:solidFill>
                    <a:srgbClr val="FFCC66"/>
                  </a:solidFill>
                  <a:latin typeface="Arial" charset="0"/>
                </a:rPr>
                <a:t>spectroscopy</a:t>
              </a:r>
              <a:endParaRPr lang="de-DE" sz="1200" b="1" dirty="0">
                <a:solidFill>
                  <a:srgbClr val="FFCC66"/>
                </a:solidFill>
                <a:latin typeface="Arial" charset="0"/>
              </a:endParaRP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43EC3328-4FDC-4E1C-87E9-323F94C900F0}"/>
              </a:ext>
            </a:extLst>
          </p:cNvPr>
          <p:cNvSpPr/>
          <p:nvPr/>
        </p:nvSpPr>
        <p:spPr>
          <a:xfrm>
            <a:off x="1884217" y="2183948"/>
            <a:ext cx="364541" cy="640088"/>
          </a:xfrm>
          <a:prstGeom prst="ellipse">
            <a:avLst/>
          </a:prstGeom>
          <a:solidFill>
            <a:srgbClr val="FF0000">
              <a:alpha val="12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125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71809C-CDA1-400B-8A66-FA711C5684F2}"/>
              </a:ext>
            </a:extLst>
          </p:cNvPr>
          <p:cNvSpPr/>
          <p:nvPr/>
        </p:nvSpPr>
        <p:spPr>
          <a:xfrm>
            <a:off x="5044631" y="2038415"/>
            <a:ext cx="643908" cy="640088"/>
          </a:xfrm>
          <a:prstGeom prst="ellipse">
            <a:avLst/>
          </a:prstGeom>
          <a:solidFill>
            <a:srgbClr val="FF0000">
              <a:alpha val="12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125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A660F9-A6F4-701C-6F60-0B7B1E4103CE}"/>
              </a:ext>
            </a:extLst>
          </p:cNvPr>
          <p:cNvSpPr txBox="1"/>
          <p:nvPr/>
        </p:nvSpPr>
        <p:spPr>
          <a:xfrm>
            <a:off x="6107085" y="2663646"/>
            <a:ext cx="1814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rgbClr val="FFFFFF"/>
                </a:solidFill>
                <a:latin typeface="Arial" charset="0"/>
              </a:rPr>
              <a:t>All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values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are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well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within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parameter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space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of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many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laser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experiments</a:t>
            </a:r>
            <a:endParaRPr lang="de-DE" sz="1200" dirty="0">
              <a:solidFill>
                <a:srgbClr val="FFFFFF"/>
              </a:solidFill>
              <a:latin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rgbClr val="FFFFFF"/>
                </a:solidFill>
                <a:latin typeface="Arial" charset="0"/>
              </a:rPr>
              <a:t>at 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ESR (</a:t>
            </a:r>
            <a:r>
              <a:rPr lang="de-DE" sz="1200" dirty="0" err="1">
                <a:solidFill>
                  <a:srgbClr val="FFFFFF"/>
                </a:solidFill>
                <a:latin typeface="Arial" charset="0"/>
              </a:rPr>
              <a:t>since</a:t>
            </a:r>
            <a:r>
              <a:rPr lang="de-DE" sz="1200" dirty="0">
                <a:solidFill>
                  <a:srgbClr val="FFFFFF"/>
                </a:solidFill>
                <a:latin typeface="Arial" charset="0"/>
              </a:rPr>
              <a:t> 1994)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CBBD8AE-2FD8-D4E3-CABE-988BCB8C644A}"/>
              </a:ext>
            </a:extLst>
          </p:cNvPr>
          <p:cNvSpPr/>
          <p:nvPr/>
        </p:nvSpPr>
        <p:spPr>
          <a:xfrm>
            <a:off x="1177535" y="4003607"/>
            <a:ext cx="639862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i-FI" sz="750" dirty="0">
                <a:solidFill>
                  <a:srgbClr val="FFFFFF"/>
                </a:solidFill>
                <a:latin typeface="Arial" charset="0"/>
              </a:rPr>
              <a:t>E. Kankeleit and M. Tomaselli, Phys. Lett. 32B (1970) 613;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 J.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Szerypo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 et al., NPA 507(1990) 357, S.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Wycech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 &amp; J.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Zylicz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Ac.Phys.Pol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. 24(1993)637;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750" dirty="0">
                <a:solidFill>
                  <a:srgbClr val="FFFFFF"/>
                </a:solidFill>
                <a:latin typeface="Arial" charset="0"/>
              </a:rPr>
              <a:t>F.F.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Karpeshin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, et al., PRC 57(1998)3085; K.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Pachucki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, et al., PRC 64(2001)064301; S.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Wycech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, EMMI Workshop 2012;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sz="750" dirty="0">
                <a:solidFill>
                  <a:srgbClr val="FFFFFF"/>
                </a:solidFill>
                <a:latin typeface="Arial" charset="0"/>
              </a:rPr>
              <a:t>E.V.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Tkalya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 and A. V. </a:t>
            </a:r>
            <a:r>
              <a:rPr lang="de-DE" sz="750" dirty="0" err="1">
                <a:solidFill>
                  <a:srgbClr val="FFFFFF"/>
                </a:solidFill>
                <a:latin typeface="Arial" charset="0"/>
              </a:rPr>
              <a:t>Nikolaev</a:t>
            </a:r>
            <a:r>
              <a:rPr lang="de-DE" sz="750" dirty="0">
                <a:solidFill>
                  <a:srgbClr val="FFFFFF"/>
                </a:solidFill>
                <a:latin typeface="Arial" charset="0"/>
              </a:rPr>
              <a:t>, .PRC 94(2016)014323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FFFFFF"/>
                </a:solidFill>
                <a:latin typeface="Arial" charset="0"/>
              </a:rPr>
              <a:t>V.M. </a:t>
            </a:r>
            <a:r>
              <a:rPr lang="en-US" sz="750" dirty="0" err="1">
                <a:solidFill>
                  <a:srgbClr val="FFFFFF"/>
                </a:solidFill>
                <a:latin typeface="Arial" charset="0"/>
              </a:rPr>
              <a:t>Shabaev</a:t>
            </a:r>
            <a:r>
              <a:rPr lang="en-US" sz="750" dirty="0">
                <a:solidFill>
                  <a:srgbClr val="FFFFFF"/>
                </a:solidFill>
                <a:latin typeface="Arial" charset="0"/>
              </a:rPr>
              <a:t>, D.A. Glazov, A.M. </a:t>
            </a:r>
            <a:r>
              <a:rPr lang="en-US" sz="750" dirty="0" err="1">
                <a:solidFill>
                  <a:srgbClr val="FFFFFF"/>
                </a:solidFill>
                <a:latin typeface="Arial" charset="0"/>
              </a:rPr>
              <a:t>Ryzhkov</a:t>
            </a:r>
            <a:r>
              <a:rPr lang="en-US" sz="750" dirty="0">
                <a:solidFill>
                  <a:srgbClr val="FFFFFF"/>
                </a:solidFill>
                <a:latin typeface="Arial" charset="0"/>
              </a:rPr>
              <a:t>, C. Brandau, et al., PRL </a:t>
            </a:r>
            <a:r>
              <a:rPr lang="en-US" sz="750" b="1" dirty="0">
                <a:solidFill>
                  <a:srgbClr val="FFFFFF"/>
                </a:solidFill>
                <a:latin typeface="Arial" charset="0"/>
              </a:rPr>
              <a:t>128</a:t>
            </a:r>
            <a:r>
              <a:rPr lang="en-US" sz="750" dirty="0">
                <a:solidFill>
                  <a:srgbClr val="FFFFFF"/>
                </a:solidFill>
                <a:latin typeface="Arial" charset="0"/>
              </a:rPr>
              <a:t>, 043001 (2022)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e-DE" sz="750" dirty="0">
              <a:solidFill>
                <a:srgbClr val="FFFFFF"/>
              </a:solidFill>
              <a:latin typeface="Arial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e-DE" sz="750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6F9404A1-8807-A045-6FC3-0CA04FA1D9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2619" y="924567"/>
          <a:ext cx="5149370" cy="309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486400" imgH="3291840" progId="Origin50.Graph">
                  <p:embed/>
                </p:oleObj>
              </mc:Choice>
              <mc:Fallback>
                <p:oleObj name="Graph" r:id="rId2" imgW="5486400" imgH="3291840" progId="Origin50.Graph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6F9404A1-8807-A045-6FC3-0CA04FA1D9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619" y="924567"/>
                        <a:ext cx="5149370" cy="3090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527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72A2D5D-62F9-900B-3003-459C0056084F}"/>
              </a:ext>
            </a:extLst>
          </p:cNvPr>
          <p:cNvSpPr txBox="1"/>
          <p:nvPr/>
        </p:nvSpPr>
        <p:spPr>
          <a:xfrm>
            <a:off x="1185760" y="-75403"/>
            <a:ext cx="5811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Towards polarized beams and targets at the GSI/FAIR storage rings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951F6D-14A5-7596-4078-D9D0672CA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1"/>
          <a:stretch/>
        </p:blipFill>
        <p:spPr>
          <a:xfrm>
            <a:off x="15380" y="2427468"/>
            <a:ext cx="1516546" cy="20160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B4F52ED-8D80-2DD9-CFFA-4B3A919C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466" y="2630744"/>
            <a:ext cx="1182132" cy="175432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8BC932-C0BD-283D-7730-466CCD77087F}"/>
              </a:ext>
            </a:extLst>
          </p:cNvPr>
          <p:cNvSpPr txBox="1"/>
          <p:nvPr/>
        </p:nvSpPr>
        <p:spPr>
          <a:xfrm>
            <a:off x="2661273" y="2996953"/>
            <a:ext cx="922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Polarized target,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atomic beam source (ABS) at COSY: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thickness of 1 × 10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atoms/cm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37772B09-23FE-67C8-28AE-8DC46313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2" y="167537"/>
            <a:ext cx="1478504" cy="47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F547158-90CF-B870-F0FD-074F4B190A5F}"/>
              </a:ext>
            </a:extLst>
          </p:cNvPr>
          <p:cNvSpPr txBox="1"/>
          <p:nvPr/>
        </p:nvSpPr>
        <p:spPr>
          <a:xfrm>
            <a:off x="2491153" y="644565"/>
            <a:ext cx="323319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Exploiting synergies with IKP FZJ/GSI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FEB9C9C-2528-A7DA-2FA5-636333342271}"/>
              </a:ext>
            </a:extLst>
          </p:cNvPr>
          <p:cNvCxnSpPr>
            <a:cxnSpLocks/>
          </p:cNvCxnSpPr>
          <p:nvPr/>
        </p:nvCxnSpPr>
        <p:spPr>
          <a:xfrm>
            <a:off x="3478814" y="1037413"/>
            <a:ext cx="0" cy="3406090"/>
          </a:xfrm>
          <a:prstGeom prst="line">
            <a:avLst/>
          </a:prstGeom>
          <a:ln>
            <a:solidFill>
              <a:srgbClr val="6666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EFD9C94-AA38-B8CA-658F-2C2E39B33663}"/>
              </a:ext>
            </a:extLst>
          </p:cNvPr>
          <p:cNvSpPr txBox="1"/>
          <p:nvPr/>
        </p:nvSpPr>
        <p:spPr>
          <a:xfrm>
            <a:off x="3604916" y="932486"/>
            <a:ext cx="223915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Diagnostics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0BD228F-6A8D-2F69-0EC9-BC75F099EE90}"/>
              </a:ext>
            </a:extLst>
          </p:cNvPr>
          <p:cNvGrpSpPr/>
          <p:nvPr/>
        </p:nvGrpSpPr>
        <p:grpSpPr>
          <a:xfrm>
            <a:off x="250056" y="912475"/>
            <a:ext cx="3204247" cy="1680945"/>
            <a:chOff x="463449" y="1180742"/>
            <a:chExt cx="2576528" cy="159706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8E9AA44-B62C-B523-A859-9A62133FE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49" y="1180742"/>
              <a:ext cx="2464235" cy="1577010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868BD10-5D0C-A9E6-5F0D-0B138D829F43}"/>
                </a:ext>
              </a:extLst>
            </p:cNvPr>
            <p:cNvSpPr/>
            <p:nvPr/>
          </p:nvSpPr>
          <p:spPr>
            <a:xfrm>
              <a:off x="2402303" y="2462466"/>
              <a:ext cx="637674" cy="315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6681FE1-BC21-DB0C-5D8F-300C1BEBA411}"/>
              </a:ext>
            </a:extLst>
          </p:cNvPr>
          <p:cNvGrpSpPr/>
          <p:nvPr/>
        </p:nvGrpSpPr>
        <p:grpSpPr>
          <a:xfrm>
            <a:off x="3624041" y="1404769"/>
            <a:ext cx="2576309" cy="1522758"/>
            <a:chOff x="3893406" y="1489573"/>
            <a:chExt cx="2436009" cy="182239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D08FDF9-FF84-8609-FA78-FD3A0A6CB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3406" y="1489573"/>
              <a:ext cx="2244948" cy="1433883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E0E0052-D69A-9B26-ADAE-E389D9A6F8EB}"/>
                </a:ext>
              </a:extLst>
            </p:cNvPr>
            <p:cNvSpPr txBox="1"/>
            <p:nvPr/>
          </p:nvSpPr>
          <p:spPr>
            <a:xfrm flipH="1">
              <a:off x="4084467" y="2572010"/>
              <a:ext cx="2244948" cy="73995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Compton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imaging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of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x-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rays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76944DF-84B9-24ED-2BDC-CACC73AFA21C}"/>
              </a:ext>
            </a:extLst>
          </p:cNvPr>
          <p:cNvCxnSpPr>
            <a:cxnSpLocks/>
          </p:cNvCxnSpPr>
          <p:nvPr/>
        </p:nvCxnSpPr>
        <p:spPr>
          <a:xfrm>
            <a:off x="6136865" y="1037413"/>
            <a:ext cx="0" cy="340609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F5E63F5-5DFE-B722-F358-BD2F3F4AA984}"/>
              </a:ext>
            </a:extLst>
          </p:cNvPr>
          <p:cNvSpPr txBox="1"/>
          <p:nvPr/>
        </p:nvSpPr>
        <p:spPr>
          <a:xfrm>
            <a:off x="6280675" y="1122097"/>
            <a:ext cx="2827381" cy="3852977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Step 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Diagnostics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electron spin dependent x-ray radiation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neutrino recoil for bound-state beta decay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Step 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Spin preservation 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absolute capture cross-section / photon emission (Pauli blocking)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Step 3: Spin-transfer to nuclei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ions with magnetic moment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 spin  transfer to the nucleus)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Goal: Experiments with spin-controlled stored particles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Search for physics beyond the SM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EDM / Axion search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Atomic PNC experiments at high-Z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Karanth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et al., PRL X in press,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  <a:hlinkClick r:id="rId8"/>
              </a:rPr>
              <a:t>https://arxiv.org/abs/2208.07293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8D959B3-B4D3-FB73-D46B-2D2C3EF1DA9A}"/>
              </a:ext>
            </a:extLst>
          </p:cNvPr>
          <p:cNvSpPr txBox="1"/>
          <p:nvPr/>
        </p:nvSpPr>
        <p:spPr>
          <a:xfrm>
            <a:off x="0" y="928070"/>
            <a:ext cx="2205858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argets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A6C4A9B-992A-25EB-C170-44E30354165C}"/>
              </a:ext>
            </a:extLst>
          </p:cNvPr>
          <p:cNvSpPr txBox="1"/>
          <p:nvPr/>
        </p:nvSpPr>
        <p:spPr>
          <a:xfrm>
            <a:off x="6229042" y="958050"/>
            <a:ext cx="2205858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Topics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9A283E2-6DDE-90C7-C6DC-0649CC5374DD}"/>
              </a:ext>
            </a:extLst>
          </p:cNvPr>
          <p:cNvSpPr/>
          <p:nvPr/>
        </p:nvSpPr>
        <p:spPr>
          <a:xfrm>
            <a:off x="6231337" y="3145744"/>
            <a:ext cx="2757956" cy="158014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418FE38-5F13-9FB0-7B98-8DFFD6AB4BAD}"/>
              </a:ext>
            </a:extLst>
          </p:cNvPr>
          <p:cNvSpPr txBox="1"/>
          <p:nvPr/>
        </p:nvSpPr>
        <p:spPr>
          <a:xfrm flipH="1">
            <a:off x="8050971" y="1006979"/>
            <a:ext cx="1072183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GPAC 2022: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LOI0073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FE20A8-1BAB-FBCF-CADD-CDDEFD21EBCE}"/>
              </a:ext>
            </a:extLst>
          </p:cNvPr>
          <p:cNvSpPr txBox="1"/>
          <p:nvPr/>
        </p:nvSpPr>
        <p:spPr>
          <a:xfrm>
            <a:off x="8729473" y="1091228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 descr="D:\Ich\Documents\Dissertation\Bilder\polarimeter.jpg">
            <a:extLst>
              <a:ext uri="{FF2B5EF4-FFF2-40B4-BE49-F238E27FC236}">
                <a16:creationId xmlns:a16="http://schemas.microsoft.com/office/drawing/2014/main" id="{90573AF7-6EAE-C1EA-2EF1-B2386060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3636609" y="2635023"/>
            <a:ext cx="1261018" cy="872338"/>
          </a:xfrm>
          <a:prstGeom prst="rect">
            <a:avLst/>
          </a:prstGeom>
          <a:noFill/>
        </p:spPr>
      </p:pic>
      <p:pic>
        <p:nvPicPr>
          <p:cNvPr id="13" name="Picture 16" descr="sili">
            <a:extLst>
              <a:ext uri="{FF2B5EF4-FFF2-40B4-BE49-F238E27FC236}">
                <a16:creationId xmlns:a16="http://schemas.microsoft.com/office/drawing/2014/main" id="{1A8B274A-5F6A-4254-F2C0-95AB1B25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78" y="2635023"/>
            <a:ext cx="1165688" cy="8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E08090B-491F-2ED8-E665-992C675DDAAD}"/>
              </a:ext>
            </a:extLst>
          </p:cNvPr>
          <p:cNvSpPr txBox="1"/>
          <p:nvPr/>
        </p:nvSpPr>
        <p:spPr>
          <a:xfrm>
            <a:off x="3642813" y="3504787"/>
            <a:ext cx="2393369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Radiative recombination of highly charged ions with polarized electrons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Maioriova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PRA A 107, 042814 (2023)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1413D736-A4B4-8241-8D92-166BEE1DA6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9313" y="4489479"/>
            <a:ext cx="412893" cy="529019"/>
            <a:chOff x="4558" y="1933"/>
            <a:chExt cx="640" cy="820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EB29DC0D-4F44-B843-76CB-916349D6A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933"/>
              <a:ext cx="640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AD800DAA-406F-D391-0015-F794FEF9E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7" y="2588"/>
              <a:ext cx="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642938" eaLnBrk="0" hangingPunct="0"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93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49300" algn="l"/>
                </a:tabLst>
                <a:defRPr/>
              </a:pP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MS PGothic" pitchFamily="34" charset="-128"/>
                <a:cs typeface="+mn-cs"/>
              </a:endParaRPr>
            </a:p>
          </p:txBody>
        </p:sp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id="{C1CAF52A-8691-A849-BC1B-0B24D112B4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8618" y="4542374"/>
            <a:ext cx="1018810" cy="367024"/>
          </a:xfrm>
          <a:prstGeom prst="rect">
            <a:avLst/>
          </a:prstGeom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F8449416-2180-FE62-4228-A8DCC0CBE3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7049" y="4526536"/>
            <a:ext cx="1018810" cy="341080"/>
          </a:xfrm>
          <a:prstGeom prst="rect">
            <a:avLst/>
          </a:prstGeom>
        </p:spPr>
      </p:pic>
      <p:pic>
        <p:nvPicPr>
          <p:cNvPr id="3076" name="Picture 4" descr="Bildergebnis für logo rwth aachen">
            <a:extLst>
              <a:ext uri="{FF2B5EF4-FFF2-40B4-BE49-F238E27FC236}">
                <a16:creationId xmlns:a16="http://schemas.microsoft.com/office/drawing/2014/main" id="{4244E303-AA9B-255F-F703-33A78B4C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81" y="4576220"/>
            <a:ext cx="911739" cy="2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D616F3B-2CB7-9226-9C1B-D520D0B595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62" y="4443503"/>
            <a:ext cx="993132" cy="4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6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461" y="1614406"/>
            <a:ext cx="3411575" cy="3340577"/>
            <a:chOff x="-4614" y="2152542"/>
            <a:chExt cx="4855816" cy="44541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614" y="2152542"/>
              <a:ext cx="4461741" cy="445410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8210439">
              <a:off x="3632128" y="3211608"/>
              <a:ext cx="1152126" cy="42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dirty="0" err="1">
                  <a:solidFill>
                    <a:srgbClr val="CC9900"/>
                  </a:solidFill>
                  <a:latin typeface="Arial" panose="020B0604020202020204" pitchFamily="34" charset="0"/>
                </a:rPr>
                <a:t>MSVc</a:t>
              </a:r>
              <a:endParaRPr lang="en-GB" sz="1350" dirty="0">
                <a:solidFill>
                  <a:srgbClr val="CC99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47627" y="5376314"/>
              <a:ext cx="4120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59696" y="4697778"/>
              <a:ext cx="36004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71808" y="4054026"/>
              <a:ext cx="33596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66790" y="2492114"/>
              <a:ext cx="38441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545" y="4785996"/>
            <a:ext cx="2133600" cy="273844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>
                <a:solidFill>
                  <a:prstClr val="white"/>
                </a:solidFill>
                <a:latin typeface="Arial"/>
              </a:rPr>
              <a:pPr algn="l">
                <a:defRPr/>
              </a:pPr>
              <a:t>14</a:t>
            </a:fld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68041" y="139154"/>
            <a:ext cx="3300748" cy="367904"/>
          </a:xfrm>
        </p:spPr>
        <p:txBody>
          <a:bodyPr/>
          <a:lstStyle/>
          <a:p>
            <a:pPr algn="ctr"/>
            <a:r>
              <a:rPr lang="en-GB" sz="2800" dirty="0"/>
              <a:t>CRYRING@ESR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774" y="796968"/>
            <a:ext cx="25806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>
                <a:solidFill>
                  <a:srgbClr val="000000"/>
                </a:solidFill>
                <a:latin typeface="Arial" panose="020B0604020202020204" pitchFamily="34" charset="0"/>
              </a:rPr>
              <a:t>SPARC at FAIR: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>
                <a:solidFill>
                  <a:srgbClr val="000000"/>
                </a:solidFill>
                <a:latin typeface="Arial" panose="020B0604020202020204" pitchFamily="34" charset="0"/>
              </a:rPr>
              <a:t>Stored and cooled ions: from relativistic energies to 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8600" y="2631779"/>
            <a:ext cx="4828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CRYRING is in operation since 2021 and offers beams for production runs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A continuous process of improvement (hardware, controls) and optimization (operation) is pursued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Available in stand-alone (local ion source) and in connection  with ESR (especially for the heaviest highly charged  ions)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Continuous development work at the local ion source: new ion species are tested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High beam time request: new setups and new topics: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asto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-physical reaction, ion-ion, precision spectroscopy 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943" y="737263"/>
            <a:ext cx="544115" cy="544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832" y="716688"/>
            <a:ext cx="1019645" cy="763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976" y="1331406"/>
            <a:ext cx="1329711" cy="56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9731" y="4655436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dirty="0">
                <a:solidFill>
                  <a:srgbClr val="00B050"/>
                </a:solidFill>
                <a:latin typeface="Arial" panose="020B0604020202020204" pitchFamily="34" charset="0"/>
              </a:rPr>
              <a:t>SPARC FS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2B7D21-4A3D-ED6F-9DB4-4A14AFD5ED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97" t="5900" r="8102" b="11151"/>
          <a:stretch/>
        </p:blipFill>
        <p:spPr>
          <a:xfrm>
            <a:off x="3696641" y="833466"/>
            <a:ext cx="2596839" cy="1753421"/>
          </a:xfrm>
          <a:prstGeom prst="rect">
            <a:avLst/>
          </a:prstGeom>
        </p:spPr>
      </p:pic>
      <p:pic>
        <p:nvPicPr>
          <p:cNvPr id="15" name="Grafik 16">
            <a:extLst>
              <a:ext uri="{FF2B5EF4-FFF2-40B4-BE49-F238E27FC236}">
                <a16:creationId xmlns:a16="http://schemas.microsoft.com/office/drawing/2014/main" id="{4E2CD704-E46C-9A5B-1A86-2EA7FF8B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45" y="2015423"/>
            <a:ext cx="912318" cy="47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809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A428-B988-4440-963F-2CBD824E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985" y="185491"/>
            <a:ext cx="4863189" cy="367904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Experiment installation and testing at CRYRING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93" y="1686453"/>
            <a:ext cx="2484277" cy="1863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735" y="1062374"/>
            <a:ext cx="1728192" cy="2769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CARME  </a:t>
            </a:r>
            <a:r>
              <a:rPr lang="de-DE" sz="1200" dirty="0" err="1"/>
              <a:t>spectrometer</a:t>
            </a:r>
            <a:endParaRPr lang="de-DE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172813" y="1061847"/>
            <a:ext cx="1934013" cy="3000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350" dirty="0"/>
              <a:t>E- transversal Target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0525" y="1104184"/>
            <a:ext cx="1404156" cy="3000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350" dirty="0"/>
              <a:t>Gas-Jet Target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09865" y="2780640"/>
            <a:ext cx="1700808" cy="1282012"/>
            <a:chOff x="983432" y="3279990"/>
            <a:chExt cx="2267744" cy="17093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32" y="3279990"/>
              <a:ext cx="2267744" cy="17008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84066" y="3299693"/>
              <a:ext cx="2267110" cy="168964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56" y="3800021"/>
            <a:ext cx="654857" cy="654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36" y="1411844"/>
            <a:ext cx="528437" cy="528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46" y="2040849"/>
            <a:ext cx="607631" cy="2025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9210" y="1749187"/>
            <a:ext cx="2005191" cy="1337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35453" y="2431751"/>
            <a:ext cx="1575477" cy="2077090"/>
            <a:chOff x="4966355" y="2924944"/>
            <a:chExt cx="2100636" cy="27694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355" y="2934429"/>
              <a:ext cx="2069976" cy="2759968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966355" y="2924944"/>
              <a:ext cx="2100636" cy="2759968"/>
              <a:chOff x="4938938" y="3053820"/>
              <a:chExt cx="2100636" cy="275996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146742" y="5325707"/>
                <a:ext cx="892832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b="1" dirty="0">
                    <a:solidFill>
                      <a:srgbClr val="FFC000"/>
                    </a:solidFill>
                  </a:rPr>
                  <a:t>e-gun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938938" y="3053820"/>
                <a:ext cx="2100636" cy="275996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15005" y="1429852"/>
            <a:ext cx="10355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Top interaction  Chamber: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6377" y="1930379"/>
            <a:ext cx="2788198" cy="186045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15867" y="2691902"/>
            <a:ext cx="1176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C000"/>
                </a:solidFill>
              </a:rPr>
              <a:t>CARME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88507" y="1518420"/>
            <a:ext cx="864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C000"/>
                </a:solidFill>
              </a:rPr>
              <a:t>e-target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3339" y="3765731"/>
            <a:ext cx="8783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C000"/>
                </a:solidFill>
              </a:rPr>
              <a:t>Jet dump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68615" y="1406100"/>
            <a:ext cx="864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C000"/>
                </a:solidFill>
              </a:rPr>
              <a:t>Gas inlet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439159" y="3091969"/>
            <a:ext cx="0" cy="407609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512511" y="1626060"/>
            <a:ext cx="0" cy="225044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687325" y="1784201"/>
            <a:ext cx="10466" cy="324135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8187291" y="2208557"/>
            <a:ext cx="16754" cy="460615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542" y="1181707"/>
            <a:ext cx="490653" cy="4943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9871" y="2039259"/>
            <a:ext cx="747848" cy="1890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9148" y="2374212"/>
            <a:ext cx="958683" cy="2210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7182" y="3388292"/>
            <a:ext cx="834030" cy="434036"/>
          </a:xfrm>
          <a:prstGeom prst="rect">
            <a:avLst/>
          </a:prstGeom>
        </p:spPr>
      </p:pic>
      <p:pic>
        <p:nvPicPr>
          <p:cNvPr id="15" name="Grafik 14" descr="Ein Bild, das Maschine, Im Haus, Elektrische Leitungen, Elektronik enthält.&#10;&#10;Automatisch generierte Beschreibung">
            <a:extLst>
              <a:ext uri="{FF2B5EF4-FFF2-40B4-BE49-F238E27FC236}">
                <a16:creationId xmlns:a16="http://schemas.microsoft.com/office/drawing/2014/main" id="{1096DC32-00F1-E37D-FE3C-99F737F46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2121716" y="1197374"/>
            <a:ext cx="4501727" cy="33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010" y="3671119"/>
            <a:ext cx="8714894" cy="8079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rtlCol="0" anchor="t">
            <a:spAutoFit/>
          </a:bodyPr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Arial"/>
              </a:rPr>
              <a:t>… shift allotment for G-PAC proposals at CRYRING is far to small, additional </a:t>
            </a:r>
          </a:p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Arial"/>
              </a:rPr>
              <a:t>(CRY-)PAC urgently needed! </a:t>
            </a:r>
          </a:p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Arial"/>
              </a:rPr>
              <a:t>CRYRING with local beam </a:t>
            </a:r>
            <a:r>
              <a:rPr lang="en-US" sz="1600" b="1" dirty="0">
                <a:solidFill>
                  <a:prstClr val="white"/>
                </a:solidFill>
                <a:latin typeface="Arial"/>
              </a:rPr>
              <a:t>can run in parallel 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to ESR.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447" y="1717660"/>
            <a:ext cx="884110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spcAft>
                <a:spcPts val="60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G-PAC “A” proposals at CRYRING@ESR: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2024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: 63 days of “Machine operation”, </a:t>
            </a:r>
          </a:p>
          <a:p>
            <a:pPr defTabSz="457189"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     but approved proposals only for 18 days. </a:t>
            </a:r>
          </a:p>
          <a:p>
            <a:pPr marL="285743" indent="-285743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2025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: approved G-PAC proposals for 7 days</a:t>
            </a:r>
          </a:p>
          <a:p>
            <a:pPr marL="285743" indent="-285743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“A-” list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fills in only partly </a:t>
            </a:r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0D7CE0D0-E59F-4EB6-3019-FE3A9F9A6AAE}"/>
              </a:ext>
            </a:extLst>
          </p:cNvPr>
          <p:cNvSpPr txBox="1"/>
          <p:nvPr/>
        </p:nvSpPr>
        <p:spPr>
          <a:xfrm>
            <a:off x="218474" y="1017832"/>
            <a:ext cx="5539051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189"/>
            <a:r>
              <a:rPr lang="de-DE" dirty="0" err="1">
                <a:solidFill>
                  <a:prstClr val="black"/>
                </a:solidFill>
                <a:latin typeface="Arial"/>
              </a:rPr>
              <a:t>Concentration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A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rated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experiments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at ESR, CRYRING@ESR, HITRAP &amp; Cave A 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117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 txBox="1">
            <a:spLocks/>
          </p:cNvSpPr>
          <p:nvPr/>
        </p:nvSpPr>
        <p:spPr>
          <a:xfrm>
            <a:off x="1911210" y="93042"/>
            <a:ext cx="4748942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3733" b="0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342892"/>
            <a:r>
              <a:rPr lang="de-DE" sz="2400" dirty="0">
                <a:latin typeface="Arial Narrow" panose="020B0606020202030204" pitchFamily="34" charset="0"/>
              </a:rPr>
              <a:t>SPARC Experiments in 2024 and 2025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205009" y="3309362"/>
            <a:ext cx="8695808" cy="3154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68580" tIns="34290" rIns="68580" bIns="34290" rtlCol="0" anchor="t">
            <a:spAutoFit/>
          </a:bodyPr>
          <a:lstStyle/>
          <a:p>
            <a:pPr algn="ctr" defTabSz="685800"/>
            <a:r>
              <a:rPr lang="en-US" sz="1600" b="1" dirty="0">
                <a:solidFill>
                  <a:prstClr val="white"/>
                </a:solidFill>
                <a:latin typeface="Arial"/>
              </a:rPr>
              <a:t>Mitigation: 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requesting machine beamtime for commissioning of experimental setups. But…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92BDE3-4DD6-34D0-E7EB-C3C36214D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7" t="5900" r="8102" b="11151"/>
          <a:stretch/>
        </p:blipFill>
        <p:spPr>
          <a:xfrm>
            <a:off x="5835600" y="1017832"/>
            <a:ext cx="2967652" cy="20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09" y="172775"/>
            <a:ext cx="4748942" cy="590668"/>
          </a:xfrm>
        </p:spPr>
        <p:txBody>
          <a:bodyPr/>
          <a:lstStyle/>
          <a:p>
            <a:r>
              <a:rPr lang="en-US" sz="2400" dirty="0">
                <a:latin typeface="Arial Narrow" panose="020B0606020202030204" pitchFamily="34" charset="0"/>
              </a:rPr>
              <a:t>SPARC Experiments in 2024 and 2025: Setting the stage for the years to come</a:t>
            </a: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134433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4F0E74-F3EE-2BB5-DAAD-9A0C87BEC94B}"/>
              </a:ext>
            </a:extLst>
          </p:cNvPr>
          <p:cNvSpPr txBox="1"/>
          <p:nvPr/>
        </p:nvSpPr>
        <p:spPr>
          <a:xfrm>
            <a:off x="128875" y="2235933"/>
            <a:ext cx="888625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u="none" strike="noStrike" baseline="0" dirty="0">
                <a:latin typeface="+mj-lt"/>
              </a:rPr>
              <a:t>HITRAP: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u="none" strike="noStrike" baseline="0" dirty="0">
                <a:latin typeface="+mj-lt"/>
              </a:rPr>
              <a:t>Finalize the commissioning of the facility. The extent of the commissioning activities will be defined according to the beam properties requested for the proposed experiments.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u="none" strike="noStrike" baseline="0" dirty="0">
                <a:latin typeface="+mj-lt"/>
              </a:rPr>
              <a:t>First pilot experiments on the g-factor and hyperfine splitting of highly-charged, heavy ions at ARTEMIS and </a:t>
            </a:r>
            <a:r>
              <a:rPr lang="en-US" sz="1600" b="0" u="none" strike="noStrike" baseline="0" dirty="0" err="1">
                <a:latin typeface="+mj-lt"/>
              </a:rPr>
              <a:t>SpecTrap</a:t>
            </a:r>
            <a:r>
              <a:rPr lang="en-US" sz="1600" b="0" u="none" strike="noStrike" baseline="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u="none" strike="noStrike" baseline="0" dirty="0">
                <a:latin typeface="+mj-lt"/>
              </a:rPr>
              <a:t>First test experiments towards Quantum logic spectroscopy for frequency metrology of heavy and simple ions (new Helmholtz Young Investigator Group)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General remark</a:t>
            </a:r>
            <a:r>
              <a:rPr lang="en-US" sz="1600" dirty="0">
                <a:latin typeface="+mj-lt"/>
              </a:rPr>
              <a:t>: </a:t>
            </a:r>
            <a:r>
              <a:rPr lang="en-US" sz="1600" i="1" dirty="0">
                <a:latin typeface="+mj-lt"/>
              </a:rPr>
              <a:t>For regular user operation of HITRAP, beam time for machine development is needed and implies at least a 7-day machine tests per year.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7CE0D0-E59F-4EB6-3019-FE3A9F9A6AAE}"/>
              </a:ext>
            </a:extLst>
          </p:cNvPr>
          <p:cNvSpPr txBox="1"/>
          <p:nvPr/>
        </p:nvSpPr>
        <p:spPr>
          <a:xfrm>
            <a:off x="2265637" y="1105646"/>
            <a:ext cx="4994972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Concentration</a:t>
            </a:r>
            <a:r>
              <a:rPr lang="de-DE" dirty="0"/>
              <a:t> on A </a:t>
            </a:r>
            <a:r>
              <a:rPr lang="de-DE" dirty="0" err="1"/>
              <a:t>rated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at ESR, CRYRING@ESR, HITRAP &amp; Cave A </a:t>
            </a:r>
            <a:endParaRPr lang="en-US" dirty="0"/>
          </a:p>
        </p:txBody>
      </p:sp>
      <p:pic>
        <p:nvPicPr>
          <p:cNvPr id="6" name="Picture 3" descr="IMG_0760">
            <a:extLst>
              <a:ext uri="{FF2B5EF4-FFF2-40B4-BE49-F238E27FC236}">
                <a16:creationId xmlns:a16="http://schemas.microsoft.com/office/drawing/2014/main" id="{C3F6B3B6-710E-D3BB-4FFB-C3A360D9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5" y="1046377"/>
            <a:ext cx="1541262" cy="11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41B8A9-E72E-4A4D-94AA-FE5008B45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158">
            <a:off x="6259218" y="916907"/>
            <a:ext cx="2744882" cy="16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37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545" y="4785996"/>
            <a:ext cx="2133600" cy="273844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>
                <a:solidFill>
                  <a:prstClr val="white"/>
                </a:solidFill>
                <a:latin typeface="Arial"/>
              </a:rPr>
              <a:pPr algn="l">
                <a:defRPr/>
              </a:pPr>
              <a:t>18</a:t>
            </a:fld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25706" y="254279"/>
            <a:ext cx="4752528" cy="367904"/>
          </a:xfrm>
        </p:spPr>
        <p:txBody>
          <a:bodyPr/>
          <a:lstStyle/>
          <a:p>
            <a:pPr algn="ctr"/>
            <a:r>
              <a:rPr lang="en-GB" b="1" dirty="0"/>
              <a:t>HITRAP Experiments 2024-2025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41780"/>
            <a:ext cx="4212468" cy="2119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958" y="748592"/>
            <a:ext cx="4752528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350" dirty="0">
                <a:solidFill>
                  <a:srgbClr val="00599D"/>
                </a:solidFill>
                <a:latin typeface="Arial" panose="020B0604020202020204" pitchFamily="34" charset="0"/>
              </a:rPr>
              <a:t>Preparation of ARTEMIS for beam time in 2024: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350" i="1" dirty="0">
                <a:solidFill>
                  <a:srgbClr val="00599D"/>
                </a:solidFill>
                <a:latin typeface="Arial" panose="020B0604020202020204" pitchFamily="34" charset="0"/>
              </a:rPr>
              <a:t>g-Factor measurements on </a:t>
            </a:r>
            <a:r>
              <a:rPr lang="en-GB" altLang="de-DE" sz="1350" i="1" baseline="30000" dirty="0">
                <a:solidFill>
                  <a:srgbClr val="00599D"/>
                </a:solidFill>
                <a:latin typeface="Arial" panose="020B0604020202020204" pitchFamily="34" charset="0"/>
              </a:rPr>
              <a:t>209</a:t>
            </a:r>
            <a:r>
              <a:rPr lang="en-GB" altLang="de-DE" sz="1350" i="1" dirty="0">
                <a:solidFill>
                  <a:srgbClr val="00599D"/>
                </a:solidFill>
                <a:latin typeface="Arial" panose="020B0604020202020204" pitchFamily="34" charset="0"/>
              </a:rPr>
              <a:t>Bi</a:t>
            </a:r>
            <a:r>
              <a:rPr lang="en-GB" altLang="de-DE" sz="1350" i="1" baseline="30000" dirty="0">
                <a:solidFill>
                  <a:srgbClr val="00599D"/>
                </a:solidFill>
                <a:latin typeface="Arial" panose="020B0604020202020204" pitchFamily="34" charset="0"/>
              </a:rPr>
              <a:t>82+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altLang="de-DE" sz="1350" dirty="0">
              <a:latin typeface="Arial" panose="020B0604020202020204" pitchFamily="34" charset="0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1200" dirty="0">
                <a:latin typeface="Arial" panose="020B0604020202020204" pitchFamily="34" charset="0"/>
              </a:rPr>
              <a:t>Commissioning of the cryogenic valve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1200" dirty="0">
                <a:latin typeface="Arial" panose="020B0604020202020204" pitchFamily="34" charset="0"/>
              </a:rPr>
              <a:t>Opening times of cryogenic valve: &lt; 100 </a:t>
            </a:r>
            <a:r>
              <a:rPr lang="en-GB" altLang="de-DE" sz="1200" dirty="0" err="1">
                <a:latin typeface="Arial" panose="020B0604020202020204" pitchFamily="34" charset="0"/>
              </a:rPr>
              <a:t>ms</a:t>
            </a:r>
            <a:endParaRPr lang="en-GB" altLang="de-DE" sz="1200" dirty="0">
              <a:latin typeface="Arial" panose="020B0604020202020204" pitchFamily="34" charset="0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1200" dirty="0">
                <a:latin typeface="Arial" panose="020B0604020202020204" pitchFamily="34" charset="0"/>
              </a:rPr>
              <a:t>Measured vacuum pressure inside the trap: 10</a:t>
            </a:r>
            <a:r>
              <a:rPr lang="en-GB" altLang="de-DE" sz="1200" baseline="30000" dirty="0">
                <a:latin typeface="Arial" panose="020B0604020202020204" pitchFamily="34" charset="0"/>
              </a:rPr>
              <a:t>-15</a:t>
            </a:r>
            <a:r>
              <a:rPr lang="en-GB" altLang="de-DE" sz="1200" dirty="0">
                <a:latin typeface="Arial" panose="020B0604020202020204" pitchFamily="34" charset="0"/>
              </a:rPr>
              <a:t> mbar by means of N</a:t>
            </a:r>
            <a:r>
              <a:rPr lang="en-GB" altLang="de-DE" sz="1200" baseline="30000" dirty="0">
                <a:latin typeface="Arial" panose="020B0604020202020204" pitchFamily="34" charset="0"/>
              </a:rPr>
              <a:t>4+</a:t>
            </a:r>
            <a:r>
              <a:rPr lang="en-GB" altLang="de-DE" sz="1200" dirty="0">
                <a:latin typeface="Arial" panose="020B0604020202020204" pitchFamily="34" charset="0"/>
              </a:rPr>
              <a:t> ions life time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1200" dirty="0">
                <a:latin typeface="Arial" panose="020B0604020202020204" pitchFamily="34" charset="0"/>
              </a:rPr>
              <a:t>Achieved storage time: several days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1200" dirty="0">
                <a:latin typeface="Arial" panose="020B0604020202020204" pitchFamily="34" charset="0"/>
              </a:rPr>
              <a:t>Injection of highly charged ions from HITRAP facility is needed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1200" dirty="0">
                <a:latin typeface="Arial" panose="020B0604020202020204" pitchFamily="34" charset="0"/>
              </a:rPr>
              <a:t>Alternative for first measurements: A</a:t>
            </a:r>
            <a:r>
              <a:rPr lang="en-GB" altLang="de-DE" sz="1200" baseline="30000" dirty="0">
                <a:latin typeface="Arial" panose="020B0604020202020204" pitchFamily="34" charset="0"/>
              </a:rPr>
              <a:t>13+</a:t>
            </a:r>
            <a:r>
              <a:rPr lang="en-GB" altLang="de-DE" sz="1200" dirty="0">
                <a:latin typeface="Arial" panose="020B0604020202020204" pitchFamily="34" charset="0"/>
              </a:rPr>
              <a:t> or Ca</a:t>
            </a:r>
            <a:r>
              <a:rPr lang="en-GB" altLang="de-DE" sz="1200" baseline="30000" dirty="0">
                <a:latin typeface="Arial" panose="020B0604020202020204" pitchFamily="34" charset="0"/>
              </a:rPr>
              <a:t>15+</a:t>
            </a:r>
            <a:r>
              <a:rPr lang="en-GB" altLang="de-DE" sz="1200" dirty="0">
                <a:latin typeface="Arial" panose="020B0604020202020204" pitchFamily="34" charset="0"/>
              </a:rPr>
              <a:t> from EBIT.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545" y="848608"/>
            <a:ext cx="37264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500" b="1" dirty="0">
                <a:solidFill>
                  <a:srgbClr val="000000"/>
                </a:solidFill>
                <a:latin typeface="Arial" panose="020B0604020202020204" pitchFamily="34" charset="0"/>
              </a:rPr>
              <a:t>Penning Trap Experiment ARTEMIS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36" y="1370499"/>
            <a:ext cx="3067920" cy="22334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546" y="3901563"/>
            <a:ext cx="359493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</a:rPr>
              <a:t>Precise measurements of magnetic moments and transition wavelength of forbidden transitions in highly charged ions. </a:t>
            </a:r>
            <a:endParaRPr lang="en-GB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9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E1C066-F332-CA20-13DE-D974345D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361" y="404780"/>
            <a:ext cx="5620578" cy="353786"/>
          </a:xfrm>
        </p:spPr>
        <p:txBody>
          <a:bodyPr/>
          <a:lstStyle/>
          <a:p>
            <a:pPr algn="ctr"/>
            <a:r>
              <a:rPr lang="de-CH" sz="2100" dirty="0"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de-CH" sz="2100" dirty="0" err="1">
                <a:latin typeface="Arial" panose="020B0604020202020204" pitchFamily="34" charset="0"/>
                <a:cs typeface="Arial" panose="020B0604020202020204" pitchFamily="34" charset="0"/>
              </a:rPr>
              <a:t>logic</a:t>
            </a:r>
            <a:r>
              <a:rPr lang="de-CH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100" dirty="0" err="1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de-CH" sz="2100" dirty="0">
                <a:latin typeface="Arial" panose="020B0604020202020204" pitchFamily="34" charset="0"/>
                <a:cs typeface="Arial" panose="020B0604020202020204" pitchFamily="34" charset="0"/>
              </a:rPr>
              <a:t> / Peter Micke HYIG</a:t>
            </a:r>
            <a:br>
              <a:rPr lang="de-CH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2028)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69083D-FE9B-CBEA-20B1-ED5E32FBF97E}"/>
              </a:ext>
            </a:extLst>
          </p:cNvPr>
          <p:cNvSpPr txBox="1"/>
          <p:nvPr/>
        </p:nvSpPr>
        <p:spPr>
          <a:xfrm>
            <a:off x="74137" y="906224"/>
            <a:ext cx="3812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Enables unprecedented measurements 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of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sensitive 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atomic or even nuclear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systems 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that can serve as clock ions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Optical transitions in (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heavy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)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highly charged ions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Nuclear transition 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Transitions in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molecular ions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00663C-1A68-0683-DF89-C66910606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6"/>
          <a:stretch/>
        </p:blipFill>
        <p:spPr>
          <a:xfrm>
            <a:off x="195665" y="3581976"/>
            <a:ext cx="985462" cy="12838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9D9F5-CF35-55F5-34D3-47EF80330C8D}"/>
              </a:ext>
            </a:extLst>
          </p:cNvPr>
          <p:cNvSpPr txBox="1"/>
          <p:nvPr/>
        </p:nvSpPr>
        <p:spPr>
          <a:xfrm>
            <a:off x="74137" y="1994783"/>
            <a:ext cx="2691681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Objective: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Tests of fundamental,</a:t>
            </a:r>
            <a:b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</a:b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atomic, and nuclear physics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Sensitive quantum sensors for beyond Standard Model physics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Future perspective: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Link to other optical clocks or even European atomic clock fiber network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089EF9D-FE97-6578-E8ED-174D1F8F6AB2}"/>
              </a:ext>
            </a:extLst>
          </p:cNvPr>
          <p:cNvGrpSpPr/>
          <p:nvPr/>
        </p:nvGrpSpPr>
        <p:grpSpPr>
          <a:xfrm>
            <a:off x="2958033" y="2006654"/>
            <a:ext cx="2065986" cy="1576702"/>
            <a:chOff x="3897301" y="3920222"/>
            <a:chExt cx="2754648" cy="21022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B2CC58-738C-93D2-5000-04AF2403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471" y="4432232"/>
              <a:ext cx="2747478" cy="1590259"/>
            </a:xfrm>
            <a:prstGeom prst="rect">
              <a:avLst/>
            </a:prstGeom>
          </p:spPr>
        </p:pic>
        <p:sp>
          <p:nvSpPr>
            <p:cNvPr id="15" name="Textfeld 9">
              <a:extLst>
                <a:ext uri="{FF2B5EF4-FFF2-40B4-BE49-F238E27FC236}">
                  <a16:creationId xmlns:a16="http://schemas.microsoft.com/office/drawing/2014/main" id="{5E885472-2A5D-F826-100A-54BB3F402E3B}"/>
                </a:ext>
              </a:extLst>
            </p:cNvPr>
            <p:cNvSpPr txBox="1"/>
            <p:nvPr/>
          </p:nvSpPr>
          <p:spPr>
            <a:xfrm>
              <a:off x="3897301" y="3920222"/>
              <a:ext cx="27474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Optical clocks are the most accurate measuring instruments</a:t>
              </a:r>
              <a:endParaRPr lang="en-US" sz="1050" baseline="30000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CC3AAEC-1F36-E889-2650-E548BEAA5100}"/>
              </a:ext>
            </a:extLst>
          </p:cNvPr>
          <p:cNvSpPr txBox="1"/>
          <p:nvPr/>
        </p:nvSpPr>
        <p:spPr>
          <a:xfrm>
            <a:off x="2469189" y="3723060"/>
            <a:ext cx="1574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cs typeface="Arial" charset="0"/>
              </a:rPr>
              <a:t>Quantum algorithm</a:t>
            </a:r>
          </a:p>
        </p:txBody>
      </p:sp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260B28-1E4D-4987-73DB-030EEDFB15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65" y="4091673"/>
            <a:ext cx="3587576" cy="8031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F7D06C-8D53-203D-C157-80220938A119}"/>
              </a:ext>
            </a:extLst>
          </p:cNvPr>
          <p:cNvSpPr txBox="1"/>
          <p:nvPr/>
        </p:nvSpPr>
        <p:spPr>
          <a:xfrm>
            <a:off x="1416694" y="4857066"/>
            <a:ext cx="4902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7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Clock </a:t>
            </a:r>
            <a:r>
              <a:rPr lang="de-CH" sz="75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ion</a:t>
            </a:r>
            <a:endParaRPr lang="de-DE" sz="75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7BC958-640E-4753-5CEC-82C7C4518A51}"/>
              </a:ext>
            </a:extLst>
          </p:cNvPr>
          <p:cNvSpPr txBox="1"/>
          <p:nvPr/>
        </p:nvSpPr>
        <p:spPr>
          <a:xfrm>
            <a:off x="1887829" y="4857066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de-CH" sz="7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Be</a:t>
            </a:r>
            <a:r>
              <a:rPr lang="de-DE" sz="750" baseline="30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+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09689D-08DA-897F-9C8C-41554E3B130A}"/>
              </a:ext>
            </a:extLst>
          </p:cNvPr>
          <p:cNvGrpSpPr/>
          <p:nvPr/>
        </p:nvGrpSpPr>
        <p:grpSpPr>
          <a:xfrm>
            <a:off x="3908058" y="1038497"/>
            <a:ext cx="1250295" cy="1068056"/>
            <a:chOff x="5499927" y="1099472"/>
            <a:chExt cx="1348049" cy="1090802"/>
          </a:xfrm>
        </p:grpSpPr>
        <p:pic>
          <p:nvPicPr>
            <p:cNvPr id="17" name="Picture 1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5504A84-6D24-3C52-528C-341B004DF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4" r="23568"/>
            <a:stretch/>
          </p:blipFill>
          <p:spPr>
            <a:xfrm>
              <a:off x="5499927" y="1099472"/>
              <a:ext cx="1191594" cy="8229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DEC796-5DF6-B833-A26D-217BA36613D1}"/>
                </a:ext>
              </a:extLst>
            </p:cNvPr>
            <p:cNvSpPr txBox="1"/>
            <p:nvPr/>
          </p:nvSpPr>
          <p:spPr>
            <a:xfrm>
              <a:off x="5984064" y="1913275"/>
              <a:ext cx="8639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750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Photograph</a:t>
              </a:r>
              <a:endParaRPr lang="de-DE" sz="750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pic>
        <p:nvPicPr>
          <p:cNvPr id="7" name="Picture 12" descr="logo_blauer_leichtviolett_im_c">
            <a:extLst>
              <a:ext uri="{FF2B5EF4-FFF2-40B4-BE49-F238E27FC236}">
                <a16:creationId xmlns:a16="http://schemas.microsoft.com/office/drawing/2014/main" id="{3B029561-D6AC-FBBF-3936-CD5C0D99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385"/>
            <a:ext cx="1396945" cy="4493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0D3D33-8A33-8BF4-A543-5068B319C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161" y="918149"/>
            <a:ext cx="3353822" cy="397667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FDC27E9-A9E0-0581-93CC-4DC7B33418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" y="580927"/>
            <a:ext cx="1012681" cy="3659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2559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0CE1C19F-BFF5-4CDF-9363-1E6F051BF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35"/>
          <a:stretch/>
        </p:blipFill>
        <p:spPr>
          <a:xfrm>
            <a:off x="4914618" y="1188278"/>
            <a:ext cx="4222737" cy="3739663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228022" y="2516134"/>
            <a:ext cx="4497401" cy="858097"/>
            <a:chOff x="-3081358" y="5562205"/>
            <a:chExt cx="5108110" cy="510152"/>
          </a:xfrm>
        </p:grpSpPr>
        <p:sp>
          <p:nvSpPr>
            <p:cNvPr id="24" name="Abgerundetes Rechteck 23"/>
            <p:cNvSpPr/>
            <p:nvPr/>
          </p:nvSpPr>
          <p:spPr>
            <a:xfrm>
              <a:off x="-3081358" y="5562205"/>
              <a:ext cx="5108110" cy="510152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-3012847" y="5576162"/>
              <a:ext cx="4940527" cy="480317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ctr" defTabSz="342892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Atomic, Quantum,  and Fundamental Physics</a:t>
              </a:r>
            </a:p>
            <a:p>
              <a:pPr algn="ctr" defTabSz="342892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439 members from 26 countries</a:t>
              </a:r>
            </a:p>
            <a:p>
              <a:pPr algn="ctr" defTabSz="342892"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(SPARC founded in 2003)</a:t>
              </a:r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Stefan Schippers (Sprecher des ErUM-FSP APPA), Prisma-Strategiegespräch ErUM-Themengebiet „Teilchen“, Hamburg, 2.-3. Februar 2023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460078" y="6659479"/>
            <a:ext cx="731921" cy="198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ADFA5A-E65A-44E2-A421-F5BEA1F33A6F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5" name="Picture 12" descr="logo_blauer_leichtviolett_im_c">
            <a:extLst>
              <a:ext uri="{FF2B5EF4-FFF2-40B4-BE49-F238E27FC236}">
                <a16:creationId xmlns:a16="http://schemas.microsoft.com/office/drawing/2014/main" id="{16568E8A-5C37-4C96-5ED4-2D0C41A5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374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49C62A-04D3-63B2-45FE-8DC0CBA3A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95" y="3458148"/>
            <a:ext cx="4695203" cy="1560252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D68B42D-6179-B972-EED1-0B1B8BD45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631" y="-76913"/>
            <a:ext cx="6502402" cy="873760"/>
          </a:xfrm>
        </p:spPr>
        <p:txBody>
          <a:bodyPr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SPARC</a:t>
            </a:r>
            <a:br>
              <a:rPr lang="de-DE" dirty="0">
                <a:latin typeface="Arial Narrow" panose="020B0606020202030204" pitchFamily="34" charset="0"/>
              </a:rPr>
            </a:br>
            <a:r>
              <a:rPr lang="de-DE" sz="2400" dirty="0">
                <a:latin typeface="Arial Narrow" panose="020B0606020202030204" pitchFamily="34" charset="0"/>
              </a:rPr>
              <a:t>Precision Physics, </a:t>
            </a:r>
            <a:r>
              <a:rPr lang="de-DE" sz="2400" dirty="0" err="1">
                <a:latin typeface="Arial Narrow" panose="020B0606020202030204" pitchFamily="34" charset="0"/>
              </a:rPr>
              <a:t>Trapping</a:t>
            </a:r>
            <a:r>
              <a:rPr lang="de-DE" sz="2400" dirty="0">
                <a:latin typeface="Arial Narrow" panose="020B0606020202030204" pitchFamily="34" charset="0"/>
              </a:rPr>
              <a:t> &amp; Storage </a:t>
            </a:r>
            <a:r>
              <a:rPr lang="de-DE" sz="2400" dirty="0" err="1">
                <a:latin typeface="Arial Narrow" panose="020B0606020202030204" pitchFamily="34" charset="0"/>
              </a:rPr>
              <a:t>of</a:t>
            </a:r>
            <a:r>
              <a:rPr lang="de-DE" sz="2400" dirty="0">
                <a:latin typeface="Arial Narrow" panose="020B0606020202030204" pitchFamily="34" charset="0"/>
              </a:rPr>
              <a:t> Ions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B79D538-F44F-ADE2-B952-05FBD64CA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2609" y="1095637"/>
            <a:ext cx="6291617" cy="132904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E7353B1-87D9-F48A-2286-9E17CDC41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276" y="1175121"/>
            <a:ext cx="4131724" cy="37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76881-B853-3A51-45BA-ED7B1DFB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111" y="273910"/>
            <a:ext cx="5299704" cy="590668"/>
          </a:xfrm>
        </p:spPr>
        <p:txBody>
          <a:bodyPr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Strategy and Requirements Beyond 2024-2025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B19DA60-9521-D8DB-C951-82F5D020CBB1}"/>
              </a:ext>
            </a:extLst>
          </p:cNvPr>
          <p:cNvSpPr txBox="1"/>
          <p:nvPr/>
        </p:nvSpPr>
        <p:spPr>
          <a:xfrm>
            <a:off x="218637" y="1018708"/>
            <a:ext cx="8706725" cy="30162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The SPARC activities beyond 2025 will follow two lines: 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continuation of the SPARC experiments rated with A and A-  and possibly new experiment proposals.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installation, commissioning and use of new setups which are ready for use or already funded and in construction.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New mid-term projects (partly already initiated)</a:t>
            </a:r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l"/>
            <a:endParaRPr lang="en-US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dirty="0">
                <a:solidFill>
                  <a:srgbClr val="000000"/>
                </a:solidFill>
                <a:latin typeface="+mj-lt"/>
              </a:rPr>
              <a:t>For HITRAP, CRYRING@ESR and ESR further technical improvements are expected beyond 2025 (e.g. ECR source for CRYRING@ESR).</a:t>
            </a:r>
            <a:endParaRPr lang="en-US" dirty="0">
              <a:latin typeface="+mj-lt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B6AB6FE-2FE6-C9E1-E183-EC0845D85251}"/>
              </a:ext>
            </a:extLst>
          </p:cNvPr>
          <p:cNvCxnSpPr/>
          <p:nvPr/>
        </p:nvCxnSpPr>
        <p:spPr>
          <a:xfrm>
            <a:off x="218637" y="4034918"/>
            <a:ext cx="8500360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27368601-CFF3-2858-897F-E8C10E66D70D}"/>
              </a:ext>
            </a:extLst>
          </p:cNvPr>
          <p:cNvSpPr txBox="1"/>
          <p:nvPr/>
        </p:nvSpPr>
        <p:spPr>
          <a:xfrm>
            <a:off x="218636" y="4037342"/>
            <a:ext cx="8500359" cy="81560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Support by the host lab for the operation of accelerators is required. Also support by the various technical groups for e.g. installation of equipment and experiments is necessary.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Most important: Experimental areas for the preparation of equipment to be used in the experiments.</a:t>
            </a:r>
          </a:p>
        </p:txBody>
      </p:sp>
      <p:pic>
        <p:nvPicPr>
          <p:cNvPr id="4" name="Picture 12" descr="logo_blauer_leichtviolett_im_c">
            <a:extLst>
              <a:ext uri="{FF2B5EF4-FFF2-40B4-BE49-F238E27FC236}">
                <a16:creationId xmlns:a16="http://schemas.microsoft.com/office/drawing/2014/main" id="{A974BD83-C961-419E-D0A1-9BF7EA24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06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9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3501" y="211564"/>
            <a:ext cx="6728040" cy="590668"/>
          </a:xfrm>
        </p:spPr>
        <p:txBody>
          <a:bodyPr/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Sophisticated and Versatile Instrumentation</a:t>
            </a:r>
            <a:endParaRPr lang="en-US" sz="24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947BF0-C241-B24D-9349-EED8A0CA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240191" y="3878353"/>
            <a:ext cx="8663617" cy="459841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SPARC/APPA: Besides the facilities, instrumentation is of utmost importance. Already the large portfolio of novel FAIR instrumentation guarantees for a rich science research program at the existing facilities HITRAP, CRYRING@ESR, and ESR.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BBABEB-2CF4-AF80-2FC2-527B1127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31" y="979242"/>
            <a:ext cx="5963425" cy="289911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12E83C1-9C06-D7FB-D5C0-09DFC6A4EFB1}"/>
              </a:ext>
            </a:extLst>
          </p:cNvPr>
          <p:cNvSpPr txBox="1">
            <a:spLocks/>
          </p:cNvSpPr>
          <p:nvPr/>
        </p:nvSpPr>
        <p:spPr>
          <a:xfrm>
            <a:off x="2708526" y="0"/>
            <a:ext cx="5380700" cy="5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108000" rIns="0" bIns="108000" anchor="ctr">
            <a:spAutoFit/>
          </a:bodyPr>
          <a:lstStyle>
            <a:lvl1pPr marL="0" marR="0" indent="0" algn="l" defTabSz="685783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599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12" descr="logo_blauer_leichtviolett_im_c">
            <a:extLst>
              <a:ext uri="{FF2B5EF4-FFF2-40B4-BE49-F238E27FC236}">
                <a16:creationId xmlns:a16="http://schemas.microsoft.com/office/drawing/2014/main" id="{1FC4E694-58C7-4B43-5E7E-899415B0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9800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350E2EF-C83A-7FC6-645C-6E953D753DE1}"/>
              </a:ext>
            </a:extLst>
          </p:cNvPr>
          <p:cNvSpPr txBox="1"/>
          <p:nvPr/>
        </p:nvSpPr>
        <p:spPr>
          <a:xfrm>
            <a:off x="572277" y="4370397"/>
            <a:ext cx="8382166" cy="523220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Most equipment is stored and maintained by university groups outside the campus of GSI/FAIR. 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For setup assembly and testing, a work area outside CRYRING@ESR is an absolute necessity.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06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C37FDD-E320-4A90-B208-B225C9B7E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16517" y="4955383"/>
            <a:ext cx="728663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3428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78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6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5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C4567F2-6794-4C81-B5A2-293190FD9A40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6149" name="Textfeld 10">
            <a:extLst>
              <a:ext uri="{FF2B5EF4-FFF2-40B4-BE49-F238E27FC236}">
                <a16:creationId xmlns:a16="http://schemas.microsoft.com/office/drawing/2014/main" id="{4268DAC9-06A2-4DD5-A605-FD4082FC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892" y="22623"/>
            <a:ext cx="586263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en-US" sz="2100" b="1" dirty="0">
                <a:latin typeface="Arial Narrow" panose="020B0606020202030204" pitchFamily="34" charset="0"/>
              </a:rPr>
              <a:t>E138 </a:t>
            </a:r>
            <a:r>
              <a:rPr lang="de-DE" altLang="en-US" sz="2100" dirty="0">
                <a:latin typeface="Arial Narrow" panose="020B0606020202030204" pitchFamily="34" charset="0"/>
              </a:rPr>
              <a:t> 1s Lamb Shift in H-like </a:t>
            </a:r>
            <a:r>
              <a:rPr lang="de-DE" altLang="en-US" sz="2100" dirty="0" err="1">
                <a:latin typeface="Arial Narrow" panose="020B0606020202030204" pitchFamily="34" charset="0"/>
              </a:rPr>
              <a:t>uranium</a:t>
            </a:r>
            <a:endParaRPr lang="de-DE" altLang="en-US" sz="2100" dirty="0">
              <a:latin typeface="Arial Narrow" panose="020B0606020202030204" pitchFamily="34" charset="0"/>
            </a:endParaRPr>
          </a:p>
          <a:p>
            <a:pPr algn="ctr"/>
            <a:r>
              <a:rPr lang="de-DE" altLang="en-US" dirty="0">
                <a:latin typeface="Arial Narrow" panose="020B0606020202030204" pitchFamily="34" charset="0"/>
              </a:rPr>
              <a:t>(</a:t>
            </a:r>
            <a:r>
              <a:rPr lang="de-DE" altLang="en-US" dirty="0" err="1">
                <a:latin typeface="Arial Narrow" panose="020B0606020202030204" pitchFamily="34" charset="0"/>
              </a:rPr>
              <a:t>test</a:t>
            </a:r>
            <a:r>
              <a:rPr lang="de-DE" altLang="en-US" dirty="0">
                <a:latin typeface="Arial Narrow" panose="020B0606020202030204" pitchFamily="34" charset="0"/>
              </a:rPr>
              <a:t> </a:t>
            </a:r>
            <a:r>
              <a:rPr lang="de-DE" altLang="en-US" dirty="0" err="1">
                <a:latin typeface="Arial Narrow" panose="020B0606020202030204" pitchFamily="34" charset="0"/>
              </a:rPr>
              <a:t>of</a:t>
            </a:r>
            <a:r>
              <a:rPr lang="de-DE" altLang="en-US" dirty="0">
                <a:latin typeface="Arial Narrow" panose="020B0606020202030204" pitchFamily="34" charset="0"/>
              </a:rPr>
              <a:t> non-</a:t>
            </a:r>
            <a:r>
              <a:rPr lang="de-DE" altLang="en-US" dirty="0" err="1">
                <a:latin typeface="Arial Narrow" panose="020B0606020202030204" pitchFamily="34" charset="0"/>
              </a:rPr>
              <a:t>perturbative</a:t>
            </a:r>
            <a:r>
              <a:rPr lang="de-DE" altLang="en-US" dirty="0">
                <a:latin typeface="Arial Narrow" panose="020B0606020202030204" pitchFamily="34" charset="0"/>
              </a:rPr>
              <a:t> QED in </a:t>
            </a:r>
            <a:r>
              <a:rPr lang="de-DE" altLang="en-US" dirty="0" err="1">
                <a:latin typeface="Arial Narrow" panose="020B0606020202030204" pitchFamily="34" charset="0"/>
              </a:rPr>
              <a:t>the</a:t>
            </a:r>
            <a:r>
              <a:rPr lang="de-DE" altLang="en-US" dirty="0">
                <a:latin typeface="Arial Narrow" panose="020B0606020202030204" pitchFamily="34" charset="0"/>
              </a:rPr>
              <a:t> Schwinger </a:t>
            </a:r>
            <a:r>
              <a:rPr lang="de-DE" altLang="en-US" dirty="0" err="1">
                <a:latin typeface="Arial Narrow" panose="020B0606020202030204" pitchFamily="34" charset="0"/>
              </a:rPr>
              <a:t>limit</a:t>
            </a:r>
            <a:r>
              <a:rPr lang="de-DE" altLang="en-US" dirty="0"/>
              <a:t>)</a:t>
            </a:r>
            <a:endParaRPr lang="en-US" altLang="en-US" dirty="0"/>
          </a:p>
        </p:txBody>
      </p:sp>
      <p:pic>
        <p:nvPicPr>
          <p:cNvPr id="6150" name="Grafik 12">
            <a:extLst>
              <a:ext uri="{FF2B5EF4-FFF2-40B4-BE49-F238E27FC236}">
                <a16:creationId xmlns:a16="http://schemas.microsoft.com/office/drawing/2014/main" id="{75BC817B-493B-4256-BD26-C961781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18" y="4544341"/>
            <a:ext cx="552450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Grafik 16">
            <a:extLst>
              <a:ext uri="{FF2B5EF4-FFF2-40B4-BE49-F238E27FC236}">
                <a16:creationId xmlns:a16="http://schemas.microsoft.com/office/drawing/2014/main" id="{84EE387A-800E-4A5C-803B-62F0E2C1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27" y="4565752"/>
            <a:ext cx="640556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Grafik 18">
            <a:extLst>
              <a:ext uri="{FF2B5EF4-FFF2-40B4-BE49-F238E27FC236}">
                <a16:creationId xmlns:a16="http://schemas.microsoft.com/office/drawing/2014/main" id="{DF719C34-8707-40B4-959C-2FB0AE58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85" y="4619352"/>
            <a:ext cx="879872" cy="2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feld 20">
            <a:extLst>
              <a:ext uri="{FF2B5EF4-FFF2-40B4-BE49-F238E27FC236}">
                <a16:creationId xmlns:a16="http://schemas.microsoft.com/office/drawing/2014/main" id="{6ECE9B6D-5642-43D1-81D4-4DDDE9D7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43" y="2418804"/>
            <a:ext cx="3921566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en-US" sz="1200" dirty="0">
                <a:latin typeface="Arial Narrow" panose="020B0606020202030204" pitchFamily="34" charset="0"/>
              </a:rPr>
              <a:t>X-</a:t>
            </a:r>
            <a:r>
              <a:rPr lang="de-DE" altLang="en-US" sz="1200" dirty="0" err="1">
                <a:latin typeface="Arial Narrow" panose="020B0606020202030204" pitchFamily="34" charset="0"/>
              </a:rPr>
              <a:t>ray</a:t>
            </a:r>
            <a:r>
              <a:rPr lang="de-DE" altLang="en-US" sz="1200" dirty="0">
                <a:latin typeface="Arial Narrow" panose="020B0606020202030204" pitchFamily="34" charset="0"/>
              </a:rPr>
              <a:t> </a:t>
            </a:r>
            <a:r>
              <a:rPr lang="de-DE" altLang="en-US" sz="1200" dirty="0" err="1">
                <a:latin typeface="Arial Narrow" panose="020B0606020202030204" pitchFamily="34" charset="0"/>
              </a:rPr>
              <a:t>emission</a:t>
            </a:r>
            <a:r>
              <a:rPr lang="de-DE" altLang="en-US" sz="1200" dirty="0">
                <a:latin typeface="Arial Narrow" panose="020B0606020202030204" pitchFamily="34" charset="0"/>
              </a:rPr>
              <a:t> at CRYRING@ESR (</a:t>
            </a:r>
            <a:r>
              <a:rPr lang="de-DE" altLang="en-US" sz="1200" dirty="0" err="1">
                <a:latin typeface="Arial Narrow" panose="020B0606020202030204" pitchFamily="34" charset="0"/>
              </a:rPr>
              <a:t>electron</a:t>
            </a:r>
            <a:r>
              <a:rPr lang="de-DE" altLang="en-US" sz="1200" dirty="0">
                <a:latin typeface="Arial Narrow" panose="020B0606020202030204" pitchFamily="34" charset="0"/>
              </a:rPr>
              <a:t> cooler) </a:t>
            </a:r>
          </a:p>
        </p:txBody>
      </p:sp>
      <p:sp>
        <p:nvSpPr>
          <p:cNvPr id="6156" name="Textfeld 28">
            <a:extLst>
              <a:ext uri="{FF2B5EF4-FFF2-40B4-BE49-F238E27FC236}">
                <a16:creationId xmlns:a16="http://schemas.microsoft.com/office/drawing/2014/main" id="{68E95A84-818B-4CDE-8FAB-B8326AF83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211" y="997795"/>
            <a:ext cx="3021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latin typeface="Arial Narrow" panose="020B0606020202030204" pitchFamily="34" charset="0"/>
                <a:sym typeface="Symbol" panose="05050102010706020507" pitchFamily="18" charset="2"/>
              </a:rPr>
              <a:t>Implementation of  two novel high-resolution, cryogenic -calorimeters with 64 pixel each. Rigorous digital signal processing required.</a:t>
            </a:r>
            <a:endParaRPr lang="en-US" altLang="en-US" sz="1200" dirty="0">
              <a:latin typeface="Arial Narrow" panose="020B0606020202030204" pitchFamily="34" charset="0"/>
            </a:endParaRPr>
          </a:p>
        </p:txBody>
      </p:sp>
      <p:pic>
        <p:nvPicPr>
          <p:cNvPr id="6157" name="Grafik 30">
            <a:extLst>
              <a:ext uri="{FF2B5EF4-FFF2-40B4-BE49-F238E27FC236}">
                <a16:creationId xmlns:a16="http://schemas.microsoft.com/office/drawing/2014/main" id="{7303202C-C645-4398-80FC-A0437128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38" y="4550137"/>
            <a:ext cx="884635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feld 36">
            <a:extLst>
              <a:ext uri="{FF2B5EF4-FFF2-40B4-BE49-F238E27FC236}">
                <a16:creationId xmlns:a16="http://schemas.microsoft.com/office/drawing/2014/main" id="{EE9F459A-9ABB-4133-89E9-C3B6FEE4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4" y="3675460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pic>
        <p:nvPicPr>
          <p:cNvPr id="6165" name="Grafik 52" descr="Ein Bild, das blau, orange, Tisch, Platz enthält.&#10;&#10;Automatisch generierte Beschreibung">
            <a:extLst>
              <a:ext uri="{FF2B5EF4-FFF2-40B4-BE49-F238E27FC236}">
                <a16:creationId xmlns:a16="http://schemas.microsoft.com/office/drawing/2014/main" id="{E2CCE732-C239-4B5F-A47B-D20A1999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/>
          <a:stretch>
            <a:fillRect/>
          </a:stretch>
        </p:blipFill>
        <p:spPr bwMode="auto">
          <a:xfrm>
            <a:off x="6584155" y="1683674"/>
            <a:ext cx="2106234" cy="64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" descr="Bildergebnis für logo supported by bmbf">
            <a:extLst>
              <a:ext uri="{FF2B5EF4-FFF2-40B4-BE49-F238E27FC236}">
                <a16:creationId xmlns:a16="http://schemas.microsoft.com/office/drawing/2014/main" id="{5BDA19FE-4BE0-4CA0-8208-7F1D9E3BF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28" y="4384203"/>
            <a:ext cx="803672" cy="5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674E78-007E-4B1B-8888-C6F8F04D1888}"/>
              </a:ext>
            </a:extLst>
          </p:cNvPr>
          <p:cNvSpPr txBox="1"/>
          <p:nvPr/>
        </p:nvSpPr>
        <p:spPr>
          <a:xfrm>
            <a:off x="115476" y="1021754"/>
            <a:ext cx="6121753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Arial Narrow" panose="020B0606020202030204" pitchFamily="34" charset="0"/>
              </a:rPr>
              <a:t>High resolution performance of the detector </a:t>
            </a:r>
            <a:r>
              <a:rPr lang="en-US" sz="1350" dirty="0">
                <a:latin typeface="Arial Narrow" panose="020B0606020202030204" pitchFamily="34" charset="0"/>
                <a:sym typeface="Symbol" panose="05050102010706020507" pitchFamily="18" charset="2"/>
              </a:rPr>
              <a:t>not</a:t>
            </a:r>
            <a:r>
              <a:rPr lang="en-US" sz="1350" dirty="0">
                <a:latin typeface="Arial Narrow" panose="020B0606020202030204" pitchFamily="34" charset="0"/>
              </a:rPr>
              <a:t> affected by the electronic environment of CRYRING (resolution </a:t>
            </a:r>
            <a:r>
              <a:rPr lang="en-US" sz="1350" dirty="0">
                <a:latin typeface="Arial Narrow" panose="020B0606020202030204" pitchFamily="34" charset="0"/>
                <a:sym typeface="Symbol" panose="05050102010706020507" pitchFamily="18" charset="2"/>
              </a:rPr>
              <a:t> 70 eV@ 100 keV) </a:t>
            </a:r>
          </a:p>
          <a:p>
            <a:pPr marL="214308" indent="-2143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Arial Narrow" panose="020B0606020202030204" pitchFamily="34" charset="0"/>
                <a:sym typeface="Symbol" panose="05050102010706020507" pitchFamily="18" charset="2"/>
              </a:rPr>
              <a:t>Quantum sensors @50 </a:t>
            </a:r>
            <a:r>
              <a:rPr lang="en-US" sz="1350" dirty="0" err="1">
                <a:latin typeface="Arial Narrow" panose="020B0606020202030204" pitchFamily="34" charset="0"/>
                <a:sym typeface="Symbol" panose="05050102010706020507" pitchFamily="18" charset="2"/>
              </a:rPr>
              <a:t>mK</a:t>
            </a:r>
            <a:r>
              <a:rPr lang="en-US" sz="1350" dirty="0">
                <a:latin typeface="Arial Narrow" panose="020B0606020202030204" pitchFamily="34" charset="0"/>
                <a:sym typeface="Symbol" panose="05050102010706020507" pitchFamily="18" charset="2"/>
              </a:rPr>
              <a:t> currently extended from 64 to 1000 pixels via multiplexing (cryogenic electronics) //  collaboration between KIT, U Heidelberg, IPHT, GSI, HI-Jena</a:t>
            </a:r>
          </a:p>
          <a:p>
            <a:pPr marL="214308" indent="-2143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latin typeface="Arial Narrow" panose="020B0606020202030204" pitchFamily="34" charset="0"/>
                <a:sym typeface="Symbol" panose="05050102010706020507" pitchFamily="18" charset="2"/>
              </a:rPr>
              <a:t>But t between experiments 4 years: find other places e.g. AD, ISOLDE, PSI, DESY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73141F3-38C7-4EF6-A513-4E7D0E69E159}"/>
              </a:ext>
            </a:extLst>
          </p:cNvPr>
          <p:cNvSpPr txBox="1"/>
          <p:nvPr/>
        </p:nvSpPr>
        <p:spPr>
          <a:xfrm>
            <a:off x="115476" y="4674074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Günter Weber et al.</a:t>
            </a:r>
            <a:endParaRPr lang="en-US" sz="1100" dirty="0"/>
          </a:p>
        </p:txBody>
      </p:sp>
      <p:pic>
        <p:nvPicPr>
          <p:cNvPr id="20" name="Picture 12" descr="logo_blauer_leichtviolett_im_c">
            <a:extLst>
              <a:ext uri="{FF2B5EF4-FFF2-40B4-BE49-F238E27FC236}">
                <a16:creationId xmlns:a16="http://schemas.microsoft.com/office/drawing/2014/main" id="{4D614682-0469-48B6-AC37-6626A9F3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59" y="203712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9D7CF9A-849C-4DFC-921B-3C84CFFB00B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29" y="2686186"/>
            <a:ext cx="4825365" cy="1778276"/>
          </a:xfrm>
          <a:prstGeom prst="rect">
            <a:avLst/>
          </a:prstGeom>
          <a:noFill/>
        </p:spPr>
      </p:pic>
      <p:pic>
        <p:nvPicPr>
          <p:cNvPr id="23" name="Grafik 2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1EC77F66-F93E-4EC6-985F-250537A9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14" y="2395090"/>
            <a:ext cx="1533993" cy="204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00284BC-DAC3-40FA-976D-FCA62E47E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035" y="2419139"/>
            <a:ext cx="1533993" cy="204532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466DAD1-F418-44E2-86F6-1715D14DAA9F}"/>
              </a:ext>
            </a:extLst>
          </p:cNvPr>
          <p:cNvSpPr txBox="1"/>
          <p:nvPr/>
        </p:nvSpPr>
        <p:spPr>
          <a:xfrm>
            <a:off x="5411916" y="4226861"/>
            <a:ext cx="1407758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>
                <a:solidFill>
                  <a:schemeClr val="bg1"/>
                </a:solidFill>
              </a:rPr>
              <a:t>c Michael Lestinsky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99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20B4B-B54E-4CB7-9497-D3F988CA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65" y="288391"/>
            <a:ext cx="6769335" cy="367904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  <a:latin typeface="Arial Narrow" panose="020B0606020202030204" pitchFamily="34" charset="0"/>
              </a:rPr>
              <a:t>Concluding</a:t>
            </a:r>
            <a:r>
              <a:rPr lang="de-DE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rial Narrow" panose="020B0606020202030204" pitchFamily="34" charset="0"/>
              </a:rPr>
              <a:t>Remarks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3FB975-36DF-462E-9A2C-E002B72A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EBBEC0-8925-44A3-A9DA-E855A9974D8D}"/>
              </a:ext>
            </a:extLst>
          </p:cNvPr>
          <p:cNvSpPr txBox="1"/>
          <p:nvPr/>
        </p:nvSpPr>
        <p:spPr>
          <a:xfrm>
            <a:off x="527629" y="835658"/>
            <a:ext cx="7680505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b="1" dirty="0"/>
              <a:t>For the years to come and until APPA cave and HESR are online, sufficient beam times at HITRAP, CRYRING and ESR are of utmost importance: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Producing scientific results on highest international level to compete with new emerging research fields.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Preservation of the collaboration and strengthening SPARC related university networks. 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Training, education and promotion of next generation of scientists.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Continuous development of the science program, including theoretical concepts and novel instrumentation.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R&amp;D to keep instrumentation on highest technological level.</a:t>
            </a:r>
          </a:p>
          <a:p>
            <a:pPr marL="81280" marR="81280" lvl="5" defTabSz="1821656">
              <a:spcAft>
                <a:spcPts val="600"/>
              </a:spcAft>
            </a:pPr>
            <a:r>
              <a:rPr lang="en-US" sz="1400" b="1" dirty="0"/>
              <a:t>Also important: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To fulfill our commitments related to </a:t>
            </a:r>
            <a:r>
              <a:rPr lang="en-US" sz="1400"/>
              <a:t>SPARC activities: ERC </a:t>
            </a:r>
            <a:r>
              <a:rPr lang="en-US" sz="1400" dirty="0"/>
              <a:t>grants, Young investigator groups, 3</a:t>
            </a:r>
            <a:r>
              <a:rPr lang="en-US" sz="1400" baseline="30000" dirty="0"/>
              <a:t>rd</a:t>
            </a:r>
            <a:r>
              <a:rPr lang="en-US" sz="1400" dirty="0"/>
              <a:t> party projects such as BMBF-</a:t>
            </a:r>
            <a:r>
              <a:rPr lang="en-US" sz="1400" dirty="0" err="1"/>
              <a:t>Verbundforschung</a:t>
            </a:r>
            <a:r>
              <a:rPr lang="en-US" sz="1400" dirty="0"/>
              <a:t> etc.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Cooperation and competition between research programs and centers within Helmholtz (milestones)  =&gt;  GSI base budget.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FBDF3C-7D9B-DE9B-F7C2-9D6D6E132213}"/>
              </a:ext>
            </a:extLst>
          </p:cNvPr>
          <p:cNvSpPr txBox="1"/>
          <p:nvPr/>
        </p:nvSpPr>
        <p:spPr>
          <a:xfrm>
            <a:off x="527630" y="4480072"/>
            <a:ext cx="839313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b="1" dirty="0"/>
              <a:t>Reliable support by the host lab for the operation of accelerators is required. Also support by the various technical groups for e.g. installation of equipment and experiments is necessary. </a:t>
            </a:r>
          </a:p>
        </p:txBody>
      </p:sp>
      <p:pic>
        <p:nvPicPr>
          <p:cNvPr id="5" name="Picture 12" descr="logo_blauer_leichtviolett_im_c">
            <a:extLst>
              <a:ext uri="{FF2B5EF4-FFF2-40B4-BE49-F238E27FC236}">
                <a16:creationId xmlns:a16="http://schemas.microsoft.com/office/drawing/2014/main" id="{80AC7DC5-76A4-65AA-1416-7A4C0797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134433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59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BFBC4403-0D77-44C9-8E5E-7890B53BA599}"/>
              </a:ext>
            </a:extLst>
          </p:cNvPr>
          <p:cNvSpPr/>
          <p:nvPr/>
        </p:nvSpPr>
        <p:spPr>
          <a:xfrm flipH="1">
            <a:off x="1332166" y="3905712"/>
            <a:ext cx="6375362" cy="1003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3FB975-36DF-462E-9A2C-E002B72A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366" y="4470070"/>
            <a:ext cx="2133600" cy="273844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EBBEC0-8925-44A3-A9DA-E855A9974D8D}"/>
              </a:ext>
            </a:extLst>
          </p:cNvPr>
          <p:cNvSpPr txBox="1"/>
          <p:nvPr/>
        </p:nvSpPr>
        <p:spPr>
          <a:xfrm>
            <a:off x="1630526" y="4105534"/>
            <a:ext cx="577864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Thank You for Your Attention !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B804CE2-522F-4FF3-9064-1EE33D5A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76747"/>
            <a:ext cx="7134058" cy="173726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0ADCEB-0DDF-FC50-7963-267291B5FDE0}"/>
              </a:ext>
            </a:extLst>
          </p:cNvPr>
          <p:cNvSpPr txBox="1"/>
          <p:nvPr/>
        </p:nvSpPr>
        <p:spPr>
          <a:xfrm>
            <a:off x="218941" y="2428384"/>
            <a:ext cx="8706118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i="1" dirty="0"/>
              <a:t>“Decisions and resource allocations for GSI and FAIR need to be optimized across the whole GSI and FAIR complex, </a:t>
            </a:r>
            <a:r>
              <a:rPr lang="en-US" b="1" i="1" dirty="0"/>
              <a:t>so that the imperatives of scientific discovery, FAIR beam commissioning, and affordable facility operation can be achieved</a:t>
            </a:r>
            <a:r>
              <a:rPr lang="en-US" i="1" dirty="0"/>
              <a:t>.” … “</a:t>
            </a:r>
            <a:r>
              <a:rPr lang="en-US" b="1" i="1" dirty="0"/>
              <a:t>Delivering on fewer than all three imperatives will not meet scientific, public, and political expectations</a:t>
            </a:r>
            <a:r>
              <a:rPr lang="en-US" i="1" dirty="0"/>
              <a:t>”</a:t>
            </a:r>
            <a:r>
              <a:rPr lang="en-US" dirty="0"/>
              <a:t>. 						</a:t>
            </a:r>
            <a:r>
              <a:rPr lang="en-US" b="1" dirty="0"/>
              <a:t>FAIR review, 2022</a:t>
            </a:r>
          </a:p>
        </p:txBody>
      </p:sp>
      <p:pic>
        <p:nvPicPr>
          <p:cNvPr id="6" name="Picture 12" descr="logo_blauer_leichtviolett_im_c">
            <a:extLst>
              <a:ext uri="{FF2B5EF4-FFF2-40B4-BE49-F238E27FC236}">
                <a16:creationId xmlns:a16="http://schemas.microsoft.com/office/drawing/2014/main" id="{B31A1BCB-4BC6-D2AA-8D9C-BBF99FA6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134433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04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9943C-ABF7-7012-929E-2526146C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34" y="375824"/>
            <a:ext cx="4420665" cy="367904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Added science with additional facilities</a:t>
            </a:r>
            <a:br>
              <a:rPr lang="de-DE" sz="22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de-DE" sz="2200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SIS100</a:t>
            </a:r>
            <a:endParaRPr lang="en-US" sz="2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0E5908-C9CF-FE52-30CD-4413FC95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78" y="1211967"/>
            <a:ext cx="5659303" cy="308249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E8D7AB0-6449-E7A9-C154-07C150944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48" y="1146862"/>
            <a:ext cx="2155516" cy="3297012"/>
          </a:xfrm>
          <a:prstGeom prst="rect">
            <a:avLst/>
          </a:prstGeom>
        </p:spPr>
      </p:pic>
      <p:sp>
        <p:nvSpPr>
          <p:cNvPr id="9" name="Textfeld 4"/>
          <p:cNvSpPr txBox="1"/>
          <p:nvPr/>
        </p:nvSpPr>
        <p:spPr>
          <a:xfrm>
            <a:off x="3022672" y="4239478"/>
            <a:ext cx="56116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Arial Narrow" panose="020B0606020202030204" pitchFamily="34" charset="0"/>
              </a:rPr>
              <a:t>Laser-</a:t>
            </a:r>
            <a:r>
              <a:rPr lang="de-DE" sz="1400" dirty="0" err="1">
                <a:latin typeface="Arial Narrow" panose="020B0606020202030204" pitchFamily="34" charset="0"/>
              </a:rPr>
              <a:t>cooled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relativistic</a:t>
            </a:r>
            <a:r>
              <a:rPr lang="de-DE" sz="1400" dirty="0">
                <a:latin typeface="Arial Narrow" panose="020B0606020202030204" pitchFamily="34" charset="0"/>
              </a:rPr>
              <a:t> heavy-</a:t>
            </a:r>
            <a:r>
              <a:rPr lang="de-DE" sz="1400" dirty="0" err="1">
                <a:latin typeface="Arial Narrow" panose="020B0606020202030204" pitchFamily="34" charset="0"/>
              </a:rPr>
              <a:t>ion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beams</a:t>
            </a:r>
            <a:r>
              <a:rPr lang="de-DE" sz="1400" dirty="0">
                <a:latin typeface="Arial Narrow" panose="020B0606020202030204" pitchFamily="34" charset="0"/>
              </a:rPr>
              <a:t> (Z = 10 - 60)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latin typeface="Arial Narrow" panose="020B0606020202030204" pitchFamily="34" charset="0"/>
              </a:rPr>
              <a:t>Only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cooling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method</a:t>
            </a:r>
            <a:r>
              <a:rPr lang="de-DE" sz="1400" dirty="0">
                <a:latin typeface="Arial Narrow" panose="020B0606020202030204" pitchFamily="34" charset="0"/>
              </a:rPr>
              <a:t> at SIS100 </a:t>
            </a:r>
            <a:r>
              <a:rPr lang="de-DE" sz="1400" dirty="0" err="1">
                <a:latin typeface="Arial Narrow" panose="020B0606020202030204" pitchFamily="34" charset="0"/>
              </a:rPr>
              <a:t>energies</a:t>
            </a:r>
            <a:r>
              <a:rPr lang="de-DE" sz="1400" dirty="0">
                <a:latin typeface="Arial Narrow" panose="020B0606020202030204" pitchFamily="34" charset="0"/>
              </a:rPr>
              <a:t> (</a:t>
            </a:r>
            <a:r>
              <a:rPr lang="de-DE" sz="1400" dirty="0" err="1">
                <a:latin typeface="Arial Narrow" panose="020B0606020202030204" pitchFamily="34" charset="0"/>
              </a:rPr>
              <a:t>Δp</a:t>
            </a:r>
            <a:r>
              <a:rPr lang="de-DE" sz="1400" dirty="0">
                <a:latin typeface="Arial Narrow" panose="020B0606020202030204" pitchFamily="34" charset="0"/>
              </a:rPr>
              <a:t>/p down </a:t>
            </a:r>
            <a:r>
              <a:rPr lang="de-DE" sz="1400" dirty="0" err="1">
                <a:latin typeface="Arial Narrow" panose="020B0606020202030204" pitchFamily="34" charset="0"/>
              </a:rPr>
              <a:t>to</a:t>
            </a:r>
            <a:r>
              <a:rPr lang="de-DE" sz="1400" dirty="0">
                <a:latin typeface="Arial Narrow" panose="020B0606020202030204" pitchFamily="34" charset="0"/>
              </a:rPr>
              <a:t> 10</a:t>
            </a:r>
            <a:r>
              <a:rPr lang="de-DE" sz="1400" baseline="30000" dirty="0">
                <a:latin typeface="Arial Narrow" panose="020B0606020202030204" pitchFamily="34" charset="0"/>
              </a:rPr>
              <a:t>-7</a:t>
            </a:r>
            <a:r>
              <a:rPr lang="de-DE" sz="1400" dirty="0">
                <a:latin typeface="Arial Narrow" panose="020B0606020202030204" pitchFamily="34" charset="0"/>
              </a:rPr>
              <a:t> in a </a:t>
            </a:r>
            <a:r>
              <a:rPr lang="de-DE" sz="1400" dirty="0" err="1">
                <a:latin typeface="Arial Narrow" panose="020B0606020202030204" pitchFamily="34" charset="0"/>
              </a:rPr>
              <a:t>few</a:t>
            </a:r>
            <a:r>
              <a:rPr lang="de-DE" sz="1400" dirty="0">
                <a:latin typeface="Arial Narrow" panose="020B0606020202030204" pitchFamily="34" charset="0"/>
              </a:rPr>
              <a:t> sec.)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latin typeface="Arial Narrow" panose="020B0606020202030204" pitchFamily="34" charset="0"/>
              </a:rPr>
              <a:t>Extraction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of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very cold and very short ultra-relativistic ion bunches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291" y="4470846"/>
            <a:ext cx="2450029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World-wide unique!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BACD012-9EA9-6A47-1D15-B1B2CE79B9C7}"/>
              </a:ext>
            </a:extLst>
          </p:cNvPr>
          <p:cNvSpPr/>
          <p:nvPr/>
        </p:nvSpPr>
        <p:spPr>
          <a:xfrm>
            <a:off x="988750" y="831711"/>
            <a:ext cx="7980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Laser Cooling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Bunched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Relativistic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Ion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Beams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at SIS100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with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γ</a:t>
            </a:r>
            <a:r>
              <a:rPr lang="en-US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~ 13</a:t>
            </a:r>
            <a:endParaRPr lang="de-DE" sz="2000" b="1" dirty="0">
              <a:latin typeface="Arial Narrow" panose="020B0606020202030204" pitchFamily="34" charset="0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C98FE0AC-4803-E454-D9A5-1238BE9C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134433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39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E777E-83A4-E264-E985-094A4AC5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8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7">
            <a:extLst>
              <a:ext uri="{FF2B5EF4-FFF2-40B4-BE49-F238E27FC236}">
                <a16:creationId xmlns:a16="http://schemas.microsoft.com/office/drawing/2014/main" id="{3F1267CA-974A-8176-857A-1CDD43DFF649}"/>
              </a:ext>
            </a:extLst>
          </p:cNvPr>
          <p:cNvSpPr txBox="1">
            <a:spLocks/>
          </p:cNvSpPr>
          <p:nvPr/>
        </p:nvSpPr>
        <p:spPr>
          <a:xfrm>
            <a:off x="2881228" y="197355"/>
            <a:ext cx="3120673" cy="5617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>
                <a:latin typeface="Arial Narrow" panose="020B0606020202030204" pitchFamily="34" charset="0"/>
              </a:rPr>
              <a:t>Engineering Run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19EAE3-D055-7D68-3638-B558FAB22C03}"/>
              </a:ext>
            </a:extLst>
          </p:cNvPr>
          <p:cNvSpPr txBox="1"/>
          <p:nvPr/>
        </p:nvSpPr>
        <p:spPr>
          <a:xfrm>
            <a:off x="1487714" y="1017831"/>
            <a:ext cx="5539051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Make</a:t>
            </a:r>
            <a:r>
              <a:rPr lang="de-DE" dirty="0"/>
              <a:t> ESR, CRYRING@ESR, HITRAP &amp; Cave A fit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rated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in 2024/2025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233368-A858-1D53-0AD6-3318756EB28A}"/>
              </a:ext>
            </a:extLst>
          </p:cNvPr>
          <p:cNvSpPr txBox="1"/>
          <p:nvPr/>
        </p:nvSpPr>
        <p:spPr>
          <a:xfrm>
            <a:off x="35261" y="1909678"/>
            <a:ext cx="8967591" cy="31393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/>
              <a:t>Electron cooler at </a:t>
            </a:r>
            <a:r>
              <a:rPr lang="de-DE" sz="1400" b="1" dirty="0"/>
              <a:t>ESR</a:t>
            </a:r>
            <a:r>
              <a:rPr lang="de-DE" sz="1400" dirty="0"/>
              <a:t> and </a:t>
            </a:r>
            <a:r>
              <a:rPr lang="de-DE" sz="1400" b="1" dirty="0"/>
              <a:t>CRYRING</a:t>
            </a:r>
            <a:r>
              <a:rPr lang="de-DE" sz="1400" dirty="0"/>
              <a:t> </a:t>
            </a:r>
            <a:r>
              <a:rPr lang="de-DE" sz="1400" dirty="0" err="1"/>
              <a:t>need</a:t>
            </a:r>
            <a:r>
              <a:rPr lang="de-DE" sz="1400" dirty="0"/>
              <a:t> to </a:t>
            </a:r>
            <a:r>
              <a:rPr lang="de-DE" sz="1400" dirty="0" err="1"/>
              <a:t>be</a:t>
            </a:r>
            <a:r>
              <a:rPr lang="de-DE" sz="1400" dirty="0"/>
              <a:t> back in </a:t>
            </a:r>
            <a:r>
              <a:rPr lang="de-DE" sz="1400" dirty="0" err="1"/>
              <a:t>operation</a:t>
            </a:r>
            <a:r>
              <a:rPr lang="de-DE" sz="1400" dirty="0"/>
              <a:t> in 2023</a:t>
            </a:r>
          </a:p>
          <a:p>
            <a:pPr algn="l">
              <a:spcAft>
                <a:spcPts val="600"/>
              </a:spcAft>
            </a:pPr>
            <a:r>
              <a:rPr lang="de-DE" sz="1400" dirty="0"/>
              <a:t>     (</a:t>
            </a:r>
            <a:r>
              <a:rPr lang="de-DE" sz="1400" dirty="0" err="1"/>
              <a:t>repair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drift</a:t>
            </a:r>
            <a:r>
              <a:rPr lang="de-DE" sz="1400" dirty="0"/>
              <a:t> </a:t>
            </a:r>
            <a:r>
              <a:rPr lang="de-DE" sz="1400" dirty="0" err="1"/>
              <a:t>tubes</a:t>
            </a:r>
            <a:r>
              <a:rPr lang="de-DE" sz="1400" dirty="0"/>
              <a:t> – </a:t>
            </a:r>
            <a:r>
              <a:rPr lang="de-DE" sz="1400" dirty="0" err="1">
                <a:solidFill>
                  <a:srgbClr val="00B050"/>
                </a:solidFill>
              </a:rPr>
              <a:t>accomplished</a:t>
            </a:r>
            <a:r>
              <a:rPr lang="de-DE" sz="1400" dirty="0">
                <a:solidFill>
                  <a:srgbClr val="00B050"/>
                </a:solidFill>
              </a:rPr>
              <a:t>!</a:t>
            </a:r>
            <a:r>
              <a:rPr lang="de-DE" sz="1400" dirty="0"/>
              <a:t>).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ESR</a:t>
            </a:r>
            <a:r>
              <a:rPr lang="de-DE" sz="1400" dirty="0"/>
              <a:t>: Further </a:t>
            </a:r>
            <a:r>
              <a:rPr lang="de-DE" sz="1400" dirty="0" err="1"/>
              <a:t>optimization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deceleration</a:t>
            </a:r>
            <a:r>
              <a:rPr lang="de-DE" sz="1400" dirty="0"/>
              <a:t> </a:t>
            </a:r>
            <a:r>
              <a:rPr lang="de-DE" sz="1400" dirty="0" err="1"/>
              <a:t>capability</a:t>
            </a:r>
            <a:r>
              <a:rPr lang="de-DE" sz="1400" dirty="0"/>
              <a:t> (e.g. </a:t>
            </a:r>
            <a:r>
              <a:rPr lang="de-DE" sz="1400" dirty="0" err="1"/>
              <a:t>vacuum</a:t>
            </a:r>
            <a:r>
              <a:rPr lang="de-DE" sz="1400" dirty="0"/>
              <a:t>, power </a:t>
            </a:r>
            <a:r>
              <a:rPr lang="de-DE" sz="1400" dirty="0" err="1"/>
              <a:t>supply</a:t>
            </a:r>
            <a:r>
              <a:rPr lang="de-DE" sz="1400" dirty="0"/>
              <a:t> </a:t>
            </a:r>
            <a:r>
              <a:rPr lang="de-DE" sz="1400" dirty="0" err="1"/>
              <a:t>stabilization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drift</a:t>
            </a:r>
            <a:r>
              <a:rPr lang="de-DE" sz="1400" dirty="0"/>
              <a:t> </a:t>
            </a:r>
            <a:r>
              <a:rPr lang="de-DE" sz="1400" dirty="0" err="1"/>
              <a:t>tubes</a:t>
            </a:r>
            <a:r>
              <a:rPr lang="de-DE" sz="1400" dirty="0"/>
              <a:t>)</a:t>
            </a:r>
            <a:endParaRPr lang="en-US" sz="1400" b="1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+mj-lt"/>
              </a:rPr>
              <a:t>ESR:</a:t>
            </a:r>
            <a:r>
              <a:rPr lang="en-US" sz="1400" dirty="0">
                <a:latin typeface="+mj-lt"/>
              </a:rPr>
              <a:t> DR- assisted laser spectroscopy (DRALS) the accumulation of Li-like RIBs (Bi80+) with a different method (</a:t>
            </a:r>
            <a:r>
              <a:rPr lang="en-US" sz="1400" dirty="0" err="1">
                <a:latin typeface="+mj-lt"/>
              </a:rPr>
              <a:t>ecool</a:t>
            </a:r>
            <a:r>
              <a:rPr lang="en-US" sz="1400" dirty="0">
                <a:latin typeface="+mj-lt"/>
              </a:rPr>
              <a:t>-stacking) should be tested</a:t>
            </a:r>
            <a:endParaRPr lang="en-US" sz="1400" dirty="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CRYRING</a:t>
            </a:r>
            <a:r>
              <a:rPr lang="de-DE" sz="1400" dirty="0"/>
              <a:t>: </a:t>
            </a:r>
            <a:r>
              <a:rPr lang="en-US" sz="1400" dirty="0"/>
              <a:t>optimize/increase the intensity of soft beams 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(e.g. Ne</a:t>
            </a:r>
            <a:r>
              <a:rPr lang="en-US" sz="1400" b="0" i="0" u="none" strike="noStrike" baseline="30000" dirty="0">
                <a:solidFill>
                  <a:srgbClr val="000000"/>
                </a:solidFill>
              </a:rPr>
              <a:t>3+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)  </a:t>
            </a:r>
            <a:endParaRPr lang="en-US" sz="1400" b="1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CRYRING</a:t>
            </a:r>
            <a:r>
              <a:rPr lang="en-US" sz="1400" dirty="0">
                <a:solidFill>
                  <a:srgbClr val="000000"/>
                </a:solidFill>
              </a:rPr>
              <a:t>: new ion species (e.g. W</a:t>
            </a:r>
            <a:r>
              <a:rPr lang="en-US" sz="1400" baseline="30000" dirty="0">
                <a:solidFill>
                  <a:srgbClr val="000000"/>
                </a:solidFill>
              </a:rPr>
              <a:t>14+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000000"/>
                </a:solidFill>
              </a:rPr>
              <a:t>HITRA</a:t>
            </a:r>
            <a:r>
              <a:rPr lang="en-US" sz="1400" b="1" dirty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: A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round 7 days of further commissioning with beams from ESR (</a:t>
            </a:r>
            <a:r>
              <a:rPr lang="en-US" sz="1400" b="0" i="1" u="none" strike="noStrike" baseline="0" dirty="0"/>
              <a:t>commissioning blocks scheduled in the beginning of 2024&amp;2025</a:t>
            </a:r>
            <a:r>
              <a:rPr lang="en-US" sz="1400" b="0" i="0" u="none" strike="noStrike" baseline="0" dirty="0">
                <a:solidFill>
                  <a:srgbClr val="000000"/>
                </a:solidFill>
              </a:rPr>
              <a:t>)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Cave A: </a:t>
            </a:r>
            <a:r>
              <a:rPr lang="en-US" sz="1400" dirty="0">
                <a:solidFill>
                  <a:srgbClr val="000000"/>
                </a:solidFill>
              </a:rPr>
              <a:t>Test of transfer of cooled beams from the ESR to Cave A with the new control system</a:t>
            </a:r>
            <a:endParaRPr lang="en-US" sz="140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1400" dirty="0"/>
          </a:p>
        </p:txBody>
      </p:sp>
      <p:pic>
        <p:nvPicPr>
          <p:cNvPr id="7" name="Picture 12" descr="logo_blauer_leichtviolett_im_c">
            <a:extLst>
              <a:ext uri="{FF2B5EF4-FFF2-40B4-BE49-F238E27FC236}">
                <a16:creationId xmlns:a16="http://schemas.microsoft.com/office/drawing/2014/main" id="{98F49A1F-785A-0828-2DD3-463CDCCE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31" y="156626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97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312" y="222125"/>
            <a:ext cx="4748942" cy="590668"/>
          </a:xfrm>
        </p:spPr>
        <p:txBody>
          <a:bodyPr/>
          <a:lstStyle/>
          <a:p>
            <a:r>
              <a:rPr lang="de-DE" sz="2400" dirty="0">
                <a:latin typeface="Arial Narrow" panose="020B0606020202030204" pitchFamily="34" charset="0"/>
              </a:rPr>
              <a:t>Possible Experiments at CRYRING@ESR in 2023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2" y="174306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4F0E74-F3EE-2BB5-DAAD-9A0C87BEC94B}"/>
              </a:ext>
            </a:extLst>
          </p:cNvPr>
          <p:cNvSpPr txBox="1"/>
          <p:nvPr/>
        </p:nvSpPr>
        <p:spPr>
          <a:xfrm>
            <a:off x="238420" y="1378058"/>
            <a:ext cx="85398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CRYRING@ESR run with local source: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Beams of Ne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3+, 7+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and Mg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are requested. 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defTabSz="457189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CABFD7-B765-2A42-0022-590F216E451A}"/>
              </a:ext>
            </a:extLst>
          </p:cNvPr>
          <p:cNvSpPr txBox="1"/>
          <p:nvPr/>
        </p:nvSpPr>
        <p:spPr>
          <a:xfrm>
            <a:off x="1177368" y="1968927"/>
            <a:ext cx="6885616" cy="27392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189"/>
            <a:r>
              <a:rPr lang="en-US" dirty="0">
                <a:solidFill>
                  <a:srgbClr val="000000"/>
                </a:solidFill>
                <a:latin typeface="Arial"/>
              </a:rPr>
              <a:t>Three experiments are ready to run already in 2023: </a:t>
            </a:r>
          </a:p>
          <a:p>
            <a:pPr defTabSz="457189"/>
            <a:endParaRPr lang="en-US" dirty="0">
              <a:solidFill>
                <a:srgbClr val="000000"/>
              </a:solidFill>
              <a:latin typeface="Arial"/>
            </a:endParaRPr>
          </a:p>
          <a:p>
            <a:pPr marL="285743" indent="-285743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Absolute rate coefficients from dielectronic recombination for the astrophysical relevant ions (18 shifts). </a:t>
            </a:r>
          </a:p>
          <a:p>
            <a:pPr marL="285743" indent="-285743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Ion beam and level population dynamics in Mg+ in laser spectroscopy at CRYRING@ESR (36 shifts). 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Commissioning and first storage ring experiments of the CRYRING@ESR transversal e-target (42 shifts). </a:t>
            </a:r>
          </a:p>
          <a:p>
            <a:pPr defTabSz="457189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7372350" y="3880485"/>
            <a:ext cx="1017270" cy="508635"/>
          </a:xfrm>
          <a:prstGeom prst="lef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2024?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543041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0541EE-03E1-4BEB-6766-15B72F545C86}"/>
              </a:ext>
            </a:extLst>
          </p:cNvPr>
          <p:cNvGrpSpPr/>
          <p:nvPr/>
        </p:nvGrpSpPr>
        <p:grpSpPr>
          <a:xfrm>
            <a:off x="5462668" y="910160"/>
            <a:ext cx="3633537" cy="2573819"/>
            <a:chOff x="4719517" y="1340229"/>
            <a:chExt cx="4176409" cy="298850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C15DA6C-D096-2F31-F25B-5AC425D9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17" y="1340229"/>
              <a:ext cx="4176409" cy="2988508"/>
            </a:xfrm>
            <a:prstGeom prst="rect">
              <a:avLst/>
            </a:prstGeom>
          </p:spPr>
        </p:pic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65FA5CF-3EA5-D4F6-C71C-60424038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4611" y="3186544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519D0D3-7EDE-EE5D-0D4D-64C76DD01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3121231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2E25593-7D06-3B1D-5A30-180650C5A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2705" y="25717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A55755A-C2B2-4A83-9E74-F4D61D57C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582" y="1399308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7205C01-D6A5-6501-7ADD-7C2C32EABD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25545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0F1BF029-89F9-033D-6163-9092414D12B2}"/>
              </a:ext>
            </a:extLst>
          </p:cNvPr>
          <p:cNvSpPr/>
          <p:nvPr/>
        </p:nvSpPr>
        <p:spPr>
          <a:xfrm>
            <a:off x="1021723" y="3361386"/>
            <a:ext cx="6516011" cy="178569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94B922-F7B1-5CF7-4318-25F605F9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51" y="168889"/>
            <a:ext cx="5394409" cy="587441"/>
          </a:xfrm>
        </p:spPr>
        <p:txBody>
          <a:bodyPr wrap="square" tIns="108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Delayed Realization of APPA Cave &amp; HESR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94" y="1000951"/>
            <a:ext cx="5315868" cy="2083262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defTabSz="1821656">
              <a:spcAft>
                <a:spcPts val="600"/>
              </a:spcAft>
            </a:pPr>
            <a:r>
              <a:rPr lang="en-GB" sz="1200" dirty="0"/>
              <a:t>For APPA, the </a:t>
            </a:r>
            <a:r>
              <a:rPr lang="en-GB" sz="1200" b="1" dirty="0"/>
              <a:t>substantial</a:t>
            </a:r>
            <a:r>
              <a:rPr lang="en-GB" sz="1200" dirty="0"/>
              <a:t> </a:t>
            </a:r>
            <a:r>
              <a:rPr lang="en-GB" sz="1200" b="1" dirty="0"/>
              <a:t>delay </a:t>
            </a:r>
            <a:r>
              <a:rPr lang="en-GB" sz="1200" dirty="0"/>
              <a:t>of its dedicated new facilities </a:t>
            </a:r>
            <a:r>
              <a:rPr lang="en-GB" sz="1200" b="1" dirty="0"/>
              <a:t> (APPA cave and HESR</a:t>
            </a:r>
            <a:r>
              <a:rPr lang="en-GB" sz="1200" dirty="0"/>
              <a:t>) </a:t>
            </a:r>
            <a:r>
              <a:rPr lang="en-GB" sz="1200" b="1" i="1" u="sng" dirty="0">
                <a:solidFill>
                  <a:srgbClr val="002060"/>
                </a:solidFill>
              </a:rPr>
              <a:t>needs to be compensated by sufficient  beam times at HITRAP, CRYRING and ESR for the years to come!</a:t>
            </a:r>
            <a:endParaRPr lang="en-GB" sz="1200" dirty="0"/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Producing scientific results on highest international level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Training, education and promotion of next generation of scientists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Continuous development of the science program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R&amp;D to keep instrumentation on the highest technological level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Preservation of the collaboration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ED8ADB8-F772-C5A5-6108-A0D9FC701851}"/>
              </a:ext>
            </a:extLst>
          </p:cNvPr>
          <p:cNvSpPr txBox="1"/>
          <p:nvPr/>
        </p:nvSpPr>
        <p:spPr>
          <a:xfrm>
            <a:off x="2438400" y="1396538"/>
            <a:ext cx="9906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   </a:t>
            </a:r>
            <a:endParaRPr lang="en-US" dirty="0"/>
          </a:p>
        </p:txBody>
      </p:sp>
      <p:pic>
        <p:nvPicPr>
          <p:cNvPr id="12" name="Picture 12" descr="logo_blauer_leichtviolett_im_c">
            <a:extLst>
              <a:ext uri="{FF2B5EF4-FFF2-40B4-BE49-F238E27FC236}">
                <a16:creationId xmlns:a16="http://schemas.microsoft.com/office/drawing/2014/main" id="{F0F68F4A-9D0B-B99E-49B6-6F77C2D5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4" y="161393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47A5971-175B-D7E1-08A7-7937F322B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41" y="3453699"/>
            <a:ext cx="6358089" cy="1693383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A4E325A-6EB9-237F-CF46-1BDDCD93B57D}"/>
              </a:ext>
            </a:extLst>
          </p:cNvPr>
          <p:cNvGrpSpPr/>
          <p:nvPr/>
        </p:nvGrpSpPr>
        <p:grpSpPr>
          <a:xfrm>
            <a:off x="4822590" y="1934657"/>
            <a:ext cx="2960622" cy="2153807"/>
            <a:chOff x="4822590" y="1934657"/>
            <a:chExt cx="2960622" cy="2153807"/>
          </a:xfrm>
        </p:grpSpPr>
        <p:sp>
          <p:nvSpPr>
            <p:cNvPr id="40" name="Stern: 5 Zacken 39">
              <a:extLst>
                <a:ext uri="{FF2B5EF4-FFF2-40B4-BE49-F238E27FC236}">
                  <a16:creationId xmlns:a16="http://schemas.microsoft.com/office/drawing/2014/main" id="{FEE65A49-D026-DD80-B475-9F28B0904F70}"/>
                </a:ext>
              </a:extLst>
            </p:cNvPr>
            <p:cNvSpPr/>
            <p:nvPr/>
          </p:nvSpPr>
          <p:spPr>
            <a:xfrm>
              <a:off x="5621412" y="3701838"/>
              <a:ext cx="398900" cy="38662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Stern: 5 Zacken 40">
              <a:extLst>
                <a:ext uri="{FF2B5EF4-FFF2-40B4-BE49-F238E27FC236}">
                  <a16:creationId xmlns:a16="http://schemas.microsoft.com/office/drawing/2014/main" id="{0A7E9821-B8BE-0902-C765-AEFFB15BB032}"/>
                </a:ext>
              </a:extLst>
            </p:cNvPr>
            <p:cNvSpPr/>
            <p:nvPr/>
          </p:nvSpPr>
          <p:spPr>
            <a:xfrm>
              <a:off x="4822590" y="3694421"/>
              <a:ext cx="398900" cy="38662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CD255F9-CE4E-BE45-F1B3-12A3F16B0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7735" y="2464141"/>
              <a:ext cx="245477" cy="2454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CB8CE86-577A-9BD5-3578-6FF910EAC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4963" y="1934657"/>
              <a:ext cx="245477" cy="2454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75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21B177A1-3EF2-4BF4-AC1E-DC84AC396521}"/>
              </a:ext>
            </a:extLst>
          </p:cNvPr>
          <p:cNvSpPr/>
          <p:nvPr/>
        </p:nvSpPr>
        <p:spPr>
          <a:xfrm>
            <a:off x="1" y="994294"/>
            <a:ext cx="3467356" cy="269399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241751-697E-4080-4912-C1D355B0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7" y="154721"/>
            <a:ext cx="7030279" cy="590668"/>
          </a:xfrm>
        </p:spPr>
        <p:txBody>
          <a:bodyPr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First-Science and Staging Review (2022)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F1C69F-42BE-B51B-AE19-40118283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125CBDDA-5CCF-8748-8988-9DC6C8981774}" type="slidenum"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72056DC-AC62-809A-2921-53887D30FA13}"/>
              </a:ext>
            </a:extLst>
          </p:cNvPr>
          <p:cNvGrpSpPr/>
          <p:nvPr/>
        </p:nvGrpSpPr>
        <p:grpSpPr>
          <a:xfrm>
            <a:off x="5510463" y="1006631"/>
            <a:ext cx="3633537" cy="2573819"/>
            <a:chOff x="4719517" y="1340229"/>
            <a:chExt cx="4176409" cy="298850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B9120DE-EE1E-F770-8099-8C0A84D6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17" y="1340229"/>
              <a:ext cx="4176409" cy="2988508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912F1A2-FB16-EF99-86AE-A125CCCFC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4611" y="3186544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FE29350-1D72-1D71-C506-4621581FB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3121231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42982A3-1BD7-52D0-3342-742D90219D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2705" y="25717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A251094-E59F-C903-D1D5-3FF8F2C81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582" y="1399308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F51FF4D-3D0B-64DC-3CFA-CBB909035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25545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3DF3B54-C515-A78D-27B9-C3EEC097C297}"/>
              </a:ext>
            </a:extLst>
          </p:cNvPr>
          <p:cNvSpPr txBox="1"/>
          <p:nvPr/>
        </p:nvSpPr>
        <p:spPr>
          <a:xfrm>
            <a:off x="554117" y="3937190"/>
            <a:ext cx="7347430" cy="80021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“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The APPA program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, as noted earlier, 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can continue carrying out important science with its present facilities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. 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Moving the program into the APPA Cave will open new avenues of discovery by using the SIS100 beams with new instrumentation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.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” </a:t>
            </a:r>
            <a:r>
              <a:rPr lang="en-US" sz="1600" b="1" dirty="0"/>
              <a:t>FAIR review, 2022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6137F0-8FEB-518D-23EE-B13E555692E8}"/>
              </a:ext>
            </a:extLst>
          </p:cNvPr>
          <p:cNvSpPr txBox="1"/>
          <p:nvPr/>
        </p:nvSpPr>
        <p:spPr>
          <a:xfrm>
            <a:off x="-37551" y="994294"/>
            <a:ext cx="35846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“For the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APPA pillar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 [and parts of NUSTAR],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it is important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 for the near term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that support for FAIR Phase-0 research continues at the current level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. In addition to producing scientific discoveries and developing important applications, the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on-going collaborations will also grow the next-generation workforce for the future of FAIR science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.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 For the longer term, it is important that SIS100 and the APPA cave be completed in a timely manner.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9F1533-BF77-89FE-264B-4FB1ADEBE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474" y="1044458"/>
            <a:ext cx="2027175" cy="2631490"/>
          </a:xfrm>
          <a:prstGeom prst="rect">
            <a:avLst/>
          </a:prstGeom>
          <a:solidFill>
            <a:schemeClr val="bg1">
              <a:lumMod val="75000"/>
            </a:schemeClr>
          </a:solidFill>
          <a:ln w="41275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2" descr="logo_blauer_leichtviolett_im_c">
            <a:extLst>
              <a:ext uri="{FF2B5EF4-FFF2-40B4-BE49-F238E27FC236}">
                <a16:creationId xmlns:a16="http://schemas.microsoft.com/office/drawing/2014/main" id="{1DD9E230-DEE8-6478-9CF2-4DD44200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374"/>
            <a:ext cx="1582322" cy="5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3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545" y="4785996"/>
            <a:ext cx="2133600" cy="273844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9" y="142119"/>
            <a:ext cx="935867" cy="4514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6145" y="11816"/>
            <a:ext cx="4731354" cy="367904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599D"/>
                </a:solidFill>
              </a:rPr>
              <a:t>FAIR Phase Zero 2024-2025:</a:t>
            </a:r>
            <a:br>
              <a:rPr lang="en-GB" b="1" dirty="0">
                <a:solidFill>
                  <a:srgbClr val="00599D"/>
                </a:solidFill>
              </a:rPr>
            </a:br>
            <a:r>
              <a:rPr lang="en-GB" b="1" dirty="0">
                <a:solidFill>
                  <a:srgbClr val="00599D"/>
                </a:solidFill>
              </a:rPr>
              <a:t> beam time applications 2022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07604" y="897564"/>
          <a:ext cx="6156685" cy="3050845"/>
        </p:xfrm>
        <a:graphic>
          <a:graphicData uri="http://schemas.openxmlformats.org/drawingml/2006/table">
            <a:tbl>
              <a:tblPr/>
              <a:tblGrid>
                <a:gridCol w="462606">
                  <a:extLst>
                    <a:ext uri="{9D8B030D-6E8A-4147-A177-3AD203B41FA5}">
                      <a16:colId xmlns:a16="http://schemas.microsoft.com/office/drawing/2014/main" val="1321881736"/>
                    </a:ext>
                  </a:extLst>
                </a:gridCol>
                <a:gridCol w="4049936">
                  <a:extLst>
                    <a:ext uri="{9D8B030D-6E8A-4147-A177-3AD203B41FA5}">
                      <a16:colId xmlns:a16="http://schemas.microsoft.com/office/drawing/2014/main" val="3808087987"/>
                    </a:ext>
                  </a:extLst>
                </a:gridCol>
                <a:gridCol w="699401">
                  <a:extLst>
                    <a:ext uri="{9D8B030D-6E8A-4147-A177-3AD203B41FA5}">
                      <a16:colId xmlns:a16="http://schemas.microsoft.com/office/drawing/2014/main" val="2161292216"/>
                    </a:ext>
                  </a:extLst>
                </a:gridCol>
                <a:gridCol w="465047">
                  <a:extLst>
                    <a:ext uri="{9D8B030D-6E8A-4147-A177-3AD203B41FA5}">
                      <a16:colId xmlns:a16="http://schemas.microsoft.com/office/drawing/2014/main" val="2816747282"/>
                    </a:ext>
                  </a:extLst>
                </a:gridCol>
                <a:gridCol w="479694">
                  <a:extLst>
                    <a:ext uri="{9D8B030D-6E8A-4147-A177-3AD203B41FA5}">
                      <a16:colId xmlns:a16="http://schemas.microsoft.com/office/drawing/2014/main" val="305018792"/>
                    </a:ext>
                  </a:extLst>
                </a:gridCol>
              </a:tblGrid>
              <a:tr h="2648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3892" marR="3892" marT="3892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100" b="1" u="none" strike="noStrike" dirty="0">
                          <a:effectLst/>
                        </a:rPr>
                        <a:t>Title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100" b="1" u="none" strike="noStrike" dirty="0">
                          <a:effectLst/>
                        </a:rPr>
                        <a:t>Facility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100" b="1" u="none" strike="noStrike" dirty="0">
                          <a:effectLst/>
                        </a:rPr>
                        <a:t>Grade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100" b="1" u="none" strike="noStrike" dirty="0" err="1">
                          <a:effectLst/>
                        </a:rPr>
                        <a:t>Shifts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43525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G-22-00025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High-Resolution Electron-Ion Collision Spectroscopy of </a:t>
                      </a:r>
                      <a:r>
                        <a:rPr lang="en-US" sz="900" u="none" strike="noStrike" dirty="0" err="1">
                          <a:effectLst/>
                        </a:rPr>
                        <a:t>Berylliumlike</a:t>
                      </a:r>
                      <a:r>
                        <a:rPr lang="en-US" sz="900" u="none" strike="noStrike" dirty="0">
                          <a:effectLst/>
                        </a:rPr>
                        <a:t> Heavy Ions in CRYRING@ESR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45,0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30257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G-22-00028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Indirect measurements of neutron-induced reaction cross sections at storage rings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36,5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44553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G-22-00038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Dielectronic</a:t>
                      </a:r>
                      <a:r>
                        <a:rPr lang="en-US" sz="900" u="none" strike="noStrike" dirty="0">
                          <a:effectLst/>
                        </a:rPr>
                        <a:t> Recombination-assisted laser spectroscopy: A new tool to investigate the hyperfine-puzzle in Bi</a:t>
                      </a:r>
                      <a:r>
                        <a:rPr lang="en-US" sz="900" u="none" strike="noStrike" baseline="30000" dirty="0">
                          <a:effectLst/>
                        </a:rPr>
                        <a:t>80+,82+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41,5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266119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G-22-00047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Absolute rate coefficients from </a:t>
                      </a:r>
                      <a:r>
                        <a:rPr lang="en-US" sz="900" u="none" strike="noStrike" dirty="0" err="1">
                          <a:effectLst/>
                        </a:rPr>
                        <a:t>dielectronic</a:t>
                      </a:r>
                      <a:r>
                        <a:rPr lang="en-US" sz="900" u="none" strike="noStrike" dirty="0">
                          <a:effectLst/>
                        </a:rPr>
                        <a:t> recombination for  the </a:t>
                      </a:r>
                      <a:r>
                        <a:rPr lang="en-US" sz="900" u="none" strike="noStrike" dirty="0" err="1">
                          <a:effectLst/>
                        </a:rPr>
                        <a:t>astrophysically</a:t>
                      </a:r>
                      <a:r>
                        <a:rPr lang="en-US" sz="900" u="none" strike="noStrike" dirty="0">
                          <a:effectLst/>
                        </a:rPr>
                        <a:t> relevant ions Ne</a:t>
                      </a:r>
                      <a:r>
                        <a:rPr lang="en-US" sz="900" u="none" strike="noStrike" baseline="30000" dirty="0">
                          <a:effectLst/>
                        </a:rPr>
                        <a:t>3+</a:t>
                      </a:r>
                      <a:r>
                        <a:rPr lang="en-US" sz="900" u="none" strike="noStrike" dirty="0">
                          <a:effectLst/>
                        </a:rPr>
                        <a:t> and S</a:t>
                      </a:r>
                      <a:r>
                        <a:rPr lang="en-US" sz="900" u="none" strike="noStrike" baseline="30000" dirty="0">
                          <a:effectLst/>
                        </a:rPr>
                        <a:t>3+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54,0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395669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G-22-00052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Laser Excitation of the </a:t>
                      </a:r>
                      <a:r>
                        <a:rPr lang="en-US" sz="900" u="none" strike="noStrike" baseline="30000" dirty="0">
                          <a:effectLst/>
                        </a:rPr>
                        <a:t>229</a:t>
                      </a:r>
                      <a:r>
                        <a:rPr lang="en-US" sz="900" u="none" strike="noStrike" dirty="0">
                          <a:effectLst/>
                        </a:rPr>
                        <a:t>Th Nucleus Using Nuclear Hyperﬁne Mixing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48,5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646784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G-22-00057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Nanostructuring</a:t>
                      </a:r>
                      <a:r>
                        <a:rPr lang="en-US" sz="900" u="none" strike="noStrike" dirty="0">
                          <a:effectLst/>
                        </a:rPr>
                        <a:t> of monolayer graphene by highly charged ions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ESR-HITRAP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45,0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81666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G-22-00058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Ion beam and level population dynamics in Mg</a:t>
                      </a:r>
                      <a:r>
                        <a:rPr lang="en-US" sz="900" u="none" strike="noStrike" baseline="30000" dirty="0">
                          <a:effectLst/>
                        </a:rPr>
                        <a:t>+</a:t>
                      </a:r>
                      <a:r>
                        <a:rPr lang="en-US" sz="900" u="none" strike="noStrike" dirty="0">
                          <a:effectLst/>
                        </a:rPr>
                        <a:t> laser spectroscopy at CRYRING@ESR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51,0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466678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G-22-00086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Ultra-high resolution study of the </a:t>
                      </a:r>
                      <a:r>
                        <a:rPr lang="en-US" sz="900" u="none" strike="noStrike" baseline="30000" dirty="0">
                          <a:effectLst/>
                        </a:rPr>
                        <a:t>15</a:t>
                      </a:r>
                      <a:r>
                        <a:rPr lang="en-US" sz="900" u="none" strike="noStrike" dirty="0">
                          <a:effectLst/>
                        </a:rPr>
                        <a:t>O(α,α)</a:t>
                      </a:r>
                      <a:r>
                        <a:rPr lang="en-US" sz="900" u="none" strike="noStrike" baseline="30000" dirty="0">
                          <a:effectLst/>
                        </a:rPr>
                        <a:t>15</a:t>
                      </a:r>
                      <a:r>
                        <a:rPr lang="en-US" sz="900" u="none" strike="noStrike" dirty="0">
                          <a:effectLst/>
                        </a:rPr>
                        <a:t>O reaction using CARME@CRYRING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36,0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580352"/>
                  </a:ext>
                </a:extLst>
              </a:tr>
              <a:tr h="282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G-22-00095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Energy determination of the 1s</a:t>
                      </a:r>
                      <a:r>
                        <a:rPr lang="en-US" sz="900" u="none" strike="noStrike" baseline="30000" dirty="0">
                          <a:effectLst/>
                        </a:rPr>
                        <a:t>2</a:t>
                      </a:r>
                      <a:r>
                        <a:rPr lang="en-US" sz="900" u="none" strike="noStrike" dirty="0">
                          <a:effectLst/>
                        </a:rPr>
                        <a:t> 2s</a:t>
                      </a:r>
                      <a:r>
                        <a:rPr lang="en-US" sz="900" u="none" strike="noStrike" baseline="-25000" dirty="0">
                          <a:effectLst/>
                        </a:rPr>
                        <a:t>1/2</a:t>
                      </a:r>
                      <a:r>
                        <a:rPr lang="en-US" sz="900" u="none" strike="noStrike" dirty="0">
                          <a:effectLst/>
                        </a:rPr>
                        <a:t>   → 1s</a:t>
                      </a:r>
                      <a:r>
                        <a:rPr lang="en-US" sz="900" u="none" strike="noStrike" baseline="30000" dirty="0">
                          <a:effectLst/>
                        </a:rPr>
                        <a:t>2</a:t>
                      </a:r>
                      <a:r>
                        <a:rPr lang="en-US" sz="900" u="none" strike="noStrike" dirty="0">
                          <a:effectLst/>
                        </a:rPr>
                        <a:t> 2p</a:t>
                      </a:r>
                      <a:r>
                        <a:rPr lang="en-US" sz="900" u="none" strike="noStrike" baseline="-25000" dirty="0">
                          <a:effectLst/>
                        </a:rPr>
                        <a:t>3/2</a:t>
                      </a:r>
                      <a:r>
                        <a:rPr lang="en-US" sz="900" u="none" strike="noStrike" dirty="0">
                          <a:effectLst/>
                        </a:rPr>
                        <a:t> radiative transition in Li-like uranium ions via resonant coherent excitation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ESR-HTA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35,5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6160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G-22-00134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Precision x-ray spectroscopy of helium-like uranium using  metallic magnetic calorimeter detectors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32,0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4793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00192" y="4083918"/>
            <a:ext cx="1404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599D"/>
                </a:solidFill>
              </a:rPr>
              <a:t>A grade: </a:t>
            </a:r>
          </a:p>
          <a:p>
            <a:r>
              <a:rPr lang="en-GB" sz="1350" dirty="0">
                <a:solidFill>
                  <a:srgbClr val="00599D"/>
                </a:solidFill>
              </a:rPr>
              <a:t>10 experiments, 425 shifts</a:t>
            </a:r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23386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2545" y="4785996"/>
            <a:ext cx="2133600" cy="273844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9" y="142119"/>
            <a:ext cx="935867" cy="4514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6145" y="62929"/>
            <a:ext cx="4731354" cy="60987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599D"/>
                </a:solidFill>
              </a:rPr>
              <a:t>FAIR Phase Zero 2024-2025:</a:t>
            </a:r>
            <a:br>
              <a:rPr lang="en-GB" b="1" dirty="0">
                <a:solidFill>
                  <a:srgbClr val="00599D"/>
                </a:solidFill>
              </a:rPr>
            </a:br>
            <a:r>
              <a:rPr lang="en-GB" b="1" dirty="0">
                <a:solidFill>
                  <a:srgbClr val="00599D"/>
                </a:solidFill>
              </a:rPr>
              <a:t> beam time applications 2022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7544" y="751994"/>
          <a:ext cx="7560841" cy="3694615"/>
        </p:xfrm>
        <a:graphic>
          <a:graphicData uri="http://schemas.openxmlformats.org/drawingml/2006/table">
            <a:tbl>
              <a:tblPr/>
              <a:tblGrid>
                <a:gridCol w="568112">
                  <a:extLst>
                    <a:ext uri="{9D8B030D-6E8A-4147-A177-3AD203B41FA5}">
                      <a16:colId xmlns:a16="http://schemas.microsoft.com/office/drawing/2014/main" val="1321881736"/>
                    </a:ext>
                  </a:extLst>
                </a:gridCol>
                <a:gridCol w="4973606">
                  <a:extLst>
                    <a:ext uri="{9D8B030D-6E8A-4147-A177-3AD203B41FA5}">
                      <a16:colId xmlns:a16="http://schemas.microsoft.com/office/drawing/2014/main" val="3808087987"/>
                    </a:ext>
                  </a:extLst>
                </a:gridCol>
                <a:gridCol w="858915">
                  <a:extLst>
                    <a:ext uri="{9D8B030D-6E8A-4147-A177-3AD203B41FA5}">
                      <a16:colId xmlns:a16="http://schemas.microsoft.com/office/drawing/2014/main" val="2161292216"/>
                    </a:ext>
                  </a:extLst>
                </a:gridCol>
                <a:gridCol w="571111">
                  <a:extLst>
                    <a:ext uri="{9D8B030D-6E8A-4147-A177-3AD203B41FA5}">
                      <a16:colId xmlns:a16="http://schemas.microsoft.com/office/drawing/2014/main" val="2816747282"/>
                    </a:ext>
                  </a:extLst>
                </a:gridCol>
                <a:gridCol w="589098">
                  <a:extLst>
                    <a:ext uri="{9D8B030D-6E8A-4147-A177-3AD203B41FA5}">
                      <a16:colId xmlns:a16="http://schemas.microsoft.com/office/drawing/2014/main" val="305018792"/>
                    </a:ext>
                  </a:extLst>
                </a:gridCol>
              </a:tblGrid>
              <a:tr h="355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ID 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dirty="0">
                          <a:effectLst/>
                        </a:rPr>
                        <a:t> </a:t>
                      </a:r>
                      <a:r>
                        <a:rPr lang="de-DE" sz="1100" b="1" dirty="0"/>
                        <a:t>SPARC </a:t>
                      </a:r>
                      <a:r>
                        <a:rPr lang="de-DE" sz="1100" b="1" dirty="0" err="1"/>
                        <a:t>research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progam</a:t>
                      </a:r>
                      <a:r>
                        <a:rPr lang="de-DE" sz="1100" b="1" dirty="0"/>
                        <a:t> limited </a:t>
                      </a:r>
                      <a:r>
                        <a:rPr lang="de-DE" sz="1100" b="1" dirty="0" err="1"/>
                        <a:t>by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availability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of</a:t>
                      </a:r>
                      <a:r>
                        <a:rPr lang="de-DE" sz="1100" b="1" dirty="0"/>
                        <a:t> </a:t>
                      </a:r>
                      <a:r>
                        <a:rPr lang="de-DE" sz="1100" b="1" dirty="0" err="1"/>
                        <a:t>beamtime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700" u="none" strike="noStrike" dirty="0"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700" u="none" strike="noStrike" dirty="0">
                          <a:effectLst/>
                        </a:rPr>
                        <a:t> 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de-D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66419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G-22-00029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X-ray spectroscopy of slow Xe</a:t>
                      </a:r>
                      <a:r>
                        <a:rPr lang="en-US" sz="900" u="none" strike="noStrike" baseline="30000" dirty="0">
                          <a:effectLst/>
                        </a:rPr>
                        <a:t>54+</a:t>
                      </a:r>
                      <a:r>
                        <a:rPr lang="en-US" sz="900" u="none" strike="noStrike" dirty="0">
                          <a:effectLst/>
                        </a:rPr>
                        <a:t> + </a:t>
                      </a:r>
                      <a:r>
                        <a:rPr lang="en-US" sz="900" u="none" strike="noStrike" dirty="0" err="1">
                          <a:effectLst/>
                        </a:rPr>
                        <a:t>Xe</a:t>
                      </a:r>
                      <a:r>
                        <a:rPr lang="en-US" sz="900" u="none" strike="noStrike" dirty="0">
                          <a:effectLst/>
                        </a:rPr>
                        <a:t> collisions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36,0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388149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G-22-00037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Atomic Processes in the Wake of Neutron-Star Mergers: Electron-Ion Recombination of Low-Charged Heavy Ions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46,0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552735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G-22-00060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Proton-capture on </a:t>
                      </a:r>
                      <a:r>
                        <a:rPr lang="en-US" sz="900" u="none" strike="noStrike" baseline="30000" dirty="0">
                          <a:effectLst/>
                        </a:rPr>
                        <a:t>91</a:t>
                      </a:r>
                      <a:r>
                        <a:rPr lang="en-US" sz="900" u="none" strike="noStrike" dirty="0">
                          <a:effectLst/>
                        </a:rPr>
                        <a:t>Nb -  A key to the explosive nucleosynthesis of the p nuclei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FRS-ESR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44,5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945120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G-22-00068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Towards testing three-loop effects of bound-state QED in </a:t>
                      </a:r>
                      <a:r>
                        <a:rPr lang="en-US" sz="900" u="none" strike="noStrike" dirty="0" err="1">
                          <a:effectLst/>
                        </a:rPr>
                        <a:t>heliumlike</a:t>
                      </a:r>
                      <a:r>
                        <a:rPr lang="en-US" sz="900" u="none" strike="noStrike" dirty="0">
                          <a:effectLst/>
                        </a:rPr>
                        <a:t> uranium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ESR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38,0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092729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G-22-00070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Dielectronic</a:t>
                      </a:r>
                      <a:r>
                        <a:rPr lang="en-US" sz="900" u="none" strike="noStrike" dirty="0">
                          <a:effectLst/>
                        </a:rPr>
                        <a:t> and </a:t>
                      </a:r>
                      <a:r>
                        <a:rPr lang="en-US" sz="900" u="none" strike="noStrike" dirty="0" err="1">
                          <a:effectLst/>
                        </a:rPr>
                        <a:t>trielectronic</a:t>
                      </a:r>
                      <a:r>
                        <a:rPr lang="en-US" sz="900" u="none" strike="noStrike" dirty="0">
                          <a:effectLst/>
                        </a:rPr>
                        <a:t> recombination in sulfur ions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21,0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991125"/>
                  </a:ext>
                </a:extLst>
              </a:tr>
              <a:tr h="199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G-22-00072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Commissioning and First Storage Ring Experiments of the CRYRING Transverse Electron Target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27,0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945417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G-22-00072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Commissioning and First Storage Ring Experiments of the CRYRING Transverse Electron Target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54,0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891107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G-22-00075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Laser spectroscopy of the (1s</a:t>
                      </a:r>
                      <a:r>
                        <a:rPr lang="en-US" sz="900" u="none" strike="noStrike" baseline="30000" dirty="0">
                          <a:effectLst/>
                        </a:rPr>
                        <a:t>2</a:t>
                      </a:r>
                      <a:r>
                        <a:rPr lang="en-US" sz="900" u="none" strike="noStrike" dirty="0">
                          <a:effectLst/>
                        </a:rPr>
                        <a:t> 2s2p) </a:t>
                      </a:r>
                      <a:r>
                        <a:rPr lang="en-US" sz="900" u="none" strike="noStrike" baseline="30000" dirty="0">
                          <a:effectLst/>
                        </a:rPr>
                        <a:t>3</a:t>
                      </a:r>
                      <a:r>
                        <a:rPr lang="en-US" sz="900" u="none" strike="noStrike" dirty="0">
                          <a:effectLst/>
                        </a:rPr>
                        <a:t>P</a:t>
                      </a:r>
                      <a:r>
                        <a:rPr lang="en-US" sz="900" u="none" strike="noStrike" baseline="-25000" dirty="0">
                          <a:effectLst/>
                        </a:rPr>
                        <a:t>0</a:t>
                      </a:r>
                      <a:r>
                        <a:rPr lang="en-US" sz="900" u="none" strike="noStrike" dirty="0">
                          <a:effectLst/>
                        </a:rPr>
                        <a:t> - </a:t>
                      </a:r>
                      <a:r>
                        <a:rPr lang="en-US" sz="900" u="none" strike="noStrike" baseline="30000" dirty="0">
                          <a:effectLst/>
                        </a:rPr>
                        <a:t>3</a:t>
                      </a:r>
                      <a:r>
                        <a:rPr lang="en-US" sz="900" u="none" strike="noStrike" dirty="0">
                          <a:effectLst/>
                        </a:rPr>
                        <a:t>P</a:t>
                      </a:r>
                      <a:r>
                        <a:rPr lang="en-US" sz="900" u="none" strike="noStrike" baseline="-25000" dirty="0">
                          <a:effectLst/>
                        </a:rPr>
                        <a:t>1</a:t>
                      </a:r>
                      <a:r>
                        <a:rPr lang="en-US" sz="900" u="none" strike="noStrike" dirty="0">
                          <a:effectLst/>
                        </a:rPr>
                        <a:t> level splitting in Be-like krypton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27,0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13099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G-22-00087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Astrophysical nuclear reactions between bare ions using FISIC+CARME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18,0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92170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G-22-00093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Influence of hyperfine interaction on the nuclear electron capture decay in </a:t>
                      </a:r>
                      <a:r>
                        <a:rPr lang="en-US" sz="900" u="none" strike="noStrike" baseline="30000" dirty="0">
                          <a:effectLst/>
                        </a:rPr>
                        <a:t>111</a:t>
                      </a:r>
                      <a:r>
                        <a:rPr lang="en-US" sz="900" u="none" strike="noStrike" dirty="0">
                          <a:effectLst/>
                        </a:rPr>
                        <a:t>Sn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FRS-ESR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20,5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432686"/>
                  </a:ext>
                </a:extLst>
              </a:tr>
              <a:tr h="316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G-22-00130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Cooling and precision spectroscopy of </a:t>
                      </a:r>
                      <a:r>
                        <a:rPr lang="en-US" sz="900" u="none" strike="noStrike" baseline="30000" dirty="0">
                          <a:effectLst/>
                        </a:rPr>
                        <a:t>209</a:t>
                      </a:r>
                      <a:r>
                        <a:rPr lang="en-US" sz="900" u="none" strike="noStrike" dirty="0">
                          <a:effectLst/>
                        </a:rPr>
                        <a:t>Bi</a:t>
                      </a:r>
                      <a:r>
                        <a:rPr lang="en-US" sz="900" u="none" strike="noStrike" baseline="30000" dirty="0">
                          <a:effectLst/>
                        </a:rPr>
                        <a:t>82+</a:t>
                      </a:r>
                      <a:r>
                        <a:rPr lang="en-US" sz="900" u="none" strike="noStrike" dirty="0">
                          <a:effectLst/>
                        </a:rPr>
                        <a:t> ion ensembles  with the ARTEMIS and SPECTRAP experiments at the HITRAP facility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ESR-HITRAP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63,0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5502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G-22-00140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High-resolution measurement of the exotic Two-Electron One-Photon decay (TEOP) of the 1s</a:t>
                      </a:r>
                      <a:r>
                        <a:rPr lang="en-US" sz="900" u="none" strike="noStrike" baseline="0" dirty="0">
                          <a:effectLst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</a:rPr>
                        <a:t>2s</a:t>
                      </a:r>
                      <a:r>
                        <a:rPr lang="en-US" sz="900" u="none" strike="noStrike" baseline="30000" dirty="0">
                          <a:effectLst/>
                        </a:rPr>
                        <a:t>2</a:t>
                      </a:r>
                      <a:r>
                        <a:rPr lang="en-US" sz="900" u="none" strike="noStrike" dirty="0">
                          <a:effectLst/>
                        </a:rPr>
                        <a:t> state in Li-like uranium.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24,0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09256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G-22-00152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Systematic measurement of electron capture cross  sections in the unexplored low collision energy regime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45,0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492432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G-22-00159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Fast Ion – Slow Ion Collisions @ CRYRING:  Exploring quantum dynamics of N-body systems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71,0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20674"/>
                  </a:ext>
                </a:extLst>
              </a:tr>
              <a:tr h="18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G-22-00165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Heavy Ion Storage Ring Experiments of Nuclear Excitation by Electron Capture (NEEC)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27,5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43324"/>
                  </a:ext>
                </a:extLst>
              </a:tr>
              <a:tr h="27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G-22-00172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Exploring the limits of bunched beam laser cooling of relativistic stored ions, using 3 laser beams (pulsed and </a:t>
                      </a:r>
                      <a:r>
                        <a:rPr lang="en-US" sz="900" u="none" strike="noStrike" dirty="0" err="1">
                          <a:effectLst/>
                        </a:rPr>
                        <a:t>cw</a:t>
                      </a:r>
                      <a:r>
                        <a:rPr lang="en-US" sz="900" u="none" strike="noStrike" dirty="0">
                          <a:effectLst/>
                        </a:rPr>
                        <a:t>)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39,5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2" marR="3892" marT="3892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23916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02270" y="4367343"/>
            <a:ext cx="14233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00599D"/>
                </a:solidFill>
              </a:rPr>
              <a:t>A- grade:</a:t>
            </a:r>
          </a:p>
          <a:p>
            <a:r>
              <a:rPr lang="en-GB" sz="1350" dirty="0">
                <a:solidFill>
                  <a:srgbClr val="00599D"/>
                </a:solidFill>
              </a:rPr>
              <a:t>16 experiments,</a:t>
            </a:r>
          </a:p>
          <a:p>
            <a:r>
              <a:rPr lang="en-GB" sz="1350" dirty="0">
                <a:solidFill>
                  <a:srgbClr val="00599D"/>
                </a:solidFill>
              </a:rPr>
              <a:t> 592  shifts</a:t>
            </a:r>
          </a:p>
        </p:txBody>
      </p:sp>
    </p:spTree>
    <p:extLst>
      <p:ext uri="{BB962C8B-B14F-4D97-AF65-F5344CB8AC3E}">
        <p14:creationId xmlns:p14="http://schemas.microsoft.com/office/powerpoint/2010/main" val="1641617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18" y="178309"/>
            <a:ext cx="4748942" cy="590668"/>
          </a:xfrm>
        </p:spPr>
        <p:txBody>
          <a:bodyPr/>
          <a:lstStyle/>
          <a:p>
            <a:r>
              <a:rPr lang="de-DE" sz="2400" dirty="0">
                <a:latin typeface="Arial Narrow" panose="020B0606020202030204" pitchFamily="34" charset="0"/>
              </a:rPr>
              <a:t>SPARC Experiments in 2024 and 2025: </a:t>
            </a:r>
            <a:r>
              <a:rPr lang="en-US" sz="2400" dirty="0">
                <a:latin typeface="Arial Narrow" panose="020B0606020202030204" pitchFamily="34" charset="0"/>
              </a:rPr>
              <a:t>Setting the stage for the years to come</a:t>
            </a: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517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4F0E74-F3EE-2BB5-DAAD-9A0C87BEC94B}"/>
              </a:ext>
            </a:extLst>
          </p:cNvPr>
          <p:cNvSpPr txBox="1"/>
          <p:nvPr/>
        </p:nvSpPr>
        <p:spPr>
          <a:xfrm>
            <a:off x="179045" y="2057751"/>
            <a:ext cx="8886250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u="none" strike="noStrike" baseline="0" dirty="0">
                <a:latin typeface="+mj-lt"/>
              </a:rPr>
              <a:t>CRYRING@ESR</a:t>
            </a:r>
            <a:r>
              <a:rPr lang="en-US" sz="1400" b="0" u="none" strike="noStrike" baseline="0" dirty="0">
                <a:latin typeface="+mj-lt"/>
              </a:rPr>
              <a:t>:  For the production runs the experiments will use mostly beams transferred from the ESR. </a:t>
            </a:r>
            <a:r>
              <a:rPr lang="en-US" sz="1400" dirty="0">
                <a:latin typeface="+mj-lt"/>
              </a:rPr>
              <a:t>Main requests are for Uranium in different charge states (bare, He-like and Be-like) and for bare Xe.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u="none" strike="noStrike" baseline="0" dirty="0">
                <a:latin typeface="+mj-lt"/>
              </a:rPr>
              <a:t>CRYING@ESR</a:t>
            </a:r>
            <a:r>
              <a:rPr lang="en-US" sz="1400" b="0" u="none" strike="noStrike" baseline="0" dirty="0">
                <a:latin typeface="+mj-lt"/>
              </a:rPr>
              <a:t>: </a:t>
            </a:r>
            <a:r>
              <a:rPr lang="en-US" sz="1400" dirty="0">
                <a:latin typeface="+mj-lt"/>
              </a:rPr>
              <a:t>Possibility for commissioning of the setup FISIC (POF milestone).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ESR:</a:t>
            </a:r>
            <a:r>
              <a:rPr lang="en-US" sz="1400" dirty="0"/>
              <a:t> Tight schedule of E095+E052+E028 in 2024 (</a:t>
            </a:r>
            <a:r>
              <a:rPr lang="en-US" sz="1400" i="1" dirty="0">
                <a:solidFill>
                  <a:srgbClr val="FF0000"/>
                </a:solidFill>
              </a:rPr>
              <a:t>risk: limited set-up time</a:t>
            </a:r>
            <a:r>
              <a:rPr lang="en-US" sz="1400" dirty="0"/>
              <a:t>) 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ESR</a:t>
            </a:r>
            <a:r>
              <a:rPr lang="de-DE" sz="1400" dirty="0"/>
              <a:t>: E052: </a:t>
            </a:r>
            <a:r>
              <a:rPr lang="en-US" sz="1400" dirty="0"/>
              <a:t>Test of the accumulation in ESR of RIBs produced (stripping foil): stacking supported by stochastic cooling (</a:t>
            </a:r>
            <a:r>
              <a:rPr lang="en-US" sz="1400" i="1" dirty="0">
                <a:solidFill>
                  <a:srgbClr val="FF0000"/>
                </a:solidFill>
              </a:rPr>
              <a:t>risk: scheduled parallel to machine experiments</a:t>
            </a:r>
            <a:r>
              <a:rPr lang="en-US" sz="1400" dirty="0"/>
              <a:t>)</a:t>
            </a:r>
            <a:endParaRPr lang="en-US" sz="14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+mj-lt"/>
              </a:rPr>
              <a:t>ESR:</a:t>
            </a:r>
            <a:r>
              <a:rPr lang="en-US" sz="1400" dirty="0">
                <a:latin typeface="+mj-lt"/>
              </a:rPr>
              <a:t> </a:t>
            </a:r>
            <a:r>
              <a:rPr lang="en-US" sz="1400" baseline="30000" dirty="0">
                <a:latin typeface="+mj-lt"/>
              </a:rPr>
              <a:t>229</a:t>
            </a:r>
            <a:r>
              <a:rPr lang="en-US" sz="1400" dirty="0">
                <a:latin typeface="+mj-lt"/>
              </a:rPr>
              <a:t>Th studies (installation of dedicated vacuum windows – </a:t>
            </a:r>
            <a:r>
              <a:rPr lang="en-US" sz="1400" i="1" dirty="0">
                <a:solidFill>
                  <a:srgbClr val="FF0000"/>
                </a:solidFill>
                <a:latin typeface="+mj-lt"/>
              </a:rPr>
              <a:t>many failed vacuum testing! </a:t>
            </a:r>
            <a:r>
              <a:rPr lang="en-US" sz="1400" dirty="0">
                <a:latin typeface="+mj-lt"/>
              </a:rPr>
              <a:t>)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ESR</a:t>
            </a:r>
            <a:r>
              <a:rPr lang="en-US" sz="1400" dirty="0"/>
              <a:t>: Delayed delivery of experimental components (</a:t>
            </a:r>
            <a:r>
              <a:rPr lang="en-US" sz="1400" i="1" dirty="0">
                <a:solidFill>
                  <a:srgbClr val="FF0000"/>
                </a:solidFill>
              </a:rPr>
              <a:t>risk:</a:t>
            </a:r>
            <a:r>
              <a:rPr lang="en-US" sz="1400" i="1" dirty="0"/>
              <a:t> </a:t>
            </a:r>
            <a:r>
              <a:rPr lang="en-US" sz="1400" i="1" dirty="0">
                <a:solidFill>
                  <a:srgbClr val="FF0000"/>
                </a:solidFill>
              </a:rPr>
              <a:t>late installation</a:t>
            </a:r>
            <a:r>
              <a:rPr lang="en-US" sz="14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+mj-lt"/>
              </a:rPr>
              <a:t>ESR: </a:t>
            </a:r>
            <a:r>
              <a:rPr lang="en-US" sz="1400" dirty="0">
                <a:latin typeface="+mj-lt"/>
              </a:rPr>
              <a:t>Test of new laser systems to be built for the laser cooling experiment in SIS100 (FAIR-FS).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+mj-lt"/>
              </a:rPr>
              <a:t>ESR/Cave A</a:t>
            </a:r>
            <a:r>
              <a:rPr lang="en-US" sz="1400" dirty="0">
                <a:latin typeface="+mj-lt"/>
              </a:rPr>
              <a:t>: RCE experiment with Li-like uranium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endParaRPr lang="en-US" sz="1400" dirty="0"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7CE0D0-E59F-4EB6-3019-FE3A9F9A6AAE}"/>
              </a:ext>
            </a:extLst>
          </p:cNvPr>
          <p:cNvSpPr txBox="1"/>
          <p:nvPr/>
        </p:nvSpPr>
        <p:spPr>
          <a:xfrm>
            <a:off x="1487714" y="964439"/>
            <a:ext cx="5539051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Concentration</a:t>
            </a:r>
            <a:r>
              <a:rPr lang="de-DE" dirty="0"/>
              <a:t> on A </a:t>
            </a:r>
            <a:r>
              <a:rPr lang="de-DE" dirty="0" err="1"/>
              <a:t>rated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at ESR, CRYRING@ESR, HITRAP &amp; Cave A 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C1485D-EE78-6CEF-B60A-E6CC9303D202}"/>
              </a:ext>
            </a:extLst>
          </p:cNvPr>
          <p:cNvSpPr txBox="1"/>
          <p:nvPr/>
        </p:nvSpPr>
        <p:spPr>
          <a:xfrm>
            <a:off x="38491" y="1706834"/>
            <a:ext cx="415915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ESR &amp; CRYRING@ESR (ESR </a:t>
            </a:r>
            <a:r>
              <a:rPr lang="de-DE" dirty="0" err="1"/>
              <a:t>beams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0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BF66D-78C8-3D3B-749F-D06F8594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580" y="277653"/>
            <a:ext cx="6019685" cy="590668"/>
          </a:xfrm>
        </p:spPr>
        <p:txBody>
          <a:bodyPr/>
          <a:lstStyle/>
          <a:p>
            <a:pPr algn="ctr"/>
            <a:r>
              <a:rPr lang="de-DE" dirty="0"/>
              <a:t>Updated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SPARC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2023 </a:t>
            </a:r>
            <a:r>
              <a:rPr lang="de-DE" dirty="0" err="1"/>
              <a:t>to</a:t>
            </a:r>
            <a:r>
              <a:rPr lang="de-DE" dirty="0"/>
              <a:t> 2033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A8D97C-73B8-E5BA-DAE2-623C8BFDEB2A}"/>
              </a:ext>
            </a:extLst>
          </p:cNvPr>
          <p:cNvSpPr txBox="1"/>
          <p:nvPr/>
        </p:nvSpPr>
        <p:spPr>
          <a:xfrm>
            <a:off x="608772" y="1026787"/>
            <a:ext cx="8194814" cy="2200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All activities related to APPA cave and HESR are suspended</a:t>
            </a:r>
          </a:p>
          <a:p>
            <a:pPr algn="l">
              <a:spcAft>
                <a:spcPts val="600"/>
              </a:spcAft>
            </a:pPr>
            <a:r>
              <a:rPr lang="en-US" sz="1600" dirty="0"/>
              <a:t>	(goodbye for atomic physics at relativistic collision energies);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 cooling and spectroscopy is currently the only SPARC activity at SIS100;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Clear focus on the MSV facilities ESR, CRYRING@ESR, and HITRAP;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mid-term projects for ESR, CRYRING@ESR, and HITRAP in order to be prepared for the next 10 to 20 years.</a:t>
            </a:r>
          </a:p>
          <a:p>
            <a:pPr algn="l"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4" name="Picture 12" descr="logo_blauer_leichtviolett_im_c">
            <a:extLst>
              <a:ext uri="{FF2B5EF4-FFF2-40B4-BE49-F238E27FC236}">
                <a16:creationId xmlns:a16="http://schemas.microsoft.com/office/drawing/2014/main" id="{19AC8488-885F-694B-CB0F-8596898F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3" y="185023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355457-1DF4-2E50-7818-6125B380815D}"/>
              </a:ext>
            </a:extLst>
          </p:cNvPr>
          <p:cNvSpPr txBox="1"/>
          <p:nvPr/>
        </p:nvSpPr>
        <p:spPr>
          <a:xfrm>
            <a:off x="1229065" y="3029408"/>
            <a:ext cx="6685870" cy="83099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/>
              <a:t>Reliable beam time provision for the years to come – including 2026 to 2028 – is of utmost importance to stay nationally and internationally competitive as well as for the preservation of the collaboration.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59CAC37-5EB6-131A-831A-D187A376BC61}"/>
              </a:ext>
            </a:extLst>
          </p:cNvPr>
          <p:cNvCxnSpPr/>
          <p:nvPr/>
        </p:nvCxnSpPr>
        <p:spPr>
          <a:xfrm flipV="1">
            <a:off x="222422" y="3953035"/>
            <a:ext cx="8216622" cy="5619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9653771C-6589-D1D9-44CD-6D3DD5514947}"/>
              </a:ext>
            </a:extLst>
          </p:cNvPr>
          <p:cNvSpPr txBox="1"/>
          <p:nvPr/>
        </p:nvSpPr>
        <p:spPr>
          <a:xfrm>
            <a:off x="145282" y="4058924"/>
            <a:ext cx="8658304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/>
              <a:t>To make the point clear: all physics topics related to relativistic ion beams (&gt; 2 GeV/u) such as </a:t>
            </a:r>
            <a:r>
              <a:rPr lang="en-US" sz="1400" i="1" dirty="0"/>
              <a:t>resonant coherent excitation, sub-femtosecond x-ray laser spectroscopy, “Heisenberg`s Dream“, test of time dilation </a:t>
            </a:r>
            <a:r>
              <a:rPr lang="en-US" sz="1400" dirty="0"/>
              <a:t>etc. are not in the scope of our current strategy. It will be difficult to maintain our expertise, if it will be possible at all.</a:t>
            </a:r>
          </a:p>
        </p:txBody>
      </p:sp>
    </p:spTree>
    <p:extLst>
      <p:ext uri="{BB962C8B-B14F-4D97-AF65-F5344CB8AC3E}">
        <p14:creationId xmlns:p14="http://schemas.microsoft.com/office/powerpoint/2010/main" val="34652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8FEFA5AA-483E-8BAD-03EE-69996BB2FD9F}"/>
              </a:ext>
            </a:extLst>
          </p:cNvPr>
          <p:cNvGrpSpPr/>
          <p:nvPr/>
        </p:nvGrpSpPr>
        <p:grpSpPr>
          <a:xfrm>
            <a:off x="-3549" y="1239876"/>
            <a:ext cx="3203861" cy="3085898"/>
            <a:chOff x="-4614" y="2152542"/>
            <a:chExt cx="4855816" cy="4454102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8C19BA15-CC82-F716-249D-E54C0A5F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614" y="2152542"/>
              <a:ext cx="4461741" cy="4454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EED8C-8F55-B554-33F4-233D862260F1}"/>
                </a:ext>
              </a:extLst>
            </p:cNvPr>
            <p:cNvSpPr txBox="1"/>
            <p:nvPr/>
          </p:nvSpPr>
          <p:spPr>
            <a:xfrm rot="18210439">
              <a:off x="3632128" y="3211608"/>
              <a:ext cx="1152126" cy="42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dirty="0" err="1">
                  <a:solidFill>
                    <a:srgbClr val="CC9900"/>
                  </a:solidFill>
                  <a:latin typeface="Arial" panose="020B0604020202020204" pitchFamily="34" charset="0"/>
                </a:rPr>
                <a:t>MSVc</a:t>
              </a:r>
              <a:endParaRPr lang="en-GB" sz="1350" dirty="0">
                <a:solidFill>
                  <a:srgbClr val="CC99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5257FF36-7258-B693-69B2-4767018D31CC}"/>
                </a:ext>
              </a:extLst>
            </p:cNvPr>
            <p:cNvSpPr txBox="1"/>
            <p:nvPr/>
          </p:nvSpPr>
          <p:spPr>
            <a:xfrm>
              <a:off x="2947627" y="5376314"/>
              <a:ext cx="4120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FD7F859A-5C79-ABBE-9AE2-8821025942AC}"/>
                </a:ext>
              </a:extLst>
            </p:cNvPr>
            <p:cNvSpPr txBox="1"/>
            <p:nvPr/>
          </p:nvSpPr>
          <p:spPr>
            <a:xfrm>
              <a:off x="3359696" y="4697778"/>
              <a:ext cx="36004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B9F2ECAE-55BE-C77D-3EDF-613035A5E586}"/>
                </a:ext>
              </a:extLst>
            </p:cNvPr>
            <p:cNvSpPr txBox="1"/>
            <p:nvPr/>
          </p:nvSpPr>
          <p:spPr>
            <a:xfrm>
              <a:off x="3671808" y="4054026"/>
              <a:ext cx="33596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C77DE4D1-0B68-421D-5973-CE30BF877FB1}"/>
                </a:ext>
              </a:extLst>
            </p:cNvPr>
            <p:cNvSpPr txBox="1"/>
            <p:nvPr/>
          </p:nvSpPr>
          <p:spPr>
            <a:xfrm>
              <a:off x="4466790" y="2492114"/>
              <a:ext cx="38441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n-GB" sz="1350" dirty="0">
                  <a:solidFill>
                    <a:srgbClr val="0099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95AFCE8C-D5E5-A59A-FEEC-C9FC330D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556" y="188120"/>
            <a:ext cx="6129236" cy="587441"/>
          </a:xfrm>
        </p:spPr>
        <p:txBody>
          <a:bodyPr lIns="108000" tIns="108000" rIns="108000" bIns="10800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at Present GSI &amp; FAIR Facilities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10E8-C875-E1ED-82D6-D915EEC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D8BC8-1798-4D96-9996-232737A45319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E0B096-FA47-2877-D62A-32137DDA740B}"/>
              </a:ext>
            </a:extLst>
          </p:cNvPr>
          <p:cNvSpPr txBox="1">
            <a:spLocks/>
          </p:cNvSpPr>
          <p:nvPr/>
        </p:nvSpPr>
        <p:spPr>
          <a:xfrm>
            <a:off x="713511" y="708584"/>
            <a:ext cx="7505361" cy="5906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Precision Domain </a:t>
            </a:r>
            <a:r>
              <a:rPr lang="de-DE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FAIR: </a:t>
            </a:r>
            <a:r>
              <a:rPr lang="de-DE" sz="2000" i="1" dirty="0">
                <a:solidFill>
                  <a:schemeClr val="tx1"/>
                </a:solidFill>
                <a:latin typeface="Arial Narrow" panose="020B0606020202030204" pitchFamily="34" charset="0"/>
              </a:rPr>
              <a:t>Atomic, Quantum, and Fundamental Physics</a:t>
            </a:r>
            <a:endParaRPr lang="en-US" sz="20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11C0C2F-88D6-FD0F-2636-00C6F7C7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030" y="1238438"/>
            <a:ext cx="5788486" cy="111148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r="1915"/>
          <a:stretch/>
        </p:blipFill>
        <p:spPr>
          <a:xfrm>
            <a:off x="3709173" y="2645417"/>
            <a:ext cx="5051517" cy="2210324"/>
          </a:xfrm>
          <a:prstGeom prst="rect">
            <a:avLst/>
          </a:prstGeom>
        </p:spPr>
      </p:pic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AA1B3D45-0534-3C3C-2C9B-E9F906DF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6" y="188235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9FFB6D-EC67-9268-44E9-F71BAC02EAD4}"/>
              </a:ext>
            </a:extLst>
          </p:cNvPr>
          <p:cNvSpPr txBox="1"/>
          <p:nvPr/>
        </p:nvSpPr>
        <p:spPr>
          <a:xfrm>
            <a:off x="3914279" y="2325682"/>
            <a:ext cx="41097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i="1" dirty="0">
                <a:latin typeface="Arial Narrow" panose="020B0606020202030204" pitchFamily="34" charset="0"/>
              </a:rPr>
              <a:t>HITRAP, CRYRING, ESR </a:t>
            </a:r>
            <a:r>
              <a:rPr lang="de-DE" b="1" i="1" dirty="0" err="1">
                <a:latin typeface="Arial Narrow" panose="020B0606020202030204" pitchFamily="34" charset="0"/>
              </a:rPr>
              <a:t>are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part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of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the</a:t>
            </a:r>
            <a:r>
              <a:rPr lang="de-DE" b="1" i="1" dirty="0">
                <a:latin typeface="Arial Narrow" panose="020B0606020202030204" pitchFamily="34" charset="0"/>
              </a:rPr>
              <a:t> MSV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11485E-3559-C2AD-244C-D1658E980999}"/>
              </a:ext>
            </a:extLst>
          </p:cNvPr>
          <p:cNvSpPr txBox="1"/>
          <p:nvPr/>
        </p:nvSpPr>
        <p:spPr>
          <a:xfrm>
            <a:off x="58426" y="4279680"/>
            <a:ext cx="3536537" cy="705961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 the years to come, the current MSV facilities of SPARC/APPA are highly competitive and worldwide unique.</a:t>
            </a:r>
          </a:p>
        </p:txBody>
      </p:sp>
    </p:spTree>
    <p:extLst>
      <p:ext uri="{BB962C8B-B14F-4D97-AF65-F5344CB8AC3E}">
        <p14:creationId xmlns:p14="http://schemas.microsoft.com/office/powerpoint/2010/main" val="371257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A6D0-146B-A783-A87D-6A11B3FA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20" y="111718"/>
            <a:ext cx="4086893" cy="590668"/>
          </a:xfrm>
        </p:spPr>
        <p:txBody>
          <a:bodyPr/>
          <a:lstStyle/>
          <a:p>
            <a:r>
              <a:rPr lang="en-DE" dirty="0">
                <a:latin typeface="Arial Narrow" panose="020B0606020202030204" pitchFamily="34" charset="0"/>
              </a:rPr>
              <a:t>New Highlights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From</a:t>
            </a:r>
            <a:r>
              <a:rPr lang="de-DE" dirty="0">
                <a:latin typeface="Arial Narrow" panose="020B0606020202030204" pitchFamily="34" charset="0"/>
              </a:rPr>
              <a:t> SPARC</a:t>
            </a:r>
            <a:r>
              <a:rPr lang="en-DE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563F8-097D-44D1-9382-1B39F142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30" y="2992757"/>
            <a:ext cx="1575029" cy="1117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E6779-1364-5885-74A2-A0B2E848FE14}"/>
              </a:ext>
            </a:extLst>
          </p:cNvPr>
          <p:cNvSpPr txBox="1"/>
          <p:nvPr/>
        </p:nvSpPr>
        <p:spPr>
          <a:xfrm>
            <a:off x="38258" y="4158936"/>
            <a:ext cx="323779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DE" sz="1000" dirty="0"/>
              <a:t>First simultaneous measurement of (p,</a:t>
            </a:r>
            <a:r>
              <a:rPr lang="en-DE" sz="1000" dirty="0">
                <a:sym typeface="Symbol" panose="05050102010706020507" pitchFamily="18" charset="2"/>
              </a:rPr>
              <a:t></a:t>
            </a:r>
            <a:r>
              <a:rPr lang="en-DE" sz="1000" dirty="0"/>
              <a:t>) and (p,n) reaction channels for astrophysical gamma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63D6E-815E-831F-F77D-CB46206FF598}"/>
              </a:ext>
            </a:extLst>
          </p:cNvPr>
          <p:cNvSpPr txBox="1"/>
          <p:nvPr/>
        </p:nvSpPr>
        <p:spPr>
          <a:xfrm>
            <a:off x="191269" y="1191355"/>
            <a:ext cx="231986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sz="1600" b="1" dirty="0"/>
              <a:t>(p,</a:t>
            </a:r>
            <a:r>
              <a:rPr lang="en-DE" sz="1600" b="1" dirty="0">
                <a:sym typeface="Symbol" panose="05050102010706020507" pitchFamily="18" charset="2"/>
              </a:rPr>
              <a:t></a:t>
            </a:r>
            <a:r>
              <a:rPr lang="en-DE" sz="1600" b="1" dirty="0"/>
              <a:t>) and (p,n) @ ESR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0D326-80EA-05B1-1E80-34E3D171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6" y="1535486"/>
            <a:ext cx="2653761" cy="140118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B9A050-A884-6BB8-05D8-7D553955133B}"/>
              </a:ext>
            </a:extLst>
          </p:cNvPr>
          <p:cNvSpPr/>
          <p:nvPr/>
        </p:nvSpPr>
        <p:spPr>
          <a:xfrm>
            <a:off x="1179096" y="2405125"/>
            <a:ext cx="160494" cy="16307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EAF9B2-4800-9F56-F9BF-4DFB431626F1}"/>
              </a:ext>
            </a:extLst>
          </p:cNvPr>
          <p:cNvSpPr/>
          <p:nvPr/>
        </p:nvSpPr>
        <p:spPr>
          <a:xfrm>
            <a:off x="1179096" y="2123101"/>
            <a:ext cx="160494" cy="16307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628D5C-BC4E-D4F6-9AF0-E7D177209892}"/>
              </a:ext>
            </a:extLst>
          </p:cNvPr>
          <p:cNvSpPr/>
          <p:nvPr/>
        </p:nvSpPr>
        <p:spPr>
          <a:xfrm>
            <a:off x="1563469" y="2248501"/>
            <a:ext cx="160494" cy="16307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191F32-6B87-D8D3-B4CA-FECE98099699}"/>
              </a:ext>
            </a:extLst>
          </p:cNvPr>
          <p:cNvSpPr/>
          <p:nvPr/>
        </p:nvSpPr>
        <p:spPr>
          <a:xfrm>
            <a:off x="1559911" y="1846690"/>
            <a:ext cx="160494" cy="16307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13077B-B404-2446-A978-1E311B1CDF8D}"/>
              </a:ext>
            </a:extLst>
          </p:cNvPr>
          <p:cNvSpPr/>
          <p:nvPr/>
        </p:nvSpPr>
        <p:spPr>
          <a:xfrm>
            <a:off x="2450509" y="2411574"/>
            <a:ext cx="160494" cy="16307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185908-1F7B-94FE-0EF3-AA5FA9486451}"/>
              </a:ext>
            </a:extLst>
          </p:cNvPr>
          <p:cNvSpPr/>
          <p:nvPr/>
        </p:nvSpPr>
        <p:spPr>
          <a:xfrm>
            <a:off x="2450509" y="1608852"/>
            <a:ext cx="160494" cy="16307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9EA78-0455-63A9-CFEE-06D88D3CCB07}"/>
              </a:ext>
            </a:extLst>
          </p:cNvPr>
          <p:cNvSpPr txBox="1"/>
          <p:nvPr/>
        </p:nvSpPr>
        <p:spPr>
          <a:xfrm>
            <a:off x="508730" y="4516658"/>
            <a:ext cx="136287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sz="1200" dirty="0"/>
              <a:t>L. Varga et al., </a:t>
            </a:r>
            <a:endParaRPr lang="de-DE" sz="1200" dirty="0"/>
          </a:p>
          <a:p>
            <a:pPr algn="l"/>
            <a:r>
              <a:rPr lang="de-DE" sz="1200" dirty="0"/>
              <a:t>s</a:t>
            </a:r>
            <a:r>
              <a:rPr lang="en-DE" sz="1200" dirty="0"/>
              <a:t>ubmitted to PRL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CEE4CB-EC35-1756-1171-3EDA7BA4C09D}"/>
              </a:ext>
            </a:extLst>
          </p:cNvPr>
          <p:cNvSpPr txBox="1"/>
          <p:nvPr/>
        </p:nvSpPr>
        <p:spPr>
          <a:xfrm>
            <a:off x="3523611" y="971024"/>
            <a:ext cx="2263760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DE" sz="1600" b="1" dirty="0"/>
              <a:t>Intrashell transitions </a:t>
            </a:r>
            <a:endParaRPr lang="de-DE" sz="1600" b="1" dirty="0"/>
          </a:p>
          <a:p>
            <a:pPr algn="ctr"/>
            <a:r>
              <a:rPr lang="en-DE" sz="1600" b="1" dirty="0"/>
              <a:t>in </a:t>
            </a:r>
            <a:r>
              <a:rPr lang="de-DE" sz="1600" b="1" dirty="0"/>
              <a:t>He-like </a:t>
            </a:r>
            <a:r>
              <a:rPr lang="en-DE" sz="1600" b="1" dirty="0"/>
              <a:t>U</a:t>
            </a:r>
            <a:r>
              <a:rPr lang="de-DE" sz="1600" b="1" dirty="0"/>
              <a:t> / ESR</a:t>
            </a:r>
            <a:endParaRPr lang="en-DE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3E8BF4-DF23-EA29-E1BB-FC02AFE10907}"/>
              </a:ext>
            </a:extLst>
          </p:cNvPr>
          <p:cNvSpPr txBox="1"/>
          <p:nvPr/>
        </p:nvSpPr>
        <p:spPr>
          <a:xfrm>
            <a:off x="3479177" y="2890173"/>
            <a:ext cx="206745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000" dirty="0"/>
              <a:t>t</a:t>
            </a:r>
            <a:r>
              <a:rPr lang="en-DE" sz="1000" dirty="0"/>
              <a:t>ransition in He-like U (37 ppm)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68EC5B-3EBB-0212-E788-7D019B435AA2}"/>
              </a:ext>
            </a:extLst>
          </p:cNvPr>
          <p:cNvSpPr txBox="1"/>
          <p:nvPr/>
        </p:nvSpPr>
        <p:spPr>
          <a:xfrm>
            <a:off x="3818770" y="4516658"/>
            <a:ext cx="1524776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DE" sz="1200" dirty="0"/>
              <a:t>R. Loetzsch et al., </a:t>
            </a:r>
            <a:endParaRPr lang="de-DE" sz="1200" dirty="0"/>
          </a:p>
          <a:p>
            <a:pPr algn="ctr"/>
            <a:r>
              <a:rPr lang="en-DE" sz="1200" dirty="0"/>
              <a:t>submitted to Nature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3CA14E-DDF4-79D3-7568-D97448998FD6}"/>
              </a:ext>
            </a:extLst>
          </p:cNvPr>
          <p:cNvSpPr txBox="1"/>
          <p:nvPr/>
        </p:nvSpPr>
        <p:spPr>
          <a:xfrm>
            <a:off x="4937865" y="4276409"/>
            <a:ext cx="20714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sz="1000" dirty="0"/>
              <a:t>Precision test of strong-field QED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BA2696-2F9B-5FEB-54BB-C37CF41E3D62}"/>
              </a:ext>
            </a:extLst>
          </p:cNvPr>
          <p:cNvSpPr txBox="1"/>
          <p:nvPr/>
        </p:nvSpPr>
        <p:spPr>
          <a:xfrm>
            <a:off x="6244940" y="999999"/>
            <a:ext cx="280140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/>
              <a:t>Groundstate </a:t>
            </a:r>
            <a:r>
              <a:rPr lang="de-DE" sz="1600" b="1" dirty="0" err="1"/>
              <a:t>transitions</a:t>
            </a:r>
            <a:r>
              <a:rPr lang="de-DE" sz="1600" b="1" dirty="0"/>
              <a:t> in He-like U / CRYRING</a:t>
            </a:r>
            <a:endParaRPr lang="en-DE" sz="1600" b="1" dirty="0"/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F57E67BC-373E-6682-064E-16B9FB58587B}"/>
              </a:ext>
            </a:extLst>
          </p:cNvPr>
          <p:cNvSpPr txBox="1"/>
          <p:nvPr/>
        </p:nvSpPr>
        <p:spPr>
          <a:xfrm>
            <a:off x="7009266" y="4516657"/>
            <a:ext cx="2071401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P. </a:t>
            </a:r>
            <a:r>
              <a:rPr lang="en-US" sz="1200" dirty="0" err="1"/>
              <a:t>Pfäfflein</a:t>
            </a:r>
            <a:r>
              <a:rPr lang="en-US" sz="1200" dirty="0"/>
              <a:t> et al., </a:t>
            </a:r>
          </a:p>
          <a:p>
            <a:pPr algn="l"/>
            <a:r>
              <a:rPr lang="en-US" sz="1200" dirty="0"/>
              <a:t>In preparation for Nature</a:t>
            </a:r>
          </a:p>
        </p:txBody>
      </p:sp>
      <p:pic>
        <p:nvPicPr>
          <p:cNvPr id="18" name="Picture 12" descr="logo_blauer_leichtviolett_im_c">
            <a:extLst>
              <a:ext uri="{FF2B5EF4-FFF2-40B4-BE49-F238E27FC236}">
                <a16:creationId xmlns:a16="http://schemas.microsoft.com/office/drawing/2014/main" id="{457B0863-799B-6DB6-38C8-F58FBFB37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6" y="188235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98">
            <a:extLst>
              <a:ext uri="{FF2B5EF4-FFF2-40B4-BE49-F238E27FC236}">
                <a16:creationId xmlns:a16="http://schemas.microsoft.com/office/drawing/2014/main" id="{AD5E567D-43E4-3EC8-196C-4100D31F6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8" t="9755" r="45689" b="10231"/>
          <a:stretch/>
        </p:blipFill>
        <p:spPr>
          <a:xfrm>
            <a:off x="6222526" y="1461297"/>
            <a:ext cx="2839915" cy="192334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C319C16-6287-4D82-10C8-2EBBBF19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057" y="1521128"/>
            <a:ext cx="3330790" cy="136701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393E9B0-BBCC-76AE-85C2-A1A57AD06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548" y="3077644"/>
            <a:ext cx="2308978" cy="11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5AFCE8C-D5E5-A59A-FEEC-C9FC330D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40" y="216649"/>
            <a:ext cx="6129236" cy="590668"/>
          </a:xfrm>
        </p:spPr>
        <p:txBody>
          <a:bodyPr lIns="108000" tIns="108000" rIns="108000" bIns="10800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at Present GSI &amp; FAIR Facilities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10E8-C875-E1ED-82D6-D915EEC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D8BC8-1798-4D96-9996-232737A45319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11C0C2F-88D6-FD0F-2636-00C6F7C7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29" y="1526541"/>
            <a:ext cx="6687670" cy="12841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89F6E9-AF4D-00B5-6913-FF033F5F7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903" y="3027337"/>
            <a:ext cx="4830539" cy="191269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2FAB3EF-5369-41F3-C3BF-0A5D34BD3E6C}"/>
              </a:ext>
            </a:extLst>
          </p:cNvPr>
          <p:cNvSpPr/>
          <p:nvPr/>
        </p:nvSpPr>
        <p:spPr>
          <a:xfrm>
            <a:off x="3283199" y="4610051"/>
            <a:ext cx="4782243" cy="179685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316D8B-E8BF-56CD-82A6-F2093070AF9F}"/>
              </a:ext>
            </a:extLst>
          </p:cNvPr>
          <p:cNvSpPr txBox="1"/>
          <p:nvPr/>
        </p:nvSpPr>
        <p:spPr>
          <a:xfrm>
            <a:off x="1855983" y="744043"/>
            <a:ext cx="4924848" cy="636712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ctr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Huge demand of beam time for storage rings! The amount of available beam time is way to low.</a:t>
            </a:r>
          </a:p>
        </p:txBody>
      </p:sp>
      <p:pic>
        <p:nvPicPr>
          <p:cNvPr id="16" name="Picture 12" descr="logo_blauer_leichtviolett_im_c">
            <a:extLst>
              <a:ext uri="{FF2B5EF4-FFF2-40B4-BE49-F238E27FC236}">
                <a16:creationId xmlns:a16="http://schemas.microsoft.com/office/drawing/2014/main" id="{31A35429-8476-0B5A-6451-6197E49E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35" y="225876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B0C094-6919-F614-C1C8-1863834BD28A}"/>
              </a:ext>
            </a:extLst>
          </p:cNvPr>
          <p:cNvSpPr txBox="1"/>
          <p:nvPr/>
        </p:nvSpPr>
        <p:spPr>
          <a:xfrm>
            <a:off x="4479369" y="2785115"/>
            <a:ext cx="309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err="1">
                <a:latin typeface="Arial Narrow" panose="020B0606020202030204" pitchFamily="34" charset="0"/>
              </a:rPr>
              <a:t>Overbooking</a:t>
            </a:r>
            <a:r>
              <a:rPr lang="de-DE" sz="1600" b="1" i="1" dirty="0">
                <a:latin typeface="Arial Narrow" panose="020B0606020202030204" pitchFamily="34" charset="0"/>
              </a:rPr>
              <a:t> </a:t>
            </a:r>
            <a:r>
              <a:rPr lang="de-DE" sz="1600" b="1" i="1" dirty="0" err="1">
                <a:latin typeface="Arial Narrow" panose="020B0606020202030204" pitchFamily="34" charset="0"/>
              </a:rPr>
              <a:t>factor</a:t>
            </a:r>
            <a:r>
              <a:rPr lang="de-DE" sz="1600" b="1" i="1" dirty="0">
                <a:latin typeface="Arial Narrow" panose="020B0606020202030204" pitchFamily="34" charset="0"/>
              </a:rPr>
              <a:t> </a:t>
            </a:r>
            <a:r>
              <a:rPr lang="de-DE" sz="1600" b="1" i="1" dirty="0" err="1">
                <a:latin typeface="Arial Narrow" panose="020B0606020202030204" pitchFamily="34" charset="0"/>
              </a:rPr>
              <a:t>for</a:t>
            </a:r>
            <a:r>
              <a:rPr lang="de-DE" sz="1600" b="1" i="1" dirty="0">
                <a:latin typeface="Arial Narrow" panose="020B0606020202030204" pitchFamily="34" charset="0"/>
              </a:rPr>
              <a:t> </a:t>
            </a:r>
            <a:r>
              <a:rPr lang="de-DE" sz="1600" b="1" i="1" dirty="0" err="1">
                <a:latin typeface="Arial Narrow" panose="020B0606020202030204" pitchFamily="34" charset="0"/>
              </a:rPr>
              <a:t>the</a:t>
            </a:r>
            <a:r>
              <a:rPr lang="de-DE" sz="1600" b="1" i="1" dirty="0">
                <a:latin typeface="Arial Narrow" panose="020B0606020202030204" pitchFamily="34" charset="0"/>
              </a:rPr>
              <a:t> rings: 4.5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B4365C-E8D2-80D2-67D2-ED2043450A10}"/>
              </a:ext>
            </a:extLst>
          </p:cNvPr>
          <p:cNvSpPr txBox="1"/>
          <p:nvPr/>
        </p:nvSpPr>
        <p:spPr>
          <a:xfrm flipH="1">
            <a:off x="998435" y="2906872"/>
            <a:ext cx="1937318" cy="18928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de-DE" sz="1400" b="1" dirty="0"/>
          </a:p>
          <a:p>
            <a:pPr algn="ctr">
              <a:spcAft>
                <a:spcPts val="600"/>
              </a:spcAft>
            </a:pPr>
            <a:r>
              <a:rPr lang="de-DE" sz="1400" b="1" dirty="0"/>
              <a:t>SPARC</a:t>
            </a:r>
          </a:p>
          <a:p>
            <a:pPr algn="ctr"/>
            <a:r>
              <a:rPr lang="de-DE" sz="1400" b="1" dirty="0"/>
              <a:t>A</a:t>
            </a:r>
            <a:r>
              <a:rPr lang="de-DE" sz="1400" dirty="0"/>
              <a:t> </a:t>
            </a:r>
            <a:r>
              <a:rPr lang="de-DE" sz="1400" dirty="0" err="1"/>
              <a:t>rated</a:t>
            </a:r>
            <a:r>
              <a:rPr lang="de-DE" sz="1400" dirty="0"/>
              <a:t> </a:t>
            </a:r>
            <a:r>
              <a:rPr lang="de-DE" sz="1400" dirty="0" err="1"/>
              <a:t>experiments</a:t>
            </a:r>
            <a:r>
              <a:rPr lang="de-DE" sz="1400" dirty="0"/>
              <a:t>:</a:t>
            </a:r>
          </a:p>
          <a:p>
            <a:pPr algn="ctr"/>
            <a:r>
              <a:rPr lang="de-DE" sz="1400" dirty="0"/>
              <a:t>10 / </a:t>
            </a:r>
            <a:r>
              <a:rPr lang="en-GB" sz="1400" dirty="0"/>
              <a:t>425 shifts</a:t>
            </a:r>
          </a:p>
          <a:p>
            <a:pPr algn="ctr"/>
            <a:endParaRPr lang="de-DE" sz="1400" b="1" dirty="0"/>
          </a:p>
          <a:p>
            <a:pPr algn="ctr"/>
            <a:r>
              <a:rPr lang="de-DE" sz="1400" b="1" dirty="0"/>
              <a:t>A-</a:t>
            </a:r>
            <a:r>
              <a:rPr lang="de-DE" sz="1400" dirty="0"/>
              <a:t> </a:t>
            </a:r>
            <a:r>
              <a:rPr lang="de-DE" sz="1400" dirty="0" err="1"/>
              <a:t>rated</a:t>
            </a:r>
            <a:r>
              <a:rPr lang="de-DE" sz="1400" dirty="0"/>
              <a:t> </a:t>
            </a:r>
            <a:r>
              <a:rPr lang="de-DE" sz="1400" dirty="0" err="1"/>
              <a:t>experiments</a:t>
            </a:r>
            <a:r>
              <a:rPr lang="de-DE" sz="1400" dirty="0"/>
              <a:t>:</a:t>
            </a:r>
          </a:p>
          <a:p>
            <a:pPr algn="ctr"/>
            <a:r>
              <a:rPr lang="de-DE" sz="1400" dirty="0"/>
              <a:t>16 / </a:t>
            </a:r>
            <a:r>
              <a:rPr lang="en-GB" sz="1400" dirty="0"/>
              <a:t>592  shifts</a:t>
            </a:r>
            <a:endParaRPr lang="en-US" sz="1400" dirty="0"/>
          </a:p>
          <a:p>
            <a:pPr algn="ctr"/>
            <a:endParaRPr lang="en-US" sz="1400" b="1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B8D0A62-6D69-0F8F-D4B3-A90CF7F3F954}"/>
              </a:ext>
            </a:extLst>
          </p:cNvPr>
          <p:cNvSpPr/>
          <p:nvPr/>
        </p:nvSpPr>
        <p:spPr>
          <a:xfrm>
            <a:off x="1030735" y="2985157"/>
            <a:ext cx="1872718" cy="17362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0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154908" y="829853"/>
            <a:ext cx="3087525" cy="3904206"/>
            <a:chOff x="185081" y="1533434"/>
            <a:chExt cx="4116698" cy="5205608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55" y="1533434"/>
              <a:ext cx="3833289" cy="5205608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2424423" y="2259789"/>
              <a:ext cx="10755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Rostock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886826" y="1905505"/>
              <a:ext cx="12764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Greifswald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004839" y="3004998"/>
              <a:ext cx="101780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HU Berlin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055629" y="3933055"/>
              <a:ext cx="121657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Dresden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3555421" y="4308698"/>
              <a:ext cx="74635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HZDR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649613" y="4262242"/>
              <a:ext cx="86604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HI Jena</a:t>
              </a:r>
            </a:p>
            <a:p>
              <a:r>
                <a:rPr lang="en-US" sz="1050" dirty="0"/>
                <a:t>U Jena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198519" y="2683995"/>
              <a:ext cx="11887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Lüneburg</a:t>
              </a:r>
              <a:endParaRPr lang="en-US" sz="1050" dirty="0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214097" y="3363655"/>
              <a:ext cx="166755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Braunschweig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1882682" y="3716869"/>
              <a:ext cx="120588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Göttingen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775798" y="4085101"/>
              <a:ext cx="966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Kassel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1471355" y="4462083"/>
              <a:ext cx="14538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Gießen/THM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832326" y="3346170"/>
              <a:ext cx="10755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Münster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35524" y="3759647"/>
              <a:ext cx="17081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Duisburg-Essen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70432" y="4191479"/>
              <a:ext cx="12871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Düsseldorf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2115397" y="5261215"/>
              <a:ext cx="196036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Erlangen-Nürnberg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170425" y="5752325"/>
              <a:ext cx="12764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München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2234253" y="6213733"/>
              <a:ext cx="116741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München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180162" y="5820190"/>
              <a:ext cx="110329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Stuttgart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390672" y="5365611"/>
              <a:ext cx="119519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Kaisers-</a:t>
              </a:r>
            </a:p>
            <a:p>
              <a:r>
                <a:rPr lang="en-US" sz="1050" dirty="0" err="1"/>
                <a:t>lautern</a:t>
              </a:r>
              <a:endParaRPr lang="en-US" sz="1050" dirty="0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471355" y="4679475"/>
              <a:ext cx="114390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Frankfurt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1471355" y="4997559"/>
              <a:ext cx="136404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Darmstadt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1471355" y="4845477"/>
              <a:ext cx="11097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FAIR / GSI</a:t>
              </a: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1375616" y="5412697"/>
              <a:ext cx="18855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Heidelberg / MPIK</a:t>
              </a: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185081" y="4621717"/>
              <a:ext cx="14687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HS Rhein-Main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93758" y="4839775"/>
              <a:ext cx="95581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Mainz</a:t>
              </a:r>
            </a:p>
            <a:p>
              <a:r>
                <a:rPr lang="en-US" sz="1050" dirty="0"/>
                <a:t>HI Mainz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dirty="0"/>
              <a:t>ErUM-FSP T05 </a:t>
            </a:r>
            <a:br>
              <a:rPr lang="en-US" dirty="0"/>
            </a:br>
            <a:r>
              <a:rPr lang="en-US" dirty="0"/>
              <a:t>“Aufbau von APPA </a:t>
            </a:r>
            <a:r>
              <a:rPr lang="en-US" dirty="0" err="1"/>
              <a:t>bei</a:t>
            </a:r>
            <a:r>
              <a:rPr lang="en-US" dirty="0"/>
              <a:t> FAIR”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Stefan Schippers (Sprecher des ErUM-FSP APPA), Prisma-</a:t>
            </a:r>
            <a:r>
              <a:rPr lang="en-US" dirty="0" err="1"/>
              <a:t>Strategiegespräch</a:t>
            </a:r>
            <a:r>
              <a:rPr lang="en-US" dirty="0"/>
              <a:t> ErUM-</a:t>
            </a:r>
            <a:r>
              <a:rPr lang="en-US" dirty="0" err="1"/>
              <a:t>Themengebiet</a:t>
            </a:r>
            <a:r>
              <a:rPr lang="en-US" dirty="0"/>
              <a:t> „</a:t>
            </a:r>
            <a:r>
              <a:rPr lang="en-US" dirty="0" err="1"/>
              <a:t>Teilchen</a:t>
            </a:r>
            <a:r>
              <a:rPr lang="en-US" dirty="0"/>
              <a:t>“, Hamburg, 2.-3. </a:t>
            </a:r>
            <a:r>
              <a:rPr lang="en-US" dirty="0" err="1"/>
              <a:t>Februar</a:t>
            </a:r>
            <a:r>
              <a:rPr lang="en-US" dirty="0"/>
              <a:t> 2023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11460078" y="6659479"/>
            <a:ext cx="731921" cy="198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ADFA5A-E65A-44E2-A421-F5BEA1F33A6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8729" r="10892" b="9978"/>
          <a:stretch/>
        </p:blipFill>
        <p:spPr>
          <a:xfrm>
            <a:off x="-22354" y="-30147"/>
            <a:ext cx="1174304" cy="892209"/>
          </a:xfrm>
          <a:prstGeom prst="rect">
            <a:avLst/>
          </a:prstGeom>
        </p:spPr>
      </p:pic>
      <p:sp>
        <p:nvSpPr>
          <p:cNvPr id="63" name="Ellipse 62"/>
          <p:cNvSpPr/>
          <p:nvPr/>
        </p:nvSpPr>
        <p:spPr>
          <a:xfrm>
            <a:off x="1944087" y="4290738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Ellipse 3"/>
          <p:cNvSpPr/>
          <p:nvPr/>
        </p:nvSpPr>
        <p:spPr>
          <a:xfrm>
            <a:off x="1298268" y="2731056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Ellipse 6"/>
          <p:cNvSpPr/>
          <p:nvPr/>
        </p:nvSpPr>
        <p:spPr>
          <a:xfrm>
            <a:off x="1948918" y="2934492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Ellipse 8"/>
          <p:cNvSpPr/>
          <p:nvPr/>
        </p:nvSpPr>
        <p:spPr>
          <a:xfrm>
            <a:off x="713374" y="2402043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Ellipse 9"/>
          <p:cNvSpPr/>
          <p:nvPr/>
        </p:nvSpPr>
        <p:spPr>
          <a:xfrm>
            <a:off x="1035726" y="3438283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Ellipse 10"/>
          <p:cNvSpPr/>
          <p:nvPr/>
        </p:nvSpPr>
        <p:spPr>
          <a:xfrm>
            <a:off x="1039791" y="3323227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Ellipse 11"/>
          <p:cNvSpPr/>
          <p:nvPr/>
        </p:nvSpPr>
        <p:spPr>
          <a:xfrm>
            <a:off x="1045062" y="3668395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extfeld 15"/>
          <p:cNvSpPr txBox="1"/>
          <p:nvPr/>
        </p:nvSpPr>
        <p:spPr>
          <a:xfrm>
            <a:off x="3075827" y="3657266"/>
            <a:ext cx="3258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SPARC in 2021-2024: 5.2 M€</a:t>
            </a:r>
          </a:p>
          <a:p>
            <a:r>
              <a:rPr lang="en-US" dirty="0"/>
              <a:t>19 funded projects</a:t>
            </a:r>
          </a:p>
        </p:txBody>
      </p:sp>
      <p:sp>
        <p:nvSpPr>
          <p:cNvPr id="73" name="Ellipse 72"/>
          <p:cNvSpPr/>
          <p:nvPr/>
        </p:nvSpPr>
        <p:spPr>
          <a:xfrm>
            <a:off x="1039046" y="3103046"/>
            <a:ext cx="101799" cy="1017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AutoShape 2" descr="Willkommen an der ersten deutschen Universität des 21. Jahrhunderts"/>
          <p:cNvSpPr>
            <a:spLocks noChangeAspect="1" noChangeArrowheads="1"/>
          </p:cNvSpPr>
          <p:nvPr/>
        </p:nvSpPr>
        <p:spPr bwMode="auto">
          <a:xfrm>
            <a:off x="116681" y="-485775"/>
            <a:ext cx="2557463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7" name="Textfeld 16"/>
          <p:cNvSpPr txBox="1"/>
          <p:nvPr/>
        </p:nvSpPr>
        <p:spPr>
          <a:xfrm>
            <a:off x="3072920" y="1432020"/>
            <a:ext cx="6083832" cy="1998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000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/>
              <a:t>Priorities for 2024-2027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 the still available </a:t>
            </a:r>
            <a:r>
              <a:rPr lang="en-US" sz="1600" b="1" dirty="0">
                <a:solidFill>
                  <a:srgbClr val="0070C0"/>
                </a:solidFill>
              </a:rPr>
              <a:t>FAIR Core-Invest</a:t>
            </a:r>
            <a:r>
              <a:rPr lang="en-US" sz="1600" b="1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(committed 	by BMBF)</a:t>
            </a:r>
            <a:r>
              <a:rPr lang="en-US" sz="1600" dirty="0"/>
              <a:t> for the completion of the instrumentation.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Carry out the research within </a:t>
            </a:r>
            <a:r>
              <a:rPr lang="en-US" sz="1600" b="1" dirty="0">
                <a:solidFill>
                  <a:srgbClr val="0070C0"/>
                </a:solidFill>
              </a:rPr>
              <a:t>FAIR Phase-0 </a:t>
            </a:r>
            <a:r>
              <a:rPr lang="en-US" sz="1600" b="1" dirty="0"/>
              <a:t>		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1600" dirty="0"/>
              <a:t>     (granted GPAC beamtimes &amp; supporting theory).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R&amp;D</a:t>
            </a:r>
            <a:r>
              <a:rPr lang="en-US" sz="1600" dirty="0"/>
              <a:t> for further advancing the technologies.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D2548F1-2F54-5813-42A0-19E8AFECDB0D}"/>
              </a:ext>
            </a:extLst>
          </p:cNvPr>
          <p:cNvSpPr txBox="1"/>
          <p:nvPr/>
        </p:nvSpPr>
        <p:spPr>
          <a:xfrm>
            <a:off x="3018827" y="853939"/>
            <a:ext cx="6237380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i="1" dirty="0"/>
              <a:t>The strategy of the national network of SPARC university groups is closely aligned to the overall strategy of the SPARC collaboration: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7F661E-A914-681C-404B-87AA8384E09A}"/>
              </a:ext>
            </a:extLst>
          </p:cNvPr>
          <p:cNvSpPr txBox="1"/>
          <p:nvPr/>
        </p:nvSpPr>
        <p:spPr>
          <a:xfrm>
            <a:off x="3122151" y="4330911"/>
            <a:ext cx="603460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SPARC &amp; HED@FAIR in 2024-2027: applied for 8.6 M€</a:t>
            </a:r>
          </a:p>
        </p:txBody>
      </p:sp>
    </p:spTree>
    <p:extLst>
      <p:ext uri="{BB962C8B-B14F-4D97-AF65-F5344CB8AC3E}">
        <p14:creationId xmlns:p14="http://schemas.microsoft.com/office/powerpoint/2010/main" val="219493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1C9AFDD-B671-4AF2-B3E6-D912AA522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9" y="1391584"/>
            <a:ext cx="5750258" cy="15712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8E1C72-C673-4362-B460-8185CEB7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755" y="124528"/>
            <a:ext cx="5972745" cy="538067"/>
          </a:xfrm>
        </p:spPr>
        <p:txBody>
          <a:bodyPr>
            <a:normAutofit/>
          </a:bodyPr>
          <a:lstStyle/>
          <a:p>
            <a:r>
              <a:rPr lang="de-DE" sz="2100" dirty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en-US" sz="2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xperimental</a:t>
            </a: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Storage Ring (ESR)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59952B-1D03-499D-9C9F-46B4F3C47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AD2E5F4-F388-424C-A284-CDD045A60606}"/>
              </a:ext>
            </a:extLst>
          </p:cNvPr>
          <p:cNvSpPr/>
          <p:nvPr/>
        </p:nvSpPr>
        <p:spPr>
          <a:xfrm>
            <a:off x="89502" y="1302920"/>
            <a:ext cx="5807495" cy="192696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4A35ADA-5E4B-458C-AD90-4950EE5381FF}"/>
              </a:ext>
            </a:extLst>
          </p:cNvPr>
          <p:cNvSpPr txBox="1">
            <a:spLocks/>
          </p:cNvSpPr>
          <p:nvPr/>
        </p:nvSpPr>
        <p:spPr>
          <a:xfrm>
            <a:off x="894372" y="3722942"/>
            <a:ext cx="7529358" cy="754326"/>
          </a:xfrm>
          <a:prstGeom prst="rect">
            <a:avLst/>
          </a:prstGeom>
        </p:spPr>
        <p:txBody>
          <a:bodyPr/>
          <a:lstStyle>
            <a:lvl1pPr marL="85725" indent="-85725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85725" marR="0" lvl="0" indent="-857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prstClr val="black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5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ESR: e-cooler repair</a:t>
            </a:r>
          </a:p>
          <a:p>
            <a:pPr marL="85725" marR="0" lvl="0" indent="-857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prstClr val="black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Improvement of the deceleration capability / efficiency </a:t>
            </a:r>
          </a:p>
          <a:p>
            <a:pPr marL="85725" marR="0" lvl="0" indent="-857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130000"/>
              <a:buFont typeface="Wingdings" panose="05000000000000000000" pitchFamily="2" charset="2"/>
              <a:buNone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6F9195-F45B-4033-AFBE-8782EBB5E288}"/>
              </a:ext>
            </a:extLst>
          </p:cNvPr>
          <p:cNvSpPr txBox="1"/>
          <p:nvPr/>
        </p:nvSpPr>
        <p:spPr>
          <a:xfrm>
            <a:off x="990941" y="2940015"/>
            <a:ext cx="4047680" cy="25391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HITRAP, CRYRING@ESR, and ESR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MSV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38833F9-A35A-4BA6-9779-FB305183BE13}"/>
              </a:ext>
            </a:extLst>
          </p:cNvPr>
          <p:cNvSpPr txBox="1">
            <a:spLocks/>
          </p:cNvSpPr>
          <p:nvPr/>
        </p:nvSpPr>
        <p:spPr bwMode="auto">
          <a:xfrm>
            <a:off x="3800124" y="3381731"/>
            <a:ext cx="2402717" cy="53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Challenges  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F3706BC-6D59-4751-B797-1D511F63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989" y="1457675"/>
            <a:ext cx="3180011" cy="15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B4761A6-6E10-4078-85B1-609D98576071}"/>
              </a:ext>
            </a:extLst>
          </p:cNvPr>
          <p:cNvSpPr txBox="1"/>
          <p:nvPr/>
        </p:nvSpPr>
        <p:spPr>
          <a:xfrm>
            <a:off x="6019490" y="267765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lussdiagramm: Vorbereitung 14">
            <a:extLst>
              <a:ext uri="{FF2B5EF4-FFF2-40B4-BE49-F238E27FC236}">
                <a16:creationId xmlns:a16="http://schemas.microsoft.com/office/drawing/2014/main" id="{116913A0-4B6F-4D17-8133-D0CDB3212C82}"/>
              </a:ext>
            </a:extLst>
          </p:cNvPr>
          <p:cNvSpPr/>
          <p:nvPr/>
        </p:nvSpPr>
        <p:spPr>
          <a:xfrm>
            <a:off x="2872029" y="1514625"/>
            <a:ext cx="1728192" cy="1296144"/>
          </a:xfrm>
          <a:prstGeom prst="flowChartPreparation">
            <a:avLst/>
          </a:prstGeom>
          <a:solidFill>
            <a:srgbClr val="FFC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6E4F22C-E17D-4DEF-A1C7-A7B74B7E2C64}"/>
              </a:ext>
            </a:extLst>
          </p:cNvPr>
          <p:cNvSpPr/>
          <p:nvPr/>
        </p:nvSpPr>
        <p:spPr>
          <a:xfrm>
            <a:off x="548733" y="1662196"/>
            <a:ext cx="1242138" cy="270030"/>
          </a:xfrm>
          <a:prstGeom prst="rect">
            <a:avLst/>
          </a:prstGeom>
          <a:solidFill>
            <a:srgbClr val="FFC00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586BCF-B295-46C1-A050-B4281F4BED42}"/>
              </a:ext>
            </a:extLst>
          </p:cNvPr>
          <p:cNvSpPr txBox="1"/>
          <p:nvPr/>
        </p:nvSpPr>
        <p:spPr>
          <a:xfrm>
            <a:off x="1072037" y="888154"/>
            <a:ext cx="73516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Unique facility for experiments with heavy ions in the precision domain</a:t>
            </a:r>
          </a:p>
        </p:txBody>
      </p:sp>
      <p:pic>
        <p:nvPicPr>
          <p:cNvPr id="10" name="Picture 12" descr="logo_blauer_leichtviolett_im_c">
            <a:extLst>
              <a:ext uri="{FF2B5EF4-FFF2-40B4-BE49-F238E27FC236}">
                <a16:creationId xmlns:a16="http://schemas.microsoft.com/office/drawing/2014/main" id="{327418E9-1D49-6605-436A-34798F0F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6" y="188235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10860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2_Umlaufbahn">
  <a:themeElements>
    <a:clrScheme name="Umlaufbahn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Umlaufbah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mlaufbahn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laufbahn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laufbahn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3713</Words>
  <Application>Microsoft Office PowerPoint</Application>
  <PresentationFormat>Bildschirmpräsentation (16:9)</PresentationFormat>
  <Paragraphs>480</Paragraphs>
  <Slides>32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5" baseType="lpstr">
      <vt:lpstr>Arial</vt:lpstr>
      <vt:lpstr>Arial Narrow</vt:lpstr>
      <vt:lpstr>Calibri</vt:lpstr>
      <vt:lpstr>Gill Sans</vt:lpstr>
      <vt:lpstr>Liberation Sans</vt:lpstr>
      <vt:lpstr>Symbol</vt:lpstr>
      <vt:lpstr>Times New Roman</vt:lpstr>
      <vt:lpstr>Wingdings</vt:lpstr>
      <vt:lpstr>fair-gsi-folienmaster_2017_onering</vt:lpstr>
      <vt:lpstr>2_Umlaufbahn</vt:lpstr>
      <vt:lpstr>FAIR</vt:lpstr>
      <vt:lpstr>Photo Editor-Foto</vt:lpstr>
      <vt:lpstr>Graph</vt:lpstr>
      <vt:lpstr>PowerPoint-Präsentation</vt:lpstr>
      <vt:lpstr>SPARC Precision Physics, Trapping &amp; Storage of Ions</vt:lpstr>
      <vt:lpstr>First-Science and Staging Review (2022) </vt:lpstr>
      <vt:lpstr>Updated Strategy of SPARC for  2023 to 2033</vt:lpstr>
      <vt:lpstr>SPARC at Present GSI &amp; FAIR Facilities</vt:lpstr>
      <vt:lpstr>New Highlights From SPARC </vt:lpstr>
      <vt:lpstr>SPARC at Present GSI &amp; FAIR Facilities</vt:lpstr>
      <vt:lpstr>ErUM-FSP T05  “Aufbau von APPA bei FAIR”</vt:lpstr>
      <vt:lpstr>Experimental Storage Ring (ESR)</vt:lpstr>
      <vt:lpstr>PowerPoint-Präsentation</vt:lpstr>
      <vt:lpstr>229(m)Th: A Unique Candidate for a  Nuclear Optical Frequency Standard </vt:lpstr>
      <vt:lpstr>Effect of Atomic Electrons: Nuclear Hyperfine Mixing of 229mTh89+</vt:lpstr>
      <vt:lpstr>PowerPoint-Präsentation</vt:lpstr>
      <vt:lpstr>CRYRING@ESR</vt:lpstr>
      <vt:lpstr>Experiment installation and testing at CRYRING </vt:lpstr>
      <vt:lpstr> </vt:lpstr>
      <vt:lpstr>SPARC Experiments in 2024 and 2025: Setting the stage for the years to come</vt:lpstr>
      <vt:lpstr>HITRAP Experiments 2024-2025</vt:lpstr>
      <vt:lpstr>Quantum logic clock / Peter Micke HYIG (start mid 2023 till mid 2028)</vt:lpstr>
      <vt:lpstr>Strategy and Requirements Beyond 2024-2025</vt:lpstr>
      <vt:lpstr>Sophisticated and Versatile Instrumentation</vt:lpstr>
      <vt:lpstr>PowerPoint-Präsentation</vt:lpstr>
      <vt:lpstr>Concluding Remarks</vt:lpstr>
      <vt:lpstr>PowerPoint-Präsentation</vt:lpstr>
      <vt:lpstr>Added science with additional facilities SPARC Experiments at SIS100</vt:lpstr>
      <vt:lpstr>PowerPoint-Präsentation</vt:lpstr>
      <vt:lpstr>PowerPoint-Präsentation</vt:lpstr>
      <vt:lpstr>Possible Experiments at CRYRING@ESR in 2023</vt:lpstr>
      <vt:lpstr>Delayed Realization of APPA Cave &amp; HESR</vt:lpstr>
      <vt:lpstr>FAIR Phase Zero 2024-2025:  beam time applications 2022</vt:lpstr>
      <vt:lpstr>FAIR Phase Zero 2024-2025:  beam time applications 2022</vt:lpstr>
      <vt:lpstr>SPARC Experiments in 2024 and 2025: Setting the stage for the years to come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Leifels, Yvonne Dr.</dc:creator>
  <cp:lastModifiedBy>Thomas Albert Bruno Stöhlker</cp:lastModifiedBy>
  <cp:revision>331</cp:revision>
  <cp:lastPrinted>2022-12-07T23:03:12Z</cp:lastPrinted>
  <dcterms:created xsi:type="dcterms:W3CDTF">2020-04-18T15:49:52Z</dcterms:created>
  <dcterms:modified xsi:type="dcterms:W3CDTF">2023-07-19T06:47:38Z</dcterms:modified>
</cp:coreProperties>
</file>