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29" r:id="rId3"/>
    <p:sldId id="311" r:id="rId4"/>
    <p:sldId id="289" r:id="rId5"/>
    <p:sldId id="332" r:id="rId6"/>
    <p:sldId id="326" r:id="rId7"/>
    <p:sldId id="327" r:id="rId8"/>
    <p:sldId id="338" r:id="rId9"/>
    <p:sldId id="346" r:id="rId10"/>
    <p:sldId id="318" r:id="rId11"/>
    <p:sldId id="320" r:id="rId12"/>
    <p:sldId id="317" r:id="rId13"/>
    <p:sldId id="330" r:id="rId14"/>
    <p:sldId id="269" r:id="rId15"/>
    <p:sldId id="337" r:id="rId16"/>
    <p:sldId id="325" r:id="rId17"/>
    <p:sldId id="308" r:id="rId18"/>
    <p:sldId id="315" r:id="rId19"/>
    <p:sldId id="271" r:id="rId20"/>
    <p:sldId id="347" r:id="rId21"/>
    <p:sldId id="340" r:id="rId22"/>
    <p:sldId id="309" r:id="rId23"/>
    <p:sldId id="282" r:id="rId24"/>
    <p:sldId id="334" r:id="rId25"/>
    <p:sldId id="339" r:id="rId26"/>
    <p:sldId id="333" r:id="rId27"/>
    <p:sldId id="276" r:id="rId28"/>
    <p:sldId id="348" r:id="rId29"/>
    <p:sldId id="277" r:id="rId30"/>
    <p:sldId id="278" r:id="rId31"/>
    <p:sldId id="279" r:id="rId32"/>
    <p:sldId id="281" r:id="rId33"/>
  </p:sldIdLst>
  <p:sldSz cx="9144000" cy="5143500" type="screen16x9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4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519" userDrawn="1">
          <p15:clr>
            <a:srgbClr val="A4A3A4"/>
          </p15:clr>
        </p15:guide>
        <p15:guide id="4" pos="43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BFBFBF"/>
    <a:srgbClr val="00FF00"/>
    <a:srgbClr val="FF7777"/>
    <a:srgbClr val="C09200"/>
    <a:srgbClr val="1E68E5"/>
    <a:srgbClr val="5ABA5A"/>
    <a:srgbClr val="FFFFCC"/>
    <a:srgbClr val="FFFFFF"/>
    <a:srgbClr val="F6A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4" autoAdjust="0"/>
    <p:restoredTop sz="95198" autoAdjust="0"/>
  </p:normalViewPr>
  <p:slideViewPr>
    <p:cSldViewPr snapToGrid="0" snapToObjects="1">
      <p:cViewPr varScale="1">
        <p:scale>
          <a:sx n="138" d="100"/>
          <a:sy n="138" d="100"/>
        </p:scale>
        <p:origin x="968" y="176"/>
      </p:cViewPr>
      <p:guideLst>
        <p:guide orient="horz" pos="1824"/>
        <p:guide pos="2880"/>
        <p:guide pos="1519"/>
        <p:guide pos="4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63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18.07.23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18.07.23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307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800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76526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76527" y="3322975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de-DE" dirty="0"/>
          </a:p>
        </p:txBody>
      </p:sp>
      <p:cxnSp>
        <p:nvCxnSpPr>
          <p:cNvPr id="14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2867891" y="5049583"/>
            <a:ext cx="6276109" cy="0"/>
          </a:xfrm>
          <a:prstGeom prst="line">
            <a:avLst/>
          </a:prstGeom>
          <a:ln w="2032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BF80593-284C-244D-84D3-4D7255E83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635" y="130629"/>
            <a:ext cx="6071291" cy="701284"/>
          </a:xfrm>
        </p:spPr>
        <p:txBody>
          <a:bodyPr anchor="b"/>
          <a:lstStyle>
            <a:lvl1pPr marL="0" indent="0" algn="l">
              <a:buNone/>
              <a:defRPr sz="2000" b="1"/>
            </a:lvl1pPr>
          </a:lstStyle>
          <a:p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537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352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BA26F-9E88-4497-9678-79DD5B2C4E2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19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4644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350"/>
            </a:lvl1pPr>
            <a:lvl2pPr>
              <a:defRPr sz="1200"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Rechteck 11"/>
          <p:cNvSpPr>
            <a:spLocks/>
          </p:cNvSpPr>
          <p:nvPr userDrawn="1"/>
        </p:nvSpPr>
        <p:spPr>
          <a:xfrm>
            <a:off x="-1" y="4957403"/>
            <a:ext cx="255600" cy="1917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34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2174" y="224616"/>
            <a:ext cx="831273" cy="464628"/>
          </a:xfrm>
          <a:prstGeom prst="rect">
            <a:avLst/>
          </a:prstGeom>
        </p:spPr>
      </p:pic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6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7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35271" y="4946671"/>
            <a:ext cx="830254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FAIR GmbH | GSI GmbH							</a:t>
            </a:r>
            <a:r>
              <a:rPr lang="en-US" sz="800" dirty="0"/>
              <a:t>Research Retreat  |  M. Block                                                                     </a:t>
            </a:r>
            <a:r>
              <a:rPr lang="de-DE" sz="800" dirty="0"/>
              <a:t>18.07.2023	</a:t>
            </a:r>
            <a:r>
              <a:rPr lang="de-DE" sz="800" baseline="0" dirty="0"/>
              <a:t>            </a:t>
            </a:r>
            <a:r>
              <a:rPr lang="de-DE" sz="800" dirty="0"/>
              <a:t> </a:t>
            </a:r>
            <a:fld id="{125CBDDA-5CCF-8748-8988-9DC6C8981774}" type="slidenum">
              <a:rPr lang="de-DE" sz="800" smtClean="0"/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sz="800" dirty="0"/>
              <a:t> </a:t>
            </a:r>
            <a:endParaRPr lang="de-DE" sz="75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9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30" y="204556"/>
            <a:ext cx="586595" cy="488829"/>
          </a:xfrm>
          <a:prstGeom prst="rect">
            <a:avLst/>
          </a:prstGeom>
        </p:spPr>
      </p:pic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4608" y="266018"/>
            <a:ext cx="854536" cy="284846"/>
          </a:xfrm>
          <a:prstGeom prst="rect">
            <a:avLst/>
          </a:prstGeom>
        </p:spPr>
      </p:pic>
      <p:sp>
        <p:nvSpPr>
          <p:cNvPr id="5" name="Textfeld 4"/>
          <p:cNvSpPr txBox="1"/>
          <p:nvPr userDrawn="1"/>
        </p:nvSpPr>
        <p:spPr>
          <a:xfrm>
            <a:off x="6544288" y="642504"/>
            <a:ext cx="2538067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CH" cap="small" baseline="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de-CH" sz="1600" cap="small" baseline="0" dirty="0">
                <a:latin typeface="Calibri" panose="020F0502020204030204" pitchFamily="34" charset="0"/>
                <a:cs typeface="Calibri" panose="020F0502020204030204" pitchFamily="34" charset="0"/>
              </a:rPr>
              <a:t>esearch</a:t>
            </a:r>
            <a:r>
              <a:rPr lang="de-CH" cap="small" baseline="0" dirty="0">
                <a:latin typeface="Calibri" panose="020F0502020204030204" pitchFamily="34" charset="0"/>
                <a:cs typeface="Calibri" panose="020F0502020204030204" pitchFamily="34" charset="0"/>
              </a:rPr>
              <a:t> R</a:t>
            </a:r>
            <a:r>
              <a:rPr lang="de-CH" sz="1600" cap="small" baseline="0" dirty="0">
                <a:latin typeface="Calibri" panose="020F0502020204030204" pitchFamily="34" charset="0"/>
                <a:cs typeface="Calibri" panose="020F0502020204030204" pitchFamily="34" charset="0"/>
              </a:rPr>
              <a:t>etreat</a:t>
            </a:r>
            <a:r>
              <a:rPr lang="de-CH" cap="small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cap="small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July</a:t>
            </a:r>
            <a:r>
              <a:rPr lang="de-CH" cap="small" baseline="0" dirty="0">
                <a:latin typeface="Calibri" panose="020F0502020204030204" pitchFamily="34" charset="0"/>
                <a:cs typeface="Calibri" panose="020F0502020204030204" pitchFamily="34" charset="0"/>
              </a:rPr>
              <a:t> 2023</a:t>
            </a:r>
            <a:endParaRPr lang="de-DE" cap="small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</p:sldLayoutIdLst>
  <p:hf hdr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jpeg"/><Relationship Id="rId21" Type="http://schemas.openxmlformats.org/officeDocument/2006/relationships/image" Target="../media/image24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wmf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emf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wmf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gsi.de/event/13777/contributions/67280/attachments/42456/59231/KHuK_Empfehlungen_Strategiegespr%C3%A4ch02022023.pdf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4.w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6275" y="2574298"/>
            <a:ext cx="4303059" cy="584900"/>
          </a:xfrm>
        </p:spPr>
        <p:txBody>
          <a:bodyPr/>
          <a:lstStyle/>
          <a:p>
            <a:r>
              <a:rPr lang="de-DE" sz="1800" dirty="0"/>
              <a:t>Research Retreat</a:t>
            </a:r>
            <a:br>
              <a:rPr lang="de-DE" sz="1800" dirty="0"/>
            </a:br>
            <a:br>
              <a:rPr lang="de-DE" sz="1400" dirty="0"/>
            </a:br>
            <a:r>
              <a:rPr lang="de-DE" sz="3200" dirty="0"/>
              <a:t>SHE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04490" y="3309582"/>
            <a:ext cx="4464424" cy="712705"/>
          </a:xfrm>
        </p:spPr>
        <p:txBody>
          <a:bodyPr>
            <a:normAutofit/>
          </a:bodyPr>
          <a:lstStyle/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M. Block for the SHE Sub-collaboration in NUSTAR</a:t>
            </a:r>
          </a:p>
          <a:p>
            <a:endParaRPr lang="de-DE" sz="10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18.07.2023 @ TU Darmstadt</a:t>
            </a:r>
            <a:endParaRPr lang="de-DE" sz="10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277971" y="1508795"/>
            <a:ext cx="2756848" cy="281382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FFC000"/>
              </a:buClr>
            </a:pPr>
            <a:r>
              <a:rPr lang="en-US" sz="1600" dirty="0">
                <a:solidFill>
                  <a:schemeClr val="tx1"/>
                </a:solidFill>
              </a:rPr>
              <a:t>Content: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Scientific program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Engineering run 2023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Beamtime 2024 &amp; 2025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SHE beamtime 2026+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First POF-V plans</a:t>
            </a:r>
          </a:p>
          <a:p>
            <a:pPr>
              <a:buClr>
                <a:srgbClr val="FFC000"/>
              </a:buClr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03809" y="174340"/>
            <a:ext cx="4606040" cy="590668"/>
          </a:xfrm>
        </p:spPr>
        <p:txBody>
          <a:bodyPr/>
          <a:lstStyle/>
          <a:p>
            <a:r>
              <a:rPr lang="de-DE" sz="2000" dirty="0"/>
              <a:t>cw-Linac@SH2/3 (&gt;2030)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4294967295"/>
          </p:nvPr>
        </p:nvSpPr>
        <p:spPr>
          <a:xfrm>
            <a:off x="4476999" y="4911306"/>
            <a:ext cx="4037610" cy="24454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13.02.2023</a:t>
            </a:r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297217" y="4921224"/>
            <a:ext cx="4043789" cy="26786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75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HELIAC-schedule / Winfried Barth | </a:t>
            </a:r>
            <a:endParaRPr kumimoji="0" lang="de-DE" sz="75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556171" y="4957345"/>
            <a:ext cx="521154" cy="27384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5CBDDA-5CCF-8748-8988-9DC6C8981774}" type="slidenum">
              <a:rPr kumimoji="0" lang="de-DE" sz="75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75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95" name="Grafik 9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27" y="4205664"/>
            <a:ext cx="549586" cy="705642"/>
          </a:xfrm>
          <a:prstGeom prst="rect">
            <a:avLst/>
          </a:prstGeom>
        </p:spPr>
      </p:pic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950777"/>
              </p:ext>
            </p:extLst>
          </p:nvPr>
        </p:nvGraphicFramePr>
        <p:xfrm>
          <a:off x="297217" y="1159669"/>
          <a:ext cx="8780108" cy="2711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4468400" imgH="4467240" progId="">
                  <p:embed/>
                </p:oleObj>
              </mc:Choice>
              <mc:Fallback>
                <p:oleObj r:id="rId3" imgW="14468400" imgH="4467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217" y="1159669"/>
                        <a:ext cx="8780108" cy="2711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reihandform 20"/>
          <p:cNvSpPr/>
          <p:nvPr/>
        </p:nvSpPr>
        <p:spPr>
          <a:xfrm>
            <a:off x="4232238" y="1364855"/>
            <a:ext cx="2602286" cy="1824535"/>
          </a:xfrm>
          <a:custGeom>
            <a:avLst/>
            <a:gdLst>
              <a:gd name="connsiteX0" fmla="*/ 413903 w 2602286"/>
              <a:gd name="connsiteY0" fmla="*/ 6745 h 1824535"/>
              <a:gd name="connsiteX1" fmla="*/ 18486 w 2602286"/>
              <a:gd name="connsiteY1" fmla="*/ 365091 h 1824535"/>
              <a:gd name="connsiteX2" fmla="*/ 80270 w 2602286"/>
              <a:gd name="connsiteY2" fmla="*/ 884075 h 1824535"/>
              <a:gd name="connsiteX3" fmla="*/ 216194 w 2602286"/>
              <a:gd name="connsiteY3" fmla="*/ 1032356 h 1824535"/>
              <a:gd name="connsiteX4" fmla="*/ 1810216 w 2602286"/>
              <a:gd name="connsiteY4" fmla="*/ 1180637 h 1824535"/>
              <a:gd name="connsiteX5" fmla="*/ 2193276 w 2602286"/>
              <a:gd name="connsiteY5" fmla="*/ 1761404 h 1824535"/>
              <a:gd name="connsiteX6" fmla="*/ 2563978 w 2602286"/>
              <a:gd name="connsiteY6" fmla="*/ 1736691 h 1824535"/>
              <a:gd name="connsiteX7" fmla="*/ 2563978 w 2602286"/>
              <a:gd name="connsiteY7" fmla="*/ 1118853 h 1824535"/>
              <a:gd name="connsiteX8" fmla="*/ 2329200 w 2602286"/>
              <a:gd name="connsiteY8" fmla="*/ 958215 h 1824535"/>
              <a:gd name="connsiteX9" fmla="*/ 2168562 w 2602286"/>
              <a:gd name="connsiteY9" fmla="*/ 735794 h 1824535"/>
              <a:gd name="connsiteX10" fmla="*/ 2143848 w 2602286"/>
              <a:gd name="connsiteY10" fmla="*/ 278594 h 1824535"/>
              <a:gd name="connsiteX11" fmla="*/ 1834930 w 2602286"/>
              <a:gd name="connsiteY11" fmla="*/ 142669 h 1824535"/>
              <a:gd name="connsiteX12" fmla="*/ 413903 w 2602286"/>
              <a:gd name="connsiteY12" fmla="*/ 6745 h 182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02286" h="1824535">
                <a:moveTo>
                  <a:pt x="413903" y="6745"/>
                </a:moveTo>
                <a:cubicBezTo>
                  <a:pt x="111162" y="43815"/>
                  <a:pt x="74091" y="218869"/>
                  <a:pt x="18486" y="365091"/>
                </a:cubicBezTo>
                <a:cubicBezTo>
                  <a:pt x="-37119" y="511313"/>
                  <a:pt x="47319" y="772864"/>
                  <a:pt x="80270" y="884075"/>
                </a:cubicBezTo>
                <a:cubicBezTo>
                  <a:pt x="113221" y="995286"/>
                  <a:pt x="-72130" y="982929"/>
                  <a:pt x="216194" y="1032356"/>
                </a:cubicBezTo>
                <a:cubicBezTo>
                  <a:pt x="504518" y="1081783"/>
                  <a:pt x="1480702" y="1059129"/>
                  <a:pt x="1810216" y="1180637"/>
                </a:cubicBezTo>
                <a:cubicBezTo>
                  <a:pt x="2139730" y="1302145"/>
                  <a:pt x="2067649" y="1668728"/>
                  <a:pt x="2193276" y="1761404"/>
                </a:cubicBezTo>
                <a:cubicBezTo>
                  <a:pt x="2318903" y="1854080"/>
                  <a:pt x="2502194" y="1843783"/>
                  <a:pt x="2563978" y="1736691"/>
                </a:cubicBezTo>
                <a:cubicBezTo>
                  <a:pt x="2625762" y="1629599"/>
                  <a:pt x="2603108" y="1248599"/>
                  <a:pt x="2563978" y="1118853"/>
                </a:cubicBezTo>
                <a:cubicBezTo>
                  <a:pt x="2524848" y="989107"/>
                  <a:pt x="2395103" y="1022058"/>
                  <a:pt x="2329200" y="958215"/>
                </a:cubicBezTo>
                <a:cubicBezTo>
                  <a:pt x="2263297" y="894372"/>
                  <a:pt x="2199454" y="849064"/>
                  <a:pt x="2168562" y="735794"/>
                </a:cubicBezTo>
                <a:cubicBezTo>
                  <a:pt x="2137670" y="622524"/>
                  <a:pt x="2199453" y="377448"/>
                  <a:pt x="2143848" y="278594"/>
                </a:cubicBezTo>
                <a:cubicBezTo>
                  <a:pt x="2088243" y="179740"/>
                  <a:pt x="2117076" y="190037"/>
                  <a:pt x="1834930" y="142669"/>
                </a:cubicBezTo>
                <a:cubicBezTo>
                  <a:pt x="1552784" y="95301"/>
                  <a:pt x="716644" y="-30325"/>
                  <a:pt x="413903" y="67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09" name="Textfeld 108"/>
          <p:cNvSpPr txBox="1"/>
          <p:nvPr/>
        </p:nvSpPr>
        <p:spPr>
          <a:xfrm rot="21099039">
            <a:off x="65348" y="1215921"/>
            <a:ext cx="3095719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 </a:t>
            </a:r>
            <a:r>
              <a:rPr kumimoji="0" lang="de-C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</a:t>
            </a: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W. Barth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>
                <a:solidFill>
                  <a:srgbClr val="FF0000"/>
                </a:solidFill>
                <a:latin typeface="Arial"/>
              </a:rPr>
              <a:t>Research Retreat Feb. 2023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08B22D8-86B5-7DC4-02DC-095ED9070529}"/>
              </a:ext>
            </a:extLst>
          </p:cNvPr>
          <p:cNvSpPr txBox="1"/>
          <p:nvPr/>
        </p:nvSpPr>
        <p:spPr>
          <a:xfrm>
            <a:off x="3498658" y="3060501"/>
            <a:ext cx="2836956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min.1.5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years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PSU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commissioning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beam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UNILAC!</a:t>
            </a:r>
          </a:p>
        </p:txBody>
      </p:sp>
    </p:spTree>
    <p:extLst>
      <p:ext uri="{BB962C8B-B14F-4D97-AF65-F5344CB8AC3E}">
        <p14:creationId xmlns:p14="http://schemas.microsoft.com/office/powerpoint/2010/main" val="159098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4294967295"/>
          </p:nvPr>
        </p:nvSpPr>
        <p:spPr>
          <a:xfrm>
            <a:off x="4476999" y="4911306"/>
            <a:ext cx="4037610" cy="24454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13.02.2023</a:t>
            </a:r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297217" y="4921224"/>
            <a:ext cx="4043789" cy="26786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75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HELIAC-schedule / Winfried Barth | </a:t>
            </a:r>
            <a:endParaRPr kumimoji="0" lang="de-DE" sz="75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556171" y="4957345"/>
            <a:ext cx="521154" cy="27384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5CBDDA-5CCF-8748-8988-9DC6C8981774}" type="slidenum">
              <a:rPr kumimoji="0" lang="de-DE" sz="75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75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950777"/>
              </p:ext>
            </p:extLst>
          </p:nvPr>
        </p:nvGraphicFramePr>
        <p:xfrm>
          <a:off x="297217" y="1159669"/>
          <a:ext cx="8780108" cy="2711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468400" imgH="4467240" progId="">
                  <p:embed/>
                </p:oleObj>
              </mc:Choice>
              <mc:Fallback>
                <p:oleObj r:id="rId2" imgW="14468400" imgH="4467240" progId="">
                  <p:embed/>
                  <p:pic>
                    <p:nvPicPr>
                      <p:cNvPr id="14" name="Objekt 1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7217" y="1159669"/>
                        <a:ext cx="8780108" cy="2711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Textfeld 95"/>
          <p:cNvSpPr txBox="1"/>
          <p:nvPr/>
        </p:nvSpPr>
        <p:spPr>
          <a:xfrm>
            <a:off x="3498658" y="3060501"/>
            <a:ext cx="2836956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min.1.5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years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PSU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commissioning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beam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UNILAC!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7401E4B-7C93-B658-B4B5-8CA7F198E6D0}"/>
              </a:ext>
            </a:extLst>
          </p:cNvPr>
          <p:cNvSpPr txBox="1"/>
          <p:nvPr/>
        </p:nvSpPr>
        <p:spPr>
          <a:xfrm>
            <a:off x="1850829" y="4129491"/>
            <a:ext cx="5442516" cy="646331"/>
          </a:xfrm>
          <a:prstGeom prst="rect">
            <a:avLst/>
          </a:prstGeom>
          <a:solidFill>
            <a:srgbClr val="FFFF00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HELIAC can provide 10x higher beam intensity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with 10% power consumption compared to UNILAC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4490749-B594-622D-E16D-86E29783D98B}"/>
              </a:ext>
            </a:extLst>
          </p:cNvPr>
          <p:cNvSpPr txBox="1"/>
          <p:nvPr/>
        </p:nvSpPr>
        <p:spPr>
          <a:xfrm rot="21099039">
            <a:off x="65348" y="1215921"/>
            <a:ext cx="3095719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 </a:t>
            </a:r>
            <a:r>
              <a:rPr kumimoji="0" lang="de-C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</a:t>
            </a: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W. Barth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>
                <a:solidFill>
                  <a:srgbClr val="FF0000"/>
                </a:solidFill>
                <a:latin typeface="Arial"/>
              </a:rPr>
              <a:t>Research Retreat Feb. 2023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F6C4942-B83E-AF86-37E3-13854A1F27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27" y="4205664"/>
            <a:ext cx="549586" cy="705642"/>
          </a:xfrm>
          <a:prstGeom prst="rect">
            <a:avLst/>
          </a:prstGeom>
        </p:spPr>
      </p:pic>
      <p:sp>
        <p:nvSpPr>
          <p:cNvPr id="11" name="Titel 2">
            <a:extLst>
              <a:ext uri="{FF2B5EF4-FFF2-40B4-BE49-F238E27FC236}">
                <a16:creationId xmlns:a16="http://schemas.microsoft.com/office/drawing/2014/main" id="{47A56C6C-5E89-DFF5-9D2D-DC75B1CE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09" y="174340"/>
            <a:ext cx="4606040" cy="590668"/>
          </a:xfrm>
        </p:spPr>
        <p:txBody>
          <a:bodyPr/>
          <a:lstStyle/>
          <a:p>
            <a:r>
              <a:rPr lang="de-DE" sz="2000" dirty="0"/>
              <a:t>cw-Linac@SH2/3 (&gt;2030)</a:t>
            </a:r>
          </a:p>
        </p:txBody>
      </p:sp>
    </p:spTree>
    <p:extLst>
      <p:ext uri="{BB962C8B-B14F-4D97-AF65-F5344CB8AC3E}">
        <p14:creationId xmlns:p14="http://schemas.microsoft.com/office/powerpoint/2010/main" val="7386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 txBox="1">
            <a:spLocks noGrp="1"/>
          </p:cNvSpPr>
          <p:nvPr>
            <p:ph idx="1"/>
          </p:nvPr>
        </p:nvSpPr>
        <p:spPr>
          <a:xfrm>
            <a:off x="266911" y="1175070"/>
            <a:ext cx="8420176" cy="339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/>
              <a:t>2023</a:t>
            </a:r>
            <a:r>
              <a:rPr lang="en-US" sz="1600" dirty="0"/>
              <a:t> BIG “HELIAC-</a:t>
            </a:r>
            <a:r>
              <a:rPr lang="en-US" sz="1600" dirty="0" err="1"/>
              <a:t>Strahlenschutzbunker</a:t>
            </a:r>
            <a:r>
              <a:rPr lang="en-US" sz="1600" dirty="0"/>
              <a:t>”</a:t>
            </a:r>
          </a:p>
          <a:p>
            <a:pPr>
              <a:lnSpc>
                <a:spcPct val="150000"/>
              </a:lnSpc>
            </a:pPr>
            <a:r>
              <a:rPr lang="en-US" sz="1600" b="1" dirty="0"/>
              <a:t>2025</a:t>
            </a:r>
            <a:r>
              <a:rPr lang="en-US" sz="1600" dirty="0"/>
              <a:t> Start </a:t>
            </a:r>
            <a:r>
              <a:rPr lang="en-US" sz="1600" dirty="0" err="1"/>
              <a:t>Aufbau</a:t>
            </a:r>
            <a:r>
              <a:rPr lang="en-US" sz="1600" dirty="0"/>
              <a:t>/HELIAC-Bunker</a:t>
            </a:r>
          </a:p>
          <a:p>
            <a:pPr>
              <a:lnSpc>
                <a:spcPct val="150000"/>
              </a:lnSpc>
            </a:pPr>
            <a:r>
              <a:rPr lang="en-US" sz="1600" b="1" dirty="0"/>
              <a:t>2026</a:t>
            </a:r>
            <a:r>
              <a:rPr lang="en-US" sz="1600" dirty="0"/>
              <a:t> HELIAC-Bunker </a:t>
            </a:r>
            <a:r>
              <a:rPr lang="en-US" sz="1600" dirty="0" err="1"/>
              <a:t>bezugsfertig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b="1" dirty="0"/>
              <a:t>2026 </a:t>
            </a:r>
            <a:r>
              <a:rPr lang="en-US" sz="1600" dirty="0" err="1"/>
              <a:t>Ionenquelle</a:t>
            </a:r>
            <a:r>
              <a:rPr lang="en-US" sz="1600" dirty="0"/>
              <a:t> + HELIAC-</a:t>
            </a:r>
            <a:r>
              <a:rPr lang="en-US" sz="1600" dirty="0" err="1"/>
              <a:t>Injektor</a:t>
            </a:r>
            <a:r>
              <a:rPr lang="en-US" sz="1600" dirty="0"/>
              <a:t> Installation und </a:t>
            </a:r>
            <a:r>
              <a:rPr lang="en-US" sz="1600" dirty="0" err="1"/>
              <a:t>Inbetriebnahme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b="1" dirty="0"/>
              <a:t>2027 </a:t>
            </a:r>
            <a:r>
              <a:rPr lang="en-US" sz="1600" dirty="0"/>
              <a:t>CM1 </a:t>
            </a:r>
            <a:r>
              <a:rPr lang="en-US" sz="1600" dirty="0" err="1"/>
              <a:t>Aufbau+Inbetriebnahme</a:t>
            </a:r>
            <a:r>
              <a:rPr lang="en-US" sz="1600" dirty="0"/>
              <a:t> + Link2UNILAC</a:t>
            </a:r>
          </a:p>
          <a:p>
            <a:pPr>
              <a:lnSpc>
                <a:spcPct val="150000"/>
              </a:lnSpc>
            </a:pPr>
            <a:r>
              <a:rPr lang="en-US" sz="1600" b="1" u="sng" dirty="0">
                <a:solidFill>
                  <a:srgbClr val="FF0000"/>
                </a:solidFill>
              </a:rPr>
              <a:t>2028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FF0000"/>
                </a:solidFill>
              </a:rPr>
              <a:t>CM2&amp;3 </a:t>
            </a:r>
            <a:r>
              <a:rPr lang="en-US" sz="1600" dirty="0" err="1">
                <a:solidFill>
                  <a:srgbClr val="FF0000"/>
                </a:solidFill>
              </a:rPr>
              <a:t>Aufbau+Inbetriebnahme</a:t>
            </a:r>
            <a:r>
              <a:rPr lang="en-US" sz="1600" dirty="0">
                <a:solidFill>
                  <a:srgbClr val="FF0000"/>
                </a:solidFill>
              </a:rPr>
              <a:t> + </a:t>
            </a:r>
            <a:r>
              <a:rPr lang="en-US" sz="1600" b="1" u="sng" dirty="0">
                <a:solidFill>
                  <a:srgbClr val="FF0000"/>
                </a:solidFill>
              </a:rPr>
              <a:t>Start </a:t>
            </a:r>
            <a:r>
              <a:rPr lang="en-US" sz="1600" b="1" u="sng" dirty="0" err="1">
                <a:solidFill>
                  <a:srgbClr val="FF0000"/>
                </a:solidFill>
              </a:rPr>
              <a:t>Nutzerbetrieb</a:t>
            </a:r>
            <a:endParaRPr lang="en-US" sz="1600" b="1" u="sng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b="1" dirty="0"/>
              <a:t>&gt;2028 </a:t>
            </a:r>
            <a:r>
              <a:rPr lang="en-US" sz="1600" dirty="0"/>
              <a:t>HELIAC </a:t>
            </a:r>
            <a:r>
              <a:rPr lang="en-US" sz="1600" dirty="0" err="1"/>
              <a:t>Vollausbau</a:t>
            </a:r>
            <a:r>
              <a:rPr lang="en-US" sz="1600" dirty="0"/>
              <a:t> + Anschluss M1-M3</a:t>
            </a:r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95263" y="165291"/>
            <a:ext cx="5854443" cy="590668"/>
          </a:xfrm>
        </p:spPr>
        <p:txBody>
          <a:bodyPr/>
          <a:lstStyle/>
          <a:p>
            <a:r>
              <a:rPr lang="de-DE" dirty="0"/>
              <a:t>Time </a:t>
            </a:r>
            <a:r>
              <a:rPr lang="de-DE" dirty="0" err="1"/>
              <a:t>schedule</a:t>
            </a:r>
            <a:r>
              <a:rPr lang="de-DE" dirty="0"/>
              <a:t> HELIAC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4476999" y="4911306"/>
            <a:ext cx="4037610" cy="24454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13.02.2023</a:t>
            </a:r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297217" y="4921224"/>
            <a:ext cx="4043789" cy="26786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75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HELIAC-schedule / Winfried Barth | </a:t>
            </a:r>
            <a:endParaRPr kumimoji="0" lang="de-DE" sz="75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556171" y="4957345"/>
            <a:ext cx="521154" cy="27384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5CBDDA-5CCF-8748-8988-9DC6C8981774}" type="slidenum">
              <a:rPr kumimoji="0" lang="de-DE" sz="75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75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extfeld 1"/>
          <p:cNvSpPr txBox="1"/>
          <p:nvPr/>
        </p:nvSpPr>
        <p:spPr>
          <a:xfrm rot="424092">
            <a:off x="5953601" y="1231303"/>
            <a:ext cx="3095720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 </a:t>
            </a:r>
            <a:r>
              <a:rPr kumimoji="0" lang="de-C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</a:t>
            </a: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W. Barth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>
                <a:solidFill>
                  <a:srgbClr val="FF0000"/>
                </a:solidFill>
                <a:latin typeface="Arial"/>
              </a:rPr>
              <a:t>Research Retreat Feb. 2023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039715" y="4220072"/>
            <a:ext cx="4037609" cy="646331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Decision for civil construction in 2024 required to keep this schedule!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8FD170B-133C-9570-5D48-B100970500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27" y="4205664"/>
            <a:ext cx="549586" cy="70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08920" y="57300"/>
            <a:ext cx="6071291" cy="701284"/>
          </a:xfrm>
        </p:spPr>
        <p:txBody>
          <a:bodyPr/>
          <a:lstStyle/>
          <a:p>
            <a:r>
              <a:rPr lang="de-CH" dirty="0"/>
              <a:t>Strategic </a:t>
            </a:r>
            <a:r>
              <a:rPr lang="de-CH" dirty="0" err="1"/>
              <a:t>PoF</a:t>
            </a:r>
            <a:r>
              <a:rPr lang="de-CH" dirty="0"/>
              <a:t> V </a:t>
            </a:r>
            <a:r>
              <a:rPr lang="de-CH" dirty="0" err="1"/>
              <a:t>timeline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 bwMode="auto">
          <a:xfrm>
            <a:off x="90354" y="1942987"/>
            <a:ext cx="3680823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r>
              <a:rPr lang="de-CH" dirty="0" err="1"/>
              <a:t>PoF</a:t>
            </a:r>
            <a:r>
              <a:rPr lang="de-CH" dirty="0"/>
              <a:t> IV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 bwMode="auto">
          <a:xfrm>
            <a:off x="3765742" y="1942987"/>
            <a:ext cx="5035910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r>
              <a:rPr lang="de-CH" dirty="0" err="1"/>
              <a:t>PoF</a:t>
            </a:r>
            <a:r>
              <a:rPr lang="de-CH" dirty="0"/>
              <a:t> V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 bwMode="auto">
          <a:xfrm>
            <a:off x="-341694" y="1766414"/>
            <a:ext cx="462485" cy="665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 bwMode="auto">
          <a:xfrm>
            <a:off x="8801654" y="1941600"/>
            <a:ext cx="453557" cy="3656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8" name="Gerader Verbinder 7"/>
          <p:cNvCxnSpPr>
            <a:cxnSpLocks/>
          </p:cNvCxnSpPr>
          <p:nvPr/>
        </p:nvCxnSpPr>
        <p:spPr bwMode="auto">
          <a:xfrm>
            <a:off x="162361" y="988817"/>
            <a:ext cx="1" cy="396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>
            <a:cxnSpLocks/>
          </p:cNvCxnSpPr>
          <p:nvPr/>
        </p:nvCxnSpPr>
        <p:spPr bwMode="auto">
          <a:xfrm flipH="1">
            <a:off x="882442" y="988817"/>
            <a:ext cx="6896" cy="396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>
            <a:cxnSpLocks/>
          </p:cNvCxnSpPr>
          <p:nvPr/>
        </p:nvCxnSpPr>
        <p:spPr bwMode="auto">
          <a:xfrm flipH="1">
            <a:off x="1602522" y="988817"/>
            <a:ext cx="13376" cy="396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>
            <a:cxnSpLocks/>
          </p:cNvCxnSpPr>
          <p:nvPr/>
        </p:nvCxnSpPr>
        <p:spPr bwMode="auto">
          <a:xfrm>
            <a:off x="2322602" y="988817"/>
            <a:ext cx="0" cy="396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 bwMode="auto">
          <a:xfrm>
            <a:off x="162361" y="988817"/>
            <a:ext cx="686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/>
              <a:t>2023</a:t>
            </a:r>
            <a:endParaRPr lang="de-DE" sz="1600" dirty="0"/>
          </a:p>
        </p:txBody>
      </p:sp>
      <p:sp>
        <p:nvSpPr>
          <p:cNvPr id="13" name="Textfeld 12"/>
          <p:cNvSpPr txBox="1"/>
          <p:nvPr/>
        </p:nvSpPr>
        <p:spPr bwMode="auto">
          <a:xfrm>
            <a:off x="899274" y="988817"/>
            <a:ext cx="686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/>
              <a:t>2024</a:t>
            </a:r>
            <a:endParaRPr lang="de-DE" sz="1600" dirty="0"/>
          </a:p>
        </p:txBody>
      </p:sp>
      <p:cxnSp>
        <p:nvCxnSpPr>
          <p:cNvPr id="14" name="Gerader Verbinder 13"/>
          <p:cNvCxnSpPr>
            <a:cxnSpLocks/>
          </p:cNvCxnSpPr>
          <p:nvPr/>
        </p:nvCxnSpPr>
        <p:spPr bwMode="auto">
          <a:xfrm flipH="1">
            <a:off x="3042682" y="988817"/>
            <a:ext cx="8417" cy="396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>
            <a:cxnSpLocks/>
          </p:cNvCxnSpPr>
          <p:nvPr/>
        </p:nvCxnSpPr>
        <p:spPr bwMode="auto">
          <a:xfrm flipH="1">
            <a:off x="3771180" y="988817"/>
            <a:ext cx="16832" cy="396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>
            <a:cxnSpLocks/>
          </p:cNvCxnSpPr>
          <p:nvPr/>
        </p:nvCxnSpPr>
        <p:spPr bwMode="auto">
          <a:xfrm>
            <a:off x="4475748" y="988817"/>
            <a:ext cx="0" cy="396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 bwMode="auto">
          <a:xfrm>
            <a:off x="3051099" y="988817"/>
            <a:ext cx="686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/>
              <a:t>2027</a:t>
            </a:r>
            <a:endParaRPr lang="de-DE" sz="1600" dirty="0"/>
          </a:p>
        </p:txBody>
      </p:sp>
      <p:sp>
        <p:nvSpPr>
          <p:cNvPr id="18" name="Textfeld 17"/>
          <p:cNvSpPr txBox="1"/>
          <p:nvPr/>
        </p:nvSpPr>
        <p:spPr bwMode="auto">
          <a:xfrm>
            <a:off x="3788012" y="988817"/>
            <a:ext cx="686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/>
              <a:t>2028</a:t>
            </a:r>
            <a:endParaRPr lang="de-DE" sz="1600" dirty="0"/>
          </a:p>
        </p:txBody>
      </p:sp>
      <p:sp>
        <p:nvSpPr>
          <p:cNvPr id="19" name="Textfeld 18"/>
          <p:cNvSpPr txBox="1"/>
          <p:nvPr/>
        </p:nvSpPr>
        <p:spPr bwMode="auto">
          <a:xfrm>
            <a:off x="1615898" y="988817"/>
            <a:ext cx="686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/>
              <a:t>2025</a:t>
            </a:r>
            <a:endParaRPr lang="de-DE" sz="1600" dirty="0"/>
          </a:p>
        </p:txBody>
      </p:sp>
      <p:sp>
        <p:nvSpPr>
          <p:cNvPr id="20" name="Textfeld 19"/>
          <p:cNvSpPr txBox="1"/>
          <p:nvPr/>
        </p:nvSpPr>
        <p:spPr bwMode="auto">
          <a:xfrm>
            <a:off x="2352811" y="988817"/>
            <a:ext cx="686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/>
              <a:t>2026</a:t>
            </a:r>
            <a:endParaRPr lang="de-DE" sz="1600" dirty="0"/>
          </a:p>
        </p:txBody>
      </p:sp>
      <p:cxnSp>
        <p:nvCxnSpPr>
          <p:cNvPr id="21" name="Gerader Verbinder 20"/>
          <p:cNvCxnSpPr>
            <a:cxnSpLocks/>
          </p:cNvCxnSpPr>
          <p:nvPr/>
        </p:nvCxnSpPr>
        <p:spPr bwMode="auto">
          <a:xfrm>
            <a:off x="5193314" y="988817"/>
            <a:ext cx="13780" cy="396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>
            <a:cxnSpLocks/>
          </p:cNvCxnSpPr>
          <p:nvPr/>
        </p:nvCxnSpPr>
        <p:spPr bwMode="auto">
          <a:xfrm>
            <a:off x="5923002" y="988817"/>
            <a:ext cx="0" cy="3875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>
            <a:cxnSpLocks/>
          </p:cNvCxnSpPr>
          <p:nvPr/>
        </p:nvCxnSpPr>
        <p:spPr bwMode="auto">
          <a:xfrm>
            <a:off x="6641890" y="988817"/>
            <a:ext cx="0" cy="3875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/>
          <p:cNvCxnSpPr>
            <a:cxnSpLocks/>
          </p:cNvCxnSpPr>
          <p:nvPr/>
        </p:nvCxnSpPr>
        <p:spPr bwMode="auto">
          <a:xfrm>
            <a:off x="7358514" y="988817"/>
            <a:ext cx="0" cy="396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 bwMode="auto">
          <a:xfrm>
            <a:off x="5218564" y="988817"/>
            <a:ext cx="686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/>
              <a:t>2030</a:t>
            </a:r>
            <a:endParaRPr lang="de-DE" sz="1600" dirty="0"/>
          </a:p>
        </p:txBody>
      </p:sp>
      <p:sp>
        <p:nvSpPr>
          <p:cNvPr id="26" name="Textfeld 25"/>
          <p:cNvSpPr txBox="1"/>
          <p:nvPr/>
        </p:nvSpPr>
        <p:spPr bwMode="auto">
          <a:xfrm>
            <a:off x="5955477" y="988817"/>
            <a:ext cx="686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/>
              <a:t>2031</a:t>
            </a:r>
            <a:endParaRPr lang="de-DE" sz="1600" dirty="0"/>
          </a:p>
        </p:txBody>
      </p:sp>
      <p:cxnSp>
        <p:nvCxnSpPr>
          <p:cNvPr id="27" name="Gerader Verbinder 26"/>
          <p:cNvCxnSpPr>
            <a:cxnSpLocks/>
          </p:cNvCxnSpPr>
          <p:nvPr/>
        </p:nvCxnSpPr>
        <p:spPr bwMode="auto">
          <a:xfrm>
            <a:off x="8095427" y="988817"/>
            <a:ext cx="0" cy="3875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>
            <a:cxnSpLocks/>
          </p:cNvCxnSpPr>
          <p:nvPr/>
        </p:nvCxnSpPr>
        <p:spPr bwMode="auto">
          <a:xfrm>
            <a:off x="8801654" y="988817"/>
            <a:ext cx="0" cy="3875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 bwMode="auto">
          <a:xfrm>
            <a:off x="8107302" y="988817"/>
            <a:ext cx="686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/>
              <a:t>2034</a:t>
            </a:r>
            <a:endParaRPr lang="de-DE" sz="1600" dirty="0"/>
          </a:p>
        </p:txBody>
      </p:sp>
      <p:sp>
        <p:nvSpPr>
          <p:cNvPr id="32" name="Textfeld 31"/>
          <p:cNvSpPr txBox="1"/>
          <p:nvPr/>
        </p:nvSpPr>
        <p:spPr bwMode="auto">
          <a:xfrm>
            <a:off x="6672101" y="988817"/>
            <a:ext cx="686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/>
              <a:t>2032</a:t>
            </a:r>
            <a:endParaRPr lang="de-DE" sz="1600" dirty="0"/>
          </a:p>
        </p:txBody>
      </p:sp>
      <p:sp>
        <p:nvSpPr>
          <p:cNvPr id="33" name="Textfeld 32"/>
          <p:cNvSpPr txBox="1"/>
          <p:nvPr/>
        </p:nvSpPr>
        <p:spPr bwMode="auto">
          <a:xfrm>
            <a:off x="7409014" y="988817"/>
            <a:ext cx="686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/>
              <a:t>2033</a:t>
            </a:r>
            <a:endParaRPr lang="de-DE" sz="1600" dirty="0"/>
          </a:p>
        </p:txBody>
      </p:sp>
      <p:sp>
        <p:nvSpPr>
          <p:cNvPr id="34" name="Textfeld 33"/>
          <p:cNvSpPr txBox="1"/>
          <p:nvPr/>
        </p:nvSpPr>
        <p:spPr bwMode="auto">
          <a:xfrm>
            <a:off x="4506901" y="988817"/>
            <a:ext cx="686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/>
              <a:t>2029</a:t>
            </a:r>
            <a:endParaRPr lang="de-DE" sz="1600" dirty="0"/>
          </a:p>
        </p:txBody>
      </p:sp>
      <p:cxnSp>
        <p:nvCxnSpPr>
          <p:cNvPr id="41" name="Gerader Verbinder 40"/>
          <p:cNvCxnSpPr/>
          <p:nvPr/>
        </p:nvCxnSpPr>
        <p:spPr bwMode="auto">
          <a:xfrm flipV="1">
            <a:off x="162362" y="1376397"/>
            <a:ext cx="874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uppieren 41"/>
          <p:cNvGrpSpPr/>
          <p:nvPr/>
        </p:nvGrpSpPr>
        <p:grpSpPr>
          <a:xfrm>
            <a:off x="210370" y="1345202"/>
            <a:ext cx="678968" cy="592105"/>
            <a:chOff x="1297770" y="1567628"/>
            <a:chExt cx="678968" cy="592105"/>
          </a:xfrm>
        </p:grpSpPr>
        <p:sp>
          <p:nvSpPr>
            <p:cNvPr id="43" name="Pfeil nach unten 42"/>
            <p:cNvSpPr/>
            <p:nvPr/>
          </p:nvSpPr>
          <p:spPr bwMode="auto">
            <a:xfrm>
              <a:off x="1471530" y="1870322"/>
              <a:ext cx="318685" cy="289411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1297770" y="1567628"/>
              <a:ext cx="6789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600" dirty="0">
                  <a:latin typeface="Arial Narrow" panose="020B0606020202030204" pitchFamily="34" charset="0"/>
                </a:rPr>
                <a:t>Today </a:t>
              </a:r>
              <a:endParaRPr lang="de-DE" sz="16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46" name="Textfeld 45"/>
          <p:cNvSpPr txBox="1"/>
          <p:nvPr/>
        </p:nvSpPr>
        <p:spPr>
          <a:xfrm>
            <a:off x="-15999" y="2458985"/>
            <a:ext cx="1973617" cy="132343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CH" sz="1600" dirty="0"/>
              <a:t>FAIR </a:t>
            </a:r>
          </a:p>
          <a:p>
            <a:pPr algn="l"/>
            <a:endParaRPr lang="de-CH" sz="1600" dirty="0"/>
          </a:p>
          <a:p>
            <a:pPr algn="l"/>
            <a:r>
              <a:rPr lang="de-CH" sz="1600" dirty="0"/>
              <a:t>UNILAC</a:t>
            </a:r>
          </a:p>
          <a:p>
            <a:pPr algn="l"/>
            <a:endParaRPr lang="de-CH" sz="1600" dirty="0"/>
          </a:p>
          <a:p>
            <a:pPr algn="l"/>
            <a:r>
              <a:rPr lang="de-CH" sz="1600" dirty="0"/>
              <a:t>HELIAC (</a:t>
            </a:r>
            <a:r>
              <a:rPr lang="de-CH" sz="1600" dirty="0" err="1"/>
              <a:t>optimistic</a:t>
            </a:r>
            <a:r>
              <a:rPr lang="de-CH" sz="1600" dirty="0"/>
              <a:t>)</a:t>
            </a:r>
            <a:endParaRPr lang="de-DE" sz="1600" dirty="0"/>
          </a:p>
        </p:txBody>
      </p:sp>
      <p:sp>
        <p:nvSpPr>
          <p:cNvPr id="47" name="Rechteck 46"/>
          <p:cNvSpPr/>
          <p:nvPr/>
        </p:nvSpPr>
        <p:spPr>
          <a:xfrm>
            <a:off x="3359509" y="2458985"/>
            <a:ext cx="5762428" cy="2880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CH" sz="1600" dirty="0">
                <a:solidFill>
                  <a:schemeClr val="tx1"/>
                </a:solidFill>
              </a:rPr>
              <a:t>    </a:t>
            </a:r>
            <a:r>
              <a:rPr lang="de-CH" sz="1600">
                <a:solidFill>
                  <a:schemeClr val="tx1"/>
                </a:solidFill>
              </a:rPr>
              <a:t>ES            FS /FS+                      </a:t>
            </a:r>
            <a:r>
              <a:rPr lang="de-CH" sz="1600" dirty="0">
                <a:solidFill>
                  <a:schemeClr val="tx1"/>
                </a:solidFill>
              </a:rPr>
              <a:t>FAIR MSV</a:t>
            </a:r>
            <a:endParaRPr lang="de-DE" sz="1600" dirty="0">
              <a:solidFill>
                <a:schemeClr val="tx1"/>
              </a:solidFill>
            </a:endParaRPr>
          </a:p>
        </p:txBody>
      </p:sp>
      <p:cxnSp>
        <p:nvCxnSpPr>
          <p:cNvPr id="49" name="Gerader Verbinder 48"/>
          <p:cNvCxnSpPr/>
          <p:nvPr/>
        </p:nvCxnSpPr>
        <p:spPr>
          <a:xfrm>
            <a:off x="4218800" y="2458985"/>
            <a:ext cx="0" cy="28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/>
          <p:cNvCxnSpPr/>
          <p:nvPr/>
        </p:nvCxnSpPr>
        <p:spPr>
          <a:xfrm>
            <a:off x="5654001" y="2458985"/>
            <a:ext cx="0" cy="28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hteck 55"/>
          <p:cNvSpPr/>
          <p:nvPr/>
        </p:nvSpPr>
        <p:spPr>
          <a:xfrm>
            <a:off x="848773" y="2951462"/>
            <a:ext cx="5182569" cy="324000"/>
          </a:xfrm>
          <a:prstGeom prst="rect">
            <a:avLst/>
          </a:prstGeom>
          <a:gradFill>
            <a:gsLst>
              <a:gs pos="0">
                <a:schemeClr val="accent1">
                  <a:alpha val="10000"/>
                  <a:lumMod val="95000"/>
                  <a:lumOff val="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CH" sz="1600" dirty="0">
                <a:solidFill>
                  <a:schemeClr val="tx1"/>
                </a:solidFill>
              </a:rPr>
              <a:t>    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3771179" y="3452407"/>
            <a:ext cx="5593190" cy="324000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CH" sz="1600" dirty="0">
                <a:solidFill>
                  <a:schemeClr val="bg1"/>
                </a:solidFill>
              </a:rPr>
              <a:t>25% d.c.              </a:t>
            </a:r>
            <a:r>
              <a:rPr lang="de-CH" sz="1600" dirty="0">
                <a:solidFill>
                  <a:schemeClr val="bg1"/>
                </a:solidFill>
                <a:sym typeface="Symbol" panose="05050102010706020507" pitchFamily="18" charset="2"/>
              </a:rPr>
              <a:t>                   </a:t>
            </a:r>
            <a:r>
              <a:rPr lang="de-CH" sz="1600" dirty="0" err="1">
                <a:solidFill>
                  <a:schemeClr val="bg1"/>
                </a:solidFill>
                <a:sym typeface="Symbol" panose="05050102010706020507" pitchFamily="18" charset="2"/>
              </a:rPr>
              <a:t>c.w</a:t>
            </a:r>
            <a:r>
              <a:rPr lang="de-CH" sz="1600" dirty="0">
                <a:solidFill>
                  <a:schemeClr val="bg1"/>
                </a:solidFill>
                <a:sym typeface="Symbol" panose="05050102010706020507" pitchFamily="18" charset="2"/>
              </a:rPr>
              <a:t>.                                    .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45" name="Rechteck 44"/>
          <p:cNvSpPr/>
          <p:nvPr/>
        </p:nvSpPr>
        <p:spPr bwMode="auto">
          <a:xfrm>
            <a:off x="9023968" y="1766413"/>
            <a:ext cx="462485" cy="2842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Textfeld 57"/>
          <p:cNvSpPr txBox="1"/>
          <p:nvPr/>
        </p:nvSpPr>
        <p:spPr>
          <a:xfrm>
            <a:off x="0" y="4337217"/>
            <a:ext cx="9144001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n-US" sz="2000" dirty="0">
                <a:latin typeface="Arial Narrow" panose="020B0606020202030204" pitchFamily="34" charset="0"/>
              </a:rPr>
              <a:t>Irrespective of the exact starting year, HELIAC will deliver beams for SHE during most of </a:t>
            </a:r>
            <a:r>
              <a:rPr lang="en-US" sz="2000" dirty="0" err="1">
                <a:latin typeface="Arial Narrow" panose="020B0606020202030204" pitchFamily="34" charset="0"/>
              </a:rPr>
              <a:t>PoF</a:t>
            </a:r>
            <a:r>
              <a:rPr lang="en-US" sz="2000" dirty="0">
                <a:latin typeface="Arial Narrow" panose="020B0606020202030204" pitchFamily="34" charset="0"/>
              </a:rPr>
              <a:t> V</a:t>
            </a:r>
          </a:p>
        </p:txBody>
      </p:sp>
      <p:cxnSp>
        <p:nvCxnSpPr>
          <p:cNvPr id="2" name="Gerader Verbinder 40">
            <a:extLst>
              <a:ext uri="{FF2B5EF4-FFF2-40B4-BE49-F238E27FC236}">
                <a16:creationId xmlns:a16="http://schemas.microsoft.com/office/drawing/2014/main" id="{2DE370B5-28B5-3502-8A80-0B7748ABE404}"/>
              </a:ext>
            </a:extLst>
          </p:cNvPr>
          <p:cNvCxnSpPr/>
          <p:nvPr/>
        </p:nvCxnSpPr>
        <p:spPr bwMode="auto">
          <a:xfrm flipV="1">
            <a:off x="162361" y="988817"/>
            <a:ext cx="874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465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258D5F-2B36-B39E-72FB-513CB4F99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214" y="78641"/>
            <a:ext cx="6071291" cy="701284"/>
          </a:xfrm>
        </p:spPr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long</a:t>
            </a:r>
            <a:r>
              <a:rPr lang="de-DE" dirty="0"/>
              <a:t>-term </a:t>
            </a:r>
            <a:r>
              <a:rPr lang="de-DE" dirty="0" err="1"/>
              <a:t>view</a:t>
            </a:r>
            <a:endParaRPr lang="de-DE" dirty="0"/>
          </a:p>
          <a:p>
            <a:pPr>
              <a:spcBef>
                <a:spcPts val="600"/>
              </a:spcBef>
            </a:pPr>
            <a:r>
              <a:rPr lang="en-US" sz="1200" dirty="0"/>
              <a:t>The “Island of stability of </a:t>
            </a:r>
            <a:r>
              <a:rPr lang="en-US" sz="1200" dirty="0" err="1"/>
              <a:t>superheavy</a:t>
            </a:r>
            <a:r>
              <a:rPr lang="en-US" sz="1200" dirty="0"/>
              <a:t> elements” at the end of the periodic table</a:t>
            </a:r>
            <a:endParaRPr lang="de-DE" sz="1200" dirty="0"/>
          </a:p>
        </p:txBody>
      </p:sp>
      <p:grpSp>
        <p:nvGrpSpPr>
          <p:cNvPr id="4" name="Group 15"/>
          <p:cNvGrpSpPr/>
          <p:nvPr/>
        </p:nvGrpSpPr>
        <p:grpSpPr>
          <a:xfrm>
            <a:off x="-1" y="919080"/>
            <a:ext cx="5543297" cy="1291681"/>
            <a:chOff x="-1589" y="1035428"/>
            <a:chExt cx="5521281" cy="2013169"/>
          </a:xfrm>
        </p:grpSpPr>
        <p:sp>
          <p:nvSpPr>
            <p:cNvPr id="5" name="Rectangle 16"/>
            <p:cNvSpPr/>
            <p:nvPr/>
          </p:nvSpPr>
          <p:spPr bwMode="auto">
            <a:xfrm>
              <a:off x="-1589" y="1035430"/>
              <a:ext cx="2924766" cy="201316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8670" tIns="29335" rIns="58670" bIns="29335" numCol="1" rtlCol="0" anchor="t" anchorCtr="0" compatLnSpc="1">
              <a:prstTxWarp prst="textNoShape">
                <a:avLst/>
              </a:prstTxWarp>
            </a:bodyPr>
            <a:lstStyle/>
            <a:p>
              <a:pPr defTabSz="586702" fontAlgn="base">
                <a:spcBef>
                  <a:spcPct val="0"/>
                </a:spcBef>
                <a:spcAft>
                  <a:spcPct val="0"/>
                </a:spcAft>
              </a:pPr>
              <a:endParaRPr lang="de-DE" sz="770">
                <a:solidFill>
                  <a:srgbClr val="000000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endParaRPr>
            </a:p>
          </p:txBody>
        </p:sp>
        <p:sp>
          <p:nvSpPr>
            <p:cNvPr id="7" name="Right Triangle 17"/>
            <p:cNvSpPr/>
            <p:nvPr/>
          </p:nvSpPr>
          <p:spPr bwMode="auto">
            <a:xfrm flipV="1">
              <a:off x="2878309" y="1035428"/>
              <a:ext cx="2641383" cy="2013164"/>
            </a:xfrm>
            <a:prstGeom prst="rtTriangl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8670" tIns="29335" rIns="58670" bIns="29335" numCol="1" rtlCol="0" anchor="t" anchorCtr="0" compatLnSpc="1">
              <a:prstTxWarp prst="textNoShape">
                <a:avLst/>
              </a:prstTxWarp>
            </a:bodyPr>
            <a:lstStyle/>
            <a:p>
              <a:pPr defTabSz="586702" fontAlgn="base">
                <a:spcBef>
                  <a:spcPct val="0"/>
                </a:spcBef>
                <a:spcAft>
                  <a:spcPct val="0"/>
                </a:spcAft>
              </a:pPr>
              <a:endParaRPr lang="de-DE" sz="770">
                <a:solidFill>
                  <a:srgbClr val="000000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endParaRPr>
            </a:p>
          </p:txBody>
        </p:sp>
      </p:grpSp>
      <p:grpSp>
        <p:nvGrpSpPr>
          <p:cNvPr id="8" name="Group 18"/>
          <p:cNvGrpSpPr/>
          <p:nvPr/>
        </p:nvGrpSpPr>
        <p:grpSpPr>
          <a:xfrm>
            <a:off x="2883109" y="917359"/>
            <a:ext cx="6260892" cy="1293401"/>
            <a:chOff x="2843842" y="1032747"/>
            <a:chExt cx="6263755" cy="2015849"/>
          </a:xfrm>
        </p:grpSpPr>
        <p:sp>
          <p:nvSpPr>
            <p:cNvPr id="9" name="Rectangle 19"/>
            <p:cNvSpPr/>
            <p:nvPr/>
          </p:nvSpPr>
          <p:spPr bwMode="auto">
            <a:xfrm>
              <a:off x="5490406" y="1032747"/>
              <a:ext cx="3617191" cy="2015849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8670" tIns="29335" rIns="58670" bIns="29335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1155"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endParaRPr>
            </a:p>
          </p:txBody>
        </p:sp>
        <p:sp>
          <p:nvSpPr>
            <p:cNvPr id="10" name="Right Triangle 20"/>
            <p:cNvSpPr/>
            <p:nvPr/>
          </p:nvSpPr>
          <p:spPr bwMode="auto">
            <a:xfrm flipH="1">
              <a:off x="2843842" y="1035429"/>
              <a:ext cx="2646564" cy="2013167"/>
            </a:xfrm>
            <a:prstGeom prst="rtTriangl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8670" tIns="29335" rIns="58670" bIns="29335" numCol="1" rtlCol="0" anchor="t" anchorCtr="0" compatLnSpc="1">
              <a:prstTxWarp prst="textNoShape">
                <a:avLst/>
              </a:prstTxWarp>
            </a:bodyPr>
            <a:lstStyle/>
            <a:p>
              <a:pPr defTabSz="586702" fontAlgn="base">
                <a:spcBef>
                  <a:spcPct val="0"/>
                </a:spcBef>
                <a:spcAft>
                  <a:spcPct val="0"/>
                </a:spcAft>
              </a:pPr>
              <a:endParaRPr lang="de-DE" sz="770">
                <a:solidFill>
                  <a:srgbClr val="000000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endParaRPr>
            </a:p>
          </p:txBody>
        </p:sp>
      </p:grpSp>
      <p:pic>
        <p:nvPicPr>
          <p:cNvPr id="1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237" y="919080"/>
            <a:ext cx="2167661" cy="1255609"/>
          </a:xfrm>
          <a:prstGeom prst="rect">
            <a:avLst/>
          </a:prstGeom>
        </p:spPr>
      </p:pic>
      <p:sp>
        <p:nvSpPr>
          <p:cNvPr id="12" name="TextBox 25"/>
          <p:cNvSpPr txBox="1"/>
          <p:nvPr/>
        </p:nvSpPr>
        <p:spPr>
          <a:xfrm>
            <a:off x="2429585" y="919081"/>
            <a:ext cx="2281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Island of stability in the chart of nuclei</a:t>
            </a:r>
            <a:endParaRPr lang="de-DE" sz="1600" b="1" dirty="0"/>
          </a:p>
        </p:txBody>
      </p:sp>
      <p:sp>
        <p:nvSpPr>
          <p:cNvPr id="13" name="TextBox 26"/>
          <p:cNvSpPr txBox="1"/>
          <p:nvPr/>
        </p:nvSpPr>
        <p:spPr>
          <a:xfrm>
            <a:off x="3739717" y="1662645"/>
            <a:ext cx="2772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The periodic table:  elements beyond </a:t>
            </a:r>
            <a:r>
              <a:rPr lang="en-US" sz="1600" b="1" baseline="-25000" dirty="0"/>
              <a:t>118</a:t>
            </a:r>
            <a:r>
              <a:rPr lang="en-US" sz="1600" b="1" dirty="0"/>
              <a:t>Og</a:t>
            </a:r>
            <a:endParaRPr lang="de-DE" sz="1600" b="1" dirty="0"/>
          </a:p>
        </p:txBody>
      </p:sp>
      <p:grpSp>
        <p:nvGrpSpPr>
          <p:cNvPr id="14" name="Group 8"/>
          <p:cNvGrpSpPr/>
          <p:nvPr/>
        </p:nvGrpSpPr>
        <p:grpSpPr>
          <a:xfrm>
            <a:off x="461034" y="937173"/>
            <a:ext cx="1784762" cy="1333098"/>
            <a:chOff x="62174" y="1072506"/>
            <a:chExt cx="2781668" cy="2077720"/>
          </a:xfrm>
        </p:grpSpPr>
        <p:pic>
          <p:nvPicPr>
            <p:cNvPr id="15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4" y="1072506"/>
              <a:ext cx="2781668" cy="1980584"/>
            </a:xfrm>
            <a:prstGeom prst="rect">
              <a:avLst/>
            </a:prstGeom>
          </p:spPr>
        </p:pic>
        <p:sp>
          <p:nvSpPr>
            <p:cNvPr id="16" name="Rectangle 7"/>
            <p:cNvSpPr/>
            <p:nvPr/>
          </p:nvSpPr>
          <p:spPr>
            <a:xfrm>
              <a:off x="141671" y="2902208"/>
              <a:ext cx="2570400" cy="146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8670" tIns="29335" rIns="58670" bIns="293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155"/>
            </a:p>
          </p:txBody>
        </p:sp>
        <p:sp>
          <p:nvSpPr>
            <p:cNvPr id="17" name="TextBox 23"/>
            <p:cNvSpPr txBox="1"/>
            <p:nvPr/>
          </p:nvSpPr>
          <p:spPr>
            <a:xfrm>
              <a:off x="2180155" y="2829333"/>
              <a:ext cx="619405" cy="320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38" dirty="0">
                  <a:solidFill>
                    <a:srgbClr val="FF0000"/>
                  </a:solidFill>
                  <a:latin typeface="+mj-lt"/>
                </a:rPr>
                <a:t>184</a:t>
              </a:r>
              <a:endParaRPr lang="de-DE" sz="738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8" name="Group 104"/>
          <p:cNvGrpSpPr>
            <a:grpSpLocks noChangeAspect="1"/>
          </p:cNvGrpSpPr>
          <p:nvPr/>
        </p:nvGrpSpPr>
        <p:grpSpPr>
          <a:xfrm>
            <a:off x="7217347" y="982189"/>
            <a:ext cx="551655" cy="550929"/>
            <a:chOff x="5061058" y="1153342"/>
            <a:chExt cx="1360651" cy="1358860"/>
          </a:xfrm>
        </p:grpSpPr>
        <p:sp>
          <p:nvSpPr>
            <p:cNvPr id="19" name="Oval 4"/>
            <p:cNvSpPr>
              <a:spLocks noChangeAspect="1" noChangeArrowheads="1"/>
            </p:cNvSpPr>
            <p:nvPr/>
          </p:nvSpPr>
          <p:spPr bwMode="auto">
            <a:xfrm rot="15936083">
              <a:off x="5061954" y="1152446"/>
              <a:ext cx="1358860" cy="1360651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99" u="sng">
                <a:solidFill>
                  <a:srgbClr val="000000"/>
                </a:solidFill>
              </a:endParaRPr>
            </a:p>
          </p:txBody>
        </p:sp>
        <p:grpSp>
          <p:nvGrpSpPr>
            <p:cNvPr id="20" name="Group 8"/>
            <p:cNvGrpSpPr>
              <a:grpSpLocks noChangeAspect="1"/>
            </p:cNvGrpSpPr>
            <p:nvPr/>
          </p:nvGrpSpPr>
          <p:grpSpPr bwMode="auto">
            <a:xfrm>
              <a:off x="5145025" y="1203201"/>
              <a:ext cx="1191188" cy="1198687"/>
              <a:chOff x="3007" y="1698"/>
              <a:chExt cx="1584" cy="1594"/>
            </a:xfrm>
          </p:grpSpPr>
          <p:pic>
            <p:nvPicPr>
              <p:cNvPr id="21" name="Picture 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5" y="2447"/>
                <a:ext cx="1056" cy="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22" name="Group 10"/>
              <p:cNvGrpSpPr>
                <a:grpSpLocks noChangeAspect="1"/>
              </p:cNvGrpSpPr>
              <p:nvPr/>
            </p:nvGrpSpPr>
            <p:grpSpPr bwMode="auto">
              <a:xfrm>
                <a:off x="3583" y="2308"/>
                <a:ext cx="444" cy="448"/>
                <a:chOff x="3744" y="2453"/>
                <a:chExt cx="444" cy="448"/>
              </a:xfrm>
            </p:grpSpPr>
            <p:pic>
              <p:nvPicPr>
                <p:cNvPr id="24" name="Picture 11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8" y="2598"/>
                  <a:ext cx="157" cy="1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25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3744" y="2453"/>
                  <a:ext cx="444" cy="448"/>
                  <a:chOff x="3744" y="2453"/>
                  <a:chExt cx="444" cy="448"/>
                </a:xfrm>
              </p:grpSpPr>
              <p:sp>
                <p:nvSpPr>
                  <p:cNvPr id="26" name="Oval 13"/>
                  <p:cNvSpPr>
                    <a:spLocks noChangeAspect="1" noChangeArrowheads="1"/>
                  </p:cNvSpPr>
                  <p:nvPr/>
                </p:nvSpPr>
                <p:spPr bwMode="auto">
                  <a:xfrm rot="-12515333">
                    <a:off x="3864" y="2460"/>
                    <a:ext cx="202" cy="44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899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" name="Oval 14"/>
                  <p:cNvSpPr>
                    <a:spLocks noChangeAspect="1" noChangeArrowheads="1"/>
                  </p:cNvSpPr>
                  <p:nvPr/>
                </p:nvSpPr>
                <p:spPr bwMode="auto">
                  <a:xfrm rot="-17354044">
                    <a:off x="3867" y="2449"/>
                    <a:ext cx="202" cy="44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899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8" name="Oval 15"/>
                  <p:cNvSpPr>
                    <a:spLocks noChangeAspect="1" noChangeArrowheads="1"/>
                  </p:cNvSpPr>
                  <p:nvPr/>
                </p:nvSpPr>
                <p:spPr bwMode="auto">
                  <a:xfrm rot="-19970837">
                    <a:off x="3864" y="2453"/>
                    <a:ext cx="202" cy="44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899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9" name="Oval 16"/>
                  <p:cNvSpPr>
                    <a:spLocks noChangeAspect="1" noChangeArrowheads="1"/>
                  </p:cNvSpPr>
                  <p:nvPr/>
                </p:nvSpPr>
                <p:spPr bwMode="auto">
                  <a:xfrm rot="-25370837">
                    <a:off x="3863" y="2461"/>
                    <a:ext cx="202" cy="44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899" u="sng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pic>
            <p:nvPicPr>
              <p:cNvPr id="23" name="Picture 1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7" y="1698"/>
                <a:ext cx="1056" cy="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30" name="TextBox 24"/>
          <p:cNvSpPr txBox="1"/>
          <p:nvPr/>
        </p:nvSpPr>
        <p:spPr>
          <a:xfrm>
            <a:off x="168305" y="2454731"/>
            <a:ext cx="8975041" cy="2282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234273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extending the region of known nuclei to higher </a:t>
            </a:r>
            <a:r>
              <a:rPr lang="en-US" sz="1400" b="1" i="1" dirty="0"/>
              <a:t>Z</a:t>
            </a:r>
            <a:r>
              <a:rPr lang="en-US" sz="1400" b="1" dirty="0"/>
              <a:t> </a:t>
            </a:r>
            <a:r>
              <a:rPr lang="en-US" sz="1400" b="1" dirty="0">
                <a:solidFill>
                  <a:srgbClr val="FF0000"/>
                </a:solidFill>
              </a:rPr>
              <a:t>(new elements)</a:t>
            </a:r>
            <a:r>
              <a:rPr lang="en-US" sz="1400" b="1" dirty="0"/>
              <a:t> and </a:t>
            </a:r>
            <a:r>
              <a:rPr lang="en-US" sz="1400" b="1" i="1" dirty="0"/>
              <a:t>N</a:t>
            </a:r>
            <a:r>
              <a:rPr lang="en-US" sz="1400" b="1" dirty="0"/>
              <a:t> using intense stable beams</a:t>
            </a:r>
          </a:p>
          <a:p>
            <a:pPr marL="285750" indent="-285750" defTabSz="234273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determine the center, the extension, and the topography of the </a:t>
            </a:r>
            <a:r>
              <a:rPr lang="en-US" sz="1400" b="1" dirty="0">
                <a:solidFill>
                  <a:srgbClr val="FF0000"/>
                </a:solidFill>
              </a:rPr>
              <a:t>Island of Stability</a:t>
            </a:r>
          </a:p>
          <a:p>
            <a:pPr marL="285750" indent="-285750" defTabSz="234273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chemical classification </a:t>
            </a:r>
            <a:r>
              <a:rPr lang="en-US" sz="1400" b="1" dirty="0"/>
              <a:t>of heaviest known elements to elucidate the validity of the periodic table</a:t>
            </a:r>
          </a:p>
          <a:p>
            <a:pPr marL="285750" indent="-285750" defTabSz="234273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expect </a:t>
            </a:r>
            <a:r>
              <a:rPr lang="en-US" sz="1400" b="1" dirty="0">
                <a:solidFill>
                  <a:srgbClr val="FF0000"/>
                </a:solidFill>
              </a:rPr>
              <a:t>disruptive, unplanned findings </a:t>
            </a:r>
            <a:r>
              <a:rPr lang="en-US" sz="1400" b="1" dirty="0"/>
              <a:t>in the field of </a:t>
            </a:r>
            <a:r>
              <a:rPr lang="en-US" sz="1400" b="1" dirty="0" err="1"/>
              <a:t>superheavy</a:t>
            </a:r>
            <a:r>
              <a:rPr lang="en-US" sz="1400" b="1" dirty="0"/>
              <a:t> elements</a:t>
            </a:r>
          </a:p>
          <a:p>
            <a:pPr marL="285750" indent="-285750" defTabSz="234273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linking laboratory experiments to </a:t>
            </a:r>
            <a:r>
              <a:rPr lang="en-US" sz="1400" b="1" dirty="0">
                <a:solidFill>
                  <a:srgbClr val="FF0000"/>
                </a:solidFill>
              </a:rPr>
              <a:t>astrophysical studies</a:t>
            </a:r>
          </a:p>
          <a:p>
            <a:pPr marL="285750" indent="-285750" defTabSz="234273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/>
                </a:solidFill>
              </a:rPr>
              <a:t>new opportunities with HELIAC</a:t>
            </a:r>
            <a:endParaRPr lang="de-DE" sz="1050" dirty="0">
              <a:solidFill>
                <a:schemeClr val="accent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A8B0FBA-41F5-8AB9-051C-CDF7D953E62B}"/>
              </a:ext>
            </a:extLst>
          </p:cNvPr>
          <p:cNvSpPr txBox="1"/>
          <p:nvPr/>
        </p:nvSpPr>
        <p:spPr>
          <a:xfrm>
            <a:off x="5474450" y="4129442"/>
            <a:ext cx="3445164" cy="58477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More detailed discussion on POF-V science in dedicated CML workshop</a:t>
            </a:r>
          </a:p>
        </p:txBody>
      </p:sp>
    </p:spTree>
    <p:extLst>
      <p:ext uri="{BB962C8B-B14F-4D97-AF65-F5344CB8AC3E}">
        <p14:creationId xmlns:p14="http://schemas.microsoft.com/office/powerpoint/2010/main" val="82744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91224" y="51555"/>
            <a:ext cx="6652592" cy="701284"/>
          </a:xfrm>
        </p:spPr>
        <p:txBody>
          <a:bodyPr/>
          <a:lstStyle/>
          <a:p>
            <a:r>
              <a:rPr lang="de-CH" sz="1800" dirty="0" err="1"/>
              <a:t>Beyond</a:t>
            </a:r>
            <a:r>
              <a:rPr lang="de-CH" sz="1800" dirty="0"/>
              <a:t> </a:t>
            </a:r>
            <a:r>
              <a:rPr lang="de-CH" sz="1800" dirty="0" err="1"/>
              <a:t>Og</a:t>
            </a:r>
            <a:r>
              <a:rPr lang="de-CH" sz="1800" dirty="0"/>
              <a:t> – The </a:t>
            </a:r>
            <a:r>
              <a:rPr lang="de-CH" sz="1800" dirty="0" err="1"/>
              <a:t>center</a:t>
            </a:r>
            <a:r>
              <a:rPr lang="de-CH" sz="1800" dirty="0"/>
              <a:t> </a:t>
            </a:r>
            <a:r>
              <a:rPr lang="de-CH" sz="1800" dirty="0" err="1"/>
              <a:t>of</a:t>
            </a:r>
            <a:r>
              <a:rPr lang="de-CH" sz="1800" dirty="0"/>
              <a:t> </a:t>
            </a:r>
            <a:r>
              <a:rPr lang="de-CH" sz="1800" dirty="0" err="1"/>
              <a:t>the</a:t>
            </a:r>
            <a:r>
              <a:rPr lang="de-CH" sz="1800" dirty="0"/>
              <a:t> </a:t>
            </a:r>
            <a:r>
              <a:rPr lang="de-DE" sz="1800" dirty="0"/>
              <a:t>„Island“ in different </a:t>
            </a:r>
            <a:r>
              <a:rPr lang="de-DE" sz="1800" dirty="0" err="1"/>
              <a:t>models</a:t>
            </a:r>
            <a:r>
              <a:rPr lang="de-CH" sz="1800" dirty="0"/>
              <a:t> </a:t>
            </a:r>
            <a:endParaRPr lang="de-DE" sz="1800" dirty="0"/>
          </a:p>
        </p:txBody>
      </p:sp>
      <p:pic>
        <p:nvPicPr>
          <p:cNvPr id="51" name="Grafik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65" y="957759"/>
            <a:ext cx="6569099" cy="3811252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6856970" y="1223320"/>
            <a:ext cx="407773" cy="172994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7269436" y="1130758"/>
            <a:ext cx="1876604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CH" sz="1600" dirty="0"/>
              <a:t>Valley </a:t>
            </a:r>
            <a:r>
              <a:rPr lang="de-CH" sz="1600" dirty="0" err="1"/>
              <a:t>of</a:t>
            </a:r>
            <a:r>
              <a:rPr lang="de-CH" sz="1600" dirty="0"/>
              <a:t> </a:t>
            </a:r>
            <a:r>
              <a:rPr lang="de-CH" sz="1600" dirty="0">
                <a:latin typeface="Symbol" panose="05050102010706020507" pitchFamily="18" charset="2"/>
              </a:rPr>
              <a:t>b</a:t>
            </a:r>
            <a:r>
              <a:rPr lang="de-CH" sz="1600" dirty="0"/>
              <a:t>-</a:t>
            </a:r>
            <a:r>
              <a:rPr lang="de-CH" sz="1600" dirty="0" err="1"/>
              <a:t>stability</a:t>
            </a:r>
            <a:endParaRPr lang="de-DE" sz="1600" dirty="0"/>
          </a:p>
        </p:txBody>
      </p:sp>
      <p:sp>
        <p:nvSpPr>
          <p:cNvPr id="52" name="Rechteck 51"/>
          <p:cNvSpPr/>
          <p:nvPr/>
        </p:nvSpPr>
        <p:spPr>
          <a:xfrm>
            <a:off x="6861663" y="1696996"/>
            <a:ext cx="407773" cy="172994"/>
          </a:xfrm>
          <a:prstGeom prst="rect">
            <a:avLst/>
          </a:prstGeom>
          <a:solidFill>
            <a:srgbClr val="FF7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53" name="Textfeld 52"/>
          <p:cNvSpPr txBox="1"/>
          <p:nvPr/>
        </p:nvSpPr>
        <p:spPr>
          <a:xfrm>
            <a:off x="7269436" y="1577208"/>
            <a:ext cx="1630575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CH" sz="1600" dirty="0" err="1"/>
              <a:t>Predicted</a:t>
            </a:r>
            <a:r>
              <a:rPr lang="de-CH" sz="1600" dirty="0"/>
              <a:t> </a:t>
            </a:r>
            <a:r>
              <a:rPr lang="de-CH" sz="1600" dirty="0" err="1"/>
              <a:t>shells</a:t>
            </a:r>
            <a:endParaRPr lang="de-DE" sz="1600" dirty="0"/>
          </a:p>
        </p:txBody>
      </p:sp>
      <p:sp>
        <p:nvSpPr>
          <p:cNvPr id="35" name="Textfeld 34"/>
          <p:cNvSpPr txBox="1"/>
          <p:nvPr/>
        </p:nvSpPr>
        <p:spPr>
          <a:xfrm>
            <a:off x="6844270" y="2106032"/>
            <a:ext cx="2261630" cy="26314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500" dirty="0"/>
              <a:t>Boxes show the predicted longest-lived nuclei in six different nuclear models</a:t>
            </a:r>
          </a:p>
          <a:p>
            <a:pPr algn="l"/>
            <a:endParaRPr lang="en-US" sz="1500" dirty="0"/>
          </a:p>
          <a:p>
            <a:pPr algn="l"/>
            <a:r>
              <a:rPr lang="en-US" sz="1500" dirty="0"/>
              <a:t>For comparison, the calculated T</a:t>
            </a:r>
            <a:r>
              <a:rPr lang="en-US" sz="1500" baseline="-25000" dirty="0"/>
              <a:t>1/2</a:t>
            </a:r>
            <a:r>
              <a:rPr lang="en-US" sz="1500" dirty="0"/>
              <a:t>(SF) for known </a:t>
            </a:r>
            <a:r>
              <a:rPr lang="en-US" sz="1500" baseline="30000" dirty="0"/>
              <a:t>284</a:t>
            </a:r>
            <a:r>
              <a:rPr lang="en-US" sz="1500" dirty="0"/>
              <a:t>Cn is given</a:t>
            </a:r>
          </a:p>
          <a:p>
            <a:pPr algn="l"/>
            <a:endParaRPr lang="en-US" sz="1500" dirty="0"/>
          </a:p>
          <a:p>
            <a:pPr algn="l"/>
            <a:r>
              <a:rPr lang="en-US" sz="1500" dirty="0"/>
              <a:t>These T</a:t>
            </a:r>
            <a:r>
              <a:rPr lang="en-US" sz="1500" baseline="-25000" dirty="0"/>
              <a:t>1/2</a:t>
            </a:r>
            <a:r>
              <a:rPr lang="en-US" sz="1500" dirty="0"/>
              <a:t>(SF) span </a:t>
            </a:r>
          </a:p>
          <a:p>
            <a:pPr algn="l"/>
            <a:r>
              <a:rPr lang="en-US" sz="1500" dirty="0"/>
              <a:t>11 orders of magnitude!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992728" y="2567801"/>
            <a:ext cx="2253600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CH" sz="1400" dirty="0"/>
              <a:t>Half-</a:t>
            </a:r>
            <a:r>
              <a:rPr lang="de-CH" sz="1400" dirty="0" err="1"/>
              <a:t>lives</a:t>
            </a:r>
            <a:r>
              <a:rPr lang="de-CH" sz="1400" dirty="0"/>
              <a:t> </a:t>
            </a:r>
            <a:r>
              <a:rPr lang="de-CH" sz="1400" dirty="0" err="1"/>
              <a:t>increase</a:t>
            </a:r>
            <a:r>
              <a:rPr lang="de-CH" sz="1400" dirty="0"/>
              <a:t> </a:t>
            </a:r>
            <a:r>
              <a:rPr lang="de-CH" sz="1400" dirty="0" err="1"/>
              <a:t>with</a:t>
            </a:r>
            <a:r>
              <a:rPr lang="de-CH" sz="1400" dirty="0"/>
              <a:t> N</a:t>
            </a:r>
            <a:endParaRPr lang="de-DE" sz="1400" dirty="0"/>
          </a:p>
        </p:txBody>
      </p:sp>
      <p:sp>
        <p:nvSpPr>
          <p:cNvPr id="4" name="Textfeld 3"/>
          <p:cNvSpPr txBox="1"/>
          <p:nvPr/>
        </p:nvSpPr>
        <p:spPr>
          <a:xfrm>
            <a:off x="-59950" y="4755190"/>
            <a:ext cx="2674130" cy="24622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CH" sz="1000" dirty="0"/>
              <a:t>O. Smits, </a:t>
            </a:r>
            <a:r>
              <a:rPr lang="de-CH" sz="1000" dirty="0" err="1"/>
              <a:t>Ch.E</a:t>
            </a:r>
            <a:r>
              <a:rPr lang="de-CH" sz="1000" dirty="0"/>
              <a:t>. Düllmann </a:t>
            </a:r>
            <a:r>
              <a:rPr lang="de-CH" sz="1000" i="1" dirty="0"/>
              <a:t>et al</a:t>
            </a:r>
            <a:r>
              <a:rPr lang="de-CH" sz="1000" dirty="0"/>
              <a:t>., </a:t>
            </a:r>
            <a:r>
              <a:rPr lang="de-CH" sz="1000" dirty="0" err="1"/>
              <a:t>submitted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850354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5307" y="169412"/>
            <a:ext cx="6700979" cy="590668"/>
          </a:xfrm>
        </p:spPr>
        <p:txBody>
          <a:bodyPr/>
          <a:lstStyle/>
          <a:p>
            <a:r>
              <a:rPr lang="en-US" dirty="0"/>
              <a:t>Beyond the current frontier: SHE research in POF V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3839" y="1005630"/>
            <a:ext cx="5769528" cy="3847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285750" indent="-285750" algn="l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continue and extend comprehensive program</a:t>
            </a:r>
            <a:br>
              <a:rPr lang="en-US" dirty="0"/>
            </a:br>
            <a:r>
              <a:rPr lang="en-US" dirty="0"/>
              <a:t>studying atomic, chemical, and nuclear properties </a:t>
            </a:r>
            <a:br>
              <a:rPr lang="en-US" dirty="0"/>
            </a:br>
            <a:r>
              <a:rPr lang="en-US" dirty="0"/>
              <a:t>of SHE with versatile suite of experimental devices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search for new elements beyond </a:t>
            </a:r>
            <a:r>
              <a:rPr lang="en-US" dirty="0" err="1"/>
              <a:t>oganesson</a:t>
            </a:r>
            <a:br>
              <a:rPr lang="en-US" dirty="0"/>
            </a:br>
            <a:r>
              <a:rPr lang="en-US" dirty="0"/>
              <a:t>using HELIAC combined with new superconducting </a:t>
            </a:r>
            <a:br>
              <a:rPr lang="en-US" dirty="0"/>
            </a:br>
            <a:r>
              <a:rPr lang="en-US" dirty="0"/>
              <a:t>recoil separator (R&amp;D@HIM)</a:t>
            </a:r>
          </a:p>
          <a:p>
            <a:pPr marL="285750" indent="-285750" algn="l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access more neutron-rich SHN</a:t>
            </a:r>
          </a:p>
          <a:p>
            <a:pPr marL="285750" indent="-285750" algn="l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develop sensitive detection systems capable of</a:t>
            </a:r>
            <a:br>
              <a:rPr lang="en-US" dirty="0"/>
            </a:br>
            <a:r>
              <a:rPr lang="en-US" dirty="0"/>
              <a:t>detecting electron capture decays</a:t>
            </a:r>
          </a:p>
          <a:p>
            <a:pPr marL="285750" indent="-285750" algn="l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establish detection / identification of long-lived</a:t>
            </a:r>
            <a:br>
              <a:rPr lang="en-US" dirty="0"/>
            </a:br>
            <a:r>
              <a:rPr lang="en-US" dirty="0"/>
              <a:t>isotopes of superheavy elements with traps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725" y="1323450"/>
            <a:ext cx="2889436" cy="249659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924991" y="3929936"/>
            <a:ext cx="3055645" cy="83099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dirty="0"/>
              <a:t>longest-lived SHN according to </a:t>
            </a:r>
            <a:br>
              <a:rPr lang="en-US" sz="1600" dirty="0"/>
            </a:br>
            <a:r>
              <a:rPr lang="en-US" sz="1600" dirty="0"/>
              <a:t>model m3 – see previous slide</a:t>
            </a:r>
          </a:p>
          <a:p>
            <a:pPr algn="l"/>
            <a:r>
              <a:rPr lang="en-US" sz="1600" dirty="0"/>
              <a:t>(A. </a:t>
            </a:r>
            <a:r>
              <a:rPr lang="en-US" sz="1600" dirty="0" err="1"/>
              <a:t>Karpov</a:t>
            </a:r>
            <a:r>
              <a:rPr lang="en-US" sz="1600" dirty="0"/>
              <a:t> et al., IJMPE 2012)</a:t>
            </a:r>
          </a:p>
        </p:txBody>
      </p:sp>
    </p:spTree>
    <p:extLst>
      <p:ext uri="{BB962C8B-B14F-4D97-AF65-F5344CB8AC3E}">
        <p14:creationId xmlns:p14="http://schemas.microsoft.com/office/powerpoint/2010/main" val="2011897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-226187" y="1151482"/>
            <a:ext cx="8999196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lvl="1">
              <a:buClr>
                <a:srgbClr val="FFC000"/>
              </a:buClr>
              <a:tabLst>
                <a:tab pos="1347788" algn="l"/>
              </a:tabLst>
            </a:pPr>
            <a:r>
              <a:rPr lang="en-US" sz="2400" dirty="0"/>
              <a:t>SHE requirements:                  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533" y="3761185"/>
            <a:ext cx="1426744" cy="100864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003926" y="1912602"/>
            <a:ext cx="6538970" cy="258628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285750" indent="-285750" algn="l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maintain current level of personnel in SHE departments</a:t>
            </a:r>
          </a:p>
          <a:p>
            <a:pPr marL="285750" indent="-285750" algn="l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improve laboratory situation (incl. experiment preparation)</a:t>
            </a:r>
          </a:p>
          <a:p>
            <a:pPr marL="285750" indent="-285750" algn="l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longer beamtime blocks (&gt; 3 month) from UNILAC</a:t>
            </a:r>
          </a:p>
          <a:p>
            <a:pPr marL="285750" indent="-285750" algn="l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critical item: HELIAC</a:t>
            </a:r>
          </a:p>
          <a:p>
            <a:pPr marL="285750" indent="-285750" algn="l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gradual transition to HELIAC operation with long beamtime </a:t>
            </a:r>
            <a:br>
              <a:rPr lang="en-US" dirty="0"/>
            </a:br>
            <a:r>
              <a:rPr lang="en-US" dirty="0"/>
              <a:t>blocks (ca. 9 month)</a:t>
            </a:r>
          </a:p>
          <a:p>
            <a:pPr marL="285750" indent="-285750" algn="l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procure rare stable isotopes such as </a:t>
            </a:r>
            <a:r>
              <a:rPr lang="en-US" baseline="30000" dirty="0"/>
              <a:t>48</a:t>
            </a:r>
            <a:r>
              <a:rPr lang="en-US" dirty="0"/>
              <a:t>Ca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8F6BE58-9809-CD03-FF86-98B55EE56365}"/>
              </a:ext>
            </a:extLst>
          </p:cNvPr>
          <p:cNvSpPr txBox="1"/>
          <p:nvPr/>
        </p:nvSpPr>
        <p:spPr>
          <a:xfrm>
            <a:off x="247072" y="368600"/>
            <a:ext cx="47798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>
                <a:srgbClr val="FFC000"/>
              </a:buClr>
              <a:tabLst>
                <a:tab pos="1347788" algn="l"/>
              </a:tabLst>
            </a:pPr>
            <a:r>
              <a:rPr lang="en-US" sz="2000" dirty="0"/>
              <a:t>SHE beamtime 2026+</a:t>
            </a:r>
          </a:p>
        </p:txBody>
      </p:sp>
    </p:spTree>
    <p:extLst>
      <p:ext uri="{BB962C8B-B14F-4D97-AF65-F5344CB8AC3E}">
        <p14:creationId xmlns:p14="http://schemas.microsoft.com/office/powerpoint/2010/main" val="2923642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258D5F-2B36-B39E-72FB-513CB4F99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3962" y="64652"/>
            <a:ext cx="6071291" cy="701284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38546" y="1023324"/>
            <a:ext cx="8663710" cy="384464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714375" indent="-452438">
              <a:lnSpc>
                <a:spcPct val="110000"/>
              </a:lnSpc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tabLst>
                <a:tab pos="714375" algn="l"/>
                <a:tab pos="984250" algn="l"/>
                <a:tab pos="1166813" algn="l"/>
                <a:tab pos="2508250" algn="l"/>
              </a:tabLst>
            </a:pPr>
            <a:r>
              <a:rPr lang="en-US" b="1" dirty="0"/>
              <a:t>Beamtime 2024 &amp; 2025</a:t>
            </a:r>
          </a:p>
          <a:p>
            <a:pPr marL="1003300" lvl="4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14375" algn="l"/>
                <a:tab pos="984250" algn="l"/>
                <a:tab pos="1166813" algn="l"/>
                <a:tab pos="2508250" algn="l"/>
              </a:tabLst>
            </a:pPr>
            <a:r>
              <a:rPr lang="en-US" sz="1600" dirty="0"/>
              <a:t>high intensity </a:t>
            </a:r>
            <a:r>
              <a:rPr lang="en-US" sz="1600" baseline="30000" dirty="0"/>
              <a:t>48</a:t>
            </a:r>
            <a:r>
              <a:rPr lang="en-US" sz="1600" dirty="0"/>
              <a:t>Ca, </a:t>
            </a:r>
            <a:r>
              <a:rPr lang="en-US" sz="1600" baseline="30000" dirty="0"/>
              <a:t>50</a:t>
            </a:r>
            <a:r>
              <a:rPr lang="en-US" sz="1600" dirty="0"/>
              <a:t>Ti and </a:t>
            </a:r>
            <a:r>
              <a:rPr lang="en-US" sz="1600" baseline="30000" dirty="0"/>
              <a:t>54</a:t>
            </a:r>
            <a:r>
              <a:rPr lang="en-US" sz="1600" dirty="0"/>
              <a:t>Cr beams are crucial</a:t>
            </a:r>
          </a:p>
          <a:p>
            <a:pPr marL="1003300" lvl="4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14375" algn="l"/>
                <a:tab pos="984250" algn="l"/>
                <a:tab pos="1166813" algn="l"/>
                <a:tab pos="2508250" algn="l"/>
              </a:tabLst>
            </a:pPr>
            <a:r>
              <a:rPr lang="en-US" sz="1600" baseline="30000" dirty="0"/>
              <a:t>48</a:t>
            </a:r>
            <a:r>
              <a:rPr lang="en-US" sz="1600" dirty="0"/>
              <a:t>Ca shall be used with „isotope crisis“ in mind</a:t>
            </a:r>
          </a:p>
          <a:p>
            <a:pPr marL="1003300" lvl="4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14375" algn="l"/>
                <a:tab pos="984250" algn="l"/>
                <a:tab pos="1166813" algn="l"/>
                <a:tab pos="2508250" algn="l"/>
              </a:tabLst>
            </a:pPr>
            <a:r>
              <a:rPr lang="en-US" sz="1600" baseline="30000" dirty="0"/>
              <a:t>50</a:t>
            </a:r>
            <a:r>
              <a:rPr lang="en-US" sz="1600" dirty="0"/>
              <a:t>Ti, </a:t>
            </a:r>
            <a:r>
              <a:rPr lang="en-US" sz="1600" baseline="30000" dirty="0"/>
              <a:t>54</a:t>
            </a:r>
            <a:r>
              <a:rPr lang="en-US" sz="1600" dirty="0"/>
              <a:t>Cr beams: further development/verification, potentially isotope procurement</a:t>
            </a:r>
            <a:endParaRPr lang="en-US" sz="1000" b="1" dirty="0"/>
          </a:p>
          <a:p>
            <a:pPr marL="714375" indent="-452438">
              <a:lnSpc>
                <a:spcPct val="110000"/>
              </a:lnSpc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tabLst>
                <a:tab pos="714375" algn="l"/>
                <a:tab pos="984250" algn="l"/>
                <a:tab pos="1166813" algn="l"/>
                <a:tab pos="2508250" algn="l"/>
              </a:tabLst>
            </a:pPr>
            <a:r>
              <a:rPr lang="en-US" b="1" dirty="0"/>
              <a:t>Outlook 2026+</a:t>
            </a:r>
          </a:p>
          <a:p>
            <a:pPr marL="1004887" lvl="3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14375" algn="l"/>
                <a:tab pos="984250" algn="l"/>
                <a:tab pos="1166813" algn="l"/>
                <a:tab pos="2508250" algn="l"/>
              </a:tabLst>
            </a:pPr>
            <a:r>
              <a:rPr lang="en-US" sz="1600" dirty="0"/>
              <a:t>successively ramping up SHE beamtime towards POF V </a:t>
            </a:r>
          </a:p>
          <a:p>
            <a:pPr marL="1004887" lvl="3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14375" algn="l"/>
                <a:tab pos="984250" algn="l"/>
                <a:tab pos="1166813" algn="l"/>
                <a:tab pos="2508250" algn="l"/>
              </a:tabLst>
            </a:pPr>
            <a:r>
              <a:rPr lang="en-US" sz="1600" dirty="0">
                <a:sym typeface="Symbol" panose="05050102010706020507" pitchFamily="18" charset="2"/>
              </a:rPr>
              <a:t>timely </a:t>
            </a:r>
            <a:r>
              <a:rPr lang="en-US" sz="1600" dirty="0"/>
              <a:t>HELIAC </a:t>
            </a:r>
            <a:r>
              <a:rPr lang="en-US" sz="1600" dirty="0">
                <a:sym typeface="Symbol" panose="05050102010706020507" pitchFamily="18" charset="2"/>
              </a:rPr>
              <a:t>completion </a:t>
            </a:r>
            <a:r>
              <a:rPr lang="en-US" sz="1600" dirty="0"/>
              <a:t>will strengthen basis for competitive POF-V program</a:t>
            </a:r>
          </a:p>
          <a:p>
            <a:pPr marL="1004887" lvl="3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14375" algn="l"/>
                <a:tab pos="984250" algn="l"/>
                <a:tab pos="1166813" algn="l"/>
                <a:tab pos="2508250" algn="l"/>
              </a:tabLst>
            </a:pPr>
            <a:r>
              <a:rPr lang="en-US" sz="1600" dirty="0"/>
              <a:t>expand science program with new opportunities provided by longer beamtimes </a:t>
            </a:r>
            <a:br>
              <a:rPr lang="en-US" sz="1600" dirty="0"/>
            </a:br>
            <a:r>
              <a:rPr lang="en-US" sz="1600" dirty="0"/>
              <a:t>and resume search for new elements with improved methods and better setups</a:t>
            </a:r>
            <a:endParaRPr lang="en-US" sz="1000" b="1" dirty="0"/>
          </a:p>
          <a:p>
            <a:pPr marL="714375" indent="-452438">
              <a:lnSpc>
                <a:spcPct val="110000"/>
              </a:lnSpc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tabLst>
                <a:tab pos="714375" algn="l"/>
                <a:tab pos="984250" algn="l"/>
                <a:tab pos="1166813" algn="l"/>
                <a:tab pos="2508250" algn="l"/>
              </a:tabLst>
            </a:pPr>
            <a:r>
              <a:rPr lang="en-US" b="1" dirty="0"/>
              <a:t>Enriched isotope crisis</a:t>
            </a:r>
          </a:p>
          <a:p>
            <a:pPr marL="261937" lvl="2">
              <a:lnSpc>
                <a:spcPct val="110000"/>
              </a:lnSpc>
              <a:spcAft>
                <a:spcPts val="600"/>
              </a:spcAft>
              <a:tabLst>
                <a:tab pos="714375" algn="l"/>
                <a:tab pos="984250" algn="l"/>
                <a:tab pos="1166813" algn="l"/>
                <a:tab pos="2508250" algn="l"/>
              </a:tabLst>
            </a:pPr>
            <a:r>
              <a:rPr lang="en-US" sz="1600" dirty="0"/>
              <a:t>		Steps underway that may lead to GSI/HIM-based </a:t>
            </a:r>
            <a:r>
              <a:rPr lang="en-US" sz="1600" baseline="30000" dirty="0"/>
              <a:t>48</a:t>
            </a:r>
            <a:r>
              <a:rPr lang="en-US" sz="1600" dirty="0"/>
              <a:t>Ca enrichment capabilities</a:t>
            </a:r>
          </a:p>
        </p:txBody>
      </p:sp>
    </p:spTree>
    <p:extLst>
      <p:ext uri="{BB962C8B-B14F-4D97-AF65-F5344CB8AC3E}">
        <p14:creationId xmlns:p14="http://schemas.microsoft.com/office/powerpoint/2010/main" val="438441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6"/>
          <a:stretch/>
        </p:blipFill>
        <p:spPr>
          <a:xfrm>
            <a:off x="0" y="0"/>
            <a:ext cx="9166302" cy="5143500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258D5F-2B36-B39E-72FB-513CB4F99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6884" y="4199310"/>
            <a:ext cx="6071291" cy="701284"/>
          </a:xfrm>
        </p:spPr>
        <p:txBody>
          <a:bodyPr/>
          <a:lstStyle/>
          <a:p>
            <a:r>
              <a:rPr lang="de-DE" dirty="0" err="1">
                <a:solidFill>
                  <a:schemeClr val="bg1"/>
                </a:solidFill>
              </a:rPr>
              <a:t>Thank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you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for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your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attention</a:t>
            </a:r>
            <a:r>
              <a:rPr lang="de-DE" dirty="0">
                <a:solidFill>
                  <a:schemeClr val="bg1"/>
                </a:solidFill>
              </a:rPr>
              <a:t>!</a:t>
            </a:r>
            <a:endParaRPr lang="fr-DE" dirty="0">
              <a:solidFill>
                <a:schemeClr val="bg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689322" y="114878"/>
            <a:ext cx="3339376" cy="18990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707794" y="156484"/>
            <a:ext cx="3339376" cy="181588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CH" dirty="0"/>
              <a:t>Input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talk</a:t>
            </a:r>
            <a:r>
              <a:rPr lang="de-CH" dirty="0"/>
              <a:t> </a:t>
            </a:r>
            <a:r>
              <a:rPr lang="de-CH" dirty="0" err="1"/>
              <a:t>from</a:t>
            </a:r>
            <a:endParaRPr lang="de-CH" dirty="0"/>
          </a:p>
          <a:p>
            <a:pPr algn="l"/>
            <a:endParaRPr lang="de-CH" sz="1100" dirty="0"/>
          </a:p>
          <a:p>
            <a:r>
              <a:rPr lang="de-CH" dirty="0" err="1"/>
              <a:t>Ch</a:t>
            </a:r>
            <a:r>
              <a:rPr lang="de-CH" dirty="0"/>
              <a:t>. Düllmann (GSI, HIM, JGU)</a:t>
            </a:r>
          </a:p>
          <a:p>
            <a:r>
              <a:rPr lang="de-CH" dirty="0"/>
              <a:t>W. Barth (GSI/HIM)</a:t>
            </a:r>
          </a:p>
          <a:p>
            <a:r>
              <a:rPr lang="de-CH" dirty="0"/>
              <a:t>S. Reimann (GSI)</a:t>
            </a:r>
          </a:p>
          <a:p>
            <a:endParaRPr lang="de-CH" sz="1100" dirty="0"/>
          </a:p>
          <a:p>
            <a:pPr algn="l"/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gratefully</a:t>
            </a:r>
            <a:r>
              <a:rPr lang="de-CH" dirty="0"/>
              <a:t> </a:t>
            </a:r>
            <a:r>
              <a:rPr lang="de-CH" dirty="0" err="1"/>
              <a:t>acknowledged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870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1179" y="4632145"/>
            <a:ext cx="6595188" cy="298201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06803" y="67565"/>
            <a:ext cx="6071291" cy="701284"/>
          </a:xfrm>
        </p:spPr>
        <p:txBody>
          <a:bodyPr/>
          <a:lstStyle/>
          <a:p>
            <a:r>
              <a:rPr lang="en-US" dirty="0"/>
              <a:t>The GSI superheavy element program in </a:t>
            </a:r>
            <a:r>
              <a:rPr lang="en-US" dirty="0" err="1"/>
              <a:t>PoF</a:t>
            </a:r>
            <a:r>
              <a:rPr lang="en-US" dirty="0"/>
              <a:t> IV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23626" y="3773135"/>
            <a:ext cx="1017033" cy="85901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8927" y="2513383"/>
            <a:ext cx="899681" cy="864528"/>
          </a:xfrm>
          <a:prstGeom prst="rect">
            <a:avLst/>
          </a:prstGeom>
        </p:spPr>
      </p:pic>
      <p:grpSp>
        <p:nvGrpSpPr>
          <p:cNvPr id="6" name="Gruppieren 1"/>
          <p:cNvGrpSpPr>
            <a:grpSpLocks noChangeAspect="1"/>
          </p:cNvGrpSpPr>
          <p:nvPr/>
        </p:nvGrpSpPr>
        <p:grpSpPr>
          <a:xfrm>
            <a:off x="85955" y="1256867"/>
            <a:ext cx="4152138" cy="2264866"/>
            <a:chOff x="169276" y="1719264"/>
            <a:chExt cx="7504303" cy="4093370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101329" y="2149078"/>
              <a:ext cx="5970985" cy="3481388"/>
              <a:chOff x="-35" y="1085"/>
              <a:chExt cx="5015" cy="2924"/>
            </a:xfrm>
          </p:grpSpPr>
          <p:sp>
            <p:nvSpPr>
              <p:cNvPr id="1058" name="Rectangle 3"/>
              <p:cNvSpPr>
                <a:spLocks noChangeArrowheads="1"/>
              </p:cNvSpPr>
              <p:nvPr/>
            </p:nvSpPr>
            <p:spPr bwMode="auto">
              <a:xfrm>
                <a:off x="4684" y="3058"/>
                <a:ext cx="296" cy="205"/>
              </a:xfrm>
              <a:prstGeom prst="rect">
                <a:avLst/>
              </a:prstGeom>
              <a:solidFill>
                <a:schemeClr val="bg1"/>
              </a:solidFill>
              <a:ln w="635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59" name="Rectangle 4"/>
              <p:cNvSpPr>
                <a:spLocks noChangeArrowheads="1"/>
              </p:cNvSpPr>
              <p:nvPr/>
            </p:nvSpPr>
            <p:spPr bwMode="auto">
              <a:xfrm>
                <a:off x="2166" y="3804"/>
                <a:ext cx="296" cy="205"/>
              </a:xfrm>
              <a:prstGeom prst="rect">
                <a:avLst/>
              </a:prstGeom>
              <a:solidFill>
                <a:schemeClr val="bg1"/>
              </a:solidFill>
              <a:ln w="635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60" name="Rectangle 5"/>
              <p:cNvSpPr>
                <a:spLocks noChangeArrowheads="1"/>
              </p:cNvSpPr>
              <p:nvPr/>
            </p:nvSpPr>
            <p:spPr bwMode="auto">
              <a:xfrm>
                <a:off x="1038" y="3804"/>
                <a:ext cx="296" cy="205"/>
              </a:xfrm>
              <a:prstGeom prst="rect">
                <a:avLst/>
              </a:prstGeom>
              <a:solidFill>
                <a:schemeClr val="bg1"/>
              </a:solidFill>
              <a:ln w="635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61" name="Rectangle 6"/>
              <p:cNvSpPr>
                <a:spLocks noChangeArrowheads="1"/>
              </p:cNvSpPr>
              <p:nvPr/>
            </p:nvSpPr>
            <p:spPr bwMode="auto">
              <a:xfrm>
                <a:off x="-35" y="3344"/>
                <a:ext cx="296" cy="205"/>
              </a:xfrm>
              <a:prstGeom prst="rect">
                <a:avLst/>
              </a:prstGeom>
              <a:solidFill>
                <a:schemeClr val="bg1"/>
              </a:solidFill>
              <a:ln w="635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62" name="Rectangle 7"/>
              <p:cNvSpPr>
                <a:spLocks noChangeArrowheads="1"/>
              </p:cNvSpPr>
              <p:nvPr/>
            </p:nvSpPr>
            <p:spPr bwMode="auto">
              <a:xfrm>
                <a:off x="-31" y="2436"/>
                <a:ext cx="296" cy="205"/>
              </a:xfrm>
              <a:prstGeom prst="rect">
                <a:avLst/>
              </a:prstGeom>
              <a:solidFill>
                <a:schemeClr val="bg1"/>
              </a:solidFill>
              <a:ln w="635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63" name="Rectangle 8"/>
              <p:cNvSpPr>
                <a:spLocks noChangeArrowheads="1"/>
              </p:cNvSpPr>
              <p:nvPr/>
            </p:nvSpPr>
            <p:spPr bwMode="auto">
              <a:xfrm>
                <a:off x="1084" y="1085"/>
                <a:ext cx="296" cy="205"/>
              </a:xfrm>
              <a:prstGeom prst="rect">
                <a:avLst/>
              </a:prstGeom>
              <a:solidFill>
                <a:schemeClr val="bg1"/>
              </a:solidFill>
              <a:ln w="635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64" name="Rectangle 9"/>
              <p:cNvSpPr>
                <a:spLocks noChangeArrowheads="1"/>
              </p:cNvSpPr>
              <p:nvPr/>
            </p:nvSpPr>
            <p:spPr bwMode="auto">
              <a:xfrm>
                <a:off x="424" y="1764"/>
                <a:ext cx="296" cy="205"/>
              </a:xfrm>
              <a:prstGeom prst="rect">
                <a:avLst/>
              </a:prstGeom>
              <a:solidFill>
                <a:schemeClr val="bg1"/>
              </a:solidFill>
              <a:ln w="635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876308" y="1719264"/>
              <a:ext cx="6793700" cy="4093370"/>
              <a:chOff x="-104" y="231"/>
              <a:chExt cx="5706" cy="3438"/>
            </a:xfrm>
          </p:grpSpPr>
          <p:sp>
            <p:nvSpPr>
              <p:cNvPr id="362" name="Rectangle 11"/>
              <p:cNvSpPr>
                <a:spLocks noChangeArrowheads="1"/>
              </p:cNvSpPr>
              <p:nvPr/>
            </p:nvSpPr>
            <p:spPr bwMode="auto">
              <a:xfrm>
                <a:off x="2925" y="1003"/>
                <a:ext cx="182" cy="1044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63" name="Rectangle 12"/>
              <p:cNvSpPr>
                <a:spLocks noChangeArrowheads="1"/>
              </p:cNvSpPr>
              <p:nvPr/>
            </p:nvSpPr>
            <p:spPr bwMode="auto">
              <a:xfrm flipV="1">
                <a:off x="598" y="3181"/>
                <a:ext cx="35" cy="113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64" name="AutoShape 13"/>
              <p:cNvSpPr>
                <a:spLocks noChangeArrowheads="1"/>
              </p:cNvSpPr>
              <p:nvPr/>
            </p:nvSpPr>
            <p:spPr bwMode="auto">
              <a:xfrm rot="5400000" flipH="1">
                <a:off x="5148" y="255"/>
                <a:ext cx="250" cy="204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65" name="AutoShape 14"/>
              <p:cNvSpPr>
                <a:spLocks noChangeArrowheads="1"/>
              </p:cNvSpPr>
              <p:nvPr/>
            </p:nvSpPr>
            <p:spPr bwMode="auto">
              <a:xfrm rot="5400000" flipV="1">
                <a:off x="5103" y="391"/>
                <a:ext cx="136" cy="136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66" name="AutoShape 15"/>
              <p:cNvSpPr>
                <a:spLocks noChangeArrowheads="1"/>
              </p:cNvSpPr>
              <p:nvPr/>
            </p:nvSpPr>
            <p:spPr bwMode="auto">
              <a:xfrm rot="5400000" flipH="1">
                <a:off x="5103" y="391"/>
                <a:ext cx="136" cy="136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67" name="AutoShape 16"/>
              <p:cNvSpPr>
                <a:spLocks noChangeArrowheads="1"/>
              </p:cNvSpPr>
              <p:nvPr/>
            </p:nvSpPr>
            <p:spPr bwMode="auto">
              <a:xfrm rot="5400000" flipV="1">
                <a:off x="4932" y="221"/>
                <a:ext cx="159" cy="182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68" name="Rectangle 17"/>
              <p:cNvSpPr>
                <a:spLocks noChangeArrowheads="1"/>
              </p:cNvSpPr>
              <p:nvPr/>
            </p:nvSpPr>
            <p:spPr bwMode="auto">
              <a:xfrm flipH="1">
                <a:off x="5103" y="232"/>
                <a:ext cx="68" cy="159"/>
              </a:xfrm>
              <a:prstGeom prst="rect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69" name="Rectangle 18"/>
              <p:cNvSpPr>
                <a:spLocks noChangeArrowheads="1"/>
              </p:cNvSpPr>
              <p:nvPr/>
            </p:nvSpPr>
            <p:spPr bwMode="auto">
              <a:xfrm flipH="1">
                <a:off x="4921" y="391"/>
                <a:ext cx="182" cy="68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70" name="Rectangle 19"/>
              <p:cNvSpPr>
                <a:spLocks noChangeArrowheads="1"/>
              </p:cNvSpPr>
              <p:nvPr/>
            </p:nvSpPr>
            <p:spPr bwMode="auto">
              <a:xfrm flipH="1">
                <a:off x="5239" y="482"/>
                <a:ext cx="136" cy="45"/>
              </a:xfrm>
              <a:prstGeom prst="rect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71" name="AutoShape 20"/>
              <p:cNvSpPr>
                <a:spLocks noChangeArrowheads="1"/>
              </p:cNvSpPr>
              <p:nvPr/>
            </p:nvSpPr>
            <p:spPr bwMode="auto">
              <a:xfrm rot="5400000" flipV="1">
                <a:off x="5363" y="1241"/>
                <a:ext cx="228" cy="23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72" name="AutoShape 21"/>
              <p:cNvSpPr>
                <a:spLocks noChangeArrowheads="1"/>
              </p:cNvSpPr>
              <p:nvPr/>
            </p:nvSpPr>
            <p:spPr bwMode="auto">
              <a:xfrm rot="5400000" flipV="1">
                <a:off x="5295" y="970"/>
                <a:ext cx="249" cy="90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73" name="Rectangle 22"/>
              <p:cNvSpPr>
                <a:spLocks noChangeArrowheads="1"/>
              </p:cNvSpPr>
              <p:nvPr/>
            </p:nvSpPr>
            <p:spPr bwMode="auto">
              <a:xfrm flipH="1">
                <a:off x="5375" y="686"/>
                <a:ext cx="90" cy="204"/>
              </a:xfrm>
              <a:prstGeom prst="rect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74" name="Rectangle 23"/>
              <p:cNvSpPr>
                <a:spLocks noChangeArrowheads="1"/>
              </p:cNvSpPr>
              <p:nvPr/>
            </p:nvSpPr>
            <p:spPr bwMode="auto">
              <a:xfrm flipH="1">
                <a:off x="5488" y="913"/>
                <a:ext cx="114" cy="681"/>
              </a:xfrm>
              <a:prstGeom prst="rect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75" name="AutoShape 24"/>
              <p:cNvSpPr>
                <a:spLocks noChangeArrowheads="1"/>
              </p:cNvSpPr>
              <p:nvPr/>
            </p:nvSpPr>
            <p:spPr bwMode="auto">
              <a:xfrm rot="-27000000" flipH="1" flipV="1">
                <a:off x="5431" y="1650"/>
                <a:ext cx="227" cy="114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76" name="AutoShape 25"/>
              <p:cNvSpPr>
                <a:spLocks noChangeArrowheads="1"/>
              </p:cNvSpPr>
              <p:nvPr/>
            </p:nvSpPr>
            <p:spPr bwMode="auto">
              <a:xfrm rot="-27000000">
                <a:off x="5171" y="1910"/>
                <a:ext cx="226" cy="46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77" name="AutoShape 26"/>
              <p:cNvSpPr>
                <a:spLocks noChangeArrowheads="1"/>
              </p:cNvSpPr>
              <p:nvPr/>
            </p:nvSpPr>
            <p:spPr bwMode="auto">
              <a:xfrm rot="-27000000">
                <a:off x="5250" y="1695"/>
                <a:ext cx="182" cy="68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78" name="AutoShape 27"/>
              <p:cNvSpPr>
                <a:spLocks noChangeArrowheads="1"/>
              </p:cNvSpPr>
              <p:nvPr/>
            </p:nvSpPr>
            <p:spPr bwMode="auto">
              <a:xfrm rot="-27000000">
                <a:off x="5296" y="1445"/>
                <a:ext cx="272" cy="113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79" name="AutoShape 28"/>
              <p:cNvSpPr>
                <a:spLocks noChangeArrowheads="1"/>
              </p:cNvSpPr>
              <p:nvPr/>
            </p:nvSpPr>
            <p:spPr bwMode="auto">
              <a:xfrm rot="5400000" flipH="1">
                <a:off x="5341" y="516"/>
                <a:ext cx="204" cy="136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80" name="AutoShape 29"/>
              <p:cNvSpPr>
                <a:spLocks noChangeArrowheads="1"/>
              </p:cNvSpPr>
              <p:nvPr/>
            </p:nvSpPr>
            <p:spPr bwMode="auto">
              <a:xfrm rot="5400000" flipH="1">
                <a:off x="5442" y="755"/>
                <a:ext cx="227" cy="90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81" name="Rectangle 30"/>
              <p:cNvSpPr>
                <a:spLocks noChangeArrowheads="1"/>
              </p:cNvSpPr>
              <p:nvPr/>
            </p:nvSpPr>
            <p:spPr bwMode="auto">
              <a:xfrm flipH="1">
                <a:off x="5375" y="1638"/>
                <a:ext cx="114" cy="182"/>
              </a:xfrm>
              <a:prstGeom prst="rect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82" name="Rectangle 31"/>
              <p:cNvSpPr>
                <a:spLocks noChangeArrowheads="1"/>
              </p:cNvSpPr>
              <p:nvPr/>
            </p:nvSpPr>
            <p:spPr bwMode="auto">
              <a:xfrm flipH="1">
                <a:off x="5307" y="1820"/>
                <a:ext cx="68" cy="227"/>
              </a:xfrm>
              <a:prstGeom prst="rect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83" name="Rectangle 32"/>
              <p:cNvSpPr>
                <a:spLocks noChangeArrowheads="1"/>
              </p:cNvSpPr>
              <p:nvPr/>
            </p:nvSpPr>
            <p:spPr bwMode="auto">
              <a:xfrm flipH="1">
                <a:off x="5465" y="686"/>
                <a:ext cx="46" cy="454"/>
              </a:xfrm>
              <a:prstGeom prst="rect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84" name="AutoShape 33"/>
              <p:cNvSpPr>
                <a:spLocks noChangeArrowheads="1"/>
              </p:cNvSpPr>
              <p:nvPr/>
            </p:nvSpPr>
            <p:spPr bwMode="auto">
              <a:xfrm rot="5400000" flipV="1">
                <a:off x="5125" y="641"/>
                <a:ext cx="364" cy="136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85" name="AutoShape 34"/>
              <p:cNvSpPr>
                <a:spLocks noChangeArrowheads="1"/>
              </p:cNvSpPr>
              <p:nvPr/>
            </p:nvSpPr>
            <p:spPr bwMode="auto">
              <a:xfrm rot="-27000000" flipH="1" flipV="1">
                <a:off x="2348" y="379"/>
                <a:ext cx="68" cy="91"/>
              </a:xfrm>
              <a:prstGeom prst="rtTriangle">
                <a:avLst/>
              </a:prstGeom>
              <a:solidFill>
                <a:srgbClr val="CCECFF"/>
              </a:solidFill>
              <a:ln w="9525" algn="ctr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86" name="Rectangle 35"/>
              <p:cNvSpPr>
                <a:spLocks noChangeArrowheads="1"/>
              </p:cNvSpPr>
              <p:nvPr/>
            </p:nvSpPr>
            <p:spPr bwMode="auto">
              <a:xfrm flipH="1">
                <a:off x="1270" y="1139"/>
                <a:ext cx="45" cy="136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87" name="AutoShape 36"/>
              <p:cNvSpPr>
                <a:spLocks noChangeArrowheads="1"/>
              </p:cNvSpPr>
              <p:nvPr/>
            </p:nvSpPr>
            <p:spPr bwMode="auto">
              <a:xfrm rot="-27000000" flipH="1" flipV="1">
                <a:off x="261" y="2171"/>
                <a:ext cx="475" cy="227"/>
              </a:xfrm>
              <a:prstGeom prst="rtTriangle">
                <a:avLst/>
              </a:prstGeom>
              <a:solidFill>
                <a:srgbClr val="CCECFF"/>
              </a:solidFill>
              <a:ln w="9525" algn="ctr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88" name="AutoShape 37"/>
              <p:cNvSpPr>
                <a:spLocks noChangeArrowheads="1"/>
              </p:cNvSpPr>
              <p:nvPr/>
            </p:nvSpPr>
            <p:spPr bwMode="auto">
              <a:xfrm rot="-27000000" flipH="1" flipV="1">
                <a:off x="2880" y="232"/>
                <a:ext cx="114" cy="114"/>
              </a:xfrm>
              <a:prstGeom prst="rtTriangle">
                <a:avLst/>
              </a:prstGeom>
              <a:solidFill>
                <a:srgbClr val="CCECFF"/>
              </a:solidFill>
              <a:ln w="9525" algn="ctr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89" name="AutoShape 38"/>
              <p:cNvSpPr>
                <a:spLocks noChangeArrowheads="1"/>
              </p:cNvSpPr>
              <p:nvPr/>
            </p:nvSpPr>
            <p:spPr bwMode="auto">
              <a:xfrm rot="5400000" flipV="1">
                <a:off x="2755" y="221"/>
                <a:ext cx="46" cy="204"/>
              </a:xfrm>
              <a:prstGeom prst="rtTriangle">
                <a:avLst/>
              </a:prstGeom>
              <a:solidFill>
                <a:srgbClr val="CCECFF"/>
              </a:solidFill>
              <a:ln w="9525" algn="ctr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90" name="Rectangle 39"/>
              <p:cNvSpPr>
                <a:spLocks noChangeArrowheads="1"/>
              </p:cNvSpPr>
              <p:nvPr/>
            </p:nvSpPr>
            <p:spPr bwMode="auto">
              <a:xfrm flipH="1">
                <a:off x="385" y="1820"/>
                <a:ext cx="227" cy="227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91" name="Rectangle 40"/>
              <p:cNvSpPr>
                <a:spLocks noChangeArrowheads="1"/>
              </p:cNvSpPr>
              <p:nvPr/>
            </p:nvSpPr>
            <p:spPr bwMode="auto">
              <a:xfrm flipH="1">
                <a:off x="839" y="1366"/>
                <a:ext cx="181" cy="227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92" name="Rectangle 41"/>
              <p:cNvSpPr>
                <a:spLocks noChangeArrowheads="1"/>
              </p:cNvSpPr>
              <p:nvPr/>
            </p:nvSpPr>
            <p:spPr bwMode="auto">
              <a:xfrm flipH="1">
                <a:off x="1066" y="1139"/>
                <a:ext cx="204" cy="227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93" name="Rectangle 42"/>
              <p:cNvSpPr>
                <a:spLocks noChangeArrowheads="1"/>
              </p:cNvSpPr>
              <p:nvPr/>
            </p:nvSpPr>
            <p:spPr bwMode="auto">
              <a:xfrm flipH="1">
                <a:off x="1292" y="913"/>
                <a:ext cx="227" cy="294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94" name="Rectangle 43"/>
              <p:cNvSpPr>
                <a:spLocks noChangeArrowheads="1"/>
              </p:cNvSpPr>
              <p:nvPr/>
            </p:nvSpPr>
            <p:spPr bwMode="auto">
              <a:xfrm flipH="1">
                <a:off x="1519" y="686"/>
                <a:ext cx="227" cy="430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95" name="Rectangle 44"/>
              <p:cNvSpPr>
                <a:spLocks noChangeArrowheads="1"/>
              </p:cNvSpPr>
              <p:nvPr/>
            </p:nvSpPr>
            <p:spPr bwMode="auto">
              <a:xfrm flipH="1">
                <a:off x="1973" y="232"/>
                <a:ext cx="363" cy="227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96" name="Rectangle 45"/>
              <p:cNvSpPr>
                <a:spLocks noChangeArrowheads="1"/>
              </p:cNvSpPr>
              <p:nvPr/>
            </p:nvSpPr>
            <p:spPr bwMode="auto">
              <a:xfrm flipH="1">
                <a:off x="2336" y="232"/>
                <a:ext cx="544" cy="68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97" name="Rectangle 46"/>
              <p:cNvSpPr>
                <a:spLocks noChangeArrowheads="1"/>
              </p:cNvSpPr>
              <p:nvPr/>
            </p:nvSpPr>
            <p:spPr bwMode="auto">
              <a:xfrm flipH="1">
                <a:off x="2336" y="300"/>
                <a:ext cx="90" cy="91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98" name="AutoShape 47"/>
              <p:cNvSpPr>
                <a:spLocks noChangeArrowheads="1"/>
              </p:cNvSpPr>
              <p:nvPr/>
            </p:nvSpPr>
            <p:spPr bwMode="auto">
              <a:xfrm rot="-27000000" flipH="1" flipV="1">
                <a:off x="590" y="1615"/>
                <a:ext cx="452" cy="408"/>
              </a:xfrm>
              <a:prstGeom prst="rtTriangle">
                <a:avLst/>
              </a:prstGeom>
              <a:solidFill>
                <a:srgbClr val="CCECFF"/>
              </a:solidFill>
              <a:ln w="9525" algn="ctr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99" name="AutoShape 48"/>
              <p:cNvSpPr>
                <a:spLocks noChangeArrowheads="1"/>
              </p:cNvSpPr>
              <p:nvPr/>
            </p:nvSpPr>
            <p:spPr bwMode="auto">
              <a:xfrm rot="-27000000" flipH="1" flipV="1">
                <a:off x="1031" y="1355"/>
                <a:ext cx="227" cy="250"/>
              </a:xfrm>
              <a:prstGeom prst="rtTriangle">
                <a:avLst/>
              </a:prstGeom>
              <a:solidFill>
                <a:srgbClr val="CCECFF"/>
              </a:solidFill>
              <a:ln w="9525" algn="ctr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00" name="AutoShape 49"/>
              <p:cNvSpPr>
                <a:spLocks noChangeArrowheads="1"/>
              </p:cNvSpPr>
              <p:nvPr/>
            </p:nvSpPr>
            <p:spPr bwMode="auto">
              <a:xfrm rot="-27000000" flipH="1" flipV="1">
                <a:off x="1315" y="1162"/>
                <a:ext cx="159" cy="249"/>
              </a:xfrm>
              <a:prstGeom prst="rtTriangle">
                <a:avLst/>
              </a:prstGeom>
              <a:solidFill>
                <a:srgbClr val="CCECFF"/>
              </a:solidFill>
              <a:ln w="9525" algn="ctr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01" name="AutoShape 50"/>
              <p:cNvSpPr>
                <a:spLocks noChangeArrowheads="1"/>
              </p:cNvSpPr>
              <p:nvPr/>
            </p:nvSpPr>
            <p:spPr bwMode="auto">
              <a:xfrm rot="-27000000" flipH="1" flipV="1">
                <a:off x="1588" y="1048"/>
                <a:ext cx="90" cy="227"/>
              </a:xfrm>
              <a:prstGeom prst="rtTriangle">
                <a:avLst/>
              </a:prstGeom>
              <a:solidFill>
                <a:srgbClr val="CCECFF"/>
              </a:solidFill>
              <a:ln w="9525" algn="ctr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02" name="Rectangle 51"/>
              <p:cNvSpPr>
                <a:spLocks noChangeArrowheads="1"/>
              </p:cNvSpPr>
              <p:nvPr/>
            </p:nvSpPr>
            <p:spPr bwMode="auto">
              <a:xfrm flipV="1">
                <a:off x="2404" y="459"/>
                <a:ext cx="22" cy="205"/>
              </a:xfrm>
              <a:prstGeom prst="rect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03" name="AutoShape 52"/>
              <p:cNvSpPr>
                <a:spLocks noChangeArrowheads="1"/>
              </p:cNvSpPr>
              <p:nvPr/>
            </p:nvSpPr>
            <p:spPr bwMode="auto">
              <a:xfrm rot="-27000000" flipH="1" flipV="1">
                <a:off x="1712" y="493"/>
                <a:ext cx="657" cy="590"/>
              </a:xfrm>
              <a:prstGeom prst="rtTriangle">
                <a:avLst/>
              </a:prstGeom>
              <a:solidFill>
                <a:srgbClr val="CCECFF"/>
              </a:solidFill>
              <a:ln w="9525" algn="ctr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04" name="Rectangle 53"/>
              <p:cNvSpPr>
                <a:spLocks noChangeArrowheads="1"/>
              </p:cNvSpPr>
              <p:nvPr/>
            </p:nvSpPr>
            <p:spPr bwMode="auto">
              <a:xfrm flipV="1">
                <a:off x="2336" y="459"/>
                <a:ext cx="68" cy="272"/>
              </a:xfrm>
              <a:prstGeom prst="rect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05" name="AutoShape 54"/>
              <p:cNvSpPr>
                <a:spLocks noChangeArrowheads="1"/>
              </p:cNvSpPr>
              <p:nvPr/>
            </p:nvSpPr>
            <p:spPr bwMode="auto">
              <a:xfrm rot="-27000000">
                <a:off x="2347" y="380"/>
                <a:ext cx="68" cy="90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06" name="AutoShape 55"/>
              <p:cNvSpPr>
                <a:spLocks noChangeArrowheads="1"/>
              </p:cNvSpPr>
              <p:nvPr/>
            </p:nvSpPr>
            <p:spPr bwMode="auto">
              <a:xfrm rot="-27000000" flipH="1" flipV="1">
                <a:off x="2505" y="221"/>
                <a:ext cx="91" cy="250"/>
              </a:xfrm>
              <a:prstGeom prst="rtTriangle">
                <a:avLst/>
              </a:prstGeom>
              <a:solidFill>
                <a:srgbClr val="CCECFF"/>
              </a:solidFill>
              <a:ln w="9525" algn="ctr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07" name="Rectangle 56"/>
              <p:cNvSpPr>
                <a:spLocks noChangeArrowheads="1"/>
              </p:cNvSpPr>
              <p:nvPr/>
            </p:nvSpPr>
            <p:spPr bwMode="auto">
              <a:xfrm>
                <a:off x="3334" y="3158"/>
                <a:ext cx="244" cy="136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08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3493" y="3044"/>
                <a:ext cx="204" cy="23"/>
              </a:xfrm>
              <a:prstGeom prst="rtTriangle">
                <a:avLst/>
              </a:prstGeom>
              <a:solidFill>
                <a:srgbClr val="CCECFF"/>
              </a:solidFill>
              <a:ln w="9525" algn="ctr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09" name="AutoShape 58"/>
              <p:cNvSpPr>
                <a:spLocks noChangeArrowheads="1"/>
              </p:cNvSpPr>
              <p:nvPr/>
            </p:nvSpPr>
            <p:spPr bwMode="auto">
              <a:xfrm rot="-27000000" flipH="1" flipV="1">
                <a:off x="3524" y="3212"/>
                <a:ext cx="136" cy="27"/>
              </a:xfrm>
              <a:prstGeom prst="rtTriangle">
                <a:avLst/>
              </a:prstGeom>
              <a:solidFill>
                <a:srgbClr val="CCECFF"/>
              </a:solidFill>
              <a:ln w="9525" algn="ctr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10" name="Rectangle 59"/>
              <p:cNvSpPr>
                <a:spLocks noChangeArrowheads="1"/>
              </p:cNvSpPr>
              <p:nvPr/>
            </p:nvSpPr>
            <p:spPr bwMode="auto">
              <a:xfrm>
                <a:off x="3334" y="2931"/>
                <a:ext cx="227" cy="23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11" name="AutoShape 60"/>
              <p:cNvSpPr>
                <a:spLocks noChangeArrowheads="1"/>
              </p:cNvSpPr>
              <p:nvPr/>
            </p:nvSpPr>
            <p:spPr bwMode="auto">
              <a:xfrm rot="-27000000">
                <a:off x="2495" y="2409"/>
                <a:ext cx="544" cy="681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12" name="AutoShape 61"/>
              <p:cNvSpPr>
                <a:spLocks noChangeArrowheads="1"/>
              </p:cNvSpPr>
              <p:nvPr/>
            </p:nvSpPr>
            <p:spPr bwMode="auto">
              <a:xfrm rot="-27000000">
                <a:off x="2926" y="2817"/>
                <a:ext cx="136" cy="227"/>
              </a:xfrm>
              <a:prstGeom prst="rtTriangle">
                <a:avLst/>
              </a:prstGeom>
              <a:solidFill>
                <a:srgbClr val="CCECFF"/>
              </a:solidFill>
              <a:ln w="9525" algn="ctr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13" name="AutoShape 62"/>
              <p:cNvSpPr>
                <a:spLocks noChangeArrowheads="1"/>
              </p:cNvSpPr>
              <p:nvPr/>
            </p:nvSpPr>
            <p:spPr bwMode="auto">
              <a:xfrm rot="-27000000">
                <a:off x="3187" y="2715"/>
                <a:ext cx="68" cy="227"/>
              </a:xfrm>
              <a:prstGeom prst="rtTriangle">
                <a:avLst/>
              </a:prstGeom>
              <a:solidFill>
                <a:srgbClr val="CCECFF"/>
              </a:solidFill>
              <a:ln w="9525" algn="ctr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14" name="AutoShape 63"/>
              <p:cNvSpPr>
                <a:spLocks noChangeArrowheads="1"/>
              </p:cNvSpPr>
              <p:nvPr/>
            </p:nvSpPr>
            <p:spPr bwMode="auto">
              <a:xfrm rot="-27000000">
                <a:off x="2569" y="2983"/>
                <a:ext cx="295" cy="327"/>
              </a:xfrm>
              <a:prstGeom prst="rtTriangle">
                <a:avLst/>
              </a:prstGeom>
              <a:solidFill>
                <a:srgbClr val="CCECFF"/>
              </a:solidFill>
              <a:ln w="9525" algn="ctr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15" name="AutoShape 64"/>
              <p:cNvSpPr>
                <a:spLocks noChangeArrowheads="1"/>
              </p:cNvSpPr>
              <p:nvPr/>
            </p:nvSpPr>
            <p:spPr bwMode="auto">
              <a:xfrm rot="5400000" flipH="1">
                <a:off x="3379" y="2750"/>
                <a:ext cx="136" cy="226"/>
              </a:xfrm>
              <a:prstGeom prst="rtTriangle">
                <a:avLst/>
              </a:prstGeom>
              <a:solidFill>
                <a:srgbClr val="CCECFF"/>
              </a:solidFill>
              <a:ln w="9525" algn="ctr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16" name="Rectangle 65"/>
              <p:cNvSpPr>
                <a:spLocks noChangeArrowheads="1"/>
              </p:cNvSpPr>
              <p:nvPr/>
            </p:nvSpPr>
            <p:spPr bwMode="auto">
              <a:xfrm>
                <a:off x="3107" y="2863"/>
                <a:ext cx="227" cy="431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17" name="Rectangle 66"/>
              <p:cNvSpPr>
                <a:spLocks noChangeArrowheads="1"/>
              </p:cNvSpPr>
              <p:nvPr/>
            </p:nvSpPr>
            <p:spPr bwMode="auto">
              <a:xfrm>
                <a:off x="3334" y="2954"/>
                <a:ext cx="249" cy="204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18" name="Rectangle 67"/>
              <p:cNvSpPr>
                <a:spLocks noChangeArrowheads="1"/>
              </p:cNvSpPr>
              <p:nvPr/>
            </p:nvSpPr>
            <p:spPr bwMode="auto">
              <a:xfrm flipH="1">
                <a:off x="499" y="2273"/>
                <a:ext cx="45" cy="250"/>
              </a:xfrm>
              <a:prstGeom prst="rect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19" name="AutoShape 68"/>
              <p:cNvSpPr>
                <a:spLocks noChangeArrowheads="1"/>
              </p:cNvSpPr>
              <p:nvPr/>
            </p:nvSpPr>
            <p:spPr bwMode="auto">
              <a:xfrm rot="-27000000">
                <a:off x="443" y="2103"/>
                <a:ext cx="226" cy="113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20" name="AutoShape 69"/>
              <p:cNvSpPr>
                <a:spLocks noChangeArrowheads="1"/>
              </p:cNvSpPr>
              <p:nvPr/>
            </p:nvSpPr>
            <p:spPr bwMode="auto">
              <a:xfrm rot="-27000000">
                <a:off x="317" y="2341"/>
                <a:ext cx="249" cy="114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21" name="Rectangle 70"/>
              <p:cNvSpPr>
                <a:spLocks noChangeArrowheads="1"/>
              </p:cNvSpPr>
              <p:nvPr/>
            </p:nvSpPr>
            <p:spPr bwMode="auto">
              <a:xfrm flipH="1">
                <a:off x="544" y="2273"/>
                <a:ext cx="68" cy="182"/>
              </a:xfrm>
              <a:prstGeom prst="rect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22" name="Rectangle 71"/>
              <p:cNvSpPr>
                <a:spLocks noChangeArrowheads="1"/>
              </p:cNvSpPr>
              <p:nvPr/>
            </p:nvSpPr>
            <p:spPr bwMode="auto">
              <a:xfrm flipH="1">
                <a:off x="612" y="2047"/>
                <a:ext cx="136" cy="454"/>
              </a:xfrm>
              <a:prstGeom prst="rect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23" name="Rectangle 72"/>
              <p:cNvSpPr>
                <a:spLocks noChangeArrowheads="1"/>
              </p:cNvSpPr>
              <p:nvPr/>
            </p:nvSpPr>
            <p:spPr bwMode="auto">
              <a:xfrm flipH="1">
                <a:off x="748" y="2047"/>
                <a:ext cx="68" cy="226"/>
              </a:xfrm>
              <a:prstGeom prst="rect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24" name="Rectangle 73"/>
              <p:cNvSpPr>
                <a:spLocks noChangeArrowheads="1"/>
              </p:cNvSpPr>
              <p:nvPr/>
            </p:nvSpPr>
            <p:spPr bwMode="auto">
              <a:xfrm flipH="1">
                <a:off x="1020" y="1593"/>
                <a:ext cx="68" cy="226"/>
              </a:xfrm>
              <a:prstGeom prst="rect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25" name="Rectangle 74"/>
              <p:cNvSpPr>
                <a:spLocks noChangeArrowheads="1"/>
              </p:cNvSpPr>
              <p:nvPr/>
            </p:nvSpPr>
            <p:spPr bwMode="auto">
              <a:xfrm flipV="1">
                <a:off x="1224" y="1480"/>
                <a:ext cx="182" cy="90"/>
              </a:xfrm>
              <a:prstGeom prst="rect">
                <a:avLst/>
              </a:prstGeom>
              <a:solidFill>
                <a:srgbClr val="FFFF99"/>
              </a:solidFill>
              <a:ln w="9525" algn="ctr">
                <a:solidFill>
                  <a:srgbClr val="FFFF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26" name="AutoShape 75"/>
              <p:cNvSpPr>
                <a:spLocks noChangeArrowheads="1"/>
              </p:cNvSpPr>
              <p:nvPr/>
            </p:nvSpPr>
            <p:spPr bwMode="auto">
              <a:xfrm rot="-27000000">
                <a:off x="589" y="1616"/>
                <a:ext cx="453" cy="408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27" name="AutoShape 76"/>
              <p:cNvSpPr>
                <a:spLocks noChangeArrowheads="1"/>
              </p:cNvSpPr>
              <p:nvPr/>
            </p:nvSpPr>
            <p:spPr bwMode="auto">
              <a:xfrm rot="-27000000">
                <a:off x="1031" y="1355"/>
                <a:ext cx="227" cy="250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28" name="AutoShape 77"/>
              <p:cNvSpPr>
                <a:spLocks noChangeArrowheads="1"/>
              </p:cNvSpPr>
              <p:nvPr/>
            </p:nvSpPr>
            <p:spPr bwMode="auto">
              <a:xfrm rot="-27000000">
                <a:off x="1314" y="1163"/>
                <a:ext cx="159" cy="248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29" name="AutoShape 78"/>
              <p:cNvSpPr>
                <a:spLocks noChangeArrowheads="1"/>
              </p:cNvSpPr>
              <p:nvPr/>
            </p:nvSpPr>
            <p:spPr bwMode="auto">
              <a:xfrm rot="-27000000">
                <a:off x="1587" y="1049"/>
                <a:ext cx="90" cy="226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30" name="Rectangle 79"/>
              <p:cNvSpPr>
                <a:spLocks noChangeArrowheads="1"/>
              </p:cNvSpPr>
              <p:nvPr/>
            </p:nvSpPr>
            <p:spPr bwMode="auto">
              <a:xfrm flipV="1">
                <a:off x="1088" y="1548"/>
                <a:ext cx="182" cy="90"/>
              </a:xfrm>
              <a:prstGeom prst="rect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31" name="Rectangle 80"/>
              <p:cNvSpPr>
                <a:spLocks noChangeArrowheads="1"/>
              </p:cNvSpPr>
              <p:nvPr/>
            </p:nvSpPr>
            <p:spPr bwMode="auto">
              <a:xfrm flipV="1">
                <a:off x="1270" y="1366"/>
                <a:ext cx="250" cy="204"/>
              </a:xfrm>
              <a:prstGeom prst="rect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32" name="Rectangle 81"/>
              <p:cNvSpPr>
                <a:spLocks noChangeArrowheads="1"/>
              </p:cNvSpPr>
              <p:nvPr/>
            </p:nvSpPr>
            <p:spPr bwMode="auto">
              <a:xfrm flipV="1">
                <a:off x="1519" y="1207"/>
                <a:ext cx="228" cy="250"/>
              </a:xfrm>
              <a:prstGeom prst="rect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33" name="Rectangle 82"/>
              <p:cNvSpPr>
                <a:spLocks noChangeArrowheads="1"/>
              </p:cNvSpPr>
              <p:nvPr/>
            </p:nvSpPr>
            <p:spPr bwMode="auto">
              <a:xfrm flipV="1">
                <a:off x="1746" y="1117"/>
                <a:ext cx="228" cy="159"/>
              </a:xfrm>
              <a:prstGeom prst="rect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34" name="Rectangle 83"/>
              <p:cNvSpPr>
                <a:spLocks noChangeArrowheads="1"/>
              </p:cNvSpPr>
              <p:nvPr/>
            </p:nvSpPr>
            <p:spPr bwMode="auto">
              <a:xfrm flipV="1">
                <a:off x="2426" y="391"/>
                <a:ext cx="454" cy="272"/>
              </a:xfrm>
              <a:prstGeom prst="rect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35" name="Rectangle 84"/>
              <p:cNvSpPr>
                <a:spLocks noChangeArrowheads="1"/>
              </p:cNvSpPr>
              <p:nvPr/>
            </p:nvSpPr>
            <p:spPr bwMode="auto">
              <a:xfrm flipV="1">
                <a:off x="2653" y="346"/>
                <a:ext cx="454" cy="113"/>
              </a:xfrm>
              <a:prstGeom prst="rect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36" name="Rectangle 85"/>
              <p:cNvSpPr>
                <a:spLocks noChangeArrowheads="1"/>
              </p:cNvSpPr>
              <p:nvPr/>
            </p:nvSpPr>
            <p:spPr bwMode="auto">
              <a:xfrm flipV="1">
                <a:off x="2993" y="232"/>
                <a:ext cx="114" cy="113"/>
              </a:xfrm>
              <a:prstGeom prst="rect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37" name="AutoShape 86"/>
              <p:cNvSpPr>
                <a:spLocks noChangeArrowheads="1"/>
              </p:cNvSpPr>
              <p:nvPr/>
            </p:nvSpPr>
            <p:spPr bwMode="auto">
              <a:xfrm rot="-27000000" flipH="1" flipV="1">
                <a:off x="1768" y="1253"/>
                <a:ext cx="183" cy="227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38" name="AutoShape 87"/>
              <p:cNvSpPr>
                <a:spLocks noChangeArrowheads="1"/>
              </p:cNvSpPr>
              <p:nvPr/>
            </p:nvSpPr>
            <p:spPr bwMode="auto">
              <a:xfrm rot="-27000000" flipH="1" flipV="1">
                <a:off x="1915" y="1016"/>
                <a:ext cx="319" cy="204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39" name="AutoShape 88"/>
              <p:cNvSpPr>
                <a:spLocks noChangeArrowheads="1"/>
              </p:cNvSpPr>
              <p:nvPr/>
            </p:nvSpPr>
            <p:spPr bwMode="auto">
              <a:xfrm rot="-27000000" flipH="1" flipV="1">
                <a:off x="2177" y="731"/>
                <a:ext cx="227" cy="227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40" name="AutoShape 89"/>
              <p:cNvSpPr>
                <a:spLocks noChangeArrowheads="1"/>
              </p:cNvSpPr>
              <p:nvPr/>
            </p:nvSpPr>
            <p:spPr bwMode="auto">
              <a:xfrm rot="-27000000" flipH="1" flipV="1">
                <a:off x="2495" y="572"/>
                <a:ext cx="68" cy="249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41" name="AutoShape 90"/>
              <p:cNvSpPr>
                <a:spLocks noChangeArrowheads="1"/>
              </p:cNvSpPr>
              <p:nvPr/>
            </p:nvSpPr>
            <p:spPr bwMode="auto">
              <a:xfrm rot="-27000000">
                <a:off x="2505" y="221"/>
                <a:ext cx="91" cy="250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42" name="AutoShape 91"/>
              <p:cNvSpPr>
                <a:spLocks noChangeArrowheads="1"/>
              </p:cNvSpPr>
              <p:nvPr/>
            </p:nvSpPr>
            <p:spPr bwMode="auto">
              <a:xfrm rot="5400000" flipH="1">
                <a:off x="2755" y="221"/>
                <a:ext cx="46" cy="204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43" name="AutoShape 92"/>
              <p:cNvSpPr>
                <a:spLocks noChangeArrowheads="1"/>
              </p:cNvSpPr>
              <p:nvPr/>
            </p:nvSpPr>
            <p:spPr bwMode="auto">
              <a:xfrm rot="-27000000" flipH="1" flipV="1">
                <a:off x="3197" y="142"/>
                <a:ext cx="227" cy="408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44" name="AutoShape 93"/>
              <p:cNvSpPr>
                <a:spLocks noChangeArrowheads="1"/>
              </p:cNvSpPr>
              <p:nvPr/>
            </p:nvSpPr>
            <p:spPr bwMode="auto">
              <a:xfrm rot="-27000000" flipH="1" flipV="1">
                <a:off x="2892" y="447"/>
                <a:ext cx="204" cy="227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45" name="AutoShape 94"/>
              <p:cNvSpPr>
                <a:spLocks noChangeArrowheads="1"/>
              </p:cNvSpPr>
              <p:nvPr/>
            </p:nvSpPr>
            <p:spPr bwMode="auto">
              <a:xfrm rot="-27000000">
                <a:off x="2880" y="232"/>
                <a:ext cx="114" cy="113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46" name="AutoShape 95"/>
              <p:cNvSpPr>
                <a:spLocks noChangeArrowheads="1"/>
              </p:cNvSpPr>
              <p:nvPr/>
            </p:nvSpPr>
            <p:spPr bwMode="auto">
              <a:xfrm rot="-27000000" flipH="1" flipV="1">
                <a:off x="668" y="2353"/>
                <a:ext cx="227" cy="68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47" name="AutoShape 96"/>
              <p:cNvSpPr>
                <a:spLocks noChangeArrowheads="1"/>
              </p:cNvSpPr>
              <p:nvPr/>
            </p:nvSpPr>
            <p:spPr bwMode="auto">
              <a:xfrm rot="5400000" flipH="1">
                <a:off x="526" y="3222"/>
                <a:ext cx="113" cy="31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48" name="AutoShape 97"/>
              <p:cNvSpPr>
                <a:spLocks noChangeArrowheads="1"/>
              </p:cNvSpPr>
              <p:nvPr/>
            </p:nvSpPr>
            <p:spPr bwMode="auto">
              <a:xfrm rot="-27000000" flipH="1" flipV="1">
                <a:off x="486" y="2808"/>
                <a:ext cx="227" cy="66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49" name="AutoShape 98"/>
              <p:cNvSpPr>
                <a:spLocks noChangeArrowheads="1"/>
              </p:cNvSpPr>
              <p:nvPr/>
            </p:nvSpPr>
            <p:spPr bwMode="auto">
              <a:xfrm rot="-27000000" flipH="1" flipV="1">
                <a:off x="748" y="2114"/>
                <a:ext cx="227" cy="91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50" name="AutoShape 99"/>
              <p:cNvSpPr>
                <a:spLocks noChangeArrowheads="1"/>
              </p:cNvSpPr>
              <p:nvPr/>
            </p:nvSpPr>
            <p:spPr bwMode="auto">
              <a:xfrm rot="-27000000" flipH="1" flipV="1">
                <a:off x="884" y="1843"/>
                <a:ext cx="227" cy="181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51" name="AutoShape 100"/>
              <p:cNvSpPr>
                <a:spLocks noChangeArrowheads="1"/>
              </p:cNvSpPr>
              <p:nvPr/>
            </p:nvSpPr>
            <p:spPr bwMode="auto">
              <a:xfrm rot="-27000000" flipH="1" flipV="1">
                <a:off x="1088" y="1638"/>
                <a:ext cx="182" cy="182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52" name="AutoShape 101"/>
              <p:cNvSpPr>
                <a:spLocks noChangeArrowheads="1"/>
              </p:cNvSpPr>
              <p:nvPr/>
            </p:nvSpPr>
            <p:spPr bwMode="auto">
              <a:xfrm rot="-27000000" flipH="1" flipV="1">
                <a:off x="1360" y="1480"/>
                <a:ext cx="69" cy="249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53" name="AutoShape 102"/>
              <p:cNvSpPr>
                <a:spLocks noChangeArrowheads="1"/>
              </p:cNvSpPr>
              <p:nvPr/>
            </p:nvSpPr>
            <p:spPr bwMode="auto">
              <a:xfrm rot="-27000000" flipH="1" flipV="1">
                <a:off x="1576" y="1400"/>
                <a:ext cx="114" cy="227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54" name="AutoShape 103"/>
              <p:cNvSpPr>
                <a:spLocks noChangeArrowheads="1"/>
              </p:cNvSpPr>
              <p:nvPr/>
            </p:nvSpPr>
            <p:spPr bwMode="auto">
              <a:xfrm rot="-27000000" flipH="1" flipV="1">
                <a:off x="578" y="2557"/>
                <a:ext cx="227" cy="113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55" name="Rectangle 104"/>
              <p:cNvSpPr>
                <a:spLocks noChangeArrowheads="1"/>
              </p:cNvSpPr>
              <p:nvPr/>
            </p:nvSpPr>
            <p:spPr bwMode="auto">
              <a:xfrm flipH="1">
                <a:off x="385" y="2523"/>
                <a:ext cx="182" cy="771"/>
              </a:xfrm>
              <a:prstGeom prst="rect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56" name="Rectangle 105"/>
              <p:cNvSpPr>
                <a:spLocks noChangeArrowheads="1"/>
              </p:cNvSpPr>
              <p:nvPr/>
            </p:nvSpPr>
            <p:spPr bwMode="auto">
              <a:xfrm flipH="1">
                <a:off x="521" y="2455"/>
                <a:ext cx="113" cy="271"/>
              </a:xfrm>
              <a:prstGeom prst="rect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57" name="AutoShape 106"/>
              <p:cNvSpPr>
                <a:spLocks noChangeArrowheads="1"/>
              </p:cNvSpPr>
              <p:nvPr/>
            </p:nvSpPr>
            <p:spPr bwMode="auto">
              <a:xfrm rot="-27000000">
                <a:off x="1712" y="493"/>
                <a:ext cx="658" cy="590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58" name="Rectangle 107"/>
              <p:cNvSpPr>
                <a:spLocks noChangeArrowheads="1"/>
              </p:cNvSpPr>
              <p:nvPr/>
            </p:nvSpPr>
            <p:spPr bwMode="auto">
              <a:xfrm flipH="1">
                <a:off x="2200" y="3022"/>
                <a:ext cx="353" cy="272"/>
              </a:xfrm>
              <a:prstGeom prst="rect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59" name="AutoShape 108"/>
              <p:cNvSpPr>
                <a:spLocks noChangeArrowheads="1"/>
              </p:cNvSpPr>
              <p:nvPr/>
            </p:nvSpPr>
            <p:spPr bwMode="auto">
              <a:xfrm rot="-27000000">
                <a:off x="1604" y="3153"/>
                <a:ext cx="113" cy="170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60" name="AutoShape 109"/>
              <p:cNvSpPr>
                <a:spLocks noChangeArrowheads="1"/>
              </p:cNvSpPr>
              <p:nvPr/>
            </p:nvSpPr>
            <p:spPr bwMode="auto">
              <a:xfrm rot="-27000000">
                <a:off x="1803" y="3010"/>
                <a:ext cx="114" cy="227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61" name="AutoShape 110"/>
              <p:cNvSpPr>
                <a:spLocks noChangeArrowheads="1"/>
              </p:cNvSpPr>
              <p:nvPr/>
            </p:nvSpPr>
            <p:spPr bwMode="auto">
              <a:xfrm rot="-27000000">
                <a:off x="2053" y="2919"/>
                <a:ext cx="68" cy="227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62" name="AutoShape 111"/>
              <p:cNvSpPr>
                <a:spLocks noChangeArrowheads="1"/>
              </p:cNvSpPr>
              <p:nvPr/>
            </p:nvSpPr>
            <p:spPr bwMode="auto">
              <a:xfrm rot="5400000" flipH="1">
                <a:off x="2301" y="2898"/>
                <a:ext cx="23" cy="226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63" name="Rectangle 112"/>
              <p:cNvSpPr>
                <a:spLocks noChangeArrowheads="1"/>
              </p:cNvSpPr>
              <p:nvPr/>
            </p:nvSpPr>
            <p:spPr bwMode="auto">
              <a:xfrm flipH="1">
                <a:off x="1973" y="3067"/>
                <a:ext cx="227" cy="227"/>
              </a:xfrm>
              <a:prstGeom prst="rect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64" name="Rectangle 113"/>
              <p:cNvSpPr>
                <a:spLocks noChangeArrowheads="1"/>
              </p:cNvSpPr>
              <p:nvPr/>
            </p:nvSpPr>
            <p:spPr bwMode="auto">
              <a:xfrm flipH="1">
                <a:off x="1746" y="3181"/>
                <a:ext cx="227" cy="113"/>
              </a:xfrm>
              <a:prstGeom prst="rect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65" name="Rectangle 114"/>
              <p:cNvSpPr>
                <a:spLocks noChangeArrowheads="1"/>
              </p:cNvSpPr>
              <p:nvPr/>
            </p:nvSpPr>
            <p:spPr bwMode="auto">
              <a:xfrm flipH="1">
                <a:off x="3560" y="2455"/>
                <a:ext cx="159" cy="68"/>
              </a:xfrm>
              <a:prstGeom prst="rect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66" name="AutoShape 115"/>
              <p:cNvSpPr>
                <a:spLocks noChangeArrowheads="1"/>
              </p:cNvSpPr>
              <p:nvPr/>
            </p:nvSpPr>
            <p:spPr bwMode="auto">
              <a:xfrm rot="-27000000">
                <a:off x="3141" y="2285"/>
                <a:ext cx="159" cy="227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67" name="AutoShape 116"/>
              <p:cNvSpPr>
                <a:spLocks noChangeArrowheads="1"/>
              </p:cNvSpPr>
              <p:nvPr/>
            </p:nvSpPr>
            <p:spPr bwMode="auto">
              <a:xfrm rot="-27000000">
                <a:off x="3436" y="2194"/>
                <a:ext cx="23" cy="227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68" name="AutoShape 117"/>
              <p:cNvSpPr>
                <a:spLocks noChangeArrowheads="1"/>
              </p:cNvSpPr>
              <p:nvPr/>
            </p:nvSpPr>
            <p:spPr bwMode="auto">
              <a:xfrm rot="5400000" flipH="1">
                <a:off x="3605" y="2251"/>
                <a:ext cx="159" cy="250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69" name="Rectangle 118"/>
              <p:cNvSpPr>
                <a:spLocks noChangeArrowheads="1"/>
              </p:cNvSpPr>
              <p:nvPr/>
            </p:nvSpPr>
            <p:spPr bwMode="auto">
              <a:xfrm flipH="1">
                <a:off x="3560" y="2795"/>
                <a:ext cx="23" cy="135"/>
              </a:xfrm>
              <a:prstGeom prst="rect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70" name="Rectangle 119"/>
              <p:cNvSpPr>
                <a:spLocks noChangeArrowheads="1"/>
              </p:cNvSpPr>
              <p:nvPr/>
            </p:nvSpPr>
            <p:spPr bwMode="auto">
              <a:xfrm flipH="1">
                <a:off x="3107" y="2478"/>
                <a:ext cx="476" cy="316"/>
              </a:xfrm>
              <a:prstGeom prst="rect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71" name="Rectangle 120"/>
              <p:cNvSpPr>
                <a:spLocks noChangeArrowheads="1"/>
              </p:cNvSpPr>
              <p:nvPr/>
            </p:nvSpPr>
            <p:spPr bwMode="auto">
              <a:xfrm flipH="1">
                <a:off x="3334" y="2319"/>
                <a:ext cx="226" cy="159"/>
              </a:xfrm>
              <a:prstGeom prst="rect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72" name="Rectangle 121"/>
              <p:cNvSpPr>
                <a:spLocks noChangeArrowheads="1"/>
              </p:cNvSpPr>
              <p:nvPr/>
            </p:nvSpPr>
            <p:spPr bwMode="auto">
              <a:xfrm flipH="1">
                <a:off x="3583" y="2455"/>
                <a:ext cx="226" cy="272"/>
              </a:xfrm>
              <a:prstGeom prst="rect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73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3799" y="2466"/>
                <a:ext cx="272" cy="249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74" name="AutoShape 123"/>
              <p:cNvSpPr>
                <a:spLocks noChangeArrowheads="1"/>
              </p:cNvSpPr>
              <p:nvPr/>
            </p:nvSpPr>
            <p:spPr bwMode="auto">
              <a:xfrm rot="5400000" flipH="1">
                <a:off x="3957" y="2829"/>
                <a:ext cx="227" cy="23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75" name="AutoShape 124"/>
              <p:cNvSpPr>
                <a:spLocks noChangeArrowheads="1"/>
              </p:cNvSpPr>
              <p:nvPr/>
            </p:nvSpPr>
            <p:spPr bwMode="auto">
              <a:xfrm rot="-27000000" flipH="1" flipV="1">
                <a:off x="3946" y="3045"/>
                <a:ext cx="227" cy="45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76" name="AutoShape 125"/>
              <p:cNvSpPr>
                <a:spLocks noChangeArrowheads="1"/>
              </p:cNvSpPr>
              <p:nvPr/>
            </p:nvSpPr>
            <p:spPr bwMode="auto">
              <a:xfrm rot="-27000000">
                <a:off x="3524" y="3212"/>
                <a:ext cx="136" cy="28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77" name="AutoShape 126"/>
              <p:cNvSpPr>
                <a:spLocks noChangeArrowheads="1"/>
              </p:cNvSpPr>
              <p:nvPr/>
            </p:nvSpPr>
            <p:spPr bwMode="auto">
              <a:xfrm rot="5400000" flipV="1">
                <a:off x="3493" y="3044"/>
                <a:ext cx="204" cy="23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78" name="AutoShape 127"/>
              <p:cNvSpPr>
                <a:spLocks noChangeArrowheads="1"/>
              </p:cNvSpPr>
              <p:nvPr/>
            </p:nvSpPr>
            <p:spPr bwMode="auto">
              <a:xfrm rot="5400000" flipV="1">
                <a:off x="3379" y="2750"/>
                <a:ext cx="136" cy="226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79" name="Rectangle 128"/>
              <p:cNvSpPr>
                <a:spLocks noChangeArrowheads="1"/>
              </p:cNvSpPr>
              <p:nvPr/>
            </p:nvSpPr>
            <p:spPr bwMode="auto">
              <a:xfrm>
                <a:off x="3606" y="3181"/>
                <a:ext cx="408" cy="113"/>
              </a:xfrm>
              <a:prstGeom prst="rect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80" name="Rectangle 129"/>
              <p:cNvSpPr>
                <a:spLocks noChangeArrowheads="1"/>
              </p:cNvSpPr>
              <p:nvPr/>
            </p:nvSpPr>
            <p:spPr bwMode="auto">
              <a:xfrm>
                <a:off x="3606" y="2954"/>
                <a:ext cx="431" cy="227"/>
              </a:xfrm>
              <a:prstGeom prst="rect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81" name="Rectangle 130"/>
              <p:cNvSpPr>
                <a:spLocks noChangeArrowheads="1"/>
              </p:cNvSpPr>
              <p:nvPr/>
            </p:nvSpPr>
            <p:spPr bwMode="auto">
              <a:xfrm flipH="1" flipV="1">
                <a:off x="1088" y="2954"/>
                <a:ext cx="46" cy="45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82" name="Rectangle 131"/>
              <p:cNvSpPr>
                <a:spLocks noChangeArrowheads="1"/>
              </p:cNvSpPr>
              <p:nvPr/>
            </p:nvSpPr>
            <p:spPr bwMode="auto">
              <a:xfrm flipV="1">
                <a:off x="612" y="3181"/>
                <a:ext cx="27" cy="113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83" name="Rectangle 132"/>
              <p:cNvSpPr>
                <a:spLocks noChangeArrowheads="1"/>
              </p:cNvSpPr>
              <p:nvPr/>
            </p:nvSpPr>
            <p:spPr bwMode="auto">
              <a:xfrm flipV="1">
                <a:off x="1043" y="2908"/>
                <a:ext cx="45" cy="91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84" name="Rectangle 133"/>
              <p:cNvSpPr>
                <a:spLocks noChangeArrowheads="1"/>
              </p:cNvSpPr>
              <p:nvPr/>
            </p:nvSpPr>
            <p:spPr bwMode="auto">
              <a:xfrm flipV="1">
                <a:off x="1519" y="2931"/>
                <a:ext cx="227" cy="250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85" name="Rectangle 134"/>
              <p:cNvSpPr>
                <a:spLocks noChangeArrowheads="1"/>
              </p:cNvSpPr>
              <p:nvPr/>
            </p:nvSpPr>
            <p:spPr bwMode="auto">
              <a:xfrm flipV="1">
                <a:off x="1292" y="2999"/>
                <a:ext cx="283" cy="295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86" name="Rectangle 135"/>
              <p:cNvSpPr>
                <a:spLocks noChangeArrowheads="1"/>
              </p:cNvSpPr>
              <p:nvPr/>
            </p:nvSpPr>
            <p:spPr bwMode="auto">
              <a:xfrm flipV="1">
                <a:off x="839" y="2999"/>
                <a:ext cx="510" cy="295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87" name="Rectangle 136"/>
              <p:cNvSpPr>
                <a:spLocks noChangeArrowheads="1"/>
              </p:cNvSpPr>
              <p:nvPr/>
            </p:nvSpPr>
            <p:spPr bwMode="auto">
              <a:xfrm flipV="1">
                <a:off x="748" y="2500"/>
                <a:ext cx="91" cy="794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88" name="Rectangle 137"/>
              <p:cNvSpPr>
                <a:spLocks noChangeArrowheads="1"/>
              </p:cNvSpPr>
              <p:nvPr/>
            </p:nvSpPr>
            <p:spPr bwMode="auto">
              <a:xfrm flipV="1">
                <a:off x="816" y="2273"/>
                <a:ext cx="23" cy="227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89" name="Rectangle 138"/>
              <p:cNvSpPr>
                <a:spLocks noChangeArrowheads="1"/>
              </p:cNvSpPr>
              <p:nvPr/>
            </p:nvSpPr>
            <p:spPr bwMode="auto">
              <a:xfrm flipH="1" flipV="1">
                <a:off x="1043" y="2228"/>
                <a:ext cx="46" cy="45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90" name="Rectangle 139"/>
              <p:cNvSpPr>
                <a:spLocks noChangeArrowheads="1"/>
              </p:cNvSpPr>
              <p:nvPr/>
            </p:nvSpPr>
            <p:spPr bwMode="auto">
              <a:xfrm flipV="1">
                <a:off x="1973" y="2727"/>
                <a:ext cx="454" cy="272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91" name="Rectangle 140"/>
              <p:cNvSpPr>
                <a:spLocks noChangeArrowheads="1"/>
              </p:cNvSpPr>
              <p:nvPr/>
            </p:nvSpPr>
            <p:spPr bwMode="auto">
              <a:xfrm flipV="1">
                <a:off x="1723" y="2727"/>
                <a:ext cx="250" cy="340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92" name="Rectangle 141"/>
              <p:cNvSpPr>
                <a:spLocks noChangeArrowheads="1"/>
              </p:cNvSpPr>
              <p:nvPr/>
            </p:nvSpPr>
            <p:spPr bwMode="auto">
              <a:xfrm flipV="1">
                <a:off x="635" y="2727"/>
                <a:ext cx="113" cy="567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93" name="Rectangle 142"/>
              <p:cNvSpPr>
                <a:spLocks noChangeArrowheads="1"/>
              </p:cNvSpPr>
              <p:nvPr/>
            </p:nvSpPr>
            <p:spPr bwMode="auto">
              <a:xfrm flipV="1">
                <a:off x="567" y="2954"/>
                <a:ext cx="68" cy="227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94" name="Rectangle 143"/>
              <p:cNvSpPr>
                <a:spLocks noChangeArrowheads="1"/>
              </p:cNvSpPr>
              <p:nvPr/>
            </p:nvSpPr>
            <p:spPr bwMode="auto">
              <a:xfrm flipV="1">
                <a:off x="839" y="2251"/>
                <a:ext cx="204" cy="748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95" name="Rectangle 144"/>
              <p:cNvSpPr>
                <a:spLocks noChangeArrowheads="1"/>
              </p:cNvSpPr>
              <p:nvPr/>
            </p:nvSpPr>
            <p:spPr bwMode="auto">
              <a:xfrm flipH="1" flipV="1">
                <a:off x="907" y="2047"/>
                <a:ext cx="181" cy="204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96" name="Rectangle 145"/>
              <p:cNvSpPr>
                <a:spLocks noChangeArrowheads="1"/>
              </p:cNvSpPr>
              <p:nvPr/>
            </p:nvSpPr>
            <p:spPr bwMode="auto">
              <a:xfrm flipH="1" flipV="1">
                <a:off x="1088" y="1820"/>
                <a:ext cx="113" cy="226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97" name="Rectangle 146"/>
              <p:cNvSpPr>
                <a:spLocks noChangeArrowheads="1"/>
              </p:cNvSpPr>
              <p:nvPr/>
            </p:nvSpPr>
            <p:spPr bwMode="auto">
              <a:xfrm flipH="1" flipV="1">
                <a:off x="1973" y="1275"/>
                <a:ext cx="22" cy="182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98" name="Rectangle 147"/>
              <p:cNvSpPr>
                <a:spLocks noChangeArrowheads="1"/>
              </p:cNvSpPr>
              <p:nvPr/>
            </p:nvSpPr>
            <p:spPr bwMode="auto">
              <a:xfrm flipH="1" flipV="1">
                <a:off x="2177" y="1117"/>
                <a:ext cx="22" cy="182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499" name="Rectangle 148"/>
              <p:cNvSpPr>
                <a:spLocks noChangeArrowheads="1"/>
              </p:cNvSpPr>
              <p:nvPr/>
            </p:nvSpPr>
            <p:spPr bwMode="auto">
              <a:xfrm flipH="1" flipV="1">
                <a:off x="2381" y="958"/>
                <a:ext cx="46" cy="137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00" name="Rectangle 149"/>
              <p:cNvSpPr>
                <a:spLocks noChangeArrowheads="1"/>
              </p:cNvSpPr>
              <p:nvPr/>
            </p:nvSpPr>
            <p:spPr bwMode="auto">
              <a:xfrm flipH="1" flipV="1">
                <a:off x="3515" y="232"/>
                <a:ext cx="46" cy="250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01" name="Rectangle 150"/>
              <p:cNvSpPr>
                <a:spLocks noChangeArrowheads="1"/>
              </p:cNvSpPr>
              <p:nvPr/>
            </p:nvSpPr>
            <p:spPr bwMode="auto">
              <a:xfrm flipH="1" flipV="1">
                <a:off x="5261" y="890"/>
                <a:ext cx="45" cy="68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02" name="Rectangle 151"/>
              <p:cNvSpPr>
                <a:spLocks noChangeArrowheads="1"/>
              </p:cNvSpPr>
              <p:nvPr/>
            </p:nvSpPr>
            <p:spPr bwMode="auto">
              <a:xfrm flipH="1" flipV="1">
                <a:off x="1202" y="1820"/>
                <a:ext cx="90" cy="136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03" name="Rectangle 152"/>
              <p:cNvSpPr>
                <a:spLocks noChangeArrowheads="1"/>
              </p:cNvSpPr>
              <p:nvPr/>
            </p:nvSpPr>
            <p:spPr bwMode="auto">
              <a:xfrm flipH="1" flipV="1">
                <a:off x="1270" y="1638"/>
                <a:ext cx="249" cy="204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04" name="Rectangle 153"/>
              <p:cNvSpPr>
                <a:spLocks noChangeArrowheads="1"/>
              </p:cNvSpPr>
              <p:nvPr/>
            </p:nvSpPr>
            <p:spPr bwMode="auto">
              <a:xfrm flipH="1" flipV="1">
                <a:off x="1519" y="1570"/>
                <a:ext cx="227" cy="227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05" name="Rectangle 154"/>
              <p:cNvSpPr>
                <a:spLocks noChangeArrowheads="1"/>
              </p:cNvSpPr>
              <p:nvPr/>
            </p:nvSpPr>
            <p:spPr bwMode="auto">
              <a:xfrm flipH="1" flipV="1">
                <a:off x="1746" y="1457"/>
                <a:ext cx="249" cy="159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06" name="Rectangle 155"/>
              <p:cNvSpPr>
                <a:spLocks noChangeArrowheads="1"/>
              </p:cNvSpPr>
              <p:nvPr/>
            </p:nvSpPr>
            <p:spPr bwMode="auto">
              <a:xfrm flipH="1" flipV="1">
                <a:off x="1995" y="1275"/>
                <a:ext cx="205" cy="91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07" name="Rectangle 156"/>
              <p:cNvSpPr>
                <a:spLocks noChangeArrowheads="1"/>
              </p:cNvSpPr>
              <p:nvPr/>
            </p:nvSpPr>
            <p:spPr bwMode="auto">
              <a:xfrm flipH="1" flipV="1">
                <a:off x="2177" y="958"/>
                <a:ext cx="205" cy="182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08" name="Rectangle 157"/>
              <p:cNvSpPr>
                <a:spLocks noChangeArrowheads="1"/>
              </p:cNvSpPr>
              <p:nvPr/>
            </p:nvSpPr>
            <p:spPr bwMode="auto">
              <a:xfrm flipH="1" flipV="1">
                <a:off x="2404" y="731"/>
                <a:ext cx="725" cy="250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09" name="Rectangle 158"/>
              <p:cNvSpPr>
                <a:spLocks noChangeArrowheads="1"/>
              </p:cNvSpPr>
              <p:nvPr/>
            </p:nvSpPr>
            <p:spPr bwMode="auto">
              <a:xfrm flipH="1" flipV="1">
                <a:off x="2653" y="663"/>
                <a:ext cx="476" cy="68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10" name="Rectangle 159"/>
              <p:cNvSpPr>
                <a:spLocks noChangeArrowheads="1"/>
              </p:cNvSpPr>
              <p:nvPr/>
            </p:nvSpPr>
            <p:spPr bwMode="auto">
              <a:xfrm flipH="1" flipV="1">
                <a:off x="3107" y="459"/>
                <a:ext cx="204" cy="227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11" name="Rectangle 160"/>
              <p:cNvSpPr>
                <a:spLocks noChangeArrowheads="1"/>
              </p:cNvSpPr>
              <p:nvPr/>
            </p:nvSpPr>
            <p:spPr bwMode="auto">
              <a:xfrm flipH="1" flipV="1">
                <a:off x="3311" y="459"/>
                <a:ext cx="204" cy="23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12" name="Rectangle 161"/>
              <p:cNvSpPr>
                <a:spLocks noChangeArrowheads="1"/>
              </p:cNvSpPr>
              <p:nvPr/>
            </p:nvSpPr>
            <p:spPr bwMode="auto">
              <a:xfrm flipH="1" flipV="1">
                <a:off x="3560" y="232"/>
                <a:ext cx="227" cy="182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13" name="Rectangle 162"/>
              <p:cNvSpPr>
                <a:spLocks noChangeArrowheads="1"/>
              </p:cNvSpPr>
              <p:nvPr/>
            </p:nvSpPr>
            <p:spPr bwMode="auto">
              <a:xfrm flipH="1" flipV="1">
                <a:off x="3787" y="232"/>
                <a:ext cx="907" cy="91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14" name="Rectangle 163"/>
              <p:cNvSpPr>
                <a:spLocks noChangeArrowheads="1"/>
              </p:cNvSpPr>
              <p:nvPr/>
            </p:nvSpPr>
            <p:spPr bwMode="auto">
              <a:xfrm flipH="1" flipV="1">
                <a:off x="4694" y="232"/>
                <a:ext cx="227" cy="114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15" name="Rectangle 164"/>
              <p:cNvSpPr>
                <a:spLocks noChangeArrowheads="1"/>
              </p:cNvSpPr>
              <p:nvPr/>
            </p:nvSpPr>
            <p:spPr bwMode="auto">
              <a:xfrm flipH="1" flipV="1">
                <a:off x="5148" y="527"/>
                <a:ext cx="91" cy="204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16" name="Rectangle 165"/>
              <p:cNvSpPr>
                <a:spLocks noChangeArrowheads="1"/>
              </p:cNvSpPr>
              <p:nvPr/>
            </p:nvSpPr>
            <p:spPr bwMode="auto">
              <a:xfrm flipH="1" flipV="1">
                <a:off x="5216" y="731"/>
                <a:ext cx="45" cy="182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17" name="Rectangle 166"/>
              <p:cNvSpPr>
                <a:spLocks noChangeArrowheads="1"/>
              </p:cNvSpPr>
              <p:nvPr/>
            </p:nvSpPr>
            <p:spPr bwMode="auto">
              <a:xfrm flipH="1" flipV="1">
                <a:off x="5284" y="890"/>
                <a:ext cx="90" cy="249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18" name="Rectangle 167"/>
              <p:cNvSpPr>
                <a:spLocks noChangeArrowheads="1"/>
              </p:cNvSpPr>
              <p:nvPr/>
            </p:nvSpPr>
            <p:spPr bwMode="auto">
              <a:xfrm flipH="1" flipV="1">
                <a:off x="5307" y="1139"/>
                <a:ext cx="158" cy="227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19" name="Rectangle 168"/>
              <p:cNvSpPr>
                <a:spLocks noChangeArrowheads="1"/>
              </p:cNvSpPr>
              <p:nvPr/>
            </p:nvSpPr>
            <p:spPr bwMode="auto">
              <a:xfrm flipH="1" flipV="1">
                <a:off x="5307" y="1366"/>
                <a:ext cx="68" cy="272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20" name="Rectangle 169"/>
              <p:cNvSpPr>
                <a:spLocks noChangeArrowheads="1"/>
              </p:cNvSpPr>
              <p:nvPr/>
            </p:nvSpPr>
            <p:spPr bwMode="auto">
              <a:xfrm flipH="1" flipV="1">
                <a:off x="5375" y="1366"/>
                <a:ext cx="22" cy="227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21" name="Rectangle 170"/>
              <p:cNvSpPr>
                <a:spLocks noChangeArrowheads="1"/>
              </p:cNvSpPr>
              <p:nvPr/>
            </p:nvSpPr>
            <p:spPr bwMode="auto">
              <a:xfrm flipH="1" flipV="1">
                <a:off x="5239" y="1593"/>
                <a:ext cx="68" cy="227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22" name="Rectangle 171"/>
              <p:cNvSpPr>
                <a:spLocks noChangeArrowheads="1"/>
              </p:cNvSpPr>
              <p:nvPr/>
            </p:nvSpPr>
            <p:spPr bwMode="auto">
              <a:xfrm flipH="1" flipV="1">
                <a:off x="5148" y="1820"/>
                <a:ext cx="113" cy="227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23" name="Rectangle 172"/>
              <p:cNvSpPr>
                <a:spLocks noChangeArrowheads="1"/>
              </p:cNvSpPr>
              <p:nvPr/>
            </p:nvSpPr>
            <p:spPr bwMode="auto">
              <a:xfrm flipH="1" flipV="1">
                <a:off x="5080" y="2046"/>
                <a:ext cx="68" cy="227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24" name="AutoShape 173"/>
              <p:cNvSpPr>
                <a:spLocks noChangeArrowheads="1"/>
              </p:cNvSpPr>
              <p:nvPr/>
            </p:nvSpPr>
            <p:spPr bwMode="auto">
              <a:xfrm rot="-27000000" flipH="1" flipV="1">
                <a:off x="2926" y="2817"/>
                <a:ext cx="136" cy="227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25" name="AutoShape 174"/>
              <p:cNvSpPr>
                <a:spLocks noChangeArrowheads="1"/>
              </p:cNvSpPr>
              <p:nvPr/>
            </p:nvSpPr>
            <p:spPr bwMode="auto">
              <a:xfrm rot="-27000000">
                <a:off x="2440" y="2379"/>
                <a:ext cx="328" cy="363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26" name="AutoShape 175"/>
              <p:cNvSpPr>
                <a:spLocks noChangeArrowheads="1"/>
              </p:cNvSpPr>
              <p:nvPr/>
            </p:nvSpPr>
            <p:spPr bwMode="auto">
              <a:xfrm rot="-27000000" flipH="1" flipV="1">
                <a:off x="3187" y="2715"/>
                <a:ext cx="68" cy="227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27" name="AutoShape 176"/>
              <p:cNvSpPr>
                <a:spLocks noChangeArrowheads="1"/>
              </p:cNvSpPr>
              <p:nvPr/>
            </p:nvSpPr>
            <p:spPr bwMode="auto">
              <a:xfrm rot="-27000000" flipH="1" flipV="1">
                <a:off x="2569" y="2983"/>
                <a:ext cx="295" cy="327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28" name="AutoShape 177"/>
              <p:cNvSpPr>
                <a:spLocks noChangeArrowheads="1"/>
              </p:cNvSpPr>
              <p:nvPr/>
            </p:nvSpPr>
            <p:spPr bwMode="auto">
              <a:xfrm rot="5400000" flipV="1">
                <a:off x="3957" y="2829"/>
                <a:ext cx="227" cy="23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29" name="AutoShape 178"/>
              <p:cNvSpPr>
                <a:spLocks noChangeArrowheads="1"/>
              </p:cNvSpPr>
              <p:nvPr/>
            </p:nvSpPr>
            <p:spPr bwMode="auto">
              <a:xfrm rot="-27000000">
                <a:off x="3946" y="3045"/>
                <a:ext cx="227" cy="45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30" name="AutoShape 179"/>
              <p:cNvSpPr>
                <a:spLocks noChangeArrowheads="1"/>
              </p:cNvSpPr>
              <p:nvPr/>
            </p:nvSpPr>
            <p:spPr bwMode="auto">
              <a:xfrm rot="5400000" flipH="1">
                <a:off x="4410" y="2353"/>
                <a:ext cx="227" cy="68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31" name="AutoShape 180"/>
              <p:cNvSpPr>
                <a:spLocks noChangeArrowheads="1"/>
              </p:cNvSpPr>
              <p:nvPr/>
            </p:nvSpPr>
            <p:spPr bwMode="auto">
              <a:xfrm rot="-27000000" flipH="1" flipV="1">
                <a:off x="4433" y="2603"/>
                <a:ext cx="227" cy="22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32" name="Rectangle 181"/>
              <p:cNvSpPr>
                <a:spLocks noChangeArrowheads="1"/>
              </p:cNvSpPr>
              <p:nvPr/>
            </p:nvSpPr>
            <p:spPr bwMode="auto">
              <a:xfrm>
                <a:off x="4468" y="2273"/>
                <a:ext cx="22" cy="454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33" name="Rectangle 182"/>
              <p:cNvSpPr>
                <a:spLocks noChangeArrowheads="1"/>
              </p:cNvSpPr>
              <p:nvPr/>
            </p:nvSpPr>
            <p:spPr bwMode="auto">
              <a:xfrm>
                <a:off x="4490" y="2500"/>
                <a:ext cx="46" cy="227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34" name="AutoShape 183"/>
              <p:cNvSpPr>
                <a:spLocks noChangeArrowheads="1"/>
              </p:cNvSpPr>
              <p:nvPr/>
            </p:nvSpPr>
            <p:spPr bwMode="auto">
              <a:xfrm rot="5400000" flipH="1">
                <a:off x="4264" y="2046"/>
                <a:ext cx="204" cy="249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35" name="Rectangle 184"/>
              <p:cNvSpPr>
                <a:spLocks noChangeArrowheads="1"/>
              </p:cNvSpPr>
              <p:nvPr/>
            </p:nvSpPr>
            <p:spPr bwMode="auto">
              <a:xfrm>
                <a:off x="4059" y="2069"/>
                <a:ext cx="23" cy="658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36" name="Rectangle 185"/>
              <p:cNvSpPr>
                <a:spLocks noChangeArrowheads="1"/>
              </p:cNvSpPr>
              <p:nvPr/>
            </p:nvSpPr>
            <p:spPr bwMode="auto">
              <a:xfrm flipV="1">
                <a:off x="2925" y="2273"/>
                <a:ext cx="409" cy="46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37" name="Rectangle 186"/>
              <p:cNvSpPr>
                <a:spLocks noChangeArrowheads="1"/>
              </p:cNvSpPr>
              <p:nvPr/>
            </p:nvSpPr>
            <p:spPr bwMode="auto">
              <a:xfrm flipV="1">
                <a:off x="3107" y="2047"/>
                <a:ext cx="136" cy="45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38" name="Rectangle 187"/>
              <p:cNvSpPr>
                <a:spLocks noChangeArrowheads="1"/>
              </p:cNvSpPr>
              <p:nvPr/>
            </p:nvSpPr>
            <p:spPr bwMode="auto">
              <a:xfrm>
                <a:off x="3107" y="2069"/>
                <a:ext cx="703" cy="227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39" name="AutoShape 188"/>
              <p:cNvSpPr>
                <a:spLocks noChangeArrowheads="1"/>
              </p:cNvSpPr>
              <p:nvPr/>
            </p:nvSpPr>
            <p:spPr bwMode="auto">
              <a:xfrm rot="-27000000">
                <a:off x="2902" y="2070"/>
                <a:ext cx="227" cy="182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40" name="AutoShape 189"/>
              <p:cNvSpPr>
                <a:spLocks noChangeArrowheads="1"/>
              </p:cNvSpPr>
              <p:nvPr/>
            </p:nvSpPr>
            <p:spPr bwMode="auto">
              <a:xfrm rot="-27000000">
                <a:off x="3050" y="1922"/>
                <a:ext cx="182" cy="68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41" name="AutoShape 190"/>
              <p:cNvSpPr>
                <a:spLocks noChangeArrowheads="1"/>
              </p:cNvSpPr>
              <p:nvPr/>
            </p:nvSpPr>
            <p:spPr bwMode="auto">
              <a:xfrm rot="-27000000">
                <a:off x="3187" y="1717"/>
                <a:ext cx="136" cy="159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42" name="AutoShape 191"/>
              <p:cNvSpPr>
                <a:spLocks noChangeArrowheads="1"/>
              </p:cNvSpPr>
              <p:nvPr/>
            </p:nvSpPr>
            <p:spPr bwMode="auto">
              <a:xfrm rot="5400000" flipH="1">
                <a:off x="3504" y="1559"/>
                <a:ext cx="340" cy="680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43" name="Rectangle 192"/>
              <p:cNvSpPr>
                <a:spLocks noChangeArrowheads="1"/>
              </p:cNvSpPr>
              <p:nvPr/>
            </p:nvSpPr>
            <p:spPr bwMode="auto">
              <a:xfrm>
                <a:off x="4082" y="2069"/>
                <a:ext cx="159" cy="1111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44" name="Rectangle 193"/>
              <p:cNvSpPr>
                <a:spLocks noChangeArrowheads="1"/>
              </p:cNvSpPr>
              <p:nvPr/>
            </p:nvSpPr>
            <p:spPr bwMode="auto">
              <a:xfrm>
                <a:off x="4241" y="2273"/>
                <a:ext cx="227" cy="681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45" name="Rectangle 194"/>
              <p:cNvSpPr>
                <a:spLocks noChangeArrowheads="1"/>
              </p:cNvSpPr>
              <p:nvPr/>
            </p:nvSpPr>
            <p:spPr bwMode="auto">
              <a:xfrm>
                <a:off x="3810" y="2069"/>
                <a:ext cx="250" cy="386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46" name="Rectangle 195"/>
              <p:cNvSpPr>
                <a:spLocks noChangeArrowheads="1"/>
              </p:cNvSpPr>
              <p:nvPr/>
            </p:nvSpPr>
            <p:spPr bwMode="auto">
              <a:xfrm flipV="1">
                <a:off x="3175" y="1865"/>
                <a:ext cx="159" cy="204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47" name="Rectangle 196"/>
              <p:cNvSpPr>
                <a:spLocks noChangeArrowheads="1"/>
              </p:cNvSpPr>
              <p:nvPr/>
            </p:nvSpPr>
            <p:spPr bwMode="auto">
              <a:xfrm flipH="1" flipV="1">
                <a:off x="2925" y="2319"/>
                <a:ext cx="182" cy="159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48" name="AutoShape 197"/>
              <p:cNvSpPr>
                <a:spLocks noChangeArrowheads="1"/>
              </p:cNvSpPr>
              <p:nvPr/>
            </p:nvSpPr>
            <p:spPr bwMode="auto">
              <a:xfrm rot="5400000" flipV="1">
                <a:off x="2879" y="755"/>
                <a:ext cx="23" cy="476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49" name="AutoShape 198"/>
              <p:cNvSpPr>
                <a:spLocks noChangeArrowheads="1"/>
              </p:cNvSpPr>
              <p:nvPr/>
            </p:nvSpPr>
            <p:spPr bwMode="auto">
              <a:xfrm rot="-27000000" flipH="1" flipV="1">
                <a:off x="2482" y="925"/>
                <a:ext cx="113" cy="226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50" name="AutoShape 199"/>
              <p:cNvSpPr>
                <a:spLocks noChangeArrowheads="1"/>
              </p:cNvSpPr>
              <p:nvPr/>
            </p:nvSpPr>
            <p:spPr bwMode="auto">
              <a:xfrm rot="-27000000" flipH="1" flipV="1">
                <a:off x="2381" y="1094"/>
                <a:ext cx="45" cy="45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51" name="AutoShape 200"/>
              <p:cNvSpPr>
                <a:spLocks noChangeArrowheads="1"/>
              </p:cNvSpPr>
              <p:nvPr/>
            </p:nvSpPr>
            <p:spPr bwMode="auto">
              <a:xfrm rot="-27000000" flipH="1" flipV="1">
                <a:off x="2177" y="1162"/>
                <a:ext cx="227" cy="181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52" name="AutoShape 201"/>
              <p:cNvSpPr>
                <a:spLocks noChangeArrowheads="1"/>
              </p:cNvSpPr>
              <p:nvPr/>
            </p:nvSpPr>
            <p:spPr bwMode="auto">
              <a:xfrm rot="-27000000" flipH="1" flipV="1">
                <a:off x="1972" y="1389"/>
                <a:ext cx="250" cy="204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53" name="AutoShape 202"/>
              <p:cNvSpPr>
                <a:spLocks noChangeArrowheads="1"/>
              </p:cNvSpPr>
              <p:nvPr/>
            </p:nvSpPr>
            <p:spPr bwMode="auto">
              <a:xfrm rot="-27000000" flipH="1" flipV="1">
                <a:off x="1780" y="1582"/>
                <a:ext cx="181" cy="249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54" name="AutoShape 203"/>
              <p:cNvSpPr>
                <a:spLocks noChangeArrowheads="1"/>
              </p:cNvSpPr>
              <p:nvPr/>
            </p:nvSpPr>
            <p:spPr bwMode="auto">
              <a:xfrm rot="-27000000" flipH="1" flipV="1">
                <a:off x="1610" y="1706"/>
                <a:ext cx="45" cy="227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55" name="AutoShape 204"/>
              <p:cNvSpPr>
                <a:spLocks noChangeArrowheads="1"/>
              </p:cNvSpPr>
              <p:nvPr/>
            </p:nvSpPr>
            <p:spPr bwMode="auto">
              <a:xfrm rot="-27000000" flipH="1" flipV="1">
                <a:off x="1349" y="1785"/>
                <a:ext cx="114" cy="227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56" name="AutoShape 205"/>
              <p:cNvSpPr>
                <a:spLocks noChangeArrowheads="1"/>
              </p:cNvSpPr>
              <p:nvPr/>
            </p:nvSpPr>
            <p:spPr bwMode="auto">
              <a:xfrm rot="-27000000" flipH="1" flipV="1">
                <a:off x="1202" y="1956"/>
                <a:ext cx="91" cy="91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57" name="AutoShape 206"/>
              <p:cNvSpPr>
                <a:spLocks noChangeArrowheads="1"/>
              </p:cNvSpPr>
              <p:nvPr/>
            </p:nvSpPr>
            <p:spPr bwMode="auto">
              <a:xfrm rot="-27000000" flipH="1" flipV="1">
                <a:off x="1032" y="2103"/>
                <a:ext cx="226" cy="114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58" name="AutoShape 207"/>
              <p:cNvSpPr>
                <a:spLocks noChangeArrowheads="1"/>
              </p:cNvSpPr>
              <p:nvPr/>
            </p:nvSpPr>
            <p:spPr bwMode="auto">
              <a:xfrm rot="-27000000" flipH="1" flipV="1">
                <a:off x="873" y="2443"/>
                <a:ext cx="386" cy="46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59" name="AutoShape 208"/>
              <p:cNvSpPr>
                <a:spLocks noChangeArrowheads="1"/>
              </p:cNvSpPr>
              <p:nvPr/>
            </p:nvSpPr>
            <p:spPr bwMode="auto">
              <a:xfrm rot="5400000" flipH="1">
                <a:off x="941" y="2761"/>
                <a:ext cx="249" cy="45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60" name="AutoShape 209"/>
              <p:cNvSpPr>
                <a:spLocks noChangeArrowheads="1"/>
              </p:cNvSpPr>
              <p:nvPr/>
            </p:nvSpPr>
            <p:spPr bwMode="auto">
              <a:xfrm rot="5400000" flipH="1">
                <a:off x="1088" y="2908"/>
                <a:ext cx="46" cy="46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61" name="AutoShape 210"/>
              <p:cNvSpPr>
                <a:spLocks noChangeArrowheads="1"/>
              </p:cNvSpPr>
              <p:nvPr/>
            </p:nvSpPr>
            <p:spPr bwMode="auto">
              <a:xfrm rot="5400000" flipH="1">
                <a:off x="1190" y="2898"/>
                <a:ext cx="45" cy="158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62" name="AutoShape 211"/>
              <p:cNvSpPr>
                <a:spLocks noChangeArrowheads="1"/>
              </p:cNvSpPr>
              <p:nvPr/>
            </p:nvSpPr>
            <p:spPr bwMode="auto">
              <a:xfrm rot="-27000000">
                <a:off x="1372" y="2851"/>
                <a:ext cx="68" cy="227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63" name="AutoShape 212"/>
              <p:cNvSpPr>
                <a:spLocks noChangeArrowheads="1"/>
              </p:cNvSpPr>
              <p:nvPr/>
            </p:nvSpPr>
            <p:spPr bwMode="auto">
              <a:xfrm rot="-27000000">
                <a:off x="1519" y="2727"/>
                <a:ext cx="204" cy="204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64" name="AutoShape 213"/>
              <p:cNvSpPr>
                <a:spLocks noChangeArrowheads="1"/>
              </p:cNvSpPr>
              <p:nvPr/>
            </p:nvSpPr>
            <p:spPr bwMode="auto">
              <a:xfrm rot="-27000000">
                <a:off x="1893" y="2534"/>
                <a:ext cx="23" cy="363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65" name="AutoShape 214"/>
              <p:cNvSpPr>
                <a:spLocks noChangeArrowheads="1"/>
              </p:cNvSpPr>
              <p:nvPr/>
            </p:nvSpPr>
            <p:spPr bwMode="auto">
              <a:xfrm rot="5400000" flipH="1">
                <a:off x="2244" y="2546"/>
                <a:ext cx="23" cy="340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66" name="AutoShape 215"/>
              <p:cNvSpPr>
                <a:spLocks noChangeArrowheads="1"/>
              </p:cNvSpPr>
              <p:nvPr/>
            </p:nvSpPr>
            <p:spPr bwMode="auto">
              <a:xfrm rot="-27000000" flipH="1" flipV="1">
                <a:off x="3334" y="459"/>
                <a:ext cx="203" cy="249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67" name="AutoShape 216"/>
              <p:cNvSpPr>
                <a:spLocks noChangeArrowheads="1"/>
              </p:cNvSpPr>
              <p:nvPr/>
            </p:nvSpPr>
            <p:spPr bwMode="auto">
              <a:xfrm rot="-27000000" flipH="1" flipV="1">
                <a:off x="3640" y="334"/>
                <a:ext cx="68" cy="227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68" name="AutoShape 217"/>
              <p:cNvSpPr>
                <a:spLocks noChangeArrowheads="1"/>
              </p:cNvSpPr>
              <p:nvPr/>
            </p:nvSpPr>
            <p:spPr bwMode="auto">
              <a:xfrm rot="-27000000" flipH="1" flipV="1">
                <a:off x="3061" y="754"/>
                <a:ext cx="317" cy="181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69" name="AutoShape 218"/>
              <p:cNvSpPr>
                <a:spLocks noChangeArrowheads="1"/>
              </p:cNvSpPr>
              <p:nvPr/>
            </p:nvSpPr>
            <p:spPr bwMode="auto">
              <a:xfrm rot="-27000000" flipH="1" flipV="1">
                <a:off x="4082" y="28"/>
                <a:ext cx="91" cy="681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70" name="AutoShape 219"/>
              <p:cNvSpPr>
                <a:spLocks noChangeArrowheads="1"/>
              </p:cNvSpPr>
              <p:nvPr/>
            </p:nvSpPr>
            <p:spPr bwMode="auto">
              <a:xfrm rot="5400000" flipV="1">
                <a:off x="4569" y="222"/>
                <a:ext cx="23" cy="226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71" name="AutoShape 220"/>
              <p:cNvSpPr>
                <a:spLocks noChangeArrowheads="1"/>
              </p:cNvSpPr>
              <p:nvPr/>
            </p:nvSpPr>
            <p:spPr bwMode="auto">
              <a:xfrm rot="-27000000">
                <a:off x="3197" y="142"/>
                <a:ext cx="227" cy="408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72" name="AutoShape 221"/>
              <p:cNvSpPr>
                <a:spLocks noChangeArrowheads="1"/>
              </p:cNvSpPr>
              <p:nvPr/>
            </p:nvSpPr>
            <p:spPr bwMode="auto">
              <a:xfrm rot="5400000" flipV="1">
                <a:off x="2301" y="2898"/>
                <a:ext cx="23" cy="226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73" name="AutoShape 222"/>
              <p:cNvSpPr>
                <a:spLocks noChangeArrowheads="1"/>
              </p:cNvSpPr>
              <p:nvPr/>
            </p:nvSpPr>
            <p:spPr bwMode="auto">
              <a:xfrm rot="-27000000" flipH="1" flipV="1">
                <a:off x="2052" y="2919"/>
                <a:ext cx="68" cy="228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74" name="AutoShape 223"/>
              <p:cNvSpPr>
                <a:spLocks noChangeArrowheads="1"/>
              </p:cNvSpPr>
              <p:nvPr/>
            </p:nvSpPr>
            <p:spPr bwMode="auto">
              <a:xfrm rot="-27000000" flipH="1" flipV="1">
                <a:off x="1803" y="3010"/>
                <a:ext cx="114" cy="228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75" name="AutoShape 224"/>
              <p:cNvSpPr>
                <a:spLocks noChangeArrowheads="1"/>
              </p:cNvSpPr>
              <p:nvPr/>
            </p:nvSpPr>
            <p:spPr bwMode="auto">
              <a:xfrm rot="-27000000" flipH="1" flipV="1">
                <a:off x="1605" y="3152"/>
                <a:ext cx="113" cy="171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76" name="AutoShape 225"/>
              <p:cNvSpPr>
                <a:spLocks noChangeArrowheads="1"/>
              </p:cNvSpPr>
              <p:nvPr/>
            </p:nvSpPr>
            <p:spPr bwMode="auto">
              <a:xfrm rot="5400000" flipV="1">
                <a:off x="526" y="3222"/>
                <a:ext cx="113" cy="31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77" name="AutoShape 226"/>
              <p:cNvSpPr>
                <a:spLocks noChangeArrowheads="1"/>
              </p:cNvSpPr>
              <p:nvPr/>
            </p:nvSpPr>
            <p:spPr bwMode="auto">
              <a:xfrm rot="-27000000">
                <a:off x="487" y="2807"/>
                <a:ext cx="227" cy="68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78" name="AutoShape 227"/>
              <p:cNvSpPr>
                <a:spLocks noChangeArrowheads="1"/>
              </p:cNvSpPr>
              <p:nvPr/>
            </p:nvSpPr>
            <p:spPr bwMode="auto">
              <a:xfrm rot="-27000000">
                <a:off x="578" y="2557"/>
                <a:ext cx="227" cy="113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79" name="AutoShape 228"/>
              <p:cNvSpPr>
                <a:spLocks noChangeArrowheads="1"/>
              </p:cNvSpPr>
              <p:nvPr/>
            </p:nvSpPr>
            <p:spPr bwMode="auto">
              <a:xfrm rot="-27000000">
                <a:off x="668" y="2353"/>
                <a:ext cx="227" cy="68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80" name="AutoShape 229"/>
              <p:cNvSpPr>
                <a:spLocks noChangeArrowheads="1"/>
              </p:cNvSpPr>
              <p:nvPr/>
            </p:nvSpPr>
            <p:spPr bwMode="auto">
              <a:xfrm rot="-27000000">
                <a:off x="748" y="2114"/>
                <a:ext cx="227" cy="91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81" name="AutoShape 230"/>
              <p:cNvSpPr>
                <a:spLocks noChangeArrowheads="1"/>
              </p:cNvSpPr>
              <p:nvPr/>
            </p:nvSpPr>
            <p:spPr bwMode="auto">
              <a:xfrm rot="-27000000">
                <a:off x="884" y="1843"/>
                <a:ext cx="227" cy="182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82" name="AutoShape 231"/>
              <p:cNvSpPr>
                <a:spLocks noChangeArrowheads="1"/>
              </p:cNvSpPr>
              <p:nvPr/>
            </p:nvSpPr>
            <p:spPr bwMode="auto">
              <a:xfrm rot="-27000000">
                <a:off x="1088" y="1638"/>
                <a:ext cx="182" cy="182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83" name="AutoShape 232"/>
              <p:cNvSpPr>
                <a:spLocks noChangeArrowheads="1"/>
              </p:cNvSpPr>
              <p:nvPr/>
            </p:nvSpPr>
            <p:spPr bwMode="auto">
              <a:xfrm rot="-27000000">
                <a:off x="1361" y="1479"/>
                <a:ext cx="68" cy="250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84" name="AutoShape 233"/>
              <p:cNvSpPr>
                <a:spLocks noChangeArrowheads="1"/>
              </p:cNvSpPr>
              <p:nvPr/>
            </p:nvSpPr>
            <p:spPr bwMode="auto">
              <a:xfrm rot="-27000000">
                <a:off x="1576" y="1400"/>
                <a:ext cx="113" cy="227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85" name="AutoShape 234"/>
              <p:cNvSpPr>
                <a:spLocks noChangeArrowheads="1"/>
              </p:cNvSpPr>
              <p:nvPr/>
            </p:nvSpPr>
            <p:spPr bwMode="auto">
              <a:xfrm rot="-27000000">
                <a:off x="1769" y="1252"/>
                <a:ext cx="182" cy="227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86" name="AutoShape 235"/>
              <p:cNvSpPr>
                <a:spLocks noChangeArrowheads="1"/>
              </p:cNvSpPr>
              <p:nvPr/>
            </p:nvSpPr>
            <p:spPr bwMode="auto">
              <a:xfrm rot="-27000000">
                <a:off x="1916" y="1015"/>
                <a:ext cx="318" cy="204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87" name="AutoShape 236"/>
              <p:cNvSpPr>
                <a:spLocks noChangeArrowheads="1"/>
              </p:cNvSpPr>
              <p:nvPr/>
            </p:nvSpPr>
            <p:spPr bwMode="auto">
              <a:xfrm rot="-27000000">
                <a:off x="2177" y="731"/>
                <a:ext cx="227" cy="227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88" name="AutoShape 237"/>
              <p:cNvSpPr>
                <a:spLocks noChangeArrowheads="1"/>
              </p:cNvSpPr>
              <p:nvPr/>
            </p:nvSpPr>
            <p:spPr bwMode="auto">
              <a:xfrm rot="-27000000">
                <a:off x="2495" y="572"/>
                <a:ext cx="68" cy="249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89" name="AutoShape 238"/>
              <p:cNvSpPr>
                <a:spLocks noChangeArrowheads="1"/>
              </p:cNvSpPr>
              <p:nvPr/>
            </p:nvSpPr>
            <p:spPr bwMode="auto">
              <a:xfrm rot="-27000000">
                <a:off x="2892" y="447"/>
                <a:ext cx="204" cy="227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90" name="AutoShape 239"/>
              <p:cNvSpPr>
                <a:spLocks noChangeArrowheads="1"/>
              </p:cNvSpPr>
              <p:nvPr/>
            </p:nvSpPr>
            <p:spPr bwMode="auto">
              <a:xfrm rot="5400000" flipV="1">
                <a:off x="3799" y="2466"/>
                <a:ext cx="272" cy="249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91" name="AutoShape 240"/>
              <p:cNvSpPr>
                <a:spLocks noChangeArrowheads="1"/>
              </p:cNvSpPr>
              <p:nvPr/>
            </p:nvSpPr>
            <p:spPr bwMode="auto">
              <a:xfrm rot="5400000" flipV="1">
                <a:off x="3605" y="2251"/>
                <a:ext cx="159" cy="249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92" name="AutoShape 241"/>
              <p:cNvSpPr>
                <a:spLocks noChangeArrowheads="1"/>
              </p:cNvSpPr>
              <p:nvPr/>
            </p:nvSpPr>
            <p:spPr bwMode="auto">
              <a:xfrm rot="-27000000" flipH="1" flipV="1">
                <a:off x="3435" y="2195"/>
                <a:ext cx="23" cy="226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93" name="AutoShape 242"/>
              <p:cNvSpPr>
                <a:spLocks noChangeArrowheads="1"/>
              </p:cNvSpPr>
              <p:nvPr/>
            </p:nvSpPr>
            <p:spPr bwMode="auto">
              <a:xfrm rot="-27000000" flipH="1" flipV="1">
                <a:off x="3140" y="2286"/>
                <a:ext cx="159" cy="226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94" name="AutoShape 243"/>
              <p:cNvSpPr>
                <a:spLocks noChangeArrowheads="1"/>
              </p:cNvSpPr>
              <p:nvPr/>
            </p:nvSpPr>
            <p:spPr bwMode="auto">
              <a:xfrm rot="-27000000" flipH="1" flipV="1">
                <a:off x="2494" y="2410"/>
                <a:ext cx="544" cy="680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95" name="AutoShape 244"/>
              <p:cNvSpPr>
                <a:spLocks noChangeArrowheads="1"/>
              </p:cNvSpPr>
              <p:nvPr/>
            </p:nvSpPr>
            <p:spPr bwMode="auto">
              <a:xfrm rot="-27000000">
                <a:off x="4944" y="2137"/>
                <a:ext cx="227" cy="45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96" name="AutoShape 245"/>
              <p:cNvSpPr>
                <a:spLocks noChangeArrowheads="1"/>
              </p:cNvSpPr>
              <p:nvPr/>
            </p:nvSpPr>
            <p:spPr bwMode="auto">
              <a:xfrm rot="-27000000" flipH="1" flipV="1">
                <a:off x="5362" y="1604"/>
                <a:ext cx="46" cy="22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97" name="AutoShape 246"/>
              <p:cNvSpPr>
                <a:spLocks noChangeArrowheads="1"/>
              </p:cNvSpPr>
              <p:nvPr/>
            </p:nvSpPr>
            <p:spPr bwMode="auto">
              <a:xfrm rot="5400000" flipV="1">
                <a:off x="4751" y="289"/>
                <a:ext cx="113" cy="227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98" name="AutoShape 247"/>
              <p:cNvSpPr>
                <a:spLocks noChangeArrowheads="1"/>
              </p:cNvSpPr>
              <p:nvPr/>
            </p:nvSpPr>
            <p:spPr bwMode="auto">
              <a:xfrm rot="5400000" flipV="1">
                <a:off x="4899" y="481"/>
                <a:ext cx="272" cy="227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99" name="AutoShape 248"/>
              <p:cNvSpPr>
                <a:spLocks noChangeArrowheads="1"/>
              </p:cNvSpPr>
              <p:nvPr/>
            </p:nvSpPr>
            <p:spPr bwMode="auto">
              <a:xfrm rot="5400000" flipV="1">
                <a:off x="5091" y="788"/>
                <a:ext cx="182" cy="68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00" name="AutoShape 249"/>
              <p:cNvSpPr>
                <a:spLocks noChangeArrowheads="1"/>
              </p:cNvSpPr>
              <p:nvPr/>
            </p:nvSpPr>
            <p:spPr bwMode="auto">
              <a:xfrm rot="5400000" flipV="1">
                <a:off x="5137" y="992"/>
                <a:ext cx="226" cy="68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01" name="AutoShape 250"/>
              <p:cNvSpPr>
                <a:spLocks noChangeArrowheads="1"/>
              </p:cNvSpPr>
              <p:nvPr/>
            </p:nvSpPr>
            <p:spPr bwMode="auto">
              <a:xfrm rot="5400000" flipV="1">
                <a:off x="5183" y="1240"/>
                <a:ext cx="226" cy="23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02" name="AutoShape 251"/>
              <p:cNvSpPr>
                <a:spLocks noChangeArrowheads="1"/>
              </p:cNvSpPr>
              <p:nvPr/>
            </p:nvSpPr>
            <p:spPr bwMode="auto">
              <a:xfrm rot="-27000000">
                <a:off x="5159" y="1446"/>
                <a:ext cx="227" cy="68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03" name="AutoShape 252"/>
              <p:cNvSpPr>
                <a:spLocks noChangeArrowheads="1"/>
              </p:cNvSpPr>
              <p:nvPr/>
            </p:nvSpPr>
            <p:spPr bwMode="auto">
              <a:xfrm rot="-27000000">
                <a:off x="5080" y="1661"/>
                <a:ext cx="227" cy="91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04" name="AutoShape 253"/>
              <p:cNvSpPr>
                <a:spLocks noChangeArrowheads="1"/>
              </p:cNvSpPr>
              <p:nvPr/>
            </p:nvSpPr>
            <p:spPr bwMode="auto">
              <a:xfrm rot="-27000000">
                <a:off x="5000" y="1900"/>
                <a:ext cx="227" cy="68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05" name="AutoShape 254"/>
              <p:cNvSpPr>
                <a:spLocks noChangeArrowheads="1"/>
              </p:cNvSpPr>
              <p:nvPr/>
            </p:nvSpPr>
            <p:spPr bwMode="auto">
              <a:xfrm rot="-27000000" flipH="1" flipV="1">
                <a:off x="5170" y="1911"/>
                <a:ext cx="227" cy="46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06" name="AutoShape 255"/>
              <p:cNvSpPr>
                <a:spLocks noChangeArrowheads="1"/>
              </p:cNvSpPr>
              <p:nvPr/>
            </p:nvSpPr>
            <p:spPr bwMode="auto">
              <a:xfrm rot="-27000000" flipH="1" flipV="1">
                <a:off x="5250" y="1695"/>
                <a:ext cx="182" cy="68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07" name="AutoShape 256"/>
              <p:cNvSpPr>
                <a:spLocks noChangeArrowheads="1"/>
              </p:cNvSpPr>
              <p:nvPr/>
            </p:nvSpPr>
            <p:spPr bwMode="auto">
              <a:xfrm rot="-27000000" flipH="1" flipV="1">
                <a:off x="5329" y="1434"/>
                <a:ext cx="228" cy="91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08" name="AutoShape 257"/>
              <p:cNvSpPr>
                <a:spLocks noChangeArrowheads="1"/>
              </p:cNvSpPr>
              <p:nvPr/>
            </p:nvSpPr>
            <p:spPr bwMode="auto">
              <a:xfrm rot="5400000" flipH="1">
                <a:off x="5364" y="1240"/>
                <a:ext cx="226" cy="23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09" name="AutoShape 258"/>
              <p:cNvSpPr>
                <a:spLocks noChangeArrowheads="1"/>
              </p:cNvSpPr>
              <p:nvPr/>
            </p:nvSpPr>
            <p:spPr bwMode="auto">
              <a:xfrm rot="5400000" flipH="1">
                <a:off x="5295" y="970"/>
                <a:ext cx="249" cy="90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10" name="AutoShape 259"/>
              <p:cNvSpPr>
                <a:spLocks noChangeArrowheads="1"/>
              </p:cNvSpPr>
              <p:nvPr/>
            </p:nvSpPr>
            <p:spPr bwMode="auto">
              <a:xfrm rot="5400000" flipH="1">
                <a:off x="5125" y="641"/>
                <a:ext cx="363" cy="136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11" name="AutoShape 260"/>
              <p:cNvSpPr>
                <a:spLocks noChangeArrowheads="1"/>
              </p:cNvSpPr>
              <p:nvPr/>
            </p:nvSpPr>
            <p:spPr bwMode="auto">
              <a:xfrm rot="5400000" flipH="1">
                <a:off x="4932" y="221"/>
                <a:ext cx="159" cy="182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12" name="Rectangle 261"/>
              <p:cNvSpPr>
                <a:spLocks noChangeArrowheads="1"/>
              </p:cNvSpPr>
              <p:nvPr/>
            </p:nvSpPr>
            <p:spPr bwMode="auto">
              <a:xfrm>
                <a:off x="3582" y="2727"/>
                <a:ext cx="477" cy="226"/>
              </a:xfrm>
              <a:prstGeom prst="rect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13" name="Rectangle 262"/>
              <p:cNvSpPr>
                <a:spLocks noChangeArrowheads="1"/>
              </p:cNvSpPr>
              <p:nvPr/>
            </p:nvSpPr>
            <p:spPr bwMode="auto">
              <a:xfrm>
                <a:off x="2880" y="2999"/>
                <a:ext cx="227" cy="295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14" name="Rectangle 263"/>
              <p:cNvSpPr>
                <a:spLocks noChangeArrowheads="1"/>
              </p:cNvSpPr>
              <p:nvPr/>
            </p:nvSpPr>
            <p:spPr bwMode="auto">
              <a:xfrm>
                <a:off x="4944" y="731"/>
                <a:ext cx="204" cy="45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15" name="Rectangle 264"/>
              <p:cNvSpPr>
                <a:spLocks noChangeArrowheads="1"/>
              </p:cNvSpPr>
              <p:nvPr/>
            </p:nvSpPr>
            <p:spPr bwMode="auto">
              <a:xfrm>
                <a:off x="5125" y="777"/>
                <a:ext cx="23" cy="362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16" name="Rectangle 265"/>
              <p:cNvSpPr>
                <a:spLocks noChangeArrowheads="1"/>
              </p:cNvSpPr>
              <p:nvPr/>
            </p:nvSpPr>
            <p:spPr bwMode="auto">
              <a:xfrm>
                <a:off x="5216" y="1366"/>
                <a:ext cx="23" cy="227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17" name="Rectangle 266"/>
              <p:cNvSpPr>
                <a:spLocks noChangeArrowheads="1"/>
              </p:cNvSpPr>
              <p:nvPr/>
            </p:nvSpPr>
            <p:spPr bwMode="auto">
              <a:xfrm>
                <a:off x="5035" y="1820"/>
                <a:ext cx="45" cy="227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18" name="Rectangle 267"/>
              <p:cNvSpPr>
                <a:spLocks noChangeArrowheads="1"/>
              </p:cNvSpPr>
              <p:nvPr/>
            </p:nvSpPr>
            <p:spPr bwMode="auto">
              <a:xfrm>
                <a:off x="4921" y="1911"/>
                <a:ext cx="22" cy="362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19" name="Rectangle 268"/>
              <p:cNvSpPr>
                <a:spLocks noChangeArrowheads="1"/>
              </p:cNvSpPr>
              <p:nvPr/>
            </p:nvSpPr>
            <p:spPr bwMode="auto">
              <a:xfrm>
                <a:off x="4490" y="1865"/>
                <a:ext cx="68" cy="409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20" name="Rectangle 269"/>
              <p:cNvSpPr>
                <a:spLocks noChangeArrowheads="1"/>
              </p:cNvSpPr>
              <p:nvPr/>
            </p:nvSpPr>
            <p:spPr bwMode="auto">
              <a:xfrm>
                <a:off x="3311" y="686"/>
                <a:ext cx="23" cy="1043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21" name="Rectangle 270"/>
              <p:cNvSpPr>
                <a:spLocks noChangeArrowheads="1"/>
              </p:cNvSpPr>
              <p:nvPr/>
            </p:nvSpPr>
            <p:spPr bwMode="auto">
              <a:xfrm>
                <a:off x="3560" y="482"/>
                <a:ext cx="91" cy="1247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22" name="Rectangle 271"/>
              <p:cNvSpPr>
                <a:spLocks noChangeArrowheads="1"/>
              </p:cNvSpPr>
              <p:nvPr/>
            </p:nvSpPr>
            <p:spPr bwMode="auto">
              <a:xfrm>
                <a:off x="3651" y="1139"/>
                <a:ext cx="45" cy="227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23" name="Rectangle 272"/>
              <p:cNvSpPr>
                <a:spLocks noChangeArrowheads="1"/>
              </p:cNvSpPr>
              <p:nvPr/>
            </p:nvSpPr>
            <p:spPr bwMode="auto">
              <a:xfrm>
                <a:off x="1995" y="1774"/>
                <a:ext cx="137" cy="23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24" name="Rectangle 273"/>
              <p:cNvSpPr>
                <a:spLocks noChangeArrowheads="1"/>
              </p:cNvSpPr>
              <p:nvPr/>
            </p:nvSpPr>
            <p:spPr bwMode="auto">
              <a:xfrm>
                <a:off x="2381" y="1139"/>
                <a:ext cx="45" cy="363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25" name="Rectangle 274"/>
              <p:cNvSpPr>
                <a:spLocks noChangeArrowheads="1"/>
              </p:cNvSpPr>
              <p:nvPr/>
            </p:nvSpPr>
            <p:spPr bwMode="auto">
              <a:xfrm>
                <a:off x="2653" y="1003"/>
                <a:ext cx="23" cy="567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26" name="Rectangle 275"/>
              <p:cNvSpPr>
                <a:spLocks noChangeArrowheads="1"/>
              </p:cNvSpPr>
              <p:nvPr/>
            </p:nvSpPr>
            <p:spPr bwMode="auto">
              <a:xfrm>
                <a:off x="2812" y="1003"/>
                <a:ext cx="23" cy="817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27" name="Rectangle 276"/>
              <p:cNvSpPr>
                <a:spLocks noChangeArrowheads="1"/>
              </p:cNvSpPr>
              <p:nvPr/>
            </p:nvSpPr>
            <p:spPr bwMode="auto">
              <a:xfrm>
                <a:off x="3107" y="1003"/>
                <a:ext cx="68" cy="862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28" name="Rectangle 277"/>
              <p:cNvSpPr>
                <a:spLocks noChangeArrowheads="1"/>
              </p:cNvSpPr>
              <p:nvPr/>
            </p:nvSpPr>
            <p:spPr bwMode="auto">
              <a:xfrm>
                <a:off x="1973" y="1797"/>
                <a:ext cx="159" cy="23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29" name="Rectangle 278"/>
              <p:cNvSpPr>
                <a:spLocks noChangeArrowheads="1"/>
              </p:cNvSpPr>
              <p:nvPr/>
            </p:nvSpPr>
            <p:spPr bwMode="auto">
              <a:xfrm>
                <a:off x="1837" y="2273"/>
                <a:ext cx="45" cy="431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30" name="Rectangle 279"/>
              <p:cNvSpPr>
                <a:spLocks noChangeArrowheads="1"/>
              </p:cNvSpPr>
              <p:nvPr/>
            </p:nvSpPr>
            <p:spPr bwMode="auto">
              <a:xfrm>
                <a:off x="1837" y="1797"/>
                <a:ext cx="136" cy="182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31" name="Rectangle 280"/>
              <p:cNvSpPr>
                <a:spLocks noChangeArrowheads="1"/>
              </p:cNvSpPr>
              <p:nvPr/>
            </p:nvSpPr>
            <p:spPr bwMode="auto">
              <a:xfrm>
                <a:off x="1995" y="1616"/>
                <a:ext cx="205" cy="159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32" name="Rectangle 281"/>
              <p:cNvSpPr>
                <a:spLocks noChangeArrowheads="1"/>
              </p:cNvSpPr>
              <p:nvPr/>
            </p:nvSpPr>
            <p:spPr bwMode="auto">
              <a:xfrm>
                <a:off x="2835" y="1003"/>
                <a:ext cx="90" cy="1271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33" name="Rectangle 282"/>
              <p:cNvSpPr>
                <a:spLocks noChangeArrowheads="1"/>
              </p:cNvSpPr>
              <p:nvPr/>
            </p:nvSpPr>
            <p:spPr bwMode="auto">
              <a:xfrm>
                <a:off x="1882" y="2455"/>
                <a:ext cx="544" cy="249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34" name="Rectangle 283"/>
              <p:cNvSpPr>
                <a:spLocks noChangeArrowheads="1"/>
              </p:cNvSpPr>
              <p:nvPr/>
            </p:nvSpPr>
            <p:spPr bwMode="auto">
              <a:xfrm>
                <a:off x="1723" y="1842"/>
                <a:ext cx="24" cy="862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35" name="Rectangle 284"/>
              <p:cNvSpPr>
                <a:spLocks noChangeArrowheads="1"/>
              </p:cNvSpPr>
              <p:nvPr/>
            </p:nvSpPr>
            <p:spPr bwMode="auto">
              <a:xfrm>
                <a:off x="1202" y="2047"/>
                <a:ext cx="90" cy="907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36" name="Rectangle 285"/>
              <p:cNvSpPr>
                <a:spLocks noChangeArrowheads="1"/>
              </p:cNvSpPr>
              <p:nvPr/>
            </p:nvSpPr>
            <p:spPr bwMode="auto">
              <a:xfrm>
                <a:off x="1088" y="2273"/>
                <a:ext cx="46" cy="635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37" name="Rectangle 286"/>
              <p:cNvSpPr>
                <a:spLocks noChangeArrowheads="1"/>
              </p:cNvSpPr>
              <p:nvPr/>
            </p:nvSpPr>
            <p:spPr bwMode="auto">
              <a:xfrm>
                <a:off x="2426" y="1094"/>
                <a:ext cx="227" cy="408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38" name="Rectangle 287"/>
              <p:cNvSpPr>
                <a:spLocks noChangeArrowheads="1"/>
              </p:cNvSpPr>
              <p:nvPr/>
            </p:nvSpPr>
            <p:spPr bwMode="auto">
              <a:xfrm>
                <a:off x="2676" y="1003"/>
                <a:ext cx="136" cy="590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39" name="Rectangle 288"/>
              <p:cNvSpPr>
                <a:spLocks noChangeArrowheads="1"/>
              </p:cNvSpPr>
              <p:nvPr/>
            </p:nvSpPr>
            <p:spPr bwMode="auto">
              <a:xfrm>
                <a:off x="3175" y="1003"/>
                <a:ext cx="136" cy="726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40" name="Rectangle 289"/>
              <p:cNvSpPr>
                <a:spLocks noChangeArrowheads="1"/>
              </p:cNvSpPr>
              <p:nvPr/>
            </p:nvSpPr>
            <p:spPr bwMode="auto">
              <a:xfrm>
                <a:off x="3334" y="686"/>
                <a:ext cx="226" cy="1043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41" name="Rectangle 290"/>
              <p:cNvSpPr>
                <a:spLocks noChangeArrowheads="1"/>
              </p:cNvSpPr>
              <p:nvPr/>
            </p:nvSpPr>
            <p:spPr bwMode="auto">
              <a:xfrm>
                <a:off x="3651" y="482"/>
                <a:ext cx="136" cy="204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42" name="Rectangle 291"/>
              <p:cNvSpPr>
                <a:spLocks noChangeArrowheads="1"/>
              </p:cNvSpPr>
              <p:nvPr/>
            </p:nvSpPr>
            <p:spPr bwMode="auto">
              <a:xfrm>
                <a:off x="3787" y="414"/>
                <a:ext cx="454" cy="249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43" name="Rectangle 292"/>
              <p:cNvSpPr>
                <a:spLocks noChangeArrowheads="1"/>
              </p:cNvSpPr>
              <p:nvPr/>
            </p:nvSpPr>
            <p:spPr bwMode="auto">
              <a:xfrm>
                <a:off x="4241" y="414"/>
                <a:ext cx="227" cy="204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44" name="Rectangle 293"/>
              <p:cNvSpPr>
                <a:spLocks noChangeArrowheads="1"/>
              </p:cNvSpPr>
              <p:nvPr/>
            </p:nvSpPr>
            <p:spPr bwMode="auto">
              <a:xfrm>
                <a:off x="4468" y="346"/>
                <a:ext cx="227" cy="272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45" name="Rectangle 294"/>
              <p:cNvSpPr>
                <a:spLocks noChangeArrowheads="1"/>
              </p:cNvSpPr>
              <p:nvPr/>
            </p:nvSpPr>
            <p:spPr bwMode="auto">
              <a:xfrm>
                <a:off x="4694" y="459"/>
                <a:ext cx="227" cy="204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46" name="Rectangle 295"/>
              <p:cNvSpPr>
                <a:spLocks noChangeArrowheads="1"/>
              </p:cNvSpPr>
              <p:nvPr/>
            </p:nvSpPr>
            <p:spPr bwMode="auto">
              <a:xfrm>
                <a:off x="5148" y="913"/>
                <a:ext cx="68" cy="680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47" name="Rectangle 296"/>
              <p:cNvSpPr>
                <a:spLocks noChangeArrowheads="1"/>
              </p:cNvSpPr>
              <p:nvPr/>
            </p:nvSpPr>
            <p:spPr bwMode="auto">
              <a:xfrm>
                <a:off x="5216" y="1139"/>
                <a:ext cx="68" cy="227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48" name="Rectangle 297"/>
              <p:cNvSpPr>
                <a:spLocks noChangeArrowheads="1"/>
              </p:cNvSpPr>
              <p:nvPr/>
            </p:nvSpPr>
            <p:spPr bwMode="auto">
              <a:xfrm>
                <a:off x="4944" y="1820"/>
                <a:ext cx="90" cy="453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49" name="Rectangle 298"/>
              <p:cNvSpPr>
                <a:spLocks noChangeArrowheads="1"/>
              </p:cNvSpPr>
              <p:nvPr/>
            </p:nvSpPr>
            <p:spPr bwMode="auto">
              <a:xfrm>
                <a:off x="4694" y="1911"/>
                <a:ext cx="226" cy="589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50" name="Rectangle 299"/>
              <p:cNvSpPr>
                <a:spLocks noChangeArrowheads="1"/>
              </p:cNvSpPr>
              <p:nvPr/>
            </p:nvSpPr>
            <p:spPr bwMode="auto">
              <a:xfrm>
                <a:off x="4558" y="1865"/>
                <a:ext cx="136" cy="862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51" name="Rectangle 300"/>
              <p:cNvSpPr>
                <a:spLocks noChangeArrowheads="1"/>
              </p:cNvSpPr>
              <p:nvPr/>
            </p:nvSpPr>
            <p:spPr bwMode="auto">
              <a:xfrm>
                <a:off x="4014" y="1865"/>
                <a:ext cx="476" cy="204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52" name="Rectangle 301"/>
              <p:cNvSpPr>
                <a:spLocks noChangeArrowheads="1"/>
              </p:cNvSpPr>
              <p:nvPr/>
            </p:nvSpPr>
            <p:spPr bwMode="auto">
              <a:xfrm>
                <a:off x="3651" y="1570"/>
                <a:ext cx="363" cy="159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53" name="Rectangle 302"/>
              <p:cNvSpPr>
                <a:spLocks noChangeArrowheads="1"/>
              </p:cNvSpPr>
              <p:nvPr/>
            </p:nvSpPr>
            <p:spPr bwMode="auto">
              <a:xfrm>
                <a:off x="3651" y="1366"/>
                <a:ext cx="159" cy="205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54" name="Rectangle 303"/>
              <p:cNvSpPr>
                <a:spLocks noChangeArrowheads="1"/>
              </p:cNvSpPr>
              <p:nvPr/>
            </p:nvSpPr>
            <p:spPr bwMode="auto">
              <a:xfrm>
                <a:off x="1746" y="1797"/>
                <a:ext cx="90" cy="907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55" name="Rectangle 304"/>
              <p:cNvSpPr>
                <a:spLocks noChangeArrowheads="1"/>
              </p:cNvSpPr>
              <p:nvPr/>
            </p:nvSpPr>
            <p:spPr bwMode="auto">
              <a:xfrm>
                <a:off x="1519" y="1842"/>
                <a:ext cx="206" cy="885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56" name="Rectangle 305"/>
              <p:cNvSpPr>
                <a:spLocks noChangeArrowheads="1"/>
              </p:cNvSpPr>
              <p:nvPr/>
            </p:nvSpPr>
            <p:spPr bwMode="auto">
              <a:xfrm>
                <a:off x="1292" y="1956"/>
                <a:ext cx="229" cy="975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57" name="Rectangle 306"/>
              <p:cNvSpPr>
                <a:spLocks noChangeArrowheads="1"/>
              </p:cNvSpPr>
              <p:nvPr/>
            </p:nvSpPr>
            <p:spPr bwMode="auto">
              <a:xfrm>
                <a:off x="1134" y="2273"/>
                <a:ext cx="68" cy="680"/>
              </a:xfrm>
              <a:prstGeom prst="rect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58" name="AutoShape 307"/>
              <p:cNvSpPr>
                <a:spLocks noChangeArrowheads="1"/>
              </p:cNvSpPr>
              <p:nvPr/>
            </p:nvSpPr>
            <p:spPr bwMode="auto">
              <a:xfrm rot="5400000" flipH="1">
                <a:off x="4206" y="1378"/>
                <a:ext cx="295" cy="680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59" name="AutoShape 308"/>
              <p:cNvSpPr>
                <a:spLocks noChangeArrowheads="1"/>
              </p:cNvSpPr>
              <p:nvPr/>
            </p:nvSpPr>
            <p:spPr bwMode="auto">
              <a:xfrm rot="5400000" flipH="1">
                <a:off x="4785" y="1774"/>
                <a:ext cx="46" cy="227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60" name="AutoShape 309"/>
              <p:cNvSpPr>
                <a:spLocks noChangeArrowheads="1"/>
              </p:cNvSpPr>
              <p:nvPr/>
            </p:nvSpPr>
            <p:spPr bwMode="auto">
              <a:xfrm rot="5400000" flipH="1">
                <a:off x="3809" y="1367"/>
                <a:ext cx="205" cy="204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61" name="AutoShape 310"/>
              <p:cNvSpPr>
                <a:spLocks noChangeArrowheads="1"/>
              </p:cNvSpPr>
              <p:nvPr/>
            </p:nvSpPr>
            <p:spPr bwMode="auto">
              <a:xfrm rot="5400000" flipH="1">
                <a:off x="3639" y="1196"/>
                <a:ext cx="228" cy="114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62" name="AutoShape 311"/>
              <p:cNvSpPr>
                <a:spLocks noChangeArrowheads="1"/>
              </p:cNvSpPr>
              <p:nvPr/>
            </p:nvSpPr>
            <p:spPr bwMode="auto">
              <a:xfrm rot="5400000" flipH="1">
                <a:off x="3560" y="1004"/>
                <a:ext cx="228" cy="46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63" name="AutoShape 312"/>
              <p:cNvSpPr>
                <a:spLocks noChangeArrowheads="1"/>
              </p:cNvSpPr>
              <p:nvPr/>
            </p:nvSpPr>
            <p:spPr bwMode="auto">
              <a:xfrm rot="-27000000" flipH="1" flipV="1">
                <a:off x="3606" y="731"/>
                <a:ext cx="225" cy="136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64" name="AutoShape 313"/>
              <p:cNvSpPr>
                <a:spLocks noChangeArrowheads="1"/>
              </p:cNvSpPr>
              <p:nvPr/>
            </p:nvSpPr>
            <p:spPr bwMode="auto">
              <a:xfrm rot="-27000000" flipH="1" flipV="1">
                <a:off x="3890" y="559"/>
                <a:ext cx="22" cy="227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65" name="AutoShape 314"/>
              <p:cNvSpPr>
                <a:spLocks noChangeArrowheads="1"/>
              </p:cNvSpPr>
              <p:nvPr/>
            </p:nvSpPr>
            <p:spPr bwMode="auto">
              <a:xfrm rot="-27000000" flipH="1" flipV="1">
                <a:off x="4332" y="527"/>
                <a:ext cx="45" cy="227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66" name="AutoShape 315"/>
              <p:cNvSpPr>
                <a:spLocks noChangeArrowheads="1"/>
              </p:cNvSpPr>
              <p:nvPr/>
            </p:nvSpPr>
            <p:spPr bwMode="auto">
              <a:xfrm rot="5400000" flipV="1">
                <a:off x="4558" y="528"/>
                <a:ext cx="45" cy="226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67" name="AutoShape 316"/>
              <p:cNvSpPr>
                <a:spLocks noChangeArrowheads="1"/>
              </p:cNvSpPr>
              <p:nvPr/>
            </p:nvSpPr>
            <p:spPr bwMode="auto">
              <a:xfrm rot="5400000" flipV="1">
                <a:off x="4762" y="595"/>
                <a:ext cx="114" cy="250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68" name="AutoShape 317"/>
              <p:cNvSpPr>
                <a:spLocks noChangeArrowheads="1"/>
              </p:cNvSpPr>
              <p:nvPr/>
            </p:nvSpPr>
            <p:spPr bwMode="auto">
              <a:xfrm rot="5400000" flipV="1">
                <a:off x="4854" y="867"/>
                <a:ext cx="362" cy="181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69" name="AutoShape 318"/>
              <p:cNvSpPr>
                <a:spLocks noChangeArrowheads="1"/>
              </p:cNvSpPr>
              <p:nvPr/>
            </p:nvSpPr>
            <p:spPr bwMode="auto">
              <a:xfrm rot="5400000" flipV="1">
                <a:off x="5023" y="1241"/>
                <a:ext cx="227" cy="23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70" name="AutoShape 319"/>
              <p:cNvSpPr>
                <a:spLocks noChangeArrowheads="1"/>
              </p:cNvSpPr>
              <p:nvPr/>
            </p:nvSpPr>
            <p:spPr bwMode="auto">
              <a:xfrm rot="-27000000">
                <a:off x="4820" y="1490"/>
                <a:ext cx="454" cy="205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71" name="AutoShape 320"/>
              <p:cNvSpPr>
                <a:spLocks noChangeArrowheads="1"/>
              </p:cNvSpPr>
              <p:nvPr/>
            </p:nvSpPr>
            <p:spPr bwMode="auto">
              <a:xfrm rot="-27000000">
                <a:off x="4887" y="1854"/>
                <a:ext cx="91" cy="23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72" name="AutoShape 321"/>
              <p:cNvSpPr>
                <a:spLocks noChangeArrowheads="1"/>
              </p:cNvSpPr>
              <p:nvPr/>
            </p:nvSpPr>
            <p:spPr bwMode="auto">
              <a:xfrm rot="5400000" flipV="1">
                <a:off x="4411" y="2352"/>
                <a:ext cx="226" cy="68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73" name="AutoShape 322"/>
              <p:cNvSpPr>
                <a:spLocks noChangeArrowheads="1"/>
              </p:cNvSpPr>
              <p:nvPr/>
            </p:nvSpPr>
            <p:spPr bwMode="auto">
              <a:xfrm rot="-27000000">
                <a:off x="4434" y="2602"/>
                <a:ext cx="226" cy="22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74" name="AutoShape 323"/>
              <p:cNvSpPr>
                <a:spLocks noChangeArrowheads="1"/>
              </p:cNvSpPr>
              <p:nvPr/>
            </p:nvSpPr>
            <p:spPr bwMode="auto">
              <a:xfrm rot="5400000" flipV="1">
                <a:off x="4264" y="2046"/>
                <a:ext cx="204" cy="249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75" name="AutoShape 324"/>
              <p:cNvSpPr>
                <a:spLocks noChangeArrowheads="1"/>
              </p:cNvSpPr>
              <p:nvPr/>
            </p:nvSpPr>
            <p:spPr bwMode="auto">
              <a:xfrm rot="5400000" flipV="1">
                <a:off x="3504" y="1559"/>
                <a:ext cx="340" cy="680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76" name="AutoShape 325"/>
              <p:cNvSpPr>
                <a:spLocks noChangeArrowheads="1"/>
              </p:cNvSpPr>
              <p:nvPr/>
            </p:nvSpPr>
            <p:spPr bwMode="auto">
              <a:xfrm rot="5400000" flipH="1">
                <a:off x="5137" y="992"/>
                <a:ext cx="226" cy="68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77" name="AutoShape 326"/>
              <p:cNvSpPr>
                <a:spLocks noChangeArrowheads="1"/>
              </p:cNvSpPr>
              <p:nvPr/>
            </p:nvSpPr>
            <p:spPr bwMode="auto">
              <a:xfrm rot="5400000" flipH="1">
                <a:off x="5183" y="1240"/>
                <a:ext cx="226" cy="23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78" name="AutoShape 327"/>
              <p:cNvSpPr>
                <a:spLocks noChangeArrowheads="1"/>
              </p:cNvSpPr>
              <p:nvPr/>
            </p:nvSpPr>
            <p:spPr bwMode="auto">
              <a:xfrm rot="-27000000" flipH="1" flipV="1">
                <a:off x="5160" y="1445"/>
                <a:ext cx="226" cy="68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79" name="AutoShape 328"/>
              <p:cNvSpPr>
                <a:spLocks noChangeArrowheads="1"/>
              </p:cNvSpPr>
              <p:nvPr/>
            </p:nvSpPr>
            <p:spPr bwMode="auto">
              <a:xfrm rot="-27000000" flipH="1" flipV="1">
                <a:off x="5081" y="1660"/>
                <a:ext cx="226" cy="91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80" name="AutoShape 329"/>
              <p:cNvSpPr>
                <a:spLocks noChangeArrowheads="1"/>
              </p:cNvSpPr>
              <p:nvPr/>
            </p:nvSpPr>
            <p:spPr bwMode="auto">
              <a:xfrm rot="-27000000" flipH="1" flipV="1">
                <a:off x="5001" y="1899"/>
                <a:ext cx="226" cy="68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81" name="AutoShape 330"/>
              <p:cNvSpPr>
                <a:spLocks noChangeArrowheads="1"/>
              </p:cNvSpPr>
              <p:nvPr/>
            </p:nvSpPr>
            <p:spPr bwMode="auto">
              <a:xfrm rot="-27000000" flipH="1" flipV="1">
                <a:off x="4945" y="2137"/>
                <a:ext cx="226" cy="45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82" name="AutoShape 331"/>
              <p:cNvSpPr>
                <a:spLocks noChangeArrowheads="1"/>
              </p:cNvSpPr>
              <p:nvPr/>
            </p:nvSpPr>
            <p:spPr bwMode="auto">
              <a:xfrm rot="-27000000">
                <a:off x="2381" y="1094"/>
                <a:ext cx="46" cy="45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83" name="AutoShape 332"/>
              <p:cNvSpPr>
                <a:spLocks noChangeArrowheads="1"/>
              </p:cNvSpPr>
              <p:nvPr/>
            </p:nvSpPr>
            <p:spPr bwMode="auto">
              <a:xfrm rot="-27000000">
                <a:off x="2483" y="924"/>
                <a:ext cx="114" cy="227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84" name="AutoShape 333"/>
              <p:cNvSpPr>
                <a:spLocks noChangeArrowheads="1"/>
              </p:cNvSpPr>
              <p:nvPr/>
            </p:nvSpPr>
            <p:spPr bwMode="auto">
              <a:xfrm rot="5400000" flipH="1">
                <a:off x="2880" y="754"/>
                <a:ext cx="22" cy="476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85" name="AutoShape 334"/>
              <p:cNvSpPr>
                <a:spLocks noChangeArrowheads="1"/>
              </p:cNvSpPr>
              <p:nvPr/>
            </p:nvSpPr>
            <p:spPr bwMode="auto">
              <a:xfrm flipH="1">
                <a:off x="3129" y="686"/>
                <a:ext cx="182" cy="317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86" name="AutoShape 335"/>
              <p:cNvSpPr>
                <a:spLocks noChangeArrowheads="1"/>
              </p:cNvSpPr>
              <p:nvPr/>
            </p:nvSpPr>
            <p:spPr bwMode="auto">
              <a:xfrm flipH="1">
                <a:off x="3311" y="482"/>
                <a:ext cx="249" cy="204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87" name="AutoShape 336"/>
              <p:cNvSpPr>
                <a:spLocks noChangeArrowheads="1"/>
              </p:cNvSpPr>
              <p:nvPr/>
            </p:nvSpPr>
            <p:spPr bwMode="auto">
              <a:xfrm flipH="1">
                <a:off x="3560" y="414"/>
                <a:ext cx="226" cy="67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88" name="AutoShape 337"/>
              <p:cNvSpPr>
                <a:spLocks noChangeArrowheads="1"/>
              </p:cNvSpPr>
              <p:nvPr/>
            </p:nvSpPr>
            <p:spPr bwMode="auto">
              <a:xfrm flipH="1">
                <a:off x="3787" y="323"/>
                <a:ext cx="681" cy="90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89" name="AutoShape 338"/>
              <p:cNvSpPr>
                <a:spLocks noChangeArrowheads="1"/>
              </p:cNvSpPr>
              <p:nvPr/>
            </p:nvSpPr>
            <p:spPr bwMode="auto">
              <a:xfrm rot="5400000" flipH="1">
                <a:off x="4569" y="222"/>
                <a:ext cx="23" cy="226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90" name="AutoShape 339"/>
              <p:cNvSpPr>
                <a:spLocks noChangeArrowheads="1"/>
              </p:cNvSpPr>
              <p:nvPr/>
            </p:nvSpPr>
            <p:spPr bwMode="auto">
              <a:xfrm rot="5400000" flipH="1">
                <a:off x="4750" y="290"/>
                <a:ext cx="113" cy="226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91" name="AutoShape 340"/>
              <p:cNvSpPr>
                <a:spLocks noChangeArrowheads="1"/>
              </p:cNvSpPr>
              <p:nvPr/>
            </p:nvSpPr>
            <p:spPr bwMode="auto">
              <a:xfrm rot="5400000" flipH="1">
                <a:off x="4899" y="481"/>
                <a:ext cx="272" cy="227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92" name="AutoShape 341"/>
              <p:cNvSpPr>
                <a:spLocks noChangeArrowheads="1"/>
              </p:cNvSpPr>
              <p:nvPr/>
            </p:nvSpPr>
            <p:spPr bwMode="auto">
              <a:xfrm rot="5400000" flipH="1">
                <a:off x="5091" y="788"/>
                <a:ext cx="182" cy="68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93" name="AutoShape 342"/>
              <p:cNvSpPr>
                <a:spLocks noChangeArrowheads="1"/>
              </p:cNvSpPr>
              <p:nvPr/>
            </p:nvSpPr>
            <p:spPr bwMode="auto">
              <a:xfrm rot="-27000000" flipH="1" flipV="1">
                <a:off x="1519" y="2727"/>
                <a:ext cx="204" cy="204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94" name="AutoShape 343"/>
              <p:cNvSpPr>
                <a:spLocks noChangeArrowheads="1"/>
              </p:cNvSpPr>
              <p:nvPr/>
            </p:nvSpPr>
            <p:spPr bwMode="auto">
              <a:xfrm rot="-21600000">
                <a:off x="1882" y="2273"/>
                <a:ext cx="546" cy="182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95" name="AutoShape 344"/>
              <p:cNvSpPr>
                <a:spLocks noChangeArrowheads="1"/>
              </p:cNvSpPr>
              <p:nvPr/>
            </p:nvSpPr>
            <p:spPr bwMode="auto">
              <a:xfrm rot="-21600000">
                <a:off x="1837" y="2047"/>
                <a:ext cx="47" cy="227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96" name="AutoShape 345"/>
              <p:cNvSpPr>
                <a:spLocks noChangeArrowheads="1"/>
              </p:cNvSpPr>
              <p:nvPr/>
            </p:nvSpPr>
            <p:spPr bwMode="auto">
              <a:xfrm rot="-27000000" flipH="1" flipV="1">
                <a:off x="1372" y="2851"/>
                <a:ext cx="68" cy="227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97" name="AutoShape 346"/>
              <p:cNvSpPr>
                <a:spLocks noChangeArrowheads="1"/>
              </p:cNvSpPr>
              <p:nvPr/>
            </p:nvSpPr>
            <p:spPr bwMode="auto">
              <a:xfrm rot="5400000" flipV="1">
                <a:off x="1190" y="2898"/>
                <a:ext cx="45" cy="158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98" name="AutoShape 347"/>
              <p:cNvSpPr>
                <a:spLocks noChangeArrowheads="1"/>
              </p:cNvSpPr>
              <p:nvPr/>
            </p:nvSpPr>
            <p:spPr bwMode="auto">
              <a:xfrm rot="5400000" flipV="1">
                <a:off x="1088" y="2908"/>
                <a:ext cx="45" cy="46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99" name="AutoShape 348"/>
              <p:cNvSpPr>
                <a:spLocks noChangeArrowheads="1"/>
              </p:cNvSpPr>
              <p:nvPr/>
            </p:nvSpPr>
            <p:spPr bwMode="auto">
              <a:xfrm rot="5400000" flipV="1">
                <a:off x="941" y="2761"/>
                <a:ext cx="249" cy="45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00" name="AutoShape 349"/>
              <p:cNvSpPr>
                <a:spLocks noChangeArrowheads="1"/>
              </p:cNvSpPr>
              <p:nvPr/>
            </p:nvSpPr>
            <p:spPr bwMode="auto">
              <a:xfrm rot="-27000000">
                <a:off x="873" y="2443"/>
                <a:ext cx="386" cy="45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01" name="AutoShape 350"/>
              <p:cNvSpPr>
                <a:spLocks noChangeArrowheads="1"/>
              </p:cNvSpPr>
              <p:nvPr/>
            </p:nvSpPr>
            <p:spPr bwMode="auto">
              <a:xfrm rot="-27000000">
                <a:off x="1201" y="1957"/>
                <a:ext cx="92" cy="90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02" name="AutoShape 351"/>
              <p:cNvSpPr>
                <a:spLocks noChangeArrowheads="1"/>
              </p:cNvSpPr>
              <p:nvPr/>
            </p:nvSpPr>
            <p:spPr bwMode="auto">
              <a:xfrm rot="-27000000">
                <a:off x="1348" y="1786"/>
                <a:ext cx="115" cy="227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03" name="AutoShape 352"/>
              <p:cNvSpPr>
                <a:spLocks noChangeArrowheads="1"/>
              </p:cNvSpPr>
              <p:nvPr/>
            </p:nvSpPr>
            <p:spPr bwMode="auto">
              <a:xfrm rot="-27000000">
                <a:off x="1610" y="1706"/>
                <a:ext cx="45" cy="227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04" name="AutoShape 353"/>
              <p:cNvSpPr>
                <a:spLocks noChangeArrowheads="1"/>
              </p:cNvSpPr>
              <p:nvPr/>
            </p:nvSpPr>
            <p:spPr bwMode="auto">
              <a:xfrm rot="-27000000">
                <a:off x="1780" y="1582"/>
                <a:ext cx="181" cy="249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05" name="AutoShape 354"/>
              <p:cNvSpPr>
                <a:spLocks noChangeArrowheads="1"/>
              </p:cNvSpPr>
              <p:nvPr/>
            </p:nvSpPr>
            <p:spPr bwMode="auto">
              <a:xfrm rot="-27000000">
                <a:off x="1949" y="1185"/>
                <a:ext cx="477" cy="386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06" name="AutoShape 355"/>
              <p:cNvSpPr>
                <a:spLocks noChangeArrowheads="1"/>
              </p:cNvSpPr>
              <p:nvPr/>
            </p:nvSpPr>
            <p:spPr bwMode="auto">
              <a:xfrm rot="-27000000" flipH="1" flipV="1">
                <a:off x="3187" y="1717"/>
                <a:ext cx="136" cy="159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07" name="AutoShape 356"/>
              <p:cNvSpPr>
                <a:spLocks noChangeArrowheads="1"/>
              </p:cNvSpPr>
              <p:nvPr/>
            </p:nvSpPr>
            <p:spPr bwMode="auto">
              <a:xfrm rot="-27000000" flipH="1" flipV="1">
                <a:off x="3050" y="1922"/>
                <a:ext cx="182" cy="68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08" name="AutoShape 357"/>
              <p:cNvSpPr>
                <a:spLocks noChangeArrowheads="1"/>
              </p:cNvSpPr>
              <p:nvPr/>
            </p:nvSpPr>
            <p:spPr bwMode="auto">
              <a:xfrm rot="-27000000" flipH="1" flipV="1">
                <a:off x="2903" y="2069"/>
                <a:ext cx="226" cy="182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09" name="AutoShape 358"/>
              <p:cNvSpPr>
                <a:spLocks noChangeArrowheads="1"/>
              </p:cNvSpPr>
              <p:nvPr/>
            </p:nvSpPr>
            <p:spPr bwMode="auto">
              <a:xfrm rot="5400000" flipV="1">
                <a:off x="2245" y="2545"/>
                <a:ext cx="23" cy="341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10" name="AutoShape 359"/>
              <p:cNvSpPr>
                <a:spLocks noChangeArrowheads="1"/>
              </p:cNvSpPr>
              <p:nvPr/>
            </p:nvSpPr>
            <p:spPr bwMode="auto">
              <a:xfrm rot="-27000000" flipH="1" flipV="1">
                <a:off x="1894" y="2533"/>
                <a:ext cx="22" cy="363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11" name="AutoShape 360"/>
              <p:cNvSpPr>
                <a:spLocks noChangeArrowheads="1"/>
              </p:cNvSpPr>
              <p:nvPr/>
            </p:nvSpPr>
            <p:spPr bwMode="auto">
              <a:xfrm rot="-27000000">
                <a:off x="1032" y="2103"/>
                <a:ext cx="226" cy="113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12" name="AutoShape 361"/>
              <p:cNvSpPr>
                <a:spLocks noChangeArrowheads="1"/>
              </p:cNvSpPr>
              <p:nvPr/>
            </p:nvSpPr>
            <p:spPr bwMode="auto">
              <a:xfrm rot="-27000000">
                <a:off x="2630" y="2070"/>
                <a:ext cx="228" cy="182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13" name="AutoShape 362"/>
              <p:cNvSpPr>
                <a:spLocks noChangeArrowheads="1"/>
              </p:cNvSpPr>
              <p:nvPr/>
            </p:nvSpPr>
            <p:spPr bwMode="auto">
              <a:xfrm rot="5400000" flipV="1">
                <a:off x="2711" y="1922"/>
                <a:ext cx="226" cy="23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14" name="AutoShape 363"/>
              <p:cNvSpPr>
                <a:spLocks noChangeArrowheads="1"/>
              </p:cNvSpPr>
              <p:nvPr/>
            </p:nvSpPr>
            <p:spPr bwMode="auto">
              <a:xfrm rot="5400000" flipV="1">
                <a:off x="2631" y="1638"/>
                <a:ext cx="226" cy="136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15" name="AutoShape 364"/>
              <p:cNvSpPr>
                <a:spLocks noChangeArrowheads="1"/>
              </p:cNvSpPr>
              <p:nvPr/>
            </p:nvSpPr>
            <p:spPr bwMode="auto">
              <a:xfrm rot="5400000" flipV="1">
                <a:off x="2653" y="1569"/>
                <a:ext cx="23" cy="23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16" name="AutoShape 365"/>
              <p:cNvSpPr>
                <a:spLocks noChangeArrowheads="1"/>
              </p:cNvSpPr>
              <p:nvPr/>
            </p:nvSpPr>
            <p:spPr bwMode="auto">
              <a:xfrm rot="5400000" flipV="1">
                <a:off x="2505" y="1423"/>
                <a:ext cx="69" cy="228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17" name="AutoShape 366"/>
              <p:cNvSpPr>
                <a:spLocks noChangeArrowheads="1"/>
              </p:cNvSpPr>
              <p:nvPr/>
            </p:nvSpPr>
            <p:spPr bwMode="auto">
              <a:xfrm rot="-27000000" flipH="1" flipV="1">
                <a:off x="2357" y="1526"/>
                <a:ext cx="91" cy="44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18" name="AutoShape 367"/>
              <p:cNvSpPr>
                <a:spLocks noChangeArrowheads="1"/>
              </p:cNvSpPr>
              <p:nvPr/>
            </p:nvSpPr>
            <p:spPr bwMode="auto">
              <a:xfrm rot="-27000000" flipH="1" flipV="1">
                <a:off x="2199" y="1594"/>
                <a:ext cx="181" cy="180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19" name="AutoShape 368"/>
              <p:cNvSpPr>
                <a:spLocks noChangeArrowheads="1"/>
              </p:cNvSpPr>
              <p:nvPr/>
            </p:nvSpPr>
            <p:spPr bwMode="auto">
              <a:xfrm rot="-27000000" flipH="1" flipV="1">
                <a:off x="2142" y="1764"/>
                <a:ext cx="46" cy="66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20" name="AutoShape 369"/>
              <p:cNvSpPr>
                <a:spLocks noChangeArrowheads="1"/>
              </p:cNvSpPr>
              <p:nvPr/>
            </p:nvSpPr>
            <p:spPr bwMode="auto">
              <a:xfrm rot="-27000000" flipH="1" flipV="1">
                <a:off x="1972" y="1821"/>
                <a:ext cx="159" cy="157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21" name="AutoShape 370"/>
              <p:cNvSpPr>
                <a:spLocks noChangeArrowheads="1"/>
              </p:cNvSpPr>
              <p:nvPr/>
            </p:nvSpPr>
            <p:spPr bwMode="auto">
              <a:xfrm rot="-27000000" flipH="1" flipV="1">
                <a:off x="1870" y="1946"/>
                <a:ext cx="68" cy="134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22" name="AutoShape 371"/>
              <p:cNvSpPr>
                <a:spLocks noChangeArrowheads="1"/>
              </p:cNvSpPr>
              <p:nvPr/>
            </p:nvSpPr>
            <p:spPr bwMode="auto">
              <a:xfrm rot="-27000000" flipH="1" flipV="1">
                <a:off x="2449" y="2250"/>
                <a:ext cx="454" cy="500"/>
              </a:xfrm>
              <a:prstGeom prst="rtTriangle">
                <a:avLst/>
              </a:prstGeom>
              <a:solidFill>
                <a:srgbClr val="3366CC"/>
              </a:solidFill>
              <a:ln w="9525" algn="ctr">
                <a:solidFill>
                  <a:srgbClr val="33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23" name="AutoShape 372"/>
              <p:cNvSpPr>
                <a:spLocks noChangeArrowheads="1"/>
              </p:cNvSpPr>
              <p:nvPr/>
            </p:nvSpPr>
            <p:spPr bwMode="auto">
              <a:xfrm rot="16200000" flipH="1">
                <a:off x="4785" y="1774"/>
                <a:ext cx="45" cy="227"/>
              </a:xfrm>
              <a:prstGeom prst="rtTriangle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24" name="AutoShape 373"/>
              <p:cNvSpPr>
                <a:spLocks noChangeArrowheads="1"/>
              </p:cNvSpPr>
              <p:nvPr/>
            </p:nvSpPr>
            <p:spPr bwMode="auto">
              <a:xfrm rot="-16200000">
                <a:off x="4887" y="1854"/>
                <a:ext cx="91" cy="23"/>
              </a:xfrm>
              <a:prstGeom prst="rtTriangle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25" name="AutoShape 374"/>
              <p:cNvSpPr>
                <a:spLocks noChangeArrowheads="1"/>
              </p:cNvSpPr>
              <p:nvPr/>
            </p:nvSpPr>
            <p:spPr bwMode="auto">
              <a:xfrm flipH="1">
                <a:off x="4694" y="1389"/>
                <a:ext cx="228" cy="23"/>
              </a:xfrm>
              <a:prstGeom prst="rtTriangle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26" name="Rectangle 375"/>
              <p:cNvSpPr>
                <a:spLocks noChangeArrowheads="1"/>
              </p:cNvSpPr>
              <p:nvPr/>
            </p:nvSpPr>
            <p:spPr bwMode="auto">
              <a:xfrm>
                <a:off x="4876" y="1593"/>
                <a:ext cx="67" cy="226"/>
              </a:xfrm>
              <a:prstGeom prst="rect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27" name="Rectangle 376"/>
              <p:cNvSpPr>
                <a:spLocks noChangeArrowheads="1"/>
              </p:cNvSpPr>
              <p:nvPr/>
            </p:nvSpPr>
            <p:spPr bwMode="auto">
              <a:xfrm>
                <a:off x="4921" y="1389"/>
                <a:ext cx="46" cy="44"/>
              </a:xfrm>
              <a:prstGeom prst="rect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28" name="AutoShape 377"/>
              <p:cNvSpPr>
                <a:spLocks noChangeArrowheads="1"/>
              </p:cNvSpPr>
              <p:nvPr/>
            </p:nvSpPr>
            <p:spPr bwMode="auto">
              <a:xfrm rot="-21600000">
                <a:off x="4694" y="663"/>
                <a:ext cx="251" cy="113"/>
              </a:xfrm>
              <a:prstGeom prst="rtTriangle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29" name="Rectangle 378"/>
              <p:cNvSpPr>
                <a:spLocks noChangeArrowheads="1"/>
              </p:cNvSpPr>
              <p:nvPr/>
            </p:nvSpPr>
            <p:spPr bwMode="auto">
              <a:xfrm>
                <a:off x="4694" y="1616"/>
                <a:ext cx="227" cy="249"/>
              </a:xfrm>
              <a:prstGeom prst="rect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30" name="Rectangle 379"/>
              <p:cNvSpPr>
                <a:spLocks noChangeArrowheads="1"/>
              </p:cNvSpPr>
              <p:nvPr/>
            </p:nvSpPr>
            <p:spPr bwMode="auto">
              <a:xfrm>
                <a:off x="3696" y="1071"/>
                <a:ext cx="704" cy="68"/>
              </a:xfrm>
              <a:prstGeom prst="rect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31" name="Rectangle 380"/>
              <p:cNvSpPr>
                <a:spLocks noChangeArrowheads="1"/>
              </p:cNvSpPr>
              <p:nvPr/>
            </p:nvSpPr>
            <p:spPr bwMode="auto">
              <a:xfrm>
                <a:off x="4014" y="1366"/>
                <a:ext cx="386" cy="205"/>
              </a:xfrm>
              <a:prstGeom prst="rect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32" name="Rectangle 381"/>
              <p:cNvSpPr>
                <a:spLocks noChangeArrowheads="1"/>
              </p:cNvSpPr>
              <p:nvPr/>
            </p:nvSpPr>
            <p:spPr bwMode="auto">
              <a:xfrm>
                <a:off x="4400" y="1412"/>
                <a:ext cx="544" cy="205"/>
              </a:xfrm>
              <a:prstGeom prst="rect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33" name="Rectangle 382"/>
              <p:cNvSpPr>
                <a:spLocks noChangeArrowheads="1"/>
              </p:cNvSpPr>
              <p:nvPr/>
            </p:nvSpPr>
            <p:spPr bwMode="auto">
              <a:xfrm>
                <a:off x="4944" y="1139"/>
                <a:ext cx="181" cy="226"/>
              </a:xfrm>
              <a:prstGeom prst="rect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34" name="Rectangle 383"/>
              <p:cNvSpPr>
                <a:spLocks noChangeArrowheads="1"/>
              </p:cNvSpPr>
              <p:nvPr/>
            </p:nvSpPr>
            <p:spPr bwMode="auto">
              <a:xfrm>
                <a:off x="3696" y="867"/>
                <a:ext cx="1247" cy="226"/>
              </a:xfrm>
              <a:prstGeom prst="rect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 dirty="0">
                  <a:latin typeface="Arial"/>
                  <a:cs typeface="Arial" charset="0"/>
                </a:endParaRPr>
              </a:p>
            </p:txBody>
          </p:sp>
          <p:sp>
            <p:nvSpPr>
              <p:cNvPr id="735" name="Rectangle 384"/>
              <p:cNvSpPr>
                <a:spLocks noChangeArrowheads="1"/>
              </p:cNvSpPr>
              <p:nvPr/>
            </p:nvSpPr>
            <p:spPr bwMode="auto">
              <a:xfrm>
                <a:off x="3787" y="686"/>
                <a:ext cx="930" cy="204"/>
              </a:xfrm>
              <a:prstGeom prst="rect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36" name="Rectangle 385"/>
              <p:cNvSpPr>
                <a:spLocks noChangeArrowheads="1"/>
              </p:cNvSpPr>
              <p:nvPr/>
            </p:nvSpPr>
            <p:spPr bwMode="auto">
              <a:xfrm>
                <a:off x="4014" y="663"/>
                <a:ext cx="680" cy="46"/>
              </a:xfrm>
              <a:prstGeom prst="rect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37" name="Rectangle 386"/>
              <p:cNvSpPr>
                <a:spLocks noChangeArrowheads="1"/>
              </p:cNvSpPr>
              <p:nvPr/>
            </p:nvSpPr>
            <p:spPr bwMode="auto">
              <a:xfrm>
                <a:off x="4717" y="777"/>
                <a:ext cx="226" cy="113"/>
              </a:xfrm>
              <a:prstGeom prst="rect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38" name="Rectangle 387"/>
              <p:cNvSpPr>
                <a:spLocks noChangeArrowheads="1"/>
              </p:cNvSpPr>
              <p:nvPr/>
            </p:nvSpPr>
            <p:spPr bwMode="auto">
              <a:xfrm>
                <a:off x="3810" y="1139"/>
                <a:ext cx="590" cy="227"/>
              </a:xfrm>
              <a:prstGeom prst="rect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39" name="AutoShape 388"/>
              <p:cNvSpPr>
                <a:spLocks noChangeArrowheads="1"/>
              </p:cNvSpPr>
              <p:nvPr/>
            </p:nvSpPr>
            <p:spPr bwMode="auto">
              <a:xfrm rot="16200000" flipH="1">
                <a:off x="4706" y="1105"/>
                <a:ext cx="250" cy="228"/>
              </a:xfrm>
              <a:prstGeom prst="rtTriangle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40" name="AutoShape 389"/>
              <p:cNvSpPr>
                <a:spLocks noChangeArrowheads="1"/>
              </p:cNvSpPr>
              <p:nvPr/>
            </p:nvSpPr>
            <p:spPr bwMode="auto">
              <a:xfrm rot="-16200000">
                <a:off x="4411" y="1083"/>
                <a:ext cx="45" cy="67"/>
              </a:xfrm>
              <a:prstGeom prst="rtTriangle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41" name="AutoShape 390"/>
              <p:cNvSpPr>
                <a:spLocks noChangeArrowheads="1"/>
              </p:cNvSpPr>
              <p:nvPr/>
            </p:nvSpPr>
            <p:spPr bwMode="auto">
              <a:xfrm rot="-16200000">
                <a:off x="4819" y="1491"/>
                <a:ext cx="454" cy="204"/>
              </a:xfrm>
              <a:prstGeom prst="rtTriangle">
                <a:avLst/>
              </a:prstGeom>
              <a:solidFill>
                <a:srgbClr val="003399"/>
              </a:solidFill>
              <a:ln w="9525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42" name="AutoShape 391"/>
              <p:cNvSpPr>
                <a:spLocks noChangeArrowheads="1"/>
              </p:cNvSpPr>
              <p:nvPr/>
            </p:nvSpPr>
            <p:spPr bwMode="auto">
              <a:xfrm rot="16200000" flipH="1">
                <a:off x="4207" y="1377"/>
                <a:ext cx="295" cy="681"/>
              </a:xfrm>
              <a:prstGeom prst="rtTriangle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43" name="AutoShape 392"/>
              <p:cNvSpPr>
                <a:spLocks noChangeArrowheads="1"/>
              </p:cNvSpPr>
              <p:nvPr/>
            </p:nvSpPr>
            <p:spPr bwMode="auto">
              <a:xfrm rot="16200000" flipH="1">
                <a:off x="3811" y="1365"/>
                <a:ext cx="204" cy="205"/>
              </a:xfrm>
              <a:prstGeom prst="rtTriangle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44" name="AutoShape 393"/>
              <p:cNvSpPr>
                <a:spLocks noChangeArrowheads="1"/>
              </p:cNvSpPr>
              <p:nvPr/>
            </p:nvSpPr>
            <p:spPr bwMode="auto">
              <a:xfrm rot="16200000" flipH="1">
                <a:off x="3640" y="1195"/>
                <a:ext cx="227" cy="115"/>
              </a:xfrm>
              <a:prstGeom prst="rtTriangle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45" name="AutoShape 394"/>
              <p:cNvSpPr>
                <a:spLocks noChangeArrowheads="1"/>
              </p:cNvSpPr>
              <p:nvPr/>
            </p:nvSpPr>
            <p:spPr bwMode="auto">
              <a:xfrm rot="16200000" flipH="1">
                <a:off x="3561" y="1003"/>
                <a:ext cx="227" cy="47"/>
              </a:xfrm>
              <a:prstGeom prst="rtTriangle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46" name="AutoShape 395"/>
              <p:cNvSpPr>
                <a:spLocks noChangeArrowheads="1"/>
              </p:cNvSpPr>
              <p:nvPr/>
            </p:nvSpPr>
            <p:spPr bwMode="auto">
              <a:xfrm flipH="1">
                <a:off x="3651" y="686"/>
                <a:ext cx="136" cy="228"/>
              </a:xfrm>
              <a:prstGeom prst="rtTriangle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47" name="AutoShape 396"/>
              <p:cNvSpPr>
                <a:spLocks noChangeArrowheads="1"/>
              </p:cNvSpPr>
              <p:nvPr/>
            </p:nvSpPr>
            <p:spPr bwMode="auto">
              <a:xfrm flipH="1">
                <a:off x="3787" y="663"/>
                <a:ext cx="228" cy="23"/>
              </a:xfrm>
              <a:prstGeom prst="rtTriangle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48" name="AutoShape 397"/>
              <p:cNvSpPr>
                <a:spLocks noChangeArrowheads="1"/>
              </p:cNvSpPr>
              <p:nvPr/>
            </p:nvSpPr>
            <p:spPr bwMode="auto">
              <a:xfrm flipH="1">
                <a:off x="4241" y="618"/>
                <a:ext cx="228" cy="45"/>
              </a:xfrm>
              <a:prstGeom prst="rtTriangle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49" name="AutoShape 398"/>
              <p:cNvSpPr>
                <a:spLocks noChangeArrowheads="1"/>
              </p:cNvSpPr>
              <p:nvPr/>
            </p:nvSpPr>
            <p:spPr bwMode="auto">
              <a:xfrm flipH="1">
                <a:off x="4921" y="1366"/>
                <a:ext cx="23" cy="23"/>
              </a:xfrm>
              <a:prstGeom prst="rtTriangle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50" name="AutoShape 399"/>
              <p:cNvSpPr>
                <a:spLocks noChangeArrowheads="1"/>
              </p:cNvSpPr>
              <p:nvPr/>
            </p:nvSpPr>
            <p:spPr bwMode="auto">
              <a:xfrm rot="-21600000">
                <a:off x="4468" y="618"/>
                <a:ext cx="228" cy="45"/>
              </a:xfrm>
              <a:prstGeom prst="rtTriangle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51" name="AutoShape 400"/>
              <p:cNvSpPr>
                <a:spLocks noChangeArrowheads="1"/>
              </p:cNvSpPr>
              <p:nvPr/>
            </p:nvSpPr>
            <p:spPr bwMode="auto">
              <a:xfrm rot="-21600000">
                <a:off x="4944" y="777"/>
                <a:ext cx="181" cy="362"/>
              </a:xfrm>
              <a:prstGeom prst="rtTriangle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52" name="AutoShape 401"/>
              <p:cNvSpPr>
                <a:spLocks noChangeArrowheads="1"/>
              </p:cNvSpPr>
              <p:nvPr/>
            </p:nvSpPr>
            <p:spPr bwMode="auto">
              <a:xfrm rot="-21600000">
                <a:off x="5125" y="1139"/>
                <a:ext cx="23" cy="226"/>
              </a:xfrm>
              <a:prstGeom prst="rtTriangle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53" name="AutoShape 402"/>
              <p:cNvSpPr>
                <a:spLocks noChangeArrowheads="1"/>
              </p:cNvSpPr>
              <p:nvPr/>
            </p:nvSpPr>
            <p:spPr bwMode="auto">
              <a:xfrm rot="-21600000">
                <a:off x="4400" y="1366"/>
                <a:ext cx="295" cy="45"/>
              </a:xfrm>
              <a:prstGeom prst="rtTriangle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54" name="Rectangle 403"/>
              <p:cNvSpPr>
                <a:spLocks noChangeArrowheads="1"/>
              </p:cNvSpPr>
              <p:nvPr/>
            </p:nvSpPr>
            <p:spPr bwMode="auto">
              <a:xfrm>
                <a:off x="2426" y="1570"/>
                <a:ext cx="227" cy="23"/>
              </a:xfrm>
              <a:prstGeom prst="rect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55" name="Rectangle 404"/>
              <p:cNvSpPr>
                <a:spLocks noChangeArrowheads="1"/>
              </p:cNvSpPr>
              <p:nvPr/>
            </p:nvSpPr>
            <p:spPr bwMode="auto">
              <a:xfrm>
                <a:off x="2631" y="1820"/>
                <a:ext cx="182" cy="227"/>
              </a:xfrm>
              <a:prstGeom prst="rect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56" name="Rectangle 405"/>
              <p:cNvSpPr>
                <a:spLocks noChangeArrowheads="1"/>
              </p:cNvSpPr>
              <p:nvPr/>
            </p:nvSpPr>
            <p:spPr bwMode="auto">
              <a:xfrm>
                <a:off x="1882" y="2047"/>
                <a:ext cx="476" cy="226"/>
              </a:xfrm>
              <a:prstGeom prst="rect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57" name="Rectangle 406"/>
              <p:cNvSpPr>
                <a:spLocks noChangeArrowheads="1"/>
              </p:cNvSpPr>
              <p:nvPr/>
            </p:nvSpPr>
            <p:spPr bwMode="auto">
              <a:xfrm>
                <a:off x="2358" y="2115"/>
                <a:ext cx="295" cy="158"/>
              </a:xfrm>
              <a:prstGeom prst="rect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58" name="Rectangle 407"/>
              <p:cNvSpPr>
                <a:spLocks noChangeArrowheads="1"/>
              </p:cNvSpPr>
              <p:nvPr/>
            </p:nvSpPr>
            <p:spPr bwMode="auto">
              <a:xfrm>
                <a:off x="2494" y="1593"/>
                <a:ext cx="182" cy="521"/>
              </a:xfrm>
              <a:prstGeom prst="rect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59" name="Rectangle 408"/>
              <p:cNvSpPr>
                <a:spLocks noChangeArrowheads="1"/>
              </p:cNvSpPr>
              <p:nvPr/>
            </p:nvSpPr>
            <p:spPr bwMode="auto">
              <a:xfrm>
                <a:off x="2381" y="1593"/>
                <a:ext cx="159" cy="386"/>
              </a:xfrm>
              <a:prstGeom prst="rect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60" name="Rectangle 409"/>
              <p:cNvSpPr>
                <a:spLocks noChangeArrowheads="1"/>
              </p:cNvSpPr>
              <p:nvPr/>
            </p:nvSpPr>
            <p:spPr bwMode="auto">
              <a:xfrm>
                <a:off x="2200" y="1774"/>
                <a:ext cx="181" cy="227"/>
              </a:xfrm>
              <a:prstGeom prst="rect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61" name="Rectangle 410"/>
              <p:cNvSpPr>
                <a:spLocks noChangeArrowheads="1"/>
              </p:cNvSpPr>
              <p:nvPr/>
            </p:nvSpPr>
            <p:spPr bwMode="auto">
              <a:xfrm>
                <a:off x="1973" y="1979"/>
                <a:ext cx="385" cy="68"/>
              </a:xfrm>
              <a:prstGeom prst="rect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62" name="Rectangle 411"/>
              <p:cNvSpPr>
                <a:spLocks noChangeArrowheads="1"/>
              </p:cNvSpPr>
              <p:nvPr/>
            </p:nvSpPr>
            <p:spPr bwMode="auto">
              <a:xfrm>
                <a:off x="2132" y="1820"/>
                <a:ext cx="68" cy="159"/>
              </a:xfrm>
              <a:prstGeom prst="rect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63" name="AutoShape 412"/>
              <p:cNvSpPr>
                <a:spLocks noChangeArrowheads="1"/>
              </p:cNvSpPr>
              <p:nvPr/>
            </p:nvSpPr>
            <p:spPr bwMode="auto">
              <a:xfrm rot="-21600000">
                <a:off x="2812" y="1820"/>
                <a:ext cx="22" cy="227"/>
              </a:xfrm>
              <a:prstGeom prst="rtTriangle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64" name="AutoShape 413"/>
              <p:cNvSpPr>
                <a:spLocks noChangeArrowheads="1"/>
              </p:cNvSpPr>
              <p:nvPr/>
            </p:nvSpPr>
            <p:spPr bwMode="auto">
              <a:xfrm rot="-16200000">
                <a:off x="2449" y="2250"/>
                <a:ext cx="182" cy="227"/>
              </a:xfrm>
              <a:prstGeom prst="rtTriangle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65" name="AutoShape 414"/>
              <p:cNvSpPr>
                <a:spLocks noChangeArrowheads="1"/>
              </p:cNvSpPr>
              <p:nvPr/>
            </p:nvSpPr>
            <p:spPr bwMode="auto">
              <a:xfrm rot="-16200000">
                <a:off x="2631" y="2069"/>
                <a:ext cx="226" cy="182"/>
              </a:xfrm>
              <a:prstGeom prst="rtTriangle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66" name="AutoShape 415"/>
              <p:cNvSpPr>
                <a:spLocks noChangeArrowheads="1"/>
              </p:cNvSpPr>
              <p:nvPr/>
            </p:nvSpPr>
            <p:spPr bwMode="auto">
              <a:xfrm rot="-16200000">
                <a:off x="2358" y="1979"/>
                <a:ext cx="67" cy="68"/>
              </a:xfrm>
              <a:prstGeom prst="rtTriangle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67" name="AutoShape 416"/>
              <p:cNvSpPr>
                <a:spLocks noChangeArrowheads="1"/>
              </p:cNvSpPr>
              <p:nvPr/>
            </p:nvSpPr>
            <p:spPr bwMode="auto">
              <a:xfrm rot="-21600000">
                <a:off x="2676" y="1593"/>
                <a:ext cx="135" cy="227"/>
              </a:xfrm>
              <a:prstGeom prst="rtTriangle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68" name="AutoShape 417"/>
              <p:cNvSpPr>
                <a:spLocks noChangeArrowheads="1"/>
              </p:cNvSpPr>
              <p:nvPr/>
            </p:nvSpPr>
            <p:spPr bwMode="auto">
              <a:xfrm rot="-21600000">
                <a:off x="2653" y="1569"/>
                <a:ext cx="23" cy="23"/>
              </a:xfrm>
              <a:prstGeom prst="rtTriangle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69" name="AutoShape 418"/>
              <p:cNvSpPr>
                <a:spLocks noChangeArrowheads="1"/>
              </p:cNvSpPr>
              <p:nvPr/>
            </p:nvSpPr>
            <p:spPr bwMode="auto">
              <a:xfrm rot="-21600000">
                <a:off x="2427" y="1504"/>
                <a:ext cx="228" cy="68"/>
              </a:xfrm>
              <a:prstGeom prst="rtTriangle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70" name="AutoShape 419"/>
              <p:cNvSpPr>
                <a:spLocks noChangeArrowheads="1"/>
              </p:cNvSpPr>
              <p:nvPr/>
            </p:nvSpPr>
            <p:spPr bwMode="auto">
              <a:xfrm rot="-21600000">
                <a:off x="2358" y="2047"/>
                <a:ext cx="68" cy="68"/>
              </a:xfrm>
              <a:prstGeom prst="rtTriangle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71" name="AutoShape 420"/>
              <p:cNvSpPr>
                <a:spLocks noChangeArrowheads="1"/>
              </p:cNvSpPr>
              <p:nvPr/>
            </p:nvSpPr>
            <p:spPr bwMode="auto">
              <a:xfrm rot="-27000000">
                <a:off x="2426" y="2047"/>
                <a:ext cx="68" cy="68"/>
              </a:xfrm>
              <a:prstGeom prst="rtTriangle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72" name="AutoShape 421"/>
              <p:cNvSpPr>
                <a:spLocks noChangeArrowheads="1"/>
              </p:cNvSpPr>
              <p:nvPr/>
            </p:nvSpPr>
            <p:spPr bwMode="auto">
              <a:xfrm rot="-27000000">
                <a:off x="1871" y="1945"/>
                <a:ext cx="68" cy="136"/>
              </a:xfrm>
              <a:prstGeom prst="rtTriangle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73" name="AutoShape 422"/>
              <p:cNvSpPr>
                <a:spLocks noChangeArrowheads="1"/>
              </p:cNvSpPr>
              <p:nvPr/>
            </p:nvSpPr>
            <p:spPr bwMode="auto">
              <a:xfrm rot="-27000000">
                <a:off x="1973" y="1820"/>
                <a:ext cx="159" cy="159"/>
              </a:xfrm>
              <a:prstGeom prst="rtTriangle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74" name="AutoShape 423"/>
              <p:cNvSpPr>
                <a:spLocks noChangeArrowheads="1"/>
              </p:cNvSpPr>
              <p:nvPr/>
            </p:nvSpPr>
            <p:spPr bwMode="auto">
              <a:xfrm rot="-27000000">
                <a:off x="2143" y="1763"/>
                <a:ext cx="46" cy="68"/>
              </a:xfrm>
              <a:prstGeom prst="rtTriangle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75" name="AutoShape 424"/>
              <p:cNvSpPr>
                <a:spLocks noChangeArrowheads="1"/>
              </p:cNvSpPr>
              <p:nvPr/>
            </p:nvSpPr>
            <p:spPr bwMode="auto">
              <a:xfrm rot="-27000000">
                <a:off x="2200" y="1593"/>
                <a:ext cx="182" cy="181"/>
              </a:xfrm>
              <a:prstGeom prst="rtTriangle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76" name="AutoShape 425"/>
              <p:cNvSpPr>
                <a:spLocks noChangeArrowheads="1"/>
              </p:cNvSpPr>
              <p:nvPr/>
            </p:nvSpPr>
            <p:spPr bwMode="auto">
              <a:xfrm rot="-27000000">
                <a:off x="2358" y="1525"/>
                <a:ext cx="91" cy="45"/>
              </a:xfrm>
              <a:prstGeom prst="rtTriangle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77" name="AutoShape 426"/>
              <p:cNvSpPr>
                <a:spLocks noChangeArrowheads="1"/>
              </p:cNvSpPr>
              <p:nvPr/>
            </p:nvSpPr>
            <p:spPr bwMode="auto">
              <a:xfrm rot="-32400000">
                <a:off x="1837" y="2047"/>
                <a:ext cx="45" cy="226"/>
              </a:xfrm>
              <a:prstGeom prst="rtTriangle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78" name="AutoShape 427"/>
              <p:cNvSpPr>
                <a:spLocks noChangeArrowheads="1"/>
              </p:cNvSpPr>
              <p:nvPr/>
            </p:nvSpPr>
            <p:spPr bwMode="auto">
              <a:xfrm rot="-32400000">
                <a:off x="1882" y="2273"/>
                <a:ext cx="544" cy="182"/>
              </a:xfrm>
              <a:prstGeom prst="rtTriangle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79" name="AutoShape 428"/>
              <p:cNvSpPr>
                <a:spLocks noChangeArrowheads="1"/>
              </p:cNvSpPr>
              <p:nvPr/>
            </p:nvSpPr>
            <p:spPr bwMode="auto">
              <a:xfrm rot="-32400000">
                <a:off x="2426" y="1979"/>
                <a:ext cx="68" cy="68"/>
              </a:xfrm>
              <a:prstGeom prst="rtTriangle">
                <a:avLst/>
              </a:prstGeom>
              <a:solidFill>
                <a:srgbClr val="003399"/>
              </a:solidFill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80" name="Rectangle 429"/>
              <p:cNvSpPr>
                <a:spLocks noChangeArrowheads="1"/>
              </p:cNvSpPr>
              <p:nvPr/>
            </p:nvSpPr>
            <p:spPr bwMode="auto">
              <a:xfrm>
                <a:off x="4808" y="1344"/>
                <a:ext cx="136" cy="22"/>
              </a:xfrm>
              <a:prstGeom prst="rect">
                <a:avLst/>
              </a:prstGeom>
              <a:solidFill>
                <a:srgbClr val="000066"/>
              </a:solidFill>
              <a:ln w="9525" algn="ctr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81" name="AutoShape 430"/>
              <p:cNvSpPr>
                <a:spLocks noChangeArrowheads="1"/>
              </p:cNvSpPr>
              <p:nvPr/>
            </p:nvSpPr>
            <p:spPr bwMode="auto">
              <a:xfrm rot="-10800000">
                <a:off x="4400" y="1366"/>
                <a:ext cx="294" cy="46"/>
              </a:xfrm>
              <a:prstGeom prst="rtTriangle">
                <a:avLst/>
              </a:prstGeom>
              <a:solidFill>
                <a:srgbClr val="000066"/>
              </a:solidFill>
              <a:ln w="9525" algn="ctr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82" name="AutoShape 431"/>
              <p:cNvSpPr>
                <a:spLocks noChangeArrowheads="1"/>
              </p:cNvSpPr>
              <p:nvPr/>
            </p:nvSpPr>
            <p:spPr bwMode="auto">
              <a:xfrm rot="-16200000">
                <a:off x="4796" y="1287"/>
                <a:ext cx="23" cy="227"/>
              </a:xfrm>
              <a:prstGeom prst="rtTriangle">
                <a:avLst/>
              </a:prstGeom>
              <a:solidFill>
                <a:srgbClr val="000066"/>
              </a:solidFill>
              <a:ln w="9525" algn="ctr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83" name="AutoShape 432"/>
              <p:cNvSpPr>
                <a:spLocks noChangeArrowheads="1"/>
              </p:cNvSpPr>
              <p:nvPr/>
            </p:nvSpPr>
            <p:spPr bwMode="auto">
              <a:xfrm rot="-5400000">
                <a:off x="4411" y="1083"/>
                <a:ext cx="45" cy="68"/>
              </a:xfrm>
              <a:prstGeom prst="rtTriangle">
                <a:avLst/>
              </a:prstGeom>
              <a:solidFill>
                <a:srgbClr val="000066"/>
              </a:solidFill>
              <a:ln w="9525" algn="ctr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84" name="AutoShape 433"/>
              <p:cNvSpPr>
                <a:spLocks noChangeArrowheads="1"/>
              </p:cNvSpPr>
              <p:nvPr/>
            </p:nvSpPr>
            <p:spPr bwMode="auto">
              <a:xfrm>
                <a:off x="4717" y="1094"/>
                <a:ext cx="227" cy="250"/>
              </a:xfrm>
              <a:prstGeom prst="rtTriangle">
                <a:avLst/>
              </a:prstGeom>
              <a:solidFill>
                <a:srgbClr val="000066"/>
              </a:solidFill>
              <a:ln w="9525" algn="ctr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85" name="AutoShape 434"/>
              <p:cNvSpPr>
                <a:spLocks noChangeArrowheads="1"/>
              </p:cNvSpPr>
              <p:nvPr/>
            </p:nvSpPr>
            <p:spPr bwMode="auto">
              <a:xfrm rot="-16200000">
                <a:off x="4920" y="1366"/>
                <a:ext cx="23" cy="23"/>
              </a:xfrm>
              <a:prstGeom prst="rtTriangle">
                <a:avLst/>
              </a:prstGeom>
              <a:solidFill>
                <a:srgbClr val="000066"/>
              </a:solidFill>
              <a:ln w="9525" algn="ctr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86" name="Rectangle 435"/>
              <p:cNvSpPr>
                <a:spLocks noChangeArrowheads="1"/>
              </p:cNvSpPr>
              <p:nvPr/>
            </p:nvSpPr>
            <p:spPr bwMode="auto">
              <a:xfrm>
                <a:off x="4400" y="1139"/>
                <a:ext cx="340" cy="227"/>
              </a:xfrm>
              <a:prstGeom prst="rect">
                <a:avLst/>
              </a:prstGeom>
              <a:solidFill>
                <a:srgbClr val="000066"/>
              </a:solidFill>
              <a:ln w="9525" algn="ctr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87" name="Rectangle 436"/>
              <p:cNvSpPr>
                <a:spLocks noChangeArrowheads="1"/>
              </p:cNvSpPr>
              <p:nvPr/>
            </p:nvSpPr>
            <p:spPr bwMode="auto">
              <a:xfrm>
                <a:off x="4581" y="1344"/>
                <a:ext cx="340" cy="45"/>
              </a:xfrm>
              <a:prstGeom prst="rect">
                <a:avLst/>
              </a:prstGeom>
              <a:solidFill>
                <a:srgbClr val="000066"/>
              </a:solidFill>
              <a:ln w="9525" algn="ctr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88" name="Rectangle 437"/>
              <p:cNvSpPr>
                <a:spLocks noChangeArrowheads="1"/>
              </p:cNvSpPr>
              <p:nvPr/>
            </p:nvSpPr>
            <p:spPr bwMode="auto">
              <a:xfrm>
                <a:off x="4468" y="1094"/>
                <a:ext cx="249" cy="68"/>
              </a:xfrm>
              <a:prstGeom prst="rect">
                <a:avLst/>
              </a:prstGeom>
              <a:solidFill>
                <a:srgbClr val="000066"/>
              </a:solidFill>
              <a:ln w="9525" algn="ctr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89" name="AutoShape 438"/>
              <p:cNvSpPr>
                <a:spLocks noChangeArrowheads="1"/>
              </p:cNvSpPr>
              <p:nvPr/>
            </p:nvSpPr>
            <p:spPr bwMode="auto">
              <a:xfrm rot="-10800000">
                <a:off x="2358" y="2047"/>
                <a:ext cx="68" cy="68"/>
              </a:xfrm>
              <a:prstGeom prst="rtTriangle">
                <a:avLst/>
              </a:prstGeom>
              <a:solidFill>
                <a:srgbClr val="000066"/>
              </a:solidFill>
              <a:ln w="9525" algn="ctr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90" name="AutoShape 439"/>
              <p:cNvSpPr>
                <a:spLocks noChangeArrowheads="1"/>
              </p:cNvSpPr>
              <p:nvPr/>
            </p:nvSpPr>
            <p:spPr bwMode="auto">
              <a:xfrm rot="-16200000">
                <a:off x="2426" y="2047"/>
                <a:ext cx="68" cy="68"/>
              </a:xfrm>
              <a:prstGeom prst="rtTriangle">
                <a:avLst/>
              </a:prstGeom>
              <a:solidFill>
                <a:srgbClr val="000066"/>
              </a:solidFill>
              <a:ln w="9525" algn="ctr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91" name="AutoShape 440"/>
              <p:cNvSpPr>
                <a:spLocks noChangeArrowheads="1"/>
              </p:cNvSpPr>
              <p:nvPr/>
            </p:nvSpPr>
            <p:spPr bwMode="auto">
              <a:xfrm rot="-5400000">
                <a:off x="2358" y="1979"/>
                <a:ext cx="68" cy="68"/>
              </a:xfrm>
              <a:prstGeom prst="rtTriangle">
                <a:avLst/>
              </a:prstGeom>
              <a:solidFill>
                <a:srgbClr val="000066"/>
              </a:solidFill>
              <a:ln w="9525" algn="ctr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92" name="AutoShape 441"/>
              <p:cNvSpPr>
                <a:spLocks noChangeArrowheads="1"/>
              </p:cNvSpPr>
              <p:nvPr/>
            </p:nvSpPr>
            <p:spPr bwMode="auto">
              <a:xfrm>
                <a:off x="2426" y="1979"/>
                <a:ext cx="68" cy="68"/>
              </a:xfrm>
              <a:prstGeom prst="rtTriangle">
                <a:avLst/>
              </a:prstGeom>
              <a:solidFill>
                <a:srgbClr val="000066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93" name="Line 442"/>
              <p:cNvSpPr>
                <a:spLocks noChangeShapeType="1"/>
              </p:cNvSpPr>
              <p:nvPr/>
            </p:nvSpPr>
            <p:spPr bwMode="auto">
              <a:xfrm flipV="1">
                <a:off x="385" y="2783"/>
                <a:ext cx="4083" cy="1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94" name="Line 443"/>
              <p:cNvSpPr>
                <a:spLocks noChangeShapeType="1"/>
              </p:cNvSpPr>
              <p:nvPr/>
            </p:nvSpPr>
            <p:spPr bwMode="auto">
              <a:xfrm>
                <a:off x="385" y="2670"/>
                <a:ext cx="4309" cy="0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95" name="Line 444"/>
              <p:cNvSpPr>
                <a:spLocks noChangeShapeType="1"/>
              </p:cNvSpPr>
              <p:nvPr/>
            </p:nvSpPr>
            <p:spPr bwMode="auto">
              <a:xfrm flipV="1">
                <a:off x="385" y="2329"/>
                <a:ext cx="4536" cy="1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96" name="Line 445"/>
              <p:cNvSpPr>
                <a:spLocks noChangeShapeType="1"/>
              </p:cNvSpPr>
              <p:nvPr/>
            </p:nvSpPr>
            <p:spPr bwMode="auto">
              <a:xfrm flipV="1">
                <a:off x="385" y="2216"/>
                <a:ext cx="4763" cy="1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97" name="Line 446"/>
              <p:cNvSpPr>
                <a:spLocks noChangeShapeType="1"/>
              </p:cNvSpPr>
              <p:nvPr/>
            </p:nvSpPr>
            <p:spPr bwMode="auto">
              <a:xfrm>
                <a:off x="385" y="2103"/>
                <a:ext cx="4763" cy="0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98" name="Line 447"/>
              <p:cNvSpPr>
                <a:spLocks noChangeShapeType="1"/>
              </p:cNvSpPr>
              <p:nvPr/>
            </p:nvSpPr>
            <p:spPr bwMode="auto">
              <a:xfrm flipV="1">
                <a:off x="385" y="1989"/>
                <a:ext cx="4990" cy="1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99" name="Line 448"/>
              <p:cNvSpPr>
                <a:spLocks noChangeShapeType="1"/>
              </p:cNvSpPr>
              <p:nvPr/>
            </p:nvSpPr>
            <p:spPr bwMode="auto">
              <a:xfrm flipV="1">
                <a:off x="385" y="1875"/>
                <a:ext cx="4990" cy="1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00" name="Line 449"/>
              <p:cNvSpPr>
                <a:spLocks noChangeShapeType="1"/>
              </p:cNvSpPr>
              <p:nvPr/>
            </p:nvSpPr>
            <p:spPr bwMode="auto">
              <a:xfrm flipV="1">
                <a:off x="839" y="1536"/>
                <a:ext cx="4763" cy="0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01" name="Line 450"/>
              <p:cNvSpPr>
                <a:spLocks noChangeShapeType="1"/>
              </p:cNvSpPr>
              <p:nvPr/>
            </p:nvSpPr>
            <p:spPr bwMode="auto">
              <a:xfrm flipV="1">
                <a:off x="839" y="1423"/>
                <a:ext cx="4763" cy="0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02" name="Line 451"/>
              <p:cNvSpPr>
                <a:spLocks noChangeShapeType="1"/>
              </p:cNvSpPr>
              <p:nvPr/>
            </p:nvSpPr>
            <p:spPr bwMode="auto">
              <a:xfrm flipV="1">
                <a:off x="1066" y="1309"/>
                <a:ext cx="4536" cy="0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03" name="Line 452"/>
              <p:cNvSpPr>
                <a:spLocks noChangeShapeType="1"/>
              </p:cNvSpPr>
              <p:nvPr/>
            </p:nvSpPr>
            <p:spPr bwMode="auto">
              <a:xfrm flipV="1">
                <a:off x="1066" y="1196"/>
                <a:ext cx="4536" cy="0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04" name="Line 453"/>
              <p:cNvSpPr>
                <a:spLocks noChangeShapeType="1"/>
              </p:cNvSpPr>
              <p:nvPr/>
            </p:nvSpPr>
            <p:spPr bwMode="auto">
              <a:xfrm flipV="1">
                <a:off x="1292" y="1083"/>
                <a:ext cx="4310" cy="0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05" name="Line 454"/>
              <p:cNvSpPr>
                <a:spLocks noChangeShapeType="1"/>
              </p:cNvSpPr>
              <p:nvPr/>
            </p:nvSpPr>
            <p:spPr bwMode="auto">
              <a:xfrm>
                <a:off x="1292" y="969"/>
                <a:ext cx="4310" cy="0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06" name="Line 455"/>
              <p:cNvSpPr>
                <a:spLocks noChangeShapeType="1"/>
              </p:cNvSpPr>
              <p:nvPr/>
            </p:nvSpPr>
            <p:spPr bwMode="auto">
              <a:xfrm>
                <a:off x="5091" y="232"/>
                <a:ext cx="0" cy="2041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07" name="Line 456"/>
              <p:cNvSpPr>
                <a:spLocks noChangeShapeType="1"/>
              </p:cNvSpPr>
              <p:nvPr/>
            </p:nvSpPr>
            <p:spPr bwMode="auto">
              <a:xfrm>
                <a:off x="4978" y="232"/>
                <a:ext cx="0" cy="2041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08" name="Line 457"/>
              <p:cNvSpPr>
                <a:spLocks noChangeShapeType="1"/>
              </p:cNvSpPr>
              <p:nvPr/>
            </p:nvSpPr>
            <p:spPr bwMode="auto">
              <a:xfrm>
                <a:off x="4751" y="232"/>
                <a:ext cx="0" cy="2268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09" name="Line 458"/>
              <p:cNvSpPr>
                <a:spLocks noChangeShapeType="1"/>
              </p:cNvSpPr>
              <p:nvPr/>
            </p:nvSpPr>
            <p:spPr bwMode="auto">
              <a:xfrm>
                <a:off x="4638" y="232"/>
                <a:ext cx="0" cy="2495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10" name="Line 459"/>
              <p:cNvSpPr>
                <a:spLocks noChangeShapeType="1"/>
              </p:cNvSpPr>
              <p:nvPr/>
            </p:nvSpPr>
            <p:spPr bwMode="auto">
              <a:xfrm>
                <a:off x="4524" y="232"/>
                <a:ext cx="0" cy="2495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11" name="Line 460"/>
              <p:cNvSpPr>
                <a:spLocks noChangeShapeType="1"/>
              </p:cNvSpPr>
              <p:nvPr/>
            </p:nvSpPr>
            <p:spPr bwMode="auto">
              <a:xfrm>
                <a:off x="4411" y="232"/>
                <a:ext cx="0" cy="2722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12" name="Line 461"/>
              <p:cNvSpPr>
                <a:spLocks noChangeShapeType="1"/>
              </p:cNvSpPr>
              <p:nvPr/>
            </p:nvSpPr>
            <p:spPr bwMode="auto">
              <a:xfrm>
                <a:off x="4298" y="232"/>
                <a:ext cx="0" cy="2722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13" name="Line 462"/>
              <p:cNvSpPr>
                <a:spLocks noChangeShapeType="1"/>
              </p:cNvSpPr>
              <p:nvPr/>
            </p:nvSpPr>
            <p:spPr bwMode="auto">
              <a:xfrm>
                <a:off x="4184" y="232"/>
                <a:ext cx="0" cy="2949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14" name="Line 463"/>
              <p:cNvSpPr>
                <a:spLocks noChangeShapeType="1"/>
              </p:cNvSpPr>
              <p:nvPr/>
            </p:nvSpPr>
            <p:spPr bwMode="auto">
              <a:xfrm>
                <a:off x="4071" y="232"/>
                <a:ext cx="0" cy="2949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15" name="Line 464"/>
              <p:cNvSpPr>
                <a:spLocks noChangeShapeType="1"/>
              </p:cNvSpPr>
              <p:nvPr/>
            </p:nvSpPr>
            <p:spPr bwMode="auto">
              <a:xfrm>
                <a:off x="3957" y="232"/>
                <a:ext cx="0" cy="3062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16" name="Line 465"/>
              <p:cNvSpPr>
                <a:spLocks noChangeShapeType="1"/>
              </p:cNvSpPr>
              <p:nvPr/>
            </p:nvSpPr>
            <p:spPr bwMode="auto">
              <a:xfrm>
                <a:off x="3844" y="232"/>
                <a:ext cx="0" cy="3062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17" name="Line 466"/>
              <p:cNvSpPr>
                <a:spLocks noChangeShapeType="1"/>
              </p:cNvSpPr>
              <p:nvPr/>
            </p:nvSpPr>
            <p:spPr bwMode="auto">
              <a:xfrm>
                <a:off x="3731" y="232"/>
                <a:ext cx="0" cy="3062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18" name="Line 467"/>
              <p:cNvSpPr>
                <a:spLocks noChangeShapeType="1"/>
              </p:cNvSpPr>
              <p:nvPr/>
            </p:nvSpPr>
            <p:spPr bwMode="auto">
              <a:xfrm>
                <a:off x="3617" y="232"/>
                <a:ext cx="0" cy="3062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19" name="Line 468"/>
              <p:cNvSpPr>
                <a:spLocks noChangeAspect="1" noChangeShapeType="1"/>
              </p:cNvSpPr>
              <p:nvPr/>
            </p:nvSpPr>
            <p:spPr bwMode="auto">
              <a:xfrm>
                <a:off x="3164" y="232"/>
                <a:ext cx="0" cy="3062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20" name="Line 469"/>
              <p:cNvSpPr>
                <a:spLocks noChangeAspect="1" noChangeShapeType="1"/>
              </p:cNvSpPr>
              <p:nvPr/>
            </p:nvSpPr>
            <p:spPr bwMode="auto">
              <a:xfrm>
                <a:off x="3050" y="232"/>
                <a:ext cx="0" cy="3062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21" name="Line 470"/>
              <p:cNvSpPr>
                <a:spLocks noChangeAspect="1" noChangeShapeType="1"/>
              </p:cNvSpPr>
              <p:nvPr/>
            </p:nvSpPr>
            <p:spPr bwMode="auto">
              <a:xfrm>
                <a:off x="2937" y="232"/>
                <a:ext cx="0" cy="3062"/>
              </a:xfrm>
              <a:prstGeom prst="line">
                <a:avLst/>
              </a:prstGeom>
              <a:noFill/>
              <a:ln w="190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22" name="Line 471"/>
              <p:cNvSpPr>
                <a:spLocks noChangeAspect="1" noChangeShapeType="1"/>
              </p:cNvSpPr>
              <p:nvPr/>
            </p:nvSpPr>
            <p:spPr bwMode="auto">
              <a:xfrm>
                <a:off x="2710" y="232"/>
                <a:ext cx="0" cy="3062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23" name="Line 472"/>
              <p:cNvSpPr>
                <a:spLocks noChangeAspect="1" noChangeShapeType="1"/>
              </p:cNvSpPr>
              <p:nvPr/>
            </p:nvSpPr>
            <p:spPr bwMode="auto">
              <a:xfrm flipH="1">
                <a:off x="2596" y="232"/>
                <a:ext cx="0" cy="3062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24" name="Line 473"/>
              <p:cNvSpPr>
                <a:spLocks noChangeShapeType="1"/>
              </p:cNvSpPr>
              <p:nvPr/>
            </p:nvSpPr>
            <p:spPr bwMode="auto">
              <a:xfrm>
                <a:off x="2483" y="232"/>
                <a:ext cx="0" cy="3062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25" name="Line 474"/>
              <p:cNvSpPr>
                <a:spLocks noChangeAspect="1" noChangeShapeType="1"/>
              </p:cNvSpPr>
              <p:nvPr/>
            </p:nvSpPr>
            <p:spPr bwMode="auto">
              <a:xfrm>
                <a:off x="2370" y="232"/>
                <a:ext cx="0" cy="3062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26" name="Line 475"/>
              <p:cNvSpPr>
                <a:spLocks noChangeShapeType="1"/>
              </p:cNvSpPr>
              <p:nvPr/>
            </p:nvSpPr>
            <p:spPr bwMode="auto">
              <a:xfrm>
                <a:off x="2256" y="232"/>
                <a:ext cx="0" cy="3062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27" name="Line 476"/>
              <p:cNvSpPr>
                <a:spLocks noChangeAspect="1" noChangeShapeType="1"/>
              </p:cNvSpPr>
              <p:nvPr/>
            </p:nvSpPr>
            <p:spPr bwMode="auto">
              <a:xfrm>
                <a:off x="2143" y="232"/>
                <a:ext cx="0" cy="3062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28" name="Line 477"/>
              <p:cNvSpPr>
                <a:spLocks noChangeAspect="1" noChangeShapeType="1"/>
              </p:cNvSpPr>
              <p:nvPr/>
            </p:nvSpPr>
            <p:spPr bwMode="auto">
              <a:xfrm>
                <a:off x="2029" y="232"/>
                <a:ext cx="0" cy="3062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29" name="Line 478"/>
              <p:cNvSpPr>
                <a:spLocks noChangeAspect="1" noChangeShapeType="1"/>
              </p:cNvSpPr>
              <p:nvPr/>
            </p:nvSpPr>
            <p:spPr bwMode="auto">
              <a:xfrm>
                <a:off x="1916" y="459"/>
                <a:ext cx="0" cy="2835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30" name="Line 479"/>
              <p:cNvSpPr>
                <a:spLocks noChangeAspect="1" noChangeShapeType="1"/>
              </p:cNvSpPr>
              <p:nvPr/>
            </p:nvSpPr>
            <p:spPr bwMode="auto">
              <a:xfrm>
                <a:off x="1803" y="459"/>
                <a:ext cx="0" cy="2835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31" name="Line 480"/>
              <p:cNvSpPr>
                <a:spLocks noChangeAspect="1" noChangeShapeType="1"/>
              </p:cNvSpPr>
              <p:nvPr/>
            </p:nvSpPr>
            <p:spPr bwMode="auto">
              <a:xfrm>
                <a:off x="1689" y="686"/>
                <a:ext cx="0" cy="2608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32" name="Line 481"/>
              <p:cNvSpPr>
                <a:spLocks noChangeAspect="1" noChangeShapeType="1"/>
              </p:cNvSpPr>
              <p:nvPr/>
            </p:nvSpPr>
            <p:spPr bwMode="auto">
              <a:xfrm>
                <a:off x="1576" y="686"/>
                <a:ext cx="0" cy="2608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33" name="Line 482"/>
              <p:cNvSpPr>
                <a:spLocks noChangeAspect="1" noChangeShapeType="1"/>
              </p:cNvSpPr>
              <p:nvPr/>
            </p:nvSpPr>
            <p:spPr bwMode="auto">
              <a:xfrm>
                <a:off x="1462" y="913"/>
                <a:ext cx="0" cy="2381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34" name="Line 483"/>
              <p:cNvSpPr>
                <a:spLocks noChangeAspect="1" noChangeShapeType="1"/>
              </p:cNvSpPr>
              <p:nvPr/>
            </p:nvSpPr>
            <p:spPr bwMode="auto">
              <a:xfrm>
                <a:off x="1349" y="913"/>
                <a:ext cx="0" cy="2381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35" name="Line 484"/>
              <p:cNvSpPr>
                <a:spLocks noChangeAspect="1" noChangeShapeType="1"/>
              </p:cNvSpPr>
              <p:nvPr/>
            </p:nvSpPr>
            <p:spPr bwMode="auto">
              <a:xfrm>
                <a:off x="1236" y="1139"/>
                <a:ext cx="0" cy="2155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36" name="Line 485"/>
              <p:cNvSpPr>
                <a:spLocks noChangeAspect="1" noChangeShapeType="1"/>
              </p:cNvSpPr>
              <p:nvPr/>
            </p:nvSpPr>
            <p:spPr bwMode="auto">
              <a:xfrm>
                <a:off x="1122" y="1139"/>
                <a:ext cx="0" cy="2155"/>
              </a:xfrm>
              <a:prstGeom prst="line">
                <a:avLst/>
              </a:prstGeom>
              <a:noFill/>
              <a:ln w="190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37" name="Line 486"/>
              <p:cNvSpPr>
                <a:spLocks noChangeAspect="1" noChangeShapeType="1"/>
              </p:cNvSpPr>
              <p:nvPr/>
            </p:nvSpPr>
            <p:spPr bwMode="auto">
              <a:xfrm>
                <a:off x="1009" y="1366"/>
                <a:ext cx="0" cy="1928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38" name="Line 487"/>
              <p:cNvSpPr>
                <a:spLocks noChangeAspect="1" noChangeShapeType="1"/>
              </p:cNvSpPr>
              <p:nvPr/>
            </p:nvSpPr>
            <p:spPr bwMode="auto">
              <a:xfrm>
                <a:off x="895" y="1366"/>
                <a:ext cx="0" cy="1928"/>
              </a:xfrm>
              <a:prstGeom prst="line">
                <a:avLst/>
              </a:prstGeom>
              <a:noFill/>
              <a:ln w="190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39" name="Line 488"/>
              <p:cNvSpPr>
                <a:spLocks noChangeAspect="1" noChangeShapeType="1"/>
              </p:cNvSpPr>
              <p:nvPr/>
            </p:nvSpPr>
            <p:spPr bwMode="auto">
              <a:xfrm>
                <a:off x="782" y="1593"/>
                <a:ext cx="0" cy="1701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40" name="Line 489"/>
              <p:cNvSpPr>
                <a:spLocks noChangeAspect="1" noChangeShapeType="1"/>
              </p:cNvSpPr>
              <p:nvPr/>
            </p:nvSpPr>
            <p:spPr bwMode="auto">
              <a:xfrm>
                <a:off x="669" y="1593"/>
                <a:ext cx="0" cy="1701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41" name="Line 490"/>
              <p:cNvSpPr>
                <a:spLocks noChangeAspect="1" noChangeShapeType="1"/>
              </p:cNvSpPr>
              <p:nvPr/>
            </p:nvSpPr>
            <p:spPr bwMode="auto">
              <a:xfrm>
                <a:off x="555" y="1820"/>
                <a:ext cx="0" cy="1474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42" name="Line 491"/>
              <p:cNvSpPr>
                <a:spLocks noChangeAspect="1" noChangeShapeType="1"/>
              </p:cNvSpPr>
              <p:nvPr/>
            </p:nvSpPr>
            <p:spPr bwMode="auto">
              <a:xfrm>
                <a:off x="442" y="1820"/>
                <a:ext cx="0" cy="1474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43" name="Line 492"/>
              <p:cNvSpPr>
                <a:spLocks noChangeShapeType="1"/>
              </p:cNvSpPr>
              <p:nvPr/>
            </p:nvSpPr>
            <p:spPr bwMode="auto">
              <a:xfrm flipV="1">
                <a:off x="2426" y="2047"/>
                <a:ext cx="68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44" name="Line 493"/>
              <p:cNvSpPr>
                <a:spLocks noChangeShapeType="1"/>
              </p:cNvSpPr>
              <p:nvPr/>
            </p:nvSpPr>
            <p:spPr bwMode="auto">
              <a:xfrm flipH="1" flipV="1">
                <a:off x="2426" y="1979"/>
                <a:ext cx="68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45" name="Line 494"/>
              <p:cNvSpPr>
                <a:spLocks noChangeShapeType="1"/>
              </p:cNvSpPr>
              <p:nvPr/>
            </p:nvSpPr>
            <p:spPr bwMode="auto">
              <a:xfrm flipH="1">
                <a:off x="2358" y="1979"/>
                <a:ext cx="68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46" name="Line 495"/>
              <p:cNvSpPr>
                <a:spLocks noChangeShapeType="1"/>
              </p:cNvSpPr>
              <p:nvPr/>
            </p:nvSpPr>
            <p:spPr bwMode="auto">
              <a:xfrm>
                <a:off x="2358" y="2047"/>
                <a:ext cx="68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47" name="Line 496"/>
              <p:cNvSpPr>
                <a:spLocks noChangeShapeType="1"/>
              </p:cNvSpPr>
              <p:nvPr/>
            </p:nvSpPr>
            <p:spPr bwMode="auto">
              <a:xfrm flipV="1">
                <a:off x="2426" y="2273"/>
                <a:ext cx="227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48" name="Line 497"/>
              <p:cNvSpPr>
                <a:spLocks noChangeShapeType="1"/>
              </p:cNvSpPr>
              <p:nvPr/>
            </p:nvSpPr>
            <p:spPr bwMode="auto">
              <a:xfrm flipV="1">
                <a:off x="2653" y="2047"/>
                <a:ext cx="182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49" name="Line 498"/>
              <p:cNvSpPr>
                <a:spLocks noChangeShapeType="1"/>
              </p:cNvSpPr>
              <p:nvPr/>
            </p:nvSpPr>
            <p:spPr bwMode="auto">
              <a:xfrm flipH="1" flipV="1">
                <a:off x="2812" y="1820"/>
                <a:ext cx="23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50" name="Line 499"/>
              <p:cNvSpPr>
                <a:spLocks noChangeShapeType="1"/>
              </p:cNvSpPr>
              <p:nvPr/>
            </p:nvSpPr>
            <p:spPr bwMode="auto">
              <a:xfrm flipH="1" flipV="1">
                <a:off x="2676" y="1593"/>
                <a:ext cx="136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51" name="Line 500"/>
              <p:cNvSpPr>
                <a:spLocks noChangeShapeType="1"/>
              </p:cNvSpPr>
              <p:nvPr/>
            </p:nvSpPr>
            <p:spPr bwMode="auto">
              <a:xfrm flipH="1" flipV="1">
                <a:off x="2653" y="1570"/>
                <a:ext cx="23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52" name="Line 501"/>
              <p:cNvSpPr>
                <a:spLocks noChangeShapeType="1"/>
              </p:cNvSpPr>
              <p:nvPr/>
            </p:nvSpPr>
            <p:spPr bwMode="auto">
              <a:xfrm flipH="1" flipV="1">
                <a:off x="2426" y="1502"/>
                <a:ext cx="227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53" name="Line 502"/>
              <p:cNvSpPr>
                <a:spLocks noChangeShapeType="1"/>
              </p:cNvSpPr>
              <p:nvPr/>
            </p:nvSpPr>
            <p:spPr bwMode="auto">
              <a:xfrm flipH="1">
                <a:off x="2381" y="1502"/>
                <a:ext cx="45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54" name="Line 503"/>
              <p:cNvSpPr>
                <a:spLocks noChangeShapeType="1"/>
              </p:cNvSpPr>
              <p:nvPr/>
            </p:nvSpPr>
            <p:spPr bwMode="auto">
              <a:xfrm flipH="1">
                <a:off x="2200" y="1593"/>
                <a:ext cx="18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55" name="Line 504"/>
              <p:cNvSpPr>
                <a:spLocks noChangeShapeType="1"/>
              </p:cNvSpPr>
              <p:nvPr/>
            </p:nvSpPr>
            <p:spPr bwMode="auto">
              <a:xfrm flipH="1">
                <a:off x="2132" y="1774"/>
                <a:ext cx="6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56" name="Line 505"/>
              <p:cNvSpPr>
                <a:spLocks noChangeShapeType="1"/>
              </p:cNvSpPr>
              <p:nvPr/>
            </p:nvSpPr>
            <p:spPr bwMode="auto">
              <a:xfrm flipV="1">
                <a:off x="1973" y="1820"/>
                <a:ext cx="159" cy="1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57" name="Line 506"/>
              <p:cNvSpPr>
                <a:spLocks noChangeShapeType="1"/>
              </p:cNvSpPr>
              <p:nvPr/>
            </p:nvSpPr>
            <p:spPr bwMode="auto">
              <a:xfrm flipV="1">
                <a:off x="1837" y="1979"/>
                <a:ext cx="136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58" name="Line 507"/>
              <p:cNvSpPr>
                <a:spLocks noChangeShapeType="1"/>
              </p:cNvSpPr>
              <p:nvPr/>
            </p:nvSpPr>
            <p:spPr bwMode="auto">
              <a:xfrm>
                <a:off x="1837" y="2047"/>
                <a:ext cx="45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59" name="Line 508"/>
              <p:cNvSpPr>
                <a:spLocks noChangeShapeType="1"/>
              </p:cNvSpPr>
              <p:nvPr/>
            </p:nvSpPr>
            <p:spPr bwMode="auto">
              <a:xfrm flipH="1" flipV="1">
                <a:off x="1882" y="2273"/>
                <a:ext cx="54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60" name="Line 509"/>
              <p:cNvSpPr>
                <a:spLocks noChangeShapeType="1"/>
              </p:cNvSpPr>
              <p:nvPr/>
            </p:nvSpPr>
            <p:spPr bwMode="auto">
              <a:xfrm flipH="1">
                <a:off x="2381" y="1094"/>
                <a:ext cx="45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61" name="Line 510"/>
              <p:cNvSpPr>
                <a:spLocks noChangeShapeType="1"/>
              </p:cNvSpPr>
              <p:nvPr/>
            </p:nvSpPr>
            <p:spPr bwMode="auto">
              <a:xfrm flipH="1">
                <a:off x="2200" y="1139"/>
                <a:ext cx="18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62" name="Line 511"/>
              <p:cNvSpPr>
                <a:spLocks noChangeShapeType="1"/>
              </p:cNvSpPr>
              <p:nvPr/>
            </p:nvSpPr>
            <p:spPr bwMode="auto">
              <a:xfrm flipH="1">
                <a:off x="1995" y="1366"/>
                <a:ext cx="205" cy="2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63" name="Line 512"/>
              <p:cNvSpPr>
                <a:spLocks noChangeShapeType="1"/>
              </p:cNvSpPr>
              <p:nvPr/>
            </p:nvSpPr>
            <p:spPr bwMode="auto">
              <a:xfrm flipH="1">
                <a:off x="1746" y="1616"/>
                <a:ext cx="249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64" name="Line 513"/>
              <p:cNvSpPr>
                <a:spLocks noChangeShapeType="1"/>
              </p:cNvSpPr>
              <p:nvPr/>
            </p:nvSpPr>
            <p:spPr bwMode="auto">
              <a:xfrm flipH="1">
                <a:off x="1519" y="1797"/>
                <a:ext cx="227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65" name="Line 514"/>
              <p:cNvSpPr>
                <a:spLocks noChangeShapeType="1"/>
              </p:cNvSpPr>
              <p:nvPr/>
            </p:nvSpPr>
            <p:spPr bwMode="auto">
              <a:xfrm flipH="1">
                <a:off x="1292" y="1842"/>
                <a:ext cx="227" cy="1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66" name="Line 515"/>
              <p:cNvSpPr>
                <a:spLocks noChangeShapeType="1"/>
              </p:cNvSpPr>
              <p:nvPr/>
            </p:nvSpPr>
            <p:spPr bwMode="auto">
              <a:xfrm flipH="1">
                <a:off x="1247" y="1956"/>
                <a:ext cx="45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67" name="Line 516"/>
              <p:cNvSpPr>
                <a:spLocks noChangeShapeType="1"/>
              </p:cNvSpPr>
              <p:nvPr/>
            </p:nvSpPr>
            <p:spPr bwMode="auto">
              <a:xfrm flipH="1">
                <a:off x="1202" y="2001"/>
                <a:ext cx="45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68" name="Line 517"/>
              <p:cNvSpPr>
                <a:spLocks noChangeShapeType="1"/>
              </p:cNvSpPr>
              <p:nvPr/>
            </p:nvSpPr>
            <p:spPr bwMode="auto">
              <a:xfrm flipH="1">
                <a:off x="1088" y="2047"/>
                <a:ext cx="114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69" name="Line 518"/>
              <p:cNvSpPr>
                <a:spLocks noChangeShapeType="1"/>
              </p:cNvSpPr>
              <p:nvPr/>
            </p:nvSpPr>
            <p:spPr bwMode="auto">
              <a:xfrm flipH="1">
                <a:off x="1043" y="2273"/>
                <a:ext cx="45" cy="3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70" name="Line 519"/>
              <p:cNvSpPr>
                <a:spLocks noChangeShapeType="1"/>
              </p:cNvSpPr>
              <p:nvPr/>
            </p:nvSpPr>
            <p:spPr bwMode="auto">
              <a:xfrm flipH="1" flipV="1">
                <a:off x="1088" y="2908"/>
                <a:ext cx="46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71" name="Line 520"/>
              <p:cNvSpPr>
                <a:spLocks noChangeShapeType="1"/>
              </p:cNvSpPr>
              <p:nvPr/>
            </p:nvSpPr>
            <p:spPr bwMode="auto">
              <a:xfrm flipH="1" flipV="1">
                <a:off x="1043" y="2659"/>
                <a:ext cx="45" cy="2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72" name="Line 521"/>
              <p:cNvSpPr>
                <a:spLocks noChangeShapeType="1"/>
              </p:cNvSpPr>
              <p:nvPr/>
            </p:nvSpPr>
            <p:spPr bwMode="auto">
              <a:xfrm>
                <a:off x="1134" y="2954"/>
                <a:ext cx="158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73" name="Line 522"/>
              <p:cNvSpPr>
                <a:spLocks noChangeShapeType="1"/>
              </p:cNvSpPr>
              <p:nvPr/>
            </p:nvSpPr>
            <p:spPr bwMode="auto">
              <a:xfrm flipV="1">
                <a:off x="1292" y="2931"/>
                <a:ext cx="227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74" name="Line 523"/>
              <p:cNvSpPr>
                <a:spLocks noChangeShapeType="1"/>
              </p:cNvSpPr>
              <p:nvPr/>
            </p:nvSpPr>
            <p:spPr bwMode="auto">
              <a:xfrm flipV="1">
                <a:off x="1519" y="2727"/>
                <a:ext cx="204" cy="2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75" name="Line 524"/>
              <p:cNvSpPr>
                <a:spLocks noChangeShapeType="1"/>
              </p:cNvSpPr>
              <p:nvPr/>
            </p:nvSpPr>
            <p:spPr bwMode="auto">
              <a:xfrm flipV="1">
                <a:off x="1723" y="2704"/>
                <a:ext cx="363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76" name="Line 525"/>
              <p:cNvSpPr>
                <a:spLocks noChangeShapeType="1"/>
              </p:cNvSpPr>
              <p:nvPr/>
            </p:nvSpPr>
            <p:spPr bwMode="auto">
              <a:xfrm flipH="1" flipV="1">
                <a:off x="2086" y="2704"/>
                <a:ext cx="34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77" name="Line 526"/>
              <p:cNvSpPr>
                <a:spLocks noChangeShapeType="1"/>
              </p:cNvSpPr>
              <p:nvPr/>
            </p:nvSpPr>
            <p:spPr bwMode="auto">
              <a:xfrm flipV="1">
                <a:off x="2925" y="2047"/>
                <a:ext cx="182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78" name="Line 527"/>
              <p:cNvSpPr>
                <a:spLocks noChangeShapeType="1"/>
              </p:cNvSpPr>
              <p:nvPr/>
            </p:nvSpPr>
            <p:spPr bwMode="auto">
              <a:xfrm flipV="1">
                <a:off x="3107" y="1865"/>
                <a:ext cx="68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79" name="Line 528"/>
              <p:cNvSpPr>
                <a:spLocks noChangeShapeType="1"/>
              </p:cNvSpPr>
              <p:nvPr/>
            </p:nvSpPr>
            <p:spPr bwMode="auto">
              <a:xfrm flipV="1">
                <a:off x="3175" y="1729"/>
                <a:ext cx="159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80" name="Line 529"/>
              <p:cNvSpPr>
                <a:spLocks noChangeShapeType="1"/>
              </p:cNvSpPr>
              <p:nvPr/>
            </p:nvSpPr>
            <p:spPr bwMode="auto">
              <a:xfrm>
                <a:off x="3334" y="1729"/>
                <a:ext cx="680" cy="3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81" name="Line 530"/>
              <p:cNvSpPr>
                <a:spLocks noChangeShapeType="1"/>
              </p:cNvSpPr>
              <p:nvPr/>
            </p:nvSpPr>
            <p:spPr bwMode="auto">
              <a:xfrm>
                <a:off x="4014" y="2069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82" name="Line 531"/>
              <p:cNvSpPr>
                <a:spLocks noChangeShapeType="1"/>
              </p:cNvSpPr>
              <p:nvPr/>
            </p:nvSpPr>
            <p:spPr bwMode="auto">
              <a:xfrm>
                <a:off x="4241" y="2069"/>
                <a:ext cx="249" cy="2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83" name="Line 532"/>
              <p:cNvSpPr>
                <a:spLocks noChangeShapeType="1"/>
              </p:cNvSpPr>
              <p:nvPr/>
            </p:nvSpPr>
            <p:spPr bwMode="auto">
              <a:xfrm>
                <a:off x="4490" y="2273"/>
                <a:ext cx="68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84" name="Line 533"/>
              <p:cNvSpPr>
                <a:spLocks noChangeShapeType="1"/>
              </p:cNvSpPr>
              <p:nvPr/>
            </p:nvSpPr>
            <p:spPr bwMode="auto">
              <a:xfrm flipH="1">
                <a:off x="4536" y="2500"/>
                <a:ext cx="22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85" name="Line 534"/>
              <p:cNvSpPr>
                <a:spLocks noChangeShapeType="1"/>
              </p:cNvSpPr>
              <p:nvPr/>
            </p:nvSpPr>
            <p:spPr bwMode="auto">
              <a:xfrm flipV="1">
                <a:off x="2426" y="981"/>
                <a:ext cx="227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86" name="Line 535"/>
              <p:cNvSpPr>
                <a:spLocks noChangeShapeType="1"/>
              </p:cNvSpPr>
              <p:nvPr/>
            </p:nvSpPr>
            <p:spPr bwMode="auto">
              <a:xfrm>
                <a:off x="2653" y="981"/>
                <a:ext cx="476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87" name="Line 536"/>
              <p:cNvSpPr>
                <a:spLocks noChangeShapeType="1"/>
              </p:cNvSpPr>
              <p:nvPr/>
            </p:nvSpPr>
            <p:spPr bwMode="auto">
              <a:xfrm flipV="1">
                <a:off x="3129" y="686"/>
                <a:ext cx="182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88" name="Line 537"/>
              <p:cNvSpPr>
                <a:spLocks noChangeShapeType="1"/>
              </p:cNvSpPr>
              <p:nvPr/>
            </p:nvSpPr>
            <p:spPr bwMode="auto">
              <a:xfrm flipV="1">
                <a:off x="3311" y="482"/>
                <a:ext cx="249" cy="2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89" name="Line 538"/>
              <p:cNvSpPr>
                <a:spLocks noChangeShapeType="1"/>
              </p:cNvSpPr>
              <p:nvPr/>
            </p:nvSpPr>
            <p:spPr bwMode="auto">
              <a:xfrm flipV="1">
                <a:off x="3560" y="414"/>
                <a:ext cx="227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90" name="Line 539"/>
              <p:cNvSpPr>
                <a:spLocks noChangeShapeType="1"/>
              </p:cNvSpPr>
              <p:nvPr/>
            </p:nvSpPr>
            <p:spPr bwMode="auto">
              <a:xfrm flipV="1">
                <a:off x="3787" y="323"/>
                <a:ext cx="681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91" name="Line 540"/>
              <p:cNvSpPr>
                <a:spLocks noChangeShapeType="1"/>
              </p:cNvSpPr>
              <p:nvPr/>
            </p:nvSpPr>
            <p:spPr bwMode="auto">
              <a:xfrm>
                <a:off x="4468" y="323"/>
                <a:ext cx="226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92" name="Line 541"/>
              <p:cNvSpPr>
                <a:spLocks noChangeShapeType="1"/>
              </p:cNvSpPr>
              <p:nvPr/>
            </p:nvSpPr>
            <p:spPr bwMode="auto">
              <a:xfrm>
                <a:off x="5148" y="731"/>
                <a:ext cx="68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93" name="Line 542"/>
              <p:cNvSpPr>
                <a:spLocks noChangeShapeType="1"/>
              </p:cNvSpPr>
              <p:nvPr/>
            </p:nvSpPr>
            <p:spPr bwMode="auto">
              <a:xfrm>
                <a:off x="5216" y="913"/>
                <a:ext cx="68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94" name="Line 543"/>
              <p:cNvSpPr>
                <a:spLocks noChangeShapeType="1"/>
              </p:cNvSpPr>
              <p:nvPr/>
            </p:nvSpPr>
            <p:spPr bwMode="auto">
              <a:xfrm>
                <a:off x="5284" y="1139"/>
                <a:ext cx="23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95" name="Line 544"/>
              <p:cNvSpPr>
                <a:spLocks noChangeShapeType="1"/>
              </p:cNvSpPr>
              <p:nvPr/>
            </p:nvSpPr>
            <p:spPr bwMode="auto">
              <a:xfrm flipH="1">
                <a:off x="5239" y="1366"/>
                <a:ext cx="68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96" name="Line 545"/>
              <p:cNvSpPr>
                <a:spLocks noChangeShapeType="1"/>
              </p:cNvSpPr>
              <p:nvPr/>
            </p:nvSpPr>
            <p:spPr bwMode="auto">
              <a:xfrm flipH="1">
                <a:off x="5148" y="1593"/>
                <a:ext cx="9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97" name="Line 546"/>
              <p:cNvSpPr>
                <a:spLocks noChangeShapeType="1"/>
              </p:cNvSpPr>
              <p:nvPr/>
            </p:nvSpPr>
            <p:spPr bwMode="auto">
              <a:xfrm flipH="1">
                <a:off x="5080" y="1820"/>
                <a:ext cx="68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98" name="Line 547"/>
              <p:cNvSpPr>
                <a:spLocks noChangeShapeType="1"/>
              </p:cNvSpPr>
              <p:nvPr/>
            </p:nvSpPr>
            <p:spPr bwMode="auto">
              <a:xfrm flipH="1">
                <a:off x="5035" y="2047"/>
                <a:ext cx="45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99" name="Line 548"/>
              <p:cNvSpPr>
                <a:spLocks noChangeShapeType="1"/>
              </p:cNvSpPr>
              <p:nvPr/>
            </p:nvSpPr>
            <p:spPr bwMode="auto">
              <a:xfrm flipV="1">
                <a:off x="5261" y="1820"/>
                <a:ext cx="46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00" name="Line 549"/>
              <p:cNvSpPr>
                <a:spLocks noChangeShapeType="1"/>
              </p:cNvSpPr>
              <p:nvPr/>
            </p:nvSpPr>
            <p:spPr bwMode="auto">
              <a:xfrm flipV="1">
                <a:off x="5307" y="1638"/>
                <a:ext cx="68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01" name="Line 550"/>
              <p:cNvSpPr>
                <a:spLocks noChangeShapeType="1"/>
              </p:cNvSpPr>
              <p:nvPr/>
            </p:nvSpPr>
            <p:spPr bwMode="auto">
              <a:xfrm flipV="1">
                <a:off x="5375" y="1593"/>
                <a:ext cx="22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02" name="Line 551"/>
              <p:cNvSpPr>
                <a:spLocks noChangeShapeType="1"/>
              </p:cNvSpPr>
              <p:nvPr/>
            </p:nvSpPr>
            <p:spPr bwMode="auto">
              <a:xfrm flipV="1">
                <a:off x="5397" y="1366"/>
                <a:ext cx="9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03" name="Line 552"/>
              <p:cNvSpPr>
                <a:spLocks noChangeShapeType="1"/>
              </p:cNvSpPr>
              <p:nvPr/>
            </p:nvSpPr>
            <p:spPr bwMode="auto">
              <a:xfrm flipH="1" flipV="1">
                <a:off x="5465" y="1139"/>
                <a:ext cx="23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04" name="Line 553"/>
              <p:cNvSpPr>
                <a:spLocks noChangeShapeType="1"/>
              </p:cNvSpPr>
              <p:nvPr/>
            </p:nvSpPr>
            <p:spPr bwMode="auto">
              <a:xfrm flipH="1" flipV="1">
                <a:off x="5375" y="890"/>
                <a:ext cx="90" cy="2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05" name="Line 554"/>
              <p:cNvSpPr>
                <a:spLocks noChangeShapeType="1"/>
              </p:cNvSpPr>
              <p:nvPr/>
            </p:nvSpPr>
            <p:spPr bwMode="auto">
              <a:xfrm flipH="1" flipV="1">
                <a:off x="5239" y="527"/>
                <a:ext cx="136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06" name="Line 555"/>
              <p:cNvSpPr>
                <a:spLocks noChangeShapeType="1"/>
              </p:cNvSpPr>
              <p:nvPr/>
            </p:nvSpPr>
            <p:spPr bwMode="auto">
              <a:xfrm>
                <a:off x="4921" y="232"/>
                <a:ext cx="182" cy="1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07" name="Line 556"/>
              <p:cNvSpPr>
                <a:spLocks noChangeShapeType="1"/>
              </p:cNvSpPr>
              <p:nvPr/>
            </p:nvSpPr>
            <p:spPr bwMode="auto">
              <a:xfrm flipV="1">
                <a:off x="4944" y="1366"/>
                <a:ext cx="204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08" name="Line 557"/>
              <p:cNvSpPr>
                <a:spLocks noChangeShapeType="1"/>
              </p:cNvSpPr>
              <p:nvPr/>
            </p:nvSpPr>
            <p:spPr bwMode="auto">
              <a:xfrm flipH="1" flipV="1">
                <a:off x="5125" y="1139"/>
                <a:ext cx="23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09" name="Line 558"/>
              <p:cNvSpPr>
                <a:spLocks noChangeShapeType="1"/>
              </p:cNvSpPr>
              <p:nvPr/>
            </p:nvSpPr>
            <p:spPr bwMode="auto">
              <a:xfrm flipH="1" flipV="1">
                <a:off x="4944" y="777"/>
                <a:ext cx="181" cy="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10" name="Line 559"/>
              <p:cNvSpPr>
                <a:spLocks noChangeShapeType="1"/>
              </p:cNvSpPr>
              <p:nvPr/>
            </p:nvSpPr>
            <p:spPr bwMode="auto">
              <a:xfrm flipH="1" flipV="1">
                <a:off x="4468" y="618"/>
                <a:ext cx="226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11" name="Line 560"/>
              <p:cNvSpPr>
                <a:spLocks noChangeShapeType="1"/>
              </p:cNvSpPr>
              <p:nvPr/>
            </p:nvSpPr>
            <p:spPr bwMode="auto">
              <a:xfrm flipH="1">
                <a:off x="4241" y="618"/>
                <a:ext cx="227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12" name="Line 561"/>
              <p:cNvSpPr>
                <a:spLocks noChangeShapeType="1"/>
              </p:cNvSpPr>
              <p:nvPr/>
            </p:nvSpPr>
            <p:spPr bwMode="auto">
              <a:xfrm flipH="1">
                <a:off x="4014" y="66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13" name="Line 562"/>
              <p:cNvSpPr>
                <a:spLocks noChangeShapeType="1"/>
              </p:cNvSpPr>
              <p:nvPr/>
            </p:nvSpPr>
            <p:spPr bwMode="auto">
              <a:xfrm flipH="1">
                <a:off x="3787" y="663"/>
                <a:ext cx="227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14" name="Line 563"/>
              <p:cNvSpPr>
                <a:spLocks noChangeShapeType="1"/>
              </p:cNvSpPr>
              <p:nvPr/>
            </p:nvSpPr>
            <p:spPr bwMode="auto">
              <a:xfrm flipH="1">
                <a:off x="3651" y="686"/>
                <a:ext cx="136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15" name="Line 564"/>
              <p:cNvSpPr>
                <a:spLocks noChangeShapeType="1"/>
              </p:cNvSpPr>
              <p:nvPr/>
            </p:nvSpPr>
            <p:spPr bwMode="auto">
              <a:xfrm>
                <a:off x="3651" y="913"/>
                <a:ext cx="45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16" name="Line 565"/>
              <p:cNvSpPr>
                <a:spLocks noChangeShapeType="1"/>
              </p:cNvSpPr>
              <p:nvPr/>
            </p:nvSpPr>
            <p:spPr bwMode="auto">
              <a:xfrm>
                <a:off x="3696" y="1139"/>
                <a:ext cx="114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17" name="Line 566"/>
              <p:cNvSpPr>
                <a:spLocks noChangeShapeType="1"/>
              </p:cNvSpPr>
              <p:nvPr/>
            </p:nvSpPr>
            <p:spPr bwMode="auto">
              <a:xfrm>
                <a:off x="3810" y="1366"/>
                <a:ext cx="204" cy="2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18" name="Line 567"/>
              <p:cNvSpPr>
                <a:spLocks noChangeShapeType="1"/>
              </p:cNvSpPr>
              <p:nvPr/>
            </p:nvSpPr>
            <p:spPr bwMode="auto">
              <a:xfrm>
                <a:off x="4014" y="1570"/>
                <a:ext cx="680" cy="2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19" name="Line 568"/>
              <p:cNvSpPr>
                <a:spLocks noChangeShapeType="1"/>
              </p:cNvSpPr>
              <p:nvPr/>
            </p:nvSpPr>
            <p:spPr bwMode="auto">
              <a:xfrm>
                <a:off x="4694" y="1865"/>
                <a:ext cx="227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20" name="Line 569"/>
              <p:cNvSpPr>
                <a:spLocks noChangeShapeType="1"/>
              </p:cNvSpPr>
              <p:nvPr/>
            </p:nvSpPr>
            <p:spPr bwMode="auto">
              <a:xfrm flipH="1" flipV="1">
                <a:off x="4400" y="1366"/>
                <a:ext cx="29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21" name="Line 570"/>
              <p:cNvSpPr>
                <a:spLocks noChangeShapeType="1"/>
              </p:cNvSpPr>
              <p:nvPr/>
            </p:nvSpPr>
            <p:spPr bwMode="auto">
              <a:xfrm flipV="1">
                <a:off x="4400" y="1139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22" name="Line 571"/>
              <p:cNvSpPr>
                <a:spLocks noChangeShapeType="1"/>
              </p:cNvSpPr>
              <p:nvPr/>
            </p:nvSpPr>
            <p:spPr bwMode="auto">
              <a:xfrm flipV="1">
                <a:off x="4400" y="1094"/>
                <a:ext cx="68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23" name="Line 572"/>
              <p:cNvSpPr>
                <a:spLocks noChangeShapeType="1"/>
              </p:cNvSpPr>
              <p:nvPr/>
            </p:nvSpPr>
            <p:spPr bwMode="auto">
              <a:xfrm>
                <a:off x="4468" y="1094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24" name="Line 573"/>
              <p:cNvSpPr>
                <a:spLocks noChangeShapeType="1"/>
              </p:cNvSpPr>
              <p:nvPr/>
            </p:nvSpPr>
            <p:spPr bwMode="auto">
              <a:xfrm flipV="1">
                <a:off x="4944" y="1344"/>
                <a:ext cx="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25" name="Line 574"/>
              <p:cNvSpPr>
                <a:spLocks noChangeShapeType="1"/>
              </p:cNvSpPr>
              <p:nvPr/>
            </p:nvSpPr>
            <p:spPr bwMode="auto">
              <a:xfrm flipH="1" flipV="1">
                <a:off x="2200" y="2999"/>
                <a:ext cx="226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26" name="Line 575"/>
              <p:cNvSpPr>
                <a:spLocks noChangeShapeType="1"/>
              </p:cNvSpPr>
              <p:nvPr/>
            </p:nvSpPr>
            <p:spPr bwMode="auto">
              <a:xfrm flipV="1">
                <a:off x="2426" y="2478"/>
                <a:ext cx="681" cy="5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27" name="Line 576"/>
              <p:cNvSpPr>
                <a:spLocks noChangeShapeType="1"/>
              </p:cNvSpPr>
              <p:nvPr/>
            </p:nvSpPr>
            <p:spPr bwMode="auto">
              <a:xfrm flipV="1">
                <a:off x="3107" y="2319"/>
                <a:ext cx="227" cy="1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28" name="Line 577"/>
              <p:cNvSpPr>
                <a:spLocks noChangeShapeType="1"/>
              </p:cNvSpPr>
              <p:nvPr/>
            </p:nvSpPr>
            <p:spPr bwMode="auto">
              <a:xfrm flipV="1">
                <a:off x="3334" y="2296"/>
                <a:ext cx="226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29" name="Line 578"/>
              <p:cNvSpPr>
                <a:spLocks noChangeShapeType="1"/>
              </p:cNvSpPr>
              <p:nvPr/>
            </p:nvSpPr>
            <p:spPr bwMode="auto">
              <a:xfrm>
                <a:off x="3560" y="2296"/>
                <a:ext cx="250" cy="1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30" name="Line 579"/>
              <p:cNvSpPr>
                <a:spLocks noChangeShapeType="1"/>
              </p:cNvSpPr>
              <p:nvPr/>
            </p:nvSpPr>
            <p:spPr bwMode="auto">
              <a:xfrm>
                <a:off x="3810" y="2455"/>
                <a:ext cx="249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31" name="Line 580"/>
              <p:cNvSpPr>
                <a:spLocks noChangeShapeType="1"/>
              </p:cNvSpPr>
              <p:nvPr/>
            </p:nvSpPr>
            <p:spPr bwMode="auto">
              <a:xfrm flipH="1" flipV="1">
                <a:off x="4059" y="2727"/>
                <a:ext cx="23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32" name="Line 581"/>
              <p:cNvSpPr>
                <a:spLocks noChangeShapeType="1"/>
              </p:cNvSpPr>
              <p:nvPr/>
            </p:nvSpPr>
            <p:spPr bwMode="auto">
              <a:xfrm flipH="1">
                <a:off x="4037" y="2954"/>
                <a:ext cx="45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33" name="Line 582"/>
              <p:cNvSpPr>
                <a:spLocks noChangeShapeType="1"/>
              </p:cNvSpPr>
              <p:nvPr/>
            </p:nvSpPr>
            <p:spPr bwMode="auto">
              <a:xfrm flipH="1">
                <a:off x="1973" y="2999"/>
                <a:ext cx="227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34" name="Line 583"/>
              <p:cNvSpPr>
                <a:spLocks noChangeShapeType="1"/>
              </p:cNvSpPr>
              <p:nvPr/>
            </p:nvSpPr>
            <p:spPr bwMode="auto">
              <a:xfrm flipH="1">
                <a:off x="1746" y="3067"/>
                <a:ext cx="227" cy="1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35" name="Line 584"/>
              <p:cNvSpPr>
                <a:spLocks noChangeShapeType="1"/>
              </p:cNvSpPr>
              <p:nvPr/>
            </p:nvSpPr>
            <p:spPr bwMode="auto">
              <a:xfrm flipH="1">
                <a:off x="1576" y="3181"/>
                <a:ext cx="170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36" name="Line 585"/>
              <p:cNvSpPr>
                <a:spLocks noChangeShapeType="1"/>
              </p:cNvSpPr>
              <p:nvPr/>
            </p:nvSpPr>
            <p:spPr bwMode="auto">
              <a:xfrm flipH="1" flipV="1">
                <a:off x="567" y="3181"/>
                <a:ext cx="31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37" name="Line 586"/>
              <p:cNvSpPr>
                <a:spLocks noChangeShapeType="1"/>
              </p:cNvSpPr>
              <p:nvPr/>
            </p:nvSpPr>
            <p:spPr bwMode="auto">
              <a:xfrm flipV="1">
                <a:off x="567" y="2954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38" name="Line 587"/>
              <p:cNvSpPr>
                <a:spLocks noChangeShapeType="1"/>
              </p:cNvSpPr>
              <p:nvPr/>
            </p:nvSpPr>
            <p:spPr bwMode="auto">
              <a:xfrm flipV="1">
                <a:off x="567" y="2727"/>
                <a:ext cx="68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39" name="Line 588"/>
              <p:cNvSpPr>
                <a:spLocks noChangeShapeType="1"/>
              </p:cNvSpPr>
              <p:nvPr/>
            </p:nvSpPr>
            <p:spPr bwMode="auto">
              <a:xfrm flipV="1">
                <a:off x="635" y="2500"/>
                <a:ext cx="113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40" name="Line 589"/>
              <p:cNvSpPr>
                <a:spLocks noChangeShapeType="1"/>
              </p:cNvSpPr>
              <p:nvPr/>
            </p:nvSpPr>
            <p:spPr bwMode="auto">
              <a:xfrm flipV="1">
                <a:off x="748" y="2273"/>
                <a:ext cx="68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41" name="Line 590"/>
              <p:cNvSpPr>
                <a:spLocks noChangeShapeType="1"/>
              </p:cNvSpPr>
              <p:nvPr/>
            </p:nvSpPr>
            <p:spPr bwMode="auto">
              <a:xfrm flipV="1">
                <a:off x="816" y="2047"/>
                <a:ext cx="91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42" name="Line 591"/>
              <p:cNvSpPr>
                <a:spLocks noChangeShapeType="1"/>
              </p:cNvSpPr>
              <p:nvPr/>
            </p:nvSpPr>
            <p:spPr bwMode="auto">
              <a:xfrm flipV="1">
                <a:off x="907" y="1820"/>
                <a:ext cx="18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43" name="Line 592"/>
              <p:cNvSpPr>
                <a:spLocks noChangeShapeType="1"/>
              </p:cNvSpPr>
              <p:nvPr/>
            </p:nvSpPr>
            <p:spPr bwMode="auto">
              <a:xfrm flipV="1">
                <a:off x="1088" y="1638"/>
                <a:ext cx="182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44" name="Line 593"/>
              <p:cNvSpPr>
                <a:spLocks noChangeShapeType="1"/>
              </p:cNvSpPr>
              <p:nvPr/>
            </p:nvSpPr>
            <p:spPr bwMode="auto">
              <a:xfrm flipV="1">
                <a:off x="1270" y="1570"/>
                <a:ext cx="249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45" name="Line 594"/>
              <p:cNvSpPr>
                <a:spLocks noChangeShapeType="1"/>
              </p:cNvSpPr>
              <p:nvPr/>
            </p:nvSpPr>
            <p:spPr bwMode="auto">
              <a:xfrm flipV="1">
                <a:off x="1519" y="1457"/>
                <a:ext cx="227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46" name="Line 595"/>
              <p:cNvSpPr>
                <a:spLocks noChangeShapeType="1"/>
              </p:cNvSpPr>
              <p:nvPr/>
            </p:nvSpPr>
            <p:spPr bwMode="auto">
              <a:xfrm flipV="1">
                <a:off x="1746" y="1275"/>
                <a:ext cx="227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47" name="Line 596"/>
              <p:cNvSpPr>
                <a:spLocks noChangeShapeType="1"/>
              </p:cNvSpPr>
              <p:nvPr/>
            </p:nvSpPr>
            <p:spPr bwMode="auto">
              <a:xfrm flipV="1">
                <a:off x="1973" y="958"/>
                <a:ext cx="204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48" name="Line 597"/>
              <p:cNvSpPr>
                <a:spLocks noChangeShapeType="1"/>
              </p:cNvSpPr>
              <p:nvPr/>
            </p:nvSpPr>
            <p:spPr bwMode="auto">
              <a:xfrm flipV="1">
                <a:off x="2177" y="731"/>
                <a:ext cx="227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49" name="Line 598"/>
              <p:cNvSpPr>
                <a:spLocks noChangeShapeType="1"/>
              </p:cNvSpPr>
              <p:nvPr/>
            </p:nvSpPr>
            <p:spPr bwMode="auto">
              <a:xfrm flipV="1">
                <a:off x="2404" y="663"/>
                <a:ext cx="249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50" name="Line 599"/>
              <p:cNvSpPr>
                <a:spLocks noChangeShapeType="1"/>
              </p:cNvSpPr>
              <p:nvPr/>
            </p:nvSpPr>
            <p:spPr bwMode="auto">
              <a:xfrm>
                <a:off x="2653" y="66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51" name="Line 600"/>
              <p:cNvSpPr>
                <a:spLocks noChangeShapeType="1"/>
              </p:cNvSpPr>
              <p:nvPr/>
            </p:nvSpPr>
            <p:spPr bwMode="auto">
              <a:xfrm flipV="1">
                <a:off x="2880" y="459"/>
                <a:ext cx="227" cy="2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52" name="Line 601"/>
              <p:cNvSpPr>
                <a:spLocks noChangeShapeType="1"/>
              </p:cNvSpPr>
              <p:nvPr/>
            </p:nvSpPr>
            <p:spPr bwMode="auto">
              <a:xfrm flipV="1">
                <a:off x="3107" y="232"/>
                <a:ext cx="408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53" name="Line 602"/>
              <p:cNvSpPr>
                <a:spLocks noChangeShapeType="1"/>
              </p:cNvSpPr>
              <p:nvPr/>
            </p:nvSpPr>
            <p:spPr bwMode="auto">
              <a:xfrm flipH="1">
                <a:off x="2880" y="232"/>
                <a:ext cx="113" cy="1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54" name="Line 603"/>
              <p:cNvSpPr>
                <a:spLocks noChangeShapeType="1"/>
              </p:cNvSpPr>
              <p:nvPr/>
            </p:nvSpPr>
            <p:spPr bwMode="auto">
              <a:xfrm flipH="1" flipV="1">
                <a:off x="2676" y="300"/>
                <a:ext cx="20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55" name="Line 604"/>
              <p:cNvSpPr>
                <a:spLocks noChangeShapeType="1"/>
              </p:cNvSpPr>
              <p:nvPr/>
            </p:nvSpPr>
            <p:spPr bwMode="auto">
              <a:xfrm flipH="1">
                <a:off x="2426" y="300"/>
                <a:ext cx="25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56" name="Line 605"/>
              <p:cNvSpPr>
                <a:spLocks noChangeShapeType="1"/>
              </p:cNvSpPr>
              <p:nvPr/>
            </p:nvSpPr>
            <p:spPr bwMode="auto">
              <a:xfrm flipH="1">
                <a:off x="1746" y="459"/>
                <a:ext cx="590" cy="6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57" name="Line 606"/>
              <p:cNvSpPr>
                <a:spLocks noChangeShapeType="1"/>
              </p:cNvSpPr>
              <p:nvPr/>
            </p:nvSpPr>
            <p:spPr bwMode="auto">
              <a:xfrm flipH="1">
                <a:off x="1519" y="1117"/>
                <a:ext cx="227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58" name="Line 607"/>
              <p:cNvSpPr>
                <a:spLocks noChangeShapeType="1"/>
              </p:cNvSpPr>
              <p:nvPr/>
            </p:nvSpPr>
            <p:spPr bwMode="auto">
              <a:xfrm flipH="1">
                <a:off x="1270" y="1207"/>
                <a:ext cx="249" cy="1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59" name="Line 608"/>
              <p:cNvSpPr>
                <a:spLocks noChangeShapeType="1"/>
              </p:cNvSpPr>
              <p:nvPr/>
            </p:nvSpPr>
            <p:spPr bwMode="auto">
              <a:xfrm flipH="1">
                <a:off x="1020" y="1366"/>
                <a:ext cx="25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60" name="Line 609"/>
              <p:cNvSpPr>
                <a:spLocks noChangeShapeType="1"/>
              </p:cNvSpPr>
              <p:nvPr/>
            </p:nvSpPr>
            <p:spPr bwMode="auto">
              <a:xfrm flipH="1">
                <a:off x="612" y="1593"/>
                <a:ext cx="408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61" name="Line 610"/>
              <p:cNvSpPr>
                <a:spLocks noChangeShapeType="1"/>
              </p:cNvSpPr>
              <p:nvPr/>
            </p:nvSpPr>
            <p:spPr bwMode="auto">
              <a:xfrm flipH="1">
                <a:off x="499" y="2047"/>
                <a:ext cx="113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62" name="Line 611"/>
              <p:cNvSpPr>
                <a:spLocks noChangeShapeType="1"/>
              </p:cNvSpPr>
              <p:nvPr/>
            </p:nvSpPr>
            <p:spPr bwMode="auto">
              <a:xfrm flipH="1">
                <a:off x="385" y="2273"/>
                <a:ext cx="114" cy="2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63" name="Line 612"/>
              <p:cNvSpPr>
                <a:spLocks noChangeShapeType="1"/>
              </p:cNvSpPr>
              <p:nvPr/>
            </p:nvSpPr>
            <p:spPr bwMode="auto">
              <a:xfrm flipV="1">
                <a:off x="2553" y="2999"/>
                <a:ext cx="327" cy="2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64" name="Line 613"/>
              <p:cNvSpPr>
                <a:spLocks noChangeShapeType="1"/>
              </p:cNvSpPr>
              <p:nvPr/>
            </p:nvSpPr>
            <p:spPr bwMode="auto">
              <a:xfrm flipV="1">
                <a:off x="2880" y="2863"/>
                <a:ext cx="227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65" name="Line 614"/>
              <p:cNvSpPr>
                <a:spLocks noChangeShapeType="1"/>
              </p:cNvSpPr>
              <p:nvPr/>
            </p:nvSpPr>
            <p:spPr bwMode="auto">
              <a:xfrm flipV="1">
                <a:off x="3107" y="2795"/>
                <a:ext cx="227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66" name="Line 615"/>
              <p:cNvSpPr>
                <a:spLocks noChangeShapeType="1"/>
              </p:cNvSpPr>
              <p:nvPr/>
            </p:nvSpPr>
            <p:spPr bwMode="auto">
              <a:xfrm flipH="1">
                <a:off x="3578" y="3158"/>
                <a:ext cx="28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67" name="Line 616"/>
              <p:cNvSpPr>
                <a:spLocks noChangeShapeType="1"/>
              </p:cNvSpPr>
              <p:nvPr/>
            </p:nvSpPr>
            <p:spPr bwMode="auto">
              <a:xfrm flipH="1">
                <a:off x="2336" y="391"/>
                <a:ext cx="9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68" name="Line 617"/>
              <p:cNvSpPr>
                <a:spLocks noChangeShapeType="1"/>
              </p:cNvSpPr>
              <p:nvPr/>
            </p:nvSpPr>
            <p:spPr bwMode="auto">
              <a:xfrm>
                <a:off x="5103" y="391"/>
                <a:ext cx="13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69" name="Text Box 618"/>
              <p:cNvSpPr txBox="1">
                <a:spLocks noChangeArrowheads="1"/>
              </p:cNvSpPr>
              <p:nvPr/>
            </p:nvSpPr>
            <p:spPr bwMode="auto">
              <a:xfrm>
                <a:off x="-104" y="2768"/>
                <a:ext cx="739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CH" sz="1000" dirty="0">
                    <a:solidFill>
                      <a:srgbClr val="FF0000"/>
                    </a:solidFill>
                    <a:latin typeface="Arial"/>
                    <a:ea typeface="ＭＳ Ｐゴシック" pitchFamily="80" charset="-128"/>
                    <a:cs typeface="Arial" charset="0"/>
                  </a:rPr>
                  <a:t>100</a:t>
                </a:r>
                <a:endParaRPr lang="en-US" sz="1000" dirty="0">
                  <a:solidFill>
                    <a:srgbClr val="FF0000"/>
                  </a:solidFill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970" name="Text Box 619"/>
              <p:cNvSpPr txBox="1">
                <a:spLocks noChangeArrowheads="1"/>
              </p:cNvSpPr>
              <p:nvPr/>
            </p:nvSpPr>
            <p:spPr bwMode="auto">
              <a:xfrm>
                <a:off x="1006" y="392"/>
                <a:ext cx="577" cy="6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CH" sz="1000" dirty="0">
                    <a:solidFill>
                      <a:srgbClr val="FF0000"/>
                    </a:solidFill>
                    <a:latin typeface="Arial"/>
                    <a:ea typeface="ＭＳ Ｐゴシック" pitchFamily="80" charset="-128"/>
                    <a:cs typeface="Arial" charset="0"/>
                  </a:rPr>
                  <a:t>120</a:t>
                </a:r>
                <a:endParaRPr lang="en-US" sz="1000" dirty="0">
                  <a:solidFill>
                    <a:srgbClr val="FF0000"/>
                  </a:solidFill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971" name="Text Box 620"/>
              <p:cNvSpPr txBox="1">
                <a:spLocks noChangeArrowheads="1"/>
              </p:cNvSpPr>
              <p:nvPr/>
            </p:nvSpPr>
            <p:spPr bwMode="auto">
              <a:xfrm>
                <a:off x="404" y="1063"/>
                <a:ext cx="561" cy="6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CH" sz="1000" dirty="0">
                    <a:solidFill>
                      <a:srgbClr val="FF0000"/>
                    </a:solidFill>
                    <a:latin typeface="Arial"/>
                    <a:ea typeface="ＭＳ Ｐゴシック" pitchFamily="80" charset="-128"/>
                    <a:cs typeface="Arial" charset="0"/>
                  </a:rPr>
                  <a:t>114</a:t>
                </a:r>
                <a:endParaRPr lang="en-US" sz="1000" dirty="0">
                  <a:solidFill>
                    <a:srgbClr val="FF0000"/>
                  </a:solidFill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972" name="Text Box 621"/>
              <p:cNvSpPr txBox="1">
                <a:spLocks noChangeArrowheads="1"/>
              </p:cNvSpPr>
              <p:nvPr/>
            </p:nvSpPr>
            <p:spPr bwMode="auto">
              <a:xfrm>
                <a:off x="2145" y="3295"/>
                <a:ext cx="596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CH" sz="1000">
                    <a:solidFill>
                      <a:srgbClr val="FF0000"/>
                    </a:solidFill>
                    <a:latin typeface="Arial"/>
                    <a:ea typeface="ＭＳ Ｐゴシック" pitchFamily="80" charset="-128"/>
                    <a:cs typeface="Arial" charset="0"/>
                  </a:rPr>
                  <a:t>162</a:t>
                </a:r>
                <a:endParaRPr lang="en-US" sz="1000">
                  <a:solidFill>
                    <a:srgbClr val="FF0000"/>
                  </a:solidFill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973" name="Text Box 622"/>
              <p:cNvSpPr txBox="1">
                <a:spLocks noChangeArrowheads="1"/>
              </p:cNvSpPr>
              <p:nvPr/>
            </p:nvSpPr>
            <p:spPr bwMode="auto">
              <a:xfrm>
                <a:off x="4584" y="2553"/>
                <a:ext cx="697" cy="6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CH" sz="1000">
                    <a:solidFill>
                      <a:srgbClr val="FF0000"/>
                    </a:solidFill>
                    <a:latin typeface="Arial"/>
                    <a:ea typeface="ＭＳ Ｐゴシック" pitchFamily="80" charset="-128"/>
                    <a:cs typeface="Arial" charset="0"/>
                  </a:rPr>
                  <a:t>  184</a:t>
                </a:r>
                <a:endParaRPr lang="en-US" sz="1000">
                  <a:solidFill>
                    <a:srgbClr val="FF0000"/>
                  </a:solidFill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974" name="Text Box 623"/>
              <p:cNvSpPr txBox="1">
                <a:spLocks noChangeArrowheads="1"/>
              </p:cNvSpPr>
              <p:nvPr/>
            </p:nvSpPr>
            <p:spPr bwMode="auto">
              <a:xfrm>
                <a:off x="-57" y="1740"/>
                <a:ext cx="556" cy="6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CH" sz="1000" dirty="0">
                    <a:solidFill>
                      <a:srgbClr val="FF0000"/>
                    </a:solidFill>
                    <a:latin typeface="Arial"/>
                    <a:ea typeface="ＭＳ Ｐゴシック" pitchFamily="80" charset="-128"/>
                    <a:cs typeface="Arial" charset="0"/>
                  </a:rPr>
                  <a:t>108</a:t>
                </a:r>
                <a:endParaRPr lang="en-US" sz="1000" dirty="0">
                  <a:solidFill>
                    <a:srgbClr val="FF0000"/>
                  </a:solidFill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975" name="Text Box 624"/>
              <p:cNvSpPr txBox="1">
                <a:spLocks noChangeArrowheads="1"/>
              </p:cNvSpPr>
              <p:nvPr/>
            </p:nvSpPr>
            <p:spPr bwMode="auto">
              <a:xfrm>
                <a:off x="1019" y="3295"/>
                <a:ext cx="596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CH" sz="1000" dirty="0">
                    <a:solidFill>
                      <a:srgbClr val="FF0000"/>
                    </a:solidFill>
                    <a:latin typeface="Arial"/>
                    <a:ea typeface="ＭＳ Ｐゴシック" pitchFamily="80" charset="-128"/>
                    <a:cs typeface="Arial" charset="0"/>
                  </a:rPr>
                  <a:t>152</a:t>
                </a:r>
                <a:endParaRPr lang="en-US" sz="1000" dirty="0">
                  <a:solidFill>
                    <a:srgbClr val="FF0000"/>
                  </a:solidFill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976" name="Line 625"/>
              <p:cNvSpPr>
                <a:spLocks noChangeShapeType="1"/>
              </p:cNvSpPr>
              <p:nvPr/>
            </p:nvSpPr>
            <p:spPr bwMode="auto">
              <a:xfrm flipH="1">
                <a:off x="4865" y="232"/>
                <a:ext cx="0" cy="2268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77" name="Line 626"/>
              <p:cNvSpPr>
                <a:spLocks noChangeShapeType="1"/>
              </p:cNvSpPr>
              <p:nvPr/>
            </p:nvSpPr>
            <p:spPr bwMode="auto">
              <a:xfrm flipH="1">
                <a:off x="4694" y="1389"/>
                <a:ext cx="227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78" name="Line 627"/>
              <p:cNvSpPr>
                <a:spLocks noChangeShapeType="1"/>
              </p:cNvSpPr>
              <p:nvPr/>
            </p:nvSpPr>
            <p:spPr bwMode="auto">
              <a:xfrm flipH="1">
                <a:off x="4921" y="1367"/>
                <a:ext cx="23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79" name="Line 628"/>
              <p:cNvSpPr>
                <a:spLocks noChangeShapeType="1"/>
              </p:cNvSpPr>
              <p:nvPr/>
            </p:nvSpPr>
            <p:spPr bwMode="auto">
              <a:xfrm flipH="1" flipV="1">
                <a:off x="4717" y="1094"/>
                <a:ext cx="227" cy="2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80" name="Line 629"/>
              <p:cNvSpPr>
                <a:spLocks noChangeShapeType="1"/>
              </p:cNvSpPr>
              <p:nvPr/>
            </p:nvSpPr>
            <p:spPr bwMode="auto">
              <a:xfrm flipV="1">
                <a:off x="4921" y="1820"/>
                <a:ext cx="23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81" name="Line 630"/>
              <p:cNvSpPr>
                <a:spLocks noChangeShapeType="1"/>
              </p:cNvSpPr>
              <p:nvPr/>
            </p:nvSpPr>
            <p:spPr bwMode="auto">
              <a:xfrm flipH="1" flipV="1">
                <a:off x="4694" y="663"/>
                <a:ext cx="250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82" name="Line 631"/>
              <p:cNvSpPr>
                <a:spLocks noChangeShapeType="1"/>
              </p:cNvSpPr>
              <p:nvPr/>
            </p:nvSpPr>
            <p:spPr bwMode="auto">
              <a:xfrm>
                <a:off x="4694" y="346"/>
                <a:ext cx="227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83" name="Line 632"/>
              <p:cNvSpPr>
                <a:spLocks noChangeShapeType="1"/>
              </p:cNvSpPr>
              <p:nvPr/>
            </p:nvSpPr>
            <p:spPr bwMode="auto">
              <a:xfrm>
                <a:off x="4921" y="459"/>
                <a:ext cx="227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84" name="AutoShape 633"/>
              <p:cNvSpPr>
                <a:spLocks noChangeArrowheads="1"/>
              </p:cNvSpPr>
              <p:nvPr/>
            </p:nvSpPr>
            <p:spPr bwMode="auto">
              <a:xfrm rot="-27000000">
                <a:off x="2795" y="2267"/>
                <a:ext cx="126" cy="137"/>
              </a:xfrm>
              <a:prstGeom prst="rtTriangle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85" name="Rectangle 634"/>
              <p:cNvSpPr>
                <a:spLocks noChangeArrowheads="1"/>
              </p:cNvSpPr>
              <p:nvPr/>
            </p:nvSpPr>
            <p:spPr bwMode="auto">
              <a:xfrm flipH="1" flipV="1">
                <a:off x="2785" y="2399"/>
                <a:ext cx="136" cy="104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86" name="Line 635"/>
              <p:cNvSpPr>
                <a:spLocks noChangeShapeType="1"/>
              </p:cNvSpPr>
              <p:nvPr/>
            </p:nvSpPr>
            <p:spPr bwMode="auto">
              <a:xfrm flipV="1">
                <a:off x="385" y="2443"/>
                <a:ext cx="4536" cy="1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87" name="Line 636"/>
              <p:cNvSpPr>
                <a:spLocks noChangeAspect="1" noChangeShapeType="1"/>
              </p:cNvSpPr>
              <p:nvPr/>
            </p:nvSpPr>
            <p:spPr bwMode="auto">
              <a:xfrm>
                <a:off x="2823" y="232"/>
                <a:ext cx="0" cy="3062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88" name="Line 637"/>
              <p:cNvSpPr>
                <a:spLocks noChangeShapeType="1"/>
              </p:cNvSpPr>
              <p:nvPr/>
            </p:nvSpPr>
            <p:spPr bwMode="auto">
              <a:xfrm flipV="1">
                <a:off x="385" y="2556"/>
                <a:ext cx="4309" cy="1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89" name="Line 638"/>
              <p:cNvSpPr>
                <a:spLocks noChangeShapeType="1"/>
              </p:cNvSpPr>
              <p:nvPr/>
            </p:nvSpPr>
            <p:spPr bwMode="auto">
              <a:xfrm flipV="1">
                <a:off x="2426" y="2273"/>
                <a:ext cx="499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90" name="AutoShape 639"/>
              <p:cNvSpPr>
                <a:spLocks noChangeArrowheads="1"/>
              </p:cNvSpPr>
              <p:nvPr/>
            </p:nvSpPr>
            <p:spPr bwMode="auto">
              <a:xfrm rot="5400000" flipV="1">
                <a:off x="3560" y="2930"/>
                <a:ext cx="23" cy="23"/>
              </a:xfrm>
              <a:prstGeom prst="rtTriangle">
                <a:avLst/>
              </a:prstGeom>
              <a:solidFill>
                <a:srgbClr val="66CCFF"/>
              </a:solidFill>
              <a:ln w="9525" algn="ctr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91" name="AutoShape 640"/>
              <p:cNvSpPr>
                <a:spLocks noChangeArrowheads="1"/>
              </p:cNvSpPr>
              <p:nvPr/>
            </p:nvSpPr>
            <p:spPr bwMode="auto">
              <a:xfrm rot="5400000" flipH="1">
                <a:off x="3555" y="2930"/>
                <a:ext cx="23" cy="23"/>
              </a:xfrm>
              <a:prstGeom prst="rtTriangle">
                <a:avLst/>
              </a:prstGeom>
              <a:solidFill>
                <a:srgbClr val="CCECFF"/>
              </a:solidFill>
              <a:ln w="9525" algn="ctr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92" name="Line 641"/>
              <p:cNvSpPr>
                <a:spLocks noChangeShapeType="1"/>
              </p:cNvSpPr>
              <p:nvPr/>
            </p:nvSpPr>
            <p:spPr bwMode="auto">
              <a:xfrm>
                <a:off x="3559" y="2930"/>
                <a:ext cx="23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93" name="Line 642"/>
              <p:cNvSpPr>
                <a:spLocks noChangeShapeType="1"/>
              </p:cNvSpPr>
              <p:nvPr/>
            </p:nvSpPr>
            <p:spPr bwMode="auto">
              <a:xfrm>
                <a:off x="3334" y="2795"/>
                <a:ext cx="22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94" name="Line 643"/>
              <p:cNvSpPr>
                <a:spLocks noChangeShapeType="1"/>
              </p:cNvSpPr>
              <p:nvPr/>
            </p:nvSpPr>
            <p:spPr bwMode="auto">
              <a:xfrm>
                <a:off x="3583" y="2954"/>
                <a:ext cx="23" cy="2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95" name="Line 644"/>
              <p:cNvSpPr>
                <a:spLocks noChangeShapeType="1"/>
              </p:cNvSpPr>
              <p:nvPr/>
            </p:nvSpPr>
            <p:spPr bwMode="auto">
              <a:xfrm>
                <a:off x="385" y="3237"/>
                <a:ext cx="3629" cy="0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96" name="Line 645"/>
              <p:cNvSpPr>
                <a:spLocks noChangeShapeType="1"/>
              </p:cNvSpPr>
              <p:nvPr/>
            </p:nvSpPr>
            <p:spPr bwMode="auto">
              <a:xfrm flipV="1">
                <a:off x="385" y="3123"/>
                <a:ext cx="3856" cy="1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97" name="Line 646"/>
              <p:cNvSpPr>
                <a:spLocks noChangeShapeType="1"/>
              </p:cNvSpPr>
              <p:nvPr/>
            </p:nvSpPr>
            <p:spPr bwMode="auto">
              <a:xfrm flipV="1">
                <a:off x="385" y="2896"/>
                <a:ext cx="4083" cy="1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98" name="Line 647"/>
              <p:cNvSpPr>
                <a:spLocks noChangeShapeType="1"/>
              </p:cNvSpPr>
              <p:nvPr/>
            </p:nvSpPr>
            <p:spPr bwMode="auto">
              <a:xfrm flipV="1">
                <a:off x="385" y="3010"/>
                <a:ext cx="3856" cy="1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99" name="Line 648"/>
              <p:cNvSpPr>
                <a:spLocks noChangeShapeType="1"/>
              </p:cNvSpPr>
              <p:nvPr/>
            </p:nvSpPr>
            <p:spPr bwMode="auto">
              <a:xfrm>
                <a:off x="3390" y="232"/>
                <a:ext cx="0" cy="3062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00" name="Line 649"/>
              <p:cNvSpPr>
                <a:spLocks noChangeShapeType="1"/>
              </p:cNvSpPr>
              <p:nvPr/>
            </p:nvSpPr>
            <p:spPr bwMode="auto">
              <a:xfrm>
                <a:off x="3277" y="232"/>
                <a:ext cx="0" cy="3062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01" name="Line 650"/>
              <p:cNvSpPr>
                <a:spLocks noChangeShapeType="1"/>
              </p:cNvSpPr>
              <p:nvPr/>
            </p:nvSpPr>
            <p:spPr bwMode="auto">
              <a:xfrm>
                <a:off x="3504" y="232"/>
                <a:ext cx="0" cy="3062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02" name="AutoShape 651"/>
              <p:cNvSpPr>
                <a:spLocks noChangeArrowheads="1"/>
              </p:cNvSpPr>
              <p:nvPr/>
            </p:nvSpPr>
            <p:spPr bwMode="auto">
              <a:xfrm>
                <a:off x="5374" y="231"/>
                <a:ext cx="226" cy="250"/>
              </a:xfrm>
              <a:prstGeom prst="rtTriangle">
                <a:avLst/>
              </a:prstGeom>
              <a:solidFill>
                <a:srgbClr val="E5F5FF"/>
              </a:solidFill>
              <a:ln w="9525">
                <a:solidFill>
                  <a:srgbClr val="E5F5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03" name="AutoShape 652"/>
              <p:cNvSpPr>
                <a:spLocks noChangeArrowheads="1"/>
              </p:cNvSpPr>
              <p:nvPr/>
            </p:nvSpPr>
            <p:spPr bwMode="auto">
              <a:xfrm rot="16200000" flipH="1">
                <a:off x="5149" y="256"/>
                <a:ext cx="249" cy="203"/>
              </a:xfrm>
              <a:prstGeom prst="rtTriangle">
                <a:avLst/>
              </a:prstGeom>
              <a:solidFill>
                <a:srgbClr val="E5F5FF"/>
              </a:solidFill>
              <a:ln w="9525">
                <a:solidFill>
                  <a:srgbClr val="E5F5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04" name="AutoShape 653"/>
              <p:cNvSpPr>
                <a:spLocks noChangeArrowheads="1"/>
              </p:cNvSpPr>
              <p:nvPr/>
            </p:nvSpPr>
            <p:spPr bwMode="auto">
              <a:xfrm rot="16200000" flipH="1">
                <a:off x="5344" y="519"/>
                <a:ext cx="203" cy="136"/>
              </a:xfrm>
              <a:prstGeom prst="rtTriangle">
                <a:avLst/>
              </a:prstGeom>
              <a:solidFill>
                <a:srgbClr val="E5F5FF"/>
              </a:solidFill>
              <a:ln w="9525">
                <a:solidFill>
                  <a:srgbClr val="E5F5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05" name="AutoShape 654"/>
              <p:cNvSpPr>
                <a:spLocks noChangeArrowheads="1"/>
              </p:cNvSpPr>
              <p:nvPr/>
            </p:nvSpPr>
            <p:spPr bwMode="auto">
              <a:xfrm rot="16200000" flipH="1">
                <a:off x="5444" y="750"/>
                <a:ext cx="223" cy="92"/>
              </a:xfrm>
              <a:prstGeom prst="rtTriangle">
                <a:avLst/>
              </a:prstGeom>
              <a:solidFill>
                <a:srgbClr val="E5F5FF"/>
              </a:solidFill>
              <a:ln w="9525">
                <a:solidFill>
                  <a:srgbClr val="E5F5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06" name="Rectangle 655"/>
              <p:cNvSpPr>
                <a:spLocks noChangeArrowheads="1"/>
              </p:cNvSpPr>
              <p:nvPr/>
            </p:nvSpPr>
            <p:spPr bwMode="auto">
              <a:xfrm>
                <a:off x="5511" y="482"/>
                <a:ext cx="90" cy="202"/>
              </a:xfrm>
              <a:prstGeom prst="rect">
                <a:avLst/>
              </a:prstGeom>
              <a:solidFill>
                <a:srgbClr val="E5F5FF"/>
              </a:solidFill>
              <a:ln w="9525" algn="ctr">
                <a:solidFill>
                  <a:srgbClr val="E5F5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07" name="Line 656"/>
              <p:cNvSpPr>
                <a:spLocks noChangeShapeType="1"/>
              </p:cNvSpPr>
              <p:nvPr/>
            </p:nvSpPr>
            <p:spPr bwMode="auto">
              <a:xfrm>
                <a:off x="5171" y="232"/>
                <a:ext cx="204" cy="2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08" name="Line 657"/>
              <p:cNvSpPr>
                <a:spLocks noChangeShapeType="1"/>
              </p:cNvSpPr>
              <p:nvPr/>
            </p:nvSpPr>
            <p:spPr bwMode="auto">
              <a:xfrm>
                <a:off x="5375" y="482"/>
                <a:ext cx="136" cy="2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09" name="Line 658"/>
              <p:cNvSpPr>
                <a:spLocks noChangeShapeType="1"/>
              </p:cNvSpPr>
              <p:nvPr/>
            </p:nvSpPr>
            <p:spPr bwMode="auto">
              <a:xfrm flipH="1" flipV="1">
                <a:off x="5511" y="686"/>
                <a:ext cx="9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10" name="Line 659"/>
              <p:cNvSpPr>
                <a:spLocks noChangeShapeType="1"/>
              </p:cNvSpPr>
              <p:nvPr/>
            </p:nvSpPr>
            <p:spPr bwMode="auto">
              <a:xfrm>
                <a:off x="1519" y="856"/>
                <a:ext cx="4083" cy="0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11" name="Line 660"/>
              <p:cNvSpPr>
                <a:spLocks noChangeShapeType="1"/>
              </p:cNvSpPr>
              <p:nvPr/>
            </p:nvSpPr>
            <p:spPr bwMode="auto">
              <a:xfrm>
                <a:off x="1519" y="742"/>
                <a:ext cx="4083" cy="0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12" name="Line 661"/>
              <p:cNvSpPr>
                <a:spLocks noChangeShapeType="1"/>
              </p:cNvSpPr>
              <p:nvPr/>
            </p:nvSpPr>
            <p:spPr bwMode="auto">
              <a:xfrm>
                <a:off x="1746" y="629"/>
                <a:ext cx="3856" cy="0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13" name="Line 662"/>
              <p:cNvSpPr>
                <a:spLocks noChangeShapeType="1"/>
              </p:cNvSpPr>
              <p:nvPr/>
            </p:nvSpPr>
            <p:spPr bwMode="auto">
              <a:xfrm>
                <a:off x="1746" y="516"/>
                <a:ext cx="3856" cy="0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 dirty="0">
                  <a:latin typeface="Arial"/>
                  <a:cs typeface="Arial" charset="0"/>
                </a:endParaRPr>
              </a:p>
            </p:txBody>
          </p:sp>
          <p:sp>
            <p:nvSpPr>
              <p:cNvPr id="1014" name="Line 663"/>
              <p:cNvSpPr>
                <a:spLocks noChangeShapeType="1"/>
              </p:cNvSpPr>
              <p:nvPr/>
            </p:nvSpPr>
            <p:spPr bwMode="auto">
              <a:xfrm>
                <a:off x="5318" y="232"/>
                <a:ext cx="0" cy="1815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15" name="Line 664"/>
              <p:cNvSpPr>
                <a:spLocks noChangeShapeType="1"/>
              </p:cNvSpPr>
              <p:nvPr/>
            </p:nvSpPr>
            <p:spPr bwMode="auto">
              <a:xfrm>
                <a:off x="5205" y="232"/>
                <a:ext cx="0" cy="1815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16" name="AutoShape 665"/>
              <p:cNvSpPr>
                <a:spLocks noChangeArrowheads="1"/>
              </p:cNvSpPr>
              <p:nvPr/>
            </p:nvSpPr>
            <p:spPr bwMode="auto">
              <a:xfrm rot="5400000" flipH="1" flipV="1">
                <a:off x="5434" y="1651"/>
                <a:ext cx="223" cy="113"/>
              </a:xfrm>
              <a:prstGeom prst="rtTriangle">
                <a:avLst/>
              </a:prstGeom>
              <a:solidFill>
                <a:srgbClr val="E5F5FF"/>
              </a:solidFill>
              <a:ln w="9525">
                <a:solidFill>
                  <a:srgbClr val="E5F5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17" name="Line 666"/>
              <p:cNvSpPr>
                <a:spLocks noChangeShapeType="1"/>
              </p:cNvSpPr>
              <p:nvPr/>
            </p:nvSpPr>
            <p:spPr bwMode="auto">
              <a:xfrm flipV="1">
                <a:off x="5488" y="1593"/>
                <a:ext cx="114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18" name="Line 667"/>
              <p:cNvSpPr>
                <a:spLocks noChangeShapeType="1"/>
              </p:cNvSpPr>
              <p:nvPr/>
            </p:nvSpPr>
            <p:spPr bwMode="auto">
              <a:xfrm flipV="1">
                <a:off x="612" y="1763"/>
                <a:ext cx="4990" cy="0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19" name="Line 668"/>
              <p:cNvSpPr>
                <a:spLocks noChangeShapeType="1"/>
              </p:cNvSpPr>
              <p:nvPr/>
            </p:nvSpPr>
            <p:spPr bwMode="auto">
              <a:xfrm flipV="1">
                <a:off x="612" y="1650"/>
                <a:ext cx="4990" cy="0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20" name="AutoShape 669"/>
              <p:cNvSpPr>
                <a:spLocks noChangeArrowheads="1"/>
              </p:cNvSpPr>
              <p:nvPr/>
            </p:nvSpPr>
            <p:spPr bwMode="auto">
              <a:xfrm flipH="1" flipV="1">
                <a:off x="5375" y="232"/>
                <a:ext cx="227" cy="251"/>
              </a:xfrm>
              <a:prstGeom prst="rtTriangl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21" name="Line 670"/>
              <p:cNvSpPr>
                <a:spLocks noChangeShapeType="1"/>
              </p:cNvSpPr>
              <p:nvPr/>
            </p:nvSpPr>
            <p:spPr bwMode="auto">
              <a:xfrm>
                <a:off x="1973" y="402"/>
                <a:ext cx="3629" cy="0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22" name="Line 671"/>
              <p:cNvSpPr>
                <a:spLocks noChangeShapeType="1"/>
              </p:cNvSpPr>
              <p:nvPr/>
            </p:nvSpPr>
            <p:spPr bwMode="auto">
              <a:xfrm>
                <a:off x="5432" y="232"/>
                <a:ext cx="0" cy="1588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23" name="Line 672"/>
              <p:cNvSpPr>
                <a:spLocks noChangeShapeType="1"/>
              </p:cNvSpPr>
              <p:nvPr/>
            </p:nvSpPr>
            <p:spPr bwMode="auto">
              <a:xfrm>
                <a:off x="1973" y="289"/>
                <a:ext cx="3629" cy="0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24" name="Line 673"/>
              <p:cNvSpPr>
                <a:spLocks noChangeShapeType="1"/>
              </p:cNvSpPr>
              <p:nvPr/>
            </p:nvSpPr>
            <p:spPr bwMode="auto">
              <a:xfrm>
                <a:off x="5545" y="232"/>
                <a:ext cx="0" cy="1588"/>
              </a:xfrm>
              <a:prstGeom prst="line">
                <a:avLst/>
              </a:prstGeom>
              <a:noFill/>
              <a:ln w="63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25" name="Line 674"/>
              <p:cNvSpPr>
                <a:spLocks noChangeShapeType="1"/>
              </p:cNvSpPr>
              <p:nvPr/>
            </p:nvSpPr>
            <p:spPr bwMode="auto">
              <a:xfrm>
                <a:off x="5375" y="232"/>
                <a:ext cx="227" cy="2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26" name="Line 675"/>
              <p:cNvSpPr>
                <a:spLocks noChangeShapeType="1"/>
              </p:cNvSpPr>
              <p:nvPr/>
            </p:nvSpPr>
            <p:spPr bwMode="auto">
              <a:xfrm flipH="1">
                <a:off x="1973" y="232"/>
                <a:ext cx="362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27" name="Line 676"/>
              <p:cNvSpPr>
                <a:spLocks noChangeShapeType="1"/>
              </p:cNvSpPr>
              <p:nvPr/>
            </p:nvSpPr>
            <p:spPr bwMode="auto">
              <a:xfrm flipH="1">
                <a:off x="5601" y="232"/>
                <a:ext cx="1" cy="15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28" name="Line 677"/>
              <p:cNvSpPr>
                <a:spLocks noChangeShapeType="1"/>
              </p:cNvSpPr>
              <p:nvPr/>
            </p:nvSpPr>
            <p:spPr bwMode="auto">
              <a:xfrm>
                <a:off x="1519" y="686"/>
                <a:ext cx="22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29" name="Line 678"/>
              <p:cNvSpPr>
                <a:spLocks noChangeShapeType="1"/>
              </p:cNvSpPr>
              <p:nvPr/>
            </p:nvSpPr>
            <p:spPr bwMode="auto">
              <a:xfrm>
                <a:off x="1519" y="686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30" name="Line 679"/>
              <p:cNvSpPr>
                <a:spLocks noChangeShapeType="1"/>
              </p:cNvSpPr>
              <p:nvPr/>
            </p:nvSpPr>
            <p:spPr bwMode="auto">
              <a:xfrm>
                <a:off x="1746" y="459"/>
                <a:ext cx="22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31" name="Line 680"/>
              <p:cNvSpPr>
                <a:spLocks noChangeShapeType="1"/>
              </p:cNvSpPr>
              <p:nvPr/>
            </p:nvSpPr>
            <p:spPr bwMode="auto">
              <a:xfrm>
                <a:off x="1746" y="459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32" name="Line 681"/>
              <p:cNvSpPr>
                <a:spLocks noChangeShapeType="1"/>
              </p:cNvSpPr>
              <p:nvPr/>
            </p:nvSpPr>
            <p:spPr bwMode="auto">
              <a:xfrm>
                <a:off x="1973" y="232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33" name="Line 682"/>
              <p:cNvSpPr>
                <a:spLocks noChangeShapeType="1"/>
              </p:cNvSpPr>
              <p:nvPr/>
            </p:nvSpPr>
            <p:spPr bwMode="auto">
              <a:xfrm>
                <a:off x="839" y="1366"/>
                <a:ext cx="22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34" name="Line 683"/>
              <p:cNvSpPr>
                <a:spLocks noChangeShapeType="1"/>
              </p:cNvSpPr>
              <p:nvPr/>
            </p:nvSpPr>
            <p:spPr bwMode="auto">
              <a:xfrm>
                <a:off x="612" y="1593"/>
                <a:ext cx="2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35" name="Line 684"/>
              <p:cNvSpPr>
                <a:spLocks noChangeShapeType="1"/>
              </p:cNvSpPr>
              <p:nvPr/>
            </p:nvSpPr>
            <p:spPr bwMode="auto">
              <a:xfrm>
                <a:off x="839" y="1366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36" name="Line 685"/>
              <p:cNvSpPr>
                <a:spLocks noChangeShapeType="1"/>
              </p:cNvSpPr>
              <p:nvPr/>
            </p:nvSpPr>
            <p:spPr bwMode="auto">
              <a:xfrm>
                <a:off x="1292" y="913"/>
                <a:ext cx="22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37" name="Line 686"/>
              <p:cNvSpPr>
                <a:spLocks noChangeShapeType="1"/>
              </p:cNvSpPr>
              <p:nvPr/>
            </p:nvSpPr>
            <p:spPr bwMode="auto">
              <a:xfrm>
                <a:off x="1292" y="913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38" name="Line 687"/>
              <p:cNvSpPr>
                <a:spLocks noChangeShapeType="1"/>
              </p:cNvSpPr>
              <p:nvPr/>
            </p:nvSpPr>
            <p:spPr bwMode="auto">
              <a:xfrm>
                <a:off x="1066" y="1139"/>
                <a:ext cx="22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39" name="Line 688"/>
              <p:cNvSpPr>
                <a:spLocks noChangeShapeType="1"/>
              </p:cNvSpPr>
              <p:nvPr/>
            </p:nvSpPr>
            <p:spPr bwMode="auto">
              <a:xfrm>
                <a:off x="1066" y="1139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40" name="Line 68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5" y="1820"/>
                <a:ext cx="0" cy="14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41" name="Line 690"/>
              <p:cNvSpPr>
                <a:spLocks noChangeShapeType="1"/>
              </p:cNvSpPr>
              <p:nvPr/>
            </p:nvSpPr>
            <p:spPr bwMode="auto">
              <a:xfrm>
                <a:off x="612" y="1593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42" name="Line 691"/>
              <p:cNvSpPr>
                <a:spLocks noChangeShapeType="1"/>
              </p:cNvSpPr>
              <p:nvPr/>
            </p:nvSpPr>
            <p:spPr bwMode="auto">
              <a:xfrm flipV="1">
                <a:off x="385" y="1820"/>
                <a:ext cx="22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43" name="Line 692"/>
              <p:cNvSpPr>
                <a:spLocks noChangeShapeType="1"/>
              </p:cNvSpPr>
              <p:nvPr/>
            </p:nvSpPr>
            <p:spPr bwMode="auto">
              <a:xfrm>
                <a:off x="385" y="3294"/>
                <a:ext cx="362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44" name="Line 693"/>
              <p:cNvSpPr>
                <a:spLocks noChangeShapeType="1"/>
              </p:cNvSpPr>
              <p:nvPr/>
            </p:nvSpPr>
            <p:spPr bwMode="auto">
              <a:xfrm>
                <a:off x="4241" y="2954"/>
                <a:ext cx="22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45" name="Line 694"/>
              <p:cNvSpPr>
                <a:spLocks noChangeShapeType="1"/>
              </p:cNvSpPr>
              <p:nvPr/>
            </p:nvSpPr>
            <p:spPr bwMode="auto">
              <a:xfrm>
                <a:off x="4468" y="2727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46" name="Line 695"/>
              <p:cNvSpPr>
                <a:spLocks noChangeShapeType="1"/>
              </p:cNvSpPr>
              <p:nvPr/>
            </p:nvSpPr>
            <p:spPr bwMode="auto">
              <a:xfrm>
                <a:off x="4241" y="2954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47" name="Line 696"/>
              <p:cNvSpPr>
                <a:spLocks noChangeShapeType="1"/>
              </p:cNvSpPr>
              <p:nvPr/>
            </p:nvSpPr>
            <p:spPr bwMode="auto">
              <a:xfrm>
                <a:off x="4694" y="2500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48" name="Line 697"/>
              <p:cNvSpPr>
                <a:spLocks noChangeShapeType="1"/>
              </p:cNvSpPr>
              <p:nvPr/>
            </p:nvSpPr>
            <p:spPr bwMode="auto">
              <a:xfrm>
                <a:off x="4014" y="3181"/>
                <a:ext cx="22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49" name="Line 698"/>
              <p:cNvSpPr>
                <a:spLocks noChangeShapeType="1"/>
              </p:cNvSpPr>
              <p:nvPr/>
            </p:nvSpPr>
            <p:spPr bwMode="auto">
              <a:xfrm>
                <a:off x="4014" y="3180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50" name="Line 699"/>
              <p:cNvSpPr>
                <a:spLocks noChangeShapeType="1"/>
              </p:cNvSpPr>
              <p:nvPr/>
            </p:nvSpPr>
            <p:spPr bwMode="auto">
              <a:xfrm>
                <a:off x="4468" y="2727"/>
                <a:ext cx="22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51" name="Line 700"/>
              <p:cNvSpPr>
                <a:spLocks noChangeShapeType="1"/>
              </p:cNvSpPr>
              <p:nvPr/>
            </p:nvSpPr>
            <p:spPr bwMode="auto">
              <a:xfrm>
                <a:off x="4694" y="2500"/>
                <a:ext cx="22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52" name="Line 701"/>
              <p:cNvSpPr>
                <a:spLocks noChangeShapeType="1"/>
              </p:cNvSpPr>
              <p:nvPr/>
            </p:nvSpPr>
            <p:spPr bwMode="auto">
              <a:xfrm>
                <a:off x="4921" y="2273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53" name="Line 702"/>
              <p:cNvSpPr>
                <a:spLocks noChangeShapeType="1"/>
              </p:cNvSpPr>
              <p:nvPr/>
            </p:nvSpPr>
            <p:spPr bwMode="auto">
              <a:xfrm>
                <a:off x="5148" y="2047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54" name="Line 703"/>
              <p:cNvSpPr>
                <a:spLocks noChangeShapeType="1"/>
              </p:cNvSpPr>
              <p:nvPr/>
            </p:nvSpPr>
            <p:spPr bwMode="auto">
              <a:xfrm>
                <a:off x="5375" y="1820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55" name="Line 704"/>
              <p:cNvSpPr>
                <a:spLocks noChangeShapeType="1"/>
              </p:cNvSpPr>
              <p:nvPr/>
            </p:nvSpPr>
            <p:spPr bwMode="auto">
              <a:xfrm>
                <a:off x="4921" y="2273"/>
                <a:ext cx="22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56" name="Line 705"/>
              <p:cNvSpPr>
                <a:spLocks noChangeShapeType="1"/>
              </p:cNvSpPr>
              <p:nvPr/>
            </p:nvSpPr>
            <p:spPr bwMode="auto">
              <a:xfrm>
                <a:off x="5148" y="2046"/>
                <a:ext cx="22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57" name="Line 706"/>
              <p:cNvSpPr>
                <a:spLocks noChangeShapeType="1"/>
              </p:cNvSpPr>
              <p:nvPr/>
            </p:nvSpPr>
            <p:spPr bwMode="auto">
              <a:xfrm>
                <a:off x="5375" y="1819"/>
                <a:ext cx="22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</p:grpSp>
        <p:grpSp>
          <p:nvGrpSpPr>
            <p:cNvPr id="9" name="Group 1115"/>
            <p:cNvGrpSpPr/>
            <p:nvPr/>
          </p:nvGrpSpPr>
          <p:grpSpPr>
            <a:xfrm>
              <a:off x="3687820" y="2462328"/>
              <a:ext cx="2295110" cy="2026444"/>
              <a:chOff x="3391461" y="2141538"/>
              <a:chExt cx="3060146" cy="2701925"/>
            </a:xfrm>
          </p:grpSpPr>
          <p:sp>
            <p:nvSpPr>
              <p:cNvPr id="305" name="Text Box 1037"/>
              <p:cNvSpPr txBox="1">
                <a:spLocks noChangeArrowheads="1"/>
              </p:cNvSpPr>
              <p:nvPr/>
            </p:nvSpPr>
            <p:spPr bwMode="auto">
              <a:xfrm>
                <a:off x="3573469" y="4481512"/>
                <a:ext cx="180975" cy="182564"/>
              </a:xfrm>
              <a:prstGeom prst="rect">
                <a:avLst/>
              </a:prstGeom>
              <a:solidFill>
                <a:srgbClr val="00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06" name="Text Box 1038"/>
              <p:cNvSpPr txBox="1">
                <a:spLocks noChangeArrowheads="1"/>
              </p:cNvSpPr>
              <p:nvPr/>
            </p:nvSpPr>
            <p:spPr bwMode="auto">
              <a:xfrm>
                <a:off x="3749676" y="4481513"/>
                <a:ext cx="184156" cy="179388"/>
              </a:xfrm>
              <a:prstGeom prst="rect">
                <a:avLst/>
              </a:prstGeom>
              <a:solidFill>
                <a:srgbClr val="00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07" name="Text Box 1039"/>
              <p:cNvSpPr txBox="1">
                <a:spLocks noChangeArrowheads="1"/>
              </p:cNvSpPr>
              <p:nvPr/>
            </p:nvSpPr>
            <p:spPr bwMode="auto">
              <a:xfrm>
                <a:off x="3749676" y="4660901"/>
                <a:ext cx="184156" cy="179388"/>
              </a:xfrm>
              <a:prstGeom prst="rect">
                <a:avLst/>
              </a:prstGeom>
              <a:solidFill>
                <a:srgbClr val="00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08" name="Text Box 1040"/>
              <p:cNvSpPr txBox="1">
                <a:spLocks noChangeArrowheads="1"/>
              </p:cNvSpPr>
              <p:nvPr/>
            </p:nvSpPr>
            <p:spPr bwMode="auto">
              <a:xfrm>
                <a:off x="4111626" y="4121151"/>
                <a:ext cx="184156" cy="180975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09" name="Rectangle 1041"/>
              <p:cNvSpPr>
                <a:spLocks noChangeArrowheads="1"/>
              </p:cNvSpPr>
              <p:nvPr/>
            </p:nvSpPr>
            <p:spPr bwMode="auto">
              <a:xfrm>
                <a:off x="4111626" y="4302126"/>
                <a:ext cx="184156" cy="179388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10" name="AutoShape 1042"/>
              <p:cNvSpPr>
                <a:spLocks noChangeArrowheads="1"/>
              </p:cNvSpPr>
              <p:nvPr/>
            </p:nvSpPr>
            <p:spPr bwMode="auto">
              <a:xfrm rot="16200000">
                <a:off x="4116394" y="4302126"/>
                <a:ext cx="179388" cy="179388"/>
              </a:xfrm>
              <a:prstGeom prst="rtTriangle">
                <a:avLst/>
              </a:prstGeom>
              <a:solidFill>
                <a:srgbClr val="00FF00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11" name="Text Box 1043"/>
              <p:cNvSpPr txBox="1">
                <a:spLocks noChangeArrowheads="1"/>
              </p:cNvSpPr>
              <p:nvPr/>
            </p:nvSpPr>
            <p:spPr bwMode="auto">
              <a:xfrm>
                <a:off x="3931211" y="4121151"/>
                <a:ext cx="180975" cy="180975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12" name="Text Box 1044"/>
              <p:cNvSpPr txBox="1">
                <a:spLocks noChangeArrowheads="1"/>
              </p:cNvSpPr>
              <p:nvPr/>
            </p:nvSpPr>
            <p:spPr bwMode="auto">
              <a:xfrm>
                <a:off x="4475169" y="3760788"/>
                <a:ext cx="179388" cy="180975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13" name="Text Box 1045"/>
              <p:cNvSpPr txBox="1">
                <a:spLocks noChangeArrowheads="1"/>
              </p:cNvSpPr>
              <p:nvPr/>
            </p:nvSpPr>
            <p:spPr bwMode="auto">
              <a:xfrm>
                <a:off x="4294194" y="3760788"/>
                <a:ext cx="180975" cy="180975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14" name="Text Box 1046"/>
              <p:cNvSpPr txBox="1">
                <a:spLocks noChangeArrowheads="1"/>
              </p:cNvSpPr>
              <p:nvPr/>
            </p:nvSpPr>
            <p:spPr bwMode="auto">
              <a:xfrm>
                <a:off x="4475169" y="3941763"/>
                <a:ext cx="179388" cy="179388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15" name="Text Box 1047"/>
              <p:cNvSpPr txBox="1">
                <a:spLocks noChangeArrowheads="1"/>
              </p:cNvSpPr>
              <p:nvPr/>
            </p:nvSpPr>
            <p:spPr bwMode="auto">
              <a:xfrm>
                <a:off x="4833944" y="3400426"/>
                <a:ext cx="180975" cy="180975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16" name="Rectangle 1048"/>
              <p:cNvSpPr>
                <a:spLocks noChangeArrowheads="1"/>
              </p:cNvSpPr>
              <p:nvPr/>
            </p:nvSpPr>
            <p:spPr bwMode="auto">
              <a:xfrm>
                <a:off x="4833944" y="3581401"/>
                <a:ext cx="180975" cy="179388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17" name="AutoShape 1049"/>
              <p:cNvSpPr>
                <a:spLocks noChangeArrowheads="1"/>
              </p:cNvSpPr>
              <p:nvPr/>
            </p:nvSpPr>
            <p:spPr bwMode="auto">
              <a:xfrm rot="16200000">
                <a:off x="4835531" y="3581401"/>
                <a:ext cx="179388" cy="179388"/>
              </a:xfrm>
              <a:prstGeom prst="rtTriangle">
                <a:avLst/>
              </a:prstGeom>
              <a:solidFill>
                <a:srgbClr val="00FF00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18" name="Text Box 1050"/>
              <p:cNvSpPr txBox="1">
                <a:spLocks noChangeArrowheads="1"/>
              </p:cNvSpPr>
              <p:nvPr/>
            </p:nvSpPr>
            <p:spPr bwMode="auto">
              <a:xfrm>
                <a:off x="4654556" y="3400426"/>
                <a:ext cx="179388" cy="180975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19" name="Text Box 1051"/>
              <p:cNvSpPr txBox="1">
                <a:spLocks noChangeArrowheads="1"/>
              </p:cNvSpPr>
              <p:nvPr/>
            </p:nvSpPr>
            <p:spPr bwMode="auto">
              <a:xfrm>
                <a:off x="5375281" y="3219451"/>
                <a:ext cx="179388" cy="182563"/>
              </a:xfrm>
              <a:prstGeom prst="rect">
                <a:avLst/>
              </a:prstGeom>
              <a:solidFill>
                <a:srgbClr val="00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20" name="Text Box 1052"/>
              <p:cNvSpPr txBox="1">
                <a:spLocks noChangeArrowheads="1"/>
              </p:cNvSpPr>
              <p:nvPr/>
            </p:nvSpPr>
            <p:spPr bwMode="auto">
              <a:xfrm>
                <a:off x="5014919" y="3219451"/>
                <a:ext cx="179388" cy="182563"/>
              </a:xfrm>
              <a:prstGeom prst="rect">
                <a:avLst/>
              </a:prstGeom>
              <a:solidFill>
                <a:srgbClr val="00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21" name="Text Box 1053"/>
              <p:cNvSpPr txBox="1">
                <a:spLocks noChangeArrowheads="1"/>
              </p:cNvSpPr>
              <p:nvPr/>
            </p:nvSpPr>
            <p:spPr bwMode="auto">
              <a:xfrm>
                <a:off x="5194306" y="3219451"/>
                <a:ext cx="180975" cy="18256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22" name="Text Box 1054"/>
              <p:cNvSpPr txBox="1">
                <a:spLocks noChangeArrowheads="1"/>
              </p:cNvSpPr>
              <p:nvPr/>
            </p:nvSpPr>
            <p:spPr bwMode="auto">
              <a:xfrm>
                <a:off x="5554669" y="3221038"/>
                <a:ext cx="179388" cy="180975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23" name="Text Box 1055"/>
              <p:cNvSpPr txBox="1">
                <a:spLocks noChangeArrowheads="1"/>
              </p:cNvSpPr>
              <p:nvPr/>
            </p:nvSpPr>
            <p:spPr bwMode="auto">
              <a:xfrm>
                <a:off x="5194306" y="3041651"/>
                <a:ext cx="180975" cy="177800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24" name="Text Box 1056"/>
              <p:cNvSpPr txBox="1">
                <a:spLocks noChangeArrowheads="1"/>
              </p:cNvSpPr>
              <p:nvPr/>
            </p:nvSpPr>
            <p:spPr bwMode="auto">
              <a:xfrm>
                <a:off x="5014919" y="3041651"/>
                <a:ext cx="179388" cy="177800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25" name="Text Box 1057"/>
              <p:cNvSpPr txBox="1">
                <a:spLocks noChangeArrowheads="1"/>
              </p:cNvSpPr>
              <p:nvPr/>
            </p:nvSpPr>
            <p:spPr bwMode="auto">
              <a:xfrm>
                <a:off x="4835531" y="3041651"/>
                <a:ext cx="179388" cy="177800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26" name="Text Box 1058"/>
              <p:cNvSpPr txBox="1">
                <a:spLocks noChangeArrowheads="1"/>
              </p:cNvSpPr>
              <p:nvPr/>
            </p:nvSpPr>
            <p:spPr bwMode="auto">
              <a:xfrm>
                <a:off x="4475169" y="3400426"/>
                <a:ext cx="179388" cy="180980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27" name="Text Box 1059"/>
              <p:cNvSpPr txBox="1">
                <a:spLocks noChangeArrowheads="1"/>
              </p:cNvSpPr>
              <p:nvPr/>
            </p:nvSpPr>
            <p:spPr bwMode="auto">
              <a:xfrm>
                <a:off x="4111625" y="3760788"/>
                <a:ext cx="182569" cy="180975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28" name="Text Box 1060"/>
              <p:cNvSpPr txBox="1">
                <a:spLocks noChangeArrowheads="1"/>
              </p:cNvSpPr>
              <p:nvPr/>
            </p:nvSpPr>
            <p:spPr bwMode="auto">
              <a:xfrm>
                <a:off x="3749676" y="4121151"/>
                <a:ext cx="184156" cy="180975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29" name="Text Box 1061"/>
              <p:cNvSpPr txBox="1">
                <a:spLocks noChangeArrowheads="1"/>
              </p:cNvSpPr>
              <p:nvPr/>
            </p:nvSpPr>
            <p:spPr bwMode="auto">
              <a:xfrm>
                <a:off x="3391461" y="4481512"/>
                <a:ext cx="182008" cy="182563"/>
              </a:xfrm>
              <a:prstGeom prst="rect">
                <a:avLst/>
              </a:prstGeom>
              <a:solidFill>
                <a:srgbClr val="00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30" name="Rectangle 1062"/>
              <p:cNvSpPr>
                <a:spLocks noChangeArrowheads="1"/>
              </p:cNvSpPr>
              <p:nvPr/>
            </p:nvSpPr>
            <p:spPr bwMode="auto">
              <a:xfrm>
                <a:off x="5375281" y="2860676"/>
                <a:ext cx="179388" cy="179388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31" name="AutoShape 1063"/>
              <p:cNvSpPr>
                <a:spLocks noChangeArrowheads="1"/>
              </p:cNvSpPr>
              <p:nvPr/>
            </p:nvSpPr>
            <p:spPr bwMode="auto">
              <a:xfrm rot="16200000">
                <a:off x="5375281" y="2860676"/>
                <a:ext cx="179388" cy="179388"/>
              </a:xfrm>
              <a:prstGeom prst="rtTriangle">
                <a:avLst/>
              </a:prstGeom>
              <a:solidFill>
                <a:srgbClr val="00FF00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32" name="Text Box 1064"/>
              <p:cNvSpPr txBox="1">
                <a:spLocks noChangeArrowheads="1"/>
              </p:cNvSpPr>
              <p:nvPr/>
            </p:nvSpPr>
            <p:spPr bwMode="auto">
              <a:xfrm>
                <a:off x="5554669" y="2860676"/>
                <a:ext cx="179388" cy="179388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33" name="Text Box 1065"/>
              <p:cNvSpPr txBox="1">
                <a:spLocks noChangeArrowheads="1"/>
              </p:cNvSpPr>
              <p:nvPr/>
            </p:nvSpPr>
            <p:spPr bwMode="auto">
              <a:xfrm>
                <a:off x="5734056" y="2860676"/>
                <a:ext cx="179388" cy="179388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34" name="Text Box 1066"/>
              <p:cNvSpPr txBox="1">
                <a:spLocks noChangeArrowheads="1"/>
              </p:cNvSpPr>
              <p:nvPr/>
            </p:nvSpPr>
            <p:spPr bwMode="auto">
              <a:xfrm>
                <a:off x="5913444" y="2860676"/>
                <a:ext cx="179388" cy="179388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35" name="Text Box 1067"/>
              <p:cNvSpPr txBox="1">
                <a:spLocks noChangeArrowheads="1"/>
              </p:cNvSpPr>
              <p:nvPr/>
            </p:nvSpPr>
            <p:spPr bwMode="auto">
              <a:xfrm>
                <a:off x="5375281" y="2681288"/>
                <a:ext cx="179388" cy="179388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36" name="Text Box 1068"/>
              <p:cNvSpPr txBox="1">
                <a:spLocks noChangeArrowheads="1"/>
              </p:cNvSpPr>
              <p:nvPr/>
            </p:nvSpPr>
            <p:spPr bwMode="auto">
              <a:xfrm>
                <a:off x="5554669" y="2681288"/>
                <a:ext cx="179388" cy="179388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37" name="Text Box 1069"/>
              <p:cNvSpPr txBox="1">
                <a:spLocks noChangeArrowheads="1"/>
              </p:cNvSpPr>
              <p:nvPr/>
            </p:nvSpPr>
            <p:spPr bwMode="auto">
              <a:xfrm>
                <a:off x="5734056" y="2501901"/>
                <a:ext cx="179388" cy="180975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38" name="Text Box 1070"/>
              <p:cNvSpPr txBox="1">
                <a:spLocks noChangeArrowheads="1"/>
              </p:cNvSpPr>
              <p:nvPr/>
            </p:nvSpPr>
            <p:spPr bwMode="auto">
              <a:xfrm>
                <a:off x="5913444" y="2501901"/>
                <a:ext cx="179388" cy="180975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39" name="Text Box 1071"/>
              <p:cNvSpPr txBox="1">
                <a:spLocks noChangeArrowheads="1"/>
              </p:cNvSpPr>
              <p:nvPr/>
            </p:nvSpPr>
            <p:spPr bwMode="auto">
              <a:xfrm>
                <a:off x="6272219" y="2501901"/>
                <a:ext cx="179388" cy="180975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40" name="Rectangle 1072"/>
              <p:cNvSpPr>
                <a:spLocks noChangeArrowheads="1"/>
              </p:cNvSpPr>
              <p:nvPr/>
            </p:nvSpPr>
            <p:spPr bwMode="auto">
              <a:xfrm>
                <a:off x="6096006" y="2141538"/>
                <a:ext cx="179388" cy="179388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41" name="Text Box 1073"/>
              <p:cNvSpPr txBox="1">
                <a:spLocks noChangeArrowheads="1"/>
              </p:cNvSpPr>
              <p:nvPr/>
            </p:nvSpPr>
            <p:spPr bwMode="auto">
              <a:xfrm>
                <a:off x="6092831" y="2501901"/>
                <a:ext cx="179388" cy="180975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42" name="Text Box 1074"/>
              <p:cNvSpPr txBox="1">
                <a:spLocks noChangeArrowheads="1"/>
              </p:cNvSpPr>
              <p:nvPr/>
            </p:nvSpPr>
            <p:spPr bwMode="auto">
              <a:xfrm>
                <a:off x="6272219" y="2320926"/>
                <a:ext cx="179388" cy="180975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43" name="Text Box 1075"/>
              <p:cNvSpPr txBox="1">
                <a:spLocks noChangeArrowheads="1"/>
              </p:cNvSpPr>
              <p:nvPr/>
            </p:nvSpPr>
            <p:spPr bwMode="auto">
              <a:xfrm>
                <a:off x="6092831" y="2320926"/>
                <a:ext cx="179388" cy="180975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44" name="Text Box 1076"/>
              <p:cNvSpPr txBox="1">
                <a:spLocks noChangeArrowheads="1"/>
              </p:cNvSpPr>
              <p:nvPr/>
            </p:nvSpPr>
            <p:spPr bwMode="auto">
              <a:xfrm>
                <a:off x="5913444" y="2681288"/>
                <a:ext cx="179388" cy="180975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45" name="Text Box 1077"/>
              <p:cNvSpPr txBox="1">
                <a:spLocks noChangeArrowheads="1"/>
              </p:cNvSpPr>
              <p:nvPr/>
            </p:nvSpPr>
            <p:spPr bwMode="auto">
              <a:xfrm>
                <a:off x="5734056" y="2681288"/>
                <a:ext cx="179388" cy="180975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46" name="Text Box 1078"/>
              <p:cNvSpPr txBox="1">
                <a:spLocks noChangeArrowheads="1"/>
              </p:cNvSpPr>
              <p:nvPr/>
            </p:nvSpPr>
            <p:spPr bwMode="auto">
              <a:xfrm>
                <a:off x="5554669" y="3040063"/>
                <a:ext cx="179388" cy="18256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47" name="Text Box 1079"/>
              <p:cNvSpPr txBox="1">
                <a:spLocks noChangeArrowheads="1"/>
              </p:cNvSpPr>
              <p:nvPr/>
            </p:nvSpPr>
            <p:spPr bwMode="auto">
              <a:xfrm>
                <a:off x="5375281" y="3040063"/>
                <a:ext cx="179388" cy="18256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48" name="Text Box 1080"/>
              <p:cNvSpPr txBox="1">
                <a:spLocks noChangeArrowheads="1"/>
              </p:cNvSpPr>
              <p:nvPr/>
            </p:nvSpPr>
            <p:spPr bwMode="auto">
              <a:xfrm>
                <a:off x="5194306" y="3400426"/>
                <a:ext cx="179388" cy="180975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49" name="Text Box 1081"/>
              <p:cNvSpPr txBox="1">
                <a:spLocks noChangeArrowheads="1"/>
              </p:cNvSpPr>
              <p:nvPr/>
            </p:nvSpPr>
            <p:spPr bwMode="auto">
              <a:xfrm>
                <a:off x="5014919" y="3400426"/>
                <a:ext cx="179388" cy="180975"/>
              </a:xfrm>
              <a:prstGeom prst="rect">
                <a:avLst/>
              </a:prstGeom>
              <a:solidFill>
                <a:srgbClr val="00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50" name="Text Box 1082"/>
              <p:cNvSpPr txBox="1">
                <a:spLocks noChangeArrowheads="1"/>
              </p:cNvSpPr>
              <p:nvPr/>
            </p:nvSpPr>
            <p:spPr bwMode="auto">
              <a:xfrm>
                <a:off x="4833944" y="3759201"/>
                <a:ext cx="180975" cy="180975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51" name="Text Box 1083"/>
              <p:cNvSpPr txBox="1">
                <a:spLocks noChangeArrowheads="1"/>
              </p:cNvSpPr>
              <p:nvPr/>
            </p:nvSpPr>
            <p:spPr bwMode="auto">
              <a:xfrm>
                <a:off x="4475169" y="4122738"/>
                <a:ext cx="179388" cy="180975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52" name="Text Box 1084"/>
              <p:cNvSpPr txBox="1">
                <a:spLocks noChangeArrowheads="1"/>
              </p:cNvSpPr>
              <p:nvPr/>
            </p:nvSpPr>
            <p:spPr bwMode="auto">
              <a:xfrm>
                <a:off x="4835531" y="3941763"/>
                <a:ext cx="179388" cy="179388"/>
              </a:xfrm>
              <a:prstGeom prst="rect">
                <a:avLst/>
              </a:prstGeom>
              <a:solidFill>
                <a:srgbClr val="00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53" name="Rectangle 1085"/>
              <p:cNvSpPr>
                <a:spLocks noChangeArrowheads="1"/>
              </p:cNvSpPr>
              <p:nvPr/>
            </p:nvSpPr>
            <p:spPr bwMode="auto">
              <a:xfrm>
                <a:off x="5192719" y="3581401"/>
                <a:ext cx="180975" cy="179388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54" name="AutoShape 1086"/>
              <p:cNvSpPr>
                <a:spLocks noChangeArrowheads="1"/>
              </p:cNvSpPr>
              <p:nvPr/>
            </p:nvSpPr>
            <p:spPr bwMode="auto">
              <a:xfrm rot="16200000">
                <a:off x="5194306" y="3581401"/>
                <a:ext cx="179388" cy="179388"/>
              </a:xfrm>
              <a:prstGeom prst="rtTriangle">
                <a:avLst/>
              </a:prstGeom>
              <a:solidFill>
                <a:srgbClr val="00FF00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355" name="Text Box 1087"/>
              <p:cNvSpPr txBox="1">
                <a:spLocks noChangeArrowheads="1"/>
              </p:cNvSpPr>
              <p:nvPr/>
            </p:nvSpPr>
            <p:spPr bwMode="auto">
              <a:xfrm>
                <a:off x="4111625" y="4481513"/>
                <a:ext cx="182569" cy="180975"/>
              </a:xfrm>
              <a:prstGeom prst="rect">
                <a:avLst/>
              </a:prstGeom>
              <a:solidFill>
                <a:srgbClr val="00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56" name="Text Box 1064"/>
              <p:cNvSpPr txBox="1">
                <a:spLocks noChangeArrowheads="1"/>
              </p:cNvSpPr>
              <p:nvPr/>
            </p:nvSpPr>
            <p:spPr bwMode="auto">
              <a:xfrm>
                <a:off x="5194307" y="2862262"/>
                <a:ext cx="180973" cy="17939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57" name="Text Box 1064"/>
              <p:cNvSpPr txBox="1">
                <a:spLocks noChangeArrowheads="1"/>
              </p:cNvSpPr>
              <p:nvPr/>
            </p:nvSpPr>
            <p:spPr bwMode="auto">
              <a:xfrm>
                <a:off x="4835531" y="3219451"/>
                <a:ext cx="179388" cy="179388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58" name="Text Box 1064"/>
              <p:cNvSpPr txBox="1">
                <a:spLocks noChangeArrowheads="1"/>
              </p:cNvSpPr>
              <p:nvPr/>
            </p:nvSpPr>
            <p:spPr bwMode="auto">
              <a:xfrm>
                <a:off x="4475169" y="3581405"/>
                <a:ext cx="179388" cy="179389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59" name="Text Box 1064"/>
              <p:cNvSpPr txBox="1">
                <a:spLocks noChangeArrowheads="1"/>
              </p:cNvSpPr>
              <p:nvPr/>
            </p:nvSpPr>
            <p:spPr bwMode="auto">
              <a:xfrm>
                <a:off x="4111625" y="3940176"/>
                <a:ext cx="182569" cy="181768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60" name="Text Box 1064"/>
              <p:cNvSpPr txBox="1">
                <a:spLocks noChangeArrowheads="1"/>
              </p:cNvSpPr>
              <p:nvPr/>
            </p:nvSpPr>
            <p:spPr bwMode="auto">
              <a:xfrm>
                <a:off x="3749676" y="4301734"/>
                <a:ext cx="187337" cy="181768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61" name="Text Box 1039"/>
              <p:cNvSpPr txBox="1">
                <a:spLocks noChangeArrowheads="1"/>
              </p:cNvSpPr>
              <p:nvPr/>
            </p:nvSpPr>
            <p:spPr bwMode="auto">
              <a:xfrm>
                <a:off x="3391461" y="4664075"/>
                <a:ext cx="182008" cy="179388"/>
              </a:xfrm>
              <a:prstGeom prst="rect">
                <a:avLst/>
              </a:prstGeom>
              <a:solidFill>
                <a:srgbClr val="00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</p:grpSp>
        <p:grpSp>
          <p:nvGrpSpPr>
            <p:cNvPr id="10" name="Group 707"/>
            <p:cNvGrpSpPr>
              <a:grpSpLocks/>
            </p:cNvGrpSpPr>
            <p:nvPr/>
          </p:nvGrpSpPr>
          <p:grpSpPr bwMode="auto">
            <a:xfrm>
              <a:off x="1453754" y="2802733"/>
              <a:ext cx="2570559" cy="2564606"/>
              <a:chOff x="261" y="1634"/>
              <a:chExt cx="2159" cy="2154"/>
            </a:xfrm>
          </p:grpSpPr>
          <p:grpSp>
            <p:nvGrpSpPr>
              <p:cNvPr id="299" name="Group 708"/>
              <p:cNvGrpSpPr>
                <a:grpSpLocks/>
              </p:cNvGrpSpPr>
              <p:nvPr/>
            </p:nvGrpSpPr>
            <p:grpSpPr bwMode="auto">
              <a:xfrm>
                <a:off x="1115" y="1634"/>
                <a:ext cx="114" cy="2154"/>
                <a:chOff x="1235" y="1141"/>
                <a:chExt cx="114" cy="2154"/>
              </a:xfrm>
            </p:grpSpPr>
            <p:sp>
              <p:nvSpPr>
                <p:cNvPr id="303" name="Rectangle 709"/>
                <p:cNvSpPr>
                  <a:spLocks noChangeArrowheads="1"/>
                </p:cNvSpPr>
                <p:nvPr/>
              </p:nvSpPr>
              <p:spPr bwMode="auto">
                <a:xfrm rot="-5400000">
                  <a:off x="385" y="1991"/>
                  <a:ext cx="1813" cy="114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00">
                        <a:alpha val="30000"/>
                      </a:srgbClr>
                    </a:gs>
                    <a:gs pos="100000">
                      <a:srgbClr val="FF0000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0" scaled="1"/>
                </a:gradFill>
                <a:ln w="19050">
                  <a:noFill/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304" name="Rectangle 710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121" y="3068"/>
                  <a:ext cx="341" cy="114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00">
                        <a:alpha val="30000"/>
                      </a:srgbClr>
                    </a:gs>
                    <a:gs pos="100000">
                      <a:srgbClr val="FF0000">
                        <a:gamma/>
                        <a:shade val="46275"/>
                        <a:invGamma/>
                        <a:alpha val="14999"/>
                      </a:srgbClr>
                    </a:gs>
                  </a:gsLst>
                  <a:lin ang="0" scaled="1"/>
                </a:gradFill>
                <a:ln w="19050">
                  <a:noFill/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</p:grpSp>
          <p:grpSp>
            <p:nvGrpSpPr>
              <p:cNvPr id="300" name="Group 711"/>
              <p:cNvGrpSpPr>
                <a:grpSpLocks/>
              </p:cNvGrpSpPr>
              <p:nvPr/>
            </p:nvGrpSpPr>
            <p:grpSpPr bwMode="auto">
              <a:xfrm>
                <a:off x="261" y="3390"/>
                <a:ext cx="2159" cy="114"/>
                <a:chOff x="381" y="2897"/>
                <a:chExt cx="2159" cy="114"/>
              </a:xfrm>
            </p:grpSpPr>
            <p:sp>
              <p:nvSpPr>
                <p:cNvPr id="301" name="Rectangle 712"/>
                <p:cNvSpPr>
                  <a:spLocks noChangeArrowheads="1"/>
                </p:cNvSpPr>
                <p:nvPr/>
              </p:nvSpPr>
              <p:spPr bwMode="auto">
                <a:xfrm>
                  <a:off x="1292" y="2897"/>
                  <a:ext cx="1248" cy="114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00">
                        <a:alpha val="60001"/>
                      </a:srgbClr>
                    </a:gs>
                    <a:gs pos="100000">
                      <a:srgbClr val="FF0000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0" scaled="1"/>
                </a:gradFill>
                <a:ln w="19050">
                  <a:noFill/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302" name="Rectangle 713"/>
                <p:cNvSpPr>
                  <a:spLocks noChangeArrowheads="1"/>
                </p:cNvSpPr>
                <p:nvPr/>
              </p:nvSpPr>
              <p:spPr bwMode="auto">
                <a:xfrm flipH="1">
                  <a:off x="381" y="2897"/>
                  <a:ext cx="911" cy="114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00">
                        <a:alpha val="60001"/>
                      </a:srgbClr>
                    </a:gs>
                    <a:gs pos="100000">
                      <a:srgbClr val="FF0000">
                        <a:gamma/>
                        <a:shade val="46275"/>
                        <a:invGamma/>
                        <a:alpha val="20000"/>
                      </a:srgbClr>
                    </a:gs>
                  </a:gsLst>
                  <a:lin ang="0" scaled="1"/>
                </a:gradFill>
                <a:ln w="19050">
                  <a:noFill/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</p:grpSp>
        </p:grpSp>
        <p:grpSp>
          <p:nvGrpSpPr>
            <p:cNvPr id="11" name="Group 714"/>
            <p:cNvGrpSpPr>
              <a:grpSpLocks/>
            </p:cNvGrpSpPr>
            <p:nvPr/>
          </p:nvGrpSpPr>
          <p:grpSpPr bwMode="auto">
            <a:xfrm>
              <a:off x="1454945" y="2936083"/>
              <a:ext cx="3446860" cy="2164556"/>
              <a:chOff x="262" y="1746"/>
              <a:chExt cx="2895" cy="1818"/>
            </a:xfrm>
          </p:grpSpPr>
          <p:grpSp>
            <p:nvGrpSpPr>
              <p:cNvPr id="293" name="Group 715"/>
              <p:cNvGrpSpPr>
                <a:grpSpLocks/>
              </p:cNvGrpSpPr>
              <p:nvPr/>
            </p:nvGrpSpPr>
            <p:grpSpPr bwMode="auto">
              <a:xfrm>
                <a:off x="2248" y="1746"/>
                <a:ext cx="114" cy="1818"/>
                <a:chOff x="2248" y="1746"/>
                <a:chExt cx="114" cy="1818"/>
              </a:xfrm>
            </p:grpSpPr>
            <p:sp>
              <p:nvSpPr>
                <p:cNvPr id="297" name="Rectangle 716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793" y="2995"/>
                  <a:ext cx="1024" cy="114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00">
                        <a:alpha val="60001"/>
                      </a:srgbClr>
                    </a:gs>
                    <a:gs pos="100000">
                      <a:srgbClr val="FF0000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0" scaled="1"/>
                </a:gradFill>
                <a:ln w="19050">
                  <a:noFill/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298" name="Rectangle 717"/>
                <p:cNvSpPr>
                  <a:spLocks noChangeArrowheads="1"/>
                </p:cNvSpPr>
                <p:nvPr/>
              </p:nvSpPr>
              <p:spPr bwMode="auto">
                <a:xfrm rot="-5400000">
                  <a:off x="1908" y="2086"/>
                  <a:ext cx="794" cy="114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00">
                        <a:alpha val="60001"/>
                      </a:srgbClr>
                    </a:gs>
                    <a:gs pos="100000">
                      <a:srgbClr val="FF0000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0" scaled="1"/>
                </a:gradFill>
                <a:ln w="19050">
                  <a:noFill/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</p:grpSp>
          <p:grpSp>
            <p:nvGrpSpPr>
              <p:cNvPr id="294" name="Group 718"/>
              <p:cNvGrpSpPr>
                <a:grpSpLocks/>
              </p:cNvGrpSpPr>
              <p:nvPr/>
            </p:nvGrpSpPr>
            <p:grpSpPr bwMode="auto">
              <a:xfrm>
                <a:off x="262" y="2483"/>
                <a:ext cx="2895" cy="114"/>
                <a:chOff x="382" y="1990"/>
                <a:chExt cx="2895" cy="114"/>
              </a:xfrm>
            </p:grpSpPr>
            <p:sp>
              <p:nvSpPr>
                <p:cNvPr id="295" name="Rectangle 719"/>
                <p:cNvSpPr>
                  <a:spLocks noChangeArrowheads="1"/>
                </p:cNvSpPr>
                <p:nvPr/>
              </p:nvSpPr>
              <p:spPr bwMode="auto">
                <a:xfrm>
                  <a:off x="2425" y="1990"/>
                  <a:ext cx="852" cy="114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00">
                        <a:alpha val="60001"/>
                      </a:srgbClr>
                    </a:gs>
                    <a:gs pos="100000">
                      <a:srgbClr val="FF0000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0" scaled="1"/>
                </a:gradFill>
                <a:ln w="19050">
                  <a:noFill/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296" name="Rectangle 720"/>
                <p:cNvSpPr>
                  <a:spLocks noChangeArrowheads="1"/>
                </p:cNvSpPr>
                <p:nvPr/>
              </p:nvSpPr>
              <p:spPr bwMode="auto">
                <a:xfrm flipH="1">
                  <a:off x="382" y="1990"/>
                  <a:ext cx="2044" cy="114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00">
                        <a:alpha val="60001"/>
                      </a:srgbClr>
                    </a:gs>
                    <a:gs pos="100000">
                      <a:srgbClr val="FF0000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0" scaled="1"/>
                </a:gradFill>
                <a:ln w="19050">
                  <a:noFill/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</p:grpSp>
        </p:grpSp>
        <p:sp>
          <p:nvSpPr>
            <p:cNvPr id="12" name="AutoShape 732"/>
            <p:cNvSpPr>
              <a:spLocks noChangeArrowheads="1"/>
            </p:cNvSpPr>
            <p:nvPr/>
          </p:nvSpPr>
          <p:spPr bwMode="auto">
            <a:xfrm>
              <a:off x="6061473" y="5245895"/>
              <a:ext cx="567928" cy="189310"/>
            </a:xfrm>
            <a:prstGeom prst="rightArrow">
              <a:avLst>
                <a:gd name="adj1" fmla="val 32074"/>
                <a:gd name="adj2" fmla="val 97486"/>
              </a:avLst>
            </a:prstGeom>
            <a:solidFill>
              <a:srgbClr val="CCFFFF">
                <a:alpha val="60001"/>
              </a:srgbClr>
            </a:solidFill>
            <a:ln w="25400" algn="ctr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700">
                <a:latin typeface="Arial"/>
                <a:cs typeface="Arial" charset="0"/>
              </a:endParaRPr>
            </a:p>
          </p:txBody>
        </p:sp>
        <p:sp>
          <p:nvSpPr>
            <p:cNvPr id="13" name="Text Box 733"/>
            <p:cNvSpPr txBox="1">
              <a:spLocks noChangeArrowheads="1"/>
            </p:cNvSpPr>
            <p:nvPr/>
          </p:nvSpPr>
          <p:spPr bwMode="auto">
            <a:xfrm>
              <a:off x="6637736" y="5143500"/>
              <a:ext cx="296464" cy="4450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CH" sz="1000">
                  <a:latin typeface="Arial"/>
                  <a:ea typeface="ＭＳ Ｐゴシック" pitchFamily="80" charset="-128"/>
                  <a:cs typeface="Arial" charset="0"/>
                </a:rPr>
                <a:t>N</a:t>
              </a:r>
              <a:endParaRPr lang="en-US" sz="1000">
                <a:latin typeface="Arial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14" name="AutoShape 734"/>
            <p:cNvSpPr>
              <a:spLocks noChangeArrowheads="1"/>
            </p:cNvSpPr>
            <p:nvPr/>
          </p:nvSpPr>
          <p:spPr bwMode="auto">
            <a:xfrm rot="-5400000">
              <a:off x="1193007" y="3028951"/>
              <a:ext cx="567928" cy="189309"/>
            </a:xfrm>
            <a:prstGeom prst="rightArrow">
              <a:avLst>
                <a:gd name="adj1" fmla="val 32074"/>
                <a:gd name="adj2" fmla="val 97486"/>
              </a:avLst>
            </a:prstGeom>
            <a:solidFill>
              <a:srgbClr val="CCFFFF">
                <a:alpha val="60001"/>
              </a:srgbClr>
            </a:solidFill>
            <a:ln w="25400" algn="ctr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700">
                <a:latin typeface="Arial"/>
                <a:cs typeface="Arial" charset="0"/>
              </a:endParaRPr>
            </a:p>
          </p:txBody>
        </p:sp>
        <p:sp>
          <p:nvSpPr>
            <p:cNvPr id="15" name="Text Box 735"/>
            <p:cNvSpPr txBox="1">
              <a:spLocks noChangeArrowheads="1"/>
            </p:cNvSpPr>
            <p:nvPr/>
          </p:nvSpPr>
          <p:spPr bwMode="auto">
            <a:xfrm>
              <a:off x="1325168" y="2440782"/>
              <a:ext cx="296464" cy="4450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CH" sz="1000">
                  <a:latin typeface="Arial"/>
                  <a:ea typeface="ＭＳ Ｐゴシック" pitchFamily="80" charset="-128"/>
                  <a:cs typeface="Arial" charset="0"/>
                </a:rPr>
                <a:t>Z</a:t>
              </a:r>
              <a:endParaRPr lang="en-US" sz="1000">
                <a:latin typeface="Arial"/>
                <a:ea typeface="ＭＳ Ｐゴシック" pitchFamily="80" charset="-128"/>
                <a:cs typeface="Arial" charset="0"/>
              </a:endParaRPr>
            </a:p>
          </p:txBody>
        </p:sp>
        <p:grpSp>
          <p:nvGrpSpPr>
            <p:cNvPr id="16" name="Group 721"/>
            <p:cNvGrpSpPr>
              <a:grpSpLocks/>
            </p:cNvGrpSpPr>
            <p:nvPr/>
          </p:nvGrpSpPr>
          <p:grpSpPr bwMode="auto">
            <a:xfrm>
              <a:off x="5036346" y="3001567"/>
              <a:ext cx="2632472" cy="135731"/>
              <a:chOff x="3270" y="1801"/>
              <a:chExt cx="2211" cy="114"/>
            </a:xfrm>
          </p:grpSpPr>
          <p:sp>
            <p:nvSpPr>
              <p:cNvPr id="291" name="Rectangle 722"/>
              <p:cNvSpPr>
                <a:spLocks noChangeArrowheads="1"/>
              </p:cNvSpPr>
              <p:nvPr/>
            </p:nvSpPr>
            <p:spPr bwMode="auto">
              <a:xfrm>
                <a:off x="4808" y="1801"/>
                <a:ext cx="673" cy="11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60001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1905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292" name="Rectangle 723"/>
              <p:cNvSpPr>
                <a:spLocks noChangeArrowheads="1"/>
              </p:cNvSpPr>
              <p:nvPr/>
            </p:nvSpPr>
            <p:spPr bwMode="auto">
              <a:xfrm flipH="1">
                <a:off x="3270" y="1801"/>
                <a:ext cx="1538" cy="11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60001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1905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</p:grpSp>
        <p:grpSp>
          <p:nvGrpSpPr>
            <p:cNvPr id="17" name="Group 1005"/>
            <p:cNvGrpSpPr>
              <a:grpSpLocks/>
            </p:cNvGrpSpPr>
            <p:nvPr/>
          </p:nvGrpSpPr>
          <p:grpSpPr bwMode="auto">
            <a:xfrm>
              <a:off x="4226721" y="2193133"/>
              <a:ext cx="2565797" cy="135731"/>
              <a:chOff x="2590" y="1122"/>
              <a:chExt cx="2155" cy="114"/>
            </a:xfrm>
          </p:grpSpPr>
          <p:sp>
            <p:nvSpPr>
              <p:cNvPr id="289" name="Rectangle 1006"/>
              <p:cNvSpPr>
                <a:spLocks noChangeArrowheads="1"/>
              </p:cNvSpPr>
              <p:nvPr/>
            </p:nvSpPr>
            <p:spPr bwMode="auto">
              <a:xfrm>
                <a:off x="3563" y="1122"/>
                <a:ext cx="1182" cy="11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60001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1905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290" name="Rectangle 1007"/>
              <p:cNvSpPr>
                <a:spLocks noChangeArrowheads="1"/>
              </p:cNvSpPr>
              <p:nvPr/>
            </p:nvSpPr>
            <p:spPr bwMode="auto">
              <a:xfrm flipH="1">
                <a:off x="2590" y="1122"/>
                <a:ext cx="973" cy="11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60001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1905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</p:grpSp>
        <p:grpSp>
          <p:nvGrpSpPr>
            <p:cNvPr id="18" name="Group 1281"/>
            <p:cNvGrpSpPr/>
            <p:nvPr/>
          </p:nvGrpSpPr>
          <p:grpSpPr>
            <a:xfrm>
              <a:off x="6792517" y="1720455"/>
              <a:ext cx="135731" cy="2429470"/>
              <a:chOff x="7532688" y="1150938"/>
              <a:chExt cx="180975" cy="3240087"/>
            </a:xfrm>
          </p:grpSpPr>
          <p:sp>
            <p:nvSpPr>
              <p:cNvPr id="287" name="Rectangle 1008"/>
              <p:cNvSpPr>
                <a:spLocks noChangeArrowheads="1"/>
              </p:cNvSpPr>
              <p:nvPr/>
            </p:nvSpPr>
            <p:spPr bwMode="auto">
              <a:xfrm rot="5400000" flipV="1">
                <a:off x="6903245" y="3580606"/>
                <a:ext cx="1439862" cy="180975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60001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1905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288" name="Rectangle 1009"/>
              <p:cNvSpPr>
                <a:spLocks noChangeArrowheads="1"/>
              </p:cNvSpPr>
              <p:nvPr/>
            </p:nvSpPr>
            <p:spPr bwMode="auto">
              <a:xfrm rot="5400000" flipV="1">
                <a:off x="6723063" y="1960563"/>
                <a:ext cx="1800225" cy="180975"/>
              </a:xfrm>
              <a:prstGeom prst="rect">
                <a:avLst/>
              </a:prstGeom>
              <a:gradFill>
                <a:gsLst>
                  <a:gs pos="100000">
                    <a:srgbClr val="FF0000">
                      <a:alpha val="60001"/>
                    </a:srgbClr>
                  </a:gs>
                  <a:gs pos="0">
                    <a:srgbClr val="FF0000">
                      <a:alpha val="25000"/>
                    </a:srgbClr>
                  </a:gs>
                </a:gsLst>
                <a:lin ang="0" scaled="1"/>
              </a:gradFill>
              <a:ln w="1905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</p:grpSp>
        <p:grpSp>
          <p:nvGrpSpPr>
            <p:cNvPr id="19" name="Group 1284"/>
            <p:cNvGrpSpPr/>
            <p:nvPr/>
          </p:nvGrpSpPr>
          <p:grpSpPr>
            <a:xfrm>
              <a:off x="5174373" y="1723312"/>
              <a:ext cx="136819" cy="1684259"/>
              <a:chOff x="5550038" y="1154748"/>
              <a:chExt cx="182425" cy="3332547"/>
            </a:xfrm>
          </p:grpSpPr>
          <p:sp>
            <p:nvSpPr>
              <p:cNvPr id="285" name="Rectangle 327"/>
              <p:cNvSpPr>
                <a:spLocks noChangeArrowheads="1"/>
              </p:cNvSpPr>
              <p:nvPr/>
            </p:nvSpPr>
            <p:spPr bwMode="auto">
              <a:xfrm rot="5400000" flipV="1">
                <a:off x="4559699" y="3314530"/>
                <a:ext cx="2163106" cy="182423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60001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1905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286" name="Rectangle 328"/>
              <p:cNvSpPr>
                <a:spLocks noChangeArrowheads="1"/>
              </p:cNvSpPr>
              <p:nvPr/>
            </p:nvSpPr>
            <p:spPr bwMode="auto">
              <a:xfrm rot="5400000" flipV="1">
                <a:off x="5055806" y="1648980"/>
                <a:ext cx="1169439" cy="180975"/>
              </a:xfrm>
              <a:prstGeom prst="rect">
                <a:avLst/>
              </a:prstGeom>
              <a:solidFill>
                <a:srgbClr val="FF0000">
                  <a:alpha val="60001"/>
                </a:srgbClr>
              </a:solidFill>
              <a:ln w="1905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</p:grpSp>
        <p:grpSp>
          <p:nvGrpSpPr>
            <p:cNvPr id="20" name="Group 737"/>
            <p:cNvGrpSpPr>
              <a:grpSpLocks/>
            </p:cNvGrpSpPr>
            <p:nvPr/>
          </p:nvGrpSpPr>
          <p:grpSpPr bwMode="auto">
            <a:xfrm>
              <a:off x="1529953" y="3137297"/>
              <a:ext cx="2833688" cy="2162175"/>
              <a:chOff x="325" y="1915"/>
              <a:chExt cx="2380" cy="1816"/>
            </a:xfrm>
          </p:grpSpPr>
          <p:grpSp>
            <p:nvGrpSpPr>
              <p:cNvPr id="47" name="Group 738"/>
              <p:cNvGrpSpPr>
                <a:grpSpLocks/>
              </p:cNvGrpSpPr>
              <p:nvPr/>
            </p:nvGrpSpPr>
            <p:grpSpPr bwMode="auto">
              <a:xfrm>
                <a:off x="551" y="3390"/>
                <a:ext cx="113" cy="114"/>
                <a:chOff x="1349" y="2330"/>
                <a:chExt cx="113" cy="114"/>
              </a:xfrm>
            </p:grpSpPr>
            <p:sp>
              <p:nvSpPr>
                <p:cNvPr id="282" name="Rectangle 739"/>
                <p:cNvSpPr>
                  <a:spLocks noChangeArrowheads="1"/>
                </p:cNvSpPr>
                <p:nvPr/>
              </p:nvSpPr>
              <p:spPr bwMode="auto">
                <a:xfrm>
                  <a:off x="1349" y="2330"/>
                  <a:ext cx="113" cy="114"/>
                </a:xfrm>
                <a:prstGeom prst="rect">
                  <a:avLst/>
                </a:prstGeom>
                <a:solidFill>
                  <a:srgbClr val="FFFF00">
                    <a:alpha val="60001"/>
                  </a:srgbClr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283" name="AutoShape 740"/>
                <p:cNvSpPr>
                  <a:spLocks noChangeArrowheads="1"/>
                </p:cNvSpPr>
                <p:nvPr/>
              </p:nvSpPr>
              <p:spPr bwMode="auto">
                <a:xfrm rot="-5400000">
                  <a:off x="1349" y="2330"/>
                  <a:ext cx="114" cy="113"/>
                </a:xfrm>
                <a:prstGeom prst="rtTriangle">
                  <a:avLst/>
                </a:prstGeom>
                <a:solidFill>
                  <a:srgbClr val="FF9966">
                    <a:alpha val="60001"/>
                  </a:srgbClr>
                </a:solidFill>
                <a:ln w="31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284" name="Text Box 741"/>
                <p:cNvSpPr txBox="1">
                  <a:spLocks noChangeArrowheads="1"/>
                </p:cNvSpPr>
                <p:nvPr/>
              </p:nvSpPr>
              <p:spPr bwMode="auto">
                <a:xfrm>
                  <a:off x="1349" y="2330"/>
                  <a:ext cx="113" cy="114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50000"/>
                    </a:spcBef>
                  </a:pPr>
                  <a:endParaRPr lang="en-US" sz="100">
                    <a:latin typeface="Arial"/>
                    <a:ea typeface="ＭＳ Ｐゴシック" pitchFamily="80" charset="-128"/>
                    <a:cs typeface="Arial" charset="0"/>
                  </a:endParaRPr>
                </a:p>
              </p:txBody>
            </p:sp>
          </p:grpSp>
          <p:sp>
            <p:nvSpPr>
              <p:cNvPr id="48" name="Text Box 742"/>
              <p:cNvSpPr txBox="1">
                <a:spLocks noChangeArrowheads="1"/>
              </p:cNvSpPr>
              <p:nvPr/>
            </p:nvSpPr>
            <p:spPr bwMode="auto">
              <a:xfrm>
                <a:off x="664" y="3390"/>
                <a:ext cx="113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grpSp>
            <p:nvGrpSpPr>
              <p:cNvPr id="49" name="Group 743"/>
              <p:cNvGrpSpPr>
                <a:grpSpLocks/>
              </p:cNvGrpSpPr>
              <p:nvPr/>
            </p:nvGrpSpPr>
            <p:grpSpPr bwMode="auto">
              <a:xfrm>
                <a:off x="777" y="3390"/>
                <a:ext cx="114" cy="113"/>
                <a:chOff x="1349" y="2330"/>
                <a:chExt cx="113" cy="114"/>
              </a:xfrm>
            </p:grpSpPr>
            <p:sp>
              <p:nvSpPr>
                <p:cNvPr id="279" name="Rectangle 744"/>
                <p:cNvSpPr>
                  <a:spLocks noChangeArrowheads="1"/>
                </p:cNvSpPr>
                <p:nvPr/>
              </p:nvSpPr>
              <p:spPr bwMode="auto">
                <a:xfrm>
                  <a:off x="1349" y="2330"/>
                  <a:ext cx="113" cy="114"/>
                </a:xfrm>
                <a:prstGeom prst="rect">
                  <a:avLst/>
                </a:prstGeom>
                <a:solidFill>
                  <a:srgbClr val="FFFF00">
                    <a:alpha val="60001"/>
                  </a:srgbClr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280" name="AutoShape 745"/>
                <p:cNvSpPr>
                  <a:spLocks noChangeArrowheads="1"/>
                </p:cNvSpPr>
                <p:nvPr/>
              </p:nvSpPr>
              <p:spPr bwMode="auto">
                <a:xfrm rot="-5400000">
                  <a:off x="1349" y="2330"/>
                  <a:ext cx="114" cy="113"/>
                </a:xfrm>
                <a:prstGeom prst="rtTriangle">
                  <a:avLst/>
                </a:prstGeom>
                <a:solidFill>
                  <a:srgbClr val="FF9966">
                    <a:alpha val="60001"/>
                  </a:srgbClr>
                </a:solidFill>
                <a:ln w="31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281" name="Text Box 746"/>
                <p:cNvSpPr txBox="1">
                  <a:spLocks noChangeArrowheads="1"/>
                </p:cNvSpPr>
                <p:nvPr/>
              </p:nvSpPr>
              <p:spPr bwMode="auto">
                <a:xfrm>
                  <a:off x="1349" y="2330"/>
                  <a:ext cx="113" cy="114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50000"/>
                    </a:spcBef>
                  </a:pPr>
                  <a:endParaRPr lang="en-US" sz="100">
                    <a:latin typeface="Arial"/>
                    <a:ea typeface="ＭＳ Ｐゴシック" pitchFamily="80" charset="-128"/>
                    <a:cs typeface="Arial" charset="0"/>
                  </a:endParaRPr>
                </a:p>
              </p:txBody>
            </p:sp>
          </p:grpSp>
          <p:sp>
            <p:nvSpPr>
              <p:cNvPr id="50" name="Text Box 747"/>
              <p:cNvSpPr txBox="1">
                <a:spLocks noChangeArrowheads="1"/>
              </p:cNvSpPr>
              <p:nvPr/>
            </p:nvSpPr>
            <p:spPr bwMode="auto">
              <a:xfrm>
                <a:off x="891" y="3390"/>
                <a:ext cx="113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51" name="Text Box 748"/>
              <p:cNvSpPr txBox="1">
                <a:spLocks noChangeArrowheads="1"/>
              </p:cNvSpPr>
              <p:nvPr/>
            </p:nvSpPr>
            <p:spPr bwMode="auto">
              <a:xfrm>
                <a:off x="1004" y="3390"/>
                <a:ext cx="114" cy="113"/>
              </a:xfrm>
              <a:prstGeom prst="rect">
                <a:avLst/>
              </a:prstGeom>
              <a:solidFill>
                <a:srgbClr val="FF9966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52" name="Text Box 749"/>
              <p:cNvSpPr txBox="1">
                <a:spLocks noChangeArrowheads="1"/>
              </p:cNvSpPr>
              <p:nvPr/>
            </p:nvSpPr>
            <p:spPr bwMode="auto">
              <a:xfrm>
                <a:off x="1118" y="3390"/>
                <a:ext cx="113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53" name="Rectangle 750"/>
              <p:cNvSpPr>
                <a:spLocks noChangeArrowheads="1"/>
              </p:cNvSpPr>
              <p:nvPr/>
            </p:nvSpPr>
            <p:spPr bwMode="auto">
              <a:xfrm>
                <a:off x="1231" y="3390"/>
                <a:ext cx="113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54" name="Text Box 751"/>
              <p:cNvSpPr txBox="1">
                <a:spLocks noChangeArrowheads="1"/>
              </p:cNvSpPr>
              <p:nvPr/>
            </p:nvSpPr>
            <p:spPr bwMode="auto">
              <a:xfrm>
                <a:off x="1344" y="3390"/>
                <a:ext cx="114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55" name="Text Box 752"/>
              <p:cNvSpPr txBox="1">
                <a:spLocks noChangeArrowheads="1"/>
              </p:cNvSpPr>
              <p:nvPr/>
            </p:nvSpPr>
            <p:spPr bwMode="auto">
              <a:xfrm>
                <a:off x="1798" y="3390"/>
                <a:ext cx="113" cy="113"/>
              </a:xfrm>
              <a:prstGeom prst="rect">
                <a:avLst/>
              </a:prstGeom>
              <a:solidFill>
                <a:srgbClr val="00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56" name="Text Box 753"/>
              <p:cNvSpPr txBox="1">
                <a:spLocks noChangeArrowheads="1"/>
              </p:cNvSpPr>
              <p:nvPr/>
            </p:nvSpPr>
            <p:spPr bwMode="auto">
              <a:xfrm>
                <a:off x="1911" y="3390"/>
                <a:ext cx="114" cy="113"/>
              </a:xfrm>
              <a:prstGeom prst="rect">
                <a:avLst/>
              </a:prstGeom>
              <a:solidFill>
                <a:srgbClr val="00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57" name="Text Box 754"/>
              <p:cNvSpPr txBox="1">
                <a:spLocks noChangeArrowheads="1"/>
              </p:cNvSpPr>
              <p:nvPr/>
            </p:nvSpPr>
            <p:spPr bwMode="auto">
              <a:xfrm>
                <a:off x="1458" y="3390"/>
                <a:ext cx="113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58" name="Text Box 755"/>
              <p:cNvSpPr txBox="1">
                <a:spLocks noChangeArrowheads="1"/>
              </p:cNvSpPr>
              <p:nvPr/>
            </p:nvSpPr>
            <p:spPr bwMode="auto">
              <a:xfrm>
                <a:off x="1685" y="3390"/>
                <a:ext cx="113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59" name="Rectangle 756"/>
              <p:cNvSpPr>
                <a:spLocks noChangeArrowheads="1"/>
              </p:cNvSpPr>
              <p:nvPr/>
            </p:nvSpPr>
            <p:spPr bwMode="auto">
              <a:xfrm>
                <a:off x="1571" y="3390"/>
                <a:ext cx="114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0" name="AutoShape 757"/>
              <p:cNvSpPr>
                <a:spLocks noChangeArrowheads="1"/>
              </p:cNvSpPr>
              <p:nvPr/>
            </p:nvSpPr>
            <p:spPr bwMode="auto">
              <a:xfrm rot="-5400000">
                <a:off x="1572" y="3390"/>
                <a:ext cx="113" cy="113"/>
              </a:xfrm>
              <a:prstGeom prst="rtTriangle">
                <a:avLst/>
              </a:prstGeom>
              <a:solidFill>
                <a:srgbClr val="00FF00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1" name="Text Box 758"/>
              <p:cNvSpPr txBox="1">
                <a:spLocks noChangeArrowheads="1"/>
              </p:cNvSpPr>
              <p:nvPr/>
            </p:nvSpPr>
            <p:spPr bwMode="auto">
              <a:xfrm>
                <a:off x="1571" y="3390"/>
                <a:ext cx="114" cy="11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62" name="AutoShape 759"/>
              <p:cNvSpPr>
                <a:spLocks noChangeArrowheads="1"/>
              </p:cNvSpPr>
              <p:nvPr/>
            </p:nvSpPr>
            <p:spPr bwMode="auto">
              <a:xfrm rot="-5400000">
                <a:off x="1231" y="3390"/>
                <a:ext cx="114" cy="113"/>
              </a:xfrm>
              <a:prstGeom prst="rtTriangle">
                <a:avLst/>
              </a:prstGeom>
              <a:solidFill>
                <a:srgbClr val="FF9966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63" name="Text Box 760"/>
              <p:cNvSpPr txBox="1">
                <a:spLocks noChangeArrowheads="1"/>
              </p:cNvSpPr>
              <p:nvPr/>
            </p:nvSpPr>
            <p:spPr bwMode="auto">
              <a:xfrm>
                <a:off x="1231" y="3390"/>
                <a:ext cx="113" cy="11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64" name="Text Box 761"/>
              <p:cNvSpPr txBox="1">
                <a:spLocks noChangeArrowheads="1"/>
              </p:cNvSpPr>
              <p:nvPr/>
            </p:nvSpPr>
            <p:spPr bwMode="auto">
              <a:xfrm>
                <a:off x="664" y="3163"/>
                <a:ext cx="113" cy="114"/>
              </a:xfrm>
              <a:prstGeom prst="rect">
                <a:avLst/>
              </a:prstGeom>
              <a:solidFill>
                <a:srgbClr val="00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65" name="Text Box 762"/>
              <p:cNvSpPr txBox="1">
                <a:spLocks noChangeArrowheads="1"/>
              </p:cNvSpPr>
              <p:nvPr/>
            </p:nvSpPr>
            <p:spPr bwMode="auto">
              <a:xfrm>
                <a:off x="777" y="3163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grpSp>
            <p:nvGrpSpPr>
              <p:cNvPr id="66" name="Group 763"/>
              <p:cNvGrpSpPr>
                <a:grpSpLocks/>
              </p:cNvGrpSpPr>
              <p:nvPr/>
            </p:nvGrpSpPr>
            <p:grpSpPr bwMode="auto">
              <a:xfrm>
                <a:off x="890" y="3163"/>
                <a:ext cx="115" cy="114"/>
                <a:chOff x="1462" y="2217"/>
                <a:chExt cx="114" cy="113"/>
              </a:xfrm>
            </p:grpSpPr>
            <p:grpSp>
              <p:nvGrpSpPr>
                <p:cNvPr id="275" name="Group 764"/>
                <p:cNvGrpSpPr>
                  <a:grpSpLocks/>
                </p:cNvGrpSpPr>
                <p:nvPr/>
              </p:nvGrpSpPr>
              <p:grpSpPr bwMode="auto">
                <a:xfrm>
                  <a:off x="1462" y="2217"/>
                  <a:ext cx="114" cy="113"/>
                  <a:chOff x="1689" y="1990"/>
                  <a:chExt cx="114" cy="113"/>
                </a:xfrm>
              </p:grpSpPr>
              <p:sp>
                <p:nvSpPr>
                  <p:cNvPr id="277" name="Rectangle 765"/>
                  <p:cNvSpPr>
                    <a:spLocks noChangeArrowheads="1"/>
                  </p:cNvSpPr>
                  <p:nvPr/>
                </p:nvSpPr>
                <p:spPr bwMode="auto">
                  <a:xfrm>
                    <a:off x="1689" y="1990"/>
                    <a:ext cx="113" cy="113"/>
                  </a:xfrm>
                  <a:prstGeom prst="rect">
                    <a:avLst/>
                  </a:prstGeom>
                  <a:solidFill>
                    <a:srgbClr val="FFFF00">
                      <a:alpha val="60001"/>
                    </a:srgbClr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50000"/>
                      </a:spcBef>
                    </a:pPr>
                    <a:endParaRPr lang="en-US" sz="700">
                      <a:latin typeface="Arial"/>
                      <a:cs typeface="Arial" charset="0"/>
                    </a:endParaRPr>
                  </a:p>
                </p:txBody>
              </p:sp>
              <p:sp>
                <p:nvSpPr>
                  <p:cNvPr id="278" name="AutoShape 766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689" y="1990"/>
                    <a:ext cx="113" cy="114"/>
                  </a:xfrm>
                  <a:prstGeom prst="rtTriangle">
                    <a:avLst/>
                  </a:prstGeom>
                  <a:solidFill>
                    <a:srgbClr val="00FF00">
                      <a:alpha val="60001"/>
                    </a:srgbClr>
                  </a:solidFill>
                  <a:ln w="31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50000"/>
                      </a:spcBef>
                    </a:pPr>
                    <a:endParaRPr lang="en-US" sz="700">
                      <a:latin typeface="Arial"/>
                      <a:cs typeface="Arial" charset="0"/>
                    </a:endParaRPr>
                  </a:p>
                </p:txBody>
              </p:sp>
            </p:grpSp>
            <p:sp>
              <p:nvSpPr>
                <p:cNvPr id="276" name="Text Box 767"/>
                <p:cNvSpPr txBox="1">
                  <a:spLocks noChangeArrowheads="1"/>
                </p:cNvSpPr>
                <p:nvPr/>
              </p:nvSpPr>
              <p:spPr bwMode="auto">
                <a:xfrm>
                  <a:off x="1462" y="2217"/>
                  <a:ext cx="113" cy="113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50000"/>
                    </a:spcBef>
                  </a:pPr>
                  <a:endParaRPr lang="en-US" sz="100">
                    <a:latin typeface="Arial"/>
                    <a:ea typeface="ＭＳ Ｐゴシック" pitchFamily="80" charset="-128"/>
                    <a:cs typeface="Arial" charset="0"/>
                  </a:endParaRPr>
                </a:p>
              </p:txBody>
            </p:sp>
          </p:grpSp>
          <p:sp>
            <p:nvSpPr>
              <p:cNvPr id="67" name="Text Box 768"/>
              <p:cNvSpPr txBox="1">
                <a:spLocks noChangeArrowheads="1"/>
              </p:cNvSpPr>
              <p:nvPr/>
            </p:nvSpPr>
            <p:spPr bwMode="auto">
              <a:xfrm>
                <a:off x="1004" y="3163"/>
                <a:ext cx="114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grpSp>
            <p:nvGrpSpPr>
              <p:cNvPr id="68" name="Group 769"/>
              <p:cNvGrpSpPr>
                <a:grpSpLocks/>
              </p:cNvGrpSpPr>
              <p:nvPr/>
            </p:nvGrpSpPr>
            <p:grpSpPr bwMode="auto">
              <a:xfrm>
                <a:off x="1231" y="3163"/>
                <a:ext cx="113" cy="114"/>
                <a:chOff x="1349" y="2330"/>
                <a:chExt cx="113" cy="114"/>
              </a:xfrm>
            </p:grpSpPr>
            <p:sp>
              <p:nvSpPr>
                <p:cNvPr id="272" name="Rectangle 770"/>
                <p:cNvSpPr>
                  <a:spLocks noChangeArrowheads="1"/>
                </p:cNvSpPr>
                <p:nvPr/>
              </p:nvSpPr>
              <p:spPr bwMode="auto">
                <a:xfrm>
                  <a:off x="1349" y="2330"/>
                  <a:ext cx="113" cy="114"/>
                </a:xfrm>
                <a:prstGeom prst="rect">
                  <a:avLst/>
                </a:prstGeom>
                <a:solidFill>
                  <a:srgbClr val="FFFF00">
                    <a:alpha val="60001"/>
                  </a:srgbClr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273" name="AutoShape 771"/>
                <p:cNvSpPr>
                  <a:spLocks noChangeArrowheads="1"/>
                </p:cNvSpPr>
                <p:nvPr/>
              </p:nvSpPr>
              <p:spPr bwMode="auto">
                <a:xfrm rot="-5400000">
                  <a:off x="1349" y="2330"/>
                  <a:ext cx="114" cy="113"/>
                </a:xfrm>
                <a:prstGeom prst="rtTriangle">
                  <a:avLst/>
                </a:prstGeom>
                <a:solidFill>
                  <a:srgbClr val="FF9966">
                    <a:alpha val="60001"/>
                  </a:srgbClr>
                </a:solidFill>
                <a:ln w="31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274" name="Text Box 772"/>
                <p:cNvSpPr txBox="1">
                  <a:spLocks noChangeArrowheads="1"/>
                </p:cNvSpPr>
                <p:nvPr/>
              </p:nvSpPr>
              <p:spPr bwMode="auto">
                <a:xfrm>
                  <a:off x="1349" y="2330"/>
                  <a:ext cx="113" cy="114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50000"/>
                    </a:spcBef>
                  </a:pPr>
                  <a:endParaRPr lang="en-US" sz="100">
                    <a:latin typeface="Arial"/>
                    <a:ea typeface="ＭＳ Ｐゴシック" pitchFamily="80" charset="-128"/>
                    <a:cs typeface="Arial" charset="0"/>
                  </a:endParaRPr>
                </a:p>
              </p:txBody>
            </p:sp>
          </p:grpSp>
          <p:grpSp>
            <p:nvGrpSpPr>
              <p:cNvPr id="69" name="Group 773"/>
              <p:cNvGrpSpPr>
                <a:grpSpLocks/>
              </p:cNvGrpSpPr>
              <p:nvPr/>
            </p:nvGrpSpPr>
            <p:grpSpPr bwMode="auto">
              <a:xfrm>
                <a:off x="551" y="3277"/>
                <a:ext cx="113" cy="113"/>
                <a:chOff x="1349" y="2330"/>
                <a:chExt cx="113" cy="114"/>
              </a:xfrm>
            </p:grpSpPr>
            <p:sp>
              <p:nvSpPr>
                <p:cNvPr id="269" name="Rectangle 774"/>
                <p:cNvSpPr>
                  <a:spLocks noChangeArrowheads="1"/>
                </p:cNvSpPr>
                <p:nvPr/>
              </p:nvSpPr>
              <p:spPr bwMode="auto">
                <a:xfrm>
                  <a:off x="1349" y="2330"/>
                  <a:ext cx="113" cy="114"/>
                </a:xfrm>
                <a:prstGeom prst="rect">
                  <a:avLst/>
                </a:prstGeom>
                <a:solidFill>
                  <a:srgbClr val="FFFF00">
                    <a:alpha val="60001"/>
                  </a:srgbClr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270" name="AutoShape 775"/>
                <p:cNvSpPr>
                  <a:spLocks noChangeArrowheads="1"/>
                </p:cNvSpPr>
                <p:nvPr/>
              </p:nvSpPr>
              <p:spPr bwMode="auto">
                <a:xfrm rot="-5400000">
                  <a:off x="1349" y="2330"/>
                  <a:ext cx="114" cy="113"/>
                </a:xfrm>
                <a:prstGeom prst="rtTriangle">
                  <a:avLst/>
                </a:prstGeom>
                <a:solidFill>
                  <a:srgbClr val="FF9966">
                    <a:alpha val="60001"/>
                  </a:srgbClr>
                </a:solidFill>
                <a:ln w="31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271" name="Text Box 776"/>
                <p:cNvSpPr txBox="1">
                  <a:spLocks noChangeArrowheads="1"/>
                </p:cNvSpPr>
                <p:nvPr/>
              </p:nvSpPr>
              <p:spPr bwMode="auto">
                <a:xfrm>
                  <a:off x="1349" y="2330"/>
                  <a:ext cx="113" cy="114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50000"/>
                    </a:spcBef>
                  </a:pPr>
                  <a:endParaRPr lang="en-US" sz="100">
                    <a:latin typeface="Arial"/>
                    <a:ea typeface="ＭＳ Ｐゴシック" pitchFamily="80" charset="-128"/>
                    <a:cs typeface="Arial" charset="0"/>
                  </a:endParaRPr>
                </a:p>
              </p:txBody>
            </p:sp>
          </p:grpSp>
          <p:grpSp>
            <p:nvGrpSpPr>
              <p:cNvPr id="70" name="Group 777"/>
              <p:cNvGrpSpPr>
                <a:grpSpLocks/>
              </p:cNvGrpSpPr>
              <p:nvPr/>
            </p:nvGrpSpPr>
            <p:grpSpPr bwMode="auto">
              <a:xfrm>
                <a:off x="777" y="3277"/>
                <a:ext cx="113" cy="113"/>
                <a:chOff x="1349" y="2330"/>
                <a:chExt cx="113" cy="114"/>
              </a:xfrm>
            </p:grpSpPr>
            <p:sp>
              <p:nvSpPr>
                <p:cNvPr id="266" name="Rectangle 778"/>
                <p:cNvSpPr>
                  <a:spLocks noChangeArrowheads="1"/>
                </p:cNvSpPr>
                <p:nvPr/>
              </p:nvSpPr>
              <p:spPr bwMode="auto">
                <a:xfrm>
                  <a:off x="1349" y="2330"/>
                  <a:ext cx="113" cy="114"/>
                </a:xfrm>
                <a:prstGeom prst="rect">
                  <a:avLst/>
                </a:prstGeom>
                <a:solidFill>
                  <a:srgbClr val="FFFF00">
                    <a:alpha val="60001"/>
                  </a:srgbClr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267" name="AutoShape 779"/>
                <p:cNvSpPr>
                  <a:spLocks noChangeArrowheads="1"/>
                </p:cNvSpPr>
                <p:nvPr/>
              </p:nvSpPr>
              <p:spPr bwMode="auto">
                <a:xfrm rot="-5400000">
                  <a:off x="1349" y="2330"/>
                  <a:ext cx="114" cy="113"/>
                </a:xfrm>
                <a:prstGeom prst="rtTriangle">
                  <a:avLst/>
                </a:prstGeom>
                <a:solidFill>
                  <a:srgbClr val="FF9966">
                    <a:alpha val="60001"/>
                  </a:srgbClr>
                </a:solidFill>
                <a:ln w="31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268" name="Text Box 780"/>
                <p:cNvSpPr txBox="1">
                  <a:spLocks noChangeArrowheads="1"/>
                </p:cNvSpPr>
                <p:nvPr/>
              </p:nvSpPr>
              <p:spPr bwMode="auto">
                <a:xfrm>
                  <a:off x="1349" y="2330"/>
                  <a:ext cx="113" cy="114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50000"/>
                    </a:spcBef>
                  </a:pPr>
                  <a:endParaRPr lang="en-US" sz="100">
                    <a:latin typeface="Arial"/>
                    <a:ea typeface="ＭＳ Ｐゴシック" pitchFamily="80" charset="-128"/>
                    <a:cs typeface="Arial" charset="0"/>
                  </a:endParaRPr>
                </a:p>
              </p:txBody>
            </p:sp>
          </p:grpSp>
          <p:grpSp>
            <p:nvGrpSpPr>
              <p:cNvPr id="71" name="Group 781"/>
              <p:cNvGrpSpPr>
                <a:grpSpLocks/>
              </p:cNvGrpSpPr>
              <p:nvPr/>
            </p:nvGrpSpPr>
            <p:grpSpPr bwMode="auto">
              <a:xfrm>
                <a:off x="890" y="3277"/>
                <a:ext cx="114" cy="113"/>
                <a:chOff x="1349" y="2330"/>
                <a:chExt cx="113" cy="114"/>
              </a:xfrm>
            </p:grpSpPr>
            <p:sp>
              <p:nvSpPr>
                <p:cNvPr id="263" name="Rectangle 782"/>
                <p:cNvSpPr>
                  <a:spLocks noChangeArrowheads="1"/>
                </p:cNvSpPr>
                <p:nvPr/>
              </p:nvSpPr>
              <p:spPr bwMode="auto">
                <a:xfrm>
                  <a:off x="1349" y="2330"/>
                  <a:ext cx="113" cy="114"/>
                </a:xfrm>
                <a:prstGeom prst="rect">
                  <a:avLst/>
                </a:prstGeom>
                <a:solidFill>
                  <a:srgbClr val="FFFF00">
                    <a:alpha val="60001"/>
                  </a:srgbClr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264" name="AutoShape 783"/>
                <p:cNvSpPr>
                  <a:spLocks noChangeArrowheads="1"/>
                </p:cNvSpPr>
                <p:nvPr/>
              </p:nvSpPr>
              <p:spPr bwMode="auto">
                <a:xfrm rot="-5400000">
                  <a:off x="1349" y="2330"/>
                  <a:ext cx="114" cy="113"/>
                </a:xfrm>
                <a:prstGeom prst="rtTriangle">
                  <a:avLst/>
                </a:prstGeom>
                <a:solidFill>
                  <a:srgbClr val="FF9966">
                    <a:alpha val="60001"/>
                  </a:srgbClr>
                </a:solidFill>
                <a:ln w="31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265" name="Text Box 784"/>
                <p:cNvSpPr txBox="1">
                  <a:spLocks noChangeArrowheads="1"/>
                </p:cNvSpPr>
                <p:nvPr/>
              </p:nvSpPr>
              <p:spPr bwMode="auto">
                <a:xfrm>
                  <a:off x="1349" y="2330"/>
                  <a:ext cx="113" cy="114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50000"/>
                    </a:spcBef>
                  </a:pPr>
                  <a:r>
                    <a:rPr lang="de-CH" sz="100">
                      <a:latin typeface="Arial"/>
                      <a:ea typeface="ＭＳ Ｐゴシック" pitchFamily="80" charset="-128"/>
                      <a:cs typeface="Arial" charset="0"/>
                    </a:rPr>
                    <a:t> </a:t>
                  </a:r>
                  <a:endParaRPr lang="en-US" sz="100">
                    <a:latin typeface="Arial"/>
                    <a:ea typeface="ＭＳ Ｐゴシック" pitchFamily="80" charset="-128"/>
                    <a:cs typeface="Arial" charset="0"/>
                  </a:endParaRPr>
                </a:p>
              </p:txBody>
            </p:sp>
          </p:grpSp>
          <p:sp>
            <p:nvSpPr>
              <p:cNvPr id="72" name="Text Box 785"/>
              <p:cNvSpPr txBox="1">
                <a:spLocks noChangeArrowheads="1"/>
              </p:cNvSpPr>
              <p:nvPr/>
            </p:nvSpPr>
            <p:spPr bwMode="auto">
              <a:xfrm>
                <a:off x="1004" y="3277"/>
                <a:ext cx="114" cy="113"/>
              </a:xfrm>
              <a:prstGeom prst="rect">
                <a:avLst/>
              </a:prstGeom>
              <a:solidFill>
                <a:srgbClr val="FF9966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73" name="Text Box 786"/>
              <p:cNvSpPr txBox="1">
                <a:spLocks noChangeArrowheads="1"/>
              </p:cNvSpPr>
              <p:nvPr/>
            </p:nvSpPr>
            <p:spPr bwMode="auto">
              <a:xfrm>
                <a:off x="1118" y="3277"/>
                <a:ext cx="113" cy="113"/>
              </a:xfrm>
              <a:prstGeom prst="rect">
                <a:avLst/>
              </a:prstGeom>
              <a:solidFill>
                <a:srgbClr val="FF9966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74" name="Text Box 787"/>
              <p:cNvSpPr txBox="1">
                <a:spLocks noChangeArrowheads="1"/>
              </p:cNvSpPr>
              <p:nvPr/>
            </p:nvSpPr>
            <p:spPr bwMode="auto">
              <a:xfrm>
                <a:off x="1231" y="3277"/>
                <a:ext cx="113" cy="113"/>
              </a:xfrm>
              <a:prstGeom prst="rect">
                <a:avLst/>
              </a:prstGeom>
              <a:solidFill>
                <a:srgbClr val="FF9966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75" name="Text Box 788"/>
              <p:cNvSpPr txBox="1">
                <a:spLocks noChangeArrowheads="1"/>
              </p:cNvSpPr>
              <p:nvPr/>
            </p:nvSpPr>
            <p:spPr bwMode="auto">
              <a:xfrm>
                <a:off x="1458" y="2823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76" name="Text Box 789"/>
              <p:cNvSpPr txBox="1">
                <a:spLocks noChangeArrowheads="1"/>
              </p:cNvSpPr>
              <p:nvPr/>
            </p:nvSpPr>
            <p:spPr bwMode="auto">
              <a:xfrm>
                <a:off x="1344" y="2823"/>
                <a:ext cx="114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77" name="Rectangle 790"/>
              <p:cNvSpPr>
                <a:spLocks noChangeArrowheads="1"/>
              </p:cNvSpPr>
              <p:nvPr/>
            </p:nvSpPr>
            <p:spPr bwMode="auto">
              <a:xfrm>
                <a:off x="1231" y="2823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8" name="AutoShape 791"/>
              <p:cNvSpPr>
                <a:spLocks noChangeArrowheads="1"/>
              </p:cNvSpPr>
              <p:nvPr/>
            </p:nvSpPr>
            <p:spPr bwMode="auto">
              <a:xfrm rot="-5400000">
                <a:off x="1231" y="2823"/>
                <a:ext cx="114" cy="113"/>
              </a:xfrm>
              <a:prstGeom prst="rtTriangle">
                <a:avLst/>
              </a:prstGeom>
              <a:solidFill>
                <a:srgbClr val="FF9966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79" name="Text Box 792"/>
              <p:cNvSpPr txBox="1">
                <a:spLocks noChangeArrowheads="1"/>
              </p:cNvSpPr>
              <p:nvPr/>
            </p:nvSpPr>
            <p:spPr bwMode="auto">
              <a:xfrm>
                <a:off x="1231" y="2823"/>
                <a:ext cx="113" cy="11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80" name="Rectangle 793"/>
              <p:cNvSpPr>
                <a:spLocks noChangeArrowheads="1"/>
              </p:cNvSpPr>
              <p:nvPr/>
            </p:nvSpPr>
            <p:spPr bwMode="auto">
              <a:xfrm>
                <a:off x="1004" y="2823"/>
                <a:ext cx="114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1" name="AutoShape 794"/>
              <p:cNvSpPr>
                <a:spLocks noChangeArrowheads="1"/>
              </p:cNvSpPr>
              <p:nvPr/>
            </p:nvSpPr>
            <p:spPr bwMode="auto">
              <a:xfrm rot="-5400000">
                <a:off x="1004" y="2823"/>
                <a:ext cx="114" cy="114"/>
              </a:xfrm>
              <a:prstGeom prst="rtTriangle">
                <a:avLst/>
              </a:prstGeom>
              <a:solidFill>
                <a:srgbClr val="FF9966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2" name="Text Box 795"/>
              <p:cNvSpPr txBox="1">
                <a:spLocks noChangeArrowheads="1"/>
              </p:cNvSpPr>
              <p:nvPr/>
            </p:nvSpPr>
            <p:spPr bwMode="auto">
              <a:xfrm>
                <a:off x="1004" y="2823"/>
                <a:ext cx="114" cy="11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83" name="Text Box 796"/>
              <p:cNvSpPr txBox="1">
                <a:spLocks noChangeArrowheads="1"/>
              </p:cNvSpPr>
              <p:nvPr/>
            </p:nvSpPr>
            <p:spPr bwMode="auto">
              <a:xfrm>
                <a:off x="891" y="2824"/>
                <a:ext cx="113" cy="113"/>
              </a:xfrm>
              <a:prstGeom prst="rect">
                <a:avLst/>
              </a:prstGeom>
              <a:solidFill>
                <a:srgbClr val="00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84" name="Text Box 797"/>
              <p:cNvSpPr txBox="1">
                <a:spLocks noChangeArrowheads="1"/>
              </p:cNvSpPr>
              <p:nvPr/>
            </p:nvSpPr>
            <p:spPr bwMode="auto">
              <a:xfrm>
                <a:off x="777" y="2938"/>
                <a:ext cx="114" cy="112"/>
              </a:xfrm>
              <a:prstGeom prst="rect">
                <a:avLst/>
              </a:prstGeom>
              <a:solidFill>
                <a:srgbClr val="00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85" name="Text Box 798"/>
              <p:cNvSpPr txBox="1">
                <a:spLocks noChangeArrowheads="1"/>
              </p:cNvSpPr>
              <p:nvPr/>
            </p:nvSpPr>
            <p:spPr bwMode="auto">
              <a:xfrm>
                <a:off x="891" y="2937"/>
                <a:ext cx="113" cy="113"/>
              </a:xfrm>
              <a:prstGeom prst="rect">
                <a:avLst/>
              </a:prstGeom>
              <a:solidFill>
                <a:srgbClr val="00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86" name="Text Box 799"/>
              <p:cNvSpPr txBox="1">
                <a:spLocks noChangeArrowheads="1"/>
              </p:cNvSpPr>
              <p:nvPr/>
            </p:nvSpPr>
            <p:spPr bwMode="auto">
              <a:xfrm>
                <a:off x="1118" y="2937"/>
                <a:ext cx="113" cy="113"/>
              </a:xfrm>
              <a:prstGeom prst="rect">
                <a:avLst/>
              </a:prstGeom>
              <a:solidFill>
                <a:srgbClr val="00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87" name="Rectangle 800"/>
              <p:cNvSpPr>
                <a:spLocks noChangeArrowheads="1"/>
              </p:cNvSpPr>
              <p:nvPr/>
            </p:nvSpPr>
            <p:spPr bwMode="auto">
              <a:xfrm>
                <a:off x="1231" y="2937"/>
                <a:ext cx="113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8" name="AutoShape 801"/>
              <p:cNvSpPr>
                <a:spLocks noChangeArrowheads="1"/>
              </p:cNvSpPr>
              <p:nvPr/>
            </p:nvSpPr>
            <p:spPr bwMode="auto">
              <a:xfrm rot="-5400000">
                <a:off x="1231" y="2937"/>
                <a:ext cx="113" cy="113"/>
              </a:xfrm>
              <a:prstGeom prst="rtTriangle">
                <a:avLst/>
              </a:prstGeom>
              <a:solidFill>
                <a:srgbClr val="FF9966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89" name="Text Box 802"/>
              <p:cNvSpPr txBox="1">
                <a:spLocks noChangeArrowheads="1"/>
              </p:cNvSpPr>
              <p:nvPr/>
            </p:nvSpPr>
            <p:spPr bwMode="auto">
              <a:xfrm>
                <a:off x="1231" y="2937"/>
                <a:ext cx="113" cy="11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90" name="Text Box 803"/>
              <p:cNvSpPr txBox="1">
                <a:spLocks noChangeArrowheads="1"/>
              </p:cNvSpPr>
              <p:nvPr/>
            </p:nvSpPr>
            <p:spPr bwMode="auto">
              <a:xfrm>
                <a:off x="1344" y="2937"/>
                <a:ext cx="114" cy="113"/>
              </a:xfrm>
              <a:prstGeom prst="rect">
                <a:avLst/>
              </a:prstGeom>
              <a:solidFill>
                <a:srgbClr val="00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91" name="Rectangle 804"/>
              <p:cNvSpPr>
                <a:spLocks noChangeArrowheads="1"/>
              </p:cNvSpPr>
              <p:nvPr/>
            </p:nvSpPr>
            <p:spPr bwMode="auto">
              <a:xfrm>
                <a:off x="1458" y="2937"/>
                <a:ext cx="113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2" name="AutoShape 805"/>
              <p:cNvSpPr>
                <a:spLocks noChangeArrowheads="1"/>
              </p:cNvSpPr>
              <p:nvPr/>
            </p:nvSpPr>
            <p:spPr bwMode="auto">
              <a:xfrm rot="-5400000">
                <a:off x="1458" y="2937"/>
                <a:ext cx="113" cy="114"/>
              </a:xfrm>
              <a:prstGeom prst="rtTriangle">
                <a:avLst/>
              </a:prstGeom>
              <a:solidFill>
                <a:srgbClr val="00FF00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93" name="Text Box 806"/>
              <p:cNvSpPr txBox="1">
                <a:spLocks noChangeArrowheads="1"/>
              </p:cNvSpPr>
              <p:nvPr/>
            </p:nvSpPr>
            <p:spPr bwMode="auto">
              <a:xfrm>
                <a:off x="1458" y="2937"/>
                <a:ext cx="113" cy="11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94" name="Text Box 807"/>
              <p:cNvSpPr txBox="1">
                <a:spLocks noChangeArrowheads="1"/>
              </p:cNvSpPr>
              <p:nvPr/>
            </p:nvSpPr>
            <p:spPr bwMode="auto">
              <a:xfrm>
                <a:off x="1571" y="2937"/>
                <a:ext cx="114" cy="113"/>
              </a:xfrm>
              <a:prstGeom prst="rect">
                <a:avLst/>
              </a:prstGeom>
              <a:solidFill>
                <a:srgbClr val="00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grpSp>
            <p:nvGrpSpPr>
              <p:cNvPr id="95" name="Group 808"/>
              <p:cNvGrpSpPr>
                <a:grpSpLocks/>
              </p:cNvGrpSpPr>
              <p:nvPr/>
            </p:nvGrpSpPr>
            <p:grpSpPr bwMode="auto">
              <a:xfrm>
                <a:off x="1685" y="2937"/>
                <a:ext cx="114" cy="113"/>
                <a:chOff x="1689" y="1990"/>
                <a:chExt cx="114" cy="113"/>
              </a:xfrm>
            </p:grpSpPr>
            <p:sp>
              <p:nvSpPr>
                <p:cNvPr id="261" name="Rectangle 809"/>
                <p:cNvSpPr>
                  <a:spLocks noChangeArrowheads="1"/>
                </p:cNvSpPr>
                <p:nvPr/>
              </p:nvSpPr>
              <p:spPr bwMode="auto">
                <a:xfrm>
                  <a:off x="1689" y="1990"/>
                  <a:ext cx="113" cy="113"/>
                </a:xfrm>
                <a:prstGeom prst="rect">
                  <a:avLst/>
                </a:prstGeom>
                <a:solidFill>
                  <a:srgbClr val="FFFF00">
                    <a:alpha val="60001"/>
                  </a:srgbClr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262" name="AutoShape 810"/>
                <p:cNvSpPr>
                  <a:spLocks noChangeArrowheads="1"/>
                </p:cNvSpPr>
                <p:nvPr/>
              </p:nvSpPr>
              <p:spPr bwMode="auto">
                <a:xfrm rot="-5400000">
                  <a:off x="1689" y="1990"/>
                  <a:ext cx="113" cy="114"/>
                </a:xfrm>
                <a:prstGeom prst="rtTriangle">
                  <a:avLst/>
                </a:prstGeom>
                <a:solidFill>
                  <a:srgbClr val="00FF00">
                    <a:alpha val="60001"/>
                  </a:srgbClr>
                </a:solidFill>
                <a:ln w="31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</p:grpSp>
          <p:sp>
            <p:nvSpPr>
              <p:cNvPr id="96" name="Text Box 811"/>
              <p:cNvSpPr txBox="1">
                <a:spLocks noChangeArrowheads="1"/>
              </p:cNvSpPr>
              <p:nvPr/>
            </p:nvSpPr>
            <p:spPr bwMode="auto">
              <a:xfrm>
                <a:off x="1685" y="2937"/>
                <a:ext cx="113" cy="11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97" name="Text Box 812"/>
              <p:cNvSpPr txBox="1">
                <a:spLocks noChangeArrowheads="1"/>
              </p:cNvSpPr>
              <p:nvPr/>
            </p:nvSpPr>
            <p:spPr bwMode="auto">
              <a:xfrm>
                <a:off x="1798" y="2937"/>
                <a:ext cx="113" cy="114"/>
              </a:xfrm>
              <a:prstGeom prst="rect">
                <a:avLst/>
              </a:prstGeom>
              <a:solidFill>
                <a:srgbClr val="00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98" name="Text Box 813"/>
              <p:cNvSpPr txBox="1">
                <a:spLocks noChangeArrowheads="1"/>
              </p:cNvSpPr>
              <p:nvPr/>
            </p:nvSpPr>
            <p:spPr bwMode="auto">
              <a:xfrm>
                <a:off x="1911" y="2937"/>
                <a:ext cx="114" cy="114"/>
              </a:xfrm>
              <a:prstGeom prst="rect">
                <a:avLst/>
              </a:prstGeom>
              <a:solidFill>
                <a:srgbClr val="00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99" name="Text Box 814"/>
              <p:cNvSpPr txBox="1">
                <a:spLocks noChangeArrowheads="1"/>
              </p:cNvSpPr>
              <p:nvPr/>
            </p:nvSpPr>
            <p:spPr bwMode="auto">
              <a:xfrm>
                <a:off x="1911" y="3051"/>
                <a:ext cx="114" cy="112"/>
              </a:xfrm>
              <a:prstGeom prst="rect">
                <a:avLst/>
              </a:prstGeom>
              <a:solidFill>
                <a:srgbClr val="FF9966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00" name="Text Box 815"/>
              <p:cNvSpPr txBox="1">
                <a:spLocks noChangeArrowheads="1"/>
              </p:cNvSpPr>
              <p:nvPr/>
            </p:nvSpPr>
            <p:spPr bwMode="auto">
              <a:xfrm>
                <a:off x="1798" y="3051"/>
                <a:ext cx="113" cy="112"/>
              </a:xfrm>
              <a:prstGeom prst="rect">
                <a:avLst/>
              </a:prstGeom>
              <a:solidFill>
                <a:srgbClr val="00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01" name="Text Box 816"/>
              <p:cNvSpPr txBox="1">
                <a:spLocks noChangeArrowheads="1"/>
              </p:cNvSpPr>
              <p:nvPr/>
            </p:nvSpPr>
            <p:spPr bwMode="auto">
              <a:xfrm>
                <a:off x="1685" y="3050"/>
                <a:ext cx="113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02" name="Text Box 817"/>
              <p:cNvSpPr txBox="1">
                <a:spLocks noChangeArrowheads="1"/>
              </p:cNvSpPr>
              <p:nvPr/>
            </p:nvSpPr>
            <p:spPr bwMode="auto">
              <a:xfrm>
                <a:off x="1458" y="3050"/>
                <a:ext cx="113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03" name="Text Box 818"/>
              <p:cNvSpPr txBox="1">
                <a:spLocks noChangeArrowheads="1"/>
              </p:cNvSpPr>
              <p:nvPr/>
            </p:nvSpPr>
            <p:spPr bwMode="auto">
              <a:xfrm>
                <a:off x="1344" y="3050"/>
                <a:ext cx="114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04" name="Text Box 819"/>
              <p:cNvSpPr txBox="1">
                <a:spLocks noChangeArrowheads="1"/>
              </p:cNvSpPr>
              <p:nvPr/>
            </p:nvSpPr>
            <p:spPr bwMode="auto">
              <a:xfrm>
                <a:off x="1231" y="3050"/>
                <a:ext cx="113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05" name="Text Box 820"/>
              <p:cNvSpPr txBox="1">
                <a:spLocks noChangeArrowheads="1"/>
              </p:cNvSpPr>
              <p:nvPr/>
            </p:nvSpPr>
            <p:spPr bwMode="auto">
              <a:xfrm>
                <a:off x="1117" y="3050"/>
                <a:ext cx="114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06" name="Rectangle 821"/>
              <p:cNvSpPr>
                <a:spLocks noChangeArrowheads="1"/>
              </p:cNvSpPr>
              <p:nvPr/>
            </p:nvSpPr>
            <p:spPr bwMode="auto">
              <a:xfrm>
                <a:off x="1004" y="3050"/>
                <a:ext cx="114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7" name="AutoShape 822"/>
              <p:cNvSpPr>
                <a:spLocks noChangeArrowheads="1"/>
              </p:cNvSpPr>
              <p:nvPr/>
            </p:nvSpPr>
            <p:spPr bwMode="auto">
              <a:xfrm rot="-5400000">
                <a:off x="1004" y="3050"/>
                <a:ext cx="113" cy="114"/>
              </a:xfrm>
              <a:prstGeom prst="rtTriangle">
                <a:avLst/>
              </a:prstGeom>
              <a:solidFill>
                <a:srgbClr val="FF9966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08" name="Text Box 823"/>
              <p:cNvSpPr txBox="1">
                <a:spLocks noChangeArrowheads="1"/>
              </p:cNvSpPr>
              <p:nvPr/>
            </p:nvSpPr>
            <p:spPr bwMode="auto">
              <a:xfrm>
                <a:off x="1004" y="3050"/>
                <a:ext cx="114" cy="11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09" name="Text Box 824"/>
              <p:cNvSpPr txBox="1">
                <a:spLocks noChangeArrowheads="1"/>
              </p:cNvSpPr>
              <p:nvPr/>
            </p:nvSpPr>
            <p:spPr bwMode="auto">
              <a:xfrm>
                <a:off x="890" y="3050"/>
                <a:ext cx="114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10" name="Text Box 825"/>
              <p:cNvSpPr txBox="1">
                <a:spLocks noChangeArrowheads="1"/>
              </p:cNvSpPr>
              <p:nvPr/>
            </p:nvSpPr>
            <p:spPr bwMode="auto">
              <a:xfrm>
                <a:off x="777" y="3050"/>
                <a:ext cx="113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11" name="Rectangle 826"/>
              <p:cNvSpPr>
                <a:spLocks noChangeArrowheads="1"/>
              </p:cNvSpPr>
              <p:nvPr/>
            </p:nvSpPr>
            <p:spPr bwMode="auto">
              <a:xfrm>
                <a:off x="664" y="3277"/>
                <a:ext cx="113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12" name="Text Box 827"/>
              <p:cNvSpPr txBox="1">
                <a:spLocks noChangeArrowheads="1"/>
              </p:cNvSpPr>
              <p:nvPr/>
            </p:nvSpPr>
            <p:spPr bwMode="auto">
              <a:xfrm>
                <a:off x="1685" y="2483"/>
                <a:ext cx="113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13" name="Text Box 828"/>
              <p:cNvSpPr txBox="1">
                <a:spLocks noChangeArrowheads="1"/>
              </p:cNvSpPr>
              <p:nvPr/>
            </p:nvSpPr>
            <p:spPr bwMode="auto">
              <a:xfrm>
                <a:off x="1458" y="2483"/>
                <a:ext cx="113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14" name="Text Box 829"/>
              <p:cNvSpPr txBox="1">
                <a:spLocks noChangeArrowheads="1"/>
              </p:cNvSpPr>
              <p:nvPr/>
            </p:nvSpPr>
            <p:spPr bwMode="auto">
              <a:xfrm>
                <a:off x="1685" y="2596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15" name="Text Box 830"/>
              <p:cNvSpPr txBox="1">
                <a:spLocks noChangeArrowheads="1"/>
              </p:cNvSpPr>
              <p:nvPr/>
            </p:nvSpPr>
            <p:spPr bwMode="auto">
              <a:xfrm>
                <a:off x="1458" y="2596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16" name="Text Box 831"/>
              <p:cNvSpPr txBox="1">
                <a:spLocks noChangeArrowheads="1"/>
              </p:cNvSpPr>
              <p:nvPr/>
            </p:nvSpPr>
            <p:spPr bwMode="auto">
              <a:xfrm>
                <a:off x="1344" y="2596"/>
                <a:ext cx="114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17" name="Rectangle 832"/>
              <p:cNvSpPr>
                <a:spLocks noChangeArrowheads="1"/>
              </p:cNvSpPr>
              <p:nvPr/>
            </p:nvSpPr>
            <p:spPr bwMode="auto">
              <a:xfrm>
                <a:off x="1118" y="2823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18" name="Rectangle 833"/>
              <p:cNvSpPr>
                <a:spLocks noChangeArrowheads="1"/>
              </p:cNvSpPr>
              <p:nvPr/>
            </p:nvSpPr>
            <p:spPr bwMode="auto">
              <a:xfrm>
                <a:off x="1004" y="2937"/>
                <a:ext cx="114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19" name="Text Box 834"/>
              <p:cNvSpPr txBox="1">
                <a:spLocks noChangeArrowheads="1"/>
              </p:cNvSpPr>
              <p:nvPr/>
            </p:nvSpPr>
            <p:spPr bwMode="auto">
              <a:xfrm>
                <a:off x="1118" y="2823"/>
                <a:ext cx="113" cy="11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20" name="Text Box 835"/>
              <p:cNvSpPr txBox="1">
                <a:spLocks noChangeArrowheads="1"/>
              </p:cNvSpPr>
              <p:nvPr/>
            </p:nvSpPr>
            <p:spPr bwMode="auto">
              <a:xfrm>
                <a:off x="1458" y="2710"/>
                <a:ext cx="113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21" name="Text Box 836"/>
              <p:cNvSpPr txBox="1">
                <a:spLocks noChangeArrowheads="1"/>
              </p:cNvSpPr>
              <p:nvPr/>
            </p:nvSpPr>
            <p:spPr bwMode="auto">
              <a:xfrm>
                <a:off x="1571" y="2710"/>
                <a:ext cx="114" cy="113"/>
              </a:xfrm>
              <a:prstGeom prst="rect">
                <a:avLst/>
              </a:prstGeom>
              <a:solidFill>
                <a:srgbClr val="00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grpSp>
            <p:nvGrpSpPr>
              <p:cNvPr id="122" name="Group 837"/>
              <p:cNvGrpSpPr>
                <a:grpSpLocks/>
              </p:cNvGrpSpPr>
              <p:nvPr/>
            </p:nvGrpSpPr>
            <p:grpSpPr bwMode="auto">
              <a:xfrm>
                <a:off x="1344" y="2710"/>
                <a:ext cx="114" cy="113"/>
                <a:chOff x="1689" y="1990"/>
                <a:chExt cx="114" cy="113"/>
              </a:xfrm>
            </p:grpSpPr>
            <p:sp>
              <p:nvSpPr>
                <p:cNvPr id="259" name="Rectangle 838"/>
                <p:cNvSpPr>
                  <a:spLocks noChangeArrowheads="1"/>
                </p:cNvSpPr>
                <p:nvPr/>
              </p:nvSpPr>
              <p:spPr bwMode="auto">
                <a:xfrm>
                  <a:off x="1689" y="1990"/>
                  <a:ext cx="113" cy="113"/>
                </a:xfrm>
                <a:prstGeom prst="rect">
                  <a:avLst/>
                </a:prstGeom>
                <a:solidFill>
                  <a:srgbClr val="FFFF00">
                    <a:alpha val="60001"/>
                  </a:srgbClr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260" name="AutoShape 839"/>
                <p:cNvSpPr>
                  <a:spLocks noChangeArrowheads="1"/>
                </p:cNvSpPr>
                <p:nvPr/>
              </p:nvSpPr>
              <p:spPr bwMode="auto">
                <a:xfrm rot="-5400000">
                  <a:off x="1689" y="1990"/>
                  <a:ext cx="113" cy="114"/>
                </a:xfrm>
                <a:prstGeom prst="rtTriangle">
                  <a:avLst/>
                </a:prstGeom>
                <a:solidFill>
                  <a:srgbClr val="00FF00">
                    <a:alpha val="60001"/>
                  </a:srgbClr>
                </a:solidFill>
                <a:ln w="31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</p:grpSp>
          <p:sp>
            <p:nvSpPr>
              <p:cNvPr id="123" name="Text Box 840"/>
              <p:cNvSpPr txBox="1">
                <a:spLocks noChangeArrowheads="1"/>
              </p:cNvSpPr>
              <p:nvPr/>
            </p:nvSpPr>
            <p:spPr bwMode="auto">
              <a:xfrm>
                <a:off x="1344" y="2710"/>
                <a:ext cx="113" cy="11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grpSp>
            <p:nvGrpSpPr>
              <p:cNvPr id="124" name="Group 841"/>
              <p:cNvGrpSpPr>
                <a:grpSpLocks/>
              </p:cNvGrpSpPr>
              <p:nvPr/>
            </p:nvGrpSpPr>
            <p:grpSpPr bwMode="auto">
              <a:xfrm>
                <a:off x="1231" y="2710"/>
                <a:ext cx="114" cy="113"/>
                <a:chOff x="1462" y="2217"/>
                <a:chExt cx="114" cy="113"/>
              </a:xfrm>
            </p:grpSpPr>
            <p:grpSp>
              <p:nvGrpSpPr>
                <p:cNvPr id="255" name="Group 842"/>
                <p:cNvGrpSpPr>
                  <a:grpSpLocks/>
                </p:cNvGrpSpPr>
                <p:nvPr/>
              </p:nvGrpSpPr>
              <p:grpSpPr bwMode="auto">
                <a:xfrm>
                  <a:off x="1462" y="2217"/>
                  <a:ext cx="114" cy="113"/>
                  <a:chOff x="1689" y="1990"/>
                  <a:chExt cx="114" cy="113"/>
                </a:xfrm>
              </p:grpSpPr>
              <p:sp>
                <p:nvSpPr>
                  <p:cNvPr id="257" name="Rectangle 843"/>
                  <p:cNvSpPr>
                    <a:spLocks noChangeArrowheads="1"/>
                  </p:cNvSpPr>
                  <p:nvPr/>
                </p:nvSpPr>
                <p:spPr bwMode="auto">
                  <a:xfrm>
                    <a:off x="1689" y="1990"/>
                    <a:ext cx="113" cy="113"/>
                  </a:xfrm>
                  <a:prstGeom prst="rect">
                    <a:avLst/>
                  </a:prstGeom>
                  <a:solidFill>
                    <a:srgbClr val="FFFF00">
                      <a:alpha val="60001"/>
                    </a:srgbClr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50000"/>
                      </a:spcBef>
                    </a:pPr>
                    <a:endParaRPr lang="en-US" sz="700">
                      <a:latin typeface="Arial"/>
                      <a:cs typeface="Arial" charset="0"/>
                    </a:endParaRPr>
                  </a:p>
                </p:txBody>
              </p:sp>
              <p:sp>
                <p:nvSpPr>
                  <p:cNvPr id="258" name="AutoShape 844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689" y="1990"/>
                    <a:ext cx="113" cy="114"/>
                  </a:xfrm>
                  <a:prstGeom prst="rtTriangle">
                    <a:avLst/>
                  </a:prstGeom>
                  <a:solidFill>
                    <a:srgbClr val="00FF00">
                      <a:alpha val="60001"/>
                    </a:srgbClr>
                  </a:solidFill>
                  <a:ln w="31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50000"/>
                      </a:spcBef>
                    </a:pPr>
                    <a:endParaRPr lang="en-US" sz="700">
                      <a:latin typeface="Arial"/>
                      <a:cs typeface="Arial" charset="0"/>
                    </a:endParaRPr>
                  </a:p>
                </p:txBody>
              </p:sp>
            </p:grpSp>
            <p:sp>
              <p:nvSpPr>
                <p:cNvPr id="256" name="Text Box 845"/>
                <p:cNvSpPr txBox="1">
                  <a:spLocks noChangeArrowheads="1"/>
                </p:cNvSpPr>
                <p:nvPr/>
              </p:nvSpPr>
              <p:spPr bwMode="auto">
                <a:xfrm>
                  <a:off x="1462" y="2217"/>
                  <a:ext cx="113" cy="113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50000"/>
                    </a:spcBef>
                  </a:pPr>
                  <a:endParaRPr lang="en-US" sz="100">
                    <a:latin typeface="Arial"/>
                    <a:ea typeface="ＭＳ Ｐゴシック" pitchFamily="80" charset="-128"/>
                    <a:cs typeface="Arial" charset="0"/>
                  </a:endParaRPr>
                </a:p>
              </p:txBody>
            </p:sp>
          </p:grpSp>
          <p:sp>
            <p:nvSpPr>
              <p:cNvPr id="125" name="Text Box 846"/>
              <p:cNvSpPr txBox="1">
                <a:spLocks noChangeArrowheads="1"/>
              </p:cNvSpPr>
              <p:nvPr/>
            </p:nvSpPr>
            <p:spPr bwMode="auto">
              <a:xfrm>
                <a:off x="1118" y="2710"/>
                <a:ext cx="113" cy="113"/>
              </a:xfrm>
              <a:prstGeom prst="rect">
                <a:avLst/>
              </a:prstGeom>
              <a:solidFill>
                <a:srgbClr val="00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26" name="Rectangle 847"/>
              <p:cNvSpPr>
                <a:spLocks noChangeArrowheads="1"/>
              </p:cNvSpPr>
              <p:nvPr/>
            </p:nvSpPr>
            <p:spPr bwMode="auto">
              <a:xfrm>
                <a:off x="1798" y="2823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27" name="Rectangle 848"/>
              <p:cNvSpPr>
                <a:spLocks noChangeArrowheads="1"/>
              </p:cNvSpPr>
              <p:nvPr/>
            </p:nvSpPr>
            <p:spPr bwMode="auto">
              <a:xfrm>
                <a:off x="1685" y="2823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28" name="Rectangle 849"/>
              <p:cNvSpPr>
                <a:spLocks noChangeArrowheads="1"/>
              </p:cNvSpPr>
              <p:nvPr/>
            </p:nvSpPr>
            <p:spPr bwMode="auto">
              <a:xfrm>
                <a:off x="1571" y="2823"/>
                <a:ext cx="114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29" name="Rectangle 850"/>
              <p:cNvSpPr>
                <a:spLocks noChangeArrowheads="1"/>
              </p:cNvSpPr>
              <p:nvPr/>
            </p:nvSpPr>
            <p:spPr bwMode="auto">
              <a:xfrm>
                <a:off x="1571" y="3050"/>
                <a:ext cx="114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30" name="AutoShape 851"/>
              <p:cNvSpPr>
                <a:spLocks noChangeArrowheads="1"/>
              </p:cNvSpPr>
              <p:nvPr/>
            </p:nvSpPr>
            <p:spPr bwMode="auto">
              <a:xfrm rot="-5400000">
                <a:off x="1571" y="3050"/>
                <a:ext cx="113" cy="114"/>
              </a:xfrm>
              <a:prstGeom prst="rtTriangle">
                <a:avLst/>
              </a:prstGeom>
              <a:solidFill>
                <a:srgbClr val="00FF00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31" name="Text Box 852"/>
              <p:cNvSpPr txBox="1">
                <a:spLocks noChangeArrowheads="1"/>
              </p:cNvSpPr>
              <p:nvPr/>
            </p:nvSpPr>
            <p:spPr bwMode="auto">
              <a:xfrm>
                <a:off x="1571" y="3050"/>
                <a:ext cx="114" cy="11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32" name="Text Box 853"/>
              <p:cNvSpPr txBox="1">
                <a:spLocks noChangeArrowheads="1"/>
              </p:cNvSpPr>
              <p:nvPr/>
            </p:nvSpPr>
            <p:spPr bwMode="auto">
              <a:xfrm>
                <a:off x="1911" y="3277"/>
                <a:ext cx="114" cy="113"/>
              </a:xfrm>
              <a:prstGeom prst="rect">
                <a:avLst/>
              </a:prstGeom>
              <a:solidFill>
                <a:srgbClr val="00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33" name="Text Box 854"/>
              <p:cNvSpPr txBox="1">
                <a:spLocks noChangeArrowheads="1"/>
              </p:cNvSpPr>
              <p:nvPr/>
            </p:nvSpPr>
            <p:spPr bwMode="auto">
              <a:xfrm>
                <a:off x="1798" y="3277"/>
                <a:ext cx="113" cy="113"/>
              </a:xfrm>
              <a:prstGeom prst="rect">
                <a:avLst/>
              </a:prstGeom>
              <a:solidFill>
                <a:srgbClr val="00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34" name="Text Box 855"/>
              <p:cNvSpPr txBox="1">
                <a:spLocks noChangeArrowheads="1"/>
              </p:cNvSpPr>
              <p:nvPr/>
            </p:nvSpPr>
            <p:spPr bwMode="auto">
              <a:xfrm>
                <a:off x="1685" y="3277"/>
                <a:ext cx="113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grpSp>
            <p:nvGrpSpPr>
              <p:cNvPr id="135" name="Group 856"/>
              <p:cNvGrpSpPr>
                <a:grpSpLocks/>
              </p:cNvGrpSpPr>
              <p:nvPr/>
            </p:nvGrpSpPr>
            <p:grpSpPr bwMode="auto">
              <a:xfrm>
                <a:off x="1118" y="3163"/>
                <a:ext cx="113" cy="114"/>
                <a:chOff x="1349" y="2330"/>
                <a:chExt cx="113" cy="114"/>
              </a:xfrm>
            </p:grpSpPr>
            <p:sp>
              <p:nvSpPr>
                <p:cNvPr id="252" name="Rectangle 857"/>
                <p:cNvSpPr>
                  <a:spLocks noChangeArrowheads="1"/>
                </p:cNvSpPr>
                <p:nvPr/>
              </p:nvSpPr>
              <p:spPr bwMode="auto">
                <a:xfrm>
                  <a:off x="1349" y="2330"/>
                  <a:ext cx="113" cy="114"/>
                </a:xfrm>
                <a:prstGeom prst="rect">
                  <a:avLst/>
                </a:prstGeom>
                <a:solidFill>
                  <a:srgbClr val="FFFF00">
                    <a:alpha val="60001"/>
                  </a:srgbClr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253" name="AutoShape 858"/>
                <p:cNvSpPr>
                  <a:spLocks noChangeArrowheads="1"/>
                </p:cNvSpPr>
                <p:nvPr/>
              </p:nvSpPr>
              <p:spPr bwMode="auto">
                <a:xfrm rot="-5400000">
                  <a:off x="1349" y="2330"/>
                  <a:ext cx="114" cy="113"/>
                </a:xfrm>
                <a:prstGeom prst="rtTriangle">
                  <a:avLst/>
                </a:prstGeom>
                <a:solidFill>
                  <a:srgbClr val="FF9966">
                    <a:alpha val="60001"/>
                  </a:srgbClr>
                </a:solidFill>
                <a:ln w="31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254" name="Text Box 859"/>
                <p:cNvSpPr txBox="1">
                  <a:spLocks noChangeArrowheads="1"/>
                </p:cNvSpPr>
                <p:nvPr/>
              </p:nvSpPr>
              <p:spPr bwMode="auto">
                <a:xfrm>
                  <a:off x="1349" y="2330"/>
                  <a:ext cx="113" cy="114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50000"/>
                    </a:spcBef>
                  </a:pPr>
                  <a:endParaRPr lang="en-US" sz="100">
                    <a:latin typeface="Arial"/>
                    <a:ea typeface="ＭＳ Ｐゴシック" pitchFamily="80" charset="-128"/>
                    <a:cs typeface="Arial" charset="0"/>
                  </a:endParaRPr>
                </a:p>
              </p:txBody>
            </p:sp>
          </p:grpSp>
          <p:sp>
            <p:nvSpPr>
              <p:cNvPr id="136" name="Text Box 860"/>
              <p:cNvSpPr txBox="1">
                <a:spLocks noChangeArrowheads="1"/>
              </p:cNvSpPr>
              <p:nvPr/>
            </p:nvSpPr>
            <p:spPr bwMode="auto">
              <a:xfrm>
                <a:off x="1344" y="3163"/>
                <a:ext cx="114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37" name="Text Box 861"/>
              <p:cNvSpPr txBox="1">
                <a:spLocks noChangeArrowheads="1"/>
              </p:cNvSpPr>
              <p:nvPr/>
            </p:nvSpPr>
            <p:spPr bwMode="auto">
              <a:xfrm>
                <a:off x="1458" y="3163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38" name="Text Box 862"/>
              <p:cNvSpPr txBox="1">
                <a:spLocks noChangeArrowheads="1"/>
              </p:cNvSpPr>
              <p:nvPr/>
            </p:nvSpPr>
            <p:spPr bwMode="auto">
              <a:xfrm>
                <a:off x="1571" y="3163"/>
                <a:ext cx="114" cy="114"/>
              </a:xfrm>
              <a:prstGeom prst="rect">
                <a:avLst/>
              </a:prstGeom>
              <a:solidFill>
                <a:srgbClr val="00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grpSp>
            <p:nvGrpSpPr>
              <p:cNvPr id="139" name="Group 863"/>
              <p:cNvGrpSpPr>
                <a:grpSpLocks/>
              </p:cNvGrpSpPr>
              <p:nvPr/>
            </p:nvGrpSpPr>
            <p:grpSpPr bwMode="auto">
              <a:xfrm>
                <a:off x="1344" y="3277"/>
                <a:ext cx="114" cy="113"/>
                <a:chOff x="1349" y="2330"/>
                <a:chExt cx="113" cy="114"/>
              </a:xfrm>
            </p:grpSpPr>
            <p:sp>
              <p:nvSpPr>
                <p:cNvPr id="249" name="Rectangle 864"/>
                <p:cNvSpPr>
                  <a:spLocks noChangeArrowheads="1"/>
                </p:cNvSpPr>
                <p:nvPr/>
              </p:nvSpPr>
              <p:spPr bwMode="auto">
                <a:xfrm>
                  <a:off x="1349" y="2330"/>
                  <a:ext cx="113" cy="114"/>
                </a:xfrm>
                <a:prstGeom prst="rect">
                  <a:avLst/>
                </a:prstGeom>
                <a:solidFill>
                  <a:srgbClr val="FFFF00">
                    <a:alpha val="60001"/>
                  </a:srgbClr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250" name="AutoShape 865"/>
                <p:cNvSpPr>
                  <a:spLocks noChangeArrowheads="1"/>
                </p:cNvSpPr>
                <p:nvPr/>
              </p:nvSpPr>
              <p:spPr bwMode="auto">
                <a:xfrm rot="-5400000">
                  <a:off x="1349" y="2330"/>
                  <a:ext cx="114" cy="113"/>
                </a:xfrm>
                <a:prstGeom prst="rtTriangle">
                  <a:avLst/>
                </a:prstGeom>
                <a:solidFill>
                  <a:srgbClr val="FF9966">
                    <a:alpha val="60001"/>
                  </a:srgbClr>
                </a:solidFill>
                <a:ln w="31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251" name="Text Box 866"/>
                <p:cNvSpPr txBox="1">
                  <a:spLocks noChangeArrowheads="1"/>
                </p:cNvSpPr>
                <p:nvPr/>
              </p:nvSpPr>
              <p:spPr bwMode="auto">
                <a:xfrm>
                  <a:off x="1349" y="2330"/>
                  <a:ext cx="113" cy="114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50000"/>
                    </a:spcBef>
                  </a:pPr>
                  <a:endParaRPr lang="en-US" sz="100">
                    <a:latin typeface="Arial"/>
                    <a:ea typeface="ＭＳ Ｐゴシック" pitchFamily="80" charset="-128"/>
                    <a:cs typeface="Arial" charset="0"/>
                  </a:endParaRPr>
                </a:p>
              </p:txBody>
            </p:sp>
          </p:grpSp>
          <p:grpSp>
            <p:nvGrpSpPr>
              <p:cNvPr id="140" name="Group 867"/>
              <p:cNvGrpSpPr>
                <a:grpSpLocks/>
              </p:cNvGrpSpPr>
              <p:nvPr/>
            </p:nvGrpSpPr>
            <p:grpSpPr bwMode="auto">
              <a:xfrm>
                <a:off x="1458" y="3277"/>
                <a:ext cx="113" cy="113"/>
                <a:chOff x="1349" y="2330"/>
                <a:chExt cx="113" cy="114"/>
              </a:xfrm>
            </p:grpSpPr>
            <p:sp>
              <p:nvSpPr>
                <p:cNvPr id="246" name="Rectangle 868"/>
                <p:cNvSpPr>
                  <a:spLocks noChangeArrowheads="1"/>
                </p:cNvSpPr>
                <p:nvPr/>
              </p:nvSpPr>
              <p:spPr bwMode="auto">
                <a:xfrm>
                  <a:off x="1349" y="2330"/>
                  <a:ext cx="113" cy="114"/>
                </a:xfrm>
                <a:prstGeom prst="rect">
                  <a:avLst/>
                </a:prstGeom>
                <a:solidFill>
                  <a:srgbClr val="FFFF00">
                    <a:alpha val="60001"/>
                  </a:srgbClr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247" name="AutoShape 869"/>
                <p:cNvSpPr>
                  <a:spLocks noChangeArrowheads="1"/>
                </p:cNvSpPr>
                <p:nvPr/>
              </p:nvSpPr>
              <p:spPr bwMode="auto">
                <a:xfrm rot="-5400000">
                  <a:off x="1349" y="2330"/>
                  <a:ext cx="114" cy="113"/>
                </a:xfrm>
                <a:prstGeom prst="rtTriangle">
                  <a:avLst/>
                </a:prstGeom>
                <a:solidFill>
                  <a:srgbClr val="FF9966">
                    <a:alpha val="60001"/>
                  </a:srgbClr>
                </a:solidFill>
                <a:ln w="31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248" name="Text Box 870"/>
                <p:cNvSpPr txBox="1">
                  <a:spLocks noChangeArrowheads="1"/>
                </p:cNvSpPr>
                <p:nvPr/>
              </p:nvSpPr>
              <p:spPr bwMode="auto">
                <a:xfrm>
                  <a:off x="1349" y="2330"/>
                  <a:ext cx="113" cy="114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50000"/>
                    </a:spcBef>
                  </a:pPr>
                  <a:endParaRPr lang="en-US" sz="100">
                    <a:latin typeface="Arial"/>
                    <a:ea typeface="ＭＳ Ｐゴシック" pitchFamily="80" charset="-128"/>
                    <a:cs typeface="Arial" charset="0"/>
                  </a:endParaRPr>
                </a:p>
              </p:txBody>
            </p:sp>
          </p:grpSp>
          <p:grpSp>
            <p:nvGrpSpPr>
              <p:cNvPr id="141" name="Group 871"/>
              <p:cNvGrpSpPr>
                <a:grpSpLocks/>
              </p:cNvGrpSpPr>
              <p:nvPr/>
            </p:nvGrpSpPr>
            <p:grpSpPr bwMode="auto">
              <a:xfrm>
                <a:off x="1571" y="3277"/>
                <a:ext cx="114" cy="113"/>
                <a:chOff x="1349" y="2330"/>
                <a:chExt cx="113" cy="114"/>
              </a:xfrm>
            </p:grpSpPr>
            <p:sp>
              <p:nvSpPr>
                <p:cNvPr id="243" name="Rectangle 872"/>
                <p:cNvSpPr>
                  <a:spLocks noChangeArrowheads="1"/>
                </p:cNvSpPr>
                <p:nvPr/>
              </p:nvSpPr>
              <p:spPr bwMode="auto">
                <a:xfrm>
                  <a:off x="1349" y="2330"/>
                  <a:ext cx="113" cy="114"/>
                </a:xfrm>
                <a:prstGeom prst="rect">
                  <a:avLst/>
                </a:prstGeom>
                <a:solidFill>
                  <a:srgbClr val="FFFF00">
                    <a:alpha val="60001"/>
                  </a:srgbClr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244" name="AutoShape 873"/>
                <p:cNvSpPr>
                  <a:spLocks noChangeArrowheads="1"/>
                </p:cNvSpPr>
                <p:nvPr/>
              </p:nvSpPr>
              <p:spPr bwMode="auto">
                <a:xfrm rot="-5400000">
                  <a:off x="1349" y="2330"/>
                  <a:ext cx="114" cy="113"/>
                </a:xfrm>
                <a:prstGeom prst="rtTriangle">
                  <a:avLst/>
                </a:prstGeom>
                <a:solidFill>
                  <a:srgbClr val="FF9966">
                    <a:alpha val="60001"/>
                  </a:srgbClr>
                </a:solidFill>
                <a:ln w="31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245" name="Text Box 874"/>
                <p:cNvSpPr txBox="1">
                  <a:spLocks noChangeArrowheads="1"/>
                </p:cNvSpPr>
                <p:nvPr/>
              </p:nvSpPr>
              <p:spPr bwMode="auto">
                <a:xfrm>
                  <a:off x="1349" y="2330"/>
                  <a:ext cx="113" cy="114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50000"/>
                    </a:spcBef>
                  </a:pPr>
                  <a:endParaRPr lang="en-US" sz="100">
                    <a:latin typeface="Arial"/>
                    <a:ea typeface="ＭＳ Ｐゴシック" pitchFamily="80" charset="-128"/>
                    <a:cs typeface="Arial" charset="0"/>
                  </a:endParaRPr>
                </a:p>
              </p:txBody>
            </p:sp>
          </p:grpSp>
          <p:grpSp>
            <p:nvGrpSpPr>
              <p:cNvPr id="142" name="Group 875"/>
              <p:cNvGrpSpPr>
                <a:grpSpLocks/>
              </p:cNvGrpSpPr>
              <p:nvPr/>
            </p:nvGrpSpPr>
            <p:grpSpPr bwMode="auto">
              <a:xfrm>
                <a:off x="1685" y="3163"/>
                <a:ext cx="113" cy="114"/>
                <a:chOff x="1349" y="2330"/>
                <a:chExt cx="113" cy="114"/>
              </a:xfrm>
            </p:grpSpPr>
            <p:sp>
              <p:nvSpPr>
                <p:cNvPr id="240" name="Rectangle 876"/>
                <p:cNvSpPr>
                  <a:spLocks noChangeArrowheads="1"/>
                </p:cNvSpPr>
                <p:nvPr/>
              </p:nvSpPr>
              <p:spPr bwMode="auto">
                <a:xfrm>
                  <a:off x="1349" y="2330"/>
                  <a:ext cx="113" cy="114"/>
                </a:xfrm>
                <a:prstGeom prst="rect">
                  <a:avLst/>
                </a:prstGeom>
                <a:solidFill>
                  <a:srgbClr val="FFFF00">
                    <a:alpha val="60001"/>
                  </a:srgbClr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241" name="AutoShape 877"/>
                <p:cNvSpPr>
                  <a:spLocks noChangeArrowheads="1"/>
                </p:cNvSpPr>
                <p:nvPr/>
              </p:nvSpPr>
              <p:spPr bwMode="auto">
                <a:xfrm rot="-5400000">
                  <a:off x="1349" y="2330"/>
                  <a:ext cx="114" cy="113"/>
                </a:xfrm>
                <a:prstGeom prst="rtTriangle">
                  <a:avLst/>
                </a:prstGeom>
                <a:solidFill>
                  <a:srgbClr val="FF9966">
                    <a:alpha val="60001"/>
                  </a:srgbClr>
                </a:solidFill>
                <a:ln w="31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242" name="Text Box 878"/>
                <p:cNvSpPr txBox="1">
                  <a:spLocks noChangeArrowheads="1"/>
                </p:cNvSpPr>
                <p:nvPr/>
              </p:nvSpPr>
              <p:spPr bwMode="auto">
                <a:xfrm>
                  <a:off x="1349" y="2330"/>
                  <a:ext cx="113" cy="114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50000"/>
                    </a:spcBef>
                  </a:pPr>
                  <a:endParaRPr lang="en-US" sz="100">
                    <a:latin typeface="Arial"/>
                    <a:ea typeface="ＭＳ Ｐゴシック" pitchFamily="80" charset="-128"/>
                    <a:cs typeface="Arial" charset="0"/>
                  </a:endParaRPr>
                </a:p>
              </p:txBody>
            </p:sp>
          </p:grpSp>
          <p:sp>
            <p:nvSpPr>
              <p:cNvPr id="143" name="Text Box 879"/>
              <p:cNvSpPr txBox="1">
                <a:spLocks noChangeArrowheads="1"/>
              </p:cNvSpPr>
              <p:nvPr/>
            </p:nvSpPr>
            <p:spPr bwMode="auto">
              <a:xfrm>
                <a:off x="1798" y="3163"/>
                <a:ext cx="113" cy="114"/>
              </a:xfrm>
              <a:prstGeom prst="rect">
                <a:avLst/>
              </a:prstGeom>
              <a:solidFill>
                <a:srgbClr val="00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44" name="Text Box 880"/>
              <p:cNvSpPr txBox="1">
                <a:spLocks noChangeArrowheads="1"/>
              </p:cNvSpPr>
              <p:nvPr/>
            </p:nvSpPr>
            <p:spPr bwMode="auto">
              <a:xfrm>
                <a:off x="2025" y="3163"/>
                <a:ext cx="113" cy="114"/>
              </a:xfrm>
              <a:prstGeom prst="rect">
                <a:avLst/>
              </a:prstGeom>
              <a:solidFill>
                <a:srgbClr val="00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45" name="AutoShape 881"/>
              <p:cNvSpPr>
                <a:spLocks noChangeArrowheads="1"/>
              </p:cNvSpPr>
              <p:nvPr/>
            </p:nvSpPr>
            <p:spPr bwMode="auto">
              <a:xfrm rot="-5400000">
                <a:off x="1798" y="2823"/>
                <a:ext cx="114" cy="113"/>
              </a:xfrm>
              <a:prstGeom prst="rtTriangle">
                <a:avLst/>
              </a:prstGeom>
              <a:solidFill>
                <a:srgbClr val="00FF00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46" name="AutoShape 882"/>
              <p:cNvSpPr>
                <a:spLocks noChangeArrowheads="1"/>
              </p:cNvSpPr>
              <p:nvPr/>
            </p:nvSpPr>
            <p:spPr bwMode="auto">
              <a:xfrm rot="-5400000">
                <a:off x="1685" y="2823"/>
                <a:ext cx="114" cy="113"/>
              </a:xfrm>
              <a:prstGeom prst="rtTriangle">
                <a:avLst/>
              </a:prstGeom>
              <a:solidFill>
                <a:srgbClr val="FF9966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47" name="AutoShape 883"/>
              <p:cNvSpPr>
                <a:spLocks noChangeArrowheads="1"/>
              </p:cNvSpPr>
              <p:nvPr/>
            </p:nvSpPr>
            <p:spPr bwMode="auto">
              <a:xfrm rot="-5400000">
                <a:off x="1571" y="2823"/>
                <a:ext cx="114" cy="114"/>
              </a:xfrm>
              <a:prstGeom prst="rtTriangle">
                <a:avLst/>
              </a:prstGeom>
              <a:solidFill>
                <a:srgbClr val="00FF00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48" name="Text Box 884"/>
              <p:cNvSpPr txBox="1">
                <a:spLocks noChangeArrowheads="1"/>
              </p:cNvSpPr>
              <p:nvPr/>
            </p:nvSpPr>
            <p:spPr bwMode="auto">
              <a:xfrm>
                <a:off x="1798" y="2823"/>
                <a:ext cx="113" cy="11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49" name="Text Box 885"/>
              <p:cNvSpPr txBox="1">
                <a:spLocks noChangeArrowheads="1"/>
              </p:cNvSpPr>
              <p:nvPr/>
            </p:nvSpPr>
            <p:spPr bwMode="auto">
              <a:xfrm>
                <a:off x="1685" y="2823"/>
                <a:ext cx="113" cy="11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50" name="Text Box 886"/>
              <p:cNvSpPr txBox="1">
                <a:spLocks noChangeArrowheads="1"/>
              </p:cNvSpPr>
              <p:nvPr/>
            </p:nvSpPr>
            <p:spPr bwMode="auto">
              <a:xfrm>
                <a:off x="1571" y="2823"/>
                <a:ext cx="114" cy="11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51" name="Text Box 887"/>
              <p:cNvSpPr txBox="1">
                <a:spLocks noChangeArrowheads="1"/>
              </p:cNvSpPr>
              <p:nvPr/>
            </p:nvSpPr>
            <p:spPr bwMode="auto">
              <a:xfrm>
                <a:off x="2025" y="2596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52" name="Text Box 888"/>
              <p:cNvSpPr txBox="1">
                <a:spLocks noChangeArrowheads="1"/>
              </p:cNvSpPr>
              <p:nvPr/>
            </p:nvSpPr>
            <p:spPr bwMode="auto">
              <a:xfrm>
                <a:off x="2025" y="2710"/>
                <a:ext cx="113" cy="113"/>
              </a:xfrm>
              <a:prstGeom prst="rect">
                <a:avLst/>
              </a:prstGeom>
              <a:solidFill>
                <a:srgbClr val="00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53" name="Text Box 889"/>
              <p:cNvSpPr txBox="1">
                <a:spLocks noChangeArrowheads="1"/>
              </p:cNvSpPr>
              <p:nvPr/>
            </p:nvSpPr>
            <p:spPr bwMode="auto">
              <a:xfrm>
                <a:off x="1911" y="2710"/>
                <a:ext cx="114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54" name="Text Box 890"/>
              <p:cNvSpPr txBox="1">
                <a:spLocks noChangeArrowheads="1"/>
              </p:cNvSpPr>
              <p:nvPr/>
            </p:nvSpPr>
            <p:spPr bwMode="auto">
              <a:xfrm>
                <a:off x="1911" y="2596"/>
                <a:ext cx="114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55" name="Text Box 891"/>
              <p:cNvSpPr txBox="1">
                <a:spLocks noChangeArrowheads="1"/>
              </p:cNvSpPr>
              <p:nvPr/>
            </p:nvSpPr>
            <p:spPr bwMode="auto">
              <a:xfrm>
                <a:off x="1798" y="2596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56" name="Rectangle 892"/>
              <p:cNvSpPr>
                <a:spLocks noChangeArrowheads="1"/>
              </p:cNvSpPr>
              <p:nvPr/>
            </p:nvSpPr>
            <p:spPr bwMode="auto">
              <a:xfrm>
                <a:off x="1571" y="2483"/>
                <a:ext cx="114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57" name="AutoShape 893"/>
              <p:cNvSpPr>
                <a:spLocks noChangeArrowheads="1"/>
              </p:cNvSpPr>
              <p:nvPr/>
            </p:nvSpPr>
            <p:spPr bwMode="auto">
              <a:xfrm rot="-5400000">
                <a:off x="1571" y="2483"/>
                <a:ext cx="113" cy="114"/>
              </a:xfrm>
              <a:prstGeom prst="rtTriangle">
                <a:avLst/>
              </a:prstGeom>
              <a:solidFill>
                <a:srgbClr val="00FF00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58" name="Text Box 894"/>
              <p:cNvSpPr txBox="1">
                <a:spLocks noChangeArrowheads="1"/>
              </p:cNvSpPr>
              <p:nvPr/>
            </p:nvSpPr>
            <p:spPr bwMode="auto">
              <a:xfrm>
                <a:off x="1571" y="2483"/>
                <a:ext cx="114" cy="11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59" name="Text Box 895"/>
              <p:cNvSpPr txBox="1">
                <a:spLocks noChangeArrowheads="1"/>
              </p:cNvSpPr>
              <p:nvPr/>
            </p:nvSpPr>
            <p:spPr bwMode="auto">
              <a:xfrm>
                <a:off x="2251" y="2483"/>
                <a:ext cx="114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60" name="Text Box 896"/>
              <p:cNvSpPr txBox="1">
                <a:spLocks noChangeArrowheads="1"/>
              </p:cNvSpPr>
              <p:nvPr/>
            </p:nvSpPr>
            <p:spPr bwMode="auto">
              <a:xfrm>
                <a:off x="2138" y="2483"/>
                <a:ext cx="113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61" name="Text Box 897"/>
              <p:cNvSpPr txBox="1">
                <a:spLocks noChangeArrowheads="1"/>
              </p:cNvSpPr>
              <p:nvPr/>
            </p:nvSpPr>
            <p:spPr bwMode="auto">
              <a:xfrm>
                <a:off x="1685" y="2369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62" name="Text Box 898"/>
              <p:cNvSpPr txBox="1">
                <a:spLocks noChangeArrowheads="1"/>
              </p:cNvSpPr>
              <p:nvPr/>
            </p:nvSpPr>
            <p:spPr bwMode="auto">
              <a:xfrm>
                <a:off x="1911" y="2369"/>
                <a:ext cx="114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63" name="Text Box 899"/>
              <p:cNvSpPr txBox="1">
                <a:spLocks noChangeArrowheads="1"/>
              </p:cNvSpPr>
              <p:nvPr/>
            </p:nvSpPr>
            <p:spPr bwMode="auto">
              <a:xfrm>
                <a:off x="1685" y="2256"/>
                <a:ext cx="113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64" name="Text Box 900"/>
              <p:cNvSpPr txBox="1">
                <a:spLocks noChangeArrowheads="1"/>
              </p:cNvSpPr>
              <p:nvPr/>
            </p:nvSpPr>
            <p:spPr bwMode="auto">
              <a:xfrm>
                <a:off x="1911" y="2256"/>
                <a:ext cx="114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65" name="Text Box 901"/>
              <p:cNvSpPr txBox="1">
                <a:spLocks noChangeArrowheads="1"/>
              </p:cNvSpPr>
              <p:nvPr/>
            </p:nvSpPr>
            <p:spPr bwMode="auto">
              <a:xfrm>
                <a:off x="2025" y="2256"/>
                <a:ext cx="113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66" name="Text Box 902"/>
              <p:cNvSpPr txBox="1">
                <a:spLocks noChangeArrowheads="1"/>
              </p:cNvSpPr>
              <p:nvPr/>
            </p:nvSpPr>
            <p:spPr bwMode="auto">
              <a:xfrm>
                <a:off x="2138" y="2256"/>
                <a:ext cx="113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67" name="Text Box 903"/>
              <p:cNvSpPr txBox="1">
                <a:spLocks noChangeArrowheads="1"/>
              </p:cNvSpPr>
              <p:nvPr/>
            </p:nvSpPr>
            <p:spPr bwMode="auto">
              <a:xfrm>
                <a:off x="2365" y="2255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68" name="Text Box 904"/>
              <p:cNvSpPr txBox="1">
                <a:spLocks noChangeArrowheads="1"/>
              </p:cNvSpPr>
              <p:nvPr/>
            </p:nvSpPr>
            <p:spPr bwMode="auto">
              <a:xfrm>
                <a:off x="1911" y="2483"/>
                <a:ext cx="114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69" name="Text Box 905"/>
              <p:cNvSpPr txBox="1">
                <a:spLocks noChangeArrowheads="1"/>
              </p:cNvSpPr>
              <p:nvPr/>
            </p:nvSpPr>
            <p:spPr bwMode="auto">
              <a:xfrm>
                <a:off x="1798" y="2483"/>
                <a:ext cx="113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70" name="Text Box 906"/>
              <p:cNvSpPr txBox="1">
                <a:spLocks noChangeArrowheads="1"/>
              </p:cNvSpPr>
              <p:nvPr/>
            </p:nvSpPr>
            <p:spPr bwMode="auto">
              <a:xfrm>
                <a:off x="2138" y="2143"/>
                <a:ext cx="113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71" name="Text Box 907"/>
              <p:cNvSpPr txBox="1">
                <a:spLocks noChangeArrowheads="1"/>
              </p:cNvSpPr>
              <p:nvPr/>
            </p:nvSpPr>
            <p:spPr bwMode="auto">
              <a:xfrm>
                <a:off x="2592" y="2028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72" name="AutoShape 908"/>
              <p:cNvSpPr>
                <a:spLocks noChangeArrowheads="1"/>
              </p:cNvSpPr>
              <p:nvPr/>
            </p:nvSpPr>
            <p:spPr bwMode="auto">
              <a:xfrm rot="-5400000">
                <a:off x="1118" y="2823"/>
                <a:ext cx="113" cy="113"/>
              </a:xfrm>
              <a:prstGeom prst="rtTriangle">
                <a:avLst/>
              </a:prstGeom>
              <a:solidFill>
                <a:srgbClr val="00FF00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73" name="AutoShape 909"/>
              <p:cNvSpPr>
                <a:spLocks noChangeArrowheads="1"/>
              </p:cNvSpPr>
              <p:nvPr/>
            </p:nvSpPr>
            <p:spPr bwMode="auto">
              <a:xfrm rot="-5400000">
                <a:off x="664" y="3277"/>
                <a:ext cx="113" cy="113"/>
              </a:xfrm>
              <a:prstGeom prst="rtTriangle">
                <a:avLst/>
              </a:prstGeom>
              <a:solidFill>
                <a:srgbClr val="FF9966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74" name="Text Box 910"/>
              <p:cNvSpPr txBox="1">
                <a:spLocks noChangeArrowheads="1"/>
              </p:cNvSpPr>
              <p:nvPr/>
            </p:nvSpPr>
            <p:spPr bwMode="auto">
              <a:xfrm>
                <a:off x="664" y="3277"/>
                <a:ext cx="113" cy="11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75" name="AutoShape 911"/>
              <p:cNvSpPr>
                <a:spLocks noChangeArrowheads="1"/>
              </p:cNvSpPr>
              <p:nvPr/>
            </p:nvSpPr>
            <p:spPr bwMode="auto">
              <a:xfrm rot="-5400000">
                <a:off x="1005" y="2937"/>
                <a:ext cx="113" cy="113"/>
              </a:xfrm>
              <a:prstGeom prst="rtTriangle">
                <a:avLst/>
              </a:prstGeom>
              <a:solidFill>
                <a:srgbClr val="00FF00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76" name="Text Box 912"/>
              <p:cNvSpPr txBox="1">
                <a:spLocks noChangeArrowheads="1"/>
              </p:cNvSpPr>
              <p:nvPr/>
            </p:nvSpPr>
            <p:spPr bwMode="auto">
              <a:xfrm>
                <a:off x="1004" y="2937"/>
                <a:ext cx="114" cy="11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77" name="Rectangle 913"/>
              <p:cNvSpPr>
                <a:spLocks noChangeArrowheads="1"/>
              </p:cNvSpPr>
              <p:nvPr/>
            </p:nvSpPr>
            <p:spPr bwMode="auto">
              <a:xfrm>
                <a:off x="1685" y="2710"/>
                <a:ext cx="113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78" name="AutoShape 914"/>
              <p:cNvSpPr>
                <a:spLocks noChangeArrowheads="1"/>
              </p:cNvSpPr>
              <p:nvPr/>
            </p:nvSpPr>
            <p:spPr bwMode="auto">
              <a:xfrm rot="-5400000">
                <a:off x="1684" y="2710"/>
                <a:ext cx="113" cy="114"/>
              </a:xfrm>
              <a:prstGeom prst="rtTriangle">
                <a:avLst/>
              </a:prstGeom>
              <a:solidFill>
                <a:srgbClr val="00FF00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79" name="Text Box 915"/>
              <p:cNvSpPr txBox="1">
                <a:spLocks noChangeArrowheads="1"/>
              </p:cNvSpPr>
              <p:nvPr/>
            </p:nvSpPr>
            <p:spPr bwMode="auto">
              <a:xfrm>
                <a:off x="1685" y="2710"/>
                <a:ext cx="113" cy="11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80" name="Text Box 916"/>
              <p:cNvSpPr txBox="1">
                <a:spLocks noChangeArrowheads="1"/>
              </p:cNvSpPr>
              <p:nvPr/>
            </p:nvSpPr>
            <p:spPr bwMode="auto">
              <a:xfrm>
                <a:off x="2592" y="1915"/>
                <a:ext cx="113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81" name="Text Box 917"/>
              <p:cNvSpPr txBox="1">
                <a:spLocks noChangeArrowheads="1"/>
              </p:cNvSpPr>
              <p:nvPr/>
            </p:nvSpPr>
            <p:spPr bwMode="auto">
              <a:xfrm>
                <a:off x="2365" y="2142"/>
                <a:ext cx="113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82" name="Text Box 918"/>
              <p:cNvSpPr txBox="1">
                <a:spLocks noChangeArrowheads="1"/>
              </p:cNvSpPr>
              <p:nvPr/>
            </p:nvSpPr>
            <p:spPr bwMode="auto">
              <a:xfrm>
                <a:off x="2138" y="2369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83" name="Text Box 919"/>
              <p:cNvSpPr txBox="1">
                <a:spLocks noChangeArrowheads="1"/>
              </p:cNvSpPr>
              <p:nvPr/>
            </p:nvSpPr>
            <p:spPr bwMode="auto">
              <a:xfrm>
                <a:off x="2365" y="2483"/>
                <a:ext cx="113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84" name="Text Box 920"/>
              <p:cNvSpPr txBox="1">
                <a:spLocks noChangeArrowheads="1"/>
              </p:cNvSpPr>
              <p:nvPr/>
            </p:nvSpPr>
            <p:spPr bwMode="auto">
              <a:xfrm>
                <a:off x="2138" y="2710"/>
                <a:ext cx="113" cy="113"/>
              </a:xfrm>
              <a:prstGeom prst="rect">
                <a:avLst/>
              </a:prstGeom>
              <a:solidFill>
                <a:srgbClr val="00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85" name="Text Box 921"/>
              <p:cNvSpPr txBox="1">
                <a:spLocks noChangeArrowheads="1"/>
              </p:cNvSpPr>
              <p:nvPr/>
            </p:nvSpPr>
            <p:spPr bwMode="auto">
              <a:xfrm>
                <a:off x="1798" y="3503"/>
                <a:ext cx="113" cy="114"/>
              </a:xfrm>
              <a:prstGeom prst="rect">
                <a:avLst/>
              </a:prstGeom>
              <a:solidFill>
                <a:srgbClr val="00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86" name="Text Box 922"/>
              <p:cNvSpPr txBox="1">
                <a:spLocks noChangeArrowheads="1"/>
              </p:cNvSpPr>
              <p:nvPr/>
            </p:nvSpPr>
            <p:spPr bwMode="auto">
              <a:xfrm>
                <a:off x="1684" y="3503"/>
                <a:ext cx="114" cy="114"/>
              </a:xfrm>
              <a:prstGeom prst="rect">
                <a:avLst/>
              </a:prstGeom>
              <a:solidFill>
                <a:srgbClr val="00CCFF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87" name="Text Box 923"/>
              <p:cNvSpPr txBox="1">
                <a:spLocks noChangeArrowheads="1"/>
              </p:cNvSpPr>
              <p:nvPr/>
            </p:nvSpPr>
            <p:spPr bwMode="auto">
              <a:xfrm>
                <a:off x="1344" y="3617"/>
                <a:ext cx="114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88" name="Text Box 924"/>
              <p:cNvSpPr txBox="1">
                <a:spLocks noChangeArrowheads="1"/>
              </p:cNvSpPr>
              <p:nvPr/>
            </p:nvSpPr>
            <p:spPr bwMode="auto">
              <a:xfrm>
                <a:off x="1458" y="3503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89" name="Text Box 925"/>
              <p:cNvSpPr txBox="1">
                <a:spLocks noChangeArrowheads="1"/>
              </p:cNvSpPr>
              <p:nvPr/>
            </p:nvSpPr>
            <p:spPr bwMode="auto">
              <a:xfrm>
                <a:off x="777" y="3617"/>
                <a:ext cx="114" cy="114"/>
              </a:xfrm>
              <a:prstGeom prst="rect">
                <a:avLst/>
              </a:prstGeom>
              <a:solidFill>
                <a:srgbClr val="FF9966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90" name="Rectangle 926"/>
              <p:cNvSpPr>
                <a:spLocks noChangeArrowheads="1"/>
              </p:cNvSpPr>
              <p:nvPr/>
            </p:nvSpPr>
            <p:spPr bwMode="auto">
              <a:xfrm>
                <a:off x="551" y="3617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191" name="Text Box 927"/>
              <p:cNvSpPr txBox="1">
                <a:spLocks noChangeArrowheads="1"/>
              </p:cNvSpPr>
              <p:nvPr/>
            </p:nvSpPr>
            <p:spPr bwMode="auto">
              <a:xfrm>
                <a:off x="325" y="3617"/>
                <a:ext cx="113" cy="11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92" name="Text Box 928"/>
              <p:cNvSpPr txBox="1">
                <a:spLocks noChangeArrowheads="1"/>
              </p:cNvSpPr>
              <p:nvPr/>
            </p:nvSpPr>
            <p:spPr bwMode="auto">
              <a:xfrm>
                <a:off x="325" y="3389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grpSp>
            <p:nvGrpSpPr>
              <p:cNvPr id="193" name="Group 929"/>
              <p:cNvGrpSpPr>
                <a:grpSpLocks/>
              </p:cNvGrpSpPr>
              <p:nvPr/>
            </p:nvGrpSpPr>
            <p:grpSpPr bwMode="auto">
              <a:xfrm>
                <a:off x="438" y="3389"/>
                <a:ext cx="114" cy="114"/>
                <a:chOff x="1462" y="2217"/>
                <a:chExt cx="114" cy="113"/>
              </a:xfrm>
            </p:grpSpPr>
            <p:grpSp>
              <p:nvGrpSpPr>
                <p:cNvPr id="236" name="Group 930"/>
                <p:cNvGrpSpPr>
                  <a:grpSpLocks/>
                </p:cNvGrpSpPr>
                <p:nvPr/>
              </p:nvGrpSpPr>
              <p:grpSpPr bwMode="auto">
                <a:xfrm>
                  <a:off x="1462" y="2217"/>
                  <a:ext cx="114" cy="113"/>
                  <a:chOff x="1689" y="1990"/>
                  <a:chExt cx="114" cy="113"/>
                </a:xfrm>
              </p:grpSpPr>
              <p:sp>
                <p:nvSpPr>
                  <p:cNvPr id="238" name="Rectangle 931"/>
                  <p:cNvSpPr>
                    <a:spLocks noChangeArrowheads="1"/>
                  </p:cNvSpPr>
                  <p:nvPr/>
                </p:nvSpPr>
                <p:spPr bwMode="auto">
                  <a:xfrm>
                    <a:off x="1689" y="1990"/>
                    <a:ext cx="113" cy="113"/>
                  </a:xfrm>
                  <a:prstGeom prst="rect">
                    <a:avLst/>
                  </a:prstGeom>
                  <a:solidFill>
                    <a:srgbClr val="FFFF00">
                      <a:alpha val="60001"/>
                    </a:srgbClr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50000"/>
                      </a:spcBef>
                    </a:pPr>
                    <a:endParaRPr lang="en-US" sz="700">
                      <a:latin typeface="Arial"/>
                      <a:cs typeface="Arial" charset="0"/>
                    </a:endParaRPr>
                  </a:p>
                </p:txBody>
              </p:sp>
              <p:sp>
                <p:nvSpPr>
                  <p:cNvPr id="239" name="AutoShape 932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689" y="1990"/>
                    <a:ext cx="113" cy="114"/>
                  </a:xfrm>
                  <a:prstGeom prst="rtTriangle">
                    <a:avLst/>
                  </a:prstGeom>
                  <a:solidFill>
                    <a:srgbClr val="00FF00">
                      <a:alpha val="60001"/>
                    </a:srgbClr>
                  </a:solidFill>
                  <a:ln w="31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50000"/>
                      </a:spcBef>
                    </a:pPr>
                    <a:endParaRPr lang="en-US" sz="700">
                      <a:latin typeface="Arial"/>
                      <a:cs typeface="Arial" charset="0"/>
                    </a:endParaRPr>
                  </a:p>
                </p:txBody>
              </p:sp>
            </p:grpSp>
            <p:sp>
              <p:nvSpPr>
                <p:cNvPr id="237" name="Text Box 933"/>
                <p:cNvSpPr txBox="1">
                  <a:spLocks noChangeArrowheads="1"/>
                </p:cNvSpPr>
                <p:nvPr/>
              </p:nvSpPr>
              <p:spPr bwMode="auto">
                <a:xfrm>
                  <a:off x="1462" y="2217"/>
                  <a:ext cx="113" cy="113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50000"/>
                    </a:spcBef>
                  </a:pPr>
                  <a:endParaRPr lang="en-US" sz="100">
                    <a:latin typeface="Arial"/>
                    <a:ea typeface="ＭＳ Ｐゴシック" pitchFamily="80" charset="-128"/>
                    <a:cs typeface="Arial" charset="0"/>
                  </a:endParaRPr>
                </a:p>
              </p:txBody>
            </p:sp>
          </p:grpSp>
          <p:sp>
            <p:nvSpPr>
              <p:cNvPr id="194" name="Text Box 934"/>
              <p:cNvSpPr txBox="1">
                <a:spLocks noChangeArrowheads="1"/>
              </p:cNvSpPr>
              <p:nvPr/>
            </p:nvSpPr>
            <p:spPr bwMode="auto">
              <a:xfrm>
                <a:off x="325" y="3503"/>
                <a:ext cx="113" cy="114"/>
              </a:xfrm>
              <a:prstGeom prst="rect">
                <a:avLst/>
              </a:prstGeom>
              <a:solidFill>
                <a:srgbClr val="FF9966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grpSp>
            <p:nvGrpSpPr>
              <p:cNvPr id="195" name="Group 935"/>
              <p:cNvGrpSpPr>
                <a:grpSpLocks/>
              </p:cNvGrpSpPr>
              <p:nvPr/>
            </p:nvGrpSpPr>
            <p:grpSpPr bwMode="auto">
              <a:xfrm>
                <a:off x="438" y="3503"/>
                <a:ext cx="113" cy="114"/>
                <a:chOff x="554" y="3010"/>
                <a:chExt cx="113" cy="114"/>
              </a:xfrm>
            </p:grpSpPr>
            <p:sp>
              <p:nvSpPr>
                <p:cNvPr id="233" name="Rectangle 936"/>
                <p:cNvSpPr>
                  <a:spLocks noChangeArrowheads="1"/>
                </p:cNvSpPr>
                <p:nvPr/>
              </p:nvSpPr>
              <p:spPr bwMode="auto">
                <a:xfrm>
                  <a:off x="554" y="3010"/>
                  <a:ext cx="113" cy="114"/>
                </a:xfrm>
                <a:prstGeom prst="rect">
                  <a:avLst/>
                </a:prstGeom>
                <a:solidFill>
                  <a:srgbClr val="FFFF00">
                    <a:alpha val="60001"/>
                  </a:srgbClr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234" name="AutoShape 937"/>
                <p:cNvSpPr>
                  <a:spLocks noChangeArrowheads="1"/>
                </p:cNvSpPr>
                <p:nvPr/>
              </p:nvSpPr>
              <p:spPr bwMode="auto">
                <a:xfrm rot="-5400000">
                  <a:off x="554" y="3010"/>
                  <a:ext cx="113" cy="113"/>
                </a:xfrm>
                <a:prstGeom prst="rtTriangle">
                  <a:avLst/>
                </a:prstGeom>
                <a:solidFill>
                  <a:srgbClr val="FF9966">
                    <a:alpha val="60001"/>
                  </a:srgbClr>
                </a:solidFill>
                <a:ln w="31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235" name="Text Box 938"/>
                <p:cNvSpPr txBox="1">
                  <a:spLocks noChangeArrowheads="1"/>
                </p:cNvSpPr>
                <p:nvPr/>
              </p:nvSpPr>
              <p:spPr bwMode="auto">
                <a:xfrm>
                  <a:off x="554" y="3010"/>
                  <a:ext cx="113" cy="114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50000"/>
                    </a:spcBef>
                  </a:pPr>
                  <a:endParaRPr lang="en-US" sz="100">
                    <a:latin typeface="Arial"/>
                    <a:ea typeface="ＭＳ Ｐゴシック" pitchFamily="80" charset="-128"/>
                    <a:cs typeface="Arial" charset="0"/>
                  </a:endParaRPr>
                </a:p>
              </p:txBody>
            </p:sp>
          </p:grpSp>
          <p:sp>
            <p:nvSpPr>
              <p:cNvPr id="196" name="Text Box 939"/>
              <p:cNvSpPr txBox="1">
                <a:spLocks noChangeArrowheads="1"/>
              </p:cNvSpPr>
              <p:nvPr/>
            </p:nvSpPr>
            <p:spPr bwMode="auto">
              <a:xfrm>
                <a:off x="1004" y="3503"/>
                <a:ext cx="114" cy="114"/>
              </a:xfrm>
              <a:prstGeom prst="rect">
                <a:avLst/>
              </a:prstGeom>
              <a:solidFill>
                <a:srgbClr val="FF9966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97" name="Text Box 940"/>
              <p:cNvSpPr txBox="1">
                <a:spLocks noChangeArrowheads="1"/>
              </p:cNvSpPr>
              <p:nvPr/>
            </p:nvSpPr>
            <p:spPr bwMode="auto">
              <a:xfrm>
                <a:off x="891" y="3503"/>
                <a:ext cx="113" cy="114"/>
              </a:xfrm>
              <a:prstGeom prst="rect">
                <a:avLst/>
              </a:prstGeom>
              <a:solidFill>
                <a:srgbClr val="FF9966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98" name="Text Box 941"/>
              <p:cNvSpPr txBox="1">
                <a:spLocks noChangeArrowheads="1"/>
              </p:cNvSpPr>
              <p:nvPr/>
            </p:nvSpPr>
            <p:spPr bwMode="auto">
              <a:xfrm>
                <a:off x="777" y="3503"/>
                <a:ext cx="114" cy="114"/>
              </a:xfrm>
              <a:prstGeom prst="rect">
                <a:avLst/>
              </a:prstGeom>
              <a:solidFill>
                <a:srgbClr val="FF9966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199" name="Text Box 942"/>
              <p:cNvSpPr txBox="1">
                <a:spLocks noChangeArrowheads="1"/>
              </p:cNvSpPr>
              <p:nvPr/>
            </p:nvSpPr>
            <p:spPr bwMode="auto">
              <a:xfrm>
                <a:off x="1343" y="3503"/>
                <a:ext cx="115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200" name="Text Box 943"/>
              <p:cNvSpPr txBox="1">
                <a:spLocks noChangeArrowheads="1"/>
              </p:cNvSpPr>
              <p:nvPr/>
            </p:nvSpPr>
            <p:spPr bwMode="auto">
              <a:xfrm>
                <a:off x="1118" y="3503"/>
                <a:ext cx="113" cy="114"/>
              </a:xfrm>
              <a:prstGeom prst="rect">
                <a:avLst/>
              </a:prstGeom>
              <a:solidFill>
                <a:srgbClr val="FF9966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201" name="Text Box 944"/>
              <p:cNvSpPr txBox="1">
                <a:spLocks noChangeArrowheads="1"/>
              </p:cNvSpPr>
              <p:nvPr/>
            </p:nvSpPr>
            <p:spPr bwMode="auto">
              <a:xfrm>
                <a:off x="1798" y="3617"/>
                <a:ext cx="113" cy="114"/>
              </a:xfrm>
              <a:prstGeom prst="rect">
                <a:avLst/>
              </a:prstGeom>
              <a:solidFill>
                <a:srgbClr val="00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202" name="Text Box 945"/>
              <p:cNvSpPr txBox="1">
                <a:spLocks noChangeArrowheads="1"/>
              </p:cNvSpPr>
              <p:nvPr/>
            </p:nvSpPr>
            <p:spPr bwMode="auto">
              <a:xfrm>
                <a:off x="1684" y="3617"/>
                <a:ext cx="114" cy="114"/>
              </a:xfrm>
              <a:prstGeom prst="rect">
                <a:avLst/>
              </a:prstGeom>
              <a:solidFill>
                <a:srgbClr val="00CCFF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203" name="Text Box 946"/>
              <p:cNvSpPr txBox="1">
                <a:spLocks noChangeArrowheads="1"/>
              </p:cNvSpPr>
              <p:nvPr/>
            </p:nvSpPr>
            <p:spPr bwMode="auto">
              <a:xfrm>
                <a:off x="1571" y="3616"/>
                <a:ext cx="113" cy="115"/>
              </a:xfrm>
              <a:prstGeom prst="rect">
                <a:avLst/>
              </a:prstGeom>
              <a:solidFill>
                <a:srgbClr val="00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204" name="Text Box 947"/>
              <p:cNvSpPr txBox="1">
                <a:spLocks noChangeArrowheads="1"/>
              </p:cNvSpPr>
              <p:nvPr/>
            </p:nvSpPr>
            <p:spPr bwMode="auto">
              <a:xfrm>
                <a:off x="1458" y="3617"/>
                <a:ext cx="113" cy="114"/>
              </a:xfrm>
              <a:prstGeom prst="rect">
                <a:avLst/>
              </a:prstGeom>
              <a:solidFill>
                <a:srgbClr val="00CCFF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205" name="Text Box 948"/>
              <p:cNvSpPr txBox="1">
                <a:spLocks noChangeArrowheads="1"/>
              </p:cNvSpPr>
              <p:nvPr/>
            </p:nvSpPr>
            <p:spPr bwMode="auto">
              <a:xfrm>
                <a:off x="1231" y="3617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206" name="Text Box 949"/>
              <p:cNvSpPr txBox="1">
                <a:spLocks noChangeArrowheads="1"/>
              </p:cNvSpPr>
              <p:nvPr/>
            </p:nvSpPr>
            <p:spPr bwMode="auto">
              <a:xfrm>
                <a:off x="1117" y="3617"/>
                <a:ext cx="114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207" name="Text Box 950"/>
              <p:cNvSpPr txBox="1">
                <a:spLocks noChangeArrowheads="1"/>
              </p:cNvSpPr>
              <p:nvPr/>
            </p:nvSpPr>
            <p:spPr bwMode="auto">
              <a:xfrm>
                <a:off x="1004" y="3617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208" name="Text Box 951"/>
              <p:cNvSpPr txBox="1">
                <a:spLocks noChangeArrowheads="1"/>
              </p:cNvSpPr>
              <p:nvPr/>
            </p:nvSpPr>
            <p:spPr bwMode="auto">
              <a:xfrm>
                <a:off x="891" y="3617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209" name="Text Box 952"/>
              <p:cNvSpPr txBox="1">
                <a:spLocks noChangeArrowheads="1"/>
              </p:cNvSpPr>
              <p:nvPr/>
            </p:nvSpPr>
            <p:spPr bwMode="auto">
              <a:xfrm>
                <a:off x="664" y="3617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210" name="Text Box 953"/>
              <p:cNvSpPr txBox="1">
                <a:spLocks noChangeArrowheads="1"/>
              </p:cNvSpPr>
              <p:nvPr/>
            </p:nvSpPr>
            <p:spPr bwMode="auto">
              <a:xfrm>
                <a:off x="438" y="3617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grpSp>
            <p:nvGrpSpPr>
              <p:cNvPr id="211" name="Group 954"/>
              <p:cNvGrpSpPr>
                <a:grpSpLocks/>
              </p:cNvGrpSpPr>
              <p:nvPr/>
            </p:nvGrpSpPr>
            <p:grpSpPr bwMode="auto">
              <a:xfrm>
                <a:off x="551" y="3503"/>
                <a:ext cx="113" cy="114"/>
                <a:chOff x="554" y="3010"/>
                <a:chExt cx="113" cy="114"/>
              </a:xfrm>
            </p:grpSpPr>
            <p:sp>
              <p:nvSpPr>
                <p:cNvPr id="230" name="Rectangle 955"/>
                <p:cNvSpPr>
                  <a:spLocks noChangeArrowheads="1"/>
                </p:cNvSpPr>
                <p:nvPr/>
              </p:nvSpPr>
              <p:spPr bwMode="auto">
                <a:xfrm>
                  <a:off x="554" y="3010"/>
                  <a:ext cx="113" cy="114"/>
                </a:xfrm>
                <a:prstGeom prst="rect">
                  <a:avLst/>
                </a:prstGeom>
                <a:solidFill>
                  <a:srgbClr val="FFFF00">
                    <a:alpha val="60001"/>
                  </a:srgbClr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231" name="AutoShape 956"/>
                <p:cNvSpPr>
                  <a:spLocks noChangeArrowheads="1"/>
                </p:cNvSpPr>
                <p:nvPr/>
              </p:nvSpPr>
              <p:spPr bwMode="auto">
                <a:xfrm rot="-5400000">
                  <a:off x="554" y="3010"/>
                  <a:ext cx="113" cy="113"/>
                </a:xfrm>
                <a:prstGeom prst="rtTriangle">
                  <a:avLst/>
                </a:prstGeom>
                <a:solidFill>
                  <a:srgbClr val="FF9966">
                    <a:alpha val="60001"/>
                  </a:srgbClr>
                </a:solidFill>
                <a:ln w="31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232" name="Text Box 957"/>
                <p:cNvSpPr txBox="1">
                  <a:spLocks noChangeArrowheads="1"/>
                </p:cNvSpPr>
                <p:nvPr/>
              </p:nvSpPr>
              <p:spPr bwMode="auto">
                <a:xfrm>
                  <a:off x="554" y="3010"/>
                  <a:ext cx="113" cy="114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50000"/>
                    </a:spcBef>
                  </a:pPr>
                  <a:endParaRPr lang="en-US" sz="100">
                    <a:latin typeface="Arial"/>
                    <a:ea typeface="ＭＳ Ｐゴシック" pitchFamily="80" charset="-128"/>
                    <a:cs typeface="Arial" charset="0"/>
                  </a:endParaRPr>
                </a:p>
              </p:txBody>
            </p:sp>
          </p:grpSp>
          <p:grpSp>
            <p:nvGrpSpPr>
              <p:cNvPr id="212" name="Group 958"/>
              <p:cNvGrpSpPr>
                <a:grpSpLocks/>
              </p:cNvGrpSpPr>
              <p:nvPr/>
            </p:nvGrpSpPr>
            <p:grpSpPr bwMode="auto">
              <a:xfrm>
                <a:off x="664" y="3503"/>
                <a:ext cx="113" cy="114"/>
                <a:chOff x="554" y="3010"/>
                <a:chExt cx="113" cy="114"/>
              </a:xfrm>
            </p:grpSpPr>
            <p:sp>
              <p:nvSpPr>
                <p:cNvPr id="227" name="Rectangle 959"/>
                <p:cNvSpPr>
                  <a:spLocks noChangeArrowheads="1"/>
                </p:cNvSpPr>
                <p:nvPr/>
              </p:nvSpPr>
              <p:spPr bwMode="auto">
                <a:xfrm>
                  <a:off x="554" y="3010"/>
                  <a:ext cx="113" cy="114"/>
                </a:xfrm>
                <a:prstGeom prst="rect">
                  <a:avLst/>
                </a:prstGeom>
                <a:solidFill>
                  <a:srgbClr val="FFFF00">
                    <a:alpha val="60001"/>
                  </a:srgbClr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228" name="AutoShape 960"/>
                <p:cNvSpPr>
                  <a:spLocks noChangeArrowheads="1"/>
                </p:cNvSpPr>
                <p:nvPr/>
              </p:nvSpPr>
              <p:spPr bwMode="auto">
                <a:xfrm rot="-5400000">
                  <a:off x="554" y="3010"/>
                  <a:ext cx="113" cy="113"/>
                </a:xfrm>
                <a:prstGeom prst="rtTriangle">
                  <a:avLst/>
                </a:prstGeom>
                <a:solidFill>
                  <a:srgbClr val="FF9966">
                    <a:alpha val="60001"/>
                  </a:srgbClr>
                </a:solidFill>
                <a:ln w="31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229" name="Text Box 961"/>
                <p:cNvSpPr txBox="1">
                  <a:spLocks noChangeArrowheads="1"/>
                </p:cNvSpPr>
                <p:nvPr/>
              </p:nvSpPr>
              <p:spPr bwMode="auto">
                <a:xfrm>
                  <a:off x="554" y="3010"/>
                  <a:ext cx="113" cy="114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50000"/>
                    </a:spcBef>
                  </a:pPr>
                  <a:endParaRPr lang="en-US" sz="100">
                    <a:latin typeface="Arial"/>
                    <a:ea typeface="ＭＳ Ｐゴシック" pitchFamily="80" charset="-128"/>
                    <a:cs typeface="Arial" charset="0"/>
                  </a:endParaRPr>
                </a:p>
              </p:txBody>
            </p:sp>
          </p:grpSp>
          <p:grpSp>
            <p:nvGrpSpPr>
              <p:cNvPr id="213" name="Group 962"/>
              <p:cNvGrpSpPr>
                <a:grpSpLocks/>
              </p:cNvGrpSpPr>
              <p:nvPr/>
            </p:nvGrpSpPr>
            <p:grpSpPr bwMode="auto">
              <a:xfrm>
                <a:off x="1231" y="3503"/>
                <a:ext cx="113" cy="114"/>
                <a:chOff x="554" y="3010"/>
                <a:chExt cx="113" cy="114"/>
              </a:xfrm>
            </p:grpSpPr>
            <p:sp>
              <p:nvSpPr>
                <p:cNvPr id="224" name="Rectangle 963"/>
                <p:cNvSpPr>
                  <a:spLocks noChangeArrowheads="1"/>
                </p:cNvSpPr>
                <p:nvPr/>
              </p:nvSpPr>
              <p:spPr bwMode="auto">
                <a:xfrm>
                  <a:off x="554" y="3010"/>
                  <a:ext cx="113" cy="114"/>
                </a:xfrm>
                <a:prstGeom prst="rect">
                  <a:avLst/>
                </a:prstGeom>
                <a:solidFill>
                  <a:srgbClr val="FFFF00">
                    <a:alpha val="60001"/>
                  </a:srgbClr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225" name="AutoShape 964"/>
                <p:cNvSpPr>
                  <a:spLocks noChangeArrowheads="1"/>
                </p:cNvSpPr>
                <p:nvPr/>
              </p:nvSpPr>
              <p:spPr bwMode="auto">
                <a:xfrm rot="-5400000">
                  <a:off x="554" y="3010"/>
                  <a:ext cx="113" cy="113"/>
                </a:xfrm>
                <a:prstGeom prst="rtTriangle">
                  <a:avLst/>
                </a:prstGeom>
                <a:solidFill>
                  <a:srgbClr val="FF9966">
                    <a:alpha val="60001"/>
                  </a:srgbClr>
                </a:solidFill>
                <a:ln w="31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226" name="Text Box 965"/>
                <p:cNvSpPr txBox="1">
                  <a:spLocks noChangeArrowheads="1"/>
                </p:cNvSpPr>
                <p:nvPr/>
              </p:nvSpPr>
              <p:spPr bwMode="auto">
                <a:xfrm>
                  <a:off x="554" y="3010"/>
                  <a:ext cx="113" cy="114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50000"/>
                    </a:spcBef>
                  </a:pPr>
                  <a:endParaRPr lang="en-US" sz="100">
                    <a:latin typeface="Arial"/>
                    <a:ea typeface="ＭＳ Ｐゴシック" pitchFamily="80" charset="-128"/>
                    <a:cs typeface="Arial" charset="0"/>
                  </a:endParaRPr>
                </a:p>
              </p:txBody>
            </p:sp>
          </p:grpSp>
          <p:grpSp>
            <p:nvGrpSpPr>
              <p:cNvPr id="214" name="Group 966"/>
              <p:cNvGrpSpPr>
                <a:grpSpLocks/>
              </p:cNvGrpSpPr>
              <p:nvPr/>
            </p:nvGrpSpPr>
            <p:grpSpPr bwMode="auto">
              <a:xfrm>
                <a:off x="1571" y="3503"/>
                <a:ext cx="114" cy="114"/>
                <a:chOff x="554" y="3010"/>
                <a:chExt cx="113" cy="114"/>
              </a:xfrm>
            </p:grpSpPr>
            <p:sp>
              <p:nvSpPr>
                <p:cNvPr id="221" name="Rectangle 967"/>
                <p:cNvSpPr>
                  <a:spLocks noChangeArrowheads="1"/>
                </p:cNvSpPr>
                <p:nvPr/>
              </p:nvSpPr>
              <p:spPr bwMode="auto">
                <a:xfrm>
                  <a:off x="554" y="3010"/>
                  <a:ext cx="113" cy="114"/>
                </a:xfrm>
                <a:prstGeom prst="rect">
                  <a:avLst/>
                </a:prstGeom>
                <a:solidFill>
                  <a:srgbClr val="FFFF00">
                    <a:alpha val="60001"/>
                  </a:srgbClr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222" name="AutoShape 968"/>
                <p:cNvSpPr>
                  <a:spLocks noChangeArrowheads="1"/>
                </p:cNvSpPr>
                <p:nvPr/>
              </p:nvSpPr>
              <p:spPr bwMode="auto">
                <a:xfrm rot="-5400000">
                  <a:off x="554" y="3010"/>
                  <a:ext cx="113" cy="113"/>
                </a:xfrm>
                <a:prstGeom prst="rtTriangle">
                  <a:avLst/>
                </a:prstGeom>
                <a:solidFill>
                  <a:srgbClr val="33CCCC">
                    <a:alpha val="60001"/>
                  </a:srgbClr>
                </a:solidFill>
                <a:ln w="31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223" name="Text Box 969"/>
                <p:cNvSpPr txBox="1">
                  <a:spLocks noChangeArrowheads="1"/>
                </p:cNvSpPr>
                <p:nvPr/>
              </p:nvSpPr>
              <p:spPr bwMode="auto">
                <a:xfrm>
                  <a:off x="554" y="3010"/>
                  <a:ext cx="113" cy="114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50000"/>
                    </a:spcBef>
                  </a:pPr>
                  <a:endParaRPr lang="en-US" sz="100">
                    <a:latin typeface="Arial"/>
                    <a:ea typeface="ＭＳ Ｐゴシック" pitchFamily="80" charset="-128"/>
                    <a:cs typeface="Arial" charset="0"/>
                  </a:endParaRPr>
                </a:p>
              </p:txBody>
            </p:sp>
          </p:grpSp>
          <p:grpSp>
            <p:nvGrpSpPr>
              <p:cNvPr id="215" name="Group 970"/>
              <p:cNvGrpSpPr>
                <a:grpSpLocks/>
              </p:cNvGrpSpPr>
              <p:nvPr/>
            </p:nvGrpSpPr>
            <p:grpSpPr bwMode="auto">
              <a:xfrm>
                <a:off x="325" y="3276"/>
                <a:ext cx="113" cy="113"/>
                <a:chOff x="1349" y="2330"/>
                <a:chExt cx="113" cy="114"/>
              </a:xfrm>
            </p:grpSpPr>
            <p:sp>
              <p:nvSpPr>
                <p:cNvPr id="218" name="Rectangle 971"/>
                <p:cNvSpPr>
                  <a:spLocks noChangeArrowheads="1"/>
                </p:cNvSpPr>
                <p:nvPr/>
              </p:nvSpPr>
              <p:spPr bwMode="auto">
                <a:xfrm>
                  <a:off x="1349" y="2330"/>
                  <a:ext cx="113" cy="114"/>
                </a:xfrm>
                <a:prstGeom prst="rect">
                  <a:avLst/>
                </a:prstGeom>
                <a:solidFill>
                  <a:srgbClr val="FFFF00">
                    <a:alpha val="60001"/>
                  </a:srgbClr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219" name="AutoShape 972"/>
                <p:cNvSpPr>
                  <a:spLocks noChangeArrowheads="1"/>
                </p:cNvSpPr>
                <p:nvPr/>
              </p:nvSpPr>
              <p:spPr bwMode="auto">
                <a:xfrm rot="-5400000">
                  <a:off x="1349" y="2330"/>
                  <a:ext cx="114" cy="113"/>
                </a:xfrm>
                <a:prstGeom prst="rtTriangle">
                  <a:avLst/>
                </a:prstGeom>
                <a:solidFill>
                  <a:srgbClr val="FF9966">
                    <a:alpha val="60001"/>
                  </a:srgbClr>
                </a:solidFill>
                <a:ln w="31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220" name="Text Box 973"/>
                <p:cNvSpPr txBox="1">
                  <a:spLocks noChangeArrowheads="1"/>
                </p:cNvSpPr>
                <p:nvPr/>
              </p:nvSpPr>
              <p:spPr bwMode="auto">
                <a:xfrm>
                  <a:off x="1349" y="2330"/>
                  <a:ext cx="113" cy="114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50000"/>
                    </a:spcBef>
                  </a:pPr>
                  <a:endParaRPr lang="en-US" sz="100">
                    <a:latin typeface="Arial"/>
                    <a:ea typeface="ＭＳ Ｐゴシック" pitchFamily="80" charset="-128"/>
                    <a:cs typeface="Arial" charset="0"/>
                  </a:endParaRPr>
                </a:p>
              </p:txBody>
            </p:sp>
          </p:grpSp>
          <p:sp>
            <p:nvSpPr>
              <p:cNvPr id="216" name="Text Box 974"/>
              <p:cNvSpPr txBox="1">
                <a:spLocks noChangeArrowheads="1"/>
              </p:cNvSpPr>
              <p:nvPr/>
            </p:nvSpPr>
            <p:spPr bwMode="auto">
              <a:xfrm>
                <a:off x="438" y="3276"/>
                <a:ext cx="113" cy="113"/>
              </a:xfrm>
              <a:prstGeom prst="rect">
                <a:avLst/>
              </a:prstGeom>
              <a:solidFill>
                <a:srgbClr val="00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217" name="Text Box 975"/>
              <p:cNvSpPr txBox="1">
                <a:spLocks noChangeArrowheads="1"/>
              </p:cNvSpPr>
              <p:nvPr/>
            </p:nvSpPr>
            <p:spPr bwMode="auto">
              <a:xfrm>
                <a:off x="664" y="3049"/>
                <a:ext cx="113" cy="114"/>
              </a:xfrm>
              <a:prstGeom prst="rect">
                <a:avLst/>
              </a:prstGeom>
              <a:solidFill>
                <a:srgbClr val="00FF00">
                  <a:alpha val="60001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endParaRPr lang="en-US" sz="1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</p:grpSp>
        <p:grpSp>
          <p:nvGrpSpPr>
            <p:cNvPr id="21" name="Group 1108"/>
            <p:cNvGrpSpPr>
              <a:grpSpLocks/>
            </p:cNvGrpSpPr>
            <p:nvPr/>
          </p:nvGrpSpPr>
          <p:grpSpPr bwMode="auto">
            <a:xfrm>
              <a:off x="2212011" y="4082652"/>
              <a:ext cx="806053" cy="945356"/>
              <a:chOff x="886" y="2710"/>
              <a:chExt cx="677" cy="794"/>
            </a:xfrm>
          </p:grpSpPr>
          <p:grpSp>
            <p:nvGrpSpPr>
              <p:cNvPr id="32" name="Group 1109"/>
              <p:cNvGrpSpPr>
                <a:grpSpLocks/>
              </p:cNvGrpSpPr>
              <p:nvPr/>
            </p:nvGrpSpPr>
            <p:grpSpPr bwMode="auto">
              <a:xfrm>
                <a:off x="886" y="3162"/>
                <a:ext cx="453" cy="342"/>
                <a:chOff x="886" y="3162"/>
                <a:chExt cx="453" cy="342"/>
              </a:xfrm>
            </p:grpSpPr>
            <p:sp>
              <p:nvSpPr>
                <p:cNvPr id="38" name="Rectangle 1111"/>
                <p:cNvSpPr>
                  <a:spLocks noChangeArrowheads="1"/>
                </p:cNvSpPr>
                <p:nvPr/>
              </p:nvSpPr>
              <p:spPr bwMode="auto">
                <a:xfrm>
                  <a:off x="1226" y="3388"/>
                  <a:ext cx="113" cy="116"/>
                </a:xfrm>
                <a:prstGeom prst="rect">
                  <a:avLst/>
                </a:prstGeom>
                <a:solidFill>
                  <a:schemeClr val="bg1"/>
                </a:solidFill>
                <a:ln w="25400" algn="ctr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grpSp>
              <p:nvGrpSpPr>
                <p:cNvPr id="39" name="Group 56"/>
                <p:cNvGrpSpPr>
                  <a:grpSpLocks/>
                </p:cNvGrpSpPr>
                <p:nvPr/>
              </p:nvGrpSpPr>
              <p:grpSpPr bwMode="auto">
                <a:xfrm>
                  <a:off x="886" y="3162"/>
                  <a:ext cx="452" cy="227"/>
                  <a:chOff x="884" y="3162"/>
                  <a:chExt cx="452" cy="227"/>
                </a:xfrm>
              </p:grpSpPr>
              <p:sp>
                <p:nvSpPr>
                  <p:cNvPr id="40" name="Rectangle 1118"/>
                  <p:cNvSpPr>
                    <a:spLocks noChangeArrowheads="1"/>
                  </p:cNvSpPr>
                  <p:nvPr/>
                </p:nvSpPr>
                <p:spPr bwMode="auto">
                  <a:xfrm>
                    <a:off x="1112" y="3274"/>
                    <a:ext cx="113" cy="113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50000"/>
                      </a:spcBef>
                    </a:pPr>
                    <a:endParaRPr lang="en-US" sz="700">
                      <a:latin typeface="Arial"/>
                      <a:cs typeface="Arial" charset="0"/>
                    </a:endParaRPr>
                  </a:p>
                </p:txBody>
              </p:sp>
              <p:sp>
                <p:nvSpPr>
                  <p:cNvPr id="41" name="Line 112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84" y="3388"/>
                    <a:ext cx="112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50000"/>
                      </a:spcBef>
                    </a:pPr>
                    <a:endParaRPr lang="en-US" sz="700">
                      <a:latin typeface="Arial"/>
                      <a:cs typeface="Arial" charset="0"/>
                    </a:endParaRPr>
                  </a:p>
                </p:txBody>
              </p:sp>
              <p:sp>
                <p:nvSpPr>
                  <p:cNvPr id="42" name="Line 112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11" y="3389"/>
                    <a:ext cx="112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50000"/>
                      </a:spcBef>
                    </a:pPr>
                    <a:endParaRPr lang="en-US" sz="700">
                      <a:latin typeface="Arial"/>
                      <a:cs typeface="Arial" charset="0"/>
                    </a:endParaRPr>
                  </a:p>
                </p:txBody>
              </p:sp>
              <p:sp>
                <p:nvSpPr>
                  <p:cNvPr id="43" name="Line 112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223" y="3278"/>
                    <a:ext cx="112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50000"/>
                      </a:spcBef>
                    </a:pPr>
                    <a:endParaRPr lang="en-US" sz="700">
                      <a:latin typeface="Arial"/>
                      <a:cs typeface="Arial" charset="0"/>
                    </a:endParaRPr>
                  </a:p>
                </p:txBody>
              </p:sp>
              <p:sp>
                <p:nvSpPr>
                  <p:cNvPr id="44" name="Line 11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24" y="3275"/>
                    <a:ext cx="0" cy="11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50000"/>
                      </a:spcBef>
                    </a:pPr>
                    <a:endParaRPr lang="en-US" sz="700">
                      <a:latin typeface="Arial"/>
                      <a:cs typeface="Arial" charset="0"/>
                    </a:endParaRPr>
                  </a:p>
                </p:txBody>
              </p:sp>
              <p:sp>
                <p:nvSpPr>
                  <p:cNvPr id="45" name="Line 11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09" y="3274"/>
                    <a:ext cx="0" cy="11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50000"/>
                      </a:spcBef>
                    </a:pPr>
                    <a:endParaRPr lang="en-US" sz="700">
                      <a:latin typeface="Arial"/>
                      <a:cs typeface="Arial" charset="0"/>
                    </a:endParaRPr>
                  </a:p>
                </p:txBody>
              </p:sp>
              <p:sp>
                <p:nvSpPr>
                  <p:cNvPr id="46" name="Line 11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36" y="3162"/>
                    <a:ext cx="0" cy="11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spcBef>
                        <a:spcPct val="50000"/>
                      </a:spcBef>
                    </a:pPr>
                    <a:endParaRPr lang="en-US" sz="700">
                      <a:latin typeface="Arial"/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33" name="Group 1149"/>
              <p:cNvGrpSpPr>
                <a:grpSpLocks/>
              </p:cNvGrpSpPr>
              <p:nvPr/>
            </p:nvGrpSpPr>
            <p:grpSpPr bwMode="auto">
              <a:xfrm>
                <a:off x="998" y="2710"/>
                <a:ext cx="565" cy="568"/>
                <a:chOff x="998" y="2710"/>
                <a:chExt cx="565" cy="568"/>
              </a:xfrm>
            </p:grpSpPr>
            <p:sp>
              <p:nvSpPr>
                <p:cNvPr id="34" name="Line 1157"/>
                <p:cNvSpPr>
                  <a:spLocks noChangeAspect="1" noChangeShapeType="1"/>
                </p:cNvSpPr>
                <p:nvPr/>
              </p:nvSpPr>
              <p:spPr bwMode="auto">
                <a:xfrm rot="16200000" flipV="1">
                  <a:off x="1509" y="2656"/>
                  <a:ext cx="0" cy="108"/>
                </a:xfrm>
                <a:prstGeom prst="line">
                  <a:avLst/>
                </a:prstGeom>
                <a:noFill/>
                <a:ln w="63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35" name="Line 1158"/>
                <p:cNvSpPr>
                  <a:spLocks noChangeAspect="1" noChangeShapeType="1"/>
                </p:cNvSpPr>
                <p:nvPr/>
              </p:nvSpPr>
              <p:spPr bwMode="auto">
                <a:xfrm rot="16200000" flipV="1">
                  <a:off x="1282" y="2771"/>
                  <a:ext cx="0" cy="108"/>
                </a:xfrm>
                <a:prstGeom prst="line">
                  <a:avLst/>
                </a:prstGeom>
                <a:noFill/>
                <a:ln w="63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36" name="Line 1160"/>
                <p:cNvSpPr>
                  <a:spLocks noChangeAspect="1" noChangeShapeType="1"/>
                </p:cNvSpPr>
                <p:nvPr/>
              </p:nvSpPr>
              <p:spPr bwMode="auto">
                <a:xfrm rot="16200000" flipV="1">
                  <a:off x="1166" y="2881"/>
                  <a:ext cx="0" cy="336"/>
                </a:xfrm>
                <a:prstGeom prst="line">
                  <a:avLst/>
                </a:prstGeom>
                <a:noFill/>
                <a:ln w="63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37" name="Line 1163"/>
                <p:cNvSpPr>
                  <a:spLocks noChangeAspect="1" noChangeShapeType="1"/>
                </p:cNvSpPr>
                <p:nvPr/>
              </p:nvSpPr>
              <p:spPr bwMode="auto">
                <a:xfrm rot="16200000" flipV="1">
                  <a:off x="1170" y="3219"/>
                  <a:ext cx="0" cy="118"/>
                </a:xfrm>
                <a:prstGeom prst="line">
                  <a:avLst/>
                </a:prstGeom>
                <a:noFill/>
                <a:ln w="63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700">
                    <a:latin typeface="Arial"/>
                    <a:cs typeface="Arial" charset="0"/>
                  </a:endParaRPr>
                </a:p>
              </p:txBody>
            </p:sp>
          </p:grpSp>
        </p:grpSp>
        <p:grpSp>
          <p:nvGrpSpPr>
            <p:cNvPr id="22" name="Group 1197"/>
            <p:cNvGrpSpPr>
              <a:grpSpLocks/>
            </p:cNvGrpSpPr>
            <p:nvPr/>
          </p:nvGrpSpPr>
          <p:grpSpPr bwMode="auto">
            <a:xfrm>
              <a:off x="7400925" y="4219575"/>
              <a:ext cx="272654" cy="1090613"/>
              <a:chOff x="5322" y="2824"/>
              <a:chExt cx="229" cy="916"/>
            </a:xfrm>
          </p:grpSpPr>
          <p:sp>
            <p:nvSpPr>
              <p:cNvPr id="28" name="Text Box 1198"/>
              <p:cNvSpPr txBox="1">
                <a:spLocks noChangeArrowheads="1"/>
              </p:cNvSpPr>
              <p:nvPr/>
            </p:nvSpPr>
            <p:spPr bwMode="auto">
              <a:xfrm>
                <a:off x="5322" y="3053"/>
                <a:ext cx="229" cy="229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r>
                  <a:rPr lang="de-CH" sz="500">
                    <a:latin typeface="Symbol" pitchFamily="18" charset="2"/>
                    <a:ea typeface="ＭＳ Ｐゴシック" pitchFamily="80" charset="-128"/>
                    <a:cs typeface="Arial" charset="0"/>
                  </a:rPr>
                  <a:t>a</a:t>
                </a:r>
                <a:endParaRPr lang="en-US" sz="500">
                  <a:latin typeface="Symbol" pitchFamily="18" charset="2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29" name="Text Box 1199"/>
              <p:cNvSpPr txBox="1">
                <a:spLocks noChangeArrowheads="1"/>
              </p:cNvSpPr>
              <p:nvPr/>
            </p:nvSpPr>
            <p:spPr bwMode="auto">
              <a:xfrm>
                <a:off x="5322" y="3282"/>
                <a:ext cx="229" cy="229"/>
              </a:xfrm>
              <a:prstGeom prst="rect">
                <a:avLst/>
              </a:prstGeom>
              <a:solidFill>
                <a:srgbClr val="FF9966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 algn="ctr">
                  <a:spcBef>
                    <a:spcPct val="50000"/>
                  </a:spcBef>
                </a:pPr>
                <a:r>
                  <a:rPr lang="de-CH" sz="300" dirty="0">
                    <a:latin typeface="Symbol" pitchFamily="18" charset="2"/>
                    <a:ea typeface="ＭＳ Ｐゴシック" pitchFamily="80" charset="-128"/>
                    <a:cs typeface="Arial" charset="0"/>
                  </a:rPr>
                  <a:t>b</a:t>
                </a:r>
                <a:r>
                  <a:rPr lang="de-CH" sz="300" baseline="30000" dirty="0">
                    <a:latin typeface="Arial"/>
                    <a:ea typeface="ＭＳ Ｐゴシック" pitchFamily="80" charset="-128"/>
                    <a:cs typeface="Arial" charset="0"/>
                  </a:rPr>
                  <a:t>+</a:t>
                </a:r>
                <a:r>
                  <a:rPr lang="de-CH" sz="300" dirty="0">
                    <a:latin typeface="Arial"/>
                    <a:ea typeface="ＭＳ Ｐゴシック" pitchFamily="80" charset="-128"/>
                    <a:cs typeface="Arial" charset="0"/>
                  </a:rPr>
                  <a:t> EC</a:t>
                </a:r>
                <a:endParaRPr lang="en-US" sz="300" dirty="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0" name="Text Box 1200"/>
              <p:cNvSpPr txBox="1">
                <a:spLocks noChangeArrowheads="1"/>
              </p:cNvSpPr>
              <p:nvPr/>
            </p:nvSpPr>
            <p:spPr bwMode="auto">
              <a:xfrm>
                <a:off x="5322" y="2824"/>
                <a:ext cx="229" cy="229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r>
                  <a:rPr lang="de-CH" sz="500">
                    <a:latin typeface="Arial"/>
                    <a:ea typeface="ＭＳ Ｐゴシック" pitchFamily="80" charset="-128"/>
                    <a:cs typeface="Arial" charset="0"/>
                  </a:rPr>
                  <a:t>SF</a:t>
                </a:r>
                <a:endParaRPr lang="en-US" sz="5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  <p:sp>
            <p:nvSpPr>
              <p:cNvPr id="31" name="Text Box 1201"/>
              <p:cNvSpPr txBox="1">
                <a:spLocks noChangeArrowheads="1"/>
              </p:cNvSpPr>
              <p:nvPr/>
            </p:nvSpPr>
            <p:spPr bwMode="auto">
              <a:xfrm>
                <a:off x="5322" y="3511"/>
                <a:ext cx="229" cy="229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r>
                  <a:rPr lang="de-CH" sz="500">
                    <a:latin typeface="Symbol" pitchFamily="18" charset="2"/>
                    <a:ea typeface="ＭＳ Ｐゴシック" pitchFamily="80" charset="-128"/>
                    <a:cs typeface="Arial" charset="0"/>
                  </a:rPr>
                  <a:t>b</a:t>
                </a:r>
                <a:r>
                  <a:rPr lang="de-CH" sz="500" baseline="30000">
                    <a:latin typeface="Arial"/>
                    <a:ea typeface="ＭＳ Ｐゴシック" pitchFamily="80" charset="-128"/>
                    <a:cs typeface="Arial" charset="0"/>
                  </a:rPr>
                  <a:t>-</a:t>
                </a:r>
                <a:endParaRPr lang="en-US" sz="500" baseline="30000"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</p:grpSp>
        <p:grpSp>
          <p:nvGrpSpPr>
            <p:cNvPr id="23" name="Group 1211"/>
            <p:cNvGrpSpPr/>
            <p:nvPr/>
          </p:nvGrpSpPr>
          <p:grpSpPr>
            <a:xfrm>
              <a:off x="4879623" y="5366266"/>
              <a:ext cx="709888" cy="445004"/>
              <a:chOff x="3369628" y="6165852"/>
              <a:chExt cx="946517" cy="593337"/>
            </a:xfrm>
          </p:grpSpPr>
          <p:sp>
            <p:nvSpPr>
              <p:cNvPr id="26" name="Rectangle 4"/>
              <p:cNvSpPr>
                <a:spLocks noChangeArrowheads="1"/>
              </p:cNvSpPr>
              <p:nvPr/>
            </p:nvSpPr>
            <p:spPr bwMode="auto">
              <a:xfrm>
                <a:off x="3590925" y="6191251"/>
                <a:ext cx="469900" cy="325438"/>
              </a:xfrm>
              <a:prstGeom prst="rect">
                <a:avLst/>
              </a:prstGeom>
              <a:solidFill>
                <a:schemeClr val="bg1"/>
              </a:solidFill>
              <a:ln w="635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700">
                  <a:latin typeface="Arial"/>
                  <a:cs typeface="Arial" charset="0"/>
                </a:endParaRPr>
              </a:p>
            </p:txBody>
          </p:sp>
          <p:sp>
            <p:nvSpPr>
              <p:cNvPr id="27" name="Text Box 621"/>
              <p:cNvSpPr txBox="1">
                <a:spLocks noChangeArrowheads="1"/>
              </p:cNvSpPr>
              <p:nvPr/>
            </p:nvSpPr>
            <p:spPr bwMode="auto">
              <a:xfrm>
                <a:off x="3369628" y="6165852"/>
                <a:ext cx="946517" cy="593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CH" sz="1000">
                    <a:solidFill>
                      <a:srgbClr val="FF0000"/>
                    </a:solidFill>
                    <a:latin typeface="Arial"/>
                    <a:ea typeface="ＭＳ Ｐゴシック" pitchFamily="80" charset="-128"/>
                    <a:cs typeface="Arial" charset="0"/>
                  </a:rPr>
                  <a:t>172</a:t>
                </a:r>
                <a:endParaRPr lang="en-US" sz="1000">
                  <a:solidFill>
                    <a:srgbClr val="FF0000"/>
                  </a:solidFill>
                  <a:latin typeface="Arial"/>
                  <a:ea typeface="ＭＳ Ｐゴシック" pitchFamily="80" charset="-128"/>
                  <a:cs typeface="Arial" charset="0"/>
                </a:endParaRPr>
              </a:p>
            </p:txBody>
          </p:sp>
        </p:grpSp>
        <p:sp>
          <p:nvSpPr>
            <p:cNvPr id="24" name="Text Box 1166"/>
            <p:cNvSpPr txBox="1">
              <a:spLocks noChangeArrowheads="1"/>
            </p:cNvSpPr>
            <p:nvPr/>
          </p:nvSpPr>
          <p:spPr bwMode="auto">
            <a:xfrm rot="20100000">
              <a:off x="1778221" y="4467784"/>
              <a:ext cx="2366058" cy="723133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rgbClr val="333399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>
                  <a:solidFill>
                    <a:srgbClr val="1F497D"/>
                  </a:solidFill>
                  <a:latin typeface="Arial"/>
                  <a:ea typeface="ＭＳ Ｐゴシック" pitchFamily="80" charset="-128"/>
                  <a:cs typeface="Arial" charset="0"/>
                </a:rPr>
                <a:t>Laser Spectroscopy    </a:t>
              </a:r>
              <a:r>
                <a:rPr lang="en-US" sz="1000" dirty="0">
                  <a:solidFill>
                    <a:srgbClr val="FF0000"/>
                  </a:solidFill>
                  <a:latin typeface="Arial"/>
                  <a:ea typeface="ＭＳ Ｐゴシック" pitchFamily="80" charset="-128"/>
                  <a:cs typeface="Arial" charset="0"/>
                </a:rPr>
                <a:t>Z ~ 100-103</a:t>
              </a:r>
              <a:endParaRPr lang="en-US" sz="1000" baseline="30000" dirty="0">
                <a:solidFill>
                  <a:srgbClr val="FF0000"/>
                </a:solidFill>
                <a:latin typeface="Arial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25" name="Text Box 1166"/>
            <p:cNvSpPr txBox="1">
              <a:spLocks noChangeArrowheads="1"/>
            </p:cNvSpPr>
            <p:nvPr/>
          </p:nvSpPr>
          <p:spPr bwMode="auto">
            <a:xfrm rot="20100000">
              <a:off x="169276" y="2419226"/>
              <a:ext cx="5861170" cy="1001260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rgbClr val="333399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>
                  <a:solidFill>
                    <a:srgbClr val="1F497D"/>
                  </a:solidFill>
                  <a:latin typeface="Arial"/>
                  <a:ea typeface="ＭＳ Ｐゴシック" pitchFamily="80" charset="-128"/>
                  <a:cs typeface="Arial" charset="0"/>
                </a:rPr>
                <a:t>Production and Nuclear Structure of SHE:                        decay spectroscopy: </a:t>
              </a:r>
              <a:r>
                <a:rPr lang="en-US" sz="1000" dirty="0">
                  <a:solidFill>
                    <a:srgbClr val="FF0000"/>
                  </a:solidFill>
                  <a:latin typeface="Arial"/>
                  <a:ea typeface="ＭＳ Ｐゴシック" pitchFamily="80" charset="-128"/>
                  <a:cs typeface="Arial" charset="0"/>
                </a:rPr>
                <a:t>Z ~ 100-118                                    </a:t>
              </a:r>
              <a:r>
                <a:rPr lang="en-US" sz="1000" dirty="0">
                  <a:solidFill>
                    <a:srgbClr val="1F497D"/>
                  </a:solidFill>
                  <a:latin typeface="Arial"/>
                  <a:ea typeface="ＭＳ Ｐゴシック" pitchFamily="80" charset="-128"/>
                  <a:cs typeface="Arial" charset="0"/>
                </a:rPr>
                <a:t> mass measurements:</a:t>
              </a:r>
              <a:r>
                <a:rPr lang="en-US" sz="1000" dirty="0">
                  <a:solidFill>
                    <a:srgbClr val="FF0000"/>
                  </a:solidFill>
                  <a:latin typeface="Arial"/>
                  <a:ea typeface="ＭＳ Ｐゴシック" pitchFamily="80" charset="-128"/>
                  <a:cs typeface="Arial" charset="0"/>
                </a:rPr>
                <a:t> Z ~   98-106</a:t>
              </a:r>
            </a:p>
          </p:txBody>
        </p:sp>
      </p:grpSp>
      <p:sp>
        <p:nvSpPr>
          <p:cNvPr id="1065" name="Text Box 1165"/>
          <p:cNvSpPr txBox="1">
            <a:spLocks noChangeAspect="1" noChangeArrowheads="1"/>
          </p:cNvSpPr>
          <p:nvPr/>
        </p:nvSpPr>
        <p:spPr bwMode="auto">
          <a:xfrm rot="20167096">
            <a:off x="2688438" y="2141405"/>
            <a:ext cx="1424467" cy="553998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1000" dirty="0">
                <a:solidFill>
                  <a:srgbClr val="1F497D"/>
                </a:solidFill>
                <a:latin typeface="Arial"/>
                <a:ea typeface="ＭＳ Ｐゴシック" pitchFamily="80" charset="-128"/>
                <a:cs typeface="Arial" charset="0"/>
              </a:rPr>
              <a:t>Chemical Properties</a:t>
            </a:r>
            <a:endParaRPr lang="de-CH" sz="1000" dirty="0">
              <a:latin typeface="Arial"/>
              <a:ea typeface="ＭＳ Ｐゴシック" pitchFamily="80" charset="-128"/>
              <a:cs typeface="Arial" charset="0"/>
            </a:endParaRPr>
          </a:p>
          <a:p>
            <a:pPr algn="ctr"/>
            <a:r>
              <a:rPr lang="de-CH" sz="1000" dirty="0" err="1">
                <a:solidFill>
                  <a:srgbClr val="1F497D"/>
                </a:solidFill>
                <a:latin typeface="Arial"/>
                <a:ea typeface="ＭＳ Ｐゴシック" pitchFamily="80" charset="-128"/>
                <a:cs typeface="Arial" charset="0"/>
              </a:rPr>
              <a:t>of</a:t>
            </a:r>
            <a:r>
              <a:rPr lang="de-CH" sz="1000" dirty="0">
                <a:solidFill>
                  <a:srgbClr val="1F497D"/>
                </a:solidFill>
                <a:latin typeface="Arial"/>
                <a:ea typeface="ＭＳ Ｐゴシック" pitchFamily="80" charset="-128"/>
                <a:cs typeface="Arial" charset="0"/>
              </a:rPr>
              <a:t> </a:t>
            </a:r>
            <a:r>
              <a:rPr lang="de-CH" sz="1000" dirty="0" err="1">
                <a:solidFill>
                  <a:srgbClr val="1F497D"/>
                </a:solidFill>
                <a:latin typeface="Arial"/>
                <a:ea typeface="ＭＳ Ｐゴシック" pitchFamily="80" charset="-128"/>
                <a:cs typeface="Arial" charset="0"/>
              </a:rPr>
              <a:t>Transactinides</a:t>
            </a:r>
            <a:r>
              <a:rPr lang="de-CH" sz="1000" dirty="0">
                <a:solidFill>
                  <a:srgbClr val="1F497D"/>
                </a:solidFill>
                <a:latin typeface="Arial"/>
                <a:ea typeface="ＭＳ Ｐゴシック" pitchFamily="80" charset="-128"/>
                <a:cs typeface="Arial" charset="0"/>
              </a:rPr>
              <a:t>            </a:t>
            </a:r>
            <a:r>
              <a:rPr lang="de-CH" sz="1000" dirty="0">
                <a:solidFill>
                  <a:srgbClr val="FF0000"/>
                </a:solidFill>
                <a:latin typeface="Arial"/>
                <a:ea typeface="ＭＳ Ｐゴシック" pitchFamily="80" charset="-128"/>
                <a:cs typeface="Arial" charset="0"/>
              </a:rPr>
              <a:t>Z ~ 113-116 </a:t>
            </a:r>
            <a:endParaRPr lang="en-US" sz="1000" dirty="0">
              <a:solidFill>
                <a:srgbClr val="FF0000"/>
              </a:solidFill>
              <a:latin typeface="Arial"/>
              <a:ea typeface="ＭＳ Ｐゴシック" pitchFamily="80" charset="-128"/>
              <a:cs typeface="Arial" charset="0"/>
            </a:endParaRPr>
          </a:p>
        </p:txBody>
      </p:sp>
      <p:sp>
        <p:nvSpPr>
          <p:cNvPr id="1066" name="Textfeld 2">
            <a:extLst>
              <a:ext uri="{FF2B5EF4-FFF2-40B4-BE49-F238E27FC236}">
                <a16:creationId xmlns:a16="http://schemas.microsoft.com/office/drawing/2014/main" id="{F7D2C094-B08C-494F-A65B-22792447245A}"/>
              </a:ext>
            </a:extLst>
          </p:cNvPr>
          <p:cNvSpPr txBox="1"/>
          <p:nvPr/>
        </p:nvSpPr>
        <p:spPr>
          <a:xfrm>
            <a:off x="21179" y="3548665"/>
            <a:ext cx="6595188" cy="1469019"/>
          </a:xfrm>
          <a:prstGeom prst="rect">
            <a:avLst/>
          </a:prstGeom>
        </p:spPr>
        <p:txBody>
          <a:bodyPr vert="horz" wrap="square" lIns="80165" tIns="40082" rIns="80165" bIns="40082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dirty="0"/>
              <a:t>Comprehensive investigation of </a:t>
            </a:r>
            <a:r>
              <a:rPr lang="en-US" sz="1600" b="1" dirty="0">
                <a:solidFill>
                  <a:srgbClr val="FF0000"/>
                </a:solidFill>
              </a:rPr>
              <a:t>production</a:t>
            </a:r>
            <a:r>
              <a:rPr lang="en-US" sz="1600" dirty="0"/>
              <a:t> and of </a:t>
            </a:r>
            <a:r>
              <a:rPr lang="en-US" sz="1600" b="1" dirty="0">
                <a:solidFill>
                  <a:srgbClr val="FF0000"/>
                </a:solidFill>
              </a:rPr>
              <a:t>atomic, chemical and nuclear properties </a:t>
            </a:r>
            <a:r>
              <a:rPr lang="en-US" sz="1600" dirty="0"/>
              <a:t>of elements </a:t>
            </a:r>
            <a:r>
              <a:rPr lang="en-US" sz="1600" b="1" dirty="0">
                <a:solidFill>
                  <a:srgbClr val="FF0000"/>
                </a:solidFill>
              </a:rPr>
              <a:t>Z ~ 100 – 118</a:t>
            </a:r>
            <a:r>
              <a:rPr lang="en-US" sz="1600" dirty="0"/>
              <a:t> using </a:t>
            </a:r>
            <a:r>
              <a:rPr lang="en-US" sz="1600" b="1" dirty="0">
                <a:solidFill>
                  <a:srgbClr val="FF0000"/>
                </a:solidFill>
              </a:rPr>
              <a:t>novel techniques</a:t>
            </a:r>
            <a:r>
              <a:rPr lang="en-US" sz="1600" dirty="0"/>
              <a:t> and </a:t>
            </a:r>
            <a:r>
              <a:rPr lang="en-US" sz="1600" b="1" dirty="0">
                <a:solidFill>
                  <a:srgbClr val="FF0000"/>
                </a:solidFill>
              </a:rPr>
              <a:t>GSI-unique suite</a:t>
            </a:r>
            <a:r>
              <a:rPr lang="en-US" sz="1600" dirty="0"/>
              <a:t> of experimental setups around recoil separators SHIP and TASCA</a:t>
            </a:r>
          </a:p>
          <a:p>
            <a:pPr algn="ctr">
              <a:lnSpc>
                <a:spcPct val="110000"/>
              </a:lnSpc>
            </a:pPr>
            <a:r>
              <a:rPr lang="en-US" b="1" dirty="0">
                <a:latin typeface="Arial Narrow" panose="020B0606020202030204" pitchFamily="34" charset="0"/>
              </a:rPr>
              <a:t>Not included: search for new elements during FAIR construction phase</a:t>
            </a:r>
          </a:p>
        </p:txBody>
      </p:sp>
      <p:pic>
        <p:nvPicPr>
          <p:cNvPr id="1067" name="Grafik 106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77" r="9450" b="28121"/>
          <a:stretch/>
        </p:blipFill>
        <p:spPr>
          <a:xfrm>
            <a:off x="6828927" y="1344504"/>
            <a:ext cx="872725" cy="846131"/>
          </a:xfrm>
          <a:prstGeom prst="rect">
            <a:avLst/>
          </a:prstGeom>
        </p:spPr>
      </p:pic>
      <p:pic>
        <p:nvPicPr>
          <p:cNvPr id="1068" name="Picture 23">
            <a:extLst>
              <a:ext uri="{FF2B5EF4-FFF2-40B4-BE49-F238E27FC236}">
                <a16:creationId xmlns:a16="http://schemas.microsoft.com/office/drawing/2014/main" id="{F5B72F13-AFE4-B045-B5EF-F0D5DFD08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42" t="9615" b="16537"/>
          <a:stretch/>
        </p:blipFill>
        <p:spPr bwMode="auto">
          <a:xfrm>
            <a:off x="5040466" y="1282059"/>
            <a:ext cx="1164608" cy="81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9" name="Picture 8">
            <a:extLst>
              <a:ext uri="{FF2B5EF4-FFF2-40B4-BE49-F238E27FC236}">
                <a16:creationId xmlns:a16="http://schemas.microsoft.com/office/drawing/2014/main" id="{545DE11C-EA72-0045-8C5F-24D86C51B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40466" y="2430378"/>
            <a:ext cx="1164608" cy="86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0" name="TextBox 20">
            <a:extLst>
              <a:ext uri="{FF2B5EF4-FFF2-40B4-BE49-F238E27FC236}">
                <a16:creationId xmlns:a16="http://schemas.microsoft.com/office/drawing/2014/main" id="{3A81CFD2-5A5E-084C-AA33-C871CCC6A4D3}"/>
              </a:ext>
            </a:extLst>
          </p:cNvPr>
          <p:cNvSpPr txBox="1"/>
          <p:nvPr/>
        </p:nvSpPr>
        <p:spPr>
          <a:xfrm>
            <a:off x="5037320" y="2091001"/>
            <a:ext cx="1167754" cy="259387"/>
          </a:xfrm>
          <a:prstGeom prst="rect">
            <a:avLst/>
          </a:prstGeom>
        </p:spPr>
        <p:txBody>
          <a:bodyPr vert="horz" wrap="square" lIns="89239" tIns="44619" rIns="89239" bIns="44619" rtlCol="0" anchor="t">
            <a:spAutoFit/>
          </a:bodyPr>
          <a:lstStyle/>
          <a:p>
            <a:pPr algn="ctr"/>
            <a:r>
              <a:rPr lang="en-US" sz="1050" dirty="0"/>
              <a:t>SHIP</a:t>
            </a:r>
            <a:endParaRPr lang="de-DE" sz="1050" dirty="0"/>
          </a:p>
        </p:txBody>
      </p:sp>
      <p:sp>
        <p:nvSpPr>
          <p:cNvPr id="1071" name="TextBox 22">
            <a:extLst>
              <a:ext uri="{FF2B5EF4-FFF2-40B4-BE49-F238E27FC236}">
                <a16:creationId xmlns:a16="http://schemas.microsoft.com/office/drawing/2014/main" id="{D859F267-21C2-D245-A227-EA0A7AB72DDC}"/>
              </a:ext>
            </a:extLst>
          </p:cNvPr>
          <p:cNvSpPr txBox="1"/>
          <p:nvPr/>
        </p:nvSpPr>
        <p:spPr>
          <a:xfrm>
            <a:off x="6674250" y="2165891"/>
            <a:ext cx="1144191" cy="243998"/>
          </a:xfrm>
          <a:prstGeom prst="rect">
            <a:avLst/>
          </a:prstGeom>
        </p:spPr>
        <p:txBody>
          <a:bodyPr vert="horz" wrap="square" lIns="89239" tIns="44619" rIns="89239" bIns="44619" rtlCol="0" anchor="t">
            <a:spAutoFit/>
          </a:bodyPr>
          <a:lstStyle/>
          <a:p>
            <a:pPr algn="ctr"/>
            <a:r>
              <a:rPr lang="en-US" sz="1000" spc="-20" dirty="0"/>
              <a:t>SHIPTRAP</a:t>
            </a:r>
            <a:endParaRPr lang="de-DE" sz="1000" spc="-20" dirty="0"/>
          </a:p>
        </p:txBody>
      </p:sp>
      <p:sp>
        <p:nvSpPr>
          <p:cNvPr id="1072" name="TextBox 23">
            <a:extLst>
              <a:ext uri="{FF2B5EF4-FFF2-40B4-BE49-F238E27FC236}">
                <a16:creationId xmlns:a16="http://schemas.microsoft.com/office/drawing/2014/main" id="{CAAEA67F-9311-9E4B-B57E-941BA5F0286E}"/>
              </a:ext>
            </a:extLst>
          </p:cNvPr>
          <p:cNvSpPr txBox="1"/>
          <p:nvPr/>
        </p:nvSpPr>
        <p:spPr>
          <a:xfrm>
            <a:off x="5040466" y="3289903"/>
            <a:ext cx="1164608" cy="259387"/>
          </a:xfrm>
          <a:prstGeom prst="rect">
            <a:avLst/>
          </a:prstGeom>
        </p:spPr>
        <p:txBody>
          <a:bodyPr vert="horz" wrap="square" lIns="89239" tIns="44619" rIns="89239" bIns="44619" rtlCol="0" anchor="t">
            <a:spAutoFit/>
          </a:bodyPr>
          <a:lstStyle/>
          <a:p>
            <a:pPr algn="ctr"/>
            <a:r>
              <a:rPr lang="en-US" sz="105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TASCA</a:t>
            </a:r>
            <a:endParaRPr lang="de-DE" sz="1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3" name="TextBox 24">
            <a:extLst>
              <a:ext uri="{FF2B5EF4-FFF2-40B4-BE49-F238E27FC236}">
                <a16:creationId xmlns:a16="http://schemas.microsoft.com/office/drawing/2014/main" id="{F780A095-49CA-E042-B60E-506FE3887E81}"/>
              </a:ext>
            </a:extLst>
          </p:cNvPr>
          <p:cNvSpPr txBox="1"/>
          <p:nvPr/>
        </p:nvSpPr>
        <p:spPr>
          <a:xfrm>
            <a:off x="6784406" y="3384575"/>
            <a:ext cx="1003953" cy="243998"/>
          </a:xfrm>
          <a:prstGeom prst="rect">
            <a:avLst/>
          </a:prstGeom>
        </p:spPr>
        <p:txBody>
          <a:bodyPr vert="horz" wrap="square" lIns="89239" tIns="44619" rIns="89239" bIns="44619" rtlCol="0" anchor="t">
            <a:spAutoFit/>
          </a:bodyPr>
          <a:lstStyle/>
          <a:p>
            <a:pPr algn="ctr"/>
            <a:r>
              <a:rPr lang="de-CH" sz="1000" cap="small" dirty="0" err="1"/>
              <a:t>Lundium</a:t>
            </a:r>
            <a:endParaRPr lang="de-DE" sz="1000" dirty="0"/>
          </a:p>
        </p:txBody>
      </p:sp>
      <p:pic>
        <p:nvPicPr>
          <p:cNvPr id="1074" name="Content Placeholder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8458" y="2513383"/>
            <a:ext cx="903894" cy="865190"/>
          </a:xfrm>
          <a:prstGeom prst="rect">
            <a:avLst/>
          </a:prstGeom>
        </p:spPr>
      </p:pic>
      <p:sp>
        <p:nvSpPr>
          <p:cNvPr id="1075" name="TextBox 24">
            <a:extLst>
              <a:ext uri="{FF2B5EF4-FFF2-40B4-BE49-F238E27FC236}">
                <a16:creationId xmlns:a16="http://schemas.microsoft.com/office/drawing/2014/main" id="{F780A095-49CA-E042-B60E-506FE3887E81}"/>
              </a:ext>
            </a:extLst>
          </p:cNvPr>
          <p:cNvSpPr txBox="1"/>
          <p:nvPr/>
        </p:nvSpPr>
        <p:spPr>
          <a:xfrm>
            <a:off x="7896344" y="3383679"/>
            <a:ext cx="1003953" cy="243998"/>
          </a:xfrm>
          <a:prstGeom prst="rect">
            <a:avLst/>
          </a:prstGeom>
        </p:spPr>
        <p:txBody>
          <a:bodyPr vert="horz" wrap="square" lIns="89239" tIns="44619" rIns="89239" bIns="44619" rtlCol="0" anchor="t">
            <a:spAutoFit/>
          </a:bodyPr>
          <a:lstStyle/>
          <a:p>
            <a:pPr algn="ctr"/>
            <a:r>
              <a:rPr lang="en-US" sz="1000" dirty="0"/>
              <a:t>ANSWERS</a:t>
            </a:r>
            <a:endParaRPr lang="de-DE" sz="1000" dirty="0"/>
          </a:p>
        </p:txBody>
      </p:sp>
      <p:pic>
        <p:nvPicPr>
          <p:cNvPr id="1076" name="Grafik 107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5906" y="3761525"/>
            <a:ext cx="899681" cy="820408"/>
          </a:xfrm>
          <a:prstGeom prst="rect">
            <a:avLst/>
          </a:prstGeom>
        </p:spPr>
      </p:pic>
      <p:sp>
        <p:nvSpPr>
          <p:cNvPr id="1077" name="TextBox 24">
            <a:extLst>
              <a:ext uri="{FF2B5EF4-FFF2-40B4-BE49-F238E27FC236}">
                <a16:creationId xmlns:a16="http://schemas.microsoft.com/office/drawing/2014/main" id="{F780A095-49CA-E042-B60E-506FE3887E81}"/>
              </a:ext>
            </a:extLst>
          </p:cNvPr>
          <p:cNvSpPr txBox="1"/>
          <p:nvPr/>
        </p:nvSpPr>
        <p:spPr>
          <a:xfrm>
            <a:off x="6790672" y="4571118"/>
            <a:ext cx="1003953" cy="243998"/>
          </a:xfrm>
          <a:prstGeom prst="rect">
            <a:avLst/>
          </a:prstGeom>
        </p:spPr>
        <p:txBody>
          <a:bodyPr vert="horz" wrap="square" lIns="89239" tIns="44619" rIns="89239" bIns="44619" rtlCol="0" anchor="t">
            <a:spAutoFit/>
          </a:bodyPr>
          <a:lstStyle/>
          <a:p>
            <a:pPr algn="ctr"/>
            <a:r>
              <a:rPr lang="en-US" sz="1000" dirty="0"/>
              <a:t>RADRIS</a:t>
            </a:r>
            <a:endParaRPr lang="de-DE" sz="1000" dirty="0"/>
          </a:p>
        </p:txBody>
      </p:sp>
      <p:pic>
        <p:nvPicPr>
          <p:cNvPr id="1078" name="Grafik 107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73"/>
          <a:stretch/>
        </p:blipFill>
        <p:spPr>
          <a:xfrm rot="10800000">
            <a:off x="7938458" y="1351569"/>
            <a:ext cx="933412" cy="833307"/>
          </a:xfrm>
          <a:prstGeom prst="rect">
            <a:avLst/>
          </a:prstGeom>
        </p:spPr>
      </p:pic>
      <p:sp>
        <p:nvSpPr>
          <p:cNvPr id="1079" name="TextBox 24">
            <a:extLst>
              <a:ext uri="{FF2B5EF4-FFF2-40B4-BE49-F238E27FC236}">
                <a16:creationId xmlns:a16="http://schemas.microsoft.com/office/drawing/2014/main" id="{F780A095-49CA-E042-B60E-506FE3887E81}"/>
              </a:ext>
            </a:extLst>
          </p:cNvPr>
          <p:cNvSpPr txBox="1"/>
          <p:nvPr/>
        </p:nvSpPr>
        <p:spPr>
          <a:xfrm>
            <a:off x="7878527" y="2199693"/>
            <a:ext cx="1144751" cy="243998"/>
          </a:xfrm>
          <a:prstGeom prst="rect">
            <a:avLst/>
          </a:prstGeom>
        </p:spPr>
        <p:txBody>
          <a:bodyPr vert="horz" wrap="square" lIns="89239" tIns="44619" rIns="89239" bIns="44619" rtlCol="0" anchor="t">
            <a:spAutoFit/>
          </a:bodyPr>
          <a:lstStyle/>
          <a:p>
            <a:pPr algn="ctr"/>
            <a:r>
              <a:rPr lang="en-US" sz="1000" spc="-20" dirty="0" err="1"/>
              <a:t>miniCOMPACT</a:t>
            </a:r>
            <a:endParaRPr lang="de-DE" sz="1000" spc="-20" dirty="0"/>
          </a:p>
        </p:txBody>
      </p:sp>
      <p:sp>
        <p:nvSpPr>
          <p:cNvPr id="1080" name="TextBox 24">
            <a:extLst>
              <a:ext uri="{FF2B5EF4-FFF2-40B4-BE49-F238E27FC236}">
                <a16:creationId xmlns:a16="http://schemas.microsoft.com/office/drawing/2014/main" id="{F780A095-49CA-E042-B60E-506FE3887E81}"/>
              </a:ext>
            </a:extLst>
          </p:cNvPr>
          <p:cNvSpPr txBox="1"/>
          <p:nvPr/>
        </p:nvSpPr>
        <p:spPr>
          <a:xfrm>
            <a:off x="8126042" y="4567283"/>
            <a:ext cx="703677" cy="243998"/>
          </a:xfrm>
          <a:prstGeom prst="rect">
            <a:avLst/>
          </a:prstGeom>
        </p:spPr>
        <p:txBody>
          <a:bodyPr vert="horz" wrap="square" lIns="89239" tIns="44619" rIns="89239" bIns="44619" rtlCol="0" anchor="t">
            <a:spAutoFit/>
          </a:bodyPr>
          <a:lstStyle/>
          <a:p>
            <a:pPr algn="ctr"/>
            <a:r>
              <a:rPr lang="en-US" sz="1000" dirty="0" err="1"/>
              <a:t>UniCELL</a:t>
            </a:r>
            <a:endParaRPr lang="de-DE" sz="1000" dirty="0"/>
          </a:p>
        </p:txBody>
      </p:sp>
      <p:pic>
        <p:nvPicPr>
          <p:cNvPr id="1081" name="Picture 8">
            <a:extLst>
              <a:ext uri="{FF2B5EF4-FFF2-40B4-BE49-F238E27FC236}">
                <a16:creationId xmlns:a16="http://schemas.microsoft.com/office/drawing/2014/main" id="{22572F16-B68F-7341-987D-8D6A9F541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00000">
            <a:off x="573823" y="2306021"/>
            <a:ext cx="182012" cy="15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6">
            <a:extLst>
              <a:ext uri="{FF2B5EF4-FFF2-40B4-BE49-F238E27FC236}">
                <a16:creationId xmlns:a16="http://schemas.microsoft.com/office/drawing/2014/main" id="{7A1D27B3-BAC9-3E41-9584-9A8F476CC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00000" flipH="1">
            <a:off x="662295" y="2451459"/>
            <a:ext cx="172274" cy="16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Grafik 108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00000">
            <a:off x="1126940" y="3151697"/>
            <a:ext cx="200661" cy="182160"/>
          </a:xfrm>
          <a:prstGeom prst="rect">
            <a:avLst/>
          </a:prstGeom>
        </p:spPr>
      </p:pic>
      <p:pic>
        <p:nvPicPr>
          <p:cNvPr id="1084" name="Grafik 108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00000">
            <a:off x="2894983" y="2715152"/>
            <a:ext cx="217138" cy="151997"/>
          </a:xfrm>
          <a:prstGeom prst="rect">
            <a:avLst/>
          </a:prstGeom>
        </p:spPr>
      </p:pic>
      <p:pic>
        <p:nvPicPr>
          <p:cNvPr id="1085" name="Picture 8">
            <a:extLst>
              <a:ext uri="{FF2B5EF4-FFF2-40B4-BE49-F238E27FC236}">
                <a16:creationId xmlns:a16="http://schemas.microsoft.com/office/drawing/2014/main" id="{22572F16-B68F-7341-987D-8D6A9F541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8500" y="1309036"/>
            <a:ext cx="228642" cy="1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">
            <a:extLst>
              <a:ext uri="{FF2B5EF4-FFF2-40B4-BE49-F238E27FC236}">
                <a16:creationId xmlns:a16="http://schemas.microsoft.com/office/drawing/2014/main" id="{7A1D27B3-BAC9-3E41-9584-9A8F476CC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751803" y="1578736"/>
            <a:ext cx="206470" cy="20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7" name="Grafik 108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687" y="1848059"/>
            <a:ext cx="254268" cy="230825"/>
          </a:xfrm>
          <a:prstGeom prst="rect">
            <a:avLst/>
          </a:prstGeom>
        </p:spPr>
      </p:pic>
      <p:pic>
        <p:nvPicPr>
          <p:cNvPr id="1088" name="Grafik 108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951" y="2596765"/>
            <a:ext cx="278738" cy="203631"/>
          </a:xfrm>
          <a:prstGeom prst="rect">
            <a:avLst/>
          </a:prstGeom>
        </p:spPr>
      </p:pic>
      <p:pic>
        <p:nvPicPr>
          <p:cNvPr id="1089" name="Picture 8">
            <a:extLst>
              <a:ext uri="{FF2B5EF4-FFF2-40B4-BE49-F238E27FC236}">
                <a16:creationId xmlns:a16="http://schemas.microsoft.com/office/drawing/2014/main" id="{22572F16-B68F-7341-987D-8D6A9F541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5687" y="2936080"/>
            <a:ext cx="228642" cy="1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0" name="Rechteck 1089"/>
          <p:cNvSpPr/>
          <p:nvPr/>
        </p:nvSpPr>
        <p:spPr>
          <a:xfrm>
            <a:off x="4644071" y="1217753"/>
            <a:ext cx="1678660" cy="109887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091" name="Rechteck 1090"/>
          <p:cNvSpPr/>
          <p:nvPr/>
        </p:nvSpPr>
        <p:spPr>
          <a:xfrm>
            <a:off x="4650503" y="2367690"/>
            <a:ext cx="1678660" cy="115623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grpSp>
        <p:nvGrpSpPr>
          <p:cNvPr id="1092" name="Gruppieren 1091"/>
          <p:cNvGrpSpPr>
            <a:grpSpLocks noChangeAspect="1"/>
          </p:cNvGrpSpPr>
          <p:nvPr/>
        </p:nvGrpSpPr>
        <p:grpSpPr>
          <a:xfrm>
            <a:off x="7387839" y="1869538"/>
            <a:ext cx="306572" cy="316711"/>
            <a:chOff x="7504075" y="3785168"/>
            <a:chExt cx="306000" cy="316121"/>
          </a:xfrm>
        </p:grpSpPr>
        <p:sp>
          <p:nvSpPr>
            <p:cNvPr id="1093" name="Rechteck 1092"/>
            <p:cNvSpPr/>
            <p:nvPr/>
          </p:nvSpPr>
          <p:spPr>
            <a:xfrm>
              <a:off x="7504075" y="3785168"/>
              <a:ext cx="306000" cy="316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pic>
          <p:nvPicPr>
            <p:cNvPr id="1094" name="Picture 6">
              <a:extLst>
                <a:ext uri="{FF2B5EF4-FFF2-40B4-BE49-F238E27FC236}">
                  <a16:creationId xmlns:a16="http://schemas.microsoft.com/office/drawing/2014/main" id="{7A1D27B3-BAC9-3E41-9584-9A8F476CC9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11725" y="3802787"/>
              <a:ext cx="295599" cy="287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95" name="Grafik 109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423" y="1931510"/>
            <a:ext cx="324451" cy="227116"/>
          </a:xfrm>
          <a:prstGeom prst="rect">
            <a:avLst/>
          </a:prstGeom>
        </p:spPr>
      </p:pic>
      <p:pic>
        <p:nvPicPr>
          <p:cNvPr id="1096" name="Picture 8">
            <a:extLst>
              <a:ext uri="{FF2B5EF4-FFF2-40B4-BE49-F238E27FC236}">
                <a16:creationId xmlns:a16="http://schemas.microsoft.com/office/drawing/2014/main" id="{22572F16-B68F-7341-987D-8D6A9F541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1358" y="3154451"/>
            <a:ext cx="241234" cy="21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7" name="Picture 8">
            <a:extLst>
              <a:ext uri="{FF2B5EF4-FFF2-40B4-BE49-F238E27FC236}">
                <a16:creationId xmlns:a16="http://schemas.microsoft.com/office/drawing/2014/main" id="{22572F16-B68F-7341-987D-8D6A9F541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4610" y="3154451"/>
            <a:ext cx="241234" cy="21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Grafik 109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1099" y="4283475"/>
            <a:ext cx="304488" cy="276415"/>
          </a:xfrm>
          <a:prstGeom prst="rect">
            <a:avLst/>
          </a:prstGeom>
        </p:spPr>
      </p:pic>
      <p:pic>
        <p:nvPicPr>
          <p:cNvPr id="1101" name="Grafik 110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1324" y="3790968"/>
            <a:ext cx="324451" cy="227116"/>
          </a:xfrm>
          <a:prstGeom prst="rect">
            <a:avLst/>
          </a:prstGeom>
        </p:spPr>
      </p:pic>
      <p:pic>
        <p:nvPicPr>
          <p:cNvPr id="1102" name="Picture 8">
            <a:extLst>
              <a:ext uri="{FF2B5EF4-FFF2-40B4-BE49-F238E27FC236}">
                <a16:creationId xmlns:a16="http://schemas.microsoft.com/office/drawing/2014/main" id="{22572F16-B68F-7341-987D-8D6A9F541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041" y="4349103"/>
            <a:ext cx="241234" cy="21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3" name="Textfeld 1102"/>
          <p:cNvSpPr txBox="1"/>
          <p:nvPr/>
        </p:nvSpPr>
        <p:spPr>
          <a:xfrm>
            <a:off x="4493386" y="901150"/>
            <a:ext cx="1980029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CH" dirty="0" err="1"/>
              <a:t>Recoil</a:t>
            </a:r>
            <a:r>
              <a:rPr lang="de-CH" dirty="0"/>
              <a:t> </a:t>
            </a:r>
            <a:r>
              <a:rPr lang="de-CH" dirty="0" err="1"/>
              <a:t>separators</a:t>
            </a:r>
            <a:endParaRPr lang="de-DE" dirty="0"/>
          </a:p>
        </p:txBody>
      </p:sp>
      <p:sp>
        <p:nvSpPr>
          <p:cNvPr id="1104" name="Textfeld 1103"/>
          <p:cNvSpPr txBox="1"/>
          <p:nvPr/>
        </p:nvSpPr>
        <p:spPr>
          <a:xfrm>
            <a:off x="6954217" y="937441"/>
            <a:ext cx="1800493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CH" dirty="0" err="1"/>
              <a:t>Ancillary</a:t>
            </a:r>
            <a:r>
              <a:rPr lang="de-CH" dirty="0"/>
              <a:t> </a:t>
            </a:r>
            <a:r>
              <a:rPr lang="de-CH" dirty="0" err="1"/>
              <a:t>setups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5969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1B07C836-8E21-7F84-5CF3-7A5FF2403107}"/>
              </a:ext>
            </a:extLst>
          </p:cNvPr>
          <p:cNvSpPr txBox="1"/>
          <p:nvPr/>
        </p:nvSpPr>
        <p:spPr>
          <a:xfrm>
            <a:off x="2957233" y="2396263"/>
            <a:ext cx="3248005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dirty="0"/>
              <a:t>This page is left blank </a:t>
            </a:r>
            <a:r>
              <a:rPr lang="en-US" sz="1600" dirty="0" err="1"/>
              <a:t>inentionally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96111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85740" y="65975"/>
            <a:ext cx="6071291" cy="701284"/>
          </a:xfrm>
        </p:spPr>
        <p:txBody>
          <a:bodyPr/>
          <a:lstStyle/>
          <a:p>
            <a:r>
              <a:rPr lang="de-CH" dirty="0"/>
              <a:t>Backup: BMBF </a:t>
            </a:r>
            <a:r>
              <a:rPr lang="de-CH" dirty="0" err="1"/>
              <a:t>applications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62768" y="1047846"/>
            <a:ext cx="3897289" cy="369902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>
              <a:lnSpc>
                <a:spcPct val="114000"/>
              </a:lnSpc>
              <a:spcAft>
                <a:spcPts val="600"/>
              </a:spcAft>
            </a:pPr>
            <a:r>
              <a:rPr lang="en-US" dirty="0"/>
              <a:t>SHC: towards </a:t>
            </a:r>
            <a:r>
              <a:rPr lang="en-US" dirty="0" err="1"/>
              <a:t>Lv</a:t>
            </a:r>
            <a:r>
              <a:rPr lang="en-US" dirty="0"/>
              <a:t> chemistry and molecular speciation studies </a:t>
            </a:r>
          </a:p>
          <a:p>
            <a:pPr algn="l">
              <a:lnSpc>
                <a:spcPct val="114000"/>
              </a:lnSpc>
              <a:spcAft>
                <a:spcPts val="600"/>
              </a:spcAft>
            </a:pPr>
            <a:endParaRPr lang="en-US" sz="1000" dirty="0"/>
          </a:p>
          <a:p>
            <a:pPr algn="l">
              <a:lnSpc>
                <a:spcPct val="114000"/>
              </a:lnSpc>
              <a:spcAft>
                <a:spcPts val="600"/>
              </a:spcAft>
            </a:pPr>
            <a:r>
              <a:rPr lang="en-US" dirty="0"/>
              <a:t>funding request:</a:t>
            </a:r>
          </a:p>
          <a:p>
            <a:pPr marL="285750" indent="-285750" algn="l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3 PhD students </a:t>
            </a:r>
          </a:p>
          <a:p>
            <a:pPr marL="285750" indent="-285750" algn="l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205 </a:t>
            </a:r>
            <a:r>
              <a:rPr lang="en-US" dirty="0" err="1"/>
              <a:t>kEUR</a:t>
            </a:r>
            <a:r>
              <a:rPr lang="en-US" dirty="0"/>
              <a:t> investments</a:t>
            </a:r>
          </a:p>
          <a:p>
            <a:pPr marL="285750" indent="-285750" algn="l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required beams: </a:t>
            </a:r>
            <a:r>
              <a:rPr lang="en-US" baseline="30000" dirty="0"/>
              <a:t>48</a:t>
            </a:r>
            <a:r>
              <a:rPr lang="en-US" dirty="0"/>
              <a:t>Ca, </a:t>
            </a:r>
            <a:r>
              <a:rPr lang="en-US" baseline="30000" dirty="0"/>
              <a:t>54</a:t>
            </a:r>
            <a:r>
              <a:rPr lang="en-US" dirty="0"/>
              <a:t>Cr</a:t>
            </a:r>
          </a:p>
          <a:p>
            <a:pPr marL="285750" indent="-285750" algn="l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beamtime: 3 months/year</a:t>
            </a:r>
          </a:p>
          <a:p>
            <a:pPr marL="285750" indent="-285750" algn="l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4991261" y="1047846"/>
            <a:ext cx="3771577" cy="45829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>
              <a:lnSpc>
                <a:spcPct val="114000"/>
              </a:lnSpc>
              <a:spcAft>
                <a:spcPts val="600"/>
              </a:spcAft>
            </a:pPr>
            <a:r>
              <a:rPr lang="en-US" dirty="0"/>
              <a:t>SHP: nuclear structure investigations around </a:t>
            </a:r>
            <a:r>
              <a:rPr lang="en-US" i="1" dirty="0"/>
              <a:t>N </a:t>
            </a:r>
            <a:r>
              <a:rPr lang="en-US" dirty="0"/>
              <a:t>= 152 </a:t>
            </a:r>
            <a:br>
              <a:rPr lang="en-US" dirty="0"/>
            </a:br>
            <a:r>
              <a:rPr lang="en-US" dirty="0"/>
              <a:t>by mass spectrometry and laser spectroscopy ay GSI/SHIP </a:t>
            </a:r>
          </a:p>
          <a:p>
            <a:pPr algn="l">
              <a:lnSpc>
                <a:spcPct val="114000"/>
              </a:lnSpc>
              <a:spcAft>
                <a:spcPts val="600"/>
              </a:spcAft>
            </a:pPr>
            <a:endParaRPr lang="en-US" sz="1000" dirty="0"/>
          </a:p>
          <a:p>
            <a:pPr algn="l">
              <a:lnSpc>
                <a:spcPct val="114000"/>
              </a:lnSpc>
              <a:spcAft>
                <a:spcPts val="600"/>
              </a:spcAft>
            </a:pPr>
            <a:r>
              <a:rPr lang="en-US" dirty="0"/>
              <a:t>funding request:</a:t>
            </a:r>
          </a:p>
          <a:p>
            <a:pPr marL="285750" indent="-285750" algn="l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2.5 PhD students </a:t>
            </a:r>
          </a:p>
          <a:p>
            <a:pPr marL="285750" indent="-285750" algn="l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243 </a:t>
            </a:r>
            <a:r>
              <a:rPr lang="en-US" dirty="0" err="1"/>
              <a:t>kEUR</a:t>
            </a:r>
            <a:r>
              <a:rPr lang="en-US" dirty="0"/>
              <a:t> investments</a:t>
            </a:r>
          </a:p>
          <a:p>
            <a:pPr marL="285750" indent="-285750" algn="l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required beams: </a:t>
            </a:r>
            <a:r>
              <a:rPr lang="en-US" baseline="30000" dirty="0"/>
              <a:t>48</a:t>
            </a:r>
            <a:r>
              <a:rPr lang="en-US" dirty="0"/>
              <a:t>Ca, </a:t>
            </a:r>
            <a:r>
              <a:rPr lang="en-US" baseline="30000" dirty="0"/>
              <a:t>50</a:t>
            </a:r>
            <a:r>
              <a:rPr lang="en-US" dirty="0"/>
              <a:t>Ti , </a:t>
            </a:r>
            <a:r>
              <a:rPr lang="en-US" baseline="30000" dirty="0"/>
              <a:t>54</a:t>
            </a:r>
            <a:r>
              <a:rPr lang="en-US" dirty="0"/>
              <a:t>Cr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beamtime: 3 months/year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015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88331" y="75213"/>
            <a:ext cx="6071291" cy="701284"/>
          </a:xfrm>
        </p:spPr>
        <p:txBody>
          <a:bodyPr/>
          <a:lstStyle/>
          <a:p>
            <a:r>
              <a:rPr lang="de-CH" dirty="0"/>
              <a:t>SHE </a:t>
            </a:r>
            <a:r>
              <a:rPr lang="de-CH" dirty="0" err="1"/>
              <a:t>beamtime</a:t>
            </a:r>
            <a:r>
              <a:rPr lang="de-CH" dirty="0"/>
              <a:t> 2026+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063" y="1404617"/>
            <a:ext cx="1395077" cy="98625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00975" y="1496956"/>
            <a:ext cx="4304013" cy="33547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b="1" dirty="0"/>
              <a:t>HELIAC in </a:t>
            </a:r>
            <a:r>
              <a:rPr lang="de-DE" sz="1400" b="1" dirty="0" err="1"/>
              <a:t>current</a:t>
            </a:r>
            <a:r>
              <a:rPr lang="de-DE" sz="1400" b="1" dirty="0"/>
              <a:t> </a:t>
            </a:r>
            <a:r>
              <a:rPr lang="de-DE" sz="1400" b="1" dirty="0" err="1"/>
              <a:t>KHuK</a:t>
            </a:r>
            <a:r>
              <a:rPr lang="de-DE" sz="1400" b="1" dirty="0"/>
              <a:t> </a:t>
            </a:r>
            <a:r>
              <a:rPr lang="de-DE" sz="1400" b="1" dirty="0" err="1"/>
              <a:t>recommendations</a:t>
            </a:r>
            <a:r>
              <a:rPr lang="de-DE" sz="1400" b="1" dirty="0"/>
              <a:t>:</a:t>
            </a:r>
          </a:p>
          <a:p>
            <a:pPr algn="l"/>
            <a:endParaRPr lang="de-DE" sz="800" b="1" dirty="0"/>
          </a:p>
          <a:p>
            <a:r>
              <a:rPr lang="de-DE" sz="1400" b="1" dirty="0"/>
              <a:t>5.3 F&amp;E-Beschleuniger</a:t>
            </a:r>
          </a:p>
          <a:p>
            <a:endParaRPr lang="de-DE" sz="400" b="1" dirty="0"/>
          </a:p>
          <a:p>
            <a:r>
              <a:rPr lang="de-DE" sz="1400" dirty="0"/>
              <a:t>[…]Entwicklungen im Bereich Beschleunigertechnologien im Fokus des Interesses von </a:t>
            </a:r>
            <a:r>
              <a:rPr lang="de-DE" sz="1400" dirty="0" err="1"/>
              <a:t>KHuK</a:t>
            </a:r>
            <a:r>
              <a:rPr lang="de-DE" sz="1400" dirty="0"/>
              <a:t>.</a:t>
            </a:r>
          </a:p>
          <a:p>
            <a:r>
              <a:rPr lang="de-DE" sz="1400" dirty="0"/>
              <a:t>• Supraleitende Dauerstrich-Teilchenbeschleuniger für Elektronen (MAMI, MESA/Univ. Mainz) bzw. Protonen (PSI/Schweiz) und Schwerionen (FRIB/U.S.A., SPIRAL/Frankreich, </a:t>
            </a:r>
            <a:r>
              <a:rPr lang="de-D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HELIAC/GSI</a:t>
            </a:r>
            <a:r>
              <a:rPr lang="de-DE" sz="1400" dirty="0"/>
              <a:t>) sind weltweit Gegenstand generischer Beschleunigerentwicklung. </a:t>
            </a:r>
          </a:p>
          <a:p>
            <a:r>
              <a:rPr lang="de-DE" sz="1400" dirty="0"/>
              <a:t>Diese Entwicklung von Schlüsseltechnologien sollte weiter vorangetrieben werden“</a:t>
            </a:r>
          </a:p>
          <a:p>
            <a:endParaRPr lang="de-DE" sz="200" dirty="0"/>
          </a:p>
          <a:p>
            <a:r>
              <a:rPr lang="de-DE" sz="600" u="sng" dirty="0">
                <a:solidFill>
                  <a:srgbClr val="1E68E5"/>
                </a:solidFill>
                <a:hlinkClick r:id="rId3"/>
              </a:rPr>
              <a:t>https://indico.gsi.de/event/13777/contributions/67280/attachments/42456/59231/KHuK_Empfehlungen_Strategiegespr%C3%A4ch02022023.pdf</a:t>
            </a:r>
            <a:endParaRPr lang="de-DE" sz="600" u="sng" dirty="0">
              <a:solidFill>
                <a:srgbClr val="1E68E5"/>
              </a:solidFill>
            </a:endParaRPr>
          </a:p>
          <a:p>
            <a:endParaRPr lang="de-DE" sz="500" u="sng" dirty="0">
              <a:solidFill>
                <a:srgbClr val="1E68E5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696659" y="1528547"/>
            <a:ext cx="4227894" cy="150810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CH" sz="1400" b="1" dirty="0"/>
              <a:t>Outcome </a:t>
            </a:r>
            <a:r>
              <a:rPr lang="de-CH" sz="1400" b="1" dirty="0" err="1"/>
              <a:t>of</a:t>
            </a:r>
            <a:r>
              <a:rPr lang="de-CH" sz="1400" b="1" dirty="0"/>
              <a:t> GSI Research Retreat 2021: </a:t>
            </a:r>
          </a:p>
          <a:p>
            <a:pPr algn="l"/>
            <a:endParaRPr lang="de-CH" sz="800" dirty="0"/>
          </a:p>
          <a:p>
            <a:pPr algn="l"/>
            <a:r>
              <a:rPr lang="de-CH" sz="1400" dirty="0"/>
              <a:t>[…]</a:t>
            </a:r>
            <a:r>
              <a:rPr lang="en-US" sz="1400" dirty="0"/>
              <a:t> the timely installation of minimal config. </a:t>
            </a:r>
            <a:br>
              <a:rPr lang="en-US" sz="1400" dirty="0"/>
            </a:b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cw-linac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(HELIAC)</a:t>
            </a:r>
            <a:r>
              <a:rPr lang="en-US" sz="1400" dirty="0"/>
              <a:t> delivering long-duty cycle, comprising a new (18 GHz) ECR ion source </a:t>
            </a:r>
          </a:p>
          <a:p>
            <a:pPr algn="l"/>
            <a:r>
              <a:rPr lang="en-US" sz="1400" dirty="0"/>
              <a:t>and LEBT, existing 25%-duty-cycle injector </a:t>
            </a:r>
            <a:br>
              <a:rPr lang="en-US" sz="1400" dirty="0"/>
            </a:br>
            <a:r>
              <a:rPr lang="en-US" sz="1400" dirty="0"/>
              <a:t>and three accelerator cryomodules […]</a:t>
            </a:r>
            <a:endParaRPr lang="de-DE" sz="500" u="sng" dirty="0">
              <a:solidFill>
                <a:srgbClr val="1E68E5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94759" y="995564"/>
            <a:ext cx="8572148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CH" dirty="0" err="1"/>
              <a:t>Maintain</a:t>
            </a:r>
            <a:r>
              <a:rPr lang="de-CH" dirty="0"/>
              <a:t> </a:t>
            </a:r>
            <a:r>
              <a:rPr lang="de-CH" dirty="0" err="1"/>
              <a:t>science</a:t>
            </a:r>
            <a:r>
              <a:rPr lang="de-CH" dirty="0"/>
              <a:t> </a:t>
            </a:r>
            <a:r>
              <a:rPr lang="de-CH" dirty="0" err="1"/>
              <a:t>program</a:t>
            </a:r>
            <a:r>
              <a:rPr lang="de-CH" dirty="0"/>
              <a:t> at UNILAC and </a:t>
            </a:r>
            <a:r>
              <a:rPr lang="de-CH" dirty="0" err="1"/>
              <a:t>prepare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use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future</a:t>
            </a:r>
            <a:r>
              <a:rPr lang="de-CH" dirty="0"/>
              <a:t> HELIAC </a:t>
            </a:r>
            <a:r>
              <a:rPr lang="de-CH" dirty="0" err="1"/>
              <a:t>beams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4639014" y="1466582"/>
            <a:ext cx="4382826" cy="150810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122160" y="1478789"/>
            <a:ext cx="4382827" cy="335476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2357" y="16706"/>
            <a:ext cx="4544834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err="1">
                <a:solidFill>
                  <a:srgbClr val="FF0000"/>
                </a:solidFill>
                <a:latin typeface="Arial"/>
              </a:rPr>
              <a:t>Adapted</a:t>
            </a:r>
            <a:r>
              <a:rPr lang="de-CH" dirty="0">
                <a:solidFill>
                  <a:srgbClr val="FF0000"/>
                </a:solidFill>
                <a:latin typeface="Arial"/>
              </a:rPr>
              <a:t> f</a:t>
            </a:r>
            <a:r>
              <a:rPr kumimoji="0" lang="de-C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rom</a:t>
            </a: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de-CH" dirty="0">
                <a:solidFill>
                  <a:srgbClr val="FF0000"/>
                </a:solidFill>
                <a:latin typeface="Arial"/>
              </a:rPr>
              <a:t>Research Retreat Feb. 2023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DF3D91D-29C7-5D10-12F0-13B11869B3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4"/>
          <a:stretch/>
        </p:blipFill>
        <p:spPr>
          <a:xfrm>
            <a:off x="4716513" y="3156171"/>
            <a:ext cx="4227828" cy="162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12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19"/>
          <p:cNvSpPr>
            <a:spLocks noGrp="1"/>
          </p:cNvSpPr>
          <p:nvPr>
            <p:ph type="body" sz="quarter" idx="13"/>
          </p:nvPr>
        </p:nvSpPr>
        <p:spPr>
          <a:xfrm>
            <a:off x="216039" y="60829"/>
            <a:ext cx="6362371" cy="701284"/>
          </a:xfrm>
        </p:spPr>
        <p:txBody>
          <a:bodyPr/>
          <a:lstStyle/>
          <a:p>
            <a:r>
              <a:rPr lang="en-US" dirty="0"/>
              <a:t>Approved beamtime (GPAC 45)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233356" y="946537"/>
            <a:ext cx="8781033" cy="4154984"/>
          </a:xfrm>
          <a:prstGeom prst="rect">
            <a:avLst/>
          </a:prstGeom>
        </p:spPr>
        <p:txBody>
          <a:bodyPr vert="horz" wrap="square" lIns="36000" tIns="45720" rIns="36000" bIns="45720" rtlCol="0" anchor="t">
            <a:spAutoFit/>
          </a:bodyPr>
          <a:lstStyle/>
          <a:p>
            <a:pPr algn="l">
              <a:tabLst>
                <a:tab pos="3587750" algn="l"/>
                <a:tab pos="3852863" algn="l"/>
                <a:tab pos="4213225" algn="l"/>
                <a:tab pos="6008688" algn="l"/>
                <a:tab pos="6456363" algn="l"/>
                <a:tab pos="7440613" algn="l"/>
                <a:tab pos="7804150" algn="l"/>
              </a:tabLst>
            </a:pPr>
            <a:r>
              <a:rPr lang="de-CH" sz="1200" dirty="0"/>
              <a:t>	      </a:t>
            </a:r>
            <a:r>
              <a:rPr lang="de-CH" sz="1200" dirty="0" err="1"/>
              <a:t>Beams</a:t>
            </a:r>
            <a:r>
              <a:rPr lang="de-CH" sz="1200" dirty="0"/>
              <a:t> 	</a:t>
            </a:r>
            <a:r>
              <a:rPr lang="de-CH" sz="1200" b="1" dirty="0"/>
              <a:t>Main </a:t>
            </a:r>
            <a:r>
              <a:rPr lang="de-CH" sz="1200" b="1" dirty="0" err="1"/>
              <a:t>shifts</a:t>
            </a:r>
            <a:r>
              <a:rPr lang="de-CH" sz="1200" dirty="0"/>
              <a:t>	</a:t>
            </a:r>
            <a:r>
              <a:rPr lang="de-CH" sz="1200" dirty="0" err="1"/>
              <a:t>Parasitic</a:t>
            </a:r>
            <a:r>
              <a:rPr lang="de-CH" sz="1200" dirty="0"/>
              <a:t> </a:t>
            </a:r>
            <a:r>
              <a:rPr lang="de-CH" sz="1200" dirty="0" err="1"/>
              <a:t>shifts</a:t>
            </a:r>
            <a:endParaRPr lang="de-CH" sz="1200" dirty="0"/>
          </a:p>
          <a:p>
            <a:pPr algn="l">
              <a:tabLst>
                <a:tab pos="3587750" algn="l"/>
                <a:tab pos="3852863" algn="l"/>
                <a:tab pos="4213225" algn="l"/>
                <a:tab pos="6008688" algn="l"/>
                <a:tab pos="6456363" algn="l"/>
                <a:tab pos="7440613" algn="l"/>
                <a:tab pos="7804150" algn="l"/>
              </a:tabLst>
            </a:pPr>
            <a:endParaRPr lang="de-CH" sz="1200" dirty="0"/>
          </a:p>
          <a:p>
            <a:pPr>
              <a:tabLst>
                <a:tab pos="3587750" algn="l"/>
                <a:tab pos="3852863" algn="l"/>
                <a:tab pos="4213225" algn="l"/>
                <a:tab pos="6008688" algn="l"/>
                <a:tab pos="6456363" algn="l"/>
                <a:tab pos="7440613" algn="l"/>
                <a:tab pos="7804150" algn="l"/>
              </a:tabLst>
            </a:pPr>
            <a:r>
              <a:rPr lang="de-CH" sz="1200" dirty="0"/>
              <a:t>L.G. </a:t>
            </a:r>
            <a:r>
              <a:rPr lang="de-CH" sz="1200" dirty="0" err="1"/>
              <a:t>Sarmiento</a:t>
            </a:r>
            <a:r>
              <a:rPr lang="de-CH" sz="1200" dirty="0"/>
              <a:t> </a:t>
            </a:r>
            <a:r>
              <a:rPr lang="de-CH" sz="1200" i="1" dirty="0"/>
              <a:t>et al</a:t>
            </a:r>
            <a:r>
              <a:rPr lang="de-CH" sz="1200" dirty="0"/>
              <a:t>. (G-22-00123; </a:t>
            </a:r>
            <a:r>
              <a:rPr lang="de-CH" sz="1200" dirty="0" err="1"/>
              <a:t>resubmission</a:t>
            </a:r>
            <a:r>
              <a:rPr lang="de-CH" sz="1200" dirty="0"/>
              <a:t>)		</a:t>
            </a:r>
            <a:r>
              <a:rPr lang="de-CH" sz="1200" b="1" baseline="30000" dirty="0"/>
              <a:t> 	48</a:t>
            </a:r>
            <a:r>
              <a:rPr lang="de-CH" sz="1200" b="1" dirty="0"/>
              <a:t>Ca	</a:t>
            </a:r>
            <a:r>
              <a:rPr lang="de-CH" sz="1200" b="1" dirty="0">
                <a:solidFill>
                  <a:srgbClr val="0070C0"/>
                </a:solidFill>
              </a:rPr>
              <a:t>A-	15	A-	27</a:t>
            </a:r>
          </a:p>
          <a:p>
            <a:pPr>
              <a:tabLst>
                <a:tab pos="3587750" algn="l"/>
                <a:tab pos="3852863" algn="l"/>
                <a:tab pos="4213225" algn="l"/>
                <a:tab pos="6008688" algn="l"/>
                <a:tab pos="6456363" algn="l"/>
                <a:tab pos="7440613" algn="l"/>
                <a:tab pos="7804150" algn="l"/>
              </a:tabLst>
            </a:pPr>
            <a:r>
              <a:rPr lang="de-CH" sz="1200" b="1" dirty="0"/>
              <a:t>N-</a:t>
            </a:r>
            <a:r>
              <a:rPr lang="de-CH" sz="1200" b="1" dirty="0" err="1"/>
              <a:t>deficient</a:t>
            </a:r>
            <a:r>
              <a:rPr lang="de-CH" sz="1200" b="1" dirty="0"/>
              <a:t> </a:t>
            </a:r>
            <a:r>
              <a:rPr lang="de-CH" sz="1200" b="1" dirty="0" err="1"/>
              <a:t>Pu</a:t>
            </a:r>
            <a:r>
              <a:rPr lang="de-CH" sz="1200" b="1" dirty="0"/>
              <a:t> isotopes </a:t>
            </a:r>
            <a:r>
              <a:rPr lang="de-CH" sz="1200" b="1" dirty="0" err="1"/>
              <a:t>with</a:t>
            </a:r>
            <a:r>
              <a:rPr lang="de-CH" sz="1200" b="1" dirty="0"/>
              <a:t> </a:t>
            </a:r>
            <a:r>
              <a:rPr lang="de-CH" sz="1200" b="1" cap="small" dirty="0" err="1"/>
              <a:t>Lundium</a:t>
            </a:r>
            <a:r>
              <a:rPr lang="de-CH" sz="1200" b="1" dirty="0"/>
              <a:t>	</a:t>
            </a:r>
            <a:r>
              <a:rPr lang="de-CH" sz="1200" dirty="0"/>
              <a:t>				  </a:t>
            </a:r>
          </a:p>
          <a:p>
            <a:pPr>
              <a:tabLst>
                <a:tab pos="3587750" algn="l"/>
                <a:tab pos="3852863" algn="l"/>
                <a:tab pos="4213225" algn="l"/>
                <a:tab pos="6008688" algn="l"/>
                <a:tab pos="6456363" algn="l"/>
                <a:tab pos="7440613" algn="l"/>
                <a:tab pos="7804150" algn="l"/>
              </a:tabLst>
            </a:pPr>
            <a:r>
              <a:rPr lang="de-CH" sz="1200" b="1" dirty="0"/>
              <a:t> </a:t>
            </a:r>
          </a:p>
          <a:p>
            <a:pPr>
              <a:tabLst>
                <a:tab pos="3587750" algn="l"/>
                <a:tab pos="3852863" algn="l"/>
                <a:tab pos="4213225" algn="l"/>
                <a:tab pos="6008688" algn="l"/>
                <a:tab pos="6456363" algn="l"/>
                <a:tab pos="7440613" algn="l"/>
                <a:tab pos="7804150" algn="l"/>
              </a:tabLst>
            </a:pPr>
            <a:endParaRPr lang="de-CH" sz="400" b="1" dirty="0"/>
          </a:p>
          <a:p>
            <a:pPr>
              <a:tabLst>
                <a:tab pos="3587750" algn="l"/>
                <a:tab pos="3852863" algn="l"/>
                <a:tab pos="4213225" algn="l"/>
                <a:tab pos="6008688" algn="l"/>
                <a:tab pos="6456363" algn="l"/>
                <a:tab pos="7440613" algn="l"/>
                <a:tab pos="7804150" algn="l"/>
              </a:tabLst>
            </a:pPr>
            <a:r>
              <a:rPr lang="de-CH" sz="1200" dirty="0"/>
              <a:t>J. Khuyagbaatar </a:t>
            </a:r>
            <a:r>
              <a:rPr lang="de-CH" sz="1200" i="1" dirty="0"/>
              <a:t>et al</a:t>
            </a:r>
            <a:r>
              <a:rPr lang="de-CH" sz="1200" dirty="0"/>
              <a:t>. (G-22-00040)	 		</a:t>
            </a:r>
            <a:r>
              <a:rPr lang="de-CH" sz="1200" b="1" baseline="30000" dirty="0"/>
              <a:t>48</a:t>
            </a:r>
            <a:r>
              <a:rPr lang="de-CH" sz="1200" b="1" dirty="0"/>
              <a:t>Ca	</a:t>
            </a:r>
            <a:r>
              <a:rPr lang="de-CH" sz="1200" b="1" dirty="0">
                <a:solidFill>
                  <a:srgbClr val="5AB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	63 </a:t>
            </a:r>
            <a:r>
              <a:rPr lang="de-CH" sz="1200" dirty="0">
                <a:solidFill>
                  <a:srgbClr val="5AB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de-CH" sz="1200" b="1" dirty="0">
                <a:solidFill>
                  <a:srgbClr val="5AB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	61</a:t>
            </a:r>
          </a:p>
          <a:p>
            <a:pPr>
              <a:tabLst>
                <a:tab pos="3587750" algn="l"/>
                <a:tab pos="3852863" algn="l"/>
                <a:tab pos="4213225" algn="l"/>
                <a:tab pos="6008688" algn="l"/>
                <a:tab pos="6456363" algn="l"/>
                <a:tab pos="7440613" algn="l"/>
                <a:tab pos="7804150" algn="l"/>
              </a:tabLst>
            </a:pPr>
            <a:r>
              <a:rPr lang="de-CH" sz="1200" b="1" dirty="0"/>
              <a:t>SHE </a:t>
            </a:r>
            <a:r>
              <a:rPr lang="de-CH" sz="1200" b="1" dirty="0" err="1"/>
              <a:t>decay</a:t>
            </a:r>
            <a:r>
              <a:rPr lang="de-CH" sz="1200" b="1" dirty="0"/>
              <a:t> </a:t>
            </a:r>
            <a:r>
              <a:rPr lang="de-CH" sz="1200" b="1" dirty="0" err="1"/>
              <a:t>spec</a:t>
            </a:r>
            <a:r>
              <a:rPr lang="de-CH" sz="1200" b="1" dirty="0"/>
              <a:t>. </a:t>
            </a:r>
            <a:r>
              <a:rPr lang="de-CH" sz="1200" b="1" dirty="0" err="1"/>
              <a:t>with</a:t>
            </a:r>
            <a:r>
              <a:rPr lang="de-CH" sz="1200" b="1" dirty="0"/>
              <a:t> ANSWERS	</a:t>
            </a:r>
            <a:r>
              <a:rPr lang="de-CH" sz="1200" baseline="30000" dirty="0"/>
              <a:t>36-40</a:t>
            </a:r>
            <a:r>
              <a:rPr lang="de-CH" sz="1200" dirty="0"/>
              <a:t>Ar/</a:t>
            </a:r>
            <a:r>
              <a:rPr lang="de-CH" sz="1200" baseline="30000" dirty="0"/>
              <a:t>48</a:t>
            </a:r>
            <a:r>
              <a:rPr lang="de-CH" sz="1200" dirty="0"/>
              <a:t>Ca/</a:t>
            </a:r>
            <a:r>
              <a:rPr lang="de-CH" sz="1200" baseline="30000" dirty="0"/>
              <a:t>48-50</a:t>
            </a:r>
            <a:r>
              <a:rPr lang="de-CH" sz="1200" dirty="0"/>
              <a:t>Ti/</a:t>
            </a:r>
            <a:r>
              <a:rPr lang="de-CH" sz="1200" baseline="30000" dirty="0"/>
              <a:t>50-54</a:t>
            </a:r>
            <a:r>
              <a:rPr lang="de-CH" sz="1200" dirty="0"/>
              <a:t>Cr/</a:t>
            </a:r>
            <a:r>
              <a:rPr lang="de-CH" sz="1200" baseline="30000" dirty="0"/>
              <a:t>58-64</a:t>
            </a:r>
            <a:r>
              <a:rPr lang="de-CH" sz="1200" dirty="0"/>
              <a:t>Ni	</a:t>
            </a:r>
            <a:endParaRPr lang="de-CH" sz="1200" b="1" dirty="0">
              <a:solidFill>
                <a:srgbClr val="0070C0"/>
              </a:solidFill>
            </a:endParaRPr>
          </a:p>
          <a:p>
            <a:pPr>
              <a:tabLst>
                <a:tab pos="3587750" algn="l"/>
                <a:tab pos="3852863" algn="l"/>
                <a:tab pos="4213225" algn="l"/>
                <a:tab pos="6008688" algn="l"/>
                <a:tab pos="6456363" algn="l"/>
                <a:tab pos="7440613" algn="l"/>
                <a:tab pos="7804150" algn="l"/>
              </a:tabLst>
            </a:pPr>
            <a:endParaRPr lang="de-CH" sz="1200" b="1" dirty="0"/>
          </a:p>
          <a:p>
            <a:pPr>
              <a:tabLst>
                <a:tab pos="3587750" algn="l"/>
                <a:tab pos="3852863" algn="l"/>
                <a:tab pos="4213225" algn="l"/>
                <a:tab pos="6008688" algn="l"/>
                <a:tab pos="6456363" algn="l"/>
                <a:tab pos="7440613" algn="l"/>
                <a:tab pos="7804150" algn="l"/>
              </a:tabLst>
            </a:pPr>
            <a:endParaRPr lang="de-CH" sz="400" b="1" dirty="0">
              <a:solidFill>
                <a:srgbClr val="FF0000"/>
              </a:solidFill>
            </a:endParaRPr>
          </a:p>
          <a:p>
            <a:pPr>
              <a:tabLst>
                <a:tab pos="3587750" algn="l"/>
                <a:tab pos="3852863" algn="l"/>
                <a:tab pos="4213225" algn="l"/>
                <a:tab pos="6008688" algn="l"/>
                <a:tab pos="6456363" algn="l"/>
                <a:tab pos="7440613" algn="l"/>
                <a:tab pos="7804150" algn="l"/>
              </a:tabLst>
            </a:pPr>
            <a:r>
              <a:rPr lang="de-CH" sz="1200" dirty="0"/>
              <a:t>F. Giacoppo </a:t>
            </a:r>
            <a:r>
              <a:rPr lang="de-CH" sz="1200" i="1" dirty="0"/>
              <a:t>et al</a:t>
            </a:r>
            <a:r>
              <a:rPr lang="de-CH" sz="1200" dirty="0"/>
              <a:t>. (G-22-00154)			</a:t>
            </a:r>
            <a:r>
              <a:rPr lang="de-CH" sz="1200" b="1" baseline="30000" dirty="0"/>
              <a:t>50</a:t>
            </a:r>
            <a:r>
              <a:rPr lang="de-CH" sz="1200" b="1" dirty="0"/>
              <a:t>Ti	</a:t>
            </a:r>
            <a:r>
              <a:rPr lang="de-CH" sz="1200" b="1" dirty="0">
                <a:solidFill>
                  <a:srgbClr val="5AB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	25	A	21</a:t>
            </a:r>
          </a:p>
          <a:p>
            <a:pPr>
              <a:tabLst>
                <a:tab pos="3587750" algn="l"/>
                <a:tab pos="3852863" algn="l"/>
                <a:tab pos="4213225" algn="l"/>
                <a:tab pos="6008688" algn="l"/>
                <a:tab pos="6456363" algn="l"/>
                <a:tab pos="7440613" algn="l"/>
                <a:tab pos="7804150" algn="l"/>
              </a:tabLst>
            </a:pPr>
            <a:r>
              <a:rPr lang="de-CH" sz="1200" b="1" dirty="0"/>
              <a:t>SHE </a:t>
            </a:r>
            <a:r>
              <a:rPr lang="de-CH" sz="1200" b="1" dirty="0" err="1"/>
              <a:t>masses</a:t>
            </a:r>
            <a:r>
              <a:rPr lang="de-CH" sz="1200" b="1" dirty="0"/>
              <a:t> </a:t>
            </a:r>
            <a:r>
              <a:rPr lang="de-CH" sz="1200" b="1" dirty="0" err="1"/>
              <a:t>and</a:t>
            </a:r>
            <a:r>
              <a:rPr lang="de-CH" sz="1200" b="1" dirty="0"/>
              <a:t> isomer </a:t>
            </a:r>
            <a:r>
              <a:rPr lang="de-CH" sz="1200" b="1" dirty="0" err="1"/>
              <a:t>energies</a:t>
            </a:r>
            <a:r>
              <a:rPr lang="de-CH" sz="1200" b="1" dirty="0"/>
              <a:t>	</a:t>
            </a:r>
            <a:r>
              <a:rPr lang="de-CH" sz="1200" dirty="0"/>
              <a:t>		</a:t>
            </a:r>
            <a:r>
              <a:rPr lang="de-CH" sz="1200" baseline="30000" dirty="0"/>
              <a:t>48</a:t>
            </a:r>
            <a:r>
              <a:rPr lang="de-CH" sz="1200" dirty="0"/>
              <a:t>Ca	</a:t>
            </a:r>
            <a:r>
              <a:rPr lang="de-CH" sz="1200" b="1" dirty="0">
                <a:solidFill>
                  <a:srgbClr val="1E68E5"/>
                </a:solidFill>
              </a:rPr>
              <a:t>A-	45	</a:t>
            </a:r>
          </a:p>
          <a:p>
            <a:pPr>
              <a:tabLst>
                <a:tab pos="3587750" algn="l"/>
                <a:tab pos="3852863" algn="l"/>
                <a:tab pos="4213225" algn="l"/>
                <a:tab pos="6008688" algn="l"/>
                <a:tab pos="6456363" algn="l"/>
                <a:tab pos="7440613" algn="l"/>
                <a:tab pos="7804150" algn="l"/>
              </a:tabLst>
            </a:pPr>
            <a:r>
              <a:rPr lang="de-CH" sz="1200" dirty="0"/>
              <a:t>	     </a:t>
            </a:r>
            <a:r>
              <a:rPr lang="de-CH" sz="1200" baseline="30000" dirty="0"/>
              <a:t>40</a:t>
            </a:r>
            <a:r>
              <a:rPr lang="de-CH" sz="1200" dirty="0"/>
              <a:t>Ar/</a:t>
            </a:r>
            <a:r>
              <a:rPr lang="de-CH" sz="1200" baseline="30000" dirty="0"/>
              <a:t>48</a:t>
            </a:r>
            <a:r>
              <a:rPr lang="de-CH" sz="1200" dirty="0"/>
              <a:t>Ca/</a:t>
            </a:r>
            <a:r>
              <a:rPr lang="de-CH" sz="1200" baseline="30000" dirty="0"/>
              <a:t>50</a:t>
            </a:r>
            <a:r>
              <a:rPr lang="de-CH" sz="1200" dirty="0"/>
              <a:t>Ti/</a:t>
            </a:r>
            <a:r>
              <a:rPr lang="de-CH" sz="1200" baseline="30000" dirty="0"/>
              <a:t>54</a:t>
            </a:r>
            <a:r>
              <a:rPr lang="de-CH" sz="1200" dirty="0"/>
              <a:t>Cr			</a:t>
            </a:r>
            <a:r>
              <a:rPr lang="de-CH" sz="1200" b="1" dirty="0">
                <a:solidFill>
                  <a:srgbClr val="1E68E5"/>
                </a:solidFill>
              </a:rPr>
              <a:t>A-	18 </a:t>
            </a:r>
            <a:r>
              <a:rPr lang="de-CH" sz="1200" dirty="0"/>
              <a:t>	</a:t>
            </a:r>
          </a:p>
          <a:p>
            <a:pPr>
              <a:tabLst>
                <a:tab pos="3587750" algn="l"/>
                <a:tab pos="3852863" algn="l"/>
                <a:tab pos="4213225" algn="l"/>
                <a:tab pos="6008688" algn="l"/>
                <a:tab pos="6456363" algn="l"/>
                <a:tab pos="7440613" algn="l"/>
                <a:tab pos="7804150" algn="l"/>
              </a:tabLst>
            </a:pPr>
            <a:endParaRPr lang="de-CH" sz="400" b="1" dirty="0"/>
          </a:p>
          <a:p>
            <a:pPr>
              <a:tabLst>
                <a:tab pos="3587750" algn="l"/>
                <a:tab pos="3852863" algn="l"/>
                <a:tab pos="4213225" algn="l"/>
                <a:tab pos="6008688" algn="l"/>
                <a:tab pos="6456363" algn="l"/>
                <a:tab pos="7440613" algn="l"/>
                <a:tab pos="7804150" algn="l"/>
              </a:tabLst>
            </a:pPr>
            <a:endParaRPr lang="de-CH" sz="400" b="1" dirty="0"/>
          </a:p>
          <a:p>
            <a:pPr>
              <a:tabLst>
                <a:tab pos="3587750" algn="l"/>
                <a:tab pos="3852863" algn="l"/>
                <a:tab pos="4213225" algn="l"/>
                <a:tab pos="6008688" algn="l"/>
                <a:tab pos="6456363" algn="l"/>
                <a:tab pos="7440613" algn="l"/>
                <a:tab pos="7804150" algn="l"/>
              </a:tabLst>
            </a:pPr>
            <a:r>
              <a:rPr lang="de-CH" sz="1200" dirty="0"/>
              <a:t>S. Raeder </a:t>
            </a:r>
            <a:r>
              <a:rPr lang="de-CH" sz="1200" i="1" dirty="0"/>
              <a:t>et al</a:t>
            </a:r>
            <a:r>
              <a:rPr lang="de-CH" sz="1200" dirty="0"/>
              <a:t>. (G-22-00051)	   		</a:t>
            </a:r>
            <a:r>
              <a:rPr lang="de-CH" sz="1200" b="1" baseline="30000" dirty="0"/>
              <a:t>48</a:t>
            </a:r>
            <a:r>
              <a:rPr lang="de-CH" sz="1200" b="1" dirty="0"/>
              <a:t>Ca</a:t>
            </a:r>
            <a:r>
              <a:rPr lang="de-CH" sz="1200" dirty="0"/>
              <a:t>	</a:t>
            </a:r>
            <a:r>
              <a:rPr lang="de-CH" sz="1200" b="1" dirty="0">
                <a:solidFill>
                  <a:srgbClr val="5AB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  	65  </a:t>
            </a:r>
            <a:r>
              <a:rPr lang="de-CH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de-CH" sz="1200" b="1" dirty="0">
                <a:solidFill>
                  <a:srgbClr val="5AB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de-CH" sz="1200" b="1" dirty="0">
                <a:solidFill>
                  <a:srgbClr val="1E68E5"/>
                </a:solidFill>
              </a:rPr>
              <a:t>A-  30</a:t>
            </a:r>
            <a:r>
              <a:rPr lang="de-CH" sz="1200" b="1" dirty="0">
                <a:solidFill>
                  <a:srgbClr val="5AB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	42</a:t>
            </a:r>
          </a:p>
          <a:p>
            <a:pPr>
              <a:tabLst>
                <a:tab pos="3587750" algn="l"/>
                <a:tab pos="3852863" algn="l"/>
                <a:tab pos="4213225" algn="l"/>
                <a:tab pos="6008688" algn="l"/>
                <a:tab pos="6456363" algn="l"/>
                <a:tab pos="7440613" algn="l"/>
                <a:tab pos="7804150" algn="l"/>
              </a:tabLst>
            </a:pPr>
            <a:r>
              <a:rPr lang="de-CH" sz="1200" b="1" baseline="-25000" dirty="0"/>
              <a:t>98</a:t>
            </a:r>
            <a:r>
              <a:rPr lang="de-CH" sz="1200" b="1" dirty="0"/>
              <a:t>Cf, </a:t>
            </a:r>
            <a:r>
              <a:rPr lang="de-CH" sz="1200" b="1" baseline="-25000" dirty="0"/>
              <a:t>100</a:t>
            </a:r>
            <a:r>
              <a:rPr lang="de-CH" sz="1200" b="1" dirty="0"/>
              <a:t>Fm, </a:t>
            </a:r>
            <a:r>
              <a:rPr lang="de-CH" sz="1200" b="1" baseline="-25000" dirty="0"/>
              <a:t>102</a:t>
            </a:r>
            <a:r>
              <a:rPr lang="de-CH" sz="1200" b="1" dirty="0"/>
              <a:t>No, </a:t>
            </a:r>
            <a:r>
              <a:rPr lang="de-CH" sz="1200" b="1" baseline="-25000" dirty="0"/>
              <a:t>103</a:t>
            </a:r>
            <a:r>
              <a:rPr lang="de-CH" sz="1200" b="1" dirty="0"/>
              <a:t>Lr </a:t>
            </a:r>
            <a:r>
              <a:rPr lang="de-CH" sz="1200" b="1" dirty="0" err="1"/>
              <a:t>laser</a:t>
            </a:r>
            <a:r>
              <a:rPr lang="de-CH" sz="1200" b="1" dirty="0"/>
              <a:t> </a:t>
            </a:r>
            <a:r>
              <a:rPr lang="de-CH" sz="1200" b="1" dirty="0" err="1"/>
              <a:t>spectroscopy</a:t>
            </a:r>
            <a:r>
              <a:rPr lang="de-CH" sz="1200" b="1" dirty="0"/>
              <a:t>	   		  </a:t>
            </a:r>
            <a:r>
              <a:rPr lang="de-CH" sz="1200" b="1" baseline="30000" dirty="0"/>
              <a:t>36</a:t>
            </a:r>
            <a:r>
              <a:rPr lang="de-CH" sz="1200" b="1" dirty="0"/>
              <a:t>S</a:t>
            </a:r>
            <a:r>
              <a:rPr lang="de-CH" sz="1200" dirty="0"/>
              <a:t>	</a:t>
            </a:r>
            <a:r>
              <a:rPr lang="de-CH" sz="1200" b="1" dirty="0">
                <a:solidFill>
                  <a:srgbClr val="1E68E5"/>
                </a:solidFill>
              </a:rPr>
              <a:t>A-       6</a:t>
            </a:r>
          </a:p>
          <a:p>
            <a:pPr>
              <a:tabLst>
                <a:tab pos="3587750" algn="l"/>
                <a:tab pos="3852863" algn="l"/>
                <a:tab pos="4213225" algn="l"/>
                <a:tab pos="6008688" algn="l"/>
                <a:tab pos="6456363" algn="l"/>
                <a:tab pos="7440613" algn="l"/>
                <a:tab pos="7804150" algn="l"/>
              </a:tabLst>
            </a:pPr>
            <a:r>
              <a:rPr lang="de-CH" sz="1200" dirty="0"/>
              <a:t>	     </a:t>
            </a:r>
            <a:r>
              <a:rPr lang="de-CH" sz="1200" baseline="30000" dirty="0"/>
              <a:t>40</a:t>
            </a:r>
            <a:r>
              <a:rPr lang="de-CH" sz="1200" dirty="0"/>
              <a:t>Ar/</a:t>
            </a:r>
            <a:r>
              <a:rPr lang="de-CH" sz="1200" baseline="30000" dirty="0"/>
              <a:t>48</a:t>
            </a:r>
            <a:r>
              <a:rPr lang="de-CH" sz="1200" dirty="0"/>
              <a:t>Ca/</a:t>
            </a:r>
            <a:r>
              <a:rPr lang="de-CH" sz="1200" baseline="30000" dirty="0"/>
              <a:t>50</a:t>
            </a:r>
            <a:r>
              <a:rPr lang="de-CH" sz="1200" dirty="0"/>
              <a:t>Ti/</a:t>
            </a:r>
            <a:r>
              <a:rPr lang="de-CH" sz="1200" baseline="30000" dirty="0"/>
              <a:t>54</a:t>
            </a:r>
            <a:r>
              <a:rPr lang="de-CH" sz="1200" dirty="0"/>
              <a:t>Cr			</a:t>
            </a:r>
            <a:endParaRPr lang="de-CH" sz="1200" b="1" dirty="0">
              <a:solidFill>
                <a:srgbClr val="1E68E5"/>
              </a:solidFill>
            </a:endParaRPr>
          </a:p>
          <a:p>
            <a:pPr>
              <a:tabLst>
                <a:tab pos="3587750" algn="l"/>
                <a:tab pos="3852863" algn="l"/>
                <a:tab pos="4213225" algn="l"/>
                <a:tab pos="6008688" algn="l"/>
                <a:tab pos="6456363" algn="l"/>
                <a:tab pos="7440613" algn="l"/>
                <a:tab pos="7804150" algn="l"/>
              </a:tabLst>
            </a:pPr>
            <a:endParaRPr lang="de-CH" sz="400" b="1" dirty="0"/>
          </a:p>
          <a:p>
            <a:pPr>
              <a:tabLst>
                <a:tab pos="3587750" algn="l"/>
                <a:tab pos="3852863" algn="l"/>
                <a:tab pos="4213225" algn="l"/>
                <a:tab pos="6008688" algn="l"/>
                <a:tab pos="6456363" algn="l"/>
                <a:tab pos="7440613" algn="l"/>
                <a:tab pos="7804150" algn="l"/>
              </a:tabLst>
            </a:pPr>
            <a:r>
              <a:rPr lang="de-CH" sz="1200" dirty="0"/>
              <a:t>A. Yakushev </a:t>
            </a:r>
            <a:r>
              <a:rPr lang="de-CH" sz="1200" i="1" dirty="0"/>
              <a:t>et al</a:t>
            </a:r>
            <a:r>
              <a:rPr lang="de-CH" sz="1200" dirty="0"/>
              <a:t>. (G-22-00034)			</a:t>
            </a:r>
            <a:r>
              <a:rPr lang="de-CH" sz="1200" b="1" baseline="30000" dirty="0"/>
              <a:t>54</a:t>
            </a:r>
            <a:r>
              <a:rPr lang="de-CH" sz="1200" b="1" dirty="0"/>
              <a:t>Cr	</a:t>
            </a:r>
            <a:r>
              <a:rPr lang="de-CH" sz="1200" b="1" dirty="0">
                <a:solidFill>
                  <a:srgbClr val="5AB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	42</a:t>
            </a:r>
            <a:r>
              <a:rPr lang="de-CH" sz="1200" b="1" dirty="0"/>
              <a:t>	</a:t>
            </a:r>
          </a:p>
          <a:p>
            <a:pPr>
              <a:tabLst>
                <a:tab pos="3587750" algn="l"/>
                <a:tab pos="3852863" algn="l"/>
                <a:tab pos="4213225" algn="l"/>
                <a:tab pos="6008688" algn="l"/>
                <a:tab pos="6456363" algn="l"/>
                <a:tab pos="7440613" algn="l"/>
                <a:tab pos="7804150" algn="l"/>
              </a:tabLst>
            </a:pPr>
            <a:r>
              <a:rPr lang="de-CH" sz="1200" b="1" baseline="-25000" dirty="0"/>
              <a:t>106</a:t>
            </a:r>
            <a:r>
              <a:rPr lang="de-CH" sz="1200" b="1" dirty="0"/>
              <a:t>Sg </a:t>
            </a:r>
            <a:r>
              <a:rPr lang="de-CH" sz="1200" b="1" dirty="0" err="1"/>
              <a:t>and</a:t>
            </a:r>
            <a:r>
              <a:rPr lang="de-CH" sz="1200" b="1" dirty="0"/>
              <a:t> </a:t>
            </a:r>
            <a:r>
              <a:rPr lang="de-CH" sz="1200" b="1" baseline="-25000" dirty="0"/>
              <a:t>107</a:t>
            </a:r>
            <a:r>
              <a:rPr lang="de-CH" sz="1200" b="1" dirty="0"/>
              <a:t>Bh </a:t>
            </a:r>
            <a:r>
              <a:rPr lang="de-CH" sz="1200" b="1" dirty="0" err="1"/>
              <a:t>carbonyl</a:t>
            </a:r>
            <a:r>
              <a:rPr lang="de-CH" sz="1200" b="1" dirty="0"/>
              <a:t> </a:t>
            </a:r>
            <a:r>
              <a:rPr lang="de-CH" sz="1200" b="1" dirty="0" err="1"/>
              <a:t>complexes</a:t>
            </a:r>
            <a:r>
              <a:rPr lang="de-CH" sz="1200" b="1" dirty="0"/>
              <a:t>	</a:t>
            </a:r>
            <a:r>
              <a:rPr lang="de-CH" sz="1200" baseline="30000" dirty="0"/>
              <a:t> 48</a:t>
            </a:r>
            <a:r>
              <a:rPr lang="de-CH" sz="1200" dirty="0"/>
              <a:t>Ca/</a:t>
            </a:r>
            <a:r>
              <a:rPr lang="de-CH" sz="1200" baseline="30000" dirty="0"/>
              <a:t>50</a:t>
            </a:r>
            <a:r>
              <a:rPr lang="de-CH" sz="1200" dirty="0"/>
              <a:t>Ti/</a:t>
            </a:r>
            <a:r>
              <a:rPr lang="de-CH" sz="1200" baseline="30000" dirty="0"/>
              <a:t>54</a:t>
            </a:r>
            <a:r>
              <a:rPr lang="de-CH" sz="1200" dirty="0"/>
              <a:t>Cr/</a:t>
            </a:r>
            <a:r>
              <a:rPr lang="de-CH" sz="1200" baseline="30000" dirty="0"/>
              <a:t>56</a:t>
            </a:r>
            <a:r>
              <a:rPr lang="de-CH" sz="1200" dirty="0"/>
              <a:t>Fe/</a:t>
            </a:r>
            <a:r>
              <a:rPr lang="de-CH" sz="1200" baseline="30000" dirty="0"/>
              <a:t>58</a:t>
            </a:r>
            <a:r>
              <a:rPr lang="de-CH" sz="1200" dirty="0"/>
              <a:t>Ni </a:t>
            </a:r>
            <a:r>
              <a:rPr lang="de-CH" sz="1200" b="1" dirty="0"/>
              <a:t>			</a:t>
            </a:r>
            <a:r>
              <a:rPr lang="de-CH" sz="1200" b="1" dirty="0">
                <a:solidFill>
                  <a:srgbClr val="5AB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	24 </a:t>
            </a:r>
            <a:r>
              <a:rPr lang="de-CH" sz="1200" dirty="0">
                <a:solidFill>
                  <a:srgbClr val="5AB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de-CH" sz="12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tabLst>
                <a:tab pos="3587750" algn="l"/>
                <a:tab pos="3852863" algn="l"/>
                <a:tab pos="4213225" algn="l"/>
                <a:tab pos="6008688" algn="l"/>
                <a:tab pos="6456363" algn="l"/>
                <a:tab pos="7440613" algn="l"/>
                <a:tab pos="7804150" algn="l"/>
              </a:tabLst>
            </a:pPr>
            <a:endParaRPr lang="de-CH" sz="1200" b="1" dirty="0"/>
          </a:p>
          <a:p>
            <a:pPr>
              <a:tabLst>
                <a:tab pos="3587750" algn="l"/>
                <a:tab pos="3852863" algn="l"/>
                <a:tab pos="4213225" algn="l"/>
                <a:tab pos="6008688" algn="l"/>
                <a:tab pos="6456363" algn="l"/>
                <a:tab pos="7440613" algn="l"/>
                <a:tab pos="7804150" algn="l"/>
              </a:tabLst>
            </a:pPr>
            <a:r>
              <a:rPr lang="de-CH" sz="1200" b="1" i="1" dirty="0" err="1">
                <a:solidFill>
                  <a:srgbClr val="FF0000"/>
                </a:solidFill>
              </a:rPr>
              <a:t>Approved</a:t>
            </a:r>
            <a:r>
              <a:rPr lang="de-CH" sz="1200" b="1" i="1" dirty="0">
                <a:solidFill>
                  <a:srgbClr val="FF0000"/>
                </a:solidFill>
              </a:rPr>
              <a:t> </a:t>
            </a:r>
            <a:r>
              <a:rPr lang="de-CH" sz="1200" b="1" i="1" dirty="0" err="1">
                <a:solidFill>
                  <a:srgbClr val="FF0000"/>
                </a:solidFill>
              </a:rPr>
              <a:t>shifts</a:t>
            </a:r>
            <a:r>
              <a:rPr lang="de-CH" sz="1200" b="1" i="1" dirty="0">
                <a:solidFill>
                  <a:srgbClr val="FF0000"/>
                </a:solidFill>
              </a:rPr>
              <a:t>			   	</a:t>
            </a:r>
            <a:r>
              <a:rPr lang="de-CH" sz="1200" b="1" i="1" dirty="0">
                <a:solidFill>
                  <a:srgbClr val="5AB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    195	A     148</a:t>
            </a:r>
          </a:p>
          <a:p>
            <a:pPr>
              <a:tabLst>
                <a:tab pos="3587750" algn="l"/>
                <a:tab pos="3852863" algn="l"/>
                <a:tab pos="4213225" algn="l"/>
                <a:tab pos="6008688" algn="l"/>
                <a:tab pos="6456363" algn="l"/>
                <a:tab pos="7440613" algn="l"/>
                <a:tab pos="7804150" algn="l"/>
              </a:tabLst>
            </a:pPr>
            <a:r>
              <a:rPr lang="de-CH" sz="1200" b="1" i="1" dirty="0">
                <a:solidFill>
                  <a:srgbClr val="FF0000"/>
                </a:solidFill>
              </a:rPr>
              <a:t>				</a:t>
            </a:r>
            <a:r>
              <a:rPr lang="de-CH" sz="1200" b="1" i="1" dirty="0">
                <a:solidFill>
                  <a:srgbClr val="1E68E5"/>
                </a:solidFill>
              </a:rPr>
              <a:t>A-       96 	A-      45</a:t>
            </a:r>
          </a:p>
          <a:p>
            <a:pPr>
              <a:tabLst>
                <a:tab pos="3587750" algn="l"/>
                <a:tab pos="3852863" algn="l"/>
                <a:tab pos="4213225" algn="l"/>
                <a:tab pos="6008688" algn="l"/>
                <a:tab pos="6456363" algn="l"/>
                <a:tab pos="7440613" algn="l"/>
                <a:tab pos="7804150" algn="l"/>
              </a:tabLst>
            </a:pPr>
            <a:r>
              <a:rPr lang="de-CH" sz="1200" b="1" i="1" dirty="0">
                <a:solidFill>
                  <a:srgbClr val="FF0000"/>
                </a:solidFill>
              </a:rPr>
              <a:t>			</a:t>
            </a:r>
            <a:endParaRPr lang="de-CH" sz="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Gerader Verbinder 3"/>
          <p:cNvCxnSpPr/>
          <p:nvPr/>
        </p:nvCxnSpPr>
        <p:spPr>
          <a:xfrm>
            <a:off x="3629679" y="1026081"/>
            <a:ext cx="0" cy="38880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/>
          <p:cNvCxnSpPr/>
          <p:nvPr/>
        </p:nvCxnSpPr>
        <p:spPr>
          <a:xfrm>
            <a:off x="6239092" y="1026081"/>
            <a:ext cx="0" cy="38880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>
            <a:off x="7584317" y="1026081"/>
            <a:ext cx="0" cy="38880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/>
          <p:cNvCxnSpPr/>
          <p:nvPr/>
        </p:nvCxnSpPr>
        <p:spPr>
          <a:xfrm>
            <a:off x="191069" y="4367284"/>
            <a:ext cx="856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614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8" name="Textfeld 1"/>
          <p:cNvSpPr txBox="1">
            <a:spLocks noChangeArrowheads="1"/>
          </p:cNvSpPr>
          <p:nvPr/>
        </p:nvSpPr>
        <p:spPr bwMode="auto">
          <a:xfrm>
            <a:off x="199793" y="313764"/>
            <a:ext cx="4690330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r>
              <a:rPr lang="de-DE" sz="2550" b="1" dirty="0">
                <a:latin typeface="Calibri" panose="020F0502020204030204" pitchFamily="34" charset="0"/>
                <a:ea typeface="ＭＳ Ｐゴシック" pitchFamily="80" charset="-128"/>
                <a:cs typeface="Calibri" panose="020F0502020204030204" pitchFamily="34" charset="0"/>
              </a:rPr>
              <a:t>SHE </a:t>
            </a:r>
            <a:r>
              <a:rPr lang="de-DE" sz="2550" b="1" dirty="0" err="1">
                <a:latin typeface="Calibri" panose="020F0502020204030204" pitchFamily="34" charset="0"/>
                <a:ea typeface="ＭＳ Ｐゴシック" pitchFamily="80" charset="-128"/>
                <a:cs typeface="Calibri" panose="020F0502020204030204" pitchFamily="34" charset="0"/>
              </a:rPr>
              <a:t>research</a:t>
            </a:r>
            <a:r>
              <a:rPr lang="de-DE" sz="2550" b="1" dirty="0">
                <a:latin typeface="Calibri" panose="020F0502020204030204" pitchFamily="34" charset="0"/>
                <a:ea typeface="ＭＳ Ｐゴシック" pitchFamily="80" charset="-128"/>
                <a:cs typeface="Calibri" panose="020F0502020204030204" pitchFamily="34" charset="0"/>
              </a:rPr>
              <a:t> 2030+</a:t>
            </a:r>
            <a:endParaRPr lang="de-DE" sz="2550" b="1" dirty="0">
              <a:latin typeface="Calibri" panose="020F0502020204030204" pitchFamily="34" charset="0"/>
              <a:ea typeface="ＭＳ Ｐゴシック" pitchFamily="80" charset="-128"/>
              <a:cs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54" name="Rechteck 31"/>
          <p:cNvSpPr/>
          <p:nvPr/>
        </p:nvSpPr>
        <p:spPr bwMode="auto">
          <a:xfrm>
            <a:off x="4145920" y="1048919"/>
            <a:ext cx="4822589" cy="375827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indent="9525" fontAlgn="base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</a:pPr>
            <a:endParaRPr lang="de-DE">
              <a:solidFill>
                <a:srgbClr val="515151"/>
              </a:solidFill>
            </a:endParaRPr>
          </a:p>
        </p:txBody>
      </p:sp>
      <p:sp>
        <p:nvSpPr>
          <p:cNvPr id="59" name="Rechteck 32"/>
          <p:cNvSpPr/>
          <p:nvPr/>
        </p:nvSpPr>
        <p:spPr bwMode="auto">
          <a:xfrm>
            <a:off x="64656" y="1048918"/>
            <a:ext cx="4010274" cy="375827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indent="9525" fontAlgn="base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</a:pPr>
            <a:endParaRPr lang="de-DE">
              <a:solidFill>
                <a:srgbClr val="51515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1381125" y="336306"/>
            <a:ext cx="6343650" cy="149689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indent="9525" fontAlgn="base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</a:pPr>
            <a:endParaRPr lang="en-US">
              <a:solidFill>
                <a:srgbClr val="515151"/>
              </a:solidFill>
            </a:endParaRPr>
          </a:p>
        </p:txBody>
      </p:sp>
      <p:grpSp>
        <p:nvGrpSpPr>
          <p:cNvPr id="2" name="Group 22"/>
          <p:cNvGrpSpPr>
            <a:grpSpLocks noChangeAspect="1"/>
          </p:cNvGrpSpPr>
          <p:nvPr/>
        </p:nvGrpSpPr>
        <p:grpSpPr>
          <a:xfrm>
            <a:off x="757062" y="1598634"/>
            <a:ext cx="2704595" cy="1185835"/>
            <a:chOff x="367996" y="1562438"/>
            <a:chExt cx="4589537" cy="2012291"/>
          </a:xfrm>
        </p:grpSpPr>
        <p:sp>
          <p:nvSpPr>
            <p:cNvPr id="67" name="Rectangle 66"/>
            <p:cNvSpPr/>
            <p:nvPr/>
          </p:nvSpPr>
          <p:spPr>
            <a:xfrm>
              <a:off x="422368" y="3302348"/>
              <a:ext cx="284825" cy="231110"/>
            </a:xfrm>
            <a:prstGeom prst="rect">
              <a:avLst/>
            </a:prstGeom>
            <a:solidFill>
              <a:srgbClr val="B8E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805280" y="3067329"/>
              <a:ext cx="2088951" cy="231110"/>
            </a:xfrm>
            <a:prstGeom prst="rect">
              <a:avLst/>
            </a:prstGeom>
            <a:solidFill>
              <a:srgbClr val="B8E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FFFF"/>
                </a:solidFill>
              </a:endParaRPr>
            </a:p>
          </p:txBody>
        </p:sp>
        <p:pic>
          <p:nvPicPr>
            <p:cNvPr id="69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7996" y="1562438"/>
              <a:ext cx="4589537" cy="2012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0" name="Rounded Rectangle 69"/>
          <p:cNvSpPr/>
          <p:nvPr/>
        </p:nvSpPr>
        <p:spPr bwMode="auto">
          <a:xfrm>
            <a:off x="749715" y="2573117"/>
            <a:ext cx="250580" cy="22420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indent="9525" fontAlgn="base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</a:pPr>
            <a:endParaRPr lang="en-US">
              <a:solidFill>
                <a:srgbClr val="515151"/>
              </a:solidFill>
            </a:endParaRPr>
          </a:p>
        </p:txBody>
      </p:sp>
      <p:sp>
        <p:nvSpPr>
          <p:cNvPr id="71" name="Right Arrow 70"/>
          <p:cNvSpPr/>
          <p:nvPr/>
        </p:nvSpPr>
        <p:spPr bwMode="auto">
          <a:xfrm>
            <a:off x="2945569" y="2647156"/>
            <a:ext cx="471984" cy="292405"/>
          </a:xfrm>
          <a:prstGeom prst="rightArrow">
            <a:avLst/>
          </a:prstGeom>
          <a:gradFill>
            <a:gsLst>
              <a:gs pos="0">
                <a:srgbClr val="FF0000"/>
              </a:gs>
              <a:gs pos="30000">
                <a:srgbClr val="FF0000">
                  <a:alpha val="80000"/>
                </a:srgbClr>
              </a:gs>
              <a:gs pos="50000">
                <a:srgbClr val="FF0000">
                  <a:alpha val="60000"/>
                </a:srgbClr>
              </a:gs>
              <a:gs pos="100000">
                <a:srgbClr val="FF0000">
                  <a:alpha val="10000"/>
                </a:srgbClr>
              </a:gs>
            </a:gsLst>
            <a:path path="circle">
              <a:fillToRect t="100000" r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indent="9525" fontAlgn="base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</a:pPr>
            <a:endParaRPr lang="en-US">
              <a:solidFill>
                <a:srgbClr val="51515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8391" y="3189967"/>
            <a:ext cx="3982803" cy="1507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atomic structure beyond No (Z=102)</a:t>
            </a:r>
          </a:p>
          <a:p>
            <a:pPr marL="214313" indent="-21431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experiments with single SHE-ions 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(e.g., chemistry, mass &amp; ion mobility spectrometry) </a:t>
            </a:r>
          </a:p>
          <a:p>
            <a:pPr marL="214313" indent="-21431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chemical studies towards Eka-Rn</a:t>
            </a:r>
          </a:p>
          <a:p>
            <a:pPr marL="214313" indent="-21431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new SHE molecules, their stability, formation kinetics  </a:t>
            </a:r>
          </a:p>
          <a:p>
            <a:pPr marL="214313" indent="-21431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new period in the periodic table</a:t>
            </a:r>
          </a:p>
        </p:txBody>
      </p:sp>
      <p:sp>
        <p:nvSpPr>
          <p:cNvPr id="73" name="Rounded Rectangle 72"/>
          <p:cNvSpPr/>
          <p:nvPr/>
        </p:nvSpPr>
        <p:spPr bwMode="auto">
          <a:xfrm>
            <a:off x="2161657" y="2425197"/>
            <a:ext cx="1299322" cy="22420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indent="9525" fontAlgn="base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</a:pPr>
            <a:endParaRPr lang="en-US">
              <a:solidFill>
                <a:srgbClr val="515151"/>
              </a:solidFill>
            </a:endParaRPr>
          </a:p>
        </p:txBody>
      </p:sp>
      <p:grpSp>
        <p:nvGrpSpPr>
          <p:cNvPr id="3" name="Gruppierung 5"/>
          <p:cNvGrpSpPr/>
          <p:nvPr/>
        </p:nvGrpSpPr>
        <p:grpSpPr>
          <a:xfrm>
            <a:off x="5018745" y="1229709"/>
            <a:ext cx="2977198" cy="2416650"/>
            <a:chOff x="4329843" y="1988294"/>
            <a:chExt cx="3969597" cy="3222200"/>
          </a:xfrm>
        </p:grpSpPr>
        <p:sp>
          <p:nvSpPr>
            <p:cNvPr id="78" name="TextBox 77"/>
            <p:cNvSpPr txBox="1"/>
            <p:nvPr/>
          </p:nvSpPr>
          <p:spPr>
            <a:xfrm rot="19378361">
              <a:off x="5986109" y="2496947"/>
              <a:ext cx="1195264" cy="46032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de-CH" sz="1200">
                  <a:solidFill>
                    <a:srgbClr val="FFFFFF"/>
                  </a:solidFill>
                </a:rPr>
                <a:t>New elements</a:t>
              </a:r>
              <a:endParaRPr lang="en-US" sz="1200">
                <a:solidFill>
                  <a:srgbClr val="FFFFFF"/>
                </a:solidFill>
              </a:endParaRPr>
            </a:p>
          </p:txBody>
        </p:sp>
        <p:pic>
          <p:nvPicPr>
            <p:cNvPr id="79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29843" y="1988294"/>
              <a:ext cx="3969597" cy="2834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Right Arrow 41"/>
            <p:cNvSpPr/>
            <p:nvPr/>
          </p:nvSpPr>
          <p:spPr bwMode="auto">
            <a:xfrm rot="19533277">
              <a:off x="5135485" y="4213610"/>
              <a:ext cx="1235328" cy="750532"/>
            </a:xfrm>
            <a:prstGeom prst="rightArrow">
              <a:avLst/>
            </a:prstGeom>
            <a:solidFill>
              <a:srgbClr val="FFC000">
                <a:alpha val="69804"/>
              </a:srgb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indent="9525" algn="r" fontAlgn="base">
                <a:lnSpc>
                  <a:spcPts val="15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de-CH" sz="1200" dirty="0">
                  <a:solidFill>
                    <a:srgbClr val="515151"/>
                  </a:solidFill>
                </a:rPr>
                <a:t>Transfer</a:t>
              </a:r>
              <a:endParaRPr lang="en-US" sz="1200" dirty="0">
                <a:solidFill>
                  <a:srgbClr val="515151"/>
                </a:solidFill>
              </a:endParaRPr>
            </a:p>
          </p:txBody>
        </p:sp>
        <p:sp>
          <p:nvSpPr>
            <p:cNvPr id="81" name="TextBox 46"/>
            <p:cNvSpPr txBox="1"/>
            <p:nvPr/>
          </p:nvSpPr>
          <p:spPr>
            <a:xfrm rot="18954720">
              <a:off x="6535686" y="3230099"/>
              <a:ext cx="582706" cy="354712"/>
            </a:xfrm>
            <a:prstGeom prst="rect">
              <a:avLst/>
            </a:prstGeom>
            <a:solidFill>
              <a:srgbClr val="FF0000">
                <a:alpha val="70000"/>
              </a:srgbClr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de-CH" sz="1500" dirty="0">
                  <a:solidFill>
                    <a:srgbClr val="FFFFFF"/>
                  </a:solidFill>
                </a:rPr>
                <a:t>EC?</a:t>
              </a:r>
              <a:endParaRPr lang="en-US" sz="1500" dirty="0">
                <a:solidFill>
                  <a:srgbClr val="FFFFFF"/>
                </a:solidFill>
              </a:endParaRPr>
            </a:p>
          </p:txBody>
        </p:sp>
        <p:sp>
          <p:nvSpPr>
            <p:cNvPr id="82" name="TextBox 49"/>
            <p:cNvSpPr txBox="1"/>
            <p:nvPr/>
          </p:nvSpPr>
          <p:spPr>
            <a:xfrm rot="19378361">
              <a:off x="6341888" y="2235841"/>
              <a:ext cx="1195264" cy="46032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de-CH" sz="1200" dirty="0">
                  <a:solidFill>
                    <a:srgbClr val="FFFFFF"/>
                  </a:solidFill>
                </a:rPr>
                <a:t>New </a:t>
              </a:r>
              <a:r>
                <a:rPr lang="de-CH" sz="1200" dirty="0" err="1">
                  <a:solidFill>
                    <a:srgbClr val="FFFFFF"/>
                  </a:solidFill>
                </a:rPr>
                <a:t>elements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83" name="Textfeld 2"/>
            <p:cNvSpPr txBox="1"/>
            <p:nvPr/>
          </p:nvSpPr>
          <p:spPr>
            <a:xfrm>
              <a:off x="7517907" y="4810385"/>
              <a:ext cx="63094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350" dirty="0">
                  <a:solidFill>
                    <a:srgbClr val="FF0000"/>
                  </a:solidFill>
                </a:rPr>
                <a:t>184</a:t>
              </a:r>
            </a:p>
          </p:txBody>
        </p:sp>
      </p:grpSp>
      <p:sp>
        <p:nvSpPr>
          <p:cNvPr id="84" name="Rectangle 83"/>
          <p:cNvSpPr/>
          <p:nvPr/>
        </p:nvSpPr>
        <p:spPr bwMode="auto">
          <a:xfrm>
            <a:off x="5584397" y="3357373"/>
            <a:ext cx="539496" cy="283464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487353" y="3555782"/>
            <a:ext cx="4370320" cy="1179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000000"/>
                </a:solidFill>
              </a:rPr>
              <a:t>Mapping the island of stability: </a:t>
            </a:r>
          </a:p>
          <a:p>
            <a:pPr marL="214313" indent="-2143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Search for new elements with Z&gt;118</a:t>
            </a:r>
          </a:p>
          <a:p>
            <a:pPr marL="214313" indent="-2143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Access more neutron-rich isotopes in transfer reactions</a:t>
            </a:r>
          </a:p>
          <a:p>
            <a:pPr marL="214313" indent="-2143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Use weak EC decay channels towards center of island</a:t>
            </a:r>
          </a:p>
          <a:p>
            <a:pPr marL="214313" indent="-2143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Direct mapping of shell evolution towards </a:t>
            </a:r>
            <a:r>
              <a:rPr lang="en-US" sz="1200" i="1" dirty="0">
                <a:solidFill>
                  <a:srgbClr val="000000"/>
                </a:solidFill>
              </a:rPr>
              <a:t>N </a:t>
            </a:r>
            <a:r>
              <a:rPr lang="en-US" sz="1200" dirty="0">
                <a:solidFill>
                  <a:srgbClr val="000000"/>
                </a:solidFill>
              </a:rPr>
              <a:t>= 184</a:t>
            </a:r>
          </a:p>
        </p:txBody>
      </p:sp>
      <p:grpSp>
        <p:nvGrpSpPr>
          <p:cNvPr id="4" name="Group 104"/>
          <p:cNvGrpSpPr/>
          <p:nvPr/>
        </p:nvGrpSpPr>
        <p:grpSpPr>
          <a:xfrm>
            <a:off x="1698307" y="1322687"/>
            <a:ext cx="1020488" cy="1019145"/>
            <a:chOff x="5061058" y="1153342"/>
            <a:chExt cx="1360651" cy="1358860"/>
          </a:xfrm>
        </p:grpSpPr>
        <p:sp>
          <p:nvSpPr>
            <p:cNvPr id="91" name="Oval 4"/>
            <p:cNvSpPr>
              <a:spLocks noChangeAspect="1" noChangeArrowheads="1"/>
            </p:cNvSpPr>
            <p:nvPr/>
          </p:nvSpPr>
          <p:spPr bwMode="auto">
            <a:xfrm rot="15936083">
              <a:off x="5061954" y="1152446"/>
              <a:ext cx="1358860" cy="1360651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50" u="sng">
                <a:solidFill>
                  <a:srgbClr val="000000"/>
                </a:solidFill>
              </a:endParaRPr>
            </a:p>
          </p:txBody>
        </p:sp>
        <p:grpSp>
          <p:nvGrpSpPr>
            <p:cNvPr id="5" name="Group 8"/>
            <p:cNvGrpSpPr>
              <a:grpSpLocks noChangeAspect="1"/>
            </p:cNvGrpSpPr>
            <p:nvPr/>
          </p:nvGrpSpPr>
          <p:grpSpPr bwMode="auto">
            <a:xfrm>
              <a:off x="5145025" y="1203201"/>
              <a:ext cx="1191188" cy="1198687"/>
              <a:chOff x="3007" y="1698"/>
              <a:chExt cx="1584" cy="1594"/>
            </a:xfrm>
          </p:grpSpPr>
          <p:pic>
            <p:nvPicPr>
              <p:cNvPr id="94" name="Picture 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5" y="2447"/>
                <a:ext cx="1056" cy="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6" name="Group 10"/>
              <p:cNvGrpSpPr>
                <a:grpSpLocks noChangeAspect="1"/>
              </p:cNvGrpSpPr>
              <p:nvPr/>
            </p:nvGrpSpPr>
            <p:grpSpPr bwMode="auto">
              <a:xfrm>
                <a:off x="3583" y="2308"/>
                <a:ext cx="444" cy="448"/>
                <a:chOff x="3744" y="2453"/>
                <a:chExt cx="444" cy="448"/>
              </a:xfrm>
            </p:grpSpPr>
            <p:pic>
              <p:nvPicPr>
                <p:cNvPr id="97" name="Picture 11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8" y="2598"/>
                  <a:ext cx="157" cy="1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7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3744" y="2453"/>
                  <a:ext cx="444" cy="448"/>
                  <a:chOff x="3744" y="2453"/>
                  <a:chExt cx="444" cy="448"/>
                </a:xfrm>
              </p:grpSpPr>
              <p:sp>
                <p:nvSpPr>
                  <p:cNvPr id="99" name="Oval 13"/>
                  <p:cNvSpPr>
                    <a:spLocks noChangeAspect="1" noChangeArrowheads="1"/>
                  </p:cNvSpPr>
                  <p:nvPr/>
                </p:nvSpPr>
                <p:spPr bwMode="auto">
                  <a:xfrm rot="-12515333">
                    <a:off x="3864" y="2460"/>
                    <a:ext cx="202" cy="44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05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0" name="Oval 14"/>
                  <p:cNvSpPr>
                    <a:spLocks noChangeAspect="1" noChangeArrowheads="1"/>
                  </p:cNvSpPr>
                  <p:nvPr/>
                </p:nvSpPr>
                <p:spPr bwMode="auto">
                  <a:xfrm rot="-17354044">
                    <a:off x="3867" y="2449"/>
                    <a:ext cx="202" cy="44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05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1" name="Oval 15"/>
                  <p:cNvSpPr>
                    <a:spLocks noChangeAspect="1" noChangeArrowheads="1"/>
                  </p:cNvSpPr>
                  <p:nvPr/>
                </p:nvSpPr>
                <p:spPr bwMode="auto">
                  <a:xfrm rot="-19970837">
                    <a:off x="3864" y="2453"/>
                    <a:ext cx="202" cy="44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05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2" name="Oval 16"/>
                  <p:cNvSpPr>
                    <a:spLocks noChangeAspect="1" noChangeArrowheads="1"/>
                  </p:cNvSpPr>
                  <p:nvPr/>
                </p:nvSpPr>
                <p:spPr bwMode="auto">
                  <a:xfrm rot="-25370837">
                    <a:off x="3863" y="2461"/>
                    <a:ext cx="202" cy="44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050" u="sng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pic>
            <p:nvPicPr>
              <p:cNvPr id="96" name="Picture 1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7" y="1698"/>
                <a:ext cx="1056" cy="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  <p:extLst>
      <p:ext uri="{BB962C8B-B14F-4D97-AF65-F5344CB8AC3E}">
        <p14:creationId xmlns:p14="http://schemas.microsoft.com/office/powerpoint/2010/main" val="3330643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88327" y="73888"/>
            <a:ext cx="6071291" cy="701284"/>
          </a:xfrm>
        </p:spPr>
        <p:txBody>
          <a:bodyPr/>
          <a:lstStyle/>
          <a:p>
            <a:r>
              <a:rPr lang="de-CH" dirty="0"/>
              <a:t>Measurement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new</a:t>
            </a:r>
            <a:r>
              <a:rPr lang="de-CH" dirty="0"/>
              <a:t> SF observables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69" y="1606060"/>
            <a:ext cx="6500437" cy="182802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91978" y="4114800"/>
            <a:ext cx="8007179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CH" dirty="0" err="1"/>
              <a:t>Predicted</a:t>
            </a:r>
            <a:r>
              <a:rPr lang="de-CH" dirty="0"/>
              <a:t> </a:t>
            </a:r>
            <a:r>
              <a:rPr lang="de-CH" dirty="0" err="1"/>
              <a:t>fragment</a:t>
            </a:r>
            <a:r>
              <a:rPr lang="de-CH" dirty="0"/>
              <a:t> mass </a:t>
            </a:r>
            <a:r>
              <a:rPr lang="de-CH" dirty="0" err="1"/>
              <a:t>distribution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known</a:t>
            </a:r>
            <a:r>
              <a:rPr lang="de-CH" dirty="0"/>
              <a:t> Cn-284 in different </a:t>
            </a:r>
            <a:r>
              <a:rPr lang="de-CH" dirty="0" err="1"/>
              <a:t>models</a:t>
            </a:r>
            <a:endParaRPr lang="de-CH" dirty="0"/>
          </a:p>
          <a:p>
            <a:pPr algn="l"/>
            <a:r>
              <a:rPr lang="de-CH" dirty="0"/>
              <a:t>-&gt; </a:t>
            </a:r>
            <a:r>
              <a:rPr lang="de-CH" dirty="0" err="1"/>
              <a:t>helps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discriminate</a:t>
            </a:r>
            <a:r>
              <a:rPr lang="de-CH" dirty="0"/>
              <a:t>!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506740" y="2958149"/>
            <a:ext cx="2637260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CH" sz="1600" dirty="0"/>
              <a:t>(</a:t>
            </a:r>
            <a:r>
              <a:rPr lang="de-CH" sz="1600" dirty="0" err="1"/>
              <a:t>manuscript</a:t>
            </a:r>
            <a:r>
              <a:rPr lang="de-CH" sz="1600" dirty="0"/>
              <a:t> in </a:t>
            </a:r>
            <a:r>
              <a:rPr lang="de-CH" sz="1600" dirty="0" err="1"/>
              <a:t>preparation</a:t>
            </a:r>
            <a:r>
              <a:rPr lang="de-CH" sz="1600" dirty="0"/>
              <a:t>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540590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004" y="72132"/>
            <a:ext cx="4891326" cy="590668"/>
          </a:xfrm>
        </p:spPr>
        <p:txBody>
          <a:bodyPr>
            <a:normAutofit fontScale="90000"/>
          </a:bodyPr>
          <a:lstStyle/>
          <a:p>
            <a:r>
              <a:rPr lang="en-US" sz="1691" dirty="0"/>
              <a:t>The “Island of stability of </a:t>
            </a:r>
            <a:r>
              <a:rPr lang="en-US" sz="1691" dirty="0" err="1"/>
              <a:t>superheavy</a:t>
            </a:r>
            <a:r>
              <a:rPr lang="en-US" sz="1691" dirty="0"/>
              <a:t> elements”    at the end of the periodic table of the elements</a:t>
            </a:r>
            <a:endParaRPr lang="de-DE" sz="1691" dirty="0"/>
          </a:p>
        </p:txBody>
      </p:sp>
      <p:grpSp>
        <p:nvGrpSpPr>
          <p:cNvPr id="16" name="Group 15"/>
          <p:cNvGrpSpPr/>
          <p:nvPr/>
        </p:nvGrpSpPr>
        <p:grpSpPr>
          <a:xfrm>
            <a:off x="463666" y="666254"/>
            <a:ext cx="5236496" cy="1547121"/>
            <a:chOff x="-1588" y="1035430"/>
            <a:chExt cx="5491996" cy="2013167"/>
          </a:xfrm>
        </p:grpSpPr>
        <p:sp>
          <p:nvSpPr>
            <p:cNvPr id="17" name="Rectangle 16"/>
            <p:cNvSpPr/>
            <p:nvPr/>
          </p:nvSpPr>
          <p:spPr bwMode="auto">
            <a:xfrm>
              <a:off x="-1588" y="1035430"/>
              <a:ext cx="2845430" cy="201316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0272" tIns="35136" rIns="70272" bIns="35136" numCol="1" rtlCol="0" anchor="t" anchorCtr="0" compatLnSpc="1">
              <a:prstTxWarp prst="textNoShape">
                <a:avLst/>
              </a:prstTxWarp>
            </a:bodyPr>
            <a:lstStyle/>
            <a:p>
              <a:pPr defTabSz="702716" fontAlgn="base">
                <a:spcBef>
                  <a:spcPct val="0"/>
                </a:spcBef>
                <a:spcAft>
                  <a:spcPct val="0"/>
                </a:spcAft>
              </a:pPr>
              <a:endParaRPr lang="de-DE" sz="922">
                <a:solidFill>
                  <a:srgbClr val="000000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endParaRPr>
            </a:p>
          </p:txBody>
        </p:sp>
        <p:sp>
          <p:nvSpPr>
            <p:cNvPr id="18" name="Right Triangle 17"/>
            <p:cNvSpPr/>
            <p:nvPr/>
          </p:nvSpPr>
          <p:spPr bwMode="auto">
            <a:xfrm flipV="1">
              <a:off x="2843842" y="1035430"/>
              <a:ext cx="2646566" cy="2013166"/>
            </a:xfrm>
            <a:prstGeom prst="rtTriangl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0272" tIns="35136" rIns="70272" bIns="35136" numCol="1" rtlCol="0" anchor="t" anchorCtr="0" compatLnSpc="1">
              <a:prstTxWarp prst="textNoShape">
                <a:avLst/>
              </a:prstTxWarp>
            </a:bodyPr>
            <a:lstStyle/>
            <a:p>
              <a:pPr defTabSz="702716" fontAlgn="base">
                <a:spcBef>
                  <a:spcPct val="0"/>
                </a:spcBef>
                <a:spcAft>
                  <a:spcPct val="0"/>
                </a:spcAft>
              </a:pPr>
              <a:endParaRPr lang="de-DE" sz="922">
                <a:solidFill>
                  <a:srgbClr val="000000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176720" y="664193"/>
            <a:ext cx="5502394" cy="1549182"/>
            <a:chOff x="2843842" y="1032747"/>
            <a:chExt cx="6263755" cy="2015849"/>
          </a:xfrm>
        </p:grpSpPr>
        <p:sp>
          <p:nvSpPr>
            <p:cNvPr id="20" name="Rectangle 19"/>
            <p:cNvSpPr/>
            <p:nvPr/>
          </p:nvSpPr>
          <p:spPr bwMode="auto">
            <a:xfrm>
              <a:off x="5490406" y="1032747"/>
              <a:ext cx="3617191" cy="2015849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0272" tIns="35136" rIns="70272" bIns="35136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1383"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endParaRPr>
            </a:p>
          </p:txBody>
        </p:sp>
        <p:sp>
          <p:nvSpPr>
            <p:cNvPr id="21" name="Right Triangle 20"/>
            <p:cNvSpPr/>
            <p:nvPr/>
          </p:nvSpPr>
          <p:spPr bwMode="auto">
            <a:xfrm flipH="1">
              <a:off x="2843842" y="1035429"/>
              <a:ext cx="2646564" cy="2013167"/>
            </a:xfrm>
            <a:prstGeom prst="rtTriangl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0272" tIns="35136" rIns="70272" bIns="35136" numCol="1" rtlCol="0" anchor="t" anchorCtr="0" compatLnSpc="1">
              <a:prstTxWarp prst="textNoShape">
                <a:avLst/>
              </a:prstTxWarp>
            </a:bodyPr>
            <a:lstStyle/>
            <a:p>
              <a:pPr defTabSz="702716" fontAlgn="base">
                <a:spcBef>
                  <a:spcPct val="0"/>
                </a:spcBef>
                <a:spcAft>
                  <a:spcPct val="0"/>
                </a:spcAft>
              </a:pPr>
              <a:endParaRPr lang="de-DE" sz="922">
                <a:solidFill>
                  <a:srgbClr val="000000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932" y="666254"/>
            <a:ext cx="2596334" cy="15039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73761" y="2384971"/>
            <a:ext cx="8147477" cy="2335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0599">
              <a:spcAft>
                <a:spcPts val="461"/>
              </a:spcAft>
            </a:pPr>
            <a:r>
              <a:rPr lang="en-US" sz="1230" b="1" dirty="0"/>
              <a:t>-extending the region of known nuclei to higher Z </a:t>
            </a:r>
            <a:r>
              <a:rPr lang="en-US" sz="1230" b="1" dirty="0">
                <a:solidFill>
                  <a:srgbClr val="FF0000"/>
                </a:solidFill>
              </a:rPr>
              <a:t>(new elements)</a:t>
            </a:r>
            <a:r>
              <a:rPr lang="en-US" sz="1230" b="1" dirty="0"/>
              <a:t> and N using intense stable beams</a:t>
            </a:r>
          </a:p>
          <a:p>
            <a:pPr defTabSz="280599"/>
            <a:r>
              <a:rPr lang="en-US" sz="1230" b="1" dirty="0"/>
              <a:t>-fixing the center, the extension and the of the </a:t>
            </a:r>
            <a:r>
              <a:rPr lang="en-US" sz="1230" b="1" dirty="0">
                <a:solidFill>
                  <a:srgbClr val="FF0000"/>
                </a:solidFill>
              </a:rPr>
              <a:t>Island of Stability</a:t>
            </a:r>
          </a:p>
          <a:p>
            <a:pPr defTabSz="280599"/>
            <a:r>
              <a:rPr lang="en-US" sz="1230" dirty="0"/>
              <a:t>	</a:t>
            </a:r>
            <a:r>
              <a:rPr lang="en-US" sz="922" dirty="0"/>
              <a:t>-strength of shell closures from high-precision mass measurements</a:t>
            </a:r>
          </a:p>
          <a:p>
            <a:pPr defTabSz="280599">
              <a:spcAft>
                <a:spcPts val="461"/>
              </a:spcAft>
            </a:pPr>
            <a:r>
              <a:rPr lang="en-US" sz="922" dirty="0"/>
              <a:t>	-extent of stability from complete multi-coincidence spectroscopy</a:t>
            </a:r>
          </a:p>
          <a:p>
            <a:pPr defTabSz="280599"/>
            <a:r>
              <a:rPr lang="en-US" sz="1230" b="1" dirty="0"/>
              <a:t>-</a:t>
            </a:r>
            <a:r>
              <a:rPr lang="en-US" sz="1230" b="1" dirty="0">
                <a:solidFill>
                  <a:srgbClr val="FF0000"/>
                </a:solidFill>
              </a:rPr>
              <a:t>chemical classification </a:t>
            </a:r>
            <a:r>
              <a:rPr lang="en-US" sz="1230" b="1" dirty="0"/>
              <a:t>of heaviest known elements to elucidate the validity of the periodic table</a:t>
            </a:r>
          </a:p>
          <a:p>
            <a:pPr defTabSz="280599"/>
            <a:r>
              <a:rPr lang="en-US" sz="922" dirty="0"/>
              <a:t>	-studies of atomic </a:t>
            </a:r>
            <a:r>
              <a:rPr lang="en-US" sz="922" dirty="0" err="1"/>
              <a:t>reactivities</a:t>
            </a:r>
            <a:r>
              <a:rPr lang="en-US" sz="922" dirty="0"/>
              <a:t>; synthesis, stability and reactions of SHE-containing molecules up to </a:t>
            </a:r>
            <a:r>
              <a:rPr lang="en-US" sz="922" dirty="0" err="1"/>
              <a:t>Og</a:t>
            </a:r>
            <a:endParaRPr lang="en-US" sz="922" dirty="0"/>
          </a:p>
          <a:p>
            <a:pPr defTabSz="280599">
              <a:spcAft>
                <a:spcPts val="461"/>
              </a:spcAft>
            </a:pPr>
            <a:r>
              <a:rPr lang="en-US" sz="922" dirty="0"/>
              <a:t>	-opening up of the 8</a:t>
            </a:r>
            <a:r>
              <a:rPr lang="en-US" sz="922" baseline="30000" dirty="0"/>
              <a:t>th</a:t>
            </a:r>
            <a:r>
              <a:rPr lang="en-US" sz="922" dirty="0"/>
              <a:t> period of the periodic table via synthesis of new elements</a:t>
            </a:r>
          </a:p>
          <a:p>
            <a:pPr defTabSz="280599"/>
            <a:r>
              <a:rPr lang="en-US" sz="1230" b="1" dirty="0"/>
              <a:t>-expect </a:t>
            </a:r>
            <a:r>
              <a:rPr lang="en-US" sz="1230" b="1" dirty="0">
                <a:solidFill>
                  <a:srgbClr val="FF0000"/>
                </a:solidFill>
              </a:rPr>
              <a:t>disruptive, unplanned findings </a:t>
            </a:r>
            <a:r>
              <a:rPr lang="en-US" sz="1230" b="1" dirty="0"/>
              <a:t>in the field of </a:t>
            </a:r>
            <a:r>
              <a:rPr lang="en-US" sz="1230" b="1" dirty="0" err="1"/>
              <a:t>superheavy</a:t>
            </a:r>
            <a:r>
              <a:rPr lang="en-US" sz="1230" b="1" dirty="0"/>
              <a:t> elements</a:t>
            </a:r>
          </a:p>
          <a:p>
            <a:pPr defTabSz="280599"/>
            <a:r>
              <a:rPr lang="en-US" sz="922" dirty="0"/>
              <a:t>	-recent examples: production of elements beyond Z=112 at almost constant cross sections, providing all elements up to </a:t>
            </a:r>
            <a:r>
              <a:rPr lang="en-US" sz="922" dirty="0" err="1"/>
              <a:t>Og</a:t>
            </a:r>
            <a:endParaRPr lang="en-US" sz="922" dirty="0"/>
          </a:p>
          <a:p>
            <a:pPr defTabSz="280599">
              <a:spcAft>
                <a:spcPts val="461"/>
              </a:spcAft>
            </a:pPr>
            <a:r>
              <a:rPr lang="en-US" sz="922" dirty="0"/>
              <a:t>	-the </a:t>
            </a:r>
            <a:r>
              <a:rPr lang="en-US" sz="922" dirty="0" err="1"/>
              <a:t>kilonova</a:t>
            </a:r>
            <a:r>
              <a:rPr lang="en-US" sz="922" dirty="0"/>
              <a:t> observation of the neutron-star merger clarifying the location of the synthesis of the heavy elements in nature</a:t>
            </a:r>
          </a:p>
          <a:p>
            <a:pPr defTabSz="280599"/>
            <a:r>
              <a:rPr lang="en-US" sz="1230" b="1" dirty="0"/>
              <a:t>-linking laboratory experiments to </a:t>
            </a:r>
            <a:r>
              <a:rPr lang="en-US" sz="1230" b="1" dirty="0">
                <a:solidFill>
                  <a:srgbClr val="FF0000"/>
                </a:solidFill>
              </a:rPr>
              <a:t>astrophysical studies</a:t>
            </a:r>
          </a:p>
          <a:p>
            <a:pPr defTabSz="280599">
              <a:spcAft>
                <a:spcPts val="461"/>
              </a:spcAft>
            </a:pPr>
            <a:r>
              <a:rPr lang="en-US" sz="922" dirty="0"/>
              <a:t>	-laser spectroscopy of identify atomic transitions of superheavy nuclides: basis for identifying SHE in astrophysical spectra</a:t>
            </a:r>
            <a:endParaRPr lang="de-DE" sz="922" dirty="0">
              <a:solidFill>
                <a:srgbClr val="004379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58266" y="666255"/>
            <a:ext cx="2179748" cy="56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7" b="1" dirty="0"/>
              <a:t>Island of stability in the chart of nuclei</a:t>
            </a:r>
            <a:endParaRPr lang="de-DE" sz="1537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866154" y="1556864"/>
            <a:ext cx="2106931" cy="56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37" b="1" dirty="0"/>
              <a:t>The periodic table:  elements up to </a:t>
            </a:r>
            <a:r>
              <a:rPr lang="en-US" sz="1537" b="1" baseline="-25000" dirty="0"/>
              <a:t>118</a:t>
            </a:r>
            <a:r>
              <a:rPr lang="en-US" sz="1537" b="1" dirty="0"/>
              <a:t>Og</a:t>
            </a:r>
            <a:endParaRPr lang="de-DE" sz="1537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512667" y="687925"/>
            <a:ext cx="2137714" cy="1578519"/>
            <a:chOff x="62174" y="1072506"/>
            <a:chExt cx="2781668" cy="205402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4" y="1072506"/>
              <a:ext cx="2781668" cy="198058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41671" y="2902208"/>
              <a:ext cx="2570400" cy="146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0272" tIns="35136" rIns="70272" bIns="351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83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80155" y="2829332"/>
              <a:ext cx="619403" cy="297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4" dirty="0">
                  <a:solidFill>
                    <a:srgbClr val="FF0000"/>
                  </a:solidFill>
                  <a:latin typeface="+mj-lt"/>
                </a:rPr>
                <a:t>184</a:t>
              </a:r>
              <a:endParaRPr lang="de-DE" sz="884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28" name="Group 104"/>
          <p:cNvGrpSpPr>
            <a:grpSpLocks noChangeAspect="1"/>
          </p:cNvGrpSpPr>
          <p:nvPr/>
        </p:nvGrpSpPr>
        <p:grpSpPr>
          <a:xfrm>
            <a:off x="6674853" y="741843"/>
            <a:ext cx="660749" cy="659879"/>
            <a:chOff x="5061058" y="1153342"/>
            <a:chExt cx="1360651" cy="1358860"/>
          </a:xfrm>
        </p:grpSpPr>
        <p:sp>
          <p:nvSpPr>
            <p:cNvPr id="29" name="Oval 4"/>
            <p:cNvSpPr>
              <a:spLocks noChangeAspect="1" noChangeArrowheads="1"/>
            </p:cNvSpPr>
            <p:nvPr/>
          </p:nvSpPr>
          <p:spPr bwMode="auto">
            <a:xfrm rot="15936083">
              <a:off x="5061954" y="1152446"/>
              <a:ext cx="1358860" cy="1360651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76" u="sng">
                <a:solidFill>
                  <a:srgbClr val="000000"/>
                </a:solidFill>
              </a:endParaRPr>
            </a:p>
          </p:txBody>
        </p:sp>
        <p:grpSp>
          <p:nvGrpSpPr>
            <p:cNvPr id="30" name="Group 8"/>
            <p:cNvGrpSpPr>
              <a:grpSpLocks noChangeAspect="1"/>
            </p:cNvGrpSpPr>
            <p:nvPr/>
          </p:nvGrpSpPr>
          <p:grpSpPr bwMode="auto">
            <a:xfrm>
              <a:off x="5145025" y="1203201"/>
              <a:ext cx="1191188" cy="1198687"/>
              <a:chOff x="3007" y="1698"/>
              <a:chExt cx="1584" cy="1594"/>
            </a:xfrm>
          </p:grpSpPr>
          <p:pic>
            <p:nvPicPr>
              <p:cNvPr id="31" name="Picture 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5" y="2447"/>
                <a:ext cx="1056" cy="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32" name="Group 10"/>
              <p:cNvGrpSpPr>
                <a:grpSpLocks noChangeAspect="1"/>
              </p:cNvGrpSpPr>
              <p:nvPr/>
            </p:nvGrpSpPr>
            <p:grpSpPr bwMode="auto">
              <a:xfrm>
                <a:off x="3583" y="2308"/>
                <a:ext cx="444" cy="448"/>
                <a:chOff x="3744" y="2453"/>
                <a:chExt cx="444" cy="448"/>
              </a:xfrm>
            </p:grpSpPr>
            <p:pic>
              <p:nvPicPr>
                <p:cNvPr id="34" name="Picture 11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8" y="2598"/>
                  <a:ext cx="157" cy="1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35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3744" y="2453"/>
                  <a:ext cx="444" cy="448"/>
                  <a:chOff x="3744" y="2453"/>
                  <a:chExt cx="444" cy="448"/>
                </a:xfrm>
              </p:grpSpPr>
              <p:sp>
                <p:nvSpPr>
                  <p:cNvPr id="36" name="Oval 13"/>
                  <p:cNvSpPr>
                    <a:spLocks noChangeAspect="1" noChangeArrowheads="1"/>
                  </p:cNvSpPr>
                  <p:nvPr/>
                </p:nvSpPr>
                <p:spPr bwMode="auto">
                  <a:xfrm rot="-12515333">
                    <a:off x="3864" y="2460"/>
                    <a:ext cx="202" cy="44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076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7" name="Oval 14"/>
                  <p:cNvSpPr>
                    <a:spLocks noChangeAspect="1" noChangeArrowheads="1"/>
                  </p:cNvSpPr>
                  <p:nvPr/>
                </p:nvSpPr>
                <p:spPr bwMode="auto">
                  <a:xfrm rot="-17354044">
                    <a:off x="3867" y="2449"/>
                    <a:ext cx="202" cy="44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076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8" name="Oval 15"/>
                  <p:cNvSpPr>
                    <a:spLocks noChangeAspect="1" noChangeArrowheads="1"/>
                  </p:cNvSpPr>
                  <p:nvPr/>
                </p:nvSpPr>
                <p:spPr bwMode="auto">
                  <a:xfrm rot="-19970837">
                    <a:off x="3864" y="2453"/>
                    <a:ext cx="202" cy="44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076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9" name="Oval 16"/>
                  <p:cNvSpPr>
                    <a:spLocks noChangeAspect="1" noChangeArrowheads="1"/>
                  </p:cNvSpPr>
                  <p:nvPr/>
                </p:nvSpPr>
                <p:spPr bwMode="auto">
                  <a:xfrm rot="-25370837">
                    <a:off x="3863" y="2461"/>
                    <a:ext cx="202" cy="44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076" u="sng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pic>
            <p:nvPicPr>
              <p:cNvPr id="33" name="Picture 1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7" y="1698"/>
                <a:ext cx="1056" cy="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  <p:extLst>
      <p:ext uri="{BB962C8B-B14F-4D97-AF65-F5344CB8AC3E}">
        <p14:creationId xmlns:p14="http://schemas.microsoft.com/office/powerpoint/2010/main" val="33368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eck 119">
            <a:extLst>
              <a:ext uri="{FF2B5EF4-FFF2-40B4-BE49-F238E27FC236}">
                <a16:creationId xmlns:a16="http://schemas.microsoft.com/office/drawing/2014/main" id="{541896D6-B6D0-7F46-9E0C-BCC03D5D7A7F}"/>
              </a:ext>
            </a:extLst>
          </p:cNvPr>
          <p:cNvSpPr/>
          <p:nvPr/>
        </p:nvSpPr>
        <p:spPr>
          <a:xfrm>
            <a:off x="6617902" y="3599699"/>
            <a:ext cx="828647" cy="145178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/>
          </a:p>
        </p:txBody>
      </p:sp>
      <p:cxnSp>
        <p:nvCxnSpPr>
          <p:cNvPr id="81" name="Gerader Verbinder 4">
            <a:extLst>
              <a:ext uri="{FF2B5EF4-FFF2-40B4-BE49-F238E27FC236}">
                <a16:creationId xmlns:a16="http://schemas.microsoft.com/office/drawing/2014/main" id="{A3E13F90-9EE7-3E42-B2B7-D14CD6EE5C1E}"/>
              </a:ext>
            </a:extLst>
          </p:cNvPr>
          <p:cNvCxnSpPr>
            <a:cxnSpLocks/>
          </p:cNvCxnSpPr>
          <p:nvPr/>
        </p:nvCxnSpPr>
        <p:spPr>
          <a:xfrm>
            <a:off x="4716016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4">
            <a:extLst>
              <a:ext uri="{FF2B5EF4-FFF2-40B4-BE49-F238E27FC236}">
                <a16:creationId xmlns:a16="http://schemas.microsoft.com/office/drawing/2014/main" id="{2714FB18-207D-4249-81B7-37ED7CF52041}"/>
              </a:ext>
            </a:extLst>
          </p:cNvPr>
          <p:cNvCxnSpPr>
            <a:cxnSpLocks/>
          </p:cNvCxnSpPr>
          <p:nvPr/>
        </p:nvCxnSpPr>
        <p:spPr>
          <a:xfrm>
            <a:off x="5656535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4">
            <a:extLst>
              <a:ext uri="{FF2B5EF4-FFF2-40B4-BE49-F238E27FC236}">
                <a16:creationId xmlns:a16="http://schemas.microsoft.com/office/drawing/2014/main" id="{2DC3FF08-DFC4-BA40-A1CA-A114C391962A}"/>
              </a:ext>
            </a:extLst>
          </p:cNvPr>
          <p:cNvCxnSpPr>
            <a:cxnSpLocks/>
          </p:cNvCxnSpPr>
          <p:nvPr/>
        </p:nvCxnSpPr>
        <p:spPr>
          <a:xfrm>
            <a:off x="6583809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4">
            <a:extLst>
              <a:ext uri="{FF2B5EF4-FFF2-40B4-BE49-F238E27FC236}">
                <a16:creationId xmlns:a16="http://schemas.microsoft.com/office/drawing/2014/main" id="{0260D12E-73E9-7642-9CE2-1612D3B5B104}"/>
              </a:ext>
            </a:extLst>
          </p:cNvPr>
          <p:cNvCxnSpPr>
            <a:cxnSpLocks/>
          </p:cNvCxnSpPr>
          <p:nvPr/>
        </p:nvCxnSpPr>
        <p:spPr>
          <a:xfrm>
            <a:off x="752432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hteck 79">
            <a:extLst>
              <a:ext uri="{FF2B5EF4-FFF2-40B4-BE49-F238E27FC236}">
                <a16:creationId xmlns:a16="http://schemas.microsoft.com/office/drawing/2014/main" id="{FF3A0E17-9874-CD43-AF4F-C15DF41D02EF}"/>
              </a:ext>
            </a:extLst>
          </p:cNvPr>
          <p:cNvSpPr/>
          <p:nvPr/>
        </p:nvSpPr>
        <p:spPr>
          <a:xfrm>
            <a:off x="-9" y="1058389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</a:t>
            </a:r>
            <a:endParaRPr lang="en-US" sz="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D4A127-83F7-4044-9CFB-A68AE04D5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78" y="183625"/>
            <a:ext cx="6700979" cy="590668"/>
          </a:xfrm>
        </p:spPr>
        <p:txBody>
          <a:bodyPr/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FAIR/GSI strategic operation scenario towards FS+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3C0EA5-8005-0C46-B272-1FB79B848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7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BDDA-5CCF-8748-8988-9DC6C8981774}" type="slidenum">
              <a:rPr lang="de-DE" smtClean="0"/>
              <a:pPr/>
              <a:t>27</a:t>
            </a:fld>
            <a:endParaRPr lang="de-DE" dirty="0"/>
          </a:p>
        </p:txBody>
      </p:sp>
      <p:cxnSp>
        <p:nvCxnSpPr>
          <p:cNvPr id="29" name="Gerader Verbinder 4">
            <a:extLst>
              <a:ext uri="{FF2B5EF4-FFF2-40B4-BE49-F238E27FC236}">
                <a16:creationId xmlns:a16="http://schemas.microsoft.com/office/drawing/2014/main" id="{CAF17B33-6680-3B42-B24E-A416CD5EE330}"/>
              </a:ext>
            </a:extLst>
          </p:cNvPr>
          <p:cNvCxnSpPr>
            <a:cxnSpLocks/>
          </p:cNvCxnSpPr>
          <p:nvPr/>
        </p:nvCxnSpPr>
        <p:spPr>
          <a:xfrm>
            <a:off x="284380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D4E6BEF7-CACE-8842-AC08-5C652A582CAC}"/>
              </a:ext>
            </a:extLst>
          </p:cNvPr>
          <p:cNvSpPr txBox="1"/>
          <p:nvPr/>
        </p:nvSpPr>
        <p:spPr>
          <a:xfrm>
            <a:off x="1209159" y="4299487"/>
            <a:ext cx="638288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2022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967A8E8-2F4F-0843-BBE3-C98BA6E43E06}"/>
              </a:ext>
            </a:extLst>
          </p:cNvPr>
          <p:cNvSpPr txBox="1"/>
          <p:nvPr/>
        </p:nvSpPr>
        <p:spPr>
          <a:xfrm>
            <a:off x="2129030" y="429948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2023</a:t>
            </a:r>
          </a:p>
        </p:txBody>
      </p:sp>
      <p:sp>
        <p:nvSpPr>
          <p:cNvPr id="46" name="Geschweifte Klammer rechts 45">
            <a:extLst>
              <a:ext uri="{FF2B5EF4-FFF2-40B4-BE49-F238E27FC236}">
                <a16:creationId xmlns:a16="http://schemas.microsoft.com/office/drawing/2014/main" id="{766B2339-30D8-AB4F-8F4C-CF61C5F44A63}"/>
              </a:ext>
            </a:extLst>
          </p:cNvPr>
          <p:cNvSpPr/>
          <p:nvPr/>
        </p:nvSpPr>
        <p:spPr>
          <a:xfrm rot="5400000">
            <a:off x="3292967" y="2289343"/>
            <a:ext cx="136944" cy="4590189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9AEEA2A0-959E-8D4E-935E-225D1E6F0AC4}"/>
              </a:ext>
            </a:extLst>
          </p:cNvPr>
          <p:cNvSpPr txBox="1"/>
          <p:nvPr/>
        </p:nvSpPr>
        <p:spPr>
          <a:xfrm>
            <a:off x="2828168" y="4714112"/>
            <a:ext cx="1078317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FAIR Phase 0</a:t>
            </a:r>
          </a:p>
        </p:txBody>
      </p:sp>
      <p:sp>
        <p:nvSpPr>
          <p:cNvPr id="48" name="Geschweifte Klammer rechts 4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6067464" y="4137746"/>
            <a:ext cx="138126" cy="894565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5604021" y="4684326"/>
            <a:ext cx="1046193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Early Science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6E52EC9F-CF42-3F40-B986-62ED3A8317E5}"/>
              </a:ext>
            </a:extLst>
          </p:cNvPr>
          <p:cNvSpPr/>
          <p:nvPr/>
        </p:nvSpPr>
        <p:spPr>
          <a:xfrm>
            <a:off x="1118462" y="1122360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134 </a:t>
            </a:r>
            <a:endParaRPr lang="en-US" sz="800" dirty="0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931F224E-A706-8542-B3D5-534E346E8223}"/>
              </a:ext>
            </a:extLst>
          </p:cNvPr>
          <p:cNvSpPr/>
          <p:nvPr/>
        </p:nvSpPr>
        <p:spPr>
          <a:xfrm>
            <a:off x="2498868" y="1117632"/>
            <a:ext cx="295191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7FF8F1E8-F7D0-3141-92D3-E2AD2434B880}"/>
              </a:ext>
            </a:extLst>
          </p:cNvPr>
          <p:cNvSpPr/>
          <p:nvPr/>
        </p:nvSpPr>
        <p:spPr>
          <a:xfrm>
            <a:off x="2903999" y="1112051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915292F8-1C42-8F4B-9339-51E9A268509C}"/>
              </a:ext>
            </a:extLst>
          </p:cNvPr>
          <p:cNvSpPr/>
          <p:nvPr/>
        </p:nvSpPr>
        <p:spPr>
          <a:xfrm>
            <a:off x="3847509" y="1116601"/>
            <a:ext cx="356843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US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787916" y="1122359"/>
            <a:ext cx="340036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5728435" y="1117633"/>
            <a:ext cx="357304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64" name="Foliennummernplatzhalter 2">
            <a:extLst>
              <a:ext uri="{FF2B5EF4-FFF2-40B4-BE49-F238E27FC236}">
                <a16:creationId xmlns:a16="http://schemas.microsoft.com/office/drawing/2014/main" id="{D4A4786A-8140-7F49-91A9-B1E29ED2CA79}"/>
              </a:ext>
            </a:extLst>
          </p:cNvPr>
          <p:cNvSpPr txBox="1">
            <a:spLocks/>
          </p:cNvSpPr>
          <p:nvPr/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7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BDDA-5CCF-8748-8988-9DC6C8981774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66" name="Fußzeilenplatzhalter 4">
            <a:extLst>
              <a:ext uri="{FF2B5EF4-FFF2-40B4-BE49-F238E27FC236}">
                <a16:creationId xmlns:a16="http://schemas.microsoft.com/office/drawing/2014/main" id="{B03C7A1D-123F-F142-A51E-9E478BC49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75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Stephan Reiman - Level 1 Workshop January 2023</a:t>
            </a:r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707C22B-35E2-2341-9DED-CCF2D878919C}"/>
              </a:ext>
            </a:extLst>
          </p:cNvPr>
          <p:cNvGrpSpPr/>
          <p:nvPr/>
        </p:nvGrpSpPr>
        <p:grpSpPr>
          <a:xfrm>
            <a:off x="0" y="2243757"/>
            <a:ext cx="9160552" cy="1041376"/>
            <a:chOff x="0" y="2753894"/>
            <a:chExt cx="9160552" cy="1041376"/>
          </a:xfrm>
        </p:grpSpPr>
        <p:sp>
          <p:nvSpPr>
            <p:cNvPr id="71" name="Rahmen 70">
              <a:extLst>
                <a:ext uri="{FF2B5EF4-FFF2-40B4-BE49-F238E27FC236}">
                  <a16:creationId xmlns:a16="http://schemas.microsoft.com/office/drawing/2014/main" id="{E3A203DA-79FF-8049-8616-931B3C04FB99}"/>
                </a:ext>
              </a:extLst>
            </p:cNvPr>
            <p:cNvSpPr/>
            <p:nvPr/>
          </p:nvSpPr>
          <p:spPr>
            <a:xfrm>
              <a:off x="0" y="2753894"/>
              <a:ext cx="9160552" cy="1041376"/>
            </a:xfrm>
            <a:prstGeom prst="frame">
              <a:avLst>
                <a:gd name="adj1" fmla="val 2976"/>
              </a:avLst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28C8C8BA-EA85-2146-BFCA-8419B3B53030}"/>
                </a:ext>
              </a:extLst>
            </p:cNvPr>
            <p:cNvSpPr/>
            <p:nvPr/>
          </p:nvSpPr>
          <p:spPr>
            <a:xfrm>
              <a:off x="1" y="2753894"/>
              <a:ext cx="1026918" cy="1024514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/>
                <a:t>Project phases (ES, FS, FS+)</a:t>
              </a:r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1828DF90-3025-FA46-A666-3ED558EFB96C}"/>
                </a:ext>
              </a:extLst>
            </p:cNvPr>
            <p:cNvSpPr/>
            <p:nvPr/>
          </p:nvSpPr>
          <p:spPr>
            <a:xfrm>
              <a:off x="2883518" y="2838230"/>
              <a:ext cx="3679812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 Installation of Accelerator Components</a:t>
              </a:r>
              <a:endParaRPr lang="en-GB" sz="1200" dirty="0"/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713E60CE-8FE6-4E4E-879A-B939ABF3E708}"/>
                </a:ext>
              </a:extLst>
            </p:cNvPr>
            <p:cNvSpPr/>
            <p:nvPr/>
          </p:nvSpPr>
          <p:spPr>
            <a:xfrm>
              <a:off x="3834888" y="3091317"/>
              <a:ext cx="3246992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FAIR Hardware Commissioning</a:t>
              </a:r>
              <a:endParaRPr lang="en-GB" sz="1200" dirty="0"/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F8D7F67D-95C9-8649-A8B2-BA5C162FBBE2}"/>
                </a:ext>
              </a:extLst>
            </p:cNvPr>
            <p:cNvSpPr/>
            <p:nvPr/>
          </p:nvSpPr>
          <p:spPr>
            <a:xfrm>
              <a:off x="5666084" y="3351296"/>
              <a:ext cx="3468912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FAIR Beam Commissioning</a:t>
              </a:r>
              <a:r>
                <a:rPr lang="en-GB" sz="1200" dirty="0"/>
                <a:t>       </a:t>
              </a:r>
              <a:endPara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Rechteck 14">
            <a:extLst>
              <a:ext uri="{FF2B5EF4-FFF2-40B4-BE49-F238E27FC236}">
                <a16:creationId xmlns:a16="http://schemas.microsoft.com/office/drawing/2014/main" id="{2AB92C2C-24BB-5647-BF13-AD03D205CC11}"/>
              </a:ext>
            </a:extLst>
          </p:cNvPr>
          <p:cNvSpPr/>
          <p:nvPr/>
        </p:nvSpPr>
        <p:spPr>
          <a:xfrm>
            <a:off x="9098281" y="4499072"/>
            <a:ext cx="45719" cy="4154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75" name="Gerader Verbinder 4">
            <a:extLst>
              <a:ext uri="{FF2B5EF4-FFF2-40B4-BE49-F238E27FC236}">
                <a16:creationId xmlns:a16="http://schemas.microsoft.com/office/drawing/2014/main" id="{1956F2D1-3C33-3C48-AEAC-E32EF5D80D9A}"/>
              </a:ext>
            </a:extLst>
          </p:cNvPr>
          <p:cNvCxnSpPr>
            <a:cxnSpLocks/>
          </p:cNvCxnSpPr>
          <p:nvPr/>
        </p:nvCxnSpPr>
        <p:spPr>
          <a:xfrm>
            <a:off x="1907704" y="1058863"/>
            <a:ext cx="0" cy="3256053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4">
            <a:extLst>
              <a:ext uri="{FF2B5EF4-FFF2-40B4-BE49-F238E27FC236}">
                <a16:creationId xmlns:a16="http://schemas.microsoft.com/office/drawing/2014/main" id="{CF4A01B6-607F-9947-A279-9408D732D929}"/>
              </a:ext>
            </a:extLst>
          </p:cNvPr>
          <p:cNvCxnSpPr>
            <a:cxnSpLocks/>
          </p:cNvCxnSpPr>
          <p:nvPr/>
        </p:nvCxnSpPr>
        <p:spPr>
          <a:xfrm>
            <a:off x="3784327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Gerader Verbinder 4">
            <a:extLst>
              <a:ext uri="{FF2B5EF4-FFF2-40B4-BE49-F238E27FC236}">
                <a16:creationId xmlns:a16="http://schemas.microsoft.com/office/drawing/2014/main" id="{123A25D6-C1B5-924B-97FF-457425EF646E}"/>
              </a:ext>
            </a:extLst>
          </p:cNvPr>
          <p:cNvCxnSpPr>
            <a:cxnSpLocks/>
          </p:cNvCxnSpPr>
          <p:nvPr/>
        </p:nvCxnSpPr>
        <p:spPr>
          <a:xfrm>
            <a:off x="8460432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feld 88">
            <a:extLst>
              <a:ext uri="{FF2B5EF4-FFF2-40B4-BE49-F238E27FC236}">
                <a16:creationId xmlns:a16="http://schemas.microsoft.com/office/drawing/2014/main" id="{B37F9824-1C58-3447-8074-061E97965A16}"/>
              </a:ext>
            </a:extLst>
          </p:cNvPr>
          <p:cNvSpPr txBox="1"/>
          <p:nvPr/>
        </p:nvSpPr>
        <p:spPr>
          <a:xfrm>
            <a:off x="3066952" y="429016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2024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64BB6EA1-FD7C-3B4A-969D-046576822606}"/>
              </a:ext>
            </a:extLst>
          </p:cNvPr>
          <p:cNvSpPr txBox="1"/>
          <p:nvPr/>
        </p:nvSpPr>
        <p:spPr>
          <a:xfrm>
            <a:off x="4004874" y="4293809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2025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07CB78DA-5CBA-EF48-87AE-98138F296B76}"/>
              </a:ext>
            </a:extLst>
          </p:cNvPr>
          <p:cNvSpPr txBox="1"/>
          <p:nvPr/>
        </p:nvSpPr>
        <p:spPr>
          <a:xfrm>
            <a:off x="4942796" y="429948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2026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A8F6B79D-219F-EA47-ADA5-4722BA82544F}"/>
              </a:ext>
            </a:extLst>
          </p:cNvPr>
          <p:cNvSpPr txBox="1"/>
          <p:nvPr/>
        </p:nvSpPr>
        <p:spPr>
          <a:xfrm>
            <a:off x="5860237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2027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6BFC534F-DE26-0240-BD00-6D875602AA54}"/>
              </a:ext>
            </a:extLst>
          </p:cNvPr>
          <p:cNvSpPr txBox="1"/>
          <p:nvPr/>
        </p:nvSpPr>
        <p:spPr>
          <a:xfrm>
            <a:off x="6778076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2028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24E199DD-3C7E-C042-960A-3DFB04C0BF23}"/>
              </a:ext>
            </a:extLst>
          </p:cNvPr>
          <p:cNvSpPr txBox="1"/>
          <p:nvPr/>
        </p:nvSpPr>
        <p:spPr>
          <a:xfrm>
            <a:off x="7723518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2029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58A580F2-42E0-A844-B34B-A42D83B0D325}"/>
              </a:ext>
            </a:extLst>
          </p:cNvPr>
          <p:cNvSpPr txBox="1"/>
          <p:nvPr/>
        </p:nvSpPr>
        <p:spPr>
          <a:xfrm>
            <a:off x="8580780" y="431491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2030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B81B561-D475-634E-8CC0-82B14402D828}"/>
              </a:ext>
            </a:extLst>
          </p:cNvPr>
          <p:cNvGrpSpPr/>
          <p:nvPr/>
        </p:nvGrpSpPr>
        <p:grpSpPr>
          <a:xfrm>
            <a:off x="0" y="3316549"/>
            <a:ext cx="9160552" cy="1008343"/>
            <a:chOff x="0" y="1271531"/>
            <a:chExt cx="9160552" cy="1022427"/>
          </a:xfrm>
        </p:grpSpPr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ADA9DFEA-9439-7744-85CB-22E079EF82E1}"/>
                </a:ext>
              </a:extLst>
            </p:cNvPr>
            <p:cNvSpPr/>
            <p:nvPr/>
          </p:nvSpPr>
          <p:spPr>
            <a:xfrm>
              <a:off x="2290763" y="2093631"/>
              <a:ext cx="6807504" cy="1363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UNILAC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EH,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SIS18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  TH, EX,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FRS, ESR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HITRAP, </a:t>
              </a:r>
              <a:r>
                <a:rPr lang="en-GB" sz="10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Cryring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GB" sz="1000" dirty="0"/>
            </a:p>
          </p:txBody>
        </p:sp>
        <p:sp>
          <p:nvSpPr>
            <p:cNvPr id="24" name="Rahmen 23">
              <a:extLst>
                <a:ext uri="{FF2B5EF4-FFF2-40B4-BE49-F238E27FC236}">
                  <a16:creationId xmlns:a16="http://schemas.microsoft.com/office/drawing/2014/main" id="{EF8BC6AB-3048-354F-BA56-532455046127}"/>
                </a:ext>
              </a:extLst>
            </p:cNvPr>
            <p:cNvSpPr/>
            <p:nvPr/>
          </p:nvSpPr>
          <p:spPr>
            <a:xfrm>
              <a:off x="0" y="1271532"/>
              <a:ext cx="9160552" cy="1020342"/>
            </a:xfrm>
            <a:prstGeom prst="frame">
              <a:avLst>
                <a:gd name="adj1" fmla="val 2976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F9B00A20-D75D-9047-BB9D-0903C7E267A3}"/>
                </a:ext>
              </a:extLst>
            </p:cNvPr>
            <p:cNvSpPr/>
            <p:nvPr/>
          </p:nvSpPr>
          <p:spPr>
            <a:xfrm>
              <a:off x="1" y="1271531"/>
              <a:ext cx="1026918" cy="102242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/>
                <a:t>Facility availability</a:t>
              </a:r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2B40FF8C-348B-6F4F-B1D8-BEE5574C697E}"/>
                </a:ext>
              </a:extLst>
            </p:cNvPr>
            <p:cNvSpPr/>
            <p:nvPr/>
          </p:nvSpPr>
          <p:spPr>
            <a:xfrm>
              <a:off x="6465501" y="1355188"/>
              <a:ext cx="2627025" cy="13293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SIS18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/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541896D6-B6D0-7F46-9E0C-BCC03D5D7A7F}"/>
                </a:ext>
              </a:extLst>
            </p:cNvPr>
            <p:cNvSpPr/>
            <p:nvPr/>
          </p:nvSpPr>
          <p:spPr>
            <a:xfrm>
              <a:off x="5739664" y="1357309"/>
              <a:ext cx="713414" cy="137730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35D6777D-C9BA-6940-803B-FEB48C8EDF74}"/>
                </a:ext>
              </a:extLst>
            </p:cNvPr>
            <p:cNvSpPr/>
            <p:nvPr/>
          </p:nvSpPr>
          <p:spPr>
            <a:xfrm>
              <a:off x="7473768" y="1750062"/>
              <a:ext cx="1618757" cy="1574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–&gt; CBM</a:t>
              </a:r>
              <a:endParaRPr lang="en-GB" sz="1000" dirty="0"/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599B9E73-E304-D646-AC17-94D9BD657564}"/>
                </a:ext>
              </a:extLst>
            </p:cNvPr>
            <p:cNvSpPr/>
            <p:nvPr/>
          </p:nvSpPr>
          <p:spPr>
            <a:xfrm>
              <a:off x="7081880" y="1751907"/>
              <a:ext cx="391888" cy="155618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A870F806-E150-EF40-AB19-BF864748A10D}"/>
                </a:ext>
              </a:extLst>
            </p:cNvPr>
            <p:cNvSpPr/>
            <p:nvPr/>
          </p:nvSpPr>
          <p:spPr>
            <a:xfrm>
              <a:off x="7376532" y="1556933"/>
              <a:ext cx="1716158" cy="148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1" name="Rechteck 100">
            <a:extLst>
              <a:ext uri="{FF2B5EF4-FFF2-40B4-BE49-F238E27FC236}">
                <a16:creationId xmlns:a16="http://schemas.microsoft.com/office/drawing/2014/main" id="{1CEAF3EE-C15F-1F41-B28C-964AB4326200}"/>
              </a:ext>
            </a:extLst>
          </p:cNvPr>
          <p:cNvSpPr/>
          <p:nvPr/>
        </p:nvSpPr>
        <p:spPr>
          <a:xfrm>
            <a:off x="6695959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US" sz="800" dirty="0"/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1ED7372A-BB65-2F43-892E-9C2903E2AD3E}"/>
              </a:ext>
            </a:extLst>
          </p:cNvPr>
          <p:cNvSpPr/>
          <p:nvPr/>
        </p:nvSpPr>
        <p:spPr>
          <a:xfrm>
            <a:off x="7610726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</a:t>
            </a:r>
            <a:endParaRPr lang="en-US" sz="800" dirty="0"/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4EB81290-6A5C-C146-94F5-EAC80C5F49C0}"/>
              </a:ext>
            </a:extLst>
          </p:cNvPr>
          <p:cNvSpPr/>
          <p:nvPr/>
        </p:nvSpPr>
        <p:spPr>
          <a:xfrm>
            <a:off x="8605777" y="1117633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240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7FB9C3BD-A207-0E4B-832E-CA4D3168500B}"/>
              </a:ext>
            </a:extLst>
          </p:cNvPr>
          <p:cNvSpPr/>
          <p:nvPr/>
        </p:nvSpPr>
        <p:spPr>
          <a:xfrm>
            <a:off x="0" y="1058390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err="1"/>
              <a:t>Acc</a:t>
            </a:r>
            <a:r>
              <a:rPr lang="de-DE" sz="1000" dirty="0"/>
              <a:t>. </a:t>
            </a:r>
            <a:r>
              <a:rPr lang="en-GB" sz="1000" dirty="0"/>
              <a:t>Operation total / days</a:t>
            </a: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7DC4C94C-2A38-2349-A726-CDA7A6B10E38}"/>
              </a:ext>
            </a:extLst>
          </p:cNvPr>
          <p:cNvSpPr/>
          <p:nvPr/>
        </p:nvSpPr>
        <p:spPr>
          <a:xfrm>
            <a:off x="-11239" y="1547673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</a:t>
            </a:r>
            <a:endParaRPr lang="en-US" sz="600" dirty="0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F3E7796E-C115-7245-9F66-D01E4CFD0FF1}"/>
              </a:ext>
            </a:extLst>
          </p:cNvPr>
          <p:cNvSpPr/>
          <p:nvPr/>
        </p:nvSpPr>
        <p:spPr>
          <a:xfrm>
            <a:off x="1107232" y="1611644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107 </a:t>
            </a:r>
            <a:endParaRPr lang="en-US" sz="800" dirty="0"/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86F5B659-0914-6749-98F2-9DB839F30A77}"/>
              </a:ext>
            </a:extLst>
          </p:cNvPr>
          <p:cNvSpPr/>
          <p:nvPr/>
        </p:nvSpPr>
        <p:spPr>
          <a:xfrm>
            <a:off x="2500229" y="1611643"/>
            <a:ext cx="287212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2903999" y="1611643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E49B56D6-B84A-2542-B3B0-928DBC4B4C64}"/>
              </a:ext>
            </a:extLst>
          </p:cNvPr>
          <p:cNvSpPr/>
          <p:nvPr/>
        </p:nvSpPr>
        <p:spPr>
          <a:xfrm>
            <a:off x="5732967" y="1606917"/>
            <a:ext cx="352771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</a:t>
            </a:r>
          </a:p>
          <a:p>
            <a:pPr algn="ctr"/>
            <a:r>
              <a:rPr lang="de-DE" sz="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30*</a:t>
            </a: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C2AA84B7-2845-EE4A-849F-3295801E0B1C}"/>
              </a:ext>
            </a:extLst>
          </p:cNvPr>
          <p:cNvSpPr/>
          <p:nvPr/>
        </p:nvSpPr>
        <p:spPr>
          <a:xfrm>
            <a:off x="6684729" y="1606917"/>
            <a:ext cx="777808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 </a:t>
            </a:r>
          </a:p>
          <a:p>
            <a:pPr algn="ctr"/>
            <a:r>
              <a:rPr lang="de-DE" sz="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100*</a:t>
            </a:r>
            <a:endParaRPr lang="en-US" sz="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1040A597-5806-714D-890A-214D0FEC7D65}"/>
              </a:ext>
            </a:extLst>
          </p:cNvPr>
          <p:cNvSpPr/>
          <p:nvPr/>
        </p:nvSpPr>
        <p:spPr>
          <a:xfrm>
            <a:off x="7599496" y="1606917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  <a:endParaRPr lang="en-US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B6ED2616-6C3B-854E-A95F-55A2E7122458}"/>
              </a:ext>
            </a:extLst>
          </p:cNvPr>
          <p:cNvSpPr/>
          <p:nvPr/>
        </p:nvSpPr>
        <p:spPr>
          <a:xfrm>
            <a:off x="-11230" y="1547674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dirty="0" err="1"/>
              <a:t>Physics</a:t>
            </a:r>
            <a:r>
              <a:rPr lang="de-DE" sz="900" dirty="0"/>
              <a:t> beam time/</a:t>
            </a:r>
            <a:r>
              <a:rPr lang="en-GB" sz="900" dirty="0"/>
              <a:t> days</a:t>
            </a: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8611665C-86D7-4C47-B475-BA43A6537426}"/>
              </a:ext>
            </a:extLst>
          </p:cNvPr>
          <p:cNvSpPr/>
          <p:nvPr/>
        </p:nvSpPr>
        <p:spPr>
          <a:xfrm>
            <a:off x="8605777" y="1606917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180</a:t>
            </a:r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A9A84CC4-342B-9547-AA21-22B4D2F054E4}"/>
              </a:ext>
            </a:extLst>
          </p:cNvPr>
          <p:cNvSpPr/>
          <p:nvPr/>
        </p:nvSpPr>
        <p:spPr>
          <a:xfrm>
            <a:off x="5644000" y="1939450"/>
            <a:ext cx="1892752" cy="25275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*number of days for PAC call parallel to commissioning is presently under discussion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003679-7030-7BCE-91D2-9F1153F6D6E6}"/>
              </a:ext>
            </a:extLst>
          </p:cNvPr>
          <p:cNvSpPr txBox="1"/>
          <p:nvPr/>
        </p:nvSpPr>
        <p:spPr>
          <a:xfrm>
            <a:off x="183478" y="74251"/>
            <a:ext cx="405752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b="1" dirty="0">
                <a:solidFill>
                  <a:srgbClr val="FF0000"/>
                </a:solidFill>
              </a:rPr>
              <a:t>Update 2023 (DRAFT – S. Reimann)</a:t>
            </a:r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3846119" y="1611643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 rot="18900000">
            <a:off x="4646773" y="2837827"/>
            <a:ext cx="187712" cy="187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" dirty="0"/>
          </a:p>
        </p:txBody>
      </p:sp>
      <p:sp>
        <p:nvSpPr>
          <p:cNvPr id="8" name="Textfeld 7"/>
          <p:cNvSpPr txBox="1"/>
          <p:nvPr/>
        </p:nvSpPr>
        <p:spPr>
          <a:xfrm>
            <a:off x="4697132" y="3004136"/>
            <a:ext cx="769763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800" dirty="0"/>
              <a:t>FCC needed</a:t>
            </a: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6185547" y="1114056"/>
            <a:ext cx="357304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117" name="Rechteck 116">
            <a:extLst>
              <a:ext uri="{FF2B5EF4-FFF2-40B4-BE49-F238E27FC236}">
                <a16:creationId xmlns:a16="http://schemas.microsoft.com/office/drawing/2014/main" id="{E49B56D6-B84A-2542-B3B0-928DBC4B4C64}"/>
              </a:ext>
            </a:extLst>
          </p:cNvPr>
          <p:cNvSpPr/>
          <p:nvPr/>
        </p:nvSpPr>
        <p:spPr>
          <a:xfrm>
            <a:off x="6190079" y="1603340"/>
            <a:ext cx="352771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</a:t>
            </a:r>
          </a:p>
          <a:p>
            <a:pPr algn="ctr"/>
            <a:r>
              <a:rPr lang="de-DE" sz="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30*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18" name="Geschweifte Klammer rechts 11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7792521" y="3348349"/>
            <a:ext cx="138126" cy="2473362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6921401" y="4658592"/>
            <a:ext cx="2176864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Early Science &amp; First Science+</a:t>
            </a:r>
          </a:p>
        </p:txBody>
      </p:sp>
      <p:sp>
        <p:nvSpPr>
          <p:cNvPr id="121" name="Rechteck 120">
            <a:extLst>
              <a:ext uri="{FF2B5EF4-FFF2-40B4-BE49-F238E27FC236}">
                <a16:creationId xmlns:a16="http://schemas.microsoft.com/office/drawing/2014/main" id="{ADA9DFEA-9439-7744-85CB-22E079EF82E1}"/>
              </a:ext>
            </a:extLst>
          </p:cNvPr>
          <p:cNvSpPr/>
          <p:nvPr/>
        </p:nvSpPr>
        <p:spPr>
          <a:xfrm>
            <a:off x="1118462" y="4127324"/>
            <a:ext cx="1172301" cy="1310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/>
          </a:p>
        </p:txBody>
      </p:sp>
      <p:sp>
        <p:nvSpPr>
          <p:cNvPr id="122" name="Rechteck 121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798061" y="1614058"/>
            <a:ext cx="340036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endParaRPr lang="en-US" sz="800" dirty="0"/>
          </a:p>
        </p:txBody>
      </p:sp>
      <p:sp>
        <p:nvSpPr>
          <p:cNvPr id="124" name="Rechteck 123"/>
          <p:cNvSpPr/>
          <p:nvPr/>
        </p:nvSpPr>
        <p:spPr>
          <a:xfrm rot="18900000">
            <a:off x="7505639" y="2842064"/>
            <a:ext cx="187712" cy="187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" dirty="0"/>
          </a:p>
        </p:txBody>
      </p:sp>
      <p:sp>
        <p:nvSpPr>
          <p:cNvPr id="125" name="Textfeld 124"/>
          <p:cNvSpPr txBox="1"/>
          <p:nvPr/>
        </p:nvSpPr>
        <p:spPr>
          <a:xfrm>
            <a:off x="7499837" y="3023743"/>
            <a:ext cx="798617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800" dirty="0"/>
              <a:t>PCP reached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743A25B9-7173-2B72-46EA-C745D3046B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75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8403F8-AF81-294A-A5A2-AA2631F667A1}" type="datetime1">
              <a:rPr lang="de-DE" smtClean="0"/>
              <a:pPr/>
              <a:t>18.07.23</a:t>
            </a:fld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5138097" y="1084209"/>
            <a:ext cx="505903" cy="2671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dirty="0">
                <a:latin typeface="Calibri Light" panose="020F0302020204030204" pitchFamily="34" charset="0"/>
                <a:cs typeface="Calibri Light" panose="020F0302020204030204" pitchFamily="34" charset="0"/>
              </a:rPr>
              <a:t>restricted shutdown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B7196E0-206A-2471-EA5C-1EC8AB8BDC65}"/>
              </a:ext>
            </a:extLst>
          </p:cNvPr>
          <p:cNvSpPr txBox="1"/>
          <p:nvPr/>
        </p:nvSpPr>
        <p:spPr>
          <a:xfrm>
            <a:off x="4457263" y="3355809"/>
            <a:ext cx="1289134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</a:rPr>
              <a:t>early science (ES) </a:t>
            </a:r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E9087FA-137C-3531-3EFA-011966C9AC30}"/>
              </a:ext>
            </a:extLst>
          </p:cNvPr>
          <p:cNvSpPr txBox="1"/>
          <p:nvPr/>
        </p:nvSpPr>
        <p:spPr>
          <a:xfrm>
            <a:off x="5316687" y="3549750"/>
            <a:ext cx="1233030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first science (FS) 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3319F17-A05C-1949-6201-2756E078E8D5}"/>
              </a:ext>
            </a:extLst>
          </p:cNvPr>
          <p:cNvSpPr txBox="1"/>
          <p:nvPr/>
        </p:nvSpPr>
        <p:spPr>
          <a:xfrm>
            <a:off x="5656534" y="3751693"/>
            <a:ext cx="1398140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first science + (FS+) </a:t>
            </a:r>
            <a:endParaRPr lang="en-GB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Rechteck 95"/>
          <p:cNvSpPr/>
          <p:nvPr/>
        </p:nvSpPr>
        <p:spPr>
          <a:xfrm>
            <a:off x="4214364" y="1083948"/>
            <a:ext cx="505903" cy="2671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dirty="0">
                <a:latin typeface="Calibri Light" panose="020F0302020204030204" pitchFamily="34" charset="0"/>
                <a:cs typeface="Calibri Light" panose="020F0302020204030204" pitchFamily="34" charset="0"/>
              </a:rPr>
              <a:t>restricted shutdown</a:t>
            </a:r>
          </a:p>
        </p:txBody>
      </p:sp>
    </p:spTree>
    <p:extLst>
      <p:ext uri="{BB962C8B-B14F-4D97-AF65-F5344CB8AC3E}">
        <p14:creationId xmlns:p14="http://schemas.microsoft.com/office/powerpoint/2010/main" val="2439811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eck 119">
            <a:extLst>
              <a:ext uri="{FF2B5EF4-FFF2-40B4-BE49-F238E27FC236}">
                <a16:creationId xmlns:a16="http://schemas.microsoft.com/office/drawing/2014/main" id="{541896D6-B6D0-7F46-9E0C-BCC03D5D7A7F}"/>
              </a:ext>
            </a:extLst>
          </p:cNvPr>
          <p:cNvSpPr/>
          <p:nvPr/>
        </p:nvSpPr>
        <p:spPr>
          <a:xfrm>
            <a:off x="7149800" y="3599699"/>
            <a:ext cx="296749" cy="145178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/>
          </a:p>
        </p:txBody>
      </p:sp>
      <p:cxnSp>
        <p:nvCxnSpPr>
          <p:cNvPr id="81" name="Gerader Verbinder 4">
            <a:extLst>
              <a:ext uri="{FF2B5EF4-FFF2-40B4-BE49-F238E27FC236}">
                <a16:creationId xmlns:a16="http://schemas.microsoft.com/office/drawing/2014/main" id="{A3E13F90-9EE7-3E42-B2B7-D14CD6EE5C1E}"/>
              </a:ext>
            </a:extLst>
          </p:cNvPr>
          <p:cNvCxnSpPr>
            <a:cxnSpLocks/>
          </p:cNvCxnSpPr>
          <p:nvPr/>
        </p:nvCxnSpPr>
        <p:spPr>
          <a:xfrm>
            <a:off x="4716016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4">
            <a:extLst>
              <a:ext uri="{FF2B5EF4-FFF2-40B4-BE49-F238E27FC236}">
                <a16:creationId xmlns:a16="http://schemas.microsoft.com/office/drawing/2014/main" id="{2714FB18-207D-4249-81B7-37ED7CF52041}"/>
              </a:ext>
            </a:extLst>
          </p:cNvPr>
          <p:cNvCxnSpPr>
            <a:cxnSpLocks/>
          </p:cNvCxnSpPr>
          <p:nvPr/>
        </p:nvCxnSpPr>
        <p:spPr>
          <a:xfrm>
            <a:off x="5656535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4">
            <a:extLst>
              <a:ext uri="{FF2B5EF4-FFF2-40B4-BE49-F238E27FC236}">
                <a16:creationId xmlns:a16="http://schemas.microsoft.com/office/drawing/2014/main" id="{2DC3FF08-DFC4-BA40-A1CA-A114C391962A}"/>
              </a:ext>
            </a:extLst>
          </p:cNvPr>
          <p:cNvCxnSpPr>
            <a:cxnSpLocks/>
          </p:cNvCxnSpPr>
          <p:nvPr/>
        </p:nvCxnSpPr>
        <p:spPr>
          <a:xfrm>
            <a:off x="6583809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4">
            <a:extLst>
              <a:ext uri="{FF2B5EF4-FFF2-40B4-BE49-F238E27FC236}">
                <a16:creationId xmlns:a16="http://schemas.microsoft.com/office/drawing/2014/main" id="{0260D12E-73E9-7642-9CE2-1612D3B5B104}"/>
              </a:ext>
            </a:extLst>
          </p:cNvPr>
          <p:cNvCxnSpPr>
            <a:cxnSpLocks/>
          </p:cNvCxnSpPr>
          <p:nvPr/>
        </p:nvCxnSpPr>
        <p:spPr>
          <a:xfrm>
            <a:off x="752432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hteck 79">
            <a:extLst>
              <a:ext uri="{FF2B5EF4-FFF2-40B4-BE49-F238E27FC236}">
                <a16:creationId xmlns:a16="http://schemas.microsoft.com/office/drawing/2014/main" id="{FF3A0E17-9874-CD43-AF4F-C15DF41D02EF}"/>
              </a:ext>
            </a:extLst>
          </p:cNvPr>
          <p:cNvSpPr/>
          <p:nvPr/>
        </p:nvSpPr>
        <p:spPr>
          <a:xfrm>
            <a:off x="-9" y="1058389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</a:t>
            </a:r>
            <a:endParaRPr lang="en-US" sz="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D4A127-83F7-4044-9CFB-A68AE04D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FAIR/GSI strategic operation scenario towards FS+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3C0EA5-8005-0C46-B272-1FB79B848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7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BDDA-5CCF-8748-8988-9DC6C8981774}" type="slidenum">
              <a:rPr lang="de-DE" smtClean="0"/>
              <a:pPr/>
              <a:t>28</a:t>
            </a:fld>
            <a:endParaRPr lang="de-DE" dirty="0"/>
          </a:p>
        </p:txBody>
      </p:sp>
      <p:cxnSp>
        <p:nvCxnSpPr>
          <p:cNvPr id="29" name="Gerader Verbinder 4">
            <a:extLst>
              <a:ext uri="{FF2B5EF4-FFF2-40B4-BE49-F238E27FC236}">
                <a16:creationId xmlns:a16="http://schemas.microsoft.com/office/drawing/2014/main" id="{CAF17B33-6680-3B42-B24E-A416CD5EE330}"/>
              </a:ext>
            </a:extLst>
          </p:cNvPr>
          <p:cNvCxnSpPr>
            <a:cxnSpLocks/>
          </p:cNvCxnSpPr>
          <p:nvPr/>
        </p:nvCxnSpPr>
        <p:spPr>
          <a:xfrm>
            <a:off x="284380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D4E6BEF7-CACE-8842-AC08-5C652A582CAC}"/>
              </a:ext>
            </a:extLst>
          </p:cNvPr>
          <p:cNvSpPr txBox="1"/>
          <p:nvPr/>
        </p:nvSpPr>
        <p:spPr>
          <a:xfrm>
            <a:off x="1209159" y="4299487"/>
            <a:ext cx="638288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2022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967A8E8-2F4F-0843-BBE3-C98BA6E43E06}"/>
              </a:ext>
            </a:extLst>
          </p:cNvPr>
          <p:cNvSpPr txBox="1"/>
          <p:nvPr/>
        </p:nvSpPr>
        <p:spPr>
          <a:xfrm>
            <a:off x="2129030" y="429948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2023</a:t>
            </a:r>
          </a:p>
        </p:txBody>
      </p:sp>
      <p:sp>
        <p:nvSpPr>
          <p:cNvPr id="46" name="Geschweifte Klammer rechts 45">
            <a:extLst>
              <a:ext uri="{FF2B5EF4-FFF2-40B4-BE49-F238E27FC236}">
                <a16:creationId xmlns:a16="http://schemas.microsoft.com/office/drawing/2014/main" id="{766B2339-30D8-AB4F-8F4C-CF61C5F44A63}"/>
              </a:ext>
            </a:extLst>
          </p:cNvPr>
          <p:cNvSpPr/>
          <p:nvPr/>
        </p:nvSpPr>
        <p:spPr>
          <a:xfrm rot="5400000">
            <a:off x="3292967" y="2289343"/>
            <a:ext cx="136944" cy="4590189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9AEEA2A0-959E-8D4E-935E-225D1E6F0AC4}"/>
              </a:ext>
            </a:extLst>
          </p:cNvPr>
          <p:cNvSpPr txBox="1"/>
          <p:nvPr/>
        </p:nvSpPr>
        <p:spPr>
          <a:xfrm>
            <a:off x="2828168" y="4714112"/>
            <a:ext cx="1078317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FAIR Phase 0</a:t>
            </a:r>
          </a:p>
        </p:txBody>
      </p:sp>
      <p:sp>
        <p:nvSpPr>
          <p:cNvPr id="48" name="Geschweifte Klammer rechts 4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6067464" y="4137746"/>
            <a:ext cx="138126" cy="894565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5604021" y="4684326"/>
            <a:ext cx="1046193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Early Science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6E52EC9F-CF42-3F40-B986-62ED3A8317E5}"/>
              </a:ext>
            </a:extLst>
          </p:cNvPr>
          <p:cNvSpPr/>
          <p:nvPr/>
        </p:nvSpPr>
        <p:spPr>
          <a:xfrm>
            <a:off x="1118462" y="1122360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134 </a:t>
            </a:r>
            <a:endParaRPr lang="en-US" sz="800" dirty="0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931F224E-A706-8542-B3D5-534E346E8223}"/>
              </a:ext>
            </a:extLst>
          </p:cNvPr>
          <p:cNvSpPr/>
          <p:nvPr/>
        </p:nvSpPr>
        <p:spPr>
          <a:xfrm>
            <a:off x="2498868" y="1117632"/>
            <a:ext cx="295191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7FF8F1E8-F7D0-3141-92D3-E2AD2434B880}"/>
              </a:ext>
            </a:extLst>
          </p:cNvPr>
          <p:cNvSpPr/>
          <p:nvPr/>
        </p:nvSpPr>
        <p:spPr>
          <a:xfrm>
            <a:off x="2903999" y="1112051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915292F8-1C42-8F4B-9339-51E9A268509C}"/>
              </a:ext>
            </a:extLst>
          </p:cNvPr>
          <p:cNvSpPr/>
          <p:nvPr/>
        </p:nvSpPr>
        <p:spPr>
          <a:xfrm>
            <a:off x="3852272" y="1116601"/>
            <a:ext cx="356843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US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787916" y="1122359"/>
            <a:ext cx="340036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5728435" y="1117633"/>
            <a:ext cx="357304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64" name="Foliennummernplatzhalter 2">
            <a:extLst>
              <a:ext uri="{FF2B5EF4-FFF2-40B4-BE49-F238E27FC236}">
                <a16:creationId xmlns:a16="http://schemas.microsoft.com/office/drawing/2014/main" id="{D4A4786A-8140-7F49-91A9-B1E29ED2CA79}"/>
              </a:ext>
            </a:extLst>
          </p:cNvPr>
          <p:cNvSpPr txBox="1">
            <a:spLocks/>
          </p:cNvSpPr>
          <p:nvPr/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7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BDDA-5CCF-8748-8988-9DC6C8981774}" type="slidenum">
              <a:rPr lang="de-DE" smtClean="0"/>
              <a:pPr/>
              <a:t>28</a:t>
            </a:fld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707C22B-35E2-2341-9DED-CCF2D878919C}"/>
              </a:ext>
            </a:extLst>
          </p:cNvPr>
          <p:cNvGrpSpPr/>
          <p:nvPr/>
        </p:nvGrpSpPr>
        <p:grpSpPr>
          <a:xfrm>
            <a:off x="0" y="2243757"/>
            <a:ext cx="9160552" cy="1041376"/>
            <a:chOff x="0" y="2753894"/>
            <a:chExt cx="9160552" cy="1041376"/>
          </a:xfrm>
        </p:grpSpPr>
        <p:sp>
          <p:nvSpPr>
            <p:cNvPr id="71" name="Rahmen 70">
              <a:extLst>
                <a:ext uri="{FF2B5EF4-FFF2-40B4-BE49-F238E27FC236}">
                  <a16:creationId xmlns:a16="http://schemas.microsoft.com/office/drawing/2014/main" id="{E3A203DA-79FF-8049-8616-931B3C04FB99}"/>
                </a:ext>
              </a:extLst>
            </p:cNvPr>
            <p:cNvSpPr/>
            <p:nvPr/>
          </p:nvSpPr>
          <p:spPr>
            <a:xfrm>
              <a:off x="0" y="2753894"/>
              <a:ext cx="9160552" cy="1041376"/>
            </a:xfrm>
            <a:prstGeom prst="frame">
              <a:avLst>
                <a:gd name="adj1" fmla="val 2976"/>
              </a:avLst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28C8C8BA-EA85-2146-BFCA-8419B3B53030}"/>
                </a:ext>
              </a:extLst>
            </p:cNvPr>
            <p:cNvSpPr/>
            <p:nvPr/>
          </p:nvSpPr>
          <p:spPr>
            <a:xfrm>
              <a:off x="1" y="2753894"/>
              <a:ext cx="1026918" cy="1024514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/>
                <a:t>Project phases (ES, FS, FS+)</a:t>
              </a:r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1828DF90-3025-FA46-A666-3ED558EFB96C}"/>
                </a:ext>
              </a:extLst>
            </p:cNvPr>
            <p:cNvSpPr/>
            <p:nvPr/>
          </p:nvSpPr>
          <p:spPr>
            <a:xfrm>
              <a:off x="2883518" y="2838230"/>
              <a:ext cx="3679812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 Installation of Accelerator Components</a:t>
              </a:r>
              <a:endParaRPr lang="en-GB" sz="1200" dirty="0"/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713E60CE-8FE6-4E4E-879A-B939ABF3E708}"/>
                </a:ext>
              </a:extLst>
            </p:cNvPr>
            <p:cNvSpPr/>
            <p:nvPr/>
          </p:nvSpPr>
          <p:spPr>
            <a:xfrm>
              <a:off x="4206120" y="3091317"/>
              <a:ext cx="2875760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FAIR Hardware Commissioning</a:t>
              </a:r>
              <a:endParaRPr lang="en-GB" sz="1200" dirty="0"/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F8D7F67D-95C9-8649-A8B2-BA5C162FBBE2}"/>
                </a:ext>
              </a:extLst>
            </p:cNvPr>
            <p:cNvSpPr/>
            <p:nvPr/>
          </p:nvSpPr>
          <p:spPr>
            <a:xfrm>
              <a:off x="5666084" y="3351296"/>
              <a:ext cx="3468912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 Beam Commissioning</a:t>
              </a:r>
              <a:r>
                <a:rPr lang="en-GB" sz="1200" dirty="0"/>
                <a:t>       </a:t>
              </a:r>
              <a:endPara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Rechteck 14">
            <a:extLst>
              <a:ext uri="{FF2B5EF4-FFF2-40B4-BE49-F238E27FC236}">
                <a16:creationId xmlns:a16="http://schemas.microsoft.com/office/drawing/2014/main" id="{2AB92C2C-24BB-5647-BF13-AD03D205CC11}"/>
              </a:ext>
            </a:extLst>
          </p:cNvPr>
          <p:cNvSpPr/>
          <p:nvPr/>
        </p:nvSpPr>
        <p:spPr>
          <a:xfrm>
            <a:off x="9098281" y="4499072"/>
            <a:ext cx="45719" cy="4154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75" name="Gerader Verbinder 4">
            <a:extLst>
              <a:ext uri="{FF2B5EF4-FFF2-40B4-BE49-F238E27FC236}">
                <a16:creationId xmlns:a16="http://schemas.microsoft.com/office/drawing/2014/main" id="{1956F2D1-3C33-3C48-AEAC-E32EF5D80D9A}"/>
              </a:ext>
            </a:extLst>
          </p:cNvPr>
          <p:cNvCxnSpPr>
            <a:cxnSpLocks/>
          </p:cNvCxnSpPr>
          <p:nvPr/>
        </p:nvCxnSpPr>
        <p:spPr>
          <a:xfrm>
            <a:off x="1907704" y="1058863"/>
            <a:ext cx="0" cy="3256053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4">
            <a:extLst>
              <a:ext uri="{FF2B5EF4-FFF2-40B4-BE49-F238E27FC236}">
                <a16:creationId xmlns:a16="http://schemas.microsoft.com/office/drawing/2014/main" id="{CF4A01B6-607F-9947-A279-9408D732D929}"/>
              </a:ext>
            </a:extLst>
          </p:cNvPr>
          <p:cNvCxnSpPr>
            <a:cxnSpLocks/>
          </p:cNvCxnSpPr>
          <p:nvPr/>
        </p:nvCxnSpPr>
        <p:spPr>
          <a:xfrm>
            <a:off x="3784327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Gerader Verbinder 4">
            <a:extLst>
              <a:ext uri="{FF2B5EF4-FFF2-40B4-BE49-F238E27FC236}">
                <a16:creationId xmlns:a16="http://schemas.microsoft.com/office/drawing/2014/main" id="{123A25D6-C1B5-924B-97FF-457425EF646E}"/>
              </a:ext>
            </a:extLst>
          </p:cNvPr>
          <p:cNvCxnSpPr>
            <a:cxnSpLocks/>
          </p:cNvCxnSpPr>
          <p:nvPr/>
        </p:nvCxnSpPr>
        <p:spPr>
          <a:xfrm>
            <a:off x="8460432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feld 88">
            <a:extLst>
              <a:ext uri="{FF2B5EF4-FFF2-40B4-BE49-F238E27FC236}">
                <a16:creationId xmlns:a16="http://schemas.microsoft.com/office/drawing/2014/main" id="{B37F9824-1C58-3447-8074-061E97965A16}"/>
              </a:ext>
            </a:extLst>
          </p:cNvPr>
          <p:cNvSpPr txBox="1"/>
          <p:nvPr/>
        </p:nvSpPr>
        <p:spPr>
          <a:xfrm>
            <a:off x="3066952" y="429016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2024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64BB6EA1-FD7C-3B4A-969D-046576822606}"/>
              </a:ext>
            </a:extLst>
          </p:cNvPr>
          <p:cNvSpPr txBox="1"/>
          <p:nvPr/>
        </p:nvSpPr>
        <p:spPr>
          <a:xfrm>
            <a:off x="4004874" y="4293809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2025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07CB78DA-5CBA-EF48-87AE-98138F296B76}"/>
              </a:ext>
            </a:extLst>
          </p:cNvPr>
          <p:cNvSpPr txBox="1"/>
          <p:nvPr/>
        </p:nvSpPr>
        <p:spPr>
          <a:xfrm>
            <a:off x="4942796" y="429948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2026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A8F6B79D-219F-EA47-ADA5-4722BA82544F}"/>
              </a:ext>
            </a:extLst>
          </p:cNvPr>
          <p:cNvSpPr txBox="1"/>
          <p:nvPr/>
        </p:nvSpPr>
        <p:spPr>
          <a:xfrm>
            <a:off x="5860237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2027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6BFC534F-DE26-0240-BD00-6D875602AA54}"/>
              </a:ext>
            </a:extLst>
          </p:cNvPr>
          <p:cNvSpPr txBox="1"/>
          <p:nvPr/>
        </p:nvSpPr>
        <p:spPr>
          <a:xfrm>
            <a:off x="6778076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2028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24E199DD-3C7E-C042-960A-3DFB04C0BF23}"/>
              </a:ext>
            </a:extLst>
          </p:cNvPr>
          <p:cNvSpPr txBox="1"/>
          <p:nvPr/>
        </p:nvSpPr>
        <p:spPr>
          <a:xfrm>
            <a:off x="7723518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2029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58A580F2-42E0-A844-B34B-A42D83B0D325}"/>
              </a:ext>
            </a:extLst>
          </p:cNvPr>
          <p:cNvSpPr txBox="1"/>
          <p:nvPr/>
        </p:nvSpPr>
        <p:spPr>
          <a:xfrm>
            <a:off x="8580780" y="431491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2030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B81B561-D475-634E-8CC0-82B14402D828}"/>
              </a:ext>
            </a:extLst>
          </p:cNvPr>
          <p:cNvGrpSpPr/>
          <p:nvPr/>
        </p:nvGrpSpPr>
        <p:grpSpPr>
          <a:xfrm>
            <a:off x="0" y="3316549"/>
            <a:ext cx="9160552" cy="1008343"/>
            <a:chOff x="0" y="1271531"/>
            <a:chExt cx="9160552" cy="1022427"/>
          </a:xfrm>
        </p:grpSpPr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ADA9DFEA-9439-7744-85CB-22E079EF82E1}"/>
                </a:ext>
              </a:extLst>
            </p:cNvPr>
            <p:cNvSpPr/>
            <p:nvPr/>
          </p:nvSpPr>
          <p:spPr>
            <a:xfrm>
              <a:off x="1918943" y="2093631"/>
              <a:ext cx="7179324" cy="1363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UNILAC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EH,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SIS18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  TH, EX,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FRS, ESR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HITRAP, </a:t>
              </a:r>
              <a:r>
                <a:rPr lang="en-GB" sz="10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Cryring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GB" sz="1000" dirty="0"/>
            </a:p>
          </p:txBody>
        </p:sp>
        <p:sp>
          <p:nvSpPr>
            <p:cNvPr id="24" name="Rahmen 23">
              <a:extLst>
                <a:ext uri="{FF2B5EF4-FFF2-40B4-BE49-F238E27FC236}">
                  <a16:creationId xmlns:a16="http://schemas.microsoft.com/office/drawing/2014/main" id="{EF8BC6AB-3048-354F-BA56-532455046127}"/>
                </a:ext>
              </a:extLst>
            </p:cNvPr>
            <p:cNvSpPr/>
            <p:nvPr/>
          </p:nvSpPr>
          <p:spPr>
            <a:xfrm>
              <a:off x="0" y="1271532"/>
              <a:ext cx="9160552" cy="1020342"/>
            </a:xfrm>
            <a:prstGeom prst="frame">
              <a:avLst>
                <a:gd name="adj1" fmla="val 2976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F9B00A20-D75D-9047-BB9D-0903C7E267A3}"/>
                </a:ext>
              </a:extLst>
            </p:cNvPr>
            <p:cNvSpPr/>
            <p:nvPr/>
          </p:nvSpPr>
          <p:spPr>
            <a:xfrm>
              <a:off x="1" y="1271531"/>
              <a:ext cx="1026918" cy="102242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/>
                <a:t>Facility availability</a:t>
              </a:r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2B40FF8C-348B-6F4F-B1D8-BEE5574C697E}"/>
                </a:ext>
              </a:extLst>
            </p:cNvPr>
            <p:cNvSpPr/>
            <p:nvPr/>
          </p:nvSpPr>
          <p:spPr>
            <a:xfrm>
              <a:off x="6465501" y="1355188"/>
              <a:ext cx="2627025" cy="14710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SIS18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/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541896D6-B6D0-7F46-9E0C-BCC03D5D7A7F}"/>
                </a:ext>
              </a:extLst>
            </p:cNvPr>
            <p:cNvSpPr/>
            <p:nvPr/>
          </p:nvSpPr>
          <p:spPr>
            <a:xfrm>
              <a:off x="6032419" y="1352180"/>
              <a:ext cx="433082" cy="147206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35D6777D-C9BA-6940-803B-FEB48C8EDF74}"/>
                </a:ext>
              </a:extLst>
            </p:cNvPr>
            <p:cNvSpPr/>
            <p:nvPr/>
          </p:nvSpPr>
          <p:spPr>
            <a:xfrm>
              <a:off x="7473768" y="1750062"/>
              <a:ext cx="1618757" cy="1574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–&gt; CBM</a:t>
              </a:r>
              <a:endParaRPr lang="en-GB" sz="1000" dirty="0"/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599B9E73-E304-D646-AC17-94D9BD657564}"/>
                </a:ext>
              </a:extLst>
            </p:cNvPr>
            <p:cNvSpPr/>
            <p:nvPr/>
          </p:nvSpPr>
          <p:spPr>
            <a:xfrm>
              <a:off x="7248742" y="1751907"/>
              <a:ext cx="225026" cy="155618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A870F806-E150-EF40-AB19-BF864748A10D}"/>
                </a:ext>
              </a:extLst>
            </p:cNvPr>
            <p:cNvSpPr/>
            <p:nvPr/>
          </p:nvSpPr>
          <p:spPr>
            <a:xfrm>
              <a:off x="7376532" y="1556933"/>
              <a:ext cx="1716158" cy="148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1" name="Rechteck 100">
            <a:extLst>
              <a:ext uri="{FF2B5EF4-FFF2-40B4-BE49-F238E27FC236}">
                <a16:creationId xmlns:a16="http://schemas.microsoft.com/office/drawing/2014/main" id="{1CEAF3EE-C15F-1F41-B28C-964AB4326200}"/>
              </a:ext>
            </a:extLst>
          </p:cNvPr>
          <p:cNvSpPr/>
          <p:nvPr/>
        </p:nvSpPr>
        <p:spPr>
          <a:xfrm>
            <a:off x="6695959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US" sz="800" dirty="0"/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1ED7372A-BB65-2F43-892E-9C2903E2AD3E}"/>
              </a:ext>
            </a:extLst>
          </p:cNvPr>
          <p:cNvSpPr/>
          <p:nvPr/>
        </p:nvSpPr>
        <p:spPr>
          <a:xfrm>
            <a:off x="7610726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</a:t>
            </a:r>
            <a:endParaRPr lang="en-US" sz="800" dirty="0"/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4EB81290-6A5C-C146-94F5-EAC80C5F49C0}"/>
              </a:ext>
            </a:extLst>
          </p:cNvPr>
          <p:cNvSpPr/>
          <p:nvPr/>
        </p:nvSpPr>
        <p:spPr>
          <a:xfrm>
            <a:off x="8605777" y="1117633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240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7FB9C3BD-A207-0E4B-832E-CA4D3168500B}"/>
              </a:ext>
            </a:extLst>
          </p:cNvPr>
          <p:cNvSpPr/>
          <p:nvPr/>
        </p:nvSpPr>
        <p:spPr>
          <a:xfrm>
            <a:off x="0" y="1058390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err="1"/>
              <a:t>Acc</a:t>
            </a:r>
            <a:r>
              <a:rPr lang="de-DE" sz="1000" dirty="0"/>
              <a:t>. </a:t>
            </a:r>
            <a:r>
              <a:rPr lang="en-GB" sz="1000" dirty="0"/>
              <a:t>Operation total / days</a:t>
            </a: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7DC4C94C-2A38-2349-A726-CDA7A6B10E38}"/>
              </a:ext>
            </a:extLst>
          </p:cNvPr>
          <p:cNvSpPr/>
          <p:nvPr/>
        </p:nvSpPr>
        <p:spPr>
          <a:xfrm>
            <a:off x="-11239" y="1547673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</a:t>
            </a:r>
            <a:endParaRPr lang="en-US" sz="600" dirty="0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F3E7796E-C115-7245-9F66-D01E4CFD0FF1}"/>
              </a:ext>
            </a:extLst>
          </p:cNvPr>
          <p:cNvSpPr/>
          <p:nvPr/>
        </p:nvSpPr>
        <p:spPr>
          <a:xfrm>
            <a:off x="1107232" y="1611644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107 </a:t>
            </a:r>
            <a:endParaRPr lang="en-US" sz="800" dirty="0"/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86F5B659-0914-6749-98F2-9DB839F30A77}"/>
              </a:ext>
            </a:extLst>
          </p:cNvPr>
          <p:cNvSpPr/>
          <p:nvPr/>
        </p:nvSpPr>
        <p:spPr>
          <a:xfrm>
            <a:off x="2500229" y="1611643"/>
            <a:ext cx="287212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2903999" y="1611643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E49B56D6-B84A-2542-B3B0-928DBC4B4C64}"/>
              </a:ext>
            </a:extLst>
          </p:cNvPr>
          <p:cNvSpPr/>
          <p:nvPr/>
        </p:nvSpPr>
        <p:spPr>
          <a:xfrm>
            <a:off x="5732967" y="1606917"/>
            <a:ext cx="352771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 30*</a:t>
            </a: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C2AA84B7-2845-EE4A-849F-3295801E0B1C}"/>
              </a:ext>
            </a:extLst>
          </p:cNvPr>
          <p:cNvSpPr/>
          <p:nvPr/>
        </p:nvSpPr>
        <p:spPr>
          <a:xfrm>
            <a:off x="6684729" y="1606917"/>
            <a:ext cx="777808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 100*</a:t>
            </a:r>
            <a:endParaRPr lang="en-US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1040A597-5806-714D-890A-214D0FEC7D65}"/>
              </a:ext>
            </a:extLst>
          </p:cNvPr>
          <p:cNvSpPr/>
          <p:nvPr/>
        </p:nvSpPr>
        <p:spPr>
          <a:xfrm>
            <a:off x="7599496" y="1606917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  <a:endParaRPr lang="en-US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B6ED2616-6C3B-854E-A95F-55A2E7122458}"/>
              </a:ext>
            </a:extLst>
          </p:cNvPr>
          <p:cNvSpPr/>
          <p:nvPr/>
        </p:nvSpPr>
        <p:spPr>
          <a:xfrm>
            <a:off x="-11230" y="1547674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dirty="0" err="1"/>
              <a:t>Physics</a:t>
            </a:r>
            <a:r>
              <a:rPr lang="de-DE" sz="900" dirty="0"/>
              <a:t> beam time/</a:t>
            </a:r>
            <a:r>
              <a:rPr lang="en-GB" sz="900" dirty="0"/>
              <a:t> days</a:t>
            </a: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8611665C-86D7-4C47-B475-BA43A6537426}"/>
              </a:ext>
            </a:extLst>
          </p:cNvPr>
          <p:cNvSpPr/>
          <p:nvPr/>
        </p:nvSpPr>
        <p:spPr>
          <a:xfrm>
            <a:off x="8605777" y="1606917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180</a:t>
            </a:r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A9A84CC4-342B-9547-AA21-22B4D2F054E4}"/>
              </a:ext>
            </a:extLst>
          </p:cNvPr>
          <p:cNvSpPr/>
          <p:nvPr/>
        </p:nvSpPr>
        <p:spPr>
          <a:xfrm>
            <a:off x="5644000" y="1939450"/>
            <a:ext cx="1892752" cy="25275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*number of days to be announced for PAC call</a:t>
            </a:r>
          </a:p>
          <a:p>
            <a:pPr algn="ctr"/>
            <a:r>
              <a:rPr lang="en-GB" sz="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(share is reduced due to FAIR commissioning)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003679-7030-7BCE-91D2-9F1153F6D6E6}"/>
              </a:ext>
            </a:extLst>
          </p:cNvPr>
          <p:cNvSpPr txBox="1"/>
          <p:nvPr/>
        </p:nvSpPr>
        <p:spPr>
          <a:xfrm>
            <a:off x="422568" y="83931"/>
            <a:ext cx="3865225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b="1" dirty="0">
                <a:solidFill>
                  <a:srgbClr val="FF0000"/>
                </a:solidFill>
              </a:rPr>
              <a:t>2023 (FAIR Re-Baselining update)</a:t>
            </a:r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3846119" y="1611643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 rot="18900000">
            <a:off x="4710842" y="2586278"/>
            <a:ext cx="187712" cy="187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" dirty="0"/>
          </a:p>
        </p:txBody>
      </p:sp>
      <p:sp>
        <p:nvSpPr>
          <p:cNvPr id="8" name="Textfeld 7"/>
          <p:cNvSpPr txBox="1"/>
          <p:nvPr/>
        </p:nvSpPr>
        <p:spPr>
          <a:xfrm>
            <a:off x="4679610" y="2771812"/>
            <a:ext cx="1019831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800" dirty="0"/>
              <a:t>FCC OP ready</a:t>
            </a:r>
          </a:p>
          <a:p>
            <a:pPr algn="l"/>
            <a:r>
              <a:rPr lang="en-US" sz="800" dirty="0"/>
              <a:t>UNILAC CS ready</a:t>
            </a: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6185547" y="1114056"/>
            <a:ext cx="357304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117" name="Rechteck 116">
            <a:extLst>
              <a:ext uri="{FF2B5EF4-FFF2-40B4-BE49-F238E27FC236}">
                <a16:creationId xmlns:a16="http://schemas.microsoft.com/office/drawing/2014/main" id="{E49B56D6-B84A-2542-B3B0-928DBC4B4C64}"/>
              </a:ext>
            </a:extLst>
          </p:cNvPr>
          <p:cNvSpPr/>
          <p:nvPr/>
        </p:nvSpPr>
        <p:spPr>
          <a:xfrm>
            <a:off x="6190079" y="1603340"/>
            <a:ext cx="352771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 30*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118" name="Geschweifte Klammer rechts 11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7792521" y="3348349"/>
            <a:ext cx="138126" cy="2473362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6921401" y="4658592"/>
            <a:ext cx="2176864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Early Science &amp; First Science+</a:t>
            </a:r>
          </a:p>
        </p:txBody>
      </p:sp>
      <p:sp>
        <p:nvSpPr>
          <p:cNvPr id="122" name="Rechteck 121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798061" y="1614058"/>
            <a:ext cx="340036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endParaRPr lang="en-US" sz="800" dirty="0"/>
          </a:p>
        </p:txBody>
      </p:sp>
      <p:sp>
        <p:nvSpPr>
          <p:cNvPr id="124" name="Rechteck 123"/>
          <p:cNvSpPr/>
          <p:nvPr/>
        </p:nvSpPr>
        <p:spPr>
          <a:xfrm rot="18900000">
            <a:off x="7505639" y="2829452"/>
            <a:ext cx="187712" cy="187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" dirty="0"/>
          </a:p>
        </p:txBody>
      </p:sp>
      <p:sp>
        <p:nvSpPr>
          <p:cNvPr id="125" name="Textfeld 124"/>
          <p:cNvSpPr txBox="1"/>
          <p:nvPr/>
        </p:nvSpPr>
        <p:spPr>
          <a:xfrm>
            <a:off x="7499837" y="3023743"/>
            <a:ext cx="798617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800" dirty="0"/>
              <a:t>PCP reached</a:t>
            </a:r>
          </a:p>
        </p:txBody>
      </p:sp>
      <p:sp>
        <p:nvSpPr>
          <p:cNvPr id="10" name="Rechteck 9"/>
          <p:cNvSpPr/>
          <p:nvPr/>
        </p:nvSpPr>
        <p:spPr>
          <a:xfrm>
            <a:off x="5138097" y="1087429"/>
            <a:ext cx="505903" cy="2671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dirty="0">
                <a:latin typeface="Calibri Light" panose="020F0302020204030204" pitchFamily="34" charset="0"/>
                <a:cs typeface="Calibri Light" panose="020F0302020204030204" pitchFamily="34" charset="0"/>
              </a:rPr>
              <a:t>restricted shutdown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B7196E0-206A-2471-EA5C-1EC8AB8BDC65}"/>
              </a:ext>
            </a:extLst>
          </p:cNvPr>
          <p:cNvSpPr txBox="1"/>
          <p:nvPr/>
        </p:nvSpPr>
        <p:spPr>
          <a:xfrm>
            <a:off x="4457263" y="3355809"/>
            <a:ext cx="1289134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</a:rPr>
              <a:t>early science (ES) </a:t>
            </a:r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E9087FA-137C-3531-3EFA-011966C9AC30}"/>
              </a:ext>
            </a:extLst>
          </p:cNvPr>
          <p:cNvSpPr txBox="1"/>
          <p:nvPr/>
        </p:nvSpPr>
        <p:spPr>
          <a:xfrm>
            <a:off x="5316687" y="3549750"/>
            <a:ext cx="1233030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first science (FS) 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3319F17-A05C-1949-6201-2756E078E8D5}"/>
              </a:ext>
            </a:extLst>
          </p:cNvPr>
          <p:cNvSpPr txBox="1"/>
          <p:nvPr/>
        </p:nvSpPr>
        <p:spPr>
          <a:xfrm>
            <a:off x="5656534" y="3751693"/>
            <a:ext cx="1398140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first science + (FS+) </a:t>
            </a:r>
            <a:endParaRPr lang="en-GB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ADA9DFEA-9439-7744-85CB-22E079EF82E1}"/>
              </a:ext>
            </a:extLst>
          </p:cNvPr>
          <p:cNvSpPr/>
          <p:nvPr/>
        </p:nvSpPr>
        <p:spPr>
          <a:xfrm>
            <a:off x="1118462" y="4123898"/>
            <a:ext cx="1254482" cy="1344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/>
          </a:p>
        </p:txBody>
      </p:sp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B22FAF82-39A9-6B96-4B1D-E96940494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75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Daniel Severin &amp; Stephan Reimann - Research Retreat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2320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eck 119">
            <a:extLst>
              <a:ext uri="{FF2B5EF4-FFF2-40B4-BE49-F238E27FC236}">
                <a16:creationId xmlns:a16="http://schemas.microsoft.com/office/drawing/2014/main" id="{541896D6-B6D0-7F46-9E0C-BCC03D5D7A7F}"/>
              </a:ext>
            </a:extLst>
          </p:cNvPr>
          <p:cNvSpPr/>
          <p:nvPr/>
        </p:nvSpPr>
        <p:spPr>
          <a:xfrm>
            <a:off x="7149800" y="3599699"/>
            <a:ext cx="296749" cy="145178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/>
          </a:p>
        </p:txBody>
      </p:sp>
      <p:cxnSp>
        <p:nvCxnSpPr>
          <p:cNvPr id="81" name="Gerader Verbinder 4">
            <a:extLst>
              <a:ext uri="{FF2B5EF4-FFF2-40B4-BE49-F238E27FC236}">
                <a16:creationId xmlns:a16="http://schemas.microsoft.com/office/drawing/2014/main" id="{A3E13F90-9EE7-3E42-B2B7-D14CD6EE5C1E}"/>
              </a:ext>
            </a:extLst>
          </p:cNvPr>
          <p:cNvCxnSpPr>
            <a:cxnSpLocks/>
          </p:cNvCxnSpPr>
          <p:nvPr/>
        </p:nvCxnSpPr>
        <p:spPr>
          <a:xfrm>
            <a:off x="4716016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4">
            <a:extLst>
              <a:ext uri="{FF2B5EF4-FFF2-40B4-BE49-F238E27FC236}">
                <a16:creationId xmlns:a16="http://schemas.microsoft.com/office/drawing/2014/main" id="{2714FB18-207D-4249-81B7-37ED7CF52041}"/>
              </a:ext>
            </a:extLst>
          </p:cNvPr>
          <p:cNvCxnSpPr>
            <a:cxnSpLocks/>
          </p:cNvCxnSpPr>
          <p:nvPr/>
        </p:nvCxnSpPr>
        <p:spPr>
          <a:xfrm>
            <a:off x="5656535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4">
            <a:extLst>
              <a:ext uri="{FF2B5EF4-FFF2-40B4-BE49-F238E27FC236}">
                <a16:creationId xmlns:a16="http://schemas.microsoft.com/office/drawing/2014/main" id="{2DC3FF08-DFC4-BA40-A1CA-A114C391962A}"/>
              </a:ext>
            </a:extLst>
          </p:cNvPr>
          <p:cNvCxnSpPr>
            <a:cxnSpLocks/>
          </p:cNvCxnSpPr>
          <p:nvPr/>
        </p:nvCxnSpPr>
        <p:spPr>
          <a:xfrm>
            <a:off x="6583809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4">
            <a:extLst>
              <a:ext uri="{FF2B5EF4-FFF2-40B4-BE49-F238E27FC236}">
                <a16:creationId xmlns:a16="http://schemas.microsoft.com/office/drawing/2014/main" id="{0260D12E-73E9-7642-9CE2-1612D3B5B104}"/>
              </a:ext>
            </a:extLst>
          </p:cNvPr>
          <p:cNvCxnSpPr>
            <a:cxnSpLocks/>
          </p:cNvCxnSpPr>
          <p:nvPr/>
        </p:nvCxnSpPr>
        <p:spPr>
          <a:xfrm>
            <a:off x="752432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hteck 79">
            <a:extLst>
              <a:ext uri="{FF2B5EF4-FFF2-40B4-BE49-F238E27FC236}">
                <a16:creationId xmlns:a16="http://schemas.microsoft.com/office/drawing/2014/main" id="{FF3A0E17-9874-CD43-AF4F-C15DF41D02EF}"/>
              </a:ext>
            </a:extLst>
          </p:cNvPr>
          <p:cNvSpPr/>
          <p:nvPr/>
        </p:nvSpPr>
        <p:spPr>
          <a:xfrm>
            <a:off x="-9" y="1058389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</a:t>
            </a:r>
            <a:endParaRPr lang="en-US" sz="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D4A127-83F7-4044-9CFB-A68AE04D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FAIR/GSI strategic operation scenario towards FS+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3C0EA5-8005-0C46-B272-1FB79B848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7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BDDA-5CCF-8748-8988-9DC6C8981774}" type="slidenum">
              <a:rPr lang="de-DE" smtClean="0"/>
              <a:pPr/>
              <a:t>29</a:t>
            </a:fld>
            <a:endParaRPr lang="de-DE" dirty="0"/>
          </a:p>
        </p:txBody>
      </p:sp>
      <p:cxnSp>
        <p:nvCxnSpPr>
          <p:cNvPr id="29" name="Gerader Verbinder 4">
            <a:extLst>
              <a:ext uri="{FF2B5EF4-FFF2-40B4-BE49-F238E27FC236}">
                <a16:creationId xmlns:a16="http://schemas.microsoft.com/office/drawing/2014/main" id="{CAF17B33-6680-3B42-B24E-A416CD5EE330}"/>
              </a:ext>
            </a:extLst>
          </p:cNvPr>
          <p:cNvCxnSpPr>
            <a:cxnSpLocks/>
          </p:cNvCxnSpPr>
          <p:nvPr/>
        </p:nvCxnSpPr>
        <p:spPr>
          <a:xfrm>
            <a:off x="284380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D4E6BEF7-CACE-8842-AC08-5C652A582CAC}"/>
              </a:ext>
            </a:extLst>
          </p:cNvPr>
          <p:cNvSpPr txBox="1"/>
          <p:nvPr/>
        </p:nvSpPr>
        <p:spPr>
          <a:xfrm>
            <a:off x="1209159" y="4299487"/>
            <a:ext cx="638288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2022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967A8E8-2F4F-0843-BBE3-C98BA6E43E06}"/>
              </a:ext>
            </a:extLst>
          </p:cNvPr>
          <p:cNvSpPr txBox="1"/>
          <p:nvPr/>
        </p:nvSpPr>
        <p:spPr>
          <a:xfrm>
            <a:off x="2129030" y="429948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2023</a:t>
            </a:r>
          </a:p>
        </p:txBody>
      </p:sp>
      <p:sp>
        <p:nvSpPr>
          <p:cNvPr id="46" name="Geschweifte Klammer rechts 45">
            <a:extLst>
              <a:ext uri="{FF2B5EF4-FFF2-40B4-BE49-F238E27FC236}">
                <a16:creationId xmlns:a16="http://schemas.microsoft.com/office/drawing/2014/main" id="{766B2339-30D8-AB4F-8F4C-CF61C5F44A63}"/>
              </a:ext>
            </a:extLst>
          </p:cNvPr>
          <p:cNvSpPr/>
          <p:nvPr/>
        </p:nvSpPr>
        <p:spPr>
          <a:xfrm rot="5400000">
            <a:off x="3292967" y="2289343"/>
            <a:ext cx="136944" cy="4590189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9AEEA2A0-959E-8D4E-935E-225D1E6F0AC4}"/>
              </a:ext>
            </a:extLst>
          </p:cNvPr>
          <p:cNvSpPr txBox="1"/>
          <p:nvPr/>
        </p:nvSpPr>
        <p:spPr>
          <a:xfrm>
            <a:off x="2828168" y="4714112"/>
            <a:ext cx="1078317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FAIR Phase 0</a:t>
            </a:r>
          </a:p>
        </p:txBody>
      </p:sp>
      <p:sp>
        <p:nvSpPr>
          <p:cNvPr id="48" name="Geschweifte Klammer rechts 4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6067464" y="4137746"/>
            <a:ext cx="138126" cy="894565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5604021" y="4684326"/>
            <a:ext cx="1046193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Early Science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6E52EC9F-CF42-3F40-B986-62ED3A8317E5}"/>
              </a:ext>
            </a:extLst>
          </p:cNvPr>
          <p:cNvSpPr/>
          <p:nvPr/>
        </p:nvSpPr>
        <p:spPr>
          <a:xfrm>
            <a:off x="1118462" y="1122360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134 </a:t>
            </a:r>
            <a:endParaRPr lang="en-US" sz="800" dirty="0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931F224E-A706-8542-B3D5-534E346E8223}"/>
              </a:ext>
            </a:extLst>
          </p:cNvPr>
          <p:cNvSpPr/>
          <p:nvPr/>
        </p:nvSpPr>
        <p:spPr>
          <a:xfrm>
            <a:off x="2498868" y="1117632"/>
            <a:ext cx="295191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7FF8F1E8-F7D0-3141-92D3-E2AD2434B880}"/>
              </a:ext>
            </a:extLst>
          </p:cNvPr>
          <p:cNvSpPr/>
          <p:nvPr/>
        </p:nvSpPr>
        <p:spPr>
          <a:xfrm>
            <a:off x="2903999" y="1112051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915292F8-1C42-8F4B-9339-51E9A268509C}"/>
              </a:ext>
            </a:extLst>
          </p:cNvPr>
          <p:cNvSpPr/>
          <p:nvPr/>
        </p:nvSpPr>
        <p:spPr>
          <a:xfrm>
            <a:off x="3852272" y="1116601"/>
            <a:ext cx="356843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US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787916" y="1122359"/>
            <a:ext cx="340036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5728435" y="1117633"/>
            <a:ext cx="357304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/>
          </a:p>
        </p:txBody>
      </p:sp>
      <p:sp>
        <p:nvSpPr>
          <p:cNvPr id="64" name="Foliennummernplatzhalter 2">
            <a:extLst>
              <a:ext uri="{FF2B5EF4-FFF2-40B4-BE49-F238E27FC236}">
                <a16:creationId xmlns:a16="http://schemas.microsoft.com/office/drawing/2014/main" id="{D4A4786A-8140-7F49-91A9-B1E29ED2CA79}"/>
              </a:ext>
            </a:extLst>
          </p:cNvPr>
          <p:cNvSpPr txBox="1">
            <a:spLocks/>
          </p:cNvSpPr>
          <p:nvPr/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7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BDDA-5CCF-8748-8988-9DC6C8981774}" type="slidenum">
              <a:rPr lang="de-DE" smtClean="0"/>
              <a:pPr/>
              <a:t>29</a:t>
            </a:fld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707C22B-35E2-2341-9DED-CCF2D878919C}"/>
              </a:ext>
            </a:extLst>
          </p:cNvPr>
          <p:cNvGrpSpPr/>
          <p:nvPr/>
        </p:nvGrpSpPr>
        <p:grpSpPr>
          <a:xfrm>
            <a:off x="0" y="2243757"/>
            <a:ext cx="9160552" cy="1041376"/>
            <a:chOff x="0" y="2753894"/>
            <a:chExt cx="9160552" cy="1041376"/>
          </a:xfrm>
        </p:grpSpPr>
        <p:sp>
          <p:nvSpPr>
            <p:cNvPr id="71" name="Rahmen 70">
              <a:extLst>
                <a:ext uri="{FF2B5EF4-FFF2-40B4-BE49-F238E27FC236}">
                  <a16:creationId xmlns:a16="http://schemas.microsoft.com/office/drawing/2014/main" id="{E3A203DA-79FF-8049-8616-931B3C04FB99}"/>
                </a:ext>
              </a:extLst>
            </p:cNvPr>
            <p:cNvSpPr/>
            <p:nvPr/>
          </p:nvSpPr>
          <p:spPr>
            <a:xfrm>
              <a:off x="0" y="2753894"/>
              <a:ext cx="9160552" cy="1041376"/>
            </a:xfrm>
            <a:prstGeom prst="frame">
              <a:avLst>
                <a:gd name="adj1" fmla="val 2976"/>
              </a:avLst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28C8C8BA-EA85-2146-BFCA-8419B3B53030}"/>
                </a:ext>
              </a:extLst>
            </p:cNvPr>
            <p:cNvSpPr/>
            <p:nvPr/>
          </p:nvSpPr>
          <p:spPr>
            <a:xfrm>
              <a:off x="1" y="2753894"/>
              <a:ext cx="1026918" cy="1024514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/>
                <a:t>Project phases (ES, FS, FS+)</a:t>
              </a:r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1828DF90-3025-FA46-A666-3ED558EFB96C}"/>
                </a:ext>
              </a:extLst>
            </p:cNvPr>
            <p:cNvSpPr/>
            <p:nvPr/>
          </p:nvSpPr>
          <p:spPr>
            <a:xfrm>
              <a:off x="2883518" y="2838230"/>
              <a:ext cx="3679812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 Installation of Accelerator Components</a:t>
              </a:r>
              <a:endParaRPr lang="en-GB" sz="1200" dirty="0"/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713E60CE-8FE6-4E4E-879A-B939ABF3E708}"/>
                </a:ext>
              </a:extLst>
            </p:cNvPr>
            <p:cNvSpPr/>
            <p:nvPr/>
          </p:nvSpPr>
          <p:spPr>
            <a:xfrm>
              <a:off x="4206120" y="3091317"/>
              <a:ext cx="2875760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FAIR Hardware Commissioning</a:t>
              </a:r>
              <a:endParaRPr lang="en-GB" sz="1200" dirty="0"/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F8D7F67D-95C9-8649-A8B2-BA5C162FBBE2}"/>
                </a:ext>
              </a:extLst>
            </p:cNvPr>
            <p:cNvSpPr/>
            <p:nvPr/>
          </p:nvSpPr>
          <p:spPr>
            <a:xfrm>
              <a:off x="6032418" y="3351296"/>
              <a:ext cx="3102577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 Beam Commissioning</a:t>
              </a:r>
              <a:r>
                <a:rPr lang="en-GB" sz="1200" dirty="0"/>
                <a:t>       </a:t>
              </a:r>
              <a:endPara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Rechteck 14">
            <a:extLst>
              <a:ext uri="{FF2B5EF4-FFF2-40B4-BE49-F238E27FC236}">
                <a16:creationId xmlns:a16="http://schemas.microsoft.com/office/drawing/2014/main" id="{2AB92C2C-24BB-5647-BF13-AD03D205CC11}"/>
              </a:ext>
            </a:extLst>
          </p:cNvPr>
          <p:cNvSpPr/>
          <p:nvPr/>
        </p:nvSpPr>
        <p:spPr>
          <a:xfrm>
            <a:off x="9098281" y="4499072"/>
            <a:ext cx="45719" cy="4154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75" name="Gerader Verbinder 4">
            <a:extLst>
              <a:ext uri="{FF2B5EF4-FFF2-40B4-BE49-F238E27FC236}">
                <a16:creationId xmlns:a16="http://schemas.microsoft.com/office/drawing/2014/main" id="{1956F2D1-3C33-3C48-AEAC-E32EF5D80D9A}"/>
              </a:ext>
            </a:extLst>
          </p:cNvPr>
          <p:cNvCxnSpPr>
            <a:cxnSpLocks/>
          </p:cNvCxnSpPr>
          <p:nvPr/>
        </p:nvCxnSpPr>
        <p:spPr>
          <a:xfrm>
            <a:off x="1907704" y="1058863"/>
            <a:ext cx="0" cy="3256053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4">
            <a:extLst>
              <a:ext uri="{FF2B5EF4-FFF2-40B4-BE49-F238E27FC236}">
                <a16:creationId xmlns:a16="http://schemas.microsoft.com/office/drawing/2014/main" id="{CF4A01B6-607F-9947-A279-9408D732D929}"/>
              </a:ext>
            </a:extLst>
          </p:cNvPr>
          <p:cNvCxnSpPr>
            <a:cxnSpLocks/>
          </p:cNvCxnSpPr>
          <p:nvPr/>
        </p:nvCxnSpPr>
        <p:spPr>
          <a:xfrm>
            <a:off x="3784327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Gerader Verbinder 4">
            <a:extLst>
              <a:ext uri="{FF2B5EF4-FFF2-40B4-BE49-F238E27FC236}">
                <a16:creationId xmlns:a16="http://schemas.microsoft.com/office/drawing/2014/main" id="{123A25D6-C1B5-924B-97FF-457425EF646E}"/>
              </a:ext>
            </a:extLst>
          </p:cNvPr>
          <p:cNvCxnSpPr>
            <a:cxnSpLocks/>
          </p:cNvCxnSpPr>
          <p:nvPr/>
        </p:nvCxnSpPr>
        <p:spPr>
          <a:xfrm>
            <a:off x="8460432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feld 88">
            <a:extLst>
              <a:ext uri="{FF2B5EF4-FFF2-40B4-BE49-F238E27FC236}">
                <a16:creationId xmlns:a16="http://schemas.microsoft.com/office/drawing/2014/main" id="{B37F9824-1C58-3447-8074-061E97965A16}"/>
              </a:ext>
            </a:extLst>
          </p:cNvPr>
          <p:cNvSpPr txBox="1"/>
          <p:nvPr/>
        </p:nvSpPr>
        <p:spPr>
          <a:xfrm>
            <a:off x="3066952" y="429016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2024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64BB6EA1-FD7C-3B4A-969D-046576822606}"/>
              </a:ext>
            </a:extLst>
          </p:cNvPr>
          <p:cNvSpPr txBox="1"/>
          <p:nvPr/>
        </p:nvSpPr>
        <p:spPr>
          <a:xfrm>
            <a:off x="4004874" y="4293809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2025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07CB78DA-5CBA-EF48-87AE-98138F296B76}"/>
              </a:ext>
            </a:extLst>
          </p:cNvPr>
          <p:cNvSpPr txBox="1"/>
          <p:nvPr/>
        </p:nvSpPr>
        <p:spPr>
          <a:xfrm>
            <a:off x="4942796" y="429948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2026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A8F6B79D-219F-EA47-ADA5-4722BA82544F}"/>
              </a:ext>
            </a:extLst>
          </p:cNvPr>
          <p:cNvSpPr txBox="1"/>
          <p:nvPr/>
        </p:nvSpPr>
        <p:spPr>
          <a:xfrm>
            <a:off x="5860237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2027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6BFC534F-DE26-0240-BD00-6D875602AA54}"/>
              </a:ext>
            </a:extLst>
          </p:cNvPr>
          <p:cNvSpPr txBox="1"/>
          <p:nvPr/>
        </p:nvSpPr>
        <p:spPr>
          <a:xfrm>
            <a:off x="6778076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2028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24E199DD-3C7E-C042-960A-3DFB04C0BF23}"/>
              </a:ext>
            </a:extLst>
          </p:cNvPr>
          <p:cNvSpPr txBox="1"/>
          <p:nvPr/>
        </p:nvSpPr>
        <p:spPr>
          <a:xfrm>
            <a:off x="7723518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2029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58A580F2-42E0-A844-B34B-A42D83B0D325}"/>
              </a:ext>
            </a:extLst>
          </p:cNvPr>
          <p:cNvSpPr txBox="1"/>
          <p:nvPr/>
        </p:nvSpPr>
        <p:spPr>
          <a:xfrm>
            <a:off x="8580780" y="431491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2030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B81B561-D475-634E-8CC0-82B14402D828}"/>
              </a:ext>
            </a:extLst>
          </p:cNvPr>
          <p:cNvGrpSpPr/>
          <p:nvPr/>
        </p:nvGrpSpPr>
        <p:grpSpPr>
          <a:xfrm>
            <a:off x="0" y="3316549"/>
            <a:ext cx="9160552" cy="1008343"/>
            <a:chOff x="0" y="1271531"/>
            <a:chExt cx="9160552" cy="1022427"/>
          </a:xfrm>
        </p:grpSpPr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ADA9DFEA-9439-7744-85CB-22E079EF82E1}"/>
                </a:ext>
              </a:extLst>
            </p:cNvPr>
            <p:cNvSpPr/>
            <p:nvPr/>
          </p:nvSpPr>
          <p:spPr>
            <a:xfrm>
              <a:off x="1918943" y="2093631"/>
              <a:ext cx="7179324" cy="1363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UNILAC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EH,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SIS18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  TH, EX,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FRS, ESR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HITRAP, </a:t>
              </a:r>
              <a:r>
                <a:rPr lang="en-GB" sz="10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Cryring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GB" sz="1000" dirty="0"/>
            </a:p>
          </p:txBody>
        </p:sp>
        <p:sp>
          <p:nvSpPr>
            <p:cNvPr id="24" name="Rahmen 23">
              <a:extLst>
                <a:ext uri="{FF2B5EF4-FFF2-40B4-BE49-F238E27FC236}">
                  <a16:creationId xmlns:a16="http://schemas.microsoft.com/office/drawing/2014/main" id="{EF8BC6AB-3048-354F-BA56-532455046127}"/>
                </a:ext>
              </a:extLst>
            </p:cNvPr>
            <p:cNvSpPr/>
            <p:nvPr/>
          </p:nvSpPr>
          <p:spPr>
            <a:xfrm>
              <a:off x="0" y="1271532"/>
              <a:ext cx="9160552" cy="1020342"/>
            </a:xfrm>
            <a:prstGeom prst="frame">
              <a:avLst>
                <a:gd name="adj1" fmla="val 2976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F9B00A20-D75D-9047-BB9D-0903C7E267A3}"/>
                </a:ext>
              </a:extLst>
            </p:cNvPr>
            <p:cNvSpPr/>
            <p:nvPr/>
          </p:nvSpPr>
          <p:spPr>
            <a:xfrm>
              <a:off x="1" y="1271531"/>
              <a:ext cx="1026918" cy="102242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/>
                <a:t>Facility availability</a:t>
              </a:r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2B40FF8C-348B-6F4F-B1D8-BEE5574C697E}"/>
                </a:ext>
              </a:extLst>
            </p:cNvPr>
            <p:cNvSpPr/>
            <p:nvPr/>
          </p:nvSpPr>
          <p:spPr>
            <a:xfrm>
              <a:off x="6465501" y="1355188"/>
              <a:ext cx="2627025" cy="14710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SIS18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/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541896D6-B6D0-7F46-9E0C-BCC03D5D7A7F}"/>
                </a:ext>
              </a:extLst>
            </p:cNvPr>
            <p:cNvSpPr/>
            <p:nvPr/>
          </p:nvSpPr>
          <p:spPr>
            <a:xfrm>
              <a:off x="6032419" y="1352180"/>
              <a:ext cx="433082" cy="147206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35D6777D-C9BA-6940-803B-FEB48C8EDF74}"/>
                </a:ext>
              </a:extLst>
            </p:cNvPr>
            <p:cNvSpPr/>
            <p:nvPr/>
          </p:nvSpPr>
          <p:spPr>
            <a:xfrm>
              <a:off x="7473768" y="1750062"/>
              <a:ext cx="1618757" cy="1574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–&gt; CBM</a:t>
              </a:r>
              <a:endParaRPr lang="en-GB" sz="1000" dirty="0"/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599B9E73-E304-D646-AC17-94D9BD657564}"/>
                </a:ext>
              </a:extLst>
            </p:cNvPr>
            <p:cNvSpPr/>
            <p:nvPr/>
          </p:nvSpPr>
          <p:spPr>
            <a:xfrm>
              <a:off x="7248742" y="1751907"/>
              <a:ext cx="225026" cy="155618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A870F806-E150-EF40-AB19-BF864748A10D}"/>
                </a:ext>
              </a:extLst>
            </p:cNvPr>
            <p:cNvSpPr/>
            <p:nvPr/>
          </p:nvSpPr>
          <p:spPr>
            <a:xfrm>
              <a:off x="7376532" y="1556933"/>
              <a:ext cx="1716158" cy="148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1" name="Rechteck 100">
            <a:extLst>
              <a:ext uri="{FF2B5EF4-FFF2-40B4-BE49-F238E27FC236}">
                <a16:creationId xmlns:a16="http://schemas.microsoft.com/office/drawing/2014/main" id="{1CEAF3EE-C15F-1F41-B28C-964AB4326200}"/>
              </a:ext>
            </a:extLst>
          </p:cNvPr>
          <p:cNvSpPr/>
          <p:nvPr/>
        </p:nvSpPr>
        <p:spPr>
          <a:xfrm>
            <a:off x="6695959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US" sz="800" dirty="0"/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1ED7372A-BB65-2F43-892E-9C2903E2AD3E}"/>
              </a:ext>
            </a:extLst>
          </p:cNvPr>
          <p:cNvSpPr/>
          <p:nvPr/>
        </p:nvSpPr>
        <p:spPr>
          <a:xfrm>
            <a:off x="7610726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</a:t>
            </a:r>
            <a:endParaRPr lang="en-US" sz="800" dirty="0"/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4EB81290-6A5C-C146-94F5-EAC80C5F49C0}"/>
              </a:ext>
            </a:extLst>
          </p:cNvPr>
          <p:cNvSpPr/>
          <p:nvPr/>
        </p:nvSpPr>
        <p:spPr>
          <a:xfrm>
            <a:off x="8605777" y="1117633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240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7FB9C3BD-A207-0E4B-832E-CA4D3168500B}"/>
              </a:ext>
            </a:extLst>
          </p:cNvPr>
          <p:cNvSpPr/>
          <p:nvPr/>
        </p:nvSpPr>
        <p:spPr>
          <a:xfrm>
            <a:off x="0" y="1058390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err="1"/>
              <a:t>Acc</a:t>
            </a:r>
            <a:r>
              <a:rPr lang="de-DE" sz="1000" dirty="0"/>
              <a:t>. </a:t>
            </a:r>
            <a:r>
              <a:rPr lang="en-GB" sz="1000" dirty="0"/>
              <a:t>Operation total / days</a:t>
            </a: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7DC4C94C-2A38-2349-A726-CDA7A6B10E38}"/>
              </a:ext>
            </a:extLst>
          </p:cNvPr>
          <p:cNvSpPr/>
          <p:nvPr/>
        </p:nvSpPr>
        <p:spPr>
          <a:xfrm>
            <a:off x="-11239" y="1547673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</a:t>
            </a:r>
            <a:endParaRPr lang="en-US" sz="600" dirty="0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F3E7796E-C115-7245-9F66-D01E4CFD0FF1}"/>
              </a:ext>
            </a:extLst>
          </p:cNvPr>
          <p:cNvSpPr/>
          <p:nvPr/>
        </p:nvSpPr>
        <p:spPr>
          <a:xfrm>
            <a:off x="1107232" y="1611644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107 </a:t>
            </a:r>
            <a:endParaRPr lang="en-US" sz="800" dirty="0"/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86F5B659-0914-6749-98F2-9DB839F30A77}"/>
              </a:ext>
            </a:extLst>
          </p:cNvPr>
          <p:cNvSpPr/>
          <p:nvPr/>
        </p:nvSpPr>
        <p:spPr>
          <a:xfrm>
            <a:off x="2500229" y="1611643"/>
            <a:ext cx="287212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2903999" y="1611643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C2AA84B7-2845-EE4A-849F-3295801E0B1C}"/>
              </a:ext>
            </a:extLst>
          </p:cNvPr>
          <p:cNvSpPr/>
          <p:nvPr/>
        </p:nvSpPr>
        <p:spPr>
          <a:xfrm>
            <a:off x="6684729" y="1606917"/>
            <a:ext cx="777808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 120*</a:t>
            </a:r>
            <a:endParaRPr lang="en-US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1040A597-5806-714D-890A-214D0FEC7D65}"/>
              </a:ext>
            </a:extLst>
          </p:cNvPr>
          <p:cNvSpPr/>
          <p:nvPr/>
        </p:nvSpPr>
        <p:spPr>
          <a:xfrm>
            <a:off x="7599496" y="1606917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  <a:endParaRPr lang="en-US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B6ED2616-6C3B-854E-A95F-55A2E7122458}"/>
              </a:ext>
            </a:extLst>
          </p:cNvPr>
          <p:cNvSpPr/>
          <p:nvPr/>
        </p:nvSpPr>
        <p:spPr>
          <a:xfrm>
            <a:off x="-11230" y="1547674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dirty="0" err="1"/>
              <a:t>Physics</a:t>
            </a:r>
            <a:r>
              <a:rPr lang="de-DE" sz="900" dirty="0"/>
              <a:t> beam time/</a:t>
            </a:r>
            <a:r>
              <a:rPr lang="en-GB" sz="900" dirty="0"/>
              <a:t> days</a:t>
            </a: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8611665C-86D7-4C47-B475-BA43A6537426}"/>
              </a:ext>
            </a:extLst>
          </p:cNvPr>
          <p:cNvSpPr/>
          <p:nvPr/>
        </p:nvSpPr>
        <p:spPr>
          <a:xfrm>
            <a:off x="8605777" y="1606917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180</a:t>
            </a:r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A9A84CC4-342B-9547-AA21-22B4D2F054E4}"/>
              </a:ext>
            </a:extLst>
          </p:cNvPr>
          <p:cNvSpPr/>
          <p:nvPr/>
        </p:nvSpPr>
        <p:spPr>
          <a:xfrm>
            <a:off x="6190079" y="1939450"/>
            <a:ext cx="1892752" cy="25275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*number of days to be announced for PAC call</a:t>
            </a:r>
          </a:p>
          <a:p>
            <a:pPr algn="ctr"/>
            <a:r>
              <a:rPr lang="en-GB" sz="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(share is reduced due to FAIR commissioning)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003679-7030-7BCE-91D2-9F1153F6D6E6}"/>
              </a:ext>
            </a:extLst>
          </p:cNvPr>
          <p:cNvSpPr txBox="1"/>
          <p:nvPr/>
        </p:nvSpPr>
        <p:spPr>
          <a:xfrm>
            <a:off x="422568" y="83931"/>
            <a:ext cx="4519186" cy="369332"/>
          </a:xfrm>
          <a:prstGeom prst="rect">
            <a:avLst/>
          </a:prstGeom>
          <a:solidFill>
            <a:srgbClr val="FF66CC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GB" b="1" dirty="0"/>
              <a:t>DRAFT (opportunity for more physics)</a:t>
            </a:r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3846119" y="1611643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 rot="18900000">
            <a:off x="4710842" y="2586278"/>
            <a:ext cx="187712" cy="187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" dirty="0"/>
          </a:p>
        </p:txBody>
      </p:sp>
      <p:sp>
        <p:nvSpPr>
          <p:cNvPr id="8" name="Textfeld 7"/>
          <p:cNvSpPr txBox="1"/>
          <p:nvPr/>
        </p:nvSpPr>
        <p:spPr>
          <a:xfrm>
            <a:off x="4679610" y="2771812"/>
            <a:ext cx="1019831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sz="800" dirty="0"/>
              <a:t>FCC OP ready</a:t>
            </a:r>
          </a:p>
          <a:p>
            <a:r>
              <a:rPr lang="en-US" sz="800" dirty="0"/>
              <a:t>UNILAC CS ready</a:t>
            </a: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6185547" y="1114056"/>
            <a:ext cx="357304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117" name="Rechteck 116">
            <a:extLst>
              <a:ext uri="{FF2B5EF4-FFF2-40B4-BE49-F238E27FC236}">
                <a16:creationId xmlns:a16="http://schemas.microsoft.com/office/drawing/2014/main" id="{E49B56D6-B84A-2542-B3B0-928DBC4B4C64}"/>
              </a:ext>
            </a:extLst>
          </p:cNvPr>
          <p:cNvSpPr/>
          <p:nvPr/>
        </p:nvSpPr>
        <p:spPr>
          <a:xfrm>
            <a:off x="6190079" y="1603340"/>
            <a:ext cx="352771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 30*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118" name="Geschweifte Klammer rechts 11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7792521" y="3348349"/>
            <a:ext cx="138126" cy="2473362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6921401" y="4658592"/>
            <a:ext cx="2176864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Early Science &amp; First Science+</a:t>
            </a:r>
          </a:p>
        </p:txBody>
      </p:sp>
      <p:sp>
        <p:nvSpPr>
          <p:cNvPr id="122" name="Rechteck 121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798061" y="1614058"/>
            <a:ext cx="340036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endParaRPr lang="en-US" sz="800" dirty="0"/>
          </a:p>
        </p:txBody>
      </p:sp>
      <p:sp>
        <p:nvSpPr>
          <p:cNvPr id="124" name="Rechteck 123"/>
          <p:cNvSpPr/>
          <p:nvPr/>
        </p:nvSpPr>
        <p:spPr>
          <a:xfrm rot="18900000">
            <a:off x="7535336" y="3061842"/>
            <a:ext cx="187712" cy="187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" dirty="0"/>
          </a:p>
        </p:txBody>
      </p:sp>
      <p:sp>
        <p:nvSpPr>
          <p:cNvPr id="125" name="Textfeld 124"/>
          <p:cNvSpPr txBox="1"/>
          <p:nvPr/>
        </p:nvSpPr>
        <p:spPr>
          <a:xfrm>
            <a:off x="7714573" y="3005956"/>
            <a:ext cx="798617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800" dirty="0"/>
              <a:t>PCP reached</a:t>
            </a:r>
          </a:p>
        </p:txBody>
      </p:sp>
      <p:sp>
        <p:nvSpPr>
          <p:cNvPr id="10" name="Rechteck 9"/>
          <p:cNvSpPr/>
          <p:nvPr/>
        </p:nvSpPr>
        <p:spPr>
          <a:xfrm>
            <a:off x="5138097" y="1087429"/>
            <a:ext cx="505903" cy="2671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dirty="0">
                <a:latin typeface="Calibri Light" panose="020F0302020204030204" pitchFamily="34" charset="0"/>
                <a:cs typeface="Calibri Light" panose="020F0302020204030204" pitchFamily="34" charset="0"/>
              </a:rPr>
              <a:t>restricted shutdown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B7196E0-206A-2471-EA5C-1EC8AB8BDC65}"/>
              </a:ext>
            </a:extLst>
          </p:cNvPr>
          <p:cNvSpPr txBox="1"/>
          <p:nvPr/>
        </p:nvSpPr>
        <p:spPr>
          <a:xfrm>
            <a:off x="4457263" y="3355809"/>
            <a:ext cx="1289134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</a:rPr>
              <a:t>early science (ES) </a:t>
            </a:r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E9087FA-137C-3531-3EFA-011966C9AC30}"/>
              </a:ext>
            </a:extLst>
          </p:cNvPr>
          <p:cNvSpPr txBox="1"/>
          <p:nvPr/>
        </p:nvSpPr>
        <p:spPr>
          <a:xfrm>
            <a:off x="5316687" y="3549750"/>
            <a:ext cx="1233030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first science (FS) 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3319F17-A05C-1949-6201-2756E078E8D5}"/>
              </a:ext>
            </a:extLst>
          </p:cNvPr>
          <p:cNvSpPr txBox="1"/>
          <p:nvPr/>
        </p:nvSpPr>
        <p:spPr>
          <a:xfrm>
            <a:off x="5656534" y="3751693"/>
            <a:ext cx="1398140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first science + (FS+) </a:t>
            </a:r>
            <a:endParaRPr lang="en-GB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5724019" y="1598921"/>
            <a:ext cx="340036" cy="19856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endParaRPr lang="en-US" sz="800" dirty="0"/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ADA9DFEA-9439-7744-85CB-22E079EF82E1}"/>
              </a:ext>
            </a:extLst>
          </p:cNvPr>
          <p:cNvSpPr/>
          <p:nvPr/>
        </p:nvSpPr>
        <p:spPr>
          <a:xfrm>
            <a:off x="1118462" y="4123898"/>
            <a:ext cx="1254482" cy="1344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/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A9A84CC4-342B-9547-AA21-22B4D2F054E4}"/>
              </a:ext>
            </a:extLst>
          </p:cNvPr>
          <p:cNvSpPr/>
          <p:nvPr/>
        </p:nvSpPr>
        <p:spPr>
          <a:xfrm>
            <a:off x="5723886" y="1939450"/>
            <a:ext cx="412633" cy="25275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 to fail</a:t>
            </a:r>
            <a:endParaRPr lang="en-GB" sz="700" dirty="0">
              <a:solidFill>
                <a:schemeClr val="bg1"/>
              </a:solidFill>
            </a:endParaRPr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1828DF90-3025-FA46-A666-3ED558EFB96C}"/>
              </a:ext>
            </a:extLst>
          </p:cNvPr>
          <p:cNvSpPr/>
          <p:nvPr/>
        </p:nvSpPr>
        <p:spPr>
          <a:xfrm>
            <a:off x="5671159" y="2842965"/>
            <a:ext cx="331241" cy="178194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</a:t>
            </a:r>
            <a:endParaRPr lang="en-GB" sz="1000" dirty="0"/>
          </a:p>
        </p:txBody>
      </p:sp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887B80F4-8967-BC4E-C116-C5A99779D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75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Daniel Severin &amp; Stephan Reimann - Research Retreat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9789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4"/>
          <p:cNvSpPr txBox="1"/>
          <p:nvPr/>
        </p:nvSpPr>
        <p:spPr>
          <a:xfrm>
            <a:off x="-10097" y="1322002"/>
            <a:ext cx="35106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ym typeface="Symbol" panose="05050102010706020507" pitchFamily="18" charset="2"/>
              </a:rPr>
              <a:t>Nuclear properties </a:t>
            </a:r>
          </a:p>
          <a:p>
            <a:pPr>
              <a:spcBef>
                <a:spcPts val="600"/>
              </a:spcBef>
            </a:pPr>
            <a:r>
              <a:rPr lang="en-US" sz="1200" b="0" dirty="0">
                <a:sym typeface="Symbol" panose="05050102010706020507" pitchFamily="18" charset="2"/>
              </a:rPr>
              <a:t>	Decay spectroscopy</a:t>
            </a:r>
          </a:p>
          <a:p>
            <a:pPr>
              <a:spcBef>
                <a:spcPts val="600"/>
              </a:spcBef>
            </a:pPr>
            <a:endParaRPr lang="en-US" sz="1100" b="0" dirty="0">
              <a:solidFill>
                <a:srgbClr val="3E73B9"/>
              </a:solidFill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</a:pPr>
            <a:endParaRPr lang="en-US" sz="1100" b="0" dirty="0">
              <a:solidFill>
                <a:srgbClr val="3E73B9"/>
              </a:solidFill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</a:pPr>
            <a:r>
              <a:rPr lang="en-US" sz="1200" b="0" dirty="0">
                <a:sym typeface="Symbol" panose="05050102010706020507" pitchFamily="18" charset="2"/>
              </a:rPr>
              <a:t>	High-precision mass measurements</a:t>
            </a:r>
          </a:p>
          <a:p>
            <a:pPr>
              <a:spcBef>
                <a:spcPts val="600"/>
              </a:spcBef>
            </a:pPr>
            <a:endParaRPr lang="en-US" sz="200" b="0" dirty="0">
              <a:solidFill>
                <a:srgbClr val="3E73B9"/>
              </a:solidFill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</a:pPr>
            <a:endParaRPr lang="en-US" sz="1100" b="0" dirty="0">
              <a:solidFill>
                <a:srgbClr val="3E73B9"/>
              </a:solidFill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</a:pPr>
            <a:r>
              <a:rPr lang="en-US" sz="1100" b="0" dirty="0">
                <a:sym typeface="Symbol" panose="05050102010706020507" pitchFamily="18" charset="2"/>
              </a:rPr>
              <a:t>	</a:t>
            </a:r>
            <a:r>
              <a:rPr lang="en-US" sz="1200" b="0" dirty="0">
                <a:sym typeface="Symbol" panose="05050102010706020507" pitchFamily="18" charset="2"/>
              </a:rPr>
              <a:t>Laser spectroscopy (hyperfine structure)</a:t>
            </a:r>
            <a:endParaRPr lang="en-US" sz="1200" b="0" dirty="0">
              <a:solidFill>
                <a:srgbClr val="3E73B9"/>
              </a:solidFill>
              <a:sym typeface="Symbol" panose="05050102010706020507" pitchFamily="18" charset="2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500" b="0" dirty="0">
              <a:sym typeface="Symbol" panose="05050102010706020507" pitchFamily="18" charset="2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ym typeface="Symbol" panose="05050102010706020507" pitchFamily="18" charset="2"/>
              </a:rPr>
              <a:t>Atomic properties </a:t>
            </a:r>
          </a:p>
          <a:p>
            <a:pPr>
              <a:spcBef>
                <a:spcPts val="600"/>
              </a:spcBef>
            </a:pPr>
            <a:r>
              <a:rPr lang="en-US" sz="1100" b="0" dirty="0">
                <a:sym typeface="Symbol" panose="05050102010706020507" pitchFamily="18" charset="2"/>
              </a:rPr>
              <a:t>	</a:t>
            </a:r>
            <a:r>
              <a:rPr lang="en-US" sz="1200" b="0" dirty="0">
                <a:sym typeface="Symbol" panose="05050102010706020507" pitchFamily="18" charset="2"/>
              </a:rPr>
              <a:t>Laser spectroscopy of atomic levels</a:t>
            </a:r>
            <a:endParaRPr lang="en-US" sz="1200" b="0" dirty="0">
              <a:solidFill>
                <a:srgbClr val="3E73B9"/>
              </a:solidFill>
              <a:sym typeface="Symbol" panose="05050102010706020507" pitchFamily="18" charset="2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400" b="0" dirty="0">
              <a:sym typeface="Symbol" panose="05050102010706020507" pitchFamily="18" charset="2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400" b="0" dirty="0">
              <a:sym typeface="Symbol" panose="05050102010706020507" pitchFamily="18" charset="2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ym typeface="Symbol" panose="05050102010706020507" pitchFamily="18" charset="2"/>
              </a:rPr>
              <a:t>Chemical properties</a:t>
            </a:r>
          </a:p>
          <a:p>
            <a:pPr>
              <a:spcBef>
                <a:spcPts val="600"/>
              </a:spcBef>
            </a:pPr>
            <a:r>
              <a:rPr lang="en-US" sz="1100" b="0" dirty="0">
                <a:sym typeface="Symbol" panose="05050102010706020507" pitchFamily="18" charset="2"/>
              </a:rPr>
              <a:t>	</a:t>
            </a:r>
            <a:r>
              <a:rPr lang="en-US" sz="1200" b="0" dirty="0">
                <a:sym typeface="Symbol" panose="05050102010706020507" pitchFamily="18" charset="2"/>
              </a:rPr>
              <a:t>Chemical reactions, surface interactions</a:t>
            </a:r>
            <a:endParaRPr lang="en-US" sz="1100" b="0" dirty="0">
              <a:solidFill>
                <a:srgbClr val="3E73B9"/>
              </a:solidFill>
              <a:sym typeface="Symbol" panose="05050102010706020507" pitchFamily="18" charset="2"/>
            </a:endParaRP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3"/>
          </p:nvPr>
        </p:nvSpPr>
        <p:spPr>
          <a:xfrm>
            <a:off x="184721" y="60829"/>
            <a:ext cx="6827519" cy="701284"/>
          </a:xfrm>
        </p:spPr>
        <p:txBody>
          <a:bodyPr/>
          <a:lstStyle/>
          <a:p>
            <a:r>
              <a:rPr lang="en-US" dirty="0"/>
              <a:t>Focus of SHE program: beamtime 2024/25</a:t>
            </a:r>
          </a:p>
        </p:txBody>
      </p:sp>
      <p:pic>
        <p:nvPicPr>
          <p:cNvPr id="30" name="Picture 8">
            <a:extLst>
              <a:ext uri="{FF2B5EF4-FFF2-40B4-BE49-F238E27FC236}">
                <a16:creationId xmlns:a16="http://schemas.microsoft.com/office/drawing/2014/main" id="{22572F16-B68F-7341-987D-8D6A9F541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236" y="1631445"/>
            <a:ext cx="228642" cy="1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7A1D27B3-BAC9-3E41-9584-9A8F476CC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16081" y="2382257"/>
            <a:ext cx="206470" cy="20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182" y="2965689"/>
            <a:ext cx="254268" cy="230825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2" y="4518054"/>
            <a:ext cx="278738" cy="203631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10" y="3668316"/>
            <a:ext cx="254268" cy="230825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3583413" y="1038765"/>
            <a:ext cx="5450815" cy="3853923"/>
            <a:chOff x="6232020" y="960531"/>
            <a:chExt cx="2958127" cy="3853923"/>
          </a:xfrm>
        </p:grpSpPr>
        <p:sp>
          <p:nvSpPr>
            <p:cNvPr id="36" name="Textfeld 35"/>
            <p:cNvSpPr txBox="1"/>
            <p:nvPr/>
          </p:nvSpPr>
          <p:spPr>
            <a:xfrm>
              <a:off x="6232020" y="960531"/>
              <a:ext cx="2815583" cy="307777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400" dirty="0"/>
                <a:t>Approved for 2024 &amp; 2025 (main beam)</a:t>
              </a:r>
            </a:p>
          </p:txBody>
        </p:sp>
        <p:sp>
          <p:nvSpPr>
            <p:cNvPr id="45" name="Rechteck 44"/>
            <p:cNvSpPr/>
            <p:nvPr/>
          </p:nvSpPr>
          <p:spPr>
            <a:xfrm>
              <a:off x="6232020" y="960532"/>
              <a:ext cx="2950465" cy="385392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Textfeld 45"/>
            <p:cNvSpPr txBox="1"/>
            <p:nvPr/>
          </p:nvSpPr>
          <p:spPr>
            <a:xfrm>
              <a:off x="6247346" y="1287733"/>
              <a:ext cx="2935139" cy="415498"/>
            </a:xfrm>
            <a:prstGeom prst="rect">
              <a:avLst/>
            </a:prstGeom>
          </p:spPr>
          <p:txBody>
            <a:bodyPr vert="horz" wrap="square" lIns="36000" tIns="45720" rIns="36000" bIns="45720" rtlCol="0" anchor="t">
              <a:spAutoFit/>
            </a:bodyPr>
            <a:lstStyle/>
            <a:p>
              <a:pPr algn="l"/>
              <a:r>
                <a:rPr lang="en-US" sz="1050" dirty="0"/>
                <a:t>L.G. Sarmiento </a:t>
              </a:r>
              <a:r>
                <a:rPr lang="en-US" sz="1050" i="1" dirty="0"/>
                <a:t>et al</a:t>
              </a:r>
              <a:r>
                <a:rPr lang="en-US" sz="1050" dirty="0"/>
                <a:t>. (G-22-00123; </a:t>
              </a:r>
              <a:r>
                <a:rPr lang="en-US" sz="1050" dirty="0" err="1"/>
                <a:t>resubmiss</a:t>
              </a:r>
              <a:r>
                <a:rPr lang="en-US" sz="1050" dirty="0"/>
                <a:t>.)</a:t>
              </a:r>
            </a:p>
            <a:p>
              <a:r>
                <a:rPr lang="en-US" sz="1050" b="1" dirty="0"/>
                <a:t>N-deficient Pu isotopes with LUNDIUM</a:t>
              </a: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6232020" y="4177300"/>
              <a:ext cx="2815584" cy="430887"/>
            </a:xfrm>
            <a:prstGeom prst="rect">
              <a:avLst/>
            </a:prstGeom>
          </p:spPr>
          <p:txBody>
            <a:bodyPr vert="horz" wrap="square" lIns="36000" tIns="45720" rIns="36000" bIns="45720" rtlCol="0" anchor="t">
              <a:spAutoFit/>
            </a:bodyPr>
            <a:lstStyle/>
            <a:p>
              <a:pPr algn="l"/>
              <a:r>
                <a:rPr lang="en-US" sz="1100" dirty="0"/>
                <a:t>A. Yakushev </a:t>
              </a:r>
              <a:r>
                <a:rPr lang="en-US" sz="1100" i="1" dirty="0"/>
                <a:t>et al</a:t>
              </a:r>
              <a:r>
                <a:rPr lang="en-US" sz="1100" dirty="0"/>
                <a:t>. (G-22-00034)</a:t>
              </a:r>
            </a:p>
            <a:p>
              <a:r>
                <a:rPr lang="en-US" sz="1100" b="1" baseline="-25000" dirty="0"/>
                <a:t>106</a:t>
              </a:r>
              <a:r>
                <a:rPr lang="en-US" sz="1100" b="1" dirty="0"/>
                <a:t>Sg and </a:t>
              </a:r>
              <a:r>
                <a:rPr lang="en-US" sz="1100" b="1" baseline="-25000" dirty="0"/>
                <a:t>107</a:t>
              </a:r>
              <a:r>
                <a:rPr lang="en-US" sz="1100" b="1" dirty="0"/>
                <a:t>Bh carbonyl complexes</a:t>
              </a:r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6247346" y="3252471"/>
              <a:ext cx="2935137" cy="430887"/>
            </a:xfrm>
            <a:prstGeom prst="rect">
              <a:avLst/>
            </a:prstGeom>
          </p:spPr>
          <p:txBody>
            <a:bodyPr vert="horz" wrap="square" lIns="36000" tIns="45720" rIns="0" bIns="45720" rtlCol="0" anchor="t">
              <a:spAutoFit/>
            </a:bodyPr>
            <a:lstStyle/>
            <a:p>
              <a:pPr algn="l"/>
              <a:r>
                <a:rPr lang="en-US" sz="1100" dirty="0"/>
                <a:t>S. Raeder </a:t>
              </a:r>
              <a:r>
                <a:rPr lang="en-US" sz="1100" i="1" dirty="0"/>
                <a:t>et al</a:t>
              </a:r>
              <a:r>
                <a:rPr lang="en-US" sz="1100" dirty="0"/>
                <a:t>. (G-22-00051)</a:t>
              </a:r>
            </a:p>
            <a:p>
              <a:r>
                <a:rPr lang="en-US" sz="1100" b="1" baseline="-25000" dirty="0"/>
                <a:t>98</a:t>
              </a:r>
              <a:r>
                <a:rPr lang="en-US" sz="1100" b="1" dirty="0"/>
                <a:t>Cf, </a:t>
              </a:r>
              <a:r>
                <a:rPr lang="en-US" sz="1100" b="1" baseline="-25000" dirty="0"/>
                <a:t>100</a:t>
              </a:r>
              <a:r>
                <a:rPr lang="en-US" sz="1100" b="1" dirty="0"/>
                <a:t>Fm, </a:t>
              </a:r>
              <a:r>
                <a:rPr lang="en-US" sz="1100" b="1" baseline="-25000" dirty="0"/>
                <a:t>102</a:t>
              </a:r>
              <a:r>
                <a:rPr lang="en-US" sz="1100" b="1" dirty="0"/>
                <a:t>No, </a:t>
              </a:r>
              <a:r>
                <a:rPr lang="en-US" sz="1100" b="1" baseline="-25000" dirty="0"/>
                <a:t>103</a:t>
              </a:r>
              <a:r>
                <a:rPr lang="en-US" sz="1100" b="1" dirty="0"/>
                <a:t>Lr laser spectroscopy</a:t>
              </a:r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6239683" y="2288111"/>
              <a:ext cx="2950464" cy="430887"/>
            </a:xfrm>
            <a:prstGeom prst="rect">
              <a:avLst/>
            </a:prstGeom>
          </p:spPr>
          <p:txBody>
            <a:bodyPr vert="horz" wrap="square" lIns="36000" tIns="45720" rIns="36000" bIns="45720" rtlCol="0" anchor="t">
              <a:spAutoFit/>
            </a:bodyPr>
            <a:lstStyle/>
            <a:p>
              <a:pPr algn="l"/>
              <a:r>
                <a:rPr lang="en-US" sz="1100" dirty="0"/>
                <a:t>F. </a:t>
              </a:r>
              <a:r>
                <a:rPr lang="en-US" sz="1100" dirty="0" err="1"/>
                <a:t>Giacoppo</a:t>
              </a:r>
              <a:r>
                <a:rPr lang="en-US" sz="1100" dirty="0"/>
                <a:t> </a:t>
              </a:r>
              <a:r>
                <a:rPr lang="en-US" sz="1100" i="1" dirty="0"/>
                <a:t>et al</a:t>
              </a:r>
              <a:r>
                <a:rPr lang="en-US" sz="1100" dirty="0"/>
                <a:t>. (G-22-00154)</a:t>
              </a:r>
            </a:p>
            <a:p>
              <a:r>
                <a:rPr lang="en-US" sz="1100" b="1" dirty="0"/>
                <a:t>SHE  (</a:t>
              </a:r>
              <a:r>
                <a:rPr lang="en-US" sz="1100" b="1" baseline="-25000" dirty="0"/>
                <a:t>105</a:t>
              </a:r>
              <a:r>
                <a:rPr lang="en-US" sz="1100" b="1" dirty="0"/>
                <a:t>Db) masses and isomer energies</a:t>
              </a:r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6239681" y="1775426"/>
              <a:ext cx="2800417" cy="415498"/>
            </a:xfrm>
            <a:prstGeom prst="rect">
              <a:avLst/>
            </a:prstGeom>
          </p:spPr>
          <p:txBody>
            <a:bodyPr vert="horz" wrap="square" lIns="36000" tIns="45720" rIns="36000" bIns="45720" rtlCol="0" anchor="t">
              <a:spAutoFit/>
            </a:bodyPr>
            <a:lstStyle/>
            <a:p>
              <a:pPr algn="l"/>
              <a:r>
                <a:rPr lang="en-US" sz="1050" dirty="0"/>
                <a:t>J. </a:t>
              </a:r>
              <a:r>
                <a:rPr lang="en-US" sz="1050" dirty="0" err="1"/>
                <a:t>Khuyagbaatar</a:t>
              </a:r>
              <a:r>
                <a:rPr lang="en-US" sz="1050" dirty="0"/>
                <a:t> </a:t>
              </a:r>
              <a:r>
                <a:rPr lang="en-US" sz="1050" i="1" dirty="0"/>
                <a:t>et al</a:t>
              </a:r>
              <a:r>
                <a:rPr lang="en-US" sz="1050" dirty="0"/>
                <a:t>. (G-22-00040)</a:t>
              </a:r>
            </a:p>
            <a:p>
              <a:r>
                <a:rPr lang="en-US" sz="1050" b="1" dirty="0"/>
                <a:t>SHE decay spec. with ANSWERS</a:t>
              </a:r>
            </a:p>
          </p:txBody>
        </p:sp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3DF7945C-E4D9-40A6-0EA3-BE2449546B5E}"/>
              </a:ext>
            </a:extLst>
          </p:cNvPr>
          <p:cNvSpPr txBox="1"/>
          <p:nvPr/>
        </p:nvSpPr>
        <p:spPr>
          <a:xfrm>
            <a:off x="6877050" y="1897537"/>
            <a:ext cx="1074534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de-CH" sz="1200" b="1" dirty="0">
                <a:solidFill>
                  <a:srgbClr val="5AB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63 </a:t>
            </a:r>
            <a:r>
              <a:rPr lang="de-CH" sz="1200" b="1" dirty="0" err="1">
                <a:solidFill>
                  <a:srgbClr val="5AB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shifts</a:t>
            </a:r>
            <a:endParaRPr lang="de-DE" sz="12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6943DC9-D1D1-5FF2-7715-84C9D7E32B1E}"/>
              </a:ext>
            </a:extLst>
          </p:cNvPr>
          <p:cNvSpPr txBox="1"/>
          <p:nvPr/>
        </p:nvSpPr>
        <p:spPr>
          <a:xfrm>
            <a:off x="7973817" y="1414560"/>
            <a:ext cx="1074534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de-CH" sz="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de-CH" sz="1200" b="1" baseline="30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de-CH" sz="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15 </a:t>
            </a:r>
            <a:r>
              <a:rPr lang="de-CH" sz="1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shifts</a:t>
            </a:r>
            <a:endParaRPr lang="de-DE" sz="1200" dirty="0">
              <a:solidFill>
                <a:srgbClr val="00B0F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FD05B39-FC52-F4C3-0580-089088391C02}"/>
              </a:ext>
            </a:extLst>
          </p:cNvPr>
          <p:cNvSpPr txBox="1"/>
          <p:nvPr/>
        </p:nvSpPr>
        <p:spPr>
          <a:xfrm>
            <a:off x="6877050" y="2379708"/>
            <a:ext cx="1074534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de-CH" sz="1200" b="1" dirty="0">
                <a:solidFill>
                  <a:srgbClr val="5AB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25 </a:t>
            </a:r>
            <a:r>
              <a:rPr lang="de-CH" sz="1200" b="1" dirty="0" err="1">
                <a:solidFill>
                  <a:srgbClr val="5AB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shifts</a:t>
            </a:r>
            <a:endParaRPr lang="de-DE" sz="12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1763282-A3AE-DCBA-08AB-6392A3BC2EB1}"/>
              </a:ext>
            </a:extLst>
          </p:cNvPr>
          <p:cNvSpPr txBox="1"/>
          <p:nvPr/>
        </p:nvSpPr>
        <p:spPr>
          <a:xfrm>
            <a:off x="7993487" y="2577039"/>
            <a:ext cx="1074534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de-CH" sz="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de-CH" sz="1200" b="1" baseline="30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de-CH" sz="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45 </a:t>
            </a:r>
            <a:r>
              <a:rPr lang="de-CH" sz="1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shifts</a:t>
            </a:r>
            <a:endParaRPr lang="de-DE" sz="1200" dirty="0">
              <a:solidFill>
                <a:srgbClr val="00B0F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05FF539-1012-D2CF-A3F2-B1F395EA7A01}"/>
              </a:ext>
            </a:extLst>
          </p:cNvPr>
          <p:cNvSpPr txBox="1"/>
          <p:nvPr/>
        </p:nvSpPr>
        <p:spPr>
          <a:xfrm>
            <a:off x="6915714" y="3348052"/>
            <a:ext cx="1074534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de-CH" sz="1200" b="1" dirty="0">
                <a:solidFill>
                  <a:srgbClr val="5AB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65 </a:t>
            </a:r>
            <a:r>
              <a:rPr lang="de-CH" sz="1200" b="1" dirty="0" err="1">
                <a:solidFill>
                  <a:srgbClr val="5AB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shifts</a:t>
            </a:r>
            <a:endParaRPr lang="de-DE" sz="12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A427816-3E6B-BA0F-73D7-8A7A57A13FA4}"/>
              </a:ext>
            </a:extLst>
          </p:cNvPr>
          <p:cNvSpPr txBox="1"/>
          <p:nvPr/>
        </p:nvSpPr>
        <p:spPr>
          <a:xfrm>
            <a:off x="7993487" y="3587726"/>
            <a:ext cx="1074534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de-CH" sz="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de-CH" sz="1200" b="1" baseline="30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de-CH" sz="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36 </a:t>
            </a:r>
            <a:r>
              <a:rPr lang="de-CH" sz="1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shifts</a:t>
            </a:r>
            <a:endParaRPr lang="de-DE" sz="1200" dirty="0">
              <a:solidFill>
                <a:srgbClr val="00B0F0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F75F21C-2EDC-2708-EF99-722F6C615272}"/>
              </a:ext>
            </a:extLst>
          </p:cNvPr>
          <p:cNvSpPr txBox="1"/>
          <p:nvPr/>
        </p:nvSpPr>
        <p:spPr>
          <a:xfrm>
            <a:off x="6915714" y="4220167"/>
            <a:ext cx="1074534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de-CH" sz="1200" b="1" dirty="0">
                <a:solidFill>
                  <a:srgbClr val="5AB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42 </a:t>
            </a:r>
            <a:r>
              <a:rPr lang="de-CH" sz="1200" b="1" dirty="0" err="1">
                <a:solidFill>
                  <a:srgbClr val="5AB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shifts</a:t>
            </a:r>
            <a:endParaRPr lang="de-DE" sz="12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4EB546B-E89B-F39A-C312-6DAD8EB95E31}"/>
              </a:ext>
            </a:extLst>
          </p:cNvPr>
          <p:cNvSpPr txBox="1"/>
          <p:nvPr/>
        </p:nvSpPr>
        <p:spPr>
          <a:xfrm>
            <a:off x="7990248" y="4461800"/>
            <a:ext cx="1074534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de-CH" sz="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de-CH" sz="1200" b="1" baseline="30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de-CH" sz="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21 </a:t>
            </a:r>
            <a:r>
              <a:rPr lang="de-CH" sz="1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shifts</a:t>
            </a:r>
            <a:endParaRPr lang="de-DE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154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eck 119">
            <a:extLst>
              <a:ext uri="{FF2B5EF4-FFF2-40B4-BE49-F238E27FC236}">
                <a16:creationId xmlns:a16="http://schemas.microsoft.com/office/drawing/2014/main" id="{541896D6-B6D0-7F46-9E0C-BCC03D5D7A7F}"/>
              </a:ext>
            </a:extLst>
          </p:cNvPr>
          <p:cNvSpPr/>
          <p:nvPr/>
        </p:nvSpPr>
        <p:spPr>
          <a:xfrm>
            <a:off x="7149800" y="3599699"/>
            <a:ext cx="296749" cy="145178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/>
          </a:p>
        </p:txBody>
      </p:sp>
      <p:cxnSp>
        <p:nvCxnSpPr>
          <p:cNvPr id="81" name="Gerader Verbinder 4">
            <a:extLst>
              <a:ext uri="{FF2B5EF4-FFF2-40B4-BE49-F238E27FC236}">
                <a16:creationId xmlns:a16="http://schemas.microsoft.com/office/drawing/2014/main" id="{A3E13F90-9EE7-3E42-B2B7-D14CD6EE5C1E}"/>
              </a:ext>
            </a:extLst>
          </p:cNvPr>
          <p:cNvCxnSpPr>
            <a:cxnSpLocks/>
          </p:cNvCxnSpPr>
          <p:nvPr/>
        </p:nvCxnSpPr>
        <p:spPr>
          <a:xfrm>
            <a:off x="4716016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4">
            <a:extLst>
              <a:ext uri="{FF2B5EF4-FFF2-40B4-BE49-F238E27FC236}">
                <a16:creationId xmlns:a16="http://schemas.microsoft.com/office/drawing/2014/main" id="{2714FB18-207D-4249-81B7-37ED7CF52041}"/>
              </a:ext>
            </a:extLst>
          </p:cNvPr>
          <p:cNvCxnSpPr>
            <a:cxnSpLocks/>
          </p:cNvCxnSpPr>
          <p:nvPr/>
        </p:nvCxnSpPr>
        <p:spPr>
          <a:xfrm>
            <a:off x="5656535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4">
            <a:extLst>
              <a:ext uri="{FF2B5EF4-FFF2-40B4-BE49-F238E27FC236}">
                <a16:creationId xmlns:a16="http://schemas.microsoft.com/office/drawing/2014/main" id="{2DC3FF08-DFC4-BA40-A1CA-A114C391962A}"/>
              </a:ext>
            </a:extLst>
          </p:cNvPr>
          <p:cNvCxnSpPr>
            <a:cxnSpLocks/>
          </p:cNvCxnSpPr>
          <p:nvPr/>
        </p:nvCxnSpPr>
        <p:spPr>
          <a:xfrm>
            <a:off x="6583809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4">
            <a:extLst>
              <a:ext uri="{FF2B5EF4-FFF2-40B4-BE49-F238E27FC236}">
                <a16:creationId xmlns:a16="http://schemas.microsoft.com/office/drawing/2014/main" id="{0260D12E-73E9-7642-9CE2-1612D3B5B104}"/>
              </a:ext>
            </a:extLst>
          </p:cNvPr>
          <p:cNvCxnSpPr>
            <a:cxnSpLocks/>
          </p:cNvCxnSpPr>
          <p:nvPr/>
        </p:nvCxnSpPr>
        <p:spPr>
          <a:xfrm>
            <a:off x="752432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hteck 79">
            <a:extLst>
              <a:ext uri="{FF2B5EF4-FFF2-40B4-BE49-F238E27FC236}">
                <a16:creationId xmlns:a16="http://schemas.microsoft.com/office/drawing/2014/main" id="{FF3A0E17-9874-CD43-AF4F-C15DF41D02EF}"/>
              </a:ext>
            </a:extLst>
          </p:cNvPr>
          <p:cNvSpPr/>
          <p:nvPr/>
        </p:nvSpPr>
        <p:spPr>
          <a:xfrm>
            <a:off x="-9" y="1058389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</a:t>
            </a:r>
            <a:endParaRPr lang="en-US" sz="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D4A127-83F7-4044-9CFB-A68AE04D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FAIR/GSI strategic operation scenario towards FS+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3C0EA5-8005-0C46-B272-1FB79B848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7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BDDA-5CCF-8748-8988-9DC6C8981774}" type="slidenum">
              <a:rPr lang="de-DE" smtClean="0"/>
              <a:pPr/>
              <a:t>30</a:t>
            </a:fld>
            <a:endParaRPr lang="de-DE" dirty="0"/>
          </a:p>
        </p:txBody>
      </p:sp>
      <p:cxnSp>
        <p:nvCxnSpPr>
          <p:cNvPr id="29" name="Gerader Verbinder 4">
            <a:extLst>
              <a:ext uri="{FF2B5EF4-FFF2-40B4-BE49-F238E27FC236}">
                <a16:creationId xmlns:a16="http://schemas.microsoft.com/office/drawing/2014/main" id="{CAF17B33-6680-3B42-B24E-A416CD5EE330}"/>
              </a:ext>
            </a:extLst>
          </p:cNvPr>
          <p:cNvCxnSpPr>
            <a:cxnSpLocks/>
          </p:cNvCxnSpPr>
          <p:nvPr/>
        </p:nvCxnSpPr>
        <p:spPr>
          <a:xfrm>
            <a:off x="284380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D4E6BEF7-CACE-8842-AC08-5C652A582CAC}"/>
              </a:ext>
            </a:extLst>
          </p:cNvPr>
          <p:cNvSpPr txBox="1"/>
          <p:nvPr/>
        </p:nvSpPr>
        <p:spPr>
          <a:xfrm>
            <a:off x="1209159" y="4299487"/>
            <a:ext cx="638288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2022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967A8E8-2F4F-0843-BBE3-C98BA6E43E06}"/>
              </a:ext>
            </a:extLst>
          </p:cNvPr>
          <p:cNvSpPr txBox="1"/>
          <p:nvPr/>
        </p:nvSpPr>
        <p:spPr>
          <a:xfrm>
            <a:off x="2129030" y="429948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2023</a:t>
            </a:r>
          </a:p>
        </p:txBody>
      </p:sp>
      <p:sp>
        <p:nvSpPr>
          <p:cNvPr id="46" name="Geschweifte Klammer rechts 45">
            <a:extLst>
              <a:ext uri="{FF2B5EF4-FFF2-40B4-BE49-F238E27FC236}">
                <a16:creationId xmlns:a16="http://schemas.microsoft.com/office/drawing/2014/main" id="{766B2339-30D8-AB4F-8F4C-CF61C5F44A63}"/>
              </a:ext>
            </a:extLst>
          </p:cNvPr>
          <p:cNvSpPr/>
          <p:nvPr/>
        </p:nvSpPr>
        <p:spPr>
          <a:xfrm rot="5400000">
            <a:off x="3292967" y="2289343"/>
            <a:ext cx="136944" cy="4590189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9AEEA2A0-959E-8D4E-935E-225D1E6F0AC4}"/>
              </a:ext>
            </a:extLst>
          </p:cNvPr>
          <p:cNvSpPr txBox="1"/>
          <p:nvPr/>
        </p:nvSpPr>
        <p:spPr>
          <a:xfrm>
            <a:off x="2828168" y="4714112"/>
            <a:ext cx="1078317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FAIR Phase 0</a:t>
            </a:r>
          </a:p>
        </p:txBody>
      </p:sp>
      <p:sp>
        <p:nvSpPr>
          <p:cNvPr id="48" name="Geschweifte Klammer rechts 4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6067464" y="4137746"/>
            <a:ext cx="138126" cy="894565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5604021" y="4684326"/>
            <a:ext cx="1046193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Early Science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6E52EC9F-CF42-3F40-B986-62ED3A8317E5}"/>
              </a:ext>
            </a:extLst>
          </p:cNvPr>
          <p:cNvSpPr/>
          <p:nvPr/>
        </p:nvSpPr>
        <p:spPr>
          <a:xfrm>
            <a:off x="1118462" y="1122360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134 </a:t>
            </a:r>
            <a:endParaRPr lang="en-US" sz="800" dirty="0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931F224E-A706-8542-B3D5-534E346E8223}"/>
              </a:ext>
            </a:extLst>
          </p:cNvPr>
          <p:cNvSpPr/>
          <p:nvPr/>
        </p:nvSpPr>
        <p:spPr>
          <a:xfrm>
            <a:off x="2498868" y="1117632"/>
            <a:ext cx="295191" cy="19856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7FF8F1E8-F7D0-3141-92D3-E2AD2434B880}"/>
              </a:ext>
            </a:extLst>
          </p:cNvPr>
          <p:cNvSpPr/>
          <p:nvPr/>
        </p:nvSpPr>
        <p:spPr>
          <a:xfrm>
            <a:off x="2903999" y="1112051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915292F8-1C42-8F4B-9339-51E9A268509C}"/>
              </a:ext>
            </a:extLst>
          </p:cNvPr>
          <p:cNvSpPr/>
          <p:nvPr/>
        </p:nvSpPr>
        <p:spPr>
          <a:xfrm>
            <a:off x="3852272" y="1116601"/>
            <a:ext cx="356843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US" sz="8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5728435" y="1117633"/>
            <a:ext cx="357304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/>
          </a:p>
        </p:txBody>
      </p:sp>
      <p:sp>
        <p:nvSpPr>
          <p:cNvPr id="64" name="Foliennummernplatzhalter 2">
            <a:extLst>
              <a:ext uri="{FF2B5EF4-FFF2-40B4-BE49-F238E27FC236}">
                <a16:creationId xmlns:a16="http://schemas.microsoft.com/office/drawing/2014/main" id="{D4A4786A-8140-7F49-91A9-B1E29ED2CA79}"/>
              </a:ext>
            </a:extLst>
          </p:cNvPr>
          <p:cNvSpPr txBox="1">
            <a:spLocks/>
          </p:cNvSpPr>
          <p:nvPr/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7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BDDA-5CCF-8748-8988-9DC6C8981774}" type="slidenum">
              <a:rPr lang="de-DE" smtClean="0"/>
              <a:pPr/>
              <a:t>30</a:t>
            </a:fld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707C22B-35E2-2341-9DED-CCF2D878919C}"/>
              </a:ext>
            </a:extLst>
          </p:cNvPr>
          <p:cNvGrpSpPr/>
          <p:nvPr/>
        </p:nvGrpSpPr>
        <p:grpSpPr>
          <a:xfrm>
            <a:off x="0" y="2243757"/>
            <a:ext cx="9160552" cy="1041376"/>
            <a:chOff x="0" y="2753894"/>
            <a:chExt cx="9160552" cy="1041376"/>
          </a:xfrm>
        </p:grpSpPr>
        <p:sp>
          <p:nvSpPr>
            <p:cNvPr id="71" name="Rahmen 70">
              <a:extLst>
                <a:ext uri="{FF2B5EF4-FFF2-40B4-BE49-F238E27FC236}">
                  <a16:creationId xmlns:a16="http://schemas.microsoft.com/office/drawing/2014/main" id="{E3A203DA-79FF-8049-8616-931B3C04FB99}"/>
                </a:ext>
              </a:extLst>
            </p:cNvPr>
            <p:cNvSpPr/>
            <p:nvPr/>
          </p:nvSpPr>
          <p:spPr>
            <a:xfrm>
              <a:off x="0" y="2753894"/>
              <a:ext cx="9160552" cy="1041376"/>
            </a:xfrm>
            <a:prstGeom prst="frame">
              <a:avLst>
                <a:gd name="adj1" fmla="val 2976"/>
              </a:avLst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28C8C8BA-EA85-2146-BFCA-8419B3B53030}"/>
                </a:ext>
              </a:extLst>
            </p:cNvPr>
            <p:cNvSpPr/>
            <p:nvPr/>
          </p:nvSpPr>
          <p:spPr>
            <a:xfrm>
              <a:off x="1" y="2753894"/>
              <a:ext cx="1026918" cy="1024514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/>
                <a:t>Project phases (ES, FS, FS+)</a:t>
              </a:r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1828DF90-3025-FA46-A666-3ED558EFB96C}"/>
                </a:ext>
              </a:extLst>
            </p:cNvPr>
            <p:cNvSpPr/>
            <p:nvPr/>
          </p:nvSpPr>
          <p:spPr>
            <a:xfrm>
              <a:off x="2883518" y="2838230"/>
              <a:ext cx="3679812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 Installation of Accelerator Components</a:t>
              </a:r>
              <a:endParaRPr lang="en-GB" sz="1200" dirty="0"/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713E60CE-8FE6-4E4E-879A-B939ABF3E708}"/>
                </a:ext>
              </a:extLst>
            </p:cNvPr>
            <p:cNvSpPr/>
            <p:nvPr/>
          </p:nvSpPr>
          <p:spPr>
            <a:xfrm>
              <a:off x="4206120" y="3091317"/>
              <a:ext cx="2875760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FAIR Hardware Commissioning</a:t>
              </a:r>
              <a:endParaRPr lang="en-GB" sz="1200" dirty="0"/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F8D7F67D-95C9-8649-A8B2-BA5C162FBBE2}"/>
                </a:ext>
              </a:extLst>
            </p:cNvPr>
            <p:cNvSpPr/>
            <p:nvPr/>
          </p:nvSpPr>
          <p:spPr>
            <a:xfrm>
              <a:off x="6032418" y="3351296"/>
              <a:ext cx="3102577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 Beam Commissioning</a:t>
              </a:r>
              <a:r>
                <a:rPr lang="en-GB" sz="1200" dirty="0"/>
                <a:t>       </a:t>
              </a:r>
              <a:endPara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Rechteck 14">
            <a:extLst>
              <a:ext uri="{FF2B5EF4-FFF2-40B4-BE49-F238E27FC236}">
                <a16:creationId xmlns:a16="http://schemas.microsoft.com/office/drawing/2014/main" id="{2AB92C2C-24BB-5647-BF13-AD03D205CC11}"/>
              </a:ext>
            </a:extLst>
          </p:cNvPr>
          <p:cNvSpPr/>
          <p:nvPr/>
        </p:nvSpPr>
        <p:spPr>
          <a:xfrm>
            <a:off x="9098281" y="4499072"/>
            <a:ext cx="45719" cy="4154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75" name="Gerader Verbinder 4">
            <a:extLst>
              <a:ext uri="{FF2B5EF4-FFF2-40B4-BE49-F238E27FC236}">
                <a16:creationId xmlns:a16="http://schemas.microsoft.com/office/drawing/2014/main" id="{1956F2D1-3C33-3C48-AEAC-E32EF5D80D9A}"/>
              </a:ext>
            </a:extLst>
          </p:cNvPr>
          <p:cNvCxnSpPr>
            <a:cxnSpLocks/>
          </p:cNvCxnSpPr>
          <p:nvPr/>
        </p:nvCxnSpPr>
        <p:spPr>
          <a:xfrm>
            <a:off x="1907704" y="1058863"/>
            <a:ext cx="0" cy="3256053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4">
            <a:extLst>
              <a:ext uri="{FF2B5EF4-FFF2-40B4-BE49-F238E27FC236}">
                <a16:creationId xmlns:a16="http://schemas.microsoft.com/office/drawing/2014/main" id="{CF4A01B6-607F-9947-A279-9408D732D929}"/>
              </a:ext>
            </a:extLst>
          </p:cNvPr>
          <p:cNvCxnSpPr>
            <a:cxnSpLocks/>
          </p:cNvCxnSpPr>
          <p:nvPr/>
        </p:nvCxnSpPr>
        <p:spPr>
          <a:xfrm>
            <a:off x="3784327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Gerader Verbinder 4">
            <a:extLst>
              <a:ext uri="{FF2B5EF4-FFF2-40B4-BE49-F238E27FC236}">
                <a16:creationId xmlns:a16="http://schemas.microsoft.com/office/drawing/2014/main" id="{123A25D6-C1B5-924B-97FF-457425EF646E}"/>
              </a:ext>
            </a:extLst>
          </p:cNvPr>
          <p:cNvCxnSpPr>
            <a:cxnSpLocks/>
          </p:cNvCxnSpPr>
          <p:nvPr/>
        </p:nvCxnSpPr>
        <p:spPr>
          <a:xfrm>
            <a:off x="8460432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feld 88">
            <a:extLst>
              <a:ext uri="{FF2B5EF4-FFF2-40B4-BE49-F238E27FC236}">
                <a16:creationId xmlns:a16="http://schemas.microsoft.com/office/drawing/2014/main" id="{B37F9824-1C58-3447-8074-061E97965A16}"/>
              </a:ext>
            </a:extLst>
          </p:cNvPr>
          <p:cNvSpPr txBox="1"/>
          <p:nvPr/>
        </p:nvSpPr>
        <p:spPr>
          <a:xfrm>
            <a:off x="3066952" y="429016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2024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64BB6EA1-FD7C-3B4A-969D-046576822606}"/>
              </a:ext>
            </a:extLst>
          </p:cNvPr>
          <p:cNvSpPr txBox="1"/>
          <p:nvPr/>
        </p:nvSpPr>
        <p:spPr>
          <a:xfrm>
            <a:off x="4004874" y="4293809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2025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07CB78DA-5CBA-EF48-87AE-98138F296B76}"/>
              </a:ext>
            </a:extLst>
          </p:cNvPr>
          <p:cNvSpPr txBox="1"/>
          <p:nvPr/>
        </p:nvSpPr>
        <p:spPr>
          <a:xfrm>
            <a:off x="4942796" y="429948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2026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A8F6B79D-219F-EA47-ADA5-4722BA82544F}"/>
              </a:ext>
            </a:extLst>
          </p:cNvPr>
          <p:cNvSpPr txBox="1"/>
          <p:nvPr/>
        </p:nvSpPr>
        <p:spPr>
          <a:xfrm>
            <a:off x="5860237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2027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6BFC534F-DE26-0240-BD00-6D875602AA54}"/>
              </a:ext>
            </a:extLst>
          </p:cNvPr>
          <p:cNvSpPr txBox="1"/>
          <p:nvPr/>
        </p:nvSpPr>
        <p:spPr>
          <a:xfrm>
            <a:off x="6778076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2028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24E199DD-3C7E-C042-960A-3DFB04C0BF23}"/>
              </a:ext>
            </a:extLst>
          </p:cNvPr>
          <p:cNvSpPr txBox="1"/>
          <p:nvPr/>
        </p:nvSpPr>
        <p:spPr>
          <a:xfrm>
            <a:off x="7723518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2029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58A580F2-42E0-A844-B34B-A42D83B0D325}"/>
              </a:ext>
            </a:extLst>
          </p:cNvPr>
          <p:cNvSpPr txBox="1"/>
          <p:nvPr/>
        </p:nvSpPr>
        <p:spPr>
          <a:xfrm>
            <a:off x="8580780" y="431491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2030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B81B561-D475-634E-8CC0-82B14402D828}"/>
              </a:ext>
            </a:extLst>
          </p:cNvPr>
          <p:cNvGrpSpPr/>
          <p:nvPr/>
        </p:nvGrpSpPr>
        <p:grpSpPr>
          <a:xfrm>
            <a:off x="0" y="3316549"/>
            <a:ext cx="9160552" cy="1008343"/>
            <a:chOff x="0" y="1271531"/>
            <a:chExt cx="9160552" cy="1022427"/>
          </a:xfrm>
        </p:grpSpPr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ADA9DFEA-9439-7744-85CB-22E079EF82E1}"/>
                </a:ext>
              </a:extLst>
            </p:cNvPr>
            <p:cNvSpPr/>
            <p:nvPr/>
          </p:nvSpPr>
          <p:spPr>
            <a:xfrm>
              <a:off x="1918943" y="2093631"/>
              <a:ext cx="7179324" cy="1363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UNILAC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EH,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SIS18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  TH, EX,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FRS, ESR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HITRAP, </a:t>
              </a:r>
              <a:r>
                <a:rPr lang="en-GB" sz="10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Cryring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GB" sz="1000" dirty="0"/>
            </a:p>
          </p:txBody>
        </p:sp>
        <p:sp>
          <p:nvSpPr>
            <p:cNvPr id="24" name="Rahmen 23">
              <a:extLst>
                <a:ext uri="{FF2B5EF4-FFF2-40B4-BE49-F238E27FC236}">
                  <a16:creationId xmlns:a16="http://schemas.microsoft.com/office/drawing/2014/main" id="{EF8BC6AB-3048-354F-BA56-532455046127}"/>
                </a:ext>
              </a:extLst>
            </p:cNvPr>
            <p:cNvSpPr/>
            <p:nvPr/>
          </p:nvSpPr>
          <p:spPr>
            <a:xfrm>
              <a:off x="0" y="1271532"/>
              <a:ext cx="9160552" cy="1020342"/>
            </a:xfrm>
            <a:prstGeom prst="frame">
              <a:avLst>
                <a:gd name="adj1" fmla="val 2976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F9B00A20-D75D-9047-BB9D-0903C7E267A3}"/>
                </a:ext>
              </a:extLst>
            </p:cNvPr>
            <p:cNvSpPr/>
            <p:nvPr/>
          </p:nvSpPr>
          <p:spPr>
            <a:xfrm>
              <a:off x="1" y="1271531"/>
              <a:ext cx="1026918" cy="102242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/>
                <a:t>Facility availability</a:t>
              </a:r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2B40FF8C-348B-6F4F-B1D8-BEE5574C697E}"/>
                </a:ext>
              </a:extLst>
            </p:cNvPr>
            <p:cNvSpPr/>
            <p:nvPr/>
          </p:nvSpPr>
          <p:spPr>
            <a:xfrm>
              <a:off x="6465501" y="1355188"/>
              <a:ext cx="2627025" cy="14710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SIS18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/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541896D6-B6D0-7F46-9E0C-BCC03D5D7A7F}"/>
                </a:ext>
              </a:extLst>
            </p:cNvPr>
            <p:cNvSpPr/>
            <p:nvPr/>
          </p:nvSpPr>
          <p:spPr>
            <a:xfrm>
              <a:off x="6032419" y="1352180"/>
              <a:ext cx="433082" cy="147206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35D6777D-C9BA-6940-803B-FEB48C8EDF74}"/>
                </a:ext>
              </a:extLst>
            </p:cNvPr>
            <p:cNvSpPr/>
            <p:nvPr/>
          </p:nvSpPr>
          <p:spPr>
            <a:xfrm>
              <a:off x="7473768" y="1750062"/>
              <a:ext cx="1618757" cy="1574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–&gt; CBM</a:t>
              </a:r>
              <a:endParaRPr lang="en-GB" sz="1000" dirty="0"/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599B9E73-E304-D646-AC17-94D9BD657564}"/>
                </a:ext>
              </a:extLst>
            </p:cNvPr>
            <p:cNvSpPr/>
            <p:nvPr/>
          </p:nvSpPr>
          <p:spPr>
            <a:xfrm>
              <a:off x="7248742" y="1751907"/>
              <a:ext cx="225026" cy="155618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A870F806-E150-EF40-AB19-BF864748A10D}"/>
                </a:ext>
              </a:extLst>
            </p:cNvPr>
            <p:cNvSpPr/>
            <p:nvPr/>
          </p:nvSpPr>
          <p:spPr>
            <a:xfrm>
              <a:off x="7376532" y="1556933"/>
              <a:ext cx="1716158" cy="148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1" name="Rechteck 100">
            <a:extLst>
              <a:ext uri="{FF2B5EF4-FFF2-40B4-BE49-F238E27FC236}">
                <a16:creationId xmlns:a16="http://schemas.microsoft.com/office/drawing/2014/main" id="{1CEAF3EE-C15F-1F41-B28C-964AB4326200}"/>
              </a:ext>
            </a:extLst>
          </p:cNvPr>
          <p:cNvSpPr/>
          <p:nvPr/>
        </p:nvSpPr>
        <p:spPr>
          <a:xfrm>
            <a:off x="6695959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US" sz="800" dirty="0"/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1ED7372A-BB65-2F43-892E-9C2903E2AD3E}"/>
              </a:ext>
            </a:extLst>
          </p:cNvPr>
          <p:cNvSpPr/>
          <p:nvPr/>
        </p:nvSpPr>
        <p:spPr>
          <a:xfrm>
            <a:off x="7610726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</a:t>
            </a:r>
            <a:endParaRPr lang="en-US" sz="800" dirty="0"/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4EB81290-6A5C-C146-94F5-EAC80C5F49C0}"/>
              </a:ext>
            </a:extLst>
          </p:cNvPr>
          <p:cNvSpPr/>
          <p:nvPr/>
        </p:nvSpPr>
        <p:spPr>
          <a:xfrm>
            <a:off x="8605777" y="1117633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240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7FB9C3BD-A207-0E4B-832E-CA4D3168500B}"/>
              </a:ext>
            </a:extLst>
          </p:cNvPr>
          <p:cNvSpPr/>
          <p:nvPr/>
        </p:nvSpPr>
        <p:spPr>
          <a:xfrm>
            <a:off x="0" y="1058390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err="1"/>
              <a:t>Acc</a:t>
            </a:r>
            <a:r>
              <a:rPr lang="de-DE" sz="1000" dirty="0"/>
              <a:t>. </a:t>
            </a:r>
            <a:r>
              <a:rPr lang="en-GB" sz="1000" dirty="0"/>
              <a:t>Operation total / days</a:t>
            </a: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7DC4C94C-2A38-2349-A726-CDA7A6B10E38}"/>
              </a:ext>
            </a:extLst>
          </p:cNvPr>
          <p:cNvSpPr/>
          <p:nvPr/>
        </p:nvSpPr>
        <p:spPr>
          <a:xfrm>
            <a:off x="-11239" y="1547673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</a:t>
            </a:r>
            <a:endParaRPr lang="en-US" sz="600" dirty="0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F3E7796E-C115-7245-9F66-D01E4CFD0FF1}"/>
              </a:ext>
            </a:extLst>
          </p:cNvPr>
          <p:cNvSpPr/>
          <p:nvPr/>
        </p:nvSpPr>
        <p:spPr>
          <a:xfrm>
            <a:off x="1107232" y="1611644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107 </a:t>
            </a:r>
            <a:endParaRPr lang="en-US" sz="800" dirty="0"/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86F5B659-0914-6749-98F2-9DB839F30A77}"/>
              </a:ext>
            </a:extLst>
          </p:cNvPr>
          <p:cNvSpPr/>
          <p:nvPr/>
        </p:nvSpPr>
        <p:spPr>
          <a:xfrm>
            <a:off x="2500229" y="1611643"/>
            <a:ext cx="287212" cy="19856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2903999" y="1611643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C2AA84B7-2845-EE4A-849F-3295801E0B1C}"/>
              </a:ext>
            </a:extLst>
          </p:cNvPr>
          <p:cNvSpPr/>
          <p:nvPr/>
        </p:nvSpPr>
        <p:spPr>
          <a:xfrm>
            <a:off x="6684729" y="1606917"/>
            <a:ext cx="777808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 120*</a:t>
            </a:r>
            <a:endParaRPr lang="en-US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1040A597-5806-714D-890A-214D0FEC7D65}"/>
              </a:ext>
            </a:extLst>
          </p:cNvPr>
          <p:cNvSpPr/>
          <p:nvPr/>
        </p:nvSpPr>
        <p:spPr>
          <a:xfrm>
            <a:off x="7599496" y="1606917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  <a:endParaRPr lang="en-US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B6ED2616-6C3B-854E-A95F-55A2E7122458}"/>
              </a:ext>
            </a:extLst>
          </p:cNvPr>
          <p:cNvSpPr/>
          <p:nvPr/>
        </p:nvSpPr>
        <p:spPr>
          <a:xfrm>
            <a:off x="-11230" y="1547674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dirty="0" err="1"/>
              <a:t>Physics</a:t>
            </a:r>
            <a:r>
              <a:rPr lang="de-DE" sz="900" dirty="0"/>
              <a:t> beam time/</a:t>
            </a:r>
            <a:r>
              <a:rPr lang="en-GB" sz="900" dirty="0"/>
              <a:t> days</a:t>
            </a: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8611665C-86D7-4C47-B475-BA43A6537426}"/>
              </a:ext>
            </a:extLst>
          </p:cNvPr>
          <p:cNvSpPr/>
          <p:nvPr/>
        </p:nvSpPr>
        <p:spPr>
          <a:xfrm>
            <a:off x="8605777" y="1606917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180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003679-7030-7BCE-91D2-9F1153F6D6E6}"/>
              </a:ext>
            </a:extLst>
          </p:cNvPr>
          <p:cNvSpPr txBox="1"/>
          <p:nvPr/>
        </p:nvSpPr>
        <p:spPr>
          <a:xfrm>
            <a:off x="422568" y="83931"/>
            <a:ext cx="5750292" cy="369332"/>
          </a:xfrm>
          <a:prstGeom prst="rect">
            <a:avLst/>
          </a:prstGeom>
          <a:solidFill>
            <a:srgbClr val="FF66CC"/>
          </a:solidFill>
        </p:spPr>
        <p:txBody>
          <a:bodyPr vert="horz" wrap="none" lIns="91440" tIns="45720" rIns="91440" bIns="45720" rtlCol="0" anchor="t">
            <a:spAutoFit/>
          </a:bodyPr>
          <a:lstStyle>
            <a:defPPr>
              <a:defRPr lang="de-DE"/>
            </a:defPPr>
            <a:lvl1pPr>
              <a:defRPr b="1"/>
            </a:lvl1pPr>
          </a:lstStyle>
          <a:p>
            <a:r>
              <a:rPr lang="en-GB" dirty="0"/>
              <a:t>DRAFT (ACC proposal for engineering run in 2026)</a:t>
            </a:r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3846119" y="1611643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 rot="18900000">
            <a:off x="4710842" y="2586278"/>
            <a:ext cx="187712" cy="187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" dirty="0"/>
          </a:p>
        </p:txBody>
      </p:sp>
      <p:sp>
        <p:nvSpPr>
          <p:cNvPr id="8" name="Textfeld 7"/>
          <p:cNvSpPr txBox="1"/>
          <p:nvPr/>
        </p:nvSpPr>
        <p:spPr>
          <a:xfrm>
            <a:off x="4679610" y="2771812"/>
            <a:ext cx="1019831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sz="800" dirty="0"/>
              <a:t>FCC OP ready</a:t>
            </a:r>
          </a:p>
          <a:p>
            <a:r>
              <a:rPr lang="en-US" sz="800" dirty="0"/>
              <a:t>UNILAC CS ready</a:t>
            </a: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6185547" y="1114056"/>
            <a:ext cx="357304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117" name="Rechteck 116">
            <a:extLst>
              <a:ext uri="{FF2B5EF4-FFF2-40B4-BE49-F238E27FC236}">
                <a16:creationId xmlns:a16="http://schemas.microsoft.com/office/drawing/2014/main" id="{E49B56D6-B84A-2542-B3B0-928DBC4B4C64}"/>
              </a:ext>
            </a:extLst>
          </p:cNvPr>
          <p:cNvSpPr/>
          <p:nvPr/>
        </p:nvSpPr>
        <p:spPr>
          <a:xfrm>
            <a:off x="6190079" y="1603340"/>
            <a:ext cx="352771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 30*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118" name="Geschweifte Klammer rechts 11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7792521" y="3348349"/>
            <a:ext cx="138126" cy="2473362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6921401" y="4658592"/>
            <a:ext cx="2176864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Early Science &amp; First Science+</a:t>
            </a:r>
          </a:p>
        </p:txBody>
      </p:sp>
      <p:sp>
        <p:nvSpPr>
          <p:cNvPr id="124" name="Rechteck 123"/>
          <p:cNvSpPr/>
          <p:nvPr/>
        </p:nvSpPr>
        <p:spPr>
          <a:xfrm rot="18900000">
            <a:off x="7535336" y="3061842"/>
            <a:ext cx="187712" cy="187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" dirty="0"/>
          </a:p>
        </p:txBody>
      </p:sp>
      <p:sp>
        <p:nvSpPr>
          <p:cNvPr id="125" name="Textfeld 124"/>
          <p:cNvSpPr txBox="1"/>
          <p:nvPr/>
        </p:nvSpPr>
        <p:spPr>
          <a:xfrm>
            <a:off x="7714573" y="3005956"/>
            <a:ext cx="798617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800" dirty="0"/>
              <a:t>PCP reached</a:t>
            </a:r>
          </a:p>
        </p:txBody>
      </p:sp>
      <p:sp>
        <p:nvSpPr>
          <p:cNvPr id="10" name="Rechteck 9"/>
          <p:cNvSpPr/>
          <p:nvPr/>
        </p:nvSpPr>
        <p:spPr>
          <a:xfrm>
            <a:off x="5138097" y="1087429"/>
            <a:ext cx="505903" cy="2671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dirty="0">
                <a:latin typeface="Calibri Light" panose="020F0302020204030204" pitchFamily="34" charset="0"/>
                <a:cs typeface="Calibri Light" panose="020F0302020204030204" pitchFamily="34" charset="0"/>
              </a:rPr>
              <a:t>restricted shutdown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B7196E0-206A-2471-EA5C-1EC8AB8BDC65}"/>
              </a:ext>
            </a:extLst>
          </p:cNvPr>
          <p:cNvSpPr txBox="1"/>
          <p:nvPr/>
        </p:nvSpPr>
        <p:spPr>
          <a:xfrm>
            <a:off x="4457263" y="3355809"/>
            <a:ext cx="1289134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</a:rPr>
              <a:t>early science (ES) </a:t>
            </a:r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E9087FA-137C-3531-3EFA-011966C9AC30}"/>
              </a:ext>
            </a:extLst>
          </p:cNvPr>
          <p:cNvSpPr txBox="1"/>
          <p:nvPr/>
        </p:nvSpPr>
        <p:spPr>
          <a:xfrm>
            <a:off x="5316687" y="3549750"/>
            <a:ext cx="1233030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first science (FS) 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3319F17-A05C-1949-6201-2756E078E8D5}"/>
              </a:ext>
            </a:extLst>
          </p:cNvPr>
          <p:cNvSpPr txBox="1"/>
          <p:nvPr/>
        </p:nvSpPr>
        <p:spPr>
          <a:xfrm>
            <a:off x="5656534" y="3751693"/>
            <a:ext cx="1398140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first science + (FS+) </a:t>
            </a:r>
            <a:endParaRPr lang="en-GB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5724019" y="1598921"/>
            <a:ext cx="340036" cy="19856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endParaRPr lang="en-US" sz="800" dirty="0"/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61E422DC-3002-CA9B-74FB-2C68BACDE92A}"/>
              </a:ext>
            </a:extLst>
          </p:cNvPr>
          <p:cNvSpPr/>
          <p:nvPr/>
        </p:nvSpPr>
        <p:spPr>
          <a:xfrm>
            <a:off x="2466425" y="1083830"/>
            <a:ext cx="344940" cy="760709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786FDCEF-F0EA-A4DF-DDE2-D7D7D8A2266A}"/>
              </a:ext>
            </a:extLst>
          </p:cNvPr>
          <p:cNvSpPr txBox="1"/>
          <p:nvPr/>
        </p:nvSpPr>
        <p:spPr>
          <a:xfrm>
            <a:off x="3185526" y="1929211"/>
            <a:ext cx="1332416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200" dirty="0">
                <a:solidFill>
                  <a:srgbClr val="7030A0"/>
                </a:solidFill>
              </a:rPr>
              <a:t>engineering-runs</a:t>
            </a:r>
          </a:p>
        </p:txBody>
      </p:sp>
      <p:cxnSp>
        <p:nvCxnSpPr>
          <p:cNvPr id="100" name="Gewinkelte Verbindung 22">
            <a:extLst>
              <a:ext uri="{FF2B5EF4-FFF2-40B4-BE49-F238E27FC236}">
                <a16:creationId xmlns:a16="http://schemas.microsoft.com/office/drawing/2014/main" id="{9776F756-11F2-2168-6581-CF62F6425455}"/>
              </a:ext>
            </a:extLst>
          </p:cNvPr>
          <p:cNvCxnSpPr>
            <a:stCxn id="99" idx="3"/>
            <a:endCxn id="123" idx="2"/>
          </p:cNvCxnSpPr>
          <p:nvPr/>
        </p:nvCxnSpPr>
        <p:spPr>
          <a:xfrm flipV="1">
            <a:off x="4517942" y="1848909"/>
            <a:ext cx="407970" cy="218802"/>
          </a:xfrm>
          <a:prstGeom prst="bentConnector2">
            <a:avLst/>
          </a:prstGeom>
          <a:ln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Gewinkelte Verbindung 25">
            <a:extLst>
              <a:ext uri="{FF2B5EF4-FFF2-40B4-BE49-F238E27FC236}">
                <a16:creationId xmlns:a16="http://schemas.microsoft.com/office/drawing/2014/main" id="{12CD4011-0D39-348E-A339-D7A436F91779}"/>
              </a:ext>
            </a:extLst>
          </p:cNvPr>
          <p:cNvCxnSpPr>
            <a:stCxn id="99" idx="1"/>
            <a:endCxn id="97" idx="2"/>
          </p:cNvCxnSpPr>
          <p:nvPr/>
        </p:nvCxnSpPr>
        <p:spPr>
          <a:xfrm rot="10800000">
            <a:off x="2638896" y="1844539"/>
            <a:ext cx="546631" cy="223172"/>
          </a:xfrm>
          <a:prstGeom prst="bentConnector2">
            <a:avLst/>
          </a:prstGeom>
          <a:ln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echteck 105">
            <a:extLst>
              <a:ext uri="{FF2B5EF4-FFF2-40B4-BE49-F238E27FC236}">
                <a16:creationId xmlns:a16="http://schemas.microsoft.com/office/drawing/2014/main" id="{ADA9DFEA-9439-7744-85CB-22E079EF82E1}"/>
              </a:ext>
            </a:extLst>
          </p:cNvPr>
          <p:cNvSpPr/>
          <p:nvPr/>
        </p:nvSpPr>
        <p:spPr>
          <a:xfrm>
            <a:off x="1118462" y="4123898"/>
            <a:ext cx="1254482" cy="1344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A9A84CC4-342B-9547-AA21-22B4D2F054E4}"/>
              </a:ext>
            </a:extLst>
          </p:cNvPr>
          <p:cNvSpPr/>
          <p:nvPr/>
        </p:nvSpPr>
        <p:spPr>
          <a:xfrm>
            <a:off x="6190079" y="1939450"/>
            <a:ext cx="1892752" cy="25275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*number of days to be announced for PAC call</a:t>
            </a:r>
          </a:p>
          <a:p>
            <a:pPr algn="ctr"/>
            <a:r>
              <a:rPr lang="en-GB" sz="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(share is reduced due to FAIR commissioning)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A9A84CC4-342B-9547-AA21-22B4D2F054E4}"/>
              </a:ext>
            </a:extLst>
          </p:cNvPr>
          <p:cNvSpPr/>
          <p:nvPr/>
        </p:nvSpPr>
        <p:spPr>
          <a:xfrm>
            <a:off x="5723886" y="1939450"/>
            <a:ext cx="412633" cy="25275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 to fail</a:t>
            </a:r>
            <a:endParaRPr lang="en-GB" sz="700" dirty="0">
              <a:solidFill>
                <a:schemeClr val="bg1"/>
              </a:solidFill>
            </a:endParaRPr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1828DF90-3025-FA46-A666-3ED558EFB96C}"/>
              </a:ext>
            </a:extLst>
          </p:cNvPr>
          <p:cNvSpPr/>
          <p:nvPr/>
        </p:nvSpPr>
        <p:spPr>
          <a:xfrm>
            <a:off x="5671159" y="2842965"/>
            <a:ext cx="331241" cy="178194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</a:t>
            </a:r>
            <a:endParaRPr lang="en-GB" sz="1000" dirty="0"/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785150" y="1126728"/>
            <a:ext cx="274204" cy="19856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121" name="Rechteck 120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796669" y="1618427"/>
            <a:ext cx="272830" cy="19856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Rechteck 122">
            <a:extLst>
              <a:ext uri="{FF2B5EF4-FFF2-40B4-BE49-F238E27FC236}">
                <a16:creationId xmlns:a16="http://schemas.microsoft.com/office/drawing/2014/main" id="{96927DC8-BB00-AB08-6E90-38C5835DBB46}"/>
              </a:ext>
            </a:extLst>
          </p:cNvPr>
          <p:cNvSpPr/>
          <p:nvPr/>
        </p:nvSpPr>
        <p:spPr>
          <a:xfrm>
            <a:off x="4766796" y="1089669"/>
            <a:ext cx="318231" cy="759240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C8E7F06C-844A-B558-B527-E947F1287D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75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Daniel Severin &amp; Stephan Reimann - Research Retreat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4506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eck 119">
            <a:extLst>
              <a:ext uri="{FF2B5EF4-FFF2-40B4-BE49-F238E27FC236}">
                <a16:creationId xmlns:a16="http://schemas.microsoft.com/office/drawing/2014/main" id="{541896D6-B6D0-7F46-9E0C-BCC03D5D7A7F}"/>
              </a:ext>
            </a:extLst>
          </p:cNvPr>
          <p:cNvSpPr/>
          <p:nvPr/>
        </p:nvSpPr>
        <p:spPr>
          <a:xfrm>
            <a:off x="7149800" y="3599699"/>
            <a:ext cx="296749" cy="145178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/>
          </a:p>
        </p:txBody>
      </p:sp>
      <p:cxnSp>
        <p:nvCxnSpPr>
          <p:cNvPr id="81" name="Gerader Verbinder 4">
            <a:extLst>
              <a:ext uri="{FF2B5EF4-FFF2-40B4-BE49-F238E27FC236}">
                <a16:creationId xmlns:a16="http://schemas.microsoft.com/office/drawing/2014/main" id="{A3E13F90-9EE7-3E42-B2B7-D14CD6EE5C1E}"/>
              </a:ext>
            </a:extLst>
          </p:cNvPr>
          <p:cNvCxnSpPr>
            <a:cxnSpLocks/>
          </p:cNvCxnSpPr>
          <p:nvPr/>
        </p:nvCxnSpPr>
        <p:spPr>
          <a:xfrm>
            <a:off x="4716016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4">
            <a:extLst>
              <a:ext uri="{FF2B5EF4-FFF2-40B4-BE49-F238E27FC236}">
                <a16:creationId xmlns:a16="http://schemas.microsoft.com/office/drawing/2014/main" id="{2714FB18-207D-4249-81B7-37ED7CF52041}"/>
              </a:ext>
            </a:extLst>
          </p:cNvPr>
          <p:cNvCxnSpPr>
            <a:cxnSpLocks/>
          </p:cNvCxnSpPr>
          <p:nvPr/>
        </p:nvCxnSpPr>
        <p:spPr>
          <a:xfrm>
            <a:off x="5656535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4">
            <a:extLst>
              <a:ext uri="{FF2B5EF4-FFF2-40B4-BE49-F238E27FC236}">
                <a16:creationId xmlns:a16="http://schemas.microsoft.com/office/drawing/2014/main" id="{2DC3FF08-DFC4-BA40-A1CA-A114C391962A}"/>
              </a:ext>
            </a:extLst>
          </p:cNvPr>
          <p:cNvCxnSpPr>
            <a:cxnSpLocks/>
          </p:cNvCxnSpPr>
          <p:nvPr/>
        </p:nvCxnSpPr>
        <p:spPr>
          <a:xfrm>
            <a:off x="6583809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4">
            <a:extLst>
              <a:ext uri="{FF2B5EF4-FFF2-40B4-BE49-F238E27FC236}">
                <a16:creationId xmlns:a16="http://schemas.microsoft.com/office/drawing/2014/main" id="{0260D12E-73E9-7642-9CE2-1612D3B5B104}"/>
              </a:ext>
            </a:extLst>
          </p:cNvPr>
          <p:cNvCxnSpPr>
            <a:cxnSpLocks/>
          </p:cNvCxnSpPr>
          <p:nvPr/>
        </p:nvCxnSpPr>
        <p:spPr>
          <a:xfrm>
            <a:off x="752432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hteck 79">
            <a:extLst>
              <a:ext uri="{FF2B5EF4-FFF2-40B4-BE49-F238E27FC236}">
                <a16:creationId xmlns:a16="http://schemas.microsoft.com/office/drawing/2014/main" id="{FF3A0E17-9874-CD43-AF4F-C15DF41D02EF}"/>
              </a:ext>
            </a:extLst>
          </p:cNvPr>
          <p:cNvSpPr/>
          <p:nvPr/>
        </p:nvSpPr>
        <p:spPr>
          <a:xfrm>
            <a:off x="-9" y="1058389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</a:t>
            </a:r>
            <a:endParaRPr lang="en-US" sz="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D4A127-83F7-4044-9CFB-A68AE04D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FAIR/GSI strategic operation scenario towards FS+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3C0EA5-8005-0C46-B272-1FB79B848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7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BDDA-5CCF-8748-8988-9DC6C8981774}" type="slidenum">
              <a:rPr lang="de-DE" smtClean="0"/>
              <a:pPr/>
              <a:t>31</a:t>
            </a:fld>
            <a:endParaRPr lang="de-DE" dirty="0"/>
          </a:p>
        </p:txBody>
      </p:sp>
      <p:cxnSp>
        <p:nvCxnSpPr>
          <p:cNvPr id="29" name="Gerader Verbinder 4">
            <a:extLst>
              <a:ext uri="{FF2B5EF4-FFF2-40B4-BE49-F238E27FC236}">
                <a16:creationId xmlns:a16="http://schemas.microsoft.com/office/drawing/2014/main" id="{CAF17B33-6680-3B42-B24E-A416CD5EE330}"/>
              </a:ext>
            </a:extLst>
          </p:cNvPr>
          <p:cNvCxnSpPr>
            <a:cxnSpLocks/>
          </p:cNvCxnSpPr>
          <p:nvPr/>
        </p:nvCxnSpPr>
        <p:spPr>
          <a:xfrm>
            <a:off x="284380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D4E6BEF7-CACE-8842-AC08-5C652A582CAC}"/>
              </a:ext>
            </a:extLst>
          </p:cNvPr>
          <p:cNvSpPr txBox="1"/>
          <p:nvPr/>
        </p:nvSpPr>
        <p:spPr>
          <a:xfrm>
            <a:off x="1209159" y="4299487"/>
            <a:ext cx="638288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2022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967A8E8-2F4F-0843-BBE3-C98BA6E43E06}"/>
              </a:ext>
            </a:extLst>
          </p:cNvPr>
          <p:cNvSpPr txBox="1"/>
          <p:nvPr/>
        </p:nvSpPr>
        <p:spPr>
          <a:xfrm>
            <a:off x="2129030" y="429948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2023</a:t>
            </a:r>
          </a:p>
        </p:txBody>
      </p:sp>
      <p:sp>
        <p:nvSpPr>
          <p:cNvPr id="46" name="Geschweifte Klammer rechts 45">
            <a:extLst>
              <a:ext uri="{FF2B5EF4-FFF2-40B4-BE49-F238E27FC236}">
                <a16:creationId xmlns:a16="http://schemas.microsoft.com/office/drawing/2014/main" id="{766B2339-30D8-AB4F-8F4C-CF61C5F44A63}"/>
              </a:ext>
            </a:extLst>
          </p:cNvPr>
          <p:cNvSpPr/>
          <p:nvPr/>
        </p:nvSpPr>
        <p:spPr>
          <a:xfrm rot="5400000">
            <a:off x="3292967" y="2289343"/>
            <a:ext cx="136944" cy="4590189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9AEEA2A0-959E-8D4E-935E-225D1E6F0AC4}"/>
              </a:ext>
            </a:extLst>
          </p:cNvPr>
          <p:cNvSpPr txBox="1"/>
          <p:nvPr/>
        </p:nvSpPr>
        <p:spPr>
          <a:xfrm>
            <a:off x="2828168" y="4714112"/>
            <a:ext cx="1078317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FAIR Phase 0</a:t>
            </a:r>
          </a:p>
        </p:txBody>
      </p:sp>
      <p:sp>
        <p:nvSpPr>
          <p:cNvPr id="48" name="Geschweifte Klammer rechts 4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6067464" y="4137746"/>
            <a:ext cx="138126" cy="894565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5604021" y="4684326"/>
            <a:ext cx="1046193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Early Science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6E52EC9F-CF42-3F40-B986-62ED3A8317E5}"/>
              </a:ext>
            </a:extLst>
          </p:cNvPr>
          <p:cNvSpPr/>
          <p:nvPr/>
        </p:nvSpPr>
        <p:spPr>
          <a:xfrm>
            <a:off x="1118462" y="1122360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134 </a:t>
            </a:r>
            <a:endParaRPr lang="en-US" sz="800" dirty="0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931F224E-A706-8542-B3D5-534E346E8223}"/>
              </a:ext>
            </a:extLst>
          </p:cNvPr>
          <p:cNvSpPr/>
          <p:nvPr/>
        </p:nvSpPr>
        <p:spPr>
          <a:xfrm>
            <a:off x="2498868" y="1117632"/>
            <a:ext cx="295191" cy="19856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7FF8F1E8-F7D0-3141-92D3-E2AD2434B880}"/>
              </a:ext>
            </a:extLst>
          </p:cNvPr>
          <p:cNvSpPr/>
          <p:nvPr/>
        </p:nvSpPr>
        <p:spPr>
          <a:xfrm>
            <a:off x="2903999" y="1112051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5728435" y="1117633"/>
            <a:ext cx="357304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/>
          </a:p>
        </p:txBody>
      </p:sp>
      <p:sp>
        <p:nvSpPr>
          <p:cNvPr id="64" name="Foliennummernplatzhalter 2">
            <a:extLst>
              <a:ext uri="{FF2B5EF4-FFF2-40B4-BE49-F238E27FC236}">
                <a16:creationId xmlns:a16="http://schemas.microsoft.com/office/drawing/2014/main" id="{D4A4786A-8140-7F49-91A9-B1E29ED2CA79}"/>
              </a:ext>
            </a:extLst>
          </p:cNvPr>
          <p:cNvSpPr txBox="1">
            <a:spLocks/>
          </p:cNvSpPr>
          <p:nvPr/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7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BDDA-5CCF-8748-8988-9DC6C8981774}" type="slidenum">
              <a:rPr lang="de-DE" smtClean="0"/>
              <a:pPr/>
              <a:t>31</a:t>
            </a:fld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707C22B-35E2-2341-9DED-CCF2D878919C}"/>
              </a:ext>
            </a:extLst>
          </p:cNvPr>
          <p:cNvGrpSpPr/>
          <p:nvPr/>
        </p:nvGrpSpPr>
        <p:grpSpPr>
          <a:xfrm>
            <a:off x="0" y="2243757"/>
            <a:ext cx="9160552" cy="1041376"/>
            <a:chOff x="0" y="2753894"/>
            <a:chExt cx="9160552" cy="1041376"/>
          </a:xfrm>
        </p:grpSpPr>
        <p:sp>
          <p:nvSpPr>
            <p:cNvPr id="71" name="Rahmen 70">
              <a:extLst>
                <a:ext uri="{FF2B5EF4-FFF2-40B4-BE49-F238E27FC236}">
                  <a16:creationId xmlns:a16="http://schemas.microsoft.com/office/drawing/2014/main" id="{E3A203DA-79FF-8049-8616-931B3C04FB99}"/>
                </a:ext>
              </a:extLst>
            </p:cNvPr>
            <p:cNvSpPr/>
            <p:nvPr/>
          </p:nvSpPr>
          <p:spPr>
            <a:xfrm>
              <a:off x="0" y="2753894"/>
              <a:ext cx="9160552" cy="1041376"/>
            </a:xfrm>
            <a:prstGeom prst="frame">
              <a:avLst>
                <a:gd name="adj1" fmla="val 2976"/>
              </a:avLst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28C8C8BA-EA85-2146-BFCA-8419B3B53030}"/>
                </a:ext>
              </a:extLst>
            </p:cNvPr>
            <p:cNvSpPr/>
            <p:nvPr/>
          </p:nvSpPr>
          <p:spPr>
            <a:xfrm>
              <a:off x="1" y="2753894"/>
              <a:ext cx="1026918" cy="1024514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/>
                <a:t>Project phases (ES, FS, FS+)</a:t>
              </a:r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1828DF90-3025-FA46-A666-3ED558EFB96C}"/>
                </a:ext>
              </a:extLst>
            </p:cNvPr>
            <p:cNvSpPr/>
            <p:nvPr/>
          </p:nvSpPr>
          <p:spPr>
            <a:xfrm>
              <a:off x="2883518" y="2838230"/>
              <a:ext cx="3679812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 Installation of Accelerator Components</a:t>
              </a:r>
              <a:endParaRPr lang="en-GB" sz="1200" dirty="0"/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713E60CE-8FE6-4E4E-879A-B939ABF3E708}"/>
                </a:ext>
              </a:extLst>
            </p:cNvPr>
            <p:cNvSpPr/>
            <p:nvPr/>
          </p:nvSpPr>
          <p:spPr>
            <a:xfrm>
              <a:off x="4206120" y="3091317"/>
              <a:ext cx="2875760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FAIR Hardware Commissioning</a:t>
              </a:r>
              <a:endParaRPr lang="en-GB" sz="1200" dirty="0"/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F8D7F67D-95C9-8649-A8B2-BA5C162FBBE2}"/>
                </a:ext>
              </a:extLst>
            </p:cNvPr>
            <p:cNvSpPr/>
            <p:nvPr/>
          </p:nvSpPr>
          <p:spPr>
            <a:xfrm>
              <a:off x="6032418" y="3351296"/>
              <a:ext cx="3102577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 Beam Commissioning</a:t>
              </a:r>
              <a:r>
                <a:rPr lang="en-GB" sz="1200" dirty="0"/>
                <a:t>       </a:t>
              </a:r>
              <a:endPara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Rechteck 14">
            <a:extLst>
              <a:ext uri="{FF2B5EF4-FFF2-40B4-BE49-F238E27FC236}">
                <a16:creationId xmlns:a16="http://schemas.microsoft.com/office/drawing/2014/main" id="{2AB92C2C-24BB-5647-BF13-AD03D205CC11}"/>
              </a:ext>
            </a:extLst>
          </p:cNvPr>
          <p:cNvSpPr/>
          <p:nvPr/>
        </p:nvSpPr>
        <p:spPr>
          <a:xfrm>
            <a:off x="9098281" y="4499072"/>
            <a:ext cx="45719" cy="4154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75" name="Gerader Verbinder 4">
            <a:extLst>
              <a:ext uri="{FF2B5EF4-FFF2-40B4-BE49-F238E27FC236}">
                <a16:creationId xmlns:a16="http://schemas.microsoft.com/office/drawing/2014/main" id="{1956F2D1-3C33-3C48-AEAC-E32EF5D80D9A}"/>
              </a:ext>
            </a:extLst>
          </p:cNvPr>
          <p:cNvCxnSpPr>
            <a:cxnSpLocks/>
          </p:cNvCxnSpPr>
          <p:nvPr/>
        </p:nvCxnSpPr>
        <p:spPr>
          <a:xfrm>
            <a:off x="1907704" y="1058863"/>
            <a:ext cx="0" cy="3256053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4">
            <a:extLst>
              <a:ext uri="{FF2B5EF4-FFF2-40B4-BE49-F238E27FC236}">
                <a16:creationId xmlns:a16="http://schemas.microsoft.com/office/drawing/2014/main" id="{CF4A01B6-607F-9947-A279-9408D732D929}"/>
              </a:ext>
            </a:extLst>
          </p:cNvPr>
          <p:cNvCxnSpPr>
            <a:cxnSpLocks/>
          </p:cNvCxnSpPr>
          <p:nvPr/>
        </p:nvCxnSpPr>
        <p:spPr>
          <a:xfrm>
            <a:off x="3784327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Gerader Verbinder 4">
            <a:extLst>
              <a:ext uri="{FF2B5EF4-FFF2-40B4-BE49-F238E27FC236}">
                <a16:creationId xmlns:a16="http://schemas.microsoft.com/office/drawing/2014/main" id="{123A25D6-C1B5-924B-97FF-457425EF646E}"/>
              </a:ext>
            </a:extLst>
          </p:cNvPr>
          <p:cNvCxnSpPr>
            <a:cxnSpLocks/>
          </p:cNvCxnSpPr>
          <p:nvPr/>
        </p:nvCxnSpPr>
        <p:spPr>
          <a:xfrm>
            <a:off x="8460432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feld 88">
            <a:extLst>
              <a:ext uri="{FF2B5EF4-FFF2-40B4-BE49-F238E27FC236}">
                <a16:creationId xmlns:a16="http://schemas.microsoft.com/office/drawing/2014/main" id="{B37F9824-1C58-3447-8074-061E97965A16}"/>
              </a:ext>
            </a:extLst>
          </p:cNvPr>
          <p:cNvSpPr txBox="1"/>
          <p:nvPr/>
        </p:nvSpPr>
        <p:spPr>
          <a:xfrm>
            <a:off x="3066952" y="429016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2024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64BB6EA1-FD7C-3B4A-969D-046576822606}"/>
              </a:ext>
            </a:extLst>
          </p:cNvPr>
          <p:cNvSpPr txBox="1"/>
          <p:nvPr/>
        </p:nvSpPr>
        <p:spPr>
          <a:xfrm>
            <a:off x="4004874" y="4293809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2025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07CB78DA-5CBA-EF48-87AE-98138F296B76}"/>
              </a:ext>
            </a:extLst>
          </p:cNvPr>
          <p:cNvSpPr txBox="1"/>
          <p:nvPr/>
        </p:nvSpPr>
        <p:spPr>
          <a:xfrm>
            <a:off x="4942796" y="429948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2026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A8F6B79D-219F-EA47-ADA5-4722BA82544F}"/>
              </a:ext>
            </a:extLst>
          </p:cNvPr>
          <p:cNvSpPr txBox="1"/>
          <p:nvPr/>
        </p:nvSpPr>
        <p:spPr>
          <a:xfrm>
            <a:off x="5860237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2027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6BFC534F-DE26-0240-BD00-6D875602AA54}"/>
              </a:ext>
            </a:extLst>
          </p:cNvPr>
          <p:cNvSpPr txBox="1"/>
          <p:nvPr/>
        </p:nvSpPr>
        <p:spPr>
          <a:xfrm>
            <a:off x="6778076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2028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24E199DD-3C7E-C042-960A-3DFB04C0BF23}"/>
              </a:ext>
            </a:extLst>
          </p:cNvPr>
          <p:cNvSpPr txBox="1"/>
          <p:nvPr/>
        </p:nvSpPr>
        <p:spPr>
          <a:xfrm>
            <a:off x="7723518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2029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58A580F2-42E0-A844-B34B-A42D83B0D325}"/>
              </a:ext>
            </a:extLst>
          </p:cNvPr>
          <p:cNvSpPr txBox="1"/>
          <p:nvPr/>
        </p:nvSpPr>
        <p:spPr>
          <a:xfrm>
            <a:off x="8580780" y="431491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2030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B81B561-D475-634E-8CC0-82B14402D828}"/>
              </a:ext>
            </a:extLst>
          </p:cNvPr>
          <p:cNvGrpSpPr/>
          <p:nvPr/>
        </p:nvGrpSpPr>
        <p:grpSpPr>
          <a:xfrm>
            <a:off x="0" y="3316549"/>
            <a:ext cx="9160552" cy="1008343"/>
            <a:chOff x="0" y="1271531"/>
            <a:chExt cx="9160552" cy="1022427"/>
          </a:xfrm>
        </p:grpSpPr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ADA9DFEA-9439-7744-85CB-22E079EF82E1}"/>
                </a:ext>
              </a:extLst>
            </p:cNvPr>
            <p:cNvSpPr/>
            <p:nvPr/>
          </p:nvSpPr>
          <p:spPr>
            <a:xfrm>
              <a:off x="1918943" y="2093631"/>
              <a:ext cx="7179324" cy="1363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UNILAC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EH,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SIS18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  TH, EX,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FRS, ESR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HITRAP, </a:t>
              </a:r>
              <a:r>
                <a:rPr lang="en-GB" sz="10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Cryring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GB" sz="1000" dirty="0"/>
            </a:p>
          </p:txBody>
        </p:sp>
        <p:sp>
          <p:nvSpPr>
            <p:cNvPr id="24" name="Rahmen 23">
              <a:extLst>
                <a:ext uri="{FF2B5EF4-FFF2-40B4-BE49-F238E27FC236}">
                  <a16:creationId xmlns:a16="http://schemas.microsoft.com/office/drawing/2014/main" id="{EF8BC6AB-3048-354F-BA56-532455046127}"/>
                </a:ext>
              </a:extLst>
            </p:cNvPr>
            <p:cNvSpPr/>
            <p:nvPr/>
          </p:nvSpPr>
          <p:spPr>
            <a:xfrm>
              <a:off x="0" y="1271532"/>
              <a:ext cx="9160552" cy="1020342"/>
            </a:xfrm>
            <a:prstGeom prst="frame">
              <a:avLst>
                <a:gd name="adj1" fmla="val 2976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F9B00A20-D75D-9047-BB9D-0903C7E267A3}"/>
                </a:ext>
              </a:extLst>
            </p:cNvPr>
            <p:cNvSpPr/>
            <p:nvPr/>
          </p:nvSpPr>
          <p:spPr>
            <a:xfrm>
              <a:off x="1" y="1271531"/>
              <a:ext cx="1026918" cy="102242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/>
                <a:t>Facility availability</a:t>
              </a:r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2B40FF8C-348B-6F4F-B1D8-BEE5574C697E}"/>
                </a:ext>
              </a:extLst>
            </p:cNvPr>
            <p:cNvSpPr/>
            <p:nvPr/>
          </p:nvSpPr>
          <p:spPr>
            <a:xfrm>
              <a:off x="6465501" y="1355188"/>
              <a:ext cx="2627025" cy="14710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SIS18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/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541896D6-B6D0-7F46-9E0C-BCC03D5D7A7F}"/>
                </a:ext>
              </a:extLst>
            </p:cNvPr>
            <p:cNvSpPr/>
            <p:nvPr/>
          </p:nvSpPr>
          <p:spPr>
            <a:xfrm>
              <a:off x="6032419" y="1352180"/>
              <a:ext cx="433082" cy="147206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35D6777D-C9BA-6940-803B-FEB48C8EDF74}"/>
                </a:ext>
              </a:extLst>
            </p:cNvPr>
            <p:cNvSpPr/>
            <p:nvPr/>
          </p:nvSpPr>
          <p:spPr>
            <a:xfrm>
              <a:off x="7473768" y="1750062"/>
              <a:ext cx="1618757" cy="1574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–&gt; CBM</a:t>
              </a:r>
              <a:endParaRPr lang="en-GB" sz="1000" dirty="0"/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599B9E73-E304-D646-AC17-94D9BD657564}"/>
                </a:ext>
              </a:extLst>
            </p:cNvPr>
            <p:cNvSpPr/>
            <p:nvPr/>
          </p:nvSpPr>
          <p:spPr>
            <a:xfrm>
              <a:off x="7248742" y="1751907"/>
              <a:ext cx="225026" cy="155618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A870F806-E150-EF40-AB19-BF864748A10D}"/>
                </a:ext>
              </a:extLst>
            </p:cNvPr>
            <p:cNvSpPr/>
            <p:nvPr/>
          </p:nvSpPr>
          <p:spPr>
            <a:xfrm>
              <a:off x="7376532" y="1556933"/>
              <a:ext cx="1716158" cy="148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1" name="Rechteck 100">
            <a:extLst>
              <a:ext uri="{FF2B5EF4-FFF2-40B4-BE49-F238E27FC236}">
                <a16:creationId xmlns:a16="http://schemas.microsoft.com/office/drawing/2014/main" id="{1CEAF3EE-C15F-1F41-B28C-964AB4326200}"/>
              </a:ext>
            </a:extLst>
          </p:cNvPr>
          <p:cNvSpPr/>
          <p:nvPr/>
        </p:nvSpPr>
        <p:spPr>
          <a:xfrm>
            <a:off x="6695959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US" sz="800" dirty="0"/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1ED7372A-BB65-2F43-892E-9C2903E2AD3E}"/>
              </a:ext>
            </a:extLst>
          </p:cNvPr>
          <p:cNvSpPr/>
          <p:nvPr/>
        </p:nvSpPr>
        <p:spPr>
          <a:xfrm>
            <a:off x="7610726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</a:t>
            </a:r>
            <a:endParaRPr lang="en-US" sz="800" dirty="0"/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4EB81290-6A5C-C146-94F5-EAC80C5F49C0}"/>
              </a:ext>
            </a:extLst>
          </p:cNvPr>
          <p:cNvSpPr/>
          <p:nvPr/>
        </p:nvSpPr>
        <p:spPr>
          <a:xfrm>
            <a:off x="8605777" y="1117633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240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7FB9C3BD-A207-0E4B-832E-CA4D3168500B}"/>
              </a:ext>
            </a:extLst>
          </p:cNvPr>
          <p:cNvSpPr/>
          <p:nvPr/>
        </p:nvSpPr>
        <p:spPr>
          <a:xfrm>
            <a:off x="0" y="1058390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err="1"/>
              <a:t>Acc</a:t>
            </a:r>
            <a:r>
              <a:rPr lang="de-DE" sz="1000" dirty="0"/>
              <a:t>. </a:t>
            </a:r>
            <a:r>
              <a:rPr lang="en-GB" sz="1000" dirty="0"/>
              <a:t>Operation total / days</a:t>
            </a: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7DC4C94C-2A38-2349-A726-CDA7A6B10E38}"/>
              </a:ext>
            </a:extLst>
          </p:cNvPr>
          <p:cNvSpPr/>
          <p:nvPr/>
        </p:nvSpPr>
        <p:spPr>
          <a:xfrm>
            <a:off x="-11239" y="1547673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</a:t>
            </a:r>
            <a:endParaRPr lang="en-US" sz="600" dirty="0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F3E7796E-C115-7245-9F66-D01E4CFD0FF1}"/>
              </a:ext>
            </a:extLst>
          </p:cNvPr>
          <p:cNvSpPr/>
          <p:nvPr/>
        </p:nvSpPr>
        <p:spPr>
          <a:xfrm>
            <a:off x="1107232" y="1611644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107 </a:t>
            </a:r>
            <a:endParaRPr lang="en-US" sz="800" dirty="0"/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86F5B659-0914-6749-98F2-9DB839F30A77}"/>
              </a:ext>
            </a:extLst>
          </p:cNvPr>
          <p:cNvSpPr/>
          <p:nvPr/>
        </p:nvSpPr>
        <p:spPr>
          <a:xfrm>
            <a:off x="2500229" y="1611643"/>
            <a:ext cx="287212" cy="19856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2903999" y="1611643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C2AA84B7-2845-EE4A-849F-3295801E0B1C}"/>
              </a:ext>
            </a:extLst>
          </p:cNvPr>
          <p:cNvSpPr/>
          <p:nvPr/>
        </p:nvSpPr>
        <p:spPr>
          <a:xfrm>
            <a:off x="6684729" y="1606917"/>
            <a:ext cx="777808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 120*</a:t>
            </a:r>
            <a:endParaRPr lang="en-US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1040A597-5806-714D-890A-214D0FEC7D65}"/>
              </a:ext>
            </a:extLst>
          </p:cNvPr>
          <p:cNvSpPr/>
          <p:nvPr/>
        </p:nvSpPr>
        <p:spPr>
          <a:xfrm>
            <a:off x="7599496" y="1606917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  <a:endParaRPr lang="en-US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B6ED2616-6C3B-854E-A95F-55A2E7122458}"/>
              </a:ext>
            </a:extLst>
          </p:cNvPr>
          <p:cNvSpPr/>
          <p:nvPr/>
        </p:nvSpPr>
        <p:spPr>
          <a:xfrm>
            <a:off x="-11230" y="1547674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dirty="0" err="1"/>
              <a:t>Physics</a:t>
            </a:r>
            <a:r>
              <a:rPr lang="de-DE" sz="900" dirty="0"/>
              <a:t> beam time/</a:t>
            </a:r>
            <a:r>
              <a:rPr lang="en-GB" sz="900" dirty="0"/>
              <a:t> days</a:t>
            </a: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8611665C-86D7-4C47-B475-BA43A6537426}"/>
              </a:ext>
            </a:extLst>
          </p:cNvPr>
          <p:cNvSpPr/>
          <p:nvPr/>
        </p:nvSpPr>
        <p:spPr>
          <a:xfrm>
            <a:off x="8605777" y="1606917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180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003679-7030-7BCE-91D2-9F1153F6D6E6}"/>
              </a:ext>
            </a:extLst>
          </p:cNvPr>
          <p:cNvSpPr txBox="1"/>
          <p:nvPr/>
        </p:nvSpPr>
        <p:spPr>
          <a:xfrm>
            <a:off x="422568" y="83931"/>
            <a:ext cx="3749744" cy="369332"/>
          </a:xfrm>
          <a:prstGeom prst="rect">
            <a:avLst/>
          </a:prstGeom>
          <a:solidFill>
            <a:srgbClr val="FF66CC"/>
          </a:solidFill>
        </p:spPr>
        <p:txBody>
          <a:bodyPr vert="horz" wrap="none" lIns="91440" tIns="45720" rIns="91440" bIns="45720" rtlCol="0" anchor="t">
            <a:spAutoFit/>
          </a:bodyPr>
          <a:lstStyle>
            <a:defPPr>
              <a:defRPr lang="de-DE"/>
            </a:defPPr>
            <a:lvl1pPr>
              <a:defRPr b="1"/>
            </a:lvl1pPr>
          </a:lstStyle>
          <a:p>
            <a:r>
              <a:rPr lang="en-GB" dirty="0"/>
              <a:t>DRAFT (possible compensation)</a:t>
            </a:r>
          </a:p>
        </p:txBody>
      </p:sp>
      <p:sp>
        <p:nvSpPr>
          <p:cNvPr id="7" name="Rechteck 6"/>
          <p:cNvSpPr/>
          <p:nvPr/>
        </p:nvSpPr>
        <p:spPr>
          <a:xfrm rot="18900000">
            <a:off x="4710842" y="2586278"/>
            <a:ext cx="187712" cy="187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" dirty="0"/>
          </a:p>
        </p:txBody>
      </p:sp>
      <p:sp>
        <p:nvSpPr>
          <p:cNvPr id="8" name="Textfeld 7"/>
          <p:cNvSpPr txBox="1"/>
          <p:nvPr/>
        </p:nvSpPr>
        <p:spPr>
          <a:xfrm>
            <a:off x="4679610" y="2771812"/>
            <a:ext cx="1019831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sz="800" dirty="0"/>
              <a:t>FCC OP ready</a:t>
            </a:r>
          </a:p>
          <a:p>
            <a:r>
              <a:rPr lang="en-US" sz="800" dirty="0"/>
              <a:t>UNILAC CS ready</a:t>
            </a: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6185547" y="1114056"/>
            <a:ext cx="357304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117" name="Rechteck 116">
            <a:extLst>
              <a:ext uri="{FF2B5EF4-FFF2-40B4-BE49-F238E27FC236}">
                <a16:creationId xmlns:a16="http://schemas.microsoft.com/office/drawing/2014/main" id="{E49B56D6-B84A-2542-B3B0-928DBC4B4C64}"/>
              </a:ext>
            </a:extLst>
          </p:cNvPr>
          <p:cNvSpPr/>
          <p:nvPr/>
        </p:nvSpPr>
        <p:spPr>
          <a:xfrm>
            <a:off x="6190079" y="1603340"/>
            <a:ext cx="352771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 30*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118" name="Geschweifte Klammer rechts 11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7792521" y="3348349"/>
            <a:ext cx="138126" cy="2473362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6921401" y="4658592"/>
            <a:ext cx="2176864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Early Science &amp; First Science+</a:t>
            </a:r>
          </a:p>
        </p:txBody>
      </p:sp>
      <p:sp>
        <p:nvSpPr>
          <p:cNvPr id="124" name="Rechteck 123"/>
          <p:cNvSpPr/>
          <p:nvPr/>
        </p:nvSpPr>
        <p:spPr>
          <a:xfrm rot="18900000">
            <a:off x="7535336" y="3061842"/>
            <a:ext cx="187712" cy="187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" dirty="0"/>
          </a:p>
        </p:txBody>
      </p:sp>
      <p:sp>
        <p:nvSpPr>
          <p:cNvPr id="125" name="Textfeld 124"/>
          <p:cNvSpPr txBox="1"/>
          <p:nvPr/>
        </p:nvSpPr>
        <p:spPr>
          <a:xfrm>
            <a:off x="7714573" y="3005956"/>
            <a:ext cx="798617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800" dirty="0"/>
              <a:t>PCP reached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B7196E0-206A-2471-EA5C-1EC8AB8BDC65}"/>
              </a:ext>
            </a:extLst>
          </p:cNvPr>
          <p:cNvSpPr txBox="1"/>
          <p:nvPr/>
        </p:nvSpPr>
        <p:spPr>
          <a:xfrm>
            <a:off x="4457263" y="3355809"/>
            <a:ext cx="1289134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</a:rPr>
              <a:t>early science (ES) </a:t>
            </a:r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E9087FA-137C-3531-3EFA-011966C9AC30}"/>
              </a:ext>
            </a:extLst>
          </p:cNvPr>
          <p:cNvSpPr txBox="1"/>
          <p:nvPr/>
        </p:nvSpPr>
        <p:spPr>
          <a:xfrm>
            <a:off x="5316687" y="3549750"/>
            <a:ext cx="1233030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first science (FS) 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3319F17-A05C-1949-6201-2756E078E8D5}"/>
              </a:ext>
            </a:extLst>
          </p:cNvPr>
          <p:cNvSpPr txBox="1"/>
          <p:nvPr/>
        </p:nvSpPr>
        <p:spPr>
          <a:xfrm>
            <a:off x="5656534" y="3751693"/>
            <a:ext cx="1398140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first science + (FS+) </a:t>
            </a:r>
            <a:endParaRPr lang="en-GB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5724019" y="1598921"/>
            <a:ext cx="340036" cy="19856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endParaRPr lang="en-US" sz="800" dirty="0"/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61E422DC-3002-CA9B-74FB-2C68BACDE92A}"/>
              </a:ext>
            </a:extLst>
          </p:cNvPr>
          <p:cNvSpPr/>
          <p:nvPr/>
        </p:nvSpPr>
        <p:spPr>
          <a:xfrm>
            <a:off x="2466425" y="1083830"/>
            <a:ext cx="344940" cy="760709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786FDCEF-F0EA-A4DF-DDE2-D7D7D8A2266A}"/>
              </a:ext>
            </a:extLst>
          </p:cNvPr>
          <p:cNvSpPr txBox="1"/>
          <p:nvPr/>
        </p:nvSpPr>
        <p:spPr>
          <a:xfrm>
            <a:off x="3185526" y="1929211"/>
            <a:ext cx="1332416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200" dirty="0">
                <a:solidFill>
                  <a:srgbClr val="7030A0"/>
                </a:solidFill>
              </a:rPr>
              <a:t>engineering-runs</a:t>
            </a:r>
          </a:p>
        </p:txBody>
      </p:sp>
      <p:cxnSp>
        <p:nvCxnSpPr>
          <p:cNvPr id="100" name="Gewinkelte Verbindung 22">
            <a:extLst>
              <a:ext uri="{FF2B5EF4-FFF2-40B4-BE49-F238E27FC236}">
                <a16:creationId xmlns:a16="http://schemas.microsoft.com/office/drawing/2014/main" id="{9776F756-11F2-2168-6581-CF62F6425455}"/>
              </a:ext>
            </a:extLst>
          </p:cNvPr>
          <p:cNvCxnSpPr>
            <a:stCxn id="99" idx="3"/>
            <a:endCxn id="127" idx="2"/>
          </p:cNvCxnSpPr>
          <p:nvPr/>
        </p:nvCxnSpPr>
        <p:spPr>
          <a:xfrm flipV="1">
            <a:off x="4517942" y="1848909"/>
            <a:ext cx="407970" cy="218802"/>
          </a:xfrm>
          <a:prstGeom prst="bentConnector2">
            <a:avLst/>
          </a:prstGeom>
          <a:ln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Gewinkelte Verbindung 25">
            <a:extLst>
              <a:ext uri="{FF2B5EF4-FFF2-40B4-BE49-F238E27FC236}">
                <a16:creationId xmlns:a16="http://schemas.microsoft.com/office/drawing/2014/main" id="{12CD4011-0D39-348E-A339-D7A436F91779}"/>
              </a:ext>
            </a:extLst>
          </p:cNvPr>
          <p:cNvCxnSpPr>
            <a:stCxn id="99" idx="1"/>
            <a:endCxn id="97" idx="2"/>
          </p:cNvCxnSpPr>
          <p:nvPr/>
        </p:nvCxnSpPr>
        <p:spPr>
          <a:xfrm rot="10800000">
            <a:off x="2638896" y="1844539"/>
            <a:ext cx="546631" cy="223172"/>
          </a:xfrm>
          <a:prstGeom prst="bentConnector2">
            <a:avLst/>
          </a:prstGeom>
          <a:ln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echteck 105">
            <a:extLst>
              <a:ext uri="{FF2B5EF4-FFF2-40B4-BE49-F238E27FC236}">
                <a16:creationId xmlns:a16="http://schemas.microsoft.com/office/drawing/2014/main" id="{ADA9DFEA-9439-7744-85CB-22E079EF82E1}"/>
              </a:ext>
            </a:extLst>
          </p:cNvPr>
          <p:cNvSpPr/>
          <p:nvPr/>
        </p:nvSpPr>
        <p:spPr>
          <a:xfrm>
            <a:off x="1118462" y="4123898"/>
            <a:ext cx="1254482" cy="1344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/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A9A84CC4-342B-9547-AA21-22B4D2F054E4}"/>
              </a:ext>
            </a:extLst>
          </p:cNvPr>
          <p:cNvSpPr/>
          <p:nvPr/>
        </p:nvSpPr>
        <p:spPr>
          <a:xfrm>
            <a:off x="6190079" y="1939450"/>
            <a:ext cx="1892752" cy="25275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*number of days to be announced for PAC call</a:t>
            </a:r>
          </a:p>
          <a:p>
            <a:pPr algn="ctr"/>
            <a:r>
              <a:rPr lang="en-GB" sz="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(share is reduced due to FAIR commissioning)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121" name="Rechteck 120">
            <a:extLst>
              <a:ext uri="{FF2B5EF4-FFF2-40B4-BE49-F238E27FC236}">
                <a16:creationId xmlns:a16="http://schemas.microsoft.com/office/drawing/2014/main" id="{A9A84CC4-342B-9547-AA21-22B4D2F054E4}"/>
              </a:ext>
            </a:extLst>
          </p:cNvPr>
          <p:cNvSpPr/>
          <p:nvPr/>
        </p:nvSpPr>
        <p:spPr>
          <a:xfrm>
            <a:off x="5260302" y="1939450"/>
            <a:ext cx="876217" cy="25275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 to fail</a:t>
            </a:r>
            <a:endParaRPr lang="en-GB" sz="700" dirty="0">
              <a:solidFill>
                <a:schemeClr val="bg1"/>
              </a:solidFill>
            </a:endParaRPr>
          </a:p>
        </p:txBody>
      </p:sp>
      <p:sp>
        <p:nvSpPr>
          <p:cNvPr id="123" name="Rechteck 122">
            <a:extLst>
              <a:ext uri="{FF2B5EF4-FFF2-40B4-BE49-F238E27FC236}">
                <a16:creationId xmlns:a16="http://schemas.microsoft.com/office/drawing/2014/main" id="{1828DF90-3025-FA46-A666-3ED558EFB96C}"/>
              </a:ext>
            </a:extLst>
          </p:cNvPr>
          <p:cNvSpPr/>
          <p:nvPr/>
        </p:nvSpPr>
        <p:spPr>
          <a:xfrm>
            <a:off x="5671159" y="2842965"/>
            <a:ext cx="331241" cy="178194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</a:t>
            </a:r>
            <a:endParaRPr lang="en-GB" sz="1000" dirty="0"/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785150" y="1126728"/>
            <a:ext cx="274204" cy="19856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126" name="Rechteck 125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796669" y="1618427"/>
            <a:ext cx="272830" cy="19856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7" name="Rechteck 126">
            <a:extLst>
              <a:ext uri="{FF2B5EF4-FFF2-40B4-BE49-F238E27FC236}">
                <a16:creationId xmlns:a16="http://schemas.microsoft.com/office/drawing/2014/main" id="{96927DC8-BB00-AB08-6E90-38C5835DBB46}"/>
              </a:ext>
            </a:extLst>
          </p:cNvPr>
          <p:cNvSpPr/>
          <p:nvPr/>
        </p:nvSpPr>
        <p:spPr>
          <a:xfrm>
            <a:off x="4766796" y="1089669"/>
            <a:ext cx="318231" cy="759240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8" name="Rechteck 127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5357252" y="1111410"/>
            <a:ext cx="272712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129" name="Rechteck 128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5351813" y="1610935"/>
            <a:ext cx="278151" cy="19856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endParaRPr lang="en-US" sz="700" dirty="0"/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915292F8-1C42-8F4B-9339-51E9A268509C}"/>
              </a:ext>
            </a:extLst>
          </p:cNvPr>
          <p:cNvSpPr/>
          <p:nvPr/>
        </p:nvSpPr>
        <p:spPr>
          <a:xfrm>
            <a:off x="3812197" y="1116601"/>
            <a:ext cx="491886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140+30</a:t>
            </a:r>
            <a:endParaRPr lang="en-US" sz="800" dirty="0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3812197" y="1611643"/>
            <a:ext cx="491885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100+30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6F0A4CC1-BB89-5811-97EA-1ACCDDE6A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75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Daniel Severin &amp; Stephan Reimann - Research Retreat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0272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eck 119">
            <a:extLst>
              <a:ext uri="{FF2B5EF4-FFF2-40B4-BE49-F238E27FC236}">
                <a16:creationId xmlns:a16="http://schemas.microsoft.com/office/drawing/2014/main" id="{541896D6-B6D0-7F46-9E0C-BCC03D5D7A7F}"/>
              </a:ext>
            </a:extLst>
          </p:cNvPr>
          <p:cNvSpPr/>
          <p:nvPr/>
        </p:nvSpPr>
        <p:spPr>
          <a:xfrm>
            <a:off x="7149800" y="3599699"/>
            <a:ext cx="296749" cy="145178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/>
          </a:p>
        </p:txBody>
      </p:sp>
      <p:cxnSp>
        <p:nvCxnSpPr>
          <p:cNvPr id="81" name="Gerader Verbinder 4">
            <a:extLst>
              <a:ext uri="{FF2B5EF4-FFF2-40B4-BE49-F238E27FC236}">
                <a16:creationId xmlns:a16="http://schemas.microsoft.com/office/drawing/2014/main" id="{A3E13F90-9EE7-3E42-B2B7-D14CD6EE5C1E}"/>
              </a:ext>
            </a:extLst>
          </p:cNvPr>
          <p:cNvCxnSpPr>
            <a:cxnSpLocks/>
          </p:cNvCxnSpPr>
          <p:nvPr/>
        </p:nvCxnSpPr>
        <p:spPr>
          <a:xfrm>
            <a:off x="4716016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4">
            <a:extLst>
              <a:ext uri="{FF2B5EF4-FFF2-40B4-BE49-F238E27FC236}">
                <a16:creationId xmlns:a16="http://schemas.microsoft.com/office/drawing/2014/main" id="{2714FB18-207D-4249-81B7-37ED7CF52041}"/>
              </a:ext>
            </a:extLst>
          </p:cNvPr>
          <p:cNvCxnSpPr>
            <a:cxnSpLocks/>
          </p:cNvCxnSpPr>
          <p:nvPr/>
        </p:nvCxnSpPr>
        <p:spPr>
          <a:xfrm>
            <a:off x="5656535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4">
            <a:extLst>
              <a:ext uri="{FF2B5EF4-FFF2-40B4-BE49-F238E27FC236}">
                <a16:creationId xmlns:a16="http://schemas.microsoft.com/office/drawing/2014/main" id="{2DC3FF08-DFC4-BA40-A1CA-A114C391962A}"/>
              </a:ext>
            </a:extLst>
          </p:cNvPr>
          <p:cNvCxnSpPr>
            <a:cxnSpLocks/>
          </p:cNvCxnSpPr>
          <p:nvPr/>
        </p:nvCxnSpPr>
        <p:spPr>
          <a:xfrm>
            <a:off x="6583809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4">
            <a:extLst>
              <a:ext uri="{FF2B5EF4-FFF2-40B4-BE49-F238E27FC236}">
                <a16:creationId xmlns:a16="http://schemas.microsoft.com/office/drawing/2014/main" id="{0260D12E-73E9-7642-9CE2-1612D3B5B104}"/>
              </a:ext>
            </a:extLst>
          </p:cNvPr>
          <p:cNvCxnSpPr>
            <a:cxnSpLocks/>
          </p:cNvCxnSpPr>
          <p:nvPr/>
        </p:nvCxnSpPr>
        <p:spPr>
          <a:xfrm>
            <a:off x="752432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hteck 79">
            <a:extLst>
              <a:ext uri="{FF2B5EF4-FFF2-40B4-BE49-F238E27FC236}">
                <a16:creationId xmlns:a16="http://schemas.microsoft.com/office/drawing/2014/main" id="{FF3A0E17-9874-CD43-AF4F-C15DF41D02EF}"/>
              </a:ext>
            </a:extLst>
          </p:cNvPr>
          <p:cNvSpPr/>
          <p:nvPr/>
        </p:nvSpPr>
        <p:spPr>
          <a:xfrm>
            <a:off x="-9" y="1058389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</a:t>
            </a:r>
            <a:endParaRPr lang="en-US" sz="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D4A127-83F7-4044-9CFB-A68AE04D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FAIR/GSI strategic operation scenario towards FS+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3C0EA5-8005-0C46-B272-1FB79B848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7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BDDA-5CCF-8748-8988-9DC6C8981774}" type="slidenum">
              <a:rPr lang="de-DE" smtClean="0"/>
              <a:pPr/>
              <a:t>32</a:t>
            </a:fld>
            <a:endParaRPr lang="de-DE" dirty="0"/>
          </a:p>
        </p:txBody>
      </p:sp>
      <p:cxnSp>
        <p:nvCxnSpPr>
          <p:cNvPr id="29" name="Gerader Verbinder 4">
            <a:extLst>
              <a:ext uri="{FF2B5EF4-FFF2-40B4-BE49-F238E27FC236}">
                <a16:creationId xmlns:a16="http://schemas.microsoft.com/office/drawing/2014/main" id="{CAF17B33-6680-3B42-B24E-A416CD5EE330}"/>
              </a:ext>
            </a:extLst>
          </p:cNvPr>
          <p:cNvCxnSpPr>
            <a:cxnSpLocks/>
          </p:cNvCxnSpPr>
          <p:nvPr/>
        </p:nvCxnSpPr>
        <p:spPr>
          <a:xfrm>
            <a:off x="284380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D4E6BEF7-CACE-8842-AC08-5C652A582CAC}"/>
              </a:ext>
            </a:extLst>
          </p:cNvPr>
          <p:cNvSpPr txBox="1"/>
          <p:nvPr/>
        </p:nvSpPr>
        <p:spPr>
          <a:xfrm>
            <a:off x="1209159" y="4299487"/>
            <a:ext cx="638288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2022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967A8E8-2F4F-0843-BBE3-C98BA6E43E06}"/>
              </a:ext>
            </a:extLst>
          </p:cNvPr>
          <p:cNvSpPr txBox="1"/>
          <p:nvPr/>
        </p:nvSpPr>
        <p:spPr>
          <a:xfrm>
            <a:off x="2129030" y="429948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2023</a:t>
            </a:r>
          </a:p>
        </p:txBody>
      </p:sp>
      <p:sp>
        <p:nvSpPr>
          <p:cNvPr id="46" name="Geschweifte Klammer rechts 45">
            <a:extLst>
              <a:ext uri="{FF2B5EF4-FFF2-40B4-BE49-F238E27FC236}">
                <a16:creationId xmlns:a16="http://schemas.microsoft.com/office/drawing/2014/main" id="{766B2339-30D8-AB4F-8F4C-CF61C5F44A63}"/>
              </a:ext>
            </a:extLst>
          </p:cNvPr>
          <p:cNvSpPr/>
          <p:nvPr/>
        </p:nvSpPr>
        <p:spPr>
          <a:xfrm rot="5400000">
            <a:off x="3292967" y="2289343"/>
            <a:ext cx="136944" cy="4590189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9AEEA2A0-959E-8D4E-935E-225D1E6F0AC4}"/>
              </a:ext>
            </a:extLst>
          </p:cNvPr>
          <p:cNvSpPr txBox="1"/>
          <p:nvPr/>
        </p:nvSpPr>
        <p:spPr>
          <a:xfrm>
            <a:off x="2828168" y="4714112"/>
            <a:ext cx="1078317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FAIR Phase 0</a:t>
            </a:r>
          </a:p>
        </p:txBody>
      </p:sp>
      <p:sp>
        <p:nvSpPr>
          <p:cNvPr id="48" name="Geschweifte Klammer rechts 4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6067464" y="4137746"/>
            <a:ext cx="138126" cy="894565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5604021" y="4684326"/>
            <a:ext cx="1046193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Early Science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6E52EC9F-CF42-3F40-B986-62ED3A8317E5}"/>
              </a:ext>
            </a:extLst>
          </p:cNvPr>
          <p:cNvSpPr/>
          <p:nvPr/>
        </p:nvSpPr>
        <p:spPr>
          <a:xfrm>
            <a:off x="1118462" y="1122360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134 </a:t>
            </a:r>
            <a:endParaRPr lang="en-US" sz="800" dirty="0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931F224E-A706-8542-B3D5-534E346E8223}"/>
              </a:ext>
            </a:extLst>
          </p:cNvPr>
          <p:cNvSpPr/>
          <p:nvPr/>
        </p:nvSpPr>
        <p:spPr>
          <a:xfrm>
            <a:off x="2498868" y="1117632"/>
            <a:ext cx="295191" cy="19856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7FF8F1E8-F7D0-3141-92D3-E2AD2434B880}"/>
              </a:ext>
            </a:extLst>
          </p:cNvPr>
          <p:cNvSpPr/>
          <p:nvPr/>
        </p:nvSpPr>
        <p:spPr>
          <a:xfrm>
            <a:off x="2903999" y="1112051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915292F8-1C42-8F4B-9339-51E9A268509C}"/>
              </a:ext>
            </a:extLst>
          </p:cNvPr>
          <p:cNvSpPr/>
          <p:nvPr/>
        </p:nvSpPr>
        <p:spPr>
          <a:xfrm>
            <a:off x="3812197" y="1116601"/>
            <a:ext cx="491886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140+30</a:t>
            </a:r>
            <a:endParaRPr lang="en-US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925912" y="1117089"/>
            <a:ext cx="274204" cy="19856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5728435" y="1117633"/>
            <a:ext cx="357304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/>
          </a:p>
        </p:txBody>
      </p:sp>
      <p:sp>
        <p:nvSpPr>
          <p:cNvPr id="64" name="Foliennummernplatzhalter 2">
            <a:extLst>
              <a:ext uri="{FF2B5EF4-FFF2-40B4-BE49-F238E27FC236}">
                <a16:creationId xmlns:a16="http://schemas.microsoft.com/office/drawing/2014/main" id="{D4A4786A-8140-7F49-91A9-B1E29ED2CA79}"/>
              </a:ext>
            </a:extLst>
          </p:cNvPr>
          <p:cNvSpPr txBox="1">
            <a:spLocks/>
          </p:cNvSpPr>
          <p:nvPr/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7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BDDA-5CCF-8748-8988-9DC6C8981774}" type="slidenum">
              <a:rPr lang="de-DE" smtClean="0"/>
              <a:pPr/>
              <a:t>32</a:t>
            </a:fld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707C22B-35E2-2341-9DED-CCF2D878919C}"/>
              </a:ext>
            </a:extLst>
          </p:cNvPr>
          <p:cNvGrpSpPr/>
          <p:nvPr/>
        </p:nvGrpSpPr>
        <p:grpSpPr>
          <a:xfrm>
            <a:off x="0" y="2243757"/>
            <a:ext cx="9160552" cy="1041376"/>
            <a:chOff x="0" y="2753894"/>
            <a:chExt cx="9160552" cy="1041376"/>
          </a:xfrm>
        </p:grpSpPr>
        <p:sp>
          <p:nvSpPr>
            <p:cNvPr id="71" name="Rahmen 70">
              <a:extLst>
                <a:ext uri="{FF2B5EF4-FFF2-40B4-BE49-F238E27FC236}">
                  <a16:creationId xmlns:a16="http://schemas.microsoft.com/office/drawing/2014/main" id="{E3A203DA-79FF-8049-8616-931B3C04FB99}"/>
                </a:ext>
              </a:extLst>
            </p:cNvPr>
            <p:cNvSpPr/>
            <p:nvPr/>
          </p:nvSpPr>
          <p:spPr>
            <a:xfrm>
              <a:off x="0" y="2753894"/>
              <a:ext cx="9160552" cy="1041376"/>
            </a:xfrm>
            <a:prstGeom prst="frame">
              <a:avLst>
                <a:gd name="adj1" fmla="val 2976"/>
              </a:avLst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28C8C8BA-EA85-2146-BFCA-8419B3B53030}"/>
                </a:ext>
              </a:extLst>
            </p:cNvPr>
            <p:cNvSpPr/>
            <p:nvPr/>
          </p:nvSpPr>
          <p:spPr>
            <a:xfrm>
              <a:off x="1" y="2753894"/>
              <a:ext cx="1026918" cy="1024514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/>
                <a:t>Project phases (ES, FS, FS+)</a:t>
              </a:r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1828DF90-3025-FA46-A666-3ED558EFB96C}"/>
                </a:ext>
              </a:extLst>
            </p:cNvPr>
            <p:cNvSpPr/>
            <p:nvPr/>
          </p:nvSpPr>
          <p:spPr>
            <a:xfrm>
              <a:off x="2883518" y="2838230"/>
              <a:ext cx="3679812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 Installation of Accelerator Components</a:t>
              </a:r>
              <a:endParaRPr lang="en-GB" sz="1200" dirty="0"/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713E60CE-8FE6-4E4E-879A-B939ABF3E708}"/>
                </a:ext>
              </a:extLst>
            </p:cNvPr>
            <p:cNvSpPr/>
            <p:nvPr/>
          </p:nvSpPr>
          <p:spPr>
            <a:xfrm>
              <a:off x="4206120" y="3091317"/>
              <a:ext cx="2875760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FAIR Hardware Commissioning</a:t>
              </a:r>
              <a:endParaRPr lang="en-GB" sz="1200" dirty="0"/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F8D7F67D-95C9-8649-A8B2-BA5C162FBBE2}"/>
                </a:ext>
              </a:extLst>
            </p:cNvPr>
            <p:cNvSpPr/>
            <p:nvPr/>
          </p:nvSpPr>
          <p:spPr>
            <a:xfrm>
              <a:off x="6032418" y="3351296"/>
              <a:ext cx="3102577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 Beam Commissioning</a:t>
              </a:r>
              <a:r>
                <a:rPr lang="en-GB" sz="1200" dirty="0"/>
                <a:t>       </a:t>
              </a:r>
              <a:endPara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Rechteck 14">
            <a:extLst>
              <a:ext uri="{FF2B5EF4-FFF2-40B4-BE49-F238E27FC236}">
                <a16:creationId xmlns:a16="http://schemas.microsoft.com/office/drawing/2014/main" id="{2AB92C2C-24BB-5647-BF13-AD03D205CC11}"/>
              </a:ext>
            </a:extLst>
          </p:cNvPr>
          <p:cNvSpPr/>
          <p:nvPr/>
        </p:nvSpPr>
        <p:spPr>
          <a:xfrm>
            <a:off x="9098281" y="4499072"/>
            <a:ext cx="45719" cy="4154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75" name="Gerader Verbinder 4">
            <a:extLst>
              <a:ext uri="{FF2B5EF4-FFF2-40B4-BE49-F238E27FC236}">
                <a16:creationId xmlns:a16="http://schemas.microsoft.com/office/drawing/2014/main" id="{1956F2D1-3C33-3C48-AEAC-E32EF5D80D9A}"/>
              </a:ext>
            </a:extLst>
          </p:cNvPr>
          <p:cNvCxnSpPr>
            <a:cxnSpLocks/>
          </p:cNvCxnSpPr>
          <p:nvPr/>
        </p:nvCxnSpPr>
        <p:spPr>
          <a:xfrm>
            <a:off x="1907704" y="1058863"/>
            <a:ext cx="0" cy="3256053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4">
            <a:extLst>
              <a:ext uri="{FF2B5EF4-FFF2-40B4-BE49-F238E27FC236}">
                <a16:creationId xmlns:a16="http://schemas.microsoft.com/office/drawing/2014/main" id="{CF4A01B6-607F-9947-A279-9408D732D929}"/>
              </a:ext>
            </a:extLst>
          </p:cNvPr>
          <p:cNvCxnSpPr>
            <a:cxnSpLocks/>
          </p:cNvCxnSpPr>
          <p:nvPr/>
        </p:nvCxnSpPr>
        <p:spPr>
          <a:xfrm>
            <a:off x="3784327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Gerader Verbinder 4">
            <a:extLst>
              <a:ext uri="{FF2B5EF4-FFF2-40B4-BE49-F238E27FC236}">
                <a16:creationId xmlns:a16="http://schemas.microsoft.com/office/drawing/2014/main" id="{123A25D6-C1B5-924B-97FF-457425EF646E}"/>
              </a:ext>
            </a:extLst>
          </p:cNvPr>
          <p:cNvCxnSpPr>
            <a:cxnSpLocks/>
          </p:cNvCxnSpPr>
          <p:nvPr/>
        </p:nvCxnSpPr>
        <p:spPr>
          <a:xfrm>
            <a:off x="8460432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feld 88">
            <a:extLst>
              <a:ext uri="{FF2B5EF4-FFF2-40B4-BE49-F238E27FC236}">
                <a16:creationId xmlns:a16="http://schemas.microsoft.com/office/drawing/2014/main" id="{B37F9824-1C58-3447-8074-061E97965A16}"/>
              </a:ext>
            </a:extLst>
          </p:cNvPr>
          <p:cNvSpPr txBox="1"/>
          <p:nvPr/>
        </p:nvSpPr>
        <p:spPr>
          <a:xfrm>
            <a:off x="3066952" y="429016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2024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64BB6EA1-FD7C-3B4A-969D-046576822606}"/>
              </a:ext>
            </a:extLst>
          </p:cNvPr>
          <p:cNvSpPr txBox="1"/>
          <p:nvPr/>
        </p:nvSpPr>
        <p:spPr>
          <a:xfrm>
            <a:off x="4004874" y="4293809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2025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07CB78DA-5CBA-EF48-87AE-98138F296B76}"/>
              </a:ext>
            </a:extLst>
          </p:cNvPr>
          <p:cNvSpPr txBox="1"/>
          <p:nvPr/>
        </p:nvSpPr>
        <p:spPr>
          <a:xfrm>
            <a:off x="4942796" y="429948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2026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A8F6B79D-219F-EA47-ADA5-4722BA82544F}"/>
              </a:ext>
            </a:extLst>
          </p:cNvPr>
          <p:cNvSpPr txBox="1"/>
          <p:nvPr/>
        </p:nvSpPr>
        <p:spPr>
          <a:xfrm>
            <a:off x="5860237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2027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6BFC534F-DE26-0240-BD00-6D875602AA54}"/>
              </a:ext>
            </a:extLst>
          </p:cNvPr>
          <p:cNvSpPr txBox="1"/>
          <p:nvPr/>
        </p:nvSpPr>
        <p:spPr>
          <a:xfrm>
            <a:off x="6778076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2028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24E199DD-3C7E-C042-960A-3DFB04C0BF23}"/>
              </a:ext>
            </a:extLst>
          </p:cNvPr>
          <p:cNvSpPr txBox="1"/>
          <p:nvPr/>
        </p:nvSpPr>
        <p:spPr>
          <a:xfrm>
            <a:off x="7723518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2029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58A580F2-42E0-A844-B34B-A42D83B0D325}"/>
              </a:ext>
            </a:extLst>
          </p:cNvPr>
          <p:cNvSpPr txBox="1"/>
          <p:nvPr/>
        </p:nvSpPr>
        <p:spPr>
          <a:xfrm>
            <a:off x="8580780" y="431491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2030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B81B561-D475-634E-8CC0-82B14402D828}"/>
              </a:ext>
            </a:extLst>
          </p:cNvPr>
          <p:cNvGrpSpPr/>
          <p:nvPr/>
        </p:nvGrpSpPr>
        <p:grpSpPr>
          <a:xfrm>
            <a:off x="0" y="3316549"/>
            <a:ext cx="9160552" cy="1008343"/>
            <a:chOff x="0" y="1271531"/>
            <a:chExt cx="9160552" cy="1022427"/>
          </a:xfrm>
        </p:grpSpPr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ADA9DFEA-9439-7744-85CB-22E079EF82E1}"/>
                </a:ext>
              </a:extLst>
            </p:cNvPr>
            <p:cNvSpPr/>
            <p:nvPr/>
          </p:nvSpPr>
          <p:spPr>
            <a:xfrm>
              <a:off x="1918943" y="2093631"/>
              <a:ext cx="7179324" cy="1363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UNILAC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EH,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SIS18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  TH, EX,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FRS, ESR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HITRAP, </a:t>
              </a:r>
              <a:r>
                <a:rPr lang="en-GB" sz="10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Cryring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GB" sz="1000" dirty="0"/>
            </a:p>
          </p:txBody>
        </p:sp>
        <p:sp>
          <p:nvSpPr>
            <p:cNvPr id="24" name="Rahmen 23">
              <a:extLst>
                <a:ext uri="{FF2B5EF4-FFF2-40B4-BE49-F238E27FC236}">
                  <a16:creationId xmlns:a16="http://schemas.microsoft.com/office/drawing/2014/main" id="{EF8BC6AB-3048-354F-BA56-532455046127}"/>
                </a:ext>
              </a:extLst>
            </p:cNvPr>
            <p:cNvSpPr/>
            <p:nvPr/>
          </p:nvSpPr>
          <p:spPr>
            <a:xfrm>
              <a:off x="0" y="1271532"/>
              <a:ext cx="9160552" cy="1020342"/>
            </a:xfrm>
            <a:prstGeom prst="frame">
              <a:avLst>
                <a:gd name="adj1" fmla="val 2976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F9B00A20-D75D-9047-BB9D-0903C7E267A3}"/>
                </a:ext>
              </a:extLst>
            </p:cNvPr>
            <p:cNvSpPr/>
            <p:nvPr/>
          </p:nvSpPr>
          <p:spPr>
            <a:xfrm>
              <a:off x="1" y="1271531"/>
              <a:ext cx="1026918" cy="102242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/>
                <a:t>Facility availability</a:t>
              </a:r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2B40FF8C-348B-6F4F-B1D8-BEE5574C697E}"/>
                </a:ext>
              </a:extLst>
            </p:cNvPr>
            <p:cNvSpPr/>
            <p:nvPr/>
          </p:nvSpPr>
          <p:spPr>
            <a:xfrm>
              <a:off x="6465501" y="1355188"/>
              <a:ext cx="2627025" cy="14710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SIS18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/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541896D6-B6D0-7F46-9E0C-BCC03D5D7A7F}"/>
                </a:ext>
              </a:extLst>
            </p:cNvPr>
            <p:cNvSpPr/>
            <p:nvPr/>
          </p:nvSpPr>
          <p:spPr>
            <a:xfrm>
              <a:off x="6032419" y="1352180"/>
              <a:ext cx="433082" cy="147206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35D6777D-C9BA-6940-803B-FEB48C8EDF74}"/>
                </a:ext>
              </a:extLst>
            </p:cNvPr>
            <p:cNvSpPr/>
            <p:nvPr/>
          </p:nvSpPr>
          <p:spPr>
            <a:xfrm>
              <a:off x="7473768" y="1750062"/>
              <a:ext cx="1618757" cy="1574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–&gt; CBM</a:t>
              </a:r>
              <a:endParaRPr lang="en-GB" sz="1000" dirty="0"/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599B9E73-E304-D646-AC17-94D9BD657564}"/>
                </a:ext>
              </a:extLst>
            </p:cNvPr>
            <p:cNvSpPr/>
            <p:nvPr/>
          </p:nvSpPr>
          <p:spPr>
            <a:xfrm>
              <a:off x="7248742" y="1751907"/>
              <a:ext cx="225026" cy="155618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A870F806-E150-EF40-AB19-BF864748A10D}"/>
                </a:ext>
              </a:extLst>
            </p:cNvPr>
            <p:cNvSpPr/>
            <p:nvPr/>
          </p:nvSpPr>
          <p:spPr>
            <a:xfrm>
              <a:off x="7376532" y="1556933"/>
              <a:ext cx="1716158" cy="148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1" name="Rechteck 100">
            <a:extLst>
              <a:ext uri="{FF2B5EF4-FFF2-40B4-BE49-F238E27FC236}">
                <a16:creationId xmlns:a16="http://schemas.microsoft.com/office/drawing/2014/main" id="{1CEAF3EE-C15F-1F41-B28C-964AB4326200}"/>
              </a:ext>
            </a:extLst>
          </p:cNvPr>
          <p:cNvSpPr/>
          <p:nvPr/>
        </p:nvSpPr>
        <p:spPr>
          <a:xfrm>
            <a:off x="6695959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US" sz="800" dirty="0"/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1ED7372A-BB65-2F43-892E-9C2903E2AD3E}"/>
              </a:ext>
            </a:extLst>
          </p:cNvPr>
          <p:cNvSpPr/>
          <p:nvPr/>
        </p:nvSpPr>
        <p:spPr>
          <a:xfrm>
            <a:off x="7610726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</a:t>
            </a:r>
            <a:endParaRPr lang="en-US" sz="800" dirty="0"/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4EB81290-6A5C-C146-94F5-EAC80C5F49C0}"/>
              </a:ext>
            </a:extLst>
          </p:cNvPr>
          <p:cNvSpPr/>
          <p:nvPr/>
        </p:nvSpPr>
        <p:spPr>
          <a:xfrm>
            <a:off x="8605777" y="1117633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240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7FB9C3BD-A207-0E4B-832E-CA4D3168500B}"/>
              </a:ext>
            </a:extLst>
          </p:cNvPr>
          <p:cNvSpPr/>
          <p:nvPr/>
        </p:nvSpPr>
        <p:spPr>
          <a:xfrm>
            <a:off x="0" y="1058390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err="1"/>
              <a:t>Acc</a:t>
            </a:r>
            <a:r>
              <a:rPr lang="de-DE" sz="1000" dirty="0"/>
              <a:t>. </a:t>
            </a:r>
            <a:r>
              <a:rPr lang="en-GB" sz="1000" dirty="0"/>
              <a:t>Operation total / days</a:t>
            </a: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7DC4C94C-2A38-2349-A726-CDA7A6B10E38}"/>
              </a:ext>
            </a:extLst>
          </p:cNvPr>
          <p:cNvSpPr/>
          <p:nvPr/>
        </p:nvSpPr>
        <p:spPr>
          <a:xfrm>
            <a:off x="-11239" y="1547673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</a:t>
            </a:r>
            <a:endParaRPr lang="en-US" sz="600" dirty="0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F3E7796E-C115-7245-9F66-D01E4CFD0FF1}"/>
              </a:ext>
            </a:extLst>
          </p:cNvPr>
          <p:cNvSpPr/>
          <p:nvPr/>
        </p:nvSpPr>
        <p:spPr>
          <a:xfrm>
            <a:off x="1107232" y="1611644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107 </a:t>
            </a:r>
            <a:endParaRPr lang="en-US" sz="800" dirty="0"/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86F5B659-0914-6749-98F2-9DB839F30A77}"/>
              </a:ext>
            </a:extLst>
          </p:cNvPr>
          <p:cNvSpPr/>
          <p:nvPr/>
        </p:nvSpPr>
        <p:spPr>
          <a:xfrm>
            <a:off x="2500229" y="1611643"/>
            <a:ext cx="287212" cy="19856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2903999" y="1611643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C2AA84B7-2845-EE4A-849F-3295801E0B1C}"/>
              </a:ext>
            </a:extLst>
          </p:cNvPr>
          <p:cNvSpPr/>
          <p:nvPr/>
        </p:nvSpPr>
        <p:spPr>
          <a:xfrm>
            <a:off x="6684729" y="1606917"/>
            <a:ext cx="777808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 120*</a:t>
            </a:r>
            <a:endParaRPr lang="en-US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1040A597-5806-714D-890A-214D0FEC7D65}"/>
              </a:ext>
            </a:extLst>
          </p:cNvPr>
          <p:cNvSpPr/>
          <p:nvPr/>
        </p:nvSpPr>
        <p:spPr>
          <a:xfrm>
            <a:off x="7599496" y="1606917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  <a:endParaRPr lang="en-US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B6ED2616-6C3B-854E-A95F-55A2E7122458}"/>
              </a:ext>
            </a:extLst>
          </p:cNvPr>
          <p:cNvSpPr/>
          <p:nvPr/>
        </p:nvSpPr>
        <p:spPr>
          <a:xfrm>
            <a:off x="-11230" y="1547674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dirty="0" err="1"/>
              <a:t>Physics</a:t>
            </a:r>
            <a:r>
              <a:rPr lang="de-DE" sz="900" dirty="0"/>
              <a:t> beam time/</a:t>
            </a:r>
            <a:r>
              <a:rPr lang="en-GB" sz="900" dirty="0"/>
              <a:t> days</a:t>
            </a: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8611665C-86D7-4C47-B475-BA43A6537426}"/>
              </a:ext>
            </a:extLst>
          </p:cNvPr>
          <p:cNvSpPr/>
          <p:nvPr/>
        </p:nvSpPr>
        <p:spPr>
          <a:xfrm>
            <a:off x="8605777" y="1606917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180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003679-7030-7BCE-91D2-9F1153F6D6E6}"/>
              </a:ext>
            </a:extLst>
          </p:cNvPr>
          <p:cNvSpPr txBox="1"/>
          <p:nvPr/>
        </p:nvSpPr>
        <p:spPr>
          <a:xfrm>
            <a:off x="422568" y="83931"/>
            <a:ext cx="4365298" cy="369332"/>
          </a:xfrm>
          <a:prstGeom prst="rect">
            <a:avLst/>
          </a:prstGeom>
          <a:solidFill>
            <a:srgbClr val="FF66CC"/>
          </a:solidFill>
        </p:spPr>
        <p:txBody>
          <a:bodyPr vert="horz" wrap="none" lIns="91440" tIns="45720" rIns="91440" bIns="45720" rtlCol="0" anchor="t">
            <a:spAutoFit/>
          </a:bodyPr>
          <a:lstStyle>
            <a:defPPr>
              <a:defRPr lang="de-DE"/>
            </a:defPPr>
            <a:lvl1pPr>
              <a:defRPr b="1"/>
            </a:lvl1pPr>
          </a:lstStyle>
          <a:p>
            <a:r>
              <a:rPr lang="en-GB" dirty="0"/>
              <a:t>DRAFT (fire protection renovation EH)</a:t>
            </a:r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3812197" y="1611643"/>
            <a:ext cx="491885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100+30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 rot="18900000">
            <a:off x="4710842" y="2586278"/>
            <a:ext cx="187712" cy="187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" dirty="0"/>
          </a:p>
        </p:txBody>
      </p:sp>
      <p:sp>
        <p:nvSpPr>
          <p:cNvPr id="8" name="Textfeld 7"/>
          <p:cNvSpPr txBox="1"/>
          <p:nvPr/>
        </p:nvSpPr>
        <p:spPr>
          <a:xfrm>
            <a:off x="4679610" y="2771812"/>
            <a:ext cx="1019831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sz="800" dirty="0"/>
              <a:t>FCC OP ready</a:t>
            </a:r>
          </a:p>
          <a:p>
            <a:r>
              <a:rPr lang="en-US" sz="800" dirty="0"/>
              <a:t>UNILAC CS ready</a:t>
            </a: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6185547" y="1114056"/>
            <a:ext cx="357304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117" name="Rechteck 116">
            <a:extLst>
              <a:ext uri="{FF2B5EF4-FFF2-40B4-BE49-F238E27FC236}">
                <a16:creationId xmlns:a16="http://schemas.microsoft.com/office/drawing/2014/main" id="{E49B56D6-B84A-2542-B3B0-928DBC4B4C64}"/>
              </a:ext>
            </a:extLst>
          </p:cNvPr>
          <p:cNvSpPr/>
          <p:nvPr/>
        </p:nvSpPr>
        <p:spPr>
          <a:xfrm>
            <a:off x="6190079" y="1603340"/>
            <a:ext cx="352771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 30*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118" name="Geschweifte Klammer rechts 11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7792521" y="3348349"/>
            <a:ext cx="138126" cy="2473362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6921401" y="4658592"/>
            <a:ext cx="2176864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Early Science &amp; First Science+</a:t>
            </a:r>
          </a:p>
        </p:txBody>
      </p:sp>
      <p:sp>
        <p:nvSpPr>
          <p:cNvPr id="122" name="Rechteck 121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937431" y="1608788"/>
            <a:ext cx="272830" cy="19856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Rechteck 123"/>
          <p:cNvSpPr/>
          <p:nvPr/>
        </p:nvSpPr>
        <p:spPr>
          <a:xfrm rot="18900000">
            <a:off x="7535336" y="3061842"/>
            <a:ext cx="187712" cy="187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" dirty="0"/>
          </a:p>
        </p:txBody>
      </p:sp>
      <p:sp>
        <p:nvSpPr>
          <p:cNvPr id="125" name="Textfeld 124"/>
          <p:cNvSpPr txBox="1"/>
          <p:nvPr/>
        </p:nvSpPr>
        <p:spPr>
          <a:xfrm>
            <a:off x="7714573" y="3005956"/>
            <a:ext cx="798617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800" dirty="0"/>
              <a:t>PCP reached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B7196E0-206A-2471-EA5C-1EC8AB8BDC65}"/>
              </a:ext>
            </a:extLst>
          </p:cNvPr>
          <p:cNvSpPr txBox="1"/>
          <p:nvPr/>
        </p:nvSpPr>
        <p:spPr>
          <a:xfrm>
            <a:off x="4457263" y="3355809"/>
            <a:ext cx="1289134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</a:rPr>
              <a:t>early science (ES) </a:t>
            </a:r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E9087FA-137C-3531-3EFA-011966C9AC30}"/>
              </a:ext>
            </a:extLst>
          </p:cNvPr>
          <p:cNvSpPr txBox="1"/>
          <p:nvPr/>
        </p:nvSpPr>
        <p:spPr>
          <a:xfrm>
            <a:off x="5316687" y="3549750"/>
            <a:ext cx="1233030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first science (FS) 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3319F17-A05C-1949-6201-2756E078E8D5}"/>
              </a:ext>
            </a:extLst>
          </p:cNvPr>
          <p:cNvSpPr txBox="1"/>
          <p:nvPr/>
        </p:nvSpPr>
        <p:spPr>
          <a:xfrm>
            <a:off x="5656534" y="3751693"/>
            <a:ext cx="1398140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first science + (FS+) </a:t>
            </a:r>
            <a:endParaRPr lang="en-GB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5724019" y="1598921"/>
            <a:ext cx="340036" cy="19856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endParaRPr lang="en-US" sz="800" dirty="0"/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61E422DC-3002-CA9B-74FB-2C68BACDE92A}"/>
              </a:ext>
            </a:extLst>
          </p:cNvPr>
          <p:cNvSpPr/>
          <p:nvPr/>
        </p:nvSpPr>
        <p:spPr>
          <a:xfrm>
            <a:off x="2466425" y="1083830"/>
            <a:ext cx="344940" cy="760709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96927DC8-BB00-AB08-6E90-38C5835DBB46}"/>
              </a:ext>
            </a:extLst>
          </p:cNvPr>
          <p:cNvSpPr/>
          <p:nvPr/>
        </p:nvSpPr>
        <p:spPr>
          <a:xfrm>
            <a:off x="4907558" y="1080030"/>
            <a:ext cx="318231" cy="759240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786FDCEF-F0EA-A4DF-DDE2-D7D7D8A2266A}"/>
              </a:ext>
            </a:extLst>
          </p:cNvPr>
          <p:cNvSpPr txBox="1"/>
          <p:nvPr/>
        </p:nvSpPr>
        <p:spPr>
          <a:xfrm>
            <a:off x="3185526" y="1929211"/>
            <a:ext cx="1332416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200" dirty="0">
                <a:solidFill>
                  <a:srgbClr val="7030A0"/>
                </a:solidFill>
              </a:rPr>
              <a:t>engineering-runs</a:t>
            </a:r>
          </a:p>
        </p:txBody>
      </p:sp>
      <p:cxnSp>
        <p:nvCxnSpPr>
          <p:cNvPr id="100" name="Gewinkelte Verbindung 22">
            <a:extLst>
              <a:ext uri="{FF2B5EF4-FFF2-40B4-BE49-F238E27FC236}">
                <a16:creationId xmlns:a16="http://schemas.microsoft.com/office/drawing/2014/main" id="{9776F756-11F2-2168-6581-CF62F6425455}"/>
              </a:ext>
            </a:extLst>
          </p:cNvPr>
          <p:cNvCxnSpPr>
            <a:stCxn id="99" idx="3"/>
            <a:endCxn id="98" idx="2"/>
          </p:cNvCxnSpPr>
          <p:nvPr/>
        </p:nvCxnSpPr>
        <p:spPr>
          <a:xfrm flipV="1">
            <a:off x="4517942" y="1839270"/>
            <a:ext cx="548732" cy="228441"/>
          </a:xfrm>
          <a:prstGeom prst="bentConnector2">
            <a:avLst/>
          </a:prstGeom>
          <a:ln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Gewinkelte Verbindung 25">
            <a:extLst>
              <a:ext uri="{FF2B5EF4-FFF2-40B4-BE49-F238E27FC236}">
                <a16:creationId xmlns:a16="http://schemas.microsoft.com/office/drawing/2014/main" id="{12CD4011-0D39-348E-A339-D7A436F91779}"/>
              </a:ext>
            </a:extLst>
          </p:cNvPr>
          <p:cNvCxnSpPr>
            <a:stCxn id="99" idx="1"/>
            <a:endCxn id="97" idx="2"/>
          </p:cNvCxnSpPr>
          <p:nvPr/>
        </p:nvCxnSpPr>
        <p:spPr>
          <a:xfrm rot="10800000">
            <a:off x="2638896" y="1844539"/>
            <a:ext cx="546631" cy="223172"/>
          </a:xfrm>
          <a:prstGeom prst="bentConnector2">
            <a:avLst/>
          </a:prstGeom>
          <a:ln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echteck 105">
            <a:extLst>
              <a:ext uri="{FF2B5EF4-FFF2-40B4-BE49-F238E27FC236}">
                <a16:creationId xmlns:a16="http://schemas.microsoft.com/office/drawing/2014/main" id="{ADA9DFEA-9439-7744-85CB-22E079EF82E1}"/>
              </a:ext>
            </a:extLst>
          </p:cNvPr>
          <p:cNvSpPr/>
          <p:nvPr/>
        </p:nvSpPr>
        <p:spPr>
          <a:xfrm>
            <a:off x="1118462" y="4123898"/>
            <a:ext cx="1254482" cy="1344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/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A9A84CC4-342B-9547-AA21-22B4D2F054E4}"/>
              </a:ext>
            </a:extLst>
          </p:cNvPr>
          <p:cNvSpPr/>
          <p:nvPr/>
        </p:nvSpPr>
        <p:spPr>
          <a:xfrm>
            <a:off x="6190079" y="1939450"/>
            <a:ext cx="1892752" cy="25275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*number of days to be announced for PAC call</a:t>
            </a:r>
          </a:p>
          <a:p>
            <a:pPr algn="ctr"/>
            <a:r>
              <a:rPr lang="en-GB" sz="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(share is reduced due to FAIR commissioning)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121" name="Rechteck 120">
            <a:extLst>
              <a:ext uri="{FF2B5EF4-FFF2-40B4-BE49-F238E27FC236}">
                <a16:creationId xmlns:a16="http://schemas.microsoft.com/office/drawing/2014/main" id="{A9A84CC4-342B-9547-AA21-22B4D2F054E4}"/>
              </a:ext>
            </a:extLst>
          </p:cNvPr>
          <p:cNvSpPr/>
          <p:nvPr/>
        </p:nvSpPr>
        <p:spPr>
          <a:xfrm>
            <a:off x="5260302" y="1939450"/>
            <a:ext cx="876217" cy="25275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 to fail</a:t>
            </a:r>
            <a:endParaRPr lang="en-GB" sz="700" dirty="0">
              <a:solidFill>
                <a:schemeClr val="bg1"/>
              </a:solidFill>
            </a:endParaRPr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1828DF90-3025-FA46-A666-3ED558EFB96C}"/>
              </a:ext>
            </a:extLst>
          </p:cNvPr>
          <p:cNvSpPr/>
          <p:nvPr/>
        </p:nvSpPr>
        <p:spPr>
          <a:xfrm>
            <a:off x="5671159" y="2842965"/>
            <a:ext cx="331241" cy="178194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</a:t>
            </a:r>
            <a:endParaRPr lang="en-GB" sz="1000" dirty="0"/>
          </a:p>
        </p:txBody>
      </p:sp>
      <p:sp>
        <p:nvSpPr>
          <p:cNvPr id="123" name="Rechteck 122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5357252" y="1111410"/>
            <a:ext cx="272712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126" name="Rechteck 125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5351813" y="1610935"/>
            <a:ext cx="278151" cy="19856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endParaRPr lang="en-US" sz="700" dirty="0"/>
          </a:p>
        </p:txBody>
      </p:sp>
      <p:sp>
        <p:nvSpPr>
          <p:cNvPr id="127" name="Rechteck 126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4331287" y="1115168"/>
            <a:ext cx="557086" cy="667651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de-DE" sz="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months</a:t>
            </a:r>
            <a:endParaRPr lang="de-DE" sz="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fire</a:t>
            </a:r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protection</a:t>
            </a:r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renovation</a:t>
            </a:r>
            <a:endParaRPr lang="de-DE" sz="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EH</a:t>
            </a:r>
            <a:endParaRPr lang="en-US" sz="600" dirty="0">
              <a:solidFill>
                <a:schemeClr val="bg1"/>
              </a:solidFill>
            </a:endParaRPr>
          </a:p>
        </p:txBody>
      </p:sp>
      <p:pic>
        <p:nvPicPr>
          <p:cNvPr id="107" name="Grafik 10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62" y="2581180"/>
            <a:ext cx="1963457" cy="130494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cxnSp>
        <p:nvCxnSpPr>
          <p:cNvPr id="17" name="Gewinkelter Verbinder 16"/>
          <p:cNvCxnSpPr>
            <a:stCxn id="107" idx="3"/>
            <a:endCxn id="127" idx="2"/>
          </p:cNvCxnSpPr>
          <p:nvPr/>
        </p:nvCxnSpPr>
        <p:spPr>
          <a:xfrm flipV="1">
            <a:off x="3207619" y="1782819"/>
            <a:ext cx="1402211" cy="1450833"/>
          </a:xfrm>
          <a:prstGeom prst="bentConnector2">
            <a:avLst/>
          </a:prstGeom>
          <a:ln w="762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 rot="20791571">
            <a:off x="2166894" y="3350391"/>
            <a:ext cx="924633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</a:rPr>
              <a:t>now </a:t>
            </a:r>
          </a:p>
          <a:p>
            <a:pPr algn="l"/>
            <a:r>
              <a:rPr lang="en-US" sz="900" dirty="0">
                <a:solidFill>
                  <a:schemeClr val="bg1"/>
                </a:solidFill>
              </a:rPr>
              <a:t>included</a:t>
            </a:r>
          </a:p>
        </p:txBody>
      </p:sp>
      <p:sp>
        <p:nvSpPr>
          <p:cNvPr id="108" name="Textfeld 107"/>
          <p:cNvSpPr txBox="1"/>
          <p:nvPr/>
        </p:nvSpPr>
        <p:spPr>
          <a:xfrm rot="3012809">
            <a:off x="1764618" y="3605452"/>
            <a:ext cx="762763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</a:rPr>
              <a:t>still </a:t>
            </a:r>
          </a:p>
          <a:p>
            <a:pPr algn="l"/>
            <a:r>
              <a:rPr lang="en-US" sz="800" dirty="0">
                <a:solidFill>
                  <a:schemeClr val="bg1"/>
                </a:solidFill>
              </a:rPr>
              <a:t>missing</a:t>
            </a:r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0925CF88-96EE-5C1F-629E-14826EADEE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75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Daniel Severin &amp; Stephan Reimann - Research Retreat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571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38261" y="2010823"/>
            <a:ext cx="8423824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358775" indent="-358775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CH" sz="2800" dirty="0"/>
              <a:t>Engineering Run 2023 – </a:t>
            </a:r>
            <a:r>
              <a:rPr lang="de-CH" sz="2800" dirty="0" err="1"/>
              <a:t>Beamtime</a:t>
            </a:r>
            <a:r>
              <a:rPr lang="de-CH" sz="2800" dirty="0"/>
              <a:t> 2024 &amp; 2025</a:t>
            </a:r>
          </a:p>
        </p:txBody>
      </p:sp>
    </p:spTree>
    <p:extLst>
      <p:ext uri="{BB962C8B-B14F-4D97-AF65-F5344CB8AC3E}">
        <p14:creationId xmlns:p14="http://schemas.microsoft.com/office/powerpoint/2010/main" val="3678078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7" y="1109783"/>
            <a:ext cx="9047752" cy="1498261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88328" y="65977"/>
            <a:ext cx="6071291" cy="701284"/>
          </a:xfrm>
        </p:spPr>
        <p:txBody>
          <a:bodyPr/>
          <a:lstStyle/>
          <a:p>
            <a:r>
              <a:rPr lang="de-CH" dirty="0"/>
              <a:t>Engineering Run 2023</a:t>
            </a:r>
            <a:endParaRPr lang="de-DE" dirty="0"/>
          </a:p>
        </p:txBody>
      </p:sp>
      <p:sp>
        <p:nvSpPr>
          <p:cNvPr id="6" name="Abgerundetes Rechteck 5"/>
          <p:cNvSpPr/>
          <p:nvPr/>
        </p:nvSpPr>
        <p:spPr>
          <a:xfrm>
            <a:off x="5226908" y="1109783"/>
            <a:ext cx="1433384" cy="1534561"/>
          </a:xfrm>
          <a:prstGeom prst="roundRect">
            <a:avLst>
              <a:gd name="adj" fmla="val 10632"/>
            </a:avLst>
          </a:pr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182354" y="2744643"/>
            <a:ext cx="8902465" cy="36776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Optimization of </a:t>
            </a:r>
            <a:r>
              <a:rPr lang="en-US" sz="1600" dirty="0">
                <a:solidFill>
                  <a:schemeClr val="tx1"/>
                </a:solidFill>
              </a:rPr>
              <a:t>intense </a:t>
            </a:r>
            <a:r>
              <a:rPr lang="en-US" sz="1600" baseline="30000" dirty="0">
                <a:solidFill>
                  <a:schemeClr val="tx1"/>
                </a:solidFill>
              </a:rPr>
              <a:t>54</a:t>
            </a:r>
            <a:r>
              <a:rPr lang="en-US" sz="1600" dirty="0">
                <a:solidFill>
                  <a:schemeClr val="tx1"/>
                </a:solidFill>
              </a:rPr>
              <a:t>Cr beam </a:t>
            </a:r>
            <a:r>
              <a:rPr lang="en-US" sz="1600" dirty="0"/>
              <a:t>(long-pulse 5 </a:t>
            </a:r>
            <a:r>
              <a:rPr lang="en-US" sz="1600" dirty="0" err="1"/>
              <a:t>ms</a:t>
            </a:r>
            <a:r>
              <a:rPr lang="en-US" sz="1600" dirty="0"/>
              <a:t>, 4.8 MeV/u) on target @ TASCA.</a:t>
            </a:r>
            <a:endParaRPr lang="en-US" sz="1050" dirty="0"/>
          </a:p>
          <a:p>
            <a:pPr>
              <a:lnSpc>
                <a:spcPct val="150000"/>
              </a:lnSpc>
            </a:pPr>
            <a:r>
              <a:rPr lang="en-US" sz="1600" dirty="0"/>
              <a:t>Verification of the shielding factor of the new shielding in TASCA cave</a:t>
            </a:r>
            <a:endParaRPr lang="en-US" sz="1050" dirty="0"/>
          </a:p>
          <a:p>
            <a:pPr>
              <a:lnSpc>
                <a:spcPct val="150000"/>
              </a:lnSpc>
            </a:pPr>
            <a:r>
              <a:rPr lang="en-US" sz="1600" dirty="0"/>
              <a:t>Verification of upgraded TASCA control system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Verification of full functionality of new cabling bypassing </a:t>
            </a:r>
            <a:r>
              <a:rPr lang="en-US" sz="1600" dirty="0" err="1"/>
              <a:t>Messstation</a:t>
            </a:r>
            <a:r>
              <a:rPr lang="en-US" sz="1600" dirty="0"/>
              <a:t> to SHIP and TASCA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Recommissioning SHIP with newly installed SHIP magnet power supplies and control</a:t>
            </a:r>
          </a:p>
          <a:p>
            <a:pPr>
              <a:lnSpc>
                <a:spcPct val="150000"/>
              </a:lnSpc>
            </a:pPr>
            <a:endParaRPr lang="de-DE" sz="16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025" y="2608045"/>
            <a:ext cx="797793" cy="19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48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17635" y="-240077"/>
            <a:ext cx="6071291" cy="701284"/>
          </a:xfrm>
        </p:spPr>
        <p:txBody>
          <a:bodyPr/>
          <a:lstStyle/>
          <a:p>
            <a:r>
              <a:rPr lang="de-CH" dirty="0" err="1"/>
              <a:t>Beamtime</a:t>
            </a:r>
            <a:r>
              <a:rPr lang="de-CH" dirty="0"/>
              <a:t> </a:t>
            </a:r>
            <a:r>
              <a:rPr lang="de-CH" dirty="0" err="1"/>
              <a:t>schedule</a:t>
            </a:r>
            <a:r>
              <a:rPr lang="de-CH" dirty="0"/>
              <a:t> 2024 (V3)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42" y="980455"/>
            <a:ext cx="8759321" cy="3930642"/>
          </a:xfrm>
          <a:prstGeom prst="rect">
            <a:avLst/>
          </a:prstGeom>
        </p:spPr>
      </p:pic>
      <p:grpSp>
        <p:nvGrpSpPr>
          <p:cNvPr id="12" name="Gruppieren 11"/>
          <p:cNvGrpSpPr/>
          <p:nvPr/>
        </p:nvGrpSpPr>
        <p:grpSpPr>
          <a:xfrm>
            <a:off x="145042" y="684820"/>
            <a:ext cx="8875125" cy="4226277"/>
            <a:chOff x="145042" y="684820"/>
            <a:chExt cx="8875125" cy="4226277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042" y="684820"/>
              <a:ext cx="5830983" cy="983306"/>
            </a:xfrm>
            <a:prstGeom prst="rect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5272" y="4249739"/>
              <a:ext cx="1435261" cy="661358"/>
            </a:xfrm>
            <a:prstGeom prst="rect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31883" y="3067786"/>
              <a:ext cx="6088284" cy="621102"/>
            </a:xfrm>
            <a:prstGeom prst="rect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sp>
          <p:nvSpPr>
            <p:cNvPr id="9" name="Rechteck 8"/>
            <p:cNvSpPr/>
            <p:nvPr/>
          </p:nvSpPr>
          <p:spPr>
            <a:xfrm>
              <a:off x="4374292" y="1668126"/>
              <a:ext cx="1495168" cy="370739"/>
            </a:xfrm>
            <a:prstGeom prst="rect">
              <a:avLst/>
            </a:prstGeom>
            <a:noFill/>
            <a:ln w="762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2446638" y="3941610"/>
              <a:ext cx="398746" cy="210261"/>
            </a:xfrm>
            <a:prstGeom prst="rect">
              <a:avLst/>
            </a:prstGeom>
            <a:noFill/>
            <a:ln w="762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3776679" y="3832921"/>
              <a:ext cx="1318343" cy="210261"/>
            </a:xfrm>
            <a:prstGeom prst="rect">
              <a:avLst/>
            </a:prstGeom>
            <a:noFill/>
            <a:ln w="762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1D60DC6E-678F-9D66-0D25-E85D43CC4CF0}"/>
              </a:ext>
            </a:extLst>
          </p:cNvPr>
          <p:cNvSpPr txBox="1"/>
          <p:nvPr/>
        </p:nvSpPr>
        <p:spPr>
          <a:xfrm>
            <a:off x="6675762" y="3191889"/>
            <a:ext cx="1188146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600" b="1" dirty="0">
                <a:solidFill>
                  <a:schemeClr val="bg1"/>
                </a:solidFill>
              </a:rPr>
              <a:t>Chemistry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F3B0BAE-17F6-8FC5-F1D2-39D40F01951B}"/>
              </a:ext>
            </a:extLst>
          </p:cNvPr>
          <p:cNvSpPr txBox="1"/>
          <p:nvPr/>
        </p:nvSpPr>
        <p:spPr>
          <a:xfrm>
            <a:off x="4897413" y="771311"/>
            <a:ext cx="925253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600" b="1" dirty="0" err="1">
                <a:solidFill>
                  <a:schemeClr val="bg1"/>
                </a:solidFill>
              </a:rPr>
              <a:t>Masses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86C8352-6213-45E4-6C56-CBC7647017B5}"/>
              </a:ext>
            </a:extLst>
          </p:cNvPr>
          <p:cNvSpPr txBox="1"/>
          <p:nvPr/>
        </p:nvSpPr>
        <p:spPr>
          <a:xfrm>
            <a:off x="1994088" y="1209229"/>
            <a:ext cx="697627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600" b="1" dirty="0" err="1">
                <a:solidFill>
                  <a:schemeClr val="bg1"/>
                </a:solidFill>
              </a:rPr>
              <a:t>Mass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BA83A33-0C04-5279-B07D-8D8665B68297}"/>
              </a:ext>
            </a:extLst>
          </p:cNvPr>
          <p:cNvSpPr txBox="1"/>
          <p:nvPr/>
        </p:nvSpPr>
        <p:spPr>
          <a:xfrm>
            <a:off x="5050921" y="1226228"/>
            <a:ext cx="811441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600" b="1" dirty="0">
                <a:solidFill>
                  <a:schemeClr val="bg1"/>
                </a:solidFill>
              </a:rPr>
              <a:t>Chem.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8A4FAAF-4531-4FC7-8AEA-C3C62225F3E5}"/>
              </a:ext>
            </a:extLst>
          </p:cNvPr>
          <p:cNvSpPr txBox="1"/>
          <p:nvPr/>
        </p:nvSpPr>
        <p:spPr>
          <a:xfrm>
            <a:off x="5791098" y="3867087"/>
            <a:ext cx="537327" cy="261610"/>
          </a:xfrm>
          <a:prstGeom prst="rect">
            <a:avLst/>
          </a:prstGeom>
          <a:solidFill>
            <a:srgbClr val="FF40FF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100" dirty="0"/>
              <a:t>54-Cr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43441347-7AD2-4C16-6F0E-8FE2C9F68656}"/>
              </a:ext>
            </a:extLst>
          </p:cNvPr>
          <p:cNvGrpSpPr/>
          <p:nvPr/>
        </p:nvGrpSpPr>
        <p:grpSpPr>
          <a:xfrm>
            <a:off x="4218242" y="3781775"/>
            <a:ext cx="2967550" cy="432235"/>
            <a:chOff x="4218242" y="3781775"/>
            <a:chExt cx="2967550" cy="432235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E5490E50-B387-3834-9A1F-0BCB34FF2A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54574" b="46992"/>
            <a:stretch/>
          </p:blipFill>
          <p:spPr>
            <a:xfrm>
              <a:off x="4218242" y="3781775"/>
              <a:ext cx="2967550" cy="432235"/>
            </a:xfrm>
            <a:prstGeom prst="rect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5AF340C1-7A30-6ECE-1E27-1357939D2B75}"/>
                </a:ext>
              </a:extLst>
            </p:cNvPr>
            <p:cNvSpPr txBox="1"/>
            <p:nvPr/>
          </p:nvSpPr>
          <p:spPr>
            <a:xfrm>
              <a:off x="6333253" y="3824491"/>
              <a:ext cx="731290" cy="338554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z="1600" b="1" dirty="0">
                  <a:solidFill>
                    <a:schemeClr val="bg1"/>
                  </a:solidFill>
                </a:rPr>
                <a:t>Laser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467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17635" y="-227716"/>
            <a:ext cx="6071291" cy="701284"/>
          </a:xfrm>
        </p:spPr>
        <p:txBody>
          <a:bodyPr/>
          <a:lstStyle/>
          <a:p>
            <a:r>
              <a:rPr lang="de-CH" dirty="0" err="1"/>
              <a:t>Beamtime</a:t>
            </a:r>
            <a:r>
              <a:rPr lang="de-CH" dirty="0"/>
              <a:t> </a:t>
            </a:r>
            <a:r>
              <a:rPr lang="de-CH" dirty="0" err="1"/>
              <a:t>schedule</a:t>
            </a:r>
            <a:r>
              <a:rPr lang="de-CH" dirty="0"/>
              <a:t> 2025 (v2)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35" y="1009114"/>
            <a:ext cx="8589054" cy="3863728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6487781" y="1742282"/>
            <a:ext cx="2013667" cy="370739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784873" y="3785265"/>
            <a:ext cx="2244327" cy="370739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5556905" y="3781125"/>
            <a:ext cx="2116641" cy="370739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609" y="744360"/>
            <a:ext cx="6532747" cy="815416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40747"/>
              </p:ext>
            </p:extLst>
          </p:nvPr>
        </p:nvGraphicFramePr>
        <p:xfrm>
          <a:off x="259975" y="4173018"/>
          <a:ext cx="5296930" cy="674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5173280" imgH="1933560" progId="">
                  <p:embed/>
                </p:oleObj>
              </mc:Choice>
              <mc:Fallback>
                <p:oleObj r:id="rId4" imgW="15173280" imgH="19335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9975" y="4173018"/>
                        <a:ext cx="5296930" cy="674530"/>
                      </a:xfrm>
                      <a:prstGeom prst="rect">
                        <a:avLst/>
                      </a:prstGeom>
                      <a:ln w="762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055416"/>
              </p:ext>
            </p:extLst>
          </p:nvPr>
        </p:nvGraphicFramePr>
        <p:xfrm>
          <a:off x="3075805" y="3110943"/>
          <a:ext cx="60960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4392440" imgH="1038240" progId="">
                  <p:embed/>
                </p:oleObj>
              </mc:Choice>
              <mc:Fallback>
                <p:oleObj r:id="rId6" imgW="14392440" imgH="1038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75805" y="3110943"/>
                        <a:ext cx="6096000" cy="439737"/>
                      </a:xfrm>
                      <a:prstGeom prst="rect">
                        <a:avLst/>
                      </a:prstGeom>
                      <a:ln w="762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74D2B61D-BA37-8C57-40B5-9B211B0F2064}"/>
              </a:ext>
            </a:extLst>
          </p:cNvPr>
          <p:cNvSpPr txBox="1"/>
          <p:nvPr/>
        </p:nvSpPr>
        <p:spPr>
          <a:xfrm rot="20344588">
            <a:off x="292224" y="2450281"/>
            <a:ext cx="3463449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de-DE" b="1" dirty="0" err="1">
                <a:solidFill>
                  <a:srgbClr val="FF0000"/>
                </a:solidFill>
                <a:highlight>
                  <a:srgbClr val="FFFF00"/>
                </a:highlight>
              </a:rPr>
              <a:t>Timely</a:t>
            </a:r>
            <a:r>
              <a:rPr lang="de-DE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de-DE" b="1" dirty="0" err="1">
                <a:solidFill>
                  <a:srgbClr val="FF0000"/>
                </a:solidFill>
                <a:highlight>
                  <a:srgbClr val="FFFF00"/>
                </a:highlight>
              </a:rPr>
              <a:t>exchange</a:t>
            </a:r>
            <a:r>
              <a:rPr lang="de-DE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de-DE" b="1" dirty="0" err="1">
                <a:solidFill>
                  <a:srgbClr val="FF0000"/>
                </a:solidFill>
                <a:highlight>
                  <a:srgbClr val="FFFF00"/>
                </a:highlight>
              </a:rPr>
              <a:t>of</a:t>
            </a:r>
            <a:r>
              <a:rPr lang="de-DE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de-DE" b="1" dirty="0" err="1">
                <a:solidFill>
                  <a:srgbClr val="FF0000"/>
                </a:solidFill>
                <a:highlight>
                  <a:srgbClr val="FFFF00"/>
                </a:highlight>
              </a:rPr>
              <a:t>damaged</a:t>
            </a:r>
            <a:r>
              <a:rPr lang="de-DE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br>
              <a:rPr lang="de-DE" b="1" dirty="0">
                <a:solidFill>
                  <a:srgbClr val="FF0000"/>
                </a:solidFill>
                <a:highlight>
                  <a:srgbClr val="FFFF00"/>
                </a:highlight>
              </a:rPr>
            </a:br>
            <a:r>
              <a:rPr lang="de-DE" b="1" dirty="0" err="1">
                <a:solidFill>
                  <a:srgbClr val="FF0000"/>
                </a:solidFill>
                <a:highlight>
                  <a:srgbClr val="FFFF00"/>
                </a:highlight>
              </a:rPr>
              <a:t>triplet</a:t>
            </a:r>
            <a:r>
              <a:rPr lang="de-DE" b="1" dirty="0">
                <a:solidFill>
                  <a:srgbClr val="FF0000"/>
                </a:solidFill>
                <a:highlight>
                  <a:srgbClr val="FFFF00"/>
                </a:highlight>
              </a:rPr>
              <a:t> at (HLI) </a:t>
            </a:r>
            <a:r>
              <a:rPr lang="de-DE" b="1" dirty="0" err="1">
                <a:solidFill>
                  <a:srgbClr val="FF0000"/>
                </a:solidFill>
                <a:highlight>
                  <a:srgbClr val="FFFF00"/>
                </a:highlight>
              </a:rPr>
              <a:t>injector</a:t>
            </a:r>
            <a:r>
              <a:rPr lang="de-DE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de-DE" b="1" dirty="0" err="1">
                <a:solidFill>
                  <a:srgbClr val="FF0000"/>
                </a:solidFill>
                <a:highlight>
                  <a:srgbClr val="FFFF00"/>
                </a:highlight>
              </a:rPr>
              <a:t>crucial</a:t>
            </a:r>
            <a:r>
              <a:rPr lang="de-DE" b="1" dirty="0">
                <a:solidFill>
                  <a:srgbClr val="FF0000"/>
                </a:solidFill>
                <a:highlight>
                  <a:srgbClr val="FFFF00"/>
                </a:highlight>
              </a:rPr>
              <a:t>!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346B6EF-46E7-2ED4-A1D4-7015959CD84A}"/>
              </a:ext>
            </a:extLst>
          </p:cNvPr>
          <p:cNvSpPr txBox="1"/>
          <p:nvPr/>
        </p:nvSpPr>
        <p:spPr>
          <a:xfrm>
            <a:off x="4171890" y="771022"/>
            <a:ext cx="731290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600" b="1" dirty="0">
                <a:solidFill>
                  <a:schemeClr val="bg1"/>
                </a:solidFill>
              </a:rPr>
              <a:t>Laser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71E1F5D-7CBB-7780-B459-8832B82EC303}"/>
              </a:ext>
            </a:extLst>
          </p:cNvPr>
          <p:cNvSpPr txBox="1"/>
          <p:nvPr/>
        </p:nvSpPr>
        <p:spPr>
          <a:xfrm>
            <a:off x="7612469" y="1162990"/>
            <a:ext cx="731290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600" b="1" dirty="0">
                <a:solidFill>
                  <a:schemeClr val="bg1"/>
                </a:solidFill>
              </a:rPr>
              <a:t>Laser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A426D78-D95A-4B2F-6A38-0BBA4FB5A40C}"/>
              </a:ext>
            </a:extLst>
          </p:cNvPr>
          <p:cNvSpPr txBox="1"/>
          <p:nvPr/>
        </p:nvSpPr>
        <p:spPr>
          <a:xfrm>
            <a:off x="4080606" y="1153646"/>
            <a:ext cx="1063112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600" b="1" dirty="0" err="1">
                <a:solidFill>
                  <a:schemeClr val="bg1"/>
                </a:solidFill>
              </a:rPr>
              <a:t>Nucl</a:t>
            </a:r>
            <a:r>
              <a:rPr lang="de-DE" sz="1600" b="1" dirty="0">
                <a:solidFill>
                  <a:schemeClr val="bg1"/>
                </a:solidFill>
              </a:rPr>
              <a:t>. </a:t>
            </a:r>
            <a:r>
              <a:rPr lang="de-DE" sz="1600" b="1" dirty="0" err="1">
                <a:solidFill>
                  <a:schemeClr val="bg1"/>
                </a:solidFill>
              </a:rPr>
              <a:t>Sp</a:t>
            </a:r>
            <a:r>
              <a:rPr lang="de-DE" sz="1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7C9F64A-D82A-360A-CC5E-AF90161205F2}"/>
              </a:ext>
            </a:extLst>
          </p:cNvPr>
          <p:cNvSpPr txBox="1"/>
          <p:nvPr/>
        </p:nvSpPr>
        <p:spPr>
          <a:xfrm>
            <a:off x="7359163" y="780258"/>
            <a:ext cx="1290738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600" b="1" dirty="0" err="1">
                <a:solidFill>
                  <a:schemeClr val="bg1"/>
                </a:solidFill>
              </a:rPr>
              <a:t>Nucl</a:t>
            </a:r>
            <a:r>
              <a:rPr lang="de-DE" sz="1600" b="1" dirty="0">
                <a:solidFill>
                  <a:schemeClr val="bg1"/>
                </a:solidFill>
              </a:rPr>
              <a:t>. </a:t>
            </a:r>
            <a:r>
              <a:rPr lang="de-DE" sz="1600" b="1" dirty="0" err="1">
                <a:solidFill>
                  <a:schemeClr val="bg1"/>
                </a:solidFill>
              </a:rPr>
              <a:t>Spec</a:t>
            </a:r>
            <a:r>
              <a:rPr lang="de-DE" sz="1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3CE4A52-8C6D-5038-D241-9761F93B09EF}"/>
              </a:ext>
            </a:extLst>
          </p:cNvPr>
          <p:cNvSpPr txBox="1"/>
          <p:nvPr/>
        </p:nvSpPr>
        <p:spPr>
          <a:xfrm>
            <a:off x="4569245" y="4175908"/>
            <a:ext cx="662361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b="1" dirty="0">
                <a:solidFill>
                  <a:schemeClr val="bg1"/>
                </a:solidFill>
              </a:rPr>
              <a:t>Laser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0FC2DB7-AEDC-713D-DA94-5EABF0A1AB0F}"/>
              </a:ext>
            </a:extLst>
          </p:cNvPr>
          <p:cNvSpPr txBox="1"/>
          <p:nvPr/>
        </p:nvSpPr>
        <p:spPr>
          <a:xfrm>
            <a:off x="4147340" y="4502288"/>
            <a:ext cx="950901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b="1" dirty="0" err="1">
                <a:solidFill>
                  <a:schemeClr val="bg1"/>
                </a:solidFill>
              </a:rPr>
              <a:t>Nucl</a:t>
            </a:r>
            <a:r>
              <a:rPr lang="de-DE" sz="1400" b="1" dirty="0">
                <a:solidFill>
                  <a:schemeClr val="bg1"/>
                </a:solidFill>
              </a:rPr>
              <a:t>. </a:t>
            </a:r>
            <a:r>
              <a:rPr lang="de-DE" sz="1400" b="1" dirty="0" err="1">
                <a:solidFill>
                  <a:schemeClr val="bg1"/>
                </a:solidFill>
              </a:rPr>
              <a:t>Sp</a:t>
            </a:r>
            <a:r>
              <a:rPr lang="de-DE" sz="14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0320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97565" y="56741"/>
            <a:ext cx="6071291" cy="701284"/>
          </a:xfrm>
        </p:spPr>
        <p:txBody>
          <a:bodyPr/>
          <a:lstStyle/>
          <a:p>
            <a:r>
              <a:rPr lang="de-CH" dirty="0"/>
              <a:t>Open </a:t>
            </a:r>
            <a:r>
              <a:rPr lang="de-CH" dirty="0" err="1"/>
              <a:t>points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11552" y="1627472"/>
            <a:ext cx="8055358" cy="31393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How is the allocation of remaining 2025 beamtime determined?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	-&gt; Only A- proposals?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	-&gt; Internally, based on PAC recommendations?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	-&gt; New PAC meeting (needed for experiments where part 1 was 				recommended and part 2 would get a recommendation after </a:t>
            </a:r>
            <a:br>
              <a:rPr lang="en-US" dirty="0"/>
            </a:br>
            <a:r>
              <a:rPr lang="en-US" dirty="0"/>
              <a:t>		part 1 is successfully executed)?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67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11643" y="62886"/>
            <a:ext cx="6071291" cy="701284"/>
          </a:xfrm>
        </p:spPr>
        <p:txBody>
          <a:bodyPr/>
          <a:lstStyle/>
          <a:p>
            <a:r>
              <a:rPr lang="de-CH" dirty="0"/>
              <a:t>SHE </a:t>
            </a:r>
            <a:r>
              <a:rPr lang="de-CH" dirty="0" err="1"/>
              <a:t>beamtime</a:t>
            </a:r>
            <a:r>
              <a:rPr lang="de-CH" dirty="0"/>
              <a:t> 2026+</a:t>
            </a:r>
            <a:endParaRPr lang="de-DE" dirty="0"/>
          </a:p>
        </p:txBody>
      </p:sp>
      <p:sp>
        <p:nvSpPr>
          <p:cNvPr id="5" name="Inhaltsplatzhalter 1"/>
          <p:cNvSpPr>
            <a:spLocks noGrp="1"/>
          </p:cNvSpPr>
          <p:nvPr>
            <p:ph idx="1"/>
          </p:nvPr>
        </p:nvSpPr>
        <p:spPr>
          <a:xfrm>
            <a:off x="575330" y="1378729"/>
            <a:ext cx="8005248" cy="3285635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dirty="0"/>
              <a:t>After several years that allowed only for experiments with short beamtime requirements, </a:t>
            </a:r>
            <a:br>
              <a:rPr lang="en-US" sz="1500" dirty="0"/>
            </a:br>
            <a:r>
              <a:rPr lang="en-US" sz="1500" dirty="0"/>
              <a:t>a ramping up is needed to remain internationally competitive.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000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dirty="0"/>
              <a:t>A staged approach could include: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dirty="0"/>
              <a:t>2026	:	3 months of SHE beamtime for SHIP &amp; TASCA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dirty="0"/>
              <a:t>2027:	6 months of SHE beamtime for SHIP &amp; TASCA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dirty="0"/>
              <a:t>2028+:	9 months of SHE beamtime for SHIP &amp; TASCA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en-US" sz="1000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dirty="0"/>
              <a:t>This will allow us to maintain a comprehensive research program with detailed investigations of atomic, chemical and nuclear properties of known SHEs and to restart the search of new elements beyond </a:t>
            </a:r>
            <a:r>
              <a:rPr lang="en-US" sz="1500" dirty="0" err="1"/>
              <a:t>oganesson</a:t>
            </a:r>
            <a:r>
              <a:rPr lang="en-US" sz="1500" dirty="0"/>
              <a:t> (Z=118) with HELIAC in POF V.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65463" y="920655"/>
            <a:ext cx="2980303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UNILAC / SHE program  …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2357" y="16706"/>
            <a:ext cx="4596130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</a:t>
            </a: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de-CH" dirty="0">
                <a:solidFill>
                  <a:srgbClr val="FF0000"/>
                </a:solidFill>
                <a:latin typeface="Arial"/>
              </a:rPr>
              <a:t>f</a:t>
            </a:r>
            <a:r>
              <a:rPr kumimoji="0" lang="de-C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rom</a:t>
            </a: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de-CH" dirty="0">
                <a:solidFill>
                  <a:srgbClr val="FF0000"/>
                </a:solidFill>
                <a:latin typeface="Arial"/>
              </a:rPr>
              <a:t>Research Retreat Feb. 2023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896211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5" id="{3AECD3E1-8DA4-BA48-8C52-0C39CC25DCAC}" vid="{10909A78-EA76-4346-92A8-E04EFC56BD0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3354</Words>
  <Application>Microsoft Macintosh PowerPoint</Application>
  <PresentationFormat>Bildschirmpräsentation (16:9)</PresentationFormat>
  <Paragraphs>713</Paragraphs>
  <Slides>32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32</vt:i4>
      </vt:variant>
    </vt:vector>
  </HeadingPairs>
  <TitlesOfParts>
    <vt:vector size="39" baseType="lpstr">
      <vt:lpstr>Arial</vt:lpstr>
      <vt:lpstr>Arial Narrow</vt:lpstr>
      <vt:lpstr>Calibri</vt:lpstr>
      <vt:lpstr>Calibri Light</vt:lpstr>
      <vt:lpstr>Symbol</vt:lpstr>
      <vt:lpstr>Wingdings</vt:lpstr>
      <vt:lpstr>fair-gsi-folienmaster_2017_onering</vt:lpstr>
      <vt:lpstr>Research Retreat  SHE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cw-Linac@SH2/3 (&gt;2030)</vt:lpstr>
      <vt:lpstr>cw-Linac@SH2/3 (&gt;2030)</vt:lpstr>
      <vt:lpstr>Time schedule HELIAC</vt:lpstr>
      <vt:lpstr>PowerPoint-Präsentation</vt:lpstr>
      <vt:lpstr>PowerPoint-Präsentation</vt:lpstr>
      <vt:lpstr>PowerPoint-Präsentation</vt:lpstr>
      <vt:lpstr>Beyond the current frontier: SHE research in POF V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The “Island of stability of superheavy elements”    at the end of the periodic table of the elements</vt:lpstr>
      <vt:lpstr>FAIR/GSI strategic operation scenario towards FS+</vt:lpstr>
      <vt:lpstr>FAIR/GSI strategic operation scenario towards FS+</vt:lpstr>
      <vt:lpstr>FAIR/GSI strategic operation scenario towards FS+</vt:lpstr>
      <vt:lpstr>FAIR/GSI strategic operation scenario towards FS+</vt:lpstr>
      <vt:lpstr>FAIR/GSI strategic operation scenario towards FS+</vt:lpstr>
      <vt:lpstr>FAIR/GSI strategic operation scenario towards FS+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Besuch des Hessischen Rechnungshofs</dc:title>
  <dc:creator>Emmanuel Rosi</dc:creator>
  <cp:lastModifiedBy>Block, Univ.-Prof. Dr. Michael</cp:lastModifiedBy>
  <cp:revision>228</cp:revision>
  <cp:lastPrinted>2023-02-08T07:25:40Z</cp:lastPrinted>
  <dcterms:created xsi:type="dcterms:W3CDTF">2022-07-13T13:04:35Z</dcterms:created>
  <dcterms:modified xsi:type="dcterms:W3CDTF">2023-07-18T13:25:51Z</dcterms:modified>
</cp:coreProperties>
</file>