
<file path=[Content_Types].xml><?xml version="1.0" encoding="utf-8"?>
<Types xmlns="http://schemas.openxmlformats.org/package/2006/content-types">
  <Default Extension="docx" ContentType="application/vnd.openxmlformats-officedocument.wordprocessingml.document"/>
  <Default Extension="wmf" ContentType="image/x-wmf"/>
  <Default Extension="png" ContentType="image/png"/>
  <Default Extension="jpg" ContentType="image/jpeg"/>
  <Default Extension="jpeg" ContentType="image/jpeg"/>
  <Default Extension="xml" ContentType="application/xml"/>
  <Default Extension="emf" ContentType="image/x-emf"/>
  <Default Extension="rels" ContentType="application/vnd.openxmlformats-package.relationships+xml"/>
  <Default Extension="bin" ContentType="application/vnd.openxmlformats-officedocument.oleObject"/>
  <Override PartName="/ppt/slides/slide25.xml" ContentType="application/vnd.openxmlformats-officedocument.presentationml.slide+xml"/>
  <Override PartName="/ppt/slides/slide23.xml" ContentType="application/vnd.openxmlformats-officedocument.presentationml.slide+xml"/>
  <Override PartName="/ppt/slides/slide22.xml" ContentType="application/vnd.openxmlformats-officedocument.presentationml.slide+xml"/>
  <Override PartName="/ppt/slides/slide19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13.xml" ContentType="application/vnd.openxmlformats-officedocument.presentationml.slide+xml"/>
  <Override PartName="/ppt/slides/slide20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15.xml" ContentType="application/vnd.openxmlformats-officedocument.presentationml.slide+xml"/>
  <Override PartName="/ppt/slides/slide3.xml" ContentType="application/vnd.openxmlformats-officedocument.presentationml.slide+xml"/>
  <Override PartName="/ppt/slides/slide12.xml" ContentType="application/vnd.openxmlformats-officedocument.presentationml.slide+xml"/>
  <Override PartName="/ppt/slides/slide8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s/slide1.xml" ContentType="application/vnd.openxmlformats-officedocument.presentationml.slide+xml"/>
  <Override PartName="/ppt/slides/slide26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9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14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24.xml" ContentType="application/vnd.openxmlformats-officedocument.presentationml.slide+xml"/>
  <Override PartName="/ppt/slideLayouts/slideLayout11.xml" ContentType="application/vnd.openxmlformats-officedocument.presentationml.slideLayout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slides/slide16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2.xml" ContentType="application/vnd.openxmlformats-officedocument.presentationml.slide+xml"/>
  <Override PartName="/ppt/viewProps.xml" ContentType="application/vnd.openxmlformats-officedocument.presentationml.viewProps+xml"/>
  <Override PartName="/ppt/slideLayouts/slideLayout6.xml" ContentType="application/vnd.openxmlformats-officedocument.presentationml.slideLayout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entation.xml" ContentType="application/vnd.openxmlformats-officedocument.presentationml.presentation.main+xml"/>
</Types>
</file>

<file path=_rels/.rels><?xml version="1.0" encoding="UTF-8" standalone="yes"?><Relationships xmlns="http://schemas.openxmlformats.org/package/2006/relationships"><Relationship Id="rId3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autoCompressPictures="0" saveSubsetFonts="1" strictFirstAndLastChars="0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</p:sldIdLst>
  <p:sldSz cx="9144000" cy="5143500"/>
  <p:notesSz cx="9144000" cy="5143500"/>
  <p:defaultTextStyle>
    <a:defPPr marR="0" lvl="0" algn="l">
      <a:lnSpc>
        <a:spcPct val="100000"/>
      </a:lnSpc>
      <a:spcBef>
        <a:spcPts val="0"/>
      </a:spcBef>
      <a:spcAft>
        <a:spcPts val="0"/>
      </a:spcAft>
      <a:defRPr lang="en-GB"/>
    </a:defPPr>
    <a:lvl1pPr marR="0" lv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1pPr>
    <a:lvl2pPr marR="0" lvl="1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2pPr>
    <a:lvl3pPr marR="0" lvl="2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3pPr>
    <a:lvl4pPr marR="0" lvl="3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4pPr>
    <a:lvl5pPr marR="0" lvl="4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5pPr>
    <a:lvl6pPr marR="0" lvl="5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6pPr>
    <a:lvl7pPr marR="0" lvl="6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7pPr>
    <a:lvl8pPr marR="0" lvl="7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8pPr>
    <a:lvl9pPr marR="0" lvl="8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>
      <p:cViewPr varScale="1">
        <p:scale>
          <a:sx n="104" d="100"/>
          <a:sy n="104" d="100"/>
        </p:scale>
        <p:origin x="-1236" y="-90"/>
      </p:cViewPr>
      <p:guideLst>
        <p:guide pos="2847" orient="horz"/>
        <p:guide pos="2922"/>
      </p:guideLst>
    </p:cSldViewPr>
  </p:slideViewPr>
  <p:gridSpacing cx="72008" cy="72008"/>
</p:viewPr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presProps" Target="presProps.xml" /><Relationship Id="rId30" Type="http://schemas.openxmlformats.org/officeDocument/2006/relationships/tableStyles" Target="tableStyles.xml" /><Relationship Id="rId31" Type="http://schemas.openxmlformats.org/officeDocument/2006/relationships/viewProps" Target="viewProps.xml" /></Relationships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Blank Slide" preserve="0" showMasterPhAnim="0" type="blank" userDrawn="1">
  <p:cSld name="BLANK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Title, Content over Content" preserve="0" showMasterPhAnim="0" type="objOverTx" userDrawn="1">
  <p:cSld name="OBJECT_OVER_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5" name="Google Shape;95;p23"/>
          <p:cNvSpPr txBox="1"/>
          <p:nvPr>
            <p:ph type="title"/>
          </p:nvPr>
        </p:nvSpPr>
        <p:spPr bwMode="auto">
          <a:xfrm>
            <a:off x="457200" y="205200"/>
            <a:ext cx="8229240" cy="85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96" name="Google Shape;96;p23"/>
          <p:cNvSpPr txBox="1"/>
          <p:nvPr>
            <p:ph type="body" idx="1"/>
          </p:nvPr>
        </p:nvSpPr>
        <p:spPr bwMode="auto">
          <a:xfrm>
            <a:off x="317520" y="1087920"/>
            <a:ext cx="8419680" cy="1753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97" name="Google Shape;97;p23"/>
          <p:cNvSpPr txBox="1"/>
          <p:nvPr>
            <p:ph type="body" idx="2"/>
          </p:nvPr>
        </p:nvSpPr>
        <p:spPr bwMode="auto">
          <a:xfrm>
            <a:off x="317520" y="3008880"/>
            <a:ext cx="8419680" cy="1753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Title, 4 Content" preserve="0" showMasterPhAnim="0" type="fourObj" userDrawn="1">
  <p:cSld name="FOUR_OBJECTS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9" name="Google Shape;99;p24"/>
          <p:cNvSpPr txBox="1"/>
          <p:nvPr>
            <p:ph type="title"/>
          </p:nvPr>
        </p:nvSpPr>
        <p:spPr bwMode="auto">
          <a:xfrm>
            <a:off x="457200" y="205200"/>
            <a:ext cx="8229240" cy="85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100" name="Google Shape;100;p24"/>
          <p:cNvSpPr txBox="1"/>
          <p:nvPr>
            <p:ph type="body" idx="1"/>
          </p:nvPr>
        </p:nvSpPr>
        <p:spPr bwMode="auto">
          <a:xfrm>
            <a:off x="317520" y="1087920"/>
            <a:ext cx="4108680" cy="1753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101" name="Google Shape;101;p24"/>
          <p:cNvSpPr txBox="1"/>
          <p:nvPr>
            <p:ph type="body" idx="2"/>
          </p:nvPr>
        </p:nvSpPr>
        <p:spPr bwMode="auto">
          <a:xfrm>
            <a:off x="4632120" y="1087920"/>
            <a:ext cx="4108680" cy="1753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102" name="Google Shape;102;p24"/>
          <p:cNvSpPr txBox="1"/>
          <p:nvPr>
            <p:ph type="body" idx="3"/>
          </p:nvPr>
        </p:nvSpPr>
        <p:spPr bwMode="auto">
          <a:xfrm>
            <a:off x="317520" y="3008880"/>
            <a:ext cx="4108680" cy="1753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103" name="Google Shape;103;p24"/>
          <p:cNvSpPr txBox="1"/>
          <p:nvPr>
            <p:ph type="body" idx="4"/>
          </p:nvPr>
        </p:nvSpPr>
        <p:spPr bwMode="auto">
          <a:xfrm>
            <a:off x="4632120" y="3008880"/>
            <a:ext cx="4108680" cy="1753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Title, 6 Content" preserve="0" showMasterPhAnim="0" userDrawn="1">
  <p:cSld name="Title, 6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5" name="Google Shape;105;p25"/>
          <p:cNvSpPr txBox="1"/>
          <p:nvPr>
            <p:ph type="title"/>
          </p:nvPr>
        </p:nvSpPr>
        <p:spPr bwMode="auto">
          <a:xfrm>
            <a:off x="457200" y="205200"/>
            <a:ext cx="8229240" cy="85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106" name="Google Shape;106;p25"/>
          <p:cNvSpPr txBox="1"/>
          <p:nvPr>
            <p:ph type="body" idx="1"/>
          </p:nvPr>
        </p:nvSpPr>
        <p:spPr bwMode="auto">
          <a:xfrm>
            <a:off x="317520" y="1087920"/>
            <a:ext cx="2710800" cy="1753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107" name="Google Shape;107;p25"/>
          <p:cNvSpPr txBox="1"/>
          <p:nvPr>
            <p:ph type="body" idx="2"/>
          </p:nvPr>
        </p:nvSpPr>
        <p:spPr bwMode="auto">
          <a:xfrm>
            <a:off x="3164400" y="1087920"/>
            <a:ext cx="2710800" cy="1753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108" name="Google Shape;108;p25"/>
          <p:cNvSpPr txBox="1"/>
          <p:nvPr>
            <p:ph type="body" idx="3"/>
          </p:nvPr>
        </p:nvSpPr>
        <p:spPr bwMode="auto">
          <a:xfrm>
            <a:off x="6010920" y="1087920"/>
            <a:ext cx="2710800" cy="1753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109" name="Google Shape;109;p25"/>
          <p:cNvSpPr txBox="1"/>
          <p:nvPr>
            <p:ph type="body" idx="4"/>
          </p:nvPr>
        </p:nvSpPr>
        <p:spPr bwMode="auto">
          <a:xfrm>
            <a:off x="317520" y="3008880"/>
            <a:ext cx="2710800" cy="1753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110" name="Google Shape;110;p25"/>
          <p:cNvSpPr txBox="1"/>
          <p:nvPr>
            <p:ph type="body" idx="5"/>
          </p:nvPr>
        </p:nvSpPr>
        <p:spPr bwMode="auto">
          <a:xfrm>
            <a:off x="3164400" y="3008880"/>
            <a:ext cx="2710800" cy="1753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111" name="Google Shape;111;p25"/>
          <p:cNvSpPr txBox="1"/>
          <p:nvPr>
            <p:ph type="body" idx="6"/>
          </p:nvPr>
        </p:nvSpPr>
        <p:spPr bwMode="auto">
          <a:xfrm>
            <a:off x="6010920" y="3008880"/>
            <a:ext cx="2710800" cy="1753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Title Slide" preserve="0" showMasterPhAnim="0" type="tx" userDrawn="1">
  <p:cSld name="TITLE_AND_BODY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6" name="Google Shape;66;p15"/>
          <p:cNvSpPr txBox="1"/>
          <p:nvPr>
            <p:ph type="title"/>
          </p:nvPr>
        </p:nvSpPr>
        <p:spPr bwMode="auto">
          <a:xfrm>
            <a:off x="457200" y="205200"/>
            <a:ext cx="8229240" cy="85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67" name="Google Shape;67;p15"/>
          <p:cNvSpPr txBox="1"/>
          <p:nvPr>
            <p:ph type="subTitle" idx="1"/>
          </p:nvPr>
        </p:nvSpPr>
        <p:spPr bwMode="auto">
          <a:xfrm>
            <a:off x="317520" y="1087920"/>
            <a:ext cx="8419680" cy="36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Title, Content" preserve="0" showMasterPhAnim="0" type="obj" userDrawn="1">
  <p:cSld name="OBJEC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9" name="Google Shape;69;p16"/>
          <p:cNvSpPr txBox="1"/>
          <p:nvPr>
            <p:ph type="title"/>
          </p:nvPr>
        </p:nvSpPr>
        <p:spPr bwMode="auto">
          <a:xfrm>
            <a:off x="457200" y="205200"/>
            <a:ext cx="8229240" cy="85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70" name="Google Shape;70;p16"/>
          <p:cNvSpPr txBox="1"/>
          <p:nvPr>
            <p:ph type="body" idx="1"/>
          </p:nvPr>
        </p:nvSpPr>
        <p:spPr bwMode="auto">
          <a:xfrm>
            <a:off x="317520" y="1087920"/>
            <a:ext cx="8419680" cy="36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Title, 2 Content" preserve="0" showMasterPhAnim="0" type="twoObj" userDrawn="1">
  <p:cSld name="TWO_OBJECTS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2" name="Google Shape;72;p17"/>
          <p:cNvSpPr txBox="1"/>
          <p:nvPr>
            <p:ph type="title"/>
          </p:nvPr>
        </p:nvSpPr>
        <p:spPr bwMode="auto">
          <a:xfrm>
            <a:off x="457200" y="205200"/>
            <a:ext cx="8229240" cy="85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73" name="Google Shape;73;p17"/>
          <p:cNvSpPr txBox="1"/>
          <p:nvPr>
            <p:ph type="body" idx="1"/>
          </p:nvPr>
        </p:nvSpPr>
        <p:spPr bwMode="auto">
          <a:xfrm>
            <a:off x="317520" y="1087920"/>
            <a:ext cx="4108680" cy="36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74" name="Google Shape;74;p17"/>
          <p:cNvSpPr txBox="1"/>
          <p:nvPr>
            <p:ph type="body" idx="2"/>
          </p:nvPr>
        </p:nvSpPr>
        <p:spPr bwMode="auto">
          <a:xfrm>
            <a:off x="4632120" y="1087920"/>
            <a:ext cx="4108680" cy="36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Title Only" preserve="0" showMasterPhAnim="0" type="titleOnly" userDrawn="1">
  <p:cSld name="TITLE_ONLY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6" name="Google Shape;76;p18"/>
          <p:cNvSpPr txBox="1"/>
          <p:nvPr>
            <p:ph type="title"/>
          </p:nvPr>
        </p:nvSpPr>
        <p:spPr bwMode="auto">
          <a:xfrm>
            <a:off x="457200" y="205200"/>
            <a:ext cx="8229240" cy="85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Centered Text" preserve="0" showMasterPhAnim="0" type="objOnly" userDrawn="1">
  <p:cSld name="OBJECT_ONLY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8" name="Google Shape;78;p19"/>
          <p:cNvSpPr txBox="1"/>
          <p:nvPr>
            <p:ph type="subTitle" idx="1"/>
          </p:nvPr>
        </p:nvSpPr>
        <p:spPr bwMode="auto">
          <a:xfrm>
            <a:off x="457200" y="205200"/>
            <a:ext cx="8229240" cy="3981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Title, 2 Content and Content" preserve="0" showMasterPhAnim="0" type="twoObjAndObj" userDrawn="1">
  <p:cSld name="TWO_OBJECTS_AND_OBJEC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0" name="Google Shape;80;p20"/>
          <p:cNvSpPr txBox="1"/>
          <p:nvPr>
            <p:ph type="title"/>
          </p:nvPr>
        </p:nvSpPr>
        <p:spPr bwMode="auto">
          <a:xfrm>
            <a:off x="457200" y="205200"/>
            <a:ext cx="8229240" cy="85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81" name="Google Shape;81;p20"/>
          <p:cNvSpPr txBox="1"/>
          <p:nvPr>
            <p:ph type="body" idx="1"/>
          </p:nvPr>
        </p:nvSpPr>
        <p:spPr bwMode="auto">
          <a:xfrm>
            <a:off x="317520" y="1087920"/>
            <a:ext cx="4108680" cy="1753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82" name="Google Shape;82;p20"/>
          <p:cNvSpPr txBox="1"/>
          <p:nvPr>
            <p:ph type="body" idx="2"/>
          </p:nvPr>
        </p:nvSpPr>
        <p:spPr bwMode="auto">
          <a:xfrm>
            <a:off x="4632120" y="1087920"/>
            <a:ext cx="4108680" cy="36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83" name="Google Shape;83;p20"/>
          <p:cNvSpPr txBox="1"/>
          <p:nvPr>
            <p:ph type="body" idx="3"/>
          </p:nvPr>
        </p:nvSpPr>
        <p:spPr bwMode="auto">
          <a:xfrm>
            <a:off x="317520" y="3008880"/>
            <a:ext cx="4108680" cy="1753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Title Content and 2 Content" preserve="0" showMasterPhAnim="0" type="objAndTwoObj" userDrawn="1">
  <p:cSld name="OBJECT_AND_TWO_OBJECTS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5" name="Google Shape;85;p21"/>
          <p:cNvSpPr txBox="1"/>
          <p:nvPr>
            <p:ph type="title"/>
          </p:nvPr>
        </p:nvSpPr>
        <p:spPr bwMode="auto">
          <a:xfrm>
            <a:off x="457200" y="205200"/>
            <a:ext cx="8229240" cy="85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86" name="Google Shape;86;p21"/>
          <p:cNvSpPr txBox="1"/>
          <p:nvPr>
            <p:ph type="body" idx="1"/>
          </p:nvPr>
        </p:nvSpPr>
        <p:spPr bwMode="auto">
          <a:xfrm>
            <a:off x="317520" y="1087920"/>
            <a:ext cx="4108680" cy="36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87" name="Google Shape;87;p21"/>
          <p:cNvSpPr txBox="1"/>
          <p:nvPr>
            <p:ph type="body" idx="2"/>
          </p:nvPr>
        </p:nvSpPr>
        <p:spPr bwMode="auto">
          <a:xfrm>
            <a:off x="4632120" y="1087920"/>
            <a:ext cx="4108680" cy="1753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88" name="Google Shape;88;p21"/>
          <p:cNvSpPr txBox="1"/>
          <p:nvPr>
            <p:ph type="body" idx="3"/>
          </p:nvPr>
        </p:nvSpPr>
        <p:spPr bwMode="auto">
          <a:xfrm>
            <a:off x="4632120" y="3008880"/>
            <a:ext cx="4108680" cy="1753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Title, 2 Content over Content" preserve="0" showMasterPhAnim="0" type="twoObjOverTx" userDrawn="1">
  <p:cSld name="TWO_OBJECTS_OVER_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0" name="Google Shape;90;p22"/>
          <p:cNvSpPr txBox="1"/>
          <p:nvPr>
            <p:ph type="title"/>
          </p:nvPr>
        </p:nvSpPr>
        <p:spPr bwMode="auto">
          <a:xfrm>
            <a:off x="457200" y="205200"/>
            <a:ext cx="8229240" cy="85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91" name="Google Shape;91;p22"/>
          <p:cNvSpPr txBox="1"/>
          <p:nvPr>
            <p:ph type="body" idx="1"/>
          </p:nvPr>
        </p:nvSpPr>
        <p:spPr bwMode="auto">
          <a:xfrm>
            <a:off x="317520" y="1087920"/>
            <a:ext cx="4108680" cy="1753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92" name="Google Shape;92;p22"/>
          <p:cNvSpPr txBox="1"/>
          <p:nvPr>
            <p:ph type="body" idx="2"/>
          </p:nvPr>
        </p:nvSpPr>
        <p:spPr bwMode="auto">
          <a:xfrm>
            <a:off x="4632120" y="1087920"/>
            <a:ext cx="4108680" cy="1753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93" name="Google Shape;93;p22"/>
          <p:cNvSpPr txBox="1"/>
          <p:nvPr>
            <p:ph type="body" idx="3"/>
          </p:nvPr>
        </p:nvSpPr>
        <p:spPr bwMode="auto">
          <a:xfrm>
            <a:off x="317520" y="3008880"/>
            <a:ext cx="8419680" cy="1753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png"/><Relationship Id="rId15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preserve="0">
  <p:cSld name="">
    <p:bg>
      <p:bgPr shadeToTitle="0">
        <a:solidFill>
          <a:srgbClr val="FFFFFF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cxnSp>
        <p:nvCxnSpPr>
          <p:cNvPr id="51" name="Google Shape;51;p13"/>
          <p:cNvCxnSpPr>
            <a:cxnSpLocks/>
          </p:cNvCxnSpPr>
          <p:nvPr/>
        </p:nvCxnSpPr>
        <p:spPr bwMode="auto">
          <a:xfrm>
            <a:off x="0" y="5049360"/>
            <a:ext cx="9144000" cy="360"/>
          </a:xfrm>
          <a:prstGeom prst="straightConnector1">
            <a:avLst/>
          </a:prstGeom>
          <a:noFill/>
          <a:ln w="203025" cap="flat" cmpd="sng">
            <a:solidFill>
              <a:srgbClr val="EAEAEA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52" name="Google Shape;52;p13"/>
          <p:cNvPicPr/>
          <p:nvPr/>
        </p:nvPicPr>
        <p:blipFill>
          <a:blip r:embed="rId14">
            <a:alphaModFix/>
          </a:blip>
          <a:srcRect l="0" t="0" r="0" b="0"/>
          <a:stretch/>
        </p:blipFill>
        <p:spPr bwMode="auto">
          <a:xfrm>
            <a:off x="7609680" y="363960"/>
            <a:ext cx="1128600" cy="37584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3" name="Google Shape;53;p13"/>
          <p:cNvCxnSpPr>
            <a:cxnSpLocks/>
          </p:cNvCxnSpPr>
          <p:nvPr/>
        </p:nvCxnSpPr>
        <p:spPr bwMode="auto">
          <a:xfrm>
            <a:off x="0" y="826200"/>
            <a:ext cx="9144000" cy="360"/>
          </a:xfrm>
          <a:prstGeom prst="straightConnector1">
            <a:avLst/>
          </a:prstGeom>
          <a:noFill/>
          <a:ln w="203025" cap="flat" cmpd="sng">
            <a:solidFill>
              <a:srgbClr val="EAEAEA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4" name="Google Shape;54;p13"/>
          <p:cNvSpPr/>
          <p:nvPr/>
        </p:nvSpPr>
        <p:spPr bwMode="auto">
          <a:xfrm>
            <a:off x="0" y="727200"/>
            <a:ext cx="201240" cy="201240"/>
          </a:xfrm>
          <a:prstGeom prst="rect">
            <a:avLst/>
          </a:prstGeom>
          <a:solidFill>
            <a:srgbClr val="FDBB63"/>
          </a:solidFill>
          <a:ln>
            <a:noFill/>
          </a:ln>
          <a:effectLst>
            <a:outerShdw dist="23040" dir="5400000">
              <a:srgbClr val="000000">
                <a:alpha val="34901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55" name="Google Shape;55;p13"/>
          <p:cNvSpPr/>
          <p:nvPr/>
        </p:nvSpPr>
        <p:spPr bwMode="auto">
          <a:xfrm>
            <a:off x="0" y="4950000"/>
            <a:ext cx="203040" cy="203040"/>
          </a:xfrm>
          <a:prstGeom prst="rect">
            <a:avLst/>
          </a:prstGeom>
          <a:solidFill>
            <a:srgbClr val="FDBB63"/>
          </a:solidFill>
          <a:ln>
            <a:noFill/>
          </a:ln>
          <a:effectLst>
            <a:outerShdw dist="23040" dir="5400000">
              <a:srgbClr val="000000">
                <a:alpha val="34901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56" name="Google Shape;56;p13"/>
          <p:cNvSpPr/>
          <p:nvPr/>
        </p:nvSpPr>
        <p:spPr bwMode="auto">
          <a:xfrm>
            <a:off x="435240" y="4951440"/>
            <a:ext cx="3526920" cy="20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" sz="750" b="0" i="0" u="none" strike="noStrike" cap="none">
                <a:solidFill>
                  <a:srgbClr val="333333"/>
                </a:solidFill>
                <a:latin typeface="Arial"/>
                <a:ea typeface="Arial"/>
                <a:cs typeface="Arial"/>
              </a:rPr>
              <a:t>FAIR GmbH | GSI GmbH</a:t>
            </a:r>
            <a:endParaRPr sz="750" b="0" i="0" u="none" strike="noStrike" cap="none">
              <a:latin typeface="Arial"/>
              <a:ea typeface="Arial"/>
              <a:cs typeface="Arial"/>
            </a:endParaRPr>
          </a:p>
        </p:txBody>
      </p:sp>
      <p:pic>
        <p:nvPicPr>
          <p:cNvPr id="57" name="Google Shape;57;p13"/>
          <p:cNvPicPr/>
          <p:nvPr/>
        </p:nvPicPr>
        <p:blipFill>
          <a:blip r:embed="rId15">
            <a:alphaModFix/>
          </a:blip>
          <a:srcRect l="0" t="0" r="0" b="0"/>
          <a:stretch/>
        </p:blipFill>
        <p:spPr bwMode="auto">
          <a:xfrm>
            <a:off x="6640920" y="207000"/>
            <a:ext cx="774720" cy="645480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13"/>
          <p:cNvSpPr txBox="1"/>
          <p:nvPr>
            <p:ph type="body" idx="1"/>
          </p:nvPr>
        </p:nvSpPr>
        <p:spPr bwMode="auto">
          <a:xfrm>
            <a:off x="317520" y="1087920"/>
            <a:ext cx="8419680" cy="36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pPr>
              <a:defRPr/>
            </a:pPr>
            <a:endParaRPr/>
          </a:p>
        </p:txBody>
      </p:sp>
      <p:sp>
        <p:nvSpPr>
          <p:cNvPr id="59" name="Google Shape;59;p13"/>
          <p:cNvSpPr txBox="1"/>
          <p:nvPr>
            <p:ph type="sldNum" idx="12"/>
          </p:nvPr>
        </p:nvSpPr>
        <p:spPr bwMode="auto">
          <a:xfrm>
            <a:off x="8015760" y="4914360"/>
            <a:ext cx="744480" cy="2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buNone/>
              <a:defRPr sz="750" b="0" i="0" u="none" strike="noStrike" cap="none">
                <a:solidFill>
                  <a:srgbClr val="333333"/>
                </a:solidFill>
                <a:latin typeface="Arial"/>
                <a:ea typeface="Arial"/>
                <a:cs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buNone/>
              <a:defRPr sz="750" b="0" i="0" u="none" strike="noStrike" cap="none">
                <a:solidFill>
                  <a:srgbClr val="333333"/>
                </a:solidFill>
                <a:latin typeface="Arial"/>
                <a:ea typeface="Arial"/>
                <a:cs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buNone/>
              <a:defRPr sz="750" b="0" i="0" u="none" strike="noStrike" cap="none">
                <a:solidFill>
                  <a:srgbClr val="333333"/>
                </a:solidFill>
                <a:latin typeface="Arial"/>
                <a:ea typeface="Arial"/>
                <a:cs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buNone/>
              <a:defRPr sz="750" b="0" i="0" u="none" strike="noStrike" cap="none">
                <a:solidFill>
                  <a:srgbClr val="333333"/>
                </a:solidFill>
                <a:latin typeface="Arial"/>
                <a:ea typeface="Arial"/>
                <a:cs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buNone/>
              <a:defRPr sz="750" b="0" i="0" u="none" strike="noStrike" cap="none">
                <a:solidFill>
                  <a:srgbClr val="333333"/>
                </a:solidFill>
                <a:latin typeface="Arial"/>
                <a:ea typeface="Arial"/>
                <a:cs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buNone/>
              <a:defRPr sz="750" b="0" i="0" u="none" strike="noStrike" cap="none">
                <a:solidFill>
                  <a:srgbClr val="333333"/>
                </a:solidFill>
                <a:latin typeface="Arial"/>
                <a:ea typeface="Arial"/>
                <a:cs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buNone/>
              <a:defRPr sz="750" b="0" i="0" u="none" strike="noStrike" cap="none">
                <a:solidFill>
                  <a:srgbClr val="333333"/>
                </a:solidFill>
                <a:latin typeface="Arial"/>
                <a:ea typeface="Arial"/>
                <a:cs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buNone/>
              <a:defRPr sz="750" b="0" i="0" u="none" strike="noStrike" cap="none">
                <a:solidFill>
                  <a:srgbClr val="333333"/>
                </a:solidFill>
                <a:latin typeface="Arial"/>
                <a:ea typeface="Arial"/>
                <a:cs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buNone/>
              <a:defRPr sz="750" b="0" i="0" u="none" strike="noStrike" cap="none">
                <a:solidFill>
                  <a:srgbClr val="333333"/>
                </a:solidFill>
                <a:latin typeface="Arial"/>
                <a:ea typeface="Arial"/>
                <a:cs typeface="Arial"/>
              </a:defRPr>
            </a:lvl9pPr>
          </a:lstStyle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en"/>
              <a:t/>
            </a:fld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</a:endParaRPr>
          </a:p>
        </p:txBody>
      </p:sp>
      <p:sp>
        <p:nvSpPr>
          <p:cNvPr id="60" name="Google Shape;60;p13"/>
          <p:cNvSpPr txBox="1"/>
          <p:nvPr>
            <p:ph type="dt" idx="10"/>
          </p:nvPr>
        </p:nvSpPr>
        <p:spPr bwMode="auto">
          <a:xfrm>
            <a:off x="7123680" y="4914360"/>
            <a:ext cx="824760" cy="2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R="0"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pPr>
              <a:defRPr/>
            </a:pPr>
            <a:endParaRPr/>
          </a:p>
        </p:txBody>
      </p:sp>
      <p:sp>
        <p:nvSpPr>
          <p:cNvPr id="61" name="Google Shape;61;p13"/>
          <p:cNvSpPr txBox="1"/>
          <p:nvPr>
            <p:ph type="ftr" idx="11"/>
          </p:nvPr>
        </p:nvSpPr>
        <p:spPr bwMode="auto">
          <a:xfrm>
            <a:off x="3962519" y="4920480"/>
            <a:ext cx="3136320" cy="267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R="0"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pPr>
              <a:defRPr/>
            </a:pPr>
            <a:endParaRPr/>
          </a:p>
        </p:txBody>
      </p:sp>
      <p:sp>
        <p:nvSpPr>
          <p:cNvPr id="62" name="Google Shape;62;p13"/>
          <p:cNvSpPr txBox="1"/>
          <p:nvPr>
            <p:ph type="body" idx="2"/>
          </p:nvPr>
        </p:nvSpPr>
        <p:spPr bwMode="auto">
          <a:xfrm>
            <a:off x="317520" y="130680"/>
            <a:ext cx="6071039" cy="700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marR="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pPr>
              <a:defRPr/>
            </a:pPr>
            <a:endParaRPr/>
          </a:p>
        </p:txBody>
      </p:sp>
      <p:sp>
        <p:nvSpPr>
          <p:cNvPr id="63" name="Google Shape;63;p13"/>
          <p:cNvSpPr txBox="1"/>
          <p:nvPr>
            <p:ph type="title"/>
          </p:nvPr>
        </p:nvSpPr>
        <p:spPr bwMode="auto">
          <a:xfrm>
            <a:off x="457200" y="205200"/>
            <a:ext cx="8229240" cy="85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R="0"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pPr>
              <a:defRPr/>
            </a:pPr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dt="0" ftr="0" hdr="0" sldNum="0"/>
  <p:txStyles>
    <p:titleStyle>
      <a:defPPr marR="0" lvl="0" algn="l">
        <a:lnSpc>
          <a:spcPct val="100000"/>
        </a:lnSpc>
        <a:spcBef>
          <a:spcPts val="0"/>
        </a:spcBef>
        <a:spcAft>
          <a:spcPts val="0"/>
        </a:spcAft>
      </a:defPPr>
      <a:lvl1pPr marR="0" lv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1pPr>
      <a:lvl2pPr marR="0" lvl="1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2pPr>
      <a:lvl3pPr marR="0" lvl="2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3pPr>
      <a:lvl4pPr marR="0" lvl="3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4pPr>
      <a:lvl5pPr marR="0" lvl="4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5pPr>
      <a:lvl6pPr marR="0" lvl="5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6pPr>
      <a:lvl7pPr marR="0" lvl="6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7pPr>
      <a:lvl8pPr marR="0" lvl="7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8pPr>
      <a:lvl9pPr marR="0" lvl="8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9pPr>
    </p:titleStyle>
    <p:bodyStyle>
      <a:defPPr marR="0" lvl="0" algn="l">
        <a:lnSpc>
          <a:spcPct val="100000"/>
        </a:lnSpc>
        <a:spcBef>
          <a:spcPts val="0"/>
        </a:spcBef>
        <a:spcAft>
          <a:spcPts val="0"/>
        </a:spcAft>
      </a:defPPr>
      <a:lvl1pPr marR="0" lv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1pPr>
      <a:lvl2pPr marR="0" lvl="1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2pPr>
      <a:lvl3pPr marR="0" lvl="2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3pPr>
      <a:lvl4pPr marR="0" lvl="3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4pPr>
      <a:lvl5pPr marR="0" lvl="4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5pPr>
      <a:lvl6pPr marR="0" lvl="5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6pPr>
      <a:lvl7pPr marR="0" lvl="6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7pPr>
      <a:lvl8pPr marR="0" lvl="7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8pPr>
      <a:lvl9pPr marR="0" lvl="8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9pPr>
    </p:bodyStyle>
    <p:otherStyle>
      <a:defPPr marR="0" lvl="0" algn="l">
        <a:lnSpc>
          <a:spcPct val="100000"/>
        </a:lnSpc>
        <a:spcBef>
          <a:spcPts val="0"/>
        </a:spcBef>
        <a:spcAft>
          <a:spcPts val="0"/>
        </a:spcAft>
      </a:defPPr>
      <a:lvl1pPr marR="0" lv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1pPr>
      <a:lvl2pPr marR="0" lvl="1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2pPr>
      <a:lvl3pPr marR="0" lvl="2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3pPr>
      <a:lvl4pPr marR="0" lvl="3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4pPr>
      <a:lvl5pPr marR="0" lvl="4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5pPr>
      <a:lvl6pPr marR="0" lvl="5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6pPr>
      <a:lvl7pPr marR="0" lvl="6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7pPr>
      <a:lvl8pPr marR="0" lvl="7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8pPr>
      <a:lvl9pPr marR="0" lvl="8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/Relationships>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6.png"/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5" Type="http://schemas.openxmlformats.org/officeDocument/2006/relationships/image" Target="../media/image29.png"/></Relationships>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0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jpg"/></Relationships>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4.png"/></Relationships>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5.png"/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5" Type="http://schemas.openxmlformats.org/officeDocument/2006/relationships/image" Target="../media/image38.png"/><Relationship Id="rId6" Type="http://schemas.openxmlformats.org/officeDocument/2006/relationships/image" Target="../media/image39.png"/><Relationship Id="rId7" Type="http://schemas.openxmlformats.org/officeDocument/2006/relationships/image" Target="../media/image40.png"/></Relationships>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3.jpg"/></Relationships>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3.jpg"/></Relationships>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1.png"/></Relationships>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1.png"/></Relationships>
</file>

<file path=ppt/slides/_rels/slide2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2.png"/></Relationships>
</file>

<file path=ppt/slides/_rels/slide2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3.png"/><Relationship Id="rId3" Type="http://schemas.openxmlformats.org/officeDocument/2006/relationships/image" Target="../media/image44.png"/></Relationships>
</file>

<file path=ppt/slides/_rels/slide2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Relationship Id="rId3" Type="http://schemas.openxmlformats.org/officeDocument/2006/relationships/image" Target="../media/image46.png"/><Relationship Id="rId4" Type="http://schemas.openxmlformats.org/officeDocument/2006/relationships/image" Target="../media/image47.png"/></Relationships>
</file>

<file path=ppt/slides/_rels/slide2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8.png"/></Relationships>
</file>

<file path=ppt/slides/_rels/slide2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/Relationships>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/Relationships>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Relationship Id="rId4" Type="http://schemas.openxmlformats.org/officeDocument/2006/relationships/image" Target="../media/image12.jpg"/><Relationship Id="rId5" Type="http://schemas.openxmlformats.org/officeDocument/2006/relationships/image" Target="../media/image13.png"/></Relationships>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jpg"/><Relationship Id="rId3" Type="http://schemas.openxmlformats.org/officeDocument/2006/relationships/image" Target="../media/image15.emf"/><Relationship Id="rId4" Type="http://schemas.openxmlformats.org/officeDocument/2006/relationships/image" Target="../media/image16.emf"/></Relationships>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0.emf"/><Relationship Id="rId6" Type="http://schemas.openxmlformats.org/officeDocument/2006/relationships/package" Target="../embeddings/Microsoft_Word_Document1.docx"/><Relationship Id="rId7" Type="http://schemas.openxmlformats.org/officeDocument/2006/relationships/image" Target="../media/image21.png"/></Relationships>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.jpg"/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image" Target="../media/image2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18" name="Google Shape;118;p26"/>
          <p:cNvPicPr/>
          <p:nvPr/>
        </p:nvPicPr>
        <p:blipFill>
          <a:blip r:embed="rId2">
            <a:alphaModFix amt="58999"/>
          </a:blip>
          <a:srcRect l="10378" t="0" r="0" b="0"/>
          <a:stretch/>
        </p:blipFill>
        <p:spPr bwMode="auto">
          <a:xfrm>
            <a:off x="6176" y="1112828"/>
            <a:ext cx="2870025" cy="2363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26"/>
          <p:cNvPicPr/>
          <p:nvPr/>
        </p:nvPicPr>
        <p:blipFill>
          <a:blip r:embed="rId3">
            <a:alphaModFix amt="58999"/>
          </a:blip>
          <a:srcRect l="13515" t="13527" r="15798" b="11069"/>
          <a:stretch/>
        </p:blipFill>
        <p:spPr bwMode="auto">
          <a:xfrm>
            <a:off x="2876035" y="1112828"/>
            <a:ext cx="3336323" cy="2363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26"/>
          <p:cNvPicPr/>
          <p:nvPr/>
        </p:nvPicPr>
        <p:blipFill>
          <a:blip r:embed="rId4">
            <a:alphaModFix amt="58999"/>
          </a:blip>
          <a:srcRect l="8458" t="12702" r="0" b="13745"/>
          <a:stretch/>
        </p:blipFill>
        <p:spPr bwMode="auto">
          <a:xfrm>
            <a:off x="6213898" y="1112828"/>
            <a:ext cx="2941148" cy="2363223"/>
          </a:xfrm>
          <a:prstGeom prst="rect">
            <a:avLst/>
          </a:prstGeom>
          <a:noFill/>
          <a:ln>
            <a:noFill/>
          </a:ln>
        </p:spPr>
      </p:pic>
      <p:sp>
        <p:nvSpPr>
          <p:cNvPr id="967679290" name=""/>
          <p:cNvSpPr/>
          <p:nvPr/>
        </p:nvSpPr>
        <p:spPr bwMode="auto">
          <a:xfrm flipH="0" flipV="0">
            <a:off x="1218" y="1110115"/>
            <a:ext cx="9167812" cy="2369343"/>
          </a:xfrm>
          <a:prstGeom prst="rect">
            <a:avLst/>
          </a:prstGeom>
          <a:solidFill>
            <a:schemeClr val="bg1">
              <a:alpha val="38000"/>
            </a:schemeClr>
          </a:solidFill>
          <a:ln w="25400" cap="flat" cmpd="sng" algn="ctr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6" name="Google Shape;116;p26"/>
          <p:cNvSpPr txBox="1"/>
          <p:nvPr/>
        </p:nvSpPr>
        <p:spPr bwMode="auto">
          <a:xfrm>
            <a:off x="1156410" y="1173633"/>
            <a:ext cx="6858848" cy="21948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" sz="2400" b="1"/>
              <a:t>NUSTAR Technical Status</a:t>
            </a:r>
            <a:endParaRPr lang="en" sz="2400" b="1"/>
          </a:p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" sz="1800" b="1" i="1"/>
              <a:t>with a focus on NUSTAR ES/FS startup @ HEB</a:t>
            </a:r>
            <a:r>
              <a:rPr lang="en" sz="2200" b="1"/>
              <a:t> </a:t>
            </a:r>
            <a:endParaRPr lang="en" sz="2200" b="1"/>
          </a:p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en" sz="2200" b="1"/>
          </a:p>
          <a:p>
            <a:pPr algn="ctr">
              <a:defRPr/>
            </a:pPr>
            <a:r>
              <a:rPr lang="en" sz="1700">
                <a:solidFill>
                  <a:schemeClr val="dk1"/>
                </a:solidFill>
              </a:rPr>
              <a:t>FAIR/GSI Research Retreat</a:t>
            </a:r>
            <a:endParaRPr lang="en" sz="1700">
              <a:solidFill>
                <a:schemeClr val="dk1"/>
              </a:solidFill>
            </a:endParaRPr>
          </a:p>
          <a:p>
            <a:pPr algn="ctr">
              <a:defRPr/>
            </a:pPr>
            <a:endParaRPr lang="en" sz="1700">
              <a:solidFill>
                <a:schemeClr val="dk1"/>
              </a:solidFill>
            </a:endParaRPr>
          </a:p>
          <a:p>
            <a:pPr marL="0" lvl="0" indent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pPr>
            <a:r>
              <a:rPr lang="en" sz="1700">
                <a:solidFill>
                  <a:schemeClr val="dk1"/>
                </a:solidFill>
              </a:rPr>
              <a:t>18th-19th July 2023</a:t>
            </a:r>
            <a:endParaRPr sz="1700">
              <a:solidFill>
                <a:schemeClr val="dk1"/>
              </a:solidFill>
            </a:endParaRPr>
          </a:p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" sz="1700" i="1"/>
              <a:t>H.M. Albers </a:t>
            </a:r>
            <a:endParaRPr sz="1700" i="1"/>
          </a:p>
        </p:txBody>
      </p:sp>
      <p:pic>
        <p:nvPicPr>
          <p:cNvPr id="117" name="Google Shape;117;p26"/>
          <p:cNvPicPr/>
          <p:nvPr/>
        </p:nvPicPr>
        <p:blipFill>
          <a:blip r:embed="rId5">
            <a:alphaModFix/>
          </a:blip>
          <a:stretch/>
        </p:blipFill>
        <p:spPr bwMode="auto">
          <a:xfrm>
            <a:off x="285626" y="3520281"/>
            <a:ext cx="1811099" cy="13183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78899279" name="Google Shape;125;p27"/>
          <p:cNvSpPr txBox="1"/>
          <p:nvPr/>
        </p:nvSpPr>
        <p:spPr bwMode="auto">
          <a:xfrm>
            <a:off x="317520" y="130680"/>
            <a:ext cx="6071039" cy="700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9" rIns="91423" bIns="45699" anchor="b" anchorCtr="0">
            <a:no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" sz="2000" b="1" i="0" u="none" strike="noStrike" cap="none">
                <a:solidFill>
                  <a:srgbClr val="333333"/>
                </a:solidFill>
                <a:latin typeface="Arial"/>
                <a:ea typeface="Arial"/>
                <a:cs typeface="Arial"/>
              </a:rPr>
              <a:t>On-site construction update - April 2023</a:t>
            </a:r>
            <a:endParaRPr sz="2000" b="0" i="0" u="none" strike="noStrike" cap="none">
              <a:solidFill>
                <a:srgbClr val="333333"/>
              </a:solidFill>
              <a:latin typeface="Arial"/>
              <a:ea typeface="Arial"/>
              <a:cs typeface="Arial"/>
            </a:endParaRPr>
          </a:p>
        </p:txBody>
      </p:sp>
      <p:grpSp>
        <p:nvGrpSpPr>
          <p:cNvPr id="268005487" name=""/>
          <p:cNvGrpSpPr/>
          <p:nvPr/>
        </p:nvGrpSpPr>
        <p:grpSpPr bwMode="auto">
          <a:xfrm flipH="0" flipV="0">
            <a:off x="70903" y="1488378"/>
            <a:ext cx="4320161" cy="3236960"/>
            <a:chOff x="0" y="0"/>
            <a:chExt cx="4320161" cy="3236960"/>
          </a:xfrm>
        </p:grpSpPr>
        <p:pic>
          <p:nvPicPr>
            <p:cNvPr id="423666481" name=""/>
            <p:cNvPicPr>
              <a:picLocks noChangeAspect="1"/>
            </p:cNvPicPr>
            <p:nvPr/>
          </p:nvPicPr>
          <p:blipFill>
            <a:blip r:embed="rId2"/>
            <a:stretch/>
          </p:blipFill>
          <p:spPr bwMode="auto">
            <a:xfrm flipH="0" flipV="0">
              <a:off x="0" y="0"/>
              <a:ext cx="4320161" cy="3236960"/>
            </a:xfrm>
            <a:prstGeom prst="rect">
              <a:avLst/>
            </a:prstGeom>
          </p:spPr>
        </p:pic>
        <p:cxnSp>
          <p:nvCxnSpPr>
            <p:cNvPr id="0" name=""/>
            <p:cNvCxnSpPr>
              <a:cxnSpLocks/>
            </p:cNvCxnSpPr>
            <p:nvPr/>
          </p:nvCxnSpPr>
          <p:spPr bwMode="auto">
            <a:xfrm rot="19799977" flipH="1" flipV="1">
              <a:off x="1211426" y="1863134"/>
              <a:ext cx="40002" cy="1057625"/>
            </a:xfrm>
            <a:prstGeom prst="curvedConnector3">
              <a:avLst>
                <a:gd name="adj1" fmla="val -182481"/>
              </a:avLst>
            </a:prstGeom>
            <a:ln w="38099" cap="flat" cmpd="sng" algn="ctr">
              <a:solidFill>
                <a:srgbClr val="92D050"/>
              </a:solidFill>
              <a:prstDash val="solid"/>
              <a:tailEnd type="arrow" w="lg" len="lg"/>
            </a:ln>
          </p:spPr>
          <p:style>
            <a:lnRef idx="1">
              <a:schemeClr val="accent1">
                <a:shade val="50000"/>
              </a:schemeClr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0" name=""/>
            <p:cNvCxnSpPr>
              <a:cxnSpLocks/>
            </p:cNvCxnSpPr>
            <p:nvPr/>
          </p:nvCxnSpPr>
          <p:spPr bwMode="auto">
            <a:xfrm rot="0" flipH="1" flipV="1">
              <a:off x="2354822" y="1984993"/>
              <a:ext cx="42582" cy="827314"/>
            </a:xfrm>
            <a:prstGeom prst="curvedConnector3">
              <a:avLst>
                <a:gd name="adj1" fmla="val 50000"/>
              </a:avLst>
            </a:prstGeom>
            <a:ln w="38099" cap="flat" cmpd="sng" algn="ctr">
              <a:solidFill>
                <a:srgbClr val="92D050"/>
              </a:solidFill>
              <a:prstDash val="solid"/>
              <a:tailEnd type="arrow" w="lg" len="lg"/>
            </a:ln>
          </p:spPr>
          <p:style>
            <a:lnRef idx="1">
              <a:schemeClr val="accent1">
                <a:shade val="50000"/>
              </a:schemeClr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3484810" name=""/>
            <p:cNvCxnSpPr>
              <a:cxnSpLocks/>
            </p:cNvCxnSpPr>
            <p:nvPr/>
          </p:nvCxnSpPr>
          <p:spPr bwMode="auto">
            <a:xfrm rot="1799969" flipH="0" flipV="1">
              <a:off x="3450970" y="1815886"/>
              <a:ext cx="40002" cy="1057625"/>
            </a:xfrm>
            <a:prstGeom prst="curvedConnector3">
              <a:avLst>
                <a:gd name="adj1" fmla="val -182481"/>
              </a:avLst>
            </a:prstGeom>
            <a:ln w="38099" cap="flat" cmpd="sng" algn="ctr">
              <a:solidFill>
                <a:srgbClr val="92D050"/>
              </a:solidFill>
              <a:prstDash val="solid"/>
              <a:tailEnd type="arrow" w="lg" len="lg"/>
            </a:ln>
          </p:spPr>
          <p:style>
            <a:lnRef idx="1">
              <a:schemeClr val="accent1">
                <a:shade val="50000"/>
              </a:schemeClr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10311489" name=""/>
            <p:cNvSpPr txBox="1"/>
            <p:nvPr/>
          </p:nvSpPr>
          <p:spPr bwMode="auto">
            <a:xfrm flipH="0" flipV="0">
              <a:off x="1113225" y="2836685"/>
              <a:ext cx="847653" cy="366119"/>
            </a:xfrm>
            <a:prstGeom prst="rect">
              <a:avLst/>
            </a:prstGeom>
            <a:noFill/>
          </p:spPr>
          <p:txBody>
            <a:bodyPr vertOverflow="overflow" horzOverflow="overflow" vert="horz" wrap="square" lIns="91440" tIns="45720" rIns="91440" bIns="45720" numCol="1" spcCol="0" rtlCol="0" fromWordArt="0" anchor="t" anchorCtr="0" forceAA="0" upright="0" compatLnSpc="0">
              <a:spAutoFit/>
            </a:bodyPr>
            <a:p>
              <a:pPr>
                <a:defRPr/>
              </a:pPr>
              <a:r>
                <a:rPr sz="900" b="1">
                  <a:solidFill>
                    <a:schemeClr val="bg1"/>
                  </a:solidFill>
                </a:rPr>
                <a:t>Low-energy </a:t>
              </a:r>
              <a:endParaRPr sz="900" b="1">
                <a:solidFill>
                  <a:schemeClr val="bg1"/>
                </a:solidFill>
              </a:endParaRPr>
            </a:p>
            <a:p>
              <a:pPr algn="ctr">
                <a:defRPr/>
              </a:pPr>
              <a:r>
                <a:rPr sz="900" b="1">
                  <a:solidFill>
                    <a:schemeClr val="bg1"/>
                  </a:solidFill>
                </a:rPr>
                <a:t>Branch</a:t>
              </a:r>
              <a:endParaRPr sz="900" b="1">
                <a:solidFill>
                  <a:schemeClr val="bg1"/>
                </a:solidFill>
              </a:endParaRPr>
            </a:p>
          </p:txBody>
        </p:sp>
        <p:sp>
          <p:nvSpPr>
            <p:cNvPr id="1107962787" name=""/>
            <p:cNvSpPr txBox="1"/>
            <p:nvPr/>
          </p:nvSpPr>
          <p:spPr bwMode="auto">
            <a:xfrm flipH="0" flipV="0">
              <a:off x="2006967" y="2848365"/>
              <a:ext cx="874808" cy="366119"/>
            </a:xfrm>
            <a:prstGeom prst="rect">
              <a:avLst/>
            </a:prstGeom>
            <a:noFill/>
          </p:spPr>
          <p:txBody>
            <a:bodyPr vertOverflow="overflow" horzOverflow="overflow" vert="horz" wrap="square" lIns="91440" tIns="45720" rIns="91440" bIns="45720" numCol="1" spcCol="0" rtlCol="0" fromWordArt="0" anchor="t" anchorCtr="0" forceAA="0" upright="0" compatLnSpc="0">
              <a:spAutoFit/>
            </a:bodyPr>
            <a:p>
              <a:pPr>
                <a:defRPr/>
              </a:pPr>
              <a:r>
                <a:rPr sz="900" b="1">
                  <a:solidFill>
                    <a:schemeClr val="bg1"/>
                  </a:solidFill>
                </a:rPr>
                <a:t>High-energy </a:t>
              </a:r>
              <a:endParaRPr sz="900" b="1">
                <a:solidFill>
                  <a:schemeClr val="bg1"/>
                </a:solidFill>
              </a:endParaRPr>
            </a:p>
            <a:p>
              <a:pPr algn="ctr">
                <a:defRPr/>
              </a:pPr>
              <a:r>
                <a:rPr sz="900" b="1">
                  <a:solidFill>
                    <a:schemeClr val="bg1"/>
                  </a:solidFill>
                </a:rPr>
                <a:t>Branch</a:t>
              </a:r>
              <a:endParaRPr sz="900" b="1">
                <a:solidFill>
                  <a:schemeClr val="bg1"/>
                </a:solidFill>
              </a:endParaRPr>
            </a:p>
          </p:txBody>
        </p:sp>
        <p:sp>
          <p:nvSpPr>
            <p:cNvPr id="612757651" name=""/>
            <p:cNvSpPr txBox="1"/>
            <p:nvPr/>
          </p:nvSpPr>
          <p:spPr bwMode="auto">
            <a:xfrm flipH="0" flipV="0">
              <a:off x="2870452" y="2847877"/>
              <a:ext cx="582841" cy="366119"/>
            </a:xfrm>
            <a:prstGeom prst="rect">
              <a:avLst/>
            </a:prstGeom>
            <a:noFill/>
          </p:spPr>
          <p:txBody>
            <a:bodyPr vertOverflow="overflow" horzOverflow="overflow" vert="horz" wrap="square" lIns="91440" tIns="45720" rIns="91440" bIns="45720" numCol="1" spcCol="0" rtlCol="0" fromWordArt="0" anchor="t" anchorCtr="0" forceAA="0" upright="0" compatLnSpc="0">
              <a:spAutoFit/>
            </a:bodyPr>
            <a:p>
              <a:pPr algn="ctr">
                <a:defRPr/>
              </a:pPr>
              <a:r>
                <a:rPr sz="900" b="1">
                  <a:solidFill>
                    <a:schemeClr val="bg1"/>
                  </a:solidFill>
                </a:rPr>
                <a:t>Ring</a:t>
              </a:r>
              <a:endParaRPr sz="900" b="1">
                <a:solidFill>
                  <a:schemeClr val="bg1"/>
                </a:solidFill>
              </a:endParaRPr>
            </a:p>
            <a:p>
              <a:pPr algn="ctr">
                <a:defRPr/>
              </a:pPr>
              <a:r>
                <a:rPr sz="900" b="1">
                  <a:solidFill>
                    <a:schemeClr val="bg1"/>
                  </a:solidFill>
                </a:rPr>
                <a:t>Branch</a:t>
              </a:r>
              <a:endParaRPr sz="900" b="1">
                <a:solidFill>
                  <a:schemeClr val="bg1"/>
                </a:solidFill>
              </a:endParaRPr>
            </a:p>
          </p:txBody>
        </p:sp>
      </p:grpSp>
      <p:pic>
        <p:nvPicPr>
          <p:cNvPr id="1285526983" name="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flipH="0" flipV="0">
            <a:off x="7369083" y="2486959"/>
            <a:ext cx="1624606" cy="2181140"/>
          </a:xfrm>
          <a:prstGeom prst="rect">
            <a:avLst/>
          </a:prstGeom>
        </p:spPr>
      </p:pic>
      <p:pic>
        <p:nvPicPr>
          <p:cNvPr id="1006959983" name="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 flipH="0" flipV="0">
            <a:off x="4753638" y="2439906"/>
            <a:ext cx="2167313" cy="1616986"/>
          </a:xfrm>
          <a:prstGeom prst="rect">
            <a:avLst/>
          </a:prstGeom>
        </p:spPr>
      </p:pic>
      <p:pic>
        <p:nvPicPr>
          <p:cNvPr id="1730759293" name=""/>
          <p:cNvPicPr>
            <a:picLocks noChangeAspect="1"/>
          </p:cNvPicPr>
          <p:nvPr/>
        </p:nvPicPr>
        <p:blipFill>
          <a:blip r:embed="rId5"/>
          <a:srcRect l="0" t="0" r="0" b="1665"/>
          <a:stretch/>
        </p:blipFill>
        <p:spPr bwMode="auto">
          <a:xfrm flipH="0" flipV="0">
            <a:off x="5392332" y="929058"/>
            <a:ext cx="2833354" cy="1238287"/>
          </a:xfrm>
          <a:prstGeom prst="rect">
            <a:avLst/>
          </a:prstGeom>
        </p:spPr>
      </p:pic>
      <p:sp>
        <p:nvSpPr>
          <p:cNvPr id="201345785" name=""/>
          <p:cNvSpPr txBox="1"/>
          <p:nvPr/>
        </p:nvSpPr>
        <p:spPr bwMode="auto">
          <a:xfrm flipH="0" flipV="0">
            <a:off x="5523246" y="2158239"/>
            <a:ext cx="628095" cy="305159"/>
          </a:xfrm>
          <a:prstGeom prst="rect">
            <a:avLst/>
          </a:prstGeom>
          <a:noFill/>
        </p:spPr>
        <p:txBody>
          <a:bodyPr vertOverflow="overflow" horzOverflow="overflow" vert="horz" wrap="none" lIns="91440" tIns="45720" rIns="91440" bIns="45720" numCol="1" spcCol="0" rtlCol="0" fromWordArt="0" anchor="t" anchorCtr="0" forceAA="0" upright="0" compatLnSpc="0">
            <a:spAutoFit/>
          </a:bodyPr>
          <a:p>
            <a:pPr>
              <a:defRPr/>
            </a:pPr>
            <a:r>
              <a:rPr/>
              <a:t>FHF1</a:t>
            </a:r>
            <a:endParaRPr/>
          </a:p>
        </p:txBody>
      </p:sp>
      <p:sp>
        <p:nvSpPr>
          <p:cNvPr id="1410275667" name=""/>
          <p:cNvSpPr txBox="1"/>
          <p:nvPr/>
        </p:nvSpPr>
        <p:spPr bwMode="auto">
          <a:xfrm flipH="0" flipV="0">
            <a:off x="7867338" y="2205291"/>
            <a:ext cx="598579" cy="305159"/>
          </a:xfrm>
          <a:prstGeom prst="rect">
            <a:avLst/>
          </a:prstGeom>
          <a:noFill/>
        </p:spPr>
        <p:txBody>
          <a:bodyPr vertOverflow="overflow" horzOverflow="overflow" vert="horz" wrap="none" lIns="91440" tIns="45720" rIns="91440" bIns="45720" numCol="1" spcCol="0" rtlCol="0" fromWordArt="0" anchor="t" anchorCtr="0" forceAA="0" upright="0" compatLnSpc="0">
            <a:spAutoFit/>
          </a:bodyPr>
          <a:p>
            <a:pPr>
              <a:defRPr/>
            </a:pPr>
            <a:r>
              <a:rPr/>
              <a:t>FLF2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196363215" name="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flipH="0" flipV="0">
            <a:off x="3294271" y="1214244"/>
            <a:ext cx="3039513" cy="2282591"/>
          </a:xfrm>
          <a:prstGeom prst="rect">
            <a:avLst/>
          </a:prstGeom>
        </p:spPr>
      </p:pic>
      <p:pic>
        <p:nvPicPr>
          <p:cNvPr id="842572362" name="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flipH="0" flipV="0">
            <a:off x="6523175" y="1214244"/>
            <a:ext cx="2396661" cy="3203737"/>
          </a:xfrm>
          <a:prstGeom prst="rect">
            <a:avLst/>
          </a:prstGeom>
        </p:spPr>
      </p:pic>
      <p:sp>
        <p:nvSpPr>
          <p:cNvPr id="2110894962" name="Google Shape;125;p27"/>
          <p:cNvSpPr txBox="1"/>
          <p:nvPr/>
        </p:nvSpPr>
        <p:spPr bwMode="auto">
          <a:xfrm>
            <a:off x="317520" y="130680"/>
            <a:ext cx="6071038" cy="700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45698" rIns="91422" bIns="45698" anchor="b" anchorCtr="0">
            <a:no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" sz="2000" b="1" i="0" u="none" strike="noStrike" cap="none">
                <a:solidFill>
                  <a:srgbClr val="333333"/>
                </a:solidFill>
                <a:latin typeface="Arial"/>
                <a:ea typeface="Arial"/>
                <a:cs typeface="Arial"/>
              </a:rPr>
              <a:t>On-site construction update - April 2023</a:t>
            </a:r>
            <a:endParaRPr sz="2000" b="0" i="0" u="none" strike="noStrike" cap="none">
              <a:solidFill>
                <a:srgbClr val="333333"/>
              </a:solidFill>
              <a:latin typeface="Arial"/>
              <a:ea typeface="Arial"/>
              <a:cs typeface="Arial"/>
            </a:endParaRPr>
          </a:p>
        </p:txBody>
      </p:sp>
      <p:pic>
        <p:nvPicPr>
          <p:cNvPr id="2064767964" name="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 flipH="0" flipV="0">
            <a:off x="143705" y="1214244"/>
            <a:ext cx="3035519" cy="2282591"/>
          </a:xfrm>
          <a:prstGeom prst="rect">
            <a:avLst/>
          </a:prstGeom>
        </p:spPr>
      </p:pic>
      <p:sp>
        <p:nvSpPr>
          <p:cNvPr id="1843129668" name=""/>
          <p:cNvSpPr txBox="1"/>
          <p:nvPr/>
        </p:nvSpPr>
        <p:spPr bwMode="auto">
          <a:xfrm flipH="0" flipV="0">
            <a:off x="4203424" y="909084"/>
            <a:ext cx="1428361" cy="305159"/>
          </a:xfrm>
          <a:prstGeom prst="rect">
            <a:avLst/>
          </a:prstGeom>
          <a:noFill/>
        </p:spPr>
        <p:txBody>
          <a:bodyPr vertOverflow="overflow" horzOverflow="overflow" vert="horz" wrap="none" lIns="91440" tIns="45720" rIns="91440" bIns="45720" numCol="1" spcCol="0" rtlCol="0" fromWordArt="0" anchor="t" anchorCtr="0" forceAA="0" upright="0" compatLnSpc="0">
            <a:spAutoFit/>
          </a:bodyPr>
          <a:p>
            <a:pPr>
              <a:defRPr/>
            </a:pPr>
            <a:r>
              <a:rPr b="1"/>
              <a:t>MATS/LaSPEC </a:t>
            </a:r>
            <a:endParaRPr b="1"/>
          </a:p>
        </p:txBody>
      </p:sp>
      <p:sp>
        <p:nvSpPr>
          <p:cNvPr id="924208247" name=""/>
          <p:cNvSpPr txBox="1"/>
          <p:nvPr/>
        </p:nvSpPr>
        <p:spPr bwMode="auto">
          <a:xfrm flipH="0" flipV="0">
            <a:off x="6893596" y="909084"/>
            <a:ext cx="1655820" cy="305159"/>
          </a:xfrm>
          <a:prstGeom prst="rect">
            <a:avLst/>
          </a:prstGeom>
          <a:noFill/>
        </p:spPr>
        <p:txBody>
          <a:bodyPr vertOverflow="overflow" horzOverflow="overflow" vert="horz" wrap="none" lIns="91440" tIns="45720" rIns="91440" bIns="45720" numCol="1" spcCol="0" rtlCol="0" fromWordArt="0" anchor="t" anchorCtr="0" forceAA="0" upright="0" compatLnSpc="0">
            <a:spAutoFit/>
          </a:bodyPr>
          <a:p>
            <a:pPr>
              <a:defRPr/>
            </a:pPr>
            <a:r>
              <a:rPr b="1"/>
              <a:t>Low-energy Cave</a:t>
            </a:r>
            <a:endParaRPr b="1"/>
          </a:p>
        </p:txBody>
      </p:sp>
      <p:sp>
        <p:nvSpPr>
          <p:cNvPr id="901568954" name=""/>
          <p:cNvSpPr txBox="1"/>
          <p:nvPr/>
        </p:nvSpPr>
        <p:spPr bwMode="auto">
          <a:xfrm flipH="0" flipV="0">
            <a:off x="788724" y="909084"/>
            <a:ext cx="1745483" cy="30515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>
              <a:defRPr/>
            </a:pPr>
            <a:r>
              <a:rPr b="1"/>
              <a:t>High-energy Cave</a:t>
            </a:r>
            <a:endParaRPr b="1"/>
          </a:p>
        </p:txBody>
      </p:sp>
      <p:grpSp>
        <p:nvGrpSpPr>
          <p:cNvPr id="500732309" name=""/>
          <p:cNvGrpSpPr/>
          <p:nvPr/>
        </p:nvGrpSpPr>
        <p:grpSpPr bwMode="auto">
          <a:xfrm>
            <a:off x="1893111" y="3010455"/>
            <a:ext cx="3061506" cy="1830727"/>
            <a:chOff x="0" y="0"/>
            <a:chExt cx="3061506" cy="1830727"/>
          </a:xfrm>
        </p:grpSpPr>
        <p:grpSp>
          <p:nvGrpSpPr>
            <p:cNvPr id="128698427" name=""/>
            <p:cNvGrpSpPr/>
            <p:nvPr/>
          </p:nvGrpSpPr>
          <p:grpSpPr bwMode="auto">
            <a:xfrm flipH="0" flipV="0">
              <a:off x="0" y="616097"/>
              <a:ext cx="3061506" cy="1214630"/>
              <a:chOff x="0" y="0"/>
              <a:chExt cx="3061506" cy="1214630"/>
            </a:xfrm>
          </p:grpSpPr>
          <p:grpSp>
            <p:nvGrpSpPr>
              <p:cNvPr id="2112327281" name=""/>
              <p:cNvGrpSpPr/>
              <p:nvPr/>
            </p:nvGrpSpPr>
            <p:grpSpPr bwMode="auto">
              <a:xfrm flipH="0" flipV="0">
                <a:off x="0" y="0"/>
                <a:ext cx="3061506" cy="1214630"/>
                <a:chOff x="0" y="0"/>
                <a:chExt cx="3061506" cy="1214630"/>
              </a:xfrm>
            </p:grpSpPr>
            <p:pic>
              <p:nvPicPr>
                <p:cNvPr id="1000173406" name="Google Shape;126;p27"/>
                <p:cNvPicPr/>
                <p:nvPr/>
              </p:nvPicPr>
              <p:blipFill>
                <a:blip r:embed="rId5">
                  <a:alphaModFix/>
                </a:blip>
                <a:srcRect l="0" t="5302" r="22500" b="36099"/>
                <a:stretch/>
              </p:blipFill>
              <p:spPr bwMode="auto">
                <a:xfrm>
                  <a:off x="0" y="19945"/>
                  <a:ext cx="2963096" cy="1194684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grpSp>
              <p:nvGrpSpPr>
                <p:cNvPr id="1715195157" name="Google Shape;136;p27"/>
                <p:cNvGrpSpPr/>
                <p:nvPr/>
              </p:nvGrpSpPr>
              <p:grpSpPr bwMode="auto">
                <a:xfrm flipH="0" flipV="0">
                  <a:off x="1049229" y="0"/>
                  <a:ext cx="2012277" cy="1167022"/>
                  <a:chOff x="0" y="0"/>
                  <a:chExt cx="2012277" cy="1167022"/>
                </a:xfrm>
              </p:grpSpPr>
              <p:sp>
                <p:nvSpPr>
                  <p:cNvPr id="2051729448" name="Google Shape;137;p27"/>
                  <p:cNvSpPr/>
                  <p:nvPr/>
                </p:nvSpPr>
                <p:spPr bwMode="auto">
                  <a:xfrm>
                    <a:off x="0" y="94083"/>
                    <a:ext cx="525743" cy="143384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2" tIns="91422" rIns="91422" bIns="91422" anchor="ctr" anchorCtr="0">
                    <a:noAutofit/>
                  </a:bodyPr>
                  <a:lstStyle/>
                  <a:p>
                    <a:pPr marL="0" lvl="0" indent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  <a:defRPr/>
                    </a:pPr>
                    <a:endParaRPr/>
                  </a:p>
                </p:txBody>
              </p:sp>
              <p:sp>
                <p:nvSpPr>
                  <p:cNvPr id="322143734" name="Google Shape;138;p27"/>
                  <p:cNvSpPr/>
                  <p:nvPr/>
                </p:nvSpPr>
                <p:spPr bwMode="auto">
                  <a:xfrm>
                    <a:off x="1074444" y="0"/>
                    <a:ext cx="382359" cy="95589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2" tIns="91422" rIns="91422" bIns="91422" anchor="ctr" anchorCtr="0">
                    <a:noAutofit/>
                  </a:bodyPr>
                  <a:lstStyle/>
                  <a:p>
                    <a:pPr marL="0" lvl="0" indent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  <a:defRPr/>
                    </a:pPr>
                    <a:endParaRPr/>
                  </a:p>
                </p:txBody>
              </p:sp>
              <p:sp>
                <p:nvSpPr>
                  <p:cNvPr id="1908611662" name="Google Shape;139;p27"/>
                  <p:cNvSpPr/>
                  <p:nvPr/>
                </p:nvSpPr>
                <p:spPr bwMode="auto">
                  <a:xfrm>
                    <a:off x="1725508" y="407573"/>
                    <a:ext cx="286768" cy="238974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2" tIns="91422" rIns="91422" bIns="91422" anchor="ctr" anchorCtr="0">
                    <a:noAutofit/>
                  </a:bodyPr>
                  <a:lstStyle/>
                  <a:p>
                    <a:pPr marL="0" lvl="0" indent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  <a:defRPr/>
                    </a:pPr>
                    <a:endParaRPr/>
                  </a:p>
                </p:txBody>
              </p:sp>
              <p:sp>
                <p:nvSpPr>
                  <p:cNvPr id="311166474" name="Google Shape;140;p27"/>
                  <p:cNvSpPr/>
                  <p:nvPr/>
                </p:nvSpPr>
                <p:spPr bwMode="auto">
                  <a:xfrm>
                    <a:off x="289027" y="942725"/>
                    <a:ext cx="525743" cy="224296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2" tIns="91422" rIns="91422" bIns="91422" anchor="ctr" anchorCtr="0">
                    <a:noAutofit/>
                  </a:bodyPr>
                  <a:lstStyle/>
                  <a:p>
                    <a:pPr marL="0" lvl="0" indent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  <a:defRPr/>
                    </a:pPr>
                    <a:endParaRPr/>
                  </a:p>
                </p:txBody>
              </p:sp>
            </p:grpSp>
          </p:grpSp>
          <p:sp>
            <p:nvSpPr>
              <p:cNvPr id="1817115720" name=""/>
              <p:cNvSpPr txBox="1"/>
              <p:nvPr/>
            </p:nvSpPr>
            <p:spPr bwMode="auto">
              <a:xfrm flipH="0" flipV="0">
                <a:off x="2410129" y="812638"/>
                <a:ext cx="357981" cy="183240"/>
              </a:xfrm>
              <a:prstGeom prst="rect">
                <a:avLst/>
              </a:prstGeom>
              <a:solidFill>
                <a:srgbClr val="9C9C9C"/>
              </a:solidFill>
              <a:ln w="6349">
                <a:solidFill>
                  <a:schemeClr val="accent1">
                    <a:lumMod val="50196"/>
                  </a:schemeClr>
                </a:solidFill>
                <a:prstDash val="solid"/>
              </a:ln>
            </p:spPr>
            <p:txBody>
              <a:bodyPr vertOverflow="overflow" horzOverflow="overflow" vert="horz" wrap="square" lIns="91440" tIns="45720" rIns="91440" bIns="45720" numCol="1" spcCol="0" rtlCol="0" fromWordArt="0" anchor="t" anchorCtr="0" forceAA="0" upright="0" compatLnSpc="0">
                <a:spAutoFit/>
              </a:bodyPr>
              <a:p>
                <a:pPr>
                  <a:defRPr/>
                </a:pPr>
                <a:r>
                  <a:rPr sz="600" b="1"/>
                  <a:t>HEC</a:t>
                </a:r>
                <a:endParaRPr sz="1000"/>
              </a:p>
            </p:txBody>
          </p:sp>
          <p:sp>
            <p:nvSpPr>
              <p:cNvPr id="255312671" name=""/>
              <p:cNvSpPr txBox="1"/>
              <p:nvPr/>
            </p:nvSpPr>
            <p:spPr bwMode="auto">
              <a:xfrm flipH="0" flipV="0">
                <a:off x="2650813" y="276764"/>
                <a:ext cx="352113" cy="183240"/>
              </a:xfrm>
              <a:prstGeom prst="rect">
                <a:avLst/>
              </a:prstGeom>
              <a:solidFill>
                <a:schemeClr val="accent3">
                  <a:lumMod val="75000"/>
                </a:schemeClr>
              </a:solidFill>
              <a:ln w="6349">
                <a:solidFill>
                  <a:schemeClr val="tx1"/>
                </a:solidFill>
                <a:prstDash val="solid"/>
              </a:ln>
            </p:spPr>
            <p:txBody>
              <a:bodyPr vertOverflow="overflow" horzOverflow="overflow" vert="horz" wrap="square" lIns="91440" tIns="45720" rIns="91440" bIns="45720" numCol="1" spcCol="0" rtlCol="0" fromWordArt="0" anchor="t" anchorCtr="0" forceAA="0" upright="0" compatLnSpc="0">
                <a:spAutoFit/>
              </a:bodyPr>
              <a:p>
                <a:pPr>
                  <a:defRPr/>
                </a:pPr>
                <a:r>
                  <a:rPr sz="600" b="1"/>
                  <a:t>LEC</a:t>
                </a:r>
                <a:endParaRPr sz="1000"/>
              </a:p>
            </p:txBody>
          </p:sp>
        </p:grpSp>
        <p:cxnSp>
          <p:nvCxnSpPr>
            <p:cNvPr id="1588248250" name=""/>
            <p:cNvCxnSpPr>
              <a:cxnSpLocks/>
            </p:cNvCxnSpPr>
            <p:nvPr/>
          </p:nvCxnSpPr>
          <p:spPr bwMode="auto">
            <a:xfrm rot="0" flipH="0" flipV="1">
              <a:off x="2496196" y="0"/>
              <a:ext cx="61035" cy="809833"/>
            </a:xfrm>
            <a:prstGeom prst="line">
              <a:avLst/>
            </a:prstGeom>
            <a:ln w="28575" cap="flat" cmpd="sng" algn="ctr">
              <a:solidFill>
                <a:srgbClr val="92D050"/>
              </a:solidFill>
              <a:prstDash val="solid"/>
              <a:tailEnd type="arrow" w="lg" len="lg"/>
            </a:ln>
          </p:spPr>
          <p:style>
            <a:lnRef idx="1">
              <a:schemeClr val="accent1">
                <a:shade val="50000"/>
              </a:schemeClr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84094016" name=""/>
          <p:cNvSpPr txBox="1"/>
          <p:nvPr/>
        </p:nvSpPr>
        <p:spPr bwMode="auto">
          <a:xfrm flipH="0" flipV="0">
            <a:off x="4029296" y="3538902"/>
            <a:ext cx="739695" cy="183240"/>
          </a:xfrm>
          <a:prstGeom prst="rect">
            <a:avLst/>
          </a:prstGeom>
          <a:solidFill>
            <a:schemeClr val="accent3">
              <a:lumMod val="75000"/>
            </a:schemeClr>
          </a:solidFill>
          <a:ln w="6349">
            <a:solidFill>
              <a:schemeClr val="tx1"/>
            </a:solidFill>
            <a:prstDash val="solid"/>
          </a:ln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>
              <a:defRPr/>
            </a:pPr>
            <a:r>
              <a:rPr sz="600" b="1"/>
              <a:t>MATS/LaSPEC</a:t>
            </a:r>
            <a:endParaRPr sz="600" b="1"/>
          </a:p>
        </p:txBody>
      </p:sp>
      <p:cxnSp>
        <p:nvCxnSpPr>
          <p:cNvPr id="0" name=""/>
          <p:cNvCxnSpPr>
            <a:cxnSpLocks/>
          </p:cNvCxnSpPr>
          <p:nvPr/>
        </p:nvCxnSpPr>
        <p:spPr bwMode="auto">
          <a:xfrm rot="0" flipH="1" flipV="1">
            <a:off x="2253599" y="3232800"/>
            <a:ext cx="1835474" cy="1174981"/>
          </a:xfrm>
          <a:prstGeom prst="line">
            <a:avLst/>
          </a:prstGeom>
          <a:ln w="28575" cap="flat" cmpd="sng" algn="ctr">
            <a:solidFill>
              <a:srgbClr val="92D050"/>
            </a:solidFill>
            <a:prstDash val="solid"/>
            <a:tailEnd type="arrow" w="lg" len="lg"/>
          </a:ln>
        </p:spPr>
        <p:style>
          <a:lnRef idx="1">
            <a:schemeClr val="accent1">
              <a:shade val="50000"/>
            </a:schemeClr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2256567" name=""/>
          <p:cNvCxnSpPr>
            <a:cxnSpLocks/>
          </p:cNvCxnSpPr>
          <p:nvPr/>
        </p:nvCxnSpPr>
        <p:spPr bwMode="auto">
          <a:xfrm rot="0" flipH="0" flipV="1">
            <a:off x="4701616" y="3555559"/>
            <a:ext cx="2022214" cy="312995"/>
          </a:xfrm>
          <a:prstGeom prst="line">
            <a:avLst/>
          </a:prstGeom>
          <a:ln w="28575" cap="flat" cmpd="sng" algn="ctr">
            <a:solidFill>
              <a:srgbClr val="92D050"/>
            </a:solidFill>
            <a:prstDash val="solid"/>
            <a:tailEnd type="arrow" w="lg" len="lg"/>
          </a:ln>
        </p:spPr>
        <p:style>
          <a:lnRef idx="1">
            <a:schemeClr val="accent1">
              <a:shade val="50000"/>
            </a:schemeClr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47712069" name="Google Shape;125;p27"/>
          <p:cNvSpPr txBox="1"/>
          <p:nvPr/>
        </p:nvSpPr>
        <p:spPr bwMode="auto">
          <a:xfrm>
            <a:off x="317520" y="130680"/>
            <a:ext cx="6071039" cy="700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9" rIns="91423" bIns="45699" anchor="b" anchorCtr="0">
            <a:no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" sz="2000" b="1" i="0" u="none" strike="noStrike" cap="none">
                <a:solidFill>
                  <a:srgbClr val="333333"/>
                </a:solidFill>
                <a:latin typeface="Arial"/>
                <a:ea typeface="Arial"/>
                <a:cs typeface="Arial"/>
              </a:rPr>
              <a:t>Status of TDRs</a:t>
            </a:r>
            <a:endParaRPr sz="2000" b="0" i="0" u="none" strike="noStrike" cap="none">
              <a:solidFill>
                <a:srgbClr val="333333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1326398074" name="Google Shape;381;p42"/>
          <p:cNvSpPr txBox="1"/>
          <p:nvPr/>
        </p:nvSpPr>
        <p:spPr bwMode="auto">
          <a:xfrm>
            <a:off x="4950126" y="2465157"/>
            <a:ext cx="3823556" cy="21034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91423" rIns="91423" bIns="91423" anchor="t" anchorCtr="0">
            <a:spAutoFit/>
          </a:bodyPr>
          <a:lstStyle/>
          <a:p>
            <a:pPr marL="457200" lvl="0" indent="-317499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pPr>
            <a:r>
              <a:rPr lang="en"/>
              <a:t>gSPEC</a:t>
            </a:r>
            <a:r>
              <a:rPr lang="en"/>
              <a:t>:</a:t>
            </a:r>
            <a:endParaRPr/>
          </a:p>
          <a:p>
            <a:pPr marL="914400" lvl="1" indent="-317499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pPr>
            <a:r>
              <a:rPr lang="en"/>
              <a:t>Grant request submitted</a:t>
            </a:r>
            <a:endParaRPr/>
          </a:p>
          <a:p>
            <a:pPr marL="457200" lvl="0" indent="-317499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pPr>
            <a:r>
              <a:rPr lang="en"/>
              <a:t>Si tracker:</a:t>
            </a:r>
            <a:endParaRPr/>
          </a:p>
          <a:p>
            <a:pPr marL="914400" lvl="1" indent="-317499" algn="l">
              <a:spcBef>
                <a:spcPts val="0"/>
              </a:spcBef>
              <a:spcAft>
                <a:spcPts val="0"/>
              </a:spcAft>
              <a:buClr>
                <a:srgbClr val="72BF44"/>
              </a:buClr>
              <a:buSzPts val="1400"/>
              <a:buChar char="○"/>
              <a:defRPr/>
            </a:pPr>
            <a:r>
              <a:rPr lang="en">
                <a:solidFill>
                  <a:srgbClr val="72BF44"/>
                </a:solidFill>
              </a:rPr>
              <a:t>Funding </a:t>
            </a:r>
            <a:r>
              <a:rPr lang="en">
                <a:solidFill>
                  <a:srgbClr val="72BF44"/>
                </a:solidFill>
              </a:rPr>
              <a:t>granted</a:t>
            </a:r>
            <a:r>
              <a:rPr lang="en">
                <a:solidFill>
                  <a:srgbClr val="72BF44"/>
                </a:solidFill>
              </a:rPr>
              <a:t> by STFC</a:t>
            </a:r>
            <a:endParaRPr>
              <a:solidFill>
                <a:srgbClr val="72BF44"/>
              </a:solidFill>
            </a:endParaRPr>
          </a:p>
          <a:p>
            <a:pPr marL="914400" lvl="1" indent="-317499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pPr>
            <a:r>
              <a:rPr lang="en"/>
              <a:t>Re-design complete</a:t>
            </a:r>
            <a:endParaRPr/>
          </a:p>
          <a:p>
            <a:pPr marL="914400" lvl="1" indent="-317499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pPr>
            <a:r>
              <a:rPr lang="en"/>
              <a:t>TDR </a:t>
            </a:r>
            <a:r>
              <a:rPr lang="en"/>
              <a:t>expected</a:t>
            </a:r>
            <a:r>
              <a:rPr lang="en"/>
              <a:t> 08/23</a:t>
            </a:r>
            <a:endParaRPr/>
          </a:p>
          <a:p>
            <a:pPr marL="457200" lvl="0" indent="-317499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pPr>
            <a:r>
              <a:rPr lang="en"/>
              <a:t>Ice-target and tensor force detection:</a:t>
            </a:r>
            <a:endParaRPr/>
          </a:p>
          <a:p>
            <a:pPr marL="914400" lvl="1" indent="-317499" algn="l">
              <a:spcBef>
                <a:spcPts val="0"/>
              </a:spcBef>
              <a:spcAft>
                <a:spcPts val="0"/>
              </a:spcAft>
              <a:buClr>
                <a:srgbClr val="72BF44"/>
              </a:buClr>
              <a:buSzPts val="1400"/>
              <a:buChar char="○"/>
              <a:defRPr/>
            </a:pPr>
            <a:r>
              <a:rPr lang="en">
                <a:solidFill>
                  <a:srgbClr val="72BF44"/>
                </a:solidFill>
              </a:rPr>
              <a:t>Funding </a:t>
            </a:r>
            <a:r>
              <a:rPr lang="en">
                <a:solidFill>
                  <a:srgbClr val="72BF44"/>
                </a:solidFill>
              </a:rPr>
              <a:t>available</a:t>
            </a:r>
            <a:endParaRPr>
              <a:solidFill>
                <a:srgbClr val="72BF44"/>
              </a:solidFill>
            </a:endParaRPr>
          </a:p>
          <a:p>
            <a:pPr marL="914400" lvl="1" indent="-317499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pPr>
            <a:r>
              <a:rPr lang="en"/>
              <a:t>TDR expected 08/23</a:t>
            </a:r>
            <a:endParaRPr/>
          </a:p>
        </p:txBody>
      </p:sp>
      <p:sp>
        <p:nvSpPr>
          <p:cNvPr id="352426960" name="Google Shape;382;p42"/>
          <p:cNvSpPr txBox="1"/>
          <p:nvPr/>
        </p:nvSpPr>
        <p:spPr bwMode="auto">
          <a:xfrm>
            <a:off x="4686674" y="2107154"/>
            <a:ext cx="3724605" cy="4270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91423" rIns="91423" bIns="91423" anchor="t" anchorCtr="0">
            <a:sp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" sz="1600" b="1"/>
              <a:t>Expected TDRs:</a:t>
            </a:r>
            <a:endParaRPr sz="1600" b="1"/>
          </a:p>
        </p:txBody>
      </p:sp>
      <p:sp>
        <p:nvSpPr>
          <p:cNvPr id="718291513" name="Foliennummernplatzhalter 2"/>
          <p:cNvSpPr>
            <a:spLocks noGrp="1"/>
          </p:cNvSpPr>
          <p:nvPr/>
        </p:nvSpPr>
        <p:spPr bwMode="auto">
          <a:xfrm>
            <a:off x="6686228" y="5878947"/>
            <a:ext cx="728661" cy="250824"/>
          </a:xfrm>
        </p:spPr>
        <p:txBody>
          <a:bodyPr spcFirstLastPara="1" wrap="square" lIns="91423" tIns="45699" rIns="91423" bIns="45699" anchor="ctr" anchorCtr="0">
            <a:noAutofit/>
          </a:bodyPr>
          <a:lstStyle>
            <a:def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750" b="0" i="0" u="none" strike="noStrike" cap="none">
                <a:solidFill>
                  <a:srgbClr val="333333"/>
                </a:solidFill>
                <a:latin typeface="Arial"/>
                <a:ea typeface="Arial"/>
                <a:cs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750" b="0" i="0" u="none" strike="noStrike" cap="none">
                <a:solidFill>
                  <a:srgbClr val="333333"/>
                </a:solidFill>
                <a:latin typeface="Arial"/>
                <a:ea typeface="Arial"/>
                <a:cs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750" b="0" i="0" u="none" strike="noStrike" cap="none">
                <a:solidFill>
                  <a:srgbClr val="333333"/>
                </a:solidFill>
                <a:latin typeface="Arial"/>
                <a:ea typeface="Arial"/>
                <a:cs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750" b="0" i="0" u="none" strike="noStrike" cap="none">
                <a:solidFill>
                  <a:srgbClr val="333333"/>
                </a:solidFill>
                <a:latin typeface="Arial"/>
                <a:ea typeface="Arial"/>
                <a:cs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750" b="0" i="0" u="none" strike="noStrike" cap="none">
                <a:solidFill>
                  <a:srgbClr val="333333"/>
                </a:solidFill>
                <a:latin typeface="Arial"/>
                <a:ea typeface="Arial"/>
                <a:cs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750" b="0" i="0" u="none" strike="noStrike" cap="none">
                <a:solidFill>
                  <a:srgbClr val="333333"/>
                </a:solidFill>
                <a:latin typeface="Arial"/>
                <a:ea typeface="Arial"/>
                <a:cs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750" b="0" i="0" u="none" strike="noStrike" cap="none">
                <a:solidFill>
                  <a:srgbClr val="333333"/>
                </a:solidFill>
                <a:latin typeface="Arial"/>
                <a:ea typeface="Arial"/>
                <a:cs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750" b="0" i="0" u="none" strike="noStrike" cap="none">
                <a:solidFill>
                  <a:srgbClr val="333333"/>
                </a:solidFill>
                <a:latin typeface="Arial"/>
                <a:ea typeface="Arial"/>
                <a:cs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750" b="0" i="0" u="none" strike="noStrike" cap="none">
                <a:solidFill>
                  <a:srgbClr val="333333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fld id="{74B264C0-3005-E46C-6E59-F01199ECE3E9}" type="slidenum">
              <a:rPr lang="de-DE"/>
              <a:t>12</a:t>
            </a:fld>
            <a:endParaRPr lang="de-DE"/>
          </a:p>
        </p:txBody>
      </p:sp>
      <p:graphicFrame>
        <p:nvGraphicFramePr>
          <p:cNvPr id="615350747" name="Tabelle 411"/>
          <p:cNvGraphicFramePr>
            <a:graphicFrameLocks xmlns:a="http://schemas.openxmlformats.org/drawingml/2006/main"/>
          </p:cNvGraphicFramePr>
          <p:nvPr/>
        </p:nvGraphicFramePr>
        <p:xfrm>
          <a:off x="5786724" y="1055372"/>
          <a:ext cx="1628166" cy="854609"/>
        </p:xfrm>
        <a:graphic>
          <a:graphicData uri="http://schemas.openxmlformats.org/drawingml/2006/table">
            <a:tbl>
              <a:tblPr firstRow="0" firstCol="0" lastRow="0" lastCol="0" bandRow="0" bandCol="0"/>
              <a:tblGrid>
                <a:gridCol w="349625"/>
                <a:gridCol w="1272190"/>
              </a:tblGrid>
              <a:tr h="214619"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de-DE" sz="1200" b="1" i="0" u="none" strike="noStrike">
                          <a:solidFill>
                            <a:schemeClr val="tx1"/>
                          </a:solidFill>
                          <a:latin typeface="Arial"/>
                        </a:rPr>
                        <a:t>27</a:t>
                      </a:r>
                      <a:endParaRPr lang="de-DE" sz="1200" b="1" i="0" u="none" strike="noStrike">
                        <a:solidFill>
                          <a:schemeClr val="tx1"/>
                        </a:solidFill>
                        <a:latin typeface="Arial"/>
                      </a:endParaRPr>
                    </a:p>
                  </a:txBody>
                  <a:tcPr marL="0" marR="9524" marT="9524" marB="0" anchor="ctr">
                    <a:lnL w="6349" algn="ctr">
                      <a:solidFill>
                        <a:srgbClr val="000000"/>
                      </a:solidFill>
                    </a:lnL>
                    <a:lnR w="6349" algn="ctr">
                      <a:solidFill>
                        <a:srgbClr val="000000"/>
                      </a:solidFill>
                    </a:lnR>
                    <a:lnT w="6349" algn="ctr">
                      <a:solidFill>
                        <a:srgbClr val="000000"/>
                      </a:solidFill>
                    </a:lnT>
                    <a:lnB w="6349" algn="ctr">
                      <a:solidFill>
                        <a:srgbClr val="000000"/>
                      </a:solidFill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approved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4" marR="9524" marT="9524" marB="0" anchor="ctr">
                    <a:lnL w="6349" algn="ctr">
                      <a:solidFill>
                        <a:srgbClr val="000000"/>
                      </a:solidFill>
                    </a:lnL>
                    <a:lnR w="6349" algn="ctr">
                      <a:solidFill>
                        <a:srgbClr val="000000"/>
                      </a:solidFill>
                    </a:lnR>
                    <a:lnT w="6349" algn="ctr">
                      <a:solidFill>
                        <a:srgbClr val="000000"/>
                      </a:solidFill>
                    </a:lnT>
                    <a:lnB w="6349" algn="ctr">
                      <a:solidFill>
                        <a:srgbClr val="000000"/>
                      </a:solidFill>
                    </a:lnB>
                  </a:tcPr>
                </a:tc>
              </a:tr>
              <a:tr h="214619"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de-DE" sz="1200" b="1" i="0" u="none" strike="noStrike">
                          <a:solidFill>
                            <a:schemeClr val="tx1"/>
                          </a:solidFill>
                          <a:latin typeface="Arial"/>
                        </a:rPr>
                        <a:t>0</a:t>
                      </a:r>
                      <a:endParaRPr lang="de-DE" sz="1200" b="1" i="0" u="none" strike="noStrike">
                        <a:solidFill>
                          <a:schemeClr val="tx1"/>
                        </a:solidFill>
                        <a:latin typeface="Arial"/>
                      </a:endParaRPr>
                    </a:p>
                  </a:txBody>
                  <a:tcPr marL="0" marR="9524" marT="9524" marB="0" anchor="ctr">
                    <a:lnL w="6349" algn="ctr">
                      <a:solidFill>
                        <a:srgbClr val="000000"/>
                      </a:solidFill>
                    </a:lnL>
                    <a:lnR w="6349" algn="ctr">
                      <a:solidFill>
                        <a:srgbClr val="000000"/>
                      </a:solidFill>
                    </a:lnR>
                    <a:lnT w="6349" algn="ctr">
                      <a:solidFill>
                        <a:srgbClr val="000000"/>
                      </a:solidFill>
                    </a:lnT>
                    <a:lnB w="6349" algn="ctr">
                      <a:solidFill>
                        <a:srgbClr val="000000"/>
                      </a:solidFill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submitted</a:t>
                      </a:r>
                      <a:endParaRPr sz="1100"/>
                    </a:p>
                  </a:txBody>
                  <a:tcPr marL="9524" marR="9524" marT="9524" marB="0" anchor="ctr">
                    <a:lnL w="6349" algn="ctr">
                      <a:solidFill>
                        <a:srgbClr val="000000"/>
                      </a:solidFill>
                    </a:lnL>
                    <a:lnR w="6349" algn="ctr">
                      <a:solidFill>
                        <a:srgbClr val="000000"/>
                      </a:solidFill>
                    </a:lnR>
                    <a:lnT w="6349" algn="ctr">
                      <a:solidFill>
                        <a:srgbClr val="000000"/>
                      </a:solidFill>
                    </a:lnT>
                    <a:lnB w="6349" algn="ctr">
                      <a:solidFill>
                        <a:srgbClr val="000000"/>
                      </a:solidFill>
                    </a:lnB>
                  </a:tcPr>
                </a:tc>
              </a:tr>
              <a:tr h="214619"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de-DE" sz="1200" b="1" i="0" u="none" strike="noStrike">
                          <a:solidFill>
                            <a:schemeClr val="tx1"/>
                          </a:solidFill>
                          <a:latin typeface="Arial"/>
                        </a:rPr>
                        <a:t>3</a:t>
                      </a:r>
                      <a:endParaRPr lang="de-DE" sz="1200" b="1" i="0" u="none" strike="noStrike">
                        <a:solidFill>
                          <a:schemeClr val="tx1"/>
                        </a:solidFill>
                        <a:latin typeface="Arial"/>
                      </a:endParaRPr>
                    </a:p>
                  </a:txBody>
                  <a:tcPr marL="0" marR="9524" marT="9524" marB="0" anchor="ctr">
                    <a:lnL w="6349" algn="ctr">
                      <a:solidFill>
                        <a:srgbClr val="000000"/>
                      </a:solidFill>
                    </a:lnL>
                    <a:lnR w="6349" algn="ctr">
                      <a:solidFill>
                        <a:srgbClr val="000000"/>
                      </a:solidFill>
                    </a:lnR>
                    <a:lnT w="6349" algn="ctr">
                      <a:solidFill>
                        <a:srgbClr val="000000"/>
                      </a:solidFill>
                    </a:lnT>
                    <a:lnB w="6349" algn="ctr">
                      <a:solidFill>
                        <a:srgbClr val="000000"/>
                      </a:solidFill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expected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4" marR="9524" marT="9524" marB="0" anchor="ctr">
                    <a:lnL w="6349" algn="ctr">
                      <a:solidFill>
                        <a:srgbClr val="000000"/>
                      </a:solidFill>
                    </a:lnL>
                    <a:lnR w="6349" algn="ctr">
                      <a:solidFill>
                        <a:srgbClr val="000000"/>
                      </a:solidFill>
                    </a:lnR>
                    <a:lnT w="6349" algn="ctr">
                      <a:solidFill>
                        <a:srgbClr val="000000"/>
                      </a:solidFill>
                    </a:lnT>
                    <a:lnB w="6349" algn="ctr">
                      <a:solidFill>
                        <a:srgbClr val="000000"/>
                      </a:solidFill>
                    </a:lnB>
                  </a:tcPr>
                </a:tc>
              </a:tr>
              <a:tr h="204399"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de-DE" sz="1200" b="1" i="0" u="none" strike="noStrike">
                          <a:solidFill>
                            <a:schemeClr val="tx1"/>
                          </a:solidFill>
                          <a:latin typeface="Arial"/>
                        </a:rPr>
                        <a:t>7</a:t>
                      </a:r>
                      <a:endParaRPr lang="de-DE" sz="1200" b="1" i="0" u="none" strike="noStrike">
                        <a:solidFill>
                          <a:schemeClr val="tx1"/>
                        </a:solidFill>
                        <a:latin typeface="Arial"/>
                      </a:endParaRPr>
                    </a:p>
                  </a:txBody>
                  <a:tcPr marL="0" marR="9524" marT="9524" marB="0" anchor="ctr">
                    <a:lnL w="6349" algn="ctr">
                      <a:solidFill>
                        <a:srgbClr val="000000"/>
                      </a:solidFill>
                    </a:lnL>
                    <a:lnR w="6349" algn="ctr">
                      <a:solidFill>
                        <a:srgbClr val="000000"/>
                      </a:solidFill>
                    </a:lnR>
                    <a:lnT w="6349" algn="ctr">
                      <a:solidFill>
                        <a:srgbClr val="000000"/>
                      </a:solidFill>
                    </a:lnT>
                    <a:lnB w="6349" algn="ctr">
                      <a:solidFill>
                        <a:srgbClr val="000000"/>
                      </a:solidFill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beyond “Day one”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4" marR="9524" marT="9524" marB="0" anchor="ctr">
                    <a:lnL w="6349" algn="ctr">
                      <a:solidFill>
                        <a:srgbClr val="000000"/>
                      </a:solidFill>
                    </a:lnL>
                    <a:lnR w="6349" algn="ctr">
                      <a:solidFill>
                        <a:srgbClr val="000000"/>
                      </a:solidFill>
                    </a:lnR>
                    <a:lnT w="6349" algn="ctr">
                      <a:solidFill>
                        <a:srgbClr val="000000"/>
                      </a:solidFill>
                    </a:lnT>
                    <a:lnB w="6349" algn="ctr">
                      <a:solidFill>
                        <a:srgbClr val="000000"/>
                      </a:solidFill>
                    </a:lnB>
                  </a:tcPr>
                </a:tc>
              </a:tr>
            </a:tbl>
          </a:graphicData>
        </a:graphic>
      </p:graphicFrame>
      <p:sp>
        <p:nvSpPr>
          <p:cNvPr id="610179809" name="Textfeld 3"/>
          <p:cNvSpPr txBox="1"/>
          <p:nvPr/>
        </p:nvSpPr>
        <p:spPr bwMode="auto">
          <a:xfrm>
            <a:off x="461961" y="4714296"/>
            <a:ext cx="1970662" cy="2743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de-DE" sz="1200"/>
              <a:t>*</a:t>
            </a:r>
            <a:r>
              <a:rPr lang="de-DE" sz="1200"/>
              <a:t>funding</a:t>
            </a:r>
            <a:r>
              <a:rPr lang="de-DE" sz="1200"/>
              <a:t> </a:t>
            </a:r>
            <a:r>
              <a:rPr lang="de-DE" sz="1200"/>
              <a:t>available</a:t>
            </a:r>
            <a:r>
              <a:rPr lang="de-DE" sz="1200"/>
              <a:t>/</a:t>
            </a:r>
            <a:r>
              <a:rPr lang="de-DE" sz="1200"/>
              <a:t>secured</a:t>
            </a:r>
            <a:endParaRPr lang="de-DE" sz="1200"/>
          </a:p>
        </p:txBody>
      </p:sp>
      <p:grpSp>
        <p:nvGrpSpPr>
          <p:cNvPr id="184447334" name=""/>
          <p:cNvGrpSpPr/>
          <p:nvPr/>
        </p:nvGrpSpPr>
        <p:grpSpPr bwMode="auto">
          <a:xfrm>
            <a:off x="528519" y="968961"/>
            <a:ext cx="3832299" cy="3931859"/>
            <a:chOff x="0" y="0"/>
            <a:chExt cx="3832299" cy="3931859"/>
          </a:xfrm>
        </p:grpSpPr>
        <p:pic>
          <p:nvPicPr>
            <p:cNvPr id="119769101" name="Google Shape;380;p42"/>
            <p:cNvPicPr/>
            <p:nvPr/>
          </p:nvPicPr>
          <p:blipFill>
            <a:blip r:embed="rId2">
              <a:alphaModFix/>
            </a:blip>
            <a:stretch/>
          </p:blipFill>
          <p:spPr bwMode="auto">
            <a:xfrm>
              <a:off x="0" y="0"/>
              <a:ext cx="2822823" cy="377489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40524730" name="Textfeld 4"/>
            <p:cNvSpPr txBox="1"/>
            <p:nvPr/>
          </p:nvSpPr>
          <p:spPr bwMode="auto">
            <a:xfrm>
              <a:off x="3059847" y="242250"/>
              <a:ext cx="687922" cy="2591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de-DE" sz="1100"/>
                <a:t>11/2025</a:t>
              </a:r>
              <a:endParaRPr lang="de-DE" sz="1100"/>
            </a:p>
          </p:txBody>
        </p:sp>
        <p:sp>
          <p:nvSpPr>
            <p:cNvPr id="1399890671" name="Textfeld 7"/>
            <p:cNvSpPr txBox="1"/>
            <p:nvPr/>
          </p:nvSpPr>
          <p:spPr bwMode="auto">
            <a:xfrm>
              <a:off x="3069664" y="599710"/>
              <a:ext cx="687922" cy="2591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de-DE" sz="1100"/>
                <a:t>11/2025</a:t>
              </a:r>
              <a:endParaRPr lang="de-DE" sz="1100"/>
            </a:p>
          </p:txBody>
        </p:sp>
        <p:sp>
          <p:nvSpPr>
            <p:cNvPr id="272999233" name="Textfeld 8"/>
            <p:cNvSpPr txBox="1"/>
            <p:nvPr/>
          </p:nvSpPr>
          <p:spPr bwMode="auto">
            <a:xfrm>
              <a:off x="3069664" y="1518527"/>
              <a:ext cx="687922" cy="2591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de-DE" sz="1100" b="1">
                  <a:solidFill>
                    <a:srgbClr val="0070C0"/>
                  </a:solidFill>
                </a:rPr>
                <a:t>11/2023</a:t>
              </a:r>
              <a:endParaRPr lang="de-DE" sz="1100" b="1">
                <a:solidFill>
                  <a:srgbClr val="0070C0"/>
                </a:solidFill>
              </a:endParaRPr>
            </a:p>
          </p:txBody>
        </p:sp>
        <p:sp>
          <p:nvSpPr>
            <p:cNvPr id="1062712781" name="Textfeld 9"/>
            <p:cNvSpPr txBox="1"/>
            <p:nvPr/>
          </p:nvSpPr>
          <p:spPr bwMode="auto">
            <a:xfrm>
              <a:off x="3069664" y="2124335"/>
              <a:ext cx="742935" cy="259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de-DE" sz="1100" b="1">
                  <a:solidFill>
                    <a:srgbClr val="0070C0"/>
                  </a:solidFill>
                </a:rPr>
                <a:t>08/2023*</a:t>
              </a:r>
              <a:endParaRPr lang="de-DE" sz="1100" b="1">
                <a:solidFill>
                  <a:srgbClr val="0070C0"/>
                </a:solidFill>
              </a:endParaRPr>
            </a:p>
          </p:txBody>
        </p:sp>
        <p:sp>
          <p:nvSpPr>
            <p:cNvPr id="976061610" name="Textfeld 10"/>
            <p:cNvSpPr txBox="1"/>
            <p:nvPr/>
          </p:nvSpPr>
          <p:spPr bwMode="auto">
            <a:xfrm>
              <a:off x="3069664" y="2489285"/>
              <a:ext cx="687922" cy="2591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de-DE" sz="1100"/>
                <a:t>07/2024</a:t>
              </a:r>
              <a:endParaRPr lang="de-DE" sz="1100"/>
            </a:p>
          </p:txBody>
        </p:sp>
        <p:sp>
          <p:nvSpPr>
            <p:cNvPr id="1418315462" name="Textfeld 11"/>
            <p:cNvSpPr txBox="1"/>
            <p:nvPr/>
          </p:nvSpPr>
          <p:spPr bwMode="auto">
            <a:xfrm>
              <a:off x="3069664" y="2987956"/>
              <a:ext cx="687922" cy="2591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de-DE" sz="1100"/>
                <a:t>11/2025</a:t>
              </a:r>
              <a:endParaRPr lang="de-DE" sz="1100"/>
            </a:p>
          </p:txBody>
        </p:sp>
        <p:sp>
          <p:nvSpPr>
            <p:cNvPr id="1079295750" name="Textfeld 12"/>
            <p:cNvSpPr txBox="1"/>
            <p:nvPr/>
          </p:nvSpPr>
          <p:spPr bwMode="auto">
            <a:xfrm>
              <a:off x="3096846" y="3206504"/>
              <a:ext cx="687922" cy="2591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de-DE" sz="1100"/>
                <a:t>07/2024</a:t>
              </a:r>
              <a:endParaRPr lang="de-DE" sz="1100"/>
            </a:p>
          </p:txBody>
        </p:sp>
        <p:sp>
          <p:nvSpPr>
            <p:cNvPr id="1185752105" name="Textfeld 13"/>
            <p:cNvSpPr txBox="1"/>
            <p:nvPr/>
          </p:nvSpPr>
          <p:spPr bwMode="auto">
            <a:xfrm>
              <a:off x="3089363" y="3531640"/>
              <a:ext cx="687922" cy="2591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de-DE" sz="1100"/>
                <a:t>07/2025</a:t>
              </a:r>
              <a:endParaRPr lang="de-DE" sz="1100"/>
            </a:p>
          </p:txBody>
        </p:sp>
        <p:cxnSp>
          <p:nvCxnSpPr>
            <p:cNvPr id="600143043" name="Gerader Verbinder 6"/>
            <p:cNvCxnSpPr>
              <a:cxnSpLocks/>
            </p:cNvCxnSpPr>
            <p:nvPr/>
          </p:nvCxnSpPr>
          <p:spPr bwMode="auto">
            <a:xfrm flipV="1">
              <a:off x="2847638" y="413005"/>
              <a:ext cx="294640" cy="13749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9011792" name="Gerader Verbinder 16"/>
            <p:cNvCxnSpPr>
              <a:cxnSpLocks/>
            </p:cNvCxnSpPr>
            <p:nvPr/>
          </p:nvCxnSpPr>
          <p:spPr bwMode="auto">
            <a:xfrm>
              <a:off x="2848023" y="685388"/>
              <a:ext cx="299548" cy="5649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29367958" name="Textfeld 18"/>
            <p:cNvSpPr txBox="1"/>
            <p:nvPr/>
          </p:nvSpPr>
          <p:spPr bwMode="auto">
            <a:xfrm>
              <a:off x="3089363" y="3364713"/>
              <a:ext cx="742935" cy="259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de-DE" sz="1100" b="1">
                  <a:solidFill>
                    <a:srgbClr val="0070C0"/>
                  </a:solidFill>
                </a:rPr>
                <a:t>08/2023*</a:t>
              </a:r>
              <a:endParaRPr lang="de-DE" sz="1100" b="1">
                <a:solidFill>
                  <a:srgbClr val="0070C0"/>
                </a:solidFill>
              </a:endParaRPr>
            </a:p>
          </p:txBody>
        </p:sp>
        <p:sp>
          <p:nvSpPr>
            <p:cNvPr id="727508075" name="Textfeld 19"/>
            <p:cNvSpPr txBox="1"/>
            <p:nvPr/>
          </p:nvSpPr>
          <p:spPr bwMode="auto">
            <a:xfrm>
              <a:off x="3090087" y="3672744"/>
              <a:ext cx="687922" cy="2591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de-DE" sz="1100"/>
                <a:t>07/2024</a:t>
              </a:r>
              <a:endParaRPr lang="de-DE" sz="1100"/>
            </a:p>
          </p:txBody>
        </p:sp>
        <p:cxnSp>
          <p:nvCxnSpPr>
            <p:cNvPr id="154220072" name="Gerader Verbinder 20"/>
            <p:cNvCxnSpPr>
              <a:cxnSpLocks/>
            </p:cNvCxnSpPr>
            <p:nvPr/>
          </p:nvCxnSpPr>
          <p:spPr bwMode="auto">
            <a:xfrm flipH="0" flipV="1">
              <a:off x="2843046" y="3364713"/>
              <a:ext cx="294640" cy="6874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5249852" name="Gerader Verbinder 21"/>
            <p:cNvCxnSpPr>
              <a:cxnSpLocks/>
            </p:cNvCxnSpPr>
            <p:nvPr/>
          </p:nvCxnSpPr>
          <p:spPr bwMode="auto">
            <a:xfrm flipH="0" flipV="1">
              <a:off x="2843046" y="3505500"/>
              <a:ext cx="268428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1880690" name="Gerader Verbinder 25"/>
            <p:cNvCxnSpPr>
              <a:cxnSpLocks/>
            </p:cNvCxnSpPr>
            <p:nvPr/>
          </p:nvCxnSpPr>
          <p:spPr bwMode="auto">
            <a:xfrm flipH="0" flipV="0">
              <a:off x="2826783" y="3719179"/>
              <a:ext cx="320786" cy="8312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2283890" name="Gerader Verbinder 16"/>
            <p:cNvCxnSpPr>
              <a:cxnSpLocks/>
            </p:cNvCxnSpPr>
            <p:nvPr/>
          </p:nvCxnSpPr>
          <p:spPr bwMode="auto">
            <a:xfrm flipH="0" flipV="0">
              <a:off x="2848023" y="1648085"/>
              <a:ext cx="299548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3512107" name="Gerader Verbinder 16"/>
            <p:cNvCxnSpPr>
              <a:cxnSpLocks/>
            </p:cNvCxnSpPr>
            <p:nvPr/>
          </p:nvCxnSpPr>
          <p:spPr bwMode="auto">
            <a:xfrm flipH="0" flipV="0">
              <a:off x="2848023" y="2256626"/>
              <a:ext cx="299548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6536837" name="Gerader Verbinder 16"/>
            <p:cNvCxnSpPr>
              <a:cxnSpLocks/>
            </p:cNvCxnSpPr>
            <p:nvPr/>
          </p:nvCxnSpPr>
          <p:spPr bwMode="auto">
            <a:xfrm flipH="0" flipV="0">
              <a:off x="2848023" y="2627042"/>
              <a:ext cx="299548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1424185" name="Gerader Verbinder 16"/>
            <p:cNvCxnSpPr>
              <a:cxnSpLocks/>
            </p:cNvCxnSpPr>
            <p:nvPr/>
          </p:nvCxnSpPr>
          <p:spPr bwMode="auto">
            <a:xfrm flipH="0" flipV="0">
              <a:off x="2848023" y="3129750"/>
              <a:ext cx="299548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8575862" name="Gerader Verbinder 16"/>
            <p:cNvCxnSpPr>
              <a:cxnSpLocks/>
            </p:cNvCxnSpPr>
            <p:nvPr/>
          </p:nvCxnSpPr>
          <p:spPr bwMode="auto">
            <a:xfrm>
              <a:off x="2838136" y="3616245"/>
              <a:ext cx="299548" cy="5649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78820257" name=""/>
          <p:cNvSpPr/>
          <p:nvPr/>
        </p:nvSpPr>
        <p:spPr bwMode="auto">
          <a:xfrm flipH="0" flipV="0">
            <a:off x="515200" y="4727737"/>
            <a:ext cx="1870236" cy="212246"/>
          </a:xfrm>
          <a:prstGeom prst="rect">
            <a:avLst/>
          </a:prstGeom>
          <a:solidFill>
            <a:schemeClr val="bg1"/>
          </a:solidFill>
          <a:ln w="25400" cap="flat" cmpd="sng" algn="ctr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10124763" name=""/>
          <p:cNvSpPr txBox="1"/>
          <p:nvPr/>
        </p:nvSpPr>
        <p:spPr bwMode="auto">
          <a:xfrm flipH="0" flipV="0">
            <a:off x="515500" y="4715306"/>
            <a:ext cx="1868838" cy="259439"/>
          </a:xfrm>
          <a:prstGeom prst="rect">
            <a:avLst/>
          </a:prstGeom>
          <a:noFill/>
        </p:spPr>
        <p:txBody>
          <a:bodyPr vertOverflow="overflow" horzOverflow="overflow" vert="horz" wrap="none" lIns="91440" tIns="45720" rIns="91440" bIns="45720" numCol="1" spcCol="0" rtlCol="0" fromWordArt="0" anchor="t" anchorCtr="0" forceAA="0" upright="0" compatLnSpc="0">
            <a:spAutoFit/>
          </a:bodyPr>
          <a:p>
            <a:pPr>
              <a:defRPr/>
            </a:pPr>
            <a:r>
              <a:rPr sz="1100"/>
              <a:t>*Funding available/secured</a:t>
            </a:r>
            <a:endParaRPr sz="1100"/>
          </a:p>
        </p:txBody>
      </p:sp>
      <p:sp>
        <p:nvSpPr>
          <p:cNvPr id="1186576107" name=""/>
          <p:cNvSpPr/>
          <p:nvPr/>
        </p:nvSpPr>
        <p:spPr bwMode="auto">
          <a:xfrm flipH="0" flipV="0">
            <a:off x="6389359" y="1105580"/>
            <a:ext cx="775607" cy="153080"/>
          </a:xfrm>
          <a:prstGeom prst="rect">
            <a:avLst/>
          </a:prstGeom>
          <a:solidFill>
            <a:schemeClr val="bg1"/>
          </a:solidFill>
          <a:ln w="25400" cap="flat" cmpd="sng" algn="ctr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128876" name=""/>
          <p:cNvSpPr/>
          <p:nvPr/>
        </p:nvSpPr>
        <p:spPr bwMode="auto">
          <a:xfrm flipH="0" flipV="0">
            <a:off x="6389359" y="1317992"/>
            <a:ext cx="775605" cy="153079"/>
          </a:xfrm>
          <a:prstGeom prst="rect">
            <a:avLst/>
          </a:prstGeom>
          <a:solidFill>
            <a:schemeClr val="bg1"/>
          </a:solidFill>
          <a:ln w="25400" cap="flat" cmpd="sng" algn="ctr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34029236" name=""/>
          <p:cNvSpPr txBox="1"/>
          <p:nvPr/>
        </p:nvSpPr>
        <p:spPr bwMode="auto">
          <a:xfrm flipH="0" flipV="0">
            <a:off x="6324725" y="1010330"/>
            <a:ext cx="819092" cy="274679"/>
          </a:xfrm>
          <a:prstGeom prst="rect">
            <a:avLst/>
          </a:prstGeom>
          <a:noFill/>
        </p:spPr>
        <p:txBody>
          <a:bodyPr vertOverflow="overflow" horzOverflow="overflow" vert="horz" wrap="none" lIns="91440" tIns="45720" rIns="91440" bIns="45720" numCol="1" spcCol="0" rtlCol="0" fromWordArt="0" anchor="t" anchorCtr="0" forceAA="0" upright="0" compatLnSpc="0">
            <a:spAutoFit/>
          </a:bodyPr>
          <a:p>
            <a:pPr>
              <a:defRPr/>
            </a:pPr>
            <a:r>
              <a:rPr sz="1200"/>
              <a:t>approved</a:t>
            </a:r>
            <a:endParaRPr sz="1200"/>
          </a:p>
        </p:txBody>
      </p:sp>
      <p:sp>
        <p:nvSpPr>
          <p:cNvPr id="625462754" name=""/>
          <p:cNvSpPr txBox="1"/>
          <p:nvPr/>
        </p:nvSpPr>
        <p:spPr bwMode="auto">
          <a:xfrm flipH="0" flipV="0">
            <a:off x="6316589" y="1227803"/>
            <a:ext cx="844317" cy="274679"/>
          </a:xfrm>
          <a:prstGeom prst="rect">
            <a:avLst/>
          </a:prstGeom>
          <a:noFill/>
        </p:spPr>
        <p:txBody>
          <a:bodyPr vertOverflow="overflow" horzOverflow="overflow" vert="horz" wrap="none" lIns="91440" tIns="45720" rIns="91440" bIns="45720" numCol="1" spcCol="0" rtlCol="0" fromWordArt="0" anchor="t" anchorCtr="0" forceAA="0" upright="0" compatLnSpc="0">
            <a:spAutoFit/>
          </a:bodyPr>
          <a:p>
            <a:pPr>
              <a:defRPr/>
            </a:pPr>
            <a:r>
              <a:rPr sz="1200"/>
              <a:t>submitted</a:t>
            </a:r>
            <a:endParaRPr sz="12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0951837" name=""/>
          <p:cNvSpPr/>
          <p:nvPr/>
        </p:nvSpPr>
        <p:spPr bwMode="auto">
          <a:xfrm flipH="0" flipV="0">
            <a:off x="5494519" y="1454299"/>
            <a:ext cx="3549040" cy="278728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49280627" name=""/>
          <p:cNvSpPr/>
          <p:nvPr/>
        </p:nvSpPr>
        <p:spPr bwMode="auto">
          <a:xfrm flipH="0" flipV="0">
            <a:off x="4376099" y="3359474"/>
            <a:ext cx="4667460" cy="148535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60796672" name="Grafik 7"/>
          <p:cNvPicPr>
            <a:picLocks noChangeAspect="1"/>
          </p:cNvPicPr>
          <p:nvPr/>
        </p:nvPicPr>
        <p:blipFill>
          <a:blip r:embed="rId2"/>
          <a:srcRect l="6757" t="8922" r="6162" b="0"/>
          <a:stretch/>
        </p:blipFill>
        <p:spPr bwMode="auto">
          <a:xfrm flipH="0" flipV="0">
            <a:off x="2914364" y="1985013"/>
            <a:ext cx="1363241" cy="862930"/>
          </a:xfrm>
          <a:prstGeom prst="rect">
            <a:avLst/>
          </a:prstGeom>
        </p:spPr>
      </p:pic>
      <p:sp>
        <p:nvSpPr>
          <p:cNvPr id="2105946552" name="Titel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de-DE" sz="2000" b="1">
                <a:solidFill>
                  <a:schemeClr val="tx1">
                    <a:lumMod val="85000"/>
                    <a:lumOff val="15000"/>
                  </a:schemeClr>
                </a:solidFill>
              </a:rPr>
              <a:t>Status of re-</a:t>
            </a:r>
            <a:r>
              <a:rPr lang="de-DE" sz="2000" b="1">
                <a:solidFill>
                  <a:schemeClr val="tx1">
                    <a:lumMod val="85000"/>
                    <a:lumOff val="15000"/>
                  </a:schemeClr>
                </a:solidFill>
              </a:rPr>
              <a:t>procurement</a:t>
            </a:r>
            <a:r>
              <a:rPr lang="de-DE" sz="2000" b="1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de-DE" sz="2000" b="1">
                <a:solidFill>
                  <a:schemeClr val="tx1">
                    <a:lumMod val="85000"/>
                    <a:lumOff val="15000"/>
                  </a:schemeClr>
                </a:solidFill>
              </a:rPr>
              <a:t>for</a:t>
            </a:r>
            <a:r>
              <a:rPr lang="de-DE" sz="2000" b="1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de-DE" sz="2000" b="1">
                <a:solidFill>
                  <a:schemeClr val="tx1">
                    <a:lumMod val="85000"/>
                    <a:lumOff val="15000"/>
                  </a:schemeClr>
                </a:solidFill>
              </a:rPr>
              <a:t>Russian</a:t>
            </a:r>
            <a:r>
              <a:rPr lang="de-DE" sz="2000" b="1">
                <a:solidFill>
                  <a:schemeClr val="tx1">
                    <a:lumMod val="85000"/>
                    <a:lumOff val="15000"/>
                  </a:schemeClr>
                </a:solidFill>
              </a:rPr>
              <a:t> in-kind </a:t>
            </a:r>
            <a:endParaRPr sz="2000" b="1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154040507" name="Foliennummernplatzhalter 2"/>
          <p:cNvSpPr>
            <a:spLocks noGrp="1"/>
          </p:cNvSpPr>
          <p:nvPr>
            <p:ph type="sldNum" sz="quarter" idx="11"/>
          </p:nvPr>
        </p:nvSpPr>
        <p:spPr bwMode="auto"/>
        <p:txBody>
          <a:bodyPr/>
          <a:lstStyle/>
          <a:p>
            <a:pPr>
              <a:defRPr/>
            </a:pPr>
            <a:fld id="{9809B267-2561-4437-9254-AB524AC07427}" type="slidenum">
              <a:rPr lang="de-DE"/>
              <a:t>13</a:t>
            </a:fld>
            <a:endParaRPr lang="de-DE"/>
          </a:p>
        </p:txBody>
      </p:sp>
      <p:sp>
        <p:nvSpPr>
          <p:cNvPr id="602198995" name="Textfeld 5"/>
          <p:cNvSpPr txBox="1"/>
          <p:nvPr/>
        </p:nvSpPr>
        <p:spPr bwMode="auto">
          <a:xfrm>
            <a:off x="5125559" y="3295363"/>
            <a:ext cx="2217558" cy="276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defRPr/>
            </a:pPr>
            <a:r>
              <a:rPr lang="de-DE"/>
              <a:t>straw</a:t>
            </a:r>
            <a:r>
              <a:rPr lang="de-DE"/>
              <a:t> </a:t>
            </a:r>
            <a:r>
              <a:rPr lang="de-DE"/>
              <a:t>tubes</a:t>
            </a:r>
            <a:r>
              <a:rPr lang="de-DE"/>
              <a:t> at PNPI</a:t>
            </a:r>
            <a:endParaRPr/>
          </a:p>
        </p:txBody>
      </p:sp>
      <p:sp>
        <p:nvSpPr>
          <p:cNvPr id="518851444" name="Textfeld 11"/>
          <p:cNvSpPr txBox="1"/>
          <p:nvPr/>
        </p:nvSpPr>
        <p:spPr bwMode="auto">
          <a:xfrm flipH="0" flipV="0">
            <a:off x="1363808" y="3266757"/>
            <a:ext cx="2634339" cy="15548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200"/>
              <a:t>Status: </a:t>
            </a:r>
            <a:r>
              <a:rPr lang="de-DE" sz="1200" b="1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all </a:t>
            </a:r>
            <a:r>
              <a:rPr lang="de-DE" sz="1200" b="1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modules</a:t>
            </a:r>
            <a:r>
              <a:rPr lang="de-DE" sz="1200" b="1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 </a:t>
            </a:r>
            <a:r>
              <a:rPr lang="de-DE" sz="1200" b="1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and</a:t>
            </a:r>
            <a:r>
              <a:rPr lang="de-DE" sz="1200" b="1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 </a:t>
            </a:r>
            <a:r>
              <a:rPr lang="de-DE" sz="1200" b="1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control</a:t>
            </a:r>
            <a:r>
              <a:rPr lang="de-DE" sz="1200" b="1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 </a:t>
            </a:r>
            <a:r>
              <a:rPr lang="de-DE" sz="1200" b="1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boards</a:t>
            </a:r>
            <a:r>
              <a:rPr lang="de-DE" sz="1200" b="1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 </a:t>
            </a:r>
            <a:r>
              <a:rPr lang="de-DE" sz="1200" b="1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delivered</a:t>
            </a:r>
            <a:endParaRPr lang="de-DE" sz="1200" b="1" i="0" u="none" strike="noStrike" cap="none" spc="0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 marL="217793" indent="-217793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de-DE" sz="1200" b="0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Quality issue - repair required</a:t>
            </a:r>
            <a:endParaRPr lang="de-DE" sz="1200" b="0" i="0" u="none" strike="noStrike" cap="none" spc="0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 marL="217793" indent="-217793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de-DE" sz="1200" b="0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GSI EEL reverse engineering</a:t>
            </a:r>
            <a:endParaRPr lang="de-DE" sz="1200" b="0" i="0" u="none" strike="noStrike" cap="none" spc="0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 marL="217793" indent="-217793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de-DE" sz="1200" b="0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31.4 kEUR (2005) requested for repair</a:t>
            </a:r>
            <a:endParaRPr lang="de-DE" sz="1200" b="0" i="0" u="none" strike="noStrike" cap="none" spc="0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 marL="217793" indent="-217793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endParaRPr lang="de-DE" sz="1200" b="1" strike="noStrike" cap="none" spc="0">
              <a:solidFill>
                <a:schemeClr val="tx1"/>
              </a:solidFill>
            </a:endParaRPr>
          </a:p>
          <a:p>
            <a:pPr>
              <a:defRPr/>
            </a:pPr>
            <a:endParaRPr lang="de-DE" sz="1200"/>
          </a:p>
        </p:txBody>
      </p:sp>
      <p:sp>
        <p:nvSpPr>
          <p:cNvPr id="1685185938" name="Textfeld 15"/>
          <p:cNvSpPr txBox="1"/>
          <p:nvPr/>
        </p:nvSpPr>
        <p:spPr bwMode="auto">
          <a:xfrm flipH="0" flipV="0">
            <a:off x="1247644" y="911219"/>
            <a:ext cx="2148258" cy="305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de-DE" sz="1400" b="1">
                <a:solidFill>
                  <a:srgbClr val="12599D"/>
                </a:solidFill>
              </a:rPr>
              <a:t>Active</a:t>
            </a:r>
            <a:r>
              <a:rPr lang="de-DE" sz="1400" b="1">
                <a:solidFill>
                  <a:srgbClr val="12599D"/>
                </a:solidFill>
              </a:rPr>
              <a:t> </a:t>
            </a:r>
            <a:r>
              <a:rPr lang="de-DE" sz="1400" b="1">
                <a:solidFill>
                  <a:srgbClr val="12599D"/>
                </a:solidFill>
              </a:rPr>
              <a:t>target </a:t>
            </a:r>
            <a:r>
              <a:rPr lang="de-DE" sz="1400" b="1">
                <a:solidFill>
                  <a:srgbClr val="12599D"/>
                </a:solidFill>
              </a:rPr>
              <a:t>ACTAF2</a:t>
            </a:r>
            <a:endParaRPr lang="de-DE" sz="1400" b="1">
              <a:solidFill>
                <a:srgbClr val="12599D"/>
              </a:solidFill>
            </a:endParaRPr>
          </a:p>
        </p:txBody>
      </p:sp>
      <p:sp>
        <p:nvSpPr>
          <p:cNvPr id="1753691180" name="Textfeld 16"/>
          <p:cNvSpPr txBox="1"/>
          <p:nvPr/>
        </p:nvSpPr>
        <p:spPr bwMode="auto">
          <a:xfrm>
            <a:off x="1811404" y="2980184"/>
            <a:ext cx="1309680" cy="3051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de-DE" sz="1400" b="1">
                <a:solidFill>
                  <a:srgbClr val="12599D"/>
                </a:solidFill>
              </a:rPr>
              <a:t>NeuLAND</a:t>
            </a:r>
            <a:r>
              <a:rPr lang="de-DE" sz="1400" b="1">
                <a:solidFill>
                  <a:srgbClr val="12599D"/>
                </a:solidFill>
              </a:rPr>
              <a:t> HV</a:t>
            </a:r>
            <a:endParaRPr lang="de-DE" sz="1400" b="1">
              <a:solidFill>
                <a:srgbClr val="12599D"/>
              </a:solidFill>
            </a:endParaRPr>
          </a:p>
        </p:txBody>
      </p:sp>
      <p:sp>
        <p:nvSpPr>
          <p:cNvPr id="160728035" name="Textfeld 17"/>
          <p:cNvSpPr txBox="1"/>
          <p:nvPr/>
        </p:nvSpPr>
        <p:spPr bwMode="auto">
          <a:xfrm flipH="0" flipV="0">
            <a:off x="5438151" y="1454298"/>
            <a:ext cx="3377607" cy="305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de-DE" sz="1400" b="1">
                <a:solidFill>
                  <a:srgbClr val="12599D"/>
                </a:solidFill>
              </a:rPr>
              <a:t>Proton Arm </a:t>
            </a:r>
            <a:r>
              <a:rPr lang="de-DE" sz="1400" b="1">
                <a:solidFill>
                  <a:srgbClr val="12599D"/>
                </a:solidFill>
              </a:rPr>
              <a:t>Spectrometer</a:t>
            </a:r>
            <a:r>
              <a:rPr lang="de-DE" sz="1400" b="1">
                <a:solidFill>
                  <a:srgbClr val="12599D"/>
                </a:solidFill>
              </a:rPr>
              <a:t> (PAS)</a:t>
            </a:r>
            <a:endParaRPr sz="800"/>
          </a:p>
        </p:txBody>
      </p:sp>
      <p:sp>
        <p:nvSpPr>
          <p:cNvPr id="1474112080" name="Textfeld 9"/>
          <p:cNvSpPr txBox="1"/>
          <p:nvPr/>
        </p:nvSpPr>
        <p:spPr bwMode="auto">
          <a:xfrm rot="0" flipH="0" flipV="0">
            <a:off x="3898920" y="2088172"/>
            <a:ext cx="1150598" cy="2441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de-DE" sz="1000"/>
              <a:t>chamber</a:t>
            </a:r>
            <a:r>
              <a:rPr lang="de-DE" sz="1000"/>
              <a:t> at PNPI</a:t>
            </a:r>
            <a:endParaRPr sz="1000"/>
          </a:p>
        </p:txBody>
      </p:sp>
      <p:pic>
        <p:nvPicPr>
          <p:cNvPr id="945070656" name="Grafik 8"/>
          <p:cNvPicPr>
            <a:picLocks noChangeAspect="1"/>
          </p:cNvPicPr>
          <p:nvPr/>
        </p:nvPicPr>
        <p:blipFill>
          <a:blip r:embed="rId3"/>
          <a:srcRect l="1563" t="0" r="0" b="5051"/>
          <a:stretch/>
        </p:blipFill>
        <p:spPr bwMode="auto">
          <a:xfrm flipH="0" flipV="0">
            <a:off x="3688960" y="1141543"/>
            <a:ext cx="1502020" cy="983263"/>
          </a:xfrm>
          <a:prstGeom prst="rect">
            <a:avLst/>
          </a:prstGeom>
        </p:spPr>
      </p:pic>
      <p:pic>
        <p:nvPicPr>
          <p:cNvPr id="548332498" name="Grafik 12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 flipH="0" flipV="0">
            <a:off x="232262" y="3068107"/>
            <a:ext cx="1103021" cy="1301702"/>
          </a:xfrm>
          <a:prstGeom prst="rect">
            <a:avLst/>
          </a:prstGeom>
        </p:spPr>
      </p:pic>
      <p:sp>
        <p:nvSpPr>
          <p:cNvPr id="279823091" name=""/>
          <p:cNvSpPr/>
          <p:nvPr/>
        </p:nvSpPr>
        <p:spPr bwMode="auto">
          <a:xfrm flipH="0" flipV="0">
            <a:off x="5438151" y="3397972"/>
            <a:ext cx="3592360" cy="1363412"/>
          </a:xfrm>
          <a:prstGeom prst="rect">
            <a:avLst/>
          </a:prstGeom>
          <a:solidFill>
            <a:schemeClr val="bg1"/>
          </a:solidFill>
          <a:ln w="25400" cap="flat" cmpd="sng" algn="ctr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856134897" name="Grafik 13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 flipH="0" flipV="0">
            <a:off x="232262" y="4423863"/>
            <a:ext cx="1995186" cy="366827"/>
          </a:xfrm>
          <a:prstGeom prst="rect">
            <a:avLst/>
          </a:prstGeom>
        </p:spPr>
      </p:pic>
      <p:sp>
        <p:nvSpPr>
          <p:cNvPr id="2132231987" name=""/>
          <p:cNvSpPr/>
          <p:nvPr/>
        </p:nvSpPr>
        <p:spPr bwMode="auto">
          <a:xfrm flipH="0" flipV="0">
            <a:off x="197053" y="970839"/>
            <a:ext cx="5036505" cy="195992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25028864" name=""/>
          <p:cNvSpPr/>
          <p:nvPr/>
        </p:nvSpPr>
        <p:spPr bwMode="auto">
          <a:xfrm flipH="0" flipV="0">
            <a:off x="210281" y="3004665"/>
            <a:ext cx="3787146" cy="184016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57405243" name=""/>
          <p:cNvSpPr/>
          <p:nvPr/>
        </p:nvSpPr>
        <p:spPr bwMode="auto">
          <a:xfrm flipH="0" flipV="0">
            <a:off x="5507138" y="2981571"/>
            <a:ext cx="3509897" cy="1363412"/>
          </a:xfrm>
          <a:prstGeom prst="rect">
            <a:avLst/>
          </a:prstGeom>
          <a:solidFill>
            <a:schemeClr val="bg1"/>
          </a:solidFill>
          <a:ln w="25400" cap="flat" cmpd="sng" algn="ctr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46337675" name="Textfeld 4"/>
          <p:cNvSpPr txBox="1"/>
          <p:nvPr/>
        </p:nvSpPr>
        <p:spPr bwMode="auto">
          <a:xfrm flipH="0" flipV="0">
            <a:off x="7233212" y="4563365"/>
            <a:ext cx="1849508" cy="244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de-DE" sz="1000"/>
              <a:t>gas </a:t>
            </a:r>
            <a:r>
              <a:rPr lang="de-DE" sz="1000"/>
              <a:t>system</a:t>
            </a:r>
            <a:r>
              <a:rPr lang="de-DE" sz="1000"/>
              <a:t> </a:t>
            </a:r>
            <a:r>
              <a:rPr lang="de-DE" sz="1000"/>
              <a:t>for</a:t>
            </a:r>
            <a:r>
              <a:rPr lang="de-DE" sz="1000"/>
              <a:t> </a:t>
            </a:r>
            <a:r>
              <a:rPr lang="de-DE" sz="1000"/>
              <a:t>PAS </a:t>
            </a:r>
            <a:r>
              <a:rPr lang="de-DE" sz="1000"/>
              <a:t>at </a:t>
            </a:r>
            <a:r>
              <a:rPr lang="de-DE" sz="1000"/>
              <a:t>PNPI</a:t>
            </a:r>
            <a:endParaRPr sz="1000"/>
          </a:p>
        </p:txBody>
      </p:sp>
      <p:pic>
        <p:nvPicPr>
          <p:cNvPr id="612287778" name="Grafik 3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4425279" y="3572360"/>
            <a:ext cx="2848701" cy="1189022"/>
          </a:xfrm>
          <a:prstGeom prst="rect">
            <a:avLst/>
          </a:prstGeom>
        </p:spPr>
      </p:pic>
      <p:pic>
        <p:nvPicPr>
          <p:cNvPr id="1500646728" name="Grafik 6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 flipH="0" flipV="0">
            <a:off x="7827308" y="2782824"/>
            <a:ext cx="1107821" cy="1824212"/>
          </a:xfrm>
          <a:prstGeom prst="rect">
            <a:avLst/>
          </a:prstGeom>
        </p:spPr>
      </p:pic>
      <p:sp>
        <p:nvSpPr>
          <p:cNvPr id="136154371" name="Textfeld 5"/>
          <p:cNvSpPr txBox="1"/>
          <p:nvPr/>
        </p:nvSpPr>
        <p:spPr bwMode="auto">
          <a:xfrm flipH="0" flipV="0">
            <a:off x="4382617" y="3389657"/>
            <a:ext cx="1333803" cy="244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defRPr/>
            </a:pPr>
            <a:r>
              <a:rPr lang="de-DE" sz="1000"/>
              <a:t>straw</a:t>
            </a:r>
            <a:r>
              <a:rPr lang="de-DE" sz="1000"/>
              <a:t> </a:t>
            </a:r>
            <a:r>
              <a:rPr lang="de-DE" sz="1000"/>
              <a:t>tubes</a:t>
            </a:r>
            <a:r>
              <a:rPr lang="de-DE" sz="1000"/>
              <a:t> at PNPI</a:t>
            </a:r>
            <a:endParaRPr sz="1000"/>
          </a:p>
        </p:txBody>
      </p:sp>
      <p:sp>
        <p:nvSpPr>
          <p:cNvPr id="850703109" name=""/>
          <p:cNvSpPr txBox="1"/>
          <p:nvPr/>
        </p:nvSpPr>
        <p:spPr bwMode="auto">
          <a:xfrm flipH="0" flipV="0">
            <a:off x="246916" y="1217554"/>
            <a:ext cx="3525766" cy="1737720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>
              <a:defRPr/>
            </a:pPr>
            <a:r>
              <a:rPr sz="1200"/>
              <a:t>Status: </a:t>
            </a:r>
            <a:r>
              <a:rPr sz="1200" b="1"/>
              <a:t>nothing delivered</a:t>
            </a:r>
            <a:endParaRPr sz="1200"/>
          </a:p>
          <a:p>
            <a:pPr marL="217793" indent="-217793">
              <a:buFont typeface="Arial"/>
              <a:buChar char="•"/>
              <a:defRPr/>
            </a:pPr>
            <a:r>
              <a:rPr sz="1200"/>
              <a:t>ACTAF1 will be combined with parts of ACTAF2</a:t>
            </a:r>
            <a:endParaRPr sz="1200"/>
          </a:p>
          <a:p>
            <a:pPr marL="217793" indent="-217793">
              <a:buFont typeface="Arial"/>
              <a:buChar char="•"/>
              <a:defRPr/>
            </a:pPr>
            <a:r>
              <a:rPr sz="1200"/>
              <a:t>Electronics from ACTAF2 might need revision</a:t>
            </a:r>
            <a:endParaRPr sz="1200"/>
          </a:p>
          <a:p>
            <a:pPr marL="217793" indent="-217793">
              <a:buFont typeface="Arial"/>
              <a:buChar char="•"/>
              <a:defRPr/>
            </a:pPr>
            <a:r>
              <a:rPr sz="1200"/>
              <a:t>Revised vacuum and gas systems</a:t>
            </a:r>
            <a:endParaRPr sz="1200"/>
          </a:p>
          <a:p>
            <a:pPr marL="217793" indent="-217793">
              <a:buFont typeface="Arial"/>
              <a:buChar char="•"/>
              <a:defRPr/>
            </a:pPr>
            <a:r>
              <a:rPr sz="1200"/>
              <a:t>Support and alignment systems </a:t>
            </a:r>
            <a:endParaRPr sz="1200"/>
          </a:p>
          <a:p>
            <a:pPr>
              <a:defRPr/>
            </a:pPr>
            <a:r>
              <a:rPr sz="1200"/>
              <a:t>     required</a:t>
            </a:r>
            <a:endParaRPr sz="1200"/>
          </a:p>
          <a:p>
            <a:pPr marL="217793" indent="-217793">
              <a:buFont typeface="Arial"/>
              <a:buChar char="•"/>
              <a:defRPr/>
            </a:pPr>
            <a:r>
              <a:rPr sz="1200"/>
              <a:t>226 kEUR (2005) requested for full</a:t>
            </a:r>
            <a:endParaRPr sz="1200"/>
          </a:p>
          <a:p>
            <a:pPr>
              <a:defRPr/>
            </a:pPr>
            <a:r>
              <a:rPr sz="1200"/>
              <a:t>     re-procurement</a:t>
            </a:r>
            <a:endParaRPr sz="1200"/>
          </a:p>
        </p:txBody>
      </p:sp>
      <p:sp>
        <p:nvSpPr>
          <p:cNvPr id="16395569" name="Textfeld 11"/>
          <p:cNvSpPr txBox="1"/>
          <p:nvPr/>
        </p:nvSpPr>
        <p:spPr bwMode="auto">
          <a:xfrm flipH="0" flipV="0">
            <a:off x="5612833" y="1730504"/>
            <a:ext cx="2931828" cy="1737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200">
                <a:solidFill>
                  <a:schemeClr val="tx1"/>
                </a:solidFill>
              </a:rPr>
              <a:t>Status: </a:t>
            </a:r>
            <a:r>
              <a:rPr lang="de-DE" sz="1200" b="1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nothing delivered </a:t>
            </a:r>
            <a:endParaRPr lang="de-DE" sz="1200" b="1" i="0" u="none" strike="noStrike" cap="none" spc="0">
              <a:solidFill>
                <a:schemeClr val="tx1"/>
              </a:solidFill>
              <a:latin typeface="Arial"/>
              <a:ea typeface="Arial"/>
              <a:cs typeface="Arial"/>
            </a:endParaRPr>
          </a:p>
          <a:p>
            <a:pPr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de-DE" sz="1200" b="1" i="0" u="none" strike="noStrike" cap="none" spc="0">
              <a:solidFill>
                <a:schemeClr val="tx1"/>
              </a:solidFill>
              <a:latin typeface="Arial"/>
              <a:ea typeface="Arial"/>
              <a:cs typeface="Arial"/>
            </a:endParaRPr>
          </a:p>
          <a:p>
            <a:pPr marL="217792" indent="-217792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de-DE" sz="1200" b="0" i="0" u="none" strike="noStrike" cap="none" spc="0">
                <a:solidFill>
                  <a:schemeClr val="tx1"/>
                </a:solidFill>
                <a:latin typeface="Arial"/>
                <a:cs typeface="Arial"/>
              </a:rPr>
              <a:t>New design and (likely) TDR needed</a:t>
            </a:r>
            <a:endParaRPr lang="de-DE" sz="1200" b="0" i="0" u="none" strike="noStrike" cap="none" spc="0">
              <a:solidFill>
                <a:schemeClr val="tx1"/>
              </a:solidFill>
              <a:latin typeface="Arial"/>
              <a:cs typeface="Arial"/>
            </a:endParaRPr>
          </a:p>
          <a:p>
            <a:pPr marL="217792" indent="-217792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de-DE" sz="1200" b="0" i="0" u="none" strike="noStrike" cap="none" spc="0">
                <a:solidFill>
                  <a:schemeClr val="tx1"/>
                </a:solidFill>
                <a:latin typeface="Arial"/>
                <a:cs typeface="Arial"/>
              </a:rPr>
              <a:t>R3B investigating technical solutions</a:t>
            </a:r>
            <a:endParaRPr lang="de-DE" sz="1200" b="0" i="0" u="none" strike="noStrike" cap="none" spc="0">
              <a:solidFill>
                <a:schemeClr val="tx1"/>
              </a:solidFill>
              <a:latin typeface="Arial"/>
              <a:cs typeface="Arial"/>
            </a:endParaRPr>
          </a:p>
          <a:p>
            <a:pPr marL="217792" indent="-217792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de-DE" sz="1200" b="0" i="0" u="none" strike="noStrike" cap="none" spc="0">
                <a:solidFill>
                  <a:schemeClr val="tx1"/>
                </a:solidFill>
                <a:latin typeface="Arial"/>
                <a:cs typeface="Arial"/>
              </a:rPr>
              <a:t>587 kEUR (2005) requested for  full re-procurement</a:t>
            </a:r>
            <a:endParaRPr lang="de-DE" sz="1200" b="0" i="0" u="none" strike="noStrike" cap="none" spc="0">
              <a:solidFill>
                <a:schemeClr val="tx1"/>
              </a:solidFill>
              <a:latin typeface="Arial"/>
              <a:cs typeface="Arial"/>
            </a:endParaRPr>
          </a:p>
          <a:p>
            <a:pPr marL="217792" indent="-217792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endParaRPr sz="1200" b="0" i="0" u="none" strike="noStrike" cap="none" spc="0">
              <a:solidFill>
                <a:schemeClr val="tx1"/>
              </a:solidFill>
              <a:latin typeface="Arial"/>
              <a:cs typeface="Arial"/>
            </a:endParaRPr>
          </a:p>
          <a:p>
            <a:pPr marL="217792" indent="-217792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endParaRPr sz="1200" b="1" strike="noStrike" cap="none" spc="0">
              <a:solidFill>
                <a:schemeClr val="tx1"/>
              </a:solidFill>
            </a:endParaRPr>
          </a:p>
          <a:p>
            <a:pPr algn="l">
              <a:defRPr/>
            </a:pPr>
            <a:endParaRPr sz="120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58769472" name="Google Shape;125;p27"/>
          <p:cNvSpPr txBox="1"/>
          <p:nvPr/>
        </p:nvSpPr>
        <p:spPr bwMode="auto">
          <a:xfrm>
            <a:off x="317520" y="130680"/>
            <a:ext cx="6071038" cy="700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45698" rIns="91422" bIns="45698" anchor="b" anchorCtr="0">
            <a:no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" sz="2000" b="1" i="0" u="none" strike="noStrike" cap="none">
                <a:solidFill>
                  <a:srgbClr val="333333"/>
                </a:solidFill>
                <a:latin typeface="Arial"/>
                <a:ea typeface="Arial"/>
                <a:cs typeface="Arial"/>
              </a:rPr>
              <a:t>NUSTAR Strategy towards FS</a:t>
            </a:r>
            <a:endParaRPr sz="2000" b="0" i="0" u="none" strike="noStrike" cap="none">
              <a:solidFill>
                <a:srgbClr val="333333"/>
              </a:solidFill>
              <a:latin typeface="Arial"/>
              <a:ea typeface="Arial"/>
              <a:cs typeface="Arial"/>
            </a:endParaRPr>
          </a:p>
        </p:txBody>
      </p:sp>
      <p:sp modelId="{91EB00D5-C938-4A91-AEA3-314EBF5E6F6D}">
        <p:nvSpPr>
          <p:cNvPr id="1543626712" name=""/>
          <p:cNvSpPr/>
          <p:nvPr/>
        </p:nvSpPr>
        <p:spPr bwMode="auto">
          <a:xfrm flipH="0" flipV="0">
            <a:off x="70482" y="1062403"/>
            <a:ext cx="1315055" cy="571499"/>
          </a:xfrm>
          <a:prstGeom prst="roundRect">
            <a:avLst>
              <a:gd name="adj" fmla="val 10000"/>
            </a:avLst>
          </a:prstGeom>
          <a:solidFill>
            <a:schemeClr val="accent1">
              <a:hueOff val="0"/>
              <a:satOff val="0"/>
              <a:lumOff val="0"/>
              <a:alphaOff val="0"/>
            </a:schemeClr>
          </a:solidFill>
          <a:ln w="12700" cap="flat" cmpd="sng" algn="ctr">
            <a:solidFill>
              <a:schemeClr val="lt1">
                <a:hueOff val="0"/>
                <a:satOff val="0"/>
                <a:lumOff val="0"/>
                <a:alphaOff val="0"/>
              </a:schemeClr>
            </a:solidFill>
            <a:prstDash val="solid"/>
            <a:miter lim="800000"/>
          </a:ln>
          <a:effectLst/>
        </p:spPr>
        <p:style>
          <a:lnRef idx="2">
            <a:srgbClr val="000000"/>
          </a:lnRef>
          <a:fillRef idx="1">
            <a:srgbClr val="000000"/>
          </a:fillRef>
          <a:effectRef idx="0">
            <a:srgbClr val="000000"/>
          </a:effectRef>
          <a:fontRef idx="minor">
            <a:schemeClr val="lt1"/>
          </a:fontRef>
        </p:style>
        <p:txBody>
          <a:bodyPr spcFirstLastPara="0" vertOverflow="overflow" horzOverflow="overflow" vert="horz" wrap="square" lIns="72388" tIns="72388" rIns="72388" bIns="72388" numCol="1" spcCol="1268" rtlCol="0" fromWordArt="0" anchor="ctr" anchorCtr="0" forceAA="0" upright="0" compatLnSpc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" sz="1100" b="0" i="0" u="none" strike="noStrike" cap="none" spc="0">
                <a:solidFill>
                  <a:schemeClr val="lt1"/>
                </a:solidFill>
                <a:latin typeface="Arial"/>
                <a:ea typeface="Arial"/>
                <a:cs typeface="Arial"/>
              </a:rPr>
              <a:t>Handover “cave ready for installation”</a:t>
            </a:r>
            <a:endParaRPr sz="1100"/>
          </a:p>
        </p:txBody>
      </p:sp>
      <p:sp>
        <p:nvSpPr>
          <p:cNvPr id="489776888" name=""/>
          <p:cNvSpPr txBox="1"/>
          <p:nvPr/>
        </p:nvSpPr>
        <p:spPr bwMode="auto">
          <a:xfrm flipH="0" flipV="0">
            <a:off x="70481" y="1897525"/>
            <a:ext cx="2344844" cy="1158599"/>
          </a:xfrm>
          <a:prstGeom prst="rect">
            <a:avLst/>
          </a:prstGeom>
          <a:noFill/>
          <a:ln w="12699">
            <a:solidFill>
              <a:schemeClr val="accent1">
                <a:lumMod val="50196"/>
              </a:schemeClr>
            </a:solidFill>
            <a:prstDash val="solid"/>
          </a:ln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lvl="0" algn="ctr">
              <a:spcBef>
                <a:spcPts val="0"/>
              </a:spcBef>
              <a:spcAft>
                <a:spcPts val="0"/>
              </a:spcAft>
              <a:defRPr/>
            </a:pPr>
            <a:r>
              <a:rPr lang="en"/>
              <a:t>As soon as building is ready for installation, some infrastructure items can be installed (limited due to work on Super-FRS)</a:t>
            </a:r>
            <a:endParaRPr/>
          </a:p>
        </p:txBody>
      </p:sp>
      <p:sp modelId="{134BDE9A-BE6F-422E-8BCE-86C03920588D}">
        <p:nvSpPr>
          <p:cNvPr id="1775352811" name=""/>
          <p:cNvSpPr/>
          <p:nvPr/>
        </p:nvSpPr>
        <p:spPr bwMode="auto">
          <a:xfrm rot="5399976" flipH="0" flipV="0">
            <a:off x="596197" y="1665215"/>
            <a:ext cx="263623" cy="200997"/>
          </a:xfrm>
          <a:prstGeom prst="rightArrow">
            <a:avLst>
              <a:gd name="adj1" fmla="val 60000"/>
              <a:gd name="adj2" fmla="val 50000"/>
            </a:avLst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  <a:effectLst/>
        </p:spPr>
        <p:style>
          <a:lnRef idx="0">
            <a:srgbClr val="000000"/>
          </a:lnRef>
          <a:fillRef idx="1">
            <a:srgbClr val="000000"/>
          </a:fillRef>
          <a:effectRef idx="0">
            <a:srgbClr val="000000"/>
          </a:effectRef>
          <a:fontRef idx="minor">
            <a:schemeClr val="lt1"/>
          </a:fontRef>
        </p:style>
        <p:txBody>
          <a:bodyPr spcFirstLastPara="0" vert="vert270" wrap="square" lIns="0" tIns="0" rIns="0" bIns="0" numCol="1" spcCol="1267" anchor="ctr" anchorCtr="0">
            <a:noAutofit/>
          </a:bodyPr>
          <a:lstStyle/>
          <a:p>
            <a:pPr marL="0" lvl="0" indent="0" algn="ctr" defTabSz="111124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ru-RU" sz="25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726069883" name="Google Shape;125;p27"/>
          <p:cNvSpPr txBox="1"/>
          <p:nvPr/>
        </p:nvSpPr>
        <p:spPr bwMode="auto">
          <a:xfrm>
            <a:off x="317520" y="130680"/>
            <a:ext cx="6071037" cy="700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45697" rIns="91422" bIns="45697" anchor="b" anchorCtr="0">
            <a:no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" sz="2000" b="1" i="0" u="none" strike="noStrike" cap="none">
                <a:solidFill>
                  <a:srgbClr val="333333"/>
                </a:solidFill>
                <a:latin typeface="Arial"/>
                <a:ea typeface="Arial"/>
                <a:cs typeface="Arial"/>
              </a:rPr>
              <a:t>NUSTAR Strategy towards FS</a:t>
            </a:r>
            <a:endParaRPr sz="2000" b="0" i="0" u="none" strike="noStrike" cap="none">
              <a:solidFill>
                <a:srgbClr val="333333"/>
              </a:solidFill>
              <a:latin typeface="Arial"/>
              <a:ea typeface="Arial"/>
              <a:cs typeface="Arial"/>
            </a:endParaRPr>
          </a:p>
        </p:txBody>
      </p:sp>
      <p:sp modelId="{91EB00D5-C938-4A91-AEA3-314EBF5E6F6D}">
        <p:nvSpPr>
          <p:cNvPr id="285253025" name=""/>
          <p:cNvSpPr/>
          <p:nvPr/>
        </p:nvSpPr>
        <p:spPr bwMode="auto">
          <a:xfrm flipH="0" flipV="0">
            <a:off x="70481" y="1062402"/>
            <a:ext cx="1315054" cy="571498"/>
          </a:xfrm>
          <a:prstGeom prst="roundRect">
            <a:avLst>
              <a:gd name="adj" fmla="val 10000"/>
            </a:avLst>
          </a:prstGeom>
          <a:solidFill>
            <a:schemeClr val="accent1">
              <a:hueOff val="0"/>
              <a:satOff val="0"/>
              <a:lumOff val="0"/>
              <a:alphaOff val="0"/>
            </a:schemeClr>
          </a:solidFill>
          <a:ln w="12700" cap="flat" cmpd="sng" algn="ctr">
            <a:solidFill>
              <a:schemeClr val="lt1">
                <a:hueOff val="0"/>
                <a:satOff val="0"/>
                <a:lumOff val="0"/>
                <a:alphaOff val="0"/>
              </a:schemeClr>
            </a:solidFill>
            <a:prstDash val="solid"/>
            <a:miter lim="800000"/>
          </a:ln>
          <a:effectLst/>
        </p:spPr>
        <p:style>
          <a:lnRef idx="2">
            <a:srgbClr val="000000"/>
          </a:lnRef>
          <a:fillRef idx="1">
            <a:srgbClr val="000000"/>
          </a:fillRef>
          <a:effectRef idx="0">
            <a:srgbClr val="000000"/>
          </a:effectRef>
          <a:fontRef idx="minor">
            <a:schemeClr val="lt1"/>
          </a:fontRef>
        </p:style>
        <p:txBody>
          <a:bodyPr spcFirstLastPara="0" vertOverflow="overflow" horzOverflow="overflow" vert="horz" wrap="square" lIns="72387" tIns="72387" rIns="72387" bIns="72387" numCol="1" spcCol="1268" rtlCol="0" fromWordArt="0" anchor="ctr" anchorCtr="0" forceAA="0" upright="0" compatLnSpc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" sz="1100" b="0" i="0" u="none" strike="noStrike" cap="none" spc="0">
                <a:solidFill>
                  <a:schemeClr val="lt1"/>
                </a:solidFill>
                <a:latin typeface="Arial"/>
                <a:ea typeface="Arial"/>
                <a:cs typeface="Arial"/>
              </a:rPr>
              <a:t>Handover “cave ready for installation”</a:t>
            </a:r>
            <a:endParaRPr sz="1100"/>
          </a:p>
        </p:txBody>
      </p:sp>
      <p:sp modelId="{91EB00D5-C938-4A91-AEA3-314EBF5E6F6D}">
        <p:nvSpPr>
          <p:cNvPr id="13892288" name=""/>
          <p:cNvSpPr/>
          <p:nvPr/>
        </p:nvSpPr>
        <p:spPr bwMode="auto">
          <a:xfrm flipH="0" flipV="0">
            <a:off x="1538181" y="1062402"/>
            <a:ext cx="1166202" cy="571498"/>
          </a:xfrm>
          <a:prstGeom prst="roundRect">
            <a:avLst>
              <a:gd name="adj" fmla="val 10000"/>
            </a:avLst>
          </a:prstGeom>
          <a:solidFill>
            <a:schemeClr val="accent1">
              <a:hueOff val="0"/>
              <a:satOff val="0"/>
              <a:lumOff val="0"/>
              <a:alphaOff val="0"/>
            </a:schemeClr>
          </a:solidFill>
          <a:ln w="12700" cap="flat" cmpd="sng" algn="ctr">
            <a:solidFill>
              <a:schemeClr val="lt1">
                <a:hueOff val="0"/>
                <a:satOff val="0"/>
                <a:lumOff val="0"/>
                <a:alphaOff val="0"/>
              </a:schemeClr>
            </a:solidFill>
            <a:prstDash val="solid"/>
            <a:miter lim="800000"/>
          </a:ln>
          <a:effectLst/>
        </p:spPr>
        <p:style>
          <a:lnRef idx="2">
            <a:srgbClr val="000000"/>
          </a:lnRef>
          <a:fillRef idx="1">
            <a:srgbClr val="000000"/>
          </a:fillRef>
          <a:effectRef idx="0">
            <a:srgbClr val="000000"/>
          </a:effectRef>
          <a:fontRef idx="minor">
            <a:schemeClr val="lt1"/>
          </a:fontRef>
        </p:style>
        <p:txBody>
          <a:bodyPr spcFirstLastPara="0" vertOverflow="overflow" horzOverflow="overflow" vert="horz" wrap="square" lIns="30477" tIns="30477" rIns="30477" bIns="30477" numCol="1" spcCol="1268" rtlCol="0" fromWordArt="0" anchor="ctr" anchorCtr="0" forceAA="0" upright="0" compatLnSpc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" sz="1100" b="0" i="0" u="none" strike="noStrike" cap="none" spc="0">
                <a:solidFill>
                  <a:schemeClr val="lt1"/>
                </a:solidFill>
                <a:latin typeface="Arial"/>
                <a:ea typeface="Arial"/>
                <a:cs typeface="Arial"/>
              </a:rPr>
              <a:t>HE Cave Handover from Super-FRS</a:t>
            </a:r>
            <a:endParaRPr sz="1100"/>
          </a:p>
        </p:txBody>
      </p:sp>
      <p:sp modelId="{134BDE9A-BE6F-422E-8BCE-86C03920588D}">
        <p:nvSpPr>
          <p:cNvPr id="142931218" name=""/>
          <p:cNvSpPr/>
          <p:nvPr/>
        </p:nvSpPr>
        <p:spPr bwMode="auto">
          <a:xfrm rot="0">
            <a:off x="1381162" y="1247653"/>
            <a:ext cx="167495" cy="200997"/>
          </a:xfrm>
          <a:prstGeom prst="rightArrow">
            <a:avLst>
              <a:gd name="adj1" fmla="val 60000"/>
              <a:gd name="adj2" fmla="val 50000"/>
            </a:avLst>
          </a:prstGeom>
          <a:solidFill>
            <a:schemeClr val="accent1">
              <a:tint val="60000"/>
              <a:hueOff val="0"/>
              <a:satOff val="0"/>
              <a:lumOff val="0"/>
              <a:alphaOff val="0"/>
            </a:schemeClr>
          </a:solidFill>
          <a:ln>
            <a:noFill/>
          </a:ln>
          <a:effectLst/>
        </p:spPr>
        <p:style>
          <a:lnRef idx="0">
            <a:srgbClr val="000000"/>
          </a:lnRef>
          <a:fillRef idx="1">
            <a:srgbClr val="000000"/>
          </a:fillRef>
          <a:effectRef idx="0">
            <a:srgbClr val="000000"/>
          </a:effectRef>
          <a:fontRef idx="minor">
            <a:schemeClr val="lt1"/>
          </a:fontRef>
        </p:style>
        <p:txBody>
          <a:bodyPr spcFirstLastPara="0" vert="vert270" wrap="square" lIns="0" tIns="0" rIns="0" bIns="0" numCol="1" spcCol="1268" anchor="ctr" anchorCtr="0">
            <a:noAutofit/>
          </a:bodyPr>
          <a:lstStyle/>
          <a:p>
            <a:pPr marL="0" lvl="0" indent="0" algn="ctr" defTabSz="111124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ru-RU" sz="2500"/>
          </a:p>
        </p:txBody>
      </p:sp>
      <p:sp>
        <p:nvSpPr>
          <p:cNvPr id="169615779" name=""/>
          <p:cNvSpPr txBox="1"/>
          <p:nvPr/>
        </p:nvSpPr>
        <p:spPr bwMode="auto">
          <a:xfrm flipH="0" flipV="0">
            <a:off x="1214475" y="1927477"/>
            <a:ext cx="1767758" cy="1371960"/>
          </a:xfrm>
          <a:prstGeom prst="rect">
            <a:avLst/>
          </a:prstGeom>
          <a:noFill/>
          <a:ln w="12699">
            <a:solidFill>
              <a:schemeClr val="accent1">
                <a:lumMod val="50196"/>
              </a:schemeClr>
            </a:solidFill>
            <a:prstDash val="solid"/>
          </a:ln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lvl="0" algn="ctr">
              <a:spcBef>
                <a:spcPts val="0"/>
              </a:spcBef>
              <a:spcAft>
                <a:spcPts val="0"/>
              </a:spcAft>
              <a:defRPr/>
            </a:pPr>
            <a:r>
              <a:rPr lang="en"/>
              <a:t>As soon as HEB cave is “empty”, handover MS from Super-FRS, installation of R3B can start</a:t>
            </a:r>
            <a:endParaRPr/>
          </a:p>
        </p:txBody>
      </p:sp>
      <p:sp modelId="{134BDE9A-BE6F-422E-8BCE-86C03920588D}">
        <p:nvSpPr>
          <p:cNvPr id="1662924045" name=""/>
          <p:cNvSpPr/>
          <p:nvPr/>
        </p:nvSpPr>
        <p:spPr bwMode="auto">
          <a:xfrm rot="5399976" flipH="0" flipV="0">
            <a:off x="1945571" y="1665214"/>
            <a:ext cx="263623" cy="200997"/>
          </a:xfrm>
          <a:prstGeom prst="rightArrow">
            <a:avLst>
              <a:gd name="adj1" fmla="val 60000"/>
              <a:gd name="adj2" fmla="val 50000"/>
            </a:avLst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  <a:effectLst/>
        </p:spPr>
        <p:style>
          <a:lnRef idx="0">
            <a:srgbClr val="000000"/>
          </a:lnRef>
          <a:fillRef idx="1">
            <a:srgbClr val="000000"/>
          </a:fillRef>
          <a:effectRef idx="0">
            <a:srgbClr val="000000"/>
          </a:effectRef>
          <a:fontRef idx="minor">
            <a:schemeClr val="lt1"/>
          </a:fontRef>
        </p:style>
        <p:txBody>
          <a:bodyPr spcFirstLastPara="0" vert="vert270" wrap="square" lIns="0" tIns="0" rIns="0" bIns="0" numCol="1" spcCol="1267" anchor="ctr" anchorCtr="0">
            <a:noAutofit/>
          </a:bodyPr>
          <a:lstStyle/>
          <a:p>
            <a:pPr marL="0" lvl="0" indent="0" algn="ctr" defTabSz="111124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ru-RU" sz="25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47143279" name="Google Shape;125;p27"/>
          <p:cNvSpPr txBox="1"/>
          <p:nvPr/>
        </p:nvSpPr>
        <p:spPr bwMode="auto">
          <a:xfrm>
            <a:off x="317520" y="130680"/>
            <a:ext cx="6071037" cy="700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45697" rIns="91422" bIns="45697" anchor="b" anchorCtr="0">
            <a:no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" sz="2000" b="1" i="0" u="none" strike="noStrike" cap="none">
                <a:solidFill>
                  <a:srgbClr val="333333"/>
                </a:solidFill>
                <a:latin typeface="Arial"/>
                <a:ea typeface="Arial"/>
                <a:cs typeface="Arial"/>
              </a:rPr>
              <a:t>NUSTAR Strategy towards FS</a:t>
            </a:r>
            <a:endParaRPr sz="2000" b="0" i="0" u="none" strike="noStrike" cap="none">
              <a:solidFill>
                <a:srgbClr val="333333"/>
              </a:solidFill>
              <a:latin typeface="Arial"/>
              <a:ea typeface="Arial"/>
              <a:cs typeface="Arial"/>
            </a:endParaRPr>
          </a:p>
        </p:txBody>
      </p:sp>
      <p:sp modelId="{91EB00D5-C938-4A91-AEA3-314EBF5E6F6D}">
        <p:nvSpPr>
          <p:cNvPr id="1656221897" name=""/>
          <p:cNvSpPr/>
          <p:nvPr/>
        </p:nvSpPr>
        <p:spPr bwMode="auto">
          <a:xfrm flipH="0" flipV="0">
            <a:off x="70481" y="1062402"/>
            <a:ext cx="1315054" cy="571498"/>
          </a:xfrm>
          <a:prstGeom prst="roundRect">
            <a:avLst>
              <a:gd name="adj" fmla="val 10000"/>
            </a:avLst>
          </a:prstGeom>
          <a:solidFill>
            <a:schemeClr val="accent1">
              <a:hueOff val="0"/>
              <a:satOff val="0"/>
              <a:lumOff val="0"/>
              <a:alphaOff val="0"/>
            </a:schemeClr>
          </a:solidFill>
          <a:ln w="12700" cap="flat" cmpd="sng" algn="ctr">
            <a:solidFill>
              <a:schemeClr val="lt1">
                <a:hueOff val="0"/>
                <a:satOff val="0"/>
                <a:lumOff val="0"/>
                <a:alphaOff val="0"/>
              </a:schemeClr>
            </a:solidFill>
            <a:prstDash val="solid"/>
            <a:miter lim="800000"/>
          </a:ln>
          <a:effectLst/>
        </p:spPr>
        <p:style>
          <a:lnRef idx="2">
            <a:srgbClr val="000000"/>
          </a:lnRef>
          <a:fillRef idx="1">
            <a:srgbClr val="000000"/>
          </a:fillRef>
          <a:effectRef idx="0">
            <a:srgbClr val="000000"/>
          </a:effectRef>
          <a:fontRef idx="minor">
            <a:schemeClr val="lt1"/>
          </a:fontRef>
        </p:style>
        <p:txBody>
          <a:bodyPr spcFirstLastPara="0" vertOverflow="overflow" horzOverflow="overflow" vert="horz" wrap="square" lIns="72387" tIns="72387" rIns="72387" bIns="72387" numCol="1" spcCol="1268" rtlCol="0" fromWordArt="0" anchor="ctr" anchorCtr="0" forceAA="0" upright="0" compatLnSpc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" sz="1100" b="0" i="0" u="none" strike="noStrike" cap="none" spc="0">
                <a:solidFill>
                  <a:schemeClr val="lt1"/>
                </a:solidFill>
                <a:latin typeface="Arial"/>
                <a:ea typeface="Arial"/>
                <a:cs typeface="Arial"/>
              </a:rPr>
              <a:t>Handover “cave ready for installation”</a:t>
            </a:r>
            <a:endParaRPr sz="1100"/>
          </a:p>
        </p:txBody>
      </p:sp>
      <p:sp modelId="{91EB00D5-C938-4A91-AEA3-314EBF5E6F6D}">
        <p:nvSpPr>
          <p:cNvPr id="301146397" name=""/>
          <p:cNvSpPr/>
          <p:nvPr/>
        </p:nvSpPr>
        <p:spPr bwMode="auto">
          <a:xfrm flipH="0" flipV="0">
            <a:off x="1538181" y="1062402"/>
            <a:ext cx="1166202" cy="571498"/>
          </a:xfrm>
          <a:prstGeom prst="roundRect">
            <a:avLst>
              <a:gd name="adj" fmla="val 10000"/>
            </a:avLst>
          </a:prstGeom>
          <a:solidFill>
            <a:schemeClr val="accent1">
              <a:hueOff val="0"/>
              <a:satOff val="0"/>
              <a:lumOff val="0"/>
              <a:alphaOff val="0"/>
            </a:schemeClr>
          </a:solidFill>
          <a:ln w="12700" cap="flat" cmpd="sng" algn="ctr">
            <a:solidFill>
              <a:schemeClr val="lt1">
                <a:hueOff val="0"/>
                <a:satOff val="0"/>
                <a:lumOff val="0"/>
                <a:alphaOff val="0"/>
              </a:schemeClr>
            </a:solidFill>
            <a:prstDash val="solid"/>
            <a:miter lim="800000"/>
          </a:ln>
          <a:effectLst/>
        </p:spPr>
        <p:style>
          <a:lnRef idx="2">
            <a:srgbClr val="000000"/>
          </a:lnRef>
          <a:fillRef idx="1">
            <a:srgbClr val="000000"/>
          </a:fillRef>
          <a:effectRef idx="0">
            <a:srgbClr val="000000"/>
          </a:effectRef>
          <a:fontRef idx="minor">
            <a:schemeClr val="lt1"/>
          </a:fontRef>
        </p:style>
        <p:txBody>
          <a:bodyPr spcFirstLastPara="0" vertOverflow="overflow" horzOverflow="overflow" vert="horz" wrap="square" lIns="30477" tIns="30477" rIns="30477" bIns="30477" numCol="1" spcCol="1268" rtlCol="0" fromWordArt="0" anchor="ctr" anchorCtr="0" forceAA="0" upright="0" compatLnSpc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" sz="1100" b="0" i="0" u="none" strike="noStrike" cap="none" spc="0">
                <a:solidFill>
                  <a:schemeClr val="lt1"/>
                </a:solidFill>
                <a:latin typeface="Arial"/>
                <a:ea typeface="Arial"/>
                <a:cs typeface="Arial"/>
              </a:rPr>
              <a:t>HE Cave Handover from Super-FRS</a:t>
            </a:r>
            <a:endParaRPr sz="1100"/>
          </a:p>
        </p:txBody>
      </p:sp>
      <p:sp modelId="{91EB00D5-C938-4A91-AEA3-314EBF5E6F6D}">
        <p:nvSpPr>
          <p:cNvPr id="1666729043" name=""/>
          <p:cNvSpPr/>
          <p:nvPr/>
        </p:nvSpPr>
        <p:spPr bwMode="auto">
          <a:xfrm flipH="0" flipV="0">
            <a:off x="2861209" y="1062402"/>
            <a:ext cx="803988" cy="571498"/>
          </a:xfrm>
          <a:prstGeom prst="roundRect">
            <a:avLst>
              <a:gd name="adj" fmla="val 10000"/>
            </a:avLst>
          </a:prstGeom>
          <a:solidFill>
            <a:schemeClr val="accent1">
              <a:hueOff val="0"/>
              <a:satOff val="0"/>
              <a:lumOff val="0"/>
              <a:alphaOff val="0"/>
            </a:schemeClr>
          </a:solidFill>
          <a:ln w="12700" cap="flat" cmpd="sng" algn="ctr">
            <a:solidFill>
              <a:schemeClr val="lt1">
                <a:hueOff val="0"/>
                <a:satOff val="0"/>
                <a:lumOff val="0"/>
                <a:alphaOff val="0"/>
              </a:schemeClr>
            </a:solidFill>
            <a:prstDash val="solid"/>
            <a:miter lim="800000"/>
          </a:ln>
          <a:effectLst/>
        </p:spPr>
        <p:style>
          <a:lnRef idx="2">
            <a:srgbClr val="000000"/>
          </a:lnRef>
          <a:fillRef idx="1">
            <a:srgbClr val="000000"/>
          </a:fillRef>
          <a:effectRef idx="0">
            <a:srgbClr val="000000"/>
          </a:effectRef>
          <a:fontRef idx="minor">
            <a:schemeClr val="lt1"/>
          </a:fontRef>
        </p:style>
        <p:txBody>
          <a:bodyPr spcFirstLastPara="0" vertOverflow="overflow" horzOverflow="overflow" vert="horz" wrap="square" lIns="30477" tIns="30477" rIns="30477" bIns="30477" numCol="1" spcCol="1268" rtlCol="0" fromWordArt="0" anchor="ctr" anchorCtr="0" forceAA="0" upright="0" compatLnSpc="0">
            <a:noAutofit/>
          </a:bodyPr>
          <a:lstStyle/>
          <a:p>
            <a:pPr marL="0" lvl="0" indent="0" algn="ctr" defTabSz="244474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sz="1100"/>
              <a:t>S-FRS M12</a:t>
            </a:r>
            <a:endParaRPr sz="1100"/>
          </a:p>
        </p:txBody>
      </p:sp>
      <p:sp modelId="{134BDE9A-BE6F-422E-8BCE-86C03920588D}">
        <p:nvSpPr>
          <p:cNvPr id="1247555555" name=""/>
          <p:cNvSpPr/>
          <p:nvPr/>
        </p:nvSpPr>
        <p:spPr bwMode="auto">
          <a:xfrm rot="0">
            <a:off x="1381162" y="1247653"/>
            <a:ext cx="167495" cy="200997"/>
          </a:xfrm>
          <a:prstGeom prst="rightArrow">
            <a:avLst>
              <a:gd name="adj1" fmla="val 60000"/>
              <a:gd name="adj2" fmla="val 50000"/>
            </a:avLst>
          </a:prstGeom>
          <a:solidFill>
            <a:schemeClr val="accent1">
              <a:tint val="60000"/>
              <a:hueOff val="0"/>
              <a:satOff val="0"/>
              <a:lumOff val="0"/>
              <a:alphaOff val="0"/>
            </a:schemeClr>
          </a:solidFill>
          <a:ln>
            <a:noFill/>
          </a:ln>
          <a:effectLst/>
        </p:spPr>
        <p:style>
          <a:lnRef idx="0">
            <a:srgbClr val="000000"/>
          </a:lnRef>
          <a:fillRef idx="1">
            <a:srgbClr val="000000"/>
          </a:fillRef>
          <a:effectRef idx="0">
            <a:srgbClr val="000000"/>
          </a:effectRef>
          <a:fontRef idx="minor">
            <a:schemeClr val="lt1"/>
          </a:fontRef>
        </p:style>
        <p:txBody>
          <a:bodyPr spcFirstLastPara="0" vert="vert270" wrap="square" lIns="0" tIns="0" rIns="0" bIns="0" numCol="1" spcCol="1268" anchor="ctr" anchorCtr="0">
            <a:noAutofit/>
          </a:bodyPr>
          <a:lstStyle/>
          <a:p>
            <a:pPr marL="0" lvl="0" indent="0" algn="ctr" defTabSz="111124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ru-RU" sz="2500"/>
          </a:p>
        </p:txBody>
      </p:sp>
      <p:sp modelId="{134BDE9A-BE6F-422E-8BCE-86C03920588D}">
        <p:nvSpPr>
          <p:cNvPr id="920001161" name=""/>
          <p:cNvSpPr/>
          <p:nvPr/>
        </p:nvSpPr>
        <p:spPr bwMode="auto">
          <a:xfrm rot="0">
            <a:off x="2700018" y="1247653"/>
            <a:ext cx="167495" cy="200997"/>
          </a:xfrm>
          <a:prstGeom prst="rightArrow">
            <a:avLst>
              <a:gd name="adj1" fmla="val 60000"/>
              <a:gd name="adj2" fmla="val 50000"/>
            </a:avLst>
          </a:prstGeom>
          <a:solidFill>
            <a:schemeClr val="accent1">
              <a:tint val="60000"/>
              <a:hueOff val="0"/>
              <a:satOff val="0"/>
              <a:lumOff val="0"/>
              <a:alphaOff val="0"/>
            </a:schemeClr>
          </a:solidFill>
          <a:ln>
            <a:noFill/>
          </a:ln>
          <a:effectLst/>
        </p:spPr>
        <p:style>
          <a:lnRef idx="0">
            <a:srgbClr val="000000"/>
          </a:lnRef>
          <a:fillRef idx="1">
            <a:srgbClr val="000000"/>
          </a:fillRef>
          <a:effectRef idx="0">
            <a:srgbClr val="000000"/>
          </a:effectRef>
          <a:fontRef idx="minor">
            <a:schemeClr val="lt1"/>
          </a:fontRef>
        </p:style>
        <p:txBody>
          <a:bodyPr spcFirstLastPara="0" vert="vert270" wrap="square" lIns="0" tIns="0" rIns="0" bIns="0" numCol="1" spcCol="1268" anchor="ctr" anchorCtr="0">
            <a:noAutofit/>
          </a:bodyPr>
          <a:lstStyle/>
          <a:p>
            <a:pPr marL="0" lvl="0" indent="0" algn="ctr" defTabSz="111124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ru-RU" sz="2500"/>
          </a:p>
        </p:txBody>
      </p:sp>
      <p:sp>
        <p:nvSpPr>
          <p:cNvPr id="131430312" name=""/>
          <p:cNvSpPr txBox="1"/>
          <p:nvPr/>
        </p:nvSpPr>
        <p:spPr bwMode="auto">
          <a:xfrm flipH="0" flipV="0">
            <a:off x="3689042" y="1078746"/>
            <a:ext cx="579133" cy="518518"/>
          </a:xfrm>
          <a:prstGeom prst="rect">
            <a:avLst/>
          </a:prstGeom>
          <a:noFill/>
        </p:spPr>
        <p:txBody>
          <a:bodyPr vertOverflow="overflow" horzOverflow="overflow" vert="horz" wrap="none" lIns="91440" tIns="45720" rIns="91440" bIns="45720" numCol="1" spcCol="0" rtlCol="0" fromWordArt="0" anchor="t" anchorCtr="0" forceAA="0" upright="0" compatLnSpc="0">
            <a:spAutoFit/>
          </a:bodyPr>
          <a:p>
            <a:pPr algn="ctr">
              <a:defRPr/>
            </a:pPr>
            <a:r>
              <a:rPr/>
              <a:t>Q4 </a:t>
            </a:r>
            <a:endParaRPr/>
          </a:p>
          <a:p>
            <a:pPr algn="ctr">
              <a:defRPr/>
            </a:pPr>
            <a:r>
              <a:rPr/>
              <a:t>2027</a:t>
            </a:r>
            <a:endParaRPr/>
          </a:p>
        </p:txBody>
      </p:sp>
      <p:sp>
        <p:nvSpPr>
          <p:cNvPr id="146354751" name=""/>
          <p:cNvSpPr txBox="1"/>
          <p:nvPr/>
        </p:nvSpPr>
        <p:spPr bwMode="auto">
          <a:xfrm flipH="0" flipV="0">
            <a:off x="2379144" y="1935414"/>
            <a:ext cx="1822478" cy="1585319"/>
          </a:xfrm>
          <a:prstGeom prst="rect">
            <a:avLst/>
          </a:prstGeom>
          <a:noFill/>
          <a:ln w="12699">
            <a:solidFill>
              <a:schemeClr val="accent1">
                <a:lumMod val="50196"/>
              </a:schemeClr>
            </a:solidFill>
            <a:prstDash val="solid"/>
          </a:ln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lvl="0" algn="ctr">
              <a:spcBef>
                <a:spcPts val="0"/>
              </a:spcBef>
              <a:spcAft>
                <a:spcPts val="0"/>
              </a:spcAft>
              <a:defRPr/>
            </a:pPr>
            <a:r>
              <a:rPr lang="en"/>
              <a:t>Final S-FRS commissioning Milestone 12, Particle ID validation with simple detector setup inside HE Cave @ FHF2</a:t>
            </a:r>
            <a:endParaRPr/>
          </a:p>
        </p:txBody>
      </p:sp>
      <p:sp modelId="{134BDE9A-BE6F-422E-8BCE-86C03920588D}">
        <p:nvSpPr>
          <p:cNvPr id="1755579726" name=""/>
          <p:cNvSpPr/>
          <p:nvPr/>
        </p:nvSpPr>
        <p:spPr bwMode="auto">
          <a:xfrm rot="5399976" flipH="0" flipV="0">
            <a:off x="3136196" y="1665214"/>
            <a:ext cx="263623" cy="200997"/>
          </a:xfrm>
          <a:prstGeom prst="rightArrow">
            <a:avLst>
              <a:gd name="adj1" fmla="val 60000"/>
              <a:gd name="adj2" fmla="val 50000"/>
            </a:avLst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  <a:effectLst/>
        </p:spPr>
        <p:style>
          <a:lnRef idx="0">
            <a:srgbClr val="000000"/>
          </a:lnRef>
          <a:fillRef idx="1">
            <a:srgbClr val="000000"/>
          </a:fillRef>
          <a:effectRef idx="0">
            <a:srgbClr val="000000"/>
          </a:effectRef>
          <a:fontRef idx="minor">
            <a:schemeClr val="lt1"/>
          </a:fontRef>
        </p:style>
        <p:txBody>
          <a:bodyPr spcFirstLastPara="0" vert="vert270" wrap="square" lIns="0" tIns="0" rIns="0" bIns="0" numCol="1" spcCol="1267" anchor="ctr" anchorCtr="0">
            <a:noAutofit/>
          </a:bodyPr>
          <a:lstStyle/>
          <a:p>
            <a:pPr marL="0" lvl="0" indent="0" algn="ctr" defTabSz="111124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ru-RU" sz="25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6068194" name="Google Shape;125;p27"/>
          <p:cNvSpPr txBox="1"/>
          <p:nvPr/>
        </p:nvSpPr>
        <p:spPr bwMode="auto">
          <a:xfrm>
            <a:off x="317520" y="130680"/>
            <a:ext cx="6071037" cy="700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45697" rIns="91422" bIns="45697" anchor="b" anchorCtr="0">
            <a:no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" sz="2000" b="1" i="0" u="none" strike="noStrike" cap="none">
                <a:solidFill>
                  <a:srgbClr val="333333"/>
                </a:solidFill>
                <a:latin typeface="Arial"/>
                <a:ea typeface="Arial"/>
                <a:cs typeface="Arial"/>
              </a:rPr>
              <a:t>NUSTAR Strategy towards FS</a:t>
            </a:r>
            <a:endParaRPr sz="2000" b="0" i="0" u="none" strike="noStrike" cap="none">
              <a:solidFill>
                <a:srgbClr val="333333"/>
              </a:solidFill>
              <a:latin typeface="Arial"/>
              <a:ea typeface="Arial"/>
              <a:cs typeface="Arial"/>
            </a:endParaRPr>
          </a:p>
        </p:txBody>
      </p:sp>
      <p:grpSp>
        <p:nvGrpSpPr>
          <p:cNvPr id="732812216" name=""/>
          <p:cNvGrpSpPr/>
          <p:nvPr/>
        </p:nvGrpSpPr>
        <p:grpSpPr bwMode="auto">
          <a:xfrm flipH="0" flipV="0">
            <a:off x="2875319" y="3037428"/>
            <a:ext cx="4681992" cy="1909814"/>
            <a:chOff x="0" y="0"/>
            <a:chExt cx="4681992" cy="1909814"/>
          </a:xfrm>
        </p:grpSpPr>
        <p:grpSp>
          <p:nvGrpSpPr>
            <p:cNvPr id="563567931" name=""/>
            <p:cNvGrpSpPr/>
            <p:nvPr/>
          </p:nvGrpSpPr>
          <p:grpSpPr bwMode="auto">
            <a:xfrm flipH="0" flipV="0">
              <a:off x="0" y="0"/>
              <a:ext cx="4681992" cy="1909814"/>
              <a:chOff x="0" y="0"/>
              <a:chExt cx="4681992" cy="1909814"/>
            </a:xfrm>
          </p:grpSpPr>
          <p:pic>
            <p:nvPicPr>
              <p:cNvPr id="541994716" name="Google Shape;126;p27"/>
              <p:cNvPicPr/>
              <p:nvPr/>
            </p:nvPicPr>
            <p:blipFill>
              <a:blip r:embed="rId2">
                <a:alphaModFix/>
              </a:blip>
              <a:srcRect l="0" t="5302" r="22500" b="36099"/>
              <a:stretch/>
            </p:blipFill>
            <p:spPr bwMode="auto">
              <a:xfrm>
                <a:off x="0" y="31347"/>
                <a:ext cx="4656839" cy="1877581"/>
              </a:xfrm>
              <a:prstGeom prst="rect">
                <a:avLst/>
              </a:prstGeom>
              <a:noFill/>
              <a:ln>
                <a:noFill/>
              </a:ln>
            </p:spPr>
          </p:pic>
          <p:cxnSp>
            <p:nvCxnSpPr>
              <p:cNvPr id="1764840568" name="Google Shape;127;p27"/>
              <p:cNvCxnSpPr>
                <a:cxnSpLocks/>
              </p:cNvCxnSpPr>
              <p:nvPr/>
            </p:nvCxnSpPr>
            <p:spPr bwMode="auto">
              <a:xfrm flipH="1">
                <a:off x="596187" y="620735"/>
                <a:ext cx="87535" cy="69495"/>
              </a:xfrm>
              <a:prstGeom prst="straightConnector1">
                <a:avLst/>
              </a:prstGeom>
              <a:noFill/>
              <a:ln w="54700" cap="flat" cmpd="sng">
                <a:solidFill>
                  <a:srgbClr val="72BF44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grpSp>
            <p:nvGrpSpPr>
              <p:cNvPr id="1189275567" name="Google Shape;128;p27"/>
              <p:cNvGrpSpPr/>
              <p:nvPr/>
            </p:nvGrpSpPr>
            <p:grpSpPr bwMode="auto">
              <a:xfrm flipH="0" flipV="0">
                <a:off x="252550" y="514864"/>
                <a:ext cx="3368585" cy="773387"/>
                <a:chOff x="0" y="0"/>
                <a:chExt cx="3368585" cy="773387"/>
              </a:xfrm>
            </p:grpSpPr>
            <p:cxnSp>
              <p:nvCxnSpPr>
                <p:cNvPr id="1652229018" name="Google Shape;129;p27"/>
                <p:cNvCxnSpPr>
                  <a:cxnSpLocks/>
                </p:cNvCxnSpPr>
                <p:nvPr/>
              </p:nvCxnSpPr>
              <p:spPr bwMode="auto">
                <a:xfrm rot="10799922" flipH="1">
                  <a:off x="0" y="112079"/>
                  <a:ext cx="411653" cy="383263"/>
                </a:xfrm>
                <a:prstGeom prst="straightConnector1">
                  <a:avLst/>
                </a:prstGeom>
                <a:noFill/>
                <a:ln w="54700" cap="flat" cmpd="sng">
                  <a:solidFill>
                    <a:srgbClr val="94FA58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737305977" name="Google Shape;130;p27"/>
                <p:cNvCxnSpPr>
                  <a:cxnSpLocks/>
                </p:cNvCxnSpPr>
                <p:nvPr/>
              </p:nvCxnSpPr>
              <p:spPr bwMode="auto">
                <a:xfrm rot="10799922" flipH="1">
                  <a:off x="411653" y="3547"/>
                  <a:ext cx="684315" cy="108532"/>
                </a:xfrm>
                <a:prstGeom prst="straightConnector1">
                  <a:avLst/>
                </a:prstGeom>
                <a:noFill/>
                <a:ln w="54700" cap="flat" cmpd="sng">
                  <a:solidFill>
                    <a:srgbClr val="94FA58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876408724" name="Google Shape;131;p27"/>
                <p:cNvCxnSpPr>
                  <a:cxnSpLocks/>
                </p:cNvCxnSpPr>
                <p:nvPr/>
              </p:nvCxnSpPr>
              <p:spPr bwMode="auto">
                <a:xfrm rot="10799922">
                  <a:off x="1095967" y="0"/>
                  <a:ext cx="420525" cy="120064"/>
                </a:xfrm>
                <a:prstGeom prst="straightConnector1">
                  <a:avLst/>
                </a:prstGeom>
                <a:noFill/>
                <a:ln w="54700" cap="flat" cmpd="sng">
                  <a:solidFill>
                    <a:srgbClr val="94FA58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415323763" name="Google Shape;132;p27"/>
                <p:cNvCxnSpPr>
                  <a:cxnSpLocks/>
                </p:cNvCxnSpPr>
                <p:nvPr/>
              </p:nvCxnSpPr>
              <p:spPr bwMode="auto">
                <a:xfrm>
                  <a:off x="1514721" y="113854"/>
                  <a:ext cx="337721" cy="362266"/>
                </a:xfrm>
                <a:prstGeom prst="straightConnector1">
                  <a:avLst/>
                </a:prstGeom>
                <a:noFill/>
                <a:ln w="54700" cap="flat" cmpd="sng">
                  <a:solidFill>
                    <a:srgbClr val="94FA58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2002774899" name="Google Shape;133;p27"/>
                <p:cNvCxnSpPr>
                  <a:cxnSpLocks/>
                </p:cNvCxnSpPr>
                <p:nvPr/>
              </p:nvCxnSpPr>
              <p:spPr bwMode="auto">
                <a:xfrm rot="10799922">
                  <a:off x="1848008" y="466659"/>
                  <a:ext cx="457787" cy="140175"/>
                </a:xfrm>
                <a:prstGeom prst="straightConnector1">
                  <a:avLst/>
                </a:prstGeom>
                <a:noFill/>
                <a:ln w="54700" cap="flat" cmpd="sng">
                  <a:solidFill>
                    <a:srgbClr val="94FA58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405736935" name="Google Shape;134;p27"/>
                <p:cNvCxnSpPr>
                  <a:cxnSpLocks/>
                </p:cNvCxnSpPr>
                <p:nvPr/>
              </p:nvCxnSpPr>
              <p:spPr bwMode="auto">
                <a:xfrm rot="10799922" flipH="1">
                  <a:off x="2301359" y="560403"/>
                  <a:ext cx="375574" cy="46428"/>
                </a:xfrm>
                <a:prstGeom prst="straightConnector1">
                  <a:avLst/>
                </a:prstGeom>
                <a:noFill/>
                <a:ln w="54700" cap="flat" cmpd="sng">
                  <a:solidFill>
                    <a:srgbClr val="94FA58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943410635" name="Google Shape;135;p27"/>
                <p:cNvCxnSpPr>
                  <a:cxnSpLocks/>
                </p:cNvCxnSpPr>
                <p:nvPr/>
              </p:nvCxnSpPr>
              <p:spPr bwMode="auto">
                <a:xfrm rot="10799922">
                  <a:off x="2672144" y="555536"/>
                  <a:ext cx="696440" cy="217851"/>
                </a:xfrm>
                <a:prstGeom prst="straightConnector1">
                  <a:avLst/>
                </a:prstGeom>
                <a:noFill/>
                <a:ln w="54700" cap="flat" cmpd="sng">
                  <a:solidFill>
                    <a:srgbClr val="94FA58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1498639258" name="Google Shape;136;p27"/>
              <p:cNvGrpSpPr/>
              <p:nvPr/>
            </p:nvGrpSpPr>
            <p:grpSpPr bwMode="auto">
              <a:xfrm flipH="0" flipV="0">
                <a:off x="1648981" y="0"/>
                <a:ext cx="3033010" cy="1909814"/>
                <a:chOff x="0" y="0"/>
                <a:chExt cx="3033010" cy="1909814"/>
              </a:xfrm>
            </p:grpSpPr>
            <p:sp>
              <p:nvSpPr>
                <p:cNvPr id="165905128" name="Google Shape;137;p27"/>
                <p:cNvSpPr/>
                <p:nvPr/>
              </p:nvSpPr>
              <p:spPr bwMode="auto">
                <a:xfrm>
                  <a:off x="0" y="147863"/>
                  <a:ext cx="826265" cy="225344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2" tIns="91422" rIns="91422" bIns="91422" anchor="ctr" anchorCtr="0">
                  <a:noAutofit/>
                </a:bodyPr>
                <a:lstStyle/>
                <a:p>
                  <a:pPr marL="0" lvl="0" indent="0" algn="l">
                    <a:spcBef>
                      <a:spcPts val="0"/>
                    </a:spcBef>
                    <a:spcAft>
                      <a:spcPts val="0"/>
                    </a:spcAft>
                    <a:buNone/>
                    <a:defRPr/>
                  </a:pPr>
                  <a:endParaRPr/>
                </a:p>
              </p:txBody>
            </p:sp>
            <p:sp>
              <p:nvSpPr>
                <p:cNvPr id="1123771204" name="Google Shape;138;p27"/>
                <p:cNvSpPr/>
                <p:nvPr/>
              </p:nvSpPr>
              <p:spPr bwMode="auto">
                <a:xfrm>
                  <a:off x="1688610" y="0"/>
                  <a:ext cx="600920" cy="150229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2" tIns="91422" rIns="91422" bIns="91422" anchor="ctr" anchorCtr="0">
                  <a:noAutofit/>
                </a:bodyPr>
                <a:lstStyle/>
                <a:p>
                  <a:pPr marL="0" lvl="0" indent="0" algn="l">
                    <a:spcBef>
                      <a:spcPts val="0"/>
                    </a:spcBef>
                    <a:spcAft>
                      <a:spcPts val="0"/>
                    </a:spcAft>
                    <a:buNone/>
                    <a:defRPr/>
                  </a:pPr>
                  <a:endParaRPr/>
                </a:p>
              </p:txBody>
            </p:sp>
            <p:sp>
              <p:nvSpPr>
                <p:cNvPr id="1137765525" name="Google Shape;139;p27"/>
                <p:cNvSpPr/>
                <p:nvPr/>
              </p:nvSpPr>
              <p:spPr bwMode="auto">
                <a:xfrm flipH="0" flipV="0">
                  <a:off x="2720391" y="629632"/>
                  <a:ext cx="312619" cy="334686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2" tIns="91422" rIns="91422" bIns="91422" anchor="ctr" anchorCtr="0">
                  <a:noAutofit/>
                </a:bodyPr>
                <a:lstStyle/>
                <a:p>
                  <a:pPr marL="0" lvl="0" indent="0" algn="l">
                    <a:spcBef>
                      <a:spcPts val="0"/>
                    </a:spcBef>
                    <a:spcAft>
                      <a:spcPts val="0"/>
                    </a:spcAft>
                    <a:buNone/>
                    <a:defRPr/>
                  </a:pPr>
                  <a:endParaRPr/>
                </a:p>
              </p:txBody>
            </p:sp>
            <p:sp>
              <p:nvSpPr>
                <p:cNvPr id="1316402666" name="Google Shape;140;p27"/>
                <p:cNvSpPr/>
                <p:nvPr/>
              </p:nvSpPr>
              <p:spPr bwMode="auto">
                <a:xfrm>
                  <a:off x="454238" y="1481599"/>
                  <a:ext cx="826265" cy="352506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2" tIns="91422" rIns="91422" bIns="91422" anchor="ctr" anchorCtr="0">
                  <a:noAutofit/>
                </a:bodyPr>
                <a:lstStyle/>
                <a:p>
                  <a:pPr marL="0" lvl="0" indent="0" algn="l">
                    <a:spcBef>
                      <a:spcPts val="0"/>
                    </a:spcBef>
                    <a:spcAft>
                      <a:spcPts val="0"/>
                    </a:spcAft>
                    <a:buNone/>
                    <a:defRPr/>
                  </a:pPr>
                  <a:endParaRPr/>
                </a:p>
              </p:txBody>
            </p:sp>
            <p:sp>
              <p:nvSpPr>
                <p:cNvPr id="1809555420" name="Google Shape;143;p27"/>
                <p:cNvSpPr/>
                <p:nvPr/>
              </p:nvSpPr>
              <p:spPr bwMode="auto">
                <a:xfrm>
                  <a:off x="1831347" y="1154869"/>
                  <a:ext cx="225344" cy="2253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00" h="21600" fill="norm" stroke="1" extrusionOk="0">
                      <a:moveTo>
                        <a:pt x="10797" y="0"/>
                      </a:moveTo>
                      <a:lnTo>
                        <a:pt x="8278" y="8256"/>
                      </a:lnTo>
                      <a:lnTo>
                        <a:pt x="0" y="8256"/>
                      </a:lnTo>
                      <a:lnTo>
                        <a:pt x="6722" y="13405"/>
                      </a:lnTo>
                      <a:lnTo>
                        <a:pt x="4198" y="21600"/>
                      </a:lnTo>
                      <a:lnTo>
                        <a:pt x="10797" y="16580"/>
                      </a:lnTo>
                      <a:lnTo>
                        <a:pt x="17401" y="21600"/>
                      </a:lnTo>
                      <a:lnTo>
                        <a:pt x="14878" y="13405"/>
                      </a:lnTo>
                      <a:lnTo>
                        <a:pt x="21600" y="8256"/>
                      </a:lnTo>
                      <a:lnTo>
                        <a:pt x="13321" y="8256"/>
                      </a:lnTo>
                      <a:lnTo>
                        <a:pt x="10797" y="0"/>
                      </a:lnTo>
                      <a:close/>
                    </a:path>
                  </a:pathLst>
                </a:custGeom>
                <a:solidFill>
                  <a:srgbClr val="7AC2F8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sp>
            <p:grpSp>
              <p:nvGrpSpPr>
                <p:cNvPr id="270529071" name="Google Shape;144;p27"/>
                <p:cNvGrpSpPr/>
                <p:nvPr/>
              </p:nvGrpSpPr>
              <p:grpSpPr bwMode="auto">
                <a:xfrm flipH="0" flipV="0">
                  <a:off x="1373659" y="202868"/>
                  <a:ext cx="1630645" cy="1706945"/>
                  <a:chOff x="0" y="0"/>
                  <a:chExt cx="1630645" cy="1706945"/>
                </a:xfrm>
              </p:grpSpPr>
              <p:sp>
                <p:nvSpPr>
                  <p:cNvPr id="1877696301" name="Google Shape;145;p27"/>
                  <p:cNvSpPr/>
                  <p:nvPr/>
                </p:nvSpPr>
                <p:spPr bwMode="auto">
                  <a:xfrm rot="-2124493">
                    <a:off x="539111" y="0"/>
                    <a:ext cx="694074" cy="234807"/>
                  </a:xfrm>
                  <a:prstGeom prst="rect">
                    <a:avLst/>
                  </a:prstGeom>
                  <a:solidFill>
                    <a:srgbClr val="B2B2B2">
                      <a:alpha val="64705"/>
                    </a:srgbClr>
                  </a:solidFill>
                  <a:ln>
                    <a:noFill/>
                  </a:ln>
                </p:spPr>
                <p:txBody>
                  <a:bodyPr spcFirstLastPara="1" wrap="square" lIns="91422" tIns="91422" rIns="91422" bIns="91422" anchor="ctr" anchorCtr="0">
                    <a:noAutofit/>
                  </a:bodyPr>
                  <a:lstStyle/>
                  <a:p>
                    <a:pPr marL="0" lvl="0" indent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  <a:defRPr/>
                    </a:pPr>
                    <a:endParaRPr/>
                  </a:p>
                </p:txBody>
              </p:sp>
              <p:sp>
                <p:nvSpPr>
                  <p:cNvPr id="377683914" name="Google Shape;146;p27"/>
                  <p:cNvSpPr/>
                  <p:nvPr/>
                </p:nvSpPr>
                <p:spPr bwMode="auto">
                  <a:xfrm rot="-2124493">
                    <a:off x="587316" y="192518"/>
                    <a:ext cx="927700" cy="301050"/>
                  </a:xfrm>
                  <a:prstGeom prst="rect">
                    <a:avLst/>
                  </a:prstGeom>
                  <a:solidFill>
                    <a:srgbClr val="B2B2B2">
                      <a:alpha val="64705"/>
                    </a:srgbClr>
                  </a:solidFill>
                  <a:ln>
                    <a:noFill/>
                  </a:ln>
                </p:spPr>
                <p:txBody>
                  <a:bodyPr spcFirstLastPara="1" wrap="square" lIns="91422" tIns="91422" rIns="91422" bIns="91422" anchor="ctr" anchorCtr="0">
                    <a:noAutofit/>
                  </a:bodyPr>
                  <a:lstStyle/>
                  <a:p>
                    <a:pPr marL="0" lvl="0" indent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  <a:defRPr/>
                    </a:pPr>
                    <a:endParaRPr/>
                  </a:p>
                </p:txBody>
              </p:sp>
              <p:sp>
                <p:nvSpPr>
                  <p:cNvPr id="1856704775" name="Google Shape;147;p27"/>
                  <p:cNvSpPr/>
                  <p:nvPr/>
                </p:nvSpPr>
                <p:spPr bwMode="auto">
                  <a:xfrm rot="1096090">
                    <a:off x="0" y="1338467"/>
                    <a:ext cx="927700" cy="222091"/>
                  </a:xfrm>
                  <a:prstGeom prst="rect">
                    <a:avLst/>
                  </a:prstGeom>
                  <a:solidFill>
                    <a:srgbClr val="B2B2B2">
                      <a:alpha val="64705"/>
                    </a:srgbClr>
                  </a:solidFill>
                  <a:ln>
                    <a:noFill/>
                  </a:ln>
                </p:spPr>
                <p:txBody>
                  <a:bodyPr spcFirstLastPara="1" wrap="square" lIns="91422" tIns="91422" rIns="91422" bIns="91422" anchor="ctr" anchorCtr="0">
                    <a:noAutofit/>
                  </a:bodyPr>
                  <a:lstStyle/>
                  <a:p>
                    <a:pPr marL="0" lvl="0" indent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  <a:defRPr/>
                    </a:pPr>
                    <a:endParaRPr/>
                  </a:p>
                </p:txBody>
              </p:sp>
              <p:sp>
                <p:nvSpPr>
                  <p:cNvPr id="11269514" name="Google Shape;148;p27"/>
                  <p:cNvSpPr/>
                  <p:nvPr/>
                </p:nvSpPr>
                <p:spPr bwMode="auto">
                  <a:xfrm rot="38330">
                    <a:off x="656515" y="1484557"/>
                    <a:ext cx="974129" cy="222387"/>
                  </a:xfrm>
                  <a:prstGeom prst="rect">
                    <a:avLst/>
                  </a:prstGeom>
                  <a:solidFill>
                    <a:srgbClr val="B2B2B2">
                      <a:alpha val="5490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2" tIns="91422" rIns="91422" bIns="91422" anchor="ctr" anchorCtr="0">
                    <a:noAutofit/>
                  </a:bodyPr>
                  <a:lstStyle/>
                  <a:p>
                    <a:pPr marL="0" lvl="0" indent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  <a:defRPr/>
                    </a:pPr>
                    <a:endParaRPr/>
                  </a:p>
                </p:txBody>
              </p:sp>
            </p:grpSp>
          </p:grpSp>
          <p:sp>
            <p:nvSpPr>
              <p:cNvPr id="1286037616" name="Google Shape;157;p27"/>
              <p:cNvSpPr txBox="1"/>
              <p:nvPr/>
            </p:nvSpPr>
            <p:spPr bwMode="auto">
              <a:xfrm flipH="0" flipV="0">
                <a:off x="316773" y="1420938"/>
                <a:ext cx="2288463" cy="40021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0000" tIns="45000" rIns="90000" bIns="45000" anchor="t" anchorCtr="0">
                <a:noAutofit/>
              </a:bodyPr>
              <a:lstStyle/>
              <a:p>
                <a:pPr marL="0" marR="0" lvl="0" indent="0" algn="ctr">
                  <a:spcBef>
                    <a:spcPts val="0"/>
                  </a:spcBef>
                  <a:spcAft>
                    <a:spcPts val="0"/>
                  </a:spcAft>
                  <a:buNone/>
                  <a:defRPr/>
                </a:pPr>
                <a:r>
                  <a:rPr lang="en" b="1"/>
                  <a:t>Common NUSTAR Experiment </a:t>
                </a:r>
                <a:r>
                  <a:rPr lang="en" b="1"/>
                  <a:t>@ FHF2</a:t>
                </a:r>
                <a:endParaRPr lang="en" b="1"/>
              </a:p>
            </p:txBody>
          </p:sp>
          <p:cxnSp>
            <p:nvCxnSpPr>
              <p:cNvPr id="921244211" name="Google Shape;158;p27"/>
              <p:cNvCxnSpPr>
                <a:cxnSpLocks/>
                <a:stCxn id="1286037616" idx="3"/>
              </p:cNvCxnSpPr>
              <p:nvPr/>
            </p:nvCxnSpPr>
            <p:spPr bwMode="auto">
              <a:xfrm rot="0" flipH="0" flipV="1">
                <a:off x="2605237" y="1276896"/>
                <a:ext cx="993125" cy="344149"/>
              </a:xfrm>
              <a:prstGeom prst="straightConnector1">
                <a:avLst/>
              </a:prstGeom>
              <a:noFill/>
              <a:ln w="183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stealth" w="med" len="med"/>
              </a:ln>
            </p:spPr>
          </p:cxnSp>
        </p:grpSp>
        <p:sp>
          <p:nvSpPr>
            <p:cNvPr id="2100929453" name=""/>
            <p:cNvSpPr txBox="1"/>
            <p:nvPr/>
          </p:nvSpPr>
          <p:spPr bwMode="auto">
            <a:xfrm flipH="0" flipV="0">
              <a:off x="3717895" y="1264525"/>
              <a:ext cx="458610" cy="244199"/>
            </a:xfrm>
            <a:prstGeom prst="rect">
              <a:avLst/>
            </a:prstGeom>
            <a:solidFill>
              <a:srgbClr val="9C9C9C"/>
            </a:solidFill>
            <a:ln w="6349">
              <a:solidFill>
                <a:schemeClr val="accent1">
                  <a:lumMod val="50196"/>
                </a:schemeClr>
              </a:solidFill>
              <a:prstDash val="solid"/>
            </a:ln>
          </p:spPr>
          <p:txBody>
            <a:bodyPr vertOverflow="overflow" horzOverflow="overflow" vert="horz" wrap="square" lIns="91440" tIns="45720" rIns="91440" bIns="45720" numCol="1" spcCol="0" rtlCol="0" fromWordArt="0" anchor="t" anchorCtr="0" forceAA="0" upright="0" compatLnSpc="0">
              <a:spAutoFit/>
            </a:bodyPr>
            <a:p>
              <a:pPr>
                <a:defRPr/>
              </a:pPr>
              <a:r>
                <a:rPr sz="1000" b="1"/>
                <a:t>HEC</a:t>
              </a:r>
              <a:endParaRPr sz="1000"/>
            </a:p>
          </p:txBody>
        </p:sp>
      </p:grpSp>
      <p:sp modelId="{91EB00D5-C938-4A91-AEA3-314EBF5E6F6D}">
        <p:nvSpPr>
          <p:cNvPr id="1014834225" name=""/>
          <p:cNvSpPr/>
          <p:nvPr/>
        </p:nvSpPr>
        <p:spPr bwMode="auto">
          <a:xfrm flipH="0" flipV="0">
            <a:off x="70481" y="1062402"/>
            <a:ext cx="1315054" cy="571498"/>
          </a:xfrm>
          <a:prstGeom prst="roundRect">
            <a:avLst>
              <a:gd name="adj" fmla="val 10000"/>
            </a:avLst>
          </a:prstGeom>
          <a:solidFill>
            <a:schemeClr val="accent1">
              <a:hueOff val="0"/>
              <a:satOff val="0"/>
              <a:lumOff val="0"/>
              <a:alphaOff val="0"/>
            </a:schemeClr>
          </a:solidFill>
          <a:ln w="12700" cap="flat" cmpd="sng" algn="ctr">
            <a:solidFill>
              <a:schemeClr val="lt1">
                <a:hueOff val="0"/>
                <a:satOff val="0"/>
                <a:lumOff val="0"/>
                <a:alphaOff val="0"/>
              </a:schemeClr>
            </a:solidFill>
            <a:prstDash val="solid"/>
            <a:miter lim="800000"/>
          </a:ln>
          <a:effectLst/>
        </p:spPr>
        <p:style>
          <a:lnRef idx="2">
            <a:srgbClr val="000000"/>
          </a:lnRef>
          <a:fillRef idx="1">
            <a:srgbClr val="000000"/>
          </a:fillRef>
          <a:effectRef idx="0">
            <a:srgbClr val="000000"/>
          </a:effectRef>
          <a:fontRef idx="minor">
            <a:schemeClr val="lt1"/>
          </a:fontRef>
        </p:style>
        <p:txBody>
          <a:bodyPr spcFirstLastPara="0" vertOverflow="overflow" horzOverflow="overflow" vert="horz" wrap="square" lIns="72387" tIns="72387" rIns="72387" bIns="72387" numCol="1" spcCol="1268" rtlCol="0" fromWordArt="0" anchor="ctr" anchorCtr="0" forceAA="0" upright="0" compatLnSpc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" sz="1100" b="0" i="0" u="none" strike="noStrike" cap="none" spc="0">
                <a:solidFill>
                  <a:schemeClr val="lt1"/>
                </a:solidFill>
                <a:latin typeface="Arial"/>
                <a:ea typeface="Arial"/>
                <a:cs typeface="Arial"/>
              </a:rPr>
              <a:t>Handover “cave ready for installation”</a:t>
            </a:r>
            <a:endParaRPr sz="1100"/>
          </a:p>
        </p:txBody>
      </p:sp>
      <p:sp modelId="{91EB00D5-C938-4A91-AEA3-314EBF5E6F6D}">
        <p:nvSpPr>
          <p:cNvPr id="689980016" name=""/>
          <p:cNvSpPr/>
          <p:nvPr/>
        </p:nvSpPr>
        <p:spPr bwMode="auto">
          <a:xfrm flipH="0" flipV="0">
            <a:off x="1538181" y="1062402"/>
            <a:ext cx="1166202" cy="571498"/>
          </a:xfrm>
          <a:prstGeom prst="roundRect">
            <a:avLst>
              <a:gd name="adj" fmla="val 10000"/>
            </a:avLst>
          </a:prstGeom>
          <a:solidFill>
            <a:schemeClr val="accent1">
              <a:hueOff val="0"/>
              <a:satOff val="0"/>
              <a:lumOff val="0"/>
              <a:alphaOff val="0"/>
            </a:schemeClr>
          </a:solidFill>
          <a:ln w="12700" cap="flat" cmpd="sng" algn="ctr">
            <a:solidFill>
              <a:schemeClr val="lt1">
                <a:hueOff val="0"/>
                <a:satOff val="0"/>
                <a:lumOff val="0"/>
                <a:alphaOff val="0"/>
              </a:schemeClr>
            </a:solidFill>
            <a:prstDash val="solid"/>
            <a:miter lim="800000"/>
          </a:ln>
          <a:effectLst/>
        </p:spPr>
        <p:style>
          <a:lnRef idx="2">
            <a:srgbClr val="000000"/>
          </a:lnRef>
          <a:fillRef idx="1">
            <a:srgbClr val="000000"/>
          </a:fillRef>
          <a:effectRef idx="0">
            <a:srgbClr val="000000"/>
          </a:effectRef>
          <a:fontRef idx="minor">
            <a:schemeClr val="lt1"/>
          </a:fontRef>
        </p:style>
        <p:txBody>
          <a:bodyPr spcFirstLastPara="0" vertOverflow="overflow" horzOverflow="overflow" vert="horz" wrap="square" lIns="30477" tIns="30477" rIns="30477" bIns="30477" numCol="1" spcCol="1268" rtlCol="0" fromWordArt="0" anchor="ctr" anchorCtr="0" forceAA="0" upright="0" compatLnSpc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" sz="1100" b="0" i="0" u="none" strike="noStrike" cap="none" spc="0">
                <a:solidFill>
                  <a:schemeClr val="lt1"/>
                </a:solidFill>
                <a:latin typeface="Arial"/>
                <a:ea typeface="Arial"/>
                <a:cs typeface="Arial"/>
              </a:rPr>
              <a:t>HE Cave Handover from Super-FRS</a:t>
            </a:r>
            <a:endParaRPr sz="1100"/>
          </a:p>
        </p:txBody>
      </p:sp>
      <p:sp modelId="{91EB00D5-C938-4A91-AEA3-314EBF5E6F6D}">
        <p:nvSpPr>
          <p:cNvPr id="2057977087" name=""/>
          <p:cNvSpPr/>
          <p:nvPr/>
        </p:nvSpPr>
        <p:spPr bwMode="auto">
          <a:xfrm flipH="0" flipV="0">
            <a:off x="2861209" y="1062402"/>
            <a:ext cx="803988" cy="571498"/>
          </a:xfrm>
          <a:prstGeom prst="roundRect">
            <a:avLst>
              <a:gd name="adj" fmla="val 10000"/>
            </a:avLst>
          </a:prstGeom>
          <a:solidFill>
            <a:schemeClr val="accent1">
              <a:hueOff val="0"/>
              <a:satOff val="0"/>
              <a:lumOff val="0"/>
              <a:alphaOff val="0"/>
            </a:schemeClr>
          </a:solidFill>
          <a:ln w="12700" cap="flat" cmpd="sng" algn="ctr">
            <a:solidFill>
              <a:schemeClr val="lt1">
                <a:hueOff val="0"/>
                <a:satOff val="0"/>
                <a:lumOff val="0"/>
                <a:alphaOff val="0"/>
              </a:schemeClr>
            </a:solidFill>
            <a:prstDash val="solid"/>
            <a:miter lim="800000"/>
          </a:ln>
          <a:effectLst/>
        </p:spPr>
        <p:style>
          <a:lnRef idx="2">
            <a:srgbClr val="000000"/>
          </a:lnRef>
          <a:fillRef idx="1">
            <a:srgbClr val="000000"/>
          </a:fillRef>
          <a:effectRef idx="0">
            <a:srgbClr val="000000"/>
          </a:effectRef>
          <a:fontRef idx="minor">
            <a:schemeClr val="lt1"/>
          </a:fontRef>
        </p:style>
        <p:txBody>
          <a:bodyPr spcFirstLastPara="0" vertOverflow="overflow" horzOverflow="overflow" vert="horz" wrap="square" lIns="30477" tIns="30477" rIns="30477" bIns="30477" numCol="1" spcCol="1268" rtlCol="0" fromWordArt="0" anchor="ctr" anchorCtr="0" forceAA="0" upright="0" compatLnSpc="0">
            <a:noAutofit/>
          </a:bodyPr>
          <a:lstStyle/>
          <a:p>
            <a:pPr marL="0" lvl="0" indent="0" algn="ctr" defTabSz="244474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sz="1100"/>
              <a:t>S-FRS M12</a:t>
            </a:r>
            <a:endParaRPr sz="1100"/>
          </a:p>
        </p:txBody>
      </p:sp>
      <p:sp modelId="{91EB00D5-C938-4A91-AEA3-314EBF5E6F6D}">
        <p:nvSpPr>
          <p:cNvPr id="1166695614" name=""/>
          <p:cNvSpPr/>
          <p:nvPr/>
        </p:nvSpPr>
        <p:spPr bwMode="auto">
          <a:xfrm flipH="0" flipV="0">
            <a:off x="4304811" y="1062402"/>
            <a:ext cx="1618269" cy="571498"/>
          </a:xfrm>
          <a:prstGeom prst="roundRect">
            <a:avLst>
              <a:gd name="adj" fmla="val 10000"/>
            </a:avLst>
          </a:prstGeom>
          <a:solidFill>
            <a:schemeClr val="accent1">
              <a:hueOff val="0"/>
              <a:satOff val="0"/>
              <a:lumOff val="0"/>
              <a:alphaOff val="0"/>
            </a:schemeClr>
          </a:solidFill>
          <a:ln w="12700" cap="flat" cmpd="sng" algn="ctr">
            <a:solidFill>
              <a:schemeClr val="lt1">
                <a:hueOff val="0"/>
                <a:satOff val="0"/>
                <a:lumOff val="0"/>
                <a:alphaOff val="0"/>
              </a:schemeClr>
            </a:solidFill>
            <a:prstDash val="solid"/>
            <a:miter lim="800000"/>
          </a:ln>
          <a:effectLst/>
        </p:spPr>
        <p:style>
          <a:lnRef idx="2">
            <a:srgbClr val="000000"/>
          </a:lnRef>
          <a:fillRef idx="1">
            <a:srgbClr val="000000"/>
          </a:fillRef>
          <a:effectRef idx="0">
            <a:srgbClr val="000000"/>
          </a:effectRef>
          <a:fontRef idx="minor">
            <a:schemeClr val="lt1"/>
          </a:fontRef>
        </p:style>
        <p:txBody>
          <a:bodyPr spcFirstLastPara="0" vertOverflow="overflow" horzOverflow="overflow" vert="horz" wrap="square" lIns="30477" tIns="30477" rIns="30477" bIns="30477" numCol="1" spcCol="1268" rtlCol="0" fromWordArt="0" anchor="ctr" anchorCtr="0" forceAA="0" upright="0" compatLnSpc="0">
            <a:noAutofit/>
          </a:bodyPr>
          <a:lstStyle/>
          <a:p>
            <a:pPr marL="0" lvl="0" indent="0" algn="ctr" defTabSz="244474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sz="1100"/>
              <a:t>Common NUSTAR experiment @ FHF2 </a:t>
            </a:r>
            <a:endParaRPr sz="1100"/>
          </a:p>
        </p:txBody>
      </p:sp>
      <p:sp modelId="{134BDE9A-BE6F-422E-8BCE-86C03920588D}">
        <p:nvSpPr>
          <p:cNvPr id="906101626" name=""/>
          <p:cNvSpPr/>
          <p:nvPr/>
        </p:nvSpPr>
        <p:spPr bwMode="auto">
          <a:xfrm rot="0">
            <a:off x="1381162" y="1247653"/>
            <a:ext cx="167495" cy="200997"/>
          </a:xfrm>
          <a:prstGeom prst="rightArrow">
            <a:avLst>
              <a:gd name="adj1" fmla="val 60000"/>
              <a:gd name="adj2" fmla="val 50000"/>
            </a:avLst>
          </a:prstGeom>
          <a:solidFill>
            <a:schemeClr val="accent1">
              <a:tint val="60000"/>
              <a:hueOff val="0"/>
              <a:satOff val="0"/>
              <a:lumOff val="0"/>
              <a:alphaOff val="0"/>
            </a:schemeClr>
          </a:solidFill>
          <a:ln>
            <a:noFill/>
          </a:ln>
          <a:effectLst/>
        </p:spPr>
        <p:style>
          <a:lnRef idx="0">
            <a:srgbClr val="000000"/>
          </a:lnRef>
          <a:fillRef idx="1">
            <a:srgbClr val="000000"/>
          </a:fillRef>
          <a:effectRef idx="0">
            <a:srgbClr val="000000"/>
          </a:effectRef>
          <a:fontRef idx="minor">
            <a:schemeClr val="lt1"/>
          </a:fontRef>
        </p:style>
        <p:txBody>
          <a:bodyPr spcFirstLastPara="0" vert="vert270" wrap="square" lIns="0" tIns="0" rIns="0" bIns="0" numCol="1" spcCol="1268" anchor="ctr" anchorCtr="0">
            <a:noAutofit/>
          </a:bodyPr>
          <a:lstStyle/>
          <a:p>
            <a:pPr marL="0" lvl="0" indent="0" algn="ctr" defTabSz="111124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ru-RU" sz="2500"/>
          </a:p>
        </p:txBody>
      </p:sp>
      <p:sp modelId="{134BDE9A-BE6F-422E-8BCE-86C03920588D}">
        <p:nvSpPr>
          <p:cNvPr id="1329401136" name=""/>
          <p:cNvSpPr/>
          <p:nvPr/>
        </p:nvSpPr>
        <p:spPr bwMode="auto">
          <a:xfrm rot="0">
            <a:off x="2700018" y="1247653"/>
            <a:ext cx="167495" cy="200997"/>
          </a:xfrm>
          <a:prstGeom prst="rightArrow">
            <a:avLst>
              <a:gd name="adj1" fmla="val 60000"/>
              <a:gd name="adj2" fmla="val 50000"/>
            </a:avLst>
          </a:prstGeom>
          <a:solidFill>
            <a:schemeClr val="accent1">
              <a:tint val="60000"/>
              <a:hueOff val="0"/>
              <a:satOff val="0"/>
              <a:lumOff val="0"/>
              <a:alphaOff val="0"/>
            </a:schemeClr>
          </a:solidFill>
          <a:ln>
            <a:noFill/>
          </a:ln>
          <a:effectLst/>
        </p:spPr>
        <p:style>
          <a:lnRef idx="0">
            <a:srgbClr val="000000"/>
          </a:lnRef>
          <a:fillRef idx="1">
            <a:srgbClr val="000000"/>
          </a:fillRef>
          <a:effectRef idx="0">
            <a:srgbClr val="000000"/>
          </a:effectRef>
          <a:fontRef idx="minor">
            <a:schemeClr val="lt1"/>
          </a:fontRef>
        </p:style>
        <p:txBody>
          <a:bodyPr spcFirstLastPara="0" vert="vert270" wrap="square" lIns="0" tIns="0" rIns="0" bIns="0" numCol="1" spcCol="1268" anchor="ctr" anchorCtr="0">
            <a:noAutofit/>
          </a:bodyPr>
          <a:lstStyle/>
          <a:p>
            <a:pPr marL="0" lvl="0" indent="0" algn="ctr" defTabSz="111124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ru-RU" sz="2500"/>
          </a:p>
        </p:txBody>
      </p:sp>
      <p:sp>
        <p:nvSpPr>
          <p:cNvPr id="1179266431" name=""/>
          <p:cNvSpPr txBox="1"/>
          <p:nvPr/>
        </p:nvSpPr>
        <p:spPr bwMode="auto">
          <a:xfrm flipH="0" flipV="0">
            <a:off x="3689042" y="1078746"/>
            <a:ext cx="579133" cy="518518"/>
          </a:xfrm>
          <a:prstGeom prst="rect">
            <a:avLst/>
          </a:prstGeom>
          <a:noFill/>
        </p:spPr>
        <p:txBody>
          <a:bodyPr vertOverflow="overflow" horzOverflow="overflow" vert="horz" wrap="none" lIns="91440" tIns="45720" rIns="91440" bIns="45720" numCol="1" spcCol="0" rtlCol="0" fromWordArt="0" anchor="t" anchorCtr="0" forceAA="0" upright="0" compatLnSpc="0">
            <a:spAutoFit/>
          </a:bodyPr>
          <a:p>
            <a:pPr algn="ctr">
              <a:defRPr/>
            </a:pPr>
            <a:r>
              <a:rPr/>
              <a:t>Q4 </a:t>
            </a:r>
            <a:endParaRPr/>
          </a:p>
          <a:p>
            <a:pPr algn="ctr">
              <a:defRPr/>
            </a:pPr>
            <a:r>
              <a:rPr/>
              <a:t>2027</a:t>
            </a:r>
            <a:endParaRPr/>
          </a:p>
        </p:txBody>
      </p:sp>
      <p:sp>
        <p:nvSpPr>
          <p:cNvPr id="1030179987" name=""/>
          <p:cNvSpPr txBox="1"/>
          <p:nvPr/>
        </p:nvSpPr>
        <p:spPr bwMode="auto">
          <a:xfrm flipH="0" flipV="0">
            <a:off x="2454255" y="1897147"/>
            <a:ext cx="2593815" cy="1158599"/>
          </a:xfrm>
          <a:prstGeom prst="rect">
            <a:avLst/>
          </a:prstGeom>
          <a:noFill/>
          <a:ln w="12699">
            <a:solidFill>
              <a:schemeClr val="accent1">
                <a:lumMod val="50196"/>
              </a:schemeClr>
            </a:solidFill>
            <a:prstDash val="solid"/>
          </a:ln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lvl="0" algn="ctr">
              <a:spcBef>
                <a:spcPts val="0"/>
              </a:spcBef>
              <a:spcAft>
                <a:spcPts val="0"/>
              </a:spcAft>
              <a:defRPr/>
            </a:pPr>
            <a:r>
              <a:rPr lang="en" b="1"/>
              <a:t>Common NUSTAR experiment</a:t>
            </a:r>
            <a:r>
              <a:rPr lang="en"/>
              <a:t> involving </a:t>
            </a:r>
            <a:r>
              <a:rPr lang="en" b="1">
                <a:solidFill>
                  <a:srgbClr val="00B050"/>
                </a:solidFill>
              </a:rPr>
              <a:t>ALL NUSTAR subcollaborations</a:t>
            </a:r>
            <a:r>
              <a:rPr lang="en"/>
              <a:t>. S-FRS settings and setup likely to overlap with M12</a:t>
            </a:r>
            <a:endParaRPr/>
          </a:p>
        </p:txBody>
      </p:sp>
      <p:sp>
        <p:nvSpPr>
          <p:cNvPr id="272065097" name=""/>
          <p:cNvSpPr txBox="1"/>
          <p:nvPr/>
        </p:nvSpPr>
        <p:spPr bwMode="auto">
          <a:xfrm flipH="0" flipV="0">
            <a:off x="5149368" y="1900258"/>
            <a:ext cx="2652609" cy="945239"/>
          </a:xfrm>
          <a:prstGeom prst="rect">
            <a:avLst/>
          </a:prstGeom>
          <a:noFill/>
          <a:ln w="12699">
            <a:solidFill>
              <a:schemeClr val="accent1">
                <a:lumMod val="50196"/>
              </a:schemeClr>
            </a:solidFill>
            <a:prstDash val="solid"/>
          </a:ln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lvl="0" algn="ctr">
              <a:spcBef>
                <a:spcPts val="0"/>
              </a:spcBef>
              <a:spcAft>
                <a:spcPts val="0"/>
              </a:spcAft>
              <a:defRPr/>
            </a:pPr>
            <a:r>
              <a:rPr lang="en"/>
              <a:t>Simple, compact setup, fast results needed! </a:t>
            </a:r>
            <a:endParaRPr lang="en"/>
          </a:p>
          <a:p>
            <a:pPr lvl="0" algn="ctr">
              <a:spcBef>
                <a:spcPts val="0"/>
              </a:spcBef>
              <a:spcAft>
                <a:spcPts val="0"/>
              </a:spcAft>
              <a:defRPr/>
            </a:pPr>
            <a:r>
              <a:rPr lang="en"/>
              <a:t>NUSTAR collaboration to decide on the physics goal(s)</a:t>
            </a:r>
            <a:endParaRPr/>
          </a:p>
        </p:txBody>
      </p:sp>
      <p:sp modelId="{134BDE9A-BE6F-422E-8BCE-86C03920588D}">
        <p:nvSpPr>
          <p:cNvPr id="2073137100" name=""/>
          <p:cNvSpPr/>
          <p:nvPr/>
        </p:nvSpPr>
        <p:spPr bwMode="auto">
          <a:xfrm rot="5399976" flipH="0" flipV="0">
            <a:off x="4604634" y="1665214"/>
            <a:ext cx="263623" cy="200997"/>
          </a:xfrm>
          <a:prstGeom prst="rightArrow">
            <a:avLst>
              <a:gd name="adj1" fmla="val 60000"/>
              <a:gd name="adj2" fmla="val 50000"/>
            </a:avLst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  <a:effectLst/>
        </p:spPr>
        <p:style>
          <a:lnRef idx="0">
            <a:srgbClr val="000000"/>
          </a:lnRef>
          <a:fillRef idx="1">
            <a:srgbClr val="000000"/>
          </a:fillRef>
          <a:effectRef idx="0">
            <a:srgbClr val="000000"/>
          </a:effectRef>
          <a:fontRef idx="minor">
            <a:schemeClr val="lt1"/>
          </a:fontRef>
        </p:style>
        <p:txBody>
          <a:bodyPr spcFirstLastPara="0" vert="vert270" wrap="square" lIns="0" tIns="0" rIns="0" bIns="0" numCol="1" spcCol="1267" anchor="ctr" anchorCtr="0">
            <a:noAutofit/>
          </a:bodyPr>
          <a:lstStyle/>
          <a:p>
            <a:pPr marL="0" lvl="0" indent="0" algn="ctr" defTabSz="111124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ru-RU" sz="2500"/>
          </a:p>
        </p:txBody>
      </p:sp>
      <p:sp modelId="{134BDE9A-BE6F-422E-8BCE-86C03920588D}">
        <p:nvSpPr>
          <p:cNvPr id="167849805" name=""/>
          <p:cNvSpPr/>
          <p:nvPr/>
        </p:nvSpPr>
        <p:spPr bwMode="auto">
          <a:xfrm rot="5399976" flipH="0" flipV="0">
            <a:off x="5352346" y="1658864"/>
            <a:ext cx="263623" cy="200997"/>
          </a:xfrm>
          <a:prstGeom prst="rightArrow">
            <a:avLst>
              <a:gd name="adj1" fmla="val 60000"/>
              <a:gd name="adj2" fmla="val 50000"/>
            </a:avLst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  <a:effectLst/>
        </p:spPr>
        <p:style>
          <a:lnRef idx="0">
            <a:srgbClr val="000000"/>
          </a:lnRef>
          <a:fillRef idx="1">
            <a:srgbClr val="000000"/>
          </a:fillRef>
          <a:effectRef idx="0">
            <a:srgbClr val="000000"/>
          </a:effectRef>
          <a:fontRef idx="minor">
            <a:schemeClr val="lt1"/>
          </a:fontRef>
        </p:style>
        <p:txBody>
          <a:bodyPr spcFirstLastPara="0" vert="vert270" wrap="square" lIns="0" tIns="0" rIns="0" bIns="0" numCol="1" spcCol="1267" anchor="ctr" anchorCtr="0">
            <a:noAutofit/>
          </a:bodyPr>
          <a:lstStyle/>
          <a:p>
            <a:pPr marL="0" lvl="0" indent="0" algn="ctr" defTabSz="111124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ru-RU" sz="25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303652061" name="Google Shape;125;p27"/>
          <p:cNvSpPr txBox="1"/>
          <p:nvPr/>
        </p:nvSpPr>
        <p:spPr bwMode="auto">
          <a:xfrm>
            <a:off x="317520" y="130680"/>
            <a:ext cx="6071037" cy="700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45697" rIns="91422" bIns="45697" anchor="b" anchorCtr="0">
            <a:no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" sz="2000" b="1" i="0" u="none" strike="noStrike" cap="none">
                <a:solidFill>
                  <a:srgbClr val="333333"/>
                </a:solidFill>
                <a:latin typeface="Arial"/>
                <a:ea typeface="Arial"/>
                <a:cs typeface="Arial"/>
              </a:rPr>
              <a:t>NUSTAR Strategy towards FS</a:t>
            </a:r>
            <a:endParaRPr sz="2000" b="0" i="0" u="none" strike="noStrike" cap="none">
              <a:solidFill>
                <a:srgbClr val="333333"/>
              </a:solidFill>
              <a:latin typeface="Arial"/>
              <a:ea typeface="Arial"/>
              <a:cs typeface="Arial"/>
            </a:endParaRPr>
          </a:p>
        </p:txBody>
      </p:sp>
      <p:sp modelId="{91EB00D5-C938-4A91-AEA3-314EBF5E6F6D}">
        <p:nvSpPr>
          <p:cNvPr id="121047077" name=""/>
          <p:cNvSpPr/>
          <p:nvPr/>
        </p:nvSpPr>
        <p:spPr bwMode="auto">
          <a:xfrm flipH="0" flipV="0">
            <a:off x="70481" y="1062402"/>
            <a:ext cx="1315054" cy="571498"/>
          </a:xfrm>
          <a:prstGeom prst="roundRect">
            <a:avLst>
              <a:gd name="adj" fmla="val 10000"/>
            </a:avLst>
          </a:prstGeom>
          <a:solidFill>
            <a:schemeClr val="accent1">
              <a:hueOff val="0"/>
              <a:satOff val="0"/>
              <a:lumOff val="0"/>
              <a:alphaOff val="0"/>
            </a:schemeClr>
          </a:solidFill>
          <a:ln w="12700" cap="flat" cmpd="sng" algn="ctr">
            <a:solidFill>
              <a:schemeClr val="lt1">
                <a:hueOff val="0"/>
                <a:satOff val="0"/>
                <a:lumOff val="0"/>
                <a:alphaOff val="0"/>
              </a:schemeClr>
            </a:solidFill>
            <a:prstDash val="solid"/>
            <a:miter lim="800000"/>
          </a:ln>
          <a:effectLst/>
        </p:spPr>
        <p:style>
          <a:lnRef idx="2">
            <a:srgbClr val="000000"/>
          </a:lnRef>
          <a:fillRef idx="1">
            <a:srgbClr val="000000"/>
          </a:fillRef>
          <a:effectRef idx="0">
            <a:srgbClr val="000000"/>
          </a:effectRef>
          <a:fontRef idx="minor">
            <a:schemeClr val="lt1"/>
          </a:fontRef>
        </p:style>
        <p:txBody>
          <a:bodyPr spcFirstLastPara="0" vertOverflow="overflow" horzOverflow="overflow" vert="horz" wrap="square" lIns="72387" tIns="72387" rIns="72387" bIns="72387" numCol="1" spcCol="1268" rtlCol="0" fromWordArt="0" anchor="ctr" anchorCtr="0" forceAA="0" upright="0" compatLnSpc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" sz="1100" b="0" i="0" u="none" strike="noStrike" cap="none" spc="0">
                <a:solidFill>
                  <a:schemeClr val="lt1"/>
                </a:solidFill>
                <a:latin typeface="Arial"/>
                <a:ea typeface="Arial"/>
                <a:cs typeface="Arial"/>
              </a:rPr>
              <a:t>Handover “cave ready for installation”</a:t>
            </a:r>
            <a:endParaRPr sz="1100"/>
          </a:p>
        </p:txBody>
      </p:sp>
      <p:sp modelId="{91EB00D5-C938-4A91-AEA3-314EBF5E6F6D}">
        <p:nvSpPr>
          <p:cNvPr id="899650978" name=""/>
          <p:cNvSpPr/>
          <p:nvPr/>
        </p:nvSpPr>
        <p:spPr bwMode="auto">
          <a:xfrm flipH="0" flipV="0">
            <a:off x="1538181" y="1062402"/>
            <a:ext cx="1166202" cy="571498"/>
          </a:xfrm>
          <a:prstGeom prst="roundRect">
            <a:avLst>
              <a:gd name="adj" fmla="val 10000"/>
            </a:avLst>
          </a:prstGeom>
          <a:solidFill>
            <a:schemeClr val="accent1">
              <a:hueOff val="0"/>
              <a:satOff val="0"/>
              <a:lumOff val="0"/>
              <a:alphaOff val="0"/>
            </a:schemeClr>
          </a:solidFill>
          <a:ln w="12700" cap="flat" cmpd="sng" algn="ctr">
            <a:solidFill>
              <a:schemeClr val="lt1">
                <a:hueOff val="0"/>
                <a:satOff val="0"/>
                <a:lumOff val="0"/>
                <a:alphaOff val="0"/>
              </a:schemeClr>
            </a:solidFill>
            <a:prstDash val="solid"/>
            <a:miter lim="800000"/>
          </a:ln>
          <a:effectLst/>
        </p:spPr>
        <p:style>
          <a:lnRef idx="2">
            <a:srgbClr val="000000"/>
          </a:lnRef>
          <a:fillRef idx="1">
            <a:srgbClr val="000000"/>
          </a:fillRef>
          <a:effectRef idx="0">
            <a:srgbClr val="000000"/>
          </a:effectRef>
          <a:fontRef idx="minor">
            <a:schemeClr val="lt1"/>
          </a:fontRef>
        </p:style>
        <p:txBody>
          <a:bodyPr spcFirstLastPara="0" vertOverflow="overflow" horzOverflow="overflow" vert="horz" wrap="square" lIns="30477" tIns="30477" rIns="30477" bIns="30477" numCol="1" spcCol="1268" rtlCol="0" fromWordArt="0" anchor="ctr" anchorCtr="0" forceAA="0" upright="0" compatLnSpc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" sz="1100" b="0" i="0" u="none" strike="noStrike" cap="none" spc="0">
                <a:solidFill>
                  <a:schemeClr val="lt1"/>
                </a:solidFill>
                <a:latin typeface="Arial"/>
                <a:ea typeface="Arial"/>
                <a:cs typeface="Arial"/>
              </a:rPr>
              <a:t>HE Cave Handover from Super-FRS</a:t>
            </a:r>
            <a:endParaRPr sz="1100"/>
          </a:p>
        </p:txBody>
      </p:sp>
      <p:sp modelId="{91EB00D5-C938-4A91-AEA3-314EBF5E6F6D}">
        <p:nvSpPr>
          <p:cNvPr id="1284852713" name=""/>
          <p:cNvSpPr/>
          <p:nvPr/>
        </p:nvSpPr>
        <p:spPr bwMode="auto">
          <a:xfrm flipH="0" flipV="0">
            <a:off x="2861209" y="1062402"/>
            <a:ext cx="803988" cy="571498"/>
          </a:xfrm>
          <a:prstGeom prst="roundRect">
            <a:avLst>
              <a:gd name="adj" fmla="val 10000"/>
            </a:avLst>
          </a:prstGeom>
          <a:solidFill>
            <a:schemeClr val="accent1">
              <a:hueOff val="0"/>
              <a:satOff val="0"/>
              <a:lumOff val="0"/>
              <a:alphaOff val="0"/>
            </a:schemeClr>
          </a:solidFill>
          <a:ln w="12700" cap="flat" cmpd="sng" algn="ctr">
            <a:solidFill>
              <a:schemeClr val="lt1">
                <a:hueOff val="0"/>
                <a:satOff val="0"/>
                <a:lumOff val="0"/>
                <a:alphaOff val="0"/>
              </a:schemeClr>
            </a:solidFill>
            <a:prstDash val="solid"/>
            <a:miter lim="800000"/>
          </a:ln>
          <a:effectLst/>
        </p:spPr>
        <p:style>
          <a:lnRef idx="2">
            <a:srgbClr val="000000"/>
          </a:lnRef>
          <a:fillRef idx="1">
            <a:srgbClr val="000000"/>
          </a:fillRef>
          <a:effectRef idx="0">
            <a:srgbClr val="000000"/>
          </a:effectRef>
          <a:fontRef idx="minor">
            <a:schemeClr val="lt1"/>
          </a:fontRef>
        </p:style>
        <p:txBody>
          <a:bodyPr spcFirstLastPara="0" vertOverflow="overflow" horzOverflow="overflow" vert="horz" wrap="square" lIns="30477" tIns="30477" rIns="30477" bIns="30477" numCol="1" spcCol="1268" rtlCol="0" fromWordArt="0" anchor="ctr" anchorCtr="0" forceAA="0" upright="0" compatLnSpc="0">
            <a:noAutofit/>
          </a:bodyPr>
          <a:lstStyle/>
          <a:p>
            <a:pPr marL="0" lvl="0" indent="0" algn="ctr" defTabSz="244474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sz="1100"/>
              <a:t>S-FRS M12</a:t>
            </a:r>
            <a:endParaRPr sz="1100"/>
          </a:p>
        </p:txBody>
      </p:sp>
      <p:sp modelId="{91EB00D5-C938-4A91-AEA3-314EBF5E6F6D}">
        <p:nvSpPr>
          <p:cNvPr id="466076354" name=""/>
          <p:cNvSpPr/>
          <p:nvPr/>
        </p:nvSpPr>
        <p:spPr bwMode="auto">
          <a:xfrm flipH="0" flipV="0">
            <a:off x="4304811" y="1062402"/>
            <a:ext cx="1618269" cy="571498"/>
          </a:xfrm>
          <a:prstGeom prst="roundRect">
            <a:avLst>
              <a:gd name="adj" fmla="val 10000"/>
            </a:avLst>
          </a:prstGeom>
          <a:solidFill>
            <a:schemeClr val="accent1">
              <a:hueOff val="0"/>
              <a:satOff val="0"/>
              <a:lumOff val="0"/>
              <a:alphaOff val="0"/>
            </a:schemeClr>
          </a:solidFill>
          <a:ln w="12700" cap="flat" cmpd="sng" algn="ctr">
            <a:solidFill>
              <a:schemeClr val="lt1">
                <a:hueOff val="0"/>
                <a:satOff val="0"/>
                <a:lumOff val="0"/>
                <a:alphaOff val="0"/>
              </a:schemeClr>
            </a:solidFill>
            <a:prstDash val="solid"/>
            <a:miter lim="800000"/>
          </a:ln>
          <a:effectLst/>
        </p:spPr>
        <p:style>
          <a:lnRef idx="2">
            <a:srgbClr val="000000"/>
          </a:lnRef>
          <a:fillRef idx="1">
            <a:srgbClr val="000000"/>
          </a:fillRef>
          <a:effectRef idx="0">
            <a:srgbClr val="000000"/>
          </a:effectRef>
          <a:fontRef idx="minor">
            <a:schemeClr val="lt1"/>
          </a:fontRef>
        </p:style>
        <p:txBody>
          <a:bodyPr spcFirstLastPara="0" vertOverflow="overflow" horzOverflow="overflow" vert="horz" wrap="square" lIns="30477" tIns="30477" rIns="30477" bIns="30477" numCol="1" spcCol="1268" rtlCol="0" fromWordArt="0" anchor="ctr" anchorCtr="0" forceAA="0" upright="0" compatLnSpc="0">
            <a:noAutofit/>
          </a:bodyPr>
          <a:lstStyle/>
          <a:p>
            <a:pPr marL="0" lvl="0" indent="0" algn="ctr" defTabSz="244474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sz="1100"/>
              <a:t>Common NUSTAR experiment @ FHF2 </a:t>
            </a:r>
            <a:endParaRPr sz="1100"/>
          </a:p>
        </p:txBody>
      </p:sp>
      <p:sp modelId="{134BDE9A-BE6F-422E-8BCE-86C03920588D}">
        <p:nvSpPr>
          <p:cNvPr id="809466477" name=""/>
          <p:cNvSpPr/>
          <p:nvPr/>
        </p:nvSpPr>
        <p:spPr bwMode="auto">
          <a:xfrm rot="0">
            <a:off x="1381162" y="1247653"/>
            <a:ext cx="167495" cy="200997"/>
          </a:xfrm>
          <a:prstGeom prst="rightArrow">
            <a:avLst>
              <a:gd name="adj1" fmla="val 60000"/>
              <a:gd name="adj2" fmla="val 50000"/>
            </a:avLst>
          </a:prstGeom>
          <a:solidFill>
            <a:schemeClr val="accent1">
              <a:tint val="60000"/>
              <a:hueOff val="0"/>
              <a:satOff val="0"/>
              <a:lumOff val="0"/>
              <a:alphaOff val="0"/>
            </a:schemeClr>
          </a:solidFill>
          <a:ln>
            <a:noFill/>
          </a:ln>
          <a:effectLst/>
        </p:spPr>
        <p:style>
          <a:lnRef idx="0">
            <a:srgbClr val="000000"/>
          </a:lnRef>
          <a:fillRef idx="1">
            <a:srgbClr val="000000"/>
          </a:fillRef>
          <a:effectRef idx="0">
            <a:srgbClr val="000000"/>
          </a:effectRef>
          <a:fontRef idx="minor">
            <a:schemeClr val="lt1"/>
          </a:fontRef>
        </p:style>
        <p:txBody>
          <a:bodyPr spcFirstLastPara="0" vert="vert270" wrap="square" lIns="0" tIns="0" rIns="0" bIns="0" numCol="1" spcCol="1268" anchor="ctr" anchorCtr="0">
            <a:noAutofit/>
          </a:bodyPr>
          <a:lstStyle/>
          <a:p>
            <a:pPr marL="0" lvl="0" indent="0" algn="ctr" defTabSz="111124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ru-RU" sz="2500"/>
          </a:p>
        </p:txBody>
      </p:sp>
      <p:sp modelId="{91EB00D5-C938-4A91-AEA3-314EBF5E6F6D}">
        <p:nvSpPr>
          <p:cNvPr id="1704111232" name=""/>
          <p:cNvSpPr/>
          <p:nvPr/>
        </p:nvSpPr>
        <p:spPr bwMode="auto">
          <a:xfrm flipH="0" flipV="0">
            <a:off x="7648590" y="1062402"/>
            <a:ext cx="1380899" cy="571497"/>
          </a:xfrm>
          <a:prstGeom prst="roundRect">
            <a:avLst>
              <a:gd name="adj" fmla="val 10000"/>
            </a:avLst>
          </a:prstGeom>
          <a:solidFill>
            <a:schemeClr val="accent1">
              <a:hueOff val="0"/>
              <a:satOff val="0"/>
              <a:lumOff val="0"/>
              <a:alphaOff val="0"/>
            </a:schemeClr>
          </a:solidFill>
          <a:ln w="12700" cap="flat" cmpd="sng" algn="ctr">
            <a:solidFill>
              <a:schemeClr val="lt1">
                <a:hueOff val="0"/>
                <a:satOff val="0"/>
                <a:lumOff val="0"/>
                <a:alphaOff val="0"/>
              </a:schemeClr>
            </a:solidFill>
            <a:prstDash val="solid"/>
            <a:miter lim="800000"/>
          </a:ln>
          <a:effectLst/>
        </p:spPr>
        <p:style>
          <a:lnRef idx="2">
            <a:srgbClr val="000000"/>
          </a:lnRef>
          <a:fillRef idx="1">
            <a:srgbClr val="000000"/>
          </a:fillRef>
          <a:effectRef idx="0">
            <a:srgbClr val="000000"/>
          </a:effectRef>
          <a:fontRef idx="minor">
            <a:schemeClr val="lt1"/>
          </a:fontRef>
        </p:style>
        <p:txBody>
          <a:bodyPr spcFirstLastPara="0" vertOverflow="overflow" horzOverflow="overflow" vert="horz" wrap="square" lIns="30477" tIns="30477" rIns="30477" bIns="30477" numCol="1" spcCol="1268" rtlCol="0" fromWordArt="0" anchor="ctr" anchorCtr="0" forceAA="0" upright="0" compatLnSpc="0">
            <a:noAutofit/>
          </a:bodyPr>
          <a:lstStyle/>
          <a:p>
            <a:pPr marL="0" lvl="0" indent="0" algn="ctr" defTabSz="244474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sz="1100"/>
              <a:t>NUSTAR First Science </a:t>
            </a:r>
            <a:endParaRPr sz="1100"/>
          </a:p>
        </p:txBody>
      </p:sp>
      <p:sp modelId="{134BDE9A-BE6F-422E-8BCE-86C03920588D}">
        <p:nvSpPr>
          <p:cNvPr id="507710805" name=""/>
          <p:cNvSpPr/>
          <p:nvPr/>
        </p:nvSpPr>
        <p:spPr bwMode="auto">
          <a:xfrm rot="0">
            <a:off x="2700018" y="1247653"/>
            <a:ext cx="167495" cy="200997"/>
          </a:xfrm>
          <a:prstGeom prst="rightArrow">
            <a:avLst>
              <a:gd name="adj1" fmla="val 60000"/>
              <a:gd name="adj2" fmla="val 50000"/>
            </a:avLst>
          </a:prstGeom>
          <a:solidFill>
            <a:schemeClr val="accent1">
              <a:tint val="60000"/>
              <a:hueOff val="0"/>
              <a:satOff val="0"/>
              <a:lumOff val="0"/>
              <a:alphaOff val="0"/>
            </a:schemeClr>
          </a:solidFill>
          <a:ln>
            <a:noFill/>
          </a:ln>
          <a:effectLst/>
        </p:spPr>
        <p:style>
          <a:lnRef idx="0">
            <a:srgbClr val="000000"/>
          </a:lnRef>
          <a:fillRef idx="1">
            <a:srgbClr val="000000"/>
          </a:fillRef>
          <a:effectRef idx="0">
            <a:srgbClr val="000000"/>
          </a:effectRef>
          <a:fontRef idx="minor">
            <a:schemeClr val="lt1"/>
          </a:fontRef>
        </p:style>
        <p:txBody>
          <a:bodyPr spcFirstLastPara="0" vert="vert270" wrap="square" lIns="0" tIns="0" rIns="0" bIns="0" numCol="1" spcCol="1268" anchor="ctr" anchorCtr="0">
            <a:noAutofit/>
          </a:bodyPr>
          <a:lstStyle/>
          <a:p>
            <a:pPr marL="0" lvl="0" indent="0" algn="ctr" defTabSz="111124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ru-RU" sz="2500"/>
          </a:p>
        </p:txBody>
      </p:sp>
      <p:sp modelId="{134BDE9A-BE6F-422E-8BCE-86C03920588D}">
        <p:nvSpPr>
          <p:cNvPr id="2071921483" name=""/>
          <p:cNvSpPr/>
          <p:nvPr/>
        </p:nvSpPr>
        <p:spPr bwMode="auto">
          <a:xfrm rot="0">
            <a:off x="7481093" y="1247653"/>
            <a:ext cx="167495" cy="200997"/>
          </a:xfrm>
          <a:prstGeom prst="rightArrow">
            <a:avLst>
              <a:gd name="adj1" fmla="val 60000"/>
              <a:gd name="adj2" fmla="val 50000"/>
            </a:avLst>
          </a:prstGeom>
          <a:solidFill>
            <a:schemeClr val="accent1">
              <a:tint val="60000"/>
              <a:hueOff val="0"/>
              <a:satOff val="0"/>
              <a:lumOff val="0"/>
              <a:alphaOff val="0"/>
            </a:schemeClr>
          </a:solidFill>
          <a:ln>
            <a:noFill/>
          </a:ln>
          <a:effectLst/>
        </p:spPr>
        <p:style>
          <a:lnRef idx="0">
            <a:srgbClr val="000000"/>
          </a:lnRef>
          <a:fillRef idx="1">
            <a:srgbClr val="000000"/>
          </a:fillRef>
          <a:effectRef idx="0">
            <a:srgbClr val="000000"/>
          </a:effectRef>
          <a:fontRef idx="minor">
            <a:schemeClr val="lt1"/>
          </a:fontRef>
        </p:style>
        <p:txBody>
          <a:bodyPr spcFirstLastPara="0" vert="vert270" wrap="square" lIns="0" tIns="0" rIns="0" bIns="0" numCol="1" spcCol="1268" anchor="ctr" anchorCtr="0">
            <a:noAutofit/>
          </a:bodyPr>
          <a:lstStyle/>
          <a:p>
            <a:pPr marL="0" lvl="0" indent="0" algn="ctr" defTabSz="111124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ru-RU" sz="2500"/>
          </a:p>
        </p:txBody>
      </p:sp>
      <p:sp modelId="{134BDE9A-BE6F-422E-8BCE-86C03920588D}">
        <p:nvSpPr>
          <p:cNvPr id="1789650415" name=""/>
          <p:cNvSpPr/>
          <p:nvPr/>
        </p:nvSpPr>
        <p:spPr bwMode="auto">
          <a:xfrm rot="0">
            <a:off x="5934583" y="1247653"/>
            <a:ext cx="167495" cy="200997"/>
          </a:xfrm>
          <a:prstGeom prst="rightArrow">
            <a:avLst>
              <a:gd name="adj1" fmla="val 60000"/>
              <a:gd name="adj2" fmla="val 50000"/>
            </a:avLst>
          </a:prstGeom>
          <a:solidFill>
            <a:schemeClr val="accent1">
              <a:tint val="60000"/>
              <a:hueOff val="0"/>
              <a:satOff val="0"/>
              <a:lumOff val="0"/>
              <a:alphaOff val="0"/>
            </a:schemeClr>
          </a:solidFill>
          <a:ln>
            <a:noFill/>
          </a:ln>
          <a:effectLst/>
        </p:spPr>
        <p:style>
          <a:lnRef idx="0">
            <a:srgbClr val="000000"/>
          </a:lnRef>
          <a:fillRef idx="1">
            <a:srgbClr val="000000"/>
          </a:fillRef>
          <a:effectRef idx="0">
            <a:srgbClr val="000000"/>
          </a:effectRef>
          <a:fontRef idx="minor">
            <a:schemeClr val="lt1"/>
          </a:fontRef>
        </p:style>
        <p:txBody>
          <a:bodyPr spcFirstLastPara="0" vert="vert270" wrap="square" lIns="0" tIns="0" rIns="0" bIns="0" numCol="1" spcCol="1268" anchor="ctr" anchorCtr="0">
            <a:noAutofit/>
          </a:bodyPr>
          <a:lstStyle/>
          <a:p>
            <a:pPr marL="0" lvl="0" indent="0" algn="ctr" defTabSz="111124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ru-RU" sz="2500"/>
          </a:p>
        </p:txBody>
      </p:sp>
      <p:sp>
        <p:nvSpPr>
          <p:cNvPr id="1202802783" name=""/>
          <p:cNvSpPr txBox="1"/>
          <p:nvPr/>
        </p:nvSpPr>
        <p:spPr bwMode="auto">
          <a:xfrm flipH="0" flipV="0">
            <a:off x="3689042" y="1078746"/>
            <a:ext cx="579133" cy="518518"/>
          </a:xfrm>
          <a:prstGeom prst="rect">
            <a:avLst/>
          </a:prstGeom>
          <a:noFill/>
        </p:spPr>
        <p:txBody>
          <a:bodyPr vertOverflow="overflow" horzOverflow="overflow" vert="horz" wrap="none" lIns="91440" tIns="45720" rIns="91440" bIns="45720" numCol="1" spcCol="0" rtlCol="0" fromWordArt="0" anchor="t" anchorCtr="0" forceAA="0" upright="0" compatLnSpc="0">
            <a:spAutoFit/>
          </a:bodyPr>
          <a:p>
            <a:pPr algn="ctr">
              <a:defRPr/>
            </a:pPr>
            <a:r>
              <a:rPr/>
              <a:t>Q4 </a:t>
            </a:r>
            <a:endParaRPr/>
          </a:p>
          <a:p>
            <a:pPr algn="ctr">
              <a:defRPr/>
            </a:pPr>
            <a:r>
              <a:rPr/>
              <a:t>2027</a:t>
            </a:r>
            <a:endParaRPr/>
          </a:p>
        </p:txBody>
      </p:sp>
      <p:grpSp>
        <p:nvGrpSpPr>
          <p:cNvPr id="449145284" name=""/>
          <p:cNvGrpSpPr/>
          <p:nvPr/>
        </p:nvGrpSpPr>
        <p:grpSpPr bwMode="auto">
          <a:xfrm>
            <a:off x="3366053" y="2521098"/>
            <a:ext cx="5712118" cy="2401069"/>
            <a:chOff x="0" y="0"/>
            <a:chExt cx="5712118" cy="2401069"/>
          </a:xfrm>
        </p:grpSpPr>
        <p:pic>
          <p:nvPicPr>
            <p:cNvPr id="2061814623" name="Google Shape;126;p27"/>
            <p:cNvPicPr/>
            <p:nvPr/>
          </p:nvPicPr>
          <p:blipFill>
            <a:blip r:embed="rId2">
              <a:alphaModFix/>
            </a:blip>
            <a:srcRect l="0" t="5302" r="22500" b="36099"/>
            <a:stretch/>
          </p:blipFill>
          <p:spPr bwMode="auto">
            <a:xfrm>
              <a:off x="0" y="114348"/>
              <a:ext cx="5668920" cy="228564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028401580" name="Google Shape;127;p27"/>
            <p:cNvCxnSpPr>
              <a:cxnSpLocks/>
            </p:cNvCxnSpPr>
            <p:nvPr/>
          </p:nvCxnSpPr>
          <p:spPr bwMode="auto">
            <a:xfrm flipH="1">
              <a:off x="725756" y="831827"/>
              <a:ext cx="106560" cy="84600"/>
            </a:xfrm>
            <a:prstGeom prst="straightConnector1">
              <a:avLst/>
            </a:prstGeom>
            <a:noFill/>
            <a:ln w="54700" cap="flat" cmpd="sng">
              <a:solidFill>
                <a:srgbClr val="72BF44"/>
              </a:solidFill>
              <a:prstDash val="solid"/>
              <a:round/>
              <a:headEnd type="none" w="sm" len="sm"/>
              <a:tailEnd type="none" w="sm" len="sm"/>
            </a:ln>
          </p:spPr>
        </p:cxnSp>
        <p:grpSp>
          <p:nvGrpSpPr>
            <p:cNvPr id="1937559977" name="Google Shape;128;p27"/>
            <p:cNvGrpSpPr/>
            <p:nvPr/>
          </p:nvGrpSpPr>
          <p:grpSpPr bwMode="auto">
            <a:xfrm>
              <a:off x="307436" y="702948"/>
              <a:ext cx="4100688" cy="941467"/>
              <a:chOff x="0" y="0"/>
              <a:chExt cx="4100688" cy="941467"/>
            </a:xfrm>
          </p:grpSpPr>
          <p:cxnSp>
            <p:nvCxnSpPr>
              <p:cNvPr id="995613862" name="Google Shape;129;p27"/>
              <p:cNvCxnSpPr>
                <a:cxnSpLocks/>
              </p:cNvCxnSpPr>
              <p:nvPr/>
            </p:nvCxnSpPr>
            <p:spPr bwMode="auto">
              <a:xfrm rot="10799922" flipH="1">
                <a:off x="0" y="136437"/>
                <a:ext cx="501120" cy="466560"/>
              </a:xfrm>
              <a:prstGeom prst="straightConnector1">
                <a:avLst/>
              </a:prstGeom>
              <a:noFill/>
              <a:ln w="54700" cap="flat" cmpd="sng">
                <a:solidFill>
                  <a:srgbClr val="94FA58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2051373504" name="Google Shape;130;p27"/>
              <p:cNvCxnSpPr>
                <a:cxnSpLocks/>
              </p:cNvCxnSpPr>
              <p:nvPr/>
            </p:nvCxnSpPr>
            <p:spPr bwMode="auto">
              <a:xfrm rot="10799922" flipH="1">
                <a:off x="501120" y="4317"/>
                <a:ext cx="833040" cy="132120"/>
              </a:xfrm>
              <a:prstGeom prst="straightConnector1">
                <a:avLst/>
              </a:prstGeom>
              <a:noFill/>
              <a:ln w="54700" cap="flat" cmpd="sng">
                <a:solidFill>
                  <a:srgbClr val="94FA58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1894578342" name="Google Shape;131;p27"/>
              <p:cNvCxnSpPr>
                <a:cxnSpLocks/>
              </p:cNvCxnSpPr>
              <p:nvPr/>
            </p:nvCxnSpPr>
            <p:spPr bwMode="auto">
              <a:xfrm rot="10799922">
                <a:off x="1334155" y="0"/>
                <a:ext cx="511920" cy="146157"/>
              </a:xfrm>
              <a:prstGeom prst="straightConnector1">
                <a:avLst/>
              </a:prstGeom>
              <a:noFill/>
              <a:ln w="54700" cap="flat" cmpd="sng">
                <a:solidFill>
                  <a:srgbClr val="94FA58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328955308" name="Google Shape;132;p27"/>
              <p:cNvCxnSpPr>
                <a:cxnSpLocks/>
              </p:cNvCxnSpPr>
              <p:nvPr/>
            </p:nvCxnSpPr>
            <p:spPr bwMode="auto">
              <a:xfrm>
                <a:off x="1843920" y="138597"/>
                <a:ext cx="411120" cy="441000"/>
              </a:xfrm>
              <a:prstGeom prst="straightConnector1">
                <a:avLst/>
              </a:prstGeom>
              <a:noFill/>
              <a:ln w="54700" cap="flat" cmpd="sng">
                <a:solidFill>
                  <a:srgbClr val="94FA58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1283364457" name="Google Shape;133;p27"/>
              <p:cNvCxnSpPr>
                <a:cxnSpLocks/>
              </p:cNvCxnSpPr>
              <p:nvPr/>
            </p:nvCxnSpPr>
            <p:spPr bwMode="auto">
              <a:xfrm rot="10799922">
                <a:off x="2249640" y="568080"/>
                <a:ext cx="557280" cy="170640"/>
              </a:xfrm>
              <a:prstGeom prst="straightConnector1">
                <a:avLst/>
              </a:prstGeom>
              <a:noFill/>
              <a:ln w="54700" cap="flat" cmpd="sng">
                <a:solidFill>
                  <a:srgbClr val="94FA58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244940787" name="Google Shape;134;p27"/>
              <p:cNvCxnSpPr>
                <a:cxnSpLocks/>
              </p:cNvCxnSpPr>
              <p:nvPr/>
            </p:nvCxnSpPr>
            <p:spPr bwMode="auto">
              <a:xfrm rot="10799922" flipH="1">
                <a:off x="2801517" y="682195"/>
                <a:ext cx="457200" cy="56520"/>
              </a:xfrm>
              <a:prstGeom prst="straightConnector1">
                <a:avLst/>
              </a:prstGeom>
              <a:noFill/>
              <a:ln w="54700" cap="flat" cmpd="sng">
                <a:solidFill>
                  <a:srgbClr val="94FA58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688517431" name="Google Shape;135;p27"/>
              <p:cNvCxnSpPr>
                <a:cxnSpLocks/>
              </p:cNvCxnSpPr>
              <p:nvPr/>
            </p:nvCxnSpPr>
            <p:spPr bwMode="auto">
              <a:xfrm rot="10799922">
                <a:off x="3252888" y="676270"/>
                <a:ext cx="847800" cy="265197"/>
              </a:xfrm>
              <a:prstGeom prst="straightConnector1">
                <a:avLst/>
              </a:prstGeom>
              <a:noFill/>
              <a:ln w="54700" cap="flat" cmpd="sng">
                <a:solidFill>
                  <a:srgbClr val="94FA58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</p:grpSp>
        <p:grpSp>
          <p:nvGrpSpPr>
            <p:cNvPr id="1154554108" name="Google Shape;136;p27"/>
            <p:cNvGrpSpPr/>
            <p:nvPr/>
          </p:nvGrpSpPr>
          <p:grpSpPr bwMode="auto">
            <a:xfrm>
              <a:off x="1940850" y="0"/>
              <a:ext cx="3771267" cy="2401069"/>
              <a:chOff x="0" y="0"/>
              <a:chExt cx="3771267" cy="2401069"/>
            </a:xfrm>
          </p:grpSpPr>
          <p:sp>
            <p:nvSpPr>
              <p:cNvPr id="600153106" name="Google Shape;137;p27"/>
              <p:cNvSpPr/>
              <p:nvPr/>
            </p:nvSpPr>
            <p:spPr bwMode="auto">
              <a:xfrm>
                <a:off x="66504" y="256189"/>
                <a:ext cx="1005840" cy="27432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2" tIns="91422" rIns="91422" bIns="91422" anchor="ctr" anchorCtr="0">
                <a:noAutofit/>
              </a:bodyPr>
              <a:lstStyle/>
              <a:p>
                <a:pPr marL="0" lvl="0" indent="0" algn="l">
                  <a:spcBef>
                    <a:spcPts val="0"/>
                  </a:spcBef>
                  <a:spcAft>
                    <a:spcPts val="0"/>
                  </a:spcAft>
                  <a:buNone/>
                  <a:defRPr/>
                </a:pPr>
                <a:endParaRPr/>
              </a:p>
            </p:txBody>
          </p:sp>
          <p:sp>
            <p:nvSpPr>
              <p:cNvPr id="945239455" name="Google Shape;138;p27"/>
              <p:cNvSpPr/>
              <p:nvPr/>
            </p:nvSpPr>
            <p:spPr bwMode="auto">
              <a:xfrm>
                <a:off x="2122104" y="76189"/>
                <a:ext cx="731520" cy="18288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2" tIns="91422" rIns="91422" bIns="91422" anchor="ctr" anchorCtr="0">
                <a:noAutofit/>
              </a:bodyPr>
              <a:lstStyle/>
              <a:p>
                <a:pPr marL="0" lvl="0" indent="0" algn="l">
                  <a:spcBef>
                    <a:spcPts val="0"/>
                  </a:spcBef>
                  <a:spcAft>
                    <a:spcPts val="0"/>
                  </a:spcAft>
                  <a:buNone/>
                  <a:defRPr/>
                </a:pPr>
                <a:endParaRPr/>
              </a:p>
            </p:txBody>
          </p:sp>
          <p:sp>
            <p:nvSpPr>
              <p:cNvPr id="718273698" name="Google Shape;139;p27"/>
              <p:cNvSpPr/>
              <p:nvPr/>
            </p:nvSpPr>
            <p:spPr bwMode="auto">
              <a:xfrm flipH="0" flipV="0">
                <a:off x="3367704" y="855949"/>
                <a:ext cx="403563" cy="45720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2" tIns="91422" rIns="91422" bIns="91422" anchor="ctr" anchorCtr="0">
                <a:noAutofit/>
              </a:bodyPr>
              <a:lstStyle/>
              <a:p>
                <a:pPr marL="0" lvl="0" indent="0" algn="l">
                  <a:spcBef>
                    <a:spcPts val="0"/>
                  </a:spcBef>
                  <a:spcAft>
                    <a:spcPts val="0"/>
                  </a:spcAft>
                  <a:buNone/>
                  <a:defRPr/>
                </a:pPr>
                <a:endParaRPr/>
              </a:p>
            </p:txBody>
          </p:sp>
          <p:sp>
            <p:nvSpPr>
              <p:cNvPr id="2079144599" name="Google Shape;140;p27"/>
              <p:cNvSpPr/>
              <p:nvPr/>
            </p:nvSpPr>
            <p:spPr bwMode="auto">
              <a:xfrm>
                <a:off x="619464" y="1879789"/>
                <a:ext cx="1005840" cy="42912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2" tIns="91422" rIns="91422" bIns="91422" anchor="ctr" anchorCtr="0">
                <a:noAutofit/>
              </a:bodyPr>
              <a:lstStyle/>
              <a:p>
                <a:pPr marL="0" lvl="0" indent="0" algn="l">
                  <a:spcBef>
                    <a:spcPts val="0"/>
                  </a:spcBef>
                  <a:spcAft>
                    <a:spcPts val="0"/>
                  </a:spcAft>
                  <a:buNone/>
                  <a:defRPr/>
                </a:pPr>
                <a:endParaRPr/>
              </a:p>
            </p:txBody>
          </p:sp>
          <p:sp>
            <p:nvSpPr>
              <p:cNvPr id="1004586628" name="Google Shape;141;p27"/>
              <p:cNvSpPr/>
              <p:nvPr/>
            </p:nvSpPr>
            <p:spPr bwMode="auto">
              <a:xfrm>
                <a:off x="796224" y="1205508"/>
                <a:ext cx="274320" cy="274320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21600" fill="norm" stroke="1" extrusionOk="0">
                    <a:moveTo>
                      <a:pt x="10797" y="0"/>
                    </a:moveTo>
                    <a:lnTo>
                      <a:pt x="8278" y="8256"/>
                    </a:lnTo>
                    <a:lnTo>
                      <a:pt x="0" y="8256"/>
                    </a:lnTo>
                    <a:lnTo>
                      <a:pt x="6722" y="13405"/>
                    </a:lnTo>
                    <a:lnTo>
                      <a:pt x="4198" y="21600"/>
                    </a:lnTo>
                    <a:lnTo>
                      <a:pt x="10797" y="16580"/>
                    </a:lnTo>
                    <a:lnTo>
                      <a:pt x="17401" y="21600"/>
                    </a:lnTo>
                    <a:lnTo>
                      <a:pt x="14878" y="13405"/>
                    </a:lnTo>
                    <a:lnTo>
                      <a:pt x="21600" y="8256"/>
                    </a:lnTo>
                    <a:lnTo>
                      <a:pt x="13321" y="8256"/>
                    </a:lnTo>
                    <a:lnTo>
                      <a:pt x="10797" y="0"/>
                    </a:lnTo>
                    <a:close/>
                  </a:path>
                </a:pathLst>
              </a:custGeom>
              <a:solidFill>
                <a:srgbClr val="7AC2F8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</p:sp>
          <p:sp>
            <p:nvSpPr>
              <p:cNvPr id="739580458" name="Google Shape;142;p27"/>
              <p:cNvSpPr/>
              <p:nvPr/>
            </p:nvSpPr>
            <p:spPr bwMode="auto">
              <a:xfrm>
                <a:off x="1771464" y="1303067"/>
                <a:ext cx="274320" cy="274320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21600" fill="norm" stroke="1" extrusionOk="0">
                    <a:moveTo>
                      <a:pt x="10797" y="0"/>
                    </a:moveTo>
                    <a:lnTo>
                      <a:pt x="8278" y="8256"/>
                    </a:lnTo>
                    <a:lnTo>
                      <a:pt x="0" y="8256"/>
                    </a:lnTo>
                    <a:lnTo>
                      <a:pt x="6722" y="13405"/>
                    </a:lnTo>
                    <a:lnTo>
                      <a:pt x="4198" y="21600"/>
                    </a:lnTo>
                    <a:lnTo>
                      <a:pt x="10797" y="16580"/>
                    </a:lnTo>
                    <a:lnTo>
                      <a:pt x="17401" y="21600"/>
                    </a:lnTo>
                    <a:lnTo>
                      <a:pt x="14878" y="13405"/>
                    </a:lnTo>
                    <a:lnTo>
                      <a:pt x="21600" y="8256"/>
                    </a:lnTo>
                    <a:lnTo>
                      <a:pt x="13321" y="8256"/>
                    </a:lnTo>
                    <a:lnTo>
                      <a:pt x="10797" y="0"/>
                    </a:lnTo>
                    <a:close/>
                  </a:path>
                </a:pathLst>
              </a:custGeom>
              <a:solidFill>
                <a:srgbClr val="7AC2F8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</p:sp>
          <p:sp>
            <p:nvSpPr>
              <p:cNvPr id="1387316284" name="Google Shape;143;p27"/>
              <p:cNvSpPr/>
              <p:nvPr/>
            </p:nvSpPr>
            <p:spPr bwMode="auto">
              <a:xfrm>
                <a:off x="2295864" y="1482050"/>
                <a:ext cx="274320" cy="274320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21600" fill="norm" stroke="1" extrusionOk="0">
                    <a:moveTo>
                      <a:pt x="10797" y="0"/>
                    </a:moveTo>
                    <a:lnTo>
                      <a:pt x="8278" y="8256"/>
                    </a:lnTo>
                    <a:lnTo>
                      <a:pt x="0" y="8256"/>
                    </a:lnTo>
                    <a:lnTo>
                      <a:pt x="6722" y="13405"/>
                    </a:lnTo>
                    <a:lnTo>
                      <a:pt x="4198" y="21600"/>
                    </a:lnTo>
                    <a:lnTo>
                      <a:pt x="10797" y="16580"/>
                    </a:lnTo>
                    <a:lnTo>
                      <a:pt x="17401" y="21600"/>
                    </a:lnTo>
                    <a:lnTo>
                      <a:pt x="14878" y="13405"/>
                    </a:lnTo>
                    <a:lnTo>
                      <a:pt x="21600" y="8256"/>
                    </a:lnTo>
                    <a:lnTo>
                      <a:pt x="13321" y="8256"/>
                    </a:lnTo>
                    <a:lnTo>
                      <a:pt x="10797" y="0"/>
                    </a:lnTo>
                    <a:close/>
                  </a:path>
                </a:pathLst>
              </a:custGeom>
              <a:solidFill>
                <a:srgbClr val="7AC2F8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</p:sp>
          <p:grpSp>
            <p:nvGrpSpPr>
              <p:cNvPr id="1550190230" name="Google Shape;144;p27"/>
              <p:cNvGrpSpPr/>
              <p:nvPr/>
            </p:nvGrpSpPr>
            <p:grpSpPr bwMode="auto">
              <a:xfrm>
                <a:off x="1738704" y="323149"/>
                <a:ext cx="1985037" cy="2077920"/>
                <a:chOff x="0" y="0"/>
                <a:chExt cx="1985037" cy="2077920"/>
              </a:xfrm>
            </p:grpSpPr>
            <p:sp>
              <p:nvSpPr>
                <p:cNvPr id="1298611676" name="Google Shape;145;p27"/>
                <p:cNvSpPr/>
                <p:nvPr/>
              </p:nvSpPr>
              <p:spPr bwMode="auto">
                <a:xfrm rot="-2124527">
                  <a:off x="656277" y="0"/>
                  <a:ext cx="844920" cy="285840"/>
                </a:xfrm>
                <a:prstGeom prst="rect">
                  <a:avLst/>
                </a:prstGeom>
                <a:solidFill>
                  <a:srgbClr val="B2B2B2">
                    <a:alpha val="64705"/>
                  </a:srgbClr>
                </a:solidFill>
                <a:ln>
                  <a:noFill/>
                </a:ln>
              </p:spPr>
              <p:txBody>
                <a:bodyPr spcFirstLastPara="1" wrap="square" lIns="91422" tIns="91422" rIns="91422" bIns="91422" anchor="ctr" anchorCtr="0">
                  <a:noAutofit/>
                </a:bodyPr>
                <a:lstStyle/>
                <a:p>
                  <a:pPr marL="0" lvl="0" indent="0" algn="l">
                    <a:spcBef>
                      <a:spcPts val="0"/>
                    </a:spcBef>
                    <a:spcAft>
                      <a:spcPts val="0"/>
                    </a:spcAft>
                    <a:buNone/>
                    <a:defRPr/>
                  </a:pPr>
                  <a:endParaRPr/>
                </a:p>
              </p:txBody>
            </p:sp>
            <p:sp>
              <p:nvSpPr>
                <p:cNvPr id="1051822904" name="Google Shape;146;p27"/>
                <p:cNvSpPr/>
                <p:nvPr/>
              </p:nvSpPr>
              <p:spPr bwMode="auto">
                <a:xfrm rot="-2124527">
                  <a:off x="714957" y="234357"/>
                  <a:ext cx="1129320" cy="366480"/>
                </a:xfrm>
                <a:prstGeom prst="rect">
                  <a:avLst/>
                </a:prstGeom>
                <a:solidFill>
                  <a:srgbClr val="B2B2B2">
                    <a:alpha val="64705"/>
                  </a:srgbClr>
                </a:solidFill>
                <a:ln>
                  <a:noFill/>
                </a:ln>
              </p:spPr>
              <p:txBody>
                <a:bodyPr spcFirstLastPara="1" wrap="square" lIns="91422" tIns="91422" rIns="91422" bIns="91422" anchor="ctr" anchorCtr="0">
                  <a:noAutofit/>
                </a:bodyPr>
                <a:lstStyle/>
                <a:p>
                  <a:pPr marL="0" lvl="0" indent="0" algn="l">
                    <a:spcBef>
                      <a:spcPts val="0"/>
                    </a:spcBef>
                    <a:spcAft>
                      <a:spcPts val="0"/>
                    </a:spcAft>
                    <a:buNone/>
                    <a:defRPr/>
                  </a:pPr>
                  <a:endParaRPr/>
                </a:p>
              </p:txBody>
            </p:sp>
            <p:sp>
              <p:nvSpPr>
                <p:cNvPr id="101258629" name="Google Shape;147;p27"/>
                <p:cNvSpPr/>
                <p:nvPr/>
              </p:nvSpPr>
              <p:spPr bwMode="auto">
                <a:xfrm rot="1096123">
                  <a:off x="0" y="1629360"/>
                  <a:ext cx="1129320" cy="270360"/>
                </a:xfrm>
                <a:prstGeom prst="rect">
                  <a:avLst/>
                </a:prstGeom>
                <a:solidFill>
                  <a:srgbClr val="B2B2B2">
                    <a:alpha val="64705"/>
                  </a:srgbClr>
                </a:solidFill>
                <a:ln>
                  <a:noFill/>
                </a:ln>
              </p:spPr>
              <p:txBody>
                <a:bodyPr spcFirstLastPara="1" wrap="square" lIns="91422" tIns="91422" rIns="91422" bIns="91422" anchor="ctr" anchorCtr="0">
                  <a:noAutofit/>
                </a:bodyPr>
                <a:lstStyle/>
                <a:p>
                  <a:pPr marL="0" lvl="0" indent="0" algn="l">
                    <a:spcBef>
                      <a:spcPts val="0"/>
                    </a:spcBef>
                    <a:spcAft>
                      <a:spcPts val="0"/>
                    </a:spcAft>
                    <a:buNone/>
                    <a:defRPr/>
                  </a:pPr>
                  <a:endParaRPr/>
                </a:p>
              </p:txBody>
            </p:sp>
            <p:sp>
              <p:nvSpPr>
                <p:cNvPr id="2021234508" name="Google Shape;148;p27"/>
                <p:cNvSpPr/>
                <p:nvPr/>
              </p:nvSpPr>
              <p:spPr bwMode="auto">
                <a:xfrm rot="38330">
                  <a:off x="799197" y="1807200"/>
                  <a:ext cx="1185840" cy="270720"/>
                </a:xfrm>
                <a:prstGeom prst="rect">
                  <a:avLst/>
                </a:prstGeom>
                <a:solidFill>
                  <a:srgbClr val="B2B2B2">
                    <a:alpha val="54900"/>
                  </a:srgbClr>
                </a:solidFill>
                <a:ln>
                  <a:noFill/>
                </a:ln>
              </p:spPr>
              <p:txBody>
                <a:bodyPr spcFirstLastPara="1" wrap="square" lIns="91422" tIns="91422" rIns="91422" bIns="91422" anchor="ctr" anchorCtr="0">
                  <a:noAutofit/>
                </a:bodyPr>
                <a:lstStyle/>
                <a:p>
                  <a:pPr marL="0" lvl="0" indent="0" algn="l">
                    <a:spcBef>
                      <a:spcPts val="0"/>
                    </a:spcBef>
                    <a:spcAft>
                      <a:spcPts val="0"/>
                    </a:spcAft>
                    <a:buNone/>
                    <a:defRPr/>
                  </a:pPr>
                  <a:endParaRPr/>
                </a:p>
              </p:txBody>
            </p:sp>
          </p:grpSp>
          <p:sp>
            <p:nvSpPr>
              <p:cNvPr id="68227488" name="Google Shape;149;p27"/>
              <p:cNvSpPr txBox="1"/>
              <p:nvPr/>
            </p:nvSpPr>
            <p:spPr bwMode="auto">
              <a:xfrm>
                <a:off x="0" y="1697872"/>
                <a:ext cx="1798200" cy="3461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0000" tIns="45000" rIns="90000" bIns="45000" anchor="t" anchorCtr="0">
                <a:noAutofit/>
              </a:bodyPr>
              <a:lstStyle/>
              <a:p>
                <a:pPr marL="0" marR="0" lvl="0" indent="0" algn="l">
                  <a:spcBef>
                    <a:spcPts val="0"/>
                  </a:spcBef>
                  <a:spcAft>
                    <a:spcPts val="0"/>
                  </a:spcAft>
                  <a:buNone/>
                  <a:defRPr/>
                </a:pPr>
                <a:r>
                  <a:rPr lang="en" sz="1500" b="1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rPr>
                  <a:t>Super-FRS EC</a:t>
                </a:r>
                <a:endParaRPr sz="15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</a:endParaRPr>
              </a:p>
              <a:p>
                <a:pPr marL="0" marR="0" lvl="0" indent="0" algn="l">
                  <a:spcBef>
                    <a:spcPts val="0"/>
                  </a:spcBef>
                  <a:spcAft>
                    <a:spcPts val="0"/>
                  </a:spcAft>
                  <a:buNone/>
                  <a:defRPr/>
                </a:pPr>
                <a:endParaRPr sz="1800" b="1"/>
              </a:p>
            </p:txBody>
          </p:sp>
          <p:sp>
            <p:nvSpPr>
              <p:cNvPr id="442419103" name="Google Shape;150;p27"/>
              <p:cNvSpPr txBox="1"/>
              <p:nvPr/>
            </p:nvSpPr>
            <p:spPr bwMode="auto">
              <a:xfrm>
                <a:off x="348876" y="0"/>
                <a:ext cx="1798200" cy="4871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0000" tIns="45000" rIns="90000" bIns="45000" anchor="t" anchorCtr="0">
                <a:noAutofit/>
              </a:bodyPr>
              <a:lstStyle/>
              <a:p>
                <a:pPr marL="0" marR="0" lvl="0" indent="0" algn="ctr">
                  <a:spcBef>
                    <a:spcPts val="0"/>
                  </a:spcBef>
                  <a:spcAft>
                    <a:spcPts val="0"/>
                  </a:spcAft>
                  <a:buNone/>
                  <a:defRPr/>
                </a:pPr>
                <a:r>
                  <a:rPr lang="en" sz="1400" b="1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rPr>
                  <a:t>HISPEC/DESPEC</a:t>
                </a:r>
                <a:endParaRPr sz="1400" b="1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</a:endParaRPr>
              </a:p>
              <a:p>
                <a:pPr marL="0" marR="0" lvl="0" indent="0" algn="ctr">
                  <a:spcBef>
                    <a:spcPts val="0"/>
                  </a:spcBef>
                  <a:spcAft>
                    <a:spcPts val="0"/>
                  </a:spcAft>
                  <a:buNone/>
                  <a:defRPr/>
                </a:pPr>
                <a:r>
                  <a:rPr lang="en" sz="1400" b="1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rPr>
                  <a:t>Super-F</a:t>
                </a:r>
                <a:r>
                  <a:rPr lang="en" b="1"/>
                  <a:t>RS </a:t>
                </a:r>
                <a:r>
                  <a:rPr lang="en" sz="1400" b="1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rPr>
                  <a:t>EC</a:t>
                </a:r>
                <a:endParaRPr sz="1400" b="1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</a:endParaRPr>
              </a:p>
            </p:txBody>
          </p:sp>
        </p:grpSp>
        <p:cxnSp>
          <p:nvCxnSpPr>
            <p:cNvPr id="608718833" name="Google Shape;152;p27"/>
            <p:cNvCxnSpPr>
              <a:cxnSpLocks/>
            </p:cNvCxnSpPr>
            <p:nvPr/>
          </p:nvCxnSpPr>
          <p:spPr bwMode="auto">
            <a:xfrm rot="10799922" flipH="1">
              <a:off x="2870636" y="1324728"/>
              <a:ext cx="1497" cy="344097"/>
            </a:xfrm>
            <a:prstGeom prst="straightConnector1">
              <a:avLst/>
            </a:prstGeom>
            <a:noFill/>
            <a:ln w="18350" cap="flat" cmpd="sng">
              <a:solidFill>
                <a:srgbClr val="000000"/>
              </a:solidFill>
              <a:prstDash val="solid"/>
              <a:round/>
              <a:headEnd type="none" w="sm" len="sm"/>
              <a:tailEnd type="stealth" w="med" len="med"/>
            </a:ln>
          </p:spPr>
        </p:cxnSp>
        <p:cxnSp>
          <p:nvCxnSpPr>
            <p:cNvPr id="359590038" name="Google Shape;153;p27"/>
            <p:cNvCxnSpPr>
              <a:cxnSpLocks/>
            </p:cNvCxnSpPr>
            <p:nvPr/>
          </p:nvCxnSpPr>
          <p:spPr bwMode="auto">
            <a:xfrm>
              <a:off x="3401636" y="553188"/>
              <a:ext cx="457200" cy="914400"/>
            </a:xfrm>
            <a:prstGeom prst="straightConnector1">
              <a:avLst/>
            </a:prstGeom>
            <a:noFill/>
            <a:ln w="18350" cap="flat" cmpd="sng">
              <a:solidFill>
                <a:srgbClr val="000000"/>
              </a:solidFill>
              <a:prstDash val="solid"/>
              <a:round/>
              <a:headEnd type="none" w="sm" len="sm"/>
              <a:tailEnd type="stealth" w="med" len="med"/>
            </a:ln>
          </p:spPr>
        </p:cxnSp>
        <p:cxnSp>
          <p:nvCxnSpPr>
            <p:cNvPr id="1446209657" name="Google Shape;156;p27"/>
            <p:cNvCxnSpPr>
              <a:cxnSpLocks/>
            </p:cNvCxnSpPr>
            <p:nvPr/>
          </p:nvCxnSpPr>
          <p:spPr bwMode="auto">
            <a:xfrm rot="10799922">
              <a:off x="4380296" y="1630488"/>
              <a:ext cx="301500" cy="103500"/>
            </a:xfrm>
            <a:prstGeom prst="straightConnector1">
              <a:avLst/>
            </a:prstGeom>
            <a:noFill/>
            <a:ln w="18350" cap="flat" cmpd="sng">
              <a:solidFill>
                <a:srgbClr val="000000"/>
              </a:solidFill>
              <a:prstDash val="solid"/>
              <a:round/>
              <a:headEnd type="none" w="sm" len="sm"/>
              <a:tailEnd type="stealth" w="med" len="med"/>
            </a:ln>
          </p:spPr>
        </p:cxnSp>
      </p:grpSp>
      <p:sp>
        <p:nvSpPr>
          <p:cNvPr id="1682158179" name=""/>
          <p:cNvSpPr txBox="1"/>
          <p:nvPr/>
        </p:nvSpPr>
        <p:spPr bwMode="auto">
          <a:xfrm flipH="0" flipV="0">
            <a:off x="176606" y="1729704"/>
            <a:ext cx="5356969" cy="1158599"/>
          </a:xfrm>
          <a:prstGeom prst="rect">
            <a:avLst/>
          </a:prstGeom>
          <a:noFill/>
          <a:ln w="12699">
            <a:solidFill>
              <a:schemeClr val="accent1">
                <a:lumMod val="50196"/>
              </a:schemeClr>
            </a:solidFill>
            <a:prstDash val="solid"/>
          </a:ln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lvl="0" algn="ctr">
              <a:spcBef>
                <a:spcPts val="0"/>
              </a:spcBef>
              <a:spcAft>
                <a:spcPts val="0"/>
              </a:spcAft>
              <a:defRPr/>
            </a:pPr>
            <a:r>
              <a:rPr lang="en" b="1"/>
              <a:t>NUSTAR ES and FS:</a:t>
            </a:r>
            <a:endParaRPr lang="en"/>
          </a:p>
          <a:p>
            <a:pPr lvl="0" algn="ctr">
              <a:spcBef>
                <a:spcPts val="0"/>
              </a:spcBef>
              <a:spcAft>
                <a:spcPts val="0"/>
              </a:spcAft>
              <a:defRPr/>
            </a:pPr>
            <a:r>
              <a:rPr lang="en"/>
              <a:t> individual sub-collaborations </a:t>
            </a:r>
            <a:r>
              <a:rPr lang="en" b="1">
                <a:solidFill>
                  <a:srgbClr val="00B050"/>
                </a:solidFill>
              </a:rPr>
              <a:t>(Super-FRS EC, partial HISPEC/DESPEC and R3B)</a:t>
            </a:r>
            <a:r>
              <a:rPr lang="en"/>
              <a:t> running PAC-approved experiments at S-FRS focal planes, </a:t>
            </a:r>
            <a:r>
              <a:rPr lang="en"/>
              <a:t>continuation of the </a:t>
            </a:r>
            <a:r>
              <a:rPr lang="en" b="1">
                <a:solidFill>
                  <a:srgbClr val="00B050"/>
                </a:solidFill>
              </a:rPr>
              <a:t>SHE </a:t>
            </a:r>
            <a:r>
              <a:rPr lang="en"/>
              <a:t>program at UNILAC and </a:t>
            </a:r>
            <a:r>
              <a:rPr lang="en" b="1">
                <a:solidFill>
                  <a:srgbClr val="00B050"/>
                </a:solidFill>
              </a:rPr>
              <a:t>ILIMA </a:t>
            </a:r>
            <a:r>
              <a:rPr lang="en"/>
              <a:t>at the </a:t>
            </a:r>
            <a:r>
              <a:rPr lang="en"/>
              <a:t>ESR</a:t>
            </a:r>
            <a:r>
              <a:rPr lang="en"/>
              <a:t> and CRYRING</a:t>
            </a:r>
            <a:endParaRPr lang="en"/>
          </a:p>
        </p:txBody>
      </p:sp>
      <p:sp>
        <p:nvSpPr>
          <p:cNvPr id="212487584" name=""/>
          <p:cNvSpPr txBox="1"/>
          <p:nvPr/>
        </p:nvSpPr>
        <p:spPr bwMode="auto">
          <a:xfrm flipH="0" flipV="0">
            <a:off x="176605" y="3160088"/>
            <a:ext cx="2862768" cy="731879"/>
          </a:xfrm>
          <a:prstGeom prst="rect">
            <a:avLst/>
          </a:prstGeom>
          <a:noFill/>
          <a:ln w="12699">
            <a:solidFill>
              <a:schemeClr val="accent1">
                <a:lumMod val="50196"/>
              </a:schemeClr>
            </a:solidFill>
            <a:prstDash val="solid"/>
          </a:ln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lvl="0" algn="ctr">
              <a:spcBef>
                <a:spcPts val="0"/>
              </a:spcBef>
              <a:spcAft>
                <a:spcPts val="0"/>
              </a:spcAft>
              <a:defRPr/>
            </a:pPr>
            <a:r>
              <a:rPr/>
              <a:t>Detailed installation timelines to be developed and refined in LCM workshops</a:t>
            </a:r>
            <a:endParaRPr/>
          </a:p>
        </p:txBody>
      </p:sp>
      <p:sp modelId="{91EB00D5-C938-4A91-AEA3-314EBF5E6F6D}">
        <p:nvSpPr>
          <p:cNvPr id="1166667341" name=""/>
          <p:cNvSpPr/>
          <p:nvPr/>
        </p:nvSpPr>
        <p:spPr bwMode="auto">
          <a:xfrm flipH="0" flipV="0">
            <a:off x="6101086" y="1062402"/>
            <a:ext cx="1380899" cy="571498"/>
          </a:xfrm>
          <a:prstGeom prst="roundRect">
            <a:avLst>
              <a:gd name="adj" fmla="val 10000"/>
            </a:avLst>
          </a:prstGeom>
          <a:solidFill>
            <a:schemeClr val="accent1">
              <a:hueOff val="0"/>
              <a:satOff val="0"/>
              <a:lumOff val="0"/>
              <a:alphaOff val="0"/>
            </a:schemeClr>
          </a:solidFill>
          <a:ln w="12700" cap="flat" cmpd="sng" algn="ctr">
            <a:solidFill>
              <a:schemeClr val="lt1">
                <a:hueOff val="0"/>
                <a:satOff val="0"/>
                <a:lumOff val="0"/>
                <a:alphaOff val="0"/>
              </a:schemeClr>
            </a:solidFill>
            <a:prstDash val="solid"/>
            <a:miter lim="800000"/>
          </a:ln>
          <a:effectLst/>
        </p:spPr>
        <p:style>
          <a:lnRef idx="2">
            <a:srgbClr val="000000"/>
          </a:lnRef>
          <a:fillRef idx="1">
            <a:srgbClr val="000000"/>
          </a:fillRef>
          <a:effectRef idx="0">
            <a:srgbClr val="000000"/>
          </a:effectRef>
          <a:fontRef idx="minor">
            <a:schemeClr val="lt1"/>
          </a:fontRef>
        </p:style>
        <p:txBody>
          <a:bodyPr spcFirstLastPara="0" vertOverflow="overflow" horzOverflow="overflow" vert="horz" wrap="square" lIns="30477" tIns="30477" rIns="30477" bIns="30477" numCol="1" spcCol="1268" rtlCol="0" fromWordArt="0" anchor="ctr" anchorCtr="0" forceAA="0" upright="0" compatLnSpc="0">
            <a:noAutofit/>
          </a:bodyPr>
          <a:lstStyle/>
          <a:p>
            <a:pPr marL="0" lvl="0" indent="0" algn="ctr" defTabSz="244474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sz="1100"/>
              <a:t>NUSTAR Early Science </a:t>
            </a:r>
            <a:endParaRPr sz="1100"/>
          </a:p>
        </p:txBody>
      </p:sp>
      <p:sp>
        <p:nvSpPr>
          <p:cNvPr id="877968699" name=""/>
          <p:cNvSpPr txBox="1"/>
          <p:nvPr/>
        </p:nvSpPr>
        <p:spPr bwMode="auto">
          <a:xfrm flipH="0" flipV="0">
            <a:off x="176245" y="4091173"/>
            <a:ext cx="2863847" cy="518519"/>
          </a:xfrm>
          <a:prstGeom prst="rect">
            <a:avLst/>
          </a:prstGeom>
          <a:noFill/>
          <a:ln w="12699">
            <a:solidFill>
              <a:schemeClr val="accent1">
                <a:lumMod val="50196"/>
              </a:schemeClr>
            </a:solidFill>
            <a:prstDash val="solid"/>
          </a:ln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lvl="0" algn="ctr">
              <a:spcBef>
                <a:spcPts val="0"/>
              </a:spcBef>
              <a:spcAft>
                <a:spcPts val="0"/>
              </a:spcAft>
              <a:defRPr/>
            </a:pPr>
            <a:r>
              <a:rPr/>
              <a:t>New “NUSTAR Technical Integration for ES” team planned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131766741" name="Google Shape;125;p27"/>
          <p:cNvSpPr txBox="1"/>
          <p:nvPr/>
        </p:nvSpPr>
        <p:spPr bwMode="auto">
          <a:xfrm>
            <a:off x="317520" y="130680"/>
            <a:ext cx="6071037" cy="700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45697" rIns="91422" bIns="45697" anchor="b" anchorCtr="0">
            <a:no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" sz="2000" b="1" i="0" u="none" strike="noStrike" cap="none">
                <a:solidFill>
                  <a:srgbClr val="333333"/>
                </a:solidFill>
                <a:latin typeface="Arial"/>
                <a:ea typeface="Arial"/>
                <a:cs typeface="Arial"/>
              </a:rPr>
              <a:t>NUSTAR Strategy beyond FS (2028+)</a:t>
            </a:r>
            <a:endParaRPr sz="2000" b="0" i="0" u="none" strike="noStrike" cap="none">
              <a:solidFill>
                <a:srgbClr val="333333"/>
              </a:solidFill>
              <a:latin typeface="Arial"/>
              <a:ea typeface="Arial"/>
              <a:cs typeface="Arial"/>
            </a:endParaRPr>
          </a:p>
        </p:txBody>
      </p:sp>
      <p:sp modelId="{91EB00D5-C938-4A91-AEA3-314EBF5E6F6D}">
        <p:nvSpPr>
          <p:cNvPr id="202841480" name=""/>
          <p:cNvSpPr/>
          <p:nvPr/>
        </p:nvSpPr>
        <p:spPr bwMode="auto">
          <a:xfrm flipH="0" flipV="0">
            <a:off x="70481" y="1062402"/>
            <a:ext cx="1315054" cy="571498"/>
          </a:xfrm>
          <a:prstGeom prst="roundRect">
            <a:avLst>
              <a:gd name="adj" fmla="val 10000"/>
            </a:avLst>
          </a:prstGeom>
          <a:solidFill>
            <a:schemeClr val="bg1">
              <a:lumMod val="75000"/>
            </a:schemeClr>
          </a:solidFill>
          <a:ln w="12700" cap="flat" cmpd="sng" algn="ctr">
            <a:solidFill>
              <a:schemeClr val="lt1">
                <a:hueOff val="0"/>
                <a:satOff val="0"/>
                <a:lumOff val="0"/>
                <a:alphaOff val="0"/>
              </a:schemeClr>
            </a:solidFill>
            <a:prstDash val="solid"/>
            <a:miter lim="800000"/>
          </a:ln>
          <a:effectLst/>
        </p:spPr>
        <p:style>
          <a:lnRef idx="2">
            <a:srgbClr val="000000"/>
          </a:lnRef>
          <a:fillRef idx="1">
            <a:srgbClr val="000000"/>
          </a:fillRef>
          <a:effectRef idx="0">
            <a:srgbClr val="000000"/>
          </a:effectRef>
          <a:fontRef idx="minor">
            <a:schemeClr val="lt1"/>
          </a:fontRef>
        </p:style>
        <p:txBody>
          <a:bodyPr spcFirstLastPara="0" vertOverflow="overflow" horzOverflow="overflow" vert="horz" wrap="square" lIns="72387" tIns="72387" rIns="72387" bIns="72387" numCol="1" spcCol="1268" rtlCol="0" fromWordArt="0" anchor="ctr" anchorCtr="0" forceAA="0" upright="0" compatLnSpc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" sz="1100" b="0" i="0" u="none" strike="noStrike" cap="none" spc="0">
                <a:solidFill>
                  <a:schemeClr val="bg1">
                    <a:lumMod val="65000"/>
                  </a:schemeClr>
                </a:solidFill>
                <a:latin typeface="Arial"/>
                <a:ea typeface="Arial"/>
                <a:cs typeface="Arial"/>
              </a:rPr>
              <a:t>Handover “cave ready for installation”</a:t>
            </a:r>
            <a:endParaRPr sz="1100">
              <a:solidFill>
                <a:schemeClr val="bg1">
                  <a:lumMod val="65000"/>
                </a:schemeClr>
              </a:solidFill>
            </a:endParaRPr>
          </a:p>
        </p:txBody>
      </p:sp>
      <p:sp modelId="{91EB00D5-C938-4A91-AEA3-314EBF5E6F6D}">
        <p:nvSpPr>
          <p:cNvPr id="125185571" name=""/>
          <p:cNvSpPr/>
          <p:nvPr/>
        </p:nvSpPr>
        <p:spPr bwMode="auto">
          <a:xfrm flipH="0" flipV="0">
            <a:off x="1538181" y="1062402"/>
            <a:ext cx="1166202" cy="571498"/>
          </a:xfrm>
          <a:prstGeom prst="roundRect">
            <a:avLst>
              <a:gd name="adj" fmla="val 10000"/>
            </a:avLst>
          </a:prstGeom>
          <a:solidFill>
            <a:schemeClr val="bg1">
              <a:lumMod val="75000"/>
            </a:schemeClr>
          </a:solidFill>
          <a:ln w="12700" cap="flat" cmpd="sng" algn="ctr">
            <a:solidFill>
              <a:schemeClr val="lt1">
                <a:hueOff val="0"/>
                <a:satOff val="0"/>
                <a:lumOff val="0"/>
                <a:alphaOff val="0"/>
              </a:schemeClr>
            </a:solidFill>
            <a:prstDash val="solid"/>
            <a:miter lim="800000"/>
          </a:ln>
          <a:effectLst/>
        </p:spPr>
        <p:style>
          <a:lnRef idx="2">
            <a:srgbClr val="000000"/>
          </a:lnRef>
          <a:fillRef idx="1">
            <a:srgbClr val="000000"/>
          </a:fillRef>
          <a:effectRef idx="0">
            <a:srgbClr val="000000"/>
          </a:effectRef>
          <a:fontRef idx="minor">
            <a:schemeClr val="lt1"/>
          </a:fontRef>
        </p:style>
        <p:txBody>
          <a:bodyPr spcFirstLastPara="0" vertOverflow="overflow" horzOverflow="overflow" vert="horz" wrap="square" lIns="30477" tIns="30477" rIns="30477" bIns="30477" numCol="1" spcCol="1268" rtlCol="0" fromWordArt="0" anchor="ctr" anchorCtr="0" forceAA="0" upright="0" compatLnSpc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" sz="1100" b="0" i="0" u="none" strike="noStrike" cap="none" spc="0">
                <a:solidFill>
                  <a:schemeClr val="bg1">
                    <a:lumMod val="65000"/>
                  </a:schemeClr>
                </a:solidFill>
                <a:latin typeface="Arial"/>
                <a:ea typeface="Arial"/>
                <a:cs typeface="Arial"/>
              </a:rPr>
              <a:t>HE Cave Handover from Super-FRS</a:t>
            </a:r>
            <a:endParaRPr sz="1100">
              <a:solidFill>
                <a:schemeClr val="bg1">
                  <a:lumMod val="65000"/>
                </a:schemeClr>
              </a:solidFill>
            </a:endParaRPr>
          </a:p>
        </p:txBody>
      </p:sp>
      <p:sp modelId="{91EB00D5-C938-4A91-AEA3-314EBF5E6F6D}">
        <p:nvSpPr>
          <p:cNvPr id="1050615524" name=""/>
          <p:cNvSpPr/>
          <p:nvPr/>
        </p:nvSpPr>
        <p:spPr bwMode="auto">
          <a:xfrm flipH="0" flipV="0">
            <a:off x="2861209" y="1062402"/>
            <a:ext cx="803988" cy="571498"/>
          </a:xfrm>
          <a:prstGeom prst="roundRect">
            <a:avLst>
              <a:gd name="adj" fmla="val 10000"/>
            </a:avLst>
          </a:prstGeom>
          <a:solidFill>
            <a:schemeClr val="bg1">
              <a:lumMod val="75000"/>
            </a:schemeClr>
          </a:solidFill>
          <a:ln w="12700" cap="flat" cmpd="sng" algn="ctr">
            <a:solidFill>
              <a:schemeClr val="lt1">
                <a:hueOff val="0"/>
                <a:satOff val="0"/>
                <a:lumOff val="0"/>
                <a:alphaOff val="0"/>
              </a:schemeClr>
            </a:solidFill>
            <a:prstDash val="solid"/>
            <a:miter lim="800000"/>
          </a:ln>
          <a:effectLst/>
        </p:spPr>
        <p:style>
          <a:lnRef idx="2">
            <a:srgbClr val="000000"/>
          </a:lnRef>
          <a:fillRef idx="1">
            <a:srgbClr val="000000"/>
          </a:fillRef>
          <a:effectRef idx="0">
            <a:srgbClr val="000000"/>
          </a:effectRef>
          <a:fontRef idx="minor">
            <a:schemeClr val="lt1"/>
          </a:fontRef>
        </p:style>
        <p:txBody>
          <a:bodyPr spcFirstLastPara="0" vertOverflow="overflow" horzOverflow="overflow" vert="horz" wrap="square" lIns="30477" tIns="30477" rIns="30477" bIns="30477" numCol="1" spcCol="1268" rtlCol="0" fromWordArt="0" anchor="ctr" anchorCtr="0" forceAA="0" upright="0" compatLnSpc="0">
            <a:noAutofit/>
          </a:bodyPr>
          <a:lstStyle/>
          <a:p>
            <a:pPr marL="0" lvl="0" indent="0" algn="ctr" defTabSz="244474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sz="1100">
                <a:solidFill>
                  <a:schemeClr val="bg1">
                    <a:lumMod val="65000"/>
                  </a:schemeClr>
                </a:solidFill>
              </a:rPr>
              <a:t>S-FRS M12</a:t>
            </a:r>
            <a:endParaRPr sz="1100">
              <a:solidFill>
                <a:schemeClr val="bg1">
                  <a:lumMod val="65000"/>
                </a:schemeClr>
              </a:solidFill>
            </a:endParaRPr>
          </a:p>
        </p:txBody>
      </p:sp>
      <p:sp modelId="{91EB00D5-C938-4A91-AEA3-314EBF5E6F6D}">
        <p:nvSpPr>
          <p:cNvPr id="19797515" name=""/>
          <p:cNvSpPr/>
          <p:nvPr/>
        </p:nvSpPr>
        <p:spPr bwMode="auto">
          <a:xfrm flipH="0" flipV="0">
            <a:off x="4304811" y="1062402"/>
            <a:ext cx="1618269" cy="571498"/>
          </a:xfrm>
          <a:prstGeom prst="roundRect">
            <a:avLst>
              <a:gd name="adj" fmla="val 10000"/>
            </a:avLst>
          </a:prstGeom>
          <a:solidFill>
            <a:schemeClr val="bg1">
              <a:lumMod val="75000"/>
            </a:schemeClr>
          </a:solidFill>
          <a:ln w="12700" cap="flat" cmpd="sng" algn="ctr">
            <a:solidFill>
              <a:schemeClr val="lt1">
                <a:hueOff val="0"/>
                <a:satOff val="0"/>
                <a:lumOff val="0"/>
                <a:alphaOff val="0"/>
              </a:schemeClr>
            </a:solidFill>
            <a:prstDash val="solid"/>
            <a:miter lim="800000"/>
          </a:ln>
          <a:effectLst/>
        </p:spPr>
        <p:style>
          <a:lnRef idx="2">
            <a:srgbClr val="000000"/>
          </a:lnRef>
          <a:fillRef idx="1">
            <a:srgbClr val="000000"/>
          </a:fillRef>
          <a:effectRef idx="0">
            <a:srgbClr val="000000"/>
          </a:effectRef>
          <a:fontRef idx="minor">
            <a:schemeClr val="lt1"/>
          </a:fontRef>
        </p:style>
        <p:txBody>
          <a:bodyPr spcFirstLastPara="0" vertOverflow="overflow" horzOverflow="overflow" vert="horz" wrap="square" lIns="30477" tIns="30477" rIns="30477" bIns="30477" numCol="1" spcCol="1268" rtlCol="0" fromWordArt="0" anchor="ctr" anchorCtr="0" forceAA="0" upright="0" compatLnSpc="0">
            <a:noAutofit/>
          </a:bodyPr>
          <a:lstStyle/>
          <a:p>
            <a:pPr marL="0" lvl="0" indent="0" algn="ctr" defTabSz="244474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sz="1100">
                <a:solidFill>
                  <a:schemeClr val="bg1">
                    <a:lumMod val="65000"/>
                  </a:schemeClr>
                </a:solidFill>
              </a:rPr>
              <a:t>Common NUSTAR experiment @ FHF2 </a:t>
            </a:r>
            <a:endParaRPr sz="1100">
              <a:solidFill>
                <a:schemeClr val="bg1">
                  <a:lumMod val="65000"/>
                </a:schemeClr>
              </a:solidFill>
            </a:endParaRPr>
          </a:p>
        </p:txBody>
      </p:sp>
      <p:sp modelId="{134BDE9A-BE6F-422E-8BCE-86C03920588D}">
        <p:nvSpPr>
          <p:cNvPr id="1251808141" name=""/>
          <p:cNvSpPr/>
          <p:nvPr/>
        </p:nvSpPr>
        <p:spPr bwMode="auto">
          <a:xfrm rot="0">
            <a:off x="1381162" y="1247653"/>
            <a:ext cx="167495" cy="200997"/>
          </a:xfrm>
          <a:prstGeom prst="rightArrow">
            <a:avLst>
              <a:gd name="adj1" fmla="val 60000"/>
              <a:gd name="adj2" fmla="val 50000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0">
            <a:srgbClr val="000000"/>
          </a:lnRef>
          <a:fillRef idx="1">
            <a:srgbClr val="000000"/>
          </a:fillRef>
          <a:effectRef idx="0">
            <a:srgbClr val="000000"/>
          </a:effectRef>
          <a:fontRef idx="minor">
            <a:schemeClr val="lt1"/>
          </a:fontRef>
        </p:style>
        <p:txBody>
          <a:bodyPr spcFirstLastPara="0" vert="vert270" wrap="square" lIns="0" tIns="0" rIns="0" bIns="0" numCol="1" spcCol="1268" anchor="ctr" anchorCtr="0">
            <a:noAutofit/>
          </a:bodyPr>
          <a:lstStyle/>
          <a:p>
            <a:pPr marL="0" lvl="0" indent="0" algn="ctr" defTabSz="111124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ru-RU" sz="2500"/>
          </a:p>
        </p:txBody>
      </p:sp>
      <p:sp modelId="{91EB00D5-C938-4A91-AEA3-314EBF5E6F6D}">
        <p:nvSpPr>
          <p:cNvPr id="1071681395" name=""/>
          <p:cNvSpPr/>
          <p:nvPr/>
        </p:nvSpPr>
        <p:spPr bwMode="auto">
          <a:xfrm flipH="0" flipV="0">
            <a:off x="7648590" y="1062402"/>
            <a:ext cx="1380899" cy="571497"/>
          </a:xfrm>
          <a:prstGeom prst="roundRect">
            <a:avLst>
              <a:gd name="adj" fmla="val 10000"/>
            </a:avLst>
          </a:prstGeom>
          <a:solidFill>
            <a:schemeClr val="bg1">
              <a:lumMod val="75000"/>
            </a:schemeClr>
          </a:solidFill>
          <a:ln w="12700" cap="flat" cmpd="sng" algn="ctr">
            <a:solidFill>
              <a:schemeClr val="lt1">
                <a:hueOff val="0"/>
                <a:satOff val="0"/>
                <a:lumOff val="0"/>
                <a:alphaOff val="0"/>
              </a:schemeClr>
            </a:solidFill>
            <a:prstDash val="solid"/>
            <a:miter lim="800000"/>
          </a:ln>
          <a:effectLst/>
        </p:spPr>
        <p:style>
          <a:lnRef idx="2">
            <a:srgbClr val="000000"/>
          </a:lnRef>
          <a:fillRef idx="1">
            <a:srgbClr val="000000"/>
          </a:fillRef>
          <a:effectRef idx="0">
            <a:srgbClr val="000000"/>
          </a:effectRef>
          <a:fontRef idx="minor">
            <a:schemeClr val="lt1"/>
          </a:fontRef>
        </p:style>
        <p:txBody>
          <a:bodyPr spcFirstLastPara="0" vertOverflow="overflow" horzOverflow="overflow" vert="horz" wrap="square" lIns="30477" tIns="30477" rIns="30477" bIns="30477" numCol="1" spcCol="1268" rtlCol="0" fromWordArt="0" anchor="ctr" anchorCtr="0" forceAA="0" upright="0" compatLnSpc="0">
            <a:noAutofit/>
          </a:bodyPr>
          <a:lstStyle/>
          <a:p>
            <a:pPr marL="0" lvl="0" indent="0" algn="ctr" defTabSz="244474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sz="1100">
                <a:solidFill>
                  <a:schemeClr val="bg1">
                    <a:lumMod val="65000"/>
                  </a:schemeClr>
                </a:solidFill>
              </a:rPr>
              <a:t>NUSTAR First Science </a:t>
            </a:r>
            <a:endParaRPr sz="1100">
              <a:solidFill>
                <a:schemeClr val="bg1">
                  <a:lumMod val="65000"/>
                </a:schemeClr>
              </a:solidFill>
            </a:endParaRPr>
          </a:p>
        </p:txBody>
      </p:sp>
      <p:sp modelId="{134BDE9A-BE6F-422E-8BCE-86C03920588D}">
        <p:nvSpPr>
          <p:cNvPr id="334622042" name=""/>
          <p:cNvSpPr/>
          <p:nvPr/>
        </p:nvSpPr>
        <p:spPr bwMode="auto">
          <a:xfrm rot="0">
            <a:off x="2700018" y="1247653"/>
            <a:ext cx="167495" cy="200997"/>
          </a:xfrm>
          <a:prstGeom prst="rightArrow">
            <a:avLst>
              <a:gd name="adj1" fmla="val 60000"/>
              <a:gd name="adj2" fmla="val 50000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0">
            <a:srgbClr val="000000"/>
          </a:lnRef>
          <a:fillRef idx="1">
            <a:srgbClr val="000000"/>
          </a:fillRef>
          <a:effectRef idx="0">
            <a:srgbClr val="000000"/>
          </a:effectRef>
          <a:fontRef idx="minor">
            <a:schemeClr val="lt1"/>
          </a:fontRef>
        </p:style>
        <p:txBody>
          <a:bodyPr spcFirstLastPara="0" vert="vert270" wrap="square" lIns="0" tIns="0" rIns="0" bIns="0" numCol="1" spcCol="1268" anchor="ctr" anchorCtr="0">
            <a:noAutofit/>
          </a:bodyPr>
          <a:lstStyle/>
          <a:p>
            <a:pPr marL="0" lvl="0" indent="0" algn="ctr" defTabSz="111124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ru-RU" sz="2500"/>
          </a:p>
        </p:txBody>
      </p:sp>
      <p:sp modelId="{134BDE9A-BE6F-422E-8BCE-86C03920588D}">
        <p:nvSpPr>
          <p:cNvPr id="1817097878" name=""/>
          <p:cNvSpPr/>
          <p:nvPr/>
        </p:nvSpPr>
        <p:spPr bwMode="auto">
          <a:xfrm rot="0">
            <a:off x="7481093" y="1247653"/>
            <a:ext cx="167495" cy="200997"/>
          </a:xfrm>
          <a:prstGeom prst="rightArrow">
            <a:avLst>
              <a:gd name="adj1" fmla="val 60000"/>
              <a:gd name="adj2" fmla="val 50000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0">
            <a:srgbClr val="000000"/>
          </a:lnRef>
          <a:fillRef idx="1">
            <a:srgbClr val="000000"/>
          </a:fillRef>
          <a:effectRef idx="0">
            <a:srgbClr val="000000"/>
          </a:effectRef>
          <a:fontRef idx="minor">
            <a:schemeClr val="lt1"/>
          </a:fontRef>
        </p:style>
        <p:txBody>
          <a:bodyPr spcFirstLastPara="0" vert="vert270" wrap="square" lIns="0" tIns="0" rIns="0" bIns="0" numCol="1" spcCol="1268" anchor="ctr" anchorCtr="0">
            <a:noAutofit/>
          </a:bodyPr>
          <a:lstStyle/>
          <a:p>
            <a:pPr marL="0" lvl="0" indent="0" algn="ctr" defTabSz="111124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ru-RU" sz="2500"/>
          </a:p>
        </p:txBody>
      </p:sp>
      <p:sp modelId="{134BDE9A-BE6F-422E-8BCE-86C03920588D}">
        <p:nvSpPr>
          <p:cNvPr id="1692238136" name=""/>
          <p:cNvSpPr/>
          <p:nvPr/>
        </p:nvSpPr>
        <p:spPr bwMode="auto">
          <a:xfrm rot="0">
            <a:off x="5934583" y="1247653"/>
            <a:ext cx="167495" cy="200997"/>
          </a:xfrm>
          <a:prstGeom prst="rightArrow">
            <a:avLst>
              <a:gd name="adj1" fmla="val 60000"/>
              <a:gd name="adj2" fmla="val 50000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0">
            <a:srgbClr val="000000"/>
          </a:lnRef>
          <a:fillRef idx="1">
            <a:srgbClr val="000000"/>
          </a:fillRef>
          <a:effectRef idx="0">
            <a:srgbClr val="000000"/>
          </a:effectRef>
          <a:fontRef idx="minor">
            <a:schemeClr val="lt1"/>
          </a:fontRef>
        </p:style>
        <p:txBody>
          <a:bodyPr spcFirstLastPara="0" vert="vert270" wrap="square" lIns="0" tIns="0" rIns="0" bIns="0" numCol="1" spcCol="1268" anchor="ctr" anchorCtr="0">
            <a:noAutofit/>
          </a:bodyPr>
          <a:lstStyle/>
          <a:p>
            <a:pPr marL="0" lvl="0" indent="0" algn="ctr" defTabSz="111124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ru-RU" sz="2500"/>
          </a:p>
        </p:txBody>
      </p:sp>
      <p:sp>
        <p:nvSpPr>
          <p:cNvPr id="894964742" name=""/>
          <p:cNvSpPr txBox="1"/>
          <p:nvPr/>
        </p:nvSpPr>
        <p:spPr bwMode="auto">
          <a:xfrm flipH="0" flipV="0">
            <a:off x="3689221" y="1078745"/>
            <a:ext cx="579134" cy="518519"/>
          </a:xfrm>
          <a:prstGeom prst="rect">
            <a:avLst/>
          </a:prstGeom>
          <a:noFill/>
        </p:spPr>
        <p:txBody>
          <a:bodyPr vertOverflow="overflow" horzOverflow="overflow" vert="horz" wrap="none" lIns="91440" tIns="45720" rIns="91440" bIns="45720" numCol="1" spcCol="0" rtlCol="0" fromWordArt="0" anchor="t" anchorCtr="0" forceAA="0" upright="0" compatLnSpc="0">
            <a:spAutoFit/>
          </a:bodyPr>
          <a:p>
            <a:pPr algn="ctr">
              <a:defRPr/>
            </a:pPr>
            <a:r>
              <a:rPr>
                <a:solidFill>
                  <a:schemeClr val="bg1">
                    <a:lumMod val="65000"/>
                  </a:schemeClr>
                </a:solidFill>
              </a:rPr>
              <a:t>Q4 </a:t>
            </a:r>
            <a:endParaRPr>
              <a:solidFill>
                <a:schemeClr val="bg1">
                  <a:lumMod val="65000"/>
                </a:schemeClr>
              </a:solidFill>
            </a:endParaRPr>
          </a:p>
          <a:p>
            <a:pPr algn="ctr">
              <a:defRPr/>
            </a:pPr>
            <a:r>
              <a:rPr>
                <a:solidFill>
                  <a:schemeClr val="bg1">
                    <a:lumMod val="65000"/>
                  </a:schemeClr>
                </a:solidFill>
              </a:rPr>
              <a:t>2027</a:t>
            </a:r>
            <a:endParaRPr>
              <a:solidFill>
                <a:schemeClr val="bg1">
                  <a:lumMod val="65000"/>
                </a:schemeClr>
              </a:solidFill>
            </a:endParaRPr>
          </a:p>
        </p:txBody>
      </p:sp>
      <p:sp modelId="{91EB00D5-C938-4A91-AEA3-314EBF5E6F6D}">
        <p:nvSpPr>
          <p:cNvPr id="1133370757" name=""/>
          <p:cNvSpPr/>
          <p:nvPr/>
        </p:nvSpPr>
        <p:spPr bwMode="auto">
          <a:xfrm flipH="0" flipV="0">
            <a:off x="6101086" y="1062402"/>
            <a:ext cx="1380899" cy="571498"/>
          </a:xfrm>
          <a:prstGeom prst="roundRect">
            <a:avLst>
              <a:gd name="adj" fmla="val 10000"/>
            </a:avLst>
          </a:prstGeom>
          <a:solidFill>
            <a:schemeClr val="bg1">
              <a:lumMod val="75000"/>
            </a:schemeClr>
          </a:solidFill>
          <a:ln w="12700" cap="flat" cmpd="sng" algn="ctr">
            <a:solidFill>
              <a:schemeClr val="lt1">
                <a:hueOff val="0"/>
                <a:satOff val="0"/>
                <a:lumOff val="0"/>
                <a:alphaOff val="0"/>
              </a:schemeClr>
            </a:solidFill>
            <a:prstDash val="solid"/>
            <a:miter lim="800000"/>
          </a:ln>
          <a:effectLst/>
        </p:spPr>
        <p:style>
          <a:lnRef idx="2">
            <a:srgbClr val="000000"/>
          </a:lnRef>
          <a:fillRef idx="1">
            <a:srgbClr val="000000"/>
          </a:fillRef>
          <a:effectRef idx="0">
            <a:srgbClr val="000000"/>
          </a:effectRef>
          <a:fontRef idx="minor">
            <a:schemeClr val="lt1"/>
          </a:fontRef>
        </p:style>
        <p:txBody>
          <a:bodyPr spcFirstLastPara="0" vertOverflow="overflow" horzOverflow="overflow" vert="horz" wrap="square" lIns="30477" tIns="30477" rIns="30477" bIns="30477" numCol="1" spcCol="1268" rtlCol="0" fromWordArt="0" anchor="ctr" anchorCtr="0" forceAA="0" upright="0" compatLnSpc="0">
            <a:noAutofit/>
          </a:bodyPr>
          <a:lstStyle/>
          <a:p>
            <a:pPr marL="0" lvl="0" indent="0" algn="ctr" defTabSz="244474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sz="1100">
                <a:solidFill>
                  <a:schemeClr val="bg1">
                    <a:lumMod val="65000"/>
                  </a:schemeClr>
                </a:solidFill>
              </a:rPr>
              <a:t>NUSTAR Early Science </a:t>
            </a:r>
            <a:endParaRPr sz="1100">
              <a:solidFill>
                <a:schemeClr val="bg1">
                  <a:lumMod val="65000"/>
                </a:schemeClr>
              </a:solidFill>
            </a:endParaRPr>
          </a:p>
        </p:txBody>
      </p:sp>
      <p:sp modelId="{91EB00D5-C938-4A91-AEA3-314EBF5E6F6D}">
        <p:nvSpPr>
          <p:cNvPr id="1680797514" name=""/>
          <p:cNvSpPr/>
          <p:nvPr/>
        </p:nvSpPr>
        <p:spPr bwMode="auto">
          <a:xfrm flipH="0" flipV="0">
            <a:off x="725229" y="1821064"/>
            <a:ext cx="1746249" cy="571498"/>
          </a:xfrm>
          <a:prstGeom prst="roundRect">
            <a:avLst>
              <a:gd name="adj" fmla="val 10000"/>
            </a:avLst>
          </a:prstGeom>
          <a:solidFill>
            <a:schemeClr val="accent1">
              <a:hueOff val="0"/>
              <a:satOff val="0"/>
              <a:lumOff val="0"/>
              <a:alphaOff val="0"/>
            </a:schemeClr>
          </a:solidFill>
          <a:ln w="12700" cap="flat" cmpd="sng" algn="ctr">
            <a:solidFill>
              <a:schemeClr val="lt1">
                <a:hueOff val="0"/>
                <a:satOff val="0"/>
                <a:lumOff val="0"/>
                <a:alphaOff val="0"/>
              </a:schemeClr>
            </a:solidFill>
            <a:prstDash val="solid"/>
            <a:miter lim="800000"/>
          </a:ln>
          <a:effectLst/>
        </p:spPr>
        <p:style>
          <a:lnRef idx="2">
            <a:srgbClr val="000000"/>
          </a:lnRef>
          <a:fillRef idx="1">
            <a:srgbClr val="000000"/>
          </a:fillRef>
          <a:effectRef idx="0">
            <a:srgbClr val="000000"/>
          </a:effectRef>
          <a:fontRef idx="minor">
            <a:schemeClr val="lt1"/>
          </a:fontRef>
        </p:style>
        <p:txBody>
          <a:bodyPr spcFirstLastPara="0" vertOverflow="overflow" horzOverflow="overflow" vert="horz" wrap="square" lIns="30477" tIns="30477" rIns="30477" bIns="30477" numCol="1" spcCol="1267" rtlCol="0" fromWordArt="0" anchor="ctr" anchorCtr="0" forceAA="0" upright="0" compatLnSpc="0">
            <a:noAutofit/>
          </a:bodyPr>
          <a:lstStyle/>
          <a:p>
            <a:pPr marL="0" lvl="0" indent="0" algn="ctr" defTabSz="244474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sz="1100"/>
              <a:t>Funding decision on FS++ (Low Energy Branch) aimed for in </a:t>
            </a:r>
            <a:r>
              <a:rPr sz="1400" b="1"/>
              <a:t>2025</a:t>
            </a:r>
            <a:endParaRPr sz="1100"/>
          </a:p>
        </p:txBody>
      </p:sp>
      <p:sp modelId="{134BDE9A-BE6F-422E-8BCE-86C03920588D}">
        <p:nvSpPr>
          <p:cNvPr id="171810363" name=""/>
          <p:cNvSpPr/>
          <p:nvPr/>
        </p:nvSpPr>
        <p:spPr bwMode="auto">
          <a:xfrm rot="0" flipH="0" flipV="0">
            <a:off x="2471478" y="2006314"/>
            <a:ext cx="722738" cy="200997"/>
          </a:xfrm>
          <a:prstGeom prst="rightArrow">
            <a:avLst>
              <a:gd name="adj1" fmla="val 60000"/>
              <a:gd name="adj2" fmla="val 50000"/>
            </a:avLst>
          </a:prstGeom>
          <a:solidFill>
            <a:schemeClr val="accent1">
              <a:tint val="60000"/>
              <a:hueOff val="0"/>
              <a:satOff val="0"/>
              <a:lumOff val="0"/>
              <a:alphaOff val="0"/>
            </a:schemeClr>
          </a:solidFill>
          <a:ln>
            <a:noFill/>
          </a:ln>
          <a:effectLst/>
        </p:spPr>
        <p:style>
          <a:lnRef idx="0">
            <a:srgbClr val="000000"/>
          </a:lnRef>
          <a:fillRef idx="1">
            <a:srgbClr val="000000"/>
          </a:fillRef>
          <a:effectRef idx="0">
            <a:srgbClr val="000000"/>
          </a:effectRef>
          <a:fontRef idx="minor">
            <a:schemeClr val="lt1"/>
          </a:fontRef>
        </p:style>
        <p:txBody>
          <a:bodyPr spcFirstLastPara="0" vert="vert270" wrap="square" lIns="0" tIns="0" rIns="0" bIns="0" numCol="1" spcCol="1266" anchor="ctr" anchorCtr="0">
            <a:noAutofit/>
          </a:bodyPr>
          <a:lstStyle/>
          <a:p>
            <a:pPr marL="0" lvl="0" indent="0" algn="ctr" defTabSz="111124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ru-RU" sz="2500"/>
          </a:p>
        </p:txBody>
      </p:sp>
      <p:grpSp>
        <p:nvGrpSpPr>
          <p:cNvPr id="1118532530" name=""/>
          <p:cNvGrpSpPr/>
          <p:nvPr/>
        </p:nvGrpSpPr>
        <p:grpSpPr bwMode="auto">
          <a:xfrm>
            <a:off x="2197246" y="2430082"/>
            <a:ext cx="3486685" cy="2504840"/>
            <a:chOff x="0" y="0"/>
            <a:chExt cx="3486685" cy="2504840"/>
          </a:xfrm>
        </p:grpSpPr>
        <p:pic>
          <p:nvPicPr>
            <p:cNvPr id="15574067" name=""/>
            <p:cNvPicPr>
              <a:picLocks noChangeAspect="1"/>
            </p:cNvPicPr>
            <p:nvPr/>
          </p:nvPicPr>
          <p:blipFill>
            <a:blip r:embed="rId2"/>
            <a:stretch/>
          </p:blipFill>
          <p:spPr bwMode="auto">
            <a:xfrm flipH="0" flipV="0">
              <a:off x="0" y="0"/>
              <a:ext cx="3486685" cy="2504840"/>
            </a:xfrm>
            <a:prstGeom prst="rect">
              <a:avLst/>
            </a:prstGeom>
          </p:spPr>
        </p:pic>
        <p:sp>
          <p:nvSpPr>
            <p:cNvPr id="2075570829" name=""/>
            <p:cNvSpPr/>
            <p:nvPr/>
          </p:nvSpPr>
          <p:spPr bwMode="auto">
            <a:xfrm flipH="0" flipV="0">
              <a:off x="2664541" y="1760962"/>
              <a:ext cx="241788" cy="142875"/>
            </a:xfrm>
            <a:prstGeom prst="rect">
              <a:avLst/>
            </a:prstGeom>
            <a:solidFill>
              <a:schemeClr val="bg1"/>
            </a:solidFill>
            <a:ln w="25400" cap="flat" cmpd="sng" algn="ctr"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245192572" name=""/>
            <p:cNvSpPr/>
            <p:nvPr/>
          </p:nvSpPr>
          <p:spPr bwMode="auto">
            <a:xfrm flipH="0" flipV="0">
              <a:off x="1902411" y="2288696"/>
              <a:ext cx="241787" cy="142875"/>
            </a:xfrm>
            <a:prstGeom prst="rect">
              <a:avLst/>
            </a:prstGeom>
            <a:solidFill>
              <a:schemeClr val="bg1"/>
            </a:solidFill>
            <a:ln w="25400" cap="flat" cmpd="sng" algn="ctr"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970530476" name=""/>
          <p:cNvSpPr/>
          <p:nvPr/>
        </p:nvSpPr>
        <p:spPr bwMode="auto">
          <a:xfrm rot="4531775" flipH="0" flipV="0">
            <a:off x="3130753" y="3326761"/>
            <a:ext cx="2166054" cy="183173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6"/>
          </a:solidFill>
          <a:ln w="6349" cap="flat" cmpd="sng" algn="ctr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modelId="{91EB00D5-C938-4A91-AEA3-314EBF5E6F6D}">
        <p:nvSpPr>
          <p:cNvPr id="940174647" name=""/>
          <p:cNvSpPr/>
          <p:nvPr/>
        </p:nvSpPr>
        <p:spPr bwMode="auto">
          <a:xfrm flipH="0" flipV="0">
            <a:off x="3194217" y="1821064"/>
            <a:ext cx="1618269" cy="571498"/>
          </a:xfrm>
          <a:prstGeom prst="roundRect">
            <a:avLst>
              <a:gd name="adj" fmla="val 10000"/>
            </a:avLst>
          </a:prstGeom>
          <a:solidFill>
            <a:schemeClr val="accent1">
              <a:hueOff val="0"/>
              <a:satOff val="0"/>
              <a:lumOff val="0"/>
              <a:alphaOff val="0"/>
            </a:schemeClr>
          </a:solidFill>
          <a:ln w="12700" cap="flat" cmpd="sng" algn="ctr">
            <a:solidFill>
              <a:schemeClr val="lt1">
                <a:hueOff val="0"/>
                <a:satOff val="0"/>
                <a:lumOff val="0"/>
                <a:alphaOff val="0"/>
              </a:schemeClr>
            </a:solidFill>
            <a:prstDash val="solid"/>
            <a:miter lim="800000"/>
          </a:ln>
          <a:effectLst/>
        </p:spPr>
        <p:style>
          <a:lnRef idx="2">
            <a:srgbClr val="000000"/>
          </a:lnRef>
          <a:fillRef idx="1">
            <a:srgbClr val="000000"/>
          </a:fillRef>
          <a:effectRef idx="0">
            <a:srgbClr val="000000"/>
          </a:effectRef>
          <a:fontRef idx="minor">
            <a:schemeClr val="lt1"/>
          </a:fontRef>
        </p:style>
        <p:txBody>
          <a:bodyPr spcFirstLastPara="0" vertOverflow="overflow" horzOverflow="overflow" vert="horz" wrap="square" lIns="30477" tIns="30477" rIns="30477" bIns="30477" numCol="1" spcCol="1267" rtlCol="0" fromWordArt="0" anchor="ctr" anchorCtr="0" forceAA="0" upright="0" compatLnSpc="0">
            <a:noAutofit/>
          </a:bodyPr>
          <a:lstStyle/>
          <a:p>
            <a:pPr marL="0" lvl="0" indent="0" algn="ctr" defTabSz="244474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sz="1100"/>
              <a:t>Low Energy Branch operation beginning </a:t>
            </a:r>
            <a:r>
              <a:rPr sz="1600" b="1"/>
              <a:t>2030</a:t>
            </a:r>
            <a:endParaRPr sz="11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410709150" name="Google Shape;163;p28"/>
          <p:cNvSpPr txBox="1"/>
          <p:nvPr/>
        </p:nvSpPr>
        <p:spPr bwMode="auto">
          <a:xfrm>
            <a:off x="317520" y="130680"/>
            <a:ext cx="6071099" cy="700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9" rIns="91423" bIns="45699" anchor="b" anchorCtr="0">
            <a:no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" sz="2000" b="1">
                <a:solidFill>
                  <a:srgbClr val="333333"/>
                </a:solidFill>
              </a:rPr>
              <a:t>Critical Path towards</a:t>
            </a:r>
            <a:r>
              <a:rPr lang="en" sz="2000" b="1">
                <a:solidFill>
                  <a:srgbClr val="333333"/>
                </a:solidFill>
              </a:rPr>
              <a:t> NUSTAR ES/FS</a:t>
            </a:r>
            <a:endParaRPr lang="en" sz="2000" b="1">
              <a:solidFill>
                <a:srgbClr val="333333"/>
              </a:solidFill>
            </a:endParaRPr>
          </a:p>
        </p:txBody>
      </p:sp>
      <p:sp modelId="{F2A1EF3F-51EC-4784-BE67-4AAB8D05DC6F}">
        <p:nvSpPr>
          <p:cNvPr id="1970536184" name=""/>
          <p:cNvSpPr/>
          <p:nvPr/>
        </p:nvSpPr>
        <p:spPr bwMode="auto">
          <a:xfrm flipH="0" flipV="0">
            <a:off x="465043" y="1290204"/>
            <a:ext cx="1518752" cy="487192"/>
          </a:xfrm>
          <a:prstGeom prst="roundRect">
            <a:avLst>
              <a:gd name="adj" fmla="val 16667"/>
            </a:avLst>
          </a:prstGeom>
          <a:solidFill>
            <a:schemeClr val="accent1">
              <a:hueOff val="0"/>
              <a:satOff val="0"/>
              <a:lumOff val="0"/>
              <a:alphaOff val="0"/>
            </a:schemeClr>
          </a:solidFill>
          <a:ln w="12700" cap="flat" cmpd="sng" algn="ctr">
            <a:solidFill>
              <a:schemeClr val="lt1">
                <a:hueOff val="0"/>
                <a:satOff val="0"/>
                <a:lumOff val="0"/>
                <a:alphaOff val="0"/>
              </a:schemeClr>
            </a:solidFill>
            <a:prstDash val="solid"/>
            <a:miter lim="800000"/>
          </a:ln>
          <a:effectLst/>
        </p:spPr>
        <p:style>
          <a:lnRef idx="2">
            <a:srgbClr val="000000"/>
          </a:lnRef>
          <a:fillRef idx="1">
            <a:srgbClr val="000000"/>
          </a:fillRef>
          <a:effectRef idx="0">
            <a:srgbClr val="000000"/>
          </a:effectRef>
          <a:fontRef idx="minor">
            <a:schemeClr val="lt1"/>
          </a:fontRef>
        </p:style>
        <p:txBody>
          <a:bodyPr spcFirstLastPara="0" vertOverflow="overflow" horzOverflow="overflow" vert="horz" wrap="square" lIns="49528" tIns="24763" rIns="49528" bIns="24763" numCol="1" spcCol="1268" rtlCol="0" fromWordArt="0" anchor="ctr" anchorCtr="0" forceAA="0" upright="0" compatLnSpc="0">
            <a:noAutofit/>
          </a:bodyPr>
          <a:lstStyle/>
          <a:p>
            <a:pPr marL="0" lvl="0" indent="0" algn="ctr" defTabSz="2889249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1300"/>
              <a:t>HE Cave ready</a:t>
            </a:r>
            <a:endParaRPr sz="1300"/>
          </a:p>
        </p:txBody>
      </p:sp>
      <p:sp modelId="{6ADDB4A0-D02E-43A9-A20D-8C6B8C54DBB4}">
        <p:nvSpPr>
          <p:cNvPr id="2066038134" name=""/>
          <p:cNvSpPr/>
          <p:nvPr/>
        </p:nvSpPr>
        <p:spPr bwMode="auto">
          <a:xfrm flipH="0" flipV="0">
            <a:off x="2036673" y="1186295"/>
            <a:ext cx="3774462" cy="670164"/>
          </a:xfrm>
          <a:prstGeom prst="rightArrow">
            <a:avLst>
              <a:gd name="adj1" fmla="val 75000"/>
              <a:gd name="adj2" fmla="val 50000"/>
            </a:avLst>
          </a:prstGeom>
          <a:solidFill>
            <a:schemeClr val="accent1">
              <a:tint val="40000"/>
              <a:hueOff val="0"/>
              <a:satOff val="0"/>
              <a:lumOff val="0"/>
              <a:alphaOff val="0"/>
              <a:alpha val="90000"/>
            </a:schemeClr>
          </a:solidFill>
          <a:ln w="12700" cap="flat" cmpd="sng" algn="ctr">
            <a:solidFill>
              <a:schemeClr val="accent1">
                <a:tint val="40000"/>
                <a:hueOff val="0"/>
                <a:satOff val="0"/>
                <a:lumOff val="0"/>
                <a:alphaOff val="0"/>
                <a:alpha val="90000"/>
              </a:schemeClr>
            </a:solidFill>
            <a:prstDash val="solid"/>
            <a:miter lim="800000"/>
          </a:ln>
          <a:effectLst/>
        </p:spPr>
        <p:style>
          <a:lnRef idx="2">
            <a:srgbClr val="000000"/>
          </a:lnRef>
          <a:fillRef idx="1">
            <a:srgbClr val="000000"/>
          </a:fillRef>
          <a:effectRef idx="0">
            <a:srgbClr val="000000"/>
          </a:effectRef>
          <a:fontRef idx="minor"/>
        </p:style>
        <p:txBody>
          <a:bodyPr spcFirstLastPara="0" vertOverflow="overflow" horzOverflow="overflow" vert="horz" wrap="square" lIns="13969" tIns="13969" rIns="13969" bIns="13969" numCol="1" spcCol="1268" rtlCol="0" fromWordArt="0" anchor="t" anchorCtr="0" forceAA="0" upright="0" compatLnSpc="0">
            <a:noAutofit/>
          </a:bodyPr>
          <a:lstStyle/>
          <a:p>
            <a:pPr marL="457200" lvl="0" indent="-317499" algn="l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400"/>
              <a:buChar char="●"/>
              <a:defRPr/>
            </a:pPr>
            <a:r>
              <a:rPr lang="en" sz="1000" b="0" i="0" u="none" strike="noStrike" cap="none" spc="0">
                <a:solidFill>
                  <a:srgbClr val="FF0000"/>
                </a:solidFill>
                <a:latin typeface="Arial"/>
                <a:ea typeface="Arial"/>
                <a:cs typeface="Arial"/>
              </a:rPr>
              <a:t>Completion of High-Energy Cave TBI</a:t>
            </a:r>
            <a:endParaRPr sz="1000">
              <a:solidFill>
                <a:srgbClr val="FF0000"/>
              </a:solidFill>
            </a:endParaRPr>
          </a:p>
          <a:p>
            <a:pPr marL="457200" lvl="0" indent="-317499" algn="l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400"/>
              <a:buChar char="●"/>
              <a:defRPr/>
            </a:pPr>
            <a:r>
              <a:rPr lang="en" sz="1000" b="0" i="0" u="none" strike="noStrike" cap="none" spc="0">
                <a:solidFill>
                  <a:srgbClr val="FF0000"/>
                </a:solidFill>
                <a:latin typeface="Arial"/>
                <a:ea typeface="Arial"/>
                <a:cs typeface="Arial"/>
              </a:rPr>
              <a:t>Completion of relevant radiation safety infrastructure</a:t>
            </a:r>
            <a:endParaRPr sz="1000">
              <a:solidFill>
                <a:srgbClr val="FF0000"/>
              </a:solidFill>
            </a:endParaRPr>
          </a:p>
          <a:p>
            <a:pPr marL="457200" lvl="0" indent="-317499" algn="l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Char char="●"/>
              <a:defRPr/>
            </a:pPr>
            <a:r>
              <a:rPr lang="en" sz="1000" b="0" i="0" u="none" strike="noStrike" cap="none" spc="0">
                <a:solidFill>
                  <a:schemeClr val="accent6"/>
                </a:solidFill>
                <a:latin typeface="Arial"/>
                <a:ea typeface="Arial"/>
                <a:cs typeface="Arial"/>
              </a:rPr>
              <a:t>Operating acceptance (Abnahme) awarded</a:t>
            </a:r>
            <a:endParaRPr sz="1000">
              <a:solidFill>
                <a:schemeClr val="accent6"/>
              </a:solidFill>
            </a:endParaRPr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" sz="1000" b="0" i="0" u="none" strike="noStrike" cap="none" spc="0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endParaRPr sz="1000"/>
          </a:p>
          <a:p>
            <a:pPr marL="285750" lvl="1" indent="-285750" algn="l" defTabSz="2711449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har char="•"/>
              <a:defRPr/>
            </a:pPr>
            <a:endParaRPr sz="1000"/>
          </a:p>
        </p:txBody>
      </p:sp>
      <p:sp modelId="{F2A1EF3F-51EC-4784-BE67-4AAB8D05DC6F}">
        <p:nvSpPr>
          <p:cNvPr id="1093759290" name=""/>
          <p:cNvSpPr/>
          <p:nvPr/>
        </p:nvSpPr>
        <p:spPr bwMode="auto">
          <a:xfrm flipH="0" flipV="0">
            <a:off x="470238" y="1844386"/>
            <a:ext cx="1518751" cy="561659"/>
          </a:xfrm>
          <a:prstGeom prst="roundRect">
            <a:avLst>
              <a:gd name="adj" fmla="val 16667"/>
            </a:avLst>
          </a:prstGeom>
          <a:solidFill>
            <a:schemeClr val="accent1">
              <a:hueOff val="0"/>
              <a:satOff val="0"/>
              <a:lumOff val="0"/>
              <a:alphaOff val="0"/>
            </a:schemeClr>
          </a:solidFill>
          <a:ln w="12700" cap="flat" cmpd="sng" algn="ctr">
            <a:solidFill>
              <a:schemeClr val="lt1">
                <a:hueOff val="0"/>
                <a:satOff val="0"/>
                <a:lumOff val="0"/>
                <a:alphaOff val="0"/>
              </a:schemeClr>
            </a:solidFill>
            <a:prstDash val="solid"/>
            <a:miter lim="800000"/>
          </a:ln>
          <a:effectLst/>
        </p:spPr>
        <p:style>
          <a:lnRef idx="2">
            <a:srgbClr val="000000"/>
          </a:lnRef>
          <a:fillRef idx="1">
            <a:srgbClr val="000000"/>
          </a:fillRef>
          <a:effectRef idx="0">
            <a:srgbClr val="000000"/>
          </a:effectRef>
          <a:fontRef idx="minor">
            <a:schemeClr val="lt1"/>
          </a:fontRef>
        </p:style>
        <p:txBody>
          <a:bodyPr spcFirstLastPara="0" vertOverflow="overflow" horzOverflow="overflow" vert="horz" wrap="square" lIns="49528" tIns="24763" rIns="49528" bIns="24763" numCol="1" spcCol="1268" rtlCol="0" fromWordArt="0" anchor="ctr" anchorCtr="0" forceAA="0" upright="0" compatLnSpc="0">
            <a:noAutofit/>
          </a:bodyPr>
          <a:lstStyle/>
          <a:p>
            <a:pPr marL="0" lvl="0" indent="0" algn="ctr" defTabSz="2889249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1300"/>
              <a:t>S-FRS ready to deliver beam</a:t>
            </a:r>
            <a:endParaRPr sz="1300"/>
          </a:p>
        </p:txBody>
      </p:sp>
      <p:sp modelId="{F2A1EF3F-51EC-4784-BE67-4AAB8D05DC6F}">
        <p:nvSpPr>
          <p:cNvPr id="329634230" name=""/>
          <p:cNvSpPr/>
          <p:nvPr/>
        </p:nvSpPr>
        <p:spPr bwMode="auto">
          <a:xfrm flipH="0" flipV="0">
            <a:off x="465043" y="2467840"/>
            <a:ext cx="1518751" cy="665055"/>
          </a:xfrm>
          <a:prstGeom prst="roundRect">
            <a:avLst>
              <a:gd name="adj" fmla="val 16667"/>
            </a:avLst>
          </a:prstGeom>
          <a:solidFill>
            <a:schemeClr val="accent1">
              <a:hueOff val="0"/>
              <a:satOff val="0"/>
              <a:lumOff val="0"/>
              <a:alphaOff val="0"/>
            </a:schemeClr>
          </a:solidFill>
          <a:ln w="12700" cap="flat" cmpd="sng" algn="ctr">
            <a:solidFill>
              <a:schemeClr val="lt1">
                <a:hueOff val="0"/>
                <a:satOff val="0"/>
                <a:lumOff val="0"/>
                <a:alphaOff val="0"/>
              </a:schemeClr>
            </a:solidFill>
            <a:prstDash val="solid"/>
            <a:miter lim="800000"/>
          </a:ln>
          <a:effectLst/>
        </p:spPr>
        <p:style>
          <a:lnRef idx="2">
            <a:srgbClr val="000000"/>
          </a:lnRef>
          <a:fillRef idx="1">
            <a:srgbClr val="000000"/>
          </a:fillRef>
          <a:effectRef idx="0">
            <a:srgbClr val="000000"/>
          </a:effectRef>
          <a:fontRef idx="minor">
            <a:schemeClr val="lt1"/>
          </a:fontRef>
        </p:style>
        <p:txBody>
          <a:bodyPr spcFirstLastPara="0" vertOverflow="overflow" horzOverflow="overflow" vert="horz" wrap="square" lIns="49528" tIns="24763" rIns="49528" bIns="24763" numCol="1" spcCol="1268" rtlCol="0" fromWordArt="0" anchor="ctr" anchorCtr="0" forceAA="0" upright="0" compatLnSpc="0">
            <a:noAutofit/>
          </a:bodyPr>
          <a:lstStyle/>
          <a:p>
            <a:pPr marL="0" lvl="0" indent="0" algn="ctr" defTabSz="2889249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GB" sz="1300" b="0" i="0" u="none" strike="noStrike" cap="none" spc="0">
                <a:solidFill>
                  <a:schemeClr val="lt1"/>
                </a:solidFill>
                <a:latin typeface="Arial"/>
                <a:ea typeface="Arial"/>
                <a:cs typeface="Arial"/>
              </a:rPr>
              <a:t>Sub-collaboration specific infrastructure</a:t>
            </a:r>
            <a:endParaRPr sz="1300"/>
          </a:p>
        </p:txBody>
      </p:sp>
      <p:sp modelId="{F2A1EF3F-51EC-4784-BE67-4AAB8D05DC6F}">
        <p:nvSpPr>
          <p:cNvPr id="1465985223" name=""/>
          <p:cNvSpPr/>
          <p:nvPr/>
        </p:nvSpPr>
        <p:spPr bwMode="auto">
          <a:xfrm flipH="0" flipV="0">
            <a:off x="470238" y="3186545"/>
            <a:ext cx="1518751" cy="522097"/>
          </a:xfrm>
          <a:prstGeom prst="roundRect">
            <a:avLst>
              <a:gd name="adj" fmla="val 16667"/>
            </a:avLst>
          </a:prstGeom>
          <a:solidFill>
            <a:schemeClr val="accent1">
              <a:hueOff val="0"/>
              <a:satOff val="0"/>
              <a:lumOff val="0"/>
              <a:alphaOff val="0"/>
            </a:schemeClr>
          </a:solidFill>
          <a:ln w="12700" cap="flat" cmpd="sng" algn="ctr">
            <a:solidFill>
              <a:schemeClr val="lt1">
                <a:hueOff val="0"/>
                <a:satOff val="0"/>
                <a:lumOff val="0"/>
                <a:alphaOff val="0"/>
              </a:schemeClr>
            </a:solidFill>
            <a:prstDash val="solid"/>
            <a:miter lim="800000"/>
          </a:ln>
          <a:effectLst/>
        </p:spPr>
        <p:style>
          <a:lnRef idx="2">
            <a:srgbClr val="000000"/>
          </a:lnRef>
          <a:fillRef idx="1">
            <a:srgbClr val="000000"/>
          </a:fillRef>
          <a:effectRef idx="0">
            <a:srgbClr val="000000"/>
          </a:effectRef>
          <a:fontRef idx="minor">
            <a:schemeClr val="lt1"/>
          </a:fontRef>
        </p:style>
        <p:txBody>
          <a:bodyPr spcFirstLastPara="0" vertOverflow="overflow" horzOverflow="overflow" vert="horz" wrap="square" lIns="49528" tIns="24763" rIns="49528" bIns="24763" numCol="1" spcCol="1268" rtlCol="0" fromWordArt="0" anchor="ctr" anchorCtr="0" forceAA="0" upright="0" compatLnSpc="0">
            <a:noAutofit/>
          </a:bodyPr>
          <a:lstStyle/>
          <a:p>
            <a:pPr marL="0" lvl="0" indent="0" algn="ctr" defTabSz="2889249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GB" sz="1300" b="0" i="0" u="none" strike="noStrike" cap="none" spc="0">
                <a:solidFill>
                  <a:schemeClr val="lt1"/>
                </a:solidFill>
                <a:latin typeface="Arial"/>
                <a:ea typeface="Arial"/>
                <a:cs typeface="Arial"/>
              </a:rPr>
              <a:t>Detector systems ready</a:t>
            </a:r>
            <a:endParaRPr sz="1300"/>
          </a:p>
        </p:txBody>
      </p:sp>
      <p:sp modelId="{6ADDB4A0-D02E-43A9-A20D-8C6B8C54DBB4}">
        <p:nvSpPr>
          <p:cNvPr id="858495655" name=""/>
          <p:cNvSpPr/>
          <p:nvPr/>
        </p:nvSpPr>
        <p:spPr bwMode="auto">
          <a:xfrm flipH="0" flipV="0">
            <a:off x="2033209" y="1806285"/>
            <a:ext cx="3774461" cy="670163"/>
          </a:xfrm>
          <a:prstGeom prst="rightArrow">
            <a:avLst>
              <a:gd name="adj1" fmla="val 75000"/>
              <a:gd name="adj2" fmla="val 50000"/>
            </a:avLst>
          </a:prstGeom>
          <a:solidFill>
            <a:schemeClr val="accent1">
              <a:tint val="40000"/>
              <a:hueOff val="0"/>
              <a:satOff val="0"/>
              <a:lumOff val="0"/>
              <a:alphaOff val="0"/>
              <a:alpha val="90000"/>
            </a:schemeClr>
          </a:solidFill>
          <a:ln w="12700" cap="flat" cmpd="sng" algn="ctr">
            <a:solidFill>
              <a:schemeClr val="accent1">
                <a:tint val="40000"/>
                <a:hueOff val="0"/>
                <a:satOff val="0"/>
                <a:lumOff val="0"/>
                <a:alphaOff val="0"/>
                <a:alpha val="90000"/>
              </a:schemeClr>
            </a:solidFill>
            <a:prstDash val="solid"/>
            <a:miter lim="800000"/>
          </a:ln>
          <a:effectLst/>
        </p:spPr>
        <p:style>
          <a:lnRef idx="2">
            <a:srgbClr val="000000"/>
          </a:lnRef>
          <a:fillRef idx="1">
            <a:srgbClr val="000000"/>
          </a:fillRef>
          <a:effectRef idx="0">
            <a:srgbClr val="000000"/>
          </a:effectRef>
          <a:fontRef idx="minor"/>
        </p:style>
        <p:txBody>
          <a:bodyPr spcFirstLastPara="0" vertOverflow="overflow" horzOverflow="overflow" vert="horz" wrap="square" lIns="13969" tIns="13969" rIns="13969" bIns="13969" numCol="1" spcCol="1268" rtlCol="0" fromWordArt="0" anchor="t" anchorCtr="0" forceAA="0" upright="0" compatLnSpc="0">
            <a:noAutofit/>
          </a:bodyPr>
          <a:lstStyle/>
          <a:p>
            <a:pPr marL="457200" lvl="0" indent="-317499" algn="l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400"/>
              <a:buChar char="●"/>
              <a:defRPr/>
            </a:pPr>
            <a:endParaRPr sz="500" b="0" i="0" u="none" strike="noStrike" cap="none" spc="0">
              <a:solidFill>
                <a:srgbClr val="FF0000"/>
              </a:solidFill>
              <a:latin typeface="Times New Roman"/>
              <a:cs typeface="Times New Roman"/>
            </a:endParaRPr>
          </a:p>
          <a:p>
            <a:pPr marL="457200" lvl="0" indent="-317499" algn="l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400"/>
              <a:buChar char="●"/>
              <a:defRPr/>
            </a:pPr>
            <a:r>
              <a:rPr lang="en" sz="1000" b="0" i="0" u="none" strike="noStrike" cap="none" spc="0">
                <a:solidFill>
                  <a:srgbClr val="FF0000"/>
                </a:solidFill>
                <a:latin typeface="Arial"/>
                <a:ea typeface="Arial"/>
                <a:cs typeface="Arial"/>
              </a:rPr>
              <a:t>S-FRS beam delivery (M12)</a:t>
            </a:r>
            <a:endParaRPr lang="en" sz="1000" b="0" i="0" u="none" strike="noStrike" cap="none" spc="0">
              <a:solidFill>
                <a:srgbClr val="FF0000"/>
              </a:solidFill>
              <a:latin typeface="Times New Roman"/>
              <a:cs typeface="Times New Roman"/>
            </a:endParaRPr>
          </a:p>
          <a:p>
            <a:pPr marL="457200" lvl="0" indent="-317499" algn="l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400"/>
              <a:buChar char="●"/>
              <a:defRPr/>
            </a:pPr>
            <a:r>
              <a:rPr lang="en" sz="1000" b="0" i="0" u="none" strike="noStrike" cap="none" spc="0">
                <a:solidFill>
                  <a:srgbClr val="FF0000"/>
                </a:solidFill>
                <a:latin typeface="Arial"/>
                <a:ea typeface="Arial"/>
                <a:cs typeface="Arial"/>
              </a:rPr>
              <a:t>Required SIS-18/SIS-100 beam parameters reached</a:t>
            </a:r>
            <a:endParaRPr sz="1000">
              <a:solidFill>
                <a:srgbClr val="FF0000"/>
              </a:solidFill>
            </a:endParaRPr>
          </a:p>
        </p:txBody>
      </p:sp>
      <p:sp modelId="{6ADDB4A0-D02E-43A9-A20D-8C6B8C54DBB4}">
        <p:nvSpPr>
          <p:cNvPr id="1569963022" name=""/>
          <p:cNvSpPr/>
          <p:nvPr/>
        </p:nvSpPr>
        <p:spPr bwMode="auto">
          <a:xfrm flipH="0" flipV="0">
            <a:off x="2032285" y="2449341"/>
            <a:ext cx="3774461" cy="670163"/>
          </a:xfrm>
          <a:prstGeom prst="rightArrow">
            <a:avLst>
              <a:gd name="adj1" fmla="val 75000"/>
              <a:gd name="adj2" fmla="val 50000"/>
            </a:avLst>
          </a:prstGeom>
          <a:solidFill>
            <a:schemeClr val="accent1">
              <a:tint val="40000"/>
              <a:hueOff val="0"/>
              <a:satOff val="0"/>
              <a:lumOff val="0"/>
              <a:alphaOff val="0"/>
              <a:alpha val="90000"/>
            </a:schemeClr>
          </a:solidFill>
          <a:ln w="12700" cap="flat" cmpd="sng" algn="ctr">
            <a:solidFill>
              <a:schemeClr val="accent1">
                <a:tint val="40000"/>
                <a:hueOff val="0"/>
                <a:satOff val="0"/>
                <a:lumOff val="0"/>
                <a:alphaOff val="0"/>
                <a:alpha val="90000"/>
              </a:schemeClr>
            </a:solidFill>
            <a:prstDash val="solid"/>
            <a:miter lim="800000"/>
          </a:ln>
          <a:effectLst/>
        </p:spPr>
        <p:style>
          <a:lnRef idx="2">
            <a:srgbClr val="000000"/>
          </a:lnRef>
          <a:fillRef idx="1">
            <a:srgbClr val="000000"/>
          </a:fillRef>
          <a:effectRef idx="0">
            <a:srgbClr val="000000"/>
          </a:effectRef>
          <a:fontRef idx="minor"/>
        </p:style>
        <p:txBody>
          <a:bodyPr spcFirstLastPara="0" vertOverflow="overflow" horzOverflow="overflow" vert="horz" wrap="square" lIns="13969" tIns="13969" rIns="13969" bIns="13969" numCol="1" spcCol="1268" rtlCol="0" fromWordArt="0" anchor="t" anchorCtr="0" forceAA="0" upright="0" compatLnSpc="0">
            <a:noAutofit/>
          </a:bodyPr>
          <a:lstStyle/>
          <a:p>
            <a:pPr marL="457200" lvl="0" indent="-317499" algn="l">
              <a:spcBef>
                <a:spcPts val="0"/>
              </a:spcBef>
              <a:spcAft>
                <a:spcPts val="0"/>
              </a:spcAft>
              <a:buClr>
                <a:srgbClr val="E69138"/>
              </a:buClr>
              <a:buSzPts val="1400"/>
              <a:buChar char="●"/>
              <a:defRPr/>
            </a:pPr>
            <a:r>
              <a:rPr lang="en" sz="1000" b="0" i="0" u="none" strike="noStrike" cap="none" spc="0">
                <a:solidFill>
                  <a:srgbClr val="E69138"/>
                </a:solidFill>
                <a:latin typeface="Arial"/>
                <a:ea typeface="Arial"/>
                <a:cs typeface="Arial"/>
              </a:rPr>
              <a:t>Platforms for detector subsystems at </a:t>
            </a:r>
            <a:r>
              <a:rPr lang="en" sz="1000" b="0" i="0" u="none" strike="noStrike" cap="none" spc="0">
                <a:solidFill>
                  <a:srgbClr val="E69138"/>
                </a:solidFill>
                <a:latin typeface="Arial"/>
                <a:ea typeface="Arial"/>
                <a:cs typeface="Arial"/>
              </a:rPr>
              <a:t>HE Branch focal planes</a:t>
            </a:r>
            <a:endParaRPr sz="700">
              <a:solidFill>
                <a:srgbClr val="E69138"/>
              </a:solidFill>
            </a:endParaRPr>
          </a:p>
          <a:p>
            <a:pPr marL="457200" lvl="0" indent="-317499" algn="l">
              <a:spcBef>
                <a:spcPts val="0"/>
              </a:spcBef>
              <a:spcAft>
                <a:spcPts val="0"/>
              </a:spcAft>
              <a:buClr>
                <a:srgbClr val="E69138"/>
              </a:buClr>
              <a:buSzPts val="1400"/>
              <a:buChar char="●"/>
              <a:defRPr/>
            </a:pPr>
            <a:r>
              <a:rPr lang="en" sz="1000" b="0" i="0" u="none" strike="noStrike" cap="none" spc="0">
                <a:solidFill>
                  <a:srgbClr val="E69138"/>
                </a:solidFill>
                <a:latin typeface="Arial"/>
                <a:ea typeface="Arial"/>
                <a:cs typeface="Arial"/>
              </a:rPr>
              <a:t>Experiment-specific media and</a:t>
            </a:r>
            <a:r>
              <a:rPr lang="en" sz="1000" b="0" i="0" u="none" strike="noStrike" cap="none" spc="0">
                <a:solidFill>
                  <a:srgbClr val="E69138"/>
                </a:solidFill>
                <a:latin typeface="Arial"/>
                <a:ea typeface="Arial"/>
                <a:cs typeface="Arial"/>
              </a:rPr>
              <a:t> other infrastructure</a:t>
            </a:r>
            <a:endParaRPr sz="700">
              <a:solidFill>
                <a:srgbClr val="E69138"/>
              </a:solidFill>
            </a:endParaRPr>
          </a:p>
          <a:p>
            <a:pPr>
              <a:defRPr/>
            </a:pPr>
            <a:endParaRPr sz="1000"/>
          </a:p>
        </p:txBody>
      </p:sp>
      <p:sp modelId="{6ADDB4A0-D02E-43A9-A20D-8C6B8C54DBB4}">
        <p:nvSpPr>
          <p:cNvPr id="772610913" name=""/>
          <p:cNvSpPr/>
          <p:nvPr/>
        </p:nvSpPr>
        <p:spPr bwMode="auto">
          <a:xfrm flipH="0" flipV="0">
            <a:off x="2028821" y="3103968"/>
            <a:ext cx="3774461" cy="670163"/>
          </a:xfrm>
          <a:prstGeom prst="rightArrow">
            <a:avLst>
              <a:gd name="adj1" fmla="val 75000"/>
              <a:gd name="adj2" fmla="val 50000"/>
            </a:avLst>
          </a:prstGeom>
          <a:solidFill>
            <a:schemeClr val="accent1">
              <a:tint val="40000"/>
              <a:hueOff val="0"/>
              <a:satOff val="0"/>
              <a:lumOff val="0"/>
              <a:alphaOff val="0"/>
              <a:alpha val="90000"/>
            </a:schemeClr>
          </a:solidFill>
          <a:ln w="12700" cap="flat" cmpd="sng" algn="ctr">
            <a:solidFill>
              <a:schemeClr val="accent1">
                <a:tint val="40000"/>
                <a:hueOff val="0"/>
                <a:satOff val="0"/>
                <a:lumOff val="0"/>
                <a:alphaOff val="0"/>
                <a:alpha val="90000"/>
              </a:schemeClr>
            </a:solidFill>
            <a:prstDash val="solid"/>
            <a:miter lim="800000"/>
          </a:ln>
          <a:effectLst/>
        </p:spPr>
        <p:style>
          <a:lnRef idx="2">
            <a:srgbClr val="000000"/>
          </a:lnRef>
          <a:fillRef idx="1">
            <a:srgbClr val="000000"/>
          </a:fillRef>
          <a:effectRef idx="0">
            <a:srgbClr val="000000"/>
          </a:effectRef>
          <a:fontRef idx="minor"/>
        </p:style>
        <p:txBody>
          <a:bodyPr spcFirstLastPara="0" vertOverflow="overflow" horzOverflow="overflow" vert="horz" wrap="square" lIns="13969" tIns="13969" rIns="13969" bIns="13969" numCol="1" spcCol="1268" rtlCol="0" fromWordArt="0" anchor="t" anchorCtr="0" forceAA="0" upright="0" compatLnSpc="0">
            <a:noAutofit/>
          </a:bodyPr>
          <a:lstStyle/>
          <a:p>
            <a:pPr marL="457200" lvl="0" indent="-317499" algn="l">
              <a:spcBef>
                <a:spcPts val="0"/>
              </a:spcBef>
              <a:spcAft>
                <a:spcPts val="0"/>
              </a:spcAft>
              <a:buClr>
                <a:srgbClr val="72BF44"/>
              </a:buClr>
              <a:buSzPts val="1400"/>
              <a:buChar char="●"/>
              <a:defRPr/>
            </a:pPr>
            <a:endParaRPr sz="500">
              <a:solidFill>
                <a:srgbClr val="72BF44"/>
              </a:solidFill>
            </a:endParaRPr>
          </a:p>
          <a:p>
            <a:pPr marL="457200" lvl="0" indent="-317499" algn="l">
              <a:spcBef>
                <a:spcPts val="0"/>
              </a:spcBef>
              <a:spcAft>
                <a:spcPts val="0"/>
              </a:spcAft>
              <a:buClr>
                <a:srgbClr val="72BF44"/>
              </a:buClr>
              <a:buSzPts val="1400"/>
              <a:buChar char="●"/>
              <a:defRPr/>
            </a:pPr>
            <a:r>
              <a:rPr lang="en" sz="1100" b="0" i="0" u="none" strike="noStrike" cap="none" spc="0">
                <a:solidFill>
                  <a:srgbClr val="72BF44"/>
                </a:solidFill>
                <a:latin typeface="Arial"/>
                <a:ea typeface="Arial"/>
                <a:cs typeface="Arial"/>
              </a:rPr>
              <a:t>Demonstrated readiness of NUSTAR setups</a:t>
            </a:r>
            <a:endParaRPr lang="en" sz="1100" b="0" i="0" u="none" strike="noStrike" cap="none" spc="0">
              <a:solidFill>
                <a:srgbClr val="72BF44"/>
              </a:solidFill>
              <a:latin typeface="Times New Roman"/>
              <a:cs typeface="Times New Roman"/>
            </a:endParaRPr>
          </a:p>
          <a:p>
            <a:pPr marL="457200" lvl="0" indent="-317499" algn="l">
              <a:spcBef>
                <a:spcPts val="0"/>
              </a:spcBef>
              <a:spcAft>
                <a:spcPts val="0"/>
              </a:spcAft>
              <a:buClr>
                <a:srgbClr val="72BF44"/>
              </a:buClr>
              <a:buSzPts val="1400"/>
              <a:buChar char="●"/>
              <a:defRPr/>
            </a:pPr>
            <a:r>
              <a:rPr lang="en" sz="1100" b="0" i="0" u="none" strike="noStrike" cap="none" spc="0">
                <a:solidFill>
                  <a:srgbClr val="72BF44"/>
                </a:solidFill>
                <a:latin typeface="Arial"/>
                <a:ea typeface="Arial"/>
                <a:cs typeface="Arial"/>
              </a:rPr>
              <a:t>In-use setups commissioned during Phase-0</a:t>
            </a:r>
            <a:endParaRPr sz="1100">
              <a:solidFill>
                <a:srgbClr val="72BF44"/>
              </a:solidFill>
            </a:endParaRPr>
          </a:p>
          <a:p>
            <a:pPr>
              <a:defRPr/>
            </a:pPr>
            <a:endParaRPr sz="1100"/>
          </a:p>
        </p:txBody>
      </p:sp>
      <p:sp modelId="{F2A1EF3F-51EC-4784-BE67-4AAB8D05DC6F}">
        <p:nvSpPr>
          <p:cNvPr id="353222493" name=""/>
          <p:cNvSpPr/>
          <p:nvPr/>
        </p:nvSpPr>
        <p:spPr bwMode="auto">
          <a:xfrm flipH="0" flipV="0">
            <a:off x="465043" y="3785252"/>
            <a:ext cx="1518751" cy="522097"/>
          </a:xfrm>
          <a:prstGeom prst="roundRect">
            <a:avLst>
              <a:gd name="adj" fmla="val 16667"/>
            </a:avLst>
          </a:prstGeom>
          <a:solidFill>
            <a:schemeClr val="accent1">
              <a:hueOff val="0"/>
              <a:satOff val="0"/>
              <a:lumOff val="0"/>
              <a:alphaOff val="0"/>
            </a:schemeClr>
          </a:solidFill>
          <a:ln w="12700" cap="flat" cmpd="sng" algn="ctr">
            <a:solidFill>
              <a:schemeClr val="lt1">
                <a:hueOff val="0"/>
                <a:satOff val="0"/>
                <a:lumOff val="0"/>
                <a:alphaOff val="0"/>
              </a:schemeClr>
            </a:solidFill>
            <a:prstDash val="solid"/>
            <a:miter lim="800000"/>
          </a:ln>
          <a:effectLst/>
        </p:spPr>
        <p:style>
          <a:lnRef idx="2">
            <a:srgbClr val="000000"/>
          </a:lnRef>
          <a:fillRef idx="1">
            <a:srgbClr val="000000"/>
          </a:fillRef>
          <a:effectRef idx="0">
            <a:srgbClr val="000000"/>
          </a:effectRef>
          <a:fontRef idx="minor">
            <a:schemeClr val="lt1"/>
          </a:fontRef>
        </p:style>
        <p:txBody>
          <a:bodyPr spcFirstLastPara="0" vertOverflow="overflow" horzOverflow="overflow" vert="horz" wrap="square" lIns="49528" tIns="24763" rIns="49528" bIns="24763" numCol="1" spcCol="1268" rtlCol="0" fromWordArt="0" anchor="ctr" anchorCtr="0" forceAA="0" upright="0" compatLnSpc="0">
            <a:noAutofit/>
          </a:bodyPr>
          <a:lstStyle/>
          <a:p>
            <a:pPr marL="0" lvl="0" indent="0" algn="ctr" defTabSz="2889249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GB" sz="1300" b="0" i="0" u="none" strike="noStrike" cap="none" spc="0">
                <a:solidFill>
                  <a:schemeClr val="lt1"/>
                </a:solidFill>
                <a:latin typeface="Arial"/>
                <a:ea typeface="Arial"/>
                <a:cs typeface="Arial"/>
              </a:rPr>
              <a:t>Expert resources available</a:t>
            </a:r>
            <a:endParaRPr sz="1300"/>
          </a:p>
        </p:txBody>
      </p:sp>
      <p:sp modelId="{6ADDB4A0-D02E-43A9-A20D-8C6B8C54DBB4}">
        <p:nvSpPr>
          <p:cNvPr id="1608093661" name=""/>
          <p:cNvSpPr/>
          <p:nvPr/>
        </p:nvSpPr>
        <p:spPr bwMode="auto">
          <a:xfrm flipH="0" flipV="0">
            <a:off x="2023626" y="3702676"/>
            <a:ext cx="3774461" cy="670163"/>
          </a:xfrm>
          <a:prstGeom prst="rightArrow">
            <a:avLst>
              <a:gd name="adj1" fmla="val 75000"/>
              <a:gd name="adj2" fmla="val 50000"/>
            </a:avLst>
          </a:prstGeom>
          <a:solidFill>
            <a:schemeClr val="accent1">
              <a:tint val="40000"/>
              <a:hueOff val="0"/>
              <a:satOff val="0"/>
              <a:lumOff val="0"/>
              <a:alphaOff val="0"/>
              <a:alpha val="90000"/>
            </a:schemeClr>
          </a:solidFill>
          <a:ln w="12700" cap="flat" cmpd="sng" algn="ctr">
            <a:solidFill>
              <a:schemeClr val="accent1">
                <a:tint val="40000"/>
                <a:hueOff val="0"/>
                <a:satOff val="0"/>
                <a:lumOff val="0"/>
                <a:alphaOff val="0"/>
                <a:alpha val="90000"/>
              </a:schemeClr>
            </a:solidFill>
            <a:prstDash val="solid"/>
            <a:miter lim="800000"/>
          </a:ln>
          <a:effectLst/>
        </p:spPr>
        <p:style>
          <a:lnRef idx="2">
            <a:srgbClr val="000000"/>
          </a:lnRef>
          <a:fillRef idx="1">
            <a:srgbClr val="000000"/>
          </a:fillRef>
          <a:effectRef idx="0">
            <a:srgbClr val="000000"/>
          </a:effectRef>
          <a:fontRef idx="minor"/>
        </p:style>
        <p:txBody>
          <a:bodyPr spcFirstLastPara="0" vertOverflow="overflow" horzOverflow="overflow" vert="horz" wrap="square" lIns="13969" tIns="13969" rIns="13969" bIns="13969" numCol="1" spcCol="1268" rtlCol="0" fromWordArt="0" anchor="t" anchorCtr="0" forceAA="0" upright="0" compatLnSpc="0">
            <a:noAutofit/>
          </a:bodyPr>
          <a:lstStyle/>
          <a:p>
            <a:pPr marL="457200" lvl="0" indent="-317499" algn="l">
              <a:spcBef>
                <a:spcPts val="0"/>
              </a:spcBef>
              <a:spcAft>
                <a:spcPts val="0"/>
              </a:spcAft>
              <a:buClr>
                <a:srgbClr val="72BF44"/>
              </a:buClr>
              <a:buSzPts val="1400"/>
              <a:buChar char="●"/>
              <a:defRPr/>
            </a:pPr>
            <a:endParaRPr sz="500">
              <a:solidFill>
                <a:srgbClr val="72BF44"/>
              </a:solidFill>
            </a:endParaRPr>
          </a:p>
          <a:p>
            <a:pPr marL="457200" lvl="0" indent="-317499" algn="l">
              <a:spcBef>
                <a:spcPts val="0"/>
              </a:spcBef>
              <a:spcAft>
                <a:spcPts val="0"/>
              </a:spcAft>
              <a:buClr>
                <a:srgbClr val="72BF44"/>
              </a:buClr>
              <a:buSzPts val="1400"/>
              <a:buChar char="●"/>
              <a:defRPr/>
            </a:pPr>
            <a:r>
              <a:rPr lang="en" sz="1000" b="0" i="0" u="none" strike="noStrike" cap="none" spc="0">
                <a:solidFill>
                  <a:srgbClr val="72BF44"/>
                </a:solidFill>
                <a:latin typeface="Arial"/>
                <a:ea typeface="Arial"/>
                <a:cs typeface="Arial"/>
              </a:rPr>
              <a:t>Expert resources (local + external) from collaboration </a:t>
            </a:r>
            <a:r>
              <a:rPr lang="en" sz="1000" b="0" i="0" u="none" strike="noStrike" cap="none" spc="0">
                <a:solidFill>
                  <a:srgbClr val="72BF44"/>
                </a:solidFill>
                <a:latin typeface="Arial"/>
                <a:ea typeface="Arial"/>
                <a:cs typeface="Arial"/>
              </a:rPr>
              <a:t>required for installation and commissioning phases  </a:t>
            </a:r>
            <a:endParaRPr lang="en" sz="1000" b="0" i="0" u="none" strike="noStrike" cap="none" spc="0">
              <a:solidFill>
                <a:srgbClr val="72BF44"/>
              </a:solidFill>
              <a:latin typeface="Times New Roman"/>
              <a:cs typeface="Times New Roman"/>
            </a:endParaRPr>
          </a:p>
          <a:p>
            <a:pPr>
              <a:defRPr/>
            </a:pPr>
            <a:endParaRPr sz="1000"/>
          </a:p>
        </p:txBody>
      </p:sp>
      <p:grpSp>
        <p:nvGrpSpPr>
          <p:cNvPr id="1669658439" name=""/>
          <p:cNvGrpSpPr/>
          <p:nvPr/>
        </p:nvGrpSpPr>
        <p:grpSpPr bwMode="auto">
          <a:xfrm>
            <a:off x="6310688" y="2043545"/>
            <a:ext cx="2449218" cy="1454727"/>
            <a:chOff x="0" y="0"/>
            <a:chExt cx="2449218" cy="1454727"/>
          </a:xfrm>
        </p:grpSpPr>
        <p:sp>
          <p:nvSpPr>
            <p:cNvPr id="1572179740" name=""/>
            <p:cNvSpPr/>
            <p:nvPr/>
          </p:nvSpPr>
          <p:spPr bwMode="auto">
            <a:xfrm flipH="0" flipV="0">
              <a:off x="11334" y="0"/>
              <a:ext cx="2389908" cy="1454727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59774547" name=""/>
            <p:cNvSpPr txBox="1"/>
            <p:nvPr/>
          </p:nvSpPr>
          <p:spPr bwMode="auto">
            <a:xfrm flipH="0" flipV="0">
              <a:off x="0" y="255602"/>
              <a:ext cx="2449218" cy="670919"/>
            </a:xfrm>
            <a:prstGeom prst="rect">
              <a:avLst/>
            </a:prstGeom>
            <a:noFill/>
          </p:spPr>
          <p:txBody>
            <a:bodyPr vertOverflow="overflow" horzOverflow="overflow" vert="horz" wrap="square" lIns="91440" tIns="45720" rIns="91440" bIns="45720" numCol="1" spcCol="0" rtlCol="0" fromWordArt="0" anchor="t" anchorCtr="0" forceAA="0" upright="0" compatLnSpc="0">
              <a:spAutoFit/>
            </a:bodyPr>
            <a:p>
              <a:pPr algn="ctr">
                <a:defRPr/>
              </a:pPr>
              <a:r>
                <a:rPr sz="2200" b="1"/>
                <a:t>NUSTAR</a:t>
              </a:r>
              <a:endParaRPr sz="1600" b="1"/>
            </a:p>
            <a:p>
              <a:pPr algn="ctr">
                <a:defRPr/>
              </a:pPr>
              <a:r>
                <a:rPr sz="1600" b="1"/>
                <a:t>Early and First Science</a:t>
              </a:r>
              <a:endParaRPr sz="1600" b="1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85072253" name="Google Shape;125;p27"/>
          <p:cNvSpPr txBox="1"/>
          <p:nvPr/>
        </p:nvSpPr>
        <p:spPr bwMode="auto">
          <a:xfrm>
            <a:off x="317520" y="130680"/>
            <a:ext cx="6071036" cy="700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45696" rIns="91422" bIns="45696" anchor="b" anchorCtr="0">
            <a:no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" sz="2000" b="1" i="0" u="none" strike="noStrike" cap="none">
                <a:solidFill>
                  <a:srgbClr val="333333"/>
                </a:solidFill>
                <a:latin typeface="Arial"/>
                <a:ea typeface="Arial"/>
                <a:cs typeface="Arial"/>
              </a:rPr>
              <a:t>NUSTAR Strategy beyond FS (2028+)</a:t>
            </a:r>
            <a:endParaRPr sz="2000" b="0" i="0" u="none" strike="noStrike" cap="none">
              <a:solidFill>
                <a:srgbClr val="333333"/>
              </a:solidFill>
              <a:latin typeface="Arial"/>
              <a:ea typeface="Arial"/>
              <a:cs typeface="Arial"/>
            </a:endParaRPr>
          </a:p>
        </p:txBody>
      </p:sp>
      <p:sp modelId="{91EB00D5-C938-4A91-AEA3-314EBF5E6F6D}">
        <p:nvSpPr>
          <p:cNvPr id="1185161733" name=""/>
          <p:cNvSpPr/>
          <p:nvPr/>
        </p:nvSpPr>
        <p:spPr bwMode="auto">
          <a:xfrm flipH="0" flipV="0">
            <a:off x="70480" y="1062401"/>
            <a:ext cx="1315053" cy="571497"/>
          </a:xfrm>
          <a:prstGeom prst="roundRect">
            <a:avLst>
              <a:gd name="adj" fmla="val 10000"/>
            </a:avLst>
          </a:prstGeom>
          <a:solidFill>
            <a:schemeClr val="bg1">
              <a:lumMod val="75000"/>
            </a:schemeClr>
          </a:solidFill>
          <a:ln w="12700" cap="flat" cmpd="sng" algn="ctr">
            <a:solidFill>
              <a:schemeClr val="lt1">
                <a:hueOff val="0"/>
                <a:satOff val="0"/>
                <a:lumOff val="0"/>
                <a:alphaOff val="0"/>
              </a:schemeClr>
            </a:solidFill>
            <a:prstDash val="solid"/>
            <a:miter lim="800000"/>
          </a:ln>
          <a:effectLst/>
        </p:spPr>
        <p:style>
          <a:lnRef idx="2">
            <a:srgbClr val="000000"/>
          </a:lnRef>
          <a:fillRef idx="1">
            <a:srgbClr val="000000"/>
          </a:fillRef>
          <a:effectRef idx="0">
            <a:srgbClr val="000000"/>
          </a:effectRef>
          <a:fontRef idx="minor">
            <a:schemeClr val="lt1"/>
          </a:fontRef>
        </p:style>
        <p:txBody>
          <a:bodyPr spcFirstLastPara="0" vertOverflow="overflow" horzOverflow="overflow" vert="horz" wrap="square" lIns="72386" tIns="72386" rIns="72386" bIns="72386" numCol="1" spcCol="1267" rtlCol="0" fromWordArt="0" anchor="ctr" anchorCtr="0" forceAA="0" upright="0" compatLnSpc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" sz="1100" b="0" i="0" u="none" strike="noStrike" cap="none" spc="0">
                <a:solidFill>
                  <a:schemeClr val="bg1">
                    <a:lumMod val="65000"/>
                  </a:schemeClr>
                </a:solidFill>
                <a:latin typeface="Arial"/>
                <a:ea typeface="Arial"/>
                <a:cs typeface="Arial"/>
              </a:rPr>
              <a:t>Handover “cave ready for installation”</a:t>
            </a:r>
            <a:endParaRPr sz="1100">
              <a:solidFill>
                <a:schemeClr val="bg1">
                  <a:lumMod val="65000"/>
                </a:schemeClr>
              </a:solidFill>
            </a:endParaRPr>
          </a:p>
        </p:txBody>
      </p:sp>
      <p:sp modelId="{91EB00D5-C938-4A91-AEA3-314EBF5E6F6D}">
        <p:nvSpPr>
          <p:cNvPr id="1923818832" name=""/>
          <p:cNvSpPr/>
          <p:nvPr/>
        </p:nvSpPr>
        <p:spPr bwMode="auto">
          <a:xfrm flipH="0" flipV="0">
            <a:off x="1538181" y="1062401"/>
            <a:ext cx="1166202" cy="571497"/>
          </a:xfrm>
          <a:prstGeom prst="roundRect">
            <a:avLst>
              <a:gd name="adj" fmla="val 10000"/>
            </a:avLst>
          </a:prstGeom>
          <a:solidFill>
            <a:schemeClr val="bg1">
              <a:lumMod val="75000"/>
            </a:schemeClr>
          </a:solidFill>
          <a:ln w="12700" cap="flat" cmpd="sng" algn="ctr">
            <a:solidFill>
              <a:schemeClr val="lt1">
                <a:hueOff val="0"/>
                <a:satOff val="0"/>
                <a:lumOff val="0"/>
                <a:alphaOff val="0"/>
              </a:schemeClr>
            </a:solidFill>
            <a:prstDash val="solid"/>
            <a:miter lim="800000"/>
          </a:ln>
          <a:effectLst/>
        </p:spPr>
        <p:style>
          <a:lnRef idx="2">
            <a:srgbClr val="000000"/>
          </a:lnRef>
          <a:fillRef idx="1">
            <a:srgbClr val="000000"/>
          </a:fillRef>
          <a:effectRef idx="0">
            <a:srgbClr val="000000"/>
          </a:effectRef>
          <a:fontRef idx="minor">
            <a:schemeClr val="lt1"/>
          </a:fontRef>
        </p:style>
        <p:txBody>
          <a:bodyPr spcFirstLastPara="0" vertOverflow="overflow" horzOverflow="overflow" vert="horz" wrap="square" lIns="30476" tIns="30476" rIns="30476" bIns="30476" numCol="1" spcCol="1267" rtlCol="0" fromWordArt="0" anchor="ctr" anchorCtr="0" forceAA="0" upright="0" compatLnSpc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" sz="1100" b="0" i="0" u="none" strike="noStrike" cap="none" spc="0">
                <a:solidFill>
                  <a:schemeClr val="bg1">
                    <a:lumMod val="65000"/>
                  </a:schemeClr>
                </a:solidFill>
                <a:latin typeface="Arial"/>
                <a:ea typeface="Arial"/>
                <a:cs typeface="Arial"/>
              </a:rPr>
              <a:t>HE Cave Handover from Super-FRS</a:t>
            </a:r>
            <a:endParaRPr sz="1100">
              <a:solidFill>
                <a:schemeClr val="bg1">
                  <a:lumMod val="65000"/>
                </a:schemeClr>
              </a:solidFill>
            </a:endParaRPr>
          </a:p>
        </p:txBody>
      </p:sp>
      <p:sp modelId="{91EB00D5-C938-4A91-AEA3-314EBF5E6F6D}">
        <p:nvSpPr>
          <p:cNvPr id="1414400697" name=""/>
          <p:cNvSpPr/>
          <p:nvPr/>
        </p:nvSpPr>
        <p:spPr bwMode="auto">
          <a:xfrm flipH="0" flipV="0">
            <a:off x="2861208" y="1062401"/>
            <a:ext cx="803988" cy="571497"/>
          </a:xfrm>
          <a:prstGeom prst="roundRect">
            <a:avLst>
              <a:gd name="adj" fmla="val 10000"/>
            </a:avLst>
          </a:prstGeom>
          <a:solidFill>
            <a:schemeClr val="bg1">
              <a:lumMod val="75000"/>
            </a:schemeClr>
          </a:solidFill>
          <a:ln w="12700" cap="flat" cmpd="sng" algn="ctr">
            <a:solidFill>
              <a:schemeClr val="lt1">
                <a:hueOff val="0"/>
                <a:satOff val="0"/>
                <a:lumOff val="0"/>
                <a:alphaOff val="0"/>
              </a:schemeClr>
            </a:solidFill>
            <a:prstDash val="solid"/>
            <a:miter lim="800000"/>
          </a:ln>
          <a:effectLst/>
        </p:spPr>
        <p:style>
          <a:lnRef idx="2">
            <a:srgbClr val="000000"/>
          </a:lnRef>
          <a:fillRef idx="1">
            <a:srgbClr val="000000"/>
          </a:fillRef>
          <a:effectRef idx="0">
            <a:srgbClr val="000000"/>
          </a:effectRef>
          <a:fontRef idx="minor">
            <a:schemeClr val="lt1"/>
          </a:fontRef>
        </p:style>
        <p:txBody>
          <a:bodyPr spcFirstLastPara="0" vertOverflow="overflow" horzOverflow="overflow" vert="horz" wrap="square" lIns="30476" tIns="30476" rIns="30476" bIns="30476" numCol="1" spcCol="1267" rtlCol="0" fromWordArt="0" anchor="ctr" anchorCtr="0" forceAA="0" upright="0" compatLnSpc="0">
            <a:noAutofit/>
          </a:bodyPr>
          <a:lstStyle/>
          <a:p>
            <a:pPr marL="0" lvl="0" indent="0" algn="ctr" defTabSz="244474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sz="1100">
                <a:solidFill>
                  <a:schemeClr val="bg1">
                    <a:lumMod val="65000"/>
                  </a:schemeClr>
                </a:solidFill>
              </a:rPr>
              <a:t>S-FRS M12</a:t>
            </a:r>
            <a:endParaRPr sz="1100">
              <a:solidFill>
                <a:schemeClr val="bg1">
                  <a:lumMod val="65000"/>
                </a:schemeClr>
              </a:solidFill>
            </a:endParaRPr>
          </a:p>
        </p:txBody>
      </p:sp>
      <p:sp modelId="{91EB00D5-C938-4A91-AEA3-314EBF5E6F6D}">
        <p:nvSpPr>
          <p:cNvPr id="1180305995" name=""/>
          <p:cNvSpPr/>
          <p:nvPr/>
        </p:nvSpPr>
        <p:spPr bwMode="auto">
          <a:xfrm flipH="0" flipV="0">
            <a:off x="4304810" y="1062401"/>
            <a:ext cx="1618268" cy="571497"/>
          </a:xfrm>
          <a:prstGeom prst="roundRect">
            <a:avLst>
              <a:gd name="adj" fmla="val 10000"/>
            </a:avLst>
          </a:prstGeom>
          <a:solidFill>
            <a:schemeClr val="bg1">
              <a:lumMod val="75000"/>
            </a:schemeClr>
          </a:solidFill>
          <a:ln w="12700" cap="flat" cmpd="sng" algn="ctr">
            <a:solidFill>
              <a:schemeClr val="lt1">
                <a:hueOff val="0"/>
                <a:satOff val="0"/>
                <a:lumOff val="0"/>
                <a:alphaOff val="0"/>
              </a:schemeClr>
            </a:solidFill>
            <a:prstDash val="solid"/>
            <a:miter lim="800000"/>
          </a:ln>
          <a:effectLst/>
        </p:spPr>
        <p:style>
          <a:lnRef idx="2">
            <a:srgbClr val="000000"/>
          </a:lnRef>
          <a:fillRef idx="1">
            <a:srgbClr val="000000"/>
          </a:fillRef>
          <a:effectRef idx="0">
            <a:srgbClr val="000000"/>
          </a:effectRef>
          <a:fontRef idx="minor">
            <a:schemeClr val="lt1"/>
          </a:fontRef>
        </p:style>
        <p:txBody>
          <a:bodyPr spcFirstLastPara="0" vertOverflow="overflow" horzOverflow="overflow" vert="horz" wrap="square" lIns="30476" tIns="30476" rIns="30476" bIns="30476" numCol="1" spcCol="1267" rtlCol="0" fromWordArt="0" anchor="ctr" anchorCtr="0" forceAA="0" upright="0" compatLnSpc="0">
            <a:noAutofit/>
          </a:bodyPr>
          <a:lstStyle/>
          <a:p>
            <a:pPr marL="0" lvl="0" indent="0" algn="ctr" defTabSz="244474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sz="1100">
                <a:solidFill>
                  <a:schemeClr val="bg1">
                    <a:lumMod val="65000"/>
                  </a:schemeClr>
                </a:solidFill>
              </a:rPr>
              <a:t>Common NUSTAR experiment @ FHF2 </a:t>
            </a:r>
            <a:endParaRPr sz="1100">
              <a:solidFill>
                <a:schemeClr val="bg1">
                  <a:lumMod val="65000"/>
                </a:schemeClr>
              </a:solidFill>
            </a:endParaRPr>
          </a:p>
        </p:txBody>
      </p:sp>
      <p:sp modelId="{134BDE9A-BE6F-422E-8BCE-86C03920588D}">
        <p:nvSpPr>
          <p:cNvPr id="1436402423" name=""/>
          <p:cNvSpPr/>
          <p:nvPr/>
        </p:nvSpPr>
        <p:spPr bwMode="auto">
          <a:xfrm rot="0">
            <a:off x="1381161" y="1247651"/>
            <a:ext cx="167494" cy="200997"/>
          </a:xfrm>
          <a:prstGeom prst="rightArrow">
            <a:avLst>
              <a:gd name="adj1" fmla="val 60000"/>
              <a:gd name="adj2" fmla="val 50000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0">
            <a:srgbClr val="000000"/>
          </a:lnRef>
          <a:fillRef idx="1">
            <a:srgbClr val="000000"/>
          </a:fillRef>
          <a:effectRef idx="0">
            <a:srgbClr val="000000"/>
          </a:effectRef>
          <a:fontRef idx="minor">
            <a:schemeClr val="lt1"/>
          </a:fontRef>
        </p:style>
        <p:txBody>
          <a:bodyPr spcFirstLastPara="0" vert="vert270" wrap="square" lIns="0" tIns="0" rIns="0" bIns="0" numCol="1" spcCol="1267" anchor="ctr" anchorCtr="0">
            <a:noAutofit/>
          </a:bodyPr>
          <a:lstStyle/>
          <a:p>
            <a:pPr marL="0" lvl="0" indent="0" algn="ctr" defTabSz="111124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ru-RU" sz="2500"/>
          </a:p>
        </p:txBody>
      </p:sp>
      <p:sp modelId="{91EB00D5-C938-4A91-AEA3-314EBF5E6F6D}">
        <p:nvSpPr>
          <p:cNvPr id="1471362758" name=""/>
          <p:cNvSpPr/>
          <p:nvPr/>
        </p:nvSpPr>
        <p:spPr bwMode="auto">
          <a:xfrm flipH="0" flipV="0">
            <a:off x="7648589" y="1062401"/>
            <a:ext cx="1380898" cy="571496"/>
          </a:xfrm>
          <a:prstGeom prst="roundRect">
            <a:avLst>
              <a:gd name="adj" fmla="val 10000"/>
            </a:avLst>
          </a:prstGeom>
          <a:solidFill>
            <a:schemeClr val="bg1">
              <a:lumMod val="75000"/>
            </a:schemeClr>
          </a:solidFill>
          <a:ln w="12700" cap="flat" cmpd="sng" algn="ctr">
            <a:solidFill>
              <a:schemeClr val="lt1">
                <a:hueOff val="0"/>
                <a:satOff val="0"/>
                <a:lumOff val="0"/>
                <a:alphaOff val="0"/>
              </a:schemeClr>
            </a:solidFill>
            <a:prstDash val="solid"/>
            <a:miter lim="800000"/>
          </a:ln>
          <a:effectLst/>
        </p:spPr>
        <p:style>
          <a:lnRef idx="2">
            <a:srgbClr val="000000"/>
          </a:lnRef>
          <a:fillRef idx="1">
            <a:srgbClr val="000000"/>
          </a:fillRef>
          <a:effectRef idx="0">
            <a:srgbClr val="000000"/>
          </a:effectRef>
          <a:fontRef idx="minor">
            <a:schemeClr val="lt1"/>
          </a:fontRef>
        </p:style>
        <p:txBody>
          <a:bodyPr spcFirstLastPara="0" vertOverflow="overflow" horzOverflow="overflow" vert="horz" wrap="square" lIns="30476" tIns="30476" rIns="30476" bIns="30476" numCol="1" spcCol="1267" rtlCol="0" fromWordArt="0" anchor="ctr" anchorCtr="0" forceAA="0" upright="0" compatLnSpc="0">
            <a:noAutofit/>
          </a:bodyPr>
          <a:lstStyle/>
          <a:p>
            <a:pPr marL="0" lvl="0" indent="0" algn="ctr" defTabSz="244474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sz="1100">
                <a:solidFill>
                  <a:schemeClr val="bg1">
                    <a:lumMod val="65000"/>
                  </a:schemeClr>
                </a:solidFill>
              </a:rPr>
              <a:t>NUSTAR First Science </a:t>
            </a:r>
            <a:endParaRPr sz="1100">
              <a:solidFill>
                <a:schemeClr val="bg1">
                  <a:lumMod val="65000"/>
                </a:schemeClr>
              </a:solidFill>
            </a:endParaRPr>
          </a:p>
        </p:txBody>
      </p:sp>
      <p:sp modelId="{134BDE9A-BE6F-422E-8BCE-86C03920588D}">
        <p:nvSpPr>
          <p:cNvPr id="2047213702" name=""/>
          <p:cNvSpPr/>
          <p:nvPr/>
        </p:nvSpPr>
        <p:spPr bwMode="auto">
          <a:xfrm rot="0">
            <a:off x="2700018" y="1247651"/>
            <a:ext cx="167494" cy="200997"/>
          </a:xfrm>
          <a:prstGeom prst="rightArrow">
            <a:avLst>
              <a:gd name="adj1" fmla="val 60000"/>
              <a:gd name="adj2" fmla="val 50000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0">
            <a:srgbClr val="000000"/>
          </a:lnRef>
          <a:fillRef idx="1">
            <a:srgbClr val="000000"/>
          </a:fillRef>
          <a:effectRef idx="0">
            <a:srgbClr val="000000"/>
          </a:effectRef>
          <a:fontRef idx="minor">
            <a:schemeClr val="lt1"/>
          </a:fontRef>
        </p:style>
        <p:txBody>
          <a:bodyPr spcFirstLastPara="0" vert="vert270" wrap="square" lIns="0" tIns="0" rIns="0" bIns="0" numCol="1" spcCol="1267" anchor="ctr" anchorCtr="0">
            <a:noAutofit/>
          </a:bodyPr>
          <a:lstStyle/>
          <a:p>
            <a:pPr marL="0" lvl="0" indent="0" algn="ctr" defTabSz="111124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ru-RU" sz="2500"/>
          </a:p>
        </p:txBody>
      </p:sp>
      <p:sp modelId="{134BDE9A-BE6F-422E-8BCE-86C03920588D}">
        <p:nvSpPr>
          <p:cNvPr id="2092787097" name=""/>
          <p:cNvSpPr/>
          <p:nvPr/>
        </p:nvSpPr>
        <p:spPr bwMode="auto">
          <a:xfrm rot="0">
            <a:off x="7481092" y="1247651"/>
            <a:ext cx="167494" cy="200997"/>
          </a:xfrm>
          <a:prstGeom prst="rightArrow">
            <a:avLst>
              <a:gd name="adj1" fmla="val 60000"/>
              <a:gd name="adj2" fmla="val 50000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0">
            <a:srgbClr val="000000"/>
          </a:lnRef>
          <a:fillRef idx="1">
            <a:srgbClr val="000000"/>
          </a:fillRef>
          <a:effectRef idx="0">
            <a:srgbClr val="000000"/>
          </a:effectRef>
          <a:fontRef idx="minor">
            <a:schemeClr val="lt1"/>
          </a:fontRef>
        </p:style>
        <p:txBody>
          <a:bodyPr spcFirstLastPara="0" vert="vert270" wrap="square" lIns="0" tIns="0" rIns="0" bIns="0" numCol="1" spcCol="1267" anchor="ctr" anchorCtr="0">
            <a:noAutofit/>
          </a:bodyPr>
          <a:lstStyle/>
          <a:p>
            <a:pPr marL="0" lvl="0" indent="0" algn="ctr" defTabSz="111124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ru-RU" sz="2500"/>
          </a:p>
        </p:txBody>
      </p:sp>
      <p:sp modelId="{134BDE9A-BE6F-422E-8BCE-86C03920588D}">
        <p:nvSpPr>
          <p:cNvPr id="1859584812" name=""/>
          <p:cNvSpPr/>
          <p:nvPr/>
        </p:nvSpPr>
        <p:spPr bwMode="auto">
          <a:xfrm rot="0">
            <a:off x="5934582" y="1247651"/>
            <a:ext cx="167494" cy="200997"/>
          </a:xfrm>
          <a:prstGeom prst="rightArrow">
            <a:avLst>
              <a:gd name="adj1" fmla="val 60000"/>
              <a:gd name="adj2" fmla="val 50000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0">
            <a:srgbClr val="000000"/>
          </a:lnRef>
          <a:fillRef idx="1">
            <a:srgbClr val="000000"/>
          </a:fillRef>
          <a:effectRef idx="0">
            <a:srgbClr val="000000"/>
          </a:effectRef>
          <a:fontRef idx="minor">
            <a:schemeClr val="lt1"/>
          </a:fontRef>
        </p:style>
        <p:txBody>
          <a:bodyPr spcFirstLastPara="0" vert="vert270" wrap="square" lIns="0" tIns="0" rIns="0" bIns="0" numCol="1" spcCol="1267" anchor="ctr" anchorCtr="0">
            <a:noAutofit/>
          </a:bodyPr>
          <a:lstStyle/>
          <a:p>
            <a:pPr marL="0" lvl="0" indent="0" algn="ctr" defTabSz="111124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ru-RU" sz="2500"/>
          </a:p>
        </p:txBody>
      </p:sp>
      <p:sp>
        <p:nvSpPr>
          <p:cNvPr id="1901139877" name=""/>
          <p:cNvSpPr txBox="1"/>
          <p:nvPr/>
        </p:nvSpPr>
        <p:spPr bwMode="auto">
          <a:xfrm flipH="0" flipV="0">
            <a:off x="3689221" y="1078745"/>
            <a:ext cx="579134" cy="518519"/>
          </a:xfrm>
          <a:prstGeom prst="rect">
            <a:avLst/>
          </a:prstGeom>
          <a:noFill/>
        </p:spPr>
        <p:txBody>
          <a:bodyPr vertOverflow="overflow" horzOverflow="overflow" vert="horz" wrap="none" lIns="91440" tIns="45720" rIns="91440" bIns="45720" numCol="1" spcCol="0" rtlCol="0" fromWordArt="0" anchor="t" anchorCtr="0" forceAA="0" upright="0" compatLnSpc="0">
            <a:spAutoFit/>
          </a:bodyPr>
          <a:p>
            <a:pPr algn="ctr">
              <a:defRPr/>
            </a:pPr>
            <a:r>
              <a:rPr>
                <a:solidFill>
                  <a:schemeClr val="bg1">
                    <a:lumMod val="65000"/>
                  </a:schemeClr>
                </a:solidFill>
              </a:rPr>
              <a:t>Q4 </a:t>
            </a:r>
            <a:endParaRPr>
              <a:solidFill>
                <a:schemeClr val="bg1">
                  <a:lumMod val="65000"/>
                </a:schemeClr>
              </a:solidFill>
            </a:endParaRPr>
          </a:p>
          <a:p>
            <a:pPr algn="ctr">
              <a:defRPr/>
            </a:pPr>
            <a:r>
              <a:rPr>
                <a:solidFill>
                  <a:schemeClr val="bg1">
                    <a:lumMod val="65000"/>
                  </a:schemeClr>
                </a:solidFill>
              </a:rPr>
              <a:t>2027</a:t>
            </a:r>
            <a:endParaRPr>
              <a:solidFill>
                <a:schemeClr val="bg1">
                  <a:lumMod val="65000"/>
                </a:schemeClr>
              </a:solidFill>
            </a:endParaRPr>
          </a:p>
        </p:txBody>
      </p:sp>
      <p:sp modelId="{91EB00D5-C938-4A91-AEA3-314EBF5E6F6D}">
        <p:nvSpPr>
          <p:cNvPr id="367884088" name=""/>
          <p:cNvSpPr/>
          <p:nvPr/>
        </p:nvSpPr>
        <p:spPr bwMode="auto">
          <a:xfrm flipH="0" flipV="0">
            <a:off x="6101085" y="1062401"/>
            <a:ext cx="1380898" cy="571497"/>
          </a:xfrm>
          <a:prstGeom prst="roundRect">
            <a:avLst>
              <a:gd name="adj" fmla="val 10000"/>
            </a:avLst>
          </a:prstGeom>
          <a:solidFill>
            <a:schemeClr val="bg1">
              <a:lumMod val="75000"/>
            </a:schemeClr>
          </a:solidFill>
          <a:ln w="12700" cap="flat" cmpd="sng" algn="ctr">
            <a:solidFill>
              <a:schemeClr val="lt1">
                <a:hueOff val="0"/>
                <a:satOff val="0"/>
                <a:lumOff val="0"/>
                <a:alphaOff val="0"/>
              </a:schemeClr>
            </a:solidFill>
            <a:prstDash val="solid"/>
            <a:miter lim="800000"/>
          </a:ln>
          <a:effectLst/>
        </p:spPr>
        <p:style>
          <a:lnRef idx="2">
            <a:srgbClr val="000000"/>
          </a:lnRef>
          <a:fillRef idx="1">
            <a:srgbClr val="000000"/>
          </a:fillRef>
          <a:effectRef idx="0">
            <a:srgbClr val="000000"/>
          </a:effectRef>
          <a:fontRef idx="minor">
            <a:schemeClr val="lt1"/>
          </a:fontRef>
        </p:style>
        <p:txBody>
          <a:bodyPr spcFirstLastPara="0" vertOverflow="overflow" horzOverflow="overflow" vert="horz" wrap="square" lIns="30476" tIns="30476" rIns="30476" bIns="30476" numCol="1" spcCol="1267" rtlCol="0" fromWordArt="0" anchor="ctr" anchorCtr="0" forceAA="0" upright="0" compatLnSpc="0">
            <a:noAutofit/>
          </a:bodyPr>
          <a:lstStyle/>
          <a:p>
            <a:pPr marL="0" lvl="0" indent="0" algn="ctr" defTabSz="244474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sz="1100">
                <a:solidFill>
                  <a:schemeClr val="bg1">
                    <a:lumMod val="65000"/>
                  </a:schemeClr>
                </a:solidFill>
              </a:rPr>
              <a:t>NUSTAR Early Science </a:t>
            </a:r>
            <a:endParaRPr sz="1100">
              <a:solidFill>
                <a:schemeClr val="bg1">
                  <a:lumMod val="65000"/>
                </a:schemeClr>
              </a:solidFill>
            </a:endParaRPr>
          </a:p>
        </p:txBody>
      </p:sp>
      <p:sp modelId="{91EB00D5-C938-4A91-AEA3-314EBF5E6F6D}">
        <p:nvSpPr>
          <p:cNvPr id="1002150496" name=""/>
          <p:cNvSpPr/>
          <p:nvPr/>
        </p:nvSpPr>
        <p:spPr bwMode="auto">
          <a:xfrm flipH="0" flipV="0">
            <a:off x="725229" y="1821064"/>
            <a:ext cx="1746248" cy="571497"/>
          </a:xfrm>
          <a:prstGeom prst="roundRect">
            <a:avLst>
              <a:gd name="adj" fmla="val 10000"/>
            </a:avLst>
          </a:prstGeom>
          <a:solidFill>
            <a:schemeClr val="accent1">
              <a:hueOff val="0"/>
              <a:satOff val="0"/>
              <a:lumOff val="0"/>
              <a:alphaOff val="0"/>
            </a:schemeClr>
          </a:solidFill>
          <a:ln w="12700" cap="flat" cmpd="sng" algn="ctr">
            <a:solidFill>
              <a:schemeClr val="lt1">
                <a:hueOff val="0"/>
                <a:satOff val="0"/>
                <a:lumOff val="0"/>
                <a:alphaOff val="0"/>
              </a:schemeClr>
            </a:solidFill>
            <a:prstDash val="solid"/>
            <a:miter lim="800000"/>
          </a:ln>
          <a:effectLst/>
        </p:spPr>
        <p:style>
          <a:lnRef idx="2">
            <a:srgbClr val="000000"/>
          </a:lnRef>
          <a:fillRef idx="1">
            <a:srgbClr val="000000"/>
          </a:fillRef>
          <a:effectRef idx="0">
            <a:srgbClr val="000000"/>
          </a:effectRef>
          <a:fontRef idx="minor">
            <a:schemeClr val="lt1"/>
          </a:fontRef>
        </p:style>
        <p:txBody>
          <a:bodyPr spcFirstLastPara="0" vertOverflow="overflow" horzOverflow="overflow" vert="horz" wrap="square" lIns="30476" tIns="30476" rIns="30476" bIns="30476" numCol="1" spcCol="1266" rtlCol="0" fromWordArt="0" anchor="ctr" anchorCtr="0" forceAA="0" upright="0" compatLnSpc="0">
            <a:noAutofit/>
          </a:bodyPr>
          <a:lstStyle/>
          <a:p>
            <a:pPr marL="0" lvl="0" indent="0" algn="ctr" defTabSz="244474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sz="1100"/>
              <a:t>Funding decision on FS++ (Low Energy Branch) aimed for in </a:t>
            </a:r>
            <a:r>
              <a:rPr sz="1400" b="1"/>
              <a:t>2025</a:t>
            </a:r>
            <a:endParaRPr sz="1100"/>
          </a:p>
        </p:txBody>
      </p:sp>
      <p:sp modelId="{134BDE9A-BE6F-422E-8BCE-86C03920588D}">
        <p:nvSpPr>
          <p:cNvPr id="545243788" name=""/>
          <p:cNvSpPr/>
          <p:nvPr/>
        </p:nvSpPr>
        <p:spPr bwMode="auto">
          <a:xfrm rot="0" flipH="0" flipV="0">
            <a:off x="2471478" y="2006314"/>
            <a:ext cx="722738" cy="200997"/>
          </a:xfrm>
          <a:prstGeom prst="rightArrow">
            <a:avLst>
              <a:gd name="adj1" fmla="val 60000"/>
              <a:gd name="adj2" fmla="val 50000"/>
            </a:avLst>
          </a:prstGeom>
          <a:solidFill>
            <a:schemeClr val="accent1">
              <a:tint val="60000"/>
              <a:hueOff val="0"/>
              <a:satOff val="0"/>
              <a:lumOff val="0"/>
              <a:alphaOff val="0"/>
            </a:schemeClr>
          </a:solidFill>
          <a:ln>
            <a:noFill/>
          </a:ln>
          <a:effectLst/>
        </p:spPr>
        <p:style>
          <a:lnRef idx="0">
            <a:srgbClr val="000000"/>
          </a:lnRef>
          <a:fillRef idx="1">
            <a:srgbClr val="000000"/>
          </a:fillRef>
          <a:effectRef idx="0">
            <a:srgbClr val="000000"/>
          </a:effectRef>
          <a:fontRef idx="minor">
            <a:schemeClr val="lt1"/>
          </a:fontRef>
        </p:style>
        <p:txBody>
          <a:bodyPr spcFirstLastPara="0" vert="vert270" wrap="square" lIns="0" tIns="0" rIns="0" bIns="0" numCol="1" spcCol="1266" anchor="ctr" anchorCtr="0">
            <a:noAutofit/>
          </a:bodyPr>
          <a:lstStyle/>
          <a:p>
            <a:pPr marL="0" lvl="0" indent="0" algn="ctr" defTabSz="111124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ru-RU" sz="2500"/>
          </a:p>
        </p:txBody>
      </p:sp>
      <p:sp modelId="{134BDE9A-BE6F-422E-8BCE-86C03920588D}">
        <p:nvSpPr>
          <p:cNvPr id="1481460222" name=""/>
          <p:cNvSpPr/>
          <p:nvPr/>
        </p:nvSpPr>
        <p:spPr bwMode="auto">
          <a:xfrm rot="0" flipH="0" flipV="0">
            <a:off x="4807366" y="2006314"/>
            <a:ext cx="722737" cy="200997"/>
          </a:xfrm>
          <a:prstGeom prst="rightArrow">
            <a:avLst>
              <a:gd name="adj1" fmla="val 60000"/>
              <a:gd name="adj2" fmla="val 50000"/>
            </a:avLst>
          </a:prstGeom>
          <a:solidFill>
            <a:schemeClr val="accent1">
              <a:tint val="60000"/>
              <a:hueOff val="0"/>
              <a:satOff val="0"/>
              <a:lumOff val="0"/>
              <a:alphaOff val="0"/>
            </a:schemeClr>
          </a:solidFill>
          <a:ln>
            <a:noFill/>
          </a:ln>
          <a:effectLst/>
        </p:spPr>
        <p:style>
          <a:lnRef idx="0">
            <a:srgbClr val="000000"/>
          </a:lnRef>
          <a:fillRef idx="1">
            <a:srgbClr val="000000"/>
          </a:fillRef>
          <a:effectRef idx="0">
            <a:srgbClr val="000000"/>
          </a:effectRef>
          <a:fontRef idx="minor">
            <a:schemeClr val="lt1"/>
          </a:fontRef>
        </p:style>
        <p:txBody>
          <a:bodyPr spcFirstLastPara="0" vert="vert270" wrap="square" lIns="0" tIns="0" rIns="0" bIns="0" numCol="1" spcCol="1266" anchor="ctr" anchorCtr="0">
            <a:noAutofit/>
          </a:bodyPr>
          <a:lstStyle/>
          <a:p>
            <a:pPr marL="0" lvl="0" indent="0" algn="ctr" defTabSz="111124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ru-RU" sz="2500"/>
          </a:p>
        </p:txBody>
      </p:sp>
      <p:grpSp>
        <p:nvGrpSpPr>
          <p:cNvPr id="1683285449" name=""/>
          <p:cNvGrpSpPr/>
          <p:nvPr/>
        </p:nvGrpSpPr>
        <p:grpSpPr bwMode="auto">
          <a:xfrm>
            <a:off x="2197246" y="2430082"/>
            <a:ext cx="3486685" cy="2504840"/>
            <a:chOff x="0" y="0"/>
            <a:chExt cx="3486685" cy="2504840"/>
          </a:xfrm>
        </p:grpSpPr>
        <p:pic>
          <p:nvPicPr>
            <p:cNvPr id="100456148" name=""/>
            <p:cNvPicPr>
              <a:picLocks noChangeAspect="1"/>
            </p:cNvPicPr>
            <p:nvPr/>
          </p:nvPicPr>
          <p:blipFill>
            <a:blip r:embed="rId2"/>
            <a:stretch/>
          </p:blipFill>
          <p:spPr bwMode="auto">
            <a:xfrm flipH="0" flipV="0">
              <a:off x="0" y="0"/>
              <a:ext cx="3486685" cy="2504840"/>
            </a:xfrm>
            <a:prstGeom prst="rect">
              <a:avLst/>
            </a:prstGeom>
          </p:spPr>
        </p:pic>
        <p:sp>
          <p:nvSpPr>
            <p:cNvPr id="876798624" name=""/>
            <p:cNvSpPr/>
            <p:nvPr/>
          </p:nvSpPr>
          <p:spPr bwMode="auto">
            <a:xfrm flipH="0" flipV="0">
              <a:off x="2664541" y="1760962"/>
              <a:ext cx="241788" cy="142875"/>
            </a:xfrm>
            <a:prstGeom prst="rect">
              <a:avLst/>
            </a:prstGeom>
            <a:solidFill>
              <a:schemeClr val="bg1"/>
            </a:solidFill>
            <a:ln w="25400" cap="flat" cmpd="sng" algn="ctr"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47728460" name=""/>
            <p:cNvSpPr/>
            <p:nvPr/>
          </p:nvSpPr>
          <p:spPr bwMode="auto">
            <a:xfrm flipH="0" flipV="0">
              <a:off x="1902411" y="2288696"/>
              <a:ext cx="241787" cy="142875"/>
            </a:xfrm>
            <a:prstGeom prst="rect">
              <a:avLst/>
            </a:prstGeom>
            <a:solidFill>
              <a:schemeClr val="bg1"/>
            </a:solidFill>
            <a:ln w="25400" cap="flat" cmpd="sng" algn="ctr"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1728732298" name=""/>
          <p:cNvSpPr/>
          <p:nvPr/>
        </p:nvSpPr>
        <p:spPr bwMode="auto">
          <a:xfrm rot="8002524" flipH="0" flipV="0">
            <a:off x="3591541" y="3172832"/>
            <a:ext cx="2823751" cy="183173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C00000"/>
          </a:solidFill>
          <a:ln w="6349" cap="flat" cmpd="sng" algn="ctr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modelId="{91EB00D5-C938-4A91-AEA3-314EBF5E6F6D}">
        <p:nvSpPr>
          <p:cNvPr id="1806714058" name=""/>
          <p:cNvSpPr/>
          <p:nvPr/>
        </p:nvSpPr>
        <p:spPr bwMode="auto">
          <a:xfrm flipH="0" flipV="0">
            <a:off x="3194217" y="1821064"/>
            <a:ext cx="1618268" cy="571497"/>
          </a:xfrm>
          <a:prstGeom prst="roundRect">
            <a:avLst>
              <a:gd name="adj" fmla="val 10000"/>
            </a:avLst>
          </a:prstGeom>
          <a:solidFill>
            <a:schemeClr val="accent1">
              <a:hueOff val="0"/>
              <a:satOff val="0"/>
              <a:lumOff val="0"/>
              <a:alphaOff val="0"/>
            </a:schemeClr>
          </a:solidFill>
          <a:ln w="12700" cap="flat" cmpd="sng" algn="ctr">
            <a:solidFill>
              <a:schemeClr val="lt1">
                <a:hueOff val="0"/>
                <a:satOff val="0"/>
                <a:lumOff val="0"/>
                <a:alphaOff val="0"/>
              </a:schemeClr>
            </a:solidFill>
            <a:prstDash val="solid"/>
            <a:miter lim="800000"/>
          </a:ln>
          <a:effectLst/>
        </p:spPr>
        <p:style>
          <a:lnRef idx="2">
            <a:srgbClr val="000000"/>
          </a:lnRef>
          <a:fillRef idx="1">
            <a:srgbClr val="000000"/>
          </a:fillRef>
          <a:effectRef idx="0">
            <a:srgbClr val="000000"/>
          </a:effectRef>
          <a:fontRef idx="minor">
            <a:schemeClr val="lt1"/>
          </a:fontRef>
        </p:style>
        <p:txBody>
          <a:bodyPr spcFirstLastPara="0" vertOverflow="overflow" horzOverflow="overflow" vert="horz" wrap="square" lIns="30476" tIns="30476" rIns="30476" bIns="30476" numCol="1" spcCol="1266" rtlCol="0" fromWordArt="0" anchor="ctr" anchorCtr="0" forceAA="0" upright="0" compatLnSpc="0">
            <a:noAutofit/>
          </a:bodyPr>
          <a:lstStyle/>
          <a:p>
            <a:pPr marL="0" lvl="0" indent="0" algn="ctr" defTabSz="244474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sz="1100"/>
              <a:t>Low Energy Branch operation beginning </a:t>
            </a:r>
            <a:r>
              <a:rPr sz="1600" b="1"/>
              <a:t>2030</a:t>
            </a:r>
            <a:endParaRPr sz="1100"/>
          </a:p>
        </p:txBody>
      </p:sp>
      <p:sp modelId="{91EB00D5-C938-4A91-AEA3-314EBF5E6F6D}">
        <p:nvSpPr>
          <p:cNvPr id="682169155" name=""/>
          <p:cNvSpPr/>
          <p:nvPr/>
        </p:nvSpPr>
        <p:spPr bwMode="auto">
          <a:xfrm flipH="0" flipV="0">
            <a:off x="5523527" y="1821064"/>
            <a:ext cx="1618268" cy="571497"/>
          </a:xfrm>
          <a:prstGeom prst="roundRect">
            <a:avLst>
              <a:gd name="adj" fmla="val 10000"/>
            </a:avLst>
          </a:prstGeom>
          <a:solidFill>
            <a:schemeClr val="accent1">
              <a:hueOff val="0"/>
              <a:satOff val="0"/>
              <a:lumOff val="0"/>
              <a:alphaOff val="0"/>
            </a:schemeClr>
          </a:solidFill>
          <a:ln w="12700" cap="flat" cmpd="sng" algn="ctr">
            <a:solidFill>
              <a:schemeClr val="lt1">
                <a:hueOff val="0"/>
                <a:satOff val="0"/>
                <a:lumOff val="0"/>
                <a:alphaOff val="0"/>
              </a:schemeClr>
            </a:solidFill>
            <a:prstDash val="solid"/>
            <a:miter lim="800000"/>
          </a:ln>
          <a:effectLst/>
        </p:spPr>
        <p:style>
          <a:lnRef idx="2">
            <a:srgbClr val="000000"/>
          </a:lnRef>
          <a:fillRef idx="1">
            <a:srgbClr val="000000"/>
          </a:fillRef>
          <a:effectRef idx="0">
            <a:srgbClr val="000000"/>
          </a:effectRef>
          <a:fontRef idx="minor">
            <a:schemeClr val="lt1"/>
          </a:fontRef>
        </p:style>
        <p:txBody>
          <a:bodyPr spcFirstLastPara="0" vertOverflow="overflow" horzOverflow="overflow" vert="horz" wrap="square" lIns="30476" tIns="30476" rIns="30476" bIns="30476" numCol="1" spcCol="1266" rtlCol="0" fromWordArt="0" anchor="ctr" anchorCtr="0" forceAA="0" upright="0" compatLnSpc="0">
            <a:noAutofit/>
          </a:bodyPr>
          <a:lstStyle/>
          <a:p>
            <a:pPr marL="0" lvl="0" indent="0" algn="ctr" defTabSz="244474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sz="1100"/>
              <a:t>Full MSVc (including rings) </a:t>
            </a:r>
            <a:r>
              <a:rPr sz="1400" b="1"/>
              <a:t>2032</a:t>
            </a:r>
            <a:endParaRPr sz="11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38549983" name="Google Shape;125;p27"/>
          <p:cNvSpPr txBox="1"/>
          <p:nvPr/>
        </p:nvSpPr>
        <p:spPr bwMode="auto">
          <a:xfrm>
            <a:off x="317520" y="130680"/>
            <a:ext cx="6071038" cy="700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45698" rIns="91422" bIns="45698" anchor="b" anchorCtr="0">
            <a:no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" sz="2000" b="1" i="0" u="none" strike="noStrike" cap="none">
                <a:solidFill>
                  <a:srgbClr val="333333"/>
                </a:solidFill>
                <a:latin typeface="Arial"/>
                <a:ea typeface="Arial"/>
                <a:cs typeface="Arial"/>
              </a:rPr>
              <a:t>Gas and LN2 planning for NUSTAR ES</a:t>
            </a:r>
            <a:endParaRPr sz="2000" b="0" i="0" u="none" strike="noStrike" cap="none">
              <a:solidFill>
                <a:srgbClr val="333333"/>
              </a:solidFill>
              <a:latin typeface="Arial"/>
              <a:ea typeface="Arial"/>
              <a:cs typeface="Arial"/>
            </a:endParaRPr>
          </a:p>
        </p:txBody>
      </p:sp>
      <p:grpSp>
        <p:nvGrpSpPr>
          <p:cNvPr id="936144858" name=""/>
          <p:cNvGrpSpPr/>
          <p:nvPr/>
        </p:nvGrpSpPr>
        <p:grpSpPr bwMode="auto">
          <a:xfrm>
            <a:off x="405784" y="976949"/>
            <a:ext cx="8586292" cy="3973077"/>
            <a:chOff x="0" y="0"/>
            <a:chExt cx="8586292" cy="3973077"/>
          </a:xfrm>
        </p:grpSpPr>
        <p:pic>
          <p:nvPicPr>
            <p:cNvPr id="1323385572" name="Picture 4"/>
            <p:cNvPicPr>
              <a:picLocks noChangeAspect="1"/>
            </p:cNvPicPr>
            <p:nvPr/>
          </p:nvPicPr>
          <p:blipFill>
            <a:blip r:embed="rId2"/>
            <a:stretch/>
          </p:blipFill>
          <p:spPr bwMode="auto">
            <a:xfrm>
              <a:off x="31528" y="0"/>
              <a:ext cx="6998534" cy="3711508"/>
            </a:xfrm>
            <a:prstGeom prst="rect">
              <a:avLst/>
            </a:prstGeom>
          </p:spPr>
        </p:pic>
        <p:sp>
          <p:nvSpPr>
            <p:cNvPr id="1176558295" name="TextBox 5"/>
            <p:cNvSpPr txBox="1"/>
            <p:nvPr/>
          </p:nvSpPr>
          <p:spPr bwMode="auto">
            <a:xfrm>
              <a:off x="3183370" y="3728877"/>
              <a:ext cx="3924721" cy="2441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 sz="1000"/>
                <a:t>magnets of MSV are shown together with magnets of ES for clarity</a:t>
              </a:r>
              <a:endParaRPr lang="en-US" sz="1000"/>
            </a:p>
          </p:txBody>
        </p:sp>
        <p:sp>
          <p:nvSpPr>
            <p:cNvPr id="251536994" name="Rectangle 6"/>
            <p:cNvSpPr/>
            <p:nvPr/>
          </p:nvSpPr>
          <p:spPr bwMode="auto">
            <a:xfrm rot="-1799969">
              <a:off x="2437741" y="1476378"/>
              <a:ext cx="118240" cy="53208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857319018" name="TextBox 7"/>
            <p:cNvSpPr txBox="1"/>
            <p:nvPr/>
          </p:nvSpPr>
          <p:spPr bwMode="auto">
            <a:xfrm>
              <a:off x="1077966" y="39745"/>
              <a:ext cx="1100004" cy="73187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1400"/>
                <a:t>FHF1</a:t>
              </a:r>
              <a:endParaRPr sz="1200"/>
            </a:p>
            <a:p>
              <a:pPr>
                <a:defRPr/>
              </a:pPr>
              <a:r>
                <a:rPr lang="en-US" sz="1400"/>
                <a:t>N2, LN2, He…</a:t>
              </a:r>
              <a:endParaRPr lang="en-US" sz="1400"/>
            </a:p>
          </p:txBody>
        </p:sp>
        <p:cxnSp>
          <p:nvCxnSpPr>
            <p:cNvPr id="305472395" name="Straight Arrow Connector 9"/>
            <p:cNvCxnSpPr>
              <a:cxnSpLocks/>
            </p:cNvCxnSpPr>
            <p:nvPr/>
          </p:nvCxnSpPr>
          <p:spPr bwMode="auto">
            <a:xfrm>
              <a:off x="1840622" y="489062"/>
              <a:ext cx="685800" cy="999139"/>
            </a:xfrm>
            <a:prstGeom prst="straightConnector1">
              <a:avLst/>
            </a:prstGeom>
            <a:ln w="22225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2403532" name="TextBox 10"/>
            <p:cNvSpPr txBox="1"/>
            <p:nvPr/>
          </p:nvSpPr>
          <p:spPr bwMode="auto">
            <a:xfrm>
              <a:off x="707477" y="2909068"/>
              <a:ext cx="1216274" cy="51851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1400"/>
                <a:t>FHF2 point 1 LN2</a:t>
              </a:r>
              <a:endParaRPr lang="en-US" sz="1400"/>
            </a:p>
          </p:txBody>
        </p:sp>
        <p:cxnSp>
          <p:nvCxnSpPr>
            <p:cNvPr id="632376018" name="Straight Arrow Connector 11"/>
            <p:cNvCxnSpPr>
              <a:cxnSpLocks/>
            </p:cNvCxnSpPr>
            <p:nvPr/>
          </p:nvCxnSpPr>
          <p:spPr bwMode="auto">
            <a:xfrm flipV="1">
              <a:off x="1456337" y="2280419"/>
              <a:ext cx="1052348" cy="632590"/>
            </a:xfrm>
            <a:prstGeom prst="straightConnector1">
              <a:avLst/>
            </a:prstGeom>
            <a:ln w="22225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76574806" name="TextBox 14"/>
            <p:cNvSpPr txBox="1"/>
            <p:nvPr/>
          </p:nvSpPr>
          <p:spPr bwMode="auto">
            <a:xfrm>
              <a:off x="0" y="1687241"/>
              <a:ext cx="1216274" cy="51851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1400"/>
                <a:t>FHF2 point 2 </a:t>
              </a:r>
              <a:endParaRPr sz="1200"/>
            </a:p>
            <a:p>
              <a:pPr>
                <a:defRPr/>
              </a:pPr>
              <a:r>
                <a:rPr lang="en-US" sz="1400"/>
                <a:t>gas for R3B</a:t>
              </a:r>
              <a:endParaRPr lang="en-US" sz="1400"/>
            </a:p>
          </p:txBody>
        </p:sp>
        <p:cxnSp>
          <p:nvCxnSpPr>
            <p:cNvPr id="2044257840" name="Straight Arrow Connector 15"/>
            <p:cNvCxnSpPr>
              <a:cxnSpLocks/>
            </p:cNvCxnSpPr>
            <p:nvPr/>
          </p:nvCxnSpPr>
          <p:spPr bwMode="auto">
            <a:xfrm flipV="1">
              <a:off x="1208030" y="2032112"/>
              <a:ext cx="130064" cy="17735"/>
            </a:xfrm>
            <a:prstGeom prst="straightConnector1">
              <a:avLst/>
            </a:prstGeom>
            <a:ln w="22225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68729974" name="TextBox 18"/>
            <p:cNvSpPr txBox="1"/>
            <p:nvPr/>
          </p:nvSpPr>
          <p:spPr bwMode="auto">
            <a:xfrm>
              <a:off x="7080686" y="420088"/>
              <a:ext cx="1505606" cy="43858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1600"/>
                <a:t>Outside supply building: gas lager</a:t>
              </a:r>
              <a:endParaRPr lang="en-US" sz="1600"/>
            </a:p>
          </p:txBody>
        </p:sp>
        <p:cxnSp>
          <p:nvCxnSpPr>
            <p:cNvPr id="1311196652" name="Straight Arrow Connector 20"/>
            <p:cNvCxnSpPr>
              <a:cxnSpLocks/>
              <a:stCxn id="1668729974" idx="1"/>
            </p:cNvCxnSpPr>
            <p:nvPr/>
          </p:nvCxnSpPr>
          <p:spPr bwMode="auto">
            <a:xfrm flipH="1">
              <a:off x="6830409" y="639380"/>
              <a:ext cx="250276" cy="115724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5282508" name="TextBox 22"/>
            <p:cNvSpPr txBox="1"/>
            <p:nvPr/>
          </p:nvSpPr>
          <p:spPr bwMode="auto">
            <a:xfrm>
              <a:off x="3811313" y="2944541"/>
              <a:ext cx="666452" cy="30515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1400"/>
                <a:t>labs</a:t>
              </a:r>
              <a:endParaRPr sz="1200"/>
            </a:p>
          </p:txBody>
        </p:sp>
        <p:cxnSp>
          <p:nvCxnSpPr>
            <p:cNvPr id="1448098436" name="Straight Arrow Connector 23"/>
            <p:cNvCxnSpPr>
              <a:cxnSpLocks/>
            </p:cNvCxnSpPr>
            <p:nvPr/>
          </p:nvCxnSpPr>
          <p:spPr bwMode="auto">
            <a:xfrm flipH="1" flipV="1">
              <a:off x="3951230" y="2723825"/>
              <a:ext cx="88680" cy="206922"/>
            </a:xfrm>
            <a:prstGeom prst="straightConnector1">
              <a:avLst/>
            </a:prstGeom>
            <a:ln w="22225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2544036" name="Straight Arrow Connector 26"/>
            <p:cNvCxnSpPr>
              <a:cxnSpLocks/>
            </p:cNvCxnSpPr>
            <p:nvPr/>
          </p:nvCxnSpPr>
          <p:spPr bwMode="auto">
            <a:xfrm flipV="1">
              <a:off x="4530614" y="3072636"/>
              <a:ext cx="514350" cy="23648"/>
            </a:xfrm>
            <a:prstGeom prst="straightConnector1">
              <a:avLst/>
            </a:prstGeom>
            <a:ln w="22225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00065271" name=""/>
          <p:cNvSpPr txBox="1"/>
          <p:nvPr/>
        </p:nvSpPr>
        <p:spPr bwMode="auto">
          <a:xfrm flipH="0" flipV="0">
            <a:off x="74016" y="4689229"/>
            <a:ext cx="1060939" cy="259439"/>
          </a:xfrm>
          <a:prstGeom prst="rect">
            <a:avLst/>
          </a:prstGeom>
          <a:noFill/>
        </p:spPr>
        <p:txBody>
          <a:bodyPr vertOverflow="overflow" horzOverflow="overflow" vert="horz" wrap="none" lIns="91440" tIns="45720" rIns="91440" bIns="45720" numCol="1" spcCol="0" rtlCol="0" fromWordArt="0" anchor="t" anchorCtr="0" forceAA="0" upright="0" compatLnSpc="0">
            <a:spAutoFit/>
          </a:bodyPr>
          <a:p>
            <a:pPr>
              <a:defRPr/>
            </a:pPr>
            <a:r>
              <a:rPr sz="1100"/>
              <a:t>Slide: S. Pietri</a:t>
            </a:r>
            <a:endParaRPr sz="11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87011139" name="Picture 1"/>
          <p:cNvPicPr>
            <a:picLocks noChangeAspect="1"/>
          </p:cNvPicPr>
          <p:nvPr/>
        </p:nvPicPr>
        <p:blipFill>
          <a:blip r:embed="rId2"/>
          <a:srcRect l="0" t="0" r="47151" b="0"/>
          <a:stretch/>
        </p:blipFill>
        <p:spPr bwMode="auto">
          <a:xfrm flipH="0" flipV="0">
            <a:off x="6396285" y="1033501"/>
            <a:ext cx="2182007" cy="3844055"/>
          </a:xfrm>
          <a:prstGeom prst="rect">
            <a:avLst/>
          </a:prstGeom>
        </p:spPr>
      </p:pic>
      <p:pic>
        <p:nvPicPr>
          <p:cNvPr id="1034046360" name="Picture 2"/>
          <p:cNvPicPr>
            <a:picLocks noChangeAspect="1"/>
          </p:cNvPicPr>
          <p:nvPr/>
        </p:nvPicPr>
        <p:blipFill>
          <a:blip r:embed="rId3"/>
          <a:srcRect l="3421" t="0" r="1042" b="0"/>
          <a:stretch/>
        </p:blipFill>
        <p:spPr bwMode="auto">
          <a:xfrm flipH="0" flipV="0">
            <a:off x="355784" y="1978269"/>
            <a:ext cx="5399803" cy="2826018"/>
          </a:xfrm>
          <a:prstGeom prst="rect">
            <a:avLst/>
          </a:prstGeom>
        </p:spPr>
      </p:pic>
      <p:cxnSp>
        <p:nvCxnSpPr>
          <p:cNvPr id="224119355" name="Straight Connector 24"/>
          <p:cNvCxnSpPr>
            <a:cxnSpLocks/>
          </p:cNvCxnSpPr>
          <p:nvPr/>
        </p:nvCxnSpPr>
        <p:spPr bwMode="auto">
          <a:xfrm flipV="1">
            <a:off x="407210" y="4715607"/>
            <a:ext cx="598649" cy="1575"/>
          </a:xfrm>
          <a:prstGeom prst="line">
            <a:avLst/>
          </a:prstGeom>
          <a:ln w="158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8466399" name="TextBox 27"/>
          <p:cNvSpPr txBox="1"/>
          <p:nvPr/>
        </p:nvSpPr>
        <p:spPr bwMode="auto">
          <a:xfrm flipH="0" flipV="0">
            <a:off x="141889" y="929256"/>
            <a:ext cx="4955543" cy="1158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9821" indent="-239821">
              <a:buFont typeface="Arial"/>
              <a:buChar char="•"/>
              <a:defRPr/>
            </a:pPr>
            <a:r>
              <a:rPr lang="en-US"/>
              <a:t>FHF1 was always planned as Super-FRS focal plane for </a:t>
            </a:r>
            <a:endParaRPr/>
          </a:p>
          <a:p>
            <a:pPr marL="685800" lvl="1" indent="-285750">
              <a:buFont typeface="Arial"/>
              <a:buChar char="•"/>
              <a:defRPr/>
            </a:pPr>
            <a:r>
              <a:rPr lang="en-US"/>
              <a:t>high-intensity experiments</a:t>
            </a:r>
            <a:endParaRPr/>
          </a:p>
          <a:p>
            <a:pPr marL="685800" lvl="1" indent="-285750">
              <a:buFont typeface="Arial"/>
              <a:buChar char="•"/>
              <a:defRPr/>
            </a:pPr>
            <a:r>
              <a:rPr lang="en-US"/>
              <a:t>higher transmission</a:t>
            </a:r>
            <a:endParaRPr/>
          </a:p>
          <a:p>
            <a:pPr marL="239821" indent="-239821">
              <a:buFont typeface="Arial"/>
              <a:buChar char="•"/>
              <a:defRPr/>
            </a:pPr>
            <a:r>
              <a:rPr lang="en-US"/>
              <a:t>Infrastructure planned since 2016+ for operation of </a:t>
            </a:r>
            <a:r>
              <a:rPr lang="en-US"/>
              <a:t>Super-FRS EC Ion Catcher and gamma array at FHF1</a:t>
            </a:r>
            <a:endParaRPr lang="en-US"/>
          </a:p>
        </p:txBody>
      </p:sp>
      <p:sp>
        <p:nvSpPr>
          <p:cNvPr id="176949041" name="Google Shape;125;p27"/>
          <p:cNvSpPr txBox="1"/>
          <p:nvPr/>
        </p:nvSpPr>
        <p:spPr bwMode="auto">
          <a:xfrm>
            <a:off x="317520" y="130680"/>
            <a:ext cx="6071038" cy="700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45698" rIns="91422" bIns="45698" anchor="b" anchorCtr="0">
            <a:no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" sz="2000" b="1" i="0" u="none" strike="noStrike" cap="none">
                <a:solidFill>
                  <a:srgbClr val="333333"/>
                </a:solidFill>
                <a:latin typeface="Arial"/>
                <a:ea typeface="Arial"/>
                <a:cs typeface="Arial"/>
              </a:rPr>
              <a:t>Infrastructure at FHF1</a:t>
            </a:r>
            <a:endParaRPr sz="2000" b="0" i="0" u="none" strike="noStrike" cap="none">
              <a:solidFill>
                <a:srgbClr val="333333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1804875502" name=""/>
          <p:cNvSpPr/>
          <p:nvPr/>
        </p:nvSpPr>
        <p:spPr bwMode="auto">
          <a:xfrm flipH="0" flipV="0">
            <a:off x="6703663" y="1033501"/>
            <a:ext cx="901211" cy="813288"/>
          </a:xfrm>
          <a:prstGeom prst="ellipse">
            <a:avLst/>
          </a:prstGeom>
          <a:noFill/>
          <a:ln w="57150" cap="flat" cmpd="sng" algn="ctr">
            <a:solidFill>
              <a:srgbClr val="00B05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29058904" name=""/>
          <p:cNvSpPr txBox="1"/>
          <p:nvPr/>
        </p:nvSpPr>
        <p:spPr bwMode="auto">
          <a:xfrm flipH="0" flipV="0">
            <a:off x="74016" y="4682650"/>
            <a:ext cx="1060939" cy="259439"/>
          </a:xfrm>
          <a:prstGeom prst="rect">
            <a:avLst/>
          </a:prstGeom>
          <a:noFill/>
        </p:spPr>
        <p:txBody>
          <a:bodyPr vertOverflow="overflow" horzOverflow="overflow" vert="horz" wrap="none" lIns="91440" tIns="45720" rIns="91440" bIns="45720" numCol="1" spcCol="0" rtlCol="0" fromWordArt="0" anchor="t" anchorCtr="0" forceAA="0" upright="0" compatLnSpc="0">
            <a:spAutoFit/>
          </a:bodyPr>
          <a:p>
            <a:pPr>
              <a:defRPr/>
            </a:pPr>
            <a:r>
              <a:rPr sz="1100"/>
              <a:t>Slide: S. Pietri</a:t>
            </a:r>
            <a:endParaRPr sz="11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1263837872" name=""/>
          <p:cNvGrpSpPr/>
          <p:nvPr/>
        </p:nvGrpSpPr>
        <p:grpSpPr bwMode="auto">
          <a:xfrm>
            <a:off x="305151" y="1422342"/>
            <a:ext cx="4292162" cy="2399000"/>
            <a:chOff x="0" y="0"/>
            <a:chExt cx="4292162" cy="2399000"/>
          </a:xfrm>
        </p:grpSpPr>
        <p:grpSp>
          <p:nvGrpSpPr>
            <p:cNvPr id="2100839532" name=""/>
            <p:cNvGrpSpPr/>
            <p:nvPr/>
          </p:nvGrpSpPr>
          <p:grpSpPr bwMode="auto">
            <a:xfrm>
              <a:off x="0" y="0"/>
              <a:ext cx="4292162" cy="2399000"/>
              <a:chOff x="0" y="0"/>
              <a:chExt cx="4292162" cy="2399000"/>
            </a:xfrm>
          </p:grpSpPr>
          <p:pic>
            <p:nvPicPr>
              <p:cNvPr id="1435596918" name="Picture 6"/>
              <p:cNvPicPr>
                <a:picLocks noChangeAspect="1"/>
              </p:cNvPicPr>
              <p:nvPr/>
            </p:nvPicPr>
            <p:blipFill>
              <a:blip r:embed="rId2"/>
              <a:srcRect l="4176" t="0" r="2066" b="0"/>
              <a:stretch/>
            </p:blipFill>
            <p:spPr bwMode="auto">
              <a:xfrm>
                <a:off x="0" y="0"/>
                <a:ext cx="4292162" cy="2399000"/>
              </a:xfrm>
              <a:prstGeom prst="rect">
                <a:avLst/>
              </a:prstGeom>
            </p:spPr>
          </p:pic>
          <p:sp>
            <p:nvSpPr>
              <p:cNvPr id="696501613" name="Rectangle 21"/>
              <p:cNvSpPr/>
              <p:nvPr/>
            </p:nvSpPr>
            <p:spPr bwMode="auto">
              <a:xfrm>
                <a:off x="260132" y="1320854"/>
                <a:ext cx="945930" cy="103461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grpSp>
          <p:nvGrpSpPr>
            <p:cNvPr id="2124446941" name=""/>
            <p:cNvGrpSpPr/>
            <p:nvPr/>
          </p:nvGrpSpPr>
          <p:grpSpPr bwMode="auto">
            <a:xfrm>
              <a:off x="7882" y="203474"/>
              <a:ext cx="4274426" cy="819807"/>
              <a:chOff x="0" y="0"/>
              <a:chExt cx="4274426" cy="819807"/>
            </a:xfrm>
          </p:grpSpPr>
          <p:cxnSp>
            <p:nvCxnSpPr>
              <p:cNvPr id="1672273337" name="Straight Connector 10"/>
              <p:cNvCxnSpPr>
                <a:cxnSpLocks/>
              </p:cNvCxnSpPr>
              <p:nvPr/>
            </p:nvCxnSpPr>
            <p:spPr bwMode="auto">
              <a:xfrm>
                <a:off x="766598" y="0"/>
                <a:ext cx="3488120" cy="11824"/>
              </a:xfrm>
              <a:prstGeom prst="line">
                <a:avLst/>
              </a:prstGeom>
              <a:ln w="2222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2099352" name="Straight Connector 12"/>
              <p:cNvCxnSpPr>
                <a:cxnSpLocks/>
              </p:cNvCxnSpPr>
              <p:nvPr/>
            </p:nvCxnSpPr>
            <p:spPr bwMode="auto">
              <a:xfrm flipV="1">
                <a:off x="0" y="141889"/>
                <a:ext cx="1907627" cy="1969"/>
              </a:xfrm>
              <a:prstGeom prst="line">
                <a:avLst/>
              </a:prstGeom>
              <a:ln w="2222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3168487" name="Straight Connector 14"/>
              <p:cNvCxnSpPr>
                <a:cxnSpLocks/>
              </p:cNvCxnSpPr>
              <p:nvPr/>
            </p:nvCxnSpPr>
            <p:spPr bwMode="auto">
              <a:xfrm>
                <a:off x="707477" y="543910"/>
                <a:ext cx="3566948" cy="7882"/>
              </a:xfrm>
              <a:prstGeom prst="line">
                <a:avLst/>
              </a:prstGeom>
              <a:ln w="2222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4240987" name="Straight Connector 16"/>
              <p:cNvCxnSpPr>
                <a:cxnSpLocks/>
              </p:cNvCxnSpPr>
              <p:nvPr/>
            </p:nvCxnSpPr>
            <p:spPr bwMode="auto">
              <a:xfrm>
                <a:off x="11824" y="687771"/>
                <a:ext cx="4248806" cy="3940"/>
              </a:xfrm>
              <a:prstGeom prst="line">
                <a:avLst/>
              </a:prstGeom>
              <a:ln w="2222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19524535" name="Straight Connector 18"/>
              <p:cNvCxnSpPr>
                <a:cxnSpLocks/>
              </p:cNvCxnSpPr>
              <p:nvPr/>
            </p:nvCxnSpPr>
            <p:spPr bwMode="auto">
              <a:xfrm flipV="1">
                <a:off x="19706" y="815865"/>
                <a:ext cx="498584" cy="3941"/>
              </a:xfrm>
              <a:prstGeom prst="line">
                <a:avLst/>
              </a:prstGeom>
              <a:ln w="2222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1199648296" name="Picture 5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4710717" y="935838"/>
            <a:ext cx="4438715" cy="1979268"/>
          </a:xfrm>
          <a:prstGeom prst="rect">
            <a:avLst/>
          </a:prstGeom>
        </p:spPr>
      </p:pic>
      <p:pic>
        <p:nvPicPr>
          <p:cNvPr id="1258508358" name="Picture 4"/>
          <p:cNvPicPr>
            <a:picLocks noChangeAspect="1"/>
          </p:cNvPicPr>
          <p:nvPr/>
        </p:nvPicPr>
        <p:blipFill>
          <a:blip r:embed="rId4"/>
          <a:srcRect l="5043" t="0" r="0" b="0"/>
          <a:stretch/>
        </p:blipFill>
        <p:spPr bwMode="auto">
          <a:xfrm>
            <a:off x="4281523" y="2963180"/>
            <a:ext cx="4824912" cy="1746646"/>
          </a:xfrm>
          <a:prstGeom prst="rect">
            <a:avLst/>
          </a:prstGeom>
        </p:spPr>
      </p:pic>
      <p:sp>
        <p:nvSpPr>
          <p:cNvPr id="1758245059" name="TextBox 7"/>
          <p:cNvSpPr txBox="1"/>
          <p:nvPr/>
        </p:nvSpPr>
        <p:spPr bwMode="auto">
          <a:xfrm>
            <a:off x="125281" y="2820470"/>
            <a:ext cx="1445506" cy="2746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1200" b="1"/>
              <a:t>at the experiment</a:t>
            </a:r>
            <a:endParaRPr lang="en-US" sz="1200" b="1"/>
          </a:p>
        </p:txBody>
      </p:sp>
      <p:sp>
        <p:nvSpPr>
          <p:cNvPr id="2083233678" name="TextBox 8"/>
          <p:cNvSpPr txBox="1"/>
          <p:nvPr/>
        </p:nvSpPr>
        <p:spPr bwMode="auto">
          <a:xfrm>
            <a:off x="5427" y="3364023"/>
            <a:ext cx="1589569" cy="4575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1200" b="1"/>
              <a:t>anywhere in facility</a:t>
            </a:r>
            <a:endParaRPr sz="1200"/>
          </a:p>
          <a:p>
            <a:pPr>
              <a:defRPr/>
            </a:pPr>
            <a:r>
              <a:rPr lang="en-US" sz="1200" b="1"/>
              <a:t>         at Green cube</a:t>
            </a:r>
            <a:endParaRPr lang="en-US" sz="1200" b="1"/>
          </a:p>
        </p:txBody>
      </p:sp>
      <p:sp>
        <p:nvSpPr>
          <p:cNvPr id="241052636" name="Google Shape;125;p27"/>
          <p:cNvSpPr txBox="1"/>
          <p:nvPr/>
        </p:nvSpPr>
        <p:spPr bwMode="auto">
          <a:xfrm>
            <a:off x="317520" y="130680"/>
            <a:ext cx="6071038" cy="700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45698" rIns="91422" bIns="45698" anchor="b" anchorCtr="0">
            <a:no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" sz="2000" b="1" i="0" u="none" strike="noStrike" cap="none">
                <a:solidFill>
                  <a:srgbClr val="333333"/>
                </a:solidFill>
                <a:latin typeface="Arial"/>
                <a:ea typeface="Arial"/>
                <a:cs typeface="Arial"/>
              </a:rPr>
              <a:t>NUSTAR input to the FAIR IT CDR (highlights)</a:t>
            </a:r>
            <a:endParaRPr sz="2000" b="0" i="0" u="none" strike="noStrike" cap="none">
              <a:solidFill>
                <a:srgbClr val="333333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465822342" name=""/>
          <p:cNvSpPr txBox="1"/>
          <p:nvPr/>
        </p:nvSpPr>
        <p:spPr bwMode="auto">
          <a:xfrm flipH="0" flipV="0">
            <a:off x="74016" y="4689229"/>
            <a:ext cx="1060939" cy="259439"/>
          </a:xfrm>
          <a:prstGeom prst="rect">
            <a:avLst/>
          </a:prstGeom>
          <a:noFill/>
        </p:spPr>
        <p:txBody>
          <a:bodyPr vertOverflow="overflow" horzOverflow="overflow" vert="horz" wrap="none" lIns="91440" tIns="45720" rIns="91440" bIns="45720" numCol="1" spcCol="0" rtlCol="0" fromWordArt="0" anchor="t" anchorCtr="0" forceAA="0" upright="0" compatLnSpc="0">
            <a:spAutoFit/>
          </a:bodyPr>
          <a:p>
            <a:pPr>
              <a:defRPr/>
            </a:pPr>
            <a:r>
              <a:rPr sz="1100"/>
              <a:t>Slide: S. Pietri</a:t>
            </a:r>
            <a:endParaRPr sz="11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36770525" name="TextBox 27"/>
          <p:cNvSpPr txBox="1"/>
          <p:nvPr/>
        </p:nvSpPr>
        <p:spPr bwMode="auto">
          <a:xfrm flipH="0" flipV="0">
            <a:off x="444957" y="992533"/>
            <a:ext cx="6778865" cy="41456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9820" indent="-239820">
              <a:buFont typeface="Arial"/>
              <a:buChar char="•"/>
              <a:defRPr/>
            </a:pPr>
            <a:r>
              <a:rPr lang="en-US"/>
              <a:t>Personnel requirements for all FAIR pillars were collected and presented to the </a:t>
            </a:r>
            <a:r>
              <a:rPr lang="en-US" b="1" u="sng"/>
              <a:t>O</a:t>
            </a:r>
            <a:r>
              <a:rPr lang="en-US"/>
              <a:t>perating </a:t>
            </a:r>
            <a:r>
              <a:rPr lang="en-US" b="1" u="sng"/>
              <a:t>C</a:t>
            </a:r>
            <a:r>
              <a:rPr lang="en-US"/>
              <a:t>osts </a:t>
            </a:r>
            <a:r>
              <a:rPr lang="en-US" b="1" u="sng"/>
              <a:t>W</a:t>
            </a:r>
            <a:r>
              <a:rPr lang="en-US"/>
              <a:t>orking </a:t>
            </a:r>
            <a:r>
              <a:rPr lang="en-US" b="1" u="sng"/>
              <a:t>G</a:t>
            </a:r>
            <a:r>
              <a:rPr lang="en-US"/>
              <a:t>roup</a:t>
            </a:r>
            <a:endParaRPr lang="en-US"/>
          </a:p>
          <a:p>
            <a:pPr marL="639870" lvl="1" indent="-239820">
              <a:buFont typeface="Arial"/>
              <a:buChar char="•"/>
              <a:defRPr/>
            </a:pPr>
            <a:r>
              <a:rPr lang="en-US"/>
              <a:t>Exp. Core (FTEs needed to operate experiments)</a:t>
            </a:r>
            <a:endParaRPr lang="en-US"/>
          </a:p>
          <a:p>
            <a:pPr marL="639870" lvl="1" indent="-239820">
              <a:buFont typeface="Arial"/>
              <a:buChar char="•"/>
              <a:defRPr/>
            </a:pPr>
            <a:r>
              <a:rPr lang="en-US"/>
              <a:t>Exp. Operation (consumables related to operation of equipment)</a:t>
            </a:r>
            <a:endParaRPr lang="en-US"/>
          </a:p>
          <a:p>
            <a:pPr marL="639870" lvl="1" indent="-239820">
              <a:buFont typeface="Arial"/>
              <a:buChar char="•"/>
              <a:defRPr/>
            </a:pPr>
            <a:r>
              <a:rPr lang="en-US"/>
              <a:t>Research (FTEs for experimental output, core group on site)</a:t>
            </a:r>
            <a:endParaRPr lang="en-US"/>
          </a:p>
          <a:p>
            <a:pPr marL="239820" indent="-239820">
              <a:buFont typeface="Arial"/>
              <a:buChar char="•"/>
              <a:defRPr/>
            </a:pPr>
            <a:endParaRPr lang="en-US"/>
          </a:p>
          <a:p>
            <a:pPr marL="239820" indent="-239820">
              <a:buFont typeface="Arial"/>
              <a:buChar char="•"/>
              <a:defRPr/>
            </a:pPr>
            <a:r>
              <a:rPr lang="en-US"/>
              <a:t> A further iteration with updated estimates was made </a:t>
            </a:r>
            <a:endParaRPr lang="en-US"/>
          </a:p>
          <a:p>
            <a:pPr marL="639870" lvl="1" indent="-239820">
              <a:buFont typeface="Arial"/>
              <a:buChar char="•"/>
              <a:defRPr/>
            </a:pPr>
            <a:r>
              <a:rPr lang="en-US"/>
              <a:t>Increased request compared to 2014</a:t>
            </a:r>
            <a:endParaRPr lang="en-US"/>
          </a:p>
          <a:p>
            <a:pPr marL="639870" lvl="1" indent="-239820">
              <a:buFont typeface="Arial"/>
              <a:buChar char="•"/>
              <a:defRPr/>
            </a:pPr>
            <a:r>
              <a:rPr lang="en-US"/>
              <a:t>MSVc and IO considered</a:t>
            </a:r>
            <a:endParaRPr lang="en-US"/>
          </a:p>
          <a:p>
            <a:pPr marL="639870" lvl="1" indent="-239820">
              <a:buFont typeface="Arial"/>
              <a:buChar char="•"/>
              <a:defRPr/>
            </a:pPr>
            <a:r>
              <a:rPr lang="en-US"/>
              <a:t>40 fellows and associates included</a:t>
            </a:r>
            <a:endParaRPr lang="en-US"/>
          </a:p>
          <a:p>
            <a:pPr marL="639870" lvl="1" indent="-239820">
              <a:buFont typeface="Arial"/>
              <a:buChar char="•"/>
              <a:defRPr/>
            </a:pPr>
            <a:endParaRPr lang="en-US"/>
          </a:p>
          <a:p>
            <a:pPr marL="239820" lvl="0" indent="-239820">
              <a:buFont typeface="Arial"/>
              <a:buChar char="•"/>
              <a:defRPr/>
            </a:pPr>
            <a:r>
              <a:rPr lang="en-US"/>
              <a:t>Outcome of the “Staging Review of the FAIR Project”</a:t>
            </a:r>
            <a:endParaRPr lang="en-US"/>
          </a:p>
          <a:p>
            <a:pPr marL="239820" lvl="0" indent="-239820">
              <a:buFont typeface="Arial"/>
              <a:buChar char="•"/>
              <a:defRPr/>
            </a:pPr>
            <a:endParaRPr lang="en-US"/>
          </a:p>
          <a:p>
            <a:pPr marL="239820" lvl="0" indent="-239820">
              <a:buFont typeface="Arial"/>
              <a:buChar char="•"/>
              <a:defRPr/>
            </a:pPr>
            <a:r>
              <a:rPr lang="en-US"/>
              <a:t>Current NUSTAR personnel: </a:t>
            </a:r>
            <a:r>
              <a:rPr lang="en-US">
                <a:solidFill>
                  <a:schemeClr val="tx1"/>
                </a:solidFill>
              </a:rPr>
              <a:t>41 FTE</a:t>
            </a:r>
            <a:endParaRPr>
              <a:solidFill>
                <a:schemeClr val="tx1"/>
              </a:solidFill>
            </a:endParaRPr>
          </a:p>
          <a:p>
            <a:pPr marL="239820" lvl="0" indent="-239820">
              <a:buFont typeface="Arial"/>
              <a:buChar char="•"/>
              <a:defRPr/>
            </a:pPr>
            <a:endParaRPr lang="en-US"/>
          </a:p>
          <a:p>
            <a:pPr marL="239820" marR="0" lvl="0" indent="-23982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/>
              <a:buChar char="•"/>
              <a:defRPr/>
            </a:pPr>
            <a:r>
              <a:rPr lang="en-US" strike="noStrike" cap="none" spc="0">
                <a:solidFill>
                  <a:schemeClr val="tx1"/>
                </a:solidFill>
              </a:rPr>
              <a:t>Updated detailed request considering new staging and realistic perspective </a:t>
            </a:r>
            <a:r>
              <a:rPr lang="en-US" strike="noStrike" cap="none" spc="0">
                <a:solidFill>
                  <a:srgbClr val="C00000"/>
                </a:solidFill>
              </a:rPr>
              <a:t>urgently needed</a:t>
            </a:r>
            <a:r>
              <a:rPr lang="en-US" strike="noStrike" cap="none" spc="0">
                <a:solidFill>
                  <a:schemeClr val="tx1"/>
                </a:solidFill>
              </a:rPr>
              <a:t>. NUSTAR operation to begin in 2027. Request expected to be presented to AFC Q2 2024</a:t>
            </a:r>
            <a:endParaRPr strike="noStrike" cap="none" spc="0">
              <a:solidFill>
                <a:schemeClr val="tx1"/>
              </a:solidFill>
            </a:endParaRPr>
          </a:p>
          <a:p>
            <a:pPr marL="639870" lvl="1" indent="-239820">
              <a:buFont typeface="Arial"/>
              <a:buChar char="•"/>
              <a:defRPr/>
            </a:pPr>
            <a:endParaRPr lang="en-US"/>
          </a:p>
        </p:txBody>
      </p:sp>
      <p:sp>
        <p:nvSpPr>
          <p:cNvPr id="1194419915" name="Google Shape;125;p27"/>
          <p:cNvSpPr txBox="1"/>
          <p:nvPr/>
        </p:nvSpPr>
        <p:spPr bwMode="auto">
          <a:xfrm>
            <a:off x="317520" y="130680"/>
            <a:ext cx="6071037" cy="700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45697" rIns="91422" bIns="45697" anchor="b" anchorCtr="0">
            <a:no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" sz="2000" b="1" i="0" u="none" strike="noStrike" cap="none">
                <a:solidFill>
                  <a:srgbClr val="333333"/>
                </a:solidFill>
                <a:latin typeface="Arial"/>
                <a:ea typeface="Arial"/>
                <a:cs typeface="Arial"/>
              </a:rPr>
              <a:t>Personnel resources</a:t>
            </a:r>
            <a:endParaRPr sz="2000" b="0" i="0" u="none" strike="noStrike" cap="none">
              <a:solidFill>
                <a:srgbClr val="333333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761152374" name=""/>
          <p:cNvSpPr txBox="1"/>
          <p:nvPr/>
        </p:nvSpPr>
        <p:spPr bwMode="auto">
          <a:xfrm flipH="0" flipV="0">
            <a:off x="7443694" y="1068733"/>
            <a:ext cx="692143" cy="366119"/>
          </a:xfrm>
          <a:prstGeom prst="rect">
            <a:avLst/>
          </a:prstGeom>
          <a:solidFill>
            <a:schemeClr val="bg1">
              <a:lumMod val="85000"/>
            </a:schemeClr>
          </a:solidFill>
          <a:ln w="12699">
            <a:solidFill>
              <a:schemeClr val="accent1">
                <a:lumMod val="50196"/>
              </a:schemeClr>
            </a:solidFill>
            <a:prstDash val="solid"/>
          </a:ln>
        </p:spPr>
        <p:txBody>
          <a:bodyPr vertOverflow="overflow" horzOverflow="overflow" vert="horz" wrap="none" lIns="91440" tIns="45720" rIns="91440" bIns="45720" numCol="1" spcCol="0" rtlCol="0" fromWordArt="0" anchor="t" anchorCtr="0" forceAA="0" upright="0" compatLnSpc="0">
            <a:spAutoFit/>
          </a:bodyPr>
          <a:p>
            <a:pPr algn="ctr">
              <a:defRPr/>
            </a:pPr>
            <a:r>
              <a:rPr sz="1800"/>
              <a:t>2014</a:t>
            </a:r>
            <a:endParaRPr/>
          </a:p>
        </p:txBody>
      </p:sp>
      <p:sp>
        <p:nvSpPr>
          <p:cNvPr id="1659572037" name=""/>
          <p:cNvSpPr txBox="1"/>
          <p:nvPr/>
        </p:nvSpPr>
        <p:spPr bwMode="auto">
          <a:xfrm flipH="0" flipV="0">
            <a:off x="7444414" y="2303519"/>
            <a:ext cx="692143" cy="366119"/>
          </a:xfrm>
          <a:prstGeom prst="rect">
            <a:avLst/>
          </a:prstGeom>
          <a:solidFill>
            <a:schemeClr val="bg1">
              <a:lumMod val="85000"/>
            </a:schemeClr>
          </a:solidFill>
          <a:ln w="12699">
            <a:solidFill>
              <a:schemeClr val="accent1">
                <a:lumMod val="50196"/>
              </a:schemeClr>
            </a:solidFill>
            <a:prstDash val="solid"/>
          </a:ln>
        </p:spPr>
        <p:txBody>
          <a:bodyPr vertOverflow="overflow" horzOverflow="overflow" vert="horz" wrap="none" lIns="91440" tIns="45720" rIns="91440" bIns="45720" numCol="1" spcCol="0" rtlCol="0" fromWordArt="0" anchor="t" anchorCtr="0" forceAA="0" upright="0" compatLnSpc="0">
            <a:spAutoFit/>
          </a:bodyPr>
          <a:p>
            <a:pPr algn="ctr">
              <a:defRPr/>
            </a:pPr>
            <a:r>
              <a:rPr sz="1800"/>
              <a:t>2021</a:t>
            </a:r>
            <a:endParaRPr/>
          </a:p>
        </p:txBody>
      </p:sp>
      <p:sp>
        <p:nvSpPr>
          <p:cNvPr id="2140336565" name=""/>
          <p:cNvSpPr txBox="1"/>
          <p:nvPr/>
        </p:nvSpPr>
        <p:spPr bwMode="auto">
          <a:xfrm flipH="0" flipV="0">
            <a:off x="7444414" y="3428175"/>
            <a:ext cx="692143" cy="366119"/>
          </a:xfrm>
          <a:prstGeom prst="rect">
            <a:avLst/>
          </a:prstGeom>
          <a:solidFill>
            <a:schemeClr val="bg1">
              <a:lumMod val="85000"/>
            </a:schemeClr>
          </a:solidFill>
          <a:ln w="12699">
            <a:solidFill>
              <a:schemeClr val="accent1">
                <a:lumMod val="50196"/>
              </a:schemeClr>
            </a:solidFill>
            <a:prstDash val="solid"/>
          </a:ln>
        </p:spPr>
        <p:txBody>
          <a:bodyPr vertOverflow="overflow" horzOverflow="overflow" vert="horz" wrap="none" lIns="91440" tIns="45720" rIns="91440" bIns="45720" numCol="1" spcCol="0" rtlCol="0" fromWordArt="0" anchor="t" anchorCtr="0" forceAA="0" upright="0" compatLnSpc="0">
            <a:spAutoFit/>
          </a:bodyPr>
          <a:p>
            <a:pPr algn="ctr">
              <a:defRPr/>
            </a:pPr>
            <a:r>
              <a:rPr sz="1800"/>
              <a:t>2022</a:t>
            </a:r>
            <a:endParaRPr/>
          </a:p>
        </p:txBody>
      </p:sp>
      <p:sp modelId="{134BDE9A-BE6F-422E-8BCE-86C03920588D}">
        <p:nvSpPr>
          <p:cNvPr id="2100977929" name=""/>
          <p:cNvSpPr/>
          <p:nvPr/>
        </p:nvSpPr>
        <p:spPr bwMode="auto">
          <a:xfrm rot="5399942" flipH="0" flipV="0">
            <a:off x="7356154" y="1768688"/>
            <a:ext cx="868664" cy="200997"/>
          </a:xfrm>
          <a:prstGeom prst="rightArrow">
            <a:avLst>
              <a:gd name="adj1" fmla="val 60000"/>
              <a:gd name="adj2" fmla="val 50000"/>
            </a:avLst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  <a:effectLst/>
        </p:spPr>
        <p:style>
          <a:lnRef idx="0">
            <a:srgbClr val="000000"/>
          </a:lnRef>
          <a:fillRef idx="1">
            <a:srgbClr val="000000"/>
          </a:fillRef>
          <a:effectRef idx="0">
            <a:srgbClr val="000000"/>
          </a:effectRef>
          <a:fontRef idx="minor">
            <a:schemeClr val="lt1"/>
          </a:fontRef>
        </p:style>
        <p:txBody>
          <a:bodyPr spcFirstLastPara="0" vert="vert270" wrap="square" lIns="0" tIns="0" rIns="0" bIns="0" numCol="1" spcCol="1266" anchor="ctr" anchorCtr="0">
            <a:noAutofit/>
          </a:bodyPr>
          <a:lstStyle/>
          <a:p>
            <a:pPr marL="0" lvl="0" indent="0" algn="ctr" defTabSz="111124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ru-RU" sz="2500"/>
          </a:p>
        </p:txBody>
      </p:sp>
      <p:sp modelId="{134BDE9A-BE6F-422E-8BCE-86C03920588D}">
        <p:nvSpPr>
          <p:cNvPr id="97853073" name=""/>
          <p:cNvSpPr/>
          <p:nvPr/>
        </p:nvSpPr>
        <p:spPr bwMode="auto">
          <a:xfrm rot="5399942" flipH="0" flipV="0">
            <a:off x="7411226" y="2948409"/>
            <a:ext cx="758535" cy="200997"/>
          </a:xfrm>
          <a:prstGeom prst="rightArrow">
            <a:avLst>
              <a:gd name="adj1" fmla="val 60000"/>
              <a:gd name="adj2" fmla="val 50000"/>
            </a:avLst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  <a:effectLst/>
        </p:spPr>
        <p:style>
          <a:lnRef idx="0">
            <a:srgbClr val="000000"/>
          </a:lnRef>
          <a:fillRef idx="1">
            <a:srgbClr val="000000"/>
          </a:fillRef>
          <a:effectRef idx="0">
            <a:srgbClr val="000000"/>
          </a:effectRef>
          <a:fontRef idx="minor">
            <a:schemeClr val="lt1"/>
          </a:fontRef>
        </p:style>
        <p:txBody>
          <a:bodyPr spcFirstLastPara="0" vert="vert270" wrap="square" lIns="0" tIns="0" rIns="0" bIns="0" numCol="1" spcCol="1266" anchor="ctr" anchorCtr="0">
            <a:noAutofit/>
          </a:bodyPr>
          <a:lstStyle/>
          <a:p>
            <a:pPr marL="0" lvl="0" indent="0" algn="ctr" defTabSz="111124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ru-RU" sz="2500"/>
          </a:p>
        </p:txBody>
      </p:sp>
      <p:sp modelId="{134BDE9A-BE6F-422E-8BCE-86C03920588D}">
        <p:nvSpPr>
          <p:cNvPr id="1741954608" name=""/>
          <p:cNvSpPr/>
          <p:nvPr/>
        </p:nvSpPr>
        <p:spPr bwMode="auto">
          <a:xfrm rot="5399942" flipH="0" flipV="0">
            <a:off x="7595143" y="3889152"/>
            <a:ext cx="390708" cy="200997"/>
          </a:xfrm>
          <a:prstGeom prst="rightArrow">
            <a:avLst>
              <a:gd name="adj1" fmla="val 60000"/>
              <a:gd name="adj2" fmla="val 50000"/>
            </a:avLst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  <a:effectLst/>
        </p:spPr>
        <p:style>
          <a:lnRef idx="0">
            <a:srgbClr val="000000"/>
          </a:lnRef>
          <a:fillRef idx="1">
            <a:srgbClr val="000000"/>
          </a:fillRef>
          <a:effectRef idx="0">
            <a:srgbClr val="000000"/>
          </a:effectRef>
          <a:fontRef idx="minor">
            <a:schemeClr val="lt1"/>
          </a:fontRef>
        </p:style>
        <p:txBody>
          <a:bodyPr spcFirstLastPara="0" vert="vert270" wrap="square" lIns="0" tIns="0" rIns="0" bIns="0" numCol="1" spcCol="1266" anchor="ctr" anchorCtr="0">
            <a:noAutofit/>
          </a:bodyPr>
          <a:lstStyle/>
          <a:p>
            <a:pPr marL="0" lvl="0" indent="0" algn="ctr" defTabSz="111124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ru-RU" sz="25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986546907" name="Inhaltsplatzhalter 4"/>
          <p:cNvPicPr>
            <a:picLocks noChangeAspect="1" noGrp="1"/>
          </p:cNvPicPr>
          <p:nvPr>
            <p:ph idx="1"/>
          </p:nvPr>
        </p:nvPicPr>
        <p:blipFill>
          <a:blip r:embed="rId2"/>
          <a:stretch/>
        </p:blipFill>
        <p:spPr bwMode="auto">
          <a:xfrm>
            <a:off x="317499" y="1091877"/>
            <a:ext cx="8420099" cy="2215320"/>
          </a:xfrm>
          <a:prstGeom prst="rect">
            <a:avLst/>
          </a:prstGeom>
        </p:spPr>
      </p:pic>
      <p:sp>
        <p:nvSpPr>
          <p:cNvPr id="1565485870" name="Titel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" sz="2000" b="1" i="0" u="none" strike="noStrike" cap="none" spc="0">
                <a:solidFill>
                  <a:srgbClr val="333333"/>
                </a:solidFill>
                <a:latin typeface="Arial"/>
                <a:ea typeface="Arial"/>
                <a:cs typeface="Arial"/>
              </a:rPr>
              <a:t>Installation Planning – </a:t>
            </a:r>
            <a:r>
              <a:rPr lang="de-DE" sz="2000" b="0" i="0" u="none" strike="noStrike" cap="none" spc="0">
                <a:solidFill>
                  <a:srgbClr val="000000"/>
                </a:solidFill>
                <a:latin typeface="Arial"/>
                <a:ea typeface="Arial"/>
                <a:cs typeface="Arial"/>
              </a:rPr>
              <a:t>NUSTAR </a:t>
            </a:r>
            <a:r>
              <a:rPr sz="2000"/>
              <a:t>Status</a:t>
            </a:r>
            <a:endParaRPr sz="2000" b="0" i="0" u="none" strike="noStrike" cap="none">
              <a:solidFill>
                <a:srgbClr val="333333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1119424025" name="Rechteck 5"/>
          <p:cNvSpPr/>
          <p:nvPr/>
        </p:nvSpPr>
        <p:spPr bwMode="auto">
          <a:xfrm>
            <a:off x="3335310" y="1476295"/>
            <a:ext cx="2660754" cy="232346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/>
            <a:noAutofit/>
          </a:bodyPr>
          <a:lstStyle/>
          <a:p>
            <a:pPr algn="ctr">
              <a:defRPr/>
            </a:pPr>
            <a:endParaRPr lang="de-DE"/>
          </a:p>
        </p:txBody>
      </p:sp>
      <p:sp>
        <p:nvSpPr>
          <p:cNvPr id="1772425974" name="Textfeld 6"/>
          <p:cNvSpPr txBox="1"/>
          <p:nvPr/>
        </p:nvSpPr>
        <p:spPr bwMode="auto">
          <a:xfrm flipH="0" flipV="0">
            <a:off x="6078511" y="1461663"/>
            <a:ext cx="598144" cy="259439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pPr algn="ctr">
              <a:defRPr/>
            </a:pPr>
            <a:r>
              <a:rPr lang="de-DE" sz="1100" b="1"/>
              <a:t>new</a:t>
            </a:r>
            <a:endParaRPr lang="de-DE" sz="1100" b="1"/>
          </a:p>
        </p:txBody>
      </p:sp>
      <p:sp>
        <p:nvSpPr>
          <p:cNvPr id="1928782731" name="Rechteck 7"/>
          <p:cNvSpPr/>
          <p:nvPr/>
        </p:nvSpPr>
        <p:spPr bwMode="auto">
          <a:xfrm>
            <a:off x="3335310" y="1784072"/>
            <a:ext cx="1575634" cy="242339"/>
          </a:xfrm>
          <a:prstGeom prst="rect">
            <a:avLst/>
          </a:prstGeom>
          <a:noFill/>
          <a:ln w="38100">
            <a:solidFill>
              <a:srgbClr val="FF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/>
            <a:noAutofit/>
          </a:bodyPr>
          <a:lstStyle/>
          <a:p>
            <a:pPr algn="ctr">
              <a:defRPr/>
            </a:pPr>
            <a:endParaRPr lang="de-DE"/>
          </a:p>
        </p:txBody>
      </p:sp>
      <p:sp>
        <p:nvSpPr>
          <p:cNvPr id="1505661261" name="Textfeld 8"/>
          <p:cNvSpPr txBox="1"/>
          <p:nvPr/>
        </p:nvSpPr>
        <p:spPr bwMode="auto">
          <a:xfrm>
            <a:off x="5008380" y="1774436"/>
            <a:ext cx="875616" cy="259439"/>
          </a:xfrm>
          <a:prstGeom prst="rect">
            <a:avLst/>
          </a:prstGeom>
          <a:ln>
            <a:solidFill>
              <a:srgbClr val="FF00FF"/>
            </a:solidFill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pPr algn="ctr">
              <a:defRPr/>
            </a:pPr>
            <a:r>
              <a:rPr lang="de-DE" sz="1100" b="1"/>
              <a:t>updated</a:t>
            </a:r>
            <a:endParaRPr lang="de-DE" sz="1100" b="1"/>
          </a:p>
        </p:txBody>
      </p:sp>
      <p:sp>
        <p:nvSpPr>
          <p:cNvPr id="1928520888" name="Textfeld 12"/>
          <p:cNvSpPr txBox="1"/>
          <p:nvPr/>
        </p:nvSpPr>
        <p:spPr bwMode="auto">
          <a:xfrm flipH="0" flipV="0">
            <a:off x="317498" y="3740814"/>
            <a:ext cx="8420098" cy="941088"/>
          </a:xfrm>
          <a:prstGeom prst="rect">
            <a:avLst/>
          </a:prstGeom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normAutofit fontScale="85000" lnSpcReduction="3000"/>
          </a:bodyPr>
          <a:lstStyle/>
          <a:p>
            <a:pPr marL="228806" marR="0" indent="-228806" algn="l" defTabSz="3429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/>
              <a:buChar char="•"/>
              <a:defRPr/>
            </a:pPr>
            <a:r>
              <a:rPr lang="de-DE" sz="1500" b="0" strike="noStrike" cap="none" spc="0">
                <a:solidFill>
                  <a:schemeClr val="tx1"/>
                </a:solidFill>
                <a:latin typeface="Arial"/>
                <a:cs typeface="Arial"/>
              </a:rPr>
              <a:t>Project rebaselining </a:t>
            </a:r>
            <a:r>
              <a:rPr lang="de-DE" sz="1500" b="1" strike="noStrike" cap="none" spc="0">
                <a:solidFill>
                  <a:srgbClr val="00B050"/>
                </a:solidFill>
                <a:latin typeface="Arial"/>
                <a:cs typeface="Arial"/>
              </a:rPr>
              <a:t>completed</a:t>
            </a:r>
            <a:r>
              <a:rPr lang="de-DE" sz="1500" b="1" strike="noStrike" cap="none" spc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endParaRPr sz="1500" b="1" strike="noStrike" cap="none" spc="0">
              <a:solidFill>
                <a:srgbClr val="FF0000"/>
              </a:solidFill>
              <a:latin typeface="Arial"/>
              <a:cs typeface="Arial"/>
            </a:endParaRPr>
          </a:p>
          <a:p>
            <a:pPr marL="228806" marR="0" indent="-228806" algn="l" defTabSz="3429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/>
              <a:buChar char="•"/>
              <a:defRPr/>
            </a:pPr>
            <a:r>
              <a:rPr lang="de-DE" sz="1500" b="1" strike="noStrike" cap="none" spc="0">
                <a:solidFill>
                  <a:srgbClr val="333333"/>
                </a:solidFill>
                <a:latin typeface="Arial"/>
                <a:cs typeface="Arial"/>
              </a:rPr>
              <a:t>New block:</a:t>
            </a:r>
            <a:r>
              <a:rPr lang="de-DE" sz="1500" strike="noStrike" cap="none" spc="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lang="en-GB" sz="1500" strike="noStrike" cap="none" spc="0">
                <a:solidFill>
                  <a:srgbClr val="333333"/>
                </a:solidFill>
                <a:latin typeface="Arial"/>
                <a:cs typeface="Arial"/>
              </a:rPr>
              <a:t>operation</a:t>
            </a:r>
            <a:r>
              <a:rPr lang="en-GB" sz="1500" strike="noStrike" cap="none" spc="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lang="de-DE" sz="1500" strike="noStrike" cap="none" spc="0">
                <a:solidFill>
                  <a:srgbClr val="333333"/>
                </a:solidFill>
                <a:latin typeface="Arial"/>
                <a:cs typeface="Arial"/>
              </a:rPr>
              <a:t>of</a:t>
            </a:r>
            <a:r>
              <a:rPr lang="de-DE" sz="1500" strike="noStrike" cap="none" spc="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lang="de-DE" sz="1500" strike="noStrike" cap="none" spc="0">
                <a:solidFill>
                  <a:srgbClr val="333333"/>
                </a:solidFill>
                <a:latin typeface="Arial"/>
                <a:cs typeface="Arial"/>
              </a:rPr>
              <a:t>the</a:t>
            </a:r>
            <a:r>
              <a:rPr lang="de-DE" sz="1500" strike="noStrike" cap="none" spc="0">
                <a:solidFill>
                  <a:srgbClr val="333333"/>
                </a:solidFill>
                <a:latin typeface="Arial"/>
                <a:cs typeface="Arial"/>
              </a:rPr>
              <a:t> high-energy </a:t>
            </a:r>
            <a:r>
              <a:rPr lang="de-DE" sz="1500" strike="noStrike" cap="none" spc="0">
                <a:solidFill>
                  <a:srgbClr val="333333"/>
                </a:solidFill>
                <a:latin typeface="Arial"/>
                <a:cs typeface="Arial"/>
              </a:rPr>
              <a:t>branch</a:t>
            </a:r>
            <a:r>
              <a:rPr lang="de-DE" sz="1500" strike="noStrike" cap="none" spc="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lang="de-DE" sz="1500" b="1" strike="noStrike" cap="none" spc="0">
                <a:solidFill>
                  <a:srgbClr val="FF0000"/>
                </a:solidFill>
                <a:latin typeface="Arial"/>
                <a:cs typeface="Arial"/>
              </a:rPr>
              <a:t>requires</a:t>
            </a:r>
            <a:r>
              <a:rPr lang="de-DE" sz="1500" b="1" strike="noStrike" cap="none" spc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GB" sz="1500" b="1" strike="noStrike" cap="none" spc="0">
                <a:solidFill>
                  <a:srgbClr val="FF0000"/>
                </a:solidFill>
                <a:latin typeface="Arial"/>
                <a:cs typeface="Arial"/>
              </a:rPr>
              <a:t>installation</a:t>
            </a:r>
            <a:r>
              <a:rPr lang="en-GB" sz="1500" b="1" strike="noStrike" cap="none" spc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de-DE" sz="1500" b="1" strike="noStrike" cap="none" spc="0">
                <a:solidFill>
                  <a:srgbClr val="FF0000"/>
                </a:solidFill>
                <a:latin typeface="Arial"/>
                <a:cs typeface="Arial"/>
              </a:rPr>
              <a:t>of</a:t>
            </a:r>
            <a:r>
              <a:rPr lang="de-DE" sz="1500" b="1" strike="noStrike" cap="none" spc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de-DE" sz="1500" b="1" strike="noStrike" cap="none" spc="0">
                <a:solidFill>
                  <a:srgbClr val="FF0000"/>
                </a:solidFill>
                <a:latin typeface="Arial"/>
                <a:cs typeface="Arial"/>
              </a:rPr>
              <a:t>components</a:t>
            </a:r>
            <a:r>
              <a:rPr lang="de-DE" sz="1500" b="1" strike="noStrike" cap="none" spc="0">
                <a:solidFill>
                  <a:srgbClr val="FF0000"/>
                </a:solidFill>
                <a:latin typeface="Arial"/>
                <a:cs typeface="Arial"/>
              </a:rPr>
              <a:t> in </a:t>
            </a:r>
            <a:r>
              <a:rPr lang="de-DE" sz="1500" b="1" strike="noStrike" cap="none" spc="0">
                <a:solidFill>
                  <a:srgbClr val="FF0000"/>
                </a:solidFill>
                <a:latin typeface="Arial"/>
                <a:cs typeface="Arial"/>
              </a:rPr>
              <a:t>the</a:t>
            </a:r>
            <a:r>
              <a:rPr lang="de-DE" sz="1500" b="1" strike="noStrike" cap="none" spc="0">
                <a:solidFill>
                  <a:srgbClr val="FF0000"/>
                </a:solidFill>
                <a:latin typeface="Arial"/>
                <a:cs typeface="Arial"/>
              </a:rPr>
              <a:t> low-energy Cave (e.g., </a:t>
            </a:r>
            <a:r>
              <a:rPr lang="de-DE" sz="1500" b="1" strike="noStrike" cap="none" spc="0">
                <a:solidFill>
                  <a:srgbClr val="FF0000"/>
                </a:solidFill>
                <a:latin typeface="Arial"/>
                <a:cs typeface="Arial"/>
              </a:rPr>
              <a:t>cryo</a:t>
            </a:r>
            <a:r>
              <a:rPr lang="de-DE" sz="1500" b="1" strike="noStrike" cap="none" spc="0">
                <a:solidFill>
                  <a:srgbClr val="FF0000"/>
                </a:solidFill>
                <a:latin typeface="Arial"/>
                <a:cs typeface="Arial"/>
              </a:rPr>
              <a:t> components, </a:t>
            </a:r>
            <a:r>
              <a:rPr lang="de-DE" sz="1500" b="1" strike="noStrike" cap="none" spc="0">
                <a:solidFill>
                  <a:srgbClr val="FF0000"/>
                </a:solidFill>
                <a:latin typeface="Arial"/>
                <a:cs typeface="Arial"/>
              </a:rPr>
              <a:t>racks,...)</a:t>
            </a:r>
            <a:endParaRPr sz="1500" b="1" strike="noStrike" cap="none" spc="0">
              <a:solidFill>
                <a:srgbClr val="FF0000"/>
              </a:solidFill>
              <a:latin typeface="Arial"/>
              <a:cs typeface="Arial"/>
            </a:endParaRPr>
          </a:p>
          <a:p>
            <a:pPr marL="228806" marR="0" indent="-228806" algn="l" defTabSz="3429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/>
              <a:buChar char="•"/>
              <a:defRPr/>
            </a:pPr>
            <a:r>
              <a:rPr lang="de-DE" sz="1500" b="1" strike="noStrike" cap="none" spc="0">
                <a:solidFill>
                  <a:srgbClr val="333333"/>
                </a:solidFill>
                <a:latin typeface="Arial"/>
                <a:cs typeface="Arial"/>
              </a:rPr>
              <a:t>HEB block:</a:t>
            </a:r>
            <a:r>
              <a:rPr lang="de-DE" sz="1500" strike="noStrike" cap="none" spc="0">
                <a:solidFill>
                  <a:srgbClr val="333333"/>
                </a:solidFill>
                <a:latin typeface="Arial"/>
                <a:cs typeface="Arial"/>
              </a:rPr>
              <a:t> updated to include installation of Super-FRS EC, HISPEC/DESPEC and R3B</a:t>
            </a:r>
            <a:endParaRPr sz="1500" strike="noStrike" cap="none" spc="0">
              <a:solidFill>
                <a:srgbClr val="333333"/>
              </a:solidFill>
              <a:latin typeface="Arial"/>
              <a:cs typeface="Arial"/>
            </a:endParaRPr>
          </a:p>
          <a:p>
            <a:pPr marL="228806" marR="0" indent="-228806" algn="l" defTabSz="3429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/>
              <a:buChar char="•"/>
              <a:defRPr/>
            </a:pPr>
            <a:endParaRPr sz="1500" strike="noStrike" cap="none" spc="0">
              <a:solidFill>
                <a:srgbClr val="333333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446323238" name="Google Shape;118;p26"/>
          <p:cNvPicPr/>
          <p:nvPr/>
        </p:nvPicPr>
        <p:blipFill>
          <a:blip r:embed="rId2">
            <a:alphaModFix amt="58999"/>
          </a:blip>
          <a:srcRect l="10378" t="0" r="0" b="0"/>
          <a:stretch/>
        </p:blipFill>
        <p:spPr bwMode="auto">
          <a:xfrm>
            <a:off x="6175" y="1112827"/>
            <a:ext cx="2870024" cy="2363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65710424" name="Google Shape;119;p26"/>
          <p:cNvPicPr/>
          <p:nvPr/>
        </p:nvPicPr>
        <p:blipFill>
          <a:blip r:embed="rId3">
            <a:alphaModFix amt="58999"/>
          </a:blip>
          <a:srcRect l="13515" t="13527" r="15798" b="11069"/>
          <a:stretch/>
        </p:blipFill>
        <p:spPr bwMode="auto">
          <a:xfrm>
            <a:off x="2876034" y="1112827"/>
            <a:ext cx="3336322" cy="23632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0910959" name="Google Shape;120;p26"/>
          <p:cNvPicPr/>
          <p:nvPr/>
        </p:nvPicPr>
        <p:blipFill>
          <a:blip r:embed="rId4">
            <a:alphaModFix amt="58999"/>
          </a:blip>
          <a:srcRect l="8458" t="12702" r="0" b="13745"/>
          <a:stretch/>
        </p:blipFill>
        <p:spPr bwMode="auto">
          <a:xfrm>
            <a:off x="6213897" y="1112827"/>
            <a:ext cx="2941147" cy="2363222"/>
          </a:xfrm>
          <a:prstGeom prst="rect">
            <a:avLst/>
          </a:prstGeom>
          <a:noFill/>
          <a:ln>
            <a:noFill/>
          </a:ln>
        </p:spPr>
      </p:pic>
      <p:sp>
        <p:nvSpPr>
          <p:cNvPr id="271427591" name=""/>
          <p:cNvSpPr/>
          <p:nvPr/>
        </p:nvSpPr>
        <p:spPr bwMode="auto">
          <a:xfrm flipH="0" flipV="0">
            <a:off x="1217" y="1110114"/>
            <a:ext cx="9167811" cy="2369342"/>
          </a:xfrm>
          <a:prstGeom prst="rect">
            <a:avLst/>
          </a:prstGeom>
          <a:solidFill>
            <a:schemeClr val="bg1">
              <a:alpha val="38000"/>
            </a:schemeClr>
          </a:solidFill>
          <a:ln w="25400" cap="flat" cmpd="sng" algn="ctr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62979285" name="Google Shape;116;p26"/>
          <p:cNvSpPr txBox="1"/>
          <p:nvPr/>
        </p:nvSpPr>
        <p:spPr bwMode="auto">
          <a:xfrm>
            <a:off x="1156410" y="2015770"/>
            <a:ext cx="6792249" cy="5489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91423" rIns="91423" bIns="91423" anchor="t" anchorCtr="0">
            <a:sp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" sz="2400" b="1"/>
              <a:t>Thank you</a:t>
            </a:r>
            <a:endParaRPr sz="2400" b="1"/>
          </a:p>
        </p:txBody>
      </p:sp>
      <p:pic>
        <p:nvPicPr>
          <p:cNvPr id="198698380" name="Google Shape;117;p26"/>
          <p:cNvPicPr/>
          <p:nvPr/>
        </p:nvPicPr>
        <p:blipFill>
          <a:blip r:embed="rId5">
            <a:alphaModFix/>
          </a:blip>
          <a:stretch/>
        </p:blipFill>
        <p:spPr bwMode="auto">
          <a:xfrm>
            <a:off x="285625" y="3520280"/>
            <a:ext cx="1811098" cy="13183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48515078" name="Google Shape;163;p28"/>
          <p:cNvSpPr txBox="1"/>
          <p:nvPr/>
        </p:nvSpPr>
        <p:spPr bwMode="auto">
          <a:xfrm>
            <a:off x="317520" y="130680"/>
            <a:ext cx="6071099" cy="700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9" rIns="91423" bIns="45699" anchor="b" anchorCtr="0">
            <a:no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" sz="2000" b="1">
                <a:solidFill>
                  <a:srgbClr val="333333"/>
                </a:solidFill>
              </a:rPr>
              <a:t>Critical Path towards</a:t>
            </a:r>
            <a:r>
              <a:rPr lang="en" sz="2000" b="1">
                <a:solidFill>
                  <a:srgbClr val="333333"/>
                </a:solidFill>
              </a:rPr>
              <a:t> NUSTAR ES/FS</a:t>
            </a:r>
            <a:endParaRPr lang="en" sz="2000" b="1">
              <a:solidFill>
                <a:srgbClr val="333333"/>
              </a:solidFill>
            </a:endParaRPr>
          </a:p>
        </p:txBody>
      </p:sp>
      <p:sp modelId="{F2A1EF3F-51EC-4784-BE67-4AAB8D05DC6F}">
        <p:nvSpPr>
          <p:cNvPr id="1862007231" name=""/>
          <p:cNvSpPr/>
          <p:nvPr/>
        </p:nvSpPr>
        <p:spPr bwMode="auto">
          <a:xfrm flipH="0" flipV="0">
            <a:off x="465043" y="1290204"/>
            <a:ext cx="1518752" cy="487192"/>
          </a:xfrm>
          <a:prstGeom prst="roundRect">
            <a:avLst>
              <a:gd name="adj" fmla="val 16667"/>
            </a:avLst>
          </a:prstGeom>
          <a:solidFill>
            <a:schemeClr val="accent1">
              <a:hueOff val="0"/>
              <a:satOff val="0"/>
              <a:lumOff val="0"/>
              <a:alphaOff val="0"/>
            </a:schemeClr>
          </a:solidFill>
          <a:ln w="12700" cap="flat" cmpd="sng" algn="ctr">
            <a:solidFill>
              <a:schemeClr val="lt1">
                <a:hueOff val="0"/>
                <a:satOff val="0"/>
                <a:lumOff val="0"/>
                <a:alphaOff val="0"/>
              </a:schemeClr>
            </a:solidFill>
            <a:prstDash val="solid"/>
            <a:miter lim="800000"/>
          </a:ln>
          <a:effectLst/>
        </p:spPr>
        <p:style>
          <a:lnRef idx="2">
            <a:srgbClr val="000000"/>
          </a:lnRef>
          <a:fillRef idx="1">
            <a:srgbClr val="000000"/>
          </a:fillRef>
          <a:effectRef idx="0">
            <a:srgbClr val="000000"/>
          </a:effectRef>
          <a:fontRef idx="minor">
            <a:schemeClr val="lt1"/>
          </a:fontRef>
        </p:style>
        <p:txBody>
          <a:bodyPr spcFirstLastPara="0" vertOverflow="overflow" horzOverflow="overflow" vert="horz" wrap="square" lIns="49528" tIns="24763" rIns="49528" bIns="24763" numCol="1" spcCol="1268" rtlCol="0" fromWordArt="0" anchor="ctr" anchorCtr="0" forceAA="0" upright="0" compatLnSpc="0">
            <a:noAutofit/>
          </a:bodyPr>
          <a:lstStyle/>
          <a:p>
            <a:pPr marL="0" lvl="0" indent="0" algn="ctr" defTabSz="2889249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1300">
                <a:solidFill>
                  <a:schemeClr val="bg1">
                    <a:lumMod val="65000"/>
                  </a:schemeClr>
                </a:solidFill>
              </a:rPr>
              <a:t>HE Cave ready</a:t>
            </a:r>
            <a:endParaRPr sz="1300">
              <a:solidFill>
                <a:schemeClr val="bg1">
                  <a:lumMod val="65000"/>
                </a:schemeClr>
              </a:solidFill>
            </a:endParaRPr>
          </a:p>
        </p:txBody>
      </p:sp>
      <p:sp modelId="{F2A1EF3F-51EC-4784-BE67-4AAB8D05DC6F}">
        <p:nvSpPr>
          <p:cNvPr id="1201678834" name=""/>
          <p:cNvSpPr/>
          <p:nvPr/>
        </p:nvSpPr>
        <p:spPr bwMode="auto">
          <a:xfrm flipH="0" flipV="0">
            <a:off x="470238" y="1844386"/>
            <a:ext cx="1518751" cy="561659"/>
          </a:xfrm>
          <a:prstGeom prst="roundRect">
            <a:avLst>
              <a:gd name="adj" fmla="val 16667"/>
            </a:avLst>
          </a:prstGeom>
          <a:solidFill>
            <a:schemeClr val="accent1">
              <a:hueOff val="0"/>
              <a:satOff val="0"/>
              <a:lumOff val="0"/>
              <a:alphaOff val="0"/>
            </a:schemeClr>
          </a:solidFill>
          <a:ln w="12700" cap="flat" cmpd="sng" algn="ctr">
            <a:solidFill>
              <a:schemeClr val="lt1">
                <a:hueOff val="0"/>
                <a:satOff val="0"/>
                <a:lumOff val="0"/>
                <a:alphaOff val="0"/>
              </a:schemeClr>
            </a:solidFill>
            <a:prstDash val="solid"/>
            <a:miter lim="800000"/>
          </a:ln>
          <a:effectLst/>
        </p:spPr>
        <p:style>
          <a:lnRef idx="2">
            <a:srgbClr val="000000"/>
          </a:lnRef>
          <a:fillRef idx="1">
            <a:srgbClr val="000000"/>
          </a:fillRef>
          <a:effectRef idx="0">
            <a:srgbClr val="000000"/>
          </a:effectRef>
          <a:fontRef idx="minor">
            <a:schemeClr val="lt1"/>
          </a:fontRef>
        </p:style>
        <p:txBody>
          <a:bodyPr spcFirstLastPara="0" vertOverflow="overflow" horzOverflow="overflow" vert="horz" wrap="square" lIns="49528" tIns="24763" rIns="49528" bIns="24763" numCol="1" spcCol="1268" rtlCol="0" fromWordArt="0" anchor="ctr" anchorCtr="0" forceAA="0" upright="0" compatLnSpc="0">
            <a:noAutofit/>
          </a:bodyPr>
          <a:lstStyle/>
          <a:p>
            <a:pPr marL="0" lvl="0" indent="0" algn="ctr" defTabSz="2889249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1300">
                <a:solidFill>
                  <a:schemeClr val="bg1"/>
                </a:solidFill>
              </a:rPr>
              <a:t>S-FRS </a:t>
            </a:r>
            <a:r>
              <a:rPr lang="ru-RU" sz="1300">
                <a:solidFill>
                  <a:schemeClr val="bg1"/>
                </a:solidFill>
              </a:rPr>
              <a:t>ready </a:t>
            </a:r>
            <a:r>
              <a:rPr lang="ru-RU" sz="1300">
                <a:solidFill>
                  <a:schemeClr val="bg1"/>
                </a:solidFill>
              </a:rPr>
              <a:t>to deliver beam</a:t>
            </a:r>
            <a:endParaRPr sz="1300">
              <a:solidFill>
                <a:schemeClr val="bg1"/>
              </a:solidFill>
            </a:endParaRPr>
          </a:p>
        </p:txBody>
      </p:sp>
      <p:sp modelId="{F2A1EF3F-51EC-4784-BE67-4AAB8D05DC6F}">
        <p:nvSpPr>
          <p:cNvPr id="1148568478" name=""/>
          <p:cNvSpPr/>
          <p:nvPr/>
        </p:nvSpPr>
        <p:spPr bwMode="auto">
          <a:xfrm flipH="0" flipV="0">
            <a:off x="465043" y="2467840"/>
            <a:ext cx="1518751" cy="665055"/>
          </a:xfrm>
          <a:prstGeom prst="roundRect">
            <a:avLst>
              <a:gd name="adj" fmla="val 16667"/>
            </a:avLst>
          </a:prstGeom>
          <a:solidFill>
            <a:schemeClr val="accent1">
              <a:hueOff val="0"/>
              <a:satOff val="0"/>
              <a:lumOff val="0"/>
              <a:alphaOff val="0"/>
            </a:schemeClr>
          </a:solidFill>
          <a:ln w="12700" cap="flat" cmpd="sng" algn="ctr">
            <a:solidFill>
              <a:schemeClr val="lt1">
                <a:hueOff val="0"/>
                <a:satOff val="0"/>
                <a:lumOff val="0"/>
                <a:alphaOff val="0"/>
              </a:schemeClr>
            </a:solidFill>
            <a:prstDash val="solid"/>
            <a:miter lim="800000"/>
          </a:ln>
          <a:effectLst/>
        </p:spPr>
        <p:style>
          <a:lnRef idx="2">
            <a:srgbClr val="000000"/>
          </a:lnRef>
          <a:fillRef idx="1">
            <a:srgbClr val="000000"/>
          </a:fillRef>
          <a:effectRef idx="0">
            <a:srgbClr val="000000"/>
          </a:effectRef>
          <a:fontRef idx="minor">
            <a:schemeClr val="lt1"/>
          </a:fontRef>
        </p:style>
        <p:txBody>
          <a:bodyPr spcFirstLastPara="0" vertOverflow="overflow" horzOverflow="overflow" vert="horz" wrap="square" lIns="49528" tIns="24763" rIns="49528" bIns="24763" numCol="1" spcCol="1268" rtlCol="0" fromWordArt="0" anchor="ctr" anchorCtr="0" forceAA="0" upright="0" compatLnSpc="0">
            <a:noAutofit/>
          </a:bodyPr>
          <a:lstStyle/>
          <a:p>
            <a:pPr marL="0" lvl="0" indent="0" algn="ctr" defTabSz="2889249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GB" sz="1300" b="0" i="0" u="none" strike="noStrike" cap="none" spc="0">
                <a:solidFill>
                  <a:schemeClr val="bg1">
                    <a:lumMod val="65000"/>
                  </a:schemeClr>
                </a:solidFill>
                <a:latin typeface="Arial"/>
                <a:ea typeface="Arial"/>
                <a:cs typeface="Arial"/>
              </a:rPr>
              <a:t>Sub-collaboration specific infrastructure</a:t>
            </a:r>
            <a:endParaRPr sz="1300">
              <a:solidFill>
                <a:schemeClr val="bg1">
                  <a:lumMod val="65000"/>
                </a:schemeClr>
              </a:solidFill>
            </a:endParaRPr>
          </a:p>
        </p:txBody>
      </p:sp>
      <p:sp modelId="{F2A1EF3F-51EC-4784-BE67-4AAB8D05DC6F}">
        <p:nvSpPr>
          <p:cNvPr id="1401346831" name=""/>
          <p:cNvSpPr/>
          <p:nvPr/>
        </p:nvSpPr>
        <p:spPr bwMode="auto">
          <a:xfrm flipH="0" flipV="0">
            <a:off x="470238" y="3186545"/>
            <a:ext cx="1518751" cy="522097"/>
          </a:xfrm>
          <a:prstGeom prst="roundRect">
            <a:avLst>
              <a:gd name="adj" fmla="val 16667"/>
            </a:avLst>
          </a:prstGeom>
          <a:solidFill>
            <a:schemeClr val="accent1">
              <a:hueOff val="0"/>
              <a:satOff val="0"/>
              <a:lumOff val="0"/>
              <a:alphaOff val="0"/>
            </a:schemeClr>
          </a:solidFill>
          <a:ln w="12700" cap="flat" cmpd="sng" algn="ctr">
            <a:solidFill>
              <a:schemeClr val="lt1">
                <a:hueOff val="0"/>
                <a:satOff val="0"/>
                <a:lumOff val="0"/>
                <a:alphaOff val="0"/>
              </a:schemeClr>
            </a:solidFill>
            <a:prstDash val="solid"/>
            <a:miter lim="800000"/>
          </a:ln>
          <a:effectLst/>
        </p:spPr>
        <p:style>
          <a:lnRef idx="2">
            <a:srgbClr val="000000"/>
          </a:lnRef>
          <a:fillRef idx="1">
            <a:srgbClr val="000000"/>
          </a:fillRef>
          <a:effectRef idx="0">
            <a:srgbClr val="000000"/>
          </a:effectRef>
          <a:fontRef idx="minor">
            <a:schemeClr val="lt1"/>
          </a:fontRef>
        </p:style>
        <p:txBody>
          <a:bodyPr spcFirstLastPara="0" vertOverflow="overflow" horzOverflow="overflow" vert="horz" wrap="square" lIns="49528" tIns="24763" rIns="49528" bIns="24763" numCol="1" spcCol="1268" rtlCol="0" fromWordArt="0" anchor="ctr" anchorCtr="0" forceAA="0" upright="0" compatLnSpc="0">
            <a:noAutofit/>
          </a:bodyPr>
          <a:lstStyle/>
          <a:p>
            <a:pPr marL="0" lvl="0" indent="0" algn="ctr" defTabSz="2889249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GB" sz="1300" b="0" i="0" u="none" strike="noStrike" cap="none" spc="0">
                <a:solidFill>
                  <a:schemeClr val="bg1">
                    <a:lumMod val="65000"/>
                  </a:schemeClr>
                </a:solidFill>
                <a:latin typeface="Arial"/>
                <a:ea typeface="Arial"/>
                <a:cs typeface="Arial"/>
              </a:rPr>
              <a:t>Detector systems ready</a:t>
            </a:r>
            <a:endParaRPr sz="1300">
              <a:solidFill>
                <a:schemeClr val="bg1">
                  <a:lumMod val="65000"/>
                </a:schemeClr>
              </a:solidFill>
            </a:endParaRPr>
          </a:p>
        </p:txBody>
      </p:sp>
      <p:sp modelId="{6ADDB4A0-D02E-43A9-A20D-8C6B8C54DBB4}">
        <p:nvSpPr>
          <p:cNvPr id="1033203557" name=""/>
          <p:cNvSpPr/>
          <p:nvPr/>
        </p:nvSpPr>
        <p:spPr bwMode="auto">
          <a:xfrm flipH="0" flipV="0">
            <a:off x="2033209" y="1806285"/>
            <a:ext cx="3774461" cy="670163"/>
          </a:xfrm>
          <a:prstGeom prst="rightArrow">
            <a:avLst>
              <a:gd name="adj1" fmla="val 75000"/>
              <a:gd name="adj2" fmla="val 50000"/>
            </a:avLst>
          </a:prstGeom>
          <a:solidFill>
            <a:schemeClr val="accent1">
              <a:tint val="40000"/>
              <a:hueOff val="0"/>
              <a:satOff val="0"/>
              <a:lumOff val="0"/>
              <a:alphaOff val="0"/>
              <a:alpha val="90000"/>
            </a:schemeClr>
          </a:solidFill>
          <a:ln w="12700" cap="flat" cmpd="sng" algn="ctr">
            <a:solidFill>
              <a:schemeClr val="accent1">
                <a:tint val="40000"/>
                <a:hueOff val="0"/>
                <a:satOff val="0"/>
                <a:lumOff val="0"/>
                <a:alphaOff val="0"/>
                <a:alpha val="90000"/>
              </a:schemeClr>
            </a:solidFill>
            <a:prstDash val="solid"/>
            <a:miter lim="800000"/>
          </a:ln>
          <a:effectLst/>
        </p:spPr>
        <p:style>
          <a:lnRef idx="2">
            <a:srgbClr val="000000"/>
          </a:lnRef>
          <a:fillRef idx="1">
            <a:srgbClr val="000000"/>
          </a:fillRef>
          <a:effectRef idx="0">
            <a:srgbClr val="000000"/>
          </a:effectRef>
          <a:fontRef idx="minor"/>
        </p:style>
        <p:txBody>
          <a:bodyPr spcFirstLastPara="0" vertOverflow="overflow" horzOverflow="overflow" vert="horz" wrap="square" lIns="13969" tIns="13969" rIns="13969" bIns="13969" numCol="1" spcCol="1268" rtlCol="0" fromWordArt="0" anchor="t" anchorCtr="0" forceAA="0" upright="0" compatLnSpc="0">
            <a:noAutofit/>
          </a:bodyPr>
          <a:lstStyle/>
          <a:p>
            <a:pPr marL="457200" lvl="0" indent="-317499" algn="l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400"/>
              <a:buChar char="●"/>
              <a:defRPr/>
            </a:pPr>
            <a:endParaRPr sz="500" b="0" i="0" u="none" strike="noStrike" cap="none" spc="0">
              <a:solidFill>
                <a:srgbClr val="FF0000"/>
              </a:solidFill>
              <a:latin typeface="Times New Roman"/>
              <a:cs typeface="Times New Roman"/>
            </a:endParaRPr>
          </a:p>
          <a:p>
            <a:pPr marL="457200" lvl="0" indent="-317499" algn="l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400"/>
              <a:buChar char="●"/>
              <a:defRPr/>
            </a:pPr>
            <a:r>
              <a:rPr lang="en" sz="1000" b="0" i="0" u="none" strike="noStrike" cap="none" spc="0">
                <a:solidFill>
                  <a:srgbClr val="FF0000"/>
                </a:solidFill>
                <a:latin typeface="Arial"/>
                <a:ea typeface="Arial"/>
                <a:cs typeface="Arial"/>
              </a:rPr>
              <a:t>S-FRS beam delivery (M12)</a:t>
            </a:r>
            <a:endParaRPr lang="en" sz="1000" b="0" i="0" u="none" strike="noStrike" cap="none" spc="0">
              <a:solidFill>
                <a:srgbClr val="FF0000"/>
              </a:solidFill>
              <a:latin typeface="Times New Roman"/>
              <a:cs typeface="Times New Roman"/>
            </a:endParaRPr>
          </a:p>
          <a:p>
            <a:pPr marL="457200" lvl="0" indent="-317499" algn="l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400"/>
              <a:buChar char="●"/>
              <a:defRPr/>
            </a:pPr>
            <a:r>
              <a:rPr lang="en" sz="1000" b="0" i="0" u="none" strike="noStrike" cap="none" spc="0">
                <a:solidFill>
                  <a:srgbClr val="FF0000"/>
                </a:solidFill>
                <a:latin typeface="Arial"/>
                <a:ea typeface="Arial"/>
                <a:cs typeface="Arial"/>
              </a:rPr>
              <a:t>Required SIS-18/SIS-100 beam parameters reached</a:t>
            </a:r>
            <a:endParaRPr sz="1000">
              <a:solidFill>
                <a:srgbClr val="FF0000"/>
              </a:solidFill>
            </a:endParaRPr>
          </a:p>
        </p:txBody>
      </p:sp>
      <p:sp modelId="{6ADDB4A0-D02E-43A9-A20D-8C6B8C54DBB4}">
        <p:nvSpPr>
          <p:cNvPr id="185963072" name=""/>
          <p:cNvSpPr/>
          <p:nvPr/>
        </p:nvSpPr>
        <p:spPr bwMode="auto">
          <a:xfrm flipH="0" flipV="0">
            <a:off x="2032285" y="2449341"/>
            <a:ext cx="3774461" cy="670163"/>
          </a:xfrm>
          <a:prstGeom prst="rightArrow">
            <a:avLst>
              <a:gd name="adj1" fmla="val 75000"/>
              <a:gd name="adj2" fmla="val 50000"/>
            </a:avLst>
          </a:prstGeom>
          <a:solidFill>
            <a:schemeClr val="accent1">
              <a:tint val="40000"/>
              <a:hueOff val="0"/>
              <a:satOff val="0"/>
              <a:lumOff val="0"/>
              <a:alphaOff val="0"/>
              <a:alpha val="90000"/>
            </a:schemeClr>
          </a:solidFill>
          <a:ln w="12700" cap="flat" cmpd="sng" algn="ctr">
            <a:solidFill>
              <a:schemeClr val="accent1">
                <a:tint val="40000"/>
                <a:hueOff val="0"/>
                <a:satOff val="0"/>
                <a:lumOff val="0"/>
                <a:alphaOff val="0"/>
                <a:alpha val="90000"/>
              </a:schemeClr>
            </a:solidFill>
            <a:prstDash val="solid"/>
            <a:miter lim="800000"/>
          </a:ln>
          <a:effectLst/>
        </p:spPr>
        <p:style>
          <a:lnRef idx="2">
            <a:srgbClr val="000000"/>
          </a:lnRef>
          <a:fillRef idx="1">
            <a:srgbClr val="000000"/>
          </a:fillRef>
          <a:effectRef idx="0">
            <a:srgbClr val="000000"/>
          </a:effectRef>
          <a:fontRef idx="minor"/>
        </p:style>
        <p:txBody>
          <a:bodyPr spcFirstLastPara="0" vertOverflow="overflow" horzOverflow="overflow" vert="horz" wrap="square" lIns="13969" tIns="13969" rIns="13969" bIns="13969" numCol="1" spcCol="1268" rtlCol="0" fromWordArt="0" anchor="t" anchorCtr="0" forceAA="0" upright="0" compatLnSpc="0">
            <a:noAutofit/>
          </a:bodyPr>
          <a:lstStyle/>
          <a:p>
            <a:pPr marL="457200" marR="0" lvl="0" indent="-317499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>
                  <a:lumMod val="65000"/>
                </a:schemeClr>
              </a:buClr>
              <a:buSzPts val="1400"/>
              <a:buChar char="●"/>
              <a:defRPr/>
            </a:pPr>
            <a:r>
              <a:rPr lang="en" sz="1000" b="0" i="0" u="none" strike="noStrike" cap="none" spc="0">
                <a:solidFill>
                  <a:schemeClr val="bg1">
                    <a:lumMod val="65000"/>
                  </a:schemeClr>
                </a:solidFill>
                <a:latin typeface="Arial"/>
                <a:ea typeface="Arial"/>
                <a:cs typeface="Arial"/>
              </a:rPr>
              <a:t>Platforms for detector subsystems at </a:t>
            </a:r>
            <a:r>
              <a:rPr lang="en" sz="1000" b="0" i="0" u="none" strike="noStrike" cap="none" spc="0">
                <a:solidFill>
                  <a:schemeClr val="bg1">
                    <a:lumMod val="65000"/>
                  </a:schemeClr>
                </a:solidFill>
                <a:latin typeface="Arial"/>
                <a:ea typeface="Arial"/>
                <a:cs typeface="Arial"/>
              </a:rPr>
              <a:t>HE Branch focal planes</a:t>
            </a:r>
            <a:endParaRPr sz="700">
              <a:solidFill>
                <a:schemeClr val="bg1">
                  <a:lumMod val="65000"/>
                </a:schemeClr>
              </a:solidFill>
            </a:endParaRPr>
          </a:p>
          <a:p>
            <a:pPr marL="457200" marR="0" lvl="0" indent="-317499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>
                  <a:lumMod val="65000"/>
                </a:schemeClr>
              </a:buClr>
              <a:buSzPts val="1400"/>
              <a:buChar char="●"/>
              <a:defRPr/>
            </a:pPr>
            <a:r>
              <a:rPr lang="en" sz="1000" b="0" i="0" u="none" strike="noStrike" cap="none" spc="0">
                <a:solidFill>
                  <a:schemeClr val="bg1">
                    <a:lumMod val="65000"/>
                  </a:schemeClr>
                </a:solidFill>
                <a:latin typeface="Arial"/>
                <a:ea typeface="Arial"/>
                <a:cs typeface="Arial"/>
              </a:rPr>
              <a:t>Experiment-specific media and</a:t>
            </a:r>
            <a:r>
              <a:rPr lang="en" sz="1000" b="0" i="0" u="none" strike="noStrike" cap="none" spc="0">
                <a:solidFill>
                  <a:schemeClr val="bg1">
                    <a:lumMod val="65000"/>
                  </a:schemeClr>
                </a:solidFill>
                <a:latin typeface="Arial"/>
                <a:ea typeface="Arial"/>
                <a:cs typeface="Arial"/>
              </a:rPr>
              <a:t> other infrastructure</a:t>
            </a:r>
            <a:endParaRPr sz="70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endParaRPr sz="1000">
              <a:solidFill>
                <a:schemeClr val="bg1">
                  <a:lumMod val="65000"/>
                </a:schemeClr>
              </a:solidFill>
            </a:endParaRPr>
          </a:p>
        </p:txBody>
      </p:sp>
      <p:sp modelId="{6ADDB4A0-D02E-43A9-A20D-8C6B8C54DBB4}">
        <p:nvSpPr>
          <p:cNvPr id="19248775" name=""/>
          <p:cNvSpPr/>
          <p:nvPr/>
        </p:nvSpPr>
        <p:spPr bwMode="auto">
          <a:xfrm flipH="0" flipV="0">
            <a:off x="2028821" y="3103968"/>
            <a:ext cx="3774461" cy="670163"/>
          </a:xfrm>
          <a:prstGeom prst="rightArrow">
            <a:avLst>
              <a:gd name="adj1" fmla="val 75000"/>
              <a:gd name="adj2" fmla="val 50000"/>
            </a:avLst>
          </a:prstGeom>
          <a:solidFill>
            <a:schemeClr val="accent1">
              <a:tint val="40000"/>
              <a:hueOff val="0"/>
              <a:satOff val="0"/>
              <a:lumOff val="0"/>
              <a:alphaOff val="0"/>
              <a:alpha val="90000"/>
            </a:schemeClr>
          </a:solidFill>
          <a:ln w="12700" cap="flat" cmpd="sng" algn="ctr">
            <a:solidFill>
              <a:schemeClr val="accent1">
                <a:tint val="40000"/>
                <a:hueOff val="0"/>
                <a:satOff val="0"/>
                <a:lumOff val="0"/>
                <a:alphaOff val="0"/>
                <a:alpha val="90000"/>
              </a:schemeClr>
            </a:solidFill>
            <a:prstDash val="solid"/>
            <a:miter lim="800000"/>
          </a:ln>
          <a:effectLst/>
        </p:spPr>
        <p:style>
          <a:lnRef idx="2">
            <a:srgbClr val="000000"/>
          </a:lnRef>
          <a:fillRef idx="1">
            <a:srgbClr val="000000"/>
          </a:fillRef>
          <a:effectRef idx="0">
            <a:srgbClr val="000000"/>
          </a:effectRef>
          <a:fontRef idx="minor"/>
        </p:style>
        <p:txBody>
          <a:bodyPr spcFirstLastPara="0" vertOverflow="overflow" horzOverflow="overflow" vert="horz" wrap="square" lIns="13969" tIns="13969" rIns="13969" bIns="13969" numCol="1" spcCol="1268" rtlCol="0" fromWordArt="0" anchor="t" anchorCtr="0" forceAA="0" upright="0" compatLnSpc="0">
            <a:noAutofit/>
          </a:bodyPr>
          <a:lstStyle/>
          <a:p>
            <a:pPr marL="457200" marR="0" lvl="0" indent="-317499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>
                  <a:lumMod val="65000"/>
                </a:schemeClr>
              </a:buClr>
              <a:buSzPts val="1400"/>
              <a:buChar char="●"/>
              <a:defRPr/>
            </a:pPr>
            <a:endParaRPr sz="500" strike="noStrike" cap="none" spc="0">
              <a:solidFill>
                <a:schemeClr val="bg1">
                  <a:lumMod val="65000"/>
                </a:schemeClr>
              </a:solidFill>
            </a:endParaRPr>
          </a:p>
          <a:p>
            <a:pPr marL="457200" marR="0" lvl="0" indent="-317499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>
                  <a:lumMod val="65000"/>
                </a:schemeClr>
              </a:buClr>
              <a:buSzPts val="1400"/>
              <a:buChar char="●"/>
              <a:defRPr/>
            </a:pPr>
            <a:r>
              <a:rPr lang="en" sz="1100" b="0" i="0" u="none" strike="noStrike" cap="none" spc="0">
                <a:solidFill>
                  <a:schemeClr val="bg1">
                    <a:lumMod val="65000"/>
                  </a:schemeClr>
                </a:solidFill>
                <a:latin typeface="Arial"/>
                <a:ea typeface="Arial"/>
                <a:cs typeface="Arial"/>
              </a:rPr>
              <a:t>Demonstrated readiness of NUSTAR setups</a:t>
            </a:r>
            <a:endParaRPr sz="1100" b="0" i="0" u="none" strike="noStrike" cap="none" spc="0">
              <a:solidFill>
                <a:schemeClr val="bg1">
                  <a:lumMod val="65000"/>
                </a:schemeClr>
              </a:solidFill>
              <a:latin typeface="Times New Roman"/>
              <a:cs typeface="Times New Roman"/>
            </a:endParaRPr>
          </a:p>
          <a:p>
            <a:pPr marL="457200" marR="0" lvl="0" indent="-317499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>
                  <a:lumMod val="65000"/>
                </a:schemeClr>
              </a:buClr>
              <a:buSzPts val="1400"/>
              <a:buChar char="●"/>
              <a:defRPr/>
            </a:pPr>
            <a:r>
              <a:rPr lang="en" sz="1100" b="0" i="0" u="none" strike="noStrike" cap="none" spc="0">
                <a:solidFill>
                  <a:schemeClr val="bg1">
                    <a:lumMod val="65000"/>
                  </a:schemeClr>
                </a:solidFill>
                <a:latin typeface="Arial"/>
                <a:ea typeface="Arial"/>
                <a:cs typeface="Arial"/>
              </a:rPr>
              <a:t>In-use setups commissioned during Phase-0</a:t>
            </a:r>
            <a:endParaRPr sz="1100" strike="noStrike" cap="none" spc="0">
              <a:solidFill>
                <a:schemeClr val="bg1">
                  <a:lumMod val="65000"/>
                </a:schemeClr>
              </a:solidFill>
            </a:endParaRPr>
          </a:p>
          <a:p>
            <a:pPr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sz="1100" strike="noStrike" cap="none" spc="0">
              <a:solidFill>
                <a:schemeClr val="bg1">
                  <a:lumMod val="65000"/>
                </a:schemeClr>
              </a:solidFill>
            </a:endParaRPr>
          </a:p>
        </p:txBody>
      </p:sp>
      <p:sp modelId="{F2A1EF3F-51EC-4784-BE67-4AAB8D05DC6F}">
        <p:nvSpPr>
          <p:cNvPr id="2147462962" name=""/>
          <p:cNvSpPr/>
          <p:nvPr/>
        </p:nvSpPr>
        <p:spPr bwMode="auto">
          <a:xfrm flipH="0" flipV="0">
            <a:off x="465043" y="3785252"/>
            <a:ext cx="1518751" cy="522097"/>
          </a:xfrm>
          <a:prstGeom prst="roundRect">
            <a:avLst>
              <a:gd name="adj" fmla="val 16667"/>
            </a:avLst>
          </a:prstGeom>
          <a:solidFill>
            <a:schemeClr val="accent1">
              <a:hueOff val="0"/>
              <a:satOff val="0"/>
              <a:lumOff val="0"/>
              <a:alphaOff val="0"/>
            </a:schemeClr>
          </a:solidFill>
          <a:ln w="12700" cap="flat" cmpd="sng" algn="ctr">
            <a:solidFill>
              <a:schemeClr val="lt1">
                <a:hueOff val="0"/>
                <a:satOff val="0"/>
                <a:lumOff val="0"/>
                <a:alphaOff val="0"/>
              </a:schemeClr>
            </a:solidFill>
            <a:prstDash val="solid"/>
            <a:miter lim="800000"/>
          </a:ln>
          <a:effectLst/>
        </p:spPr>
        <p:style>
          <a:lnRef idx="2">
            <a:srgbClr val="000000"/>
          </a:lnRef>
          <a:fillRef idx="1">
            <a:srgbClr val="000000"/>
          </a:fillRef>
          <a:effectRef idx="0">
            <a:srgbClr val="000000"/>
          </a:effectRef>
          <a:fontRef idx="minor">
            <a:schemeClr val="lt1"/>
          </a:fontRef>
        </p:style>
        <p:txBody>
          <a:bodyPr spcFirstLastPara="0" vertOverflow="overflow" horzOverflow="overflow" vert="horz" wrap="square" lIns="49528" tIns="24763" rIns="49528" bIns="24763" numCol="1" spcCol="1268" rtlCol="0" fromWordArt="0" anchor="ctr" anchorCtr="0" forceAA="0" upright="0" compatLnSpc="0">
            <a:noAutofit/>
          </a:bodyPr>
          <a:lstStyle/>
          <a:p>
            <a:pPr marL="0" lvl="0" indent="0" algn="ctr" defTabSz="2889249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GB" sz="1300" b="0" i="0" u="none" strike="noStrike" cap="none" spc="0">
                <a:solidFill>
                  <a:schemeClr val="bg1">
                    <a:lumMod val="65000"/>
                  </a:schemeClr>
                </a:solidFill>
                <a:latin typeface="Arial"/>
                <a:ea typeface="Arial"/>
                <a:cs typeface="Arial"/>
              </a:rPr>
              <a:t>Expert resources available</a:t>
            </a:r>
            <a:endParaRPr sz="1300">
              <a:solidFill>
                <a:schemeClr val="bg1">
                  <a:lumMod val="65000"/>
                </a:schemeClr>
              </a:solidFill>
            </a:endParaRPr>
          </a:p>
        </p:txBody>
      </p:sp>
      <p:sp modelId="{6ADDB4A0-D02E-43A9-A20D-8C6B8C54DBB4}">
        <p:nvSpPr>
          <p:cNvPr id="1038286363" name=""/>
          <p:cNvSpPr/>
          <p:nvPr/>
        </p:nvSpPr>
        <p:spPr bwMode="auto">
          <a:xfrm flipH="0" flipV="0">
            <a:off x="2023626" y="3702676"/>
            <a:ext cx="3774461" cy="670163"/>
          </a:xfrm>
          <a:prstGeom prst="rightArrow">
            <a:avLst>
              <a:gd name="adj1" fmla="val 75000"/>
              <a:gd name="adj2" fmla="val 50000"/>
            </a:avLst>
          </a:prstGeom>
          <a:solidFill>
            <a:schemeClr val="accent1">
              <a:tint val="40000"/>
              <a:hueOff val="0"/>
              <a:satOff val="0"/>
              <a:lumOff val="0"/>
              <a:alphaOff val="0"/>
              <a:alpha val="90000"/>
            </a:schemeClr>
          </a:solidFill>
          <a:ln w="12700" cap="flat" cmpd="sng" algn="ctr">
            <a:solidFill>
              <a:schemeClr val="accent1">
                <a:tint val="40000"/>
                <a:hueOff val="0"/>
                <a:satOff val="0"/>
                <a:lumOff val="0"/>
                <a:alphaOff val="0"/>
                <a:alpha val="90000"/>
              </a:schemeClr>
            </a:solidFill>
            <a:prstDash val="solid"/>
            <a:miter lim="800000"/>
          </a:ln>
          <a:effectLst/>
        </p:spPr>
        <p:style>
          <a:lnRef idx="2">
            <a:srgbClr val="000000"/>
          </a:lnRef>
          <a:fillRef idx="1">
            <a:srgbClr val="000000"/>
          </a:fillRef>
          <a:effectRef idx="0">
            <a:srgbClr val="000000"/>
          </a:effectRef>
          <a:fontRef idx="minor"/>
        </p:style>
        <p:txBody>
          <a:bodyPr spcFirstLastPara="0" vertOverflow="overflow" horzOverflow="overflow" vert="horz" wrap="square" lIns="13969" tIns="13969" rIns="13969" bIns="13969" numCol="1" spcCol="1268" rtlCol="0" fromWordArt="0" anchor="t" anchorCtr="0" forceAA="0" upright="0" compatLnSpc="0">
            <a:noAutofit/>
          </a:bodyPr>
          <a:lstStyle/>
          <a:p>
            <a:pPr marL="457200" marR="0" lvl="0" indent="-317499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>
                  <a:lumMod val="65000"/>
                </a:schemeClr>
              </a:buClr>
              <a:buSzPts val="1400"/>
              <a:buChar char="●"/>
              <a:defRPr/>
            </a:pPr>
            <a:endParaRPr sz="500" strike="noStrike" cap="none" spc="0">
              <a:solidFill>
                <a:schemeClr val="bg1">
                  <a:lumMod val="65000"/>
                </a:schemeClr>
              </a:solidFill>
            </a:endParaRPr>
          </a:p>
          <a:p>
            <a:pPr marL="457200" marR="0" lvl="0" indent="-317499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>
                  <a:lumMod val="65000"/>
                </a:schemeClr>
              </a:buClr>
              <a:buSzPts val="1400"/>
              <a:buChar char="●"/>
              <a:defRPr/>
            </a:pPr>
            <a:r>
              <a:rPr lang="en" sz="1000" b="0" i="0" u="none" strike="noStrike" cap="none" spc="0">
                <a:solidFill>
                  <a:schemeClr val="bg1">
                    <a:lumMod val="65000"/>
                  </a:schemeClr>
                </a:solidFill>
                <a:latin typeface="Arial"/>
                <a:ea typeface="Arial"/>
                <a:cs typeface="Arial"/>
              </a:rPr>
              <a:t>Expert resources (local + external) from collaboration </a:t>
            </a:r>
            <a:r>
              <a:rPr lang="en" sz="1000" b="0" i="0" u="none" strike="noStrike" cap="none" spc="0">
                <a:solidFill>
                  <a:schemeClr val="bg1">
                    <a:lumMod val="65000"/>
                  </a:schemeClr>
                </a:solidFill>
                <a:latin typeface="Arial"/>
                <a:ea typeface="Arial"/>
                <a:cs typeface="Arial"/>
              </a:rPr>
              <a:t>required for installation and commissioning phases  </a:t>
            </a:r>
            <a:endParaRPr sz="1000" b="0" i="0" u="none" strike="noStrike" cap="none" spc="0">
              <a:solidFill>
                <a:schemeClr val="bg1">
                  <a:lumMod val="65000"/>
                </a:schemeClr>
              </a:solidFill>
              <a:latin typeface="Times New Roman"/>
              <a:cs typeface="Times New Roman"/>
            </a:endParaRPr>
          </a:p>
          <a:p>
            <a:pPr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sz="1000" strike="noStrike" cap="none" spc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883570614" name="Google Shape;227;p30"/>
          <p:cNvSpPr txBox="1"/>
          <p:nvPr/>
        </p:nvSpPr>
        <p:spPr bwMode="auto">
          <a:xfrm>
            <a:off x="5754793" y="1887664"/>
            <a:ext cx="3450719" cy="10671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91423" rIns="91423" bIns="91423" anchor="t" anchorCtr="0">
            <a:sp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" sz="1600" b="1" i="1"/>
              <a:t>Risk</a:t>
            </a:r>
            <a:r>
              <a:rPr lang="en"/>
              <a:t>: beam parameters not achieved </a:t>
            </a:r>
            <a:endParaRPr lang="en"/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010956175" name=""/>
          <p:cNvSpPr txBox="1"/>
          <p:nvPr/>
        </p:nvSpPr>
        <p:spPr bwMode="auto">
          <a:xfrm flipH="0" flipV="0">
            <a:off x="6142759" y="2983922"/>
            <a:ext cx="2675145" cy="30515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">
                <a:solidFill>
                  <a:srgbClr val="FF0000"/>
                </a:solidFill>
              </a:rPr>
              <a:t>Low-impact scientific output</a:t>
            </a:r>
            <a:endParaRPr>
              <a:solidFill>
                <a:srgbClr val="FF0000"/>
              </a:solidFill>
            </a:endParaRPr>
          </a:p>
        </p:txBody>
      </p:sp>
      <p:sp>
        <p:nvSpPr>
          <p:cNvPr id="1576363743" name=""/>
          <p:cNvSpPr/>
          <p:nvPr/>
        </p:nvSpPr>
        <p:spPr bwMode="auto">
          <a:xfrm rot="5399976" flipH="0" flipV="0">
            <a:off x="7118659" y="2467840"/>
            <a:ext cx="684068" cy="329045"/>
          </a:xfrm>
          <a:prstGeom prst="rightArrow">
            <a:avLst>
              <a:gd name="adj1" fmla="val 50000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61538909" name="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rot="0" flipH="0" flipV="0">
            <a:off x="1998000" y="1117235"/>
            <a:ext cx="3870000" cy="727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03526151" name="Google Shape;163;p28"/>
          <p:cNvSpPr txBox="1"/>
          <p:nvPr/>
        </p:nvSpPr>
        <p:spPr bwMode="auto">
          <a:xfrm>
            <a:off x="317520" y="130680"/>
            <a:ext cx="6071099" cy="700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9" rIns="91423" bIns="45699" anchor="b" anchorCtr="0">
            <a:no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" sz="2000" b="1">
                <a:solidFill>
                  <a:srgbClr val="333333"/>
                </a:solidFill>
              </a:rPr>
              <a:t>Critical Path towards</a:t>
            </a:r>
            <a:r>
              <a:rPr lang="en" sz="2000" b="1">
                <a:solidFill>
                  <a:srgbClr val="333333"/>
                </a:solidFill>
              </a:rPr>
              <a:t> NUSTAR ES/FS</a:t>
            </a:r>
            <a:endParaRPr lang="en" sz="2000" b="1">
              <a:solidFill>
                <a:srgbClr val="333333"/>
              </a:solidFill>
            </a:endParaRPr>
          </a:p>
        </p:txBody>
      </p:sp>
      <p:sp modelId="{F2A1EF3F-51EC-4784-BE67-4AAB8D05DC6F}">
        <p:nvSpPr>
          <p:cNvPr id="1647225497" name=""/>
          <p:cNvSpPr/>
          <p:nvPr/>
        </p:nvSpPr>
        <p:spPr bwMode="auto">
          <a:xfrm flipH="0" flipV="0">
            <a:off x="465043" y="1290204"/>
            <a:ext cx="1518752" cy="487192"/>
          </a:xfrm>
          <a:prstGeom prst="roundRect">
            <a:avLst>
              <a:gd name="adj" fmla="val 16667"/>
            </a:avLst>
          </a:prstGeom>
          <a:solidFill>
            <a:schemeClr val="accent1">
              <a:hueOff val="0"/>
              <a:satOff val="0"/>
              <a:lumOff val="0"/>
              <a:alphaOff val="0"/>
            </a:schemeClr>
          </a:solidFill>
          <a:ln w="12700" cap="flat" cmpd="sng" algn="ctr">
            <a:solidFill>
              <a:schemeClr val="lt1">
                <a:hueOff val="0"/>
                <a:satOff val="0"/>
                <a:lumOff val="0"/>
                <a:alphaOff val="0"/>
              </a:schemeClr>
            </a:solidFill>
            <a:prstDash val="solid"/>
            <a:miter lim="800000"/>
          </a:ln>
          <a:effectLst/>
        </p:spPr>
        <p:style>
          <a:lnRef idx="2">
            <a:srgbClr val="000000"/>
          </a:lnRef>
          <a:fillRef idx="1">
            <a:srgbClr val="000000"/>
          </a:fillRef>
          <a:effectRef idx="0">
            <a:srgbClr val="000000"/>
          </a:effectRef>
          <a:fontRef idx="minor">
            <a:schemeClr val="lt1"/>
          </a:fontRef>
        </p:style>
        <p:txBody>
          <a:bodyPr spcFirstLastPara="0" vertOverflow="overflow" horzOverflow="overflow" vert="horz" wrap="square" lIns="49528" tIns="24763" rIns="49528" bIns="24763" numCol="1" spcCol="1268" rtlCol="0" fromWordArt="0" anchor="ctr" anchorCtr="0" forceAA="0" upright="0" compatLnSpc="0">
            <a:noAutofit/>
          </a:bodyPr>
          <a:lstStyle/>
          <a:p>
            <a:pPr marL="0" lvl="0" indent="0" algn="ctr" defTabSz="2889249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1300">
                <a:solidFill>
                  <a:schemeClr val="bg1">
                    <a:lumMod val="65000"/>
                  </a:schemeClr>
                </a:solidFill>
              </a:rPr>
              <a:t>HE Cave ready</a:t>
            </a:r>
            <a:endParaRPr sz="1300">
              <a:solidFill>
                <a:schemeClr val="bg1">
                  <a:lumMod val="65000"/>
                </a:schemeClr>
              </a:solidFill>
            </a:endParaRPr>
          </a:p>
        </p:txBody>
      </p:sp>
      <p:sp modelId="{F2A1EF3F-51EC-4784-BE67-4AAB8D05DC6F}">
        <p:nvSpPr>
          <p:cNvPr id="211745193" name=""/>
          <p:cNvSpPr/>
          <p:nvPr/>
        </p:nvSpPr>
        <p:spPr bwMode="auto">
          <a:xfrm flipH="0" flipV="0">
            <a:off x="470238" y="1844386"/>
            <a:ext cx="1518751" cy="561659"/>
          </a:xfrm>
          <a:prstGeom prst="roundRect">
            <a:avLst>
              <a:gd name="adj" fmla="val 16667"/>
            </a:avLst>
          </a:prstGeom>
          <a:solidFill>
            <a:schemeClr val="accent1">
              <a:hueOff val="0"/>
              <a:satOff val="0"/>
              <a:lumOff val="0"/>
              <a:alphaOff val="0"/>
            </a:schemeClr>
          </a:solidFill>
          <a:ln w="12700" cap="flat" cmpd="sng" algn="ctr">
            <a:solidFill>
              <a:schemeClr val="lt1">
                <a:hueOff val="0"/>
                <a:satOff val="0"/>
                <a:lumOff val="0"/>
                <a:alphaOff val="0"/>
              </a:schemeClr>
            </a:solidFill>
            <a:prstDash val="solid"/>
            <a:miter lim="800000"/>
          </a:ln>
          <a:effectLst/>
        </p:spPr>
        <p:style>
          <a:lnRef idx="2">
            <a:srgbClr val="000000"/>
          </a:lnRef>
          <a:fillRef idx="1">
            <a:srgbClr val="000000"/>
          </a:fillRef>
          <a:effectRef idx="0">
            <a:srgbClr val="000000"/>
          </a:effectRef>
          <a:fontRef idx="minor">
            <a:schemeClr val="lt1"/>
          </a:fontRef>
        </p:style>
        <p:txBody>
          <a:bodyPr spcFirstLastPara="0" vertOverflow="overflow" horzOverflow="overflow" vert="horz" wrap="square" lIns="49528" tIns="24763" rIns="49528" bIns="24763" numCol="1" spcCol="1268" rtlCol="0" fromWordArt="0" anchor="ctr" anchorCtr="0" forceAA="0" upright="0" compatLnSpc="0">
            <a:noAutofit/>
          </a:bodyPr>
          <a:lstStyle/>
          <a:p>
            <a:pPr marL="0" lvl="0" indent="0" algn="ctr" defTabSz="2889249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1300">
                <a:solidFill>
                  <a:schemeClr val="bg1">
                    <a:lumMod val="65000"/>
                  </a:schemeClr>
                </a:solidFill>
              </a:rPr>
              <a:t>S-FRS </a:t>
            </a:r>
            <a:r>
              <a:rPr lang="ru-RU" sz="1300">
                <a:solidFill>
                  <a:schemeClr val="bg1">
                    <a:lumMod val="65000"/>
                  </a:schemeClr>
                </a:solidFill>
              </a:rPr>
              <a:t>ready </a:t>
            </a:r>
            <a:r>
              <a:rPr lang="ru-RU" sz="1300">
                <a:solidFill>
                  <a:schemeClr val="bg1">
                    <a:lumMod val="65000"/>
                  </a:schemeClr>
                </a:solidFill>
              </a:rPr>
              <a:t>to deliver beam</a:t>
            </a:r>
            <a:endParaRPr sz="1300">
              <a:solidFill>
                <a:schemeClr val="bg1">
                  <a:lumMod val="65000"/>
                </a:schemeClr>
              </a:solidFill>
            </a:endParaRPr>
          </a:p>
        </p:txBody>
      </p:sp>
      <p:sp modelId="{F2A1EF3F-51EC-4784-BE67-4AAB8D05DC6F}">
        <p:nvSpPr>
          <p:cNvPr id="535947012" name=""/>
          <p:cNvSpPr/>
          <p:nvPr/>
        </p:nvSpPr>
        <p:spPr bwMode="auto">
          <a:xfrm flipH="0" flipV="0">
            <a:off x="465043" y="2467840"/>
            <a:ext cx="1518751" cy="665055"/>
          </a:xfrm>
          <a:prstGeom prst="roundRect">
            <a:avLst>
              <a:gd name="adj" fmla="val 16667"/>
            </a:avLst>
          </a:prstGeom>
          <a:solidFill>
            <a:schemeClr val="accent1">
              <a:hueOff val="0"/>
              <a:satOff val="0"/>
              <a:lumOff val="0"/>
              <a:alphaOff val="0"/>
            </a:schemeClr>
          </a:solidFill>
          <a:ln w="12700" cap="flat" cmpd="sng" algn="ctr">
            <a:solidFill>
              <a:schemeClr val="lt1">
                <a:hueOff val="0"/>
                <a:satOff val="0"/>
                <a:lumOff val="0"/>
                <a:alphaOff val="0"/>
              </a:schemeClr>
            </a:solidFill>
            <a:prstDash val="solid"/>
            <a:miter lim="800000"/>
          </a:ln>
          <a:effectLst/>
        </p:spPr>
        <p:style>
          <a:lnRef idx="2">
            <a:srgbClr val="000000"/>
          </a:lnRef>
          <a:fillRef idx="1">
            <a:srgbClr val="000000"/>
          </a:fillRef>
          <a:effectRef idx="0">
            <a:srgbClr val="000000"/>
          </a:effectRef>
          <a:fontRef idx="minor">
            <a:schemeClr val="lt1"/>
          </a:fontRef>
        </p:style>
        <p:txBody>
          <a:bodyPr spcFirstLastPara="0" vertOverflow="overflow" horzOverflow="overflow" vert="horz" wrap="square" lIns="49528" tIns="24763" rIns="49528" bIns="24763" numCol="1" spcCol="1268" rtlCol="0" fromWordArt="0" anchor="ctr" anchorCtr="0" forceAA="0" upright="0" compatLnSpc="0">
            <a:noAutofit/>
          </a:bodyPr>
          <a:lstStyle/>
          <a:p>
            <a:pPr marL="0" lvl="0" indent="0" algn="ctr" defTabSz="2889249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GB" sz="1300" b="0" i="0" u="none" strike="noStrike" cap="none" spc="0">
                <a:solidFill>
                  <a:schemeClr val="bg1"/>
                </a:solidFill>
                <a:latin typeface="Arial"/>
                <a:ea typeface="Arial"/>
                <a:cs typeface="Arial"/>
              </a:rPr>
              <a:t>Sub-collaboration specific infrastructure</a:t>
            </a:r>
            <a:endParaRPr sz="1300">
              <a:solidFill>
                <a:schemeClr val="bg1"/>
              </a:solidFill>
            </a:endParaRPr>
          </a:p>
        </p:txBody>
      </p:sp>
      <p:sp modelId="{F2A1EF3F-51EC-4784-BE67-4AAB8D05DC6F}">
        <p:nvSpPr>
          <p:cNvPr id="2083257753" name=""/>
          <p:cNvSpPr/>
          <p:nvPr/>
        </p:nvSpPr>
        <p:spPr bwMode="auto">
          <a:xfrm flipH="0" flipV="0">
            <a:off x="470238" y="3186545"/>
            <a:ext cx="1518751" cy="522097"/>
          </a:xfrm>
          <a:prstGeom prst="roundRect">
            <a:avLst>
              <a:gd name="adj" fmla="val 16667"/>
            </a:avLst>
          </a:prstGeom>
          <a:solidFill>
            <a:schemeClr val="accent1">
              <a:hueOff val="0"/>
              <a:satOff val="0"/>
              <a:lumOff val="0"/>
              <a:alphaOff val="0"/>
            </a:schemeClr>
          </a:solidFill>
          <a:ln w="12700" cap="flat" cmpd="sng" algn="ctr">
            <a:solidFill>
              <a:schemeClr val="lt1">
                <a:hueOff val="0"/>
                <a:satOff val="0"/>
                <a:lumOff val="0"/>
                <a:alphaOff val="0"/>
              </a:schemeClr>
            </a:solidFill>
            <a:prstDash val="solid"/>
            <a:miter lim="800000"/>
          </a:ln>
          <a:effectLst/>
        </p:spPr>
        <p:style>
          <a:lnRef idx="2">
            <a:srgbClr val="000000"/>
          </a:lnRef>
          <a:fillRef idx="1">
            <a:srgbClr val="000000"/>
          </a:fillRef>
          <a:effectRef idx="0">
            <a:srgbClr val="000000"/>
          </a:effectRef>
          <a:fontRef idx="minor">
            <a:schemeClr val="lt1"/>
          </a:fontRef>
        </p:style>
        <p:txBody>
          <a:bodyPr spcFirstLastPara="0" vertOverflow="overflow" horzOverflow="overflow" vert="horz" wrap="square" lIns="49528" tIns="24763" rIns="49528" bIns="24763" numCol="1" spcCol="1268" rtlCol="0" fromWordArt="0" anchor="ctr" anchorCtr="0" forceAA="0" upright="0" compatLnSpc="0">
            <a:noAutofit/>
          </a:bodyPr>
          <a:lstStyle/>
          <a:p>
            <a:pPr marL="0" lvl="0" indent="0" algn="ctr" defTabSz="2889249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GB" sz="1300" b="0" i="0" u="none" strike="noStrike" cap="none" spc="0">
                <a:solidFill>
                  <a:schemeClr val="bg1">
                    <a:lumMod val="65000"/>
                  </a:schemeClr>
                </a:solidFill>
                <a:latin typeface="Arial"/>
                <a:ea typeface="Arial"/>
                <a:cs typeface="Arial"/>
              </a:rPr>
              <a:t>Detector systems ready</a:t>
            </a:r>
            <a:endParaRPr sz="1300">
              <a:solidFill>
                <a:schemeClr val="bg1">
                  <a:lumMod val="65000"/>
                </a:schemeClr>
              </a:solidFill>
            </a:endParaRPr>
          </a:p>
        </p:txBody>
      </p:sp>
      <p:sp modelId="{6ADDB4A0-D02E-43A9-A20D-8C6B8C54DBB4}">
        <p:nvSpPr>
          <p:cNvPr id="563840699" name=""/>
          <p:cNvSpPr/>
          <p:nvPr/>
        </p:nvSpPr>
        <p:spPr bwMode="auto">
          <a:xfrm flipH="0" flipV="0">
            <a:off x="2033209" y="1806285"/>
            <a:ext cx="3774461" cy="670163"/>
          </a:xfrm>
          <a:prstGeom prst="rightArrow">
            <a:avLst>
              <a:gd name="adj1" fmla="val 75000"/>
              <a:gd name="adj2" fmla="val 50000"/>
            </a:avLst>
          </a:prstGeom>
          <a:solidFill>
            <a:schemeClr val="accent1">
              <a:tint val="40000"/>
              <a:hueOff val="0"/>
              <a:satOff val="0"/>
              <a:lumOff val="0"/>
              <a:alphaOff val="0"/>
              <a:alpha val="90000"/>
            </a:schemeClr>
          </a:solidFill>
          <a:ln w="12700" cap="flat" cmpd="sng" algn="ctr">
            <a:solidFill>
              <a:schemeClr val="accent1">
                <a:tint val="40000"/>
                <a:hueOff val="0"/>
                <a:satOff val="0"/>
                <a:lumOff val="0"/>
                <a:alphaOff val="0"/>
                <a:alpha val="90000"/>
              </a:schemeClr>
            </a:solidFill>
            <a:prstDash val="solid"/>
            <a:miter lim="800000"/>
          </a:ln>
          <a:effectLst/>
        </p:spPr>
        <p:style>
          <a:lnRef idx="2">
            <a:srgbClr val="000000"/>
          </a:lnRef>
          <a:fillRef idx="1">
            <a:srgbClr val="000000"/>
          </a:fillRef>
          <a:effectRef idx="0">
            <a:srgbClr val="000000"/>
          </a:effectRef>
          <a:fontRef idx="minor"/>
        </p:style>
        <p:txBody>
          <a:bodyPr spcFirstLastPara="0" vertOverflow="overflow" horzOverflow="overflow" vert="horz" wrap="square" lIns="13969" tIns="13969" rIns="13969" bIns="13969" numCol="1" spcCol="1268" rtlCol="0" fromWordArt="0" anchor="t" anchorCtr="0" forceAA="0" upright="0" compatLnSpc="0">
            <a:noAutofit/>
          </a:bodyPr>
          <a:lstStyle/>
          <a:p>
            <a:pPr marL="457200" marR="0" lvl="0" indent="-317499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>
                  <a:lumMod val="65000"/>
                </a:schemeClr>
              </a:buClr>
              <a:buSzPts val="1400"/>
              <a:buChar char="●"/>
              <a:defRPr/>
            </a:pPr>
            <a:endParaRPr sz="500" b="0" i="0" u="none" strike="noStrike" cap="none" spc="0">
              <a:solidFill>
                <a:schemeClr val="bg1">
                  <a:lumMod val="65000"/>
                </a:schemeClr>
              </a:solidFill>
              <a:latin typeface="Times New Roman"/>
              <a:cs typeface="Times New Roman"/>
            </a:endParaRPr>
          </a:p>
          <a:p>
            <a:pPr marL="457200" marR="0" lvl="0" indent="-317499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>
                  <a:lumMod val="65000"/>
                </a:schemeClr>
              </a:buClr>
              <a:buSzPts val="1400"/>
              <a:buChar char="●"/>
              <a:defRPr/>
            </a:pPr>
            <a:r>
              <a:rPr lang="en" sz="1000" b="0" i="0" u="none" strike="noStrike" cap="none" spc="0">
                <a:solidFill>
                  <a:schemeClr val="bg1">
                    <a:lumMod val="65000"/>
                  </a:schemeClr>
                </a:solidFill>
                <a:latin typeface="Arial"/>
                <a:ea typeface="Arial"/>
                <a:cs typeface="Arial"/>
              </a:rPr>
              <a:t>S-FRS beam delivery (M12)</a:t>
            </a:r>
            <a:endParaRPr sz="1000" b="0" i="0" u="none" strike="noStrike" cap="none" spc="0">
              <a:solidFill>
                <a:schemeClr val="bg1">
                  <a:lumMod val="65000"/>
                </a:schemeClr>
              </a:solidFill>
              <a:latin typeface="Times New Roman"/>
              <a:cs typeface="Times New Roman"/>
            </a:endParaRPr>
          </a:p>
          <a:p>
            <a:pPr marL="457200" marR="0" lvl="0" indent="-317499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>
                  <a:lumMod val="65000"/>
                </a:schemeClr>
              </a:buClr>
              <a:buSzPts val="1400"/>
              <a:buChar char="●"/>
              <a:defRPr/>
            </a:pPr>
            <a:r>
              <a:rPr lang="en" sz="1000" b="0" i="0" u="none" strike="noStrike" cap="none" spc="0">
                <a:solidFill>
                  <a:schemeClr val="bg1">
                    <a:lumMod val="65000"/>
                  </a:schemeClr>
                </a:solidFill>
                <a:latin typeface="Arial"/>
                <a:ea typeface="Arial"/>
                <a:cs typeface="Arial"/>
              </a:rPr>
              <a:t>Required SIS-18/SIS-100 beam parameters reached</a:t>
            </a:r>
            <a:endParaRPr sz="1000" strike="noStrike" cap="none" spc="0">
              <a:solidFill>
                <a:schemeClr val="bg1">
                  <a:lumMod val="65000"/>
                </a:schemeClr>
              </a:solidFill>
            </a:endParaRPr>
          </a:p>
        </p:txBody>
      </p:sp>
      <p:sp modelId="{6ADDB4A0-D02E-43A9-A20D-8C6B8C54DBB4}">
        <p:nvSpPr>
          <p:cNvPr id="128859439" name=""/>
          <p:cNvSpPr/>
          <p:nvPr/>
        </p:nvSpPr>
        <p:spPr bwMode="auto">
          <a:xfrm flipH="0" flipV="0">
            <a:off x="2032285" y="2449341"/>
            <a:ext cx="3774461" cy="670163"/>
          </a:xfrm>
          <a:prstGeom prst="rightArrow">
            <a:avLst>
              <a:gd name="adj1" fmla="val 75000"/>
              <a:gd name="adj2" fmla="val 50000"/>
            </a:avLst>
          </a:prstGeom>
          <a:solidFill>
            <a:schemeClr val="accent1">
              <a:tint val="40000"/>
              <a:hueOff val="0"/>
              <a:satOff val="0"/>
              <a:lumOff val="0"/>
              <a:alphaOff val="0"/>
              <a:alpha val="90000"/>
            </a:schemeClr>
          </a:solidFill>
          <a:ln w="12700" cap="flat" cmpd="sng" algn="ctr">
            <a:solidFill>
              <a:schemeClr val="accent1">
                <a:tint val="40000"/>
                <a:hueOff val="0"/>
                <a:satOff val="0"/>
                <a:lumOff val="0"/>
                <a:alphaOff val="0"/>
                <a:alpha val="90000"/>
              </a:schemeClr>
            </a:solidFill>
            <a:prstDash val="solid"/>
            <a:miter lim="800000"/>
          </a:ln>
          <a:effectLst/>
        </p:spPr>
        <p:style>
          <a:lnRef idx="2">
            <a:srgbClr val="000000"/>
          </a:lnRef>
          <a:fillRef idx="1">
            <a:srgbClr val="000000"/>
          </a:fillRef>
          <a:effectRef idx="0">
            <a:srgbClr val="000000"/>
          </a:effectRef>
          <a:fontRef idx="minor"/>
        </p:style>
        <p:txBody>
          <a:bodyPr spcFirstLastPara="0" vertOverflow="overflow" horzOverflow="overflow" vert="horz" wrap="square" lIns="13969" tIns="13969" rIns="13969" bIns="13969" numCol="1" spcCol="1268" rtlCol="0" fromWordArt="0" anchor="t" anchorCtr="0" forceAA="0" upright="0" compatLnSpc="0">
            <a:noAutofit/>
          </a:bodyPr>
          <a:lstStyle/>
          <a:p>
            <a:pPr marL="457200" lvl="0" indent="-317499" algn="l">
              <a:spcBef>
                <a:spcPts val="0"/>
              </a:spcBef>
              <a:spcAft>
                <a:spcPts val="0"/>
              </a:spcAft>
              <a:buClr>
                <a:srgbClr val="E69138"/>
              </a:buClr>
              <a:buSzPts val="1400"/>
              <a:buChar char="●"/>
              <a:defRPr/>
            </a:pPr>
            <a:r>
              <a:rPr lang="en" sz="1000" b="0" i="0" u="none" strike="noStrike" cap="none" spc="0">
                <a:solidFill>
                  <a:srgbClr val="E69138"/>
                </a:solidFill>
                <a:latin typeface="Arial"/>
                <a:ea typeface="Arial"/>
                <a:cs typeface="Arial"/>
              </a:rPr>
              <a:t>Platforms for detector subsystems at </a:t>
            </a:r>
            <a:r>
              <a:rPr lang="en" sz="1000" b="0" i="0" u="none" strike="noStrike" cap="none" spc="0">
                <a:solidFill>
                  <a:srgbClr val="E69138"/>
                </a:solidFill>
                <a:latin typeface="Arial"/>
                <a:ea typeface="Arial"/>
                <a:cs typeface="Arial"/>
              </a:rPr>
              <a:t>HE Branch focal planes</a:t>
            </a:r>
            <a:endParaRPr sz="400">
              <a:solidFill>
                <a:srgbClr val="E69138"/>
              </a:solidFill>
            </a:endParaRPr>
          </a:p>
          <a:p>
            <a:pPr marL="457200" lvl="0" indent="-317499" algn="l">
              <a:spcBef>
                <a:spcPts val="0"/>
              </a:spcBef>
              <a:spcAft>
                <a:spcPts val="0"/>
              </a:spcAft>
              <a:buClr>
                <a:srgbClr val="E69138"/>
              </a:buClr>
              <a:buSzPts val="1400"/>
              <a:buChar char="●"/>
              <a:defRPr/>
            </a:pPr>
            <a:r>
              <a:rPr lang="en" sz="1000" b="0" i="0" u="none" strike="noStrike" cap="none" spc="0">
                <a:solidFill>
                  <a:srgbClr val="E69138"/>
                </a:solidFill>
                <a:latin typeface="Arial"/>
                <a:ea typeface="Arial"/>
                <a:cs typeface="Arial"/>
              </a:rPr>
              <a:t>Experiment-specific media and</a:t>
            </a:r>
            <a:r>
              <a:rPr lang="en" sz="1000" b="0" i="0" u="none" strike="noStrike" cap="none" spc="0">
                <a:solidFill>
                  <a:srgbClr val="E69138"/>
                </a:solidFill>
                <a:latin typeface="Arial"/>
                <a:ea typeface="Arial"/>
                <a:cs typeface="Arial"/>
              </a:rPr>
              <a:t> other infrastructure</a:t>
            </a:r>
            <a:endParaRPr sz="400">
              <a:solidFill>
                <a:srgbClr val="E69138"/>
              </a:solidFill>
            </a:endParaRPr>
          </a:p>
          <a:p>
            <a:pPr>
              <a:defRPr/>
            </a:pPr>
            <a:endParaRPr sz="700"/>
          </a:p>
          <a:p>
            <a:pPr>
              <a:defRPr/>
            </a:pPr>
            <a:endParaRPr sz="1000"/>
          </a:p>
        </p:txBody>
      </p:sp>
      <p:sp modelId="{6ADDB4A0-D02E-43A9-A20D-8C6B8C54DBB4}">
        <p:nvSpPr>
          <p:cNvPr id="1797453524" name=""/>
          <p:cNvSpPr/>
          <p:nvPr/>
        </p:nvSpPr>
        <p:spPr bwMode="auto">
          <a:xfrm flipH="0" flipV="0">
            <a:off x="2028821" y="3103968"/>
            <a:ext cx="3774461" cy="670163"/>
          </a:xfrm>
          <a:prstGeom prst="rightArrow">
            <a:avLst>
              <a:gd name="adj1" fmla="val 75000"/>
              <a:gd name="adj2" fmla="val 50000"/>
            </a:avLst>
          </a:prstGeom>
          <a:solidFill>
            <a:schemeClr val="accent1">
              <a:tint val="40000"/>
              <a:hueOff val="0"/>
              <a:satOff val="0"/>
              <a:lumOff val="0"/>
              <a:alphaOff val="0"/>
              <a:alpha val="90000"/>
            </a:schemeClr>
          </a:solidFill>
          <a:ln w="12700" cap="flat" cmpd="sng" algn="ctr">
            <a:solidFill>
              <a:schemeClr val="accent1">
                <a:tint val="40000"/>
                <a:hueOff val="0"/>
                <a:satOff val="0"/>
                <a:lumOff val="0"/>
                <a:alphaOff val="0"/>
                <a:alpha val="90000"/>
              </a:schemeClr>
            </a:solidFill>
            <a:prstDash val="solid"/>
            <a:miter lim="800000"/>
          </a:ln>
          <a:effectLst/>
        </p:spPr>
        <p:style>
          <a:lnRef idx="2">
            <a:srgbClr val="000000"/>
          </a:lnRef>
          <a:fillRef idx="1">
            <a:srgbClr val="000000"/>
          </a:fillRef>
          <a:effectRef idx="0">
            <a:srgbClr val="000000"/>
          </a:effectRef>
          <a:fontRef idx="minor"/>
        </p:style>
        <p:txBody>
          <a:bodyPr spcFirstLastPara="0" vertOverflow="overflow" horzOverflow="overflow" vert="horz" wrap="square" lIns="13969" tIns="13969" rIns="13969" bIns="13969" numCol="1" spcCol="1268" rtlCol="0" fromWordArt="0" anchor="t" anchorCtr="0" forceAA="0" upright="0" compatLnSpc="0">
            <a:noAutofit/>
          </a:bodyPr>
          <a:lstStyle/>
          <a:p>
            <a:pPr marL="457200" marR="0" lvl="0" indent="-317499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>
                  <a:lumMod val="65000"/>
                </a:schemeClr>
              </a:buClr>
              <a:buSzPts val="1400"/>
              <a:buChar char="●"/>
              <a:defRPr/>
            </a:pPr>
            <a:endParaRPr sz="500" strike="noStrike" cap="none" spc="0">
              <a:solidFill>
                <a:schemeClr val="bg1">
                  <a:lumMod val="65000"/>
                </a:schemeClr>
              </a:solidFill>
            </a:endParaRPr>
          </a:p>
          <a:p>
            <a:pPr marL="457200" marR="0" lvl="0" indent="-317499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>
                  <a:lumMod val="65000"/>
                </a:schemeClr>
              </a:buClr>
              <a:buSzPts val="1400"/>
              <a:buChar char="●"/>
              <a:defRPr/>
            </a:pPr>
            <a:r>
              <a:rPr lang="en" sz="1100" b="0" i="0" u="none" strike="noStrike" cap="none" spc="0">
                <a:solidFill>
                  <a:schemeClr val="bg1">
                    <a:lumMod val="65000"/>
                  </a:schemeClr>
                </a:solidFill>
                <a:latin typeface="Arial"/>
                <a:ea typeface="Arial"/>
                <a:cs typeface="Arial"/>
              </a:rPr>
              <a:t>Demonstrated readiness of NUSTAR setups</a:t>
            </a:r>
            <a:endParaRPr sz="1100" b="0" i="0" u="none" strike="noStrike" cap="none" spc="0">
              <a:solidFill>
                <a:schemeClr val="bg1">
                  <a:lumMod val="65000"/>
                </a:schemeClr>
              </a:solidFill>
              <a:latin typeface="Times New Roman"/>
              <a:cs typeface="Times New Roman"/>
            </a:endParaRPr>
          </a:p>
          <a:p>
            <a:pPr marL="457200" marR="0" lvl="0" indent="-317499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>
                  <a:lumMod val="65000"/>
                </a:schemeClr>
              </a:buClr>
              <a:buSzPts val="1400"/>
              <a:buChar char="●"/>
              <a:defRPr/>
            </a:pPr>
            <a:r>
              <a:rPr lang="en" sz="1100" b="0" i="0" u="none" strike="noStrike" cap="none" spc="0">
                <a:solidFill>
                  <a:schemeClr val="bg1">
                    <a:lumMod val="65000"/>
                  </a:schemeClr>
                </a:solidFill>
                <a:latin typeface="Arial"/>
                <a:ea typeface="Arial"/>
                <a:cs typeface="Arial"/>
              </a:rPr>
              <a:t>In-use setups commissioned during Phase-0</a:t>
            </a:r>
            <a:endParaRPr sz="1100" strike="noStrike" cap="none" spc="0">
              <a:solidFill>
                <a:schemeClr val="bg1">
                  <a:lumMod val="65000"/>
                </a:schemeClr>
              </a:solidFill>
            </a:endParaRPr>
          </a:p>
          <a:p>
            <a:pPr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sz="1100" strike="noStrike" cap="none" spc="0">
              <a:solidFill>
                <a:schemeClr val="bg1">
                  <a:lumMod val="65000"/>
                </a:schemeClr>
              </a:solidFill>
            </a:endParaRPr>
          </a:p>
        </p:txBody>
      </p:sp>
      <p:sp modelId="{F2A1EF3F-51EC-4784-BE67-4AAB8D05DC6F}">
        <p:nvSpPr>
          <p:cNvPr id="599954258" name=""/>
          <p:cNvSpPr/>
          <p:nvPr/>
        </p:nvSpPr>
        <p:spPr bwMode="auto">
          <a:xfrm flipH="0" flipV="0">
            <a:off x="465043" y="3785252"/>
            <a:ext cx="1518751" cy="522097"/>
          </a:xfrm>
          <a:prstGeom prst="roundRect">
            <a:avLst>
              <a:gd name="adj" fmla="val 16667"/>
            </a:avLst>
          </a:prstGeom>
          <a:solidFill>
            <a:schemeClr val="accent1">
              <a:hueOff val="0"/>
              <a:satOff val="0"/>
              <a:lumOff val="0"/>
              <a:alphaOff val="0"/>
            </a:schemeClr>
          </a:solidFill>
          <a:ln w="12700" cap="flat" cmpd="sng" algn="ctr">
            <a:solidFill>
              <a:schemeClr val="lt1">
                <a:hueOff val="0"/>
                <a:satOff val="0"/>
                <a:lumOff val="0"/>
                <a:alphaOff val="0"/>
              </a:schemeClr>
            </a:solidFill>
            <a:prstDash val="solid"/>
            <a:miter lim="800000"/>
          </a:ln>
          <a:effectLst/>
        </p:spPr>
        <p:style>
          <a:lnRef idx="2">
            <a:srgbClr val="000000"/>
          </a:lnRef>
          <a:fillRef idx="1">
            <a:srgbClr val="000000"/>
          </a:fillRef>
          <a:effectRef idx="0">
            <a:srgbClr val="000000"/>
          </a:effectRef>
          <a:fontRef idx="minor">
            <a:schemeClr val="lt1"/>
          </a:fontRef>
        </p:style>
        <p:txBody>
          <a:bodyPr spcFirstLastPara="0" vertOverflow="overflow" horzOverflow="overflow" vert="horz" wrap="square" lIns="49528" tIns="24763" rIns="49528" bIns="24763" numCol="1" spcCol="1268" rtlCol="0" fromWordArt="0" anchor="ctr" anchorCtr="0" forceAA="0" upright="0" compatLnSpc="0">
            <a:noAutofit/>
          </a:bodyPr>
          <a:lstStyle/>
          <a:p>
            <a:pPr marL="0" lvl="0" indent="0" algn="ctr" defTabSz="2889249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GB" sz="1300" b="0" i="0" u="none" strike="noStrike" cap="none" spc="0">
                <a:solidFill>
                  <a:schemeClr val="bg1">
                    <a:lumMod val="65000"/>
                  </a:schemeClr>
                </a:solidFill>
                <a:latin typeface="Arial"/>
                <a:ea typeface="Arial"/>
                <a:cs typeface="Arial"/>
              </a:rPr>
              <a:t>Expert resources available</a:t>
            </a:r>
            <a:endParaRPr sz="1300">
              <a:solidFill>
                <a:schemeClr val="bg1">
                  <a:lumMod val="65000"/>
                </a:schemeClr>
              </a:solidFill>
            </a:endParaRPr>
          </a:p>
        </p:txBody>
      </p:sp>
      <p:sp modelId="{6ADDB4A0-D02E-43A9-A20D-8C6B8C54DBB4}">
        <p:nvSpPr>
          <p:cNvPr id="1960197526" name=""/>
          <p:cNvSpPr/>
          <p:nvPr/>
        </p:nvSpPr>
        <p:spPr bwMode="auto">
          <a:xfrm flipH="0" flipV="0">
            <a:off x="2023626" y="3702676"/>
            <a:ext cx="3774461" cy="670163"/>
          </a:xfrm>
          <a:prstGeom prst="rightArrow">
            <a:avLst>
              <a:gd name="adj1" fmla="val 75000"/>
              <a:gd name="adj2" fmla="val 50000"/>
            </a:avLst>
          </a:prstGeom>
          <a:solidFill>
            <a:schemeClr val="accent1">
              <a:tint val="40000"/>
              <a:hueOff val="0"/>
              <a:satOff val="0"/>
              <a:lumOff val="0"/>
              <a:alphaOff val="0"/>
              <a:alpha val="90000"/>
            </a:schemeClr>
          </a:solidFill>
          <a:ln w="12700" cap="flat" cmpd="sng" algn="ctr">
            <a:solidFill>
              <a:schemeClr val="accent1">
                <a:tint val="40000"/>
                <a:hueOff val="0"/>
                <a:satOff val="0"/>
                <a:lumOff val="0"/>
                <a:alphaOff val="0"/>
                <a:alpha val="90000"/>
              </a:schemeClr>
            </a:solidFill>
            <a:prstDash val="solid"/>
            <a:miter lim="800000"/>
          </a:ln>
          <a:effectLst/>
        </p:spPr>
        <p:style>
          <a:lnRef idx="2">
            <a:srgbClr val="000000"/>
          </a:lnRef>
          <a:fillRef idx="1">
            <a:srgbClr val="000000"/>
          </a:fillRef>
          <a:effectRef idx="0">
            <a:srgbClr val="000000"/>
          </a:effectRef>
          <a:fontRef idx="minor"/>
        </p:style>
        <p:txBody>
          <a:bodyPr spcFirstLastPara="0" vertOverflow="overflow" horzOverflow="overflow" vert="horz" wrap="square" lIns="13969" tIns="13969" rIns="13969" bIns="13969" numCol="1" spcCol="1268" rtlCol="0" fromWordArt="0" anchor="t" anchorCtr="0" forceAA="0" upright="0" compatLnSpc="0">
            <a:noAutofit/>
          </a:bodyPr>
          <a:lstStyle/>
          <a:p>
            <a:pPr marL="457200" marR="0" lvl="0" indent="-317499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>
                  <a:lumMod val="65000"/>
                </a:schemeClr>
              </a:buClr>
              <a:buSzPts val="1400"/>
              <a:buChar char="●"/>
              <a:defRPr/>
            </a:pPr>
            <a:endParaRPr sz="500" strike="noStrike" cap="none" spc="0">
              <a:solidFill>
                <a:schemeClr val="bg1">
                  <a:lumMod val="65000"/>
                </a:schemeClr>
              </a:solidFill>
            </a:endParaRPr>
          </a:p>
          <a:p>
            <a:pPr marL="457200" marR="0" lvl="0" indent="-317499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>
                  <a:lumMod val="65000"/>
                </a:schemeClr>
              </a:buClr>
              <a:buSzPts val="1400"/>
              <a:buChar char="●"/>
              <a:defRPr/>
            </a:pPr>
            <a:r>
              <a:rPr lang="en" sz="1000" b="0" i="0" u="none" strike="noStrike" cap="none" spc="0">
                <a:solidFill>
                  <a:schemeClr val="bg1">
                    <a:lumMod val="65000"/>
                  </a:schemeClr>
                </a:solidFill>
                <a:latin typeface="Arial"/>
                <a:ea typeface="Arial"/>
                <a:cs typeface="Arial"/>
              </a:rPr>
              <a:t>Expert resources (local + external) from collaboration </a:t>
            </a:r>
            <a:r>
              <a:rPr lang="en" sz="1000" b="0" i="0" u="none" strike="noStrike" cap="none" spc="0">
                <a:solidFill>
                  <a:schemeClr val="bg1">
                    <a:lumMod val="65000"/>
                  </a:schemeClr>
                </a:solidFill>
                <a:latin typeface="Arial"/>
                <a:ea typeface="Arial"/>
                <a:cs typeface="Arial"/>
              </a:rPr>
              <a:t>required for installation and commissioning phases  </a:t>
            </a:r>
            <a:endParaRPr sz="1000" b="0" i="0" u="none" strike="noStrike" cap="none" spc="0">
              <a:solidFill>
                <a:schemeClr val="bg1">
                  <a:lumMod val="65000"/>
                </a:schemeClr>
              </a:solidFill>
              <a:latin typeface="Times New Roman"/>
              <a:cs typeface="Times New Roman"/>
            </a:endParaRPr>
          </a:p>
          <a:p>
            <a:pPr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sz="1000" strike="noStrike" cap="none" spc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376614765" name=""/>
          <p:cNvSpPr/>
          <p:nvPr/>
        </p:nvSpPr>
        <p:spPr bwMode="auto">
          <a:xfrm rot="5399976" flipH="0" flipV="0">
            <a:off x="7252201" y="3708040"/>
            <a:ext cx="416982" cy="329045"/>
          </a:xfrm>
          <a:prstGeom prst="rightArrow">
            <a:avLst>
              <a:gd name="adj1" fmla="val 50000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61324374" name="Google Shape;252;p31"/>
          <p:cNvSpPr txBox="1"/>
          <p:nvPr/>
        </p:nvSpPr>
        <p:spPr bwMode="auto">
          <a:xfrm flipH="0" flipV="0">
            <a:off x="5798088" y="2538082"/>
            <a:ext cx="3366708" cy="11585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91423" rIns="91423" bIns="91423" anchor="t" anchorCtr="0">
            <a:sp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" sz="1600" b="1" i="1"/>
              <a:t>Risk</a:t>
            </a:r>
            <a:r>
              <a:rPr lang="en"/>
              <a:t>: </a:t>
            </a:r>
            <a:r>
              <a:rPr lang="en" sz="1200"/>
              <a:t>dependency on Common Fund (CF) </a:t>
            </a:r>
            <a:endParaRPr lang="en" sz="1200"/>
          </a:p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" sz="1200"/>
              <a:t>established through NUSTAR MoU. Risk of non </a:t>
            </a:r>
            <a:r>
              <a:rPr lang="en" sz="1200"/>
              <a:t>or late availability of CF. Risk of non-payment from communities no longer served in ES/FS</a:t>
            </a:r>
            <a:endParaRPr lang="en" sz="1200"/>
          </a:p>
        </p:txBody>
      </p:sp>
      <p:sp>
        <p:nvSpPr>
          <p:cNvPr id="420776674" name=""/>
          <p:cNvSpPr txBox="1"/>
          <p:nvPr/>
        </p:nvSpPr>
        <p:spPr bwMode="auto">
          <a:xfrm flipH="0" flipV="0">
            <a:off x="5895950" y="4077472"/>
            <a:ext cx="3129844" cy="88427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" b="1" i="1"/>
              <a:t>Mitigation: </a:t>
            </a:r>
            <a:r>
              <a:rPr lang="en" sz="1200"/>
              <a:t>Bilateral discussions </a:t>
            </a:r>
            <a:r>
              <a:rPr lang="en" sz="1200"/>
              <a:t>with funding agencies</a:t>
            </a:r>
            <a:endParaRPr lang="en" sz="1200"/>
          </a:p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" b="1" i="1"/>
              <a:t>Buffer:</a:t>
            </a:r>
            <a:r>
              <a:rPr lang="en"/>
              <a:t> </a:t>
            </a:r>
            <a:r>
              <a:rPr lang="en" sz="1200"/>
              <a:t>No critical components </a:t>
            </a:r>
            <a:endParaRPr lang="en" sz="1200"/>
          </a:p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" sz="1200"/>
              <a:t>with long lead times foreseen</a:t>
            </a:r>
            <a:endParaRPr sz="1100"/>
          </a:p>
        </p:txBody>
      </p:sp>
      <p:pic>
        <p:nvPicPr>
          <p:cNvPr id="1421075970" name="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rot="0" flipH="0" flipV="0">
            <a:off x="1998000" y="1117235"/>
            <a:ext cx="3870000" cy="727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712401957" name="Google Shape;125;p27"/>
          <p:cNvSpPr txBox="1"/>
          <p:nvPr/>
        </p:nvSpPr>
        <p:spPr bwMode="auto">
          <a:xfrm>
            <a:off x="317520" y="130680"/>
            <a:ext cx="6071039" cy="700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9" rIns="91423" bIns="45699" anchor="b" anchorCtr="0">
            <a:no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" sz="2000" b="1" i="0" u="none" strike="noStrike" cap="none">
                <a:solidFill>
                  <a:srgbClr val="333333"/>
                </a:solidFill>
                <a:latin typeface="Arial"/>
                <a:ea typeface="Arial"/>
                <a:cs typeface="Arial"/>
              </a:rPr>
              <a:t>Technical developments: R</a:t>
            </a:r>
            <a:r>
              <a:rPr lang="en" sz="2000" b="1" i="0" u="none" strike="noStrike" cap="none" baseline="30000">
                <a:solidFill>
                  <a:srgbClr val="333333"/>
                </a:solidFill>
                <a:latin typeface="Arial"/>
                <a:ea typeface="Arial"/>
                <a:cs typeface="Arial"/>
              </a:rPr>
              <a:t>3</a:t>
            </a:r>
            <a:r>
              <a:rPr lang="en" sz="2000" b="1" i="0" u="none" strike="noStrike" cap="none">
                <a:solidFill>
                  <a:srgbClr val="333333"/>
                </a:solidFill>
                <a:latin typeface="Arial"/>
                <a:ea typeface="Arial"/>
                <a:cs typeface="Arial"/>
              </a:rPr>
              <a:t>B</a:t>
            </a:r>
            <a:endParaRPr sz="2000" b="0" i="0" u="none" strike="noStrike" cap="none">
              <a:solidFill>
                <a:srgbClr val="333333"/>
              </a:solidFill>
              <a:latin typeface="Arial"/>
              <a:ea typeface="Arial"/>
              <a:cs typeface="Arial"/>
            </a:endParaRPr>
          </a:p>
        </p:txBody>
      </p:sp>
      <p:pic>
        <p:nvPicPr>
          <p:cNvPr id="967520839" name="Picture 1"/>
          <p:cNvPicPr>
            <a:picLocks noChangeAspect="1"/>
          </p:cNvPicPr>
          <p:nvPr/>
        </p:nvPicPr>
        <p:blipFill>
          <a:blip r:embed="rId2"/>
          <a:srcRect l="0" t="6055" r="0" b="3055"/>
          <a:stretch/>
        </p:blipFill>
        <p:spPr bwMode="auto">
          <a:xfrm flipH="0" flipV="0">
            <a:off x="237741" y="942048"/>
            <a:ext cx="8874968" cy="3836095"/>
          </a:xfrm>
          <a:prstGeom prst="rect">
            <a:avLst/>
          </a:prstGeom>
        </p:spPr>
      </p:pic>
      <p:sp>
        <p:nvSpPr>
          <p:cNvPr id="1006471913" name="5-point Star 2"/>
          <p:cNvSpPr/>
          <p:nvPr/>
        </p:nvSpPr>
        <p:spPr bwMode="auto">
          <a:xfrm flipH="0" flipV="0">
            <a:off x="2739000" y="3706612"/>
            <a:ext cx="181969" cy="165892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C000"/>
          </a:solidFill>
          <a:ln>
            <a:solidFill>
              <a:srgbClr val="FF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4460115" name="TextBox 3"/>
          <p:cNvSpPr txBox="1"/>
          <p:nvPr/>
        </p:nvSpPr>
        <p:spPr bwMode="auto">
          <a:xfrm flipH="0" flipV="0">
            <a:off x="2445995" y="3477786"/>
            <a:ext cx="1033966" cy="305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b="1">
                <a:solidFill>
                  <a:srgbClr val="0070C0"/>
                </a:solidFill>
              </a:rPr>
              <a:t>present</a:t>
            </a:r>
            <a:endParaRPr/>
          </a:p>
        </p:txBody>
      </p:sp>
      <p:sp>
        <p:nvSpPr>
          <p:cNvPr id="1798679130" name=""/>
          <p:cNvSpPr txBox="1"/>
          <p:nvPr/>
        </p:nvSpPr>
        <p:spPr bwMode="auto">
          <a:xfrm flipH="0" flipV="0">
            <a:off x="2566204" y="4667279"/>
            <a:ext cx="1581383" cy="274679"/>
          </a:xfrm>
          <a:prstGeom prst="rect">
            <a:avLst/>
          </a:prstGeom>
          <a:noFill/>
          <a:ln w="12699">
            <a:solidFill>
              <a:schemeClr val="accent1">
                <a:lumMod val="50196"/>
              </a:schemeClr>
            </a:solidFill>
            <a:prstDash val="solid"/>
          </a:ln>
        </p:spPr>
        <p:txBody>
          <a:bodyPr vertOverflow="overflow" horzOverflow="overflow" vert="horz" wrap="none" lIns="91440" tIns="45720" rIns="91440" bIns="45720" numCol="1" spcCol="0" rtlCol="0" fromWordArt="0" anchor="t" anchorCtr="0" forceAA="0" upright="0" compatLnSpc="0">
            <a:spAutoFit/>
          </a:bodyPr>
          <a:p>
            <a:pPr>
              <a:defRPr/>
            </a:pPr>
            <a:r>
              <a:rPr sz="1200"/>
              <a:t>TDR expected 08/23</a:t>
            </a:r>
            <a:endParaRPr sz="12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73723289" name="Google Shape;125;p27"/>
          <p:cNvSpPr txBox="1"/>
          <p:nvPr/>
        </p:nvSpPr>
        <p:spPr bwMode="auto">
          <a:xfrm>
            <a:off x="317520" y="130680"/>
            <a:ext cx="6071039" cy="700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9" rIns="91423" bIns="45699" anchor="b" anchorCtr="0">
            <a:no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" sz="2000" b="1" i="0" u="none" strike="noStrike" cap="none" spc="0">
                <a:solidFill>
                  <a:srgbClr val="333333"/>
                </a:solidFill>
                <a:latin typeface="Arial"/>
                <a:ea typeface="Arial"/>
                <a:cs typeface="Arial"/>
              </a:rPr>
              <a:t>Technical developments:</a:t>
            </a:r>
            <a:r>
              <a:rPr lang="en" sz="2000" b="1" i="0" u="none" strike="noStrike" cap="none">
                <a:solidFill>
                  <a:srgbClr val="333333"/>
                </a:solidFill>
                <a:latin typeface="Arial"/>
                <a:ea typeface="Arial"/>
                <a:cs typeface="Arial"/>
              </a:rPr>
              <a:t> HISPEC/DESPEC</a:t>
            </a:r>
            <a:endParaRPr sz="2000" b="0" i="0" u="none" strike="noStrike" cap="none">
              <a:solidFill>
                <a:srgbClr val="333333"/>
              </a:solidFill>
              <a:latin typeface="Arial"/>
              <a:ea typeface="Arial"/>
              <a:cs typeface="Arial"/>
            </a:endParaRPr>
          </a:p>
        </p:txBody>
      </p:sp>
      <p:pic>
        <p:nvPicPr>
          <p:cNvPr id="1648296745" name="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flipH="0" flipV="0">
            <a:off x="3536380" y="1688154"/>
            <a:ext cx="2916673" cy="2091393"/>
          </a:xfrm>
          <a:prstGeom prst="rect">
            <a:avLst/>
          </a:prstGeom>
        </p:spPr>
      </p:pic>
      <p:pic>
        <p:nvPicPr>
          <p:cNvPr id="1890004737" name="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flipH="0" flipV="0">
            <a:off x="6832177" y="1729646"/>
            <a:ext cx="2211581" cy="2984736"/>
          </a:xfrm>
          <a:prstGeom prst="rect">
            <a:avLst/>
          </a:prstGeom>
        </p:spPr>
      </p:pic>
      <p:sp>
        <p:nvSpPr>
          <p:cNvPr id="667227668" name=""/>
          <p:cNvSpPr txBox="1"/>
          <p:nvPr/>
        </p:nvSpPr>
        <p:spPr bwMode="auto">
          <a:xfrm flipH="0" flipV="0">
            <a:off x="3388017" y="874361"/>
            <a:ext cx="4652205" cy="792839"/>
          </a:xfrm>
          <a:prstGeom prst="rect">
            <a:avLst/>
          </a:prstGeom>
          <a:noFill/>
        </p:spPr>
        <p:txBody>
          <a:bodyPr vertOverflow="overflow" horzOverflow="overflow" vert="horz" wrap="none" lIns="91440" tIns="45720" rIns="91440" bIns="45720" numCol="1" spcCol="0" rtlCol="0" fromWordArt="0" anchor="t" anchorCtr="0" forceAA="0" upright="0" compatLnSpc="0">
            <a:spAutoFit/>
          </a:bodyPr>
          <a:p>
            <a:pPr>
              <a:defRPr/>
            </a:pPr>
            <a:r>
              <a:rPr sz="1800" b="1">
                <a:solidFill>
                  <a:schemeClr val="accent6"/>
                </a:solidFill>
              </a:rPr>
              <a:t>New DESPEC hybrid </a:t>
            </a:r>
            <a:r>
              <a:rPr sz="1800" b="1">
                <a:solidFill>
                  <a:schemeClr val="accent6"/>
                </a:solidFill>
                <a:latin typeface="Arial"/>
                <a:ea typeface="Arial"/>
                <a:cs typeface="Arial"/>
              </a:rPr>
              <a:t>γ</a:t>
            </a:r>
            <a:r>
              <a:rPr sz="1800" b="1">
                <a:solidFill>
                  <a:schemeClr val="accent6"/>
                </a:solidFill>
              </a:rPr>
              <a:t>-ray array</a:t>
            </a:r>
            <a:r>
              <a:rPr sz="1800"/>
              <a:t> </a:t>
            </a:r>
            <a:endParaRPr sz="1800"/>
          </a:p>
          <a:p>
            <a:pPr marL="239821" indent="-239821">
              <a:buFont typeface="Arial"/>
              <a:buChar char="•"/>
              <a:defRPr/>
            </a:pPr>
            <a:r>
              <a:rPr sz="1400"/>
              <a:t>12 DEGAS HPGes for </a:t>
            </a:r>
            <a:r>
              <a:rPr sz="1400" b="1">
                <a:solidFill>
                  <a:schemeClr val="accent3"/>
                </a:solidFill>
              </a:rPr>
              <a:t>high-precision spectroscopy</a:t>
            </a:r>
            <a:endParaRPr sz="1400" b="1"/>
          </a:p>
          <a:p>
            <a:pPr>
              <a:defRPr/>
            </a:pPr>
            <a:r>
              <a:rPr sz="1400"/>
              <a:t>     + 36 FATIMA LaBr</a:t>
            </a:r>
            <a:r>
              <a:rPr sz="1400" baseline="-25000"/>
              <a:t>3</a:t>
            </a:r>
            <a:r>
              <a:rPr sz="1400"/>
              <a:t>s</a:t>
            </a:r>
            <a:r>
              <a:rPr sz="1400" baseline="-25000"/>
              <a:t> </a:t>
            </a:r>
            <a:r>
              <a:rPr sz="1400"/>
              <a:t>for </a:t>
            </a:r>
            <a:r>
              <a:rPr sz="1400" b="1">
                <a:solidFill>
                  <a:schemeClr val="accent3"/>
                </a:solidFill>
              </a:rPr>
              <a:t>fast-timing measurements </a:t>
            </a:r>
            <a:endParaRPr sz="1400" b="1">
              <a:solidFill>
                <a:schemeClr val="accent3"/>
              </a:solidFill>
            </a:endParaRPr>
          </a:p>
        </p:txBody>
      </p:sp>
      <p:pic>
        <p:nvPicPr>
          <p:cNvPr id="66138295" name=""/>
          <p:cNvPicPr>
            <a:picLocks noChangeAspect="1"/>
          </p:cNvPicPr>
          <p:nvPr/>
        </p:nvPicPr>
        <p:blipFill>
          <a:blip r:embed="rId4"/>
          <a:srcRect l="22862" t="10326" r="23031" b="-635"/>
          <a:stretch/>
        </p:blipFill>
        <p:spPr bwMode="auto">
          <a:xfrm rot="16199969" flipH="0" flipV="0">
            <a:off x="1317663" y="3220147"/>
            <a:ext cx="1001549" cy="2227384"/>
          </a:xfrm>
          <a:prstGeom prst="rect">
            <a:avLst/>
          </a:prstGeom>
        </p:spPr>
      </p:pic>
      <p:sp>
        <p:nvSpPr>
          <p:cNvPr id="657963686" name=""/>
          <p:cNvSpPr txBox="1"/>
          <p:nvPr/>
        </p:nvSpPr>
        <p:spPr bwMode="auto">
          <a:xfrm flipH="0" flipV="0">
            <a:off x="3332272" y="3847582"/>
            <a:ext cx="4654772" cy="1006200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marL="239821" indent="-239821" algn="l">
              <a:buFont typeface="Arial"/>
              <a:buChar char="•"/>
              <a:defRPr/>
            </a:pPr>
            <a:r>
              <a:rPr sz="1200"/>
              <a:t>Compatible with ‘wide’ 24x8-cm</a:t>
            </a:r>
            <a:r>
              <a:rPr sz="1200" baseline="30000"/>
              <a:t>2</a:t>
            </a:r>
            <a:r>
              <a:rPr sz="1200"/>
              <a:t> AIDA </a:t>
            </a:r>
            <a:r>
              <a:rPr sz="1200"/>
              <a:t>Active Stopper + </a:t>
            </a:r>
            <a:r>
              <a:rPr sz="1200">
                <a:latin typeface="Arial"/>
                <a:ea typeface="Arial"/>
                <a:cs typeface="Arial"/>
              </a:rPr>
              <a:t>β</a:t>
            </a:r>
            <a:r>
              <a:rPr sz="1200"/>
              <a:t>Plast fast scintillators</a:t>
            </a:r>
            <a:endParaRPr sz="1200"/>
          </a:p>
          <a:p>
            <a:pPr marL="239821" indent="-239821" algn="l">
              <a:buFont typeface="Arial"/>
              <a:buChar char="•"/>
              <a:defRPr/>
            </a:pPr>
            <a:r>
              <a:rPr sz="1200"/>
              <a:t>Improved efficiency compared with 2021 setup</a:t>
            </a:r>
            <a:endParaRPr sz="1200"/>
          </a:p>
          <a:p>
            <a:pPr marL="239820" indent="-239820" algn="l">
              <a:buFont typeface="Arial"/>
              <a:buChar char="•"/>
              <a:defRPr/>
            </a:pPr>
            <a:r>
              <a:rPr lang="en-US" sz="1200" b="0" i="0" u="none" strike="noStrike" cap="none" spc="0">
                <a:solidFill>
                  <a:srgbClr val="000000"/>
                </a:solidFill>
                <a:latin typeface="Arial"/>
                <a:ea typeface="Arial"/>
                <a:cs typeface="Arial"/>
              </a:rPr>
              <a:t>Plans for front-end improvement of TAMEX electronics for low-energy </a:t>
            </a:r>
            <a:r>
              <a:rPr lang="en-US" sz="1200" b="0" i="0" u="none" strike="noStrike" cap="none" spc="0">
                <a:solidFill>
                  <a:srgbClr val="000000"/>
                </a:solidFill>
                <a:latin typeface="Arial"/>
                <a:ea typeface="Arial"/>
                <a:cs typeface="Arial"/>
              </a:rPr>
              <a:t>γ</a:t>
            </a:r>
            <a:r>
              <a:rPr lang="en-US" sz="1200" b="0" i="0" u="none" strike="noStrike" cap="none" spc="0">
                <a:solidFill>
                  <a:srgbClr val="000000"/>
                </a:solidFill>
                <a:latin typeface="Arial"/>
                <a:ea typeface="Arial"/>
                <a:cs typeface="Arial"/>
              </a:rPr>
              <a:t> rays</a:t>
            </a:r>
            <a:r>
              <a:rPr sz="1200"/>
              <a:t> </a:t>
            </a:r>
            <a:endParaRPr sz="1200"/>
          </a:p>
        </p:txBody>
      </p:sp>
      <p:grpSp>
        <p:nvGrpSpPr>
          <p:cNvPr id="1557456751" name=""/>
          <p:cNvGrpSpPr/>
          <p:nvPr/>
        </p:nvGrpSpPr>
        <p:grpSpPr bwMode="auto">
          <a:xfrm flipH="0" flipV="0">
            <a:off x="249483" y="1086675"/>
            <a:ext cx="3070500" cy="2594259"/>
            <a:chOff x="0" y="0"/>
            <a:chExt cx="3070500" cy="2594259"/>
          </a:xfrm>
        </p:grpSpPr>
        <p:pic>
          <p:nvPicPr>
            <p:cNvPr id="1412530790" name=""/>
            <p:cNvPicPr>
              <a:picLocks noChangeAspect="1"/>
            </p:cNvPicPr>
            <p:nvPr/>
          </p:nvPicPr>
          <p:blipFill>
            <a:blip r:embed="rId5"/>
            <a:stretch/>
          </p:blipFill>
          <p:spPr bwMode="auto">
            <a:xfrm flipH="0" flipV="0">
              <a:off x="0" y="0"/>
              <a:ext cx="3070500" cy="2594259"/>
            </a:xfrm>
            <a:prstGeom prst="rect">
              <a:avLst/>
            </a:prstGeom>
          </p:spPr>
        </p:pic>
        <p:sp>
          <p:nvSpPr>
            <p:cNvPr id="76007133" name=""/>
            <p:cNvSpPr/>
            <p:nvPr/>
          </p:nvSpPr>
          <p:spPr bwMode="auto">
            <a:xfrm flipH="0" flipV="0">
              <a:off x="38388" y="5750"/>
              <a:ext cx="484908" cy="121227"/>
            </a:xfrm>
            <a:prstGeom prst="rect">
              <a:avLst/>
            </a:prstGeom>
            <a:solidFill>
              <a:schemeClr val="tx1"/>
            </a:solidFill>
            <a:ln w="25400" cap="flat" cmpd="sng" algn="ctr"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cxnSp>
        <p:nvCxnSpPr>
          <p:cNvPr id="47495758" name=""/>
          <p:cNvCxnSpPr>
            <a:cxnSpLocks/>
          </p:cNvCxnSpPr>
          <p:nvPr/>
        </p:nvCxnSpPr>
        <p:spPr bwMode="auto">
          <a:xfrm rot="0" flipH="0" flipV="1">
            <a:off x="2613962" y="2733850"/>
            <a:ext cx="2217963" cy="1441652"/>
          </a:xfrm>
          <a:prstGeom prst="line">
            <a:avLst/>
          </a:prstGeom>
          <a:ln w="28575" cap="flat" cmpd="sng" algn="ctr">
            <a:solidFill>
              <a:schemeClr val="tx1"/>
            </a:solidFill>
            <a:prstDash val="solid"/>
            <a:tailEnd type="arrow" w="lg" len="lg"/>
          </a:ln>
        </p:spPr>
        <p:style>
          <a:lnRef idx="1">
            <a:schemeClr val="accent1">
              <a:shade val="50000"/>
            </a:schemeClr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759649410" name="TextBox 9"/>
          <p:cNvSpPr txBox="1"/>
          <p:nvPr/>
        </p:nvSpPr>
        <p:spPr bwMode="auto">
          <a:xfrm>
            <a:off x="2538579" y="1162150"/>
            <a:ext cx="3749942" cy="274679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>
              <a:defRPr/>
            </a:pPr>
            <a:r>
              <a:rPr lang="en-US" sz="1200"/>
              <a:t>wave forms recorded by high bandwidth oscilloscope</a:t>
            </a:r>
            <a:endParaRPr lang="en-US" sz="1200"/>
          </a:p>
        </p:txBody>
      </p:sp>
      <p:pic>
        <p:nvPicPr>
          <p:cNvPr id="2083836024" name="Picture 15"/>
          <p:cNvPicPr>
            <a:picLocks noChangeAspect="1"/>
          </p:cNvPicPr>
          <p:nvPr/>
        </p:nvPicPr>
        <p:blipFill>
          <a:blip r:embed="rId2"/>
          <a:srcRect l="20832" t="13952" r="20295" b="13953"/>
          <a:stretch/>
        </p:blipFill>
        <p:spPr bwMode="auto">
          <a:xfrm rot="5399976">
            <a:off x="3242370" y="716402"/>
            <a:ext cx="2340000" cy="3708000"/>
          </a:xfrm>
          <a:prstGeom prst="rect">
            <a:avLst/>
          </a:prstGeom>
        </p:spPr>
      </p:pic>
      <p:sp>
        <p:nvSpPr>
          <p:cNvPr id="411608727" name="Google Shape;125;p27"/>
          <p:cNvSpPr txBox="1"/>
          <p:nvPr/>
        </p:nvSpPr>
        <p:spPr bwMode="auto">
          <a:xfrm>
            <a:off x="317520" y="130680"/>
            <a:ext cx="6071038" cy="700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45698" rIns="91422" bIns="45698" anchor="b" anchorCtr="0">
            <a:no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" sz="2000" b="1" i="0" u="none" strike="noStrike" cap="none" spc="0">
                <a:solidFill>
                  <a:srgbClr val="333333"/>
                </a:solidFill>
                <a:latin typeface="Arial"/>
                <a:ea typeface="Arial"/>
                <a:cs typeface="Arial"/>
              </a:rPr>
              <a:t>Technical developments</a:t>
            </a:r>
            <a:r>
              <a:rPr lang="en" sz="2000" b="1" i="0" u="none" strike="noStrike" cap="none">
                <a:solidFill>
                  <a:srgbClr val="333333"/>
                </a:solidFill>
                <a:latin typeface="Arial"/>
                <a:ea typeface="Arial"/>
                <a:cs typeface="Arial"/>
              </a:rPr>
              <a:t>: HISPEC/DESPEC</a:t>
            </a:r>
            <a:endParaRPr sz="2000" b="0" i="0" u="none" strike="noStrike" cap="none">
              <a:solidFill>
                <a:srgbClr val="333333"/>
              </a:solidFill>
              <a:latin typeface="Arial"/>
              <a:ea typeface="Arial"/>
              <a:cs typeface="Arial"/>
            </a:endParaRPr>
          </a:p>
        </p:txBody>
      </p:sp>
      <p:pic>
        <p:nvPicPr>
          <p:cNvPr id="1601355" name="Content Placeholder 4"/>
          <p:cNvPicPr>
            <a:picLocks noChangeAspect="1" noGrp="1"/>
          </p:cNvPicPr>
          <p:nvPr/>
        </p:nvPicPr>
        <p:blipFill>
          <a:blip r:embed="rId3"/>
          <a:stretch/>
        </p:blipFill>
        <p:spPr bwMode="auto">
          <a:xfrm flipH="0" flipV="0">
            <a:off x="6886820" y="1172961"/>
            <a:ext cx="2013161" cy="2521862"/>
          </a:xfrm>
          <a:prstGeom prst="rect">
            <a:avLst/>
          </a:prstGeom>
        </p:spPr>
      </p:pic>
      <p:pic>
        <p:nvPicPr>
          <p:cNvPr id="303746858" name="Content Placeholder 7"/>
          <p:cNvPicPr>
            <a:picLocks noChangeAspect="1" noGrp="1"/>
          </p:cNvPicPr>
          <p:nvPr/>
        </p:nvPicPr>
        <p:blipFill>
          <a:blip r:embed="rId4"/>
          <a:srcRect l="24109" t="0" r="24998" b="0"/>
          <a:stretch/>
        </p:blipFill>
        <p:spPr bwMode="auto">
          <a:xfrm>
            <a:off x="139051" y="1241262"/>
            <a:ext cx="2052000" cy="3028950"/>
          </a:xfrm>
          <a:prstGeom prst="rect">
            <a:avLst/>
          </a:prstGeom>
        </p:spPr>
      </p:pic>
      <p:sp>
        <p:nvSpPr>
          <p:cNvPr id="1686959441" name="TextBox 8"/>
          <p:cNvSpPr txBox="1"/>
          <p:nvPr/>
        </p:nvSpPr>
        <p:spPr bwMode="auto">
          <a:xfrm>
            <a:off x="2156288" y="3625298"/>
            <a:ext cx="6882926" cy="1371960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marL="285750" indent="-285750">
              <a:buFont typeface="Arial"/>
              <a:buChar char="•"/>
              <a:defRPr/>
            </a:pPr>
            <a:r>
              <a:rPr lang="en-US" sz="1400"/>
              <a:t>diamond detectors offer the necessary energy resolution and radiation hardness</a:t>
            </a:r>
            <a:endParaRPr/>
          </a:p>
          <a:p>
            <a:pPr marL="285750" indent="-285750">
              <a:buFont typeface="Arial"/>
              <a:buChar char="•"/>
              <a:defRPr/>
            </a:pPr>
            <a:r>
              <a:rPr lang="en-US" sz="1400"/>
              <a:t>sc</a:t>
            </a:r>
            <a:r>
              <a:rPr lang="en-US" sz="1400"/>
              <a:t>-CVD diamond detectors testing in collaboration with GSI detector </a:t>
            </a:r>
            <a:r>
              <a:rPr lang="en-US" sz="1400"/>
              <a:t>lab</a:t>
            </a:r>
            <a:endParaRPr/>
          </a:p>
          <a:p>
            <a:pPr marL="285750" indent="-285750">
              <a:buFont typeface="Arial"/>
              <a:buChar char="•"/>
              <a:defRPr/>
            </a:pPr>
            <a:r>
              <a:rPr lang="en-US" sz="1400" b="1"/>
              <a:t>triple-</a:t>
            </a:r>
            <a:r>
              <a:rPr lang="el-GR" sz="1400" b="1"/>
              <a:t>α </a:t>
            </a:r>
            <a:r>
              <a:rPr lang="en-US" sz="1400" b="1"/>
              <a:t>source: energy resolution 0.8%</a:t>
            </a:r>
            <a:endParaRPr lang="en-US" sz="1400" b="1"/>
          </a:p>
          <a:p>
            <a:pPr marL="285750" indent="-285750">
              <a:buFont typeface="Arial"/>
              <a:buChar char="•"/>
              <a:defRPr/>
            </a:pPr>
            <a:r>
              <a:rPr lang="en-US" sz="1400"/>
              <a:t>energy </a:t>
            </a:r>
            <a:r>
              <a:rPr lang="en-US" sz="1400"/>
              <a:t>resolution sufficient for identification of one-proton removal </a:t>
            </a:r>
            <a:r>
              <a:rPr lang="en-US" sz="1400"/>
              <a:t>events</a:t>
            </a:r>
            <a:endParaRPr/>
          </a:p>
          <a:p>
            <a:pPr marL="285750" indent="-285750">
              <a:buFont typeface="Arial"/>
              <a:buChar char="•"/>
              <a:defRPr/>
            </a:pPr>
            <a:r>
              <a:rPr lang="en-US" sz="1400"/>
              <a:t>design and construction of 2×2×2 </a:t>
            </a:r>
            <a:r>
              <a:rPr lang="en-US" sz="1400"/>
              <a:t>prototype</a:t>
            </a:r>
            <a:endParaRPr lang="en-US" sz="1400"/>
          </a:p>
          <a:p>
            <a:pPr marL="285750" indent="-285750">
              <a:buFont typeface="Arial"/>
              <a:buChar char="•"/>
              <a:defRPr/>
            </a:pPr>
            <a:r>
              <a:rPr lang="en-US" sz="1400"/>
              <a:t>ongoing optimization of charge sensitive pre-amplifiers and FEBEX4 DAQ system</a:t>
            </a:r>
            <a:endParaRPr lang="en-US" sz="1400"/>
          </a:p>
        </p:txBody>
      </p:sp>
      <p:sp>
        <p:nvSpPr>
          <p:cNvPr id="1040531219" name=""/>
          <p:cNvSpPr txBox="1"/>
          <p:nvPr/>
        </p:nvSpPr>
        <p:spPr bwMode="auto">
          <a:xfrm flipH="0" flipV="0">
            <a:off x="2017139" y="893634"/>
            <a:ext cx="5472913" cy="32039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l">
              <a:defRPr/>
            </a:pPr>
            <a:r>
              <a:rPr lang="en-US" sz="1500" b="1">
                <a:solidFill>
                  <a:srgbClr val="FFC000"/>
                </a:solidFill>
              </a:rPr>
              <a:t>LISA</a:t>
            </a:r>
            <a:r>
              <a:rPr lang="en-US" sz="1500" b="1">
                <a:solidFill>
                  <a:srgbClr val="FFC000"/>
                </a:solidFill>
              </a:rPr>
              <a:t>: </a:t>
            </a:r>
            <a:r>
              <a:rPr lang="en-US" sz="1500" b="1">
                <a:solidFill>
                  <a:srgbClr val="FFC000"/>
                </a:solidFill>
              </a:rPr>
              <a:t>LIfetime</a:t>
            </a:r>
            <a:r>
              <a:rPr lang="en-US" sz="1500" b="1">
                <a:solidFill>
                  <a:srgbClr val="FFC000"/>
                </a:solidFill>
              </a:rPr>
              <a:t> measurements with Solid Active targets</a:t>
            </a:r>
            <a:endParaRPr sz="1500" b="1">
              <a:solidFill>
                <a:srgbClr val="FFC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139199856" name="Google Shape;125;p27"/>
          <p:cNvSpPr txBox="1"/>
          <p:nvPr/>
        </p:nvSpPr>
        <p:spPr bwMode="auto">
          <a:xfrm>
            <a:off x="317520" y="130680"/>
            <a:ext cx="6071037" cy="700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45697" rIns="91422" bIns="45697" anchor="b" anchorCtr="0">
            <a:no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" sz="2000" b="1" i="0" u="none" strike="noStrike" cap="none" spc="0">
                <a:solidFill>
                  <a:srgbClr val="333333"/>
                </a:solidFill>
                <a:latin typeface="Arial"/>
                <a:ea typeface="Arial"/>
                <a:cs typeface="Arial"/>
              </a:rPr>
              <a:t>Technical developments</a:t>
            </a:r>
            <a:r>
              <a:rPr lang="en" sz="2000" b="1" i="0" u="none" strike="noStrike" cap="none">
                <a:solidFill>
                  <a:srgbClr val="333333"/>
                </a:solidFill>
                <a:latin typeface="Arial"/>
                <a:ea typeface="Arial"/>
                <a:cs typeface="Arial"/>
              </a:rPr>
              <a:t>: Super-FRS EC</a:t>
            </a:r>
            <a:endParaRPr sz="2000" b="0" i="0" u="none" strike="noStrike" cap="none">
              <a:solidFill>
                <a:srgbClr val="333333"/>
              </a:solidFill>
              <a:latin typeface="Arial"/>
              <a:ea typeface="Arial"/>
              <a:cs typeface="Arial"/>
            </a:endParaRPr>
          </a:p>
        </p:txBody>
      </p:sp>
      <p:pic>
        <p:nvPicPr>
          <p:cNvPr id="835231378" name="Grafik 6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flipH="0" flipV="0">
            <a:off x="5143679" y="2942554"/>
            <a:ext cx="930623" cy="1505676"/>
          </a:xfrm>
          <a:prstGeom prst="rect">
            <a:avLst/>
          </a:prstGeom>
        </p:spPr>
      </p:pic>
      <p:sp>
        <p:nvSpPr>
          <p:cNvPr id="169487325" name="Textfeld 7"/>
          <p:cNvSpPr txBox="1"/>
          <p:nvPr/>
        </p:nvSpPr>
        <p:spPr bwMode="auto">
          <a:xfrm>
            <a:off x="4920600" y="4465674"/>
            <a:ext cx="1514173" cy="4575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781">
              <a:defRPr/>
            </a:pPr>
            <a:r>
              <a:rPr lang="de-CH" sz="1200" b="1">
                <a:solidFill>
                  <a:prstClr val="black"/>
                </a:solidFill>
                <a:latin typeface="Calibri"/>
              </a:rPr>
              <a:t>Tracking </a:t>
            </a:r>
            <a:r>
              <a:rPr lang="de-CH" sz="1200" b="1">
                <a:solidFill>
                  <a:prstClr val="black"/>
                </a:solidFill>
                <a:latin typeface="Calibri"/>
              </a:rPr>
              <a:t>station</a:t>
            </a:r>
            <a:r>
              <a:rPr lang="de-CH" sz="1200" b="1">
                <a:solidFill>
                  <a:prstClr val="black"/>
                </a:solidFill>
                <a:latin typeface="Calibri"/>
              </a:rPr>
              <a:t> </a:t>
            </a:r>
            <a:r>
              <a:rPr lang="de-CH" sz="1200" b="1">
                <a:solidFill>
                  <a:prstClr val="black"/>
                </a:solidFill>
                <a:latin typeface="Calibri"/>
              </a:rPr>
              <a:t>with</a:t>
            </a:r>
            <a:r>
              <a:rPr lang="de-CH" sz="1200" b="1">
                <a:solidFill>
                  <a:prstClr val="black"/>
                </a:solidFill>
                <a:latin typeface="Calibri"/>
              </a:rPr>
              <a:t> </a:t>
            </a:r>
            <a:endParaRPr/>
          </a:p>
          <a:p>
            <a:pPr defTabSz="685781">
              <a:defRPr/>
            </a:pPr>
            <a:r>
              <a:rPr lang="de-CH" sz="1200" b="1">
                <a:solidFill>
                  <a:prstClr val="black"/>
                </a:solidFill>
                <a:latin typeface="Calibri"/>
              </a:rPr>
              <a:t>18 ALPIDE </a:t>
            </a:r>
            <a:r>
              <a:rPr lang="de-CH" sz="1200" b="1">
                <a:solidFill>
                  <a:prstClr val="black"/>
                </a:solidFill>
                <a:latin typeface="Calibri"/>
              </a:rPr>
              <a:t>detectors</a:t>
            </a:r>
            <a:r>
              <a:rPr lang="de-CH" sz="1200" b="1">
                <a:solidFill>
                  <a:prstClr val="black"/>
                </a:solidFill>
                <a:latin typeface="Calibri"/>
              </a:rPr>
              <a:t> </a:t>
            </a:r>
            <a:endParaRPr/>
          </a:p>
        </p:txBody>
      </p:sp>
      <p:sp>
        <p:nvSpPr>
          <p:cNvPr id="1349126030" name="Inhaltsplatzhalter 2"/>
          <p:cNvSpPr txBox="1"/>
          <p:nvPr/>
        </p:nvSpPr>
        <p:spPr bwMode="auto">
          <a:xfrm flipH="0" flipV="0">
            <a:off x="6289587" y="3291812"/>
            <a:ext cx="2582379" cy="1227799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57175" indent="-257175" algn="l" defTabSz="342900">
              <a:spcBef>
                <a:spcPts val="0"/>
              </a:spcBef>
              <a:buClr>
                <a:srgbClr val="FDBB63"/>
              </a:buClr>
              <a:buFont typeface="Wingdings"/>
              <a:buChar char="§"/>
              <a:defRPr sz="18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557212" indent="-214312" algn="l" defTabSz="342900">
              <a:spcBef>
                <a:spcPts val="0"/>
              </a:spcBef>
              <a:buClr>
                <a:srgbClr val="FDBB63"/>
              </a:buClr>
              <a:buFont typeface="Wingdings"/>
              <a:buChar char="§"/>
              <a:defRPr sz="15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2pPr>
            <a:lvl3pPr marL="857250" indent="-171450" algn="l" defTabSz="342900">
              <a:spcBef>
                <a:spcPts val="0"/>
              </a:spcBef>
              <a:buClr>
                <a:srgbClr val="FDBB63"/>
              </a:buClr>
              <a:buFont typeface="Wingdings"/>
              <a:buChar char="§"/>
              <a:defRPr sz="135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3pPr>
            <a:lvl4pPr marL="1200150" indent="-171450" algn="l" defTabSz="342900">
              <a:spcBef>
                <a:spcPts val="0"/>
              </a:spcBef>
              <a:buClr>
                <a:srgbClr val="FDBB63"/>
              </a:buClr>
              <a:buFont typeface="Wingdings"/>
              <a:buChar char="§"/>
              <a:defRPr sz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4pPr>
            <a:lvl5pPr marL="1543050" indent="-171450" algn="l" defTabSz="342900">
              <a:spcBef>
                <a:spcPts val="0"/>
              </a:spcBef>
              <a:buClr>
                <a:srgbClr val="FDBB63"/>
              </a:buClr>
              <a:buFont typeface="Wingdings"/>
              <a:buChar char="§"/>
              <a:defRPr sz="105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5pPr>
            <a:lvl6pPr marL="1885950" indent="-171450" algn="l" defTabSz="342900">
              <a:spcBef>
                <a:spcPts val="0"/>
              </a:spcBef>
              <a:buFont typeface="Arial"/>
              <a:buChar char="•"/>
              <a:defRPr sz="1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>
              <a:spcBef>
                <a:spcPts val="0"/>
              </a:spcBef>
              <a:buFont typeface="Arial"/>
              <a:buChar char="•"/>
              <a:defRPr sz="1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>
              <a:spcBef>
                <a:spcPts val="0"/>
              </a:spcBef>
              <a:buFont typeface="Arial"/>
              <a:buChar char="•"/>
              <a:defRPr sz="1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>
              <a:spcBef>
                <a:spcPts val="0"/>
              </a:spcBef>
              <a:buFont typeface="Arial"/>
              <a:buChar char="•"/>
              <a:defRPr sz="1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GB" sz="1200"/>
              <a:t>Tests with p-beams at COSY </a:t>
            </a:r>
            <a:r>
              <a:rPr lang="en-GB" sz="1200"/>
              <a:t>Jülich</a:t>
            </a:r>
            <a:endParaRPr lang="en-GB" sz="1200"/>
          </a:p>
          <a:p>
            <a:pPr>
              <a:defRPr/>
            </a:pPr>
            <a:r>
              <a:rPr lang="en-GB" sz="1200"/>
              <a:t>FOOT micro-strip detectors (combined R3B activity)</a:t>
            </a:r>
            <a:endParaRPr/>
          </a:p>
          <a:p>
            <a:pPr>
              <a:defRPr/>
            </a:pPr>
            <a:r>
              <a:rPr lang="en-GB" sz="1200"/>
              <a:t>ALPIDE tracking station</a:t>
            </a:r>
            <a:endParaRPr lang="en-GB" sz="1200"/>
          </a:p>
          <a:p>
            <a:pPr marL="0" indent="0">
              <a:buClr>
                <a:srgbClr val="FDBB63"/>
              </a:buClr>
              <a:buFont typeface="Wingdings"/>
              <a:buNone/>
              <a:defRPr/>
            </a:pPr>
            <a:r>
              <a:rPr lang="en-GB" sz="1200"/>
              <a:t>      </a:t>
            </a:r>
            <a:r>
              <a:rPr lang="en-GB" sz="1200" b="0" i="0" u="none" strike="noStrike" cap="none" spc="0">
                <a:solidFill>
                  <a:srgbClr val="333333"/>
                </a:solidFill>
                <a:latin typeface="Arial"/>
                <a:ea typeface="Arial"/>
                <a:cs typeface="Arial"/>
              </a:rPr>
              <a:t>(combined R3B activity)</a:t>
            </a:r>
            <a:endParaRPr lang="en-GB" sz="1200"/>
          </a:p>
          <a:p>
            <a:pPr>
              <a:defRPr/>
            </a:pPr>
            <a:r>
              <a:rPr lang="en-GB" sz="1200"/>
              <a:t>GADAST readout system</a:t>
            </a:r>
            <a:endParaRPr lang="de-CH" sz="1200"/>
          </a:p>
        </p:txBody>
      </p:sp>
      <p:sp>
        <p:nvSpPr>
          <p:cNvPr id="900014969" name="TextBox 40"/>
          <p:cNvSpPr txBox="1">
            <a:spLocks noChangeArrowheads="1"/>
          </p:cNvSpPr>
          <p:nvPr/>
        </p:nvSpPr>
        <p:spPr bwMode="auto">
          <a:xfrm flipH="0" flipV="0">
            <a:off x="1965766" y="2981188"/>
            <a:ext cx="2370129" cy="1401293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Autofit/>
          </a:bodyPr>
          <a:lstStyle>
            <a:defPPr>
              <a:defRPr lang="en-US"/>
            </a:defPPr>
            <a:lvl1pPr marL="171450" indent="-171450" defTabSz="342900">
              <a:spcBef>
                <a:spcPts val="0"/>
              </a:spcBef>
              <a:buClr>
                <a:srgbClr val="FDBB63"/>
              </a:buClr>
              <a:buFont typeface="Arial"/>
              <a:buChar char="•"/>
              <a:defRPr sz="1200">
                <a:solidFill>
                  <a:srgbClr val="333333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r>
              <a:rPr lang="en-US"/>
              <a:t>GSI-FAIR In-Kind Contract signed</a:t>
            </a:r>
            <a:endParaRPr/>
          </a:p>
          <a:p>
            <a:pPr>
              <a:defRPr/>
            </a:pPr>
            <a:r>
              <a:rPr lang="en-US"/>
              <a:t>First procurements completed, construction started</a:t>
            </a:r>
            <a:endParaRPr/>
          </a:p>
          <a:p>
            <a:pPr>
              <a:defRPr/>
            </a:pPr>
            <a:r>
              <a:rPr lang="en-US"/>
              <a:t>Construction / assembly will be continued in 2024</a:t>
            </a:r>
            <a:endParaRPr lang="de-DE"/>
          </a:p>
        </p:txBody>
      </p:sp>
      <p:pic>
        <p:nvPicPr>
          <p:cNvPr id="808937607" name="Grafik 15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458842" y="3050375"/>
            <a:ext cx="1487440" cy="1632180"/>
          </a:xfrm>
          <a:prstGeom prst="rect">
            <a:avLst/>
          </a:prstGeom>
        </p:spPr>
      </p:pic>
      <p:pic>
        <p:nvPicPr>
          <p:cNvPr id="1258893864" name="Grafik 21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 flipH="0" flipV="0">
            <a:off x="1967140" y="4402472"/>
            <a:ext cx="1586200" cy="520762"/>
          </a:xfrm>
          <a:prstGeom prst="rect">
            <a:avLst/>
          </a:prstGeom>
        </p:spPr>
      </p:pic>
      <p:graphicFrame>
        <p:nvGraphicFramePr>
          <p:cNvPr id="0" name=""/>
          <p:cNvGraphicFramePr>
            <a:graphicFrameLocks xmlns:a="http://schemas.openxmlformats.org/drawingml/2006/main" noChangeAspect="1"/>
          </p:cNvGraphicFramePr>
          <p:nvPr>
            <p:extLst>
              <p:ext uri="{D42A27DB-BD31-4B8C-83A1-F6EECF244321}">
                <p14:modId xmlns:p14="http://schemas.microsoft.com/office/powerpoint/2010/main" val="2157879785"/>
              </p:ext>
            </p:extLst>
          </p:nvPr>
        </p:nvGraphicFramePr>
        <p:xfrm flipH="0" flipV="0">
          <a:off x="418513" y="1185869"/>
          <a:ext cx="1840307" cy="1322575"/>
        </p:xfrm>
        <a:graphic>
          <a:graphicData uri="http://schemas.openxmlformats.org/presentationml/2006/ole">
            <p:oleObj name="oleObj" r:id="rId6" imgW="5391150" imgH="3867150" progId="Word.Document.8">
              <p:embed/>
              <p:pic>
                <p:nvPicPr>
                  <p:cNvPr id="792811567" name="Object 19"/>
                  <p:cNvPicPr/>
                  <p:nvPr/>
                </p:nvPicPr>
                <p:blipFill>
                  <a:blip r:embed="rId5"/>
                  <a:stretch/>
                </p:blipFill>
                <p:spPr bwMode="auto">
                  <a:xfrm flipH="0" flipV="0">
                    <a:off x="418513" y="1185869"/>
                    <a:ext cx="1840307" cy="1322575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</p:oleObj>
          </a:graphicData>
        </a:graphic>
      </p:graphicFrame>
      <p:sp>
        <p:nvSpPr>
          <p:cNvPr id="1412507547" name="Rechteck 25"/>
          <p:cNvSpPr/>
          <p:nvPr/>
        </p:nvSpPr>
        <p:spPr bwMode="auto">
          <a:xfrm flipH="0" flipV="0">
            <a:off x="2413464" y="1289340"/>
            <a:ext cx="1750355" cy="99405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Autofit/>
          </a:bodyPr>
          <a:lstStyle/>
          <a:p>
            <a:pPr marL="171445" indent="-171445" defTabSz="342889">
              <a:spcBef>
                <a:spcPts val="0"/>
              </a:spcBef>
              <a:buClr>
                <a:srgbClr val="FDBB63"/>
              </a:buClr>
              <a:buFont typeface="Arial"/>
              <a:buChar char="•"/>
              <a:defRPr/>
            </a:pPr>
            <a:r>
              <a:rPr lang="de-DE" sz="1200">
                <a:solidFill>
                  <a:srgbClr val="333333"/>
                </a:solidFill>
                <a:latin typeface="Arial"/>
                <a:cs typeface="Arial"/>
              </a:rPr>
              <a:t>Test at </a:t>
            </a:r>
            <a:r>
              <a:rPr lang="de-DE" sz="1200">
                <a:solidFill>
                  <a:srgbClr val="333333"/>
                </a:solidFill>
                <a:latin typeface="Arial"/>
                <a:cs typeface="Arial"/>
              </a:rPr>
              <a:t>the</a:t>
            </a:r>
            <a:r>
              <a:rPr lang="de-DE" sz="1200">
                <a:solidFill>
                  <a:srgbClr val="333333"/>
                </a:solidFill>
                <a:latin typeface="Arial"/>
                <a:cs typeface="Arial"/>
              </a:rPr>
              <a:t> FRS</a:t>
            </a:r>
            <a:endParaRPr sz="1400"/>
          </a:p>
          <a:p>
            <a:pPr marL="171445" indent="-171445" defTabSz="342889">
              <a:spcBef>
                <a:spcPts val="0"/>
              </a:spcBef>
              <a:buClr>
                <a:srgbClr val="FDBB63"/>
              </a:buClr>
              <a:buFont typeface="Arial"/>
              <a:buChar char="•"/>
              <a:defRPr/>
            </a:pPr>
            <a:r>
              <a:rPr lang="de-DE" sz="1200">
                <a:solidFill>
                  <a:srgbClr val="333333"/>
                </a:solidFill>
                <a:latin typeface="Arial"/>
                <a:cs typeface="Arial"/>
              </a:rPr>
              <a:t>Design </a:t>
            </a:r>
            <a:r>
              <a:rPr lang="de-DE" sz="1200">
                <a:solidFill>
                  <a:srgbClr val="333333"/>
                </a:solidFill>
                <a:latin typeface="Arial"/>
                <a:cs typeface="Arial"/>
              </a:rPr>
              <a:t>of</a:t>
            </a:r>
            <a:r>
              <a:rPr lang="de-DE" sz="1200">
                <a:solidFill>
                  <a:srgbClr val="333333"/>
                </a:solidFill>
                <a:latin typeface="Arial"/>
                <a:cs typeface="Arial"/>
              </a:rPr>
              <a:t> an </a:t>
            </a:r>
            <a:r>
              <a:rPr lang="de-DE" sz="1200">
                <a:solidFill>
                  <a:srgbClr val="333333"/>
                </a:solidFill>
                <a:latin typeface="Arial"/>
                <a:cs typeface="Arial"/>
              </a:rPr>
              <a:t>array</a:t>
            </a:r>
            <a:r>
              <a:rPr lang="de-DE" sz="120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lang="de-DE" sz="1200">
                <a:solidFill>
                  <a:srgbClr val="333333"/>
                </a:solidFill>
                <a:latin typeface="Arial"/>
                <a:cs typeface="Arial"/>
              </a:rPr>
              <a:t>with</a:t>
            </a:r>
            <a:r>
              <a:rPr lang="de-DE" sz="1200">
                <a:solidFill>
                  <a:srgbClr val="333333"/>
                </a:solidFill>
                <a:latin typeface="Arial"/>
                <a:cs typeface="Arial"/>
              </a:rPr>
              <a:t> 4x4 </a:t>
            </a:r>
            <a:r>
              <a:rPr lang="de-DE" sz="1200">
                <a:solidFill>
                  <a:srgbClr val="333333"/>
                </a:solidFill>
                <a:latin typeface="Arial"/>
                <a:cs typeface="Arial"/>
              </a:rPr>
              <a:t>crystals</a:t>
            </a:r>
            <a:r>
              <a:rPr lang="de-DE" sz="1200">
                <a:solidFill>
                  <a:srgbClr val="333333"/>
                </a:solidFill>
                <a:latin typeface="Arial"/>
                <a:cs typeface="Arial"/>
              </a:rPr>
              <a:t> (</a:t>
            </a:r>
            <a:r>
              <a:rPr lang="de-DE" sz="1200">
                <a:solidFill>
                  <a:srgbClr val="333333"/>
                </a:solidFill>
                <a:latin typeface="Arial"/>
                <a:cs typeface="Arial"/>
              </a:rPr>
              <a:t>active</a:t>
            </a:r>
            <a:r>
              <a:rPr lang="de-DE" sz="120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lang="de-DE" sz="1200">
                <a:solidFill>
                  <a:srgbClr val="333333"/>
                </a:solidFill>
                <a:latin typeface="Arial"/>
                <a:cs typeface="Arial"/>
              </a:rPr>
              <a:t>detector</a:t>
            </a:r>
            <a:r>
              <a:rPr lang="de-DE" sz="120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lang="de-DE" sz="1200">
                <a:solidFill>
                  <a:srgbClr val="333333"/>
                </a:solidFill>
                <a:latin typeface="Arial"/>
                <a:cs typeface="Arial"/>
              </a:rPr>
              <a:t>area</a:t>
            </a:r>
            <a:r>
              <a:rPr lang="de-DE" sz="1200">
                <a:solidFill>
                  <a:srgbClr val="333333"/>
                </a:solidFill>
                <a:latin typeface="Arial"/>
                <a:cs typeface="Arial"/>
              </a:rPr>
              <a:t> 40x40 mm²)</a:t>
            </a:r>
            <a:endParaRPr sz="1400"/>
          </a:p>
        </p:txBody>
      </p:sp>
      <p:pic>
        <p:nvPicPr>
          <p:cNvPr id="225791716" name="Grafik 28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 flipH="0" flipV="0">
            <a:off x="4920600" y="1273457"/>
            <a:ext cx="1617945" cy="1204959"/>
          </a:xfrm>
          <a:prstGeom prst="rect">
            <a:avLst/>
          </a:prstGeom>
          <a:ln w="0">
            <a:noFill/>
          </a:ln>
        </p:spPr>
      </p:pic>
      <p:sp>
        <p:nvSpPr>
          <p:cNvPr id="1208818609" name="Rechteck 32"/>
          <p:cNvSpPr/>
          <p:nvPr/>
        </p:nvSpPr>
        <p:spPr bwMode="auto">
          <a:xfrm flipH="0" flipV="0">
            <a:off x="6613221" y="1258859"/>
            <a:ext cx="2258747" cy="1024528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Autofit/>
          </a:bodyPr>
          <a:lstStyle/>
          <a:p>
            <a:pPr defTabSz="342889">
              <a:spcBef>
                <a:spcPts val="0"/>
              </a:spcBef>
              <a:buClr>
                <a:srgbClr val="FDBB63"/>
              </a:buClr>
              <a:defRPr/>
            </a:pPr>
            <a:r>
              <a:rPr lang="de-DE" sz="1200">
                <a:solidFill>
                  <a:srgbClr val="333333"/>
                </a:solidFill>
                <a:latin typeface="Arial"/>
                <a:cs typeface="Arial"/>
              </a:rPr>
              <a:t>Test </a:t>
            </a:r>
            <a:r>
              <a:rPr lang="de-DE" sz="1200">
                <a:solidFill>
                  <a:srgbClr val="333333"/>
                </a:solidFill>
                <a:latin typeface="Arial"/>
                <a:cs typeface="Arial"/>
              </a:rPr>
              <a:t>with</a:t>
            </a:r>
            <a:r>
              <a:rPr lang="de-DE" sz="1200">
                <a:solidFill>
                  <a:srgbClr val="333333"/>
                </a:solidFill>
                <a:latin typeface="Arial"/>
                <a:cs typeface="Arial"/>
              </a:rPr>
              <a:t> off-</a:t>
            </a:r>
            <a:r>
              <a:rPr lang="de-DE" sz="1200">
                <a:solidFill>
                  <a:srgbClr val="333333"/>
                </a:solidFill>
                <a:latin typeface="Arial"/>
                <a:cs typeface="Arial"/>
              </a:rPr>
              <a:t>line</a:t>
            </a:r>
            <a:r>
              <a:rPr lang="de-DE" sz="120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lang="de-DE" sz="1200">
                <a:solidFill>
                  <a:srgbClr val="333333"/>
                </a:solidFill>
                <a:latin typeface="Arial"/>
                <a:cs typeface="Arial"/>
              </a:rPr>
              <a:t>sources</a:t>
            </a:r>
            <a:r>
              <a:rPr lang="de-DE" sz="120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lang="de-DE" sz="1200">
                <a:solidFill>
                  <a:srgbClr val="333333"/>
                </a:solidFill>
                <a:latin typeface="Arial"/>
                <a:cs typeface="Arial"/>
              </a:rPr>
              <a:t>and</a:t>
            </a:r>
            <a:r>
              <a:rPr lang="de-DE" sz="120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lang="de-DE" sz="1200">
                <a:solidFill>
                  <a:srgbClr val="333333"/>
                </a:solidFill>
                <a:latin typeface="Arial"/>
                <a:cs typeface="Arial"/>
              </a:rPr>
              <a:t>with</a:t>
            </a:r>
            <a:r>
              <a:rPr lang="de-DE" sz="120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lang="de-DE" sz="1200">
                <a:solidFill>
                  <a:srgbClr val="333333"/>
                </a:solidFill>
                <a:latin typeface="Arial"/>
                <a:cs typeface="Arial"/>
              </a:rPr>
              <a:t>stable-ion</a:t>
            </a:r>
            <a:r>
              <a:rPr lang="de-DE" sz="120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lang="de-DE" sz="1200">
                <a:solidFill>
                  <a:srgbClr val="333333"/>
                </a:solidFill>
                <a:latin typeface="Arial"/>
                <a:cs typeface="Arial"/>
              </a:rPr>
              <a:t>beams</a:t>
            </a:r>
            <a:r>
              <a:rPr lang="de-DE" sz="1200">
                <a:solidFill>
                  <a:srgbClr val="333333"/>
                </a:solidFill>
                <a:latin typeface="Arial"/>
                <a:cs typeface="Arial"/>
              </a:rPr>
              <a:t>: </a:t>
            </a:r>
            <a:r>
              <a:rPr lang="de-DE" sz="1200">
                <a:solidFill>
                  <a:srgbClr val="333333"/>
                </a:solidFill>
                <a:latin typeface="Arial"/>
                <a:cs typeface="Arial"/>
              </a:rPr>
              <a:t>efficiency</a:t>
            </a:r>
            <a:r>
              <a:rPr lang="de-DE" sz="1200">
                <a:solidFill>
                  <a:srgbClr val="333333"/>
                </a:solidFill>
                <a:latin typeface="Arial"/>
                <a:cs typeface="Arial"/>
              </a:rPr>
              <a:t>, </a:t>
            </a:r>
            <a:r>
              <a:rPr lang="de-DE" sz="1200">
                <a:solidFill>
                  <a:srgbClr val="333333"/>
                </a:solidFill>
                <a:latin typeface="Arial"/>
                <a:cs typeface="Arial"/>
              </a:rPr>
              <a:t>tracking</a:t>
            </a:r>
            <a:r>
              <a:rPr lang="de-DE" sz="120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lang="de-DE" sz="1200">
                <a:solidFill>
                  <a:srgbClr val="333333"/>
                </a:solidFill>
                <a:latin typeface="Arial"/>
                <a:cs typeface="Arial"/>
              </a:rPr>
              <a:t>capability</a:t>
            </a:r>
            <a:r>
              <a:rPr lang="de-DE" sz="1200">
                <a:solidFill>
                  <a:srgbClr val="333333"/>
                </a:solidFill>
                <a:latin typeface="Arial"/>
                <a:cs typeface="Arial"/>
              </a:rPr>
              <a:t>, IP </a:t>
            </a:r>
            <a:r>
              <a:rPr lang="de-DE" sz="1200">
                <a:solidFill>
                  <a:srgbClr val="333333"/>
                </a:solidFill>
                <a:latin typeface="Arial"/>
                <a:cs typeface="Arial"/>
              </a:rPr>
              <a:t>measurement</a:t>
            </a:r>
            <a:r>
              <a:rPr lang="de-DE" sz="120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lang="de-DE" sz="1200">
                <a:solidFill>
                  <a:srgbClr val="333333"/>
                </a:solidFill>
                <a:latin typeface="Arial"/>
                <a:cs typeface="Arial"/>
              </a:rPr>
              <a:t>of</a:t>
            </a:r>
            <a:r>
              <a:rPr lang="de-DE" sz="120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lang="de-DE" sz="1200">
                <a:solidFill>
                  <a:srgbClr val="333333"/>
                </a:solidFill>
                <a:latin typeface="Arial"/>
                <a:cs typeface="Arial"/>
              </a:rPr>
              <a:t>nucleus-nucleus</a:t>
            </a:r>
            <a:r>
              <a:rPr lang="de-DE" sz="120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lang="de-DE" sz="1200">
                <a:solidFill>
                  <a:srgbClr val="333333"/>
                </a:solidFill>
                <a:latin typeface="Arial"/>
                <a:cs typeface="Arial"/>
              </a:rPr>
              <a:t>collisions</a:t>
            </a:r>
            <a:endParaRPr lang="de-DE" sz="1200">
              <a:solidFill>
                <a:srgbClr val="333333"/>
              </a:solidFill>
              <a:latin typeface="Arial"/>
              <a:cs typeface="Arial"/>
            </a:endParaRPr>
          </a:p>
        </p:txBody>
      </p:sp>
      <p:sp>
        <p:nvSpPr>
          <p:cNvPr id="504144366" name="Slide Number Placeholder 3"/>
          <p:cNvSpPr>
            <a:spLocks noGrp="1"/>
          </p:cNvSpPr>
          <p:nvPr/>
        </p:nvSpPr>
        <p:spPr bwMode="auto">
          <a:xfrm>
            <a:off x="8610599" y="6356349"/>
            <a:ext cx="2743200" cy="365124"/>
          </a:xfrm>
        </p:spPr>
        <p:txBody>
          <a:bodyPr spcFirstLastPara="1" wrap="square" lIns="91423" tIns="45699" rIns="91423" bIns="45699" anchor="ctr" anchorCtr="0">
            <a:noAutofit/>
          </a:bodyPr>
          <a:lstStyle>
            <a:def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750" b="0" i="0" u="none" strike="noStrike" cap="none">
                <a:solidFill>
                  <a:srgbClr val="333333"/>
                </a:solidFill>
                <a:latin typeface="Arial"/>
                <a:ea typeface="Arial"/>
                <a:cs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750" b="0" i="0" u="none" strike="noStrike" cap="none">
                <a:solidFill>
                  <a:srgbClr val="333333"/>
                </a:solidFill>
                <a:latin typeface="Arial"/>
                <a:ea typeface="Arial"/>
                <a:cs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750" b="0" i="0" u="none" strike="noStrike" cap="none">
                <a:solidFill>
                  <a:srgbClr val="333333"/>
                </a:solidFill>
                <a:latin typeface="Arial"/>
                <a:ea typeface="Arial"/>
                <a:cs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750" b="0" i="0" u="none" strike="noStrike" cap="none">
                <a:solidFill>
                  <a:srgbClr val="333333"/>
                </a:solidFill>
                <a:latin typeface="Arial"/>
                <a:ea typeface="Arial"/>
                <a:cs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750" b="0" i="0" u="none" strike="noStrike" cap="none">
                <a:solidFill>
                  <a:srgbClr val="333333"/>
                </a:solidFill>
                <a:latin typeface="Arial"/>
                <a:ea typeface="Arial"/>
                <a:cs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750" b="0" i="0" u="none" strike="noStrike" cap="none">
                <a:solidFill>
                  <a:srgbClr val="333333"/>
                </a:solidFill>
                <a:latin typeface="Arial"/>
                <a:ea typeface="Arial"/>
                <a:cs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750" b="0" i="0" u="none" strike="noStrike" cap="none">
                <a:solidFill>
                  <a:srgbClr val="333333"/>
                </a:solidFill>
                <a:latin typeface="Arial"/>
                <a:ea typeface="Arial"/>
                <a:cs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750" b="0" i="0" u="none" strike="noStrike" cap="none">
                <a:solidFill>
                  <a:srgbClr val="333333"/>
                </a:solidFill>
                <a:latin typeface="Arial"/>
                <a:ea typeface="Arial"/>
                <a:cs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750" b="0" i="0" u="none" strike="noStrike" cap="none">
                <a:solidFill>
                  <a:srgbClr val="333333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fld id="{9EED46D1-1F89-7349-9DE9-0382D0EEB96F}" type="slidenum">
              <a:rPr lang="de-DE"/>
              <a:t>8</a:t>
            </a:fld>
            <a:endParaRPr lang="de-DE"/>
          </a:p>
        </p:txBody>
      </p:sp>
      <p:sp>
        <p:nvSpPr>
          <p:cNvPr id="1379851448" name=""/>
          <p:cNvSpPr txBox="1"/>
          <p:nvPr/>
        </p:nvSpPr>
        <p:spPr bwMode="auto">
          <a:xfrm flipH="0" flipV="0">
            <a:off x="458842" y="892739"/>
            <a:ext cx="3366578" cy="36611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marL="0" indent="0" algn="ctr">
              <a:buNone/>
              <a:defRPr/>
            </a:pPr>
            <a:r>
              <a:rPr lang="de-DE" sz="1800" b="1">
                <a:solidFill>
                  <a:srgbClr val="002060"/>
                </a:solidFill>
              </a:rPr>
              <a:t>Micro </a:t>
            </a:r>
            <a:r>
              <a:rPr lang="de-DE" sz="1800" b="1">
                <a:solidFill>
                  <a:srgbClr val="002060"/>
                </a:solidFill>
              </a:rPr>
              <a:t>calorimeters</a:t>
            </a:r>
            <a:r>
              <a:rPr lang="de-DE" sz="1800" b="1">
                <a:solidFill>
                  <a:srgbClr val="002060"/>
                </a:solidFill>
              </a:rPr>
              <a:t> </a:t>
            </a:r>
            <a:r>
              <a:rPr lang="de-DE" sz="1800" b="1">
                <a:solidFill>
                  <a:srgbClr val="002060"/>
                </a:solidFill>
              </a:rPr>
              <a:t>for</a:t>
            </a:r>
            <a:r>
              <a:rPr lang="de-DE" sz="1800" b="1">
                <a:solidFill>
                  <a:srgbClr val="002060"/>
                </a:solidFill>
              </a:rPr>
              <a:t> PID</a:t>
            </a:r>
            <a:endParaRPr sz="1800"/>
          </a:p>
        </p:txBody>
      </p:sp>
      <p:sp>
        <p:nvSpPr>
          <p:cNvPr id="559917750" name=""/>
          <p:cNvSpPr txBox="1"/>
          <p:nvPr/>
        </p:nvSpPr>
        <p:spPr bwMode="auto">
          <a:xfrm flipH="0" flipV="0">
            <a:off x="4490018" y="892739"/>
            <a:ext cx="4490813" cy="36611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marL="0" indent="0" algn="ctr">
              <a:buNone/>
              <a:defRPr/>
            </a:pPr>
            <a:r>
              <a:rPr lang="de-DE" sz="1800" b="1">
                <a:solidFill>
                  <a:srgbClr val="002060"/>
                </a:solidFill>
              </a:rPr>
              <a:t>Micro </a:t>
            </a:r>
            <a:r>
              <a:rPr lang="de-DE" sz="1800" b="1">
                <a:solidFill>
                  <a:srgbClr val="002060"/>
                </a:solidFill>
              </a:rPr>
              <a:t>vertex</a:t>
            </a:r>
            <a:r>
              <a:rPr lang="de-DE" sz="1800" b="1">
                <a:solidFill>
                  <a:srgbClr val="002060"/>
                </a:solidFill>
              </a:rPr>
              <a:t> </a:t>
            </a:r>
            <a:r>
              <a:rPr lang="de-DE" sz="1800" b="1">
                <a:solidFill>
                  <a:srgbClr val="002060"/>
                </a:solidFill>
              </a:rPr>
              <a:t>detector</a:t>
            </a:r>
            <a:r>
              <a:rPr lang="de-DE" sz="1800" b="1">
                <a:solidFill>
                  <a:srgbClr val="002060"/>
                </a:solidFill>
              </a:rPr>
              <a:t> </a:t>
            </a:r>
            <a:r>
              <a:rPr lang="de-DE" sz="1800" b="1">
                <a:solidFill>
                  <a:srgbClr val="002060"/>
                </a:solidFill>
              </a:rPr>
              <a:t>for</a:t>
            </a:r>
            <a:r>
              <a:rPr lang="de-DE" sz="1800" b="1">
                <a:solidFill>
                  <a:srgbClr val="002060"/>
                </a:solidFill>
              </a:rPr>
              <a:t> WASA@FRS</a:t>
            </a:r>
            <a:endParaRPr sz="1800"/>
          </a:p>
        </p:txBody>
      </p:sp>
      <p:sp>
        <p:nvSpPr>
          <p:cNvPr id="307780746" name=""/>
          <p:cNvSpPr txBox="1"/>
          <p:nvPr/>
        </p:nvSpPr>
        <p:spPr bwMode="auto">
          <a:xfrm flipH="0" flipV="0">
            <a:off x="693717" y="2615067"/>
            <a:ext cx="3053648" cy="36611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marL="0" indent="0" algn="ctr">
              <a:buNone/>
              <a:defRPr/>
            </a:pPr>
            <a:r>
              <a:rPr lang="de-DE" sz="1800" b="1">
                <a:solidFill>
                  <a:srgbClr val="002060"/>
                </a:solidFill>
              </a:rPr>
              <a:t>Cryogenic</a:t>
            </a:r>
            <a:r>
              <a:rPr lang="de-DE" sz="1800" b="1">
                <a:solidFill>
                  <a:srgbClr val="002060"/>
                </a:solidFill>
              </a:rPr>
              <a:t> </a:t>
            </a:r>
            <a:r>
              <a:rPr lang="de-DE" sz="1800" b="1">
                <a:solidFill>
                  <a:srgbClr val="002060"/>
                </a:solidFill>
              </a:rPr>
              <a:t>Stopping</a:t>
            </a:r>
            <a:r>
              <a:rPr lang="de-DE" sz="1800" b="1">
                <a:solidFill>
                  <a:srgbClr val="002060"/>
                </a:solidFill>
              </a:rPr>
              <a:t> </a:t>
            </a:r>
            <a:r>
              <a:rPr lang="de-DE" sz="1800" b="1">
                <a:solidFill>
                  <a:srgbClr val="002060"/>
                </a:solidFill>
              </a:rPr>
              <a:t>Cell</a:t>
            </a:r>
            <a:endParaRPr sz="1800"/>
          </a:p>
        </p:txBody>
      </p:sp>
      <p:sp>
        <p:nvSpPr>
          <p:cNvPr id="534283846" name=""/>
          <p:cNvSpPr txBox="1"/>
          <p:nvPr/>
        </p:nvSpPr>
        <p:spPr bwMode="auto">
          <a:xfrm flipH="0" flipV="0">
            <a:off x="4786978" y="2615067"/>
            <a:ext cx="3652485" cy="36611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marL="0" indent="0" algn="ctr">
              <a:buNone/>
              <a:defRPr/>
            </a:pPr>
            <a:r>
              <a:rPr lang="de-DE" sz="1800" b="1">
                <a:solidFill>
                  <a:srgbClr val="002060"/>
                </a:solidFill>
              </a:rPr>
              <a:t>Tracking </a:t>
            </a:r>
            <a:r>
              <a:rPr lang="de-DE" sz="1800" b="1">
                <a:solidFill>
                  <a:srgbClr val="002060"/>
                </a:solidFill>
              </a:rPr>
              <a:t>detectors</a:t>
            </a:r>
            <a:r>
              <a:rPr lang="de-DE" sz="1800" b="1">
                <a:solidFill>
                  <a:srgbClr val="002060"/>
                </a:solidFill>
              </a:rPr>
              <a:t> </a:t>
            </a:r>
            <a:r>
              <a:rPr lang="de-DE" sz="1800" b="1">
                <a:solidFill>
                  <a:srgbClr val="002060"/>
                </a:solidFill>
              </a:rPr>
              <a:t>for</a:t>
            </a:r>
            <a:r>
              <a:rPr lang="de-DE" sz="1800" b="1">
                <a:solidFill>
                  <a:srgbClr val="002060"/>
                </a:solidFill>
              </a:rPr>
              <a:t> EXPERT</a:t>
            </a:r>
            <a:endParaRPr sz="18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87752433" name="Google Shape;125;p27"/>
          <p:cNvSpPr txBox="1"/>
          <p:nvPr/>
        </p:nvSpPr>
        <p:spPr bwMode="auto">
          <a:xfrm>
            <a:off x="317520" y="130680"/>
            <a:ext cx="6071037" cy="700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45697" rIns="91422" bIns="45697" anchor="b" anchorCtr="0">
            <a:no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" sz="2000" b="1" i="0" u="none" strike="noStrike" cap="none" spc="0">
                <a:solidFill>
                  <a:srgbClr val="333333"/>
                </a:solidFill>
                <a:latin typeface="Arial"/>
                <a:ea typeface="Arial"/>
                <a:cs typeface="Arial"/>
              </a:rPr>
              <a:t>Technical developments</a:t>
            </a:r>
            <a:r>
              <a:rPr lang="en" sz="2000" b="1" i="0" u="none" strike="noStrike" cap="none">
                <a:solidFill>
                  <a:srgbClr val="333333"/>
                </a:solidFill>
                <a:latin typeface="Arial"/>
                <a:ea typeface="Arial"/>
                <a:cs typeface="Arial"/>
              </a:rPr>
              <a:t>: Super-FRS EC</a:t>
            </a:r>
            <a:endParaRPr sz="2000" b="0" i="0" u="none" strike="noStrike" cap="none">
              <a:solidFill>
                <a:srgbClr val="333333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181405885" name="Slide Number Placeholder 3"/>
          <p:cNvSpPr>
            <a:spLocks noGrp="1"/>
          </p:cNvSpPr>
          <p:nvPr/>
        </p:nvSpPr>
        <p:spPr bwMode="auto">
          <a:xfrm>
            <a:off x="8610599" y="6356349"/>
            <a:ext cx="2743200" cy="365124"/>
          </a:xfrm>
        </p:spPr>
        <p:txBody>
          <a:bodyPr spcFirstLastPara="1" wrap="square" lIns="91423" tIns="45699" rIns="91423" bIns="45699" anchor="ctr" anchorCtr="0">
            <a:noAutofit/>
          </a:bodyPr>
          <a:lstStyle>
            <a:def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750" b="0" i="0" u="none" strike="noStrike" cap="none">
                <a:solidFill>
                  <a:srgbClr val="333333"/>
                </a:solidFill>
                <a:latin typeface="Arial"/>
                <a:ea typeface="Arial"/>
                <a:cs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750" b="0" i="0" u="none" strike="noStrike" cap="none">
                <a:solidFill>
                  <a:srgbClr val="333333"/>
                </a:solidFill>
                <a:latin typeface="Arial"/>
                <a:ea typeface="Arial"/>
                <a:cs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750" b="0" i="0" u="none" strike="noStrike" cap="none">
                <a:solidFill>
                  <a:srgbClr val="333333"/>
                </a:solidFill>
                <a:latin typeface="Arial"/>
                <a:ea typeface="Arial"/>
                <a:cs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750" b="0" i="0" u="none" strike="noStrike" cap="none">
                <a:solidFill>
                  <a:srgbClr val="333333"/>
                </a:solidFill>
                <a:latin typeface="Arial"/>
                <a:ea typeface="Arial"/>
                <a:cs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750" b="0" i="0" u="none" strike="noStrike" cap="none">
                <a:solidFill>
                  <a:srgbClr val="333333"/>
                </a:solidFill>
                <a:latin typeface="Arial"/>
                <a:ea typeface="Arial"/>
                <a:cs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750" b="0" i="0" u="none" strike="noStrike" cap="none">
                <a:solidFill>
                  <a:srgbClr val="333333"/>
                </a:solidFill>
                <a:latin typeface="Arial"/>
                <a:ea typeface="Arial"/>
                <a:cs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750" b="0" i="0" u="none" strike="noStrike" cap="none">
                <a:solidFill>
                  <a:srgbClr val="333333"/>
                </a:solidFill>
                <a:latin typeface="Arial"/>
                <a:ea typeface="Arial"/>
                <a:cs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750" b="0" i="0" u="none" strike="noStrike" cap="none">
                <a:solidFill>
                  <a:srgbClr val="333333"/>
                </a:solidFill>
                <a:latin typeface="Arial"/>
                <a:ea typeface="Arial"/>
                <a:cs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750" b="0" i="0" u="none" strike="noStrike" cap="none">
                <a:solidFill>
                  <a:srgbClr val="333333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fld id="{E9F8015D-4D49-FFC8-B28E-33DB4411239B}" type="slidenum">
              <a:rPr lang="de-DE"/>
              <a:t>9</a:t>
            </a:fld>
            <a:endParaRPr lang="de-DE"/>
          </a:p>
        </p:txBody>
      </p:sp>
      <p:sp>
        <p:nvSpPr>
          <p:cNvPr id="2121113600" name="Slide Number Placeholder 3"/>
          <p:cNvSpPr>
            <a:spLocks noGrp="1"/>
          </p:cNvSpPr>
          <p:nvPr/>
        </p:nvSpPr>
        <p:spPr bwMode="auto">
          <a:xfrm>
            <a:off x="8610599" y="6356349"/>
            <a:ext cx="2743200" cy="365124"/>
          </a:xfrm>
        </p:spPr>
        <p:txBody>
          <a:bodyPr spcFirstLastPara="1" wrap="square" lIns="91423" tIns="45699" rIns="91423" bIns="45699" anchor="ctr" anchorCtr="0">
            <a:noAutofit/>
          </a:bodyPr>
          <a:lstStyle>
            <a:def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750" b="0" i="0" u="none" strike="noStrike" cap="none">
                <a:solidFill>
                  <a:srgbClr val="333333"/>
                </a:solidFill>
                <a:latin typeface="Arial"/>
                <a:ea typeface="Arial"/>
                <a:cs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750" b="0" i="0" u="none" strike="noStrike" cap="none">
                <a:solidFill>
                  <a:srgbClr val="333333"/>
                </a:solidFill>
                <a:latin typeface="Arial"/>
                <a:ea typeface="Arial"/>
                <a:cs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750" b="0" i="0" u="none" strike="noStrike" cap="none">
                <a:solidFill>
                  <a:srgbClr val="333333"/>
                </a:solidFill>
                <a:latin typeface="Arial"/>
                <a:ea typeface="Arial"/>
                <a:cs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750" b="0" i="0" u="none" strike="noStrike" cap="none">
                <a:solidFill>
                  <a:srgbClr val="333333"/>
                </a:solidFill>
                <a:latin typeface="Arial"/>
                <a:ea typeface="Arial"/>
                <a:cs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750" b="0" i="0" u="none" strike="noStrike" cap="none">
                <a:solidFill>
                  <a:srgbClr val="333333"/>
                </a:solidFill>
                <a:latin typeface="Arial"/>
                <a:ea typeface="Arial"/>
                <a:cs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750" b="0" i="0" u="none" strike="noStrike" cap="none">
                <a:solidFill>
                  <a:srgbClr val="333333"/>
                </a:solidFill>
                <a:latin typeface="Arial"/>
                <a:ea typeface="Arial"/>
                <a:cs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750" b="0" i="0" u="none" strike="noStrike" cap="none">
                <a:solidFill>
                  <a:srgbClr val="333333"/>
                </a:solidFill>
                <a:latin typeface="Arial"/>
                <a:ea typeface="Arial"/>
                <a:cs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750" b="0" i="0" u="none" strike="noStrike" cap="none">
                <a:solidFill>
                  <a:srgbClr val="333333"/>
                </a:solidFill>
                <a:latin typeface="Arial"/>
                <a:ea typeface="Arial"/>
                <a:cs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750" b="0" i="0" u="none" strike="noStrike" cap="none">
                <a:solidFill>
                  <a:srgbClr val="333333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fld id="{D9D35BF7-BFBD-7ECA-E0F6-EA626E88EE46}" type="slidenum">
              <a:rPr lang="en-US"/>
              <a:t>9</a:t>
            </a:fld>
            <a:endParaRPr lang="en-US"/>
          </a:p>
        </p:txBody>
      </p:sp>
      <p:sp>
        <p:nvSpPr>
          <p:cNvPr id="992024657" name="TextBox 6"/>
          <p:cNvSpPr txBox="1"/>
          <p:nvPr/>
        </p:nvSpPr>
        <p:spPr bwMode="auto">
          <a:xfrm flipH="0" flipV="0">
            <a:off x="64801" y="3948408"/>
            <a:ext cx="8999666" cy="8383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889" indent="-342889">
              <a:spcBef>
                <a:spcPts val="599"/>
              </a:spcBef>
              <a:buFont typeface="Arial"/>
              <a:buChar char="•"/>
              <a:defRPr/>
            </a:pPr>
            <a:r>
              <a:rPr lang="en-GB" sz="1300"/>
              <a:t>Recovers &gt;98% of (precious!) buffer gas He 6.0; purifies buffer gas at each cycle</a:t>
            </a:r>
            <a:endParaRPr sz="1300"/>
          </a:p>
          <a:p>
            <a:pPr marL="342889" indent="-342889">
              <a:spcBef>
                <a:spcPts val="599"/>
              </a:spcBef>
              <a:buFont typeface="Arial"/>
              <a:buChar char="•"/>
              <a:defRPr/>
            </a:pPr>
            <a:r>
              <a:rPr lang="en-GB" sz="1300"/>
              <a:t>Final design report accepted; purchasing under way; test and assembly of first components will start in next weeks</a:t>
            </a:r>
            <a:endParaRPr sz="1300"/>
          </a:p>
          <a:p>
            <a:pPr marL="342889" indent="-342889">
              <a:spcBef>
                <a:spcPts val="599"/>
              </a:spcBef>
              <a:buFont typeface="Arial"/>
              <a:buChar char="•"/>
              <a:defRPr/>
            </a:pPr>
            <a:r>
              <a:rPr lang="en-GB" sz="1300"/>
              <a:t>GSI engineering run in Q4 2023: test with beams</a:t>
            </a:r>
            <a:endParaRPr sz="1300"/>
          </a:p>
        </p:txBody>
      </p:sp>
      <p:grpSp>
        <p:nvGrpSpPr>
          <p:cNvPr id="966599336" name="Group 5"/>
          <p:cNvGrpSpPr>
            <a:grpSpLocks noChangeAspect="1"/>
          </p:cNvGrpSpPr>
          <p:nvPr/>
        </p:nvGrpSpPr>
        <p:grpSpPr bwMode="auto">
          <a:xfrm flipH="0" flipV="0">
            <a:off x="181467" y="1178695"/>
            <a:ext cx="8520982" cy="2765124"/>
            <a:chOff x="0" y="0"/>
            <a:chExt cx="8520982" cy="2765124"/>
          </a:xfrm>
        </p:grpSpPr>
        <p:pic>
          <p:nvPicPr>
            <p:cNvPr id="450042928" name="Imagine 40"/>
            <p:cNvPicPr/>
            <p:nvPr/>
          </p:nvPicPr>
          <p:blipFill>
            <a:blip r:embed="rId2"/>
            <a:stretch/>
          </p:blipFill>
          <p:spPr bwMode="auto">
            <a:xfrm>
              <a:off x="0" y="0"/>
              <a:ext cx="5475863" cy="2765124"/>
            </a:xfrm>
            <a:prstGeom prst="rect">
              <a:avLst/>
            </a:prstGeom>
          </p:spPr>
        </p:pic>
        <p:pic>
          <p:nvPicPr>
            <p:cNvPr id="350543987" name="Picture 2"/>
            <p:cNvPicPr>
              <a:picLocks noChangeAspect="1" noChangeArrowheads="1"/>
            </p:cNvPicPr>
            <p:nvPr/>
          </p:nvPicPr>
          <p:blipFill>
            <a:blip r:embed="rId3"/>
            <a:stretch/>
          </p:blipFill>
          <p:spPr bwMode="auto">
            <a:xfrm>
              <a:off x="5093187" y="214482"/>
              <a:ext cx="3427795" cy="2480671"/>
            </a:xfrm>
            <a:prstGeom prst="rect">
              <a:avLst/>
            </a:prstGeom>
            <a:noFill/>
            <a:ln>
              <a:noFill/>
            </a:ln>
            <a:effectLst/>
          </p:spPr>
        </p:pic>
      </p:grpSp>
      <p:pic>
        <p:nvPicPr>
          <p:cNvPr id="425075055" name="Picture 10" descr="JY"/>
          <p:cNvPicPr>
            <a:picLocks noChangeAspect="1" noChangeArrowheads="1"/>
          </p:cNvPicPr>
          <p:nvPr/>
        </p:nvPicPr>
        <p:blipFill>
          <a:blip r:embed="rId4"/>
          <a:stretch/>
        </p:blipFill>
        <p:spPr bwMode="auto">
          <a:xfrm flipH="0" flipV="0">
            <a:off x="8321989" y="945321"/>
            <a:ext cx="577219" cy="42668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683344" name="Picture 2" descr="Bildergebnis für eli-np"/>
          <p:cNvPicPr>
            <a:picLocks noChangeAspect="1" noChangeArrowheads="1"/>
          </p:cNvPicPr>
          <p:nvPr/>
        </p:nvPicPr>
        <p:blipFill>
          <a:blip r:embed="rId5"/>
          <a:stretch/>
        </p:blipFill>
        <p:spPr bwMode="auto">
          <a:xfrm flipH="0" flipV="0">
            <a:off x="7697033" y="913571"/>
            <a:ext cx="457147" cy="458100"/>
          </a:xfrm>
          <a:prstGeom prst="rect">
            <a:avLst/>
          </a:prstGeom>
          <a:noFill/>
          <a:ln>
            <a:noFill/>
          </a:ln>
        </p:spPr>
      </p:pic>
      <p:sp>
        <p:nvSpPr>
          <p:cNvPr id="2060079855" name="Rechteck 2"/>
          <p:cNvSpPr/>
          <p:nvPr/>
        </p:nvSpPr>
        <p:spPr bwMode="auto">
          <a:xfrm>
            <a:off x="1713105" y="913570"/>
            <a:ext cx="5942837" cy="3051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b="1">
                <a:solidFill>
                  <a:srgbClr val="002060"/>
                </a:solidFill>
              </a:rPr>
              <a:t>Helium Recovery Unit (HRU) for Super-FRS Cryogenic Stopping Cell</a:t>
            </a:r>
            <a:endParaRPr lang="en-GB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theme/_rels/theme1.xml.rels><?xml version="1.0" encoding="UTF-8" standalone="yes"?><Relationships xmlns="http://schemas.openxmlformats.org/package/2006/relationships"></Relationships>
</file>

<file path=ppt/theme/theme1.xml><?xml version="1.0" encoding="utf-8"?>
<a:theme xmlns:a="http://schemas.openxmlformats.org/drawingml/2006/main" xmlns:r="http://schemas.openxmlformats.org/officeDocument/2006/relationships" xmlns:p="http://schemas.openxmlformats.org/presentation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0</Words>
  <Application>ONLYOFFICE/7.3.3.49</Application>
  <DocSecurity>0</DocSecurity>
  <PresentationFormat>On-screen Show (4:3)</PresentationFormat>
  <Paragraphs>0</Paragraphs>
  <Slides>26</Slides>
  <Notes>26</Notes>
  <HiddenSlides>0</HiddenSlides>
  <MMClips>2</MMClips>
  <ScaleCrop>0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Theme 1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</vt:vector>
  </TitlesOfParts>
  <Manager/>
  <Company/>
  <LinksUpToDate>0</LinksUpToDate>
  <SharedDoc>0</SharedDoc>
  <HyperlinkBase/>
  <HyperlinksChanged>0</HyperlinksChanged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/>
  <dc:identifier/>
  <dc:language/>
  <cp:lastModifiedBy>h.albers</cp:lastModifiedBy>
  <cp:revision>24</cp:revision>
  <dcterms:modified xsi:type="dcterms:W3CDTF">2023-07-18T07:43:29Z</dcterms:modified>
  <cp:category/>
  <cp:contentStatus/>
  <cp:version/>
</cp:coreProperties>
</file>