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1"/>
  </p:notesMasterIdLst>
  <p:sldIdLst>
    <p:sldId id="256" r:id="rId2"/>
    <p:sldId id="616" r:id="rId3"/>
    <p:sldId id="2136" r:id="rId4"/>
    <p:sldId id="2217" r:id="rId5"/>
    <p:sldId id="2138" r:id="rId6"/>
    <p:sldId id="2123" r:id="rId7"/>
    <p:sldId id="2216" r:id="rId8"/>
    <p:sldId id="2210" r:id="rId9"/>
    <p:sldId id="2206" r:id="rId10"/>
    <p:sldId id="2144" r:id="rId11"/>
    <p:sldId id="2262" r:id="rId12"/>
    <p:sldId id="2260" r:id="rId13"/>
    <p:sldId id="2233" r:id="rId14"/>
    <p:sldId id="2231" r:id="rId15"/>
    <p:sldId id="2211" r:id="rId16"/>
    <p:sldId id="2212" r:id="rId17"/>
    <p:sldId id="2228" r:id="rId18"/>
    <p:sldId id="2261" r:id="rId19"/>
    <p:sldId id="2067" r:id="rId20"/>
    <p:sldId id="2255" r:id="rId21"/>
    <p:sldId id="2257" r:id="rId22"/>
    <p:sldId id="284" r:id="rId23"/>
    <p:sldId id="257" r:id="rId24"/>
    <p:sldId id="2245" r:id="rId25"/>
    <p:sldId id="2259" r:id="rId26"/>
    <p:sldId id="2251" r:id="rId27"/>
    <p:sldId id="318" r:id="rId28"/>
    <p:sldId id="1796" r:id="rId29"/>
    <p:sldId id="1801" r:id="rId30"/>
  </p:sldIdLst>
  <p:sldSz cx="9144000" cy="5143500" type="screen16x9"/>
  <p:notesSz cx="9144000" cy="5143500"/>
  <p:defaultTextStyle>
    <a:defPPr>
      <a:defRPr lang="de-DE"/>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01"/>
    <p:restoredTop sz="89940"/>
  </p:normalViewPr>
  <p:slideViewPr>
    <p:cSldViewPr>
      <p:cViewPr>
        <p:scale>
          <a:sx n="100" d="100"/>
          <a:sy n="100" d="100"/>
        </p:scale>
        <p:origin x="608" y="776"/>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Überschriftenplatzhalter 1"/>
          <p:cNvSpPr>
            <a:spLocks noGrp="1"/>
          </p:cNvSpPr>
          <p:nvPr>
            <p:ph type="hdr" sz="quarter"/>
          </p:nvPr>
        </p:nvSpPr>
        <p:spPr bwMode="auto">
          <a:xfrm>
            <a:off x="1" y="1"/>
            <a:ext cx="2985557" cy="501095"/>
          </a:xfrm>
          <a:prstGeom prst="rect">
            <a:avLst/>
          </a:prstGeom>
        </p:spPr>
        <p:txBody>
          <a:bodyPr vert="horz" lIns="92454" tIns="46227" rIns="92454" bIns="46227" rtlCol="0"/>
          <a:lstStyle>
            <a:lvl1pPr algn="l">
              <a:defRPr sz="1200"/>
            </a:lvl1pPr>
          </a:lstStyle>
          <a:p>
            <a:pPr>
              <a:defRPr/>
            </a:pPr>
            <a:endParaRPr lang="de-DE"/>
          </a:p>
        </p:txBody>
      </p:sp>
      <p:sp>
        <p:nvSpPr>
          <p:cNvPr id="3" name="Datumsplatzhalter 2"/>
          <p:cNvSpPr>
            <a:spLocks noGrp="1"/>
          </p:cNvSpPr>
          <p:nvPr>
            <p:ph type="dt" idx="1"/>
          </p:nvPr>
        </p:nvSpPr>
        <p:spPr bwMode="auto">
          <a:xfrm>
            <a:off x="3902599" y="1"/>
            <a:ext cx="2985557" cy="501095"/>
          </a:xfrm>
          <a:prstGeom prst="rect">
            <a:avLst/>
          </a:prstGeom>
        </p:spPr>
        <p:txBody>
          <a:bodyPr vert="horz" lIns="92454" tIns="46227" rIns="92454" bIns="46227" rtlCol="0"/>
          <a:lstStyle>
            <a:lvl1pPr algn="r">
              <a:defRPr sz="1200"/>
            </a:lvl1pPr>
          </a:lstStyle>
          <a:p>
            <a:pPr>
              <a:defRPr/>
            </a:pPr>
            <a:fld id="{98C828EF-C252-394A-93BF-1C478CFA0896}" type="datetimeFigureOut">
              <a:rPr lang="de-DE"/>
              <a:t>03.07.23</a:t>
            </a:fld>
            <a:endParaRPr lang="de-DE"/>
          </a:p>
        </p:txBody>
      </p:sp>
      <p:sp>
        <p:nvSpPr>
          <p:cNvPr id="4" name="Folienbildplatzhalter 3"/>
          <p:cNvSpPr>
            <a:spLocks noGrp="1" noRot="1" noChangeAspect="1"/>
          </p:cNvSpPr>
          <p:nvPr>
            <p:ph type="sldImg" idx="2"/>
          </p:nvPr>
        </p:nvSpPr>
        <p:spPr bwMode="auto">
          <a:xfrm>
            <a:off x="104775" y="752475"/>
            <a:ext cx="6680200" cy="3757613"/>
          </a:xfrm>
          <a:prstGeom prst="rect">
            <a:avLst/>
          </a:prstGeom>
          <a:noFill/>
          <a:ln w="12700">
            <a:solidFill>
              <a:prstClr val="black"/>
            </a:solidFill>
          </a:ln>
        </p:spPr>
        <p:txBody>
          <a:bodyPr vert="horz" lIns="92454" tIns="46227" rIns="92454" bIns="46227" rtlCol="0" anchor="ctr"/>
          <a:lstStyle/>
          <a:p>
            <a:pPr>
              <a:defRPr/>
            </a:pPr>
            <a:endParaRPr lang="de-DE"/>
          </a:p>
        </p:txBody>
      </p:sp>
      <p:sp>
        <p:nvSpPr>
          <p:cNvPr id="5" name="Notizenplatzhalter 4"/>
          <p:cNvSpPr>
            <a:spLocks noGrp="1"/>
          </p:cNvSpPr>
          <p:nvPr>
            <p:ph type="body" sz="quarter" idx="3"/>
          </p:nvPr>
        </p:nvSpPr>
        <p:spPr bwMode="auto">
          <a:xfrm>
            <a:off x="688976" y="4760399"/>
            <a:ext cx="5511800" cy="4509849"/>
          </a:xfrm>
          <a:prstGeom prst="rect">
            <a:avLst/>
          </a:prstGeom>
        </p:spPr>
        <p:txBody>
          <a:bodyPr vert="horz" lIns="92454" tIns="46227" rIns="92454" bIns="46227"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ußzeilenplatzhalter 5"/>
          <p:cNvSpPr>
            <a:spLocks noGrp="1"/>
          </p:cNvSpPr>
          <p:nvPr>
            <p:ph type="ftr" sz="quarter" idx="4"/>
          </p:nvPr>
        </p:nvSpPr>
        <p:spPr bwMode="auto">
          <a:xfrm>
            <a:off x="1" y="9519055"/>
            <a:ext cx="2985557" cy="501095"/>
          </a:xfrm>
          <a:prstGeom prst="rect">
            <a:avLst/>
          </a:prstGeom>
        </p:spPr>
        <p:txBody>
          <a:bodyPr vert="horz" lIns="92454" tIns="46227" rIns="92454" bIns="46227" rtlCol="0" anchor="b"/>
          <a:lstStyle>
            <a:lvl1pPr algn="l">
              <a:defRPr sz="1200"/>
            </a:lvl1pPr>
          </a:lstStyle>
          <a:p>
            <a:pPr>
              <a:defRPr/>
            </a:pPr>
            <a:endParaRPr lang="de-DE"/>
          </a:p>
        </p:txBody>
      </p:sp>
      <p:sp>
        <p:nvSpPr>
          <p:cNvPr id="7" name="Foliennummernplatzhalter 6"/>
          <p:cNvSpPr>
            <a:spLocks noGrp="1"/>
          </p:cNvSpPr>
          <p:nvPr>
            <p:ph type="sldNum" sz="quarter" idx="5"/>
          </p:nvPr>
        </p:nvSpPr>
        <p:spPr bwMode="auto">
          <a:xfrm>
            <a:off x="3902599" y="9519055"/>
            <a:ext cx="2985557" cy="501095"/>
          </a:xfrm>
          <a:prstGeom prst="rect">
            <a:avLst/>
          </a:prstGeom>
        </p:spPr>
        <p:txBody>
          <a:bodyPr vert="horz" lIns="92454" tIns="46227" rIns="92454" bIns="46227" rtlCol="0" anchor="b"/>
          <a:lstStyle>
            <a:lvl1pPr algn="r">
              <a:defRPr sz="1200"/>
            </a:lvl1pPr>
          </a:lstStyle>
          <a:p>
            <a:pPr>
              <a:defRPr/>
            </a:pPr>
            <a:fld id="{DAE02386-BEE7-5D4D-B4E7-4BB579C47884}" type="slidenum">
              <a:rPr lang="de-DE"/>
              <a:t>‹#›</a:t>
            </a:fld>
            <a:endParaRPr lang="de-DE"/>
          </a:p>
        </p:txBody>
      </p:sp>
    </p:spTree>
  </p:cSld>
  <p:clrMap bg1="lt1" tx1="dk1" bg2="lt2" tx2="dk2" accent1="accent1" accent2="accent2" accent3="accent3" accent4="accent4" accent5="accent5" accent6="accent6" hlink="hlink" folHlink="folHlink"/>
  <p:hf hdr="0" ftr="0" dt="0"/>
  <p:notesStyle>
    <a:lvl1pPr marL="0" algn="l" defTabSz="457200">
      <a:defRPr sz="1200">
        <a:solidFill>
          <a:schemeClr val="tx1"/>
        </a:solidFill>
        <a:latin typeface="+mn-lt"/>
        <a:ea typeface="+mn-ea"/>
        <a:cs typeface="+mn-cs"/>
      </a:defRPr>
    </a:lvl1pPr>
    <a:lvl2pPr marL="457200" algn="l" defTabSz="457200">
      <a:defRPr sz="1200">
        <a:solidFill>
          <a:schemeClr val="tx1"/>
        </a:solidFill>
        <a:latin typeface="+mn-lt"/>
        <a:ea typeface="+mn-ea"/>
        <a:cs typeface="+mn-cs"/>
      </a:defRPr>
    </a:lvl2pPr>
    <a:lvl3pPr marL="914400" algn="l" defTabSz="457200">
      <a:defRPr sz="1200">
        <a:solidFill>
          <a:schemeClr val="tx1"/>
        </a:solidFill>
        <a:latin typeface="+mn-lt"/>
        <a:ea typeface="+mn-ea"/>
        <a:cs typeface="+mn-cs"/>
      </a:defRPr>
    </a:lvl3pPr>
    <a:lvl4pPr marL="1371600" algn="l" defTabSz="457200">
      <a:defRPr sz="1200">
        <a:solidFill>
          <a:schemeClr val="tx1"/>
        </a:solidFill>
        <a:latin typeface="+mn-lt"/>
        <a:ea typeface="+mn-ea"/>
        <a:cs typeface="+mn-cs"/>
      </a:defRPr>
    </a:lvl4pPr>
    <a:lvl5pPr marL="1828800" algn="l" defTabSz="457200">
      <a:defRPr sz="1200">
        <a:solidFill>
          <a:schemeClr val="tx1"/>
        </a:solidFill>
        <a:latin typeface="+mn-lt"/>
        <a:ea typeface="+mn-ea"/>
        <a:cs typeface="+mn-cs"/>
      </a:defRPr>
    </a:lvl5pPr>
    <a:lvl6pPr marL="2286000" algn="l" defTabSz="457200">
      <a:defRPr sz="1200">
        <a:solidFill>
          <a:schemeClr val="tx1"/>
        </a:solidFill>
        <a:latin typeface="+mn-lt"/>
        <a:ea typeface="+mn-ea"/>
        <a:cs typeface="+mn-cs"/>
      </a:defRPr>
    </a:lvl6pPr>
    <a:lvl7pPr marL="2743200" algn="l" defTabSz="457200">
      <a:defRPr sz="1200">
        <a:solidFill>
          <a:schemeClr val="tx1"/>
        </a:solidFill>
        <a:latin typeface="+mn-lt"/>
        <a:ea typeface="+mn-ea"/>
        <a:cs typeface="+mn-cs"/>
      </a:defRPr>
    </a:lvl7pPr>
    <a:lvl8pPr marL="3200400" algn="l" defTabSz="457200">
      <a:defRPr sz="1200">
        <a:solidFill>
          <a:schemeClr val="tx1"/>
        </a:solidFill>
        <a:latin typeface="+mn-lt"/>
        <a:ea typeface="+mn-ea"/>
        <a:cs typeface="+mn-cs"/>
      </a:defRPr>
    </a:lvl8pPr>
    <a:lvl9pPr marL="3657600" algn="l" defTabSz="4572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AE02386-BEE7-5D4D-B4E7-4BB579C47884}" type="slidenum">
              <a:rPr lang="de-DE" smtClean="0"/>
              <a:t>2</a:t>
            </a:fld>
            <a:endParaRPr lang="de-DE"/>
          </a:p>
        </p:txBody>
      </p:sp>
    </p:spTree>
    <p:extLst>
      <p:ext uri="{BB962C8B-B14F-4D97-AF65-F5344CB8AC3E}">
        <p14:creationId xmlns:p14="http://schemas.microsoft.com/office/powerpoint/2010/main" val="1570874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SHIP PS test = test of power supplies</a:t>
            </a:r>
          </a:p>
        </p:txBody>
      </p:sp>
      <p:sp>
        <p:nvSpPr>
          <p:cNvPr id="4" name="Slide Number Placeholder 3"/>
          <p:cNvSpPr>
            <a:spLocks noGrp="1"/>
          </p:cNvSpPr>
          <p:nvPr>
            <p:ph type="sldNum" sz="quarter" idx="5"/>
          </p:nvPr>
        </p:nvSpPr>
        <p:spPr/>
        <p:txBody>
          <a:bodyPr/>
          <a:lstStyle/>
          <a:p>
            <a:pPr>
              <a:defRPr/>
            </a:pPr>
            <a:fld id="{DAE02386-BEE7-5D4D-B4E7-4BB579C47884}" type="slidenum">
              <a:rPr lang="de-DE" smtClean="0"/>
              <a:t>20</a:t>
            </a:fld>
            <a:endParaRPr lang="de-DE"/>
          </a:p>
        </p:txBody>
      </p:sp>
    </p:spTree>
    <p:extLst>
      <p:ext uri="{BB962C8B-B14F-4D97-AF65-F5344CB8AC3E}">
        <p14:creationId xmlns:p14="http://schemas.microsoft.com/office/powerpoint/2010/main" val="2065943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r>
              <a:rPr lang="en-GB" dirty="0"/>
              <a:t>Reference for ECE/ECSG</a:t>
            </a:r>
          </a:p>
          <a:p>
            <a:pPr>
              <a:defRPr/>
            </a:pPr>
            <a:r>
              <a:rPr lang="en-GB" dirty="0"/>
              <a:t>Our field makes it necessary to create dedicated experiments to perform different types of measurements, which are here  briefly described. As all FAIR pillars, NUSTAR is organised as a project, but with different experiments (or sub collaborations) dealing with the different and often complementary techniques.</a:t>
            </a:r>
          </a:p>
        </p:txBody>
      </p:sp>
      <p:sp>
        <p:nvSpPr>
          <p:cNvPr id="4" name="Slide Number Placeholder 3"/>
          <p:cNvSpPr>
            <a:spLocks noGrp="1"/>
          </p:cNvSpPr>
          <p:nvPr>
            <p:ph type="sldNum" sz="quarter" idx="10"/>
          </p:nvPr>
        </p:nvSpPr>
        <p:spPr bwMode="auto"/>
        <p:txBody>
          <a:bodyPr/>
          <a:lstStyle/>
          <a:p>
            <a:pPr>
              <a:defRPr/>
            </a:pPr>
            <a:fld id="{D1064BCA-6CCF-4444-8245-850F8E68BF06}" type="slidenum">
              <a:rPr lang="de-DE"/>
              <a:t>23</a:t>
            </a:fld>
            <a:endParaRPr lang="de-DE"/>
          </a:p>
        </p:txBody>
      </p:sp>
    </p:spTree>
    <p:extLst>
      <p:ext uri="{BB962C8B-B14F-4D97-AF65-F5344CB8AC3E}">
        <p14:creationId xmlns:p14="http://schemas.microsoft.com/office/powerpoint/2010/main" val="3410161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726FDA-EF0D-4FEB-B083-C905DD360ED1}" type="slidenum">
              <a:rPr lang="en-GB" smtClean="0"/>
              <a:t>24</a:t>
            </a:fld>
            <a:endParaRPr lang="en-GB"/>
          </a:p>
        </p:txBody>
      </p:sp>
    </p:spTree>
    <p:extLst>
      <p:ext uri="{BB962C8B-B14F-4D97-AF65-F5344CB8AC3E}">
        <p14:creationId xmlns:p14="http://schemas.microsoft.com/office/powerpoint/2010/main" val="2818466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4313" indent="-214313">
              <a:spcAft>
                <a:spcPts val="450"/>
              </a:spcAft>
              <a:buFont typeface="Wingdings" pitchFamily="2" charset="2"/>
              <a:buChar char="q"/>
            </a:pPr>
            <a:r>
              <a:rPr lang="en-US" sz="1200" dirty="0"/>
              <a:t>Quasi-elastic knock-out of deuterons along the C isotopic chain to probe the number of quasi-deuterons in a nucleus and their isospin dependence.</a:t>
            </a:r>
          </a:p>
          <a:p>
            <a:pPr marL="214313" indent="-214313">
              <a:buFont typeface="Wingdings" pitchFamily="2" charset="2"/>
              <a:buChar char="q"/>
            </a:pPr>
            <a:r>
              <a:rPr lang="en-US" sz="1200" dirty="0"/>
              <a:t>Kinematically complete measurements at R3B using high purity beams from the FRS at high energies (justifying the quasi-elastic assumption).</a:t>
            </a:r>
          </a:p>
          <a:p>
            <a:endParaRPr lang="en-GB" dirty="0"/>
          </a:p>
        </p:txBody>
      </p:sp>
      <p:sp>
        <p:nvSpPr>
          <p:cNvPr id="4" name="Slide Number Placeholder 3"/>
          <p:cNvSpPr>
            <a:spLocks noGrp="1"/>
          </p:cNvSpPr>
          <p:nvPr>
            <p:ph type="sldNum" sz="quarter" idx="5"/>
          </p:nvPr>
        </p:nvSpPr>
        <p:spPr/>
        <p:txBody>
          <a:bodyPr/>
          <a:lstStyle/>
          <a:p>
            <a:fld id="{DAE02386-BEE7-5D4D-B4E7-4BB579C47884}" type="slidenum">
              <a:rPr lang="de-DE" smtClean="0"/>
              <a:t>25</a:t>
            </a:fld>
            <a:endParaRPr lang="de-DE"/>
          </a:p>
        </p:txBody>
      </p:sp>
    </p:spTree>
    <p:extLst>
      <p:ext uri="{BB962C8B-B14F-4D97-AF65-F5344CB8AC3E}">
        <p14:creationId xmlns:p14="http://schemas.microsoft.com/office/powerpoint/2010/main" val="3396802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figure: 10% acceptance.</a:t>
            </a:r>
          </a:p>
        </p:txBody>
      </p:sp>
      <p:sp>
        <p:nvSpPr>
          <p:cNvPr id="4" name="Slide Number Placeholder 3"/>
          <p:cNvSpPr>
            <a:spLocks noGrp="1"/>
          </p:cNvSpPr>
          <p:nvPr>
            <p:ph type="sldNum" sz="quarter" idx="5"/>
          </p:nvPr>
        </p:nvSpPr>
        <p:spPr/>
        <p:txBody>
          <a:bodyPr/>
          <a:lstStyle/>
          <a:p>
            <a:pPr>
              <a:defRPr/>
            </a:pPr>
            <a:fld id="{DAE02386-BEE7-5D4D-B4E7-4BB579C47884}" type="slidenum">
              <a:rPr lang="de-DE" smtClean="0"/>
              <a:t>28</a:t>
            </a:fld>
            <a:endParaRPr lang="de-DE"/>
          </a:p>
        </p:txBody>
      </p:sp>
    </p:spTree>
    <p:extLst>
      <p:ext uri="{BB962C8B-B14F-4D97-AF65-F5344CB8AC3E}">
        <p14:creationId xmlns:p14="http://schemas.microsoft.com/office/powerpoint/2010/main" val="448628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A2C25E9C-0BA0-930A-0B7C-946ED1C4F92F}"/>
              </a:ext>
            </a:extLst>
          </p:cNvPr>
          <p:cNvSpPr>
            <a:spLocks noGrp="1" noRot="1" noChangeAspect="1" noChangeArrowheads="1" noTextEdit="1"/>
          </p:cNvSpPr>
          <p:nvPr>
            <p:ph type="sldImg"/>
          </p:nvPr>
        </p:nvSpPr>
        <p:spPr>
          <a:xfrm>
            <a:off x="168275" y="731838"/>
            <a:ext cx="6508750" cy="3662362"/>
          </a:xfrm>
          <a:ln/>
        </p:spPr>
      </p:sp>
      <p:sp>
        <p:nvSpPr>
          <p:cNvPr id="69634" name="Notes Placeholder 2">
            <a:extLst>
              <a:ext uri="{FF2B5EF4-FFF2-40B4-BE49-F238E27FC236}">
                <a16:creationId xmlns:a16="http://schemas.microsoft.com/office/drawing/2014/main" id="{1123ABCC-0FD2-9754-F299-69739CE4FBD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err="1">
                <a:latin typeface="Arial" panose="020B0604020202020204" pitchFamily="34" charset="0"/>
                <a:ea typeface="ＭＳ Ｐゴシック" panose="020B0600070205080204" pitchFamily="34" charset="-128"/>
              </a:rPr>
              <a:t>We</a:t>
            </a:r>
            <a:r>
              <a:rPr lang="de-DE" altLang="de-DE" dirty="0">
                <a:latin typeface="Arial" panose="020B0604020202020204" pitchFamily="34" charset="0"/>
                <a:ea typeface="ＭＳ Ｐゴシック" panose="020B0600070205080204" pitchFamily="34" charset="-128"/>
              </a:rPr>
              <a:t> </a:t>
            </a:r>
            <a:r>
              <a:rPr lang="de-DE" altLang="de-DE" dirty="0" err="1">
                <a:latin typeface="Arial" panose="020B0604020202020204" pitchFamily="34" charset="0"/>
                <a:ea typeface="ＭＳ Ｐゴシック" panose="020B0600070205080204" pitchFamily="34" charset="-128"/>
              </a:rPr>
              <a:t>had</a:t>
            </a:r>
            <a:r>
              <a:rPr lang="de-DE" altLang="de-DE" dirty="0">
                <a:latin typeface="Arial" panose="020B0604020202020204" pitchFamily="34" charset="0"/>
                <a:ea typeface="ＭＳ Ｐゴシック" panose="020B0600070205080204" pitchFamily="34" charset="-128"/>
              </a:rPr>
              <a:t> a 10-year upgrade </a:t>
            </a:r>
            <a:r>
              <a:rPr lang="de-DE" altLang="de-DE" dirty="0" err="1">
                <a:latin typeface="Arial" panose="020B0604020202020204" pitchFamily="34" charset="0"/>
                <a:ea typeface="ＭＳ Ｐゴシック" panose="020B0600070205080204" pitchFamily="34" charset="-128"/>
              </a:rPr>
              <a:t>freeze</a:t>
            </a:r>
            <a:r>
              <a:rPr lang="de-DE" altLang="de-DE" dirty="0">
                <a:latin typeface="Arial" panose="020B0604020202020204" pitchFamily="34" charset="0"/>
                <a:ea typeface="ＭＳ Ｐゴシック" panose="020B0600070205080204" pitchFamily="34" charset="-128"/>
              </a:rPr>
              <a:t> </a:t>
            </a:r>
            <a:r>
              <a:rPr lang="de-DE" altLang="de-DE" dirty="0" err="1">
                <a:latin typeface="Arial" panose="020B0604020202020204" pitchFamily="34" charset="0"/>
                <a:ea typeface="ＭＳ Ｐゴシック" panose="020B0600070205080204" pitchFamily="34" charset="-128"/>
              </a:rPr>
              <a:t>for</a:t>
            </a:r>
            <a:r>
              <a:rPr lang="de-DE" altLang="de-DE" dirty="0">
                <a:latin typeface="Arial" panose="020B0604020202020204" pitchFamily="34" charset="0"/>
                <a:ea typeface="ＭＳ Ｐゴシック" panose="020B0600070205080204" pitchFamily="34" charset="-128"/>
              </a:rPr>
              <a:t> ESR </a:t>
            </a:r>
            <a:r>
              <a:rPr lang="de-DE" altLang="de-DE" dirty="0" err="1">
                <a:latin typeface="Arial" panose="020B0604020202020204" pitchFamily="34" charset="0"/>
                <a:ea typeface="ＭＳ Ｐゴシック" panose="020B0600070205080204" pitchFamily="34" charset="-128"/>
              </a:rPr>
              <a:t>upgrades</a:t>
            </a:r>
            <a:r>
              <a:rPr lang="de-DE" altLang="de-DE" dirty="0">
                <a:latin typeface="Arial" panose="020B0604020202020204" pitchFamily="34" charset="0"/>
                <a:ea typeface="ＭＳ Ｐゴシック" panose="020B0600070205080204" pitchFamily="34" charset="-128"/>
              </a:rPr>
              <a:t>.</a:t>
            </a:r>
          </a:p>
        </p:txBody>
      </p:sp>
      <p:sp>
        <p:nvSpPr>
          <p:cNvPr id="69635" name="Slide Number Placeholder 3">
            <a:extLst>
              <a:ext uri="{FF2B5EF4-FFF2-40B4-BE49-F238E27FC236}">
                <a16:creationId xmlns:a16="http://schemas.microsoft.com/office/drawing/2014/main" id="{ED4ECDB3-9461-00B5-ABEE-822B3752EBA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9BBB85-8499-DB44-8739-7D78B2413226}" type="slidenum">
              <a:rPr kumimoji="0" lang="en-US" altLang="de-DE"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de-D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5077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AE02386-BEE7-5D4D-B4E7-4BB579C47884}" type="slidenum">
              <a:rPr lang="de-DE" smtClean="0"/>
              <a:t>3</a:t>
            </a:fld>
            <a:endParaRPr lang="de-DE"/>
          </a:p>
        </p:txBody>
      </p:sp>
    </p:spTree>
    <p:extLst>
      <p:ext uri="{BB962C8B-B14F-4D97-AF65-F5344CB8AC3E}">
        <p14:creationId xmlns:p14="http://schemas.microsoft.com/office/powerpoint/2010/main" val="2922483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AE02386-BEE7-5D4D-B4E7-4BB579C47884}" type="slidenum">
              <a:rPr lang="de-DE" smtClean="0"/>
              <a:t>6</a:t>
            </a:fld>
            <a:endParaRPr lang="de-DE"/>
          </a:p>
        </p:txBody>
      </p:sp>
    </p:spTree>
    <p:extLst>
      <p:ext uri="{BB962C8B-B14F-4D97-AF65-F5344CB8AC3E}">
        <p14:creationId xmlns:p14="http://schemas.microsoft.com/office/powerpoint/2010/main" val="1596605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D1064BCA-6CCF-4444-8245-850F8E68BF06}" type="slidenum">
              <a:rPr lang="de-DE" smtClean="0"/>
              <a:pPr>
                <a:defRPr/>
              </a:pPr>
              <a:t>8</a:t>
            </a:fld>
            <a:endParaRPr lang="de-DE"/>
          </a:p>
        </p:txBody>
      </p:sp>
    </p:spTree>
    <p:extLst>
      <p:ext uri="{BB962C8B-B14F-4D97-AF65-F5344CB8AC3E}">
        <p14:creationId xmlns:p14="http://schemas.microsoft.com/office/powerpoint/2010/main" val="3003403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 me start with the search for and study of new isotopes. On this plot the different colour codes indicate the level of knowledge for neutron-rich isotopes below 208Pb which becomes more and more sparse. The light blue nuclei indicate those which we are rather confident to study already in phase-0 using a Pb beam. Once we can perform experiments at the Super-FRS we will be able to use a U beam for this type of experiments (in view of the better suppression of fission fragments) and attack the dark blue region. We will still need the full FAIR MSV properties to go deeply into the region of the r-process nuclei.</a:t>
            </a:r>
          </a:p>
        </p:txBody>
      </p:sp>
      <p:sp>
        <p:nvSpPr>
          <p:cNvPr id="4" name="Slide Number Placeholder 3"/>
          <p:cNvSpPr>
            <a:spLocks noGrp="1"/>
          </p:cNvSpPr>
          <p:nvPr>
            <p:ph type="sldNum" sz="quarter" idx="5"/>
          </p:nvPr>
        </p:nvSpPr>
        <p:spPr/>
        <p:txBody>
          <a:bodyPr/>
          <a:lstStyle/>
          <a:p>
            <a:fld id="{DAE02386-BEE7-5D4D-B4E7-4BB579C47884}" type="slidenum">
              <a:rPr lang="de-DE" smtClean="0"/>
              <a:t>10</a:t>
            </a:fld>
            <a:endParaRPr lang="de-DE"/>
          </a:p>
        </p:txBody>
      </p:sp>
    </p:spTree>
    <p:extLst>
      <p:ext uri="{BB962C8B-B14F-4D97-AF65-F5344CB8AC3E}">
        <p14:creationId xmlns:p14="http://schemas.microsoft.com/office/powerpoint/2010/main" val="1571212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dirty="0"/>
              <a:t>The </a:t>
            </a:r>
            <a:r>
              <a:rPr lang="de-DE" baseline="0" dirty="0" err="1"/>
              <a:t>experiments</a:t>
            </a:r>
            <a:r>
              <a:rPr lang="de-DE" baseline="0" dirty="0"/>
              <a:t> will </a:t>
            </a:r>
            <a:r>
              <a:rPr lang="de-DE" baseline="0" dirty="0" err="1"/>
              <a:t>benefit</a:t>
            </a:r>
            <a:r>
              <a:rPr lang="de-DE" baseline="0" dirty="0"/>
              <a:t> </a:t>
            </a:r>
            <a:r>
              <a:rPr lang="de-DE" baseline="0" dirty="0" err="1"/>
              <a:t>from</a:t>
            </a:r>
            <a:r>
              <a:rPr lang="de-DE" baseline="0" dirty="0"/>
              <a:t> </a:t>
            </a:r>
          </a:p>
          <a:p>
            <a:r>
              <a:rPr lang="de-DE" baseline="0" dirty="0"/>
              <a:t>* 2-stage </a:t>
            </a:r>
            <a:r>
              <a:rPr lang="de-DE" baseline="0" dirty="0" err="1"/>
              <a:t>separation</a:t>
            </a:r>
            <a:r>
              <a:rPr lang="de-DE" baseline="0" dirty="0"/>
              <a:t> </a:t>
            </a:r>
            <a:r>
              <a:rPr lang="de-DE" baseline="0" dirty="0" err="1"/>
              <a:t>scheme</a:t>
            </a:r>
            <a:r>
              <a:rPr lang="de-DE" baseline="0" dirty="0"/>
              <a:t> (</a:t>
            </a:r>
            <a:r>
              <a:rPr lang="de-DE" baseline="0" dirty="0" err="1"/>
              <a:t>pre</a:t>
            </a:r>
            <a:r>
              <a:rPr lang="de-DE" baseline="0" dirty="0"/>
              <a:t>- and </a:t>
            </a:r>
            <a:r>
              <a:rPr lang="de-DE" baseline="0" dirty="0" err="1"/>
              <a:t>main</a:t>
            </a:r>
            <a:r>
              <a:rPr lang="de-DE" baseline="0" dirty="0"/>
              <a:t> </a:t>
            </a:r>
            <a:r>
              <a:rPr lang="de-DE" baseline="0" dirty="0" err="1"/>
              <a:t>separator</a:t>
            </a:r>
            <a:r>
              <a:rPr lang="de-DE" baseline="0" dirty="0"/>
              <a:t>) </a:t>
            </a:r>
            <a:r>
              <a:rPr lang="de-DE" baseline="0" dirty="0">
                <a:sym typeface="Wingdings" panose="05000000000000000000" pitchFamily="2" charset="2"/>
              </a:rPr>
              <a:t> </a:t>
            </a:r>
            <a:r>
              <a:rPr lang="de-DE" baseline="0" dirty="0" err="1">
                <a:sym typeface="Wingdings" panose="05000000000000000000" pitchFamily="2" charset="2"/>
              </a:rPr>
              <a:t>increased</a:t>
            </a:r>
            <a:r>
              <a:rPr lang="de-DE" baseline="0" dirty="0">
                <a:sym typeface="Wingdings" panose="05000000000000000000" pitchFamily="2" charset="2"/>
              </a:rPr>
              <a:t> </a:t>
            </a:r>
            <a:r>
              <a:rPr lang="de-DE" baseline="0" dirty="0" err="1">
                <a:sym typeface="Wingdings" panose="05000000000000000000" pitchFamily="2" charset="2"/>
              </a:rPr>
              <a:t>purity</a:t>
            </a:r>
            <a:r>
              <a:rPr lang="de-DE" baseline="0" dirty="0">
                <a:sym typeface="Wingdings" panose="05000000000000000000" pitchFamily="2" charset="2"/>
              </a:rPr>
              <a:t>, </a:t>
            </a:r>
            <a:r>
              <a:rPr lang="de-DE" baseline="0" dirty="0" err="1">
                <a:sym typeface="Wingdings" panose="05000000000000000000" pitchFamily="2" charset="2"/>
              </a:rPr>
              <a:t>lower</a:t>
            </a:r>
            <a:r>
              <a:rPr lang="de-DE" baseline="0" dirty="0">
                <a:sym typeface="Wingdings" panose="05000000000000000000" pitchFamily="2" charset="2"/>
              </a:rPr>
              <a:t> </a:t>
            </a:r>
            <a:r>
              <a:rPr lang="de-DE" baseline="0" dirty="0" err="1">
                <a:sym typeface="Wingdings" panose="05000000000000000000" pitchFamily="2" charset="2"/>
              </a:rPr>
              <a:t>background</a:t>
            </a:r>
            <a:r>
              <a:rPr lang="de-DE" baseline="0" dirty="0">
                <a:sym typeface="Wingdings" panose="05000000000000000000" pitchFamily="2" charset="2"/>
              </a:rPr>
              <a:t>, rarer </a:t>
            </a:r>
            <a:r>
              <a:rPr lang="de-DE" baseline="0" dirty="0" err="1">
                <a:sym typeface="Wingdings" panose="05000000000000000000" pitchFamily="2" charset="2"/>
              </a:rPr>
              <a:t>processes</a:t>
            </a:r>
            <a:endParaRPr lang="de-DE" baseline="0" dirty="0"/>
          </a:p>
          <a:p>
            <a:r>
              <a:rPr lang="de-DE" baseline="0" dirty="0"/>
              <a:t>and </a:t>
            </a:r>
            <a:r>
              <a:rPr lang="de-DE" baseline="0" dirty="0" err="1"/>
              <a:t>from</a:t>
            </a:r>
            <a:endParaRPr lang="de-DE" baseline="0" dirty="0"/>
          </a:p>
          <a:p>
            <a:r>
              <a:rPr lang="de-DE" baseline="0" dirty="0"/>
              <a:t>* </a:t>
            </a:r>
            <a:r>
              <a:rPr lang="de-DE" baseline="0" dirty="0" err="1"/>
              <a:t>increased</a:t>
            </a:r>
            <a:r>
              <a:rPr lang="de-DE" baseline="0" dirty="0"/>
              <a:t> </a:t>
            </a:r>
            <a:r>
              <a:rPr lang="de-DE" baseline="0" dirty="0" err="1"/>
              <a:t>transmission</a:t>
            </a:r>
            <a:r>
              <a:rPr lang="de-DE" baseline="0" dirty="0"/>
              <a:t> </a:t>
            </a:r>
            <a:r>
              <a:rPr lang="de-DE" baseline="0" dirty="0">
                <a:sym typeface="Wingdings" panose="05000000000000000000" pitchFamily="2" charset="2"/>
              </a:rPr>
              <a:t> </a:t>
            </a:r>
            <a:r>
              <a:rPr lang="de-DE" baseline="0" dirty="0" err="1">
                <a:sym typeface="Wingdings" panose="05000000000000000000" pitchFamily="2" charset="2"/>
              </a:rPr>
              <a:t>higher</a:t>
            </a:r>
            <a:r>
              <a:rPr lang="de-DE" baseline="0" dirty="0">
                <a:sym typeface="Wingdings" panose="05000000000000000000" pitchFamily="2" charset="2"/>
              </a:rPr>
              <a:t> </a:t>
            </a:r>
            <a:r>
              <a:rPr lang="de-DE" baseline="0" dirty="0" err="1">
                <a:sym typeface="Wingdings" panose="05000000000000000000" pitchFamily="2" charset="2"/>
              </a:rPr>
              <a:t>rates</a:t>
            </a:r>
            <a:r>
              <a:rPr lang="de-DE" baseline="0" dirty="0">
                <a:sym typeface="Wingdings" panose="05000000000000000000" pitchFamily="2" charset="2"/>
              </a:rPr>
              <a:t>, </a:t>
            </a:r>
            <a:r>
              <a:rPr lang="de-DE" baseline="0" dirty="0" err="1">
                <a:sym typeface="Wingdings" panose="05000000000000000000" pitchFamily="2" charset="2"/>
              </a:rPr>
              <a:t>increased</a:t>
            </a:r>
            <a:r>
              <a:rPr lang="de-DE" baseline="0" dirty="0">
                <a:sym typeface="Wingdings" panose="05000000000000000000" pitchFamily="2" charset="2"/>
              </a:rPr>
              <a:t> </a:t>
            </a:r>
            <a:r>
              <a:rPr lang="de-DE" baseline="0" dirty="0" err="1">
                <a:sym typeface="Wingdings" panose="05000000000000000000" pitchFamily="2" charset="2"/>
              </a:rPr>
              <a:t>intensity</a:t>
            </a:r>
            <a:r>
              <a:rPr lang="de-DE" baseline="0" dirty="0">
                <a:sym typeface="Wingdings" panose="05000000000000000000" pitchFamily="2" charset="2"/>
              </a:rPr>
              <a:t> resp. </a:t>
            </a:r>
            <a:r>
              <a:rPr lang="de-DE" baseline="0" dirty="0" err="1">
                <a:sym typeface="Wingdings" panose="05000000000000000000" pitchFamily="2" charset="2"/>
              </a:rPr>
              <a:t>better</a:t>
            </a:r>
            <a:r>
              <a:rPr lang="de-DE" baseline="0" dirty="0">
                <a:sym typeface="Wingdings" panose="05000000000000000000" pitchFamily="2" charset="2"/>
              </a:rPr>
              <a:t> </a:t>
            </a:r>
            <a:r>
              <a:rPr lang="de-DE" baseline="0" dirty="0" err="1">
                <a:sym typeface="Wingdings" panose="05000000000000000000" pitchFamily="2" charset="2"/>
              </a:rPr>
              <a:t>statistics</a:t>
            </a:r>
            <a:r>
              <a:rPr lang="de-DE" baseline="0" dirty="0">
                <a:sym typeface="Wingdings" panose="05000000000000000000" pitchFamily="2" charset="2"/>
              </a:rPr>
              <a:t> and/</a:t>
            </a:r>
            <a:r>
              <a:rPr lang="de-DE" baseline="0" dirty="0" err="1">
                <a:sym typeface="Wingdings" panose="05000000000000000000" pitchFamily="2" charset="2"/>
              </a:rPr>
              <a:t>or</a:t>
            </a:r>
            <a:r>
              <a:rPr lang="de-DE" baseline="0" dirty="0">
                <a:sym typeface="Wingdings" panose="05000000000000000000" pitchFamily="2" charset="2"/>
              </a:rPr>
              <a:t> </a:t>
            </a:r>
            <a:r>
              <a:rPr lang="de-DE" baseline="0" dirty="0" err="1">
                <a:sym typeface="Wingdings" panose="05000000000000000000" pitchFamily="2" charset="2"/>
              </a:rPr>
              <a:t>faster</a:t>
            </a:r>
            <a:r>
              <a:rPr lang="de-DE" baseline="0" dirty="0">
                <a:sym typeface="Wingdings" panose="05000000000000000000" pitchFamily="2" charset="2"/>
              </a:rPr>
              <a:t> </a:t>
            </a:r>
            <a:r>
              <a:rPr lang="de-DE" baseline="0" dirty="0" err="1">
                <a:sym typeface="Wingdings" panose="05000000000000000000" pitchFamily="2" charset="2"/>
              </a:rPr>
              <a:t>measurements</a:t>
            </a:r>
            <a:endParaRPr lang="de-DE" baseline="0" dirty="0">
              <a:sym typeface="Wingdings" panose="05000000000000000000" pitchFamily="2" charset="2"/>
            </a:endParaRPr>
          </a:p>
          <a:p>
            <a:r>
              <a:rPr lang="de-DE" baseline="0" dirty="0">
                <a:sym typeface="Wingdings" panose="05000000000000000000" pitchFamily="2" charset="2"/>
              </a:rPr>
              <a:t>The </a:t>
            </a:r>
            <a:r>
              <a:rPr lang="de-DE" baseline="0" dirty="0" err="1">
                <a:sym typeface="Wingdings" panose="05000000000000000000" pitchFamily="2" charset="2"/>
              </a:rPr>
              <a:t>experiments</a:t>
            </a:r>
            <a:r>
              <a:rPr lang="de-DE" baseline="0" dirty="0">
                <a:sym typeface="Wingdings" panose="05000000000000000000" pitchFamily="2" charset="2"/>
              </a:rPr>
              <a:t>/</a:t>
            </a:r>
            <a:r>
              <a:rPr lang="de-DE" baseline="0" dirty="0" err="1">
                <a:sym typeface="Wingdings" panose="05000000000000000000" pitchFamily="2" charset="2"/>
              </a:rPr>
              <a:t>cases</a:t>
            </a:r>
            <a:r>
              <a:rPr lang="de-DE" baseline="0" dirty="0">
                <a:sym typeface="Wingdings" panose="05000000000000000000" pitchFamily="2" charset="2"/>
              </a:rPr>
              <a:t> </a:t>
            </a:r>
            <a:r>
              <a:rPr lang="de-DE" baseline="0" dirty="0" err="1">
                <a:sym typeface="Wingdings" panose="05000000000000000000" pitchFamily="2" charset="2"/>
              </a:rPr>
              <a:t>are</a:t>
            </a:r>
            <a:r>
              <a:rPr lang="de-DE" baseline="0" dirty="0">
                <a:sym typeface="Wingdings" panose="05000000000000000000" pitchFamily="2" charset="2"/>
              </a:rPr>
              <a:t> </a:t>
            </a:r>
            <a:r>
              <a:rPr lang="de-DE" baseline="0" dirty="0" err="1">
                <a:sym typeface="Wingdings" panose="05000000000000000000" pitchFamily="2" charset="2"/>
              </a:rPr>
              <a:t>selected</a:t>
            </a:r>
            <a:r>
              <a:rPr lang="de-DE" baseline="0" dirty="0">
                <a:sym typeface="Wingdings" panose="05000000000000000000" pitchFamily="2" charset="2"/>
              </a:rPr>
              <a:t> such, </a:t>
            </a:r>
            <a:r>
              <a:rPr lang="de-DE" baseline="0" dirty="0" err="1">
                <a:sym typeface="Wingdings" panose="05000000000000000000" pitchFamily="2" charset="2"/>
              </a:rPr>
              <a:t>that</a:t>
            </a:r>
            <a:r>
              <a:rPr lang="de-DE" baseline="0" dirty="0">
                <a:sym typeface="Wingdings" panose="05000000000000000000" pitchFamily="2" charset="2"/>
              </a:rPr>
              <a:t> </a:t>
            </a:r>
            <a:r>
              <a:rPr lang="de-DE" baseline="0" dirty="0" err="1">
                <a:sym typeface="Wingdings" panose="05000000000000000000" pitchFamily="2" charset="2"/>
              </a:rPr>
              <a:t>there</a:t>
            </a:r>
            <a:r>
              <a:rPr lang="de-DE" baseline="0" dirty="0">
                <a:sym typeface="Wingdings" panose="05000000000000000000" pitchFamily="2" charset="2"/>
              </a:rPr>
              <a:t> </a:t>
            </a:r>
            <a:r>
              <a:rPr lang="de-DE" baseline="0" dirty="0" err="1">
                <a:sym typeface="Wingdings" panose="05000000000000000000" pitchFamily="2" charset="2"/>
              </a:rPr>
              <a:t>is</a:t>
            </a:r>
            <a:r>
              <a:rPr lang="de-DE" baseline="0" dirty="0">
                <a:sym typeface="Wingdings" panose="05000000000000000000" pitchFamily="2" charset="2"/>
              </a:rPr>
              <a:t> a </a:t>
            </a:r>
            <a:r>
              <a:rPr lang="de-DE" baseline="0" dirty="0" err="1">
                <a:sym typeface="Wingdings" panose="05000000000000000000" pitchFamily="2" charset="2"/>
              </a:rPr>
              <a:t>particularly</a:t>
            </a:r>
            <a:r>
              <a:rPr lang="de-DE" baseline="0" dirty="0">
                <a:sym typeface="Wingdings" panose="05000000000000000000" pitchFamily="2" charset="2"/>
              </a:rPr>
              <a:t> high </a:t>
            </a:r>
            <a:r>
              <a:rPr lang="de-DE" baseline="0" dirty="0" err="1">
                <a:sym typeface="Wingdings" panose="05000000000000000000" pitchFamily="2" charset="2"/>
              </a:rPr>
              <a:t>gain</a:t>
            </a:r>
            <a:r>
              <a:rPr lang="de-DE" baseline="0" dirty="0">
                <a:sym typeface="Wingdings" panose="05000000000000000000" pitchFamily="2" charset="2"/>
              </a:rPr>
              <a:t> </a:t>
            </a:r>
            <a:r>
              <a:rPr lang="de-DE" baseline="0" dirty="0" err="1">
                <a:sym typeface="Wingdings" panose="05000000000000000000" pitchFamily="2" charset="2"/>
              </a:rPr>
              <a:t>compared</a:t>
            </a:r>
            <a:r>
              <a:rPr lang="de-DE" baseline="0" dirty="0">
                <a:sym typeface="Wingdings" panose="05000000000000000000" pitchFamily="2" charset="2"/>
              </a:rPr>
              <a:t> </a:t>
            </a:r>
            <a:r>
              <a:rPr lang="de-DE" baseline="0" dirty="0" err="1">
                <a:sym typeface="Wingdings" panose="05000000000000000000" pitchFamily="2" charset="2"/>
              </a:rPr>
              <a:t>to</a:t>
            </a:r>
            <a:r>
              <a:rPr lang="de-DE" baseline="0" dirty="0">
                <a:sym typeface="Wingdings" panose="05000000000000000000" pitchFamily="2" charset="2"/>
              </a:rPr>
              <a:t> </a:t>
            </a:r>
            <a:r>
              <a:rPr lang="de-DE" baseline="0" dirty="0" err="1">
                <a:sym typeface="Wingdings" panose="05000000000000000000" pitchFamily="2" charset="2"/>
              </a:rPr>
              <a:t>existing</a:t>
            </a:r>
            <a:r>
              <a:rPr lang="de-DE" baseline="0" dirty="0">
                <a:sym typeface="Wingdings" panose="05000000000000000000" pitchFamily="2" charset="2"/>
              </a:rPr>
              <a:t> </a:t>
            </a:r>
            <a:r>
              <a:rPr lang="de-DE" baseline="0" dirty="0" err="1">
                <a:sym typeface="Wingdings" panose="05000000000000000000" pitchFamily="2" charset="2"/>
              </a:rPr>
              <a:t>experiment</a:t>
            </a:r>
            <a:r>
              <a:rPr lang="de-DE" baseline="0" dirty="0">
                <a:sym typeface="Wingdings" panose="05000000000000000000" pitchFamily="2" charset="2"/>
              </a:rPr>
              <a:t> </a:t>
            </a:r>
            <a:r>
              <a:rPr lang="de-DE" baseline="0" dirty="0" err="1">
                <a:sym typeface="Wingdings" panose="05000000000000000000" pitchFamily="2" charset="2"/>
              </a:rPr>
              <a:t>conditions</a:t>
            </a:r>
            <a:r>
              <a:rPr lang="de-DE" baseline="0" dirty="0">
                <a:sym typeface="Wingdings" panose="05000000000000000000" pitchFamily="2" charset="2"/>
              </a:rPr>
              <a:t> (</a:t>
            </a:r>
            <a:r>
              <a:rPr lang="de-DE" baseline="0" dirty="0" err="1">
                <a:sym typeface="Wingdings" panose="05000000000000000000" pitchFamily="2" charset="2"/>
              </a:rPr>
              <a:t>despite</a:t>
            </a:r>
            <a:r>
              <a:rPr lang="de-DE" baseline="0" dirty="0">
                <a:sym typeface="Wingdings" panose="05000000000000000000" pitchFamily="2" charset="2"/>
              </a:rPr>
              <a:t> </a:t>
            </a:r>
            <a:r>
              <a:rPr lang="de-DE" baseline="0" dirty="0" err="1">
                <a:sym typeface="Wingdings" panose="05000000000000000000" pitchFamily="2" charset="2"/>
              </a:rPr>
              <a:t>the</a:t>
            </a:r>
            <a:r>
              <a:rPr lang="de-DE" baseline="0" dirty="0">
                <a:sym typeface="Wingdings" panose="05000000000000000000" pitchFamily="2" charset="2"/>
              </a:rPr>
              <a:t> same </a:t>
            </a:r>
            <a:r>
              <a:rPr lang="de-DE" baseline="0" dirty="0" err="1">
                <a:sym typeface="Wingdings" panose="05000000000000000000" pitchFamily="2" charset="2"/>
              </a:rPr>
              <a:t>primary</a:t>
            </a:r>
            <a:r>
              <a:rPr lang="de-DE" baseline="0" dirty="0">
                <a:sym typeface="Wingdings" panose="05000000000000000000" pitchFamily="2" charset="2"/>
              </a:rPr>
              <a:t>-beam </a:t>
            </a:r>
            <a:r>
              <a:rPr lang="de-DE" baseline="0" dirty="0" err="1">
                <a:sym typeface="Wingdings" panose="05000000000000000000" pitchFamily="2" charset="2"/>
              </a:rPr>
              <a:t>intensity</a:t>
            </a:r>
            <a:r>
              <a:rPr lang="de-DE" baseline="0" dirty="0">
                <a:sym typeface="Wingdings" panose="05000000000000000000" pitchFamily="2" charset="2"/>
              </a:rPr>
              <a:t>)</a:t>
            </a:r>
            <a:endParaRPr lang="de-DE" dirty="0"/>
          </a:p>
        </p:txBody>
      </p:sp>
      <p:sp>
        <p:nvSpPr>
          <p:cNvPr id="4" name="Slide Number Placeholder 3"/>
          <p:cNvSpPr>
            <a:spLocks noGrp="1"/>
          </p:cNvSpPr>
          <p:nvPr>
            <p:ph type="sldNum" sz="quarter" idx="5"/>
          </p:nvPr>
        </p:nvSpPr>
        <p:spPr/>
        <p:txBody>
          <a:bodyPr/>
          <a:lstStyle/>
          <a:p>
            <a:pPr>
              <a:defRPr/>
            </a:pPr>
            <a:fld id="{DAE02386-BEE7-5D4D-B4E7-4BB579C47884}" type="slidenum">
              <a:rPr lang="de-DE" smtClean="0"/>
              <a:t>13</a:t>
            </a:fld>
            <a:endParaRPr lang="de-DE"/>
          </a:p>
        </p:txBody>
      </p:sp>
    </p:spTree>
    <p:extLst>
      <p:ext uri="{BB962C8B-B14F-4D97-AF65-F5344CB8AC3E}">
        <p14:creationId xmlns:p14="http://schemas.microsoft.com/office/powerpoint/2010/main" val="2495243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D1064BCA-6CCF-4444-8245-850F8E68BF06}" type="slidenum">
              <a:rPr lang="de-DE" smtClean="0"/>
              <a:pPr>
                <a:defRPr/>
              </a:pPr>
              <a:t>15</a:t>
            </a:fld>
            <a:endParaRPr lang="de-DE"/>
          </a:p>
        </p:txBody>
      </p:sp>
    </p:spTree>
    <p:extLst>
      <p:ext uri="{BB962C8B-B14F-4D97-AF65-F5344CB8AC3E}">
        <p14:creationId xmlns:p14="http://schemas.microsoft.com/office/powerpoint/2010/main" val="3418194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D1064BCA-6CCF-4444-8245-850F8E68BF06}" type="slidenum">
              <a:rPr lang="de-DE" smtClean="0"/>
              <a:pPr>
                <a:defRPr/>
              </a:pPr>
              <a:t>16</a:t>
            </a:fld>
            <a:endParaRPr lang="de-DE"/>
          </a:p>
        </p:txBody>
      </p:sp>
    </p:spTree>
    <p:extLst>
      <p:ext uri="{BB962C8B-B14F-4D97-AF65-F5344CB8AC3E}">
        <p14:creationId xmlns:p14="http://schemas.microsoft.com/office/powerpoint/2010/main" val="2733923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1064BCA-6CCF-4444-8245-850F8E68BF06}" type="slidenum">
              <a:rPr lang="de-DE" smtClean="0"/>
              <a:pPr>
                <a:defRPr/>
              </a:pPr>
              <a:t>17</a:t>
            </a:fld>
            <a:endParaRPr lang="de-DE"/>
          </a:p>
        </p:txBody>
      </p:sp>
    </p:spTree>
    <p:extLst>
      <p:ext uri="{BB962C8B-B14F-4D97-AF65-F5344CB8AC3E}">
        <p14:creationId xmlns:p14="http://schemas.microsoft.com/office/powerpoint/2010/main" val="351915010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oleObject" Target="../embeddings/oleObject1.bin"/><Relationship Id="rId2" Type="http://schemas.openxmlformats.org/officeDocument/2006/relationships/image" Target="../media/image1.jpe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elfoli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2151529" y="2738074"/>
            <a:ext cx="4303059" cy="584900"/>
          </a:xfrm>
        </p:spPr>
        <p:txBody>
          <a:bodyPr anchor="b" anchorCtr="0">
            <a:noAutofit/>
          </a:bodyPr>
          <a:lstStyle>
            <a:lvl1pPr algn="ctr">
              <a:defRPr sz="2400">
                <a:solidFill>
                  <a:srgbClr val="666666"/>
                </a:solidFill>
              </a:defRPr>
            </a:lvl1pPr>
          </a:lstStyle>
          <a:p>
            <a:pPr>
              <a:defRPr/>
            </a:pPr>
            <a:r>
              <a:rPr lang="de-DE"/>
              <a:t>Mastertitelformat bearbeiten</a:t>
            </a:r>
          </a:p>
        </p:txBody>
      </p:sp>
      <p:sp>
        <p:nvSpPr>
          <p:cNvPr id="3" name="Untertitel 2"/>
          <p:cNvSpPr>
            <a:spLocks noGrp="1"/>
          </p:cNvSpPr>
          <p:nvPr>
            <p:ph type="subTitle" idx="1"/>
          </p:nvPr>
        </p:nvSpPr>
        <p:spPr bwMode="auto">
          <a:xfrm>
            <a:off x="2151529" y="3322973"/>
            <a:ext cx="4303060" cy="531851"/>
          </a:xfrm>
        </p:spPr>
        <p:txBody>
          <a:bodyPr>
            <a:normAutofit/>
          </a:bodyPr>
          <a:lstStyle>
            <a:lvl1pPr marL="0" indent="0" algn="ctr">
              <a:buNone/>
              <a:defRPr sz="1500">
                <a:solidFill>
                  <a:schemeClr val="bg1">
                    <a:lumMod val="6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a:defRPr/>
            </a:pPr>
            <a:r>
              <a:rPr lang="de-DE"/>
              <a:t>Master-Untertitelformat bearbeiten</a:t>
            </a:r>
          </a:p>
        </p:txBody>
      </p:sp>
      <p:pic>
        <p:nvPicPr>
          <p:cNvPr id="9" name="Picture 1" descr="FCAR3________L____4___ Kopie"/>
          <p:cNvPicPr>
            <a:picLocks noChangeAspect="1" noChangeArrowheads="1"/>
          </p:cNvPicPr>
          <p:nvPr userDrawn="1"/>
        </p:nvPicPr>
        <p:blipFill>
          <a:blip r:embed="rId2" cstate="screen">
            <a:extLst>
              <a:ext uri="{28A0092B-C50C-407E-A947-70E740481C1C}">
                <a14:useLocalDpi xmlns:a14="http://schemas.microsoft.com/office/drawing/2010/main"/>
              </a:ext>
            </a:extLst>
          </a:blip>
          <a:stretch/>
        </p:blipFill>
        <p:spPr bwMode="auto">
          <a:xfrm>
            <a:off x="5" y="2"/>
            <a:ext cx="3082925" cy="2097088"/>
          </a:xfrm>
          <a:prstGeom prst="rect">
            <a:avLst/>
          </a:prstGeom>
          <a:noFill/>
          <a:ln>
            <a:noFill/>
          </a:ln>
        </p:spPr>
      </p:pic>
      <p:pic>
        <p:nvPicPr>
          <p:cNvPr id="11" name="Picture 90" descr="image007"/>
          <p:cNvPicPr>
            <a:picLocks noChangeAspect="1" noChangeArrowheads="1"/>
          </p:cNvPicPr>
          <p:nvPr userDrawn="1"/>
        </p:nvPicPr>
        <p:blipFill>
          <a:blip r:embed="rId3"/>
          <a:stretch/>
        </p:blipFill>
        <p:spPr bwMode="auto">
          <a:xfrm>
            <a:off x="6048375" y="2"/>
            <a:ext cx="3163888" cy="1919288"/>
          </a:xfrm>
          <a:prstGeom prst="rect">
            <a:avLst/>
          </a:prstGeom>
          <a:noFill/>
          <a:ln>
            <a:noFill/>
          </a:ln>
        </p:spPr>
      </p:pic>
      <p:pic>
        <p:nvPicPr>
          <p:cNvPr id="12" name="Picture 81"/>
          <p:cNvPicPr>
            <a:picLocks noChangeAspect="1" noChangeArrowheads="1"/>
          </p:cNvPicPr>
          <p:nvPr userDrawn="1"/>
        </p:nvPicPr>
        <p:blipFill>
          <a:blip r:embed="rId4" cstate="screen">
            <a:extLst>
              <a:ext uri="{28A0092B-C50C-407E-A947-70E740481C1C}">
                <a14:useLocalDpi xmlns:a14="http://schemas.microsoft.com/office/drawing/2010/main"/>
              </a:ext>
            </a:extLst>
          </a:blip>
          <a:stretch/>
        </p:blipFill>
        <p:spPr bwMode="auto">
          <a:xfrm>
            <a:off x="3082926" y="0"/>
            <a:ext cx="2965450" cy="1931988"/>
          </a:xfrm>
          <a:prstGeom prst="rect">
            <a:avLst/>
          </a:prstGeom>
          <a:noFill/>
          <a:ln>
            <a:noFill/>
          </a:ln>
        </p:spPr>
      </p:pic>
      <p:sp>
        <p:nvSpPr>
          <p:cNvPr id="14" name="Line 76"/>
          <p:cNvSpPr>
            <a:spLocks noChangeShapeType="1"/>
          </p:cNvSpPr>
          <p:nvPr userDrawn="1"/>
        </p:nvSpPr>
        <p:spPr bwMode="auto">
          <a:xfrm>
            <a:off x="6048375" y="0"/>
            <a:ext cx="0" cy="1938338"/>
          </a:xfrm>
          <a:prstGeom prst="line">
            <a:avLst/>
          </a:prstGeom>
          <a:noFill/>
          <a:ln w="38100">
            <a:solidFill>
              <a:schemeClr val="bg1"/>
            </a:solidFill>
            <a:round/>
            <a:headEnd/>
            <a:tailEnd/>
          </a:ln>
        </p:spPr>
        <p:txBody>
          <a:bodyPr/>
          <a:lstStyle/>
          <a:p>
            <a:pPr>
              <a:defRPr/>
            </a:pPr>
            <a:endParaRPr lang="en-GB" sz="2800"/>
          </a:p>
        </p:txBody>
      </p:sp>
      <p:sp>
        <p:nvSpPr>
          <p:cNvPr id="15" name="Line 75"/>
          <p:cNvSpPr>
            <a:spLocks noChangeShapeType="1"/>
          </p:cNvSpPr>
          <p:nvPr userDrawn="1"/>
        </p:nvSpPr>
        <p:spPr bwMode="auto">
          <a:xfrm>
            <a:off x="3082925" y="0"/>
            <a:ext cx="0" cy="1931988"/>
          </a:xfrm>
          <a:prstGeom prst="line">
            <a:avLst/>
          </a:prstGeom>
          <a:noFill/>
          <a:ln w="38100">
            <a:solidFill>
              <a:schemeClr val="bg1"/>
            </a:solidFill>
            <a:round/>
            <a:headEnd/>
            <a:tailEnd/>
          </a:ln>
        </p:spPr>
        <p:txBody>
          <a:bodyPr/>
          <a:lstStyle/>
          <a:p>
            <a:pPr>
              <a:defRPr/>
            </a:pPr>
            <a:endParaRPr lang="en-GB" sz="2800"/>
          </a:p>
        </p:txBody>
      </p:sp>
      <p:sp>
        <p:nvSpPr>
          <p:cNvPr id="16" name="Rectangle 69"/>
          <p:cNvSpPr>
            <a:spLocks noChangeArrowheads="1"/>
          </p:cNvSpPr>
          <p:nvPr userDrawn="1"/>
        </p:nvSpPr>
        <p:spPr bwMode="auto">
          <a:xfrm>
            <a:off x="0" y="6035677"/>
            <a:ext cx="9144000" cy="84138"/>
          </a:xfrm>
          <a:prstGeom prst="rect">
            <a:avLst/>
          </a:prstGeom>
          <a:solidFill>
            <a:srgbClr val="FF9900"/>
          </a:solidFill>
          <a:ln>
            <a:noFill/>
          </a:ln>
        </p:spPr>
        <p:txBody>
          <a:bodyPr wrap="none" anchor="ctr"/>
          <a:lstStyle>
            <a:lvl1pPr>
              <a:defRPr sz="1200">
                <a:solidFill>
                  <a:schemeClr val="tx1"/>
                </a:solidFill>
                <a:latin typeface="Arial"/>
                <a:ea typeface="ＭＳ Ｐゴシック"/>
              </a:defRPr>
            </a:lvl1pPr>
            <a:lvl2pPr marL="742950" indent="-285750">
              <a:defRPr sz="1200">
                <a:solidFill>
                  <a:schemeClr val="tx1"/>
                </a:solidFill>
                <a:latin typeface="Arial"/>
                <a:ea typeface="ＭＳ Ｐゴシック"/>
              </a:defRPr>
            </a:lvl2pPr>
            <a:lvl3pPr marL="1143000" indent="-228600">
              <a:defRPr sz="1200">
                <a:solidFill>
                  <a:schemeClr val="tx1"/>
                </a:solidFill>
                <a:latin typeface="Arial"/>
                <a:ea typeface="ＭＳ Ｐゴシック"/>
              </a:defRPr>
            </a:lvl3pPr>
            <a:lvl4pPr marL="1600200" indent="-228600">
              <a:defRPr sz="1200">
                <a:solidFill>
                  <a:schemeClr val="tx1"/>
                </a:solidFill>
                <a:latin typeface="Arial"/>
                <a:ea typeface="ＭＳ Ｐゴシック"/>
              </a:defRPr>
            </a:lvl4pPr>
            <a:lvl5pPr marL="2057400" indent="-228600">
              <a:defRPr sz="1200">
                <a:solidFill>
                  <a:schemeClr val="tx1"/>
                </a:solidFill>
                <a:latin typeface="Arial"/>
                <a:ea typeface="ＭＳ Ｐゴシック"/>
              </a:defRPr>
            </a:lvl5pPr>
            <a:lvl6pPr marL="2514600" indent="-228600">
              <a:spcBef>
                <a:spcPts val="0"/>
              </a:spcBef>
              <a:spcAft>
                <a:spcPts val="0"/>
              </a:spcAft>
              <a:defRPr sz="1200">
                <a:solidFill>
                  <a:schemeClr val="tx1"/>
                </a:solidFill>
                <a:latin typeface="Arial"/>
                <a:ea typeface="ＭＳ Ｐゴシック"/>
              </a:defRPr>
            </a:lvl6pPr>
            <a:lvl7pPr marL="2971800" indent="-228600">
              <a:spcBef>
                <a:spcPts val="0"/>
              </a:spcBef>
              <a:spcAft>
                <a:spcPts val="0"/>
              </a:spcAft>
              <a:defRPr sz="1200">
                <a:solidFill>
                  <a:schemeClr val="tx1"/>
                </a:solidFill>
                <a:latin typeface="Arial"/>
                <a:ea typeface="ＭＳ Ｐゴシック"/>
              </a:defRPr>
            </a:lvl7pPr>
            <a:lvl8pPr marL="3429000" indent="-228600">
              <a:spcBef>
                <a:spcPts val="0"/>
              </a:spcBef>
              <a:spcAft>
                <a:spcPts val="0"/>
              </a:spcAft>
              <a:defRPr sz="1200">
                <a:solidFill>
                  <a:schemeClr val="tx1"/>
                </a:solidFill>
                <a:latin typeface="Arial"/>
                <a:ea typeface="ＭＳ Ｐゴシック"/>
              </a:defRPr>
            </a:lvl8pPr>
            <a:lvl9pPr marL="3886200" indent="-228600">
              <a:spcBef>
                <a:spcPts val="0"/>
              </a:spcBef>
              <a:spcAft>
                <a:spcPts val="0"/>
              </a:spcAft>
              <a:defRPr sz="1200">
                <a:solidFill>
                  <a:schemeClr val="tx1"/>
                </a:solidFill>
                <a:latin typeface="Arial"/>
                <a:ea typeface="ＭＳ Ｐゴシック"/>
              </a:defRPr>
            </a:lvl9pPr>
          </a:lstStyle>
          <a:p>
            <a:pPr>
              <a:defRPr/>
            </a:pPr>
            <a:endParaRPr lang="en-US" sz="1800">
              <a:solidFill>
                <a:srgbClr val="000000"/>
              </a:solidFill>
              <a:ea typeface="MS PGothic"/>
            </a:endParaRPr>
          </a:p>
        </p:txBody>
      </p:sp>
      <p:sp>
        <p:nvSpPr>
          <p:cNvPr id="17" name="Rectangle 78"/>
          <p:cNvSpPr>
            <a:spLocks noChangeArrowheads="1"/>
          </p:cNvSpPr>
          <p:nvPr userDrawn="1"/>
        </p:nvSpPr>
        <p:spPr bwMode="auto">
          <a:xfrm>
            <a:off x="0" y="4"/>
            <a:ext cx="9144000" cy="1958975"/>
          </a:xfrm>
          <a:prstGeom prst="rect">
            <a:avLst/>
          </a:prstGeom>
          <a:solidFill>
            <a:schemeClr val="bg1">
              <a:alpha val="34901"/>
            </a:schemeClr>
          </a:solidFill>
          <a:ln>
            <a:noFill/>
          </a:ln>
        </p:spPr>
        <p:txBody>
          <a:bodyPr wrap="none" anchor="ctr"/>
          <a:lstStyle>
            <a:lvl1pPr>
              <a:defRPr sz="1200">
                <a:solidFill>
                  <a:schemeClr val="tx1"/>
                </a:solidFill>
                <a:latin typeface="Arial"/>
                <a:ea typeface="ＭＳ Ｐゴシック"/>
              </a:defRPr>
            </a:lvl1pPr>
            <a:lvl2pPr marL="742950" indent="-285750">
              <a:defRPr sz="1200">
                <a:solidFill>
                  <a:schemeClr val="tx1"/>
                </a:solidFill>
                <a:latin typeface="Arial"/>
                <a:ea typeface="ＭＳ Ｐゴシック"/>
              </a:defRPr>
            </a:lvl2pPr>
            <a:lvl3pPr marL="1143000" indent="-228600">
              <a:defRPr sz="1200">
                <a:solidFill>
                  <a:schemeClr val="tx1"/>
                </a:solidFill>
                <a:latin typeface="Arial"/>
                <a:ea typeface="ＭＳ Ｐゴシック"/>
              </a:defRPr>
            </a:lvl3pPr>
            <a:lvl4pPr marL="1600200" indent="-228600">
              <a:defRPr sz="1200">
                <a:solidFill>
                  <a:schemeClr val="tx1"/>
                </a:solidFill>
                <a:latin typeface="Arial"/>
                <a:ea typeface="ＭＳ Ｐゴシック"/>
              </a:defRPr>
            </a:lvl4pPr>
            <a:lvl5pPr marL="2057400" indent="-228600">
              <a:defRPr sz="1200">
                <a:solidFill>
                  <a:schemeClr val="tx1"/>
                </a:solidFill>
                <a:latin typeface="Arial"/>
                <a:ea typeface="ＭＳ Ｐゴシック"/>
              </a:defRPr>
            </a:lvl5pPr>
            <a:lvl6pPr marL="2514600" indent="-228600">
              <a:spcBef>
                <a:spcPts val="0"/>
              </a:spcBef>
              <a:spcAft>
                <a:spcPts val="0"/>
              </a:spcAft>
              <a:defRPr sz="1200">
                <a:solidFill>
                  <a:schemeClr val="tx1"/>
                </a:solidFill>
                <a:latin typeface="Arial"/>
                <a:ea typeface="ＭＳ Ｐゴシック"/>
              </a:defRPr>
            </a:lvl6pPr>
            <a:lvl7pPr marL="2971800" indent="-228600">
              <a:spcBef>
                <a:spcPts val="0"/>
              </a:spcBef>
              <a:spcAft>
                <a:spcPts val="0"/>
              </a:spcAft>
              <a:defRPr sz="1200">
                <a:solidFill>
                  <a:schemeClr val="tx1"/>
                </a:solidFill>
                <a:latin typeface="Arial"/>
                <a:ea typeface="ＭＳ Ｐゴシック"/>
              </a:defRPr>
            </a:lvl7pPr>
            <a:lvl8pPr marL="3429000" indent="-228600">
              <a:spcBef>
                <a:spcPts val="0"/>
              </a:spcBef>
              <a:spcAft>
                <a:spcPts val="0"/>
              </a:spcAft>
              <a:defRPr sz="1200">
                <a:solidFill>
                  <a:schemeClr val="tx1"/>
                </a:solidFill>
                <a:latin typeface="Arial"/>
                <a:ea typeface="ＭＳ Ｐゴシック"/>
              </a:defRPr>
            </a:lvl8pPr>
            <a:lvl9pPr marL="3886200" indent="-228600">
              <a:spcBef>
                <a:spcPts val="0"/>
              </a:spcBef>
              <a:spcAft>
                <a:spcPts val="0"/>
              </a:spcAft>
              <a:defRPr sz="1200">
                <a:solidFill>
                  <a:schemeClr val="tx1"/>
                </a:solidFill>
                <a:latin typeface="Arial"/>
                <a:ea typeface="ＭＳ Ｐゴシック"/>
              </a:defRPr>
            </a:lvl9pPr>
          </a:lstStyle>
          <a:p>
            <a:pPr>
              <a:defRPr/>
            </a:pPr>
            <a:endParaRPr lang="en-US" sz="1800">
              <a:solidFill>
                <a:srgbClr val="000000"/>
              </a:solidFill>
              <a:ea typeface="MS PGothic"/>
            </a:endParaRPr>
          </a:p>
        </p:txBody>
      </p:sp>
      <p:sp>
        <p:nvSpPr>
          <p:cNvPr id="18" name="Rectangle 62"/>
          <p:cNvSpPr>
            <a:spLocks noChangeArrowheads="1"/>
          </p:cNvSpPr>
          <p:nvPr userDrawn="1"/>
        </p:nvSpPr>
        <p:spPr bwMode="auto">
          <a:xfrm>
            <a:off x="20326" y="1933851"/>
            <a:ext cx="9123674" cy="2612249"/>
          </a:xfrm>
          <a:prstGeom prst="rect">
            <a:avLst/>
          </a:prstGeom>
          <a:solidFill>
            <a:srgbClr val="00599D"/>
          </a:solidFill>
          <a:ln>
            <a:noFill/>
          </a:ln>
        </p:spPr>
        <p:txBody>
          <a:bodyPr wrap="none" anchor="ctr"/>
          <a:lstStyle>
            <a:lvl1pPr>
              <a:defRPr sz="1200">
                <a:solidFill>
                  <a:schemeClr val="tx1"/>
                </a:solidFill>
                <a:latin typeface="Arial"/>
                <a:ea typeface="ＭＳ Ｐゴシック"/>
              </a:defRPr>
            </a:lvl1pPr>
            <a:lvl2pPr marL="742950" indent="-285750">
              <a:defRPr sz="1200">
                <a:solidFill>
                  <a:schemeClr val="tx1"/>
                </a:solidFill>
                <a:latin typeface="Arial"/>
                <a:ea typeface="ＭＳ Ｐゴシック"/>
              </a:defRPr>
            </a:lvl2pPr>
            <a:lvl3pPr marL="1143000" indent="-228600">
              <a:defRPr sz="1200">
                <a:solidFill>
                  <a:schemeClr val="tx1"/>
                </a:solidFill>
                <a:latin typeface="Arial"/>
                <a:ea typeface="ＭＳ Ｐゴシック"/>
              </a:defRPr>
            </a:lvl3pPr>
            <a:lvl4pPr marL="1600200" indent="-228600">
              <a:defRPr sz="1200">
                <a:solidFill>
                  <a:schemeClr val="tx1"/>
                </a:solidFill>
                <a:latin typeface="Arial"/>
                <a:ea typeface="ＭＳ Ｐゴシック"/>
              </a:defRPr>
            </a:lvl4pPr>
            <a:lvl5pPr marL="2057400" indent="-228600">
              <a:defRPr sz="1200">
                <a:solidFill>
                  <a:schemeClr val="tx1"/>
                </a:solidFill>
                <a:latin typeface="Arial"/>
                <a:ea typeface="ＭＳ Ｐゴシック"/>
              </a:defRPr>
            </a:lvl5pPr>
            <a:lvl6pPr marL="2514600" indent="-228600">
              <a:spcBef>
                <a:spcPts val="0"/>
              </a:spcBef>
              <a:spcAft>
                <a:spcPts val="0"/>
              </a:spcAft>
              <a:defRPr sz="1200">
                <a:solidFill>
                  <a:schemeClr val="tx1"/>
                </a:solidFill>
                <a:latin typeface="Arial"/>
                <a:ea typeface="ＭＳ Ｐゴシック"/>
              </a:defRPr>
            </a:lvl6pPr>
            <a:lvl7pPr marL="2971800" indent="-228600">
              <a:spcBef>
                <a:spcPts val="0"/>
              </a:spcBef>
              <a:spcAft>
                <a:spcPts val="0"/>
              </a:spcAft>
              <a:defRPr sz="1200">
                <a:solidFill>
                  <a:schemeClr val="tx1"/>
                </a:solidFill>
                <a:latin typeface="Arial"/>
                <a:ea typeface="ＭＳ Ｐゴシック"/>
              </a:defRPr>
            </a:lvl7pPr>
            <a:lvl8pPr marL="3429000" indent="-228600">
              <a:spcBef>
                <a:spcPts val="0"/>
              </a:spcBef>
              <a:spcAft>
                <a:spcPts val="0"/>
              </a:spcAft>
              <a:defRPr sz="1200">
                <a:solidFill>
                  <a:schemeClr val="tx1"/>
                </a:solidFill>
                <a:latin typeface="Arial"/>
                <a:ea typeface="ＭＳ Ｐゴシック"/>
              </a:defRPr>
            </a:lvl8pPr>
            <a:lvl9pPr marL="3886200" indent="-228600">
              <a:spcBef>
                <a:spcPts val="0"/>
              </a:spcBef>
              <a:spcAft>
                <a:spcPts val="0"/>
              </a:spcAft>
              <a:defRPr sz="1200">
                <a:solidFill>
                  <a:schemeClr val="tx1"/>
                </a:solidFill>
                <a:latin typeface="Arial"/>
                <a:ea typeface="ＭＳ Ｐゴシック"/>
              </a:defRPr>
            </a:lvl9pPr>
          </a:lstStyle>
          <a:p>
            <a:pPr algn="ctr">
              <a:defRPr/>
            </a:pPr>
            <a:endParaRPr lang="en-GB" sz="1800">
              <a:solidFill>
                <a:srgbClr val="000000"/>
              </a:solidFill>
              <a:ea typeface="MS PGothic"/>
            </a:endParaRPr>
          </a:p>
        </p:txBody>
      </p:sp>
      <p:sp>
        <p:nvSpPr>
          <p:cNvPr id="19" name="Line 82"/>
          <p:cNvSpPr>
            <a:spLocks noChangeShapeType="1"/>
          </p:cNvSpPr>
          <p:nvPr userDrawn="1"/>
        </p:nvSpPr>
        <p:spPr bwMode="auto">
          <a:xfrm rot="16199999">
            <a:off x="4572000" y="-2633662"/>
            <a:ext cx="0" cy="9144000"/>
          </a:xfrm>
          <a:prstGeom prst="line">
            <a:avLst/>
          </a:prstGeom>
          <a:noFill/>
          <a:ln w="38100">
            <a:solidFill>
              <a:schemeClr val="bg1"/>
            </a:solidFill>
            <a:round/>
            <a:headEnd/>
            <a:tailEnd/>
          </a:ln>
        </p:spPr>
        <p:txBody>
          <a:bodyPr/>
          <a:lstStyle/>
          <a:p>
            <a:pPr>
              <a:defRPr/>
            </a:pPr>
            <a:endParaRPr lang="en-GB" sz="2800"/>
          </a:p>
        </p:txBody>
      </p:sp>
      <p:pic>
        <p:nvPicPr>
          <p:cNvPr id="20" name="Picture 87" descr="FAIR_farb_RGB_3cm"/>
          <p:cNvPicPr>
            <a:picLocks noChangeAspect="1" noChangeArrowheads="1"/>
          </p:cNvPicPr>
          <p:nvPr userDrawn="1"/>
        </p:nvPicPr>
        <p:blipFill>
          <a:blip r:embed="rId5" cstate="screen">
            <a:extLst>
              <a:ext uri="{28A0092B-C50C-407E-A947-70E740481C1C}">
                <a14:useLocalDpi xmlns:a14="http://schemas.microsoft.com/office/drawing/2010/main"/>
              </a:ext>
            </a:extLst>
          </a:blip>
          <a:stretch/>
        </p:blipFill>
        <p:spPr bwMode="auto">
          <a:xfrm>
            <a:off x="8354321" y="4539830"/>
            <a:ext cx="785344" cy="618840"/>
          </a:xfrm>
          <a:prstGeom prst="rect">
            <a:avLst/>
          </a:prstGeom>
          <a:noFill/>
          <a:ln>
            <a:noFill/>
          </a:ln>
        </p:spPr>
      </p:pic>
      <p:grpSp>
        <p:nvGrpSpPr>
          <p:cNvPr id="23" name="Group 22"/>
          <p:cNvGrpSpPr/>
          <p:nvPr userDrawn="1"/>
        </p:nvGrpSpPr>
        <p:grpSpPr bwMode="auto">
          <a:xfrm>
            <a:off x="126460" y="4605801"/>
            <a:ext cx="8207539" cy="601418"/>
            <a:chOff x="-23423" y="6262050"/>
            <a:chExt cx="8207539" cy="601418"/>
          </a:xfrm>
        </p:grpSpPr>
        <p:sp>
          <p:nvSpPr>
            <p:cNvPr id="24" name="Text Box 20"/>
            <p:cNvSpPr txBox="1">
              <a:spLocks noChangeAspect="1" noChangeArrowheads="1"/>
            </p:cNvSpPr>
            <p:nvPr/>
          </p:nvSpPr>
          <p:spPr bwMode="auto">
            <a:xfrm>
              <a:off x="715893" y="6621094"/>
              <a:ext cx="543739" cy="230832"/>
            </a:xfrm>
            <a:prstGeom prst="rect">
              <a:avLst/>
            </a:prstGeom>
            <a:noFill/>
            <a:ln>
              <a:noFill/>
            </a:ln>
          </p:spPr>
          <p:txBody>
            <a:bodyPr wrap="none">
              <a:spAutoFit/>
            </a:bodyPr>
            <a:lstStyle>
              <a:lvl1pPr defTabSz="412750">
                <a:defRPr>
                  <a:solidFill>
                    <a:schemeClr val="tx1"/>
                  </a:solidFill>
                  <a:latin typeface="Arial"/>
                </a:defRPr>
              </a:lvl1pPr>
              <a:lvl2pPr marL="742950" indent="-285750" defTabSz="412750">
                <a:defRPr>
                  <a:solidFill>
                    <a:schemeClr val="tx1"/>
                  </a:solidFill>
                  <a:latin typeface="Arial"/>
                </a:defRPr>
              </a:lvl2pPr>
              <a:lvl3pPr marL="1143000" indent="-228600" defTabSz="412750">
                <a:defRPr>
                  <a:solidFill>
                    <a:schemeClr val="tx1"/>
                  </a:solidFill>
                  <a:latin typeface="Arial"/>
                </a:defRPr>
              </a:lvl3pPr>
              <a:lvl4pPr marL="1600200" indent="-228600" defTabSz="412750">
                <a:defRPr>
                  <a:solidFill>
                    <a:schemeClr val="tx1"/>
                  </a:solidFill>
                  <a:latin typeface="Arial"/>
                </a:defRPr>
              </a:lvl4pPr>
              <a:lvl5pPr marL="2057400" indent="-228600" defTabSz="412750">
                <a:defRPr>
                  <a:solidFill>
                    <a:schemeClr val="tx1"/>
                  </a:solidFill>
                  <a:latin typeface="Arial"/>
                </a:defRPr>
              </a:lvl5pPr>
              <a:lvl6pPr marL="2514600" indent="-228600" defTabSz="412750">
                <a:spcBef>
                  <a:spcPts val="0"/>
                </a:spcBef>
                <a:spcAft>
                  <a:spcPts val="0"/>
                </a:spcAft>
                <a:defRPr>
                  <a:solidFill>
                    <a:schemeClr val="tx1"/>
                  </a:solidFill>
                  <a:latin typeface="Arial"/>
                </a:defRPr>
              </a:lvl6pPr>
              <a:lvl7pPr marL="2971800" indent="-228600" defTabSz="412750">
                <a:spcBef>
                  <a:spcPts val="0"/>
                </a:spcBef>
                <a:spcAft>
                  <a:spcPts val="0"/>
                </a:spcAft>
                <a:defRPr>
                  <a:solidFill>
                    <a:schemeClr val="tx1"/>
                  </a:solidFill>
                  <a:latin typeface="Arial"/>
                </a:defRPr>
              </a:lvl7pPr>
              <a:lvl8pPr marL="3429000" indent="-228600" defTabSz="412750">
                <a:spcBef>
                  <a:spcPts val="0"/>
                </a:spcBef>
                <a:spcAft>
                  <a:spcPts val="0"/>
                </a:spcAft>
                <a:defRPr>
                  <a:solidFill>
                    <a:schemeClr val="tx1"/>
                  </a:solidFill>
                  <a:latin typeface="Arial"/>
                </a:defRPr>
              </a:lvl8pPr>
              <a:lvl9pPr marL="3886200" indent="-228600" defTabSz="412750">
                <a:spcBef>
                  <a:spcPts val="0"/>
                </a:spcBef>
                <a:spcAft>
                  <a:spcPts val="0"/>
                </a:spcAft>
                <a:defRPr>
                  <a:solidFill>
                    <a:schemeClr val="tx1"/>
                  </a:solidFill>
                  <a:latin typeface="Arial"/>
                </a:defRPr>
              </a:lvl9pPr>
            </a:lstStyle>
            <a:p>
              <a:pPr>
                <a:spcBef>
                  <a:spcPts val="0"/>
                </a:spcBef>
                <a:defRPr/>
              </a:pPr>
              <a:r>
                <a:rPr lang="en-US" sz="900">
                  <a:solidFill>
                    <a:srgbClr val="000000"/>
                  </a:solidFill>
                  <a:ea typeface="ＭＳ Ｐゴシック"/>
                </a:rPr>
                <a:t>France</a:t>
              </a:r>
              <a:endParaRPr/>
            </a:p>
          </p:txBody>
        </p:sp>
        <p:pic>
          <p:nvPicPr>
            <p:cNvPr id="25" name="Picture 10"/>
            <p:cNvPicPr>
              <a:picLocks noChangeAspect="1" noChangeArrowheads="1"/>
            </p:cNvPicPr>
            <p:nvPr/>
          </p:nvPicPr>
          <p:blipFill>
            <a:blip r:embed="rId6"/>
            <a:stretch/>
          </p:blipFill>
          <p:spPr bwMode="auto">
            <a:xfrm>
              <a:off x="2289591" y="6262050"/>
              <a:ext cx="536067" cy="360000"/>
            </a:xfrm>
            <a:prstGeom prst="rect">
              <a:avLst/>
            </a:prstGeom>
            <a:noFill/>
            <a:ln w="9525" cap="rnd">
              <a:solidFill>
                <a:srgbClr val="000000"/>
              </a:solidFill>
              <a:prstDash val="sysDot"/>
              <a:miter lim="800000"/>
              <a:headEnd/>
              <a:tailEnd/>
            </a:ln>
          </p:spPr>
        </p:pic>
        <p:sp>
          <p:nvSpPr>
            <p:cNvPr id="26" name="Text Box 11"/>
            <p:cNvSpPr txBox="1">
              <a:spLocks noChangeAspect="1" noChangeArrowheads="1"/>
            </p:cNvSpPr>
            <p:nvPr/>
          </p:nvSpPr>
          <p:spPr bwMode="auto">
            <a:xfrm>
              <a:off x="2339752" y="6621094"/>
              <a:ext cx="434734" cy="230832"/>
            </a:xfrm>
            <a:prstGeom prst="rect">
              <a:avLst/>
            </a:prstGeom>
            <a:noFill/>
            <a:ln>
              <a:noFill/>
            </a:ln>
          </p:spPr>
          <p:txBody>
            <a:bodyPr wrap="none">
              <a:spAutoFit/>
            </a:bodyPr>
            <a:lstStyle>
              <a:lvl1pPr defTabSz="412750">
                <a:defRPr>
                  <a:solidFill>
                    <a:schemeClr val="tx1"/>
                  </a:solidFill>
                  <a:latin typeface="Arial"/>
                </a:defRPr>
              </a:lvl1pPr>
              <a:lvl2pPr marL="742950" indent="-285750" defTabSz="412750">
                <a:defRPr>
                  <a:solidFill>
                    <a:schemeClr val="tx1"/>
                  </a:solidFill>
                  <a:latin typeface="Arial"/>
                </a:defRPr>
              </a:lvl2pPr>
              <a:lvl3pPr marL="1143000" indent="-228600" defTabSz="412750">
                <a:defRPr>
                  <a:solidFill>
                    <a:schemeClr val="tx1"/>
                  </a:solidFill>
                  <a:latin typeface="Arial"/>
                </a:defRPr>
              </a:lvl3pPr>
              <a:lvl4pPr marL="1600200" indent="-228600" defTabSz="412750">
                <a:defRPr>
                  <a:solidFill>
                    <a:schemeClr val="tx1"/>
                  </a:solidFill>
                  <a:latin typeface="Arial"/>
                </a:defRPr>
              </a:lvl4pPr>
              <a:lvl5pPr marL="2057400" indent="-228600" defTabSz="412750">
                <a:defRPr>
                  <a:solidFill>
                    <a:schemeClr val="tx1"/>
                  </a:solidFill>
                  <a:latin typeface="Arial"/>
                </a:defRPr>
              </a:lvl5pPr>
              <a:lvl6pPr marL="2514600" indent="-228600" defTabSz="412750">
                <a:spcBef>
                  <a:spcPts val="0"/>
                </a:spcBef>
                <a:spcAft>
                  <a:spcPts val="0"/>
                </a:spcAft>
                <a:defRPr>
                  <a:solidFill>
                    <a:schemeClr val="tx1"/>
                  </a:solidFill>
                  <a:latin typeface="Arial"/>
                </a:defRPr>
              </a:lvl6pPr>
              <a:lvl7pPr marL="2971800" indent="-228600" defTabSz="412750">
                <a:spcBef>
                  <a:spcPts val="0"/>
                </a:spcBef>
                <a:spcAft>
                  <a:spcPts val="0"/>
                </a:spcAft>
                <a:defRPr>
                  <a:solidFill>
                    <a:schemeClr val="tx1"/>
                  </a:solidFill>
                  <a:latin typeface="Arial"/>
                </a:defRPr>
              </a:lvl7pPr>
              <a:lvl8pPr marL="3429000" indent="-228600" defTabSz="412750">
                <a:spcBef>
                  <a:spcPts val="0"/>
                </a:spcBef>
                <a:spcAft>
                  <a:spcPts val="0"/>
                </a:spcAft>
                <a:defRPr>
                  <a:solidFill>
                    <a:schemeClr val="tx1"/>
                  </a:solidFill>
                  <a:latin typeface="Arial"/>
                </a:defRPr>
              </a:lvl8pPr>
              <a:lvl9pPr marL="3886200" indent="-228600" defTabSz="412750">
                <a:spcBef>
                  <a:spcPts val="0"/>
                </a:spcBef>
                <a:spcAft>
                  <a:spcPts val="0"/>
                </a:spcAft>
                <a:defRPr>
                  <a:solidFill>
                    <a:schemeClr val="tx1"/>
                  </a:solidFill>
                  <a:latin typeface="Arial"/>
                </a:defRPr>
              </a:lvl9pPr>
            </a:lstStyle>
            <a:p>
              <a:pPr>
                <a:spcBef>
                  <a:spcPts val="0"/>
                </a:spcBef>
                <a:defRPr/>
              </a:pPr>
              <a:r>
                <a:rPr lang="en-US" sz="900">
                  <a:solidFill>
                    <a:srgbClr val="000000"/>
                  </a:solidFill>
                  <a:ea typeface="ＭＳ Ｐゴシック"/>
                </a:rPr>
                <a:t>India</a:t>
              </a:r>
              <a:endParaRPr/>
            </a:p>
          </p:txBody>
        </p:sp>
        <p:pic>
          <p:nvPicPr>
            <p:cNvPr id="27" name="Picture 16"/>
            <p:cNvPicPr>
              <a:picLocks noChangeAspect="1" noChangeArrowheads="1"/>
            </p:cNvPicPr>
            <p:nvPr/>
          </p:nvPicPr>
          <p:blipFill>
            <a:blip r:embed="rId7"/>
            <a:stretch/>
          </p:blipFill>
          <p:spPr bwMode="auto">
            <a:xfrm>
              <a:off x="57000" y="6262050"/>
              <a:ext cx="493372" cy="360000"/>
            </a:xfrm>
            <a:prstGeom prst="rect">
              <a:avLst/>
            </a:prstGeom>
            <a:noFill/>
            <a:ln w="9525" cap="rnd">
              <a:solidFill>
                <a:srgbClr val="000000"/>
              </a:solidFill>
              <a:prstDash val="sysDot"/>
              <a:miter lim="800000"/>
              <a:headEnd/>
              <a:tailEnd/>
            </a:ln>
          </p:spPr>
        </p:pic>
        <p:sp>
          <p:nvSpPr>
            <p:cNvPr id="28" name="Text Box 17"/>
            <p:cNvSpPr txBox="1">
              <a:spLocks noChangeAspect="1" noChangeArrowheads="1"/>
            </p:cNvSpPr>
            <p:nvPr/>
          </p:nvSpPr>
          <p:spPr bwMode="auto">
            <a:xfrm>
              <a:off x="-23423" y="6621094"/>
              <a:ext cx="562976" cy="230832"/>
            </a:xfrm>
            <a:prstGeom prst="rect">
              <a:avLst/>
            </a:prstGeom>
            <a:noFill/>
            <a:ln>
              <a:noFill/>
            </a:ln>
          </p:spPr>
          <p:txBody>
            <a:bodyPr wrap="none">
              <a:spAutoFit/>
            </a:bodyPr>
            <a:lstStyle>
              <a:lvl1pPr defTabSz="412750">
                <a:defRPr>
                  <a:solidFill>
                    <a:schemeClr val="tx1"/>
                  </a:solidFill>
                  <a:latin typeface="Arial"/>
                </a:defRPr>
              </a:lvl1pPr>
              <a:lvl2pPr marL="742950" indent="-285750" defTabSz="412750">
                <a:defRPr>
                  <a:solidFill>
                    <a:schemeClr val="tx1"/>
                  </a:solidFill>
                  <a:latin typeface="Arial"/>
                </a:defRPr>
              </a:lvl2pPr>
              <a:lvl3pPr marL="1143000" indent="-228600" defTabSz="412750">
                <a:defRPr>
                  <a:solidFill>
                    <a:schemeClr val="tx1"/>
                  </a:solidFill>
                  <a:latin typeface="Arial"/>
                </a:defRPr>
              </a:lvl3pPr>
              <a:lvl4pPr marL="1600200" indent="-228600" defTabSz="412750">
                <a:defRPr>
                  <a:solidFill>
                    <a:schemeClr val="tx1"/>
                  </a:solidFill>
                  <a:latin typeface="Arial"/>
                </a:defRPr>
              </a:lvl4pPr>
              <a:lvl5pPr marL="2057400" indent="-228600" defTabSz="412750">
                <a:defRPr>
                  <a:solidFill>
                    <a:schemeClr val="tx1"/>
                  </a:solidFill>
                  <a:latin typeface="Arial"/>
                </a:defRPr>
              </a:lvl5pPr>
              <a:lvl6pPr marL="2514600" indent="-228600" defTabSz="412750">
                <a:spcBef>
                  <a:spcPts val="0"/>
                </a:spcBef>
                <a:spcAft>
                  <a:spcPts val="0"/>
                </a:spcAft>
                <a:defRPr>
                  <a:solidFill>
                    <a:schemeClr val="tx1"/>
                  </a:solidFill>
                  <a:latin typeface="Arial"/>
                </a:defRPr>
              </a:lvl6pPr>
              <a:lvl7pPr marL="2971800" indent="-228600" defTabSz="412750">
                <a:spcBef>
                  <a:spcPts val="0"/>
                </a:spcBef>
                <a:spcAft>
                  <a:spcPts val="0"/>
                </a:spcAft>
                <a:defRPr>
                  <a:solidFill>
                    <a:schemeClr val="tx1"/>
                  </a:solidFill>
                  <a:latin typeface="Arial"/>
                </a:defRPr>
              </a:lvl7pPr>
              <a:lvl8pPr marL="3429000" indent="-228600" defTabSz="412750">
                <a:spcBef>
                  <a:spcPts val="0"/>
                </a:spcBef>
                <a:spcAft>
                  <a:spcPts val="0"/>
                </a:spcAft>
                <a:defRPr>
                  <a:solidFill>
                    <a:schemeClr val="tx1"/>
                  </a:solidFill>
                  <a:latin typeface="Arial"/>
                </a:defRPr>
              </a:lvl8pPr>
              <a:lvl9pPr marL="3886200" indent="-228600" defTabSz="412750">
                <a:spcBef>
                  <a:spcPts val="0"/>
                </a:spcBef>
                <a:spcAft>
                  <a:spcPts val="0"/>
                </a:spcAft>
                <a:defRPr>
                  <a:solidFill>
                    <a:schemeClr val="tx1"/>
                  </a:solidFill>
                  <a:latin typeface="Arial"/>
                </a:defRPr>
              </a:lvl9pPr>
            </a:lstStyle>
            <a:p>
              <a:pPr>
                <a:spcBef>
                  <a:spcPts val="0"/>
                </a:spcBef>
                <a:defRPr/>
              </a:pPr>
              <a:r>
                <a:rPr lang="en-US" sz="900">
                  <a:solidFill>
                    <a:srgbClr val="000000"/>
                  </a:solidFill>
                  <a:ea typeface="ＭＳ Ｐゴシック"/>
                </a:rPr>
                <a:t>Finland</a:t>
              </a:r>
              <a:endParaRPr/>
            </a:p>
          </p:txBody>
        </p:sp>
        <p:pic>
          <p:nvPicPr>
            <p:cNvPr id="29" name="Picture 28"/>
            <p:cNvPicPr>
              <a:picLocks noChangeAspect="1" noChangeArrowheads="1"/>
            </p:cNvPicPr>
            <p:nvPr/>
          </p:nvPicPr>
          <p:blipFill>
            <a:blip r:embed="rId8"/>
            <a:stretch/>
          </p:blipFill>
          <p:spPr bwMode="auto">
            <a:xfrm>
              <a:off x="726837" y="6262050"/>
              <a:ext cx="612081" cy="360000"/>
            </a:xfrm>
            <a:prstGeom prst="rect">
              <a:avLst/>
            </a:prstGeom>
            <a:noFill/>
            <a:ln w="9525" cap="rnd">
              <a:solidFill>
                <a:srgbClr val="000000"/>
              </a:solidFill>
              <a:prstDash val="sysDot"/>
              <a:miter lim="800000"/>
              <a:headEnd/>
              <a:tailEnd/>
            </a:ln>
          </p:spPr>
        </p:pic>
        <p:pic>
          <p:nvPicPr>
            <p:cNvPr id="30" name="Picture 22"/>
            <p:cNvPicPr>
              <a:picLocks noChangeAspect="1" noChangeArrowheads="1"/>
            </p:cNvPicPr>
            <p:nvPr/>
          </p:nvPicPr>
          <p:blipFill>
            <a:blip r:embed="rId9"/>
            <a:stretch/>
          </p:blipFill>
          <p:spPr bwMode="auto">
            <a:xfrm>
              <a:off x="1515385" y="6262050"/>
              <a:ext cx="597740" cy="360000"/>
            </a:xfrm>
            <a:prstGeom prst="rect">
              <a:avLst/>
            </a:prstGeom>
            <a:noFill/>
            <a:ln w="9525" cap="rnd">
              <a:solidFill>
                <a:srgbClr val="000000"/>
              </a:solidFill>
              <a:prstDash val="sysDot"/>
              <a:miter lim="800000"/>
              <a:headEnd/>
              <a:tailEnd/>
            </a:ln>
          </p:spPr>
        </p:pic>
        <p:sp>
          <p:nvSpPr>
            <p:cNvPr id="31" name="Text Box 23"/>
            <p:cNvSpPr txBox="1">
              <a:spLocks noChangeAspect="1" noChangeArrowheads="1"/>
            </p:cNvSpPr>
            <p:nvPr/>
          </p:nvSpPr>
          <p:spPr bwMode="auto">
            <a:xfrm>
              <a:off x="1475656" y="6621094"/>
              <a:ext cx="659154" cy="230832"/>
            </a:xfrm>
            <a:prstGeom prst="rect">
              <a:avLst/>
            </a:prstGeom>
            <a:noFill/>
            <a:ln>
              <a:noFill/>
            </a:ln>
          </p:spPr>
          <p:txBody>
            <a:bodyPr wrap="none">
              <a:spAutoFit/>
            </a:bodyPr>
            <a:lstStyle>
              <a:lvl1pPr defTabSz="412750">
                <a:defRPr>
                  <a:solidFill>
                    <a:schemeClr val="tx1"/>
                  </a:solidFill>
                  <a:latin typeface="Arial"/>
                </a:defRPr>
              </a:lvl1pPr>
              <a:lvl2pPr marL="742950" indent="-285750" defTabSz="412750">
                <a:defRPr>
                  <a:solidFill>
                    <a:schemeClr val="tx1"/>
                  </a:solidFill>
                  <a:latin typeface="Arial"/>
                </a:defRPr>
              </a:lvl2pPr>
              <a:lvl3pPr marL="1143000" indent="-228600" defTabSz="412750">
                <a:defRPr>
                  <a:solidFill>
                    <a:schemeClr val="tx1"/>
                  </a:solidFill>
                  <a:latin typeface="Arial"/>
                </a:defRPr>
              </a:lvl3pPr>
              <a:lvl4pPr marL="1600200" indent="-228600" defTabSz="412750">
                <a:defRPr>
                  <a:solidFill>
                    <a:schemeClr val="tx1"/>
                  </a:solidFill>
                  <a:latin typeface="Arial"/>
                </a:defRPr>
              </a:lvl4pPr>
              <a:lvl5pPr marL="2057400" indent="-228600" defTabSz="412750">
                <a:defRPr>
                  <a:solidFill>
                    <a:schemeClr val="tx1"/>
                  </a:solidFill>
                  <a:latin typeface="Arial"/>
                </a:defRPr>
              </a:lvl5pPr>
              <a:lvl6pPr marL="2514600" indent="-228600" defTabSz="412750">
                <a:spcBef>
                  <a:spcPts val="0"/>
                </a:spcBef>
                <a:spcAft>
                  <a:spcPts val="0"/>
                </a:spcAft>
                <a:defRPr>
                  <a:solidFill>
                    <a:schemeClr val="tx1"/>
                  </a:solidFill>
                  <a:latin typeface="Arial"/>
                </a:defRPr>
              </a:lvl6pPr>
              <a:lvl7pPr marL="2971800" indent="-228600" defTabSz="412750">
                <a:spcBef>
                  <a:spcPts val="0"/>
                </a:spcBef>
                <a:spcAft>
                  <a:spcPts val="0"/>
                </a:spcAft>
                <a:defRPr>
                  <a:solidFill>
                    <a:schemeClr val="tx1"/>
                  </a:solidFill>
                  <a:latin typeface="Arial"/>
                </a:defRPr>
              </a:lvl7pPr>
              <a:lvl8pPr marL="3429000" indent="-228600" defTabSz="412750">
                <a:spcBef>
                  <a:spcPts val="0"/>
                </a:spcBef>
                <a:spcAft>
                  <a:spcPts val="0"/>
                </a:spcAft>
                <a:defRPr>
                  <a:solidFill>
                    <a:schemeClr val="tx1"/>
                  </a:solidFill>
                  <a:latin typeface="Arial"/>
                </a:defRPr>
              </a:lvl8pPr>
              <a:lvl9pPr marL="3886200" indent="-228600" defTabSz="412750">
                <a:spcBef>
                  <a:spcPts val="0"/>
                </a:spcBef>
                <a:spcAft>
                  <a:spcPts val="0"/>
                </a:spcAft>
                <a:defRPr>
                  <a:solidFill>
                    <a:schemeClr val="tx1"/>
                  </a:solidFill>
                  <a:latin typeface="Arial"/>
                </a:defRPr>
              </a:lvl9pPr>
            </a:lstStyle>
            <a:p>
              <a:pPr>
                <a:spcBef>
                  <a:spcPts val="0"/>
                </a:spcBef>
                <a:defRPr/>
              </a:pPr>
              <a:r>
                <a:rPr lang="en-US" sz="900">
                  <a:solidFill>
                    <a:srgbClr val="000000"/>
                  </a:solidFill>
                  <a:ea typeface="ＭＳ Ｐゴシック"/>
                </a:rPr>
                <a:t>Germany</a:t>
              </a:r>
              <a:endParaRPr/>
            </a:p>
          </p:txBody>
        </p:sp>
        <p:pic>
          <p:nvPicPr>
            <p:cNvPr id="32" name="Picture 34"/>
            <p:cNvPicPr>
              <a:picLocks noChangeAspect="1" noChangeArrowheads="1"/>
            </p:cNvPicPr>
            <p:nvPr/>
          </p:nvPicPr>
          <p:blipFill>
            <a:blip r:embed="rId10"/>
            <a:stretch/>
          </p:blipFill>
          <p:spPr bwMode="auto">
            <a:xfrm>
              <a:off x="3002124" y="6262050"/>
              <a:ext cx="574020" cy="360000"/>
            </a:xfrm>
            <a:prstGeom prst="rect">
              <a:avLst/>
            </a:prstGeom>
            <a:noFill/>
            <a:ln w="9525" cap="rnd">
              <a:solidFill>
                <a:srgbClr val="000000"/>
              </a:solidFill>
              <a:prstDash val="sysDot"/>
              <a:miter lim="800000"/>
              <a:headEnd/>
              <a:tailEnd/>
            </a:ln>
          </p:spPr>
        </p:pic>
        <p:sp>
          <p:nvSpPr>
            <p:cNvPr id="33" name="Text Box 35"/>
            <p:cNvSpPr txBox="1">
              <a:spLocks noChangeAspect="1" noChangeArrowheads="1"/>
            </p:cNvSpPr>
            <p:nvPr/>
          </p:nvSpPr>
          <p:spPr bwMode="auto">
            <a:xfrm>
              <a:off x="3059832" y="6621094"/>
              <a:ext cx="543739" cy="230832"/>
            </a:xfrm>
            <a:prstGeom prst="rect">
              <a:avLst/>
            </a:prstGeom>
            <a:noFill/>
            <a:ln>
              <a:noFill/>
            </a:ln>
          </p:spPr>
          <p:txBody>
            <a:bodyPr wrap="none">
              <a:spAutoFit/>
            </a:bodyPr>
            <a:lstStyle>
              <a:lvl1pPr defTabSz="412750">
                <a:defRPr>
                  <a:solidFill>
                    <a:schemeClr val="tx1"/>
                  </a:solidFill>
                  <a:latin typeface="Arial"/>
                </a:defRPr>
              </a:lvl1pPr>
              <a:lvl2pPr marL="742950" indent="-285750" defTabSz="412750">
                <a:defRPr>
                  <a:solidFill>
                    <a:schemeClr val="tx1"/>
                  </a:solidFill>
                  <a:latin typeface="Arial"/>
                </a:defRPr>
              </a:lvl2pPr>
              <a:lvl3pPr marL="1143000" indent="-228600" defTabSz="412750">
                <a:defRPr>
                  <a:solidFill>
                    <a:schemeClr val="tx1"/>
                  </a:solidFill>
                  <a:latin typeface="Arial"/>
                </a:defRPr>
              </a:lvl3pPr>
              <a:lvl4pPr marL="1600200" indent="-228600" defTabSz="412750">
                <a:defRPr>
                  <a:solidFill>
                    <a:schemeClr val="tx1"/>
                  </a:solidFill>
                  <a:latin typeface="Arial"/>
                </a:defRPr>
              </a:lvl4pPr>
              <a:lvl5pPr marL="2057400" indent="-228600" defTabSz="412750">
                <a:defRPr>
                  <a:solidFill>
                    <a:schemeClr val="tx1"/>
                  </a:solidFill>
                  <a:latin typeface="Arial"/>
                </a:defRPr>
              </a:lvl5pPr>
              <a:lvl6pPr marL="2514600" indent="-228600" defTabSz="412750">
                <a:spcBef>
                  <a:spcPts val="0"/>
                </a:spcBef>
                <a:spcAft>
                  <a:spcPts val="0"/>
                </a:spcAft>
                <a:defRPr>
                  <a:solidFill>
                    <a:schemeClr val="tx1"/>
                  </a:solidFill>
                  <a:latin typeface="Arial"/>
                </a:defRPr>
              </a:lvl6pPr>
              <a:lvl7pPr marL="2971800" indent="-228600" defTabSz="412750">
                <a:spcBef>
                  <a:spcPts val="0"/>
                </a:spcBef>
                <a:spcAft>
                  <a:spcPts val="0"/>
                </a:spcAft>
                <a:defRPr>
                  <a:solidFill>
                    <a:schemeClr val="tx1"/>
                  </a:solidFill>
                  <a:latin typeface="Arial"/>
                </a:defRPr>
              </a:lvl7pPr>
              <a:lvl8pPr marL="3429000" indent="-228600" defTabSz="412750">
                <a:spcBef>
                  <a:spcPts val="0"/>
                </a:spcBef>
                <a:spcAft>
                  <a:spcPts val="0"/>
                </a:spcAft>
                <a:defRPr>
                  <a:solidFill>
                    <a:schemeClr val="tx1"/>
                  </a:solidFill>
                  <a:latin typeface="Arial"/>
                </a:defRPr>
              </a:lvl8pPr>
              <a:lvl9pPr marL="3886200" indent="-228600" defTabSz="412750">
                <a:spcBef>
                  <a:spcPts val="0"/>
                </a:spcBef>
                <a:spcAft>
                  <a:spcPts val="0"/>
                </a:spcAft>
                <a:defRPr>
                  <a:solidFill>
                    <a:schemeClr val="tx1"/>
                  </a:solidFill>
                  <a:latin typeface="Arial"/>
                </a:defRPr>
              </a:lvl9pPr>
            </a:lstStyle>
            <a:p>
              <a:pPr>
                <a:spcBef>
                  <a:spcPts val="0"/>
                </a:spcBef>
                <a:defRPr/>
              </a:pPr>
              <a:r>
                <a:rPr lang="en-US" sz="900">
                  <a:solidFill>
                    <a:srgbClr val="000000"/>
                  </a:solidFill>
                  <a:ea typeface="ＭＳ Ｐゴシック"/>
                </a:rPr>
                <a:t>Poland</a:t>
              </a:r>
              <a:endParaRPr/>
            </a:p>
          </p:txBody>
        </p:sp>
        <p:pic>
          <p:nvPicPr>
            <p:cNvPr id="34" name="Picture 46"/>
            <p:cNvPicPr>
              <a:picLocks noChangeAspect="1" noChangeArrowheads="1"/>
            </p:cNvPicPr>
            <p:nvPr/>
          </p:nvPicPr>
          <p:blipFill>
            <a:blip r:embed="rId11"/>
            <a:stretch/>
          </p:blipFill>
          <p:spPr bwMode="auto">
            <a:xfrm>
              <a:off x="5903276" y="6262050"/>
              <a:ext cx="574020" cy="360000"/>
            </a:xfrm>
            <a:prstGeom prst="rect">
              <a:avLst/>
            </a:prstGeom>
            <a:noFill/>
            <a:ln w="9525" cap="rnd">
              <a:solidFill>
                <a:srgbClr val="000000"/>
              </a:solidFill>
              <a:prstDash val="sysDot"/>
              <a:miter lim="800000"/>
              <a:headEnd/>
              <a:tailEnd/>
            </a:ln>
          </p:spPr>
        </p:pic>
        <p:sp>
          <p:nvSpPr>
            <p:cNvPr id="35" name="Text Box 47"/>
            <p:cNvSpPr txBox="1">
              <a:spLocks noChangeAspect="1" noChangeArrowheads="1"/>
            </p:cNvSpPr>
            <p:nvPr/>
          </p:nvSpPr>
          <p:spPr bwMode="auto">
            <a:xfrm>
              <a:off x="5914769" y="6621094"/>
              <a:ext cx="601447" cy="230832"/>
            </a:xfrm>
            <a:prstGeom prst="rect">
              <a:avLst/>
            </a:prstGeom>
            <a:noFill/>
            <a:ln>
              <a:noFill/>
            </a:ln>
          </p:spPr>
          <p:txBody>
            <a:bodyPr wrap="none">
              <a:spAutoFit/>
            </a:bodyPr>
            <a:lstStyle>
              <a:lvl1pPr defTabSz="412750">
                <a:defRPr>
                  <a:solidFill>
                    <a:schemeClr val="tx1"/>
                  </a:solidFill>
                  <a:latin typeface="Arial"/>
                </a:defRPr>
              </a:lvl1pPr>
              <a:lvl2pPr marL="742950" indent="-285750" defTabSz="412750">
                <a:defRPr>
                  <a:solidFill>
                    <a:schemeClr val="tx1"/>
                  </a:solidFill>
                  <a:latin typeface="Arial"/>
                </a:defRPr>
              </a:lvl2pPr>
              <a:lvl3pPr marL="1143000" indent="-228600" defTabSz="412750">
                <a:defRPr>
                  <a:solidFill>
                    <a:schemeClr val="tx1"/>
                  </a:solidFill>
                  <a:latin typeface="Arial"/>
                </a:defRPr>
              </a:lvl3pPr>
              <a:lvl4pPr marL="1600200" indent="-228600" defTabSz="412750">
                <a:defRPr>
                  <a:solidFill>
                    <a:schemeClr val="tx1"/>
                  </a:solidFill>
                  <a:latin typeface="Arial"/>
                </a:defRPr>
              </a:lvl4pPr>
              <a:lvl5pPr marL="2057400" indent="-228600" defTabSz="412750">
                <a:defRPr>
                  <a:solidFill>
                    <a:schemeClr val="tx1"/>
                  </a:solidFill>
                  <a:latin typeface="Arial"/>
                </a:defRPr>
              </a:lvl5pPr>
              <a:lvl6pPr marL="2514600" indent="-228600" defTabSz="412750">
                <a:spcBef>
                  <a:spcPts val="0"/>
                </a:spcBef>
                <a:spcAft>
                  <a:spcPts val="0"/>
                </a:spcAft>
                <a:defRPr>
                  <a:solidFill>
                    <a:schemeClr val="tx1"/>
                  </a:solidFill>
                  <a:latin typeface="Arial"/>
                </a:defRPr>
              </a:lvl6pPr>
              <a:lvl7pPr marL="2971800" indent="-228600" defTabSz="412750">
                <a:spcBef>
                  <a:spcPts val="0"/>
                </a:spcBef>
                <a:spcAft>
                  <a:spcPts val="0"/>
                </a:spcAft>
                <a:defRPr>
                  <a:solidFill>
                    <a:schemeClr val="tx1"/>
                  </a:solidFill>
                  <a:latin typeface="Arial"/>
                </a:defRPr>
              </a:lvl7pPr>
              <a:lvl8pPr marL="3429000" indent="-228600" defTabSz="412750">
                <a:spcBef>
                  <a:spcPts val="0"/>
                </a:spcBef>
                <a:spcAft>
                  <a:spcPts val="0"/>
                </a:spcAft>
                <a:defRPr>
                  <a:solidFill>
                    <a:schemeClr val="tx1"/>
                  </a:solidFill>
                  <a:latin typeface="Arial"/>
                </a:defRPr>
              </a:lvl8pPr>
              <a:lvl9pPr marL="3886200" indent="-228600" defTabSz="412750">
                <a:spcBef>
                  <a:spcPts val="0"/>
                </a:spcBef>
                <a:spcAft>
                  <a:spcPts val="0"/>
                </a:spcAft>
                <a:defRPr>
                  <a:solidFill>
                    <a:schemeClr val="tx1"/>
                  </a:solidFill>
                  <a:latin typeface="Arial"/>
                </a:defRPr>
              </a:lvl9pPr>
            </a:lstStyle>
            <a:p>
              <a:pPr>
                <a:spcBef>
                  <a:spcPts val="0"/>
                </a:spcBef>
                <a:defRPr/>
              </a:pPr>
              <a:r>
                <a:rPr lang="en-US" sz="900">
                  <a:solidFill>
                    <a:srgbClr val="000000"/>
                  </a:solidFill>
                  <a:ea typeface="ＭＳ Ｐゴシック"/>
                </a:rPr>
                <a:t>Sweden</a:t>
              </a:r>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157879785"/>
                </p:ext>
              </p:extLst>
            </p:nvPr>
          </p:nvGraphicFramePr>
          <p:xfrm>
            <a:off x="3752610" y="6262050"/>
            <a:ext cx="538440" cy="360000"/>
          </p:xfrm>
          <a:graphic>
            <a:graphicData uri="http://schemas.openxmlformats.org/presentationml/2006/ole">
              <mc:AlternateContent xmlns:mc="http://schemas.openxmlformats.org/markup-compatibility/2006">
                <mc:Choice xmlns:v="urn:schemas-microsoft-com:vml" Requires="v">
                  <p:oleObj name="oleObj" r:id="rId12" imgW="2723515" imgH="1695450" progId="MSPhotoEd.3">
                    <p:embed/>
                  </p:oleObj>
                </mc:Choice>
                <mc:Fallback>
                  <p:oleObj name="oleObj" r:id="rId12" imgW="2723515" imgH="1695450" progId="MSPhotoEd.3">
                    <p:embed/>
                    <p:pic>
                      <p:nvPicPr>
                        <p:cNvPr id="36" name=""/>
                        <p:cNvPicPr/>
                        <p:nvPr/>
                      </p:nvPicPr>
                      <p:blipFill>
                        <a:blip/>
                        <a:stretch/>
                      </p:blipFill>
                      <p:spPr bwMode="auto">
                        <a:xfrm>
                          <a:off x="3752610" y="6262050"/>
                          <a:ext cx="538440" cy="360000"/>
                        </a:xfrm>
                        <a:prstGeom prst="rect">
                          <a:avLst/>
                        </a:prstGeom>
                      </p:spPr>
                    </p:pic>
                  </p:oleObj>
                </mc:Fallback>
              </mc:AlternateContent>
            </a:graphicData>
          </a:graphic>
        </p:graphicFrame>
        <p:sp>
          <p:nvSpPr>
            <p:cNvPr id="37" name="Text Box 50"/>
            <p:cNvSpPr txBox="1">
              <a:spLocks noChangeAspect="1" noChangeArrowheads="1"/>
            </p:cNvSpPr>
            <p:nvPr/>
          </p:nvSpPr>
          <p:spPr bwMode="auto">
            <a:xfrm>
              <a:off x="3707904" y="6621094"/>
              <a:ext cx="646331" cy="230832"/>
            </a:xfrm>
            <a:prstGeom prst="rect">
              <a:avLst/>
            </a:prstGeom>
            <a:noFill/>
            <a:ln>
              <a:noFill/>
            </a:ln>
          </p:spPr>
          <p:txBody>
            <a:bodyPr wrap="none">
              <a:spAutoFit/>
            </a:bodyPr>
            <a:lstStyle>
              <a:lvl1pPr defTabSz="412750">
                <a:defRPr>
                  <a:solidFill>
                    <a:schemeClr val="tx1"/>
                  </a:solidFill>
                  <a:latin typeface="Arial"/>
                </a:defRPr>
              </a:lvl1pPr>
              <a:lvl2pPr marL="742950" indent="-285750" defTabSz="412750">
                <a:defRPr>
                  <a:solidFill>
                    <a:schemeClr val="tx1"/>
                  </a:solidFill>
                  <a:latin typeface="Arial"/>
                </a:defRPr>
              </a:lvl2pPr>
              <a:lvl3pPr marL="1143000" indent="-228600" defTabSz="412750">
                <a:defRPr>
                  <a:solidFill>
                    <a:schemeClr val="tx1"/>
                  </a:solidFill>
                  <a:latin typeface="Arial"/>
                </a:defRPr>
              </a:lvl3pPr>
              <a:lvl4pPr marL="1600200" indent="-228600" defTabSz="412750">
                <a:defRPr>
                  <a:solidFill>
                    <a:schemeClr val="tx1"/>
                  </a:solidFill>
                  <a:latin typeface="Arial"/>
                </a:defRPr>
              </a:lvl4pPr>
              <a:lvl5pPr marL="2057400" indent="-228600" defTabSz="412750">
                <a:defRPr>
                  <a:solidFill>
                    <a:schemeClr val="tx1"/>
                  </a:solidFill>
                  <a:latin typeface="Arial"/>
                </a:defRPr>
              </a:lvl5pPr>
              <a:lvl6pPr marL="2514600" indent="-228600" defTabSz="412750">
                <a:spcBef>
                  <a:spcPts val="0"/>
                </a:spcBef>
                <a:spcAft>
                  <a:spcPts val="0"/>
                </a:spcAft>
                <a:defRPr>
                  <a:solidFill>
                    <a:schemeClr val="tx1"/>
                  </a:solidFill>
                  <a:latin typeface="Arial"/>
                </a:defRPr>
              </a:lvl6pPr>
              <a:lvl7pPr marL="2971800" indent="-228600" defTabSz="412750">
                <a:spcBef>
                  <a:spcPts val="0"/>
                </a:spcBef>
                <a:spcAft>
                  <a:spcPts val="0"/>
                </a:spcAft>
                <a:defRPr>
                  <a:solidFill>
                    <a:schemeClr val="tx1"/>
                  </a:solidFill>
                  <a:latin typeface="Arial"/>
                </a:defRPr>
              </a:lvl7pPr>
              <a:lvl8pPr marL="3429000" indent="-228600" defTabSz="412750">
                <a:spcBef>
                  <a:spcPts val="0"/>
                </a:spcBef>
                <a:spcAft>
                  <a:spcPts val="0"/>
                </a:spcAft>
                <a:defRPr>
                  <a:solidFill>
                    <a:schemeClr val="tx1"/>
                  </a:solidFill>
                  <a:latin typeface="Arial"/>
                </a:defRPr>
              </a:lvl8pPr>
              <a:lvl9pPr marL="3886200" indent="-228600" defTabSz="412750">
                <a:spcBef>
                  <a:spcPts val="0"/>
                </a:spcBef>
                <a:spcAft>
                  <a:spcPts val="0"/>
                </a:spcAft>
                <a:defRPr>
                  <a:solidFill>
                    <a:schemeClr val="tx1"/>
                  </a:solidFill>
                  <a:latin typeface="Arial"/>
                </a:defRPr>
              </a:lvl9pPr>
            </a:lstStyle>
            <a:p>
              <a:pPr>
                <a:spcBef>
                  <a:spcPts val="0"/>
                </a:spcBef>
                <a:defRPr/>
              </a:pPr>
              <a:r>
                <a:rPr lang="en-US" sz="900">
                  <a:solidFill>
                    <a:srgbClr val="000000"/>
                  </a:solidFill>
                  <a:ea typeface="ＭＳ Ｐゴシック"/>
                </a:rPr>
                <a:t>Romania</a:t>
              </a:r>
              <a:endParaRPr/>
            </a:p>
          </p:txBody>
        </p:sp>
        <p:pic>
          <p:nvPicPr>
            <p:cNvPr id="38" name="Picture 52"/>
            <p:cNvPicPr>
              <a:picLocks noChangeAspect="1" noChangeArrowheads="1"/>
            </p:cNvPicPr>
            <p:nvPr/>
          </p:nvPicPr>
          <p:blipFill>
            <a:blip r:embed="rId13"/>
            <a:stretch/>
          </p:blipFill>
          <p:spPr bwMode="auto">
            <a:xfrm>
              <a:off x="4467516" y="6262050"/>
              <a:ext cx="536067" cy="360000"/>
            </a:xfrm>
            <a:prstGeom prst="rect">
              <a:avLst/>
            </a:prstGeom>
            <a:noFill/>
            <a:ln w="9525" cap="rnd">
              <a:solidFill>
                <a:srgbClr val="000000"/>
              </a:solidFill>
              <a:prstDash val="sysDot"/>
              <a:miter lim="800000"/>
              <a:headEnd/>
              <a:tailEnd/>
            </a:ln>
          </p:spPr>
        </p:pic>
        <p:sp>
          <p:nvSpPr>
            <p:cNvPr id="39" name="Text Box 53"/>
            <p:cNvSpPr txBox="1">
              <a:spLocks noChangeAspect="1" noChangeArrowheads="1"/>
            </p:cNvSpPr>
            <p:nvPr/>
          </p:nvSpPr>
          <p:spPr bwMode="auto">
            <a:xfrm>
              <a:off x="4466721" y="6621094"/>
              <a:ext cx="537327" cy="230832"/>
            </a:xfrm>
            <a:prstGeom prst="rect">
              <a:avLst/>
            </a:prstGeom>
            <a:noFill/>
            <a:ln>
              <a:noFill/>
            </a:ln>
          </p:spPr>
          <p:txBody>
            <a:bodyPr wrap="none">
              <a:spAutoFit/>
            </a:bodyPr>
            <a:lstStyle>
              <a:lvl1pPr defTabSz="412750">
                <a:defRPr>
                  <a:solidFill>
                    <a:schemeClr val="tx1"/>
                  </a:solidFill>
                  <a:latin typeface="Arial"/>
                </a:defRPr>
              </a:lvl1pPr>
              <a:lvl2pPr marL="742950" indent="-285750" defTabSz="412750">
                <a:defRPr>
                  <a:solidFill>
                    <a:schemeClr val="tx1"/>
                  </a:solidFill>
                  <a:latin typeface="Arial"/>
                </a:defRPr>
              </a:lvl2pPr>
              <a:lvl3pPr marL="1143000" indent="-228600" defTabSz="412750">
                <a:defRPr>
                  <a:solidFill>
                    <a:schemeClr val="tx1"/>
                  </a:solidFill>
                  <a:latin typeface="Arial"/>
                </a:defRPr>
              </a:lvl3pPr>
              <a:lvl4pPr marL="1600200" indent="-228600" defTabSz="412750">
                <a:defRPr>
                  <a:solidFill>
                    <a:schemeClr val="tx1"/>
                  </a:solidFill>
                  <a:latin typeface="Arial"/>
                </a:defRPr>
              </a:lvl4pPr>
              <a:lvl5pPr marL="2057400" indent="-228600" defTabSz="412750">
                <a:defRPr>
                  <a:solidFill>
                    <a:schemeClr val="tx1"/>
                  </a:solidFill>
                  <a:latin typeface="Arial"/>
                </a:defRPr>
              </a:lvl5pPr>
              <a:lvl6pPr marL="2514600" indent="-228600" defTabSz="412750">
                <a:spcBef>
                  <a:spcPts val="0"/>
                </a:spcBef>
                <a:spcAft>
                  <a:spcPts val="0"/>
                </a:spcAft>
                <a:defRPr>
                  <a:solidFill>
                    <a:schemeClr val="tx1"/>
                  </a:solidFill>
                  <a:latin typeface="Arial"/>
                </a:defRPr>
              </a:lvl6pPr>
              <a:lvl7pPr marL="2971800" indent="-228600" defTabSz="412750">
                <a:spcBef>
                  <a:spcPts val="0"/>
                </a:spcBef>
                <a:spcAft>
                  <a:spcPts val="0"/>
                </a:spcAft>
                <a:defRPr>
                  <a:solidFill>
                    <a:schemeClr val="tx1"/>
                  </a:solidFill>
                  <a:latin typeface="Arial"/>
                </a:defRPr>
              </a:lvl7pPr>
              <a:lvl8pPr marL="3429000" indent="-228600" defTabSz="412750">
                <a:spcBef>
                  <a:spcPts val="0"/>
                </a:spcBef>
                <a:spcAft>
                  <a:spcPts val="0"/>
                </a:spcAft>
                <a:defRPr>
                  <a:solidFill>
                    <a:schemeClr val="tx1"/>
                  </a:solidFill>
                  <a:latin typeface="Arial"/>
                </a:defRPr>
              </a:lvl8pPr>
              <a:lvl9pPr marL="3886200" indent="-228600" defTabSz="412750">
                <a:spcBef>
                  <a:spcPts val="0"/>
                </a:spcBef>
                <a:spcAft>
                  <a:spcPts val="0"/>
                </a:spcAft>
                <a:defRPr>
                  <a:solidFill>
                    <a:schemeClr val="tx1"/>
                  </a:solidFill>
                  <a:latin typeface="Arial"/>
                </a:defRPr>
              </a:lvl9pPr>
            </a:lstStyle>
            <a:p>
              <a:pPr>
                <a:spcBef>
                  <a:spcPts val="0"/>
                </a:spcBef>
                <a:defRPr/>
              </a:pPr>
              <a:r>
                <a:rPr lang="en-US" sz="900">
                  <a:solidFill>
                    <a:srgbClr val="000000"/>
                  </a:solidFill>
                  <a:ea typeface="ＭＳ Ｐゴシック"/>
                </a:rPr>
                <a:t>Russia</a:t>
              </a:r>
              <a:endParaRPr/>
            </a:p>
          </p:txBody>
        </p:sp>
        <p:sp>
          <p:nvSpPr>
            <p:cNvPr id="40" name="Text Box 41"/>
            <p:cNvSpPr txBox="1">
              <a:spLocks noChangeAspect="1" noChangeArrowheads="1"/>
            </p:cNvSpPr>
            <p:nvPr/>
          </p:nvSpPr>
          <p:spPr bwMode="auto">
            <a:xfrm>
              <a:off x="5148064" y="6621094"/>
              <a:ext cx="627096" cy="230832"/>
            </a:xfrm>
            <a:prstGeom prst="rect">
              <a:avLst/>
            </a:prstGeom>
            <a:noFill/>
            <a:ln>
              <a:noFill/>
            </a:ln>
          </p:spPr>
          <p:txBody>
            <a:bodyPr wrap="none">
              <a:spAutoFit/>
            </a:bodyPr>
            <a:lstStyle>
              <a:lvl1pPr defTabSz="412750">
                <a:defRPr>
                  <a:solidFill>
                    <a:schemeClr val="tx1"/>
                  </a:solidFill>
                  <a:latin typeface="Arial"/>
                </a:defRPr>
              </a:lvl1pPr>
              <a:lvl2pPr marL="742950" indent="-285750" defTabSz="412750">
                <a:defRPr>
                  <a:solidFill>
                    <a:schemeClr val="tx1"/>
                  </a:solidFill>
                  <a:latin typeface="Arial"/>
                </a:defRPr>
              </a:lvl2pPr>
              <a:lvl3pPr marL="1143000" indent="-228600" defTabSz="412750">
                <a:defRPr>
                  <a:solidFill>
                    <a:schemeClr val="tx1"/>
                  </a:solidFill>
                  <a:latin typeface="Arial"/>
                </a:defRPr>
              </a:lvl3pPr>
              <a:lvl4pPr marL="1600200" indent="-228600" defTabSz="412750">
                <a:defRPr>
                  <a:solidFill>
                    <a:schemeClr val="tx1"/>
                  </a:solidFill>
                  <a:latin typeface="Arial"/>
                </a:defRPr>
              </a:lvl4pPr>
              <a:lvl5pPr marL="2057400" indent="-228600" defTabSz="412750">
                <a:defRPr>
                  <a:solidFill>
                    <a:schemeClr val="tx1"/>
                  </a:solidFill>
                  <a:latin typeface="Arial"/>
                </a:defRPr>
              </a:lvl5pPr>
              <a:lvl6pPr marL="2514600" indent="-228600" defTabSz="412750">
                <a:spcBef>
                  <a:spcPts val="0"/>
                </a:spcBef>
                <a:spcAft>
                  <a:spcPts val="0"/>
                </a:spcAft>
                <a:defRPr>
                  <a:solidFill>
                    <a:schemeClr val="tx1"/>
                  </a:solidFill>
                  <a:latin typeface="Arial"/>
                </a:defRPr>
              </a:lvl6pPr>
              <a:lvl7pPr marL="2971800" indent="-228600" defTabSz="412750">
                <a:spcBef>
                  <a:spcPts val="0"/>
                </a:spcBef>
                <a:spcAft>
                  <a:spcPts val="0"/>
                </a:spcAft>
                <a:defRPr>
                  <a:solidFill>
                    <a:schemeClr val="tx1"/>
                  </a:solidFill>
                  <a:latin typeface="Arial"/>
                </a:defRPr>
              </a:lvl7pPr>
              <a:lvl8pPr marL="3429000" indent="-228600" defTabSz="412750">
                <a:spcBef>
                  <a:spcPts val="0"/>
                </a:spcBef>
                <a:spcAft>
                  <a:spcPts val="0"/>
                </a:spcAft>
                <a:defRPr>
                  <a:solidFill>
                    <a:schemeClr val="tx1"/>
                  </a:solidFill>
                  <a:latin typeface="Arial"/>
                </a:defRPr>
              </a:lvl8pPr>
              <a:lvl9pPr marL="3886200" indent="-228600" defTabSz="412750">
                <a:spcBef>
                  <a:spcPts val="0"/>
                </a:spcBef>
                <a:spcAft>
                  <a:spcPts val="0"/>
                </a:spcAft>
                <a:defRPr>
                  <a:solidFill>
                    <a:schemeClr val="tx1"/>
                  </a:solidFill>
                  <a:latin typeface="Arial"/>
                </a:defRPr>
              </a:lvl9pPr>
            </a:lstStyle>
            <a:p>
              <a:pPr>
                <a:spcBef>
                  <a:spcPts val="0"/>
                </a:spcBef>
                <a:defRPr/>
              </a:pPr>
              <a:r>
                <a:rPr lang="en-US" sz="900">
                  <a:solidFill>
                    <a:srgbClr val="000000"/>
                  </a:solidFill>
                  <a:ea typeface="ＭＳ Ｐゴシック"/>
                </a:rPr>
                <a:t>Slovenia</a:t>
              </a:r>
              <a:endParaRPr/>
            </a:p>
          </p:txBody>
        </p:sp>
        <p:pic>
          <p:nvPicPr>
            <p:cNvPr id="41" name="Picture 62" descr="slowenien-fahne-slowenia-flagge_0_g_60px"/>
            <p:cNvPicPr>
              <a:picLocks noChangeAspect="1" noChangeArrowheads="1"/>
            </p:cNvPicPr>
            <p:nvPr/>
          </p:nvPicPr>
          <p:blipFill>
            <a:blip r:embed="rId14"/>
            <a:stretch/>
          </p:blipFill>
          <p:spPr bwMode="auto">
            <a:xfrm>
              <a:off x="5180049" y="6262050"/>
              <a:ext cx="546761" cy="360000"/>
            </a:xfrm>
            <a:prstGeom prst="rect">
              <a:avLst/>
            </a:prstGeom>
            <a:noFill/>
            <a:ln w="9525" cap="rnd">
              <a:solidFill>
                <a:schemeClr val="tx1"/>
              </a:solidFill>
              <a:prstDash val="sysDot"/>
              <a:miter lim="800000"/>
              <a:headEnd/>
              <a:tailEnd/>
            </a:ln>
          </p:spPr>
        </p:pic>
        <p:sp>
          <p:nvSpPr>
            <p:cNvPr id="42" name="Text Box 20"/>
            <p:cNvSpPr txBox="1">
              <a:spLocks noChangeAspect="1" noChangeArrowheads="1"/>
            </p:cNvSpPr>
            <p:nvPr/>
          </p:nvSpPr>
          <p:spPr bwMode="auto">
            <a:xfrm>
              <a:off x="6747313" y="6621094"/>
              <a:ext cx="344966" cy="230832"/>
            </a:xfrm>
            <a:prstGeom prst="rect">
              <a:avLst/>
            </a:prstGeom>
            <a:noFill/>
            <a:ln>
              <a:noFill/>
            </a:ln>
          </p:spPr>
          <p:txBody>
            <a:bodyPr wrap="none">
              <a:spAutoFit/>
            </a:bodyPr>
            <a:lstStyle>
              <a:lvl1pPr defTabSz="412750">
                <a:defRPr>
                  <a:solidFill>
                    <a:schemeClr val="tx1"/>
                  </a:solidFill>
                  <a:latin typeface="Arial"/>
                </a:defRPr>
              </a:lvl1pPr>
              <a:lvl2pPr marL="742950" indent="-285750" defTabSz="412750">
                <a:defRPr>
                  <a:solidFill>
                    <a:schemeClr val="tx1"/>
                  </a:solidFill>
                  <a:latin typeface="Arial"/>
                </a:defRPr>
              </a:lvl2pPr>
              <a:lvl3pPr marL="1143000" indent="-228600" defTabSz="412750">
                <a:defRPr>
                  <a:solidFill>
                    <a:schemeClr val="tx1"/>
                  </a:solidFill>
                  <a:latin typeface="Arial"/>
                </a:defRPr>
              </a:lvl3pPr>
              <a:lvl4pPr marL="1600200" indent="-228600" defTabSz="412750">
                <a:defRPr>
                  <a:solidFill>
                    <a:schemeClr val="tx1"/>
                  </a:solidFill>
                  <a:latin typeface="Arial"/>
                </a:defRPr>
              </a:lvl4pPr>
              <a:lvl5pPr marL="2057400" indent="-228600" defTabSz="412750">
                <a:defRPr>
                  <a:solidFill>
                    <a:schemeClr val="tx1"/>
                  </a:solidFill>
                  <a:latin typeface="Arial"/>
                </a:defRPr>
              </a:lvl5pPr>
              <a:lvl6pPr marL="2514600" indent="-228600" defTabSz="412750">
                <a:spcBef>
                  <a:spcPts val="0"/>
                </a:spcBef>
                <a:spcAft>
                  <a:spcPts val="0"/>
                </a:spcAft>
                <a:defRPr>
                  <a:solidFill>
                    <a:schemeClr val="tx1"/>
                  </a:solidFill>
                  <a:latin typeface="Arial"/>
                </a:defRPr>
              </a:lvl6pPr>
              <a:lvl7pPr marL="2971800" indent="-228600" defTabSz="412750">
                <a:spcBef>
                  <a:spcPts val="0"/>
                </a:spcBef>
                <a:spcAft>
                  <a:spcPts val="0"/>
                </a:spcAft>
                <a:defRPr>
                  <a:solidFill>
                    <a:schemeClr val="tx1"/>
                  </a:solidFill>
                  <a:latin typeface="Arial"/>
                </a:defRPr>
              </a:lvl7pPr>
              <a:lvl8pPr marL="3429000" indent="-228600" defTabSz="412750">
                <a:spcBef>
                  <a:spcPts val="0"/>
                </a:spcBef>
                <a:spcAft>
                  <a:spcPts val="0"/>
                </a:spcAft>
                <a:defRPr>
                  <a:solidFill>
                    <a:schemeClr val="tx1"/>
                  </a:solidFill>
                  <a:latin typeface="Arial"/>
                </a:defRPr>
              </a:lvl8pPr>
              <a:lvl9pPr marL="3886200" indent="-228600" defTabSz="412750">
                <a:spcBef>
                  <a:spcPts val="0"/>
                </a:spcBef>
                <a:spcAft>
                  <a:spcPts val="0"/>
                </a:spcAft>
                <a:defRPr>
                  <a:solidFill>
                    <a:schemeClr val="tx1"/>
                  </a:solidFill>
                  <a:latin typeface="Arial"/>
                </a:defRPr>
              </a:lvl9pPr>
            </a:lstStyle>
            <a:p>
              <a:pPr algn="ctr">
                <a:spcBef>
                  <a:spcPts val="0"/>
                </a:spcBef>
                <a:defRPr/>
              </a:pPr>
              <a:r>
                <a:rPr lang="en-US" sz="900">
                  <a:solidFill>
                    <a:srgbClr val="000000"/>
                  </a:solidFill>
                  <a:ea typeface="ＭＳ Ｐゴシック"/>
                </a:rPr>
                <a:t>UK</a:t>
              </a:r>
              <a:endParaRPr/>
            </a:p>
          </p:txBody>
        </p:sp>
        <p:pic>
          <p:nvPicPr>
            <p:cNvPr id="43" name="Grafik 1"/>
            <p:cNvPicPr>
              <a:picLocks noChangeAspect="1"/>
            </p:cNvPicPr>
            <p:nvPr/>
          </p:nvPicPr>
          <p:blipFill>
            <a:blip r:embed="rId15" cstate="screen">
              <a:extLst>
                <a:ext uri="{28A0092B-C50C-407E-A947-70E740481C1C}">
                  <a14:useLocalDpi xmlns:a14="http://schemas.microsoft.com/office/drawing/2010/main"/>
                </a:ext>
              </a:extLst>
            </a:blip>
            <a:stretch/>
          </p:blipFill>
          <p:spPr bwMode="auto">
            <a:xfrm>
              <a:off x="6653762" y="6262050"/>
              <a:ext cx="536067" cy="360000"/>
            </a:xfrm>
            <a:prstGeom prst="rect">
              <a:avLst/>
            </a:prstGeom>
            <a:noFill/>
            <a:ln>
              <a:noFill/>
            </a:ln>
          </p:spPr>
        </p:pic>
        <p:pic>
          <p:nvPicPr>
            <p:cNvPr id="44" name="Grafik 2"/>
            <p:cNvPicPr>
              <a:picLocks noChangeAspect="1"/>
            </p:cNvPicPr>
            <p:nvPr userDrawn="1"/>
          </p:nvPicPr>
          <p:blipFill>
            <a:blip r:embed="rId16"/>
            <a:stretch/>
          </p:blipFill>
          <p:spPr bwMode="auto">
            <a:xfrm>
              <a:off x="7366298" y="6262050"/>
              <a:ext cx="560000" cy="360000"/>
            </a:xfrm>
            <a:prstGeom prst="rect">
              <a:avLst/>
            </a:prstGeom>
            <a:ln>
              <a:solidFill>
                <a:schemeClr val="bg1">
                  <a:lumMod val="85000"/>
                </a:schemeClr>
              </a:solidFill>
            </a:ln>
          </p:spPr>
        </p:pic>
        <p:sp>
          <p:nvSpPr>
            <p:cNvPr id="45" name="Text Box 47"/>
            <p:cNvSpPr txBox="1">
              <a:spLocks noChangeAspect="1" noChangeArrowheads="1"/>
            </p:cNvSpPr>
            <p:nvPr userDrawn="1"/>
          </p:nvSpPr>
          <p:spPr bwMode="auto">
            <a:xfrm>
              <a:off x="7092280" y="6609553"/>
              <a:ext cx="1091835" cy="253915"/>
            </a:xfrm>
            <a:prstGeom prst="rect">
              <a:avLst/>
            </a:prstGeom>
            <a:noFill/>
            <a:ln>
              <a:noFill/>
            </a:ln>
          </p:spPr>
          <p:txBody>
            <a:bodyPr wrap="none">
              <a:spAutoFit/>
            </a:bodyPr>
            <a:lstStyle>
              <a:lvl1pPr defTabSz="412750">
                <a:defRPr>
                  <a:solidFill>
                    <a:schemeClr val="tx1"/>
                  </a:solidFill>
                  <a:latin typeface="Arial"/>
                </a:defRPr>
              </a:lvl1pPr>
              <a:lvl2pPr marL="742950" indent="-285750" defTabSz="412750">
                <a:defRPr>
                  <a:solidFill>
                    <a:schemeClr val="tx1"/>
                  </a:solidFill>
                  <a:latin typeface="Arial"/>
                </a:defRPr>
              </a:lvl2pPr>
              <a:lvl3pPr marL="1143000" indent="-228600" defTabSz="412750">
                <a:defRPr>
                  <a:solidFill>
                    <a:schemeClr val="tx1"/>
                  </a:solidFill>
                  <a:latin typeface="Arial"/>
                </a:defRPr>
              </a:lvl3pPr>
              <a:lvl4pPr marL="1600200" indent="-228600" defTabSz="412750">
                <a:defRPr>
                  <a:solidFill>
                    <a:schemeClr val="tx1"/>
                  </a:solidFill>
                  <a:latin typeface="Arial"/>
                </a:defRPr>
              </a:lvl4pPr>
              <a:lvl5pPr marL="2057400" indent="-228600" defTabSz="412750">
                <a:defRPr>
                  <a:solidFill>
                    <a:schemeClr val="tx1"/>
                  </a:solidFill>
                  <a:latin typeface="Arial"/>
                </a:defRPr>
              </a:lvl5pPr>
              <a:lvl6pPr marL="2514600" indent="-228600" defTabSz="412750">
                <a:spcBef>
                  <a:spcPts val="0"/>
                </a:spcBef>
                <a:spcAft>
                  <a:spcPts val="0"/>
                </a:spcAft>
                <a:defRPr>
                  <a:solidFill>
                    <a:schemeClr val="tx1"/>
                  </a:solidFill>
                  <a:latin typeface="Arial"/>
                </a:defRPr>
              </a:lvl6pPr>
              <a:lvl7pPr marL="2971800" indent="-228600" defTabSz="412750">
                <a:spcBef>
                  <a:spcPts val="0"/>
                </a:spcBef>
                <a:spcAft>
                  <a:spcPts val="0"/>
                </a:spcAft>
                <a:defRPr>
                  <a:solidFill>
                    <a:schemeClr val="tx1"/>
                  </a:solidFill>
                  <a:latin typeface="Arial"/>
                </a:defRPr>
              </a:lvl7pPr>
              <a:lvl8pPr marL="3429000" indent="-228600" defTabSz="412750">
                <a:spcBef>
                  <a:spcPts val="0"/>
                </a:spcBef>
                <a:spcAft>
                  <a:spcPts val="0"/>
                </a:spcAft>
                <a:defRPr>
                  <a:solidFill>
                    <a:schemeClr val="tx1"/>
                  </a:solidFill>
                  <a:latin typeface="Arial"/>
                </a:defRPr>
              </a:lvl8pPr>
              <a:lvl9pPr marL="3886200" indent="-228600" defTabSz="412750">
                <a:spcBef>
                  <a:spcPts val="0"/>
                </a:spcBef>
                <a:spcAft>
                  <a:spcPts val="0"/>
                </a:spcAft>
                <a:defRPr>
                  <a:solidFill>
                    <a:schemeClr val="tx1"/>
                  </a:solidFill>
                  <a:latin typeface="Arial"/>
                </a:defRPr>
              </a:lvl9pPr>
            </a:lstStyle>
            <a:p>
              <a:pPr>
                <a:spcBef>
                  <a:spcPts val="0"/>
                </a:spcBef>
                <a:defRPr/>
              </a:pPr>
              <a:r>
                <a:rPr lang="en-US" sz="900"/>
                <a:t>Czech Republic</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Titel und Inhalt">
    <p:spTree>
      <p:nvGrpSpPr>
        <p:cNvPr id="1" name=""/>
        <p:cNvGrpSpPr/>
        <p:nvPr/>
      </p:nvGrpSpPr>
      <p:grpSpPr bwMode="auto">
        <a:xfrm>
          <a:off x="0" y="0"/>
          <a:ext cx="0" cy="0"/>
          <a:chOff x="0" y="0"/>
          <a:chExt cx="0" cy="0"/>
        </a:xfrm>
      </p:grpSpPr>
      <p:sp>
        <p:nvSpPr>
          <p:cNvPr id="3" name="Inhaltsplatzhalter 2"/>
          <p:cNvSpPr>
            <a:spLocks noGrp="1"/>
          </p:cNvSpPr>
          <p:nvPr>
            <p:ph idx="1"/>
          </p:nvPr>
        </p:nvSpPr>
        <p:spPr bwMode="auto"/>
        <p:txBody>
          <a:bodyPr/>
          <a:lstStyle/>
          <a:p>
            <a:pPr lvl="0">
              <a:defRPr/>
            </a:pPr>
            <a:r>
              <a:rPr lang="de-DE"/>
              <a:t>Mastertextformat bearbeiten</a:t>
            </a:r>
            <a:endParaRPr/>
          </a:p>
        </p:txBody>
      </p:sp>
      <p:sp>
        <p:nvSpPr>
          <p:cNvPr id="6" name="Foliennummernplatzhalter 5"/>
          <p:cNvSpPr>
            <a:spLocks noGrp="1"/>
          </p:cNvSpPr>
          <p:nvPr>
            <p:ph type="sldNum" sz="quarter" idx="12"/>
          </p:nvPr>
        </p:nvSpPr>
        <p:spPr bwMode="auto"/>
        <p:txBody>
          <a:bodyPr/>
          <a:lstStyle/>
          <a:p>
            <a:pPr>
              <a:defRPr/>
            </a:pPr>
            <a:fld id="{125CBDDA-5CCF-8748-8988-9DC6C8981774}" type="slidenum">
              <a:rPr lang="de-DE"/>
              <a:t>‹#›</a:t>
            </a:fld>
            <a:endParaRPr lang="de-DE"/>
          </a:p>
        </p:txBody>
      </p:sp>
      <p:sp>
        <p:nvSpPr>
          <p:cNvPr id="13" name="Textplatzhalter 12"/>
          <p:cNvSpPr>
            <a:spLocks noGrp="1"/>
          </p:cNvSpPr>
          <p:nvPr>
            <p:ph type="body" sz="quarter" idx="13" hasCustomPrompt="1"/>
          </p:nvPr>
        </p:nvSpPr>
        <p:spPr bwMode="auto">
          <a:xfrm>
            <a:off x="975600" y="158400"/>
            <a:ext cx="6071291" cy="701284"/>
          </a:xfrm>
        </p:spPr>
        <p:txBody>
          <a:bodyPr anchor="b"/>
          <a:lstStyle>
            <a:lvl1pPr marL="0" indent="0" algn="l">
              <a:buNone/>
              <a:defRPr sz="2000" b="1"/>
            </a:lvl1pPr>
          </a:lstStyle>
          <a:p>
            <a:pPr>
              <a:defRPr/>
            </a:pPr>
            <a:r>
              <a:rPr lang="de-DE"/>
              <a:t>Titel hinzufügen</a:t>
            </a:r>
            <a:endParaRPr/>
          </a:p>
        </p:txBody>
      </p:sp>
      <p:sp>
        <p:nvSpPr>
          <p:cNvPr id="7" name="Fußzeilenplatzhalter 7"/>
          <p:cNvSpPr>
            <a:spLocks noGrp="1"/>
          </p:cNvSpPr>
          <p:nvPr>
            <p:ph type="ftr" sz="quarter" idx="3"/>
          </p:nvPr>
        </p:nvSpPr>
        <p:spPr bwMode="auto">
          <a:xfrm>
            <a:off x="4013201" y="4920458"/>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defRPr/>
            </a:pPr>
            <a:r>
              <a:rPr lang="de-DE"/>
              <a:t>W. Korten - FAIR/GSI research retreat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twoObj" preserve="1" userDrawn="1">
  <p:cSld name="Zwei Inhalt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a:p>
        </p:txBody>
      </p:sp>
      <p:sp>
        <p:nvSpPr>
          <p:cNvPr id="3" name="Inhaltsplatzhalter 2"/>
          <p:cNvSpPr>
            <a:spLocks noGrp="1"/>
          </p:cNvSpPr>
          <p:nvPr>
            <p:ph sz="half" idx="1"/>
          </p:nvPr>
        </p:nvSpPr>
        <p:spPr bwMode="auto">
          <a:xfrm>
            <a:off x="457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defRPr/>
            </a:pPr>
            <a:r>
              <a:rPr lang="de-DE"/>
              <a:t>Mastertextformat bearbeiten</a:t>
            </a:r>
            <a:endParaRPr/>
          </a:p>
        </p:txBody>
      </p:sp>
      <p:sp>
        <p:nvSpPr>
          <p:cNvPr id="4" name="Inhaltsplatzhalter 3"/>
          <p:cNvSpPr>
            <a:spLocks noGrp="1"/>
          </p:cNvSpPr>
          <p:nvPr>
            <p:ph sz="half" idx="2"/>
          </p:nvPr>
        </p:nvSpPr>
        <p:spPr bwMode="auto">
          <a:xfrm>
            <a:off x="4648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defRPr/>
            </a:pPr>
            <a:r>
              <a:rPr lang="de-DE"/>
              <a:t>Mastertextformat bearbeiten</a:t>
            </a:r>
            <a:endParaRPr/>
          </a:p>
        </p:txBody>
      </p:sp>
      <p:sp>
        <p:nvSpPr>
          <p:cNvPr id="7" name="Foliennummernplatzhalter 6"/>
          <p:cNvSpPr>
            <a:spLocks noGrp="1"/>
          </p:cNvSpPr>
          <p:nvPr>
            <p:ph type="sldNum" sz="quarter" idx="12"/>
          </p:nvPr>
        </p:nvSpPr>
        <p:spPr bwMode="auto"/>
        <p:txBody>
          <a:bodyPr/>
          <a:lstStyle/>
          <a:p>
            <a:pPr>
              <a:defRPr/>
            </a:pPr>
            <a:fld id="{125CBDDA-5CCF-8748-8988-9DC6C8981774}" type="slidenum">
              <a:rPr lang="de-DE"/>
              <a:t>‹#›</a:t>
            </a:fld>
            <a:endParaRPr lang="de-DE"/>
          </a:p>
        </p:txBody>
      </p:sp>
      <p:sp>
        <p:nvSpPr>
          <p:cNvPr id="6" name="Datumsplatzhalter 4"/>
          <p:cNvSpPr>
            <a:spLocks noGrp="1"/>
          </p:cNvSpPr>
          <p:nvPr>
            <p:ph type="dt" sz="half" idx="13"/>
          </p:nvPr>
        </p:nvSpPr>
        <p:spPr bwMode="auto">
          <a:xfrm>
            <a:off x="7099001" y="4914483"/>
            <a:ext cx="849831" cy="273844"/>
          </a:xfrm>
          <a:prstGeom prst="rect">
            <a:avLst/>
          </a:prstGeom>
        </p:spPr>
        <p:txBody>
          <a:bodyPr vert="horz" lIns="91440" tIns="45720" rIns="91440" bIns="45720" rtlCol="0" anchor="ctr"/>
          <a:lstStyle>
            <a:lvl1pPr algn="r">
              <a:defRPr sz="750">
                <a:solidFill>
                  <a:schemeClr val="tx1"/>
                </a:solidFill>
              </a:defRPr>
            </a:lvl1pPr>
          </a:lstStyle>
          <a:p>
            <a:pPr>
              <a:defRPr/>
            </a:pPr>
            <a:endParaRPr lang="de-DE"/>
          </a:p>
        </p:txBody>
      </p:sp>
      <p:sp>
        <p:nvSpPr>
          <p:cNvPr id="8" name="Fußzeilenplatzhalter 7"/>
          <p:cNvSpPr>
            <a:spLocks noGrp="1"/>
          </p:cNvSpPr>
          <p:nvPr>
            <p:ph type="ftr" sz="quarter" idx="3"/>
          </p:nvPr>
        </p:nvSpPr>
        <p:spPr bwMode="auto">
          <a:xfrm>
            <a:off x="4013201" y="4920458"/>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defRPr/>
            </a:pPr>
            <a:r>
              <a:rPr lang="de-DE"/>
              <a:t>W. Korten - FAIR/GSI research retreat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a:p>
        </p:txBody>
      </p:sp>
      <p:sp>
        <p:nvSpPr>
          <p:cNvPr id="5" name="Foliennummernplatzhalter 4"/>
          <p:cNvSpPr>
            <a:spLocks noGrp="1"/>
          </p:cNvSpPr>
          <p:nvPr>
            <p:ph type="sldNum" sz="quarter" idx="12"/>
          </p:nvPr>
        </p:nvSpPr>
        <p:spPr bwMode="auto"/>
        <p:txBody>
          <a:bodyPr/>
          <a:lstStyle/>
          <a:p>
            <a:pPr>
              <a:defRPr/>
            </a:pPr>
            <a:fld id="{125CBDDA-5CCF-8748-8988-9DC6C8981774}" type="slidenum">
              <a:rPr lang="de-DE"/>
              <a:t>‹#›</a:t>
            </a:fld>
            <a:endParaRPr lang="de-DE"/>
          </a:p>
        </p:txBody>
      </p:sp>
      <p:sp>
        <p:nvSpPr>
          <p:cNvPr id="6" name="Fußzeilenplatzhalter 7"/>
          <p:cNvSpPr>
            <a:spLocks noGrp="1"/>
          </p:cNvSpPr>
          <p:nvPr>
            <p:ph type="ftr" sz="quarter" idx="3"/>
          </p:nvPr>
        </p:nvSpPr>
        <p:spPr bwMode="auto">
          <a:xfrm>
            <a:off x="4013201" y="4920458"/>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defRPr/>
            </a:pPr>
            <a:r>
              <a:rPr lang="de-DE"/>
              <a:t>W. Korten - FAIR/GSI research retreat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obj" userDrawn="1">
  <p:cSld name="1_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endParaRPr/>
          </a:p>
        </p:txBody>
      </p:sp>
      <p:sp>
        <p:nvSpPr>
          <p:cNvPr id="3" name="Inhaltsplatzhalter 2"/>
          <p:cNvSpPr>
            <a:spLocks noGrp="1"/>
          </p:cNvSpPr>
          <p:nvPr>
            <p:ph idx="1"/>
          </p:nvPr>
        </p:nvSpPr>
        <p:spPr bwMode="auto"/>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0" name="Slide Number Placeholder 9"/>
          <p:cNvSpPr>
            <a:spLocks noGrp="1"/>
          </p:cNvSpPr>
          <p:nvPr>
            <p:ph type="sldNum" sz="quarter" idx="12"/>
          </p:nvPr>
        </p:nvSpPr>
        <p:spPr bwMode="auto"/>
        <p:txBody>
          <a:bodyPr/>
          <a:lstStyle/>
          <a:p>
            <a:pPr>
              <a:defRPr/>
            </a:pPr>
            <a:fld id="{4507C520-4A4D-4570-9A7A-EE5BB9DF61F9}" type="slidenum">
              <a:rPr lang="de-DE"/>
              <a:t>‹#›</a:t>
            </a:fld>
            <a:endParaRPr lang="de-DE"/>
          </a:p>
        </p:txBody>
      </p:sp>
      <p:sp>
        <p:nvSpPr>
          <p:cNvPr id="8" name="Fußzeilenplatzhalter 7"/>
          <p:cNvSpPr>
            <a:spLocks noGrp="1"/>
          </p:cNvSpPr>
          <p:nvPr>
            <p:ph type="ftr" sz="quarter" idx="3"/>
          </p:nvPr>
        </p:nvSpPr>
        <p:spPr bwMode="auto">
          <a:xfrm>
            <a:off x="4013201" y="4920458"/>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defRPr/>
            </a:pPr>
            <a:r>
              <a:rPr lang="de-DE"/>
              <a:t>W. Korten - FAIR/GSI research retreat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blank" userDrawn="1">
  <p:cSld name="Blank">
    <p:spTree>
      <p:nvGrpSpPr>
        <p:cNvPr id="1" name=""/>
        <p:cNvGrpSpPr/>
        <p:nvPr/>
      </p:nvGrpSpPr>
      <p:grpSpPr bwMode="auto">
        <a:xfrm>
          <a:off x="0" y="0"/>
          <a:ext cx="0" cy="0"/>
          <a:chOff x="0" y="0"/>
          <a:chExt cx="0" cy="0"/>
        </a:xfrm>
      </p:grpSpPr>
      <p:sp>
        <p:nvSpPr>
          <p:cNvPr id="4" name="Slide Number Placeholder 3"/>
          <p:cNvSpPr>
            <a:spLocks noGrp="1"/>
          </p:cNvSpPr>
          <p:nvPr>
            <p:ph type="sldNum" sz="quarter" idx="12"/>
          </p:nvPr>
        </p:nvSpPr>
        <p:spPr bwMode="auto"/>
        <p:txBody>
          <a:bodyPr/>
          <a:lstStyle/>
          <a:p>
            <a:pPr>
              <a:defRPr/>
            </a:pPr>
            <a:fld id="{416848E8-CC04-444E-86B4-D89650A33C4B}" type="slidenum">
              <a:rPr/>
              <a:t>‹#›</a:t>
            </a:fld>
            <a:endParaRPr/>
          </a:p>
        </p:txBody>
      </p:sp>
      <p:sp>
        <p:nvSpPr>
          <p:cNvPr id="5" name="Fußzeilenplatzhalter 7"/>
          <p:cNvSpPr>
            <a:spLocks noGrp="1"/>
          </p:cNvSpPr>
          <p:nvPr>
            <p:ph type="ftr" sz="quarter" idx="3"/>
          </p:nvPr>
        </p:nvSpPr>
        <p:spPr bwMode="auto">
          <a:xfrm>
            <a:off x="4013201" y="4920458"/>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defRPr/>
            </a:pPr>
            <a:r>
              <a:rPr lang="de-DE"/>
              <a:t>W. Korten - FAIR/GSI research retreat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2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cxnSp>
        <p:nvCxnSpPr>
          <p:cNvPr id="23" name="Gerade Verbindung 22"/>
          <p:cNvCxnSpPr>
            <a:cxnSpLocks/>
          </p:cNvCxnSpPr>
          <p:nvPr userDrawn="1"/>
        </p:nvCxnSpPr>
        <p:spPr bwMode="auto">
          <a:xfrm>
            <a:off x="0" y="826224"/>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p:cNvSpPr/>
          <p:nvPr userDrawn="1"/>
        </p:nvSpPr>
        <p:spPr bwMode="auto">
          <a:xfrm>
            <a:off x="-1" y="727074"/>
            <a:ext cx="201600" cy="201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a:p>
        </p:txBody>
      </p:sp>
      <p:sp>
        <p:nvSpPr>
          <p:cNvPr id="3" name="Textplatzhalter 2"/>
          <p:cNvSpPr>
            <a:spLocks noGrp="1"/>
          </p:cNvSpPr>
          <p:nvPr>
            <p:ph type="body" idx="1"/>
          </p:nvPr>
        </p:nvSpPr>
        <p:spPr bwMode="auto">
          <a:xfrm>
            <a:off x="317635" y="1088015"/>
            <a:ext cx="8420176" cy="3677689"/>
          </a:xfrm>
          <a:prstGeom prst="rect">
            <a:avLst/>
          </a:prstGeom>
        </p:spPr>
        <p:txBody>
          <a:bodyPr vert="horz" lIns="91440" tIns="45720" rIns="91440" bIns="45720" rtlCol="0">
            <a:no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oliennummernplatzhalter 5"/>
          <p:cNvSpPr>
            <a:spLocks noGrp="1"/>
          </p:cNvSpPr>
          <p:nvPr>
            <p:ph type="sldNum" sz="quarter" idx="4"/>
          </p:nvPr>
        </p:nvSpPr>
        <p:spPr bwMode="auto">
          <a:xfrm>
            <a:off x="8015792" y="4914482"/>
            <a:ext cx="744898" cy="273844"/>
          </a:xfrm>
          <a:prstGeom prst="rect">
            <a:avLst/>
          </a:prstGeom>
        </p:spPr>
        <p:txBody>
          <a:bodyPr vert="horz" lIns="91440" tIns="45720" rIns="91440" bIns="45720" rtlCol="0" anchor="ctr"/>
          <a:lstStyle>
            <a:lvl1pPr algn="r">
              <a:defRPr sz="750">
                <a:solidFill>
                  <a:srgbClr val="333333"/>
                </a:solidFill>
                <a:latin typeface="Arial"/>
                <a:cs typeface="Arial"/>
              </a:defRPr>
            </a:lvl1pPr>
          </a:lstStyle>
          <a:p>
            <a:pPr>
              <a:defRPr/>
            </a:pPr>
            <a:fld id="{125CBDDA-5CCF-8748-8988-9DC6C8981774}" type="slidenum">
              <a:rPr lang="de-DE"/>
              <a:t>‹#›</a:t>
            </a:fld>
            <a:endParaRPr lang="de-DE"/>
          </a:p>
        </p:txBody>
      </p:sp>
      <p:sp>
        <p:nvSpPr>
          <p:cNvPr id="2" name="Titelplatzhalter 1"/>
          <p:cNvSpPr>
            <a:spLocks noGrp="1"/>
          </p:cNvSpPr>
          <p:nvPr>
            <p:ph type="title"/>
          </p:nvPr>
        </p:nvSpPr>
        <p:spPr bwMode="auto">
          <a:xfrm>
            <a:off x="975600" y="158400"/>
            <a:ext cx="6129236" cy="590668"/>
          </a:xfrm>
          <a:prstGeom prst="rect">
            <a:avLst/>
          </a:prstGeom>
        </p:spPr>
        <p:txBody>
          <a:bodyPr vert="horz" lIns="91440" tIns="45720" rIns="91440" bIns="45720" rtlCol="0" anchor="b" anchorCtr="0">
            <a:noAutofit/>
          </a:bodyPr>
          <a:lstStyle/>
          <a:p>
            <a:pPr>
              <a:defRPr/>
            </a:pPr>
            <a:r>
              <a:rPr lang="de-DE"/>
              <a:t>Mastertitelformat bearbeiten</a:t>
            </a:r>
            <a:endParaRPr/>
          </a:p>
        </p:txBody>
      </p:sp>
      <p:sp>
        <p:nvSpPr>
          <p:cNvPr id="8" name="Fußzeilenplatzhalter 7"/>
          <p:cNvSpPr>
            <a:spLocks noGrp="1"/>
          </p:cNvSpPr>
          <p:nvPr>
            <p:ph type="ftr" sz="quarter" idx="3"/>
          </p:nvPr>
        </p:nvSpPr>
        <p:spPr bwMode="auto">
          <a:xfrm>
            <a:off x="4013201" y="4920458"/>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defRPr/>
            </a:pPr>
            <a:r>
              <a:rPr lang="de-DE"/>
              <a:t>W. Korten - FAIR/GSI research retreat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Lst>
  <p:hf hdr="0" dt="0"/>
  <p:txStyles>
    <p:titleStyle>
      <a:lvl1pPr algn="l" defTabSz="342900">
        <a:spcBef>
          <a:spcPts val="0"/>
        </a:spcBef>
        <a:buNone/>
        <a:defRPr sz="1800" b="1">
          <a:solidFill>
            <a:srgbClr val="333333"/>
          </a:solidFill>
          <a:latin typeface="Arial"/>
          <a:ea typeface="+mj-ea"/>
          <a:cs typeface="Arial"/>
        </a:defRPr>
      </a:lvl1pPr>
    </p:titleStyle>
    <p:bodyStyle>
      <a:lvl1pPr marL="257175" indent="-257175" algn="l" defTabSz="342900">
        <a:spcBef>
          <a:spcPts val="0"/>
        </a:spcBef>
        <a:buClr>
          <a:srgbClr val="FDBB63"/>
        </a:buClr>
        <a:buFont typeface="Wingdings"/>
        <a:buChar char="§"/>
        <a:defRPr sz="1800">
          <a:solidFill>
            <a:srgbClr val="333333"/>
          </a:solidFill>
          <a:latin typeface="Arial"/>
          <a:ea typeface="+mn-ea"/>
          <a:cs typeface="Arial"/>
        </a:defRPr>
      </a:lvl1pPr>
      <a:lvl2pPr marL="557213" indent="-214313" algn="l" defTabSz="342900">
        <a:spcBef>
          <a:spcPts val="0"/>
        </a:spcBef>
        <a:buClr>
          <a:srgbClr val="FDBB63"/>
        </a:buClr>
        <a:buFont typeface="Wingdings"/>
        <a:buChar char="§"/>
        <a:defRPr sz="1500">
          <a:solidFill>
            <a:srgbClr val="333333"/>
          </a:solidFill>
          <a:latin typeface="Arial"/>
          <a:ea typeface="+mn-ea"/>
          <a:cs typeface="Arial"/>
        </a:defRPr>
      </a:lvl2pPr>
      <a:lvl3pPr marL="857250" indent="-171450" algn="l" defTabSz="342900">
        <a:spcBef>
          <a:spcPts val="0"/>
        </a:spcBef>
        <a:buClr>
          <a:srgbClr val="FDBB63"/>
        </a:buClr>
        <a:buFont typeface="Wingdings"/>
        <a:buChar char="§"/>
        <a:defRPr sz="1350">
          <a:solidFill>
            <a:srgbClr val="333333"/>
          </a:solidFill>
          <a:latin typeface="Arial"/>
          <a:ea typeface="+mn-ea"/>
          <a:cs typeface="Arial"/>
        </a:defRPr>
      </a:lvl3pPr>
      <a:lvl4pPr marL="1200150" indent="-171450" algn="l" defTabSz="342900">
        <a:spcBef>
          <a:spcPts val="0"/>
        </a:spcBef>
        <a:buClr>
          <a:srgbClr val="FDBB63"/>
        </a:buClr>
        <a:buFont typeface="Wingdings"/>
        <a:buChar char="§"/>
        <a:defRPr sz="1200">
          <a:solidFill>
            <a:srgbClr val="333333"/>
          </a:solidFill>
          <a:latin typeface="Arial"/>
          <a:ea typeface="+mn-ea"/>
          <a:cs typeface="Arial"/>
        </a:defRPr>
      </a:lvl4pPr>
      <a:lvl5pPr marL="1543050" indent="-171450" algn="l" defTabSz="342900">
        <a:spcBef>
          <a:spcPts val="0"/>
        </a:spcBef>
        <a:buClr>
          <a:srgbClr val="FDBB63"/>
        </a:buClr>
        <a:buFont typeface="Wingdings"/>
        <a:buChar char="§"/>
        <a:defRPr sz="1050">
          <a:solidFill>
            <a:srgbClr val="333333"/>
          </a:solidFill>
          <a:latin typeface="Arial"/>
          <a:ea typeface="+mn-ea"/>
          <a:cs typeface="Arial"/>
        </a:defRPr>
      </a:lvl5pPr>
      <a:lvl6pPr marL="1885950" indent="-171450" algn="l" defTabSz="342900">
        <a:spcBef>
          <a:spcPts val="0"/>
        </a:spcBef>
        <a:buFont typeface="Arial"/>
        <a:buChar char="•"/>
        <a:defRPr sz="1500">
          <a:solidFill>
            <a:schemeClr val="tx1"/>
          </a:solidFill>
          <a:latin typeface="+mn-lt"/>
          <a:ea typeface="+mn-ea"/>
          <a:cs typeface="+mn-cs"/>
        </a:defRPr>
      </a:lvl6pPr>
      <a:lvl7pPr marL="2228850" indent="-171450" algn="l" defTabSz="342900">
        <a:spcBef>
          <a:spcPts val="0"/>
        </a:spcBef>
        <a:buFont typeface="Arial"/>
        <a:buChar char="•"/>
        <a:defRPr sz="1500">
          <a:solidFill>
            <a:schemeClr val="tx1"/>
          </a:solidFill>
          <a:latin typeface="+mn-lt"/>
          <a:ea typeface="+mn-ea"/>
          <a:cs typeface="+mn-cs"/>
        </a:defRPr>
      </a:lvl7pPr>
      <a:lvl8pPr marL="2571750" indent="-171450" algn="l" defTabSz="342900">
        <a:spcBef>
          <a:spcPts val="0"/>
        </a:spcBef>
        <a:buFont typeface="Arial"/>
        <a:buChar char="•"/>
        <a:defRPr sz="1500">
          <a:solidFill>
            <a:schemeClr val="tx1"/>
          </a:solidFill>
          <a:latin typeface="+mn-lt"/>
          <a:ea typeface="+mn-ea"/>
          <a:cs typeface="+mn-cs"/>
        </a:defRPr>
      </a:lvl8pPr>
      <a:lvl9pPr marL="2914650" indent="-171450" algn="l" defTabSz="342900">
        <a:spcBef>
          <a:spcPts val="0"/>
        </a:spcBef>
        <a:buFont typeface="Arial"/>
        <a:buChar char="•"/>
        <a:defRPr sz="1500">
          <a:solidFill>
            <a:schemeClr val="tx1"/>
          </a:solidFill>
          <a:latin typeface="+mn-lt"/>
          <a:ea typeface="+mn-ea"/>
          <a:cs typeface="+mn-cs"/>
        </a:defRPr>
      </a:lvl9pPr>
    </p:bodyStyle>
    <p:otherStyle>
      <a:defPPr>
        <a:defRPr lang="de-DE"/>
      </a:defPPr>
      <a:lvl1pPr marL="0" algn="l" defTabSz="342900">
        <a:defRPr sz="1350">
          <a:solidFill>
            <a:schemeClr val="tx1"/>
          </a:solidFill>
          <a:latin typeface="+mn-lt"/>
          <a:ea typeface="+mn-ea"/>
          <a:cs typeface="+mn-cs"/>
        </a:defRPr>
      </a:lvl1pPr>
      <a:lvl2pPr marL="342900" algn="l" defTabSz="342900">
        <a:defRPr sz="1350">
          <a:solidFill>
            <a:schemeClr val="tx1"/>
          </a:solidFill>
          <a:latin typeface="+mn-lt"/>
          <a:ea typeface="+mn-ea"/>
          <a:cs typeface="+mn-cs"/>
        </a:defRPr>
      </a:lvl2pPr>
      <a:lvl3pPr marL="685800" algn="l" defTabSz="342900">
        <a:defRPr sz="1350">
          <a:solidFill>
            <a:schemeClr val="tx1"/>
          </a:solidFill>
          <a:latin typeface="+mn-lt"/>
          <a:ea typeface="+mn-ea"/>
          <a:cs typeface="+mn-cs"/>
        </a:defRPr>
      </a:lvl3pPr>
      <a:lvl4pPr marL="1028700" algn="l" defTabSz="342900">
        <a:defRPr sz="1350">
          <a:solidFill>
            <a:schemeClr val="tx1"/>
          </a:solidFill>
          <a:latin typeface="+mn-lt"/>
          <a:ea typeface="+mn-ea"/>
          <a:cs typeface="+mn-cs"/>
        </a:defRPr>
      </a:lvl4pPr>
      <a:lvl5pPr marL="1371600" algn="l" defTabSz="342900">
        <a:defRPr sz="1350">
          <a:solidFill>
            <a:schemeClr val="tx1"/>
          </a:solidFill>
          <a:latin typeface="+mn-lt"/>
          <a:ea typeface="+mn-ea"/>
          <a:cs typeface="+mn-cs"/>
        </a:defRPr>
      </a:lvl5pPr>
      <a:lvl6pPr marL="1714500" algn="l" defTabSz="342900">
        <a:defRPr sz="1350">
          <a:solidFill>
            <a:schemeClr val="tx1"/>
          </a:solidFill>
          <a:latin typeface="+mn-lt"/>
          <a:ea typeface="+mn-ea"/>
          <a:cs typeface="+mn-cs"/>
        </a:defRPr>
      </a:lvl6pPr>
      <a:lvl7pPr marL="2057400" algn="l" defTabSz="342900">
        <a:defRPr sz="1350">
          <a:solidFill>
            <a:schemeClr val="tx1"/>
          </a:solidFill>
          <a:latin typeface="+mn-lt"/>
          <a:ea typeface="+mn-ea"/>
          <a:cs typeface="+mn-cs"/>
        </a:defRPr>
      </a:lvl7pPr>
      <a:lvl8pPr marL="2400300" algn="l" defTabSz="342900">
        <a:defRPr sz="1350">
          <a:solidFill>
            <a:schemeClr val="tx1"/>
          </a:solidFill>
          <a:latin typeface="+mn-lt"/>
          <a:ea typeface="+mn-ea"/>
          <a:cs typeface="+mn-cs"/>
        </a:defRPr>
      </a:lvl8pPr>
      <a:lvl9pPr marL="2743200" algn="l" defTabSz="3429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9.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9.jpe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4.emf"/><Relationship Id="rId11" Type="http://schemas.openxmlformats.org/officeDocument/2006/relationships/image" Target="../media/image39.emf"/><Relationship Id="rId5" Type="http://schemas.openxmlformats.org/officeDocument/2006/relationships/image" Target="../media/image33.wmf"/><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emf"/></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43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tiff"/><Relationship Id="rId10" Type="http://schemas.openxmlformats.org/officeDocument/2006/relationships/image" Target="../media/image47.emf"/><Relationship Id="rId4" Type="http://schemas.openxmlformats.org/officeDocument/2006/relationships/image" Target="../media/image43.tiff"/><Relationship Id="rId9"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19.jpe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51.jpe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60.wmf"/><Relationship Id="rId18" Type="http://schemas.openxmlformats.org/officeDocument/2006/relationships/image" Target="../media/image19.jpeg"/><Relationship Id="rId3" Type="http://schemas.openxmlformats.org/officeDocument/2006/relationships/image" Target="../media/image54.jpeg"/><Relationship Id="rId7" Type="http://schemas.openxmlformats.org/officeDocument/2006/relationships/image" Target="../media/image57.wmf"/><Relationship Id="rId12" Type="http://schemas.openxmlformats.org/officeDocument/2006/relationships/oleObject" Target="../embeddings/oleObject5.bin"/><Relationship Id="rId17" Type="http://schemas.openxmlformats.org/officeDocument/2006/relationships/image" Target="../media/image18.jpeg"/><Relationship Id="rId2" Type="http://schemas.openxmlformats.org/officeDocument/2006/relationships/notesSlide" Target="../notesSlides/notesSlide10.xml"/><Relationship Id="rId16" Type="http://schemas.openxmlformats.org/officeDocument/2006/relationships/image" Target="../media/image62.wmf"/><Relationship Id="rId1" Type="http://schemas.openxmlformats.org/officeDocument/2006/relationships/slideLayout" Target="../slideLayouts/slideLayout2.xml"/><Relationship Id="rId6" Type="http://schemas.openxmlformats.org/officeDocument/2006/relationships/oleObject" Target="../embeddings/oleObject2.bin"/><Relationship Id="rId11" Type="http://schemas.openxmlformats.org/officeDocument/2006/relationships/image" Target="../media/image59.wmf"/><Relationship Id="rId5" Type="http://schemas.openxmlformats.org/officeDocument/2006/relationships/image" Target="../media/image56.emf"/><Relationship Id="rId15" Type="http://schemas.openxmlformats.org/officeDocument/2006/relationships/image" Target="../media/image61.wmf"/><Relationship Id="rId10" Type="http://schemas.openxmlformats.org/officeDocument/2006/relationships/oleObject" Target="../embeddings/oleObject4.bin"/><Relationship Id="rId4" Type="http://schemas.openxmlformats.org/officeDocument/2006/relationships/image" Target="../media/image55.emf"/><Relationship Id="rId9" Type="http://schemas.openxmlformats.org/officeDocument/2006/relationships/image" Target="../media/image58.wmf"/><Relationship Id="rId14" Type="http://schemas.openxmlformats.org/officeDocument/2006/relationships/oleObject" Target="../embeddings/oleObject6.bin"/></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4.xml"/><Relationship Id="rId4" Type="http://schemas.openxmlformats.org/officeDocument/2006/relationships/image" Target="../media/image76.emf"/></Relationships>
</file>

<file path=ppt/slides/_rels/slide2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78.jpeg"/><Relationship Id="rId7" Type="http://schemas.openxmlformats.org/officeDocument/2006/relationships/image" Target="../media/image18.jpeg"/><Relationship Id="rId2" Type="http://schemas.openxmlformats.org/officeDocument/2006/relationships/image" Target="../media/image77.jpeg"/><Relationship Id="rId1" Type="http://schemas.openxmlformats.org/officeDocument/2006/relationships/slideLayout" Target="../slideLayouts/slideLayout5.xml"/><Relationship Id="rId6" Type="http://schemas.openxmlformats.org/officeDocument/2006/relationships/image" Target="../media/image62.wmf"/><Relationship Id="rId5" Type="http://schemas.openxmlformats.org/officeDocument/2006/relationships/image" Target="../media/image80.png"/><Relationship Id="rId10" Type="http://schemas.openxmlformats.org/officeDocument/2006/relationships/image" Target="../media/image82.png"/><Relationship Id="rId4" Type="http://schemas.openxmlformats.org/officeDocument/2006/relationships/image" Target="../media/image79.wmf"/><Relationship Id="rId9" Type="http://schemas.openxmlformats.org/officeDocument/2006/relationships/image" Target="../media/image81.png"/></Relationships>
</file>

<file path=ppt/slides/_rels/slide28.x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image" Target="../media/image83.emf"/><Relationship Id="rId7" Type="http://schemas.openxmlformats.org/officeDocument/2006/relationships/image" Target="../media/image87.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emf"/><Relationship Id="rId9" Type="http://schemas.openxmlformats.org/officeDocument/2006/relationships/image" Target="../media/image89.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itle 1"/>
          <p:cNvSpPr txBox="1"/>
          <p:nvPr/>
        </p:nvSpPr>
        <p:spPr bwMode="auto">
          <a:xfrm>
            <a:off x="519422" y="1985492"/>
            <a:ext cx="8064500" cy="1378194"/>
          </a:xfrm>
          <a:prstGeom prst="rect">
            <a:avLst/>
          </a:prstGeom>
          <a:solidFill>
            <a:srgbClr val="CBD0D3">
              <a:alpha val="20000"/>
            </a:srgbClr>
          </a:solidFill>
          <a:ln>
            <a:noFill/>
          </a:ln>
          <a:effectLst/>
        </p:spPr>
        <p:txBody>
          <a:bodyPr vert="horz" wrap="square" lIns="91440" tIns="45720" rIns="91440" bIns="45720" numCol="1" anchor="ctr" anchorCtr="1" compatLnSpc="1">
            <a:prstTxWarp prst="textNoShape">
              <a:avLst/>
            </a:prstTxWarp>
          </a:bodyPr>
          <a:lstStyle>
            <a:lvl1pPr algn="ctr">
              <a:spcBef>
                <a:spcPts val="0"/>
              </a:spcBef>
              <a:spcAft>
                <a:spcPts val="0"/>
              </a:spcAft>
              <a:defRPr sz="3600">
                <a:solidFill>
                  <a:schemeClr val="bg1"/>
                </a:solidFill>
                <a:latin typeface="+mj-lt"/>
                <a:ea typeface="+mj-ea"/>
                <a:cs typeface="+mj-cs"/>
              </a:defRPr>
            </a:lvl1pPr>
            <a:lvl2pPr algn="ctr">
              <a:spcBef>
                <a:spcPts val="0"/>
              </a:spcBef>
              <a:spcAft>
                <a:spcPts val="0"/>
              </a:spcAft>
              <a:defRPr sz="2800">
                <a:solidFill>
                  <a:schemeClr val="accent2"/>
                </a:solidFill>
                <a:latin typeface="Arial"/>
              </a:defRPr>
            </a:lvl2pPr>
            <a:lvl3pPr algn="ctr">
              <a:spcBef>
                <a:spcPts val="0"/>
              </a:spcBef>
              <a:spcAft>
                <a:spcPts val="0"/>
              </a:spcAft>
              <a:defRPr sz="2800">
                <a:solidFill>
                  <a:schemeClr val="accent2"/>
                </a:solidFill>
                <a:latin typeface="Arial"/>
              </a:defRPr>
            </a:lvl3pPr>
            <a:lvl4pPr algn="ctr">
              <a:spcBef>
                <a:spcPts val="0"/>
              </a:spcBef>
              <a:spcAft>
                <a:spcPts val="0"/>
              </a:spcAft>
              <a:defRPr sz="2800">
                <a:solidFill>
                  <a:schemeClr val="accent2"/>
                </a:solidFill>
                <a:latin typeface="Arial"/>
              </a:defRPr>
            </a:lvl4pPr>
            <a:lvl5pPr algn="ctr">
              <a:spcBef>
                <a:spcPts val="0"/>
              </a:spcBef>
              <a:spcAft>
                <a:spcPts val="0"/>
              </a:spcAft>
              <a:defRPr sz="2800">
                <a:solidFill>
                  <a:schemeClr val="accent2"/>
                </a:solidFill>
                <a:latin typeface="Arial"/>
              </a:defRPr>
            </a:lvl5pPr>
            <a:lvl6pPr marL="457200" algn="ctr">
              <a:spcBef>
                <a:spcPts val="0"/>
              </a:spcBef>
              <a:spcAft>
                <a:spcPts val="0"/>
              </a:spcAft>
              <a:defRPr sz="2800">
                <a:solidFill>
                  <a:schemeClr val="accent2"/>
                </a:solidFill>
                <a:latin typeface="Arial"/>
              </a:defRPr>
            </a:lvl6pPr>
            <a:lvl7pPr marL="914400" algn="ctr">
              <a:spcBef>
                <a:spcPts val="0"/>
              </a:spcBef>
              <a:spcAft>
                <a:spcPts val="0"/>
              </a:spcAft>
              <a:defRPr sz="2800">
                <a:solidFill>
                  <a:schemeClr val="accent2"/>
                </a:solidFill>
                <a:latin typeface="Arial"/>
              </a:defRPr>
            </a:lvl7pPr>
            <a:lvl8pPr marL="1371600" algn="ctr">
              <a:spcBef>
                <a:spcPts val="0"/>
              </a:spcBef>
              <a:spcAft>
                <a:spcPts val="0"/>
              </a:spcAft>
              <a:defRPr sz="2800">
                <a:solidFill>
                  <a:schemeClr val="accent2"/>
                </a:solidFill>
                <a:latin typeface="Arial"/>
              </a:defRPr>
            </a:lvl8pPr>
            <a:lvl9pPr marL="1828800" algn="ctr">
              <a:spcBef>
                <a:spcPts val="0"/>
              </a:spcBef>
              <a:spcAft>
                <a:spcPts val="0"/>
              </a:spcAft>
              <a:defRPr sz="2800">
                <a:solidFill>
                  <a:schemeClr val="accent2"/>
                </a:solidFill>
                <a:latin typeface="Arial"/>
              </a:defRPr>
            </a:lvl9pPr>
          </a:lstStyle>
          <a:p>
            <a:pPr marL="0" marR="0" lvl="0" indent="0" algn="ctr" defTabSz="914400">
              <a:lnSpc>
                <a:spcPct val="100000"/>
              </a:lnSpc>
              <a:spcBef>
                <a:spcPts val="0"/>
              </a:spcBef>
              <a:spcAft>
                <a:spcPts val="0"/>
              </a:spcAft>
              <a:buClrTx/>
              <a:buSzTx/>
              <a:buFontTx/>
              <a:buNone/>
              <a:defRPr/>
            </a:pPr>
            <a:r>
              <a:rPr lang="en-GB" sz="3200" b="0" i="0" u="none" strike="noStrike" cap="none" spc="0" dirty="0">
                <a:ln>
                  <a:noFill/>
                </a:ln>
                <a:solidFill>
                  <a:srgbClr val="FFFFFF"/>
                </a:solidFill>
                <a:latin typeface="Arial"/>
                <a:ea typeface="Arial"/>
                <a:cs typeface="Arial"/>
              </a:rPr>
              <a:t>NUSTAR Overview</a:t>
            </a:r>
            <a:endParaRPr dirty="0"/>
          </a:p>
          <a:p>
            <a:pPr marL="0" marR="0" lvl="0" indent="0" algn="ctr" defTabSz="914400">
              <a:lnSpc>
                <a:spcPct val="100000"/>
              </a:lnSpc>
              <a:spcBef>
                <a:spcPts val="0"/>
              </a:spcBef>
              <a:spcAft>
                <a:spcPts val="0"/>
              </a:spcAft>
              <a:buClrTx/>
              <a:buSzTx/>
              <a:buFontTx/>
              <a:buNone/>
              <a:defRPr/>
            </a:pPr>
            <a:r>
              <a:rPr lang="en-GB" sz="2400" b="0" i="0" u="none" strike="noStrike" cap="none" spc="0" dirty="0">
                <a:ln>
                  <a:noFill/>
                </a:ln>
                <a:solidFill>
                  <a:srgbClr val="FFFFFF"/>
                </a:solidFill>
                <a:latin typeface="Arial"/>
                <a:ea typeface="Arial"/>
                <a:cs typeface="Arial"/>
              </a:rPr>
              <a:t>Wolfram KORTEN</a:t>
            </a:r>
          </a:p>
          <a:p>
            <a:pPr marL="0" marR="0" lvl="0" indent="0" algn="ctr" defTabSz="914400">
              <a:lnSpc>
                <a:spcPct val="100000"/>
              </a:lnSpc>
              <a:spcBef>
                <a:spcPts val="0"/>
              </a:spcBef>
              <a:spcAft>
                <a:spcPts val="0"/>
              </a:spcAft>
              <a:buClrTx/>
              <a:buSzTx/>
              <a:buFontTx/>
              <a:buNone/>
              <a:defRPr/>
            </a:pPr>
            <a:r>
              <a:rPr lang="en-GB" sz="2400" dirty="0">
                <a:solidFill>
                  <a:srgbClr val="FFFFFF"/>
                </a:solidFill>
                <a:latin typeface="Arial"/>
                <a:ea typeface="Arial"/>
                <a:cs typeface="Arial"/>
              </a:rPr>
              <a:t>CEA Paris-</a:t>
            </a:r>
            <a:r>
              <a:rPr lang="en-GB" sz="2400" dirty="0" err="1">
                <a:solidFill>
                  <a:srgbClr val="FFFFFF"/>
                </a:solidFill>
                <a:latin typeface="Arial"/>
                <a:ea typeface="Arial"/>
                <a:cs typeface="Arial"/>
              </a:rPr>
              <a:t>Saclay</a:t>
            </a:r>
            <a:endParaRPr lang="en-GB" sz="2400" b="0" i="0" u="none" strike="noStrike" cap="none" spc="0" dirty="0">
              <a:ln>
                <a:noFill/>
              </a:ln>
              <a:solidFill>
                <a:srgbClr val="FFFFFF"/>
              </a:solidFill>
              <a:latin typeface="Arial"/>
              <a:ea typeface="Arial"/>
              <a:cs typeface="Arial"/>
            </a:endParaRPr>
          </a:p>
        </p:txBody>
      </p:sp>
      <p:sp>
        <p:nvSpPr>
          <p:cNvPr id="10" name="Rectangle 3"/>
          <p:cNvSpPr txBox="1">
            <a:spLocks noChangeArrowheads="1"/>
          </p:cNvSpPr>
          <p:nvPr/>
        </p:nvSpPr>
        <p:spPr bwMode="auto">
          <a:xfrm>
            <a:off x="1401352" y="3458183"/>
            <a:ext cx="6477000" cy="656614"/>
          </a:xfrm>
          <a:prstGeom prst="rect">
            <a:avLst/>
          </a:prstGeom>
          <a:noFill/>
          <a:ln>
            <a:noFill/>
          </a:ln>
        </p:spPr>
        <p:txBody>
          <a:bodyPr vert="horz" wrap="square" lIns="0" tIns="0" rIns="0" bIns="0" numCol="1" anchor="b" anchorCtr="0" compatLnSpc="1">
            <a:prstTxWarp prst="textNoShape">
              <a:avLst/>
            </a:prstTxWarp>
          </a:bodyPr>
          <a:lstStyle>
            <a:lvl1pPr marL="0" indent="0" algn="l">
              <a:spcBef>
                <a:spcPts val="0"/>
              </a:spcBef>
              <a:spcAft>
                <a:spcPts val="0"/>
              </a:spcAft>
              <a:buClr>
                <a:srgbClr val="0066CC"/>
              </a:buClr>
              <a:buFont typeface="Wingdings"/>
              <a:defRPr sz="2400">
                <a:solidFill>
                  <a:schemeClr val="bg1"/>
                </a:solidFill>
                <a:latin typeface="Arial Narrow"/>
                <a:ea typeface="MS PGothic"/>
                <a:cs typeface="MS PGothic"/>
              </a:defRPr>
            </a:lvl1pPr>
            <a:lvl2pPr marL="419100" indent="-266700" algn="l">
              <a:spcBef>
                <a:spcPts val="0"/>
              </a:spcBef>
              <a:spcAft>
                <a:spcPts val="0"/>
              </a:spcAft>
              <a:buClr>
                <a:srgbClr val="FF9900"/>
              </a:buClr>
              <a:buSzPct val="140000"/>
              <a:buFont typeface="Wingdings"/>
              <a:buChar char="§"/>
              <a:defRPr sz="2000">
                <a:solidFill>
                  <a:schemeClr val="tx1"/>
                </a:solidFill>
                <a:latin typeface="+mn-lt"/>
                <a:ea typeface="MS PGothic"/>
                <a:cs typeface="MS PGothic"/>
              </a:defRPr>
            </a:lvl2pPr>
            <a:lvl3pPr marL="514350" indent="400050" algn="l">
              <a:spcBef>
                <a:spcPts val="0"/>
              </a:spcBef>
              <a:spcAft>
                <a:spcPts val="0"/>
              </a:spcAft>
              <a:defRPr>
                <a:solidFill>
                  <a:schemeClr val="tx1"/>
                </a:solidFill>
                <a:latin typeface="+mn-lt"/>
                <a:ea typeface="MS PGothic"/>
                <a:cs typeface="MS PGothic"/>
              </a:defRPr>
            </a:lvl3pPr>
            <a:lvl4pPr marL="714375" indent="-20638" algn="l">
              <a:spcBef>
                <a:spcPts val="0"/>
              </a:spcBef>
              <a:spcAft>
                <a:spcPts val="0"/>
              </a:spcAft>
              <a:defRPr sz="1600" i="1">
                <a:solidFill>
                  <a:srgbClr val="990000"/>
                </a:solidFill>
                <a:latin typeface="+mn-lt"/>
                <a:ea typeface="MS PGothic"/>
                <a:cs typeface="MS PGothic"/>
              </a:defRPr>
            </a:lvl4pPr>
            <a:lvl5pPr marL="2143125" indent="-1247775" algn="l">
              <a:spcBef>
                <a:spcPts val="0"/>
              </a:spcBef>
              <a:spcAft>
                <a:spcPts val="0"/>
              </a:spcAft>
              <a:defRPr sz="1600">
                <a:solidFill>
                  <a:srgbClr val="0066CC"/>
                </a:solidFill>
                <a:latin typeface="+mn-lt"/>
                <a:ea typeface="MS PGothic"/>
                <a:cs typeface="MS PGothic"/>
              </a:defRPr>
            </a:lvl5pPr>
            <a:lvl6pPr marL="2600325" indent="-1247775" algn="l">
              <a:spcBef>
                <a:spcPts val="0"/>
              </a:spcBef>
              <a:spcAft>
                <a:spcPts val="0"/>
              </a:spcAft>
              <a:defRPr sz="1600">
                <a:solidFill>
                  <a:srgbClr val="0066CC"/>
                </a:solidFill>
                <a:latin typeface="+mn-lt"/>
              </a:defRPr>
            </a:lvl6pPr>
            <a:lvl7pPr marL="3057525" indent="-1247775" algn="l">
              <a:spcBef>
                <a:spcPts val="0"/>
              </a:spcBef>
              <a:spcAft>
                <a:spcPts val="0"/>
              </a:spcAft>
              <a:defRPr sz="1600">
                <a:solidFill>
                  <a:srgbClr val="0066CC"/>
                </a:solidFill>
                <a:latin typeface="+mn-lt"/>
              </a:defRPr>
            </a:lvl7pPr>
            <a:lvl8pPr marL="3514725" indent="-1247775" algn="l">
              <a:spcBef>
                <a:spcPts val="0"/>
              </a:spcBef>
              <a:spcAft>
                <a:spcPts val="0"/>
              </a:spcAft>
              <a:defRPr sz="1600">
                <a:solidFill>
                  <a:srgbClr val="0066CC"/>
                </a:solidFill>
                <a:latin typeface="+mn-lt"/>
              </a:defRPr>
            </a:lvl8pPr>
            <a:lvl9pPr marL="3971925" indent="-1247775" algn="l">
              <a:spcBef>
                <a:spcPts val="0"/>
              </a:spcBef>
              <a:spcAft>
                <a:spcPts val="0"/>
              </a:spcAft>
              <a:defRPr sz="1600">
                <a:solidFill>
                  <a:srgbClr val="0066CC"/>
                </a:solidFill>
                <a:latin typeface="+mn-lt"/>
              </a:defRPr>
            </a:lvl9pPr>
          </a:lstStyle>
          <a:p>
            <a:pPr algn="ctr" defTabSz="914400">
              <a:defRPr/>
            </a:pPr>
            <a:r>
              <a:rPr lang="en-US" b="1" dirty="0">
                <a:solidFill>
                  <a:srgbClr val="FFFFFF"/>
                </a:solidFill>
                <a:latin typeface="Arial Narrow"/>
                <a:ea typeface="MS PGothic"/>
              </a:rPr>
              <a:t>FAIR/GSI Research Retreat July 18-19, 2023</a:t>
            </a:r>
            <a:endParaRPr lang="en-US" dirty="0">
              <a:solidFill>
                <a:srgbClr val="FFFFFF"/>
              </a:solidFill>
              <a:latin typeface="Arial Narrow"/>
              <a:ea typeface="MS PGothic"/>
            </a:endParaRPr>
          </a:p>
        </p:txBody>
      </p:sp>
      <p:sp>
        <p:nvSpPr>
          <p:cNvPr id="2" name="Rectangle 1">
            <a:extLst>
              <a:ext uri="{FF2B5EF4-FFF2-40B4-BE49-F238E27FC236}">
                <a16:creationId xmlns:a16="http://schemas.microsoft.com/office/drawing/2014/main" id="{39A0910A-3A3F-B850-6379-B92D786583A0}"/>
              </a:ext>
            </a:extLst>
          </p:cNvPr>
          <p:cNvSpPr/>
          <p:nvPr/>
        </p:nvSpPr>
        <p:spPr bwMode="auto">
          <a:xfrm>
            <a:off x="4572000" y="4587974"/>
            <a:ext cx="648072" cy="432048"/>
          </a:xfrm>
          <a:prstGeom prst="rect">
            <a:avLst/>
          </a:prstGeom>
          <a:solidFill>
            <a:schemeClr val="bg1">
              <a:lumMod val="75000"/>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ECE2F7A2-05E9-919E-A3FA-E52CE744594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51920" y="4587973"/>
            <a:ext cx="613229" cy="408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1CA7D772-0EF9-384B-A66A-93383C900A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14" y="1140852"/>
            <a:ext cx="6605389" cy="4053784"/>
          </a:xfrm>
          <a:prstGeom prst="rect">
            <a:avLst/>
          </a:prstGeom>
        </p:spPr>
      </p:pic>
      <p:sp>
        <p:nvSpPr>
          <p:cNvPr id="3" name="Text Placeholder 2">
            <a:extLst>
              <a:ext uri="{FF2B5EF4-FFF2-40B4-BE49-F238E27FC236}">
                <a16:creationId xmlns:a16="http://schemas.microsoft.com/office/drawing/2014/main" id="{F430E75D-7E66-8446-A1DD-98B8561A8975}"/>
              </a:ext>
            </a:extLst>
          </p:cNvPr>
          <p:cNvSpPr>
            <a:spLocks noGrp="1"/>
          </p:cNvSpPr>
          <p:nvPr>
            <p:ph type="body" sz="quarter" idx="13"/>
          </p:nvPr>
        </p:nvSpPr>
        <p:spPr>
          <a:xfrm>
            <a:off x="971999" y="72000"/>
            <a:ext cx="6353711" cy="701284"/>
          </a:xfrm>
        </p:spPr>
        <p:txBody>
          <a:bodyPr/>
          <a:lstStyle/>
          <a:p>
            <a:r>
              <a:rPr lang="en-US" altLang="de-DE" dirty="0"/>
              <a:t>NUSTAR Early Science: </a:t>
            </a:r>
            <a:r>
              <a:rPr lang="en-GB" dirty="0"/>
              <a:t>New isotopes towards the r-process waiting points at the N=126 shell closure</a:t>
            </a:r>
          </a:p>
        </p:txBody>
      </p:sp>
      <p:sp>
        <p:nvSpPr>
          <p:cNvPr id="5" name="TextBox 16">
            <a:extLst>
              <a:ext uri="{FF2B5EF4-FFF2-40B4-BE49-F238E27FC236}">
                <a16:creationId xmlns:a16="http://schemas.microsoft.com/office/drawing/2014/main" id="{7292828E-F024-D643-978D-EA4BFED59310}"/>
              </a:ext>
            </a:extLst>
          </p:cNvPr>
          <p:cNvSpPr txBox="1">
            <a:spLocks noChangeArrowheads="1"/>
          </p:cNvSpPr>
          <p:nvPr/>
        </p:nvSpPr>
        <p:spPr bwMode="auto">
          <a:xfrm>
            <a:off x="335496" y="924527"/>
            <a:ext cx="83779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defRPr sz="2000">
                <a:solidFill>
                  <a:schemeClr val="accent2"/>
                </a:solidFill>
                <a:latin typeface="Arial" charset="0"/>
              </a:defRPr>
            </a:lvl1pPr>
            <a:lvl2pPr marL="742950" indent="-285750" defTabSz="457200">
              <a:spcBef>
                <a:spcPct val="20000"/>
              </a:spcBef>
              <a:buChar char="–"/>
              <a:defRPr>
                <a:solidFill>
                  <a:schemeClr val="tx1"/>
                </a:solidFill>
                <a:latin typeface="Arial" charset="0"/>
              </a:defRPr>
            </a:lvl2pPr>
            <a:lvl3pPr marL="1143000" indent="-228600" defTabSz="457200">
              <a:spcBef>
                <a:spcPct val="20000"/>
              </a:spcBef>
              <a:buChar char="•"/>
              <a:defRPr sz="1600">
                <a:solidFill>
                  <a:schemeClr val="tx1"/>
                </a:solidFill>
                <a:latin typeface="Arial" charset="0"/>
              </a:defRPr>
            </a:lvl3pPr>
            <a:lvl4pPr marL="1600200" indent="-228600" defTabSz="457200">
              <a:spcBef>
                <a:spcPct val="20000"/>
              </a:spcBef>
              <a:buChar char="–"/>
              <a:defRPr sz="1400">
                <a:solidFill>
                  <a:schemeClr val="tx1"/>
                </a:solidFill>
                <a:latin typeface="Arial" charset="0"/>
              </a:defRPr>
            </a:lvl4pPr>
            <a:lvl5pPr marL="2057400" indent="-228600" defTabSz="457200">
              <a:spcBef>
                <a:spcPct val="20000"/>
              </a:spcBef>
              <a:buChar char="»"/>
              <a:defRPr sz="1400">
                <a:solidFill>
                  <a:schemeClr val="tx1"/>
                </a:solidFill>
                <a:latin typeface="Arial" charset="0"/>
              </a:defRPr>
            </a:lvl5pPr>
            <a:lvl6pPr marL="2514600" indent="-228600" defTabSz="457200" eaLnBrk="0" fontAlgn="base" hangingPunct="0">
              <a:spcBef>
                <a:spcPct val="20000"/>
              </a:spcBef>
              <a:spcAft>
                <a:spcPct val="0"/>
              </a:spcAft>
              <a:buChar char="»"/>
              <a:defRPr sz="1400">
                <a:solidFill>
                  <a:schemeClr val="tx1"/>
                </a:solidFill>
                <a:latin typeface="Arial" charset="0"/>
              </a:defRPr>
            </a:lvl6pPr>
            <a:lvl7pPr marL="2971800" indent="-228600" defTabSz="457200" eaLnBrk="0" fontAlgn="base" hangingPunct="0">
              <a:spcBef>
                <a:spcPct val="20000"/>
              </a:spcBef>
              <a:spcAft>
                <a:spcPct val="0"/>
              </a:spcAft>
              <a:buChar char="»"/>
              <a:defRPr sz="1400">
                <a:solidFill>
                  <a:schemeClr val="tx1"/>
                </a:solidFill>
                <a:latin typeface="Arial" charset="0"/>
              </a:defRPr>
            </a:lvl7pPr>
            <a:lvl8pPr marL="3429000" indent="-228600" defTabSz="457200" eaLnBrk="0" fontAlgn="base" hangingPunct="0">
              <a:spcBef>
                <a:spcPct val="20000"/>
              </a:spcBef>
              <a:spcAft>
                <a:spcPct val="0"/>
              </a:spcAft>
              <a:buChar char="»"/>
              <a:defRPr sz="1400">
                <a:solidFill>
                  <a:schemeClr val="tx1"/>
                </a:solidFill>
                <a:latin typeface="Arial" charset="0"/>
              </a:defRPr>
            </a:lvl8pPr>
            <a:lvl9pPr marL="3886200" indent="-228600" defTabSz="457200" eaLnBrk="0" fontAlgn="base" hangingPunct="0">
              <a:spcBef>
                <a:spcPct val="20000"/>
              </a:spcBef>
              <a:spcAft>
                <a:spcPct val="0"/>
              </a:spcAft>
              <a:buChar char="»"/>
              <a:defRPr sz="1400">
                <a:solidFill>
                  <a:schemeClr val="tx1"/>
                </a:solidFill>
                <a:latin typeface="Arial" charset="0"/>
              </a:defRPr>
            </a:lvl9pPr>
          </a:lstStyle>
          <a:p>
            <a:pPr algn="l">
              <a:spcBef>
                <a:spcPct val="0"/>
              </a:spcBef>
              <a:buNone/>
            </a:pPr>
            <a:r>
              <a:rPr lang="en-US" altLang="en-US" sz="1800" dirty="0">
                <a:solidFill>
                  <a:srgbClr val="000000"/>
                </a:solidFill>
                <a:latin typeface="Calibri" charset="0"/>
              </a:rPr>
              <a:t>Understanding the </a:t>
            </a:r>
            <a:r>
              <a:rPr lang="en-US" altLang="en-US" sz="1800" b="1" dirty="0">
                <a:solidFill>
                  <a:srgbClr val="9900CC"/>
                </a:solidFill>
                <a:latin typeface="Calibri" charset="0"/>
              </a:rPr>
              <a:t>3</a:t>
            </a:r>
            <a:r>
              <a:rPr lang="en-US" altLang="en-US" sz="1800" b="1" baseline="30000" dirty="0">
                <a:solidFill>
                  <a:srgbClr val="9900CC"/>
                </a:solidFill>
                <a:latin typeface="Calibri" charset="0"/>
              </a:rPr>
              <a:t>rd</a:t>
            </a:r>
            <a:r>
              <a:rPr lang="en-US" altLang="en-US" sz="1800" b="1" dirty="0">
                <a:solidFill>
                  <a:srgbClr val="9900CC"/>
                </a:solidFill>
                <a:latin typeface="Calibri" charset="0"/>
              </a:rPr>
              <a:t> r-process abundance peak </a:t>
            </a:r>
            <a:r>
              <a:rPr lang="en-US" altLang="en-US" sz="1800" dirty="0">
                <a:solidFill>
                  <a:srgbClr val="000000"/>
                </a:solidFill>
                <a:latin typeface="Calibri" charset="0"/>
              </a:rPr>
              <a:t>by studying neutron-rich isotopes towards the </a:t>
            </a:r>
            <a:r>
              <a:rPr lang="en-US" altLang="en-US" sz="1800" b="1" dirty="0">
                <a:solidFill>
                  <a:srgbClr val="9900CC"/>
                </a:solidFill>
                <a:latin typeface="Calibri" charset="0"/>
              </a:rPr>
              <a:t>N=126 shell closure </a:t>
            </a:r>
            <a:r>
              <a:rPr lang="en-US" altLang="en-US" sz="1800" dirty="0">
                <a:solidFill>
                  <a:srgbClr val="000000"/>
                </a:solidFill>
                <a:latin typeface="Calibri" charset="0"/>
              </a:rPr>
              <a:t>and their </a:t>
            </a:r>
            <a:r>
              <a:rPr lang="en-US" altLang="en-US" sz="1800" b="1" dirty="0">
                <a:solidFill>
                  <a:srgbClr val="7030A0"/>
                </a:solidFill>
                <a:latin typeface="Calibri" charset="0"/>
              </a:rPr>
              <a:t>ground-state and decay properties</a:t>
            </a:r>
          </a:p>
        </p:txBody>
      </p:sp>
      <p:sp>
        <p:nvSpPr>
          <p:cNvPr id="26" name="Rectangle 25">
            <a:extLst>
              <a:ext uri="{FF2B5EF4-FFF2-40B4-BE49-F238E27FC236}">
                <a16:creationId xmlns:a16="http://schemas.microsoft.com/office/drawing/2014/main" id="{EAACF012-7541-3245-B5CF-908D62ED15A9}"/>
              </a:ext>
            </a:extLst>
          </p:cNvPr>
          <p:cNvSpPr>
            <a:spLocks noChangeAspect="1"/>
          </p:cNvSpPr>
          <p:nvPr/>
        </p:nvSpPr>
        <p:spPr bwMode="auto">
          <a:xfrm>
            <a:off x="6274753" y="3664831"/>
            <a:ext cx="133200" cy="133215"/>
          </a:xfrm>
          <a:prstGeom prst="rect">
            <a:avLst/>
          </a:prstGeom>
          <a:solidFill>
            <a:schemeClr val="bg1"/>
          </a:solidFill>
          <a:ln w="25400"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a:ln>
                <a:noFill/>
              </a:ln>
              <a:solidFill>
                <a:srgbClr val="000066"/>
              </a:solidFill>
              <a:effectLst/>
              <a:latin typeface="Arial" charset="0"/>
            </a:endParaRPr>
          </a:p>
        </p:txBody>
      </p:sp>
      <p:sp>
        <p:nvSpPr>
          <p:cNvPr id="27" name="TextBox 26">
            <a:extLst>
              <a:ext uri="{FF2B5EF4-FFF2-40B4-BE49-F238E27FC236}">
                <a16:creationId xmlns:a16="http://schemas.microsoft.com/office/drawing/2014/main" id="{9C49DD2A-E526-C14F-9DA9-6067139B392C}"/>
              </a:ext>
            </a:extLst>
          </p:cNvPr>
          <p:cNvSpPr txBox="1"/>
          <p:nvPr/>
        </p:nvSpPr>
        <p:spPr>
          <a:xfrm>
            <a:off x="6431249" y="2092226"/>
            <a:ext cx="2773516" cy="2554545"/>
          </a:xfrm>
          <a:prstGeom prst="rect">
            <a:avLst/>
          </a:prstGeom>
          <a:noFill/>
        </p:spPr>
        <p:txBody>
          <a:bodyPr wrap="none" rtlCol="0">
            <a:spAutoFit/>
          </a:bodyPr>
          <a:lstStyle/>
          <a:p>
            <a:pPr algn="l"/>
            <a:r>
              <a:rPr lang="en-GB" sz="1600" dirty="0"/>
              <a:t>stable isotopes</a:t>
            </a:r>
          </a:p>
          <a:p>
            <a:pPr algn="l"/>
            <a:r>
              <a:rPr lang="en-GB" sz="1600" dirty="0"/>
              <a:t>mass &amp; half-life known</a:t>
            </a:r>
          </a:p>
          <a:p>
            <a:pPr algn="l"/>
            <a:r>
              <a:rPr lang="en-GB" sz="1600" dirty="0"/>
              <a:t>half-life known</a:t>
            </a:r>
          </a:p>
          <a:p>
            <a:pPr algn="l"/>
            <a:r>
              <a:rPr lang="en-GB" sz="1600" dirty="0"/>
              <a:t>mass known</a:t>
            </a:r>
          </a:p>
          <a:p>
            <a:pPr algn="l"/>
            <a:r>
              <a:rPr lang="en-GB" sz="1600" dirty="0"/>
              <a:t>existence known</a:t>
            </a:r>
          </a:p>
          <a:p>
            <a:pPr algn="l"/>
            <a:r>
              <a:rPr lang="en-GB" sz="1600" dirty="0"/>
              <a:t>unknown isotopes</a:t>
            </a:r>
          </a:p>
          <a:p>
            <a:pPr algn="l"/>
            <a:r>
              <a:rPr lang="en-GB" sz="1600" dirty="0"/>
              <a:t>r process waiting point</a:t>
            </a:r>
          </a:p>
          <a:p>
            <a:r>
              <a:rPr lang="en-GB" sz="1600" dirty="0"/>
              <a:t>ES (SIS18 Pb </a:t>
            </a:r>
            <a:r>
              <a:rPr lang="en-GB" sz="1600" dirty="0">
                <a:cs typeface="Arial" pitchFamily="34" charset="0"/>
                <a:sym typeface="Arial"/>
              </a:rPr>
              <a:t>2x10</a:t>
            </a:r>
            <a:r>
              <a:rPr lang="en-GB" sz="1600" baseline="30000" dirty="0">
                <a:cs typeface="Arial" pitchFamily="34" charset="0"/>
                <a:sym typeface="Arial"/>
              </a:rPr>
              <a:t>9 </a:t>
            </a:r>
            <a:r>
              <a:rPr lang="en-GB" sz="1600" dirty="0">
                <a:cs typeface="Arial" pitchFamily="34" charset="0"/>
                <a:sym typeface="Arial"/>
              </a:rPr>
              <a:t>/cycle</a:t>
            </a:r>
            <a:r>
              <a:rPr lang="en-GB" sz="1600" dirty="0"/>
              <a:t>)</a:t>
            </a:r>
          </a:p>
          <a:p>
            <a:r>
              <a:rPr lang="en-GB" sz="1600" dirty="0"/>
              <a:t>FS (SIS100 U </a:t>
            </a:r>
            <a:r>
              <a:rPr lang="en-GB" sz="1600" dirty="0">
                <a:cs typeface="Arial" pitchFamily="34" charset="0"/>
                <a:sym typeface="Arial"/>
              </a:rPr>
              <a:t>2x10</a:t>
            </a:r>
            <a:r>
              <a:rPr lang="en-GB" sz="1600" baseline="30000" dirty="0">
                <a:cs typeface="Arial" pitchFamily="34" charset="0"/>
                <a:sym typeface="Arial"/>
              </a:rPr>
              <a:t>10 </a:t>
            </a:r>
            <a:r>
              <a:rPr lang="en-GB" sz="1600" dirty="0">
                <a:cs typeface="Arial" pitchFamily="34" charset="0"/>
                <a:sym typeface="Arial"/>
              </a:rPr>
              <a:t>/cycle</a:t>
            </a:r>
            <a:r>
              <a:rPr lang="en-GB" sz="1600" dirty="0"/>
              <a:t>)</a:t>
            </a:r>
          </a:p>
          <a:p>
            <a:pPr algn="l"/>
            <a:r>
              <a:rPr lang="en-GB" sz="1600" dirty="0"/>
              <a:t>FAIR MSV</a:t>
            </a:r>
          </a:p>
        </p:txBody>
      </p:sp>
      <p:sp>
        <p:nvSpPr>
          <p:cNvPr id="28" name="Rectangle 27">
            <a:extLst>
              <a:ext uri="{FF2B5EF4-FFF2-40B4-BE49-F238E27FC236}">
                <a16:creationId xmlns:a16="http://schemas.microsoft.com/office/drawing/2014/main" id="{60F4B09F-F2F3-744C-BB2E-358B64B8D1DB}"/>
              </a:ext>
            </a:extLst>
          </p:cNvPr>
          <p:cNvSpPr>
            <a:spLocks noChangeAspect="1"/>
          </p:cNvSpPr>
          <p:nvPr/>
        </p:nvSpPr>
        <p:spPr bwMode="auto">
          <a:xfrm>
            <a:off x="6274753" y="2215719"/>
            <a:ext cx="133200" cy="133215"/>
          </a:xfrm>
          <a:prstGeom prst="rect">
            <a:avLst/>
          </a:prstGeom>
          <a:solidFill>
            <a:schemeClr val="tx1"/>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a:ln>
                <a:noFill/>
              </a:ln>
              <a:solidFill>
                <a:srgbClr val="000066"/>
              </a:solidFill>
              <a:effectLst/>
              <a:latin typeface="Arial" charset="0"/>
            </a:endParaRPr>
          </a:p>
        </p:txBody>
      </p:sp>
      <p:sp>
        <p:nvSpPr>
          <p:cNvPr id="29" name="Rectangle 28">
            <a:extLst>
              <a:ext uri="{FF2B5EF4-FFF2-40B4-BE49-F238E27FC236}">
                <a16:creationId xmlns:a16="http://schemas.microsoft.com/office/drawing/2014/main" id="{4951AD20-4A1E-ED48-8440-89180CE37758}"/>
              </a:ext>
            </a:extLst>
          </p:cNvPr>
          <p:cNvSpPr>
            <a:spLocks noChangeAspect="1"/>
          </p:cNvSpPr>
          <p:nvPr/>
        </p:nvSpPr>
        <p:spPr bwMode="auto">
          <a:xfrm>
            <a:off x="6274753" y="2457238"/>
            <a:ext cx="133200" cy="133215"/>
          </a:xfrm>
          <a:prstGeom prst="rect">
            <a:avLst/>
          </a:prstGeom>
          <a:solidFill>
            <a:srgbClr val="B46C24"/>
          </a:solidFill>
          <a:ln w="15875" cap="flat" cmpd="sng" algn="ctr">
            <a:solidFill>
              <a:srgbClr val="B46C2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a:ln>
                <a:noFill/>
              </a:ln>
              <a:solidFill>
                <a:srgbClr val="000066"/>
              </a:solidFill>
              <a:effectLst/>
              <a:latin typeface="Arial" charset="0"/>
            </a:endParaRPr>
          </a:p>
        </p:txBody>
      </p:sp>
      <p:sp>
        <p:nvSpPr>
          <p:cNvPr id="30" name="Rectangle 29">
            <a:extLst>
              <a:ext uri="{FF2B5EF4-FFF2-40B4-BE49-F238E27FC236}">
                <a16:creationId xmlns:a16="http://schemas.microsoft.com/office/drawing/2014/main" id="{5D0BFF53-CAF4-6340-8AC7-FC8C2157C9FF}"/>
              </a:ext>
            </a:extLst>
          </p:cNvPr>
          <p:cNvSpPr>
            <a:spLocks noChangeAspect="1"/>
          </p:cNvSpPr>
          <p:nvPr/>
        </p:nvSpPr>
        <p:spPr bwMode="auto">
          <a:xfrm>
            <a:off x="6274753" y="2698757"/>
            <a:ext cx="133200" cy="133215"/>
          </a:xfrm>
          <a:prstGeom prst="rect">
            <a:avLst/>
          </a:prstGeom>
          <a:solidFill>
            <a:srgbClr val="FF9933"/>
          </a:solidFill>
          <a:ln w="15875" cap="flat" cmpd="sng" algn="ctr">
            <a:solidFill>
              <a:srgbClr val="FF993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a:ln>
                <a:noFill/>
              </a:ln>
              <a:solidFill>
                <a:srgbClr val="000066"/>
              </a:solidFill>
              <a:effectLst/>
              <a:latin typeface="Arial" charset="0"/>
            </a:endParaRPr>
          </a:p>
        </p:txBody>
      </p:sp>
      <p:sp>
        <p:nvSpPr>
          <p:cNvPr id="31" name="Rectangle 30">
            <a:extLst>
              <a:ext uri="{FF2B5EF4-FFF2-40B4-BE49-F238E27FC236}">
                <a16:creationId xmlns:a16="http://schemas.microsoft.com/office/drawing/2014/main" id="{DC047FBB-DC46-EC43-ADAF-63A79909B5D8}"/>
              </a:ext>
            </a:extLst>
          </p:cNvPr>
          <p:cNvSpPr>
            <a:spLocks noChangeAspect="1"/>
          </p:cNvSpPr>
          <p:nvPr/>
        </p:nvSpPr>
        <p:spPr bwMode="auto">
          <a:xfrm>
            <a:off x="6274753" y="2940276"/>
            <a:ext cx="133200" cy="133215"/>
          </a:xfrm>
          <a:prstGeom prst="rect">
            <a:avLst/>
          </a:prstGeom>
          <a:solidFill>
            <a:srgbClr val="FF0000"/>
          </a:solid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a:ln>
                <a:noFill/>
              </a:ln>
              <a:solidFill>
                <a:srgbClr val="000066"/>
              </a:solidFill>
              <a:effectLst/>
              <a:latin typeface="Arial" charset="0"/>
            </a:endParaRPr>
          </a:p>
        </p:txBody>
      </p:sp>
      <p:sp>
        <p:nvSpPr>
          <p:cNvPr id="32" name="Rectangle 31">
            <a:extLst>
              <a:ext uri="{FF2B5EF4-FFF2-40B4-BE49-F238E27FC236}">
                <a16:creationId xmlns:a16="http://schemas.microsoft.com/office/drawing/2014/main" id="{1D318E07-40B8-3D47-9B1F-13AAFCC128CC}"/>
              </a:ext>
            </a:extLst>
          </p:cNvPr>
          <p:cNvSpPr>
            <a:spLocks noChangeAspect="1"/>
          </p:cNvSpPr>
          <p:nvPr/>
        </p:nvSpPr>
        <p:spPr bwMode="auto">
          <a:xfrm>
            <a:off x="6274753" y="3181795"/>
            <a:ext cx="133200" cy="133215"/>
          </a:xfrm>
          <a:prstGeom prst="rect">
            <a:avLst/>
          </a:prstGeom>
          <a:solidFill>
            <a:srgbClr val="CBD0D3"/>
          </a:solidFill>
          <a:ln w="15875" cap="flat" cmpd="sng" algn="ctr">
            <a:solidFill>
              <a:srgbClr val="CBD0D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a:ln>
                <a:noFill/>
              </a:ln>
              <a:solidFill>
                <a:srgbClr val="000066"/>
              </a:solidFill>
              <a:effectLst/>
              <a:latin typeface="Arial" charset="0"/>
            </a:endParaRPr>
          </a:p>
        </p:txBody>
      </p:sp>
      <p:sp>
        <p:nvSpPr>
          <p:cNvPr id="33" name="Rectangle 32">
            <a:extLst>
              <a:ext uri="{FF2B5EF4-FFF2-40B4-BE49-F238E27FC236}">
                <a16:creationId xmlns:a16="http://schemas.microsoft.com/office/drawing/2014/main" id="{1C4E9EA0-F004-3A45-BE88-E5769703C901}"/>
              </a:ext>
            </a:extLst>
          </p:cNvPr>
          <p:cNvSpPr>
            <a:spLocks noChangeAspect="1"/>
          </p:cNvSpPr>
          <p:nvPr/>
        </p:nvSpPr>
        <p:spPr bwMode="auto">
          <a:xfrm>
            <a:off x="6274753" y="3423314"/>
            <a:ext cx="133200" cy="133215"/>
          </a:xfrm>
          <a:prstGeom prst="rect">
            <a:avLst/>
          </a:prstGeom>
          <a:solidFill>
            <a:schemeClr val="bg1"/>
          </a:solidFill>
          <a:ln w="31750" cap="flat" cmpd="sng" algn="ctr">
            <a:solidFill>
              <a:srgbClr val="CBD0D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a:ln>
                <a:noFill/>
              </a:ln>
              <a:solidFill>
                <a:srgbClr val="000066"/>
              </a:solidFill>
              <a:effectLst/>
              <a:latin typeface="Arial" charset="0"/>
            </a:endParaRPr>
          </a:p>
        </p:txBody>
      </p:sp>
      <p:sp>
        <p:nvSpPr>
          <p:cNvPr id="41" name="Rectangle 40">
            <a:extLst>
              <a:ext uri="{FF2B5EF4-FFF2-40B4-BE49-F238E27FC236}">
                <a16:creationId xmlns:a16="http://schemas.microsoft.com/office/drawing/2014/main" id="{AA898770-00EA-2E42-8C87-0319DA1B14C8}"/>
              </a:ext>
            </a:extLst>
          </p:cNvPr>
          <p:cNvSpPr>
            <a:spLocks noChangeAspect="1"/>
          </p:cNvSpPr>
          <p:nvPr/>
        </p:nvSpPr>
        <p:spPr bwMode="auto">
          <a:xfrm>
            <a:off x="6282188" y="3895288"/>
            <a:ext cx="133200" cy="133215"/>
          </a:xfrm>
          <a:prstGeom prst="rect">
            <a:avLst/>
          </a:prstGeom>
          <a:solidFill>
            <a:srgbClr val="00FDFF"/>
          </a:solidFill>
          <a:ln w="25400" cap="flat" cmpd="sng" algn="ctr">
            <a:solidFill>
              <a:srgbClr val="00FD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a:ln>
                <a:noFill/>
              </a:ln>
              <a:solidFill>
                <a:srgbClr val="000066"/>
              </a:solidFill>
              <a:effectLst/>
              <a:highlight>
                <a:srgbClr val="00FFFF"/>
              </a:highlight>
              <a:latin typeface="Arial" charset="0"/>
            </a:endParaRPr>
          </a:p>
        </p:txBody>
      </p:sp>
      <p:sp>
        <p:nvSpPr>
          <p:cNvPr id="42" name="Rectangle 41">
            <a:extLst>
              <a:ext uri="{FF2B5EF4-FFF2-40B4-BE49-F238E27FC236}">
                <a16:creationId xmlns:a16="http://schemas.microsoft.com/office/drawing/2014/main" id="{F5AFF33E-6692-0A41-82E6-94DF9DAF094D}"/>
              </a:ext>
            </a:extLst>
          </p:cNvPr>
          <p:cNvSpPr>
            <a:spLocks noChangeAspect="1"/>
          </p:cNvSpPr>
          <p:nvPr/>
        </p:nvSpPr>
        <p:spPr bwMode="auto">
          <a:xfrm>
            <a:off x="6278471" y="4136898"/>
            <a:ext cx="133200" cy="133215"/>
          </a:xfrm>
          <a:prstGeom prst="rect">
            <a:avLst/>
          </a:prstGeom>
          <a:solidFill>
            <a:srgbClr val="7A81FF"/>
          </a:solidFill>
          <a:ln w="25400" cap="flat" cmpd="sng" algn="ctr">
            <a:solidFill>
              <a:srgbClr val="7A81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a:ln>
                <a:noFill/>
              </a:ln>
              <a:solidFill>
                <a:srgbClr val="000066"/>
              </a:solidFill>
              <a:effectLst/>
              <a:highlight>
                <a:srgbClr val="00FFFF"/>
              </a:highlight>
              <a:latin typeface="Arial" charset="0"/>
            </a:endParaRPr>
          </a:p>
        </p:txBody>
      </p:sp>
      <p:sp>
        <p:nvSpPr>
          <p:cNvPr id="43" name="Rectangle 42">
            <a:extLst>
              <a:ext uri="{FF2B5EF4-FFF2-40B4-BE49-F238E27FC236}">
                <a16:creationId xmlns:a16="http://schemas.microsoft.com/office/drawing/2014/main" id="{B05FAE63-8C34-0248-9641-F781CEC1DA5C}"/>
              </a:ext>
            </a:extLst>
          </p:cNvPr>
          <p:cNvSpPr>
            <a:spLocks noChangeAspect="1"/>
          </p:cNvSpPr>
          <p:nvPr/>
        </p:nvSpPr>
        <p:spPr bwMode="auto">
          <a:xfrm>
            <a:off x="6285905" y="4378508"/>
            <a:ext cx="133200" cy="133215"/>
          </a:xfrm>
          <a:prstGeom prst="rect">
            <a:avLst/>
          </a:prstGeom>
          <a:solidFill>
            <a:srgbClr val="FF7E79"/>
          </a:solidFill>
          <a:ln w="25400" cap="flat" cmpd="sng" algn="ctr">
            <a:solidFill>
              <a:srgbClr val="FF7E7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a:ln>
                <a:noFill/>
              </a:ln>
              <a:solidFill>
                <a:srgbClr val="000066"/>
              </a:solidFill>
              <a:effectLst/>
              <a:highlight>
                <a:srgbClr val="00FFFF"/>
              </a:highlight>
              <a:latin typeface="Arial" charset="0"/>
            </a:endParaRPr>
          </a:p>
        </p:txBody>
      </p:sp>
      <p:sp>
        <p:nvSpPr>
          <p:cNvPr id="37" name="TextBox 36">
            <a:extLst>
              <a:ext uri="{FF2B5EF4-FFF2-40B4-BE49-F238E27FC236}">
                <a16:creationId xmlns:a16="http://schemas.microsoft.com/office/drawing/2014/main" id="{22E41215-2035-E74B-90C0-795B1E47EF14}"/>
              </a:ext>
            </a:extLst>
          </p:cNvPr>
          <p:cNvSpPr txBox="1"/>
          <p:nvPr/>
        </p:nvSpPr>
        <p:spPr>
          <a:xfrm rot="19500000">
            <a:off x="2348758" y="3764244"/>
            <a:ext cx="1382366" cy="400110"/>
          </a:xfrm>
          <a:prstGeom prst="rect">
            <a:avLst/>
          </a:prstGeom>
          <a:noFill/>
        </p:spPr>
        <p:txBody>
          <a:bodyPr wrap="none" rtlCol="0">
            <a:spAutoFit/>
          </a:bodyPr>
          <a:lstStyle/>
          <a:p>
            <a:r>
              <a:rPr lang="en-GB" sz="2000" dirty="0"/>
              <a:t>FAIR MSV</a:t>
            </a:r>
          </a:p>
        </p:txBody>
      </p:sp>
      <p:sp>
        <p:nvSpPr>
          <p:cNvPr id="39" name="TextBox 38">
            <a:extLst>
              <a:ext uri="{FF2B5EF4-FFF2-40B4-BE49-F238E27FC236}">
                <a16:creationId xmlns:a16="http://schemas.microsoft.com/office/drawing/2014/main" id="{90DDEA8B-5290-4248-97B9-0037B40937EF}"/>
              </a:ext>
            </a:extLst>
          </p:cNvPr>
          <p:cNvSpPr txBox="1"/>
          <p:nvPr/>
        </p:nvSpPr>
        <p:spPr>
          <a:xfrm rot="19500000">
            <a:off x="2038083" y="3295091"/>
            <a:ext cx="1754006" cy="400110"/>
          </a:xfrm>
          <a:prstGeom prst="rect">
            <a:avLst/>
          </a:prstGeom>
          <a:noFill/>
        </p:spPr>
        <p:txBody>
          <a:bodyPr wrap="none" rtlCol="0">
            <a:spAutoFit/>
          </a:bodyPr>
          <a:lstStyle/>
          <a:p>
            <a:r>
              <a:rPr lang="en-GB" sz="2000" dirty="0"/>
              <a:t>Early Science</a:t>
            </a:r>
          </a:p>
        </p:txBody>
      </p:sp>
      <p:sp>
        <p:nvSpPr>
          <p:cNvPr id="40" name="TextBox 39">
            <a:extLst>
              <a:ext uri="{FF2B5EF4-FFF2-40B4-BE49-F238E27FC236}">
                <a16:creationId xmlns:a16="http://schemas.microsoft.com/office/drawing/2014/main" id="{6C8042E3-1636-C443-BC7B-C3DA5858F46E}"/>
              </a:ext>
            </a:extLst>
          </p:cNvPr>
          <p:cNvSpPr txBox="1"/>
          <p:nvPr/>
        </p:nvSpPr>
        <p:spPr>
          <a:xfrm rot="19500000">
            <a:off x="3655946" y="2184896"/>
            <a:ext cx="1667444" cy="400110"/>
          </a:xfrm>
          <a:prstGeom prst="rect">
            <a:avLst/>
          </a:prstGeom>
          <a:noFill/>
        </p:spPr>
        <p:txBody>
          <a:bodyPr wrap="none" rtlCol="0">
            <a:spAutoFit/>
          </a:bodyPr>
          <a:lstStyle/>
          <a:p>
            <a:r>
              <a:rPr lang="en-GB" sz="2000" dirty="0"/>
              <a:t>First Science</a:t>
            </a:r>
          </a:p>
        </p:txBody>
      </p:sp>
      <p:pic>
        <p:nvPicPr>
          <p:cNvPr id="44" name="Picture 8" descr="NUSTAR-Logo">
            <a:extLst>
              <a:ext uri="{FF2B5EF4-FFF2-40B4-BE49-F238E27FC236}">
                <a16:creationId xmlns:a16="http://schemas.microsoft.com/office/drawing/2014/main" id="{FD9A2F91-379E-824F-A9FC-4E0AA3EE59E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9" y="223"/>
            <a:ext cx="95999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7" descr="FAIR_farb_RGB_3cm">
            <a:extLst>
              <a:ext uri="{FF2B5EF4-FFF2-40B4-BE49-F238E27FC236}">
                <a16:creationId xmlns:a16="http://schemas.microsoft.com/office/drawing/2014/main" id="{E6E8B0BB-CFF0-6943-9F97-B0A22446E4C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44000" y="18000"/>
            <a:ext cx="889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a:extLst>
              <a:ext uri="{FF2B5EF4-FFF2-40B4-BE49-F238E27FC236}">
                <a16:creationId xmlns:a16="http://schemas.microsoft.com/office/drawing/2014/main" id="{B93A027A-C4BE-684F-9269-091E86F16267}"/>
              </a:ext>
            </a:extLst>
          </p:cNvPr>
          <p:cNvSpPr txBox="1"/>
          <p:nvPr/>
        </p:nvSpPr>
        <p:spPr>
          <a:xfrm rot="19500000">
            <a:off x="4852709" y="1837307"/>
            <a:ext cx="1382366" cy="400110"/>
          </a:xfrm>
          <a:prstGeom prst="rect">
            <a:avLst/>
          </a:prstGeom>
          <a:noFill/>
        </p:spPr>
        <p:txBody>
          <a:bodyPr wrap="none" rtlCol="0">
            <a:spAutoFit/>
          </a:bodyPr>
          <a:lstStyle/>
          <a:p>
            <a:r>
              <a:rPr lang="en-GB" sz="2000" dirty="0"/>
              <a:t>FAIR MSV</a:t>
            </a:r>
          </a:p>
        </p:txBody>
      </p:sp>
      <p:grpSp>
        <p:nvGrpSpPr>
          <p:cNvPr id="49" name="Group 48">
            <a:extLst>
              <a:ext uri="{FF2B5EF4-FFF2-40B4-BE49-F238E27FC236}">
                <a16:creationId xmlns:a16="http://schemas.microsoft.com/office/drawing/2014/main" id="{B241AF72-0E5F-5A42-A18F-F64E9C7FE23A}"/>
              </a:ext>
            </a:extLst>
          </p:cNvPr>
          <p:cNvGrpSpPr/>
          <p:nvPr/>
        </p:nvGrpSpPr>
        <p:grpSpPr>
          <a:xfrm>
            <a:off x="2404927" y="3681720"/>
            <a:ext cx="1607236" cy="1026073"/>
            <a:chOff x="3707904" y="4518425"/>
            <a:chExt cx="2247806" cy="1026073"/>
          </a:xfrm>
        </p:grpSpPr>
        <p:grpSp>
          <p:nvGrpSpPr>
            <p:cNvPr id="50" name="Group 49">
              <a:extLst>
                <a:ext uri="{FF2B5EF4-FFF2-40B4-BE49-F238E27FC236}">
                  <a16:creationId xmlns:a16="http://schemas.microsoft.com/office/drawing/2014/main" id="{A5A930E1-2CED-AB43-8896-AD88400E0DE3}"/>
                </a:ext>
              </a:extLst>
            </p:cNvPr>
            <p:cNvGrpSpPr/>
            <p:nvPr/>
          </p:nvGrpSpPr>
          <p:grpSpPr>
            <a:xfrm>
              <a:off x="3707904" y="4518425"/>
              <a:ext cx="2247806" cy="1026073"/>
              <a:chOff x="3779832" y="3815919"/>
              <a:chExt cx="2247806" cy="1026073"/>
            </a:xfrm>
          </p:grpSpPr>
          <p:cxnSp>
            <p:nvCxnSpPr>
              <p:cNvPr id="52" name="Straight Connector 51">
                <a:extLst>
                  <a:ext uri="{FF2B5EF4-FFF2-40B4-BE49-F238E27FC236}">
                    <a16:creationId xmlns:a16="http://schemas.microsoft.com/office/drawing/2014/main" id="{5CD1C00F-F141-1447-93A8-CCB467C27005}"/>
                  </a:ext>
                </a:extLst>
              </p:cNvPr>
              <p:cNvCxnSpPr>
                <a:cxnSpLocks/>
              </p:cNvCxnSpPr>
              <p:nvPr/>
            </p:nvCxnSpPr>
            <p:spPr bwMode="auto">
              <a:xfrm flipH="1">
                <a:off x="5136180" y="3989226"/>
                <a:ext cx="720080" cy="0"/>
              </a:xfrm>
              <a:prstGeom prst="lin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a:extLst>
                  <a:ext uri="{FF2B5EF4-FFF2-40B4-BE49-F238E27FC236}">
                    <a16:creationId xmlns:a16="http://schemas.microsoft.com/office/drawing/2014/main" id="{5683F564-39A4-F546-83C8-55E415D344C9}"/>
                  </a:ext>
                </a:extLst>
              </p:cNvPr>
              <p:cNvCxnSpPr>
                <a:cxnSpLocks/>
              </p:cNvCxnSpPr>
              <p:nvPr/>
            </p:nvCxnSpPr>
            <p:spPr bwMode="auto">
              <a:xfrm flipH="1">
                <a:off x="4816728" y="4157992"/>
                <a:ext cx="360000" cy="0"/>
              </a:xfrm>
              <a:prstGeom prst="lin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Connector 53">
                <a:extLst>
                  <a:ext uri="{FF2B5EF4-FFF2-40B4-BE49-F238E27FC236}">
                    <a16:creationId xmlns:a16="http://schemas.microsoft.com/office/drawing/2014/main" id="{C9AB8987-B9B5-D947-B057-9B6D6FE78262}"/>
                  </a:ext>
                </a:extLst>
              </p:cNvPr>
              <p:cNvCxnSpPr>
                <a:cxnSpLocks/>
              </p:cNvCxnSpPr>
              <p:nvPr/>
            </p:nvCxnSpPr>
            <p:spPr bwMode="auto">
              <a:xfrm flipH="1">
                <a:off x="4471128" y="4330310"/>
                <a:ext cx="360000" cy="0"/>
              </a:xfrm>
              <a:prstGeom prst="lin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Connector 54">
                <a:extLst>
                  <a:ext uri="{FF2B5EF4-FFF2-40B4-BE49-F238E27FC236}">
                    <a16:creationId xmlns:a16="http://schemas.microsoft.com/office/drawing/2014/main" id="{33E7E59B-135A-2845-83C0-EB9E2D96F810}"/>
                  </a:ext>
                </a:extLst>
              </p:cNvPr>
              <p:cNvCxnSpPr>
                <a:cxnSpLocks/>
              </p:cNvCxnSpPr>
              <p:nvPr/>
            </p:nvCxnSpPr>
            <p:spPr bwMode="auto">
              <a:xfrm flipH="1">
                <a:off x="4291128" y="4491136"/>
                <a:ext cx="180000" cy="0"/>
              </a:xfrm>
              <a:prstGeom prst="lin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Connector 55">
                <a:extLst>
                  <a:ext uri="{FF2B5EF4-FFF2-40B4-BE49-F238E27FC236}">
                    <a16:creationId xmlns:a16="http://schemas.microsoft.com/office/drawing/2014/main" id="{F1A8D5C5-9D69-B94C-885D-DAB644364506}"/>
                  </a:ext>
                </a:extLst>
              </p:cNvPr>
              <p:cNvCxnSpPr>
                <a:cxnSpLocks/>
              </p:cNvCxnSpPr>
              <p:nvPr/>
            </p:nvCxnSpPr>
            <p:spPr bwMode="auto">
              <a:xfrm flipH="1">
                <a:off x="4121928" y="4661992"/>
                <a:ext cx="180000" cy="0"/>
              </a:xfrm>
              <a:prstGeom prst="lin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a:extLst>
                  <a:ext uri="{FF2B5EF4-FFF2-40B4-BE49-F238E27FC236}">
                    <a16:creationId xmlns:a16="http://schemas.microsoft.com/office/drawing/2014/main" id="{2E2259F3-E047-5140-8F88-3667A81B3554}"/>
                  </a:ext>
                </a:extLst>
              </p:cNvPr>
              <p:cNvCxnSpPr>
                <a:cxnSpLocks/>
              </p:cNvCxnSpPr>
              <p:nvPr/>
            </p:nvCxnSpPr>
            <p:spPr bwMode="auto">
              <a:xfrm flipH="1">
                <a:off x="3779832" y="4841992"/>
                <a:ext cx="360040" cy="0"/>
              </a:xfrm>
              <a:prstGeom prst="lin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Connector 57">
                <a:extLst>
                  <a:ext uri="{FF2B5EF4-FFF2-40B4-BE49-F238E27FC236}">
                    <a16:creationId xmlns:a16="http://schemas.microsoft.com/office/drawing/2014/main" id="{C1EB487D-29D5-9343-A86C-7BFB6BB5D862}"/>
                  </a:ext>
                </a:extLst>
              </p:cNvPr>
              <p:cNvCxnSpPr/>
              <p:nvPr/>
            </p:nvCxnSpPr>
            <p:spPr bwMode="auto">
              <a:xfrm>
                <a:off x="5156454" y="3996000"/>
                <a:ext cx="0" cy="162000"/>
              </a:xfrm>
              <a:prstGeom prst="lin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a:extLst>
                  <a:ext uri="{FF2B5EF4-FFF2-40B4-BE49-F238E27FC236}">
                    <a16:creationId xmlns:a16="http://schemas.microsoft.com/office/drawing/2014/main" id="{E61CE907-6763-094A-AC62-906D040F16C1}"/>
                  </a:ext>
                </a:extLst>
              </p:cNvPr>
              <p:cNvCxnSpPr/>
              <p:nvPr/>
            </p:nvCxnSpPr>
            <p:spPr bwMode="auto">
              <a:xfrm>
                <a:off x="4824008" y="4148400"/>
                <a:ext cx="0" cy="180000"/>
              </a:xfrm>
              <a:prstGeom prst="lin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Connector 59">
                <a:extLst>
                  <a:ext uri="{FF2B5EF4-FFF2-40B4-BE49-F238E27FC236}">
                    <a16:creationId xmlns:a16="http://schemas.microsoft.com/office/drawing/2014/main" id="{34FC033D-9F6D-1D48-AB04-F553496BE569}"/>
                  </a:ext>
                </a:extLst>
              </p:cNvPr>
              <p:cNvCxnSpPr/>
              <p:nvPr/>
            </p:nvCxnSpPr>
            <p:spPr bwMode="auto">
              <a:xfrm>
                <a:off x="4471128" y="4319992"/>
                <a:ext cx="0" cy="180000"/>
              </a:xfrm>
              <a:prstGeom prst="lin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a:extLst>
                  <a:ext uri="{FF2B5EF4-FFF2-40B4-BE49-F238E27FC236}">
                    <a16:creationId xmlns:a16="http://schemas.microsoft.com/office/drawing/2014/main" id="{B19858EE-BF2D-774A-BDCF-81C22FFACA00}"/>
                  </a:ext>
                </a:extLst>
              </p:cNvPr>
              <p:cNvCxnSpPr/>
              <p:nvPr/>
            </p:nvCxnSpPr>
            <p:spPr bwMode="auto">
              <a:xfrm>
                <a:off x="4301928" y="4481992"/>
                <a:ext cx="0" cy="180000"/>
              </a:xfrm>
              <a:prstGeom prst="lin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a:extLst>
                  <a:ext uri="{FF2B5EF4-FFF2-40B4-BE49-F238E27FC236}">
                    <a16:creationId xmlns:a16="http://schemas.microsoft.com/office/drawing/2014/main" id="{7144D4CE-AD32-814C-8D14-769BA8BD5E84}"/>
                  </a:ext>
                </a:extLst>
              </p:cNvPr>
              <p:cNvCxnSpPr/>
              <p:nvPr/>
            </p:nvCxnSpPr>
            <p:spPr bwMode="auto">
              <a:xfrm>
                <a:off x="4132728" y="4661992"/>
                <a:ext cx="0" cy="180000"/>
              </a:xfrm>
              <a:prstGeom prst="lin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Straight Connector 62">
                <a:extLst>
                  <a:ext uri="{FF2B5EF4-FFF2-40B4-BE49-F238E27FC236}">
                    <a16:creationId xmlns:a16="http://schemas.microsoft.com/office/drawing/2014/main" id="{CCCACCF5-35B4-B744-BDBF-1F11F28C1E65}"/>
                  </a:ext>
                </a:extLst>
              </p:cNvPr>
              <p:cNvCxnSpPr/>
              <p:nvPr/>
            </p:nvCxnSpPr>
            <p:spPr bwMode="auto">
              <a:xfrm>
                <a:off x="5834342" y="3815919"/>
                <a:ext cx="0" cy="180000"/>
              </a:xfrm>
              <a:prstGeom prst="lin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Straight Connector 63">
                <a:extLst>
                  <a:ext uri="{FF2B5EF4-FFF2-40B4-BE49-F238E27FC236}">
                    <a16:creationId xmlns:a16="http://schemas.microsoft.com/office/drawing/2014/main" id="{1DD13F44-13ED-8C46-B68D-5961B88351E2}"/>
                  </a:ext>
                </a:extLst>
              </p:cNvPr>
              <p:cNvCxnSpPr>
                <a:cxnSpLocks/>
              </p:cNvCxnSpPr>
              <p:nvPr/>
            </p:nvCxnSpPr>
            <p:spPr bwMode="auto">
              <a:xfrm flipH="1">
                <a:off x="5847654" y="3820444"/>
                <a:ext cx="179984" cy="0"/>
              </a:xfrm>
              <a:prstGeom prst="lin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1" name="TextBox 50">
              <a:extLst>
                <a:ext uri="{FF2B5EF4-FFF2-40B4-BE49-F238E27FC236}">
                  <a16:creationId xmlns:a16="http://schemas.microsoft.com/office/drawing/2014/main" id="{5AB320F5-1AEF-F64A-9F54-C50B2665FB1E}"/>
                </a:ext>
              </a:extLst>
            </p:cNvPr>
            <p:cNvSpPr txBox="1"/>
            <p:nvPr/>
          </p:nvSpPr>
          <p:spPr>
            <a:xfrm rot="-1860000">
              <a:off x="4300839" y="5093328"/>
              <a:ext cx="984564" cy="338554"/>
            </a:xfrm>
            <a:prstGeom prst="rect">
              <a:avLst/>
            </a:prstGeom>
            <a:noFill/>
          </p:spPr>
          <p:txBody>
            <a:bodyPr wrap="none" rtlCol="0">
              <a:spAutoFit/>
            </a:bodyPr>
            <a:lstStyle/>
            <a:p>
              <a:r>
                <a:rPr lang="en-GB" sz="1600" dirty="0">
                  <a:solidFill>
                    <a:srgbClr val="FF0066"/>
                  </a:solidFill>
                </a:rPr>
                <a:t>1 atom/d</a:t>
              </a:r>
            </a:p>
          </p:txBody>
        </p:sp>
      </p:grpSp>
      <p:sp>
        <p:nvSpPr>
          <p:cNvPr id="4" name="Footer Placeholder 3">
            <a:extLst>
              <a:ext uri="{FF2B5EF4-FFF2-40B4-BE49-F238E27FC236}">
                <a16:creationId xmlns:a16="http://schemas.microsoft.com/office/drawing/2014/main" id="{AB367AB0-2702-D64F-828B-6C2BC05C7B1D}"/>
              </a:ext>
            </a:extLst>
          </p:cNvPr>
          <p:cNvSpPr>
            <a:spLocks noGrp="1"/>
          </p:cNvSpPr>
          <p:nvPr>
            <p:ph type="ftr" sz="quarter" idx="3"/>
          </p:nvPr>
        </p:nvSpPr>
        <p:spPr/>
        <p:txBody>
          <a:bodyPr/>
          <a:lstStyle/>
          <a:p>
            <a:pPr algn="l"/>
            <a:r>
              <a:rPr lang="de-DE"/>
              <a:t>W. Korten - FAIR/GSI research retreat</a:t>
            </a:r>
            <a:endParaRPr lang="de-DE" dirty="0"/>
          </a:p>
        </p:txBody>
      </p:sp>
      <p:sp>
        <p:nvSpPr>
          <p:cNvPr id="2" name="Slide Number Placeholder 1">
            <a:extLst>
              <a:ext uri="{FF2B5EF4-FFF2-40B4-BE49-F238E27FC236}">
                <a16:creationId xmlns:a16="http://schemas.microsoft.com/office/drawing/2014/main" id="{B09662E7-EBE8-E912-2BD2-E07C4AB96287}"/>
              </a:ext>
            </a:extLst>
          </p:cNvPr>
          <p:cNvSpPr>
            <a:spLocks noGrp="1"/>
          </p:cNvSpPr>
          <p:nvPr>
            <p:ph type="sldNum" sz="quarter" idx="12"/>
          </p:nvPr>
        </p:nvSpPr>
        <p:spPr/>
        <p:txBody>
          <a:bodyPr/>
          <a:lstStyle/>
          <a:p>
            <a:fld id="{125CBDDA-5CCF-8748-8988-9DC6C8981774}" type="slidenum">
              <a:rPr lang="de-DE" smtClean="0"/>
              <a:t>10</a:t>
            </a:fld>
            <a:endParaRPr lang="de-DE"/>
          </a:p>
        </p:txBody>
      </p:sp>
    </p:spTree>
    <p:extLst>
      <p:ext uri="{BB962C8B-B14F-4D97-AF65-F5344CB8AC3E}">
        <p14:creationId xmlns:p14="http://schemas.microsoft.com/office/powerpoint/2010/main" val="228850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41" grpId="0" animBg="1"/>
      <p:bldP spid="42" grpId="0" animBg="1"/>
      <p:bldP spid="43" grpId="0" animBg="1"/>
      <p:bldP spid="37" grpId="0"/>
      <p:bldP spid="39" grpId="0"/>
      <p:bldP spid="40"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42FD8-5F87-A74A-4C3B-B1A1E385681F}"/>
              </a:ext>
            </a:extLst>
          </p:cNvPr>
          <p:cNvSpPr>
            <a:spLocks noGrp="1"/>
          </p:cNvSpPr>
          <p:nvPr>
            <p:ph type="sldNum" sz="quarter" idx="12"/>
          </p:nvPr>
        </p:nvSpPr>
        <p:spPr/>
        <p:txBody>
          <a:bodyPr/>
          <a:lstStyle/>
          <a:p>
            <a:pPr>
              <a:defRPr/>
            </a:pPr>
            <a:fld id="{125CBDDA-5CCF-8748-8988-9DC6C8981774}" type="slidenum">
              <a:rPr lang="de-DE" smtClean="0"/>
              <a:t>11</a:t>
            </a:fld>
            <a:endParaRPr lang="de-DE"/>
          </a:p>
        </p:txBody>
      </p:sp>
      <p:sp>
        <p:nvSpPr>
          <p:cNvPr id="4" name="Text Placeholder 3">
            <a:extLst>
              <a:ext uri="{FF2B5EF4-FFF2-40B4-BE49-F238E27FC236}">
                <a16:creationId xmlns:a16="http://schemas.microsoft.com/office/drawing/2014/main" id="{1DD6AB05-AB34-F787-1C5B-51062D2A7CFB}"/>
              </a:ext>
            </a:extLst>
          </p:cNvPr>
          <p:cNvSpPr>
            <a:spLocks noGrp="1"/>
          </p:cNvSpPr>
          <p:nvPr>
            <p:ph type="body" sz="quarter" idx="13"/>
          </p:nvPr>
        </p:nvSpPr>
        <p:spPr>
          <a:xfrm>
            <a:off x="1020989" y="51470"/>
            <a:ext cx="6071291" cy="701284"/>
          </a:xfrm>
        </p:spPr>
        <p:txBody>
          <a:bodyPr/>
          <a:lstStyle/>
          <a:p>
            <a:r>
              <a:rPr lang="en-GB" dirty="0"/>
              <a:t>FAIR Phase-0: </a:t>
            </a:r>
          </a:p>
          <a:p>
            <a:r>
              <a:rPr lang="en-GB" dirty="0"/>
              <a:t>Verification of cross section predictions </a:t>
            </a:r>
          </a:p>
        </p:txBody>
      </p:sp>
      <p:sp>
        <p:nvSpPr>
          <p:cNvPr id="5" name="Footer Placeholder 4">
            <a:extLst>
              <a:ext uri="{FF2B5EF4-FFF2-40B4-BE49-F238E27FC236}">
                <a16:creationId xmlns:a16="http://schemas.microsoft.com/office/drawing/2014/main" id="{B5D716C2-F05E-4C7F-AE7B-E3F216647EFD}"/>
              </a:ext>
            </a:extLst>
          </p:cNvPr>
          <p:cNvSpPr>
            <a:spLocks noGrp="1"/>
          </p:cNvSpPr>
          <p:nvPr>
            <p:ph type="ftr" sz="quarter" idx="3"/>
          </p:nvPr>
        </p:nvSpPr>
        <p:spPr/>
        <p:txBody>
          <a:bodyPr/>
          <a:lstStyle/>
          <a:p>
            <a:pPr algn="l">
              <a:defRPr/>
            </a:pPr>
            <a:r>
              <a:rPr lang="de-DE"/>
              <a:t>W. Korten - FAIR/GSI research retreat</a:t>
            </a:r>
            <a:endParaRPr lang="de-DE" dirty="0"/>
          </a:p>
        </p:txBody>
      </p:sp>
      <p:pic>
        <p:nvPicPr>
          <p:cNvPr id="6" name="Picture 5">
            <a:extLst>
              <a:ext uri="{FF2B5EF4-FFF2-40B4-BE49-F238E27FC236}">
                <a16:creationId xmlns:a16="http://schemas.microsoft.com/office/drawing/2014/main" id="{146909F0-982A-CF11-2D26-EF6C97877B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11245" y="1224136"/>
            <a:ext cx="4824810" cy="3219822"/>
          </a:xfrm>
          <a:prstGeom prst="rect">
            <a:avLst/>
          </a:prstGeom>
        </p:spPr>
      </p:pic>
      <p:pic>
        <p:nvPicPr>
          <p:cNvPr id="7" name="Picture 6">
            <a:extLst>
              <a:ext uri="{FF2B5EF4-FFF2-40B4-BE49-F238E27FC236}">
                <a16:creationId xmlns:a16="http://schemas.microsoft.com/office/drawing/2014/main" id="{0809303D-1460-C3C2-A361-669A600368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10079" y="3147814"/>
            <a:ext cx="3478345" cy="1786617"/>
          </a:xfrm>
          <a:prstGeom prst="rect">
            <a:avLst/>
          </a:prstGeom>
        </p:spPr>
      </p:pic>
      <p:sp>
        <p:nvSpPr>
          <p:cNvPr id="8" name="TextBox 7">
            <a:extLst>
              <a:ext uri="{FF2B5EF4-FFF2-40B4-BE49-F238E27FC236}">
                <a16:creationId xmlns:a16="http://schemas.microsoft.com/office/drawing/2014/main" id="{37856E7F-AB59-0E11-2B9C-BC2701F83424}"/>
              </a:ext>
            </a:extLst>
          </p:cNvPr>
          <p:cNvSpPr txBox="1"/>
          <p:nvPr/>
        </p:nvSpPr>
        <p:spPr bwMode="auto">
          <a:xfrm>
            <a:off x="4597715" y="908611"/>
            <a:ext cx="4294765" cy="369332"/>
          </a:xfrm>
          <a:prstGeom prst="rect">
            <a:avLst/>
          </a:prstGeom>
        </p:spPr>
        <p:txBody>
          <a:bodyPr wrap="none" rtlCol="0">
            <a:spAutoFit/>
          </a:bodyPr>
          <a:lstStyle/>
          <a:p>
            <a:r>
              <a:rPr lang="en-GB" dirty="0"/>
              <a:t>Neutron-rich Au isotopes beyond N=126</a:t>
            </a:r>
          </a:p>
        </p:txBody>
      </p:sp>
      <p:pic>
        <p:nvPicPr>
          <p:cNvPr id="9" name="Grafik 4">
            <a:extLst>
              <a:ext uri="{FF2B5EF4-FFF2-40B4-BE49-F238E27FC236}">
                <a16:creationId xmlns:a16="http://schemas.microsoft.com/office/drawing/2014/main" id="{17C35186-809A-2F85-AB55-D0AF726238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1" y="1245233"/>
            <a:ext cx="3080023" cy="2334629"/>
          </a:xfrm>
          <a:prstGeom prst="rect">
            <a:avLst/>
          </a:prstGeom>
        </p:spPr>
      </p:pic>
      <p:pic>
        <p:nvPicPr>
          <p:cNvPr id="10" name="Grafik 1">
            <a:extLst>
              <a:ext uri="{FF2B5EF4-FFF2-40B4-BE49-F238E27FC236}">
                <a16:creationId xmlns:a16="http://schemas.microsoft.com/office/drawing/2014/main" id="{8228319E-B9CC-CEC1-CCD4-1654F13A9C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7664" y="3463785"/>
            <a:ext cx="3247566" cy="1702180"/>
          </a:xfrm>
          <a:prstGeom prst="rect">
            <a:avLst/>
          </a:prstGeom>
        </p:spPr>
      </p:pic>
      <p:sp>
        <p:nvSpPr>
          <p:cNvPr id="11" name="TextBox 10">
            <a:extLst>
              <a:ext uri="{FF2B5EF4-FFF2-40B4-BE49-F238E27FC236}">
                <a16:creationId xmlns:a16="http://schemas.microsoft.com/office/drawing/2014/main" id="{240E4B95-2213-353D-9368-1787CA641CBE}"/>
              </a:ext>
            </a:extLst>
          </p:cNvPr>
          <p:cNvSpPr txBox="1"/>
          <p:nvPr/>
        </p:nvSpPr>
        <p:spPr bwMode="auto">
          <a:xfrm>
            <a:off x="395536" y="908611"/>
            <a:ext cx="3198311" cy="369332"/>
          </a:xfrm>
          <a:prstGeom prst="rect">
            <a:avLst/>
          </a:prstGeom>
        </p:spPr>
        <p:txBody>
          <a:bodyPr wrap="none" rtlCol="0">
            <a:spAutoFit/>
          </a:bodyPr>
          <a:lstStyle/>
          <a:p>
            <a:r>
              <a:rPr lang="en-GB" dirty="0"/>
              <a:t>Neutron-deficient Th isotopes</a:t>
            </a:r>
          </a:p>
        </p:txBody>
      </p:sp>
      <p:pic>
        <p:nvPicPr>
          <p:cNvPr id="12" name="Picture 8" descr="NUSTAR-Logo">
            <a:extLst>
              <a:ext uri="{FF2B5EF4-FFF2-40B4-BE49-F238E27FC236}">
                <a16:creationId xmlns:a16="http://schemas.microsoft.com/office/drawing/2014/main" id="{00DFD160-FD6A-AD39-1110-E8FF3D1F0E6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9" y="223"/>
            <a:ext cx="95999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7" descr="FAIR_farb_RGB_3cm">
            <a:extLst>
              <a:ext uri="{FF2B5EF4-FFF2-40B4-BE49-F238E27FC236}">
                <a16:creationId xmlns:a16="http://schemas.microsoft.com/office/drawing/2014/main" id="{48A36FE8-AC6A-B29B-4963-569F4FBF953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244000" y="18000"/>
            <a:ext cx="889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7752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scatter chart&#10;&#10;Description automatically generated">
            <a:extLst>
              <a:ext uri="{FF2B5EF4-FFF2-40B4-BE49-F238E27FC236}">
                <a16:creationId xmlns:a16="http://schemas.microsoft.com/office/drawing/2014/main" id="{6F785466-0440-8431-2611-BDBF272E9410}"/>
              </a:ext>
            </a:extLst>
          </p:cNvPr>
          <p:cNvPicPr>
            <a:picLocks noChangeAspect="1"/>
          </p:cNvPicPr>
          <p:nvPr/>
        </p:nvPicPr>
        <p:blipFill>
          <a:blip r:embed="rId2"/>
          <a:stretch>
            <a:fillRect/>
          </a:stretch>
        </p:blipFill>
        <p:spPr>
          <a:xfrm>
            <a:off x="18783" y="729813"/>
            <a:ext cx="4606635" cy="3555120"/>
          </a:xfrm>
          <a:prstGeom prst="rect">
            <a:avLst/>
          </a:prstGeom>
        </p:spPr>
      </p:pic>
      <p:sp>
        <p:nvSpPr>
          <p:cNvPr id="7" name="Rectangle 6">
            <a:extLst>
              <a:ext uri="{FF2B5EF4-FFF2-40B4-BE49-F238E27FC236}">
                <a16:creationId xmlns:a16="http://schemas.microsoft.com/office/drawing/2014/main" id="{177F6A94-4848-E2C5-86DF-DD0D6558EB1F}"/>
              </a:ext>
            </a:extLst>
          </p:cNvPr>
          <p:cNvSpPr/>
          <p:nvPr/>
        </p:nvSpPr>
        <p:spPr>
          <a:xfrm>
            <a:off x="633025" y="966259"/>
            <a:ext cx="3903408" cy="1180178"/>
          </a:xfrm>
          <a:prstGeom prst="rect">
            <a:avLst/>
          </a:prstGeom>
          <a:solidFill>
            <a:schemeClr val="bg1">
              <a:lumMod val="95000"/>
              <a:alpha val="13111"/>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T"/>
          </a:p>
        </p:txBody>
      </p:sp>
      <p:sp>
        <p:nvSpPr>
          <p:cNvPr id="8" name="Rectangle 7">
            <a:extLst>
              <a:ext uri="{FF2B5EF4-FFF2-40B4-BE49-F238E27FC236}">
                <a16:creationId xmlns:a16="http://schemas.microsoft.com/office/drawing/2014/main" id="{01DEF898-D090-FF9F-9D93-4ABF42527412}"/>
              </a:ext>
            </a:extLst>
          </p:cNvPr>
          <p:cNvSpPr/>
          <p:nvPr/>
        </p:nvSpPr>
        <p:spPr>
          <a:xfrm>
            <a:off x="627009" y="2148035"/>
            <a:ext cx="3894320" cy="254360"/>
          </a:xfrm>
          <a:prstGeom prst="rect">
            <a:avLst/>
          </a:prstGeom>
          <a:solidFill>
            <a:schemeClr val="accent6">
              <a:lumMod val="40000"/>
              <a:lumOff val="60000"/>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T"/>
          </a:p>
        </p:txBody>
      </p:sp>
      <p:sp>
        <p:nvSpPr>
          <p:cNvPr id="9" name="TextBox 8">
            <a:extLst>
              <a:ext uri="{FF2B5EF4-FFF2-40B4-BE49-F238E27FC236}">
                <a16:creationId xmlns:a16="http://schemas.microsoft.com/office/drawing/2014/main" id="{351537A7-1203-867E-33EC-10DA0E6FB77D}"/>
              </a:ext>
            </a:extLst>
          </p:cNvPr>
          <p:cNvSpPr txBox="1"/>
          <p:nvPr/>
        </p:nvSpPr>
        <p:spPr>
          <a:xfrm>
            <a:off x="4906489" y="929605"/>
            <a:ext cx="1903085" cy="369332"/>
          </a:xfrm>
          <a:prstGeom prst="rect">
            <a:avLst/>
          </a:prstGeom>
        </p:spPr>
        <p:txBody>
          <a:bodyPr vert="horz" wrap="none" lIns="91440" tIns="45720" rIns="91440" bIns="45720" rtlCol="0" anchor="t">
            <a:spAutoFit/>
          </a:bodyPr>
          <a:lstStyle/>
          <a:p>
            <a:pPr algn="l"/>
            <a:r>
              <a:rPr lang="en-GB" dirty="0">
                <a:cs typeface="Times New Roman" panose="02020603050405020304" pitchFamily="18" charset="0"/>
              </a:rPr>
              <a:t>O</a:t>
            </a:r>
            <a:r>
              <a:rPr lang="en-IT">
                <a:cs typeface="Times New Roman" panose="02020603050405020304" pitchFamily="18" charset="0"/>
              </a:rPr>
              <a:t>bservation limit</a:t>
            </a:r>
            <a:endParaRPr lang="en-IT" dirty="0">
              <a:cs typeface="Times New Roman" panose="02020603050405020304" pitchFamily="18" charset="0"/>
            </a:endParaRPr>
          </a:p>
        </p:txBody>
      </p:sp>
      <p:sp>
        <p:nvSpPr>
          <p:cNvPr id="10" name="Down Arrow 9">
            <a:extLst>
              <a:ext uri="{FF2B5EF4-FFF2-40B4-BE49-F238E27FC236}">
                <a16:creationId xmlns:a16="http://schemas.microsoft.com/office/drawing/2014/main" id="{47D0C5E1-9B29-0744-8B69-D103AD935CE5}"/>
              </a:ext>
            </a:extLst>
          </p:cNvPr>
          <p:cNvSpPr/>
          <p:nvPr/>
        </p:nvSpPr>
        <p:spPr>
          <a:xfrm>
            <a:off x="2485253" y="1972715"/>
            <a:ext cx="172572" cy="437366"/>
          </a:xfrm>
          <a:prstGeom prst="downArrow">
            <a:avLst/>
          </a:prstGeom>
          <a:solidFill>
            <a:srgbClr val="FDBB6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T"/>
          </a:p>
        </p:txBody>
      </p:sp>
      <p:sp>
        <p:nvSpPr>
          <p:cNvPr id="11" name="TextBox 10">
            <a:extLst>
              <a:ext uri="{FF2B5EF4-FFF2-40B4-BE49-F238E27FC236}">
                <a16:creationId xmlns:a16="http://schemas.microsoft.com/office/drawing/2014/main" id="{142D25BC-22DE-8133-808F-FC85A1D2AF8B}"/>
              </a:ext>
            </a:extLst>
          </p:cNvPr>
          <p:cNvSpPr txBox="1"/>
          <p:nvPr/>
        </p:nvSpPr>
        <p:spPr>
          <a:xfrm>
            <a:off x="2221998" y="1644029"/>
            <a:ext cx="822405" cy="307777"/>
          </a:xfrm>
          <a:prstGeom prst="rect">
            <a:avLst/>
          </a:prstGeom>
        </p:spPr>
        <p:txBody>
          <a:bodyPr vert="horz" wrap="none" lIns="91440" tIns="45720" rIns="91440" bIns="45720" rtlCol="0" anchor="t">
            <a:spAutoFit/>
          </a:bodyPr>
          <a:lstStyle/>
          <a:p>
            <a:pPr algn="l"/>
            <a:r>
              <a:rPr lang="en-GB" sz="1400" dirty="0">
                <a:latin typeface="Symbol" pitchFamily="2" charset="2"/>
                <a:cs typeface="Times New Roman" panose="02020603050405020304" pitchFamily="18" charset="0"/>
              </a:rPr>
              <a:t>b</a:t>
            </a:r>
            <a:r>
              <a:rPr lang="en-IT" sz="1400" dirty="0">
                <a:latin typeface="Symbol" pitchFamily="2" charset="2"/>
                <a:cs typeface="Times New Roman" panose="02020603050405020304" pitchFamily="18" charset="0"/>
              </a:rPr>
              <a:t>-g </a:t>
            </a:r>
            <a:r>
              <a:rPr lang="en-IT" sz="1400" dirty="0">
                <a:latin typeface="Times New Roman" panose="02020603050405020304" pitchFamily="18" charset="0"/>
                <a:cs typeface="Times New Roman" panose="02020603050405020304" pitchFamily="18" charset="0"/>
              </a:rPr>
              <a:t>corr.</a:t>
            </a:r>
          </a:p>
        </p:txBody>
      </p:sp>
      <p:sp>
        <p:nvSpPr>
          <p:cNvPr id="12" name="Down Arrow 11">
            <a:extLst>
              <a:ext uri="{FF2B5EF4-FFF2-40B4-BE49-F238E27FC236}">
                <a16:creationId xmlns:a16="http://schemas.microsoft.com/office/drawing/2014/main" id="{ADAE44E2-C852-E473-2E1D-7DAC93A65187}"/>
              </a:ext>
            </a:extLst>
          </p:cNvPr>
          <p:cNvSpPr/>
          <p:nvPr/>
        </p:nvSpPr>
        <p:spPr>
          <a:xfrm>
            <a:off x="3039215" y="2302246"/>
            <a:ext cx="172572" cy="437366"/>
          </a:xfrm>
          <a:prstGeom prst="downArrow">
            <a:avLst/>
          </a:prstGeom>
          <a:solidFill>
            <a:srgbClr val="FDBB6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T"/>
          </a:p>
        </p:txBody>
      </p:sp>
      <p:sp>
        <p:nvSpPr>
          <p:cNvPr id="13" name="Down Arrow 12">
            <a:extLst>
              <a:ext uri="{FF2B5EF4-FFF2-40B4-BE49-F238E27FC236}">
                <a16:creationId xmlns:a16="http://schemas.microsoft.com/office/drawing/2014/main" id="{CE2086E6-525F-5CBC-B834-1CAB0E825C9E}"/>
              </a:ext>
            </a:extLst>
          </p:cNvPr>
          <p:cNvSpPr/>
          <p:nvPr/>
        </p:nvSpPr>
        <p:spPr>
          <a:xfrm>
            <a:off x="3597642" y="2625103"/>
            <a:ext cx="172572" cy="437366"/>
          </a:xfrm>
          <a:prstGeom prst="downArrow">
            <a:avLst/>
          </a:prstGeom>
          <a:solidFill>
            <a:srgbClr val="FDBB6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T"/>
          </a:p>
        </p:txBody>
      </p:sp>
      <p:sp>
        <p:nvSpPr>
          <p:cNvPr id="14" name="TextBox 13">
            <a:extLst>
              <a:ext uri="{FF2B5EF4-FFF2-40B4-BE49-F238E27FC236}">
                <a16:creationId xmlns:a16="http://schemas.microsoft.com/office/drawing/2014/main" id="{38081AA2-F4DA-2184-6C5D-E7429A2EC888}"/>
              </a:ext>
            </a:extLst>
          </p:cNvPr>
          <p:cNvSpPr txBox="1"/>
          <p:nvPr/>
        </p:nvSpPr>
        <p:spPr>
          <a:xfrm>
            <a:off x="5086826" y="1261308"/>
            <a:ext cx="1542410" cy="338554"/>
          </a:xfrm>
          <a:prstGeom prst="rect">
            <a:avLst/>
          </a:prstGeom>
        </p:spPr>
        <p:txBody>
          <a:bodyPr vert="horz" wrap="none" lIns="91440" tIns="45720" rIns="91440" bIns="45720" rtlCol="0" anchor="t">
            <a:spAutoFit/>
          </a:bodyPr>
          <a:lstStyle/>
          <a:p>
            <a:pPr algn="l"/>
            <a:r>
              <a:rPr lang="en-IT" sz="1600">
                <a:cs typeface="Times New Roman" panose="02020603050405020304" pitchFamily="18" charset="0"/>
              </a:rPr>
              <a:t>RISING </a:t>
            </a:r>
            <a:r>
              <a:rPr lang="en-US" sz="1600" dirty="0">
                <a:cs typeface="Times New Roman" panose="02020603050405020304" pitchFamily="18" charset="0"/>
              </a:rPr>
              <a:t>(2009)</a:t>
            </a:r>
            <a:endParaRPr lang="en-IT" sz="1600" dirty="0">
              <a:cs typeface="Times New Roman" panose="02020603050405020304" pitchFamily="18" charset="0"/>
            </a:endParaRPr>
          </a:p>
        </p:txBody>
      </p:sp>
      <p:sp>
        <p:nvSpPr>
          <p:cNvPr id="15" name="TextBox 14">
            <a:extLst>
              <a:ext uri="{FF2B5EF4-FFF2-40B4-BE49-F238E27FC236}">
                <a16:creationId xmlns:a16="http://schemas.microsoft.com/office/drawing/2014/main" id="{E279D546-EC24-BB1B-498A-286E7A87C07C}"/>
              </a:ext>
            </a:extLst>
          </p:cNvPr>
          <p:cNvSpPr txBox="1"/>
          <p:nvPr/>
        </p:nvSpPr>
        <p:spPr>
          <a:xfrm>
            <a:off x="4779828" y="2115381"/>
            <a:ext cx="2496196" cy="338554"/>
          </a:xfrm>
          <a:prstGeom prst="rect">
            <a:avLst/>
          </a:prstGeom>
        </p:spPr>
        <p:txBody>
          <a:bodyPr vert="horz" wrap="none" lIns="91440" tIns="45720" rIns="91440" bIns="45720" rtlCol="0" anchor="t">
            <a:spAutoFit/>
          </a:bodyPr>
          <a:lstStyle/>
          <a:p>
            <a:pPr algn="l"/>
            <a:r>
              <a:rPr lang="en-IT" sz="1600">
                <a:cs typeface="Times New Roman" panose="02020603050405020304" pitchFamily="18" charset="0"/>
              </a:rPr>
              <a:t>DESPEC Phase-0</a:t>
            </a:r>
            <a:r>
              <a:rPr lang="en-US" sz="1600" dirty="0">
                <a:cs typeface="Times New Roman" panose="02020603050405020304" pitchFamily="18" charset="0"/>
              </a:rPr>
              <a:t> (2022)</a:t>
            </a:r>
            <a:endParaRPr lang="en-IT" sz="1600" dirty="0">
              <a:cs typeface="Times New Roman" panose="02020603050405020304" pitchFamily="18" charset="0"/>
            </a:endParaRPr>
          </a:p>
        </p:txBody>
      </p:sp>
      <p:sp>
        <p:nvSpPr>
          <p:cNvPr id="16" name="Down Arrow 15">
            <a:extLst>
              <a:ext uri="{FF2B5EF4-FFF2-40B4-BE49-F238E27FC236}">
                <a16:creationId xmlns:a16="http://schemas.microsoft.com/office/drawing/2014/main" id="{D4302C9D-00CB-4F3B-B866-D1D7E4EEDC0F}"/>
              </a:ext>
            </a:extLst>
          </p:cNvPr>
          <p:cNvSpPr/>
          <p:nvPr/>
        </p:nvSpPr>
        <p:spPr>
          <a:xfrm>
            <a:off x="5622522" y="1686494"/>
            <a:ext cx="471019" cy="371864"/>
          </a:xfrm>
          <a:prstGeom prst="down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T"/>
          </a:p>
        </p:txBody>
      </p:sp>
      <p:sp>
        <p:nvSpPr>
          <p:cNvPr id="17" name="Rectangle 16">
            <a:extLst>
              <a:ext uri="{FF2B5EF4-FFF2-40B4-BE49-F238E27FC236}">
                <a16:creationId xmlns:a16="http://schemas.microsoft.com/office/drawing/2014/main" id="{7EA1A34E-C684-9143-ECB1-F4EEC88C2938}"/>
              </a:ext>
            </a:extLst>
          </p:cNvPr>
          <p:cNvSpPr/>
          <p:nvPr/>
        </p:nvSpPr>
        <p:spPr>
          <a:xfrm>
            <a:off x="621024" y="2401900"/>
            <a:ext cx="3903408" cy="379406"/>
          </a:xfrm>
          <a:prstGeom prst="rect">
            <a:avLst/>
          </a:prstGeom>
          <a:solidFill>
            <a:schemeClr val="accent2">
              <a:lumMod val="60000"/>
              <a:lumOff val="40000"/>
              <a:alpha val="50196"/>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T" dirty="0"/>
          </a:p>
        </p:txBody>
      </p:sp>
      <p:sp>
        <p:nvSpPr>
          <p:cNvPr id="18" name="TextBox 17">
            <a:extLst>
              <a:ext uri="{FF2B5EF4-FFF2-40B4-BE49-F238E27FC236}">
                <a16:creationId xmlns:a16="http://schemas.microsoft.com/office/drawing/2014/main" id="{B1EF1CE4-DAAD-146D-9298-EBD49F7A913C}"/>
              </a:ext>
            </a:extLst>
          </p:cNvPr>
          <p:cNvSpPr txBox="1"/>
          <p:nvPr/>
        </p:nvSpPr>
        <p:spPr>
          <a:xfrm>
            <a:off x="4745103" y="2418436"/>
            <a:ext cx="2539478" cy="338554"/>
          </a:xfrm>
          <a:prstGeom prst="rect">
            <a:avLst/>
          </a:prstGeom>
        </p:spPr>
        <p:txBody>
          <a:bodyPr vert="horz" wrap="none" lIns="91440" tIns="45720" rIns="91440" bIns="45720" rtlCol="0" anchor="t">
            <a:spAutoFit/>
          </a:bodyPr>
          <a:lstStyle/>
          <a:p>
            <a:pPr algn="l"/>
            <a:r>
              <a:rPr lang="en-IT" sz="1600" u="sng">
                <a:cs typeface="Times New Roman" panose="02020603050405020304" pitchFamily="18" charset="0"/>
              </a:rPr>
              <a:t>Early </a:t>
            </a:r>
            <a:r>
              <a:rPr lang="en-GB" sz="1600" u="sng" dirty="0">
                <a:cs typeface="Times New Roman" panose="02020603050405020304" pitchFamily="18" charset="0"/>
              </a:rPr>
              <a:t>Science </a:t>
            </a:r>
            <a:r>
              <a:rPr lang="en-GB" sz="1600" b="0" dirty="0">
                <a:cs typeface="Arial" pitchFamily="34" charset="0"/>
                <a:sym typeface="Arial"/>
              </a:rPr>
              <a:t>(2x10</a:t>
            </a:r>
            <a:r>
              <a:rPr lang="en-GB" sz="1600" b="0" baseline="30000" dirty="0">
                <a:cs typeface="Arial" pitchFamily="34" charset="0"/>
                <a:sym typeface="Arial"/>
              </a:rPr>
              <a:t>9</a:t>
            </a:r>
            <a:r>
              <a:rPr lang="en-GB" sz="1600" b="0" dirty="0">
                <a:cs typeface="Arial" pitchFamily="34" charset="0"/>
                <a:sym typeface="Arial"/>
              </a:rPr>
              <a:t> </a:t>
            </a:r>
            <a:r>
              <a:rPr lang="en-GB" sz="1600" b="0" dirty="0" err="1">
                <a:cs typeface="Arial" pitchFamily="34" charset="0"/>
                <a:sym typeface="Arial"/>
              </a:rPr>
              <a:t>pps</a:t>
            </a:r>
            <a:r>
              <a:rPr lang="en-GB" sz="1600" dirty="0">
                <a:cs typeface="Arial" pitchFamily="34" charset="0"/>
                <a:sym typeface="Arial"/>
              </a:rPr>
              <a:t>)</a:t>
            </a:r>
            <a:endParaRPr lang="en-IT" sz="1600" u="sng" dirty="0">
              <a:cs typeface="Times New Roman" panose="02020603050405020304" pitchFamily="18" charset="0"/>
            </a:endParaRPr>
          </a:p>
        </p:txBody>
      </p:sp>
      <p:sp>
        <p:nvSpPr>
          <p:cNvPr id="19" name="Slide Number Placeholder 2">
            <a:extLst>
              <a:ext uri="{FF2B5EF4-FFF2-40B4-BE49-F238E27FC236}">
                <a16:creationId xmlns:a16="http://schemas.microsoft.com/office/drawing/2014/main" id="{98C6ACB6-6B84-AAF4-3125-FB8456597B03}"/>
              </a:ext>
            </a:extLst>
          </p:cNvPr>
          <p:cNvSpPr txBox="1">
            <a:spLocks/>
          </p:cNvSpPr>
          <p:nvPr/>
        </p:nvSpPr>
        <p:spPr>
          <a:xfrm>
            <a:off x="6121469" y="5866021"/>
            <a:ext cx="2228850" cy="365125"/>
          </a:xfrm>
          <a:prstGeom prst="rect">
            <a:avLst/>
          </a:prstGeom>
        </p:spPr>
        <p:txBody>
          <a:bodyPr vert="horz" lIns="91440" tIns="45720" rIns="91440" bIns="45720" rtlCol="0" anchor="ctr"/>
          <a:lstStyle>
            <a:defPPr>
              <a:defRPr lang="de-DE"/>
            </a:defPPr>
            <a:lvl1pPr marL="0" algn="r" defTabSz="457200" rtl="0" eaLnBrk="1" latinLnBrk="0" hangingPunct="1">
              <a:defRPr sz="750" kern="1200">
                <a:solidFill>
                  <a:srgbClr val="333333"/>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25CBDDA-5CCF-8748-8988-9DC6C8981774}" type="slidenum">
              <a:rPr lang="de-DE" smtClean="0"/>
              <a:pPr/>
              <a:t>12</a:t>
            </a:fld>
            <a:endParaRPr lang="de-DE"/>
          </a:p>
        </p:txBody>
      </p:sp>
      <p:sp>
        <p:nvSpPr>
          <p:cNvPr id="20" name="TextBox 19">
            <a:extLst>
              <a:ext uri="{FF2B5EF4-FFF2-40B4-BE49-F238E27FC236}">
                <a16:creationId xmlns:a16="http://schemas.microsoft.com/office/drawing/2014/main" id="{B1153C01-FB40-3C0C-D77B-16CD372EC212}"/>
              </a:ext>
            </a:extLst>
          </p:cNvPr>
          <p:cNvSpPr txBox="1"/>
          <p:nvPr/>
        </p:nvSpPr>
        <p:spPr>
          <a:xfrm>
            <a:off x="35496" y="4317126"/>
            <a:ext cx="8164415" cy="584775"/>
          </a:xfrm>
          <a:prstGeom prst="rect">
            <a:avLst/>
          </a:prstGeom>
          <a:ln w="12700">
            <a:noFill/>
          </a:ln>
        </p:spPr>
        <p:txBody>
          <a:bodyPr vert="horz" wrap="none" lIns="91440" tIns="45720" rIns="91440" bIns="45720" rtlCol="0" anchor="t">
            <a:spAutoFit/>
          </a:bodyPr>
          <a:lstStyle/>
          <a:p>
            <a:r>
              <a:rPr lang="en-GB" sz="1600" dirty="0">
                <a:solidFill>
                  <a:srgbClr val="FF0000"/>
                </a:solidFill>
                <a:latin typeface="Times New Roman" panose="02020603050405020304" pitchFamily="18" charset="0"/>
                <a:cs typeface="Times New Roman" panose="02020603050405020304" pitchFamily="18" charset="0"/>
              </a:rPr>
              <a:t>Higher S-FRS transmission and improved selectivity, improved </a:t>
            </a:r>
            <a:r>
              <a:rPr lang="en-GB" sz="1600" dirty="0">
                <a:solidFill>
                  <a:srgbClr val="FF0000"/>
                </a:solidFill>
                <a:latin typeface="Symbol" pitchFamily="2" charset="2"/>
                <a:cs typeface="Times New Roman" panose="02020603050405020304" pitchFamily="18" charset="0"/>
              </a:rPr>
              <a:t>g</a:t>
            </a:r>
            <a:r>
              <a:rPr lang="en-GB" sz="1600" dirty="0">
                <a:solidFill>
                  <a:srgbClr val="FF0000"/>
                </a:solidFill>
                <a:latin typeface="Times New Roman" panose="02020603050405020304" pitchFamily="18" charset="0"/>
                <a:cs typeface="Times New Roman" panose="02020603050405020304" pitchFamily="18" charset="0"/>
              </a:rPr>
              <a:t>–ray efficiency, faster DAQ, … </a:t>
            </a:r>
          </a:p>
          <a:p>
            <a:r>
              <a:rPr lang="en-GB" sz="1600" dirty="0">
                <a:latin typeface="Times New Roman" panose="02020603050405020304" pitchFamily="18" charset="0"/>
                <a:cs typeface="Times New Roman" panose="02020603050405020304" pitchFamily="18" charset="0"/>
              </a:rPr>
              <a:t>in combination with increasing primary beam intensity (</a:t>
            </a:r>
            <a:r>
              <a:rPr lang="en-GB" sz="1600" b="1" dirty="0">
                <a:latin typeface="Times New Roman" panose="02020603050405020304" pitchFamily="18" charset="0"/>
                <a:cs typeface="Times New Roman" panose="02020603050405020304" pitchFamily="18" charset="0"/>
              </a:rPr>
              <a:t>need for SIS100</a:t>
            </a:r>
            <a:r>
              <a:rPr lang="en-GB" sz="1600" dirty="0">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1476ED3B-817C-6855-195E-EA15F532F77A}"/>
              </a:ext>
            </a:extLst>
          </p:cNvPr>
          <p:cNvSpPr txBox="1"/>
          <p:nvPr/>
        </p:nvSpPr>
        <p:spPr>
          <a:xfrm>
            <a:off x="1583754" y="3099749"/>
            <a:ext cx="1529586" cy="338554"/>
          </a:xfrm>
          <a:prstGeom prst="rect">
            <a:avLst/>
          </a:prstGeom>
        </p:spPr>
        <p:txBody>
          <a:bodyPr vert="horz" wrap="none" lIns="91440" tIns="45720" rIns="91440" bIns="45720" rtlCol="0" anchor="t">
            <a:spAutoFit/>
          </a:bodyPr>
          <a:lstStyle/>
          <a:p>
            <a:r>
              <a:rPr lang="en-IT" sz="800" b="1" dirty="0"/>
              <a:t>H.Alvarez-Pol </a:t>
            </a:r>
            <a:r>
              <a:rPr lang="en-GB" sz="800" b="1" dirty="0"/>
              <a:t>PRC82(2010)</a:t>
            </a:r>
          </a:p>
          <a:p>
            <a:pPr algn="l"/>
            <a:endParaRPr lang="en-IT" sz="800" b="1" dirty="0"/>
          </a:p>
        </p:txBody>
      </p:sp>
      <p:sp>
        <p:nvSpPr>
          <p:cNvPr id="22" name="5-point Star 21">
            <a:extLst>
              <a:ext uri="{FF2B5EF4-FFF2-40B4-BE49-F238E27FC236}">
                <a16:creationId xmlns:a16="http://schemas.microsoft.com/office/drawing/2014/main" id="{2FBDE85F-2F71-D637-0403-15F39D21A445}"/>
              </a:ext>
            </a:extLst>
          </p:cNvPr>
          <p:cNvSpPr/>
          <p:nvPr/>
        </p:nvSpPr>
        <p:spPr>
          <a:xfrm>
            <a:off x="1522412" y="3147258"/>
            <a:ext cx="122685" cy="94608"/>
          </a:xfrm>
          <a:prstGeom prst="star5">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T"/>
          </a:p>
        </p:txBody>
      </p:sp>
      <p:sp>
        <p:nvSpPr>
          <p:cNvPr id="23" name="Down Arrow 22">
            <a:extLst>
              <a:ext uri="{FF2B5EF4-FFF2-40B4-BE49-F238E27FC236}">
                <a16:creationId xmlns:a16="http://schemas.microsoft.com/office/drawing/2014/main" id="{BC7E2EF9-34CD-6F8B-16A1-1A833B9D97AF}"/>
              </a:ext>
            </a:extLst>
          </p:cNvPr>
          <p:cNvSpPr/>
          <p:nvPr/>
        </p:nvSpPr>
        <p:spPr>
          <a:xfrm>
            <a:off x="4585178" y="1018064"/>
            <a:ext cx="226296" cy="2150448"/>
          </a:xfrm>
          <a:prstGeom prst="down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T"/>
          </a:p>
        </p:txBody>
      </p:sp>
      <p:sp>
        <p:nvSpPr>
          <p:cNvPr id="26" name="TextBox 25">
            <a:extLst>
              <a:ext uri="{FF2B5EF4-FFF2-40B4-BE49-F238E27FC236}">
                <a16:creationId xmlns:a16="http://schemas.microsoft.com/office/drawing/2014/main" id="{7B96CE2C-A3E8-4DD5-E785-79CC36EFB689}"/>
              </a:ext>
            </a:extLst>
          </p:cNvPr>
          <p:cNvSpPr txBox="1"/>
          <p:nvPr/>
        </p:nvSpPr>
        <p:spPr>
          <a:xfrm>
            <a:off x="4745103" y="2756990"/>
            <a:ext cx="2528256" cy="338554"/>
          </a:xfrm>
          <a:prstGeom prst="rect">
            <a:avLst/>
          </a:prstGeom>
        </p:spPr>
        <p:txBody>
          <a:bodyPr vert="horz" wrap="none" lIns="91440" tIns="45720" rIns="91440" bIns="45720" rtlCol="0" anchor="t">
            <a:spAutoFit/>
          </a:bodyPr>
          <a:lstStyle/>
          <a:p>
            <a:pPr algn="l"/>
            <a:r>
              <a:rPr lang="en-GB" sz="1600" u="sng" dirty="0">
                <a:cs typeface="Times New Roman" panose="02020603050405020304" pitchFamily="18" charset="0"/>
              </a:rPr>
              <a:t>First Science </a:t>
            </a:r>
            <a:r>
              <a:rPr lang="en-GB" sz="1600" b="0" dirty="0">
                <a:cs typeface="Arial" pitchFamily="34" charset="0"/>
                <a:sym typeface="Arial"/>
              </a:rPr>
              <a:t>(2x10</a:t>
            </a:r>
            <a:r>
              <a:rPr lang="en-GB" sz="1600" b="0" baseline="30000" dirty="0">
                <a:cs typeface="Arial" pitchFamily="34" charset="0"/>
                <a:sym typeface="Arial"/>
              </a:rPr>
              <a:t>10 </a:t>
            </a:r>
            <a:r>
              <a:rPr lang="en-GB" sz="1600" b="0" dirty="0" err="1">
                <a:cs typeface="Arial" pitchFamily="34" charset="0"/>
                <a:sym typeface="Arial"/>
              </a:rPr>
              <a:t>pps</a:t>
            </a:r>
            <a:r>
              <a:rPr lang="en-GB" sz="1600" b="0" dirty="0">
                <a:cs typeface="Arial" pitchFamily="34" charset="0"/>
                <a:sym typeface="Arial"/>
              </a:rPr>
              <a:t>)</a:t>
            </a:r>
            <a:endParaRPr lang="en-IT" sz="1600" u="sng" dirty="0">
              <a:cs typeface="Times New Roman" panose="02020603050405020304" pitchFamily="18" charset="0"/>
            </a:endParaRPr>
          </a:p>
        </p:txBody>
      </p:sp>
      <p:sp>
        <p:nvSpPr>
          <p:cNvPr id="27" name="Rectangle 26">
            <a:extLst>
              <a:ext uri="{FF2B5EF4-FFF2-40B4-BE49-F238E27FC236}">
                <a16:creationId xmlns:a16="http://schemas.microsoft.com/office/drawing/2014/main" id="{60147CB9-0AAA-AB06-2633-327B4F4404D2}"/>
              </a:ext>
            </a:extLst>
          </p:cNvPr>
          <p:cNvSpPr/>
          <p:nvPr/>
        </p:nvSpPr>
        <p:spPr>
          <a:xfrm>
            <a:off x="621602" y="2779743"/>
            <a:ext cx="3903408" cy="345174"/>
          </a:xfrm>
          <a:prstGeom prst="rect">
            <a:avLst/>
          </a:prstGeom>
          <a:solidFill>
            <a:srgbClr val="E46C0A">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T" dirty="0"/>
          </a:p>
        </p:txBody>
      </p:sp>
      <p:sp>
        <p:nvSpPr>
          <p:cNvPr id="29" name="TextBox 28">
            <a:extLst>
              <a:ext uri="{FF2B5EF4-FFF2-40B4-BE49-F238E27FC236}">
                <a16:creationId xmlns:a16="http://schemas.microsoft.com/office/drawing/2014/main" id="{457E89FA-E356-23F0-FF5B-638D1C247C8E}"/>
              </a:ext>
            </a:extLst>
          </p:cNvPr>
          <p:cNvSpPr txBox="1"/>
          <p:nvPr/>
        </p:nvSpPr>
        <p:spPr>
          <a:xfrm>
            <a:off x="757674" y="1010931"/>
            <a:ext cx="3409908" cy="369332"/>
          </a:xfrm>
          <a:prstGeom prst="rect">
            <a:avLst/>
          </a:prstGeom>
        </p:spPr>
        <p:txBody>
          <a:bodyPr vert="horz" wrap="none" lIns="91440" tIns="45720" rIns="91440" bIns="45720" rtlCol="0" anchor="t">
            <a:spAutoFit/>
          </a:bodyPr>
          <a:lstStyle/>
          <a:p>
            <a:pPr algn="l"/>
            <a:r>
              <a:rPr lang="en-IT" dirty="0">
                <a:latin typeface="Times New Roman" panose="02020603050405020304" pitchFamily="18" charset="0"/>
                <a:cs typeface="Times New Roman" panose="02020603050405020304" pitchFamily="18" charset="0"/>
              </a:rPr>
              <a:t>Pb </a:t>
            </a:r>
            <a:r>
              <a:rPr lang="en-IT">
                <a:latin typeface="Times New Roman" panose="02020603050405020304" pitchFamily="18" charset="0"/>
                <a:cs typeface="Times New Roman" panose="02020603050405020304" pitchFamily="18" charset="0"/>
              </a:rPr>
              <a:t>isotopic chain</a:t>
            </a:r>
            <a:r>
              <a:rPr lang="en-US" dirty="0">
                <a:latin typeface="Times New Roman" panose="02020603050405020304" pitchFamily="18" charset="0"/>
                <a:cs typeface="Times New Roman" panose="02020603050405020304" pitchFamily="18" charset="0"/>
              </a:rPr>
              <a:t> from </a:t>
            </a:r>
            <a:r>
              <a:rPr lang="en-US" baseline="30000" dirty="0">
                <a:latin typeface="Times New Roman" panose="02020603050405020304" pitchFamily="18" charset="0"/>
                <a:cs typeface="Times New Roman" panose="02020603050405020304" pitchFamily="18" charset="0"/>
              </a:rPr>
              <a:t>238</a:t>
            </a:r>
            <a:r>
              <a:rPr lang="en-US" dirty="0">
                <a:latin typeface="Times New Roman" panose="02020603050405020304" pitchFamily="18" charset="0"/>
                <a:cs typeface="Times New Roman" panose="02020603050405020304" pitchFamily="18" charset="0"/>
              </a:rPr>
              <a:t>U beam</a:t>
            </a:r>
            <a:endParaRPr lang="en-IT" dirty="0">
              <a:latin typeface="Times New Roman" panose="020206030504050203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id="{AE0B7870-190D-EE31-3084-5E0FFC2FAA1A}"/>
              </a:ext>
            </a:extLst>
          </p:cNvPr>
          <p:cNvGrpSpPr/>
          <p:nvPr/>
        </p:nvGrpSpPr>
        <p:grpSpPr>
          <a:xfrm>
            <a:off x="2677677" y="1840665"/>
            <a:ext cx="855407" cy="476688"/>
            <a:chOff x="290221" y="4711344"/>
            <a:chExt cx="855407" cy="476688"/>
          </a:xfrm>
        </p:grpSpPr>
        <p:sp>
          <p:nvSpPr>
            <p:cNvPr id="31" name="TextBox 30">
              <a:extLst>
                <a:ext uri="{FF2B5EF4-FFF2-40B4-BE49-F238E27FC236}">
                  <a16:creationId xmlns:a16="http://schemas.microsoft.com/office/drawing/2014/main" id="{FDA93032-477A-668C-8E21-980A1209744F}"/>
                </a:ext>
              </a:extLst>
            </p:cNvPr>
            <p:cNvSpPr txBox="1"/>
            <p:nvPr/>
          </p:nvSpPr>
          <p:spPr>
            <a:xfrm>
              <a:off x="290221" y="4711344"/>
              <a:ext cx="855407" cy="307777"/>
            </a:xfrm>
            <a:prstGeom prst="rect">
              <a:avLst/>
            </a:prstGeom>
          </p:spPr>
          <p:txBody>
            <a:bodyPr vert="horz" wrap="square" lIns="91440" tIns="45720" rIns="91440" bIns="45720" rtlCol="0" anchor="t">
              <a:spAutoFit/>
            </a:bodyPr>
            <a:lstStyle/>
            <a:p>
              <a:pPr algn="ctr"/>
              <a:r>
                <a:rPr lang="es-ES" sz="1400" dirty="0">
                  <a:latin typeface="Times New Roman" panose="02020603050405020304" pitchFamily="18" charset="0"/>
                  <a:cs typeface="Times New Roman" panose="02020603050405020304" pitchFamily="18" charset="0"/>
                </a:rPr>
                <a:t>i</a:t>
              </a:r>
              <a:r>
                <a:rPr lang="en-IT" sz="1400">
                  <a:latin typeface="Times New Roman" panose="02020603050405020304" pitchFamily="18" charset="0"/>
                  <a:cs typeface="Times New Roman" panose="02020603050405020304" pitchFamily="18" charset="0"/>
                </a:rPr>
                <a:t>someric</a:t>
              </a:r>
              <a:endParaRPr lang="en-IT" sz="14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F9F16B88-69A3-6AFC-6DB8-FC1527152166}"/>
                </a:ext>
              </a:extLst>
            </p:cNvPr>
            <p:cNvSpPr txBox="1"/>
            <p:nvPr/>
          </p:nvSpPr>
          <p:spPr>
            <a:xfrm>
              <a:off x="290221" y="4880255"/>
              <a:ext cx="855407" cy="307777"/>
            </a:xfrm>
            <a:prstGeom prst="rect">
              <a:avLst/>
            </a:prstGeom>
          </p:spPr>
          <p:txBody>
            <a:bodyPr vert="horz" wrap="square" lIns="91440" tIns="45720" rIns="91440" bIns="45720" rtlCol="0" anchor="t">
              <a:spAutoFit/>
            </a:bodyPr>
            <a:lstStyle/>
            <a:p>
              <a:pPr algn="ctr"/>
              <a:r>
                <a:rPr lang="es-ES" sz="1400" dirty="0" err="1">
                  <a:latin typeface="Times New Roman" panose="02020603050405020304" pitchFamily="18" charset="0"/>
                  <a:cs typeface="Times New Roman" panose="02020603050405020304" pitchFamily="18" charset="0"/>
                </a:rPr>
                <a:t>states</a:t>
              </a:r>
              <a:endParaRPr lang="en-IT" sz="1400" dirty="0">
                <a:latin typeface="Times New Roman" panose="02020603050405020304" pitchFamily="18"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6F70DECF-3CB7-05C1-A983-DBC6447FA737}"/>
              </a:ext>
            </a:extLst>
          </p:cNvPr>
          <p:cNvGrpSpPr/>
          <p:nvPr/>
        </p:nvGrpSpPr>
        <p:grpSpPr>
          <a:xfrm>
            <a:off x="3040819" y="2134160"/>
            <a:ext cx="1341222" cy="506451"/>
            <a:chOff x="910953" y="5883974"/>
            <a:chExt cx="1341222" cy="506451"/>
          </a:xfrm>
        </p:grpSpPr>
        <p:sp>
          <p:nvSpPr>
            <p:cNvPr id="34" name="TextBox 33">
              <a:extLst>
                <a:ext uri="{FF2B5EF4-FFF2-40B4-BE49-F238E27FC236}">
                  <a16:creationId xmlns:a16="http://schemas.microsoft.com/office/drawing/2014/main" id="{0BB1FC07-2672-4942-5BBE-097C0223E3B3}"/>
                </a:ext>
              </a:extLst>
            </p:cNvPr>
            <p:cNvSpPr txBox="1"/>
            <p:nvPr/>
          </p:nvSpPr>
          <p:spPr>
            <a:xfrm>
              <a:off x="910953" y="6082648"/>
              <a:ext cx="1341222" cy="307777"/>
            </a:xfrm>
            <a:prstGeom prst="rect">
              <a:avLst/>
            </a:prstGeom>
          </p:spPr>
          <p:txBody>
            <a:bodyPr vert="horz" wrap="square" lIns="91440" tIns="45720" rIns="91440" bIns="45720" rtlCol="0" anchor="t">
              <a:spAutoFit/>
            </a:bodyPr>
            <a:lstStyle/>
            <a:p>
              <a:pPr algn="ctr"/>
              <a:r>
                <a:rPr lang="en-GB" sz="1400" dirty="0">
                  <a:latin typeface="Times New Roman" panose="02020603050405020304" pitchFamily="18" charset="0"/>
                  <a:cs typeface="Times New Roman" panose="02020603050405020304" pitchFamily="18" charset="0"/>
                </a:rPr>
                <a:t>n</a:t>
              </a:r>
              <a:r>
                <a:rPr lang="en-IT" sz="1400">
                  <a:latin typeface="Times New Roman" panose="02020603050405020304" pitchFamily="18" charset="0"/>
                  <a:cs typeface="Times New Roman" panose="02020603050405020304" pitchFamily="18" charset="0"/>
                </a:rPr>
                <a:t>o </a:t>
              </a:r>
              <a:r>
                <a:rPr lang="en-IT" sz="1400" dirty="0">
                  <a:latin typeface="Symbol" pitchFamily="2" charset="2"/>
                  <a:cs typeface="Times New Roman" panose="02020603050405020304" pitchFamily="18" charset="0"/>
                </a:rPr>
                <a:t>g</a:t>
              </a:r>
              <a:r>
                <a:rPr lang="en-IT" sz="1400" dirty="0">
                  <a:latin typeface="Times New Roman" panose="02020603050405020304" pitchFamily="18" charset="0"/>
                  <a:cs typeface="Times New Roman" panose="02020603050405020304" pitchFamily="18" charset="0"/>
                </a:rPr>
                <a:t> corr.</a:t>
              </a:r>
            </a:p>
          </p:txBody>
        </p:sp>
        <p:sp>
          <p:nvSpPr>
            <p:cNvPr id="35" name="TextBox 34">
              <a:extLst>
                <a:ext uri="{FF2B5EF4-FFF2-40B4-BE49-F238E27FC236}">
                  <a16:creationId xmlns:a16="http://schemas.microsoft.com/office/drawing/2014/main" id="{4DBB7461-92C3-59BF-50F6-D8C98A8A1075}"/>
                </a:ext>
              </a:extLst>
            </p:cNvPr>
            <p:cNvSpPr txBox="1"/>
            <p:nvPr/>
          </p:nvSpPr>
          <p:spPr>
            <a:xfrm>
              <a:off x="910953" y="5883974"/>
              <a:ext cx="1341222" cy="307777"/>
            </a:xfrm>
            <a:prstGeom prst="rect">
              <a:avLst/>
            </a:prstGeom>
          </p:spPr>
          <p:txBody>
            <a:bodyPr vert="horz" wrap="square" lIns="91440" tIns="45720" rIns="91440" bIns="45720" rtlCol="0" anchor="t">
              <a:spAutoFit/>
            </a:bodyPr>
            <a:lstStyle/>
            <a:p>
              <a:pPr algn="ctr"/>
              <a:r>
                <a:rPr lang="en-IT" sz="1400">
                  <a:latin typeface="Times New Roman" panose="02020603050405020304" pitchFamily="18" charset="0"/>
                  <a:cs typeface="Times New Roman" panose="02020603050405020304" pitchFamily="18" charset="0"/>
                </a:rPr>
                <a:t>T</a:t>
              </a:r>
              <a:r>
                <a:rPr lang="en-IT" sz="1400" baseline="-25000">
                  <a:latin typeface="Times New Roman" panose="02020603050405020304" pitchFamily="18" charset="0"/>
                  <a:cs typeface="Times New Roman" panose="02020603050405020304" pitchFamily="18" charset="0"/>
                </a:rPr>
                <a:t>1/2</a:t>
              </a:r>
              <a:r>
                <a:rPr lang="en-IT" sz="1400">
                  <a:latin typeface="Times New Roman" panose="02020603050405020304" pitchFamily="18" charset="0"/>
                  <a:cs typeface="Times New Roman" panose="02020603050405020304" pitchFamily="18" charset="0"/>
                </a:rPr>
                <a:t> </a:t>
              </a:r>
              <a:r>
                <a:rPr lang="en-IT" sz="1400">
                  <a:latin typeface="Symbol" pitchFamily="2" charset="2"/>
                  <a:cs typeface="Times New Roman" panose="02020603050405020304" pitchFamily="18" charset="0"/>
                </a:rPr>
                <a:t>b</a:t>
              </a:r>
              <a:r>
                <a:rPr lang="en-IT" sz="1400">
                  <a:latin typeface="Times New Roman" panose="02020603050405020304" pitchFamily="18" charset="0"/>
                  <a:cs typeface="Times New Roman" panose="02020603050405020304" pitchFamily="18" charset="0"/>
                </a:rPr>
                <a:t>-n</a:t>
              </a:r>
              <a:endParaRPr lang="en-IT" sz="1400" dirty="0">
                <a:latin typeface="Times New Roman" panose="02020603050405020304" pitchFamily="18" charset="0"/>
                <a:cs typeface="Times New Roman" panose="02020603050405020304" pitchFamily="18" charset="0"/>
              </a:endParaRPr>
            </a:p>
          </p:txBody>
        </p:sp>
      </p:grpSp>
      <p:sp>
        <p:nvSpPr>
          <p:cNvPr id="36" name="TextBox 35">
            <a:extLst>
              <a:ext uri="{FF2B5EF4-FFF2-40B4-BE49-F238E27FC236}">
                <a16:creationId xmlns:a16="http://schemas.microsoft.com/office/drawing/2014/main" id="{B1DBE09E-EFCE-A59A-E11F-66C6E62ABA7F}"/>
              </a:ext>
            </a:extLst>
          </p:cNvPr>
          <p:cNvSpPr txBox="1"/>
          <p:nvPr/>
        </p:nvSpPr>
        <p:spPr>
          <a:xfrm>
            <a:off x="4754096" y="3627357"/>
            <a:ext cx="2668809" cy="584775"/>
          </a:xfrm>
          <a:prstGeom prst="rect">
            <a:avLst/>
          </a:prstGeom>
          <a:ln w="12700">
            <a:noFill/>
          </a:ln>
        </p:spPr>
        <p:txBody>
          <a:bodyPr vert="horz" wrap="none" lIns="91440" tIns="45720" rIns="91440" bIns="45720" rtlCol="0" anchor="t">
            <a:spAutoFit/>
          </a:bodyPr>
          <a:lstStyle/>
          <a:p>
            <a:pPr algn="ctr"/>
            <a:r>
              <a:rPr lang="en-GB" sz="1600" b="1" dirty="0">
                <a:solidFill>
                  <a:srgbClr val="7030A0"/>
                </a:solidFill>
                <a:latin typeface="Times New Roman" panose="02020603050405020304" pitchFamily="18" charset="0"/>
                <a:cs typeface="Times New Roman" panose="02020603050405020304" pitchFamily="18" charset="0"/>
              </a:rPr>
              <a:t>Pushing the observational </a:t>
            </a:r>
          </a:p>
          <a:p>
            <a:pPr algn="ctr"/>
            <a:r>
              <a:rPr lang="en-GB" sz="1600" b="1" dirty="0">
                <a:solidFill>
                  <a:srgbClr val="7030A0"/>
                </a:solidFill>
                <a:latin typeface="Times New Roman" panose="02020603050405020304" pitchFamily="18" charset="0"/>
                <a:cs typeface="Times New Roman" panose="02020603050405020304" pitchFamily="18" charset="0"/>
              </a:rPr>
              <a:t>limit to more exotic species !</a:t>
            </a:r>
          </a:p>
        </p:txBody>
      </p:sp>
      <p:sp>
        <p:nvSpPr>
          <p:cNvPr id="37" name="Down Arrow 36">
            <a:extLst>
              <a:ext uri="{FF2B5EF4-FFF2-40B4-BE49-F238E27FC236}">
                <a16:creationId xmlns:a16="http://schemas.microsoft.com/office/drawing/2014/main" id="{72AFDFB1-DCA6-2D29-744C-BEAF4A0D1FEF}"/>
              </a:ext>
            </a:extLst>
          </p:cNvPr>
          <p:cNvSpPr/>
          <p:nvPr/>
        </p:nvSpPr>
        <p:spPr>
          <a:xfrm>
            <a:off x="5541966" y="3168512"/>
            <a:ext cx="632130" cy="372927"/>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8" name="Rectangle 37">
            <a:extLst>
              <a:ext uri="{FF2B5EF4-FFF2-40B4-BE49-F238E27FC236}">
                <a16:creationId xmlns:a16="http://schemas.microsoft.com/office/drawing/2014/main" id="{137A1D5D-83F1-B902-191E-C5E3743C24C8}"/>
              </a:ext>
            </a:extLst>
          </p:cNvPr>
          <p:cNvSpPr/>
          <p:nvPr/>
        </p:nvSpPr>
        <p:spPr>
          <a:xfrm>
            <a:off x="2781476" y="1300485"/>
            <a:ext cx="1717306" cy="523220"/>
          </a:xfrm>
          <a:prstGeom prst="rect">
            <a:avLst/>
          </a:prstGeom>
        </p:spPr>
        <p:txBody>
          <a:bodyPr wrap="square">
            <a:spAutoFit/>
          </a:bodyPr>
          <a:lstStyle/>
          <a:p>
            <a:pPr algn="r"/>
            <a:r>
              <a:rPr lang="en-IT" sz="1400">
                <a:latin typeface="Times New Roman" panose="02020603050405020304" pitchFamily="18" charset="0"/>
                <a:cs typeface="Times New Roman" panose="02020603050405020304" pitchFamily="18" charset="0"/>
              </a:rPr>
              <a:t>e</a:t>
            </a:r>
            <a:r>
              <a:rPr lang="en-IT" sz="1400" baseline="-25000">
                <a:latin typeface="Symbol" pitchFamily="2" charset="2"/>
                <a:cs typeface="Times New Roman" panose="02020603050405020304" pitchFamily="18" charset="0"/>
              </a:rPr>
              <a:t>g</a:t>
            </a:r>
            <a:r>
              <a:rPr lang="en-IT" sz="1400">
                <a:latin typeface="Times New Roman" panose="02020603050405020304" pitchFamily="18" charset="0"/>
                <a:cs typeface="Times New Roman" panose="02020603050405020304" pitchFamily="18" charset="0"/>
              </a:rPr>
              <a:t> = </a:t>
            </a:r>
            <a:r>
              <a:rPr lang="en-GB" sz="1400" dirty="0">
                <a:latin typeface="Times New Roman" panose="02020603050405020304" pitchFamily="18" charset="0"/>
                <a:cs typeface="Times New Roman" panose="02020603050405020304" pitchFamily="18" charset="0"/>
              </a:rPr>
              <a:t>21</a:t>
            </a:r>
            <a:r>
              <a:rPr lang="en-IT" sz="1400">
                <a:latin typeface="Times New Roman" panose="02020603050405020304" pitchFamily="18" charset="0"/>
                <a:cs typeface="Times New Roman" panose="02020603050405020304" pitchFamily="18" charset="0"/>
              </a:rPr>
              <a:t>% @</a:t>
            </a:r>
            <a:r>
              <a:rPr lang="es-ES" sz="1400" dirty="0">
                <a:latin typeface="Times New Roman" panose="02020603050405020304" pitchFamily="18" charset="0"/>
                <a:cs typeface="Times New Roman" panose="02020603050405020304" pitchFamily="18" charset="0"/>
              </a:rPr>
              <a:t> </a:t>
            </a:r>
            <a:r>
              <a:rPr lang="en-IT" sz="1400">
                <a:latin typeface="Times New Roman" panose="02020603050405020304" pitchFamily="18" charset="0"/>
                <a:cs typeface="Times New Roman" panose="02020603050405020304" pitchFamily="18" charset="0"/>
              </a:rPr>
              <a:t>1 MeV</a:t>
            </a:r>
            <a:endParaRPr lang="en-IT"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IT" sz="1400">
                <a:latin typeface="Times New Roman" panose="02020603050405020304" pitchFamily="18" charset="0"/>
                <a:cs typeface="Times New Roman" panose="02020603050405020304" pitchFamily="18" charset="0"/>
              </a:rPr>
              <a:t>e</a:t>
            </a:r>
            <a:r>
              <a:rPr lang="en-IT" sz="1400" baseline="-25000">
                <a:latin typeface="Symbol" pitchFamily="2" charset="2"/>
                <a:cs typeface="Times New Roman" panose="02020603050405020304" pitchFamily="18" charset="0"/>
              </a:rPr>
              <a:t>b</a:t>
            </a:r>
            <a:r>
              <a:rPr lang="en-IT" sz="1400" dirty="0">
                <a:latin typeface="Times New Roman" panose="02020603050405020304" pitchFamily="18" charset="0"/>
                <a:cs typeface="Times New Roman" panose="02020603050405020304" pitchFamily="18" charset="0"/>
              </a:rPr>
              <a:t>= 50%</a:t>
            </a:r>
          </a:p>
        </p:txBody>
      </p:sp>
      <p:sp>
        <p:nvSpPr>
          <p:cNvPr id="39" name="Titel 1">
            <a:extLst>
              <a:ext uri="{FF2B5EF4-FFF2-40B4-BE49-F238E27FC236}">
                <a16:creationId xmlns:a16="http://schemas.microsoft.com/office/drawing/2014/main" id="{5EFE3DAD-011C-DEA3-D1CE-1CF001C5294B}"/>
              </a:ext>
            </a:extLst>
          </p:cNvPr>
          <p:cNvSpPr txBox="1">
            <a:spLocks/>
          </p:cNvSpPr>
          <p:nvPr/>
        </p:nvSpPr>
        <p:spPr bwMode="auto">
          <a:xfrm>
            <a:off x="1143000" y="1"/>
            <a:ext cx="5751258" cy="778700"/>
          </a:xfrm>
          <a:prstGeom prst="rect">
            <a:avLst/>
          </a:prstGeom>
        </p:spPr>
        <p:txBody>
          <a:bodyPr anchor="b"/>
          <a:lstStyle>
            <a:lvl1pPr algn="l" defTabSz="342900" rtl="0" eaLnBrk="1" latinLnBrk="0" hangingPunct="1">
              <a:spcBef>
                <a:spcPct val="0"/>
              </a:spcBef>
              <a:buNone/>
              <a:defRPr sz="1800" b="1" kern="1200">
                <a:solidFill>
                  <a:srgbClr val="333333"/>
                </a:solidFill>
                <a:latin typeface="Arial"/>
                <a:ea typeface="+mj-ea"/>
                <a:cs typeface="Arial"/>
              </a:defRPr>
            </a:lvl1pPr>
          </a:lstStyle>
          <a:p>
            <a:r>
              <a:rPr lang="en-GB" altLang="de-DE" sz="2000" dirty="0"/>
              <a:t>DESPEC Early and First Science:</a:t>
            </a:r>
          </a:p>
          <a:p>
            <a:r>
              <a:rPr lang="en-GB" dirty="0"/>
              <a:t>Properties of new isotopes</a:t>
            </a:r>
            <a:endParaRPr lang="en-GB" altLang="de-DE" dirty="0"/>
          </a:p>
        </p:txBody>
      </p:sp>
      <p:pic>
        <p:nvPicPr>
          <p:cNvPr id="40" name="Picture 8" descr="NUSTAR-Logo">
            <a:extLst>
              <a:ext uri="{FF2B5EF4-FFF2-40B4-BE49-F238E27FC236}">
                <a16:creationId xmlns:a16="http://schemas.microsoft.com/office/drawing/2014/main" id="{8B9E2A0F-39C5-DBE9-2F63-64081DCCD3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9" y="223"/>
            <a:ext cx="95999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87" descr="FAIR_farb_RGB_3cm">
            <a:extLst>
              <a:ext uri="{FF2B5EF4-FFF2-40B4-BE49-F238E27FC236}">
                <a16:creationId xmlns:a16="http://schemas.microsoft.com/office/drawing/2014/main" id="{210809F2-4219-3D8E-EC3B-1EFBDC21522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44000" y="18000"/>
            <a:ext cx="889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Footer Placeholder 43">
            <a:extLst>
              <a:ext uri="{FF2B5EF4-FFF2-40B4-BE49-F238E27FC236}">
                <a16:creationId xmlns:a16="http://schemas.microsoft.com/office/drawing/2014/main" id="{58E15363-7D51-C685-E4BB-F898BEF53410}"/>
              </a:ext>
            </a:extLst>
          </p:cNvPr>
          <p:cNvSpPr>
            <a:spLocks noGrp="1"/>
          </p:cNvSpPr>
          <p:nvPr>
            <p:ph type="ftr" sz="quarter" idx="3"/>
          </p:nvPr>
        </p:nvSpPr>
        <p:spPr/>
        <p:txBody>
          <a:bodyPr/>
          <a:lstStyle/>
          <a:p>
            <a:pPr algn="l"/>
            <a:r>
              <a:rPr lang="de-DE"/>
              <a:t>W. Korten - FAIR/GSI research retreat</a:t>
            </a:r>
            <a:endParaRPr lang="de-DE" dirty="0"/>
          </a:p>
        </p:txBody>
      </p:sp>
      <p:sp>
        <p:nvSpPr>
          <p:cNvPr id="45" name="Slide Number Placeholder 44">
            <a:extLst>
              <a:ext uri="{FF2B5EF4-FFF2-40B4-BE49-F238E27FC236}">
                <a16:creationId xmlns:a16="http://schemas.microsoft.com/office/drawing/2014/main" id="{569D3807-4EC8-4D96-3186-9D07901390A8}"/>
              </a:ext>
            </a:extLst>
          </p:cNvPr>
          <p:cNvSpPr>
            <a:spLocks noGrp="1"/>
          </p:cNvSpPr>
          <p:nvPr>
            <p:ph type="sldNum" sz="quarter" idx="12"/>
          </p:nvPr>
        </p:nvSpPr>
        <p:spPr/>
        <p:txBody>
          <a:bodyPr/>
          <a:lstStyle/>
          <a:p>
            <a:fld id="{125CBDDA-5CCF-8748-8988-9DC6C8981774}" type="slidenum">
              <a:rPr lang="de-DE" smtClean="0"/>
              <a:t>12</a:t>
            </a:fld>
            <a:endParaRPr lang="de-DE"/>
          </a:p>
        </p:txBody>
      </p:sp>
      <p:pic>
        <p:nvPicPr>
          <p:cNvPr id="2" name="Picture 1" descr="Diagram&#10;&#10;Description automatically generated">
            <a:extLst>
              <a:ext uri="{FF2B5EF4-FFF2-40B4-BE49-F238E27FC236}">
                <a16:creationId xmlns:a16="http://schemas.microsoft.com/office/drawing/2014/main" id="{63157DB1-ECF5-4830-C68F-74947BB6C48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61310" y="1216745"/>
            <a:ext cx="1968771" cy="1834830"/>
          </a:xfrm>
          <a:prstGeom prst="rect">
            <a:avLst/>
          </a:prstGeom>
        </p:spPr>
      </p:pic>
      <p:sp>
        <p:nvSpPr>
          <p:cNvPr id="3" name="TextBox 2">
            <a:extLst>
              <a:ext uri="{FF2B5EF4-FFF2-40B4-BE49-F238E27FC236}">
                <a16:creationId xmlns:a16="http://schemas.microsoft.com/office/drawing/2014/main" id="{C24452AE-8D63-F21D-C2CF-020C599DFFF2}"/>
              </a:ext>
            </a:extLst>
          </p:cNvPr>
          <p:cNvSpPr txBox="1"/>
          <p:nvPr/>
        </p:nvSpPr>
        <p:spPr>
          <a:xfrm>
            <a:off x="7061844" y="904589"/>
            <a:ext cx="2172390" cy="230832"/>
          </a:xfrm>
          <a:prstGeom prst="rect">
            <a:avLst/>
          </a:prstGeom>
        </p:spPr>
        <p:txBody>
          <a:bodyPr vert="horz" wrap="none" lIns="91440" tIns="45720" rIns="91440" bIns="45720" rtlCol="0" anchor="t">
            <a:spAutoFit/>
          </a:bodyPr>
          <a:lstStyle/>
          <a:p>
            <a:pPr algn="l"/>
            <a:r>
              <a:rPr lang="en-IT" sz="900" i="1" dirty="0">
                <a:latin typeface="Times New Roman" panose="02020603050405020304" pitchFamily="18" charset="0"/>
                <a:cs typeface="Times New Roman" panose="02020603050405020304" pitchFamily="18" charset="0"/>
              </a:rPr>
              <a:t>A</a:t>
            </a:r>
            <a:r>
              <a:rPr lang="en-IT" sz="900" i="1">
                <a:latin typeface="Times New Roman" panose="02020603050405020304" pitchFamily="18" charset="0"/>
                <a:cs typeface="Times New Roman" panose="02020603050405020304" pitchFamily="18" charset="0"/>
              </a:rPr>
              <a:t>.Gottardo</a:t>
            </a:r>
            <a:r>
              <a:rPr lang="es-ES" sz="900" i="1" dirty="0">
                <a:latin typeface="Times New Roman" panose="02020603050405020304" pitchFamily="18" charset="0"/>
                <a:cs typeface="Times New Roman" panose="02020603050405020304" pitchFamily="18" charset="0"/>
              </a:rPr>
              <a:t> et al.,</a:t>
            </a:r>
            <a:r>
              <a:rPr lang="en-IT" sz="900" i="1">
                <a:latin typeface="Times New Roman" panose="02020603050405020304" pitchFamily="18" charset="0"/>
                <a:cs typeface="Times New Roman" panose="02020603050405020304" pitchFamily="18" charset="0"/>
              </a:rPr>
              <a:t> PRL</a:t>
            </a:r>
            <a:r>
              <a:rPr lang="es-ES" sz="900" i="1" dirty="0">
                <a:latin typeface="Times New Roman" panose="02020603050405020304" pitchFamily="18" charset="0"/>
                <a:cs typeface="Times New Roman" panose="02020603050405020304" pitchFamily="18" charset="0"/>
              </a:rPr>
              <a:t> </a:t>
            </a:r>
            <a:r>
              <a:rPr lang="en-IT" sz="900" i="1">
                <a:latin typeface="Times New Roman" panose="02020603050405020304" pitchFamily="18" charset="0"/>
                <a:cs typeface="Times New Roman" panose="02020603050405020304" pitchFamily="18" charset="0"/>
              </a:rPr>
              <a:t>109</a:t>
            </a:r>
            <a:r>
              <a:rPr lang="es-ES" sz="900" i="1" dirty="0">
                <a:latin typeface="Times New Roman" panose="02020603050405020304" pitchFamily="18" charset="0"/>
                <a:cs typeface="Times New Roman" panose="02020603050405020304" pitchFamily="18" charset="0"/>
              </a:rPr>
              <a:t>, 162502 </a:t>
            </a:r>
            <a:r>
              <a:rPr lang="en-IT" sz="900" i="1">
                <a:latin typeface="Times New Roman" panose="02020603050405020304" pitchFamily="18" charset="0"/>
                <a:cs typeface="Times New Roman" panose="02020603050405020304" pitchFamily="18" charset="0"/>
              </a:rPr>
              <a:t>(2012)</a:t>
            </a:r>
            <a:endParaRPr lang="en-IT" sz="9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8381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p:cNvSpPr/>
          <p:nvPr/>
        </p:nvSpPr>
        <p:spPr>
          <a:xfrm>
            <a:off x="1198543" y="958578"/>
            <a:ext cx="3267324" cy="1856000"/>
          </a:xfrm>
          <a:prstGeom prst="rect">
            <a:avLst/>
          </a:pr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DE" sz="1350"/>
          </a:p>
        </p:txBody>
      </p:sp>
      <p:sp>
        <p:nvSpPr>
          <p:cNvPr id="17" name="Rechteck 16"/>
          <p:cNvSpPr/>
          <p:nvPr/>
        </p:nvSpPr>
        <p:spPr>
          <a:xfrm>
            <a:off x="1206707" y="2909838"/>
            <a:ext cx="3267324" cy="1988734"/>
          </a:xfrm>
          <a:prstGeom prst="rect">
            <a:avLst/>
          </a:pr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DE" sz="1350"/>
          </a:p>
        </p:txBody>
      </p:sp>
      <p:sp>
        <p:nvSpPr>
          <p:cNvPr id="14" name="Rechteck 13"/>
          <p:cNvSpPr/>
          <p:nvPr/>
        </p:nvSpPr>
        <p:spPr>
          <a:xfrm>
            <a:off x="4668362" y="958579"/>
            <a:ext cx="3267324" cy="1856000"/>
          </a:xfrm>
          <a:prstGeom prst="rect">
            <a:avLst/>
          </a:pr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DE" sz="1350"/>
          </a:p>
        </p:txBody>
      </p:sp>
      <p:sp>
        <p:nvSpPr>
          <p:cNvPr id="15" name="Rechteck 14"/>
          <p:cNvSpPr/>
          <p:nvPr/>
        </p:nvSpPr>
        <p:spPr>
          <a:xfrm>
            <a:off x="4676525" y="2909840"/>
            <a:ext cx="3267324" cy="1988732"/>
          </a:xfrm>
          <a:prstGeom prst="rect">
            <a:avLst/>
          </a:pr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DE" sz="1350"/>
          </a:p>
        </p:txBody>
      </p:sp>
      <p:sp>
        <p:nvSpPr>
          <p:cNvPr id="2" name="Titel 1"/>
          <p:cNvSpPr>
            <a:spLocks noGrp="1"/>
          </p:cNvSpPr>
          <p:nvPr>
            <p:ph type="title"/>
          </p:nvPr>
        </p:nvSpPr>
        <p:spPr>
          <a:xfrm>
            <a:off x="960298" y="236765"/>
            <a:ext cx="5054249" cy="362565"/>
          </a:xfrm>
        </p:spPr>
        <p:txBody>
          <a:bodyPr/>
          <a:lstStyle/>
          <a:p>
            <a:r>
              <a:rPr lang="en-GB" altLang="de-DE" dirty="0"/>
              <a:t>Super-FRS EC</a:t>
            </a:r>
            <a:r>
              <a:rPr lang="en-GB" altLang="de-DE" sz="1800" dirty="0"/>
              <a:t> Early and First Science:</a:t>
            </a:r>
          </a:p>
        </p:txBody>
      </p:sp>
      <p:sp>
        <p:nvSpPr>
          <p:cNvPr id="4" name="Rechteck 3"/>
          <p:cNvSpPr/>
          <p:nvPr/>
        </p:nvSpPr>
        <p:spPr>
          <a:xfrm>
            <a:off x="1449108" y="1032060"/>
            <a:ext cx="2754600" cy="484748"/>
          </a:xfrm>
          <a:prstGeom prst="rect">
            <a:avLst/>
          </a:prstGeom>
          <a:ln w="19050">
            <a:solidFill>
              <a:srgbClr val="002060"/>
            </a:solidFill>
          </a:ln>
        </p:spPr>
        <p:txBody>
          <a:bodyPr wrap="square" anchor="ctr" anchorCtr="0">
            <a:noAutofit/>
          </a:bodyPr>
          <a:lstStyle/>
          <a:p>
            <a:pPr algn="ctr"/>
            <a:r>
              <a:rPr lang="en-GB" sz="1350" b="1" dirty="0">
                <a:solidFill>
                  <a:srgbClr val="002060"/>
                </a:solidFill>
              </a:rPr>
              <a:t>Search for new isotopes, radii and momentum distributions</a:t>
            </a:r>
          </a:p>
        </p:txBody>
      </p:sp>
      <p:sp>
        <p:nvSpPr>
          <p:cNvPr id="5" name="Rechteck 4"/>
          <p:cNvSpPr/>
          <p:nvPr/>
        </p:nvSpPr>
        <p:spPr>
          <a:xfrm>
            <a:off x="4929317" y="1044957"/>
            <a:ext cx="2754600" cy="507831"/>
          </a:xfrm>
          <a:prstGeom prst="rect">
            <a:avLst/>
          </a:prstGeom>
          <a:ln w="19050">
            <a:solidFill>
              <a:srgbClr val="002060"/>
            </a:solidFill>
          </a:ln>
        </p:spPr>
        <p:txBody>
          <a:bodyPr wrap="square">
            <a:spAutoFit/>
          </a:bodyPr>
          <a:lstStyle/>
          <a:p>
            <a:pPr algn="ctr"/>
            <a:r>
              <a:rPr lang="en-GB" sz="1350" b="1" dirty="0">
                <a:solidFill>
                  <a:srgbClr val="002060"/>
                </a:solidFill>
              </a:rPr>
              <a:t>In-flight decay studies beyond </a:t>
            </a:r>
            <a:br>
              <a:rPr lang="en-GB" sz="1350" b="1" dirty="0">
                <a:solidFill>
                  <a:srgbClr val="002060"/>
                </a:solidFill>
              </a:rPr>
            </a:br>
            <a:r>
              <a:rPr lang="en-GB" sz="1350" b="1" dirty="0">
                <a:solidFill>
                  <a:srgbClr val="002060"/>
                </a:solidFill>
              </a:rPr>
              <a:t>the proton dripline</a:t>
            </a:r>
            <a:endParaRPr lang="en-GB" sz="1350" dirty="0"/>
          </a:p>
        </p:txBody>
      </p:sp>
      <p:sp>
        <p:nvSpPr>
          <p:cNvPr id="6" name="Rechteck 5"/>
          <p:cNvSpPr/>
          <p:nvPr/>
        </p:nvSpPr>
        <p:spPr>
          <a:xfrm>
            <a:off x="1115616" y="2965323"/>
            <a:ext cx="3408731" cy="507831"/>
          </a:xfrm>
          <a:prstGeom prst="rect">
            <a:avLst/>
          </a:prstGeom>
          <a:ln w="19050">
            <a:solidFill>
              <a:srgbClr val="002060"/>
            </a:solidFill>
          </a:ln>
        </p:spPr>
        <p:txBody>
          <a:bodyPr wrap="square">
            <a:spAutoFit/>
          </a:bodyPr>
          <a:lstStyle/>
          <a:p>
            <a:pPr algn="ctr"/>
            <a:r>
              <a:rPr lang="en-GB" sz="1350" b="1" dirty="0">
                <a:solidFill>
                  <a:srgbClr val="002060"/>
                </a:solidFill>
              </a:rPr>
              <a:t>Beta-delayed multi-neutron emission probabilities and MNT reaction studies</a:t>
            </a:r>
          </a:p>
        </p:txBody>
      </p:sp>
      <p:sp>
        <p:nvSpPr>
          <p:cNvPr id="7" name="Rechteck 6"/>
          <p:cNvSpPr/>
          <p:nvPr/>
        </p:nvSpPr>
        <p:spPr>
          <a:xfrm>
            <a:off x="4929317" y="2965323"/>
            <a:ext cx="2754600" cy="507831"/>
          </a:xfrm>
          <a:prstGeom prst="rect">
            <a:avLst/>
          </a:prstGeom>
          <a:ln w="19050">
            <a:solidFill>
              <a:srgbClr val="002060"/>
            </a:solidFill>
          </a:ln>
        </p:spPr>
        <p:txBody>
          <a:bodyPr wrap="square">
            <a:spAutoFit/>
          </a:bodyPr>
          <a:lstStyle/>
          <a:p>
            <a:pPr algn="ctr"/>
            <a:r>
              <a:rPr lang="en-GB" sz="1350" b="1" dirty="0" err="1">
                <a:solidFill>
                  <a:srgbClr val="002060"/>
                </a:solidFill>
              </a:rPr>
              <a:t>Hypernuclei</a:t>
            </a:r>
            <a:r>
              <a:rPr lang="en-GB" sz="1350" b="1" dirty="0">
                <a:solidFill>
                  <a:srgbClr val="002060"/>
                </a:solidFill>
              </a:rPr>
              <a:t>, nucleon </a:t>
            </a:r>
          </a:p>
          <a:p>
            <a:pPr algn="ctr"/>
            <a:r>
              <a:rPr lang="en-GB" sz="1350" b="1" dirty="0">
                <a:solidFill>
                  <a:srgbClr val="002060"/>
                </a:solidFill>
              </a:rPr>
              <a:t>resonances, mesic atoms</a:t>
            </a:r>
          </a:p>
        </p:txBody>
      </p:sp>
      <p:sp>
        <p:nvSpPr>
          <p:cNvPr id="8" name="TextBox 1">
            <a:extLst>
              <a:ext uri="{FF2B5EF4-FFF2-40B4-BE49-F238E27FC236}">
                <a16:creationId xmlns:a16="http://schemas.microsoft.com/office/drawing/2014/main" id="{9CB757B0-9273-4404-84B5-09C6AD2E6F38}"/>
              </a:ext>
            </a:extLst>
          </p:cNvPr>
          <p:cNvSpPr txBox="1"/>
          <p:nvPr/>
        </p:nvSpPr>
        <p:spPr>
          <a:xfrm>
            <a:off x="5031016" y="1641388"/>
            <a:ext cx="2492990" cy="276999"/>
          </a:xfrm>
          <a:prstGeom prst="rect">
            <a:avLst/>
          </a:prstGeom>
          <a:noFill/>
        </p:spPr>
        <p:txBody>
          <a:bodyPr wrap="none" rtlCol="0">
            <a:spAutoFit/>
          </a:bodyPr>
          <a:lstStyle/>
          <a:p>
            <a:r>
              <a:rPr lang="pl-PL" sz="1200" b="1" dirty="0"/>
              <a:t>EXPERT</a:t>
            </a:r>
            <a:r>
              <a:rPr lang="de-DE" sz="1200" b="1" dirty="0"/>
              <a:t> (</a:t>
            </a:r>
            <a:r>
              <a:rPr lang="de-DE" sz="1200" b="1" dirty="0" err="1"/>
              <a:t>start</a:t>
            </a:r>
            <a:r>
              <a:rPr lang="de-DE" sz="1200" b="1" dirty="0"/>
              <a:t> </a:t>
            </a:r>
            <a:r>
              <a:rPr lang="de-DE" sz="1200" b="1" dirty="0" err="1"/>
              <a:t>version</a:t>
            </a:r>
            <a:r>
              <a:rPr lang="de-DE" sz="1200" b="1" dirty="0"/>
              <a:t>) at FMF2</a:t>
            </a:r>
            <a:endParaRPr lang="en-GB" sz="1200" b="1" dirty="0"/>
          </a:p>
        </p:txBody>
      </p:sp>
      <p:pic>
        <p:nvPicPr>
          <p:cNvPr id="10" name="Picture 3">
            <a:extLst>
              <a:ext uri="{FF2B5EF4-FFF2-40B4-BE49-F238E27FC236}">
                <a16:creationId xmlns:a16="http://schemas.microsoft.com/office/drawing/2014/main" id="{9A66E358-D5AE-4EFC-A47C-8FBD235DF2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29212" y="2006856"/>
            <a:ext cx="1593446" cy="620078"/>
          </a:xfrm>
          <a:prstGeom prst="rect">
            <a:avLst/>
          </a:prstGeom>
          <a:ln w="3175">
            <a:noFill/>
          </a:ln>
        </p:spPr>
      </p:pic>
      <p:sp>
        <p:nvSpPr>
          <p:cNvPr id="11" name="TextBox 1">
            <a:extLst>
              <a:ext uri="{FF2B5EF4-FFF2-40B4-BE49-F238E27FC236}">
                <a16:creationId xmlns:a16="http://schemas.microsoft.com/office/drawing/2014/main" id="{9CB757B0-9273-4404-84B5-09C6AD2E6F38}"/>
              </a:ext>
            </a:extLst>
          </p:cNvPr>
          <p:cNvSpPr txBox="1"/>
          <p:nvPr/>
        </p:nvSpPr>
        <p:spPr>
          <a:xfrm>
            <a:off x="2108204" y="1641385"/>
            <a:ext cx="1628972" cy="276999"/>
          </a:xfrm>
          <a:prstGeom prst="rect">
            <a:avLst/>
          </a:prstGeom>
          <a:noFill/>
        </p:spPr>
        <p:txBody>
          <a:bodyPr wrap="none" rtlCol="0">
            <a:spAutoFit/>
          </a:bodyPr>
          <a:lstStyle/>
          <a:p>
            <a:r>
              <a:rPr lang="de-DE" sz="1200" b="1" dirty="0"/>
              <a:t>Super-FRS „per se“</a:t>
            </a:r>
            <a:endParaRPr lang="en-GB" sz="1200" dirty="0"/>
          </a:p>
        </p:txBody>
      </p:sp>
      <p:sp>
        <p:nvSpPr>
          <p:cNvPr id="12" name="TextBox 1">
            <a:extLst>
              <a:ext uri="{FF2B5EF4-FFF2-40B4-BE49-F238E27FC236}">
                <a16:creationId xmlns:a16="http://schemas.microsoft.com/office/drawing/2014/main" id="{9CB757B0-9273-4404-84B5-09C6AD2E6F38}"/>
              </a:ext>
            </a:extLst>
          </p:cNvPr>
          <p:cNvSpPr txBox="1"/>
          <p:nvPr/>
        </p:nvSpPr>
        <p:spPr>
          <a:xfrm>
            <a:off x="1916677" y="3527335"/>
            <a:ext cx="1784463" cy="276999"/>
          </a:xfrm>
          <a:prstGeom prst="rect">
            <a:avLst/>
          </a:prstGeom>
          <a:noFill/>
        </p:spPr>
        <p:txBody>
          <a:bodyPr wrap="none" rtlCol="0">
            <a:spAutoFit/>
          </a:bodyPr>
          <a:lstStyle/>
          <a:p>
            <a:r>
              <a:rPr lang="de-DE" sz="1200" b="1" dirty="0"/>
              <a:t>Super-FRS IC at FHF1</a:t>
            </a:r>
            <a:endParaRPr lang="en-GB" sz="1200" dirty="0"/>
          </a:p>
        </p:txBody>
      </p:sp>
      <p:sp>
        <p:nvSpPr>
          <p:cNvPr id="13" name="TextBox 1">
            <a:extLst>
              <a:ext uri="{FF2B5EF4-FFF2-40B4-BE49-F238E27FC236}">
                <a16:creationId xmlns:a16="http://schemas.microsoft.com/office/drawing/2014/main" id="{9CB757B0-9273-4404-84B5-09C6AD2E6F38}"/>
              </a:ext>
            </a:extLst>
          </p:cNvPr>
          <p:cNvSpPr txBox="1"/>
          <p:nvPr/>
        </p:nvSpPr>
        <p:spPr>
          <a:xfrm>
            <a:off x="4932040" y="3527334"/>
            <a:ext cx="2754600" cy="276999"/>
          </a:xfrm>
          <a:prstGeom prst="rect">
            <a:avLst/>
          </a:prstGeom>
          <a:noFill/>
        </p:spPr>
        <p:txBody>
          <a:bodyPr wrap="square" rtlCol="0">
            <a:spAutoFit/>
          </a:bodyPr>
          <a:lstStyle/>
          <a:p>
            <a:pPr algn="ctr"/>
            <a:r>
              <a:rPr lang="de-DE" sz="1200" b="1" dirty="0"/>
              <a:t>WASA II at FRS</a:t>
            </a:r>
            <a:r>
              <a:rPr lang="en-GB" sz="1200" dirty="0"/>
              <a:t> </a:t>
            </a:r>
            <a:r>
              <a:rPr lang="de-DE" sz="1200" b="1" dirty="0"/>
              <a:t>(</a:t>
            </a:r>
            <a:r>
              <a:rPr lang="de-DE" sz="1200" b="1" dirty="0" err="1"/>
              <a:t>or</a:t>
            </a:r>
            <a:r>
              <a:rPr lang="de-DE" sz="1200" b="1" dirty="0"/>
              <a:t> Super-WASA)</a:t>
            </a:r>
            <a:endParaRPr lang="en-GB" sz="1200" dirty="0"/>
          </a:p>
        </p:txBody>
      </p:sp>
      <p:pic>
        <p:nvPicPr>
          <p:cNvPr id="19" name="Grafik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9213" y="3799245"/>
            <a:ext cx="1541047" cy="1027257"/>
          </a:xfrm>
          <a:prstGeom prst="rect">
            <a:avLst/>
          </a:prstGeom>
        </p:spPr>
      </p:pic>
      <p:pic>
        <p:nvPicPr>
          <p:cNvPr id="20"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22945" y="4370654"/>
            <a:ext cx="946061" cy="4524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Grafik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01391" y="3799245"/>
            <a:ext cx="1279143" cy="942642"/>
          </a:xfrm>
          <a:prstGeom prst="rect">
            <a:avLst/>
          </a:prstGeom>
        </p:spPr>
      </p:pic>
      <p:pic>
        <p:nvPicPr>
          <p:cNvPr id="22" name="Picture 5">
            <a:extLst>
              <a:ext uri="{FF2B5EF4-FFF2-40B4-BE49-F238E27FC236}">
                <a16:creationId xmlns:a16="http://schemas.microsoft.com/office/drawing/2014/main" id="{C57567A5-8A61-3443-C151-FF553CDAA8E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26993" y="3799245"/>
            <a:ext cx="892271" cy="942642"/>
          </a:xfrm>
          <a:prstGeom prst="rect">
            <a:avLst/>
          </a:prstGeom>
        </p:spPr>
      </p:pic>
      <p:pic>
        <p:nvPicPr>
          <p:cNvPr id="30" name="Grafik 2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22945" y="3799245"/>
            <a:ext cx="946061" cy="495904"/>
          </a:xfrm>
          <a:prstGeom prst="rect">
            <a:avLst/>
          </a:prstGeom>
        </p:spPr>
      </p:pic>
      <p:pic>
        <p:nvPicPr>
          <p:cNvPr id="31" name="Grafik 3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15685" y="1913296"/>
            <a:ext cx="950642" cy="837720"/>
          </a:xfrm>
          <a:prstGeom prst="rect">
            <a:avLst/>
          </a:prstGeom>
        </p:spPr>
      </p:pic>
      <p:pic>
        <p:nvPicPr>
          <p:cNvPr id="33" name="Grafik 3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99844" y="2007888"/>
            <a:ext cx="1933974" cy="625697"/>
          </a:xfrm>
          <a:prstGeom prst="rect">
            <a:avLst/>
          </a:prstGeom>
        </p:spPr>
      </p:pic>
      <p:pic>
        <p:nvPicPr>
          <p:cNvPr id="34" name="Picture 4"/>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795143" y="1930201"/>
            <a:ext cx="801665" cy="688577"/>
          </a:xfrm>
          <a:prstGeom prst="rect">
            <a:avLst/>
          </a:prstGeom>
          <a:solidFill>
            <a:schemeClr val="bg1"/>
          </a:solidFill>
          <a:ln>
            <a:noFill/>
          </a:ln>
          <a:effectLst/>
        </p:spPr>
      </p:pic>
      <p:sp>
        <p:nvSpPr>
          <p:cNvPr id="3" name="Footer Placeholder 2">
            <a:extLst>
              <a:ext uri="{FF2B5EF4-FFF2-40B4-BE49-F238E27FC236}">
                <a16:creationId xmlns:a16="http://schemas.microsoft.com/office/drawing/2014/main" id="{F12EE8E3-CEFD-ADD2-E09F-0ED77D740CE6}"/>
              </a:ext>
            </a:extLst>
          </p:cNvPr>
          <p:cNvSpPr>
            <a:spLocks noGrp="1"/>
          </p:cNvSpPr>
          <p:nvPr>
            <p:ph type="ftr" sz="quarter" idx="3"/>
          </p:nvPr>
        </p:nvSpPr>
        <p:spPr/>
        <p:txBody>
          <a:bodyPr/>
          <a:lstStyle/>
          <a:p>
            <a:pPr algn="l">
              <a:defRPr/>
            </a:pPr>
            <a:r>
              <a:rPr lang="de-DE"/>
              <a:t>W. Korten - FAIR/GSI research retreat</a:t>
            </a:r>
          </a:p>
        </p:txBody>
      </p:sp>
      <p:sp>
        <p:nvSpPr>
          <p:cNvPr id="9" name="Slide Number Placeholder 8">
            <a:extLst>
              <a:ext uri="{FF2B5EF4-FFF2-40B4-BE49-F238E27FC236}">
                <a16:creationId xmlns:a16="http://schemas.microsoft.com/office/drawing/2014/main" id="{AFD45F5B-851D-E0FE-3D59-F86F5DBBFE35}"/>
              </a:ext>
            </a:extLst>
          </p:cNvPr>
          <p:cNvSpPr>
            <a:spLocks noGrp="1"/>
          </p:cNvSpPr>
          <p:nvPr>
            <p:ph type="sldNum" sz="quarter" idx="12"/>
          </p:nvPr>
        </p:nvSpPr>
        <p:spPr/>
        <p:txBody>
          <a:bodyPr/>
          <a:lstStyle/>
          <a:p>
            <a:pPr>
              <a:defRPr/>
            </a:pPr>
            <a:fld id="{125CBDDA-5CCF-8748-8988-9DC6C8981774}" type="slidenum">
              <a:rPr lang="de-DE" smtClean="0"/>
              <a:t>13</a:t>
            </a:fld>
            <a:endParaRPr lang="de-DE"/>
          </a:p>
        </p:txBody>
      </p:sp>
      <p:pic>
        <p:nvPicPr>
          <p:cNvPr id="18" name="Picture 8" descr="NUSTAR-Logo">
            <a:extLst>
              <a:ext uri="{FF2B5EF4-FFF2-40B4-BE49-F238E27FC236}">
                <a16:creationId xmlns:a16="http://schemas.microsoft.com/office/drawing/2014/main" id="{1DC5D9BE-8BB9-6909-FAB9-751ECE898F4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99" y="223"/>
            <a:ext cx="95999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7" descr="FAIR_farb_RGB_3cm">
            <a:extLst>
              <a:ext uri="{FF2B5EF4-FFF2-40B4-BE49-F238E27FC236}">
                <a16:creationId xmlns:a16="http://schemas.microsoft.com/office/drawing/2014/main" id="{EF4D5766-B1CE-152C-65A6-4A782394D8D8}"/>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244000" y="18000"/>
            <a:ext cx="889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284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32983F-4466-6E1A-8329-606304904EAB}"/>
              </a:ext>
            </a:extLst>
          </p:cNvPr>
          <p:cNvSpPr>
            <a:spLocks noGrp="1"/>
          </p:cNvSpPr>
          <p:nvPr>
            <p:ph type="sldNum" sz="quarter" idx="12"/>
          </p:nvPr>
        </p:nvSpPr>
        <p:spPr/>
        <p:txBody>
          <a:bodyPr/>
          <a:lstStyle/>
          <a:p>
            <a:fld id="{125CBDDA-5CCF-8748-8988-9DC6C8981774}" type="slidenum">
              <a:rPr lang="de-DE" smtClean="0"/>
              <a:t>14</a:t>
            </a:fld>
            <a:endParaRPr lang="de-DE"/>
          </a:p>
        </p:txBody>
      </p:sp>
      <p:sp>
        <p:nvSpPr>
          <p:cNvPr id="4" name="Text Placeholder 3">
            <a:extLst>
              <a:ext uri="{FF2B5EF4-FFF2-40B4-BE49-F238E27FC236}">
                <a16:creationId xmlns:a16="http://schemas.microsoft.com/office/drawing/2014/main" id="{D9112F18-C786-83DC-7C2F-F0133C52EAAA}"/>
              </a:ext>
            </a:extLst>
          </p:cNvPr>
          <p:cNvSpPr>
            <a:spLocks noGrp="1"/>
          </p:cNvSpPr>
          <p:nvPr>
            <p:ph type="body" sz="quarter" idx="13"/>
          </p:nvPr>
        </p:nvSpPr>
        <p:spPr>
          <a:xfrm>
            <a:off x="975600" y="79570"/>
            <a:ext cx="6071291" cy="701284"/>
          </a:xfrm>
        </p:spPr>
        <p:txBody>
          <a:bodyPr/>
          <a:lstStyle/>
          <a:p>
            <a:pPr>
              <a:spcBef>
                <a:spcPts val="0"/>
              </a:spcBef>
            </a:pPr>
            <a:r>
              <a:rPr lang="en-GB" dirty="0"/>
              <a:t>R3B Early and First Science:</a:t>
            </a:r>
          </a:p>
          <a:p>
            <a:pPr>
              <a:spcBef>
                <a:spcPts val="0"/>
              </a:spcBef>
            </a:pPr>
            <a:r>
              <a:rPr lang="en-GB" sz="1800" dirty="0"/>
              <a:t>Neutron-skin and </a:t>
            </a:r>
            <a:r>
              <a:rPr lang="en-GB" sz="1800" dirty="0" err="1"/>
              <a:t>EoS</a:t>
            </a:r>
            <a:r>
              <a:rPr lang="en-GB" sz="1800" dirty="0"/>
              <a:t> of n-rich nuclear matter</a:t>
            </a:r>
          </a:p>
        </p:txBody>
      </p:sp>
      <p:sp>
        <p:nvSpPr>
          <p:cNvPr id="5" name="Footer Placeholder 4">
            <a:extLst>
              <a:ext uri="{FF2B5EF4-FFF2-40B4-BE49-F238E27FC236}">
                <a16:creationId xmlns:a16="http://schemas.microsoft.com/office/drawing/2014/main" id="{84D0B007-E750-58D2-CA4E-0DAA15657C39}"/>
              </a:ext>
            </a:extLst>
          </p:cNvPr>
          <p:cNvSpPr>
            <a:spLocks noGrp="1"/>
          </p:cNvSpPr>
          <p:nvPr>
            <p:ph type="ftr" sz="quarter" idx="3"/>
          </p:nvPr>
        </p:nvSpPr>
        <p:spPr/>
        <p:txBody>
          <a:bodyPr/>
          <a:lstStyle/>
          <a:p>
            <a:pPr algn="l"/>
            <a:r>
              <a:rPr lang="de-DE"/>
              <a:t>W. Korten - FAIR/GSI research retreat</a:t>
            </a:r>
            <a:endParaRPr lang="de-DE" dirty="0"/>
          </a:p>
        </p:txBody>
      </p:sp>
      <p:pic>
        <p:nvPicPr>
          <p:cNvPr id="6" name="1 Imagen">
            <a:extLst>
              <a:ext uri="{FF2B5EF4-FFF2-40B4-BE49-F238E27FC236}">
                <a16:creationId xmlns:a16="http://schemas.microsoft.com/office/drawing/2014/main" id="{58EB3A60-3F8D-0FE9-8B79-8844F15ECF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75450" y="3337559"/>
            <a:ext cx="2907922" cy="1639657"/>
          </a:xfrm>
          <a:prstGeom prst="rect">
            <a:avLst/>
          </a:prstGeom>
        </p:spPr>
      </p:pic>
      <p:sp>
        <p:nvSpPr>
          <p:cNvPr id="10" name="TextBox 9">
            <a:extLst>
              <a:ext uri="{FF2B5EF4-FFF2-40B4-BE49-F238E27FC236}">
                <a16:creationId xmlns:a16="http://schemas.microsoft.com/office/drawing/2014/main" id="{0D39BB47-5AAC-A464-797F-8ACD8479104A}"/>
              </a:ext>
            </a:extLst>
          </p:cNvPr>
          <p:cNvSpPr txBox="1"/>
          <p:nvPr/>
        </p:nvSpPr>
        <p:spPr>
          <a:xfrm>
            <a:off x="298336" y="2412052"/>
            <a:ext cx="5425791" cy="307777"/>
          </a:xfrm>
          <a:prstGeom prst="rect">
            <a:avLst/>
          </a:prstGeom>
          <a:noFill/>
        </p:spPr>
        <p:txBody>
          <a:bodyPr wrap="square">
            <a:spAutoFit/>
          </a:bodyPr>
          <a:lstStyle/>
          <a:p>
            <a:pPr marL="0" marR="0" lvl="1" indent="0" defTabSz="584200" rtl="0" eaLnBrk="1" fontAlgn="auto" latinLnBrk="0" hangingPunct="0">
              <a:lnSpc>
                <a:spcPct val="100000"/>
              </a:lnSpc>
              <a:spcBef>
                <a:spcPts val="0"/>
              </a:spcBef>
              <a:buClrTx/>
              <a:buSzPct val="145000"/>
              <a:buFontTx/>
              <a:buNone/>
              <a:tabLst/>
              <a:defRPr sz="1800" b="0">
                <a:solidFill>
                  <a:srgbClr val="4F81BD"/>
                </a:solidFill>
                <a:latin typeface="Arial"/>
                <a:ea typeface="Arial"/>
                <a:cs typeface="Arial"/>
                <a:sym typeface="Arial"/>
              </a:defRPr>
            </a:pPr>
            <a:r>
              <a:rPr kumimoji="0" lang="en-GB" sz="1400" b="1" i="0" u="none" strike="noStrike" kern="0" cap="none" spc="0" normalizeH="0" baseline="30000" noProof="0" dirty="0">
                <a:ln>
                  <a:noFill/>
                </a:ln>
                <a:solidFill>
                  <a:srgbClr val="7030A0"/>
                </a:solidFill>
                <a:effectLst/>
                <a:uLnTx/>
                <a:uFillTx/>
                <a:latin typeface="Arial"/>
                <a:cs typeface="Arial"/>
                <a:sym typeface="Arial"/>
              </a:rPr>
              <a:t>114</a:t>
            </a:r>
            <a:r>
              <a:rPr kumimoji="0" lang="en-GB" sz="1400" b="1" i="0" u="none" strike="noStrike" kern="0" cap="none" spc="0" normalizeH="0" baseline="0" noProof="0" dirty="0">
                <a:ln>
                  <a:noFill/>
                </a:ln>
                <a:solidFill>
                  <a:srgbClr val="7030A0"/>
                </a:solidFill>
                <a:effectLst/>
                <a:uLnTx/>
                <a:uFillTx/>
                <a:latin typeface="Arial"/>
                <a:cs typeface="Arial"/>
                <a:sym typeface="Arial"/>
              </a:rPr>
              <a:t>Sn, </a:t>
            </a:r>
            <a:r>
              <a:rPr kumimoji="0" lang="en-GB" sz="1400" b="1" i="0" u="none" strike="noStrike" kern="0" cap="none" spc="0" normalizeH="0" baseline="30000" noProof="0" dirty="0">
                <a:ln>
                  <a:noFill/>
                </a:ln>
                <a:solidFill>
                  <a:srgbClr val="7030A0"/>
                </a:solidFill>
                <a:effectLst/>
                <a:uLnTx/>
                <a:uFillTx/>
                <a:latin typeface="Arial"/>
                <a:cs typeface="Arial"/>
                <a:sym typeface="Arial"/>
              </a:rPr>
              <a:t>208</a:t>
            </a:r>
            <a:r>
              <a:rPr kumimoji="0" lang="en-GB" sz="1400" b="1" i="0" u="none" strike="noStrike" kern="0" cap="none" spc="0" normalizeH="0" baseline="0" noProof="0" dirty="0">
                <a:ln>
                  <a:noFill/>
                </a:ln>
                <a:solidFill>
                  <a:srgbClr val="7030A0"/>
                </a:solidFill>
                <a:effectLst/>
                <a:uLnTx/>
                <a:uFillTx/>
                <a:latin typeface="Arial"/>
                <a:cs typeface="Arial"/>
                <a:sym typeface="Arial"/>
              </a:rPr>
              <a:t>Pb</a:t>
            </a:r>
            <a:r>
              <a:rPr kumimoji="0" lang="en-GB" sz="1400" b="0" i="0" u="none" strike="noStrike" kern="0" cap="none" spc="0" normalizeH="0" baseline="0" noProof="0" dirty="0">
                <a:ln>
                  <a:noFill/>
                </a:ln>
                <a:solidFill>
                  <a:srgbClr val="000000"/>
                </a:solidFill>
                <a:effectLst/>
                <a:uLnTx/>
                <a:uFillTx/>
                <a:latin typeface="Arial"/>
                <a:cs typeface="Arial"/>
                <a:sym typeface="Arial"/>
              </a:rPr>
              <a:t> (stable) and </a:t>
            </a:r>
            <a:r>
              <a:rPr kumimoji="0" lang="en-GB" sz="1400" b="1" i="0" u="none" strike="noStrike" kern="0" cap="none" spc="0" normalizeH="0" baseline="30000" noProof="0" dirty="0">
                <a:ln>
                  <a:noFill/>
                </a:ln>
                <a:solidFill>
                  <a:srgbClr val="7030A0"/>
                </a:solidFill>
                <a:effectLst/>
                <a:uLnTx/>
                <a:uFillTx/>
                <a:latin typeface="Arial"/>
                <a:cs typeface="Arial"/>
                <a:sym typeface="Arial"/>
              </a:rPr>
              <a:t>132</a:t>
            </a:r>
            <a:r>
              <a:rPr kumimoji="0" lang="en-GB" sz="1400" b="1" i="0" u="none" strike="noStrike" kern="0" cap="none" spc="0" normalizeH="0" baseline="0" noProof="0" dirty="0">
                <a:ln>
                  <a:noFill/>
                </a:ln>
                <a:solidFill>
                  <a:srgbClr val="7030A0"/>
                </a:solidFill>
                <a:effectLst/>
                <a:uLnTx/>
                <a:uFillTx/>
                <a:latin typeface="Arial"/>
                <a:cs typeface="Arial"/>
                <a:sym typeface="Arial"/>
              </a:rPr>
              <a:t>Sn and </a:t>
            </a:r>
            <a:r>
              <a:rPr kumimoji="0" lang="en-GB" sz="1400" b="1" i="0" u="none" strike="noStrike" kern="0" cap="none" spc="0" normalizeH="0" baseline="30000" noProof="0" dirty="0">
                <a:ln>
                  <a:noFill/>
                </a:ln>
                <a:solidFill>
                  <a:srgbClr val="7030A0"/>
                </a:solidFill>
                <a:effectLst/>
                <a:uLnTx/>
                <a:uFillTx/>
                <a:latin typeface="Arial"/>
                <a:cs typeface="Arial"/>
                <a:sym typeface="Arial"/>
              </a:rPr>
              <a:t>188</a:t>
            </a:r>
            <a:r>
              <a:rPr kumimoji="0" lang="en-GB" sz="1400" b="1" i="0" u="none" strike="noStrike" kern="0" cap="none" spc="0" normalizeH="0" baseline="0" noProof="0" dirty="0">
                <a:ln>
                  <a:noFill/>
                </a:ln>
                <a:solidFill>
                  <a:srgbClr val="7030A0"/>
                </a:solidFill>
                <a:effectLst/>
                <a:uLnTx/>
                <a:uFillTx/>
                <a:latin typeface="Arial"/>
                <a:cs typeface="Arial"/>
                <a:sym typeface="Arial"/>
              </a:rPr>
              <a:t>Pb</a:t>
            </a:r>
            <a:r>
              <a:rPr kumimoji="0" lang="en-GB" sz="1400" b="0" i="0" u="none" strike="noStrike" kern="0" cap="none" spc="0" normalizeH="0" baseline="0" noProof="0" dirty="0">
                <a:ln>
                  <a:noFill/>
                </a:ln>
                <a:solidFill>
                  <a:srgbClr val="000000"/>
                </a:solidFill>
                <a:effectLst/>
                <a:uLnTx/>
                <a:uFillTx/>
                <a:latin typeface="Arial"/>
                <a:cs typeface="Arial"/>
                <a:sym typeface="Arial"/>
              </a:rPr>
              <a:t> from </a:t>
            </a:r>
            <a:r>
              <a:rPr kumimoji="0" lang="en-GB" sz="1400" b="0" i="0" u="none" strike="noStrike" kern="0" cap="none" spc="0" normalizeH="0" baseline="30000" noProof="0" dirty="0">
                <a:ln>
                  <a:noFill/>
                </a:ln>
                <a:solidFill>
                  <a:srgbClr val="000000"/>
                </a:solidFill>
                <a:effectLst/>
                <a:uLnTx/>
                <a:uFillTx/>
                <a:latin typeface="Arial"/>
                <a:cs typeface="Arial"/>
                <a:sym typeface="Arial"/>
              </a:rPr>
              <a:t>238</a:t>
            </a:r>
            <a:r>
              <a:rPr kumimoji="0" lang="en-GB" sz="1400" b="0" i="0" u="none" strike="noStrike" kern="0" cap="none" spc="0" normalizeH="0" baseline="0" noProof="0" dirty="0">
                <a:ln>
                  <a:noFill/>
                </a:ln>
                <a:solidFill>
                  <a:srgbClr val="000000"/>
                </a:solidFill>
                <a:effectLst/>
                <a:uLnTx/>
                <a:uFillTx/>
                <a:latin typeface="Arial"/>
                <a:cs typeface="Arial"/>
                <a:sym typeface="Arial"/>
              </a:rPr>
              <a:t>U (2x10</a:t>
            </a:r>
            <a:r>
              <a:rPr kumimoji="0" lang="en-GB" sz="1400" b="0" i="0" u="none" strike="noStrike" kern="0" cap="none" spc="0" normalizeH="0" baseline="30000" noProof="0" dirty="0">
                <a:ln>
                  <a:noFill/>
                </a:ln>
                <a:solidFill>
                  <a:srgbClr val="000000"/>
                </a:solidFill>
                <a:effectLst/>
                <a:uLnTx/>
                <a:uFillTx/>
                <a:latin typeface="Arial"/>
                <a:cs typeface="Arial"/>
                <a:sym typeface="Arial"/>
              </a:rPr>
              <a:t>9 </a:t>
            </a:r>
            <a:r>
              <a:rPr kumimoji="0" lang="en-GB" sz="1400" b="0" i="0" u="none" strike="noStrike" kern="0" cap="none" spc="0" normalizeH="0" baseline="0" noProof="0" dirty="0">
                <a:ln>
                  <a:noFill/>
                </a:ln>
                <a:solidFill>
                  <a:srgbClr val="000000"/>
                </a:solidFill>
                <a:effectLst/>
                <a:uLnTx/>
                <a:uFillTx/>
                <a:latin typeface="Arial"/>
                <a:cs typeface="Arial"/>
                <a:sym typeface="Arial"/>
              </a:rPr>
              <a:t>/cycle)</a:t>
            </a:r>
          </a:p>
        </p:txBody>
      </p:sp>
      <p:sp>
        <p:nvSpPr>
          <p:cNvPr id="12" name="TextBox 11">
            <a:extLst>
              <a:ext uri="{FF2B5EF4-FFF2-40B4-BE49-F238E27FC236}">
                <a16:creationId xmlns:a16="http://schemas.microsoft.com/office/drawing/2014/main" id="{3D7173E8-F657-725A-8B63-DE8F1A79AE25}"/>
              </a:ext>
            </a:extLst>
          </p:cNvPr>
          <p:cNvSpPr txBox="1"/>
          <p:nvPr/>
        </p:nvSpPr>
        <p:spPr>
          <a:xfrm>
            <a:off x="0" y="3638163"/>
            <a:ext cx="5873141" cy="954107"/>
          </a:xfrm>
          <a:prstGeom prst="rect">
            <a:avLst/>
          </a:prstGeom>
          <a:noFill/>
        </p:spPr>
        <p:txBody>
          <a:bodyPr wrap="square">
            <a:spAutoFit/>
          </a:bodyPr>
          <a:lstStyle/>
          <a:p>
            <a:pPr marL="0" lvl="2" indent="-285750" algn="l">
              <a:buSzPct val="145000"/>
              <a:buFont typeface="Arial" panose="020B0604020202020204" pitchFamily="34" charset="0"/>
              <a:buChar char="•"/>
              <a:defRPr sz="1800" b="0">
                <a:solidFill>
                  <a:srgbClr val="4F81BD"/>
                </a:solidFill>
                <a:latin typeface="Arial"/>
                <a:ea typeface="Arial"/>
                <a:cs typeface="Arial"/>
                <a:sym typeface="Arial"/>
              </a:defRPr>
            </a:pPr>
            <a:r>
              <a:rPr lang="en-GB" sz="1400" dirty="0"/>
              <a:t>Very precise determination of neutron skin thickness</a:t>
            </a:r>
          </a:p>
          <a:p>
            <a:pPr marL="0" lvl="2" indent="-285750" algn="l">
              <a:buSzPct val="145000"/>
              <a:buFont typeface="Arial" panose="020B0604020202020204" pitchFamily="34" charset="0"/>
              <a:buChar char="•"/>
              <a:defRPr sz="1800" b="0">
                <a:solidFill>
                  <a:srgbClr val="4F81BD"/>
                </a:solidFill>
                <a:latin typeface="Arial"/>
                <a:ea typeface="Arial"/>
                <a:cs typeface="Arial"/>
                <a:sym typeface="Arial"/>
              </a:defRPr>
            </a:pPr>
            <a:r>
              <a:rPr lang="en-GB" sz="1400" dirty="0">
                <a:solidFill>
                  <a:srgbClr val="C00000"/>
                </a:solidFill>
              </a:rPr>
              <a:t>Most precise and accurate constraint on density dependence </a:t>
            </a:r>
            <a:r>
              <a:rPr lang="en-GB" sz="1400" i="1" dirty="0">
                <a:solidFill>
                  <a:srgbClr val="C00000"/>
                </a:solidFill>
                <a:latin typeface="Times Roman"/>
                <a:ea typeface="Times Roman"/>
                <a:cs typeface="Times Roman"/>
                <a:sym typeface="Times Roman"/>
              </a:rPr>
              <a:t>L</a:t>
            </a:r>
          </a:p>
          <a:p>
            <a:pPr marL="0" lvl="2" indent="-285750" algn="l">
              <a:buSzPct val="145000"/>
              <a:buFont typeface="Arial" panose="020B0604020202020204" pitchFamily="34" charset="0"/>
              <a:buChar char="•"/>
              <a:defRPr sz="1800" b="0">
                <a:solidFill>
                  <a:srgbClr val="4F81BD"/>
                </a:solidFill>
                <a:latin typeface="Arial"/>
                <a:ea typeface="Arial"/>
                <a:cs typeface="Arial"/>
                <a:sym typeface="Arial"/>
              </a:defRPr>
            </a:pPr>
            <a:r>
              <a:rPr lang="en-GB" sz="1400" dirty="0"/>
              <a:t>Significant improvement to recent PREX result from JLAB</a:t>
            </a:r>
          </a:p>
          <a:p>
            <a:pPr marL="0" lvl="2" indent="-285750" algn="l">
              <a:buSzPct val="145000"/>
              <a:buFont typeface="Arial" panose="020B0604020202020204" pitchFamily="34" charset="0"/>
              <a:buChar char="•"/>
              <a:defRPr sz="1800" b="0">
                <a:solidFill>
                  <a:srgbClr val="4F81BD"/>
                </a:solidFill>
                <a:latin typeface="Arial"/>
                <a:ea typeface="Arial"/>
                <a:cs typeface="Arial"/>
                <a:sym typeface="Arial"/>
              </a:defRPr>
            </a:pPr>
            <a:r>
              <a:rPr lang="en-GB" sz="1400" dirty="0"/>
              <a:t>Determination of </a:t>
            </a:r>
            <a:r>
              <a:rPr lang="en-GB" sz="1400" dirty="0">
                <a:solidFill>
                  <a:srgbClr val="C00000"/>
                </a:solidFill>
              </a:rPr>
              <a:t>neutron-star mass-radius relation</a:t>
            </a:r>
          </a:p>
        </p:txBody>
      </p:sp>
      <p:pic>
        <p:nvPicPr>
          <p:cNvPr id="13" name="Image" descr="Image">
            <a:extLst>
              <a:ext uri="{FF2B5EF4-FFF2-40B4-BE49-F238E27FC236}">
                <a16:creationId xmlns:a16="http://schemas.microsoft.com/office/drawing/2014/main" id="{1159EC89-879A-9204-0B2B-3E1FE9DD57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0345" y="1046495"/>
            <a:ext cx="2060345" cy="2229506"/>
          </a:xfrm>
          <a:prstGeom prst="rect">
            <a:avLst/>
          </a:prstGeom>
          <a:ln w="12700">
            <a:miter lim="400000"/>
          </a:ln>
        </p:spPr>
      </p:pic>
      <p:sp>
        <p:nvSpPr>
          <p:cNvPr id="14" name="T. Aumann et al., PRL  119 (2017) 262501">
            <a:extLst>
              <a:ext uri="{FF2B5EF4-FFF2-40B4-BE49-F238E27FC236}">
                <a16:creationId xmlns:a16="http://schemas.microsoft.com/office/drawing/2014/main" id="{0F3238F1-953F-6A13-380A-FED5100B5F3E}"/>
              </a:ext>
            </a:extLst>
          </p:cNvPr>
          <p:cNvSpPr txBox="1"/>
          <p:nvPr/>
        </p:nvSpPr>
        <p:spPr>
          <a:xfrm>
            <a:off x="6206532" y="691962"/>
            <a:ext cx="2953373" cy="2872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b="0">
                <a:latin typeface="Arial"/>
                <a:ea typeface="Arial"/>
                <a:cs typeface="Arial"/>
                <a:sym typeface="Arial"/>
              </a:defRPr>
            </a:lvl1pPr>
          </a:lstStyle>
          <a:p>
            <a:r>
              <a:rPr sz="1200" dirty="0"/>
              <a:t>T. </a:t>
            </a:r>
            <a:r>
              <a:rPr sz="1200" dirty="0" err="1"/>
              <a:t>Aumann</a:t>
            </a:r>
            <a:r>
              <a:rPr sz="1200" dirty="0"/>
              <a:t> et al., PRL  119 (2017) 262501</a:t>
            </a:r>
          </a:p>
        </p:txBody>
      </p:sp>
      <p:sp>
        <p:nvSpPr>
          <p:cNvPr id="15" name="2 CuadroTexto">
            <a:extLst>
              <a:ext uri="{FF2B5EF4-FFF2-40B4-BE49-F238E27FC236}">
                <a16:creationId xmlns:a16="http://schemas.microsoft.com/office/drawing/2014/main" id="{C2C3D573-465C-4DE9-CD06-CA9E8C05863E}"/>
              </a:ext>
            </a:extLst>
          </p:cNvPr>
          <p:cNvSpPr txBox="1"/>
          <p:nvPr/>
        </p:nvSpPr>
        <p:spPr>
          <a:xfrm>
            <a:off x="72916" y="1416153"/>
            <a:ext cx="6071291"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lvl="1" indent="-285750" algn="l">
              <a:buSzPct val="145000"/>
              <a:buFont typeface="Arial" pitchFamily="34" charset="0"/>
              <a:buChar char="•"/>
              <a:defRPr sz="1800" b="0">
                <a:solidFill>
                  <a:srgbClr val="4F81BD"/>
                </a:solidFill>
                <a:latin typeface="Arial"/>
                <a:ea typeface="Arial"/>
                <a:cs typeface="Arial"/>
                <a:sym typeface="Arial"/>
              </a:defRPr>
            </a:pPr>
            <a:r>
              <a:rPr lang="en-GB" sz="1400" b="0" dirty="0">
                <a:solidFill>
                  <a:srgbClr val="4F81BD"/>
                </a:solidFill>
                <a:latin typeface="Arial"/>
                <a:ea typeface="Arial"/>
                <a:cs typeface="Arial"/>
                <a:sym typeface="Wingdings" pitchFamily="2" charset="2"/>
              </a:rPr>
              <a:t>Improved heavy fragment mass  (</a:t>
            </a:r>
            <a:r>
              <a:rPr lang="en-GB" sz="1400" b="0" dirty="0">
                <a:solidFill>
                  <a:srgbClr val="4F81BD"/>
                </a:solidFill>
                <a:latin typeface="Arial"/>
                <a:ea typeface="Arial"/>
                <a:cs typeface="Arial"/>
              </a:rPr>
              <a:t>larger </a:t>
            </a:r>
            <a:r>
              <a:rPr lang="en-GB" sz="1400" b="0" dirty="0" err="1">
                <a:solidFill>
                  <a:srgbClr val="4F81BD"/>
                </a:solidFill>
                <a:latin typeface="Arial"/>
                <a:ea typeface="Arial"/>
                <a:cs typeface="Arial"/>
              </a:rPr>
              <a:t>ToF</a:t>
            </a:r>
            <a:r>
              <a:rPr lang="en-GB" sz="1400" b="0" dirty="0">
                <a:solidFill>
                  <a:srgbClr val="4F81BD"/>
                </a:solidFill>
                <a:latin typeface="Arial"/>
                <a:ea typeface="Arial"/>
                <a:cs typeface="Arial"/>
              </a:rPr>
              <a:t> compared to Cave-C)</a:t>
            </a:r>
            <a:endParaRPr lang="en-GB" sz="1400" b="0" dirty="0">
              <a:solidFill>
                <a:srgbClr val="4F81BD"/>
              </a:solidFill>
              <a:latin typeface="Arial"/>
              <a:ea typeface="Arial"/>
              <a:cs typeface="Arial"/>
              <a:sym typeface="Wingdings" pitchFamily="2" charset="2"/>
            </a:endParaRPr>
          </a:p>
          <a:p>
            <a:pPr marL="0" lvl="1" indent="-285750" algn="l">
              <a:buSzPct val="145000"/>
              <a:buFont typeface="Arial" pitchFamily="34" charset="0"/>
              <a:buChar char="•"/>
              <a:defRPr sz="1800" b="0">
                <a:solidFill>
                  <a:srgbClr val="4F81BD"/>
                </a:solidFill>
                <a:latin typeface="Arial"/>
                <a:ea typeface="Arial"/>
                <a:cs typeface="Arial"/>
                <a:sym typeface="Arial"/>
              </a:defRPr>
            </a:pPr>
            <a:r>
              <a:rPr lang="en-GB" sz="1400" b="0" dirty="0">
                <a:solidFill>
                  <a:srgbClr val="4F81BD"/>
                </a:solidFill>
                <a:latin typeface="Arial"/>
                <a:ea typeface="Arial"/>
                <a:cs typeface="Arial"/>
              </a:rPr>
              <a:t>New beam line and TOF-D detectors in vacuum </a:t>
            </a:r>
          </a:p>
          <a:p>
            <a:pPr marL="0" lvl="1" indent="-285750" algn="l">
              <a:buSzPct val="145000"/>
              <a:buFont typeface="Arial" pitchFamily="34" charset="0"/>
              <a:buChar char="•"/>
              <a:defRPr sz="1800" b="0">
                <a:solidFill>
                  <a:srgbClr val="4F81BD"/>
                </a:solidFill>
                <a:latin typeface="Arial"/>
                <a:ea typeface="Arial"/>
                <a:cs typeface="Arial"/>
                <a:sym typeface="Arial"/>
              </a:defRPr>
            </a:pPr>
            <a:r>
              <a:rPr lang="en-GB" sz="1400" b="0" dirty="0" err="1">
                <a:solidFill>
                  <a:srgbClr val="4F81BD"/>
                </a:solidFill>
                <a:latin typeface="Arial"/>
                <a:ea typeface="Arial"/>
                <a:cs typeface="Arial"/>
              </a:rPr>
              <a:t>Neuland</a:t>
            </a:r>
            <a:r>
              <a:rPr lang="en-GB" sz="1400" b="0" dirty="0">
                <a:solidFill>
                  <a:srgbClr val="4F81BD"/>
                </a:solidFill>
                <a:latin typeface="Arial"/>
                <a:ea typeface="Arial"/>
                <a:cs typeface="Arial"/>
              </a:rPr>
              <a:t> moved to nominal position (larger </a:t>
            </a:r>
            <a:r>
              <a:rPr lang="en-GB" sz="1400" b="0" dirty="0" err="1">
                <a:solidFill>
                  <a:srgbClr val="4F81BD"/>
                </a:solidFill>
                <a:latin typeface="Arial"/>
                <a:ea typeface="Arial"/>
                <a:cs typeface="Arial"/>
              </a:rPr>
              <a:t>ToF</a:t>
            </a:r>
            <a:r>
              <a:rPr lang="en-GB" sz="1400" dirty="0">
                <a:solidFill>
                  <a:srgbClr val="4F81BD"/>
                </a:solidFill>
                <a:latin typeface="Arial"/>
                <a:ea typeface="Arial"/>
                <a:cs typeface="Arial"/>
              </a:rPr>
              <a:t>)</a:t>
            </a:r>
            <a:endParaRPr lang="en-GB" sz="1400" b="0" dirty="0">
              <a:solidFill>
                <a:srgbClr val="4F81BD"/>
              </a:solidFill>
              <a:latin typeface="Arial"/>
              <a:ea typeface="Arial"/>
              <a:cs typeface="Arial"/>
            </a:endParaRPr>
          </a:p>
          <a:p>
            <a:pPr marL="0" lvl="1" indent="-285750" algn="l">
              <a:buSzPct val="145000"/>
              <a:buFont typeface="Arial" pitchFamily="34" charset="0"/>
              <a:buChar char="•"/>
              <a:defRPr sz="1800" b="0">
                <a:solidFill>
                  <a:srgbClr val="4F81BD"/>
                </a:solidFill>
                <a:latin typeface="Arial"/>
                <a:ea typeface="Arial"/>
                <a:cs typeface="Arial"/>
                <a:sym typeface="Arial"/>
              </a:defRPr>
            </a:pPr>
            <a:r>
              <a:rPr lang="en-GB" sz="1400" dirty="0">
                <a:solidFill>
                  <a:srgbClr val="4F81BD"/>
                </a:solidFill>
                <a:latin typeface="Arial"/>
                <a:ea typeface="Arial"/>
                <a:cs typeface="Arial"/>
              </a:rPr>
              <a:t>Improved transmission of S-FRS and to HEC as compared to Cave-C</a:t>
            </a:r>
            <a:endParaRPr lang="en-GB" sz="1400" b="0" dirty="0">
              <a:solidFill>
                <a:srgbClr val="4F81BD"/>
              </a:solidFill>
              <a:latin typeface="Arial"/>
              <a:ea typeface="Arial"/>
              <a:cs typeface="Aria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F27A781-B450-F27A-C585-64C98512940F}"/>
                  </a:ext>
                </a:extLst>
              </p:cNvPr>
              <p:cNvSpPr txBox="1"/>
              <p:nvPr/>
            </p:nvSpPr>
            <p:spPr>
              <a:xfrm>
                <a:off x="307429" y="2785495"/>
                <a:ext cx="4414344" cy="738664"/>
              </a:xfrm>
              <a:prstGeom prst="rect">
                <a:avLst/>
              </a:prstGeom>
              <a:noFill/>
            </p:spPr>
            <p:txBody>
              <a:bodyPr wrap="square">
                <a:spAutoFit/>
              </a:bodyPr>
              <a:lstStyle/>
              <a:p>
                <a:pPr marL="0" lvl="1" indent="0" algn="l">
                  <a:buSzPct val="145000"/>
                  <a:defRPr sz="1800" b="0">
                    <a:solidFill>
                      <a:srgbClr val="4F81BD"/>
                    </a:solidFill>
                    <a:latin typeface="Arial"/>
                    <a:ea typeface="Arial"/>
                    <a:cs typeface="Arial"/>
                    <a:sym typeface="Arial"/>
                  </a:defRPr>
                </a:pPr>
                <a:r>
                  <a:rPr lang="en-GB" sz="1400" dirty="0">
                    <a:solidFill>
                      <a:schemeClr val="tx1"/>
                    </a:solidFill>
                  </a:rPr>
                  <a:t>High precision measurements of </a:t>
                </a:r>
              </a:p>
              <a:p>
                <a:pPr marL="0" lvl="1" indent="0" algn="l">
                  <a:buSzPct val="145000"/>
                  <a:defRPr sz="1800" b="0">
                    <a:solidFill>
                      <a:srgbClr val="4F81BD"/>
                    </a:solidFill>
                    <a:latin typeface="Arial"/>
                    <a:ea typeface="Arial"/>
                    <a:cs typeface="Arial"/>
                    <a:sym typeface="Arial"/>
                  </a:defRPr>
                </a:pPr>
                <a:r>
                  <a:rPr lang="en-GB" sz="1400" dirty="0">
                    <a:solidFill>
                      <a:schemeClr val="tx1"/>
                    </a:solidFill>
                  </a:rPr>
                  <a:t>total neutron-removal cross sections </a:t>
                </a:r>
                <a14:m>
                  <m:oMath xmlns:m="http://schemas.openxmlformats.org/officeDocument/2006/math">
                    <m:sSub>
                      <m:sSubPr>
                        <m:ctrlPr>
                          <a:rPr lang="ar-AE" sz="1400" i="1">
                            <a:solidFill>
                              <a:schemeClr val="tx1"/>
                            </a:solidFill>
                            <a:latin typeface="Cambria Math" panose="02040503050406030204" pitchFamily="18" charset="0"/>
                          </a:rPr>
                        </m:ctrlPr>
                      </m:sSubPr>
                      <m:e>
                        <m:r>
                          <a:rPr lang="ar-AE" sz="1400" i="1">
                            <a:solidFill>
                              <a:schemeClr val="tx1"/>
                            </a:solidFill>
                            <a:latin typeface="Cambria Math" panose="02040503050406030204" pitchFamily="18" charset="0"/>
                          </a:rPr>
                          <m:t>𝜎</m:t>
                        </m:r>
                      </m:e>
                      <m:sub>
                        <m:r>
                          <m:rPr>
                            <m:sty m:val="p"/>
                          </m:rPr>
                          <a:rPr lang="el-GR" sz="1400" i="1">
                            <a:solidFill>
                              <a:schemeClr val="tx1"/>
                            </a:solidFill>
                            <a:latin typeface="Cambria Math" panose="02040503050406030204" pitchFamily="18" charset="0"/>
                          </a:rPr>
                          <m:t>Δ</m:t>
                        </m:r>
                        <m:r>
                          <a:rPr lang="el-GR" sz="1400" i="1">
                            <a:solidFill>
                              <a:schemeClr val="tx1"/>
                            </a:solidFill>
                            <a:latin typeface="Cambria Math" panose="02040503050406030204" pitchFamily="18" charset="0"/>
                          </a:rPr>
                          <m:t>𝑁</m:t>
                        </m:r>
                      </m:sub>
                    </m:sSub>
                  </m:oMath>
                </a14:m>
                <a:r>
                  <a:rPr lang="ar-AE" sz="1400" dirty="0">
                    <a:solidFill>
                      <a:schemeClr val="tx1"/>
                    </a:solidFill>
                  </a:rPr>
                  <a:t> </a:t>
                </a:r>
                <a:r>
                  <a:rPr lang="en-GB" sz="1400" dirty="0">
                    <a:solidFill>
                      <a:schemeClr val="tx1"/>
                    </a:solidFill>
                  </a:rPr>
                  <a:t>and </a:t>
                </a:r>
                <a:br>
                  <a:rPr lang="en-GB" sz="1400" dirty="0">
                    <a:solidFill>
                      <a:schemeClr val="tx1"/>
                    </a:solidFill>
                  </a:rPr>
                </a:br>
                <a:r>
                  <a:rPr lang="en-GB" sz="1400" dirty="0">
                    <a:solidFill>
                      <a:schemeClr val="tx1"/>
                    </a:solidFill>
                  </a:rPr>
                  <a:t>total Coulomb dissociation cross sections</a:t>
                </a:r>
                <a:endParaRPr lang="en-GB" sz="1400" dirty="0">
                  <a:solidFill>
                    <a:srgbClr val="4F81BD"/>
                  </a:solidFill>
                </a:endParaRPr>
              </a:p>
            </p:txBody>
          </p:sp>
        </mc:Choice>
        <mc:Fallback xmlns="">
          <p:sp>
            <p:nvSpPr>
              <p:cNvPr id="17" name="TextBox 16">
                <a:extLst>
                  <a:ext uri="{FF2B5EF4-FFF2-40B4-BE49-F238E27FC236}">
                    <a16:creationId xmlns:a16="http://schemas.microsoft.com/office/drawing/2014/main" id="{1F27A781-B450-F27A-C585-64C98512940F}"/>
                  </a:ext>
                </a:extLst>
              </p:cNvPr>
              <p:cNvSpPr txBox="1">
                <a:spLocks noRot="1" noChangeAspect="1" noMove="1" noResize="1" noEditPoints="1" noAdjustHandles="1" noChangeArrowheads="1" noChangeShapeType="1" noTextEdit="1"/>
              </p:cNvSpPr>
              <p:nvPr/>
            </p:nvSpPr>
            <p:spPr>
              <a:xfrm>
                <a:off x="307429" y="2785495"/>
                <a:ext cx="4414344" cy="738664"/>
              </a:xfrm>
              <a:prstGeom prst="rect">
                <a:avLst/>
              </a:prstGeom>
              <a:blipFill>
                <a:blip r:embed="rId4"/>
                <a:stretch>
                  <a:fillRect l="-575" t="-1695" b="-6780"/>
                </a:stretch>
              </a:blipFill>
            </p:spPr>
            <p:txBody>
              <a:bodyPr/>
              <a:lstStyle/>
              <a:p>
                <a:r>
                  <a:rPr lang="en-GB">
                    <a:noFill/>
                  </a:rPr>
                  <a:t> </a:t>
                </a:r>
              </a:p>
            </p:txBody>
          </p:sp>
        </mc:Fallback>
      </mc:AlternateContent>
      <p:pic>
        <p:nvPicPr>
          <p:cNvPr id="18" name="Picture 8" descr="NUSTAR-Logo">
            <a:extLst>
              <a:ext uri="{FF2B5EF4-FFF2-40B4-BE49-F238E27FC236}">
                <a16:creationId xmlns:a16="http://schemas.microsoft.com/office/drawing/2014/main" id="{966B9F73-6728-E317-E2ED-1A383124BF0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9" y="223"/>
            <a:ext cx="95999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7" descr="FAIR_farb_RGB_3cm">
            <a:extLst>
              <a:ext uri="{FF2B5EF4-FFF2-40B4-BE49-F238E27FC236}">
                <a16:creationId xmlns:a16="http://schemas.microsoft.com/office/drawing/2014/main" id="{086D1CD7-4862-1073-D5F9-13C8384B1AA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44000" y="18000"/>
            <a:ext cx="889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944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1097965" y="29068"/>
            <a:ext cx="7107123" cy="720000"/>
          </a:xfrm>
        </p:spPr>
        <p:txBody>
          <a:bodyPr/>
          <a:lstStyle/>
          <a:p>
            <a:r>
              <a:rPr lang="en-GB" sz="2000" dirty="0"/>
              <a:t>NUSTAR ES/FS </a:t>
            </a:r>
            <a:r>
              <a:rPr lang="en-GB" sz="2000" dirty="0">
                <a:solidFill>
                  <a:srgbClr val="FF0000"/>
                </a:solidFill>
              </a:rPr>
              <a:t>opportunity</a:t>
            </a:r>
            <a:r>
              <a:rPr lang="en-GB" sz="2000" dirty="0"/>
              <a:t>:</a:t>
            </a:r>
            <a:br>
              <a:rPr lang="en-GB" sz="2000" dirty="0"/>
            </a:br>
            <a:r>
              <a:rPr lang="en-GB" sz="2000" dirty="0"/>
              <a:t>two separate areas in the Super-FRS building (FLF2)</a:t>
            </a:r>
          </a:p>
        </p:txBody>
      </p:sp>
      <p:pic>
        <p:nvPicPr>
          <p:cNvPr id="10" name="Grafik 2"/>
          <p:cNvPicPr>
            <a:picLocks noChangeAspect="1"/>
          </p:cNvPicPr>
          <p:nvPr/>
        </p:nvPicPr>
        <p:blipFill rotWithShape="1">
          <a:blip r:embed="rId3" cstate="screen">
            <a:extLst>
              <a:ext uri="{28A0092B-C50C-407E-A947-70E740481C1C}">
                <a14:useLocalDpi xmlns:a14="http://schemas.microsoft.com/office/drawing/2010/main"/>
              </a:ext>
            </a:extLst>
          </a:blip>
          <a:srcRect t="5900" b="15785"/>
          <a:stretch/>
        </p:blipFill>
        <p:spPr>
          <a:xfrm>
            <a:off x="1150325" y="1221223"/>
            <a:ext cx="6858000" cy="3228436"/>
          </a:xfrm>
          <a:prstGeom prst="rect">
            <a:avLst/>
          </a:prstGeom>
        </p:spPr>
      </p:pic>
      <p:sp>
        <p:nvSpPr>
          <p:cNvPr id="2" name="Freihandform 1"/>
          <p:cNvSpPr/>
          <p:nvPr/>
        </p:nvSpPr>
        <p:spPr>
          <a:xfrm>
            <a:off x="1136877" y="2275532"/>
            <a:ext cx="3165093" cy="1912747"/>
          </a:xfrm>
          <a:custGeom>
            <a:avLst/>
            <a:gdLst>
              <a:gd name="connsiteX0" fmla="*/ 0 w 4808764"/>
              <a:gd name="connsiteY0" fmla="*/ 3609469 h 3609469"/>
              <a:gd name="connsiteX1" fmla="*/ 179614 w 4808764"/>
              <a:gd name="connsiteY1" fmla="*/ 3601305 h 3609469"/>
              <a:gd name="connsiteX2" fmla="*/ 212271 w 4808764"/>
              <a:gd name="connsiteY2" fmla="*/ 3593141 h 3609469"/>
              <a:gd name="connsiteX3" fmla="*/ 277585 w 4808764"/>
              <a:gd name="connsiteY3" fmla="*/ 3584977 h 3609469"/>
              <a:gd name="connsiteX4" fmla="*/ 310243 w 4808764"/>
              <a:gd name="connsiteY4" fmla="*/ 3576812 h 3609469"/>
              <a:gd name="connsiteX5" fmla="*/ 359228 w 4808764"/>
              <a:gd name="connsiteY5" fmla="*/ 3560484 h 3609469"/>
              <a:gd name="connsiteX6" fmla="*/ 383721 w 4808764"/>
              <a:gd name="connsiteY6" fmla="*/ 3544155 h 3609469"/>
              <a:gd name="connsiteX7" fmla="*/ 449035 w 4808764"/>
              <a:gd name="connsiteY7" fmla="*/ 3527827 h 3609469"/>
              <a:gd name="connsiteX8" fmla="*/ 571500 w 4808764"/>
              <a:gd name="connsiteY8" fmla="*/ 3503334 h 3609469"/>
              <a:gd name="connsiteX9" fmla="*/ 620485 w 4808764"/>
              <a:gd name="connsiteY9" fmla="*/ 3478841 h 3609469"/>
              <a:gd name="connsiteX10" fmla="*/ 644978 w 4808764"/>
              <a:gd name="connsiteY10" fmla="*/ 3470677 h 3609469"/>
              <a:gd name="connsiteX11" fmla="*/ 702128 w 4808764"/>
              <a:gd name="connsiteY11" fmla="*/ 3446184 h 3609469"/>
              <a:gd name="connsiteX12" fmla="*/ 751114 w 4808764"/>
              <a:gd name="connsiteY12" fmla="*/ 3421691 h 3609469"/>
              <a:gd name="connsiteX13" fmla="*/ 775607 w 4808764"/>
              <a:gd name="connsiteY13" fmla="*/ 3405362 h 3609469"/>
              <a:gd name="connsiteX14" fmla="*/ 840921 w 4808764"/>
              <a:gd name="connsiteY14" fmla="*/ 3389034 h 3609469"/>
              <a:gd name="connsiteX15" fmla="*/ 865414 w 4808764"/>
              <a:gd name="connsiteY15" fmla="*/ 3372705 h 3609469"/>
              <a:gd name="connsiteX16" fmla="*/ 898071 w 4808764"/>
              <a:gd name="connsiteY16" fmla="*/ 3364541 h 3609469"/>
              <a:gd name="connsiteX17" fmla="*/ 922564 w 4808764"/>
              <a:gd name="connsiteY17" fmla="*/ 3356377 h 3609469"/>
              <a:gd name="connsiteX18" fmla="*/ 947057 w 4808764"/>
              <a:gd name="connsiteY18" fmla="*/ 3340048 h 3609469"/>
              <a:gd name="connsiteX19" fmla="*/ 987878 w 4808764"/>
              <a:gd name="connsiteY19" fmla="*/ 3315555 h 3609469"/>
              <a:gd name="connsiteX20" fmla="*/ 1004207 w 4808764"/>
              <a:gd name="connsiteY20" fmla="*/ 3291062 h 3609469"/>
              <a:gd name="connsiteX21" fmla="*/ 1053193 w 4808764"/>
              <a:gd name="connsiteY21" fmla="*/ 3258405 h 3609469"/>
              <a:gd name="connsiteX22" fmla="*/ 1102178 w 4808764"/>
              <a:gd name="connsiteY22" fmla="*/ 3233912 h 3609469"/>
              <a:gd name="connsiteX23" fmla="*/ 1118507 w 4808764"/>
              <a:gd name="connsiteY23" fmla="*/ 3209419 h 3609469"/>
              <a:gd name="connsiteX24" fmla="*/ 1167493 w 4808764"/>
              <a:gd name="connsiteY24" fmla="*/ 3184927 h 3609469"/>
              <a:gd name="connsiteX25" fmla="*/ 1216478 w 4808764"/>
              <a:gd name="connsiteY25" fmla="*/ 3152269 h 3609469"/>
              <a:gd name="connsiteX26" fmla="*/ 1240971 w 4808764"/>
              <a:gd name="connsiteY26" fmla="*/ 3135941 h 3609469"/>
              <a:gd name="connsiteX27" fmla="*/ 1289957 w 4808764"/>
              <a:gd name="connsiteY27" fmla="*/ 3119612 h 3609469"/>
              <a:gd name="connsiteX28" fmla="*/ 1314450 w 4808764"/>
              <a:gd name="connsiteY28" fmla="*/ 3111448 h 3609469"/>
              <a:gd name="connsiteX29" fmla="*/ 1338943 w 4808764"/>
              <a:gd name="connsiteY29" fmla="*/ 3103284 h 3609469"/>
              <a:gd name="connsiteX30" fmla="*/ 1387928 w 4808764"/>
              <a:gd name="connsiteY30" fmla="*/ 3078791 h 3609469"/>
              <a:gd name="connsiteX31" fmla="*/ 1412421 w 4808764"/>
              <a:gd name="connsiteY31" fmla="*/ 3062462 h 3609469"/>
              <a:gd name="connsiteX32" fmla="*/ 1461407 w 4808764"/>
              <a:gd name="connsiteY32" fmla="*/ 3046134 h 3609469"/>
              <a:gd name="connsiteX33" fmla="*/ 1485900 w 4808764"/>
              <a:gd name="connsiteY33" fmla="*/ 3037969 h 3609469"/>
              <a:gd name="connsiteX34" fmla="*/ 1534885 w 4808764"/>
              <a:gd name="connsiteY34" fmla="*/ 3013477 h 3609469"/>
              <a:gd name="connsiteX35" fmla="*/ 1559378 w 4808764"/>
              <a:gd name="connsiteY35" fmla="*/ 2997148 h 3609469"/>
              <a:gd name="connsiteX36" fmla="*/ 1583871 w 4808764"/>
              <a:gd name="connsiteY36" fmla="*/ 2988984 h 3609469"/>
              <a:gd name="connsiteX37" fmla="*/ 1616528 w 4808764"/>
              <a:gd name="connsiteY37" fmla="*/ 2964491 h 3609469"/>
              <a:gd name="connsiteX38" fmla="*/ 1649185 w 4808764"/>
              <a:gd name="connsiteY38" fmla="*/ 2948162 h 3609469"/>
              <a:gd name="connsiteX39" fmla="*/ 1698171 w 4808764"/>
              <a:gd name="connsiteY39" fmla="*/ 2915505 h 3609469"/>
              <a:gd name="connsiteX40" fmla="*/ 1722664 w 4808764"/>
              <a:gd name="connsiteY40" fmla="*/ 2899177 h 3609469"/>
              <a:gd name="connsiteX41" fmla="*/ 1747157 w 4808764"/>
              <a:gd name="connsiteY41" fmla="*/ 2882848 h 3609469"/>
              <a:gd name="connsiteX42" fmla="*/ 1771650 w 4808764"/>
              <a:gd name="connsiteY42" fmla="*/ 2874684 h 3609469"/>
              <a:gd name="connsiteX43" fmla="*/ 1820635 w 4808764"/>
              <a:gd name="connsiteY43" fmla="*/ 2842027 h 3609469"/>
              <a:gd name="connsiteX44" fmla="*/ 1845128 w 4808764"/>
              <a:gd name="connsiteY44" fmla="*/ 2825698 h 3609469"/>
              <a:gd name="connsiteX45" fmla="*/ 1869621 w 4808764"/>
              <a:gd name="connsiteY45" fmla="*/ 2817534 h 3609469"/>
              <a:gd name="connsiteX46" fmla="*/ 1902278 w 4808764"/>
              <a:gd name="connsiteY46" fmla="*/ 2809369 h 3609469"/>
              <a:gd name="connsiteX47" fmla="*/ 1967593 w 4808764"/>
              <a:gd name="connsiteY47" fmla="*/ 2776712 h 3609469"/>
              <a:gd name="connsiteX48" fmla="*/ 2041071 w 4808764"/>
              <a:gd name="connsiteY48" fmla="*/ 2735891 h 3609469"/>
              <a:gd name="connsiteX49" fmla="*/ 2090057 w 4808764"/>
              <a:gd name="connsiteY49" fmla="*/ 2703234 h 3609469"/>
              <a:gd name="connsiteX50" fmla="*/ 2122714 w 4808764"/>
              <a:gd name="connsiteY50" fmla="*/ 2678741 h 3609469"/>
              <a:gd name="connsiteX51" fmla="*/ 2171700 w 4808764"/>
              <a:gd name="connsiteY51" fmla="*/ 2646084 h 3609469"/>
              <a:gd name="connsiteX52" fmla="*/ 2196193 w 4808764"/>
              <a:gd name="connsiteY52" fmla="*/ 2629755 h 3609469"/>
              <a:gd name="connsiteX53" fmla="*/ 2261507 w 4808764"/>
              <a:gd name="connsiteY53" fmla="*/ 2580769 h 3609469"/>
              <a:gd name="connsiteX54" fmla="*/ 2286000 w 4808764"/>
              <a:gd name="connsiteY54" fmla="*/ 2572605 h 3609469"/>
              <a:gd name="connsiteX55" fmla="*/ 2310493 w 4808764"/>
              <a:gd name="connsiteY55" fmla="*/ 2548112 h 3609469"/>
              <a:gd name="connsiteX56" fmla="*/ 2334985 w 4808764"/>
              <a:gd name="connsiteY56" fmla="*/ 2539948 h 3609469"/>
              <a:gd name="connsiteX57" fmla="*/ 2359478 w 4808764"/>
              <a:gd name="connsiteY57" fmla="*/ 2523619 h 3609469"/>
              <a:gd name="connsiteX58" fmla="*/ 2416628 w 4808764"/>
              <a:gd name="connsiteY58" fmla="*/ 2499127 h 3609469"/>
              <a:gd name="connsiteX59" fmla="*/ 2465614 w 4808764"/>
              <a:gd name="connsiteY59" fmla="*/ 2466469 h 3609469"/>
              <a:gd name="connsiteX60" fmla="*/ 2514600 w 4808764"/>
              <a:gd name="connsiteY60" fmla="*/ 2450141 h 3609469"/>
              <a:gd name="connsiteX61" fmla="*/ 2563585 w 4808764"/>
              <a:gd name="connsiteY61" fmla="*/ 2425648 h 3609469"/>
              <a:gd name="connsiteX62" fmla="*/ 2588078 w 4808764"/>
              <a:gd name="connsiteY62" fmla="*/ 2409319 h 3609469"/>
              <a:gd name="connsiteX63" fmla="*/ 2637064 w 4808764"/>
              <a:gd name="connsiteY63" fmla="*/ 2392991 h 3609469"/>
              <a:gd name="connsiteX64" fmla="*/ 2661557 w 4808764"/>
              <a:gd name="connsiteY64" fmla="*/ 2376662 h 3609469"/>
              <a:gd name="connsiteX65" fmla="*/ 2710543 w 4808764"/>
              <a:gd name="connsiteY65" fmla="*/ 2360334 h 3609469"/>
              <a:gd name="connsiteX66" fmla="*/ 2759528 w 4808764"/>
              <a:gd name="connsiteY66" fmla="*/ 2335841 h 3609469"/>
              <a:gd name="connsiteX67" fmla="*/ 2784021 w 4808764"/>
              <a:gd name="connsiteY67" fmla="*/ 2319512 h 3609469"/>
              <a:gd name="connsiteX68" fmla="*/ 2816678 w 4808764"/>
              <a:gd name="connsiteY68" fmla="*/ 2303184 h 3609469"/>
              <a:gd name="connsiteX69" fmla="*/ 2841171 w 4808764"/>
              <a:gd name="connsiteY69" fmla="*/ 2286855 h 3609469"/>
              <a:gd name="connsiteX70" fmla="*/ 2881993 w 4808764"/>
              <a:gd name="connsiteY70" fmla="*/ 2270527 h 3609469"/>
              <a:gd name="connsiteX71" fmla="*/ 2947307 w 4808764"/>
              <a:gd name="connsiteY71" fmla="*/ 2237869 h 3609469"/>
              <a:gd name="connsiteX72" fmla="*/ 2979964 w 4808764"/>
              <a:gd name="connsiteY72" fmla="*/ 2221541 h 3609469"/>
              <a:gd name="connsiteX73" fmla="*/ 3012621 w 4808764"/>
              <a:gd name="connsiteY73" fmla="*/ 2205212 h 3609469"/>
              <a:gd name="connsiteX74" fmla="*/ 3053443 w 4808764"/>
              <a:gd name="connsiteY74" fmla="*/ 2188884 h 3609469"/>
              <a:gd name="connsiteX75" fmla="*/ 3086100 w 4808764"/>
              <a:gd name="connsiteY75" fmla="*/ 2172555 h 3609469"/>
              <a:gd name="connsiteX76" fmla="*/ 3135085 w 4808764"/>
              <a:gd name="connsiteY76" fmla="*/ 2139898 h 3609469"/>
              <a:gd name="connsiteX77" fmla="*/ 3159578 w 4808764"/>
              <a:gd name="connsiteY77" fmla="*/ 2131734 h 3609469"/>
              <a:gd name="connsiteX78" fmla="*/ 3208564 w 4808764"/>
              <a:gd name="connsiteY78" fmla="*/ 2099077 h 3609469"/>
              <a:gd name="connsiteX79" fmla="*/ 3233057 w 4808764"/>
              <a:gd name="connsiteY79" fmla="*/ 2090912 h 3609469"/>
              <a:gd name="connsiteX80" fmla="*/ 3282043 w 4808764"/>
              <a:gd name="connsiteY80" fmla="*/ 2058255 h 3609469"/>
              <a:gd name="connsiteX81" fmla="*/ 3306535 w 4808764"/>
              <a:gd name="connsiteY81" fmla="*/ 2041927 h 3609469"/>
              <a:gd name="connsiteX82" fmla="*/ 3331028 w 4808764"/>
              <a:gd name="connsiteY82" fmla="*/ 2033762 h 3609469"/>
              <a:gd name="connsiteX83" fmla="*/ 3380014 w 4808764"/>
              <a:gd name="connsiteY83" fmla="*/ 2001105 h 3609469"/>
              <a:gd name="connsiteX84" fmla="*/ 3404507 w 4808764"/>
              <a:gd name="connsiteY84" fmla="*/ 1984777 h 3609469"/>
              <a:gd name="connsiteX85" fmla="*/ 3420835 w 4808764"/>
              <a:gd name="connsiteY85" fmla="*/ 1960284 h 3609469"/>
              <a:gd name="connsiteX86" fmla="*/ 3445328 w 4808764"/>
              <a:gd name="connsiteY86" fmla="*/ 1943955 h 3609469"/>
              <a:gd name="connsiteX87" fmla="*/ 3453493 w 4808764"/>
              <a:gd name="connsiteY87" fmla="*/ 1919462 h 3609469"/>
              <a:gd name="connsiteX88" fmla="*/ 3526971 w 4808764"/>
              <a:gd name="connsiteY88" fmla="*/ 1862312 h 3609469"/>
              <a:gd name="connsiteX89" fmla="*/ 3575957 w 4808764"/>
              <a:gd name="connsiteY89" fmla="*/ 1813327 h 3609469"/>
              <a:gd name="connsiteX90" fmla="*/ 3600450 w 4808764"/>
              <a:gd name="connsiteY90" fmla="*/ 1788834 h 3609469"/>
              <a:gd name="connsiteX91" fmla="*/ 3649435 w 4808764"/>
              <a:gd name="connsiteY91" fmla="*/ 1756177 h 3609469"/>
              <a:gd name="connsiteX92" fmla="*/ 3657600 w 4808764"/>
              <a:gd name="connsiteY92" fmla="*/ 1731684 h 3609469"/>
              <a:gd name="connsiteX93" fmla="*/ 3682093 w 4808764"/>
              <a:gd name="connsiteY93" fmla="*/ 1715355 h 3609469"/>
              <a:gd name="connsiteX94" fmla="*/ 3731078 w 4808764"/>
              <a:gd name="connsiteY94" fmla="*/ 1666369 h 3609469"/>
              <a:gd name="connsiteX95" fmla="*/ 3731078 w 4808764"/>
              <a:gd name="connsiteY95" fmla="*/ 1666369 h 3609469"/>
              <a:gd name="connsiteX96" fmla="*/ 3747407 w 4808764"/>
              <a:gd name="connsiteY96" fmla="*/ 1641877 h 3609469"/>
              <a:gd name="connsiteX97" fmla="*/ 3763735 w 4808764"/>
              <a:gd name="connsiteY97" fmla="*/ 1609219 h 3609469"/>
              <a:gd name="connsiteX98" fmla="*/ 3788228 w 4808764"/>
              <a:gd name="connsiteY98" fmla="*/ 1584727 h 3609469"/>
              <a:gd name="connsiteX99" fmla="*/ 3829050 w 4808764"/>
              <a:gd name="connsiteY99" fmla="*/ 1511248 h 3609469"/>
              <a:gd name="connsiteX100" fmla="*/ 3845378 w 4808764"/>
              <a:gd name="connsiteY100" fmla="*/ 1486755 h 3609469"/>
              <a:gd name="connsiteX101" fmla="*/ 3869871 w 4808764"/>
              <a:gd name="connsiteY101" fmla="*/ 1462262 h 3609469"/>
              <a:gd name="connsiteX102" fmla="*/ 3910693 w 4808764"/>
              <a:gd name="connsiteY102" fmla="*/ 1405112 h 3609469"/>
              <a:gd name="connsiteX103" fmla="*/ 3951514 w 4808764"/>
              <a:gd name="connsiteY103" fmla="*/ 1347962 h 3609469"/>
              <a:gd name="connsiteX104" fmla="*/ 3967843 w 4808764"/>
              <a:gd name="connsiteY104" fmla="*/ 1323469 h 3609469"/>
              <a:gd name="connsiteX105" fmla="*/ 4016828 w 4808764"/>
              <a:gd name="connsiteY105" fmla="*/ 1282648 h 3609469"/>
              <a:gd name="connsiteX106" fmla="*/ 4033157 w 4808764"/>
              <a:gd name="connsiteY106" fmla="*/ 1258155 h 3609469"/>
              <a:gd name="connsiteX107" fmla="*/ 4057650 w 4808764"/>
              <a:gd name="connsiteY107" fmla="*/ 1233662 h 3609469"/>
              <a:gd name="connsiteX108" fmla="*/ 4098471 w 4808764"/>
              <a:gd name="connsiteY108" fmla="*/ 1176512 h 3609469"/>
              <a:gd name="connsiteX109" fmla="*/ 4139293 w 4808764"/>
              <a:gd name="connsiteY109" fmla="*/ 1119362 h 3609469"/>
              <a:gd name="connsiteX110" fmla="*/ 4163785 w 4808764"/>
              <a:gd name="connsiteY110" fmla="*/ 1062212 h 3609469"/>
              <a:gd name="connsiteX111" fmla="*/ 4180114 w 4808764"/>
              <a:gd name="connsiteY111" fmla="*/ 1013227 h 3609469"/>
              <a:gd name="connsiteX112" fmla="*/ 4212771 w 4808764"/>
              <a:gd name="connsiteY112" fmla="*/ 956077 h 3609469"/>
              <a:gd name="connsiteX113" fmla="*/ 4237264 w 4808764"/>
              <a:gd name="connsiteY113" fmla="*/ 898927 h 3609469"/>
              <a:gd name="connsiteX114" fmla="*/ 4261757 w 4808764"/>
              <a:gd name="connsiteY114" fmla="*/ 841777 h 3609469"/>
              <a:gd name="connsiteX115" fmla="*/ 4278085 w 4808764"/>
              <a:gd name="connsiteY115" fmla="*/ 817284 h 3609469"/>
              <a:gd name="connsiteX116" fmla="*/ 4327071 w 4808764"/>
              <a:gd name="connsiteY116" fmla="*/ 727477 h 3609469"/>
              <a:gd name="connsiteX117" fmla="*/ 4343400 w 4808764"/>
              <a:gd name="connsiteY117" fmla="*/ 678491 h 3609469"/>
              <a:gd name="connsiteX118" fmla="*/ 4351564 w 4808764"/>
              <a:gd name="connsiteY118" fmla="*/ 653998 h 3609469"/>
              <a:gd name="connsiteX119" fmla="*/ 4392385 w 4808764"/>
              <a:gd name="connsiteY119" fmla="*/ 605012 h 3609469"/>
              <a:gd name="connsiteX120" fmla="*/ 4400550 w 4808764"/>
              <a:gd name="connsiteY120" fmla="*/ 580519 h 3609469"/>
              <a:gd name="connsiteX121" fmla="*/ 4457700 w 4808764"/>
              <a:gd name="connsiteY121" fmla="*/ 507041 h 3609469"/>
              <a:gd name="connsiteX122" fmla="*/ 4474028 w 4808764"/>
              <a:gd name="connsiteY122" fmla="*/ 474384 h 3609469"/>
              <a:gd name="connsiteX123" fmla="*/ 4514850 w 4808764"/>
              <a:gd name="connsiteY123" fmla="*/ 417234 h 3609469"/>
              <a:gd name="connsiteX124" fmla="*/ 4547507 w 4808764"/>
              <a:gd name="connsiteY124" fmla="*/ 368248 h 3609469"/>
              <a:gd name="connsiteX125" fmla="*/ 4563835 w 4808764"/>
              <a:gd name="connsiteY125" fmla="*/ 343755 h 3609469"/>
              <a:gd name="connsiteX126" fmla="*/ 4580164 w 4808764"/>
              <a:gd name="connsiteY126" fmla="*/ 319262 h 3609469"/>
              <a:gd name="connsiteX127" fmla="*/ 4588328 w 4808764"/>
              <a:gd name="connsiteY127" fmla="*/ 294769 h 3609469"/>
              <a:gd name="connsiteX128" fmla="*/ 4604657 w 4808764"/>
              <a:gd name="connsiteY128" fmla="*/ 270277 h 3609469"/>
              <a:gd name="connsiteX129" fmla="*/ 4612821 w 4808764"/>
              <a:gd name="connsiteY129" fmla="*/ 237619 h 3609469"/>
              <a:gd name="connsiteX130" fmla="*/ 4637314 w 4808764"/>
              <a:gd name="connsiteY130" fmla="*/ 204962 h 3609469"/>
              <a:gd name="connsiteX131" fmla="*/ 4678135 w 4808764"/>
              <a:gd name="connsiteY131" fmla="*/ 139648 h 3609469"/>
              <a:gd name="connsiteX132" fmla="*/ 4727121 w 4808764"/>
              <a:gd name="connsiteY132" fmla="*/ 90662 h 3609469"/>
              <a:gd name="connsiteX133" fmla="*/ 4759778 w 4808764"/>
              <a:gd name="connsiteY133" fmla="*/ 58005 h 3609469"/>
              <a:gd name="connsiteX134" fmla="*/ 4784271 w 4808764"/>
              <a:gd name="connsiteY134" fmla="*/ 25348 h 3609469"/>
              <a:gd name="connsiteX135" fmla="*/ 4800600 w 4808764"/>
              <a:gd name="connsiteY135" fmla="*/ 855 h 3609469"/>
              <a:gd name="connsiteX136" fmla="*/ 4808764 w 4808764"/>
              <a:gd name="connsiteY136" fmla="*/ 855 h 360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808764" h="3609469">
                <a:moveTo>
                  <a:pt x="0" y="3609469"/>
                </a:moveTo>
                <a:cubicBezTo>
                  <a:pt x="59871" y="3606748"/>
                  <a:pt x="119857" y="3605902"/>
                  <a:pt x="179614" y="3601305"/>
                </a:cubicBezTo>
                <a:cubicBezTo>
                  <a:pt x="190802" y="3600444"/>
                  <a:pt x="201203" y="3594986"/>
                  <a:pt x="212271" y="3593141"/>
                </a:cubicBezTo>
                <a:cubicBezTo>
                  <a:pt x="233913" y="3589534"/>
                  <a:pt x="255814" y="3587698"/>
                  <a:pt x="277585" y="3584977"/>
                </a:cubicBezTo>
                <a:cubicBezTo>
                  <a:pt x="288471" y="3582255"/>
                  <a:pt x="299495" y="3580036"/>
                  <a:pt x="310243" y="3576812"/>
                </a:cubicBezTo>
                <a:cubicBezTo>
                  <a:pt x="326729" y="3571866"/>
                  <a:pt x="359228" y="3560484"/>
                  <a:pt x="359228" y="3560484"/>
                </a:cubicBezTo>
                <a:cubicBezTo>
                  <a:pt x="367392" y="3555041"/>
                  <a:pt x="374945" y="3548543"/>
                  <a:pt x="383721" y="3544155"/>
                </a:cubicBezTo>
                <a:cubicBezTo>
                  <a:pt x="399494" y="3536269"/>
                  <a:pt x="435063" y="3530156"/>
                  <a:pt x="449035" y="3527827"/>
                </a:cubicBezTo>
                <a:cubicBezTo>
                  <a:pt x="503715" y="3518713"/>
                  <a:pt x="516305" y="3521734"/>
                  <a:pt x="571500" y="3503334"/>
                </a:cubicBezTo>
                <a:cubicBezTo>
                  <a:pt x="633072" y="3482808"/>
                  <a:pt x="557171" y="3510498"/>
                  <a:pt x="620485" y="3478841"/>
                </a:cubicBezTo>
                <a:cubicBezTo>
                  <a:pt x="628182" y="3474992"/>
                  <a:pt x="637068" y="3474067"/>
                  <a:pt x="644978" y="3470677"/>
                </a:cubicBezTo>
                <a:cubicBezTo>
                  <a:pt x="715598" y="3440411"/>
                  <a:pt x="644688" y="3465330"/>
                  <a:pt x="702128" y="3446184"/>
                </a:cubicBezTo>
                <a:cubicBezTo>
                  <a:pt x="772322" y="3399387"/>
                  <a:pt x="683510" y="3455493"/>
                  <a:pt x="751114" y="3421691"/>
                </a:cubicBezTo>
                <a:cubicBezTo>
                  <a:pt x="759890" y="3417303"/>
                  <a:pt x="766385" y="3408715"/>
                  <a:pt x="775607" y="3405362"/>
                </a:cubicBezTo>
                <a:cubicBezTo>
                  <a:pt x="796697" y="3397693"/>
                  <a:pt x="840921" y="3389034"/>
                  <a:pt x="840921" y="3389034"/>
                </a:cubicBezTo>
                <a:cubicBezTo>
                  <a:pt x="849085" y="3383591"/>
                  <a:pt x="856395" y="3376570"/>
                  <a:pt x="865414" y="3372705"/>
                </a:cubicBezTo>
                <a:cubicBezTo>
                  <a:pt x="875727" y="3368285"/>
                  <a:pt x="887282" y="3367623"/>
                  <a:pt x="898071" y="3364541"/>
                </a:cubicBezTo>
                <a:cubicBezTo>
                  <a:pt x="906346" y="3362177"/>
                  <a:pt x="914400" y="3359098"/>
                  <a:pt x="922564" y="3356377"/>
                </a:cubicBezTo>
                <a:cubicBezTo>
                  <a:pt x="930728" y="3350934"/>
                  <a:pt x="938736" y="3345249"/>
                  <a:pt x="947057" y="3340048"/>
                </a:cubicBezTo>
                <a:cubicBezTo>
                  <a:pt x="960513" y="3331638"/>
                  <a:pt x="975830" y="3325882"/>
                  <a:pt x="987878" y="3315555"/>
                </a:cubicBezTo>
                <a:cubicBezTo>
                  <a:pt x="995328" y="3309169"/>
                  <a:pt x="996822" y="3297523"/>
                  <a:pt x="1004207" y="3291062"/>
                </a:cubicBezTo>
                <a:cubicBezTo>
                  <a:pt x="1018976" y="3278139"/>
                  <a:pt x="1036864" y="3269291"/>
                  <a:pt x="1053193" y="3258405"/>
                </a:cubicBezTo>
                <a:cubicBezTo>
                  <a:pt x="1084846" y="3237303"/>
                  <a:pt x="1068376" y="3245180"/>
                  <a:pt x="1102178" y="3233912"/>
                </a:cubicBezTo>
                <a:cubicBezTo>
                  <a:pt x="1107621" y="3225748"/>
                  <a:pt x="1111569" y="3216357"/>
                  <a:pt x="1118507" y="3209419"/>
                </a:cubicBezTo>
                <a:cubicBezTo>
                  <a:pt x="1134333" y="3193593"/>
                  <a:pt x="1147573" y="3191567"/>
                  <a:pt x="1167493" y="3184927"/>
                </a:cubicBezTo>
                <a:lnTo>
                  <a:pt x="1216478" y="3152269"/>
                </a:lnTo>
                <a:cubicBezTo>
                  <a:pt x="1224642" y="3146826"/>
                  <a:pt x="1231662" y="3139044"/>
                  <a:pt x="1240971" y="3135941"/>
                </a:cubicBezTo>
                <a:lnTo>
                  <a:pt x="1289957" y="3119612"/>
                </a:lnTo>
                <a:lnTo>
                  <a:pt x="1314450" y="3111448"/>
                </a:lnTo>
                <a:lnTo>
                  <a:pt x="1338943" y="3103284"/>
                </a:lnTo>
                <a:cubicBezTo>
                  <a:pt x="1409128" y="3056491"/>
                  <a:pt x="1320330" y="3112590"/>
                  <a:pt x="1387928" y="3078791"/>
                </a:cubicBezTo>
                <a:cubicBezTo>
                  <a:pt x="1396704" y="3074403"/>
                  <a:pt x="1403454" y="3066447"/>
                  <a:pt x="1412421" y="3062462"/>
                </a:cubicBezTo>
                <a:cubicBezTo>
                  <a:pt x="1428149" y="3055472"/>
                  <a:pt x="1445078" y="3051577"/>
                  <a:pt x="1461407" y="3046134"/>
                </a:cubicBezTo>
                <a:cubicBezTo>
                  <a:pt x="1469571" y="3043413"/>
                  <a:pt x="1478739" y="3042743"/>
                  <a:pt x="1485900" y="3037969"/>
                </a:cubicBezTo>
                <a:cubicBezTo>
                  <a:pt x="1517553" y="3016868"/>
                  <a:pt x="1501084" y="3024744"/>
                  <a:pt x="1534885" y="3013477"/>
                </a:cubicBezTo>
                <a:cubicBezTo>
                  <a:pt x="1543049" y="3008034"/>
                  <a:pt x="1550602" y="3001536"/>
                  <a:pt x="1559378" y="2997148"/>
                </a:cubicBezTo>
                <a:cubicBezTo>
                  <a:pt x="1567075" y="2993299"/>
                  <a:pt x="1576399" y="2993254"/>
                  <a:pt x="1583871" y="2988984"/>
                </a:cubicBezTo>
                <a:cubicBezTo>
                  <a:pt x="1595685" y="2982233"/>
                  <a:pt x="1604989" y="2971703"/>
                  <a:pt x="1616528" y="2964491"/>
                </a:cubicBezTo>
                <a:cubicBezTo>
                  <a:pt x="1626849" y="2958040"/>
                  <a:pt x="1638749" y="2954424"/>
                  <a:pt x="1649185" y="2948162"/>
                </a:cubicBezTo>
                <a:cubicBezTo>
                  <a:pt x="1666013" y="2938065"/>
                  <a:pt x="1681842" y="2926391"/>
                  <a:pt x="1698171" y="2915505"/>
                </a:cubicBezTo>
                <a:lnTo>
                  <a:pt x="1722664" y="2899177"/>
                </a:lnTo>
                <a:cubicBezTo>
                  <a:pt x="1730828" y="2893734"/>
                  <a:pt x="1737848" y="2885951"/>
                  <a:pt x="1747157" y="2882848"/>
                </a:cubicBezTo>
                <a:lnTo>
                  <a:pt x="1771650" y="2874684"/>
                </a:lnTo>
                <a:lnTo>
                  <a:pt x="1820635" y="2842027"/>
                </a:lnTo>
                <a:cubicBezTo>
                  <a:pt x="1828799" y="2836584"/>
                  <a:pt x="1835819" y="2828801"/>
                  <a:pt x="1845128" y="2825698"/>
                </a:cubicBezTo>
                <a:cubicBezTo>
                  <a:pt x="1853292" y="2822977"/>
                  <a:pt x="1861346" y="2819898"/>
                  <a:pt x="1869621" y="2817534"/>
                </a:cubicBezTo>
                <a:cubicBezTo>
                  <a:pt x="1880410" y="2814451"/>
                  <a:pt x="1891920" y="2813685"/>
                  <a:pt x="1902278" y="2809369"/>
                </a:cubicBezTo>
                <a:cubicBezTo>
                  <a:pt x="1924747" y="2800007"/>
                  <a:pt x="1947340" y="2790214"/>
                  <a:pt x="1967593" y="2776712"/>
                </a:cubicBezTo>
                <a:cubicBezTo>
                  <a:pt x="2023739" y="2739281"/>
                  <a:pt x="1997961" y="2750261"/>
                  <a:pt x="2041071" y="2735891"/>
                </a:cubicBezTo>
                <a:cubicBezTo>
                  <a:pt x="2057400" y="2725005"/>
                  <a:pt x="2074357" y="2715009"/>
                  <a:pt x="2090057" y="2703234"/>
                </a:cubicBezTo>
                <a:cubicBezTo>
                  <a:pt x="2100943" y="2695070"/>
                  <a:pt x="2111567" y="2686544"/>
                  <a:pt x="2122714" y="2678741"/>
                </a:cubicBezTo>
                <a:cubicBezTo>
                  <a:pt x="2138791" y="2667487"/>
                  <a:pt x="2155371" y="2656970"/>
                  <a:pt x="2171700" y="2646084"/>
                </a:cubicBezTo>
                <a:cubicBezTo>
                  <a:pt x="2179864" y="2640641"/>
                  <a:pt x="2188531" y="2635885"/>
                  <a:pt x="2196193" y="2629755"/>
                </a:cubicBezTo>
                <a:cubicBezTo>
                  <a:pt x="2206205" y="2621746"/>
                  <a:pt x="2244179" y="2589433"/>
                  <a:pt x="2261507" y="2580769"/>
                </a:cubicBezTo>
                <a:cubicBezTo>
                  <a:pt x="2269204" y="2576920"/>
                  <a:pt x="2277836" y="2575326"/>
                  <a:pt x="2286000" y="2572605"/>
                </a:cubicBezTo>
                <a:cubicBezTo>
                  <a:pt x="2294164" y="2564441"/>
                  <a:pt x="2300886" y="2554517"/>
                  <a:pt x="2310493" y="2548112"/>
                </a:cubicBezTo>
                <a:cubicBezTo>
                  <a:pt x="2317653" y="2543338"/>
                  <a:pt x="2327288" y="2543797"/>
                  <a:pt x="2334985" y="2539948"/>
                </a:cubicBezTo>
                <a:cubicBezTo>
                  <a:pt x="2343761" y="2535560"/>
                  <a:pt x="2350702" y="2528007"/>
                  <a:pt x="2359478" y="2523619"/>
                </a:cubicBezTo>
                <a:cubicBezTo>
                  <a:pt x="2427046" y="2489835"/>
                  <a:pt x="2331686" y="2550093"/>
                  <a:pt x="2416628" y="2499127"/>
                </a:cubicBezTo>
                <a:cubicBezTo>
                  <a:pt x="2433456" y="2489030"/>
                  <a:pt x="2446996" y="2472675"/>
                  <a:pt x="2465614" y="2466469"/>
                </a:cubicBezTo>
                <a:lnTo>
                  <a:pt x="2514600" y="2450141"/>
                </a:lnTo>
                <a:cubicBezTo>
                  <a:pt x="2584796" y="2403343"/>
                  <a:pt x="2495982" y="2459450"/>
                  <a:pt x="2563585" y="2425648"/>
                </a:cubicBezTo>
                <a:cubicBezTo>
                  <a:pt x="2572361" y="2421260"/>
                  <a:pt x="2579111" y="2413304"/>
                  <a:pt x="2588078" y="2409319"/>
                </a:cubicBezTo>
                <a:cubicBezTo>
                  <a:pt x="2603806" y="2402329"/>
                  <a:pt x="2637064" y="2392991"/>
                  <a:pt x="2637064" y="2392991"/>
                </a:cubicBezTo>
                <a:cubicBezTo>
                  <a:pt x="2645228" y="2387548"/>
                  <a:pt x="2652590" y="2380647"/>
                  <a:pt x="2661557" y="2376662"/>
                </a:cubicBezTo>
                <a:cubicBezTo>
                  <a:pt x="2677285" y="2369672"/>
                  <a:pt x="2710543" y="2360334"/>
                  <a:pt x="2710543" y="2360334"/>
                </a:cubicBezTo>
                <a:cubicBezTo>
                  <a:pt x="2780728" y="2313541"/>
                  <a:pt x="2691930" y="2369640"/>
                  <a:pt x="2759528" y="2335841"/>
                </a:cubicBezTo>
                <a:cubicBezTo>
                  <a:pt x="2768304" y="2331453"/>
                  <a:pt x="2775501" y="2324380"/>
                  <a:pt x="2784021" y="2319512"/>
                </a:cubicBezTo>
                <a:cubicBezTo>
                  <a:pt x="2794588" y="2313474"/>
                  <a:pt x="2806111" y="2309222"/>
                  <a:pt x="2816678" y="2303184"/>
                </a:cubicBezTo>
                <a:cubicBezTo>
                  <a:pt x="2825198" y="2298316"/>
                  <a:pt x="2832395" y="2291243"/>
                  <a:pt x="2841171" y="2286855"/>
                </a:cubicBezTo>
                <a:cubicBezTo>
                  <a:pt x="2854279" y="2280301"/>
                  <a:pt x="2868686" y="2276669"/>
                  <a:pt x="2881993" y="2270527"/>
                </a:cubicBezTo>
                <a:cubicBezTo>
                  <a:pt x="2904094" y="2260327"/>
                  <a:pt x="2925536" y="2248755"/>
                  <a:pt x="2947307" y="2237869"/>
                </a:cubicBezTo>
                <a:lnTo>
                  <a:pt x="2979964" y="2221541"/>
                </a:lnTo>
                <a:cubicBezTo>
                  <a:pt x="2990850" y="2216098"/>
                  <a:pt x="3001321" y="2209732"/>
                  <a:pt x="3012621" y="2205212"/>
                </a:cubicBezTo>
                <a:cubicBezTo>
                  <a:pt x="3026228" y="2199769"/>
                  <a:pt x="3040051" y="2194836"/>
                  <a:pt x="3053443" y="2188884"/>
                </a:cubicBezTo>
                <a:cubicBezTo>
                  <a:pt x="3064565" y="2183941"/>
                  <a:pt x="3075664" y="2178817"/>
                  <a:pt x="3086100" y="2172555"/>
                </a:cubicBezTo>
                <a:cubicBezTo>
                  <a:pt x="3102928" y="2162458"/>
                  <a:pt x="3116468" y="2146104"/>
                  <a:pt x="3135085" y="2139898"/>
                </a:cubicBezTo>
                <a:lnTo>
                  <a:pt x="3159578" y="2131734"/>
                </a:lnTo>
                <a:cubicBezTo>
                  <a:pt x="3175907" y="2120848"/>
                  <a:pt x="3189947" y="2105283"/>
                  <a:pt x="3208564" y="2099077"/>
                </a:cubicBezTo>
                <a:cubicBezTo>
                  <a:pt x="3216728" y="2096355"/>
                  <a:pt x="3225534" y="2095091"/>
                  <a:pt x="3233057" y="2090912"/>
                </a:cubicBezTo>
                <a:cubicBezTo>
                  <a:pt x="3250212" y="2081381"/>
                  <a:pt x="3265714" y="2069141"/>
                  <a:pt x="3282043" y="2058255"/>
                </a:cubicBezTo>
                <a:cubicBezTo>
                  <a:pt x="3290207" y="2052812"/>
                  <a:pt x="3297227" y="2045030"/>
                  <a:pt x="3306535" y="2041927"/>
                </a:cubicBezTo>
                <a:cubicBezTo>
                  <a:pt x="3314699" y="2039205"/>
                  <a:pt x="3323505" y="2037941"/>
                  <a:pt x="3331028" y="2033762"/>
                </a:cubicBezTo>
                <a:cubicBezTo>
                  <a:pt x="3348183" y="2024231"/>
                  <a:pt x="3363685" y="2011991"/>
                  <a:pt x="3380014" y="2001105"/>
                </a:cubicBezTo>
                <a:lnTo>
                  <a:pt x="3404507" y="1984777"/>
                </a:lnTo>
                <a:cubicBezTo>
                  <a:pt x="3409950" y="1976613"/>
                  <a:pt x="3413897" y="1967222"/>
                  <a:pt x="3420835" y="1960284"/>
                </a:cubicBezTo>
                <a:cubicBezTo>
                  <a:pt x="3427773" y="1953346"/>
                  <a:pt x="3439198" y="1951617"/>
                  <a:pt x="3445328" y="1943955"/>
                </a:cubicBezTo>
                <a:cubicBezTo>
                  <a:pt x="3450704" y="1937235"/>
                  <a:pt x="3448719" y="1926623"/>
                  <a:pt x="3453493" y="1919462"/>
                </a:cubicBezTo>
                <a:cubicBezTo>
                  <a:pt x="3476477" y="1884986"/>
                  <a:pt x="3494528" y="1894755"/>
                  <a:pt x="3526971" y="1862312"/>
                </a:cubicBezTo>
                <a:lnTo>
                  <a:pt x="3575957" y="1813327"/>
                </a:lnTo>
                <a:cubicBezTo>
                  <a:pt x="3584121" y="1805163"/>
                  <a:pt x="3590843" y="1795239"/>
                  <a:pt x="3600450" y="1788834"/>
                </a:cubicBezTo>
                <a:lnTo>
                  <a:pt x="3649435" y="1756177"/>
                </a:lnTo>
                <a:cubicBezTo>
                  <a:pt x="3652157" y="1748013"/>
                  <a:pt x="3652224" y="1738404"/>
                  <a:pt x="3657600" y="1731684"/>
                </a:cubicBezTo>
                <a:cubicBezTo>
                  <a:pt x="3663730" y="1724022"/>
                  <a:pt x="3674759" y="1721874"/>
                  <a:pt x="3682093" y="1715355"/>
                </a:cubicBezTo>
                <a:cubicBezTo>
                  <a:pt x="3699352" y="1700013"/>
                  <a:pt x="3714750" y="1682698"/>
                  <a:pt x="3731078" y="1666369"/>
                </a:cubicBezTo>
                <a:lnTo>
                  <a:pt x="3731078" y="1666369"/>
                </a:lnTo>
                <a:cubicBezTo>
                  <a:pt x="3736521" y="1658205"/>
                  <a:pt x="3742539" y="1650396"/>
                  <a:pt x="3747407" y="1641877"/>
                </a:cubicBezTo>
                <a:cubicBezTo>
                  <a:pt x="3753445" y="1631310"/>
                  <a:pt x="3756661" y="1619123"/>
                  <a:pt x="3763735" y="1609219"/>
                </a:cubicBezTo>
                <a:cubicBezTo>
                  <a:pt x="3770446" y="1599824"/>
                  <a:pt x="3780064" y="1592891"/>
                  <a:pt x="3788228" y="1584727"/>
                </a:cubicBezTo>
                <a:cubicBezTo>
                  <a:pt x="3802599" y="1541616"/>
                  <a:pt x="3791619" y="1567396"/>
                  <a:pt x="3829050" y="1511248"/>
                </a:cubicBezTo>
                <a:cubicBezTo>
                  <a:pt x="3834493" y="1503084"/>
                  <a:pt x="3838440" y="1493693"/>
                  <a:pt x="3845378" y="1486755"/>
                </a:cubicBezTo>
                <a:cubicBezTo>
                  <a:pt x="3853542" y="1478591"/>
                  <a:pt x="3863160" y="1471657"/>
                  <a:pt x="3869871" y="1462262"/>
                </a:cubicBezTo>
                <a:cubicBezTo>
                  <a:pt x="3923602" y="1387040"/>
                  <a:pt x="3847010" y="1468795"/>
                  <a:pt x="3910693" y="1405112"/>
                </a:cubicBezTo>
                <a:cubicBezTo>
                  <a:pt x="3925694" y="1360108"/>
                  <a:pt x="3909250" y="1397270"/>
                  <a:pt x="3951514" y="1347962"/>
                </a:cubicBezTo>
                <a:cubicBezTo>
                  <a:pt x="3957900" y="1340512"/>
                  <a:pt x="3960905" y="1330407"/>
                  <a:pt x="3967843" y="1323469"/>
                </a:cubicBezTo>
                <a:cubicBezTo>
                  <a:pt x="4032066" y="1259246"/>
                  <a:pt x="3949948" y="1362903"/>
                  <a:pt x="4016828" y="1282648"/>
                </a:cubicBezTo>
                <a:cubicBezTo>
                  <a:pt x="4023110" y="1275110"/>
                  <a:pt x="4026875" y="1265693"/>
                  <a:pt x="4033157" y="1258155"/>
                </a:cubicBezTo>
                <a:cubicBezTo>
                  <a:pt x="4040549" y="1249285"/>
                  <a:pt x="4050136" y="1242428"/>
                  <a:pt x="4057650" y="1233662"/>
                </a:cubicBezTo>
                <a:cubicBezTo>
                  <a:pt x="4080528" y="1206971"/>
                  <a:pt x="4080005" y="1202364"/>
                  <a:pt x="4098471" y="1176512"/>
                </a:cubicBezTo>
                <a:cubicBezTo>
                  <a:pt x="4149123" y="1105599"/>
                  <a:pt x="4100798" y="1177103"/>
                  <a:pt x="4139293" y="1119362"/>
                </a:cubicBezTo>
                <a:cubicBezTo>
                  <a:pt x="4165567" y="1040538"/>
                  <a:pt x="4123440" y="1163073"/>
                  <a:pt x="4163785" y="1062212"/>
                </a:cubicBezTo>
                <a:cubicBezTo>
                  <a:pt x="4170177" y="1046231"/>
                  <a:pt x="4172417" y="1028622"/>
                  <a:pt x="4180114" y="1013227"/>
                </a:cubicBezTo>
                <a:cubicBezTo>
                  <a:pt x="4200831" y="971793"/>
                  <a:pt x="4189692" y="990696"/>
                  <a:pt x="4212771" y="956077"/>
                </a:cubicBezTo>
                <a:cubicBezTo>
                  <a:pt x="4231917" y="898637"/>
                  <a:pt x="4206998" y="969547"/>
                  <a:pt x="4237264" y="898927"/>
                </a:cubicBezTo>
                <a:cubicBezTo>
                  <a:pt x="4256895" y="853121"/>
                  <a:pt x="4230805" y="895943"/>
                  <a:pt x="4261757" y="841777"/>
                </a:cubicBezTo>
                <a:cubicBezTo>
                  <a:pt x="4266625" y="833258"/>
                  <a:pt x="4273697" y="826060"/>
                  <a:pt x="4278085" y="817284"/>
                </a:cubicBezTo>
                <a:cubicBezTo>
                  <a:pt x="4325315" y="722823"/>
                  <a:pt x="4254667" y="836082"/>
                  <a:pt x="4327071" y="727477"/>
                </a:cubicBezTo>
                <a:lnTo>
                  <a:pt x="4343400" y="678491"/>
                </a:lnTo>
                <a:cubicBezTo>
                  <a:pt x="4346121" y="670327"/>
                  <a:pt x="4345479" y="660083"/>
                  <a:pt x="4351564" y="653998"/>
                </a:cubicBezTo>
                <a:cubicBezTo>
                  <a:pt x="4369622" y="635940"/>
                  <a:pt x="4381017" y="627747"/>
                  <a:pt x="4392385" y="605012"/>
                </a:cubicBezTo>
                <a:cubicBezTo>
                  <a:pt x="4396234" y="597315"/>
                  <a:pt x="4396370" y="588042"/>
                  <a:pt x="4400550" y="580519"/>
                </a:cubicBezTo>
                <a:cubicBezTo>
                  <a:pt x="4424964" y="536575"/>
                  <a:pt x="4427949" y="536792"/>
                  <a:pt x="4457700" y="507041"/>
                </a:cubicBezTo>
                <a:cubicBezTo>
                  <a:pt x="4463143" y="496155"/>
                  <a:pt x="4467990" y="484951"/>
                  <a:pt x="4474028" y="474384"/>
                </a:cubicBezTo>
                <a:cubicBezTo>
                  <a:pt x="4485824" y="453741"/>
                  <a:pt x="4501223" y="436701"/>
                  <a:pt x="4514850" y="417234"/>
                </a:cubicBezTo>
                <a:cubicBezTo>
                  <a:pt x="4526104" y="401157"/>
                  <a:pt x="4536621" y="384577"/>
                  <a:pt x="4547507" y="368248"/>
                </a:cubicBezTo>
                <a:lnTo>
                  <a:pt x="4563835" y="343755"/>
                </a:lnTo>
                <a:lnTo>
                  <a:pt x="4580164" y="319262"/>
                </a:lnTo>
                <a:cubicBezTo>
                  <a:pt x="4582885" y="311098"/>
                  <a:pt x="4584479" y="302466"/>
                  <a:pt x="4588328" y="294769"/>
                </a:cubicBezTo>
                <a:cubicBezTo>
                  <a:pt x="4592716" y="285993"/>
                  <a:pt x="4600792" y="279296"/>
                  <a:pt x="4604657" y="270277"/>
                </a:cubicBezTo>
                <a:cubicBezTo>
                  <a:pt x="4609077" y="259963"/>
                  <a:pt x="4607803" y="247655"/>
                  <a:pt x="4612821" y="237619"/>
                </a:cubicBezTo>
                <a:cubicBezTo>
                  <a:pt x="4618906" y="225448"/>
                  <a:pt x="4630102" y="216501"/>
                  <a:pt x="4637314" y="204962"/>
                </a:cubicBezTo>
                <a:cubicBezTo>
                  <a:pt x="4665138" y="160444"/>
                  <a:pt x="4640293" y="181696"/>
                  <a:pt x="4678135" y="139648"/>
                </a:cubicBezTo>
                <a:cubicBezTo>
                  <a:pt x="4693583" y="122484"/>
                  <a:pt x="4710792" y="106991"/>
                  <a:pt x="4727121" y="90662"/>
                </a:cubicBezTo>
                <a:cubicBezTo>
                  <a:pt x="4738007" y="79776"/>
                  <a:pt x="4750541" y="70321"/>
                  <a:pt x="4759778" y="58005"/>
                </a:cubicBezTo>
                <a:cubicBezTo>
                  <a:pt x="4767942" y="47119"/>
                  <a:pt x="4776362" y="36421"/>
                  <a:pt x="4784271" y="25348"/>
                </a:cubicBezTo>
                <a:cubicBezTo>
                  <a:pt x="4789974" y="17363"/>
                  <a:pt x="4793662" y="7793"/>
                  <a:pt x="4800600" y="855"/>
                </a:cubicBezTo>
                <a:cubicBezTo>
                  <a:pt x="4802524" y="-1069"/>
                  <a:pt x="4806043" y="855"/>
                  <a:pt x="4808764" y="855"/>
                </a:cubicBezTo>
              </a:path>
            </a:pathLst>
          </a:custGeom>
          <a:noFill/>
          <a:ln w="762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
        <p:nvSpPr>
          <p:cNvPr id="13" name="Textfeld 12"/>
          <p:cNvSpPr txBox="1"/>
          <p:nvPr/>
        </p:nvSpPr>
        <p:spPr>
          <a:xfrm>
            <a:off x="5274078" y="1917145"/>
            <a:ext cx="2469266" cy="253916"/>
          </a:xfrm>
          <a:prstGeom prst="rect">
            <a:avLst/>
          </a:prstGeom>
        </p:spPr>
        <p:txBody>
          <a:bodyPr vert="horz" wrap="none" lIns="68580" tIns="34290" rIns="68580" bIns="34290" rtlCol="0" anchor="t">
            <a:spAutoFit/>
          </a:bodyPr>
          <a:lstStyle/>
          <a:p>
            <a:pPr algn="l"/>
            <a:r>
              <a:rPr lang="en-US" sz="1200" dirty="0">
                <a:solidFill>
                  <a:schemeClr val="bg1"/>
                </a:solidFill>
              </a:rPr>
              <a:t>FLF2: Last Super-FRS focal plane</a:t>
            </a:r>
          </a:p>
        </p:txBody>
      </p:sp>
      <p:sp>
        <p:nvSpPr>
          <p:cNvPr id="8" name="Textfeld 4">
            <a:extLst>
              <a:ext uri="{FF2B5EF4-FFF2-40B4-BE49-F238E27FC236}">
                <a16:creationId xmlns:a16="http://schemas.microsoft.com/office/drawing/2014/main" id="{45E85697-ABD0-0A41-8F1A-4292D06E7BF8}"/>
              </a:ext>
            </a:extLst>
          </p:cNvPr>
          <p:cNvSpPr txBox="1"/>
          <p:nvPr/>
        </p:nvSpPr>
        <p:spPr>
          <a:xfrm>
            <a:off x="2303748" y="1298254"/>
            <a:ext cx="1723549" cy="923330"/>
          </a:xfrm>
          <a:prstGeom prst="rect">
            <a:avLst/>
          </a:prstGeom>
          <a:noFill/>
        </p:spPr>
        <p:txBody>
          <a:bodyPr wrap="none" rtlCol="0">
            <a:spAutoFit/>
          </a:bodyPr>
          <a:lstStyle/>
          <a:p>
            <a:pPr defTabSz="685800" fontAlgn="base">
              <a:spcBef>
                <a:spcPct val="0"/>
              </a:spcBef>
              <a:spcAft>
                <a:spcPct val="0"/>
              </a:spcAft>
              <a:defRPr/>
            </a:pPr>
            <a:r>
              <a:rPr lang="de-DE" dirty="0">
                <a:solidFill>
                  <a:srgbClr val="FFC000"/>
                </a:solidFill>
                <a:latin typeface="Arial"/>
                <a:cs typeface="Arial" charset="0"/>
              </a:rPr>
              <a:t>DESPEC </a:t>
            </a:r>
            <a:r>
              <a:rPr lang="de-DE" dirty="0" err="1">
                <a:solidFill>
                  <a:srgbClr val="FFC000"/>
                </a:solidFill>
                <a:latin typeface="Arial"/>
                <a:cs typeface="Arial" charset="0"/>
              </a:rPr>
              <a:t>or</a:t>
            </a:r>
            <a:r>
              <a:rPr lang="de-DE" dirty="0">
                <a:solidFill>
                  <a:srgbClr val="FFC000"/>
                </a:solidFill>
                <a:latin typeface="Arial"/>
                <a:cs typeface="Arial" charset="0"/>
              </a:rPr>
              <a:t> </a:t>
            </a:r>
          </a:p>
          <a:p>
            <a:pPr defTabSz="685800" fontAlgn="base">
              <a:spcBef>
                <a:spcPct val="0"/>
              </a:spcBef>
              <a:spcAft>
                <a:spcPct val="0"/>
              </a:spcAft>
              <a:defRPr/>
            </a:pPr>
            <a:r>
              <a:rPr lang="de-DE" dirty="0">
                <a:solidFill>
                  <a:srgbClr val="FFC000"/>
                </a:solidFill>
                <a:latin typeface="Arial"/>
                <a:cs typeface="Arial" charset="0"/>
              </a:rPr>
              <a:t>Super-FRS EC</a:t>
            </a:r>
          </a:p>
          <a:p>
            <a:pPr defTabSz="685800" fontAlgn="base">
              <a:spcBef>
                <a:spcPct val="0"/>
              </a:spcBef>
              <a:spcAft>
                <a:spcPct val="0"/>
              </a:spcAft>
              <a:defRPr/>
            </a:pPr>
            <a:r>
              <a:rPr lang="de-DE" dirty="0">
                <a:solidFill>
                  <a:srgbClr val="FFC000"/>
                </a:solidFill>
                <a:latin typeface="Arial"/>
                <a:cs typeface="Arial" charset="0"/>
              </a:rPr>
              <a:t>(2028+)</a:t>
            </a:r>
          </a:p>
        </p:txBody>
      </p:sp>
      <p:sp>
        <p:nvSpPr>
          <p:cNvPr id="11" name="Textfeld 17">
            <a:extLst>
              <a:ext uri="{FF2B5EF4-FFF2-40B4-BE49-F238E27FC236}">
                <a16:creationId xmlns:a16="http://schemas.microsoft.com/office/drawing/2014/main" id="{E3673B6C-038C-EF4B-AF81-54A4671909B6}"/>
              </a:ext>
            </a:extLst>
          </p:cNvPr>
          <p:cNvSpPr txBox="1"/>
          <p:nvPr/>
        </p:nvSpPr>
        <p:spPr>
          <a:xfrm>
            <a:off x="3616818" y="2025376"/>
            <a:ext cx="698600" cy="300082"/>
          </a:xfrm>
          <a:prstGeom prst="rect">
            <a:avLst/>
          </a:prstGeom>
          <a:solidFill>
            <a:schemeClr val="bg1">
              <a:alpha val="70000"/>
            </a:schemeClr>
          </a:solidFill>
        </p:spPr>
        <p:txBody>
          <a:bodyPr wrap="square" rtlCol="0">
            <a:spAutoFit/>
          </a:bodyPr>
          <a:lstStyle/>
          <a:p>
            <a:pPr defTabSz="342900"/>
            <a:r>
              <a:rPr lang="de-DE" sz="1350" b="1" dirty="0">
                <a:solidFill>
                  <a:srgbClr val="FF3399"/>
                </a:solidFill>
                <a:latin typeface="Arial"/>
              </a:rPr>
              <a:t>FLF2</a:t>
            </a:r>
          </a:p>
        </p:txBody>
      </p:sp>
      <p:sp>
        <p:nvSpPr>
          <p:cNvPr id="12" name="Textfeld 7">
            <a:extLst>
              <a:ext uri="{FF2B5EF4-FFF2-40B4-BE49-F238E27FC236}">
                <a16:creationId xmlns:a16="http://schemas.microsoft.com/office/drawing/2014/main" id="{BCA0CB8C-45F6-1D45-AAD3-7207D712DDCA}"/>
              </a:ext>
            </a:extLst>
          </p:cNvPr>
          <p:cNvSpPr txBox="1"/>
          <p:nvPr/>
        </p:nvSpPr>
        <p:spPr>
          <a:xfrm>
            <a:off x="1102534" y="4479977"/>
            <a:ext cx="6782947" cy="561692"/>
          </a:xfrm>
          <a:prstGeom prst="rect">
            <a:avLst/>
          </a:prstGeom>
        </p:spPr>
        <p:txBody>
          <a:bodyPr vert="horz" wrap="none" lIns="68580" tIns="34290" rIns="68580" bIns="34290" rtlCol="0" anchor="t">
            <a:spAutoFit/>
          </a:bodyPr>
          <a:lstStyle/>
          <a:p>
            <a:pPr algn="l"/>
            <a:r>
              <a:rPr lang="en-US" sz="1600" dirty="0"/>
              <a:t>Will allow </a:t>
            </a:r>
            <a:r>
              <a:rPr lang="en-US" sz="1600" b="1" dirty="0">
                <a:solidFill>
                  <a:srgbClr val="FF0000"/>
                </a:solidFill>
              </a:rPr>
              <a:t>full parallel operation </a:t>
            </a:r>
            <a:r>
              <a:rPr lang="en-US" sz="1600" dirty="0"/>
              <a:t>of </a:t>
            </a:r>
            <a:r>
              <a:rPr lang="en-US" sz="1600" dirty="0">
                <a:solidFill>
                  <a:srgbClr val="FF0000"/>
                </a:solidFill>
              </a:rPr>
              <a:t>DESPEC, Super-FRS EC, R3B</a:t>
            </a:r>
            <a:r>
              <a:rPr lang="en-US" sz="1600" dirty="0"/>
              <a:t>:</a:t>
            </a:r>
          </a:p>
          <a:p>
            <a:pPr algn="l"/>
            <a:r>
              <a:rPr lang="en-US" sz="1600" dirty="0">
                <a:solidFill>
                  <a:srgbClr val="FF0000"/>
                </a:solidFill>
              </a:rPr>
              <a:t>No</a:t>
            </a:r>
            <a:r>
              <a:rPr lang="en-US" sz="1600" dirty="0">
                <a:solidFill>
                  <a:srgbClr val="7030A0"/>
                </a:solidFill>
              </a:rPr>
              <a:t> </a:t>
            </a:r>
            <a:r>
              <a:rPr lang="en-US" sz="1600" dirty="0"/>
              <a:t>loss of operation time for set-up changes </a:t>
            </a:r>
            <a:r>
              <a:rPr lang="en-US" sz="1600" dirty="0">
                <a:solidFill>
                  <a:srgbClr val="FF0000"/>
                </a:solidFill>
              </a:rPr>
              <a:t>if shielded by movable wall</a:t>
            </a:r>
          </a:p>
        </p:txBody>
      </p:sp>
      <p:sp>
        <p:nvSpPr>
          <p:cNvPr id="3" name="Footer Placeholder 2">
            <a:extLst>
              <a:ext uri="{FF2B5EF4-FFF2-40B4-BE49-F238E27FC236}">
                <a16:creationId xmlns:a16="http://schemas.microsoft.com/office/drawing/2014/main" id="{D29BB122-5BE1-4044-94E7-9F8621AA1E8C}"/>
              </a:ext>
            </a:extLst>
          </p:cNvPr>
          <p:cNvSpPr>
            <a:spLocks noGrp="1"/>
          </p:cNvSpPr>
          <p:nvPr>
            <p:ph type="ftr" sz="quarter" idx="3"/>
          </p:nvPr>
        </p:nvSpPr>
        <p:spPr/>
        <p:txBody>
          <a:bodyPr/>
          <a:lstStyle/>
          <a:p>
            <a:r>
              <a:rPr lang="de-DE"/>
              <a:t>W. Korten - FAIR/GSI research retreat</a:t>
            </a:r>
            <a:endParaRPr lang="de-DE" dirty="0"/>
          </a:p>
        </p:txBody>
      </p:sp>
      <p:pic>
        <p:nvPicPr>
          <p:cNvPr id="14" name="Picture 8" descr="NUSTAR-Logo">
            <a:extLst>
              <a:ext uri="{FF2B5EF4-FFF2-40B4-BE49-F238E27FC236}">
                <a16:creationId xmlns:a16="http://schemas.microsoft.com/office/drawing/2014/main" id="{CDC64B78-F343-1541-85AA-D150E519DB6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9" y="223"/>
            <a:ext cx="95999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7" descr="FAIR_farb_RGB_3cm">
            <a:extLst>
              <a:ext uri="{FF2B5EF4-FFF2-40B4-BE49-F238E27FC236}">
                <a16:creationId xmlns:a16="http://schemas.microsoft.com/office/drawing/2014/main" id="{33B07572-9244-4F46-8855-50DAB4420FC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44000" y="18000"/>
            <a:ext cx="889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AE02B487-03A6-8A41-B614-6F2ED6E5350F}"/>
              </a:ext>
            </a:extLst>
          </p:cNvPr>
          <p:cNvSpPr>
            <a:spLocks noGrp="1"/>
          </p:cNvSpPr>
          <p:nvPr>
            <p:ph type="sldNum" sz="quarter" idx="12"/>
          </p:nvPr>
        </p:nvSpPr>
        <p:spPr/>
        <p:txBody>
          <a:bodyPr/>
          <a:lstStyle/>
          <a:p>
            <a:fld id="{125CBDDA-5CCF-8748-8988-9DC6C8981774}" type="slidenum">
              <a:rPr lang="de-DE" smtClean="0"/>
              <a:t>15</a:t>
            </a:fld>
            <a:endParaRPr lang="de-DE"/>
          </a:p>
        </p:txBody>
      </p:sp>
    </p:spTree>
    <p:extLst>
      <p:ext uri="{BB962C8B-B14F-4D97-AF65-F5344CB8AC3E}">
        <p14:creationId xmlns:p14="http://schemas.microsoft.com/office/powerpoint/2010/main" val="3307173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1085393" y="29068"/>
            <a:ext cx="7197520" cy="720000"/>
          </a:xfrm>
        </p:spPr>
        <p:txBody>
          <a:bodyPr/>
          <a:lstStyle/>
          <a:p>
            <a:r>
              <a:rPr lang="en-GB" sz="2000" dirty="0"/>
              <a:t>NUSTAR ES/FS </a:t>
            </a:r>
            <a:r>
              <a:rPr lang="en-GB" sz="2000" dirty="0">
                <a:solidFill>
                  <a:srgbClr val="FF0000"/>
                </a:solidFill>
              </a:rPr>
              <a:t>opportunity</a:t>
            </a:r>
            <a:r>
              <a:rPr lang="en-GB" sz="2000" dirty="0"/>
              <a:t>:</a:t>
            </a:r>
            <a:br>
              <a:rPr lang="en-GB" sz="2000" dirty="0"/>
            </a:br>
            <a:r>
              <a:rPr lang="en-GB" sz="2000" dirty="0"/>
              <a:t>two separate areas including 1</a:t>
            </a:r>
            <a:r>
              <a:rPr lang="en-GB" sz="2000" baseline="30000" dirty="0"/>
              <a:t>st </a:t>
            </a:r>
            <a:r>
              <a:rPr lang="en-GB" sz="2000" dirty="0"/>
              <a:t>focal plane in LEB (FLF3)</a:t>
            </a:r>
          </a:p>
        </p:txBody>
      </p:sp>
      <p:pic>
        <p:nvPicPr>
          <p:cNvPr id="10" name="Grafik 2"/>
          <p:cNvPicPr>
            <a:picLocks noChangeAspect="1"/>
          </p:cNvPicPr>
          <p:nvPr/>
        </p:nvPicPr>
        <p:blipFill rotWithShape="1">
          <a:blip r:embed="rId3" cstate="screen">
            <a:extLst>
              <a:ext uri="{28A0092B-C50C-407E-A947-70E740481C1C}">
                <a14:useLocalDpi xmlns:a14="http://schemas.microsoft.com/office/drawing/2010/main"/>
              </a:ext>
            </a:extLst>
          </a:blip>
          <a:srcRect t="5900" b="15785"/>
          <a:stretch/>
        </p:blipFill>
        <p:spPr>
          <a:xfrm>
            <a:off x="1150325" y="1221223"/>
            <a:ext cx="6858000" cy="3228436"/>
          </a:xfrm>
          <a:prstGeom prst="rect">
            <a:avLst/>
          </a:prstGeom>
        </p:spPr>
      </p:pic>
      <p:sp>
        <p:nvSpPr>
          <p:cNvPr id="2" name="Freihandform 1"/>
          <p:cNvSpPr/>
          <p:nvPr/>
        </p:nvSpPr>
        <p:spPr>
          <a:xfrm>
            <a:off x="1136877" y="1481177"/>
            <a:ext cx="3606573" cy="2707102"/>
          </a:xfrm>
          <a:custGeom>
            <a:avLst/>
            <a:gdLst>
              <a:gd name="connsiteX0" fmla="*/ 0 w 4808764"/>
              <a:gd name="connsiteY0" fmla="*/ 3609469 h 3609469"/>
              <a:gd name="connsiteX1" fmla="*/ 179614 w 4808764"/>
              <a:gd name="connsiteY1" fmla="*/ 3601305 h 3609469"/>
              <a:gd name="connsiteX2" fmla="*/ 212271 w 4808764"/>
              <a:gd name="connsiteY2" fmla="*/ 3593141 h 3609469"/>
              <a:gd name="connsiteX3" fmla="*/ 277585 w 4808764"/>
              <a:gd name="connsiteY3" fmla="*/ 3584977 h 3609469"/>
              <a:gd name="connsiteX4" fmla="*/ 310243 w 4808764"/>
              <a:gd name="connsiteY4" fmla="*/ 3576812 h 3609469"/>
              <a:gd name="connsiteX5" fmla="*/ 359228 w 4808764"/>
              <a:gd name="connsiteY5" fmla="*/ 3560484 h 3609469"/>
              <a:gd name="connsiteX6" fmla="*/ 383721 w 4808764"/>
              <a:gd name="connsiteY6" fmla="*/ 3544155 h 3609469"/>
              <a:gd name="connsiteX7" fmla="*/ 449035 w 4808764"/>
              <a:gd name="connsiteY7" fmla="*/ 3527827 h 3609469"/>
              <a:gd name="connsiteX8" fmla="*/ 571500 w 4808764"/>
              <a:gd name="connsiteY8" fmla="*/ 3503334 h 3609469"/>
              <a:gd name="connsiteX9" fmla="*/ 620485 w 4808764"/>
              <a:gd name="connsiteY9" fmla="*/ 3478841 h 3609469"/>
              <a:gd name="connsiteX10" fmla="*/ 644978 w 4808764"/>
              <a:gd name="connsiteY10" fmla="*/ 3470677 h 3609469"/>
              <a:gd name="connsiteX11" fmla="*/ 702128 w 4808764"/>
              <a:gd name="connsiteY11" fmla="*/ 3446184 h 3609469"/>
              <a:gd name="connsiteX12" fmla="*/ 751114 w 4808764"/>
              <a:gd name="connsiteY12" fmla="*/ 3421691 h 3609469"/>
              <a:gd name="connsiteX13" fmla="*/ 775607 w 4808764"/>
              <a:gd name="connsiteY13" fmla="*/ 3405362 h 3609469"/>
              <a:gd name="connsiteX14" fmla="*/ 840921 w 4808764"/>
              <a:gd name="connsiteY14" fmla="*/ 3389034 h 3609469"/>
              <a:gd name="connsiteX15" fmla="*/ 865414 w 4808764"/>
              <a:gd name="connsiteY15" fmla="*/ 3372705 h 3609469"/>
              <a:gd name="connsiteX16" fmla="*/ 898071 w 4808764"/>
              <a:gd name="connsiteY16" fmla="*/ 3364541 h 3609469"/>
              <a:gd name="connsiteX17" fmla="*/ 922564 w 4808764"/>
              <a:gd name="connsiteY17" fmla="*/ 3356377 h 3609469"/>
              <a:gd name="connsiteX18" fmla="*/ 947057 w 4808764"/>
              <a:gd name="connsiteY18" fmla="*/ 3340048 h 3609469"/>
              <a:gd name="connsiteX19" fmla="*/ 987878 w 4808764"/>
              <a:gd name="connsiteY19" fmla="*/ 3315555 h 3609469"/>
              <a:gd name="connsiteX20" fmla="*/ 1004207 w 4808764"/>
              <a:gd name="connsiteY20" fmla="*/ 3291062 h 3609469"/>
              <a:gd name="connsiteX21" fmla="*/ 1053193 w 4808764"/>
              <a:gd name="connsiteY21" fmla="*/ 3258405 h 3609469"/>
              <a:gd name="connsiteX22" fmla="*/ 1102178 w 4808764"/>
              <a:gd name="connsiteY22" fmla="*/ 3233912 h 3609469"/>
              <a:gd name="connsiteX23" fmla="*/ 1118507 w 4808764"/>
              <a:gd name="connsiteY23" fmla="*/ 3209419 h 3609469"/>
              <a:gd name="connsiteX24" fmla="*/ 1167493 w 4808764"/>
              <a:gd name="connsiteY24" fmla="*/ 3184927 h 3609469"/>
              <a:gd name="connsiteX25" fmla="*/ 1216478 w 4808764"/>
              <a:gd name="connsiteY25" fmla="*/ 3152269 h 3609469"/>
              <a:gd name="connsiteX26" fmla="*/ 1240971 w 4808764"/>
              <a:gd name="connsiteY26" fmla="*/ 3135941 h 3609469"/>
              <a:gd name="connsiteX27" fmla="*/ 1289957 w 4808764"/>
              <a:gd name="connsiteY27" fmla="*/ 3119612 h 3609469"/>
              <a:gd name="connsiteX28" fmla="*/ 1314450 w 4808764"/>
              <a:gd name="connsiteY28" fmla="*/ 3111448 h 3609469"/>
              <a:gd name="connsiteX29" fmla="*/ 1338943 w 4808764"/>
              <a:gd name="connsiteY29" fmla="*/ 3103284 h 3609469"/>
              <a:gd name="connsiteX30" fmla="*/ 1387928 w 4808764"/>
              <a:gd name="connsiteY30" fmla="*/ 3078791 h 3609469"/>
              <a:gd name="connsiteX31" fmla="*/ 1412421 w 4808764"/>
              <a:gd name="connsiteY31" fmla="*/ 3062462 h 3609469"/>
              <a:gd name="connsiteX32" fmla="*/ 1461407 w 4808764"/>
              <a:gd name="connsiteY32" fmla="*/ 3046134 h 3609469"/>
              <a:gd name="connsiteX33" fmla="*/ 1485900 w 4808764"/>
              <a:gd name="connsiteY33" fmla="*/ 3037969 h 3609469"/>
              <a:gd name="connsiteX34" fmla="*/ 1534885 w 4808764"/>
              <a:gd name="connsiteY34" fmla="*/ 3013477 h 3609469"/>
              <a:gd name="connsiteX35" fmla="*/ 1559378 w 4808764"/>
              <a:gd name="connsiteY35" fmla="*/ 2997148 h 3609469"/>
              <a:gd name="connsiteX36" fmla="*/ 1583871 w 4808764"/>
              <a:gd name="connsiteY36" fmla="*/ 2988984 h 3609469"/>
              <a:gd name="connsiteX37" fmla="*/ 1616528 w 4808764"/>
              <a:gd name="connsiteY37" fmla="*/ 2964491 h 3609469"/>
              <a:gd name="connsiteX38" fmla="*/ 1649185 w 4808764"/>
              <a:gd name="connsiteY38" fmla="*/ 2948162 h 3609469"/>
              <a:gd name="connsiteX39" fmla="*/ 1698171 w 4808764"/>
              <a:gd name="connsiteY39" fmla="*/ 2915505 h 3609469"/>
              <a:gd name="connsiteX40" fmla="*/ 1722664 w 4808764"/>
              <a:gd name="connsiteY40" fmla="*/ 2899177 h 3609469"/>
              <a:gd name="connsiteX41" fmla="*/ 1747157 w 4808764"/>
              <a:gd name="connsiteY41" fmla="*/ 2882848 h 3609469"/>
              <a:gd name="connsiteX42" fmla="*/ 1771650 w 4808764"/>
              <a:gd name="connsiteY42" fmla="*/ 2874684 h 3609469"/>
              <a:gd name="connsiteX43" fmla="*/ 1820635 w 4808764"/>
              <a:gd name="connsiteY43" fmla="*/ 2842027 h 3609469"/>
              <a:gd name="connsiteX44" fmla="*/ 1845128 w 4808764"/>
              <a:gd name="connsiteY44" fmla="*/ 2825698 h 3609469"/>
              <a:gd name="connsiteX45" fmla="*/ 1869621 w 4808764"/>
              <a:gd name="connsiteY45" fmla="*/ 2817534 h 3609469"/>
              <a:gd name="connsiteX46" fmla="*/ 1902278 w 4808764"/>
              <a:gd name="connsiteY46" fmla="*/ 2809369 h 3609469"/>
              <a:gd name="connsiteX47" fmla="*/ 1967593 w 4808764"/>
              <a:gd name="connsiteY47" fmla="*/ 2776712 h 3609469"/>
              <a:gd name="connsiteX48" fmla="*/ 2041071 w 4808764"/>
              <a:gd name="connsiteY48" fmla="*/ 2735891 h 3609469"/>
              <a:gd name="connsiteX49" fmla="*/ 2090057 w 4808764"/>
              <a:gd name="connsiteY49" fmla="*/ 2703234 h 3609469"/>
              <a:gd name="connsiteX50" fmla="*/ 2122714 w 4808764"/>
              <a:gd name="connsiteY50" fmla="*/ 2678741 h 3609469"/>
              <a:gd name="connsiteX51" fmla="*/ 2171700 w 4808764"/>
              <a:gd name="connsiteY51" fmla="*/ 2646084 h 3609469"/>
              <a:gd name="connsiteX52" fmla="*/ 2196193 w 4808764"/>
              <a:gd name="connsiteY52" fmla="*/ 2629755 h 3609469"/>
              <a:gd name="connsiteX53" fmla="*/ 2261507 w 4808764"/>
              <a:gd name="connsiteY53" fmla="*/ 2580769 h 3609469"/>
              <a:gd name="connsiteX54" fmla="*/ 2286000 w 4808764"/>
              <a:gd name="connsiteY54" fmla="*/ 2572605 h 3609469"/>
              <a:gd name="connsiteX55" fmla="*/ 2310493 w 4808764"/>
              <a:gd name="connsiteY55" fmla="*/ 2548112 h 3609469"/>
              <a:gd name="connsiteX56" fmla="*/ 2334985 w 4808764"/>
              <a:gd name="connsiteY56" fmla="*/ 2539948 h 3609469"/>
              <a:gd name="connsiteX57" fmla="*/ 2359478 w 4808764"/>
              <a:gd name="connsiteY57" fmla="*/ 2523619 h 3609469"/>
              <a:gd name="connsiteX58" fmla="*/ 2416628 w 4808764"/>
              <a:gd name="connsiteY58" fmla="*/ 2499127 h 3609469"/>
              <a:gd name="connsiteX59" fmla="*/ 2465614 w 4808764"/>
              <a:gd name="connsiteY59" fmla="*/ 2466469 h 3609469"/>
              <a:gd name="connsiteX60" fmla="*/ 2514600 w 4808764"/>
              <a:gd name="connsiteY60" fmla="*/ 2450141 h 3609469"/>
              <a:gd name="connsiteX61" fmla="*/ 2563585 w 4808764"/>
              <a:gd name="connsiteY61" fmla="*/ 2425648 h 3609469"/>
              <a:gd name="connsiteX62" fmla="*/ 2588078 w 4808764"/>
              <a:gd name="connsiteY62" fmla="*/ 2409319 h 3609469"/>
              <a:gd name="connsiteX63" fmla="*/ 2637064 w 4808764"/>
              <a:gd name="connsiteY63" fmla="*/ 2392991 h 3609469"/>
              <a:gd name="connsiteX64" fmla="*/ 2661557 w 4808764"/>
              <a:gd name="connsiteY64" fmla="*/ 2376662 h 3609469"/>
              <a:gd name="connsiteX65" fmla="*/ 2710543 w 4808764"/>
              <a:gd name="connsiteY65" fmla="*/ 2360334 h 3609469"/>
              <a:gd name="connsiteX66" fmla="*/ 2759528 w 4808764"/>
              <a:gd name="connsiteY66" fmla="*/ 2335841 h 3609469"/>
              <a:gd name="connsiteX67" fmla="*/ 2784021 w 4808764"/>
              <a:gd name="connsiteY67" fmla="*/ 2319512 h 3609469"/>
              <a:gd name="connsiteX68" fmla="*/ 2816678 w 4808764"/>
              <a:gd name="connsiteY68" fmla="*/ 2303184 h 3609469"/>
              <a:gd name="connsiteX69" fmla="*/ 2841171 w 4808764"/>
              <a:gd name="connsiteY69" fmla="*/ 2286855 h 3609469"/>
              <a:gd name="connsiteX70" fmla="*/ 2881993 w 4808764"/>
              <a:gd name="connsiteY70" fmla="*/ 2270527 h 3609469"/>
              <a:gd name="connsiteX71" fmla="*/ 2947307 w 4808764"/>
              <a:gd name="connsiteY71" fmla="*/ 2237869 h 3609469"/>
              <a:gd name="connsiteX72" fmla="*/ 2979964 w 4808764"/>
              <a:gd name="connsiteY72" fmla="*/ 2221541 h 3609469"/>
              <a:gd name="connsiteX73" fmla="*/ 3012621 w 4808764"/>
              <a:gd name="connsiteY73" fmla="*/ 2205212 h 3609469"/>
              <a:gd name="connsiteX74" fmla="*/ 3053443 w 4808764"/>
              <a:gd name="connsiteY74" fmla="*/ 2188884 h 3609469"/>
              <a:gd name="connsiteX75" fmla="*/ 3086100 w 4808764"/>
              <a:gd name="connsiteY75" fmla="*/ 2172555 h 3609469"/>
              <a:gd name="connsiteX76" fmla="*/ 3135085 w 4808764"/>
              <a:gd name="connsiteY76" fmla="*/ 2139898 h 3609469"/>
              <a:gd name="connsiteX77" fmla="*/ 3159578 w 4808764"/>
              <a:gd name="connsiteY77" fmla="*/ 2131734 h 3609469"/>
              <a:gd name="connsiteX78" fmla="*/ 3208564 w 4808764"/>
              <a:gd name="connsiteY78" fmla="*/ 2099077 h 3609469"/>
              <a:gd name="connsiteX79" fmla="*/ 3233057 w 4808764"/>
              <a:gd name="connsiteY79" fmla="*/ 2090912 h 3609469"/>
              <a:gd name="connsiteX80" fmla="*/ 3282043 w 4808764"/>
              <a:gd name="connsiteY80" fmla="*/ 2058255 h 3609469"/>
              <a:gd name="connsiteX81" fmla="*/ 3306535 w 4808764"/>
              <a:gd name="connsiteY81" fmla="*/ 2041927 h 3609469"/>
              <a:gd name="connsiteX82" fmla="*/ 3331028 w 4808764"/>
              <a:gd name="connsiteY82" fmla="*/ 2033762 h 3609469"/>
              <a:gd name="connsiteX83" fmla="*/ 3380014 w 4808764"/>
              <a:gd name="connsiteY83" fmla="*/ 2001105 h 3609469"/>
              <a:gd name="connsiteX84" fmla="*/ 3404507 w 4808764"/>
              <a:gd name="connsiteY84" fmla="*/ 1984777 h 3609469"/>
              <a:gd name="connsiteX85" fmla="*/ 3420835 w 4808764"/>
              <a:gd name="connsiteY85" fmla="*/ 1960284 h 3609469"/>
              <a:gd name="connsiteX86" fmla="*/ 3445328 w 4808764"/>
              <a:gd name="connsiteY86" fmla="*/ 1943955 h 3609469"/>
              <a:gd name="connsiteX87" fmla="*/ 3453493 w 4808764"/>
              <a:gd name="connsiteY87" fmla="*/ 1919462 h 3609469"/>
              <a:gd name="connsiteX88" fmla="*/ 3526971 w 4808764"/>
              <a:gd name="connsiteY88" fmla="*/ 1862312 h 3609469"/>
              <a:gd name="connsiteX89" fmla="*/ 3575957 w 4808764"/>
              <a:gd name="connsiteY89" fmla="*/ 1813327 h 3609469"/>
              <a:gd name="connsiteX90" fmla="*/ 3600450 w 4808764"/>
              <a:gd name="connsiteY90" fmla="*/ 1788834 h 3609469"/>
              <a:gd name="connsiteX91" fmla="*/ 3649435 w 4808764"/>
              <a:gd name="connsiteY91" fmla="*/ 1756177 h 3609469"/>
              <a:gd name="connsiteX92" fmla="*/ 3657600 w 4808764"/>
              <a:gd name="connsiteY92" fmla="*/ 1731684 h 3609469"/>
              <a:gd name="connsiteX93" fmla="*/ 3682093 w 4808764"/>
              <a:gd name="connsiteY93" fmla="*/ 1715355 h 3609469"/>
              <a:gd name="connsiteX94" fmla="*/ 3731078 w 4808764"/>
              <a:gd name="connsiteY94" fmla="*/ 1666369 h 3609469"/>
              <a:gd name="connsiteX95" fmla="*/ 3731078 w 4808764"/>
              <a:gd name="connsiteY95" fmla="*/ 1666369 h 3609469"/>
              <a:gd name="connsiteX96" fmla="*/ 3747407 w 4808764"/>
              <a:gd name="connsiteY96" fmla="*/ 1641877 h 3609469"/>
              <a:gd name="connsiteX97" fmla="*/ 3763735 w 4808764"/>
              <a:gd name="connsiteY97" fmla="*/ 1609219 h 3609469"/>
              <a:gd name="connsiteX98" fmla="*/ 3788228 w 4808764"/>
              <a:gd name="connsiteY98" fmla="*/ 1584727 h 3609469"/>
              <a:gd name="connsiteX99" fmla="*/ 3829050 w 4808764"/>
              <a:gd name="connsiteY99" fmla="*/ 1511248 h 3609469"/>
              <a:gd name="connsiteX100" fmla="*/ 3845378 w 4808764"/>
              <a:gd name="connsiteY100" fmla="*/ 1486755 h 3609469"/>
              <a:gd name="connsiteX101" fmla="*/ 3869871 w 4808764"/>
              <a:gd name="connsiteY101" fmla="*/ 1462262 h 3609469"/>
              <a:gd name="connsiteX102" fmla="*/ 3910693 w 4808764"/>
              <a:gd name="connsiteY102" fmla="*/ 1405112 h 3609469"/>
              <a:gd name="connsiteX103" fmla="*/ 3951514 w 4808764"/>
              <a:gd name="connsiteY103" fmla="*/ 1347962 h 3609469"/>
              <a:gd name="connsiteX104" fmla="*/ 3967843 w 4808764"/>
              <a:gd name="connsiteY104" fmla="*/ 1323469 h 3609469"/>
              <a:gd name="connsiteX105" fmla="*/ 4016828 w 4808764"/>
              <a:gd name="connsiteY105" fmla="*/ 1282648 h 3609469"/>
              <a:gd name="connsiteX106" fmla="*/ 4033157 w 4808764"/>
              <a:gd name="connsiteY106" fmla="*/ 1258155 h 3609469"/>
              <a:gd name="connsiteX107" fmla="*/ 4057650 w 4808764"/>
              <a:gd name="connsiteY107" fmla="*/ 1233662 h 3609469"/>
              <a:gd name="connsiteX108" fmla="*/ 4098471 w 4808764"/>
              <a:gd name="connsiteY108" fmla="*/ 1176512 h 3609469"/>
              <a:gd name="connsiteX109" fmla="*/ 4139293 w 4808764"/>
              <a:gd name="connsiteY109" fmla="*/ 1119362 h 3609469"/>
              <a:gd name="connsiteX110" fmla="*/ 4163785 w 4808764"/>
              <a:gd name="connsiteY110" fmla="*/ 1062212 h 3609469"/>
              <a:gd name="connsiteX111" fmla="*/ 4180114 w 4808764"/>
              <a:gd name="connsiteY111" fmla="*/ 1013227 h 3609469"/>
              <a:gd name="connsiteX112" fmla="*/ 4212771 w 4808764"/>
              <a:gd name="connsiteY112" fmla="*/ 956077 h 3609469"/>
              <a:gd name="connsiteX113" fmla="*/ 4237264 w 4808764"/>
              <a:gd name="connsiteY113" fmla="*/ 898927 h 3609469"/>
              <a:gd name="connsiteX114" fmla="*/ 4261757 w 4808764"/>
              <a:gd name="connsiteY114" fmla="*/ 841777 h 3609469"/>
              <a:gd name="connsiteX115" fmla="*/ 4278085 w 4808764"/>
              <a:gd name="connsiteY115" fmla="*/ 817284 h 3609469"/>
              <a:gd name="connsiteX116" fmla="*/ 4327071 w 4808764"/>
              <a:gd name="connsiteY116" fmla="*/ 727477 h 3609469"/>
              <a:gd name="connsiteX117" fmla="*/ 4343400 w 4808764"/>
              <a:gd name="connsiteY117" fmla="*/ 678491 h 3609469"/>
              <a:gd name="connsiteX118" fmla="*/ 4351564 w 4808764"/>
              <a:gd name="connsiteY118" fmla="*/ 653998 h 3609469"/>
              <a:gd name="connsiteX119" fmla="*/ 4392385 w 4808764"/>
              <a:gd name="connsiteY119" fmla="*/ 605012 h 3609469"/>
              <a:gd name="connsiteX120" fmla="*/ 4400550 w 4808764"/>
              <a:gd name="connsiteY120" fmla="*/ 580519 h 3609469"/>
              <a:gd name="connsiteX121" fmla="*/ 4457700 w 4808764"/>
              <a:gd name="connsiteY121" fmla="*/ 507041 h 3609469"/>
              <a:gd name="connsiteX122" fmla="*/ 4474028 w 4808764"/>
              <a:gd name="connsiteY122" fmla="*/ 474384 h 3609469"/>
              <a:gd name="connsiteX123" fmla="*/ 4514850 w 4808764"/>
              <a:gd name="connsiteY123" fmla="*/ 417234 h 3609469"/>
              <a:gd name="connsiteX124" fmla="*/ 4547507 w 4808764"/>
              <a:gd name="connsiteY124" fmla="*/ 368248 h 3609469"/>
              <a:gd name="connsiteX125" fmla="*/ 4563835 w 4808764"/>
              <a:gd name="connsiteY125" fmla="*/ 343755 h 3609469"/>
              <a:gd name="connsiteX126" fmla="*/ 4580164 w 4808764"/>
              <a:gd name="connsiteY126" fmla="*/ 319262 h 3609469"/>
              <a:gd name="connsiteX127" fmla="*/ 4588328 w 4808764"/>
              <a:gd name="connsiteY127" fmla="*/ 294769 h 3609469"/>
              <a:gd name="connsiteX128" fmla="*/ 4604657 w 4808764"/>
              <a:gd name="connsiteY128" fmla="*/ 270277 h 3609469"/>
              <a:gd name="connsiteX129" fmla="*/ 4612821 w 4808764"/>
              <a:gd name="connsiteY129" fmla="*/ 237619 h 3609469"/>
              <a:gd name="connsiteX130" fmla="*/ 4637314 w 4808764"/>
              <a:gd name="connsiteY130" fmla="*/ 204962 h 3609469"/>
              <a:gd name="connsiteX131" fmla="*/ 4678135 w 4808764"/>
              <a:gd name="connsiteY131" fmla="*/ 139648 h 3609469"/>
              <a:gd name="connsiteX132" fmla="*/ 4727121 w 4808764"/>
              <a:gd name="connsiteY132" fmla="*/ 90662 h 3609469"/>
              <a:gd name="connsiteX133" fmla="*/ 4759778 w 4808764"/>
              <a:gd name="connsiteY133" fmla="*/ 58005 h 3609469"/>
              <a:gd name="connsiteX134" fmla="*/ 4784271 w 4808764"/>
              <a:gd name="connsiteY134" fmla="*/ 25348 h 3609469"/>
              <a:gd name="connsiteX135" fmla="*/ 4800600 w 4808764"/>
              <a:gd name="connsiteY135" fmla="*/ 855 h 3609469"/>
              <a:gd name="connsiteX136" fmla="*/ 4808764 w 4808764"/>
              <a:gd name="connsiteY136" fmla="*/ 855 h 360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808764" h="3609469">
                <a:moveTo>
                  <a:pt x="0" y="3609469"/>
                </a:moveTo>
                <a:cubicBezTo>
                  <a:pt x="59871" y="3606748"/>
                  <a:pt x="119857" y="3605902"/>
                  <a:pt x="179614" y="3601305"/>
                </a:cubicBezTo>
                <a:cubicBezTo>
                  <a:pt x="190802" y="3600444"/>
                  <a:pt x="201203" y="3594986"/>
                  <a:pt x="212271" y="3593141"/>
                </a:cubicBezTo>
                <a:cubicBezTo>
                  <a:pt x="233913" y="3589534"/>
                  <a:pt x="255814" y="3587698"/>
                  <a:pt x="277585" y="3584977"/>
                </a:cubicBezTo>
                <a:cubicBezTo>
                  <a:pt x="288471" y="3582255"/>
                  <a:pt x="299495" y="3580036"/>
                  <a:pt x="310243" y="3576812"/>
                </a:cubicBezTo>
                <a:cubicBezTo>
                  <a:pt x="326729" y="3571866"/>
                  <a:pt x="359228" y="3560484"/>
                  <a:pt x="359228" y="3560484"/>
                </a:cubicBezTo>
                <a:cubicBezTo>
                  <a:pt x="367392" y="3555041"/>
                  <a:pt x="374945" y="3548543"/>
                  <a:pt x="383721" y="3544155"/>
                </a:cubicBezTo>
                <a:cubicBezTo>
                  <a:pt x="399494" y="3536269"/>
                  <a:pt x="435063" y="3530156"/>
                  <a:pt x="449035" y="3527827"/>
                </a:cubicBezTo>
                <a:cubicBezTo>
                  <a:pt x="503715" y="3518713"/>
                  <a:pt x="516305" y="3521734"/>
                  <a:pt x="571500" y="3503334"/>
                </a:cubicBezTo>
                <a:cubicBezTo>
                  <a:pt x="633072" y="3482808"/>
                  <a:pt x="557171" y="3510498"/>
                  <a:pt x="620485" y="3478841"/>
                </a:cubicBezTo>
                <a:cubicBezTo>
                  <a:pt x="628182" y="3474992"/>
                  <a:pt x="637068" y="3474067"/>
                  <a:pt x="644978" y="3470677"/>
                </a:cubicBezTo>
                <a:cubicBezTo>
                  <a:pt x="715598" y="3440411"/>
                  <a:pt x="644688" y="3465330"/>
                  <a:pt x="702128" y="3446184"/>
                </a:cubicBezTo>
                <a:cubicBezTo>
                  <a:pt x="772322" y="3399387"/>
                  <a:pt x="683510" y="3455493"/>
                  <a:pt x="751114" y="3421691"/>
                </a:cubicBezTo>
                <a:cubicBezTo>
                  <a:pt x="759890" y="3417303"/>
                  <a:pt x="766385" y="3408715"/>
                  <a:pt x="775607" y="3405362"/>
                </a:cubicBezTo>
                <a:cubicBezTo>
                  <a:pt x="796697" y="3397693"/>
                  <a:pt x="840921" y="3389034"/>
                  <a:pt x="840921" y="3389034"/>
                </a:cubicBezTo>
                <a:cubicBezTo>
                  <a:pt x="849085" y="3383591"/>
                  <a:pt x="856395" y="3376570"/>
                  <a:pt x="865414" y="3372705"/>
                </a:cubicBezTo>
                <a:cubicBezTo>
                  <a:pt x="875727" y="3368285"/>
                  <a:pt x="887282" y="3367623"/>
                  <a:pt x="898071" y="3364541"/>
                </a:cubicBezTo>
                <a:cubicBezTo>
                  <a:pt x="906346" y="3362177"/>
                  <a:pt x="914400" y="3359098"/>
                  <a:pt x="922564" y="3356377"/>
                </a:cubicBezTo>
                <a:cubicBezTo>
                  <a:pt x="930728" y="3350934"/>
                  <a:pt x="938736" y="3345249"/>
                  <a:pt x="947057" y="3340048"/>
                </a:cubicBezTo>
                <a:cubicBezTo>
                  <a:pt x="960513" y="3331638"/>
                  <a:pt x="975830" y="3325882"/>
                  <a:pt x="987878" y="3315555"/>
                </a:cubicBezTo>
                <a:cubicBezTo>
                  <a:pt x="995328" y="3309169"/>
                  <a:pt x="996822" y="3297523"/>
                  <a:pt x="1004207" y="3291062"/>
                </a:cubicBezTo>
                <a:cubicBezTo>
                  <a:pt x="1018976" y="3278139"/>
                  <a:pt x="1036864" y="3269291"/>
                  <a:pt x="1053193" y="3258405"/>
                </a:cubicBezTo>
                <a:cubicBezTo>
                  <a:pt x="1084846" y="3237303"/>
                  <a:pt x="1068376" y="3245180"/>
                  <a:pt x="1102178" y="3233912"/>
                </a:cubicBezTo>
                <a:cubicBezTo>
                  <a:pt x="1107621" y="3225748"/>
                  <a:pt x="1111569" y="3216357"/>
                  <a:pt x="1118507" y="3209419"/>
                </a:cubicBezTo>
                <a:cubicBezTo>
                  <a:pt x="1134333" y="3193593"/>
                  <a:pt x="1147573" y="3191567"/>
                  <a:pt x="1167493" y="3184927"/>
                </a:cubicBezTo>
                <a:lnTo>
                  <a:pt x="1216478" y="3152269"/>
                </a:lnTo>
                <a:cubicBezTo>
                  <a:pt x="1224642" y="3146826"/>
                  <a:pt x="1231662" y="3139044"/>
                  <a:pt x="1240971" y="3135941"/>
                </a:cubicBezTo>
                <a:lnTo>
                  <a:pt x="1289957" y="3119612"/>
                </a:lnTo>
                <a:lnTo>
                  <a:pt x="1314450" y="3111448"/>
                </a:lnTo>
                <a:lnTo>
                  <a:pt x="1338943" y="3103284"/>
                </a:lnTo>
                <a:cubicBezTo>
                  <a:pt x="1409128" y="3056491"/>
                  <a:pt x="1320330" y="3112590"/>
                  <a:pt x="1387928" y="3078791"/>
                </a:cubicBezTo>
                <a:cubicBezTo>
                  <a:pt x="1396704" y="3074403"/>
                  <a:pt x="1403454" y="3066447"/>
                  <a:pt x="1412421" y="3062462"/>
                </a:cubicBezTo>
                <a:cubicBezTo>
                  <a:pt x="1428149" y="3055472"/>
                  <a:pt x="1445078" y="3051577"/>
                  <a:pt x="1461407" y="3046134"/>
                </a:cubicBezTo>
                <a:cubicBezTo>
                  <a:pt x="1469571" y="3043413"/>
                  <a:pt x="1478739" y="3042743"/>
                  <a:pt x="1485900" y="3037969"/>
                </a:cubicBezTo>
                <a:cubicBezTo>
                  <a:pt x="1517553" y="3016868"/>
                  <a:pt x="1501084" y="3024744"/>
                  <a:pt x="1534885" y="3013477"/>
                </a:cubicBezTo>
                <a:cubicBezTo>
                  <a:pt x="1543049" y="3008034"/>
                  <a:pt x="1550602" y="3001536"/>
                  <a:pt x="1559378" y="2997148"/>
                </a:cubicBezTo>
                <a:cubicBezTo>
                  <a:pt x="1567075" y="2993299"/>
                  <a:pt x="1576399" y="2993254"/>
                  <a:pt x="1583871" y="2988984"/>
                </a:cubicBezTo>
                <a:cubicBezTo>
                  <a:pt x="1595685" y="2982233"/>
                  <a:pt x="1604989" y="2971703"/>
                  <a:pt x="1616528" y="2964491"/>
                </a:cubicBezTo>
                <a:cubicBezTo>
                  <a:pt x="1626849" y="2958040"/>
                  <a:pt x="1638749" y="2954424"/>
                  <a:pt x="1649185" y="2948162"/>
                </a:cubicBezTo>
                <a:cubicBezTo>
                  <a:pt x="1666013" y="2938065"/>
                  <a:pt x="1681842" y="2926391"/>
                  <a:pt x="1698171" y="2915505"/>
                </a:cubicBezTo>
                <a:lnTo>
                  <a:pt x="1722664" y="2899177"/>
                </a:lnTo>
                <a:cubicBezTo>
                  <a:pt x="1730828" y="2893734"/>
                  <a:pt x="1737848" y="2885951"/>
                  <a:pt x="1747157" y="2882848"/>
                </a:cubicBezTo>
                <a:lnTo>
                  <a:pt x="1771650" y="2874684"/>
                </a:lnTo>
                <a:lnTo>
                  <a:pt x="1820635" y="2842027"/>
                </a:lnTo>
                <a:cubicBezTo>
                  <a:pt x="1828799" y="2836584"/>
                  <a:pt x="1835819" y="2828801"/>
                  <a:pt x="1845128" y="2825698"/>
                </a:cubicBezTo>
                <a:cubicBezTo>
                  <a:pt x="1853292" y="2822977"/>
                  <a:pt x="1861346" y="2819898"/>
                  <a:pt x="1869621" y="2817534"/>
                </a:cubicBezTo>
                <a:cubicBezTo>
                  <a:pt x="1880410" y="2814451"/>
                  <a:pt x="1891920" y="2813685"/>
                  <a:pt x="1902278" y="2809369"/>
                </a:cubicBezTo>
                <a:cubicBezTo>
                  <a:pt x="1924747" y="2800007"/>
                  <a:pt x="1947340" y="2790214"/>
                  <a:pt x="1967593" y="2776712"/>
                </a:cubicBezTo>
                <a:cubicBezTo>
                  <a:pt x="2023739" y="2739281"/>
                  <a:pt x="1997961" y="2750261"/>
                  <a:pt x="2041071" y="2735891"/>
                </a:cubicBezTo>
                <a:cubicBezTo>
                  <a:pt x="2057400" y="2725005"/>
                  <a:pt x="2074357" y="2715009"/>
                  <a:pt x="2090057" y="2703234"/>
                </a:cubicBezTo>
                <a:cubicBezTo>
                  <a:pt x="2100943" y="2695070"/>
                  <a:pt x="2111567" y="2686544"/>
                  <a:pt x="2122714" y="2678741"/>
                </a:cubicBezTo>
                <a:cubicBezTo>
                  <a:pt x="2138791" y="2667487"/>
                  <a:pt x="2155371" y="2656970"/>
                  <a:pt x="2171700" y="2646084"/>
                </a:cubicBezTo>
                <a:cubicBezTo>
                  <a:pt x="2179864" y="2640641"/>
                  <a:pt x="2188531" y="2635885"/>
                  <a:pt x="2196193" y="2629755"/>
                </a:cubicBezTo>
                <a:cubicBezTo>
                  <a:pt x="2206205" y="2621746"/>
                  <a:pt x="2244179" y="2589433"/>
                  <a:pt x="2261507" y="2580769"/>
                </a:cubicBezTo>
                <a:cubicBezTo>
                  <a:pt x="2269204" y="2576920"/>
                  <a:pt x="2277836" y="2575326"/>
                  <a:pt x="2286000" y="2572605"/>
                </a:cubicBezTo>
                <a:cubicBezTo>
                  <a:pt x="2294164" y="2564441"/>
                  <a:pt x="2300886" y="2554517"/>
                  <a:pt x="2310493" y="2548112"/>
                </a:cubicBezTo>
                <a:cubicBezTo>
                  <a:pt x="2317653" y="2543338"/>
                  <a:pt x="2327288" y="2543797"/>
                  <a:pt x="2334985" y="2539948"/>
                </a:cubicBezTo>
                <a:cubicBezTo>
                  <a:pt x="2343761" y="2535560"/>
                  <a:pt x="2350702" y="2528007"/>
                  <a:pt x="2359478" y="2523619"/>
                </a:cubicBezTo>
                <a:cubicBezTo>
                  <a:pt x="2427046" y="2489835"/>
                  <a:pt x="2331686" y="2550093"/>
                  <a:pt x="2416628" y="2499127"/>
                </a:cubicBezTo>
                <a:cubicBezTo>
                  <a:pt x="2433456" y="2489030"/>
                  <a:pt x="2446996" y="2472675"/>
                  <a:pt x="2465614" y="2466469"/>
                </a:cubicBezTo>
                <a:lnTo>
                  <a:pt x="2514600" y="2450141"/>
                </a:lnTo>
                <a:cubicBezTo>
                  <a:pt x="2584796" y="2403343"/>
                  <a:pt x="2495982" y="2459450"/>
                  <a:pt x="2563585" y="2425648"/>
                </a:cubicBezTo>
                <a:cubicBezTo>
                  <a:pt x="2572361" y="2421260"/>
                  <a:pt x="2579111" y="2413304"/>
                  <a:pt x="2588078" y="2409319"/>
                </a:cubicBezTo>
                <a:cubicBezTo>
                  <a:pt x="2603806" y="2402329"/>
                  <a:pt x="2637064" y="2392991"/>
                  <a:pt x="2637064" y="2392991"/>
                </a:cubicBezTo>
                <a:cubicBezTo>
                  <a:pt x="2645228" y="2387548"/>
                  <a:pt x="2652590" y="2380647"/>
                  <a:pt x="2661557" y="2376662"/>
                </a:cubicBezTo>
                <a:cubicBezTo>
                  <a:pt x="2677285" y="2369672"/>
                  <a:pt x="2710543" y="2360334"/>
                  <a:pt x="2710543" y="2360334"/>
                </a:cubicBezTo>
                <a:cubicBezTo>
                  <a:pt x="2780728" y="2313541"/>
                  <a:pt x="2691930" y="2369640"/>
                  <a:pt x="2759528" y="2335841"/>
                </a:cubicBezTo>
                <a:cubicBezTo>
                  <a:pt x="2768304" y="2331453"/>
                  <a:pt x="2775501" y="2324380"/>
                  <a:pt x="2784021" y="2319512"/>
                </a:cubicBezTo>
                <a:cubicBezTo>
                  <a:pt x="2794588" y="2313474"/>
                  <a:pt x="2806111" y="2309222"/>
                  <a:pt x="2816678" y="2303184"/>
                </a:cubicBezTo>
                <a:cubicBezTo>
                  <a:pt x="2825198" y="2298316"/>
                  <a:pt x="2832395" y="2291243"/>
                  <a:pt x="2841171" y="2286855"/>
                </a:cubicBezTo>
                <a:cubicBezTo>
                  <a:pt x="2854279" y="2280301"/>
                  <a:pt x="2868686" y="2276669"/>
                  <a:pt x="2881993" y="2270527"/>
                </a:cubicBezTo>
                <a:cubicBezTo>
                  <a:pt x="2904094" y="2260327"/>
                  <a:pt x="2925536" y="2248755"/>
                  <a:pt x="2947307" y="2237869"/>
                </a:cubicBezTo>
                <a:lnTo>
                  <a:pt x="2979964" y="2221541"/>
                </a:lnTo>
                <a:cubicBezTo>
                  <a:pt x="2990850" y="2216098"/>
                  <a:pt x="3001321" y="2209732"/>
                  <a:pt x="3012621" y="2205212"/>
                </a:cubicBezTo>
                <a:cubicBezTo>
                  <a:pt x="3026228" y="2199769"/>
                  <a:pt x="3040051" y="2194836"/>
                  <a:pt x="3053443" y="2188884"/>
                </a:cubicBezTo>
                <a:cubicBezTo>
                  <a:pt x="3064565" y="2183941"/>
                  <a:pt x="3075664" y="2178817"/>
                  <a:pt x="3086100" y="2172555"/>
                </a:cubicBezTo>
                <a:cubicBezTo>
                  <a:pt x="3102928" y="2162458"/>
                  <a:pt x="3116468" y="2146104"/>
                  <a:pt x="3135085" y="2139898"/>
                </a:cubicBezTo>
                <a:lnTo>
                  <a:pt x="3159578" y="2131734"/>
                </a:lnTo>
                <a:cubicBezTo>
                  <a:pt x="3175907" y="2120848"/>
                  <a:pt x="3189947" y="2105283"/>
                  <a:pt x="3208564" y="2099077"/>
                </a:cubicBezTo>
                <a:cubicBezTo>
                  <a:pt x="3216728" y="2096355"/>
                  <a:pt x="3225534" y="2095091"/>
                  <a:pt x="3233057" y="2090912"/>
                </a:cubicBezTo>
                <a:cubicBezTo>
                  <a:pt x="3250212" y="2081381"/>
                  <a:pt x="3265714" y="2069141"/>
                  <a:pt x="3282043" y="2058255"/>
                </a:cubicBezTo>
                <a:cubicBezTo>
                  <a:pt x="3290207" y="2052812"/>
                  <a:pt x="3297227" y="2045030"/>
                  <a:pt x="3306535" y="2041927"/>
                </a:cubicBezTo>
                <a:cubicBezTo>
                  <a:pt x="3314699" y="2039205"/>
                  <a:pt x="3323505" y="2037941"/>
                  <a:pt x="3331028" y="2033762"/>
                </a:cubicBezTo>
                <a:cubicBezTo>
                  <a:pt x="3348183" y="2024231"/>
                  <a:pt x="3363685" y="2011991"/>
                  <a:pt x="3380014" y="2001105"/>
                </a:cubicBezTo>
                <a:lnTo>
                  <a:pt x="3404507" y="1984777"/>
                </a:lnTo>
                <a:cubicBezTo>
                  <a:pt x="3409950" y="1976613"/>
                  <a:pt x="3413897" y="1967222"/>
                  <a:pt x="3420835" y="1960284"/>
                </a:cubicBezTo>
                <a:cubicBezTo>
                  <a:pt x="3427773" y="1953346"/>
                  <a:pt x="3439198" y="1951617"/>
                  <a:pt x="3445328" y="1943955"/>
                </a:cubicBezTo>
                <a:cubicBezTo>
                  <a:pt x="3450704" y="1937235"/>
                  <a:pt x="3448719" y="1926623"/>
                  <a:pt x="3453493" y="1919462"/>
                </a:cubicBezTo>
                <a:cubicBezTo>
                  <a:pt x="3476477" y="1884986"/>
                  <a:pt x="3494528" y="1894755"/>
                  <a:pt x="3526971" y="1862312"/>
                </a:cubicBezTo>
                <a:lnTo>
                  <a:pt x="3575957" y="1813327"/>
                </a:lnTo>
                <a:cubicBezTo>
                  <a:pt x="3584121" y="1805163"/>
                  <a:pt x="3590843" y="1795239"/>
                  <a:pt x="3600450" y="1788834"/>
                </a:cubicBezTo>
                <a:lnTo>
                  <a:pt x="3649435" y="1756177"/>
                </a:lnTo>
                <a:cubicBezTo>
                  <a:pt x="3652157" y="1748013"/>
                  <a:pt x="3652224" y="1738404"/>
                  <a:pt x="3657600" y="1731684"/>
                </a:cubicBezTo>
                <a:cubicBezTo>
                  <a:pt x="3663730" y="1724022"/>
                  <a:pt x="3674759" y="1721874"/>
                  <a:pt x="3682093" y="1715355"/>
                </a:cubicBezTo>
                <a:cubicBezTo>
                  <a:pt x="3699352" y="1700013"/>
                  <a:pt x="3714750" y="1682698"/>
                  <a:pt x="3731078" y="1666369"/>
                </a:cubicBezTo>
                <a:lnTo>
                  <a:pt x="3731078" y="1666369"/>
                </a:lnTo>
                <a:cubicBezTo>
                  <a:pt x="3736521" y="1658205"/>
                  <a:pt x="3742539" y="1650396"/>
                  <a:pt x="3747407" y="1641877"/>
                </a:cubicBezTo>
                <a:cubicBezTo>
                  <a:pt x="3753445" y="1631310"/>
                  <a:pt x="3756661" y="1619123"/>
                  <a:pt x="3763735" y="1609219"/>
                </a:cubicBezTo>
                <a:cubicBezTo>
                  <a:pt x="3770446" y="1599824"/>
                  <a:pt x="3780064" y="1592891"/>
                  <a:pt x="3788228" y="1584727"/>
                </a:cubicBezTo>
                <a:cubicBezTo>
                  <a:pt x="3802599" y="1541616"/>
                  <a:pt x="3791619" y="1567396"/>
                  <a:pt x="3829050" y="1511248"/>
                </a:cubicBezTo>
                <a:cubicBezTo>
                  <a:pt x="3834493" y="1503084"/>
                  <a:pt x="3838440" y="1493693"/>
                  <a:pt x="3845378" y="1486755"/>
                </a:cubicBezTo>
                <a:cubicBezTo>
                  <a:pt x="3853542" y="1478591"/>
                  <a:pt x="3863160" y="1471657"/>
                  <a:pt x="3869871" y="1462262"/>
                </a:cubicBezTo>
                <a:cubicBezTo>
                  <a:pt x="3923602" y="1387040"/>
                  <a:pt x="3847010" y="1468795"/>
                  <a:pt x="3910693" y="1405112"/>
                </a:cubicBezTo>
                <a:cubicBezTo>
                  <a:pt x="3925694" y="1360108"/>
                  <a:pt x="3909250" y="1397270"/>
                  <a:pt x="3951514" y="1347962"/>
                </a:cubicBezTo>
                <a:cubicBezTo>
                  <a:pt x="3957900" y="1340512"/>
                  <a:pt x="3960905" y="1330407"/>
                  <a:pt x="3967843" y="1323469"/>
                </a:cubicBezTo>
                <a:cubicBezTo>
                  <a:pt x="4032066" y="1259246"/>
                  <a:pt x="3949948" y="1362903"/>
                  <a:pt x="4016828" y="1282648"/>
                </a:cubicBezTo>
                <a:cubicBezTo>
                  <a:pt x="4023110" y="1275110"/>
                  <a:pt x="4026875" y="1265693"/>
                  <a:pt x="4033157" y="1258155"/>
                </a:cubicBezTo>
                <a:cubicBezTo>
                  <a:pt x="4040549" y="1249285"/>
                  <a:pt x="4050136" y="1242428"/>
                  <a:pt x="4057650" y="1233662"/>
                </a:cubicBezTo>
                <a:cubicBezTo>
                  <a:pt x="4080528" y="1206971"/>
                  <a:pt x="4080005" y="1202364"/>
                  <a:pt x="4098471" y="1176512"/>
                </a:cubicBezTo>
                <a:cubicBezTo>
                  <a:pt x="4149123" y="1105599"/>
                  <a:pt x="4100798" y="1177103"/>
                  <a:pt x="4139293" y="1119362"/>
                </a:cubicBezTo>
                <a:cubicBezTo>
                  <a:pt x="4165567" y="1040538"/>
                  <a:pt x="4123440" y="1163073"/>
                  <a:pt x="4163785" y="1062212"/>
                </a:cubicBezTo>
                <a:cubicBezTo>
                  <a:pt x="4170177" y="1046231"/>
                  <a:pt x="4172417" y="1028622"/>
                  <a:pt x="4180114" y="1013227"/>
                </a:cubicBezTo>
                <a:cubicBezTo>
                  <a:pt x="4200831" y="971793"/>
                  <a:pt x="4189692" y="990696"/>
                  <a:pt x="4212771" y="956077"/>
                </a:cubicBezTo>
                <a:cubicBezTo>
                  <a:pt x="4231917" y="898637"/>
                  <a:pt x="4206998" y="969547"/>
                  <a:pt x="4237264" y="898927"/>
                </a:cubicBezTo>
                <a:cubicBezTo>
                  <a:pt x="4256895" y="853121"/>
                  <a:pt x="4230805" y="895943"/>
                  <a:pt x="4261757" y="841777"/>
                </a:cubicBezTo>
                <a:cubicBezTo>
                  <a:pt x="4266625" y="833258"/>
                  <a:pt x="4273697" y="826060"/>
                  <a:pt x="4278085" y="817284"/>
                </a:cubicBezTo>
                <a:cubicBezTo>
                  <a:pt x="4325315" y="722823"/>
                  <a:pt x="4254667" y="836082"/>
                  <a:pt x="4327071" y="727477"/>
                </a:cubicBezTo>
                <a:lnTo>
                  <a:pt x="4343400" y="678491"/>
                </a:lnTo>
                <a:cubicBezTo>
                  <a:pt x="4346121" y="670327"/>
                  <a:pt x="4345479" y="660083"/>
                  <a:pt x="4351564" y="653998"/>
                </a:cubicBezTo>
                <a:cubicBezTo>
                  <a:pt x="4369622" y="635940"/>
                  <a:pt x="4381017" y="627747"/>
                  <a:pt x="4392385" y="605012"/>
                </a:cubicBezTo>
                <a:cubicBezTo>
                  <a:pt x="4396234" y="597315"/>
                  <a:pt x="4396370" y="588042"/>
                  <a:pt x="4400550" y="580519"/>
                </a:cubicBezTo>
                <a:cubicBezTo>
                  <a:pt x="4424964" y="536575"/>
                  <a:pt x="4427949" y="536792"/>
                  <a:pt x="4457700" y="507041"/>
                </a:cubicBezTo>
                <a:cubicBezTo>
                  <a:pt x="4463143" y="496155"/>
                  <a:pt x="4467990" y="484951"/>
                  <a:pt x="4474028" y="474384"/>
                </a:cubicBezTo>
                <a:cubicBezTo>
                  <a:pt x="4485824" y="453741"/>
                  <a:pt x="4501223" y="436701"/>
                  <a:pt x="4514850" y="417234"/>
                </a:cubicBezTo>
                <a:cubicBezTo>
                  <a:pt x="4526104" y="401157"/>
                  <a:pt x="4536621" y="384577"/>
                  <a:pt x="4547507" y="368248"/>
                </a:cubicBezTo>
                <a:lnTo>
                  <a:pt x="4563835" y="343755"/>
                </a:lnTo>
                <a:lnTo>
                  <a:pt x="4580164" y="319262"/>
                </a:lnTo>
                <a:cubicBezTo>
                  <a:pt x="4582885" y="311098"/>
                  <a:pt x="4584479" y="302466"/>
                  <a:pt x="4588328" y="294769"/>
                </a:cubicBezTo>
                <a:cubicBezTo>
                  <a:pt x="4592716" y="285993"/>
                  <a:pt x="4600792" y="279296"/>
                  <a:pt x="4604657" y="270277"/>
                </a:cubicBezTo>
                <a:cubicBezTo>
                  <a:pt x="4609077" y="259963"/>
                  <a:pt x="4607803" y="247655"/>
                  <a:pt x="4612821" y="237619"/>
                </a:cubicBezTo>
                <a:cubicBezTo>
                  <a:pt x="4618906" y="225448"/>
                  <a:pt x="4630102" y="216501"/>
                  <a:pt x="4637314" y="204962"/>
                </a:cubicBezTo>
                <a:cubicBezTo>
                  <a:pt x="4665138" y="160444"/>
                  <a:pt x="4640293" y="181696"/>
                  <a:pt x="4678135" y="139648"/>
                </a:cubicBezTo>
                <a:cubicBezTo>
                  <a:pt x="4693583" y="122484"/>
                  <a:pt x="4710792" y="106991"/>
                  <a:pt x="4727121" y="90662"/>
                </a:cubicBezTo>
                <a:cubicBezTo>
                  <a:pt x="4738007" y="79776"/>
                  <a:pt x="4750541" y="70321"/>
                  <a:pt x="4759778" y="58005"/>
                </a:cubicBezTo>
                <a:cubicBezTo>
                  <a:pt x="4767942" y="47119"/>
                  <a:pt x="4776362" y="36421"/>
                  <a:pt x="4784271" y="25348"/>
                </a:cubicBezTo>
                <a:cubicBezTo>
                  <a:pt x="4789974" y="17363"/>
                  <a:pt x="4793662" y="7793"/>
                  <a:pt x="4800600" y="855"/>
                </a:cubicBezTo>
                <a:cubicBezTo>
                  <a:pt x="4802524" y="-1069"/>
                  <a:pt x="4806043" y="855"/>
                  <a:pt x="4808764" y="855"/>
                </a:cubicBezTo>
              </a:path>
            </a:pathLst>
          </a:custGeom>
          <a:noFill/>
          <a:ln w="762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
        <p:nvSpPr>
          <p:cNvPr id="13" name="Textfeld 12"/>
          <p:cNvSpPr txBox="1"/>
          <p:nvPr/>
        </p:nvSpPr>
        <p:spPr>
          <a:xfrm>
            <a:off x="5274078" y="1917145"/>
            <a:ext cx="2732158" cy="438582"/>
          </a:xfrm>
          <a:prstGeom prst="rect">
            <a:avLst/>
          </a:prstGeom>
        </p:spPr>
        <p:txBody>
          <a:bodyPr vert="horz" wrap="none" lIns="68580" tIns="34290" rIns="68580" bIns="34290" rtlCol="0" anchor="t">
            <a:spAutoFit/>
          </a:bodyPr>
          <a:lstStyle/>
          <a:p>
            <a:pPr algn="l"/>
            <a:r>
              <a:rPr lang="en-US" sz="1200" dirty="0">
                <a:solidFill>
                  <a:schemeClr val="bg1"/>
                </a:solidFill>
              </a:rPr>
              <a:t>FLF2: Last Super-FRS focal plane</a:t>
            </a:r>
          </a:p>
          <a:p>
            <a:pPr algn="l"/>
            <a:r>
              <a:rPr lang="en-US" sz="1200" dirty="0">
                <a:solidFill>
                  <a:schemeClr val="bg1"/>
                </a:solidFill>
              </a:rPr>
              <a:t>FLF3: First focal plane in LEB building</a:t>
            </a:r>
          </a:p>
        </p:txBody>
      </p:sp>
      <p:sp>
        <p:nvSpPr>
          <p:cNvPr id="8" name="Textfeld 4">
            <a:extLst>
              <a:ext uri="{FF2B5EF4-FFF2-40B4-BE49-F238E27FC236}">
                <a16:creationId xmlns:a16="http://schemas.microsoft.com/office/drawing/2014/main" id="{45E85697-ABD0-0A41-8F1A-4292D06E7BF8}"/>
              </a:ext>
            </a:extLst>
          </p:cNvPr>
          <p:cNvSpPr txBox="1"/>
          <p:nvPr/>
        </p:nvSpPr>
        <p:spPr>
          <a:xfrm>
            <a:off x="2303748" y="1298254"/>
            <a:ext cx="1723549" cy="1200329"/>
          </a:xfrm>
          <a:prstGeom prst="rect">
            <a:avLst/>
          </a:prstGeom>
          <a:noFill/>
        </p:spPr>
        <p:txBody>
          <a:bodyPr wrap="none" rtlCol="0">
            <a:spAutoFit/>
          </a:bodyPr>
          <a:lstStyle/>
          <a:p>
            <a:pPr defTabSz="685800" fontAlgn="base">
              <a:spcBef>
                <a:spcPct val="0"/>
              </a:spcBef>
              <a:spcAft>
                <a:spcPct val="0"/>
              </a:spcAft>
              <a:defRPr/>
            </a:pPr>
            <a:r>
              <a:rPr lang="de-DE" dirty="0">
                <a:solidFill>
                  <a:srgbClr val="FFC000"/>
                </a:solidFill>
                <a:latin typeface="Arial"/>
                <a:cs typeface="Arial" charset="0"/>
              </a:rPr>
              <a:t>Super-FRS EC</a:t>
            </a:r>
          </a:p>
          <a:p>
            <a:pPr defTabSz="685800" fontAlgn="base">
              <a:spcBef>
                <a:spcPct val="0"/>
              </a:spcBef>
              <a:spcAft>
                <a:spcPct val="0"/>
              </a:spcAft>
              <a:defRPr/>
            </a:pPr>
            <a:r>
              <a:rPr lang="de-DE" dirty="0">
                <a:solidFill>
                  <a:srgbClr val="FFC000"/>
                </a:solidFill>
                <a:latin typeface="Arial"/>
                <a:cs typeface="Arial" charset="0"/>
              </a:rPr>
              <a:t>(2028+)</a:t>
            </a:r>
          </a:p>
          <a:p>
            <a:pPr algn="l">
              <a:defRPr/>
            </a:pPr>
            <a:r>
              <a:rPr lang="de-DE" dirty="0">
                <a:solidFill>
                  <a:srgbClr val="FFC000"/>
                </a:solidFill>
                <a:latin typeface="Arial"/>
                <a:cs typeface="Arial" charset="0"/>
              </a:rPr>
              <a:t>HISPEC</a:t>
            </a:r>
          </a:p>
          <a:p>
            <a:pPr defTabSz="685800" fontAlgn="base">
              <a:spcBef>
                <a:spcPct val="0"/>
              </a:spcBef>
              <a:spcAft>
                <a:spcPct val="0"/>
              </a:spcAft>
              <a:defRPr/>
            </a:pPr>
            <a:r>
              <a:rPr lang="de-DE" dirty="0">
                <a:solidFill>
                  <a:srgbClr val="FFC000"/>
                </a:solidFill>
                <a:latin typeface="Arial"/>
                <a:cs typeface="Arial" charset="0"/>
              </a:rPr>
              <a:t>(2029+)</a:t>
            </a:r>
          </a:p>
        </p:txBody>
      </p:sp>
      <p:sp>
        <p:nvSpPr>
          <p:cNvPr id="9" name="Textfeld 17">
            <a:extLst>
              <a:ext uri="{FF2B5EF4-FFF2-40B4-BE49-F238E27FC236}">
                <a16:creationId xmlns:a16="http://schemas.microsoft.com/office/drawing/2014/main" id="{758FFD47-BEAF-1C47-A397-EC804812E423}"/>
              </a:ext>
            </a:extLst>
          </p:cNvPr>
          <p:cNvSpPr txBox="1"/>
          <p:nvPr/>
        </p:nvSpPr>
        <p:spPr>
          <a:xfrm>
            <a:off x="4732524" y="1609877"/>
            <a:ext cx="703573" cy="300082"/>
          </a:xfrm>
          <a:prstGeom prst="rect">
            <a:avLst/>
          </a:prstGeom>
          <a:solidFill>
            <a:schemeClr val="bg1">
              <a:alpha val="70000"/>
            </a:schemeClr>
          </a:solidFill>
        </p:spPr>
        <p:txBody>
          <a:bodyPr wrap="square" rtlCol="0">
            <a:spAutoFit/>
          </a:bodyPr>
          <a:lstStyle/>
          <a:p>
            <a:pPr defTabSz="342900"/>
            <a:r>
              <a:rPr lang="de-DE" sz="1350" b="1" dirty="0">
                <a:solidFill>
                  <a:srgbClr val="FF3399"/>
                </a:solidFill>
                <a:latin typeface="Arial"/>
              </a:rPr>
              <a:t>FLF3</a:t>
            </a:r>
          </a:p>
        </p:txBody>
      </p:sp>
      <p:sp>
        <p:nvSpPr>
          <p:cNvPr id="11" name="Textfeld 17">
            <a:extLst>
              <a:ext uri="{FF2B5EF4-FFF2-40B4-BE49-F238E27FC236}">
                <a16:creationId xmlns:a16="http://schemas.microsoft.com/office/drawing/2014/main" id="{E3673B6C-038C-EF4B-AF81-54A4671909B6}"/>
              </a:ext>
            </a:extLst>
          </p:cNvPr>
          <p:cNvSpPr txBox="1"/>
          <p:nvPr/>
        </p:nvSpPr>
        <p:spPr>
          <a:xfrm>
            <a:off x="3616818" y="2025376"/>
            <a:ext cx="711342" cy="300082"/>
          </a:xfrm>
          <a:prstGeom prst="rect">
            <a:avLst/>
          </a:prstGeom>
          <a:solidFill>
            <a:schemeClr val="bg1">
              <a:alpha val="70000"/>
            </a:schemeClr>
          </a:solidFill>
        </p:spPr>
        <p:txBody>
          <a:bodyPr wrap="square" rtlCol="0">
            <a:spAutoFit/>
          </a:bodyPr>
          <a:lstStyle/>
          <a:p>
            <a:pPr defTabSz="342900"/>
            <a:r>
              <a:rPr lang="de-DE" sz="1350" b="1" dirty="0">
                <a:solidFill>
                  <a:srgbClr val="FF3399"/>
                </a:solidFill>
                <a:latin typeface="Arial"/>
              </a:rPr>
              <a:t>FLF2</a:t>
            </a:r>
          </a:p>
        </p:txBody>
      </p:sp>
      <p:sp>
        <p:nvSpPr>
          <p:cNvPr id="12" name="Textfeld 7">
            <a:extLst>
              <a:ext uri="{FF2B5EF4-FFF2-40B4-BE49-F238E27FC236}">
                <a16:creationId xmlns:a16="http://schemas.microsoft.com/office/drawing/2014/main" id="{BCA0CB8C-45F6-1D45-AAD3-7207D712DDCA}"/>
              </a:ext>
            </a:extLst>
          </p:cNvPr>
          <p:cNvSpPr txBox="1"/>
          <p:nvPr/>
        </p:nvSpPr>
        <p:spPr>
          <a:xfrm>
            <a:off x="1043608" y="4492700"/>
            <a:ext cx="7087007" cy="561692"/>
          </a:xfrm>
          <a:prstGeom prst="rect">
            <a:avLst/>
          </a:prstGeom>
        </p:spPr>
        <p:txBody>
          <a:bodyPr vert="horz" wrap="square" lIns="68580" tIns="34290" rIns="68580" bIns="34290" rtlCol="0" anchor="t">
            <a:spAutoFit/>
          </a:bodyPr>
          <a:lstStyle/>
          <a:p>
            <a:pPr algn="l"/>
            <a:r>
              <a:rPr lang="en-US" sz="1600" b="1" dirty="0">
                <a:solidFill>
                  <a:srgbClr val="FF0000"/>
                </a:solidFill>
              </a:rPr>
              <a:t>Full parallel operation </a:t>
            </a:r>
            <a:r>
              <a:rPr lang="en-US" sz="1600" dirty="0"/>
              <a:t>of </a:t>
            </a:r>
            <a:r>
              <a:rPr lang="en-US" sz="1600" b="1" dirty="0">
                <a:solidFill>
                  <a:srgbClr val="FF0000"/>
                </a:solidFill>
              </a:rPr>
              <a:t>HISPEC,</a:t>
            </a:r>
            <a:r>
              <a:rPr lang="en-US" sz="1600" dirty="0">
                <a:solidFill>
                  <a:srgbClr val="FF0000"/>
                </a:solidFill>
              </a:rPr>
              <a:t> Super-FRS EC, R3B, </a:t>
            </a:r>
            <a:r>
              <a:rPr lang="en-US" sz="1600" b="1" dirty="0">
                <a:solidFill>
                  <a:srgbClr val="FF0000"/>
                </a:solidFill>
              </a:rPr>
              <a:t>MATS &amp; </a:t>
            </a:r>
            <a:r>
              <a:rPr lang="en-US" sz="1600" b="1" dirty="0" err="1">
                <a:solidFill>
                  <a:srgbClr val="FF0000"/>
                </a:solidFill>
              </a:rPr>
              <a:t>LaSpec</a:t>
            </a:r>
            <a:r>
              <a:rPr lang="en-US" sz="1600" dirty="0"/>
              <a:t>: </a:t>
            </a:r>
          </a:p>
          <a:p>
            <a:pPr algn="l"/>
            <a:r>
              <a:rPr lang="en-US" sz="1600" dirty="0">
                <a:solidFill>
                  <a:srgbClr val="FF0000"/>
                </a:solidFill>
              </a:rPr>
              <a:t>No</a:t>
            </a:r>
            <a:r>
              <a:rPr lang="en-US" sz="1600" dirty="0">
                <a:solidFill>
                  <a:srgbClr val="7030A0"/>
                </a:solidFill>
              </a:rPr>
              <a:t> </a:t>
            </a:r>
            <a:r>
              <a:rPr lang="en-US" sz="1600" dirty="0"/>
              <a:t>loss of operation time for set-up changes </a:t>
            </a:r>
          </a:p>
        </p:txBody>
      </p:sp>
      <p:sp>
        <p:nvSpPr>
          <p:cNvPr id="3" name="Footer Placeholder 2">
            <a:extLst>
              <a:ext uri="{FF2B5EF4-FFF2-40B4-BE49-F238E27FC236}">
                <a16:creationId xmlns:a16="http://schemas.microsoft.com/office/drawing/2014/main" id="{71DAB370-FEE4-9B40-A052-0E783BA74774}"/>
              </a:ext>
            </a:extLst>
          </p:cNvPr>
          <p:cNvSpPr>
            <a:spLocks noGrp="1"/>
          </p:cNvSpPr>
          <p:nvPr>
            <p:ph type="ftr" sz="quarter" idx="3"/>
          </p:nvPr>
        </p:nvSpPr>
        <p:spPr/>
        <p:txBody>
          <a:bodyPr/>
          <a:lstStyle/>
          <a:p>
            <a:r>
              <a:rPr lang="de-DE"/>
              <a:t>W. Korten - FAIR/GSI research retreat</a:t>
            </a:r>
            <a:endParaRPr lang="de-DE" dirty="0"/>
          </a:p>
        </p:txBody>
      </p:sp>
      <p:pic>
        <p:nvPicPr>
          <p:cNvPr id="14" name="Picture 8" descr="NUSTAR-Logo">
            <a:extLst>
              <a:ext uri="{FF2B5EF4-FFF2-40B4-BE49-F238E27FC236}">
                <a16:creationId xmlns:a16="http://schemas.microsoft.com/office/drawing/2014/main" id="{C276B8A7-6801-8D49-8A21-7582FA01DE7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9" y="223"/>
            <a:ext cx="95999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7" descr="FAIR_farb_RGB_3cm">
            <a:extLst>
              <a:ext uri="{FF2B5EF4-FFF2-40B4-BE49-F238E27FC236}">
                <a16:creationId xmlns:a16="http://schemas.microsoft.com/office/drawing/2014/main" id="{1A18AEB5-DCDB-0D4A-86C6-21C067BB3D6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44000" y="18000"/>
            <a:ext cx="889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DC13BD81-D776-EE47-8508-1B2E57EC10C8}"/>
              </a:ext>
            </a:extLst>
          </p:cNvPr>
          <p:cNvSpPr>
            <a:spLocks noGrp="1"/>
          </p:cNvSpPr>
          <p:nvPr>
            <p:ph type="sldNum" sz="quarter" idx="12"/>
          </p:nvPr>
        </p:nvSpPr>
        <p:spPr/>
        <p:txBody>
          <a:bodyPr/>
          <a:lstStyle/>
          <a:p>
            <a:fld id="{125CBDDA-5CCF-8748-8988-9DC6C8981774}" type="slidenum">
              <a:rPr lang="de-DE" smtClean="0"/>
              <a:t>16</a:t>
            </a:fld>
            <a:endParaRPr lang="de-DE"/>
          </a:p>
        </p:txBody>
      </p:sp>
    </p:spTree>
    <p:extLst>
      <p:ext uri="{BB962C8B-B14F-4D97-AF65-F5344CB8AC3E}">
        <p14:creationId xmlns:p14="http://schemas.microsoft.com/office/powerpoint/2010/main" val="3357709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13F7D-1A7F-0F48-AF69-B59AF3062286}"/>
              </a:ext>
            </a:extLst>
          </p:cNvPr>
          <p:cNvSpPr>
            <a:spLocks noGrp="1"/>
          </p:cNvSpPr>
          <p:nvPr>
            <p:ph type="title"/>
          </p:nvPr>
        </p:nvSpPr>
        <p:spPr>
          <a:xfrm>
            <a:off x="975599" y="158400"/>
            <a:ext cx="7268401" cy="590668"/>
          </a:xfrm>
        </p:spPr>
        <p:txBody>
          <a:bodyPr/>
          <a:lstStyle/>
          <a:p>
            <a:r>
              <a:rPr lang="en-GB" sz="2000" dirty="0"/>
              <a:t>HISPEC First Science: </a:t>
            </a:r>
            <a:br>
              <a:rPr lang="en-GB" sz="2000" dirty="0"/>
            </a:br>
            <a:r>
              <a:rPr lang="en-GB" dirty="0"/>
              <a:t>Picosecond lifetime measurements of exotic nuclei with AGATA</a:t>
            </a:r>
          </a:p>
        </p:txBody>
      </p:sp>
      <p:sp>
        <p:nvSpPr>
          <p:cNvPr id="3" name="Slide Number Placeholder 2">
            <a:extLst>
              <a:ext uri="{FF2B5EF4-FFF2-40B4-BE49-F238E27FC236}">
                <a16:creationId xmlns:a16="http://schemas.microsoft.com/office/drawing/2014/main" id="{0FDEEB4B-381C-5E4B-806B-C112E8D86B0E}"/>
              </a:ext>
            </a:extLst>
          </p:cNvPr>
          <p:cNvSpPr>
            <a:spLocks noGrp="1"/>
          </p:cNvSpPr>
          <p:nvPr>
            <p:ph type="sldNum" sz="quarter" idx="12"/>
          </p:nvPr>
        </p:nvSpPr>
        <p:spPr/>
        <p:txBody>
          <a:bodyPr/>
          <a:lstStyle/>
          <a:p>
            <a:fld id="{125CBDDA-5CCF-8748-8988-9DC6C8981774}" type="slidenum">
              <a:rPr lang="de-DE" smtClean="0"/>
              <a:t>17</a:t>
            </a:fld>
            <a:endParaRPr lang="de-DE"/>
          </a:p>
        </p:txBody>
      </p:sp>
      <p:sp>
        <p:nvSpPr>
          <p:cNvPr id="4" name="Footer Placeholder 3">
            <a:extLst>
              <a:ext uri="{FF2B5EF4-FFF2-40B4-BE49-F238E27FC236}">
                <a16:creationId xmlns:a16="http://schemas.microsoft.com/office/drawing/2014/main" id="{B30D5D65-F552-9C4F-A824-3A3A5751AF53}"/>
              </a:ext>
            </a:extLst>
          </p:cNvPr>
          <p:cNvSpPr>
            <a:spLocks noGrp="1"/>
          </p:cNvSpPr>
          <p:nvPr>
            <p:ph type="ftr" sz="quarter" idx="3"/>
          </p:nvPr>
        </p:nvSpPr>
        <p:spPr/>
        <p:txBody>
          <a:bodyPr/>
          <a:lstStyle/>
          <a:p>
            <a:r>
              <a:rPr lang="de-DE"/>
              <a:t>W. Korten - FAIR/GSI research retreat</a:t>
            </a:r>
            <a:endParaRPr lang="de-DE" dirty="0"/>
          </a:p>
        </p:txBody>
      </p:sp>
      <p:pic>
        <p:nvPicPr>
          <p:cNvPr id="5" name="Picture 4" descr="5targets">
            <a:extLst>
              <a:ext uri="{FF2B5EF4-FFF2-40B4-BE49-F238E27FC236}">
                <a16:creationId xmlns:a16="http://schemas.microsoft.com/office/drawing/2014/main" id="{8F828755-23D3-C04D-9FC3-CE4658C2CC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750" y="1967865"/>
            <a:ext cx="2782253" cy="3070860"/>
          </a:xfrm>
          <a:prstGeom prst="rect">
            <a:avLst/>
          </a:prstGeom>
        </p:spPr>
      </p:pic>
      <p:sp>
        <p:nvSpPr>
          <p:cNvPr id="6" name="Text Box 14">
            <a:extLst>
              <a:ext uri="{FF2B5EF4-FFF2-40B4-BE49-F238E27FC236}">
                <a16:creationId xmlns:a16="http://schemas.microsoft.com/office/drawing/2014/main" id="{A6A585AD-1C77-044B-B30D-1F3B5405E11F}"/>
              </a:ext>
            </a:extLst>
          </p:cNvPr>
          <p:cNvSpPr txBox="1"/>
          <p:nvPr/>
        </p:nvSpPr>
        <p:spPr>
          <a:xfrm>
            <a:off x="94085" y="891901"/>
            <a:ext cx="3019425" cy="784830"/>
          </a:xfrm>
          <a:prstGeom prst="rect">
            <a:avLst/>
          </a:prstGeom>
          <a:solidFill>
            <a:schemeClr val="bg1"/>
          </a:solidFill>
        </p:spPr>
        <p:txBody>
          <a:bodyPr wrap="square" rtlCol="0">
            <a:spAutoFit/>
          </a:bodyPr>
          <a:lstStyle/>
          <a:p>
            <a:r>
              <a:rPr lang="en-US" altLang="en-US" sz="1500" dirty="0"/>
              <a:t>LISA: </a:t>
            </a:r>
            <a:r>
              <a:rPr lang="x-none" altLang="en-US" sz="1500"/>
              <a:t>Compact array of </a:t>
            </a:r>
            <a:r>
              <a:rPr lang="x-none" altLang="en-US" sz="1500" b="1">
                <a:solidFill>
                  <a:srgbClr val="7030A0"/>
                </a:solidFill>
              </a:rPr>
              <a:t>active target detectors</a:t>
            </a:r>
            <a:r>
              <a:rPr lang="x-none" altLang="en-US" sz="1500"/>
              <a:t> inside </a:t>
            </a:r>
            <a:r>
              <a:rPr lang="x-none" altLang="en-US" sz="1500" b="1">
                <a:solidFill>
                  <a:srgbClr val="7030A0"/>
                </a:solidFill>
              </a:rPr>
              <a:t>AGATA</a:t>
            </a:r>
            <a:r>
              <a:rPr lang="x-none" altLang="en-US" sz="1500"/>
              <a:t> </a:t>
            </a:r>
            <a:r>
              <a:rPr lang="en-US" altLang="en-US" sz="1500" dirty="0"/>
              <a:t>to determine interaction position </a:t>
            </a:r>
            <a:endParaRPr lang="x-none" altLang="en-US" sz="1500"/>
          </a:p>
        </p:txBody>
      </p:sp>
      <p:pic>
        <p:nvPicPr>
          <p:cNvPr id="7" name="Picture 6">
            <a:extLst>
              <a:ext uri="{FF2B5EF4-FFF2-40B4-BE49-F238E27FC236}">
                <a16:creationId xmlns:a16="http://schemas.microsoft.com/office/drawing/2014/main" id="{30AE808A-BEEF-F74A-9B62-D2C3BCA4B87A}"/>
              </a:ext>
            </a:extLst>
          </p:cNvPr>
          <p:cNvPicPr>
            <a:picLocks noChangeAspect="1"/>
          </p:cNvPicPr>
          <p:nvPr/>
        </p:nvPicPr>
        <p:blipFill>
          <a:blip r:embed="rId4"/>
          <a:stretch>
            <a:fillRect/>
          </a:stretch>
        </p:blipFill>
        <p:spPr>
          <a:xfrm>
            <a:off x="3070126" y="1310331"/>
            <a:ext cx="3196555" cy="2354349"/>
          </a:xfrm>
          <a:prstGeom prst="rect">
            <a:avLst/>
          </a:prstGeom>
        </p:spPr>
      </p:pic>
      <p:sp>
        <p:nvSpPr>
          <p:cNvPr id="8" name="TextBox 7">
            <a:extLst>
              <a:ext uri="{FF2B5EF4-FFF2-40B4-BE49-F238E27FC236}">
                <a16:creationId xmlns:a16="http://schemas.microsoft.com/office/drawing/2014/main" id="{C2731DA8-DCF1-7A47-B526-7B86C92B7FBA}"/>
              </a:ext>
            </a:extLst>
          </p:cNvPr>
          <p:cNvSpPr txBox="1"/>
          <p:nvPr/>
        </p:nvSpPr>
        <p:spPr>
          <a:xfrm>
            <a:off x="3109721" y="891901"/>
            <a:ext cx="3435877" cy="530915"/>
          </a:xfrm>
          <a:prstGeom prst="rect">
            <a:avLst/>
          </a:prstGeom>
        </p:spPr>
        <p:txBody>
          <a:bodyPr vert="horz" wrap="none" lIns="68580" tIns="34290" rIns="68580" bIns="34290" rtlCol="0" anchor="t">
            <a:spAutoFit/>
          </a:bodyPr>
          <a:lstStyle/>
          <a:p>
            <a:pPr algn="l"/>
            <a:r>
              <a:rPr lang="en-GB" sz="1500" dirty="0"/>
              <a:t>Pilot experiment: Picosecond lifetimes </a:t>
            </a:r>
          </a:p>
          <a:p>
            <a:pPr algn="l"/>
            <a:r>
              <a:rPr lang="en-GB" sz="1500" dirty="0"/>
              <a:t>with the </a:t>
            </a:r>
            <a:r>
              <a:rPr lang="en-GB" sz="1500" dirty="0" err="1"/>
              <a:t>Miniball</a:t>
            </a:r>
            <a:r>
              <a:rPr lang="en-GB" sz="1500" dirty="0"/>
              <a:t> Ge detectors at RIBF </a:t>
            </a:r>
          </a:p>
        </p:txBody>
      </p:sp>
      <p:pic>
        <p:nvPicPr>
          <p:cNvPr id="9" name="Picture 8">
            <a:extLst>
              <a:ext uri="{FF2B5EF4-FFF2-40B4-BE49-F238E27FC236}">
                <a16:creationId xmlns:a16="http://schemas.microsoft.com/office/drawing/2014/main" id="{76FD01B9-E303-5E49-AA8B-99DDB770CE4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50078" y="3673779"/>
            <a:ext cx="2160797" cy="1295455"/>
          </a:xfrm>
          <a:prstGeom prst="rect">
            <a:avLst/>
          </a:prstGeom>
        </p:spPr>
      </p:pic>
      <p:sp>
        <p:nvSpPr>
          <p:cNvPr id="10" name="TextBox 9">
            <a:extLst>
              <a:ext uri="{FF2B5EF4-FFF2-40B4-BE49-F238E27FC236}">
                <a16:creationId xmlns:a16="http://schemas.microsoft.com/office/drawing/2014/main" id="{86638F4B-AE83-184F-9064-D22AEC9F2F6F}"/>
              </a:ext>
            </a:extLst>
          </p:cNvPr>
          <p:cNvSpPr txBox="1"/>
          <p:nvPr/>
        </p:nvSpPr>
        <p:spPr>
          <a:xfrm>
            <a:off x="2816275" y="4056664"/>
            <a:ext cx="1639977" cy="931024"/>
          </a:xfrm>
          <a:prstGeom prst="rect">
            <a:avLst/>
          </a:prstGeom>
        </p:spPr>
        <p:txBody>
          <a:bodyPr vert="horz" wrap="square" lIns="68580" tIns="34290" rIns="68580" bIns="34290" rtlCol="0" anchor="t">
            <a:spAutoFit/>
          </a:bodyPr>
          <a:lstStyle/>
          <a:p>
            <a:pPr algn="l"/>
            <a:r>
              <a:rPr lang="en-GB" sz="1400" dirty="0"/>
              <a:t>Unknown energies </a:t>
            </a:r>
          </a:p>
          <a:p>
            <a:pPr algn="l"/>
            <a:r>
              <a:rPr lang="en-GB" sz="1400" dirty="0"/>
              <a:t>and lifetimes are</a:t>
            </a:r>
          </a:p>
          <a:p>
            <a:pPr algn="l"/>
            <a:r>
              <a:rPr lang="en-GB" sz="1400" dirty="0"/>
              <a:t>simultaneously </a:t>
            </a:r>
          </a:p>
          <a:p>
            <a:pPr algn="l"/>
            <a:r>
              <a:rPr lang="en-GB" sz="1400" dirty="0"/>
              <a:t>accessible</a:t>
            </a:r>
          </a:p>
        </p:txBody>
      </p:sp>
      <p:pic>
        <p:nvPicPr>
          <p:cNvPr id="13" name="Graphic 12">
            <a:extLst>
              <a:ext uri="{FF2B5EF4-FFF2-40B4-BE49-F238E27FC236}">
                <a16:creationId xmlns:a16="http://schemas.microsoft.com/office/drawing/2014/main" id="{BD825AB7-6E12-774C-94C2-E8F46095FC1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7730" y="4402291"/>
            <a:ext cx="761747" cy="761747"/>
          </a:xfrm>
          <a:prstGeom prst="rect">
            <a:avLst/>
          </a:prstGeom>
        </p:spPr>
      </p:pic>
      <p:pic>
        <p:nvPicPr>
          <p:cNvPr id="12" name="Picture 8" descr="NUSTAR-Logo">
            <a:extLst>
              <a:ext uri="{FF2B5EF4-FFF2-40B4-BE49-F238E27FC236}">
                <a16:creationId xmlns:a16="http://schemas.microsoft.com/office/drawing/2014/main" id="{87AFE724-2FD2-13D2-D1A8-2D56AFE9AF2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99" y="223"/>
            <a:ext cx="95999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7" descr="FAIR_farb_RGB_3cm">
            <a:extLst>
              <a:ext uri="{FF2B5EF4-FFF2-40B4-BE49-F238E27FC236}">
                <a16:creationId xmlns:a16="http://schemas.microsoft.com/office/drawing/2014/main" id="{CC8BCABF-680C-DC43-EF10-8E648359686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244000" y="18000"/>
            <a:ext cx="889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6CB0D6F0-8463-BE69-25CF-ADB01421662A}"/>
              </a:ext>
            </a:extLst>
          </p:cNvPr>
          <p:cNvPicPr>
            <a:picLocks noChangeAspect="1"/>
          </p:cNvPicPr>
          <p:nvPr/>
        </p:nvPicPr>
        <p:blipFill>
          <a:blip r:embed="rId10"/>
          <a:stretch>
            <a:fillRect/>
          </a:stretch>
        </p:blipFill>
        <p:spPr>
          <a:xfrm>
            <a:off x="6700492" y="1467129"/>
            <a:ext cx="2160796" cy="3494356"/>
          </a:xfrm>
          <a:prstGeom prst="rect">
            <a:avLst/>
          </a:prstGeom>
        </p:spPr>
      </p:pic>
      <p:sp>
        <p:nvSpPr>
          <p:cNvPr id="16" name="TextBox 15">
            <a:extLst>
              <a:ext uri="{FF2B5EF4-FFF2-40B4-BE49-F238E27FC236}">
                <a16:creationId xmlns:a16="http://schemas.microsoft.com/office/drawing/2014/main" id="{CA6591B1-5794-6A19-0998-8668E98D5D73}"/>
              </a:ext>
            </a:extLst>
          </p:cNvPr>
          <p:cNvSpPr txBox="1"/>
          <p:nvPr/>
        </p:nvSpPr>
        <p:spPr>
          <a:xfrm>
            <a:off x="6961726" y="936214"/>
            <a:ext cx="2095767" cy="530915"/>
          </a:xfrm>
          <a:prstGeom prst="rect">
            <a:avLst/>
          </a:prstGeom>
        </p:spPr>
        <p:txBody>
          <a:bodyPr vert="horz" wrap="none" lIns="68580" tIns="34290" rIns="68580" bIns="34290" rtlCol="0" anchor="t">
            <a:spAutoFit/>
          </a:bodyPr>
          <a:lstStyle/>
          <a:p>
            <a:pPr algn="l"/>
            <a:r>
              <a:rPr lang="en-GB" sz="1500" dirty="0"/>
              <a:t>Simulation for </a:t>
            </a:r>
            <a:r>
              <a:rPr lang="en-GB" sz="1500" baseline="30000" dirty="0"/>
              <a:t>130</a:t>
            </a:r>
            <a:r>
              <a:rPr lang="en-GB" sz="1500" dirty="0"/>
              <a:t>Cd</a:t>
            </a:r>
            <a:r>
              <a:rPr lang="en-GB" sz="1500" baseline="-25000" dirty="0"/>
              <a:t>82</a:t>
            </a:r>
            <a:r>
              <a:rPr lang="en-GB" sz="1500" dirty="0"/>
              <a:t> </a:t>
            </a:r>
          </a:p>
          <a:p>
            <a:pPr algn="l"/>
            <a:r>
              <a:rPr lang="en-GB" sz="1500" dirty="0"/>
              <a:t>with AGATA and LISA</a:t>
            </a:r>
          </a:p>
        </p:txBody>
      </p:sp>
    </p:spTree>
    <p:extLst>
      <p:ext uri="{BB962C8B-B14F-4D97-AF65-F5344CB8AC3E}">
        <p14:creationId xmlns:p14="http://schemas.microsoft.com/office/powerpoint/2010/main" val="97247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A270E2-8D52-9913-F02E-98F0A4CA5A3A}"/>
              </a:ext>
            </a:extLst>
          </p:cNvPr>
          <p:cNvSpPr>
            <a:spLocks noGrp="1"/>
          </p:cNvSpPr>
          <p:nvPr>
            <p:ph type="title"/>
          </p:nvPr>
        </p:nvSpPr>
        <p:spPr>
          <a:xfrm>
            <a:off x="975600" y="74297"/>
            <a:ext cx="7886700" cy="611503"/>
          </a:xfrm>
        </p:spPr>
        <p:txBody>
          <a:bodyPr>
            <a:normAutofit fontScale="90000"/>
          </a:bodyPr>
          <a:lstStyle/>
          <a:p>
            <a:r>
              <a:rPr kumimoji="1" lang="en-US" altLang="ja-JP" sz="2200" b="1" dirty="0">
                <a:latin typeface="Arial" panose="020B0604020202020204" pitchFamily="34" charset="0"/>
                <a:cs typeface="Arial" panose="020B0604020202020204" pitchFamily="34" charset="0"/>
              </a:rPr>
              <a:t>ILIMA </a:t>
            </a:r>
            <a:r>
              <a:rPr kumimoji="1" lang="en-US" altLang="ja-JP" sz="2200" dirty="0">
                <a:latin typeface="Arial" panose="020B0604020202020204" pitchFamily="34" charset="0"/>
                <a:cs typeface="Arial" panose="020B0604020202020204" pitchFamily="34" charset="0"/>
              </a:rPr>
              <a:t>Early and First Science: </a:t>
            </a:r>
            <a:br>
              <a:rPr kumimoji="1" lang="en-US" altLang="ja-JP" dirty="0">
                <a:latin typeface="Arial" panose="020B0604020202020204" pitchFamily="34" charset="0"/>
                <a:cs typeface="Arial" panose="020B0604020202020204" pitchFamily="34" charset="0"/>
              </a:rPr>
            </a:br>
            <a:r>
              <a:rPr kumimoji="1" lang="en-US" altLang="ja-JP" dirty="0">
                <a:latin typeface="Arial" panose="020B0604020202020204" pitchFamily="34" charset="0"/>
                <a:cs typeface="Arial" panose="020B0604020202020204" pitchFamily="34" charset="0"/>
              </a:rPr>
              <a:t>Unique experiments at the ESR (often in collaboration with SPARC)</a:t>
            </a:r>
            <a:endParaRPr kumimoji="1" lang="ja-JP" altLang="en-US" b="1">
              <a:latin typeface="Arial" panose="020B0604020202020204" pitchFamily="34" charset="0"/>
              <a:cs typeface="Arial" panose="020B0604020202020204" pitchFamily="34" charset="0"/>
            </a:endParaRPr>
          </a:p>
        </p:txBody>
      </p:sp>
      <p:pic>
        <p:nvPicPr>
          <p:cNvPr id="5" name="コンテンツ プレースホルダー 4" descr="ダイアグラム&#10;&#10;自動的に生成された説明">
            <a:extLst>
              <a:ext uri="{FF2B5EF4-FFF2-40B4-BE49-F238E27FC236}">
                <a16:creationId xmlns:a16="http://schemas.microsoft.com/office/drawing/2014/main" id="{9C140696-731D-7D43-530B-F1768048FEC9}"/>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59773" y="2410691"/>
            <a:ext cx="8699476" cy="2458965"/>
          </a:xfrm>
        </p:spPr>
      </p:pic>
      <p:sp>
        <p:nvSpPr>
          <p:cNvPr id="6" name="テキスト ボックス 5">
            <a:extLst>
              <a:ext uri="{FF2B5EF4-FFF2-40B4-BE49-F238E27FC236}">
                <a16:creationId xmlns:a16="http://schemas.microsoft.com/office/drawing/2014/main" id="{D6FDF947-D459-5F05-8044-597E8AD2CCAD}"/>
              </a:ext>
            </a:extLst>
          </p:cNvPr>
          <p:cNvSpPr txBox="1"/>
          <p:nvPr/>
        </p:nvSpPr>
        <p:spPr>
          <a:xfrm>
            <a:off x="335115" y="814388"/>
            <a:ext cx="6205866" cy="1962076"/>
          </a:xfrm>
          <a:prstGeom prst="rect">
            <a:avLst/>
          </a:prstGeom>
          <a:solidFill>
            <a:schemeClr val="bg1"/>
          </a:solidFill>
        </p:spPr>
        <p:txBody>
          <a:bodyPr wrap="none" rtlCol="0">
            <a:spAutoFit/>
          </a:bodyPr>
          <a:lstStyle/>
          <a:p>
            <a:pPr>
              <a:buFont typeface="Arial" panose="020B0604020202020204" pitchFamily="34" charset="0"/>
              <a:buChar char="•"/>
            </a:pPr>
            <a:r>
              <a:rPr lang="en-US" altLang="ja-JP" sz="1350" b="1" dirty="0">
                <a:solidFill>
                  <a:srgbClr val="0C61AB"/>
                </a:solidFill>
                <a:latin typeface="Hiragino Kaku Gothic ProN" panose="020B0300000000000000" pitchFamily="34" charset="-128"/>
                <a:ea typeface="Hiragino Kaku Gothic ProN" panose="020B0300000000000000" pitchFamily="34" charset="-128"/>
              </a:rPr>
              <a:t> Masses</a:t>
            </a:r>
            <a:endParaRPr lang="en-US" altLang="ja-JP" sz="1350" dirty="0">
              <a:solidFill>
                <a:srgbClr val="0C61AB"/>
              </a:solidFill>
              <a:latin typeface="Hiragino Kaku Gothic ProN" panose="020B0300000000000000" pitchFamily="34" charset="-128"/>
              <a:ea typeface="Hiragino Kaku Gothic ProN" panose="020B0300000000000000" pitchFamily="34" charset="-128"/>
            </a:endParaRPr>
          </a:p>
          <a:p>
            <a:pPr marL="557213" lvl="1" indent="-214313">
              <a:buFont typeface="Arial" panose="020B0604020202020204" pitchFamily="34" charset="0"/>
              <a:buChar char="•"/>
            </a:pPr>
            <a:r>
              <a:rPr lang="en-US" altLang="ja-JP" sz="1350" b="1" dirty="0">
                <a:solidFill>
                  <a:srgbClr val="000000"/>
                </a:solidFill>
                <a:latin typeface="Hiragino Kaku Gothic ProN" panose="020B0300000000000000" pitchFamily="34" charset="-128"/>
                <a:ea typeface="Hiragino Kaku Gothic ProN" panose="020B0300000000000000" pitchFamily="34" charset="-128"/>
              </a:rPr>
              <a:t>Isomers and masses of n-rich Hf isotopes</a:t>
            </a:r>
            <a:endParaRPr lang="en-US" altLang="ja-JP" sz="1350" dirty="0">
              <a:solidFill>
                <a:srgbClr val="000000"/>
              </a:solidFill>
              <a:latin typeface="Hiragino Kaku Gothic ProN" panose="020B0300000000000000" pitchFamily="34" charset="-128"/>
              <a:ea typeface="Hiragino Kaku Gothic ProN" panose="020B0300000000000000" pitchFamily="34" charset="-128"/>
            </a:endParaRPr>
          </a:p>
          <a:p>
            <a:pPr marL="557213" lvl="1" indent="-214313">
              <a:buFont typeface="Arial" panose="020B0604020202020204" pitchFamily="34" charset="0"/>
              <a:buChar char="•"/>
            </a:pPr>
            <a:r>
              <a:rPr lang="en-US" altLang="ja-JP" sz="1350" b="1" dirty="0">
                <a:solidFill>
                  <a:srgbClr val="000000"/>
                </a:solidFill>
                <a:latin typeface="Hiragino Kaku Gothic ProN" panose="020B0300000000000000" pitchFamily="34" charset="-128"/>
                <a:ea typeface="Hiragino Kaku Gothic ProN" panose="020B0300000000000000" pitchFamily="34" charset="-128"/>
              </a:rPr>
              <a:t>Beta-delayed neutron detection of iodine isotopes + </a:t>
            </a:r>
            <a:r>
              <a:rPr lang="en-US" altLang="ja-JP" sz="1350" b="1" u="sng" dirty="0">
                <a:solidFill>
                  <a:srgbClr val="000000"/>
                </a:solidFill>
                <a:latin typeface="Hiragino Kaku Gothic ProN" panose="020B0300000000000000" pitchFamily="34" charset="-128"/>
                <a:ea typeface="Hiragino Kaku Gothic ProN" panose="020B0300000000000000" pitchFamily="34" charset="-128"/>
              </a:rPr>
              <a:t>in-ring pocket detector</a:t>
            </a:r>
            <a:endParaRPr lang="en-US" altLang="ja-JP" sz="1350" dirty="0">
              <a:solidFill>
                <a:srgbClr val="000000"/>
              </a:solidFill>
              <a:latin typeface="Hiragino Kaku Gothic ProN" panose="020B0300000000000000" pitchFamily="34" charset="-128"/>
              <a:ea typeface="Hiragino Kaku Gothic ProN" panose="020B0300000000000000" pitchFamily="34" charset="-128"/>
            </a:endParaRPr>
          </a:p>
          <a:p>
            <a:pPr>
              <a:buFont typeface="Arial" panose="020B0604020202020204" pitchFamily="34" charset="0"/>
              <a:buChar char="•"/>
            </a:pPr>
            <a:r>
              <a:rPr lang="en-US" altLang="ja-JP" sz="1350" b="1" dirty="0">
                <a:solidFill>
                  <a:srgbClr val="E6000E"/>
                </a:solidFill>
                <a:latin typeface="Hiragino Kaku Gothic ProN" panose="020B0300000000000000" pitchFamily="34" charset="-128"/>
                <a:ea typeface="Hiragino Kaku Gothic ProN" panose="020B0300000000000000" pitchFamily="34" charset="-128"/>
              </a:rPr>
              <a:t> Lifetimes</a:t>
            </a:r>
            <a:endParaRPr lang="en-US" altLang="ja-JP" sz="1350" dirty="0">
              <a:solidFill>
                <a:srgbClr val="E6000E"/>
              </a:solidFill>
              <a:latin typeface="Hiragino Kaku Gothic ProN" panose="020B0300000000000000" pitchFamily="34" charset="-128"/>
              <a:ea typeface="Hiragino Kaku Gothic ProN" panose="020B0300000000000000" pitchFamily="34" charset="-128"/>
            </a:endParaRPr>
          </a:p>
          <a:p>
            <a:pPr marL="557213" lvl="1" indent="-214313">
              <a:buFont typeface="Arial" panose="020B0604020202020204" pitchFamily="34" charset="0"/>
              <a:buChar char="•"/>
            </a:pPr>
            <a:r>
              <a:rPr lang="en-US" altLang="ja-JP" sz="1350" b="1" dirty="0">
                <a:solidFill>
                  <a:srgbClr val="7030A0"/>
                </a:solidFill>
                <a:latin typeface="Hiragino Kaku Gothic ProN" panose="020B0300000000000000" pitchFamily="34" charset="-128"/>
                <a:ea typeface="Hiragino Kaku Gothic ProN" panose="020B0300000000000000" pitchFamily="34" charset="-128"/>
              </a:rPr>
              <a:t>Two-photon decay of </a:t>
            </a:r>
            <a:r>
              <a:rPr lang="en-US" altLang="ja-JP" sz="1350" b="1" baseline="30000" dirty="0">
                <a:solidFill>
                  <a:srgbClr val="7030A0"/>
                </a:solidFill>
                <a:latin typeface="Hiragino Kaku Gothic ProN" panose="020B0300000000000000" pitchFamily="34" charset="-128"/>
                <a:ea typeface="Hiragino Kaku Gothic ProN" panose="020B0300000000000000" pitchFamily="34" charset="-128"/>
              </a:rPr>
              <a:t>98</a:t>
            </a:r>
            <a:r>
              <a:rPr lang="en-US" altLang="ja-JP" sz="1350" b="1" dirty="0">
                <a:solidFill>
                  <a:srgbClr val="7030A0"/>
                </a:solidFill>
                <a:latin typeface="Hiragino Kaku Gothic ProN" panose="020B0300000000000000" pitchFamily="34" charset="-128"/>
                <a:ea typeface="Hiragino Kaku Gothic ProN" panose="020B0300000000000000" pitchFamily="34" charset="-128"/>
              </a:rPr>
              <a:t>Mo, </a:t>
            </a:r>
            <a:r>
              <a:rPr lang="en-US" altLang="ja-JP" sz="1350" b="1" baseline="30000" dirty="0">
                <a:solidFill>
                  <a:srgbClr val="7030A0"/>
                </a:solidFill>
                <a:latin typeface="Hiragino Kaku Gothic ProN" panose="020B0300000000000000" pitchFamily="34" charset="-128"/>
                <a:ea typeface="Hiragino Kaku Gothic ProN" panose="020B0300000000000000" pitchFamily="34" charset="-128"/>
              </a:rPr>
              <a:t>98</a:t>
            </a:r>
            <a:r>
              <a:rPr lang="en-US" altLang="ja-JP" sz="1350" b="1" dirty="0">
                <a:solidFill>
                  <a:srgbClr val="7030A0"/>
                </a:solidFill>
                <a:latin typeface="Hiragino Kaku Gothic ProN" panose="020B0300000000000000" pitchFamily="34" charset="-128"/>
                <a:ea typeface="Hiragino Kaku Gothic ProN" panose="020B0300000000000000" pitchFamily="34" charset="-128"/>
              </a:rPr>
              <a:t>Zr </a:t>
            </a:r>
            <a:r>
              <a:rPr lang="en-US" altLang="ja-JP" sz="1350" dirty="0">
                <a:solidFill>
                  <a:srgbClr val="7030A0"/>
                </a:solidFill>
                <a:latin typeface="Hiragino Kaku Gothic ProN" panose="020B0300000000000000" pitchFamily="34" charset="-128"/>
                <a:ea typeface="Hiragino Kaku Gothic ProN" panose="020B0300000000000000" pitchFamily="34" charset="-128"/>
              </a:rPr>
              <a:t>+ SMS-IMS: </a:t>
            </a:r>
            <a:r>
              <a:rPr lang="en-US" altLang="ja-JP" sz="1350" u="sng" dirty="0">
                <a:solidFill>
                  <a:srgbClr val="7030A0"/>
                </a:solidFill>
                <a:latin typeface="Hiragino Kaku Gothic ProN" panose="020B0300000000000000" pitchFamily="34" charset="-128"/>
                <a:ea typeface="Hiragino Kaku Gothic ProN" panose="020B0300000000000000" pitchFamily="34" charset="-128"/>
              </a:rPr>
              <a:t>G-PAC </a:t>
            </a:r>
            <a:r>
              <a:rPr lang="en-US" altLang="ja-JP" sz="1350" b="1" u="sng" dirty="0">
                <a:solidFill>
                  <a:srgbClr val="7030A0"/>
                </a:solidFill>
                <a:latin typeface="Hiragino Kaku Gothic ProN" panose="020B0300000000000000" pitchFamily="34" charset="-128"/>
                <a:ea typeface="Hiragino Kaku Gothic ProN" panose="020B0300000000000000" pitchFamily="34" charset="-128"/>
              </a:rPr>
              <a:t>A</a:t>
            </a:r>
          </a:p>
          <a:p>
            <a:pPr marL="557213" lvl="1" indent="-214313">
              <a:buFont typeface="Arial" panose="020B0604020202020204" pitchFamily="34" charset="0"/>
              <a:buChar char="•"/>
            </a:pPr>
            <a:r>
              <a:rPr lang="en-US" altLang="ja-JP" sz="1350" b="1" dirty="0">
                <a:solidFill>
                  <a:srgbClr val="000000"/>
                </a:solidFill>
                <a:latin typeface="Hiragino Kaku Gothic ProN" panose="020B0300000000000000" pitchFamily="34" charset="-128"/>
                <a:ea typeface="Hiragino Kaku Gothic ProN" panose="020B0300000000000000" pitchFamily="34" charset="-128"/>
              </a:rPr>
              <a:t>Bound-state pair creation of </a:t>
            </a:r>
            <a:r>
              <a:rPr lang="en-US" altLang="ja-JP" sz="1350" b="1" baseline="30000" dirty="0">
                <a:solidFill>
                  <a:srgbClr val="000000"/>
                </a:solidFill>
                <a:latin typeface="Hiragino Kaku Gothic ProN" panose="020B0300000000000000" pitchFamily="34" charset="-128"/>
                <a:ea typeface="Hiragino Kaku Gothic ProN" panose="020B0300000000000000" pitchFamily="34" charset="-128"/>
              </a:rPr>
              <a:t>194</a:t>
            </a:r>
            <a:r>
              <a:rPr lang="en-US" altLang="ja-JP" sz="1350" b="1" dirty="0">
                <a:solidFill>
                  <a:srgbClr val="000000"/>
                </a:solidFill>
                <a:latin typeface="Hiragino Kaku Gothic ProN" panose="020B0300000000000000" pitchFamily="34" charset="-128"/>
                <a:ea typeface="Hiragino Kaku Gothic ProN" panose="020B0300000000000000" pitchFamily="34" charset="-128"/>
              </a:rPr>
              <a:t>Pb</a:t>
            </a:r>
            <a:endParaRPr lang="en-US" altLang="ja-JP" sz="1350" dirty="0">
              <a:solidFill>
                <a:srgbClr val="000000"/>
              </a:solidFill>
              <a:latin typeface="Hiragino Kaku Gothic ProN" panose="020B0300000000000000" pitchFamily="34" charset="-128"/>
              <a:ea typeface="Hiragino Kaku Gothic ProN" panose="020B0300000000000000" pitchFamily="34" charset="-128"/>
            </a:endParaRPr>
          </a:p>
          <a:p>
            <a:pPr marL="557213" lvl="1" indent="-214313">
              <a:buFont typeface="Arial" panose="020B0604020202020204" pitchFamily="34" charset="0"/>
              <a:buChar char="•"/>
            </a:pPr>
            <a:r>
              <a:rPr lang="en-US" altLang="ja-JP" sz="1350" b="1" dirty="0">
                <a:solidFill>
                  <a:srgbClr val="000000"/>
                </a:solidFill>
                <a:latin typeface="Hiragino Kaku Gothic ProN" panose="020B0300000000000000" pitchFamily="34" charset="-128"/>
                <a:ea typeface="Hiragino Kaku Gothic ProN" panose="020B0300000000000000" pitchFamily="34" charset="-128"/>
              </a:rPr>
              <a:t>Bound-state beta decay of </a:t>
            </a:r>
            <a:r>
              <a:rPr lang="en-US" altLang="ja-JP" sz="1350" b="1" baseline="30000" dirty="0">
                <a:solidFill>
                  <a:srgbClr val="000000"/>
                </a:solidFill>
                <a:latin typeface="Hiragino Kaku Gothic ProN" panose="020B0300000000000000" pitchFamily="34" charset="-128"/>
                <a:ea typeface="Hiragino Kaku Gothic ProN" panose="020B0300000000000000" pitchFamily="34" charset="-128"/>
              </a:rPr>
              <a:t>205</a:t>
            </a:r>
            <a:r>
              <a:rPr lang="en-US" altLang="ja-JP" sz="1350" b="1" dirty="0">
                <a:solidFill>
                  <a:srgbClr val="000000"/>
                </a:solidFill>
                <a:latin typeface="Hiragino Kaku Gothic ProN" panose="020B0300000000000000" pitchFamily="34" charset="-128"/>
                <a:ea typeface="Hiragino Kaku Gothic ProN" panose="020B0300000000000000" pitchFamily="34" charset="-128"/>
              </a:rPr>
              <a:t>Tl</a:t>
            </a:r>
            <a:r>
              <a:rPr lang="en-US" altLang="ja-JP" sz="1350" dirty="0">
                <a:solidFill>
                  <a:srgbClr val="000000"/>
                </a:solidFill>
                <a:latin typeface="Hiragino Kaku Gothic ProN" panose="020B0300000000000000" pitchFamily="34" charset="-128"/>
                <a:ea typeface="Hiragino Kaku Gothic ProN" panose="020B0300000000000000" pitchFamily="34" charset="-128"/>
              </a:rPr>
              <a:t> (w. SPARC)</a:t>
            </a:r>
            <a:endParaRPr lang="en-US" altLang="ja-JP" sz="1350" b="1" dirty="0">
              <a:solidFill>
                <a:srgbClr val="000000"/>
              </a:solidFill>
              <a:latin typeface="Hiragino Kaku Gothic ProN" panose="020B0300000000000000" pitchFamily="34" charset="-128"/>
              <a:ea typeface="Hiragino Kaku Gothic ProN" panose="020B0300000000000000" pitchFamily="34" charset="-128"/>
            </a:endParaRPr>
          </a:p>
          <a:p>
            <a:pPr marL="557213" lvl="1" indent="-214313">
              <a:buFont typeface="Arial" panose="020B0604020202020204" pitchFamily="34" charset="0"/>
              <a:buChar char="•"/>
            </a:pPr>
            <a:r>
              <a:rPr lang="en-US" altLang="ja-JP" sz="1350" b="1" dirty="0">
                <a:solidFill>
                  <a:srgbClr val="000000"/>
                </a:solidFill>
                <a:latin typeface="Hiragino Kaku Gothic ProN" panose="020B0300000000000000" pitchFamily="34" charset="-128"/>
                <a:ea typeface="Hiragino Kaku Gothic ProN" panose="020B0300000000000000" pitchFamily="34" charset="-128"/>
              </a:rPr>
              <a:t>HFI in beta decay of </a:t>
            </a:r>
            <a:r>
              <a:rPr lang="en-US" altLang="ja-JP" sz="1350" b="1" baseline="30000" dirty="0">
                <a:solidFill>
                  <a:srgbClr val="000000"/>
                </a:solidFill>
                <a:latin typeface="Hiragino Kaku Gothic ProN" panose="020B0300000000000000" pitchFamily="34" charset="-128"/>
                <a:ea typeface="Hiragino Kaku Gothic ProN" panose="020B0300000000000000" pitchFamily="34" charset="-128"/>
              </a:rPr>
              <a:t>111</a:t>
            </a:r>
            <a:r>
              <a:rPr lang="en-US" altLang="ja-JP" sz="1350" b="1" dirty="0">
                <a:solidFill>
                  <a:srgbClr val="000000"/>
                </a:solidFill>
                <a:latin typeface="Hiragino Kaku Gothic ProN" panose="020B0300000000000000" pitchFamily="34" charset="-128"/>
                <a:ea typeface="Hiragino Kaku Gothic ProN" panose="020B0300000000000000" pitchFamily="34" charset="-128"/>
              </a:rPr>
              <a:t>Sn</a:t>
            </a:r>
            <a:r>
              <a:rPr lang="en-US" altLang="ja-JP" sz="1350" dirty="0">
                <a:solidFill>
                  <a:srgbClr val="000000"/>
                </a:solidFill>
                <a:latin typeface="Hiragino Kaku Gothic ProN" panose="020B0300000000000000" pitchFamily="34" charset="-128"/>
                <a:ea typeface="Hiragino Kaku Gothic ProN" panose="020B0300000000000000" pitchFamily="34" charset="-128"/>
              </a:rPr>
              <a:t> (w. SPARC)</a:t>
            </a:r>
          </a:p>
          <a:p>
            <a:pPr marL="557213" lvl="1" indent="-214313">
              <a:buFont typeface="Arial" panose="020B0604020202020204" pitchFamily="34" charset="0"/>
              <a:buChar char="•"/>
            </a:pPr>
            <a:r>
              <a:rPr lang="en-US" altLang="ja-JP" sz="1350" b="1" dirty="0">
                <a:solidFill>
                  <a:srgbClr val="000000"/>
                </a:solidFill>
                <a:latin typeface="Hiragino Kaku Gothic ProN" panose="020B0300000000000000" pitchFamily="34" charset="-128"/>
                <a:ea typeface="Hiragino Kaku Gothic ProN" panose="020B0300000000000000" pitchFamily="34" charset="-128"/>
              </a:rPr>
              <a:t>NEEC@CRYRING of </a:t>
            </a:r>
            <a:r>
              <a:rPr lang="en-US" altLang="ja-JP" sz="1350" b="1" baseline="30000" dirty="0">
                <a:solidFill>
                  <a:srgbClr val="000000"/>
                </a:solidFill>
                <a:latin typeface="Hiragino Kaku Gothic ProN" panose="020B0300000000000000" pitchFamily="34" charset="-128"/>
                <a:ea typeface="Hiragino Kaku Gothic ProN" panose="020B0300000000000000" pitchFamily="34" charset="-128"/>
              </a:rPr>
              <a:t>129</a:t>
            </a:r>
            <a:r>
              <a:rPr lang="en-US" altLang="ja-JP" sz="1350" b="1" dirty="0">
                <a:solidFill>
                  <a:srgbClr val="000000"/>
                </a:solidFill>
                <a:latin typeface="Hiragino Kaku Gothic ProN" panose="020B0300000000000000" pitchFamily="34" charset="-128"/>
                <a:ea typeface="Hiragino Kaku Gothic ProN" panose="020B0300000000000000" pitchFamily="34" charset="-128"/>
              </a:rPr>
              <a:t>Sb</a:t>
            </a:r>
            <a:r>
              <a:rPr lang="en-US" altLang="ja-JP" sz="1350" dirty="0">
                <a:solidFill>
                  <a:srgbClr val="000000"/>
                </a:solidFill>
                <a:latin typeface="Hiragino Kaku Gothic ProN" panose="020B0300000000000000" pitchFamily="34" charset="-128"/>
                <a:ea typeface="Hiragino Kaku Gothic ProN" panose="020B0300000000000000" pitchFamily="34" charset="-128"/>
              </a:rPr>
              <a:t> (w. SPARC)</a:t>
            </a:r>
          </a:p>
        </p:txBody>
      </p:sp>
      <p:sp>
        <p:nvSpPr>
          <p:cNvPr id="8" name="テキスト ボックス 7">
            <a:extLst>
              <a:ext uri="{FF2B5EF4-FFF2-40B4-BE49-F238E27FC236}">
                <a16:creationId xmlns:a16="http://schemas.microsoft.com/office/drawing/2014/main" id="{293451B5-186D-6D61-6443-4AA74B43978A}"/>
              </a:ext>
            </a:extLst>
          </p:cNvPr>
          <p:cNvSpPr txBox="1"/>
          <p:nvPr/>
        </p:nvSpPr>
        <p:spPr>
          <a:xfrm>
            <a:off x="5596888" y="3787413"/>
            <a:ext cx="3265412" cy="1131079"/>
          </a:xfrm>
          <a:prstGeom prst="rect">
            <a:avLst/>
          </a:prstGeom>
          <a:solidFill>
            <a:schemeClr val="bg1"/>
          </a:solidFill>
          <a:ln w="25400">
            <a:solidFill>
              <a:srgbClr val="C00000"/>
            </a:solidFill>
          </a:ln>
          <a:effectLst>
            <a:outerShdw blurRad="50800" dist="38100" dir="2700000" algn="tl" rotWithShape="0">
              <a:prstClr val="black">
                <a:alpha val="40000"/>
              </a:prstClr>
            </a:outerShdw>
          </a:effectLst>
        </p:spPr>
        <p:txBody>
          <a:bodyPr wrap="square">
            <a:spAutoFit/>
          </a:bodyPr>
          <a:lstStyle/>
          <a:p>
            <a:r>
              <a:rPr lang="en-US" altLang="ja-JP" sz="1350" b="1" dirty="0">
                <a:solidFill>
                  <a:srgbClr val="85004C"/>
                </a:solidFill>
                <a:latin typeface="Hiragino Kaku Gothic ProN" panose="020B0300000000000000" pitchFamily="34" charset="-128"/>
                <a:ea typeface="Hiragino Kaku Gothic ProN" panose="020B0300000000000000" pitchFamily="34" charset="-128"/>
              </a:rPr>
              <a:t> </a:t>
            </a:r>
            <a:r>
              <a:rPr lang="en-US" altLang="ja-JP" sz="1350" b="1" dirty="0">
                <a:latin typeface="Hiragino Kaku Gothic ProN" panose="020B0300000000000000" pitchFamily="34" charset="-128"/>
                <a:ea typeface="Hiragino Kaku Gothic ProN" panose="020B0300000000000000" pitchFamily="34" charset="-128"/>
              </a:rPr>
              <a:t>Ongoing/</a:t>
            </a:r>
            <a:r>
              <a:rPr lang="en-US" altLang="ja-JP" sz="1350" b="1" dirty="0">
                <a:solidFill>
                  <a:srgbClr val="7030A0"/>
                </a:solidFill>
                <a:latin typeface="Hiragino Kaku Gothic ProN" panose="020B0300000000000000" pitchFamily="34" charset="-128"/>
                <a:ea typeface="Hiragino Kaku Gothic ProN" panose="020B0300000000000000" pitchFamily="34" charset="-128"/>
              </a:rPr>
              <a:t>planned developments</a:t>
            </a:r>
          </a:p>
          <a:p>
            <a:pPr>
              <a:buFont typeface="Arial" panose="020B0604020202020204" pitchFamily="34" charset="0"/>
              <a:buChar char="•"/>
            </a:pPr>
            <a:r>
              <a:rPr lang="en-US" altLang="ja-JP" sz="1350" b="1" dirty="0">
                <a:latin typeface="Hiragino Kaku Gothic ProN" panose="020B0300000000000000" pitchFamily="34" charset="-128"/>
                <a:ea typeface="Hiragino Kaku Gothic ProN" panose="020B0300000000000000" pitchFamily="34" charset="-128"/>
              </a:rPr>
              <a:t> FRS-ESR transmission</a:t>
            </a:r>
          </a:p>
          <a:p>
            <a:pPr>
              <a:buFont typeface="Arial" panose="020B0604020202020204" pitchFamily="34" charset="0"/>
              <a:buChar char="•"/>
            </a:pPr>
            <a:r>
              <a:rPr lang="en-US" altLang="ja-JP" sz="1350" b="1" dirty="0">
                <a:latin typeface="Hiragino Kaku Gothic ProN" panose="020B0300000000000000" pitchFamily="34" charset="-128"/>
                <a:ea typeface="Hiragino Kaku Gothic ProN" panose="020B0300000000000000" pitchFamily="34" charset="-128"/>
              </a:rPr>
              <a:t> Isochronous Schottky Mass Spectroscopy</a:t>
            </a:r>
            <a:endParaRPr lang="en-US" altLang="ja-JP" sz="1350" dirty="0">
              <a:latin typeface="Hiragino Kaku Gothic ProN" panose="020B0300000000000000" pitchFamily="34" charset="-128"/>
              <a:ea typeface="Hiragino Kaku Gothic ProN" panose="020B0300000000000000" pitchFamily="34" charset="-128"/>
            </a:endParaRPr>
          </a:p>
          <a:p>
            <a:pPr>
              <a:buFont typeface="Arial" panose="020B0604020202020204" pitchFamily="34" charset="0"/>
              <a:buChar char="•"/>
            </a:pPr>
            <a:r>
              <a:rPr lang="en-US" altLang="ja-JP" sz="1350" b="1" dirty="0">
                <a:solidFill>
                  <a:srgbClr val="7030A0"/>
                </a:solidFill>
                <a:latin typeface="Hiragino Kaku Gothic ProN" panose="020B0300000000000000" pitchFamily="34" charset="-128"/>
                <a:ea typeface="Hiragino Kaku Gothic ProN" panose="020B0300000000000000" pitchFamily="34" charset="-128"/>
              </a:rPr>
              <a:t> Transverse Schottky</a:t>
            </a:r>
            <a:r>
              <a:rPr lang="en-US" altLang="ja-JP" sz="1350" dirty="0">
                <a:solidFill>
                  <a:srgbClr val="7030A0"/>
                </a:solidFill>
                <a:latin typeface="Hiragino Kaku Gothic ProN" panose="020B0300000000000000" pitchFamily="34" charset="-128"/>
                <a:ea typeface="Hiragino Kaku Gothic ProN" panose="020B0300000000000000" pitchFamily="34" charset="-128"/>
              </a:rPr>
              <a:t> + DAQ</a:t>
            </a:r>
          </a:p>
          <a:p>
            <a:pPr>
              <a:buFont typeface="Arial" panose="020B0604020202020204" pitchFamily="34" charset="0"/>
              <a:buChar char="•"/>
            </a:pPr>
            <a:r>
              <a:rPr lang="en-US" altLang="ja-JP" sz="1350" b="1" dirty="0">
                <a:solidFill>
                  <a:srgbClr val="7030A0"/>
                </a:solidFill>
                <a:latin typeface="Hiragino Kaku Gothic ProN" panose="020B0300000000000000" pitchFamily="34" charset="-128"/>
                <a:ea typeface="Hiragino Kaku Gothic ProN" panose="020B0300000000000000" pitchFamily="34" charset="-128"/>
              </a:rPr>
              <a:t> TOF detector updated</a:t>
            </a:r>
            <a:endParaRPr lang="en-US" altLang="ja-JP" sz="1350" dirty="0">
              <a:solidFill>
                <a:srgbClr val="7030A0"/>
              </a:solidFill>
              <a:latin typeface="Hiragino Kaku Gothic ProN" panose="020B0300000000000000" pitchFamily="34" charset="-128"/>
              <a:ea typeface="Hiragino Kaku Gothic ProN" panose="020B0300000000000000" pitchFamily="34" charset="-128"/>
            </a:endParaRPr>
          </a:p>
        </p:txBody>
      </p:sp>
      <p:sp>
        <p:nvSpPr>
          <p:cNvPr id="9" name="下矢印 8">
            <a:extLst>
              <a:ext uri="{FF2B5EF4-FFF2-40B4-BE49-F238E27FC236}">
                <a16:creationId xmlns:a16="http://schemas.microsoft.com/office/drawing/2014/main" id="{580C098D-C07E-F204-E93E-8B0810B66623}"/>
              </a:ext>
            </a:extLst>
          </p:cNvPr>
          <p:cNvSpPr/>
          <p:nvPr/>
        </p:nvSpPr>
        <p:spPr>
          <a:xfrm>
            <a:off x="4291818" y="4240790"/>
            <a:ext cx="186664" cy="1766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0" name="下矢印 9">
            <a:extLst>
              <a:ext uri="{FF2B5EF4-FFF2-40B4-BE49-F238E27FC236}">
                <a16:creationId xmlns:a16="http://schemas.microsoft.com/office/drawing/2014/main" id="{72DDCFD5-8B0B-73EE-201F-C1841A6049FB}"/>
              </a:ext>
            </a:extLst>
          </p:cNvPr>
          <p:cNvSpPr/>
          <p:nvPr/>
        </p:nvSpPr>
        <p:spPr>
          <a:xfrm rot="2741712">
            <a:off x="3926451" y="4138181"/>
            <a:ext cx="186664" cy="1766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1" name="下矢印 10">
            <a:extLst>
              <a:ext uri="{FF2B5EF4-FFF2-40B4-BE49-F238E27FC236}">
                <a16:creationId xmlns:a16="http://schemas.microsoft.com/office/drawing/2014/main" id="{D3658FF0-F4E8-71E5-B3BC-E153D5FB6F58}"/>
              </a:ext>
            </a:extLst>
          </p:cNvPr>
          <p:cNvSpPr/>
          <p:nvPr/>
        </p:nvSpPr>
        <p:spPr>
          <a:xfrm rot="7422114">
            <a:off x="3832367" y="3742289"/>
            <a:ext cx="186664" cy="1766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3" name="下矢印 2">
            <a:extLst>
              <a:ext uri="{FF2B5EF4-FFF2-40B4-BE49-F238E27FC236}">
                <a16:creationId xmlns:a16="http://schemas.microsoft.com/office/drawing/2014/main" id="{B9759576-1180-4738-EF65-E24CEC592D0C}"/>
              </a:ext>
            </a:extLst>
          </p:cNvPr>
          <p:cNvSpPr/>
          <p:nvPr/>
        </p:nvSpPr>
        <p:spPr>
          <a:xfrm rot="2741712">
            <a:off x="8307714" y="2774325"/>
            <a:ext cx="186664" cy="1766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 name="テキスト ボックス 3">
            <a:extLst>
              <a:ext uri="{FF2B5EF4-FFF2-40B4-BE49-F238E27FC236}">
                <a16:creationId xmlns:a16="http://schemas.microsoft.com/office/drawing/2014/main" id="{4A33E12B-D126-EABC-F068-4058EA91AB96}"/>
              </a:ext>
            </a:extLst>
          </p:cNvPr>
          <p:cNvSpPr txBox="1"/>
          <p:nvPr/>
        </p:nvSpPr>
        <p:spPr>
          <a:xfrm>
            <a:off x="4542597" y="1441821"/>
            <a:ext cx="1845377" cy="230832"/>
          </a:xfrm>
          <a:prstGeom prst="rect">
            <a:avLst/>
          </a:prstGeom>
          <a:noFill/>
        </p:spPr>
        <p:txBody>
          <a:bodyPr wrap="none" rtlCol="0">
            <a:spAutoFit/>
          </a:bodyPr>
          <a:lstStyle/>
          <a:p>
            <a:r>
              <a:rPr kumimoji="1" lang="en-US" altLang="ja-JP" sz="900" b="1" dirty="0">
                <a:solidFill>
                  <a:srgbClr val="0070C0"/>
                </a:solidFill>
                <a:latin typeface="Arial" panose="020B0604020202020204" pitchFamily="34" charset="0"/>
                <a:cs typeface="Arial" panose="020B0604020202020204" pitchFamily="34" charset="0"/>
              </a:rPr>
              <a:t>Canadian contribution at FAIR</a:t>
            </a:r>
            <a:endParaRPr kumimoji="1" lang="ja-JP" altLang="en-US" sz="900" b="1">
              <a:solidFill>
                <a:srgbClr val="0070C0"/>
              </a:solidFill>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9376F65C-1483-B87F-9ACA-D47772E6EFC2}"/>
              </a:ext>
            </a:extLst>
          </p:cNvPr>
          <p:cNvSpPr txBox="1"/>
          <p:nvPr/>
        </p:nvSpPr>
        <p:spPr>
          <a:xfrm>
            <a:off x="5115506" y="1668467"/>
            <a:ext cx="1040670" cy="253916"/>
          </a:xfrm>
          <a:prstGeom prst="rect">
            <a:avLst/>
          </a:prstGeom>
          <a:noFill/>
        </p:spPr>
        <p:txBody>
          <a:bodyPr wrap="none" rtlCol="0">
            <a:spAutoFit/>
          </a:bodyPr>
          <a:lstStyle/>
          <a:p>
            <a:r>
              <a:rPr kumimoji="1" lang="en-US" altLang="ja-JP" sz="1050" b="1" dirty="0">
                <a:solidFill>
                  <a:srgbClr val="7030A0"/>
                </a:solidFill>
                <a:latin typeface="Arial" panose="020B0604020202020204" pitchFamily="34" charset="0"/>
                <a:cs typeface="Arial" panose="020B0604020202020204" pitchFamily="34" charset="0"/>
              </a:rPr>
              <a:t>Phase-0 2024</a:t>
            </a:r>
            <a:endParaRPr kumimoji="1" lang="ja-JP" altLang="en-US" sz="1050" b="1">
              <a:solidFill>
                <a:srgbClr val="7030A0"/>
              </a:solidFill>
              <a:latin typeface="Arial" panose="020B0604020202020204" pitchFamily="34" charset="0"/>
              <a:cs typeface="Arial" panose="020B0604020202020204" pitchFamily="34" charset="0"/>
            </a:endParaRPr>
          </a:p>
        </p:txBody>
      </p:sp>
      <p:pic>
        <p:nvPicPr>
          <p:cNvPr id="16" name="Picture 2" descr="D:\Kuzminchuk\CR-TOF-ILIMA\Technical-Drawings\CR02EK3\place of extraction(1034385) CR02EK3-in ring).jpg">
            <a:extLst>
              <a:ext uri="{FF2B5EF4-FFF2-40B4-BE49-F238E27FC236}">
                <a16:creationId xmlns:a16="http://schemas.microsoft.com/office/drawing/2014/main" id="{F59EA831-0DDE-1602-E890-67F9E7FC448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44474" y="3957266"/>
            <a:ext cx="2315086"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FBD9B0F4-7880-1C98-2F10-DF72FC72A87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52773" y="960646"/>
            <a:ext cx="1660548"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テキスト ボックス 17">
            <a:extLst>
              <a:ext uri="{FF2B5EF4-FFF2-40B4-BE49-F238E27FC236}">
                <a16:creationId xmlns:a16="http://schemas.microsoft.com/office/drawing/2014/main" id="{3985980E-70C8-5993-40A5-74DC49D067E0}"/>
              </a:ext>
            </a:extLst>
          </p:cNvPr>
          <p:cNvSpPr txBox="1"/>
          <p:nvPr/>
        </p:nvSpPr>
        <p:spPr>
          <a:xfrm>
            <a:off x="6552773" y="1753132"/>
            <a:ext cx="1550424" cy="300082"/>
          </a:xfrm>
          <a:prstGeom prst="rect">
            <a:avLst/>
          </a:prstGeom>
          <a:solidFill>
            <a:schemeClr val="accent1">
              <a:alpha val="50000"/>
            </a:schemeClr>
          </a:solidFill>
          <a:ln>
            <a:noFill/>
          </a:ln>
        </p:spPr>
        <p:txBody>
          <a:bodyPr wrap="none" rtlCol="0">
            <a:spAutoFit/>
          </a:bodyPr>
          <a:lstStyle/>
          <a:p>
            <a:r>
              <a:rPr lang="en-US" altLang="ja-JP" sz="1350" b="1" dirty="0">
                <a:solidFill>
                  <a:srgbClr val="FFFF00"/>
                </a:solidFill>
                <a:latin typeface="Arial" panose="020B0604020202020204" pitchFamily="34" charset="0"/>
                <a:cs typeface="Arial" panose="020B0604020202020204" pitchFamily="34" charset="0"/>
              </a:rPr>
              <a:t>In-ring detectors</a:t>
            </a:r>
          </a:p>
        </p:txBody>
      </p:sp>
      <p:sp>
        <p:nvSpPr>
          <p:cNvPr id="19" name="テキスト ボックス 18">
            <a:extLst>
              <a:ext uri="{FF2B5EF4-FFF2-40B4-BE49-F238E27FC236}">
                <a16:creationId xmlns:a16="http://schemas.microsoft.com/office/drawing/2014/main" id="{30D8C824-C07C-3CB8-DEC6-050A0DD36A0D}"/>
              </a:ext>
            </a:extLst>
          </p:cNvPr>
          <p:cNvSpPr txBox="1"/>
          <p:nvPr/>
        </p:nvSpPr>
        <p:spPr>
          <a:xfrm>
            <a:off x="1358259" y="4727307"/>
            <a:ext cx="1354923" cy="300082"/>
          </a:xfrm>
          <a:prstGeom prst="rect">
            <a:avLst/>
          </a:prstGeom>
          <a:noFill/>
        </p:spPr>
        <p:txBody>
          <a:bodyPr wrap="none" rtlCol="0">
            <a:spAutoFit/>
          </a:bodyPr>
          <a:lstStyle/>
          <a:p>
            <a:r>
              <a:rPr lang="en-US" altLang="ja-JP" sz="1350" b="1" dirty="0">
                <a:solidFill>
                  <a:srgbClr val="FFFF00"/>
                </a:solidFill>
                <a:latin typeface="Arial" panose="020B0604020202020204" pitchFamily="34" charset="0"/>
                <a:cs typeface="Arial" panose="020B0604020202020204" pitchFamily="34" charset="0"/>
              </a:rPr>
              <a:t>TOF detectors</a:t>
            </a:r>
          </a:p>
        </p:txBody>
      </p:sp>
      <p:pic>
        <p:nvPicPr>
          <p:cNvPr id="20" name="IMG_20180508_114344.jpg" descr="IMG_20180508_114344.jpg">
            <a:extLst>
              <a:ext uri="{FF2B5EF4-FFF2-40B4-BE49-F238E27FC236}">
                <a16:creationId xmlns:a16="http://schemas.microsoft.com/office/drawing/2014/main" id="{10ACD1DA-100F-DE04-5361-B4B5D3A282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96673" y="2277929"/>
            <a:ext cx="1440000" cy="1080000"/>
          </a:xfrm>
          <a:prstGeom prst="rect">
            <a:avLst/>
          </a:prstGeom>
          <a:ln w="114300">
            <a:noFill/>
            <a:miter lim="400000"/>
          </a:ln>
        </p:spPr>
      </p:pic>
      <p:sp>
        <p:nvSpPr>
          <p:cNvPr id="21" name="テキスト ボックス 20">
            <a:extLst>
              <a:ext uri="{FF2B5EF4-FFF2-40B4-BE49-F238E27FC236}">
                <a16:creationId xmlns:a16="http://schemas.microsoft.com/office/drawing/2014/main" id="{0428B4C7-3AC7-7D3F-B55A-50D28C417FA7}"/>
              </a:ext>
            </a:extLst>
          </p:cNvPr>
          <p:cNvSpPr txBox="1"/>
          <p:nvPr/>
        </p:nvSpPr>
        <p:spPr>
          <a:xfrm>
            <a:off x="3739681" y="3040045"/>
            <a:ext cx="915635" cy="300082"/>
          </a:xfrm>
          <a:prstGeom prst="rect">
            <a:avLst/>
          </a:prstGeom>
          <a:solidFill>
            <a:schemeClr val="accent1">
              <a:alpha val="50000"/>
            </a:schemeClr>
          </a:solidFill>
        </p:spPr>
        <p:txBody>
          <a:bodyPr wrap="none" rtlCol="0">
            <a:spAutoFit/>
          </a:bodyPr>
          <a:lstStyle/>
          <a:p>
            <a:r>
              <a:rPr lang="en-US" altLang="ja-JP" sz="1350" b="1" dirty="0">
                <a:solidFill>
                  <a:srgbClr val="FFFF00"/>
                </a:solidFill>
                <a:latin typeface="Arial" panose="020B0604020202020204" pitchFamily="34" charset="0"/>
                <a:cs typeface="Arial" panose="020B0604020202020204" pitchFamily="34" charset="0"/>
              </a:rPr>
              <a:t>Schottky</a:t>
            </a:r>
          </a:p>
        </p:txBody>
      </p:sp>
      <p:sp>
        <p:nvSpPr>
          <p:cNvPr id="22" name="右矢印 21">
            <a:extLst>
              <a:ext uri="{FF2B5EF4-FFF2-40B4-BE49-F238E27FC236}">
                <a16:creationId xmlns:a16="http://schemas.microsoft.com/office/drawing/2014/main" id="{0D4D63AD-6D9D-C418-18CA-F925DE5C1B3F}"/>
              </a:ext>
            </a:extLst>
          </p:cNvPr>
          <p:cNvSpPr/>
          <p:nvPr/>
        </p:nvSpPr>
        <p:spPr>
          <a:xfrm>
            <a:off x="6361996" y="1441822"/>
            <a:ext cx="226228" cy="2077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3" name="テキスト ボックス 22">
            <a:extLst>
              <a:ext uri="{FF2B5EF4-FFF2-40B4-BE49-F238E27FC236}">
                <a16:creationId xmlns:a16="http://schemas.microsoft.com/office/drawing/2014/main" id="{E2890145-665E-DD45-F329-65FE7D841EBF}"/>
              </a:ext>
            </a:extLst>
          </p:cNvPr>
          <p:cNvSpPr txBox="1"/>
          <p:nvPr/>
        </p:nvSpPr>
        <p:spPr>
          <a:xfrm>
            <a:off x="7177283" y="2045209"/>
            <a:ext cx="1140056" cy="253916"/>
          </a:xfrm>
          <a:prstGeom prst="rect">
            <a:avLst/>
          </a:prstGeom>
          <a:noFill/>
        </p:spPr>
        <p:txBody>
          <a:bodyPr wrap="none" rtlCol="0">
            <a:spAutoFit/>
          </a:bodyPr>
          <a:lstStyle/>
          <a:p>
            <a:r>
              <a:rPr kumimoji="1" lang="en-US" altLang="ja-JP" sz="1050" b="1" dirty="0">
                <a:solidFill>
                  <a:srgbClr val="0070C0"/>
                </a:solidFill>
                <a:latin typeface="Arial" panose="020B0604020202020204" pitchFamily="34" charset="0"/>
                <a:cs typeface="Arial" panose="020B0604020202020204" pitchFamily="34" charset="0"/>
              </a:rPr>
              <a:t>2 </a:t>
            </a:r>
            <a:r>
              <a:rPr kumimoji="1" lang="en-US" altLang="ja-JP" sz="1050" b="1" dirty="0" err="1">
                <a:solidFill>
                  <a:srgbClr val="0070C0"/>
                </a:solidFill>
                <a:latin typeface="Arial" panose="020B0604020202020204" pitchFamily="34" charset="0"/>
                <a:cs typeface="Arial" panose="020B0604020202020204" pitchFamily="34" charset="0"/>
              </a:rPr>
              <a:t>setups@ESR</a:t>
            </a:r>
            <a:endParaRPr kumimoji="1" lang="ja-JP" altLang="en-US" sz="1050" b="1">
              <a:solidFill>
                <a:srgbClr val="0070C0"/>
              </a:solidFill>
              <a:latin typeface="Arial" panose="020B0604020202020204" pitchFamily="34" charset="0"/>
              <a:cs typeface="Arial" panose="020B0604020202020204" pitchFamily="34" charset="0"/>
            </a:endParaRPr>
          </a:p>
        </p:txBody>
      </p:sp>
      <p:pic>
        <p:nvPicPr>
          <p:cNvPr id="12" name="Picture 8" descr="NUSTAR-Logo">
            <a:extLst>
              <a:ext uri="{FF2B5EF4-FFF2-40B4-BE49-F238E27FC236}">
                <a16:creationId xmlns:a16="http://schemas.microsoft.com/office/drawing/2014/main" id="{76BCEF6C-E15D-749C-8179-275BECB7677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9" y="223"/>
            <a:ext cx="95999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7" descr="FAIR_farb_RGB_3cm">
            <a:extLst>
              <a:ext uri="{FF2B5EF4-FFF2-40B4-BE49-F238E27FC236}">
                <a16:creationId xmlns:a16="http://schemas.microsoft.com/office/drawing/2014/main" id="{595B7AEF-11D3-5274-7E98-0C01BD37CC1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244000" y="18000"/>
            <a:ext cx="889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12">
            <a:extLst>
              <a:ext uri="{FF2B5EF4-FFF2-40B4-BE49-F238E27FC236}">
                <a16:creationId xmlns:a16="http://schemas.microsoft.com/office/drawing/2014/main" id="{9A1DA143-95C6-0D4F-76F2-231D67576094}"/>
              </a:ext>
            </a:extLst>
          </p:cNvPr>
          <p:cNvSpPr>
            <a:spLocks noGrp="1"/>
          </p:cNvSpPr>
          <p:nvPr>
            <p:ph type="ftr" sz="quarter" idx="3"/>
          </p:nvPr>
        </p:nvSpPr>
        <p:spPr/>
        <p:txBody>
          <a:bodyPr/>
          <a:lstStyle/>
          <a:p>
            <a:pPr algn="l">
              <a:defRPr/>
            </a:pPr>
            <a:r>
              <a:rPr lang="de-DE"/>
              <a:t>W. Korten - FAIR/GSI research retreat</a:t>
            </a:r>
          </a:p>
        </p:txBody>
      </p:sp>
      <p:sp>
        <p:nvSpPr>
          <p:cNvPr id="15" name="Slide Number Placeholder 14">
            <a:extLst>
              <a:ext uri="{FF2B5EF4-FFF2-40B4-BE49-F238E27FC236}">
                <a16:creationId xmlns:a16="http://schemas.microsoft.com/office/drawing/2014/main" id="{84964F54-19D9-FC03-D988-4F12A92CDE59}"/>
              </a:ext>
            </a:extLst>
          </p:cNvPr>
          <p:cNvSpPr>
            <a:spLocks noGrp="1"/>
          </p:cNvSpPr>
          <p:nvPr>
            <p:ph type="sldNum" sz="quarter" idx="12"/>
          </p:nvPr>
        </p:nvSpPr>
        <p:spPr/>
        <p:txBody>
          <a:bodyPr/>
          <a:lstStyle/>
          <a:p>
            <a:pPr>
              <a:defRPr/>
            </a:pPr>
            <a:fld id="{4507C520-4A4D-4570-9A7A-EE5BB9DF61F9}" type="slidenum">
              <a:rPr lang="de-DE" smtClean="0"/>
              <a:t>18</a:t>
            </a:fld>
            <a:endParaRPr lang="de-DE"/>
          </a:p>
        </p:txBody>
      </p:sp>
    </p:spTree>
    <p:extLst>
      <p:ext uri="{BB962C8B-B14F-4D97-AF65-F5344CB8AC3E}">
        <p14:creationId xmlns:p14="http://schemas.microsoft.com/office/powerpoint/2010/main" val="1843480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F1498-C468-1E45-ADD6-8B2B3B26A850}"/>
              </a:ext>
            </a:extLst>
          </p:cNvPr>
          <p:cNvSpPr>
            <a:spLocks noGrp="1"/>
          </p:cNvSpPr>
          <p:nvPr>
            <p:ph type="title"/>
          </p:nvPr>
        </p:nvSpPr>
        <p:spPr>
          <a:xfrm>
            <a:off x="1373774" y="158400"/>
            <a:ext cx="6642018" cy="590668"/>
          </a:xfrm>
        </p:spPr>
        <p:txBody>
          <a:bodyPr/>
          <a:lstStyle/>
          <a:p>
            <a:r>
              <a:rPr lang="en-US" dirty="0"/>
              <a:t>Scattering experiments of exotic nuclei using storage rings strongly broadening the NUSTAR physics program</a:t>
            </a:r>
            <a:endParaRPr lang="en-GB" dirty="0"/>
          </a:p>
        </p:txBody>
      </p:sp>
      <p:sp>
        <p:nvSpPr>
          <p:cNvPr id="4" name="Slide Number Placeholder 3">
            <a:extLst>
              <a:ext uri="{FF2B5EF4-FFF2-40B4-BE49-F238E27FC236}">
                <a16:creationId xmlns:a16="http://schemas.microsoft.com/office/drawing/2014/main" id="{6993BA4C-DF24-684F-9D99-05F61A4BC053}"/>
              </a:ext>
            </a:extLst>
          </p:cNvPr>
          <p:cNvSpPr>
            <a:spLocks noGrp="1"/>
          </p:cNvSpPr>
          <p:nvPr>
            <p:ph type="sldNum" sz="quarter" idx="12"/>
          </p:nvPr>
        </p:nvSpPr>
        <p:spPr/>
        <p:txBody>
          <a:bodyPr/>
          <a:lstStyle/>
          <a:p>
            <a:pPr defTabSz="685800" rtl="0" fontAlgn="base">
              <a:spcBef>
                <a:spcPct val="0"/>
              </a:spcBef>
              <a:spcAft>
                <a:spcPct val="0"/>
              </a:spcAft>
              <a:defRPr/>
            </a:pPr>
            <a:fld id="{4507C520-4A4D-4570-9A7A-EE5BB9DF61F9}" type="slidenum">
              <a:rPr lang="de-DE" sz="1050" kern="1200">
                <a:solidFill>
                  <a:srgbClr val="000000"/>
                </a:solidFill>
                <a:latin typeface="Arial" charset="0"/>
                <a:cs typeface="+mn-cs"/>
              </a:rPr>
              <a:pPr defTabSz="685800" rtl="0" fontAlgn="base">
                <a:spcBef>
                  <a:spcPct val="0"/>
                </a:spcBef>
                <a:spcAft>
                  <a:spcPct val="0"/>
                </a:spcAft>
                <a:defRPr/>
              </a:pPr>
              <a:t>19</a:t>
            </a:fld>
            <a:endParaRPr lang="de-DE" sz="1050" kern="1200">
              <a:solidFill>
                <a:srgbClr val="000000"/>
              </a:solidFill>
              <a:latin typeface="Arial" charset="0"/>
              <a:cs typeface="+mn-cs"/>
            </a:endParaRPr>
          </a:p>
        </p:txBody>
      </p:sp>
      <p:cxnSp>
        <p:nvCxnSpPr>
          <p:cNvPr id="23" name="Gerade Verbindung mit Pfeil 12">
            <a:extLst>
              <a:ext uri="{FF2B5EF4-FFF2-40B4-BE49-F238E27FC236}">
                <a16:creationId xmlns:a16="http://schemas.microsoft.com/office/drawing/2014/main" id="{9DBD8218-9F49-1F4E-996A-6FD696815435}"/>
              </a:ext>
            </a:extLst>
          </p:cNvPr>
          <p:cNvCxnSpPr/>
          <p:nvPr/>
        </p:nvCxnSpPr>
        <p:spPr>
          <a:xfrm>
            <a:off x="3291953" y="2142845"/>
            <a:ext cx="213969" cy="297221"/>
          </a:xfrm>
          <a:prstGeom prst="straightConnector1">
            <a:avLst/>
          </a:prstGeom>
          <a:noFill/>
          <a:ln w="25400" cap="flat" cmpd="sng" algn="ctr">
            <a:solidFill>
              <a:srgbClr val="FFC000"/>
            </a:solidFill>
            <a:prstDash val="solid"/>
            <a:headEnd type="arrow"/>
            <a:tailEnd type="arrow"/>
          </a:ln>
          <a:effectLst>
            <a:outerShdw blurRad="40000" dist="20000" dir="5400000" rotWithShape="0">
              <a:srgbClr val="000000">
                <a:alpha val="38000"/>
              </a:srgbClr>
            </a:outerShdw>
          </a:effectLst>
        </p:spPr>
      </p:cxnSp>
      <p:grpSp>
        <p:nvGrpSpPr>
          <p:cNvPr id="6" name="Group 5">
            <a:extLst>
              <a:ext uri="{FF2B5EF4-FFF2-40B4-BE49-F238E27FC236}">
                <a16:creationId xmlns:a16="http://schemas.microsoft.com/office/drawing/2014/main" id="{911E8E9E-E669-1A4D-B840-47A128AD1495}"/>
              </a:ext>
            </a:extLst>
          </p:cNvPr>
          <p:cNvGrpSpPr/>
          <p:nvPr/>
        </p:nvGrpSpPr>
        <p:grpSpPr>
          <a:xfrm>
            <a:off x="276509" y="1347614"/>
            <a:ext cx="6023683" cy="3280671"/>
            <a:chOff x="-1155326" y="1426070"/>
            <a:chExt cx="8031581" cy="4374229"/>
          </a:xfrm>
        </p:grpSpPr>
        <p:pic>
          <p:nvPicPr>
            <p:cNvPr id="22" name="Picture 3">
              <a:extLst>
                <a:ext uri="{FF2B5EF4-FFF2-40B4-BE49-F238E27FC236}">
                  <a16:creationId xmlns:a16="http://schemas.microsoft.com/office/drawing/2014/main" id="{22BB4BF4-1C8C-9342-B06F-DAF5E915E8A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55326" y="1628800"/>
              <a:ext cx="6111368" cy="41714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4" name="TextBox 23">
              <a:extLst>
                <a:ext uri="{FF2B5EF4-FFF2-40B4-BE49-F238E27FC236}">
                  <a16:creationId xmlns:a16="http://schemas.microsoft.com/office/drawing/2014/main" id="{120AAF20-EDF1-B947-8FB2-EBC704C0E863}"/>
                </a:ext>
              </a:extLst>
            </p:cNvPr>
            <p:cNvSpPr txBox="1"/>
            <p:nvPr/>
          </p:nvSpPr>
          <p:spPr>
            <a:xfrm>
              <a:off x="4718918" y="1426070"/>
              <a:ext cx="2157337" cy="677108"/>
            </a:xfrm>
            <a:prstGeom prst="rect">
              <a:avLst/>
            </a:prstGeom>
            <a:solidFill>
              <a:srgbClr val="FFFFFF"/>
            </a:solidFill>
          </p:spPr>
          <p:txBody>
            <a:bodyPr wrap="square" rtlCol="0">
              <a:spAutoFit/>
            </a:bodyPr>
            <a:lstStyle/>
            <a:p>
              <a:pPr defTabSz="685800" fontAlgn="base">
                <a:spcBef>
                  <a:spcPct val="0"/>
                </a:spcBef>
                <a:spcAft>
                  <a:spcPct val="0"/>
                </a:spcAft>
                <a:defRPr/>
              </a:pPr>
              <a:r>
                <a:rPr lang="en-US" sz="1350" dirty="0">
                  <a:solidFill>
                    <a:srgbClr val="000000"/>
                  </a:solidFill>
                </a:rPr>
                <a:t>Elastic scattering</a:t>
              </a:r>
            </a:p>
            <a:p>
              <a:pPr defTabSz="685800" fontAlgn="base">
                <a:spcBef>
                  <a:spcPct val="0"/>
                </a:spcBef>
                <a:spcAft>
                  <a:spcPct val="0"/>
                </a:spcAft>
                <a:defRPr/>
              </a:pPr>
              <a:r>
                <a:rPr lang="en-US" sz="1350" dirty="0">
                  <a:solidFill>
                    <a:srgbClr val="000000"/>
                  </a:solidFill>
                </a:rPr>
                <a:t>(p,2pN) or </a:t>
              </a:r>
              <a:r>
                <a:rPr lang="en-US" sz="1350" dirty="0">
                  <a:solidFill>
                    <a:srgbClr val="000000"/>
                  </a:solidFill>
                  <a:latin typeface="Symbol" charset="2"/>
                  <a:ea typeface="Symbol" charset="2"/>
                  <a:cs typeface="Symbol" charset="2"/>
                </a:rPr>
                <a:t>(</a:t>
              </a:r>
              <a:r>
                <a:rPr lang="en-US" sz="1350" dirty="0" err="1">
                  <a:solidFill>
                    <a:srgbClr val="000000"/>
                  </a:solidFill>
                  <a:latin typeface="Symbol" charset="2"/>
                  <a:ea typeface="Symbol" charset="2"/>
                  <a:cs typeface="Symbol" charset="2"/>
                </a:rPr>
                <a:t>g</a:t>
              </a:r>
              <a:r>
                <a:rPr lang="en-US" sz="1350" dirty="0" err="1">
                  <a:solidFill>
                    <a:srgbClr val="000000"/>
                  </a:solidFill>
                </a:rPr>
                <a:t>,pn</a:t>
              </a:r>
              <a:r>
                <a:rPr lang="en-US" sz="1350" dirty="0">
                  <a:solidFill>
                    <a:srgbClr val="000000"/>
                  </a:solidFill>
                </a:rPr>
                <a:t>)</a:t>
              </a:r>
            </a:p>
          </p:txBody>
        </p:sp>
        <p:sp>
          <p:nvSpPr>
            <p:cNvPr id="25" name="TextBox 24">
              <a:extLst>
                <a:ext uri="{FF2B5EF4-FFF2-40B4-BE49-F238E27FC236}">
                  <a16:creationId xmlns:a16="http://schemas.microsoft.com/office/drawing/2014/main" id="{69648451-9D7D-D649-BD8B-AFA070F4CAF1}"/>
                </a:ext>
              </a:extLst>
            </p:cNvPr>
            <p:cNvSpPr txBox="1"/>
            <p:nvPr/>
          </p:nvSpPr>
          <p:spPr>
            <a:xfrm>
              <a:off x="3227848" y="3040233"/>
              <a:ext cx="2376264" cy="954108"/>
            </a:xfrm>
            <a:prstGeom prst="rect">
              <a:avLst/>
            </a:prstGeom>
            <a:solidFill>
              <a:srgbClr val="FFFFFF"/>
            </a:solidFill>
          </p:spPr>
          <p:txBody>
            <a:bodyPr wrap="square" rtlCol="0">
              <a:spAutoFit/>
            </a:bodyPr>
            <a:lstStyle/>
            <a:p>
              <a:pPr defTabSz="685800" fontAlgn="base">
                <a:spcBef>
                  <a:spcPct val="0"/>
                </a:spcBef>
                <a:spcAft>
                  <a:spcPct val="0"/>
                </a:spcAft>
                <a:defRPr/>
              </a:pPr>
              <a:r>
                <a:rPr lang="en-US" sz="1350" dirty="0">
                  <a:solidFill>
                    <a:srgbClr val="000000"/>
                  </a:solidFill>
                </a:rPr>
                <a:t>Inelastic scattering</a:t>
              </a:r>
            </a:p>
            <a:p>
              <a:pPr defTabSz="685800" fontAlgn="base">
                <a:spcBef>
                  <a:spcPct val="0"/>
                </a:spcBef>
                <a:spcAft>
                  <a:spcPct val="0"/>
                </a:spcAft>
                <a:defRPr/>
              </a:pPr>
              <a:r>
                <a:rPr lang="en-US" sz="1350" dirty="0">
                  <a:solidFill>
                    <a:srgbClr val="000000"/>
                  </a:solidFill>
                </a:rPr>
                <a:t>Charge-exchange</a:t>
              </a:r>
            </a:p>
            <a:p>
              <a:pPr defTabSz="685800" fontAlgn="base">
                <a:spcBef>
                  <a:spcPct val="0"/>
                </a:spcBef>
                <a:spcAft>
                  <a:spcPct val="0"/>
                </a:spcAft>
                <a:defRPr/>
              </a:pPr>
              <a:r>
                <a:rPr lang="en-US" sz="1350" dirty="0">
                  <a:solidFill>
                    <a:srgbClr val="000000"/>
                  </a:solidFill>
                </a:rPr>
                <a:t>reactions</a:t>
              </a:r>
            </a:p>
          </p:txBody>
        </p:sp>
        <p:sp>
          <p:nvSpPr>
            <p:cNvPr id="26" name="TextBox 25">
              <a:extLst>
                <a:ext uri="{FF2B5EF4-FFF2-40B4-BE49-F238E27FC236}">
                  <a16:creationId xmlns:a16="http://schemas.microsoft.com/office/drawing/2014/main" id="{4F1890AB-4249-804D-92FD-7F42E79117C1}"/>
                </a:ext>
              </a:extLst>
            </p:cNvPr>
            <p:cNvSpPr txBox="1"/>
            <p:nvPr/>
          </p:nvSpPr>
          <p:spPr>
            <a:xfrm>
              <a:off x="1787688" y="4306391"/>
              <a:ext cx="2292007" cy="1231107"/>
            </a:xfrm>
            <a:prstGeom prst="rect">
              <a:avLst/>
            </a:prstGeom>
            <a:solidFill>
              <a:srgbClr val="FFFFFF"/>
            </a:solidFill>
          </p:spPr>
          <p:txBody>
            <a:bodyPr wrap="square" rtlCol="0">
              <a:spAutoFit/>
            </a:bodyPr>
            <a:lstStyle/>
            <a:p>
              <a:pPr>
                <a:defRPr/>
              </a:pPr>
              <a:r>
                <a:rPr lang="en-US" sz="1350" dirty="0">
                  <a:solidFill>
                    <a:srgbClr val="000000"/>
                  </a:solidFill>
                </a:rPr>
                <a:t>Transfer and capture reactions for nuclear astrophysics</a:t>
              </a:r>
            </a:p>
          </p:txBody>
        </p:sp>
        <p:sp>
          <p:nvSpPr>
            <p:cNvPr id="32" name="TextBox 31">
              <a:extLst>
                <a:ext uri="{FF2B5EF4-FFF2-40B4-BE49-F238E27FC236}">
                  <a16:creationId xmlns:a16="http://schemas.microsoft.com/office/drawing/2014/main" id="{2679EDBC-20B9-CC42-92B3-F393832597E2}"/>
                </a:ext>
              </a:extLst>
            </p:cNvPr>
            <p:cNvSpPr txBox="1"/>
            <p:nvPr/>
          </p:nvSpPr>
          <p:spPr>
            <a:xfrm>
              <a:off x="3076496" y="1810113"/>
              <a:ext cx="1303481" cy="677108"/>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000000"/>
                  </a:solidFill>
                </a:rPr>
                <a:t>500-5000</a:t>
              </a:r>
            </a:p>
            <a:p>
              <a:pPr defTabSz="685800" fontAlgn="base">
                <a:spcBef>
                  <a:spcPct val="0"/>
                </a:spcBef>
                <a:spcAft>
                  <a:spcPct val="0"/>
                </a:spcAft>
                <a:defRPr/>
              </a:pPr>
              <a:r>
                <a:rPr lang="en-US" sz="1350" dirty="0">
                  <a:solidFill>
                    <a:srgbClr val="000000"/>
                  </a:solidFill>
                </a:rPr>
                <a:t>MeV/u</a:t>
              </a:r>
            </a:p>
          </p:txBody>
        </p:sp>
        <p:sp>
          <p:nvSpPr>
            <p:cNvPr id="33" name="TextBox 32">
              <a:extLst>
                <a:ext uri="{FF2B5EF4-FFF2-40B4-BE49-F238E27FC236}">
                  <a16:creationId xmlns:a16="http://schemas.microsoft.com/office/drawing/2014/main" id="{B6E9959F-3596-8B46-9266-3945C4268827}"/>
                </a:ext>
              </a:extLst>
            </p:cNvPr>
            <p:cNvSpPr txBox="1"/>
            <p:nvPr/>
          </p:nvSpPr>
          <p:spPr>
            <a:xfrm>
              <a:off x="1979709" y="2962241"/>
              <a:ext cx="1186519" cy="677108"/>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000000"/>
                  </a:solidFill>
                </a:rPr>
                <a:t>20-500</a:t>
              </a:r>
            </a:p>
            <a:p>
              <a:pPr defTabSz="685800" fontAlgn="base">
                <a:spcBef>
                  <a:spcPct val="0"/>
                </a:spcBef>
                <a:spcAft>
                  <a:spcPct val="0"/>
                </a:spcAft>
                <a:defRPr/>
              </a:pPr>
              <a:r>
                <a:rPr lang="en-US" sz="1350" dirty="0">
                  <a:solidFill>
                    <a:srgbClr val="000000"/>
                  </a:solidFill>
                </a:rPr>
                <a:t>MeV/u</a:t>
              </a:r>
            </a:p>
          </p:txBody>
        </p:sp>
        <p:sp>
          <p:nvSpPr>
            <p:cNvPr id="34" name="TextBox 33">
              <a:extLst>
                <a:ext uri="{FF2B5EF4-FFF2-40B4-BE49-F238E27FC236}">
                  <a16:creationId xmlns:a16="http://schemas.microsoft.com/office/drawing/2014/main" id="{F27B78DF-D135-E043-82BC-B83E519A8124}"/>
                </a:ext>
              </a:extLst>
            </p:cNvPr>
            <p:cNvSpPr txBox="1"/>
            <p:nvPr/>
          </p:nvSpPr>
          <p:spPr>
            <a:xfrm>
              <a:off x="1019602" y="3245240"/>
              <a:ext cx="1186519" cy="677108"/>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000000"/>
                  </a:solidFill>
                </a:rPr>
                <a:t>5-20</a:t>
              </a:r>
            </a:p>
            <a:p>
              <a:pPr defTabSz="685800" fontAlgn="base">
                <a:spcBef>
                  <a:spcPct val="0"/>
                </a:spcBef>
                <a:spcAft>
                  <a:spcPct val="0"/>
                </a:spcAft>
                <a:defRPr/>
              </a:pPr>
              <a:r>
                <a:rPr lang="en-US" sz="1350" dirty="0">
                  <a:solidFill>
                    <a:srgbClr val="000000"/>
                  </a:solidFill>
                </a:rPr>
                <a:t>MeV/u</a:t>
              </a:r>
            </a:p>
          </p:txBody>
        </p:sp>
      </p:grpSp>
      <p:grpSp>
        <p:nvGrpSpPr>
          <p:cNvPr id="3" name="Group 2">
            <a:extLst>
              <a:ext uri="{FF2B5EF4-FFF2-40B4-BE49-F238E27FC236}">
                <a16:creationId xmlns:a16="http://schemas.microsoft.com/office/drawing/2014/main" id="{3497E164-C9E0-6B4B-B8E5-C9453DD8F382}"/>
              </a:ext>
            </a:extLst>
          </p:cNvPr>
          <p:cNvGrpSpPr/>
          <p:nvPr/>
        </p:nvGrpSpPr>
        <p:grpSpPr>
          <a:xfrm>
            <a:off x="4247889" y="1667114"/>
            <a:ext cx="2844391" cy="3136884"/>
            <a:chOff x="5322947" y="1491043"/>
            <a:chExt cx="3792521" cy="4182511"/>
          </a:xfrm>
        </p:grpSpPr>
        <p:sp>
          <p:nvSpPr>
            <p:cNvPr id="27" name="TextBox 26">
              <a:extLst>
                <a:ext uri="{FF2B5EF4-FFF2-40B4-BE49-F238E27FC236}">
                  <a16:creationId xmlns:a16="http://schemas.microsoft.com/office/drawing/2014/main" id="{32BA317F-8713-FF44-9C1A-F52F2E31B383}"/>
                </a:ext>
              </a:extLst>
            </p:cNvPr>
            <p:cNvSpPr txBox="1"/>
            <p:nvPr/>
          </p:nvSpPr>
          <p:spPr>
            <a:xfrm rot="20563113">
              <a:off x="6534550" y="1491043"/>
              <a:ext cx="2575574" cy="430887"/>
            </a:xfrm>
            <a:prstGeom prst="rect">
              <a:avLst/>
            </a:prstGeom>
            <a:noFill/>
          </p:spPr>
          <p:txBody>
            <a:bodyPr wrap="square" rtlCol="0">
              <a:spAutoFit/>
            </a:bodyPr>
            <a:lstStyle/>
            <a:p>
              <a:pPr defTabSz="685800" fontAlgn="base">
                <a:spcBef>
                  <a:spcPct val="0"/>
                </a:spcBef>
                <a:spcAft>
                  <a:spcPct val="0"/>
                </a:spcAft>
                <a:defRPr/>
              </a:pPr>
              <a:r>
                <a:rPr lang="en-US" sz="1500" b="1" i="1" dirty="0">
                  <a:solidFill>
                    <a:srgbClr val="FF0000"/>
                  </a:solidFill>
                </a:rPr>
                <a:t>Form factors/radii</a:t>
              </a:r>
            </a:p>
          </p:txBody>
        </p:sp>
        <p:sp>
          <p:nvSpPr>
            <p:cNvPr id="28" name="TextBox 27">
              <a:extLst>
                <a:ext uri="{FF2B5EF4-FFF2-40B4-BE49-F238E27FC236}">
                  <a16:creationId xmlns:a16="http://schemas.microsoft.com/office/drawing/2014/main" id="{A6129202-EF3E-7B4B-8E81-FD12B2CCBFE2}"/>
                </a:ext>
              </a:extLst>
            </p:cNvPr>
            <p:cNvSpPr txBox="1"/>
            <p:nvPr/>
          </p:nvSpPr>
          <p:spPr>
            <a:xfrm rot="20542845">
              <a:off x="6301424" y="1964754"/>
              <a:ext cx="2330578" cy="430887"/>
            </a:xfrm>
            <a:prstGeom prst="rect">
              <a:avLst/>
            </a:prstGeom>
            <a:noFill/>
          </p:spPr>
          <p:txBody>
            <a:bodyPr wrap="square" rtlCol="0">
              <a:spAutoFit/>
            </a:bodyPr>
            <a:lstStyle/>
            <a:p>
              <a:pPr defTabSz="685800" fontAlgn="base">
                <a:spcBef>
                  <a:spcPct val="0"/>
                </a:spcBef>
                <a:spcAft>
                  <a:spcPct val="0"/>
                </a:spcAft>
                <a:defRPr/>
              </a:pPr>
              <a:r>
                <a:rPr lang="en-US" sz="1500" b="1" i="1" dirty="0">
                  <a:solidFill>
                    <a:srgbClr val="FF0000"/>
                  </a:solidFill>
                </a:rPr>
                <a:t>Short range N-N</a:t>
              </a:r>
            </a:p>
          </p:txBody>
        </p:sp>
        <p:sp>
          <p:nvSpPr>
            <p:cNvPr id="29" name="TextBox 28">
              <a:extLst>
                <a:ext uri="{FF2B5EF4-FFF2-40B4-BE49-F238E27FC236}">
                  <a16:creationId xmlns:a16="http://schemas.microsoft.com/office/drawing/2014/main" id="{260DF9A3-F9EF-C748-B44E-8C39C2011CFC}"/>
                </a:ext>
              </a:extLst>
            </p:cNvPr>
            <p:cNvSpPr txBox="1"/>
            <p:nvPr/>
          </p:nvSpPr>
          <p:spPr>
            <a:xfrm rot="20514746">
              <a:off x="7300507" y="2114755"/>
              <a:ext cx="1814961" cy="738664"/>
            </a:xfrm>
            <a:prstGeom prst="rect">
              <a:avLst/>
            </a:prstGeom>
            <a:noFill/>
          </p:spPr>
          <p:txBody>
            <a:bodyPr wrap="square" rtlCol="0">
              <a:spAutoFit/>
            </a:bodyPr>
            <a:lstStyle/>
            <a:p>
              <a:pPr defTabSz="685800" fontAlgn="base">
                <a:spcBef>
                  <a:spcPct val="0"/>
                </a:spcBef>
                <a:spcAft>
                  <a:spcPct val="0"/>
                </a:spcAft>
                <a:defRPr/>
              </a:pPr>
              <a:r>
                <a:rPr lang="en-US" sz="1500" b="1" i="1" dirty="0">
                  <a:solidFill>
                    <a:srgbClr val="FF0000"/>
                  </a:solidFill>
                </a:rPr>
                <a:t>High-energy dipole</a:t>
              </a:r>
            </a:p>
          </p:txBody>
        </p:sp>
        <p:sp>
          <p:nvSpPr>
            <p:cNvPr id="30" name="TextBox 29">
              <a:extLst>
                <a:ext uri="{FF2B5EF4-FFF2-40B4-BE49-F238E27FC236}">
                  <a16:creationId xmlns:a16="http://schemas.microsoft.com/office/drawing/2014/main" id="{411ED5DB-D95D-E944-926B-C405C2EE2F3F}"/>
                </a:ext>
              </a:extLst>
            </p:cNvPr>
            <p:cNvSpPr txBox="1"/>
            <p:nvPr/>
          </p:nvSpPr>
          <p:spPr>
            <a:xfrm rot="20514746">
              <a:off x="6120656" y="3137360"/>
              <a:ext cx="2507876" cy="738664"/>
            </a:xfrm>
            <a:prstGeom prst="rect">
              <a:avLst/>
            </a:prstGeom>
            <a:noFill/>
          </p:spPr>
          <p:txBody>
            <a:bodyPr wrap="square" rtlCol="0">
              <a:spAutoFit/>
            </a:bodyPr>
            <a:lstStyle/>
            <a:p>
              <a:pPr defTabSz="685800" fontAlgn="base">
                <a:spcBef>
                  <a:spcPct val="0"/>
                </a:spcBef>
                <a:spcAft>
                  <a:spcPct val="0"/>
                </a:spcAft>
                <a:defRPr/>
              </a:pPr>
              <a:r>
                <a:rPr lang="en-US" sz="1500" b="1" i="1" dirty="0">
                  <a:solidFill>
                    <a:srgbClr val="FF0000"/>
                  </a:solidFill>
                </a:rPr>
                <a:t>Giant monopole</a:t>
              </a:r>
            </a:p>
            <a:p>
              <a:pPr defTabSz="685800" fontAlgn="base">
                <a:spcBef>
                  <a:spcPct val="0"/>
                </a:spcBef>
                <a:spcAft>
                  <a:spcPct val="0"/>
                </a:spcAft>
                <a:defRPr/>
              </a:pPr>
              <a:r>
                <a:rPr lang="en-US" sz="1500" b="1" i="1" dirty="0">
                  <a:solidFill>
                    <a:srgbClr val="FF0000"/>
                  </a:solidFill>
                </a:rPr>
                <a:t>GT strength</a:t>
              </a:r>
            </a:p>
          </p:txBody>
        </p:sp>
        <p:sp>
          <p:nvSpPr>
            <p:cNvPr id="31" name="TextBox 30">
              <a:extLst>
                <a:ext uri="{FF2B5EF4-FFF2-40B4-BE49-F238E27FC236}">
                  <a16:creationId xmlns:a16="http://schemas.microsoft.com/office/drawing/2014/main" id="{32235F11-3042-2548-8DD9-E96721B4494E}"/>
                </a:ext>
              </a:extLst>
            </p:cNvPr>
            <p:cNvSpPr txBox="1"/>
            <p:nvPr/>
          </p:nvSpPr>
          <p:spPr>
            <a:xfrm rot="20514746">
              <a:off x="5322947" y="4319337"/>
              <a:ext cx="2071346" cy="1354217"/>
            </a:xfrm>
            <a:prstGeom prst="rect">
              <a:avLst/>
            </a:prstGeom>
            <a:noFill/>
          </p:spPr>
          <p:txBody>
            <a:bodyPr wrap="square" rtlCol="0">
              <a:spAutoFit/>
            </a:bodyPr>
            <a:lstStyle/>
            <a:p>
              <a:pPr defTabSz="685800" fontAlgn="base">
                <a:spcBef>
                  <a:spcPct val="0"/>
                </a:spcBef>
                <a:spcAft>
                  <a:spcPct val="0"/>
                </a:spcAft>
                <a:defRPr/>
              </a:pPr>
              <a:r>
                <a:rPr lang="en-US" sz="1500" b="1" i="1" dirty="0">
                  <a:solidFill>
                    <a:srgbClr val="FF0000"/>
                  </a:solidFill>
                </a:rPr>
                <a:t>Single-particle structure, ANC</a:t>
              </a:r>
            </a:p>
            <a:p>
              <a:pPr defTabSz="685800" fontAlgn="base">
                <a:spcBef>
                  <a:spcPct val="0"/>
                </a:spcBef>
                <a:spcAft>
                  <a:spcPct val="0"/>
                </a:spcAft>
                <a:defRPr/>
              </a:pPr>
              <a:r>
                <a:rPr lang="en-US" sz="1500" b="1" i="1" dirty="0">
                  <a:solidFill>
                    <a:srgbClr val="FF0000"/>
                  </a:solidFill>
                </a:rPr>
                <a:t>(</a:t>
              </a:r>
              <a:r>
                <a:rPr lang="en-US" sz="1500" b="1" i="1" dirty="0" err="1">
                  <a:solidFill>
                    <a:srgbClr val="FF0000"/>
                  </a:solidFill>
                </a:rPr>
                <a:t>p,</a:t>
              </a:r>
              <a:r>
                <a:rPr lang="en-US" sz="1500" b="1" i="1" dirty="0" err="1">
                  <a:solidFill>
                    <a:srgbClr val="FF0000"/>
                  </a:solidFill>
                  <a:latin typeface="Symbol" pitchFamily="2" charset="2"/>
                </a:rPr>
                <a:t>g</a:t>
              </a:r>
              <a:r>
                <a:rPr lang="en-US" sz="1500" b="1" i="1" dirty="0">
                  <a:solidFill>
                    <a:srgbClr val="FF0000"/>
                  </a:solidFill>
                </a:rPr>
                <a:t>) cross sections</a:t>
              </a:r>
            </a:p>
          </p:txBody>
        </p:sp>
      </p:grpSp>
      <p:pic>
        <p:nvPicPr>
          <p:cNvPr id="8" name="Picture 7">
            <a:extLst>
              <a:ext uri="{FF2B5EF4-FFF2-40B4-BE49-F238E27FC236}">
                <a16:creationId xmlns:a16="http://schemas.microsoft.com/office/drawing/2014/main" id="{F6A05C4D-8985-4143-8A15-25240D4E80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93" y="931702"/>
            <a:ext cx="1462863" cy="415912"/>
          </a:xfrm>
          <a:prstGeom prst="rect">
            <a:avLst/>
          </a:prstGeom>
        </p:spPr>
      </p:pic>
      <p:pic>
        <p:nvPicPr>
          <p:cNvPr id="5" name="Picture 8" descr="NUSTAR-Logo">
            <a:extLst>
              <a:ext uri="{FF2B5EF4-FFF2-40B4-BE49-F238E27FC236}">
                <a16:creationId xmlns:a16="http://schemas.microsoft.com/office/drawing/2014/main" id="{8F48CCB0-512A-F0E2-CDF6-0C4D351A888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9" y="223"/>
            <a:ext cx="95999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7" descr="FAIR_farb_RGB_3cm">
            <a:extLst>
              <a:ext uri="{FF2B5EF4-FFF2-40B4-BE49-F238E27FC236}">
                <a16:creationId xmlns:a16="http://schemas.microsoft.com/office/drawing/2014/main" id="{32F31E0C-A6CC-E127-ED4F-4F0E375A38B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44000" y="18000"/>
            <a:ext cx="889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5F672873-8BD8-BD69-EA9B-1EAB9F559175}"/>
              </a:ext>
            </a:extLst>
          </p:cNvPr>
          <p:cNvSpPr txBox="1"/>
          <p:nvPr/>
        </p:nvSpPr>
        <p:spPr>
          <a:xfrm>
            <a:off x="1547664" y="951570"/>
            <a:ext cx="6806992" cy="346249"/>
          </a:xfrm>
          <a:prstGeom prst="rect">
            <a:avLst/>
          </a:prstGeom>
        </p:spPr>
        <p:txBody>
          <a:bodyPr vert="horz" wrap="none" lIns="68580" tIns="34290" rIns="68580" bIns="34290" rtlCol="0" anchor="t">
            <a:spAutoFit/>
          </a:bodyPr>
          <a:lstStyle/>
          <a:p>
            <a:pPr marL="0" lvl="1" defTabSz="914400">
              <a:buClrTx/>
              <a:defRPr/>
            </a:pPr>
            <a:r>
              <a:rPr lang="en-US" b="1" dirty="0">
                <a:solidFill>
                  <a:srgbClr val="7030A0"/>
                </a:solidFill>
              </a:rPr>
              <a:t>Storage rings must also be </a:t>
            </a:r>
            <a:r>
              <a:rPr lang="en-US" b="1" dirty="0" err="1">
                <a:solidFill>
                  <a:srgbClr val="7030A0"/>
                </a:solidFill>
              </a:rPr>
              <a:t>optimised</a:t>
            </a:r>
            <a:r>
              <a:rPr lang="en-US" b="1" dirty="0">
                <a:solidFill>
                  <a:srgbClr val="7030A0"/>
                </a:solidFill>
              </a:rPr>
              <a:t> for use with heavy ions</a:t>
            </a:r>
          </a:p>
        </p:txBody>
      </p:sp>
    </p:spTree>
    <p:extLst>
      <p:ext uri="{BB962C8B-B14F-4D97-AF65-F5344CB8AC3E}">
        <p14:creationId xmlns:p14="http://schemas.microsoft.com/office/powerpoint/2010/main" val="346447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975600" y="158400"/>
            <a:ext cx="6903804" cy="590668"/>
          </a:xfrm>
        </p:spPr>
        <p:txBody>
          <a:bodyPr/>
          <a:lstStyle/>
          <a:p>
            <a:r>
              <a:rPr lang="en-GB" dirty="0"/>
              <a:t>Recommendations of the FAIR Review Committee (Oct 2022)</a:t>
            </a:r>
          </a:p>
        </p:txBody>
      </p:sp>
      <p:sp>
        <p:nvSpPr>
          <p:cNvPr id="4" name="Foliennummernplatzhalter 3"/>
          <p:cNvSpPr>
            <a:spLocks noGrp="1"/>
          </p:cNvSpPr>
          <p:nvPr>
            <p:ph type="sldNum" sz="quarter" idx="11"/>
          </p:nvPr>
        </p:nvSpPr>
        <p:spPr bwMode="auto">
          <a:xfrm>
            <a:off x="8316913" y="6607175"/>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defPPr>
              <a:defRPr lang="de-DE"/>
            </a:defPPr>
            <a:lvl1pPr algn="r" rtl="0" fontAlgn="base">
              <a:spcBef>
                <a:spcPct val="0"/>
              </a:spcBef>
              <a:spcAft>
                <a:spcPct val="0"/>
              </a:spcAft>
              <a:defRPr sz="1200" kern="1200">
                <a:solidFill>
                  <a:srgbClr val="00599D"/>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8318BF4F-15D2-4EE0-A03D-F50D946F8623}" type="slidenum">
              <a:rPr lang="de-DE" smtClean="0"/>
              <a:pPr>
                <a:defRPr/>
              </a:pPr>
              <a:t>2</a:t>
            </a:fld>
            <a:endParaRPr lang="de-DE"/>
          </a:p>
        </p:txBody>
      </p:sp>
      <p:sp>
        <p:nvSpPr>
          <p:cNvPr id="5" name="Textfeld 4"/>
          <p:cNvSpPr txBox="1"/>
          <p:nvPr/>
        </p:nvSpPr>
        <p:spPr>
          <a:xfrm>
            <a:off x="268734" y="1107491"/>
            <a:ext cx="5208542" cy="1338828"/>
          </a:xfrm>
          <a:prstGeom prst="rect">
            <a:avLst/>
          </a:prstGeom>
          <a:noFill/>
        </p:spPr>
        <p:txBody>
          <a:bodyPr wrap="none" rtlCol="0">
            <a:spAutoFit/>
          </a:bodyPr>
          <a:lstStyle/>
          <a:p>
            <a:r>
              <a:rPr lang="en-US" sz="1350" dirty="0">
                <a:solidFill>
                  <a:schemeClr val="accent5">
                    <a:lumMod val="75000"/>
                  </a:schemeClr>
                </a:solidFill>
              </a:rPr>
              <a:t>(1) Early Science with SIS18, NUSTAR </a:t>
            </a:r>
            <a:r>
              <a:rPr lang="en-US" sz="1350" i="1" dirty="0">
                <a:solidFill>
                  <a:schemeClr val="accent5">
                    <a:lumMod val="75000"/>
                  </a:schemeClr>
                </a:solidFill>
              </a:rPr>
              <a:t>in HEB </a:t>
            </a:r>
            <a:r>
              <a:rPr lang="en-US" sz="1350" dirty="0">
                <a:solidFill>
                  <a:schemeClr val="accent5">
                    <a:lumMod val="75000"/>
                  </a:schemeClr>
                </a:solidFill>
              </a:rPr>
              <a:t>and parts of APPA</a:t>
            </a:r>
          </a:p>
          <a:p>
            <a:r>
              <a:rPr lang="en-US" sz="1350" dirty="0">
                <a:solidFill>
                  <a:schemeClr val="accent5">
                    <a:lumMod val="75000"/>
                  </a:schemeClr>
                </a:solidFill>
              </a:rPr>
              <a:t>(2) First Science with SIS100 replacing SIS18</a:t>
            </a:r>
          </a:p>
          <a:p>
            <a:r>
              <a:rPr lang="en-US" sz="1350" dirty="0">
                <a:solidFill>
                  <a:schemeClr val="accent5">
                    <a:lumMod val="75000"/>
                  </a:schemeClr>
                </a:solidFill>
              </a:rPr>
              <a:t>(3) First Science+ with CBM in addition</a:t>
            </a:r>
          </a:p>
          <a:p>
            <a:r>
              <a:rPr lang="en-US" sz="1350" dirty="0">
                <a:solidFill>
                  <a:schemeClr val="accent5">
                    <a:lumMod val="75000"/>
                  </a:schemeClr>
                </a:solidFill>
              </a:rPr>
              <a:t>(4) First Science++ in the APPA Cave in addition</a:t>
            </a:r>
          </a:p>
          <a:p>
            <a:r>
              <a:rPr lang="en-US" sz="1350" dirty="0">
                <a:solidFill>
                  <a:schemeClr val="accent5">
                    <a:lumMod val="75000"/>
                  </a:schemeClr>
                </a:solidFill>
              </a:rPr>
              <a:t>      Finalize IO (LEB, </a:t>
            </a:r>
            <a:r>
              <a:rPr lang="en-US" sz="1350" dirty="0" err="1">
                <a:solidFill>
                  <a:schemeClr val="accent5">
                    <a:lumMod val="75000"/>
                  </a:schemeClr>
                </a:solidFill>
              </a:rPr>
              <a:t>pbar</a:t>
            </a:r>
            <a:r>
              <a:rPr lang="en-US" sz="1350" dirty="0">
                <a:solidFill>
                  <a:schemeClr val="accent5">
                    <a:lumMod val="75000"/>
                  </a:schemeClr>
                </a:solidFill>
              </a:rPr>
              <a:t>-Target)</a:t>
            </a:r>
          </a:p>
          <a:p>
            <a:r>
              <a:rPr lang="en-US" sz="1350" dirty="0">
                <a:solidFill>
                  <a:schemeClr val="accent5">
                    <a:lumMod val="75000"/>
                  </a:schemeClr>
                </a:solidFill>
              </a:rPr>
              <a:t>      Finalize MSV (Rings, PANDA)</a:t>
            </a:r>
            <a:endParaRPr lang="de-DE" sz="1350" dirty="0">
              <a:solidFill>
                <a:schemeClr val="accent5">
                  <a:lumMod val="75000"/>
                </a:schemeClr>
              </a:solidFill>
            </a:endParaRPr>
          </a:p>
        </p:txBody>
      </p:sp>
      <p:sp>
        <p:nvSpPr>
          <p:cNvPr id="3" name="Rechteck 2"/>
          <p:cNvSpPr/>
          <p:nvPr/>
        </p:nvSpPr>
        <p:spPr>
          <a:xfrm>
            <a:off x="65532" y="1107492"/>
            <a:ext cx="5298948" cy="678713"/>
          </a:xfrm>
          <a:prstGeom prst="rect">
            <a:avLst/>
          </a:prstGeom>
          <a:no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DE" sz="1350"/>
          </a:p>
        </p:txBody>
      </p:sp>
      <p:sp>
        <p:nvSpPr>
          <p:cNvPr id="18" name="Textfeld 17"/>
          <p:cNvSpPr txBox="1"/>
          <p:nvPr/>
        </p:nvSpPr>
        <p:spPr>
          <a:xfrm>
            <a:off x="4465278" y="1870417"/>
            <a:ext cx="2699010" cy="484748"/>
          </a:xfrm>
          <a:prstGeom prst="rect">
            <a:avLst/>
          </a:prstGeom>
        </p:spPr>
        <p:txBody>
          <a:bodyPr vert="horz" wrap="square" lIns="68580" tIns="34290" rIns="68580" bIns="34290" rtlCol="0" anchor="t">
            <a:spAutoFit/>
          </a:bodyPr>
          <a:lstStyle/>
          <a:p>
            <a:pPr algn="l"/>
            <a:r>
              <a:rPr lang="en-GB" sz="1350" i="1" dirty="0">
                <a:solidFill>
                  <a:schemeClr val="accent6">
                    <a:lumMod val="75000"/>
                  </a:schemeClr>
                </a:solidFill>
              </a:rPr>
              <a:t>make a funding plan and realize in sequence accordingly</a:t>
            </a:r>
          </a:p>
        </p:txBody>
      </p:sp>
      <p:sp>
        <p:nvSpPr>
          <p:cNvPr id="17" name="Rechteck 16"/>
          <p:cNvSpPr/>
          <p:nvPr/>
        </p:nvSpPr>
        <p:spPr>
          <a:xfrm>
            <a:off x="65532" y="1785870"/>
            <a:ext cx="4074419" cy="678713"/>
          </a:xfrm>
          <a:prstGeom prst="rect">
            <a:avLst/>
          </a:prstGeom>
          <a:no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DE" sz="1350"/>
          </a:p>
        </p:txBody>
      </p:sp>
      <p:sp>
        <p:nvSpPr>
          <p:cNvPr id="21" name="Textfeld 20"/>
          <p:cNvSpPr txBox="1"/>
          <p:nvPr/>
        </p:nvSpPr>
        <p:spPr>
          <a:xfrm>
            <a:off x="65532" y="2787775"/>
            <a:ext cx="4643133" cy="1107996"/>
          </a:xfrm>
          <a:prstGeom prst="rect">
            <a:avLst/>
          </a:prstGeom>
        </p:spPr>
        <p:txBody>
          <a:bodyPr vert="horz" wrap="square" lIns="68580" tIns="34290" rIns="68580" bIns="34290" rtlCol="0" anchor="t">
            <a:spAutoFit/>
          </a:bodyPr>
          <a:lstStyle/>
          <a:p>
            <a:r>
              <a:rPr lang="en-GB" sz="1350" dirty="0">
                <a:solidFill>
                  <a:srgbClr val="00B050"/>
                </a:solidFill>
              </a:rPr>
              <a:t>FAIR and NUSTAR management requests planning on „Early/First Science+ (</a:t>
            </a:r>
            <a:r>
              <a:rPr lang="en-GB" sz="1350" b="1" dirty="0">
                <a:solidFill>
                  <a:srgbClr val="00B050"/>
                </a:solidFill>
              </a:rPr>
              <a:t>ES, FS, FS+</a:t>
            </a:r>
            <a:r>
              <a:rPr lang="en-GB" sz="1350" dirty="0">
                <a:solidFill>
                  <a:srgbClr val="00B050"/>
                </a:solidFill>
              </a:rPr>
              <a:t>)“, and on freeze actions for remaining IO (LEB) and MSV (Rings) to start now!</a:t>
            </a:r>
          </a:p>
          <a:p>
            <a:endParaRPr lang="en-GB" sz="1350" dirty="0">
              <a:solidFill>
                <a:srgbClr val="00B050"/>
              </a:solidFill>
            </a:endParaRPr>
          </a:p>
          <a:p>
            <a:r>
              <a:rPr lang="en-GB" sz="1350" dirty="0">
                <a:solidFill>
                  <a:srgbClr val="00B050"/>
                </a:solidFill>
              </a:rPr>
              <a:t>Recommendations are to be respected!</a:t>
            </a:r>
          </a:p>
        </p:txBody>
      </p:sp>
      <p:sp>
        <p:nvSpPr>
          <p:cNvPr id="12" name="Textfeld 5">
            <a:extLst>
              <a:ext uri="{FF2B5EF4-FFF2-40B4-BE49-F238E27FC236}">
                <a16:creationId xmlns:a16="http://schemas.microsoft.com/office/drawing/2014/main" id="{F7C3FA24-5281-4B4F-902F-BFDBFE82AFC6}"/>
              </a:ext>
            </a:extLst>
          </p:cNvPr>
          <p:cNvSpPr txBox="1"/>
          <p:nvPr/>
        </p:nvSpPr>
        <p:spPr>
          <a:xfrm>
            <a:off x="5477276" y="1114440"/>
            <a:ext cx="2915842" cy="646331"/>
          </a:xfrm>
          <a:prstGeom prst="rect">
            <a:avLst/>
          </a:prstGeom>
        </p:spPr>
        <p:txBody>
          <a:bodyPr vert="horz" wrap="square" lIns="91440" tIns="45720" rIns="91440" bIns="45720" rtlCol="0" anchor="t">
            <a:spAutoFit/>
          </a:bodyPr>
          <a:lstStyle/>
          <a:p>
            <a:pPr algn="l"/>
            <a:r>
              <a:rPr lang="en-GB" i="1" dirty="0">
                <a:solidFill>
                  <a:schemeClr val="accent6">
                    <a:lumMod val="75000"/>
                  </a:schemeClr>
                </a:solidFill>
              </a:rPr>
              <a:t>provide +500 M€ cost cap to realize this part first</a:t>
            </a:r>
          </a:p>
        </p:txBody>
      </p:sp>
      <p:sp>
        <p:nvSpPr>
          <p:cNvPr id="8" name="Footer Placeholder 7">
            <a:extLst>
              <a:ext uri="{FF2B5EF4-FFF2-40B4-BE49-F238E27FC236}">
                <a16:creationId xmlns:a16="http://schemas.microsoft.com/office/drawing/2014/main" id="{F7FF3107-9997-604D-8A86-4AF81CA6BF79}"/>
              </a:ext>
            </a:extLst>
          </p:cNvPr>
          <p:cNvSpPr>
            <a:spLocks noGrp="1"/>
          </p:cNvSpPr>
          <p:nvPr>
            <p:ph type="ftr" sz="quarter" idx="3"/>
          </p:nvPr>
        </p:nvSpPr>
        <p:spPr/>
        <p:txBody>
          <a:bodyPr/>
          <a:lstStyle/>
          <a:p>
            <a:pPr algn="l"/>
            <a:r>
              <a:rPr lang="de-DE"/>
              <a:t>W. Korten - FAIR/GSI research retreat</a:t>
            </a:r>
            <a:endParaRPr lang="de-DE" dirty="0"/>
          </a:p>
        </p:txBody>
      </p:sp>
      <p:pic>
        <p:nvPicPr>
          <p:cNvPr id="14" name="Picture 87" descr="FAIR_farb_RGB_3cm">
            <a:extLst>
              <a:ext uri="{FF2B5EF4-FFF2-40B4-BE49-F238E27FC236}">
                <a16:creationId xmlns:a16="http://schemas.microsoft.com/office/drawing/2014/main" id="{1621738E-B348-BC4A-A943-9634A6D2B2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55000" y="0"/>
            <a:ext cx="889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8D48AF87-87C6-1940-85FA-82D55F7831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8665" y="2569274"/>
            <a:ext cx="4378185" cy="2413852"/>
          </a:xfrm>
          <a:prstGeom prst="rect">
            <a:avLst/>
          </a:prstGeom>
        </p:spPr>
      </p:pic>
    </p:spTree>
    <p:extLst>
      <p:ext uri="{BB962C8B-B14F-4D97-AF65-F5344CB8AC3E}">
        <p14:creationId xmlns:p14="http://schemas.microsoft.com/office/powerpoint/2010/main" val="77191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platzhalter 19"/>
          <p:cNvSpPr>
            <a:spLocks noGrp="1"/>
          </p:cNvSpPr>
          <p:nvPr>
            <p:ph type="body" sz="quarter" idx="13"/>
          </p:nvPr>
        </p:nvSpPr>
        <p:spPr>
          <a:xfrm>
            <a:off x="899592" y="60829"/>
            <a:ext cx="6362371" cy="701284"/>
          </a:xfrm>
        </p:spPr>
        <p:txBody>
          <a:bodyPr/>
          <a:lstStyle/>
          <a:p>
            <a:r>
              <a:rPr lang="de-CH" dirty="0"/>
              <a:t>Superheavy Elements:</a:t>
            </a:r>
          </a:p>
          <a:p>
            <a:r>
              <a:rPr lang="de-DE" sz="1800" dirty="0"/>
              <a:t>Experiments at UNILAC and </a:t>
            </a:r>
            <a:r>
              <a:rPr lang="de-DE" sz="1800" dirty="0" err="1"/>
              <a:t>later</a:t>
            </a:r>
            <a:r>
              <a:rPr lang="de-DE" sz="1800" dirty="0"/>
              <a:t> at HELIAC</a:t>
            </a:r>
          </a:p>
        </p:txBody>
      </p:sp>
      <p:cxnSp>
        <p:nvCxnSpPr>
          <p:cNvPr id="35" name="Gerader Verbinder 34"/>
          <p:cNvCxnSpPr/>
          <p:nvPr/>
        </p:nvCxnSpPr>
        <p:spPr>
          <a:xfrm>
            <a:off x="107504" y="1230753"/>
            <a:ext cx="8856984"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21">
            <a:extLst>
              <a:ext uri="{FF2B5EF4-FFF2-40B4-BE49-F238E27FC236}">
                <a16:creationId xmlns:a16="http://schemas.microsoft.com/office/drawing/2014/main" id="{9866FF6C-AAC8-D746-B6E6-536BDA87A7E8}"/>
              </a:ext>
            </a:extLst>
          </p:cNvPr>
          <p:cNvSpPr txBox="1"/>
          <p:nvPr/>
        </p:nvSpPr>
        <p:spPr>
          <a:xfrm>
            <a:off x="130598" y="1884310"/>
            <a:ext cx="1719074" cy="835613"/>
          </a:xfrm>
          <a:prstGeom prst="rect">
            <a:avLst/>
          </a:prstGeom>
          <a:noFill/>
        </p:spPr>
        <p:txBody>
          <a:bodyPr wrap="square" rtlCol="0">
            <a:spAutoFit/>
          </a:bodyPr>
          <a:lstStyle/>
          <a:p>
            <a:pPr defTabSz="457189">
              <a:lnSpc>
                <a:spcPct val="105000"/>
              </a:lnSpc>
              <a:defRPr/>
            </a:pPr>
            <a:r>
              <a:rPr lang="en-GB" sz="1200" b="1" dirty="0">
                <a:solidFill>
                  <a:srgbClr val="0432FF"/>
                </a:solidFill>
                <a:latin typeface="Calibri" panose="020F0502020204030204"/>
              </a:rPr>
              <a:t>Production and nuclear structure (decay spec.)</a:t>
            </a:r>
            <a:endParaRPr lang="en-GB" sz="1200" b="1" dirty="0">
              <a:solidFill>
                <a:prstClr val="black"/>
              </a:solidFill>
              <a:latin typeface="Calibri" panose="020F0502020204030204"/>
            </a:endParaRPr>
          </a:p>
          <a:p>
            <a:pPr defTabSz="457189">
              <a:lnSpc>
                <a:spcPct val="105000"/>
              </a:lnSpc>
              <a:defRPr/>
            </a:pPr>
            <a:r>
              <a:rPr lang="en-GB" sz="1100" dirty="0" err="1">
                <a:solidFill>
                  <a:prstClr val="black"/>
                </a:solidFill>
                <a:latin typeface="Calibri" panose="020F0502020204030204"/>
              </a:rPr>
              <a:t>TASISpec</a:t>
            </a:r>
            <a:r>
              <a:rPr lang="en-GB" sz="1100" dirty="0">
                <a:solidFill>
                  <a:prstClr val="black"/>
                </a:solidFill>
                <a:latin typeface="Calibri" panose="020F0502020204030204"/>
              </a:rPr>
              <a:t> </a:t>
            </a:r>
            <a:r>
              <a:rPr lang="en-GB" sz="1100" dirty="0">
                <a:solidFill>
                  <a:prstClr val="black"/>
                </a:solidFill>
                <a:latin typeface="Arial" panose="020B0604020202020204" pitchFamily="34" charset="0"/>
                <a:cs typeface="Arial" panose="020B0604020202020204" pitchFamily="34" charset="0"/>
              </a:rPr>
              <a:t>→ </a:t>
            </a:r>
            <a:r>
              <a:rPr lang="en-GB" sz="1100" cap="small" dirty="0" err="1">
                <a:solidFill>
                  <a:prstClr val="black"/>
                </a:solidFill>
                <a:latin typeface="Calibri" panose="020F0502020204030204"/>
              </a:rPr>
              <a:t>Lundium</a:t>
            </a:r>
            <a:endParaRPr lang="en-GB" sz="1100" cap="small" dirty="0">
              <a:solidFill>
                <a:prstClr val="black"/>
              </a:solidFill>
              <a:latin typeface="Calibri" panose="020F0502020204030204"/>
            </a:endParaRPr>
          </a:p>
          <a:p>
            <a:pPr defTabSz="457189">
              <a:lnSpc>
                <a:spcPct val="105000"/>
              </a:lnSpc>
              <a:defRPr/>
            </a:pPr>
            <a:r>
              <a:rPr lang="en-GB" sz="1100" dirty="0">
                <a:solidFill>
                  <a:prstClr val="black"/>
                </a:solidFill>
                <a:latin typeface="Calibri" panose="020F0502020204030204"/>
              </a:rPr>
              <a:t>ANSWERS Setup</a:t>
            </a:r>
          </a:p>
        </p:txBody>
      </p:sp>
      <p:sp>
        <p:nvSpPr>
          <p:cNvPr id="38" name="Down Arrow 40">
            <a:extLst>
              <a:ext uri="{FF2B5EF4-FFF2-40B4-BE49-F238E27FC236}">
                <a16:creationId xmlns:a16="http://schemas.microsoft.com/office/drawing/2014/main" id="{B4A55A1D-447D-4C45-BA7E-8356813572A6}"/>
              </a:ext>
            </a:extLst>
          </p:cNvPr>
          <p:cNvSpPr/>
          <p:nvPr/>
        </p:nvSpPr>
        <p:spPr>
          <a:xfrm rot="16200000">
            <a:off x="4176327" y="-1069836"/>
            <a:ext cx="405780" cy="5059090"/>
          </a:xfrm>
          <a:prstGeom prst="downArrow">
            <a:avLst/>
          </a:prstGeom>
          <a:gradFill flip="none" rotWithShape="1">
            <a:gsLst>
              <a:gs pos="0">
                <a:srgbClr val="ED7D31"/>
              </a:gs>
              <a:gs pos="89000">
                <a:srgbClr val="4472C4">
                  <a:tint val="44500"/>
                  <a:satMod val="160000"/>
                </a:srgbClr>
              </a:gs>
            </a:gsLst>
            <a:lin ang="5400000" scaled="1"/>
            <a:tileRect/>
          </a:gradFill>
          <a:ln w="12700" cap="flat" cmpd="sng" algn="ctr">
            <a:solidFill>
              <a:srgbClr val="4472C4">
                <a:shade val="50000"/>
              </a:srgbClr>
            </a:solidFill>
            <a:prstDash val="solid"/>
            <a:miter lim="800000"/>
          </a:ln>
          <a:effectLst/>
        </p:spPr>
        <p:txBody>
          <a:bodyPr rtlCol="0" anchor="ctr"/>
          <a:lstStyle/>
          <a:p>
            <a:pPr algn="ctr" defTabSz="457189">
              <a:defRPr/>
            </a:pPr>
            <a:endParaRPr lang="en-IT" sz="1050" kern="0" dirty="0">
              <a:solidFill>
                <a:prstClr val="white"/>
              </a:solidFill>
              <a:latin typeface="Calibri" panose="020F0502020204030204"/>
            </a:endParaRPr>
          </a:p>
        </p:txBody>
      </p:sp>
      <p:sp>
        <p:nvSpPr>
          <p:cNvPr id="51" name="TextBox 44">
            <a:extLst>
              <a:ext uri="{FF2B5EF4-FFF2-40B4-BE49-F238E27FC236}">
                <a16:creationId xmlns:a16="http://schemas.microsoft.com/office/drawing/2014/main" id="{585CF6BF-0A79-2242-A2C0-E4FF1648AA50}"/>
              </a:ext>
            </a:extLst>
          </p:cNvPr>
          <p:cNvSpPr txBox="1"/>
          <p:nvPr/>
        </p:nvSpPr>
        <p:spPr>
          <a:xfrm>
            <a:off x="2215043" y="1341748"/>
            <a:ext cx="505358" cy="261610"/>
          </a:xfrm>
          <a:prstGeom prst="rect">
            <a:avLst/>
          </a:prstGeom>
          <a:noFill/>
        </p:spPr>
        <p:txBody>
          <a:bodyPr wrap="square" rtlCol="0">
            <a:spAutoFit/>
          </a:bodyPr>
          <a:lstStyle/>
          <a:p>
            <a:pPr defTabSz="457189">
              <a:defRPr/>
            </a:pPr>
            <a:r>
              <a:rPr lang="en-IT" sz="1100" b="1" dirty="0">
                <a:solidFill>
                  <a:prstClr val="white"/>
                </a:solidFill>
                <a:effectLst>
                  <a:outerShdw blurRad="38100" dist="38100" dir="2700000" algn="tl">
                    <a:srgbClr val="000000">
                      <a:alpha val="43137"/>
                    </a:srgbClr>
                  </a:outerShdw>
                </a:effectLst>
                <a:latin typeface="Calibri" panose="020F0502020204030204"/>
              </a:rPr>
              <a:t>202</a:t>
            </a:r>
            <a:r>
              <a:rPr lang="de-CH" sz="1100" b="1" dirty="0">
                <a:solidFill>
                  <a:prstClr val="white"/>
                </a:solidFill>
                <a:effectLst>
                  <a:outerShdw blurRad="38100" dist="38100" dir="2700000" algn="tl">
                    <a:srgbClr val="000000">
                      <a:alpha val="43137"/>
                    </a:srgbClr>
                  </a:outerShdw>
                </a:effectLst>
                <a:latin typeface="Calibri" panose="020F0502020204030204"/>
              </a:rPr>
              <a:t>2</a:t>
            </a:r>
            <a:endParaRPr lang="en-IT" sz="1100" b="1" dirty="0">
              <a:solidFill>
                <a:prstClr val="white"/>
              </a:solidFill>
              <a:effectLst>
                <a:outerShdw blurRad="38100" dist="38100" dir="2700000" algn="tl">
                  <a:srgbClr val="000000">
                    <a:alpha val="43137"/>
                  </a:srgbClr>
                </a:outerShdw>
              </a:effectLst>
              <a:latin typeface="Calibri" panose="020F0502020204030204"/>
            </a:endParaRPr>
          </a:p>
        </p:txBody>
      </p:sp>
      <p:sp>
        <p:nvSpPr>
          <p:cNvPr id="52" name="TextBox 45">
            <a:extLst>
              <a:ext uri="{FF2B5EF4-FFF2-40B4-BE49-F238E27FC236}">
                <a16:creationId xmlns:a16="http://schemas.microsoft.com/office/drawing/2014/main" id="{4824B850-D426-0F4A-B4BA-432ACA40F0DA}"/>
              </a:ext>
            </a:extLst>
          </p:cNvPr>
          <p:cNvSpPr txBox="1"/>
          <p:nvPr/>
        </p:nvSpPr>
        <p:spPr>
          <a:xfrm>
            <a:off x="3533316" y="1340561"/>
            <a:ext cx="505358" cy="261610"/>
          </a:xfrm>
          <a:prstGeom prst="rect">
            <a:avLst/>
          </a:prstGeom>
          <a:noFill/>
        </p:spPr>
        <p:txBody>
          <a:bodyPr wrap="square" rtlCol="0">
            <a:spAutoFit/>
          </a:bodyPr>
          <a:lstStyle/>
          <a:p>
            <a:pPr defTabSz="457189">
              <a:defRPr/>
            </a:pPr>
            <a:r>
              <a:rPr lang="en-IT" sz="1100" b="1" dirty="0">
                <a:solidFill>
                  <a:prstClr val="white"/>
                </a:solidFill>
                <a:effectLst>
                  <a:outerShdw blurRad="38100" dist="38100" dir="2700000" algn="tl">
                    <a:srgbClr val="000000">
                      <a:alpha val="43137"/>
                    </a:srgbClr>
                  </a:outerShdw>
                </a:effectLst>
                <a:latin typeface="Calibri" panose="020F0502020204030204"/>
              </a:rPr>
              <a:t>202</a:t>
            </a:r>
            <a:r>
              <a:rPr lang="de-CH" sz="1100" b="1" dirty="0">
                <a:solidFill>
                  <a:prstClr val="white"/>
                </a:solidFill>
                <a:effectLst>
                  <a:outerShdw blurRad="38100" dist="38100" dir="2700000" algn="tl">
                    <a:srgbClr val="000000">
                      <a:alpha val="43137"/>
                    </a:srgbClr>
                  </a:outerShdw>
                </a:effectLst>
                <a:latin typeface="Calibri" panose="020F0502020204030204"/>
              </a:rPr>
              <a:t>3</a:t>
            </a:r>
            <a:endParaRPr lang="en-IT" sz="1100" b="1" dirty="0">
              <a:solidFill>
                <a:prstClr val="white"/>
              </a:solidFill>
              <a:effectLst>
                <a:outerShdw blurRad="38100" dist="38100" dir="2700000" algn="tl">
                  <a:srgbClr val="000000">
                    <a:alpha val="43137"/>
                  </a:srgbClr>
                </a:outerShdw>
              </a:effectLst>
              <a:latin typeface="Calibri" panose="020F0502020204030204"/>
            </a:endParaRPr>
          </a:p>
        </p:txBody>
      </p:sp>
      <p:sp>
        <p:nvSpPr>
          <p:cNvPr id="53" name="TextBox 46">
            <a:extLst>
              <a:ext uri="{FF2B5EF4-FFF2-40B4-BE49-F238E27FC236}">
                <a16:creationId xmlns:a16="http://schemas.microsoft.com/office/drawing/2014/main" id="{A069D400-47E7-EE4B-9B0F-DC1623FF67A1}"/>
              </a:ext>
            </a:extLst>
          </p:cNvPr>
          <p:cNvSpPr txBox="1"/>
          <p:nvPr/>
        </p:nvSpPr>
        <p:spPr>
          <a:xfrm>
            <a:off x="4510084" y="1334974"/>
            <a:ext cx="1049592" cy="261610"/>
          </a:xfrm>
          <a:prstGeom prst="rect">
            <a:avLst/>
          </a:prstGeom>
          <a:noFill/>
        </p:spPr>
        <p:txBody>
          <a:bodyPr wrap="square" rtlCol="0">
            <a:spAutoFit/>
          </a:bodyPr>
          <a:lstStyle/>
          <a:p>
            <a:pPr defTabSz="457189">
              <a:defRPr/>
            </a:pPr>
            <a:r>
              <a:rPr lang="en-IT" sz="1100" b="1" dirty="0">
                <a:solidFill>
                  <a:prstClr val="white"/>
                </a:solidFill>
                <a:effectLst>
                  <a:outerShdw blurRad="38100" dist="38100" dir="2700000" algn="tl">
                    <a:srgbClr val="000000">
                      <a:alpha val="43137"/>
                    </a:srgbClr>
                  </a:outerShdw>
                </a:effectLst>
                <a:latin typeface="Calibri" panose="020F0502020204030204"/>
              </a:rPr>
              <a:t>202</a:t>
            </a:r>
            <a:r>
              <a:rPr lang="de-CH" sz="1100" b="1" dirty="0">
                <a:solidFill>
                  <a:prstClr val="white"/>
                </a:solidFill>
                <a:effectLst>
                  <a:outerShdw blurRad="38100" dist="38100" dir="2700000" algn="tl">
                    <a:srgbClr val="000000">
                      <a:alpha val="43137"/>
                    </a:srgbClr>
                  </a:outerShdw>
                </a:effectLst>
                <a:latin typeface="Calibri" panose="020F0502020204030204"/>
              </a:rPr>
              <a:t>4 - 2025</a:t>
            </a:r>
            <a:endParaRPr lang="en-IT" sz="1100" b="1" dirty="0">
              <a:solidFill>
                <a:prstClr val="white"/>
              </a:solidFill>
              <a:effectLst>
                <a:outerShdw blurRad="38100" dist="38100" dir="2700000" algn="tl">
                  <a:srgbClr val="000000">
                    <a:alpha val="43137"/>
                  </a:srgbClr>
                </a:outerShdw>
              </a:effectLst>
              <a:latin typeface="Calibri" panose="020F0502020204030204"/>
            </a:endParaRPr>
          </a:p>
        </p:txBody>
      </p:sp>
      <p:sp>
        <p:nvSpPr>
          <p:cNvPr id="54" name="TextBox 49">
            <a:extLst>
              <a:ext uri="{FF2B5EF4-FFF2-40B4-BE49-F238E27FC236}">
                <a16:creationId xmlns:a16="http://schemas.microsoft.com/office/drawing/2014/main" id="{9866FF6C-AAC8-D746-B6E6-536BDA87A7E8}"/>
              </a:ext>
            </a:extLst>
          </p:cNvPr>
          <p:cNvSpPr txBox="1"/>
          <p:nvPr/>
        </p:nvSpPr>
        <p:spPr>
          <a:xfrm>
            <a:off x="130597" y="2857762"/>
            <a:ext cx="1656709" cy="784830"/>
          </a:xfrm>
          <a:prstGeom prst="rect">
            <a:avLst/>
          </a:prstGeom>
          <a:noFill/>
        </p:spPr>
        <p:txBody>
          <a:bodyPr wrap="square" rtlCol="0">
            <a:spAutoFit/>
          </a:bodyPr>
          <a:lstStyle/>
          <a:p>
            <a:pPr defTabSz="457189">
              <a:tabLst>
                <a:tab pos="715963" algn="l"/>
              </a:tabLst>
              <a:defRPr/>
            </a:pPr>
            <a:r>
              <a:rPr lang="en-GB" sz="1200" b="1" dirty="0">
                <a:solidFill>
                  <a:srgbClr val="0432FF"/>
                </a:solidFill>
                <a:latin typeface="Calibri" panose="020F0502020204030204"/>
              </a:rPr>
              <a:t>Atomic properties:</a:t>
            </a:r>
          </a:p>
          <a:p>
            <a:pPr defTabSz="457189">
              <a:tabLst>
                <a:tab pos="715963" algn="l"/>
              </a:tabLst>
              <a:defRPr/>
            </a:pPr>
            <a:r>
              <a:rPr lang="en-GB" sz="1100" dirty="0">
                <a:solidFill>
                  <a:prstClr val="black"/>
                </a:solidFill>
                <a:latin typeface="Calibri" panose="020F0502020204030204"/>
              </a:rPr>
              <a:t>Masses (SHIPTRAP)</a:t>
            </a:r>
          </a:p>
          <a:p>
            <a:pPr defTabSz="457189">
              <a:tabLst>
                <a:tab pos="715963" algn="l"/>
              </a:tabLst>
              <a:defRPr/>
            </a:pPr>
            <a:r>
              <a:rPr lang="en-GB" sz="1100" dirty="0">
                <a:solidFill>
                  <a:prstClr val="black"/>
                </a:solidFill>
                <a:latin typeface="Calibri" panose="020F0502020204030204"/>
              </a:rPr>
              <a:t>Laser spec 	in gas-cell</a:t>
            </a:r>
          </a:p>
          <a:p>
            <a:pPr defTabSz="457189">
              <a:tabLst>
                <a:tab pos="715963" algn="l"/>
              </a:tabLst>
              <a:defRPr/>
            </a:pPr>
            <a:r>
              <a:rPr lang="en-GB" sz="1100" dirty="0">
                <a:solidFill>
                  <a:prstClr val="black"/>
                </a:solidFill>
                <a:latin typeface="Calibri" panose="020F0502020204030204"/>
              </a:rPr>
              <a:t>	in </a:t>
            </a:r>
            <a:r>
              <a:rPr lang="en-GB" sz="1100" dirty="0" err="1">
                <a:solidFill>
                  <a:prstClr val="black"/>
                </a:solidFill>
                <a:latin typeface="Calibri" panose="020F0502020204030204"/>
              </a:rPr>
              <a:t>ga</a:t>
            </a:r>
            <a:r>
              <a:rPr lang="en-GB" sz="1100" dirty="0">
                <a:solidFill>
                  <a:prstClr val="black"/>
                </a:solidFill>
                <a:latin typeface="Calibri" panose="020F0502020204030204"/>
              </a:rPr>
              <a:t>s-jet</a:t>
            </a:r>
            <a:endParaRPr lang="en-GB" sz="1600" dirty="0">
              <a:solidFill>
                <a:prstClr val="black"/>
              </a:solidFill>
              <a:latin typeface="Calibri" panose="020F0502020204030204"/>
            </a:endParaRPr>
          </a:p>
        </p:txBody>
      </p:sp>
      <p:sp>
        <p:nvSpPr>
          <p:cNvPr id="55" name="TextBox 50">
            <a:extLst>
              <a:ext uri="{FF2B5EF4-FFF2-40B4-BE49-F238E27FC236}">
                <a16:creationId xmlns:a16="http://schemas.microsoft.com/office/drawing/2014/main" id="{9866FF6C-AAC8-D746-B6E6-536BDA87A7E8}"/>
              </a:ext>
            </a:extLst>
          </p:cNvPr>
          <p:cNvSpPr txBox="1"/>
          <p:nvPr/>
        </p:nvSpPr>
        <p:spPr>
          <a:xfrm>
            <a:off x="130597" y="3780312"/>
            <a:ext cx="1719075" cy="615553"/>
          </a:xfrm>
          <a:prstGeom prst="rect">
            <a:avLst/>
          </a:prstGeom>
          <a:noFill/>
        </p:spPr>
        <p:txBody>
          <a:bodyPr wrap="square" rtlCol="0">
            <a:spAutoFit/>
          </a:bodyPr>
          <a:lstStyle/>
          <a:p>
            <a:pPr defTabSz="457189">
              <a:tabLst>
                <a:tab pos="625475" algn="l"/>
              </a:tabLst>
              <a:defRPr/>
            </a:pPr>
            <a:r>
              <a:rPr lang="en-GB" sz="1200" b="1" dirty="0">
                <a:solidFill>
                  <a:srgbClr val="0432FF"/>
                </a:solidFill>
                <a:latin typeface="Calibri" panose="020F0502020204030204"/>
              </a:rPr>
              <a:t>Chemical properties:</a:t>
            </a:r>
          </a:p>
          <a:p>
            <a:pPr defTabSz="457189">
              <a:tabLst>
                <a:tab pos="625475" algn="l"/>
              </a:tabLst>
              <a:defRPr/>
            </a:pPr>
            <a:r>
              <a:rPr lang="en-GB" sz="1100" dirty="0">
                <a:solidFill>
                  <a:prstClr val="black"/>
                </a:solidFill>
                <a:latin typeface="Calibri" panose="020F0502020204030204"/>
              </a:rPr>
              <a:t>RTC-based	(T</a:t>
            </a:r>
            <a:r>
              <a:rPr lang="en-GB" sz="1100" baseline="-25000" dirty="0">
                <a:solidFill>
                  <a:prstClr val="black"/>
                </a:solidFill>
                <a:latin typeface="Calibri" panose="020F0502020204030204"/>
              </a:rPr>
              <a:t>1/2</a:t>
            </a:r>
            <a:r>
              <a:rPr lang="en-GB" sz="1100" dirty="0">
                <a:solidFill>
                  <a:prstClr val="black"/>
                </a:solidFill>
                <a:latin typeface="Calibri" panose="020F0502020204030204"/>
              </a:rPr>
              <a:t> &gt;500 </a:t>
            </a:r>
            <a:r>
              <a:rPr lang="en-GB" sz="1100" dirty="0" err="1">
                <a:solidFill>
                  <a:prstClr val="black"/>
                </a:solidFill>
                <a:latin typeface="Calibri" panose="020F0502020204030204"/>
              </a:rPr>
              <a:t>ms</a:t>
            </a:r>
            <a:r>
              <a:rPr lang="en-GB" sz="1100" dirty="0">
                <a:solidFill>
                  <a:prstClr val="black"/>
                </a:solidFill>
                <a:latin typeface="Calibri" panose="020F0502020204030204"/>
              </a:rPr>
              <a:t>)</a:t>
            </a:r>
          </a:p>
          <a:p>
            <a:pPr defTabSz="457189">
              <a:tabLst>
                <a:tab pos="625475" algn="l"/>
              </a:tabLst>
              <a:defRPr/>
            </a:pPr>
            <a:r>
              <a:rPr lang="en-GB" sz="1100" dirty="0" err="1">
                <a:solidFill>
                  <a:prstClr val="black"/>
                </a:solidFill>
                <a:latin typeface="Calibri" panose="020F0502020204030204"/>
              </a:rPr>
              <a:t>UniCell</a:t>
            </a:r>
            <a:r>
              <a:rPr lang="en-GB" sz="1100" dirty="0">
                <a:solidFill>
                  <a:prstClr val="black"/>
                </a:solidFill>
                <a:latin typeface="Calibri" panose="020F0502020204030204"/>
              </a:rPr>
              <a:t> 	(T</a:t>
            </a:r>
            <a:r>
              <a:rPr lang="en-GB" sz="1100" baseline="-25000" dirty="0">
                <a:solidFill>
                  <a:prstClr val="black"/>
                </a:solidFill>
                <a:latin typeface="Calibri" panose="020F0502020204030204"/>
              </a:rPr>
              <a:t>1/2</a:t>
            </a:r>
            <a:r>
              <a:rPr lang="en-GB" sz="1100" dirty="0">
                <a:solidFill>
                  <a:prstClr val="black"/>
                </a:solidFill>
                <a:latin typeface="Calibri" panose="020F0502020204030204"/>
              </a:rPr>
              <a:t>  &gt;2 </a:t>
            </a:r>
            <a:r>
              <a:rPr lang="en-GB" sz="1100" dirty="0" err="1">
                <a:solidFill>
                  <a:prstClr val="black"/>
                </a:solidFill>
                <a:latin typeface="Calibri" panose="020F0502020204030204"/>
              </a:rPr>
              <a:t>ms</a:t>
            </a:r>
            <a:r>
              <a:rPr lang="en-GB" sz="1100" dirty="0">
                <a:solidFill>
                  <a:prstClr val="black"/>
                </a:solidFill>
                <a:latin typeface="Calibri" panose="020F0502020204030204"/>
              </a:rPr>
              <a:t>)</a:t>
            </a:r>
          </a:p>
        </p:txBody>
      </p:sp>
      <p:sp>
        <p:nvSpPr>
          <p:cNvPr id="56" name="TextBox 53">
            <a:extLst>
              <a:ext uri="{FF2B5EF4-FFF2-40B4-BE49-F238E27FC236}">
                <a16:creationId xmlns:a16="http://schemas.microsoft.com/office/drawing/2014/main" id="{9866FF6C-AAC8-D746-B6E6-536BDA87A7E8}"/>
              </a:ext>
            </a:extLst>
          </p:cNvPr>
          <p:cNvSpPr txBox="1"/>
          <p:nvPr/>
        </p:nvSpPr>
        <p:spPr>
          <a:xfrm>
            <a:off x="1780136" y="2271585"/>
            <a:ext cx="1524419" cy="2154436"/>
          </a:xfrm>
          <a:prstGeom prst="rect">
            <a:avLst/>
          </a:prstGeom>
          <a:noFill/>
        </p:spPr>
        <p:txBody>
          <a:bodyPr wrap="square" rtlCol="0">
            <a:spAutoFit/>
          </a:bodyPr>
          <a:lstStyle/>
          <a:p>
            <a:pPr defTabSz="457189">
              <a:defRPr/>
            </a:pPr>
            <a:r>
              <a:rPr lang="de-DE" sz="1100" b="1" dirty="0">
                <a:solidFill>
                  <a:srgbClr val="FF0000"/>
                </a:solidFill>
                <a:sym typeface="Wingdings" panose="05000000000000000000" pitchFamily="2" charset="2"/>
              </a:rPr>
              <a:t></a:t>
            </a:r>
            <a:r>
              <a:rPr lang="en-US" sz="1100" b="1" dirty="0">
                <a:solidFill>
                  <a:srgbClr val="00B050"/>
                </a:solidFill>
                <a:latin typeface="Calibri" panose="020F0502020204030204"/>
                <a:sym typeface="Wingdings" panose="05000000000000000000" pitchFamily="2" charset="2"/>
              </a:rPr>
              <a:t>  </a:t>
            </a:r>
            <a:r>
              <a:rPr lang="en-GB" sz="1100" dirty="0" err="1">
                <a:solidFill>
                  <a:prstClr val="black"/>
                </a:solidFill>
                <a:latin typeface="Calibri" panose="020F0502020204030204"/>
              </a:rPr>
              <a:t>Commiss</a:t>
            </a:r>
            <a:r>
              <a:rPr lang="en-GB" sz="1100" dirty="0">
                <a:solidFill>
                  <a:prstClr val="black"/>
                </a:solidFill>
                <a:latin typeface="Calibri" panose="020F0502020204030204"/>
              </a:rPr>
              <a:t>. (</a:t>
            </a:r>
            <a:r>
              <a:rPr lang="en-GB" sz="1100" baseline="-25000" dirty="0">
                <a:solidFill>
                  <a:prstClr val="black"/>
                </a:solidFill>
                <a:latin typeface="Calibri" panose="020F0502020204030204"/>
              </a:rPr>
              <a:t>94</a:t>
            </a:r>
            <a:r>
              <a:rPr lang="en-GB" sz="1100" dirty="0">
                <a:solidFill>
                  <a:prstClr val="black"/>
                </a:solidFill>
                <a:latin typeface="Calibri" panose="020F0502020204030204"/>
              </a:rPr>
              <a:t>Pu)</a:t>
            </a:r>
            <a:endParaRPr lang="en-US" sz="1100" b="1" cap="small" dirty="0">
              <a:solidFill>
                <a:srgbClr val="00B050"/>
              </a:solidFill>
              <a:latin typeface="Calibri" panose="020F0502020204030204"/>
              <a:sym typeface="Wingdings" panose="05000000000000000000" pitchFamily="2" charset="2"/>
            </a:endParaRPr>
          </a:p>
          <a:p>
            <a:pPr defTabSz="457189">
              <a:defRPr/>
            </a:pPr>
            <a:r>
              <a:rPr lang="en-US" sz="1100" b="1" dirty="0">
                <a:solidFill>
                  <a:srgbClr val="00B050"/>
                </a:solidFill>
                <a:latin typeface="Calibri" panose="020F0502020204030204"/>
                <a:sym typeface="Wingdings" panose="05000000000000000000" pitchFamily="2" charset="2"/>
              </a:rPr>
              <a:t> </a:t>
            </a:r>
            <a:r>
              <a:rPr lang="en-US" sz="1100" dirty="0" err="1">
                <a:solidFill>
                  <a:prstClr val="black"/>
                </a:solidFill>
                <a:latin typeface="Calibri" panose="020F0502020204030204"/>
              </a:rPr>
              <a:t>Commiss</a:t>
            </a:r>
            <a:r>
              <a:rPr lang="en-US" sz="1100" dirty="0">
                <a:solidFill>
                  <a:prstClr val="black"/>
                </a:solidFill>
                <a:latin typeface="Calibri" panose="020F0502020204030204"/>
              </a:rPr>
              <a:t>. (Z=82-94): </a:t>
            </a:r>
          </a:p>
          <a:p>
            <a:pPr defTabSz="457189">
              <a:defRPr/>
            </a:pPr>
            <a:r>
              <a:rPr lang="en-US" sz="1100" dirty="0">
                <a:solidFill>
                  <a:prstClr val="black"/>
                </a:solidFill>
                <a:latin typeface="Calibri" panose="020F0502020204030204"/>
              </a:rPr>
              <a:t>    Recoil-</a:t>
            </a:r>
            <a:r>
              <a:rPr lang="en-US" sz="1100" dirty="0">
                <a:solidFill>
                  <a:prstClr val="black"/>
                </a:solidFill>
                <a:latin typeface="Symbol" panose="05050102010706020507" pitchFamily="18" charset="2"/>
              </a:rPr>
              <a:t>a</a:t>
            </a:r>
            <a:r>
              <a:rPr lang="en-US" sz="1100" dirty="0">
                <a:solidFill>
                  <a:prstClr val="black"/>
                </a:solidFill>
                <a:latin typeface="Calibri" panose="020F0502020204030204"/>
              </a:rPr>
              <a:t>-/</a:t>
            </a:r>
            <a:r>
              <a:rPr lang="en-US" sz="1100" dirty="0">
                <a:solidFill>
                  <a:prstClr val="black"/>
                </a:solidFill>
                <a:latin typeface="Symbol" panose="05050102010706020507" pitchFamily="18" charset="2"/>
              </a:rPr>
              <a:t>g</a:t>
            </a:r>
            <a:r>
              <a:rPr lang="en-US" sz="1100" dirty="0">
                <a:solidFill>
                  <a:prstClr val="black"/>
                </a:solidFill>
                <a:latin typeface="Calibri" panose="020F0502020204030204"/>
              </a:rPr>
              <a:t>-/CE-spec.   </a:t>
            </a:r>
          </a:p>
          <a:p>
            <a:pPr defTabSz="457189">
              <a:defRPr/>
            </a:pPr>
            <a:r>
              <a:rPr lang="en-US" sz="1100" dirty="0">
                <a:solidFill>
                  <a:prstClr val="black"/>
                </a:solidFill>
                <a:latin typeface="Calibri" panose="020F0502020204030204"/>
              </a:rPr>
              <a:t>    </a:t>
            </a:r>
          </a:p>
          <a:p>
            <a:pPr defTabSz="457189">
              <a:defRPr/>
            </a:pPr>
            <a:endParaRPr lang="en-GB" sz="800" dirty="0">
              <a:solidFill>
                <a:prstClr val="black"/>
              </a:solidFill>
              <a:latin typeface="Calibri" panose="020F0502020204030204"/>
            </a:endParaRPr>
          </a:p>
          <a:p>
            <a:pPr defTabSz="457189">
              <a:defRPr/>
            </a:pPr>
            <a:r>
              <a:rPr lang="en-US" sz="1100" b="1" dirty="0">
                <a:solidFill>
                  <a:schemeClr val="bg1">
                    <a:lumMod val="50000"/>
                  </a:schemeClr>
                </a:solidFill>
                <a:latin typeface="Calibri" panose="020F0502020204030204"/>
                <a:sym typeface="Wingdings" panose="05000000000000000000" pitchFamily="2" charset="2"/>
              </a:rPr>
              <a:t></a:t>
            </a:r>
            <a:r>
              <a:rPr lang="en-GB" sz="1100" dirty="0">
                <a:solidFill>
                  <a:schemeClr val="bg1">
                    <a:lumMod val="50000"/>
                  </a:schemeClr>
                </a:solidFill>
                <a:latin typeface="Calibri" panose="020F0502020204030204"/>
              </a:rPr>
              <a:t> (ran in 2021)</a:t>
            </a:r>
          </a:p>
          <a:p>
            <a:pPr defTabSz="457189">
              <a:defRPr/>
            </a:pPr>
            <a:r>
              <a:rPr lang="en-US" sz="1100" b="1" dirty="0">
                <a:solidFill>
                  <a:srgbClr val="00B050"/>
                </a:solidFill>
                <a:latin typeface="Calibri" panose="020F0502020204030204"/>
                <a:sym typeface="Wingdings" panose="05000000000000000000" pitchFamily="2" charset="2"/>
              </a:rPr>
              <a:t> </a:t>
            </a:r>
            <a:r>
              <a:rPr lang="en-GB" sz="1100" baseline="-25000" dirty="0">
                <a:solidFill>
                  <a:prstClr val="black"/>
                </a:solidFill>
                <a:latin typeface="Calibri" panose="020F0502020204030204"/>
              </a:rPr>
              <a:t>100</a:t>
            </a:r>
            <a:r>
              <a:rPr lang="en-GB" sz="1100" dirty="0">
                <a:solidFill>
                  <a:prstClr val="black"/>
                </a:solidFill>
                <a:latin typeface="Calibri" panose="020F0502020204030204"/>
              </a:rPr>
              <a:t>Fm/</a:t>
            </a:r>
            <a:r>
              <a:rPr lang="en-GB" sz="1100" baseline="-25000" dirty="0">
                <a:solidFill>
                  <a:prstClr val="black"/>
                </a:solidFill>
                <a:latin typeface="Calibri" panose="020F0502020204030204"/>
              </a:rPr>
              <a:t>102</a:t>
            </a:r>
            <a:r>
              <a:rPr lang="en-GB" sz="1100" dirty="0">
                <a:solidFill>
                  <a:prstClr val="black"/>
                </a:solidFill>
                <a:latin typeface="Calibri" panose="020F0502020204030204"/>
              </a:rPr>
              <a:t>No/</a:t>
            </a:r>
            <a:r>
              <a:rPr lang="en-GB" sz="1100" baseline="-25000" dirty="0">
                <a:solidFill>
                  <a:prstClr val="black"/>
                </a:solidFill>
                <a:latin typeface="Calibri" panose="020F0502020204030204"/>
              </a:rPr>
              <a:t>103</a:t>
            </a:r>
            <a:r>
              <a:rPr lang="en-GB" sz="1100" dirty="0">
                <a:solidFill>
                  <a:prstClr val="black"/>
                </a:solidFill>
                <a:latin typeface="Calibri" panose="020F0502020204030204"/>
              </a:rPr>
              <a:t>Lr</a:t>
            </a:r>
            <a:endParaRPr lang="en-US" sz="1600" b="1" baseline="-25000" dirty="0">
              <a:solidFill>
                <a:srgbClr val="333399">
                  <a:lumMod val="60000"/>
                  <a:lumOff val="40000"/>
                </a:srgbClr>
              </a:solidFill>
              <a:latin typeface="Calibri" panose="020F0502020204030204"/>
              <a:sym typeface="Wingdings" panose="05000000000000000000" pitchFamily="2" charset="2"/>
            </a:endParaRPr>
          </a:p>
          <a:p>
            <a:pPr defTabSz="457189">
              <a:defRPr/>
            </a:pPr>
            <a:r>
              <a:rPr lang="en-US" sz="1100" b="1" dirty="0">
                <a:solidFill>
                  <a:srgbClr val="00B050"/>
                </a:solidFill>
                <a:latin typeface="Calibri" panose="020F0502020204030204"/>
                <a:sym typeface="Wingdings" panose="05000000000000000000" pitchFamily="2" charset="2"/>
              </a:rPr>
              <a:t> </a:t>
            </a:r>
            <a:r>
              <a:rPr lang="en-US" sz="1100" dirty="0">
                <a:solidFill>
                  <a:prstClr val="black"/>
                </a:solidFill>
                <a:latin typeface="Calibri" panose="020F0502020204030204"/>
                <a:sym typeface="Wingdings" panose="05000000000000000000" pitchFamily="2" charset="2"/>
              </a:rPr>
              <a:t>Online </a:t>
            </a:r>
            <a:r>
              <a:rPr lang="en-GB" sz="1100" dirty="0" err="1">
                <a:solidFill>
                  <a:prstClr val="black"/>
                </a:solidFill>
                <a:latin typeface="Calibri" panose="020F0502020204030204"/>
              </a:rPr>
              <a:t>Commiss</a:t>
            </a:r>
            <a:r>
              <a:rPr lang="en-GB" sz="1100" dirty="0">
                <a:solidFill>
                  <a:prstClr val="black"/>
                </a:solidFill>
                <a:latin typeface="Calibri" panose="020F0502020204030204"/>
              </a:rPr>
              <a:t>.  </a:t>
            </a:r>
          </a:p>
          <a:p>
            <a:pPr defTabSz="457189">
              <a:defRPr/>
            </a:pPr>
            <a:endParaRPr lang="en-GB" sz="900" dirty="0">
              <a:solidFill>
                <a:prstClr val="black"/>
              </a:solidFill>
              <a:latin typeface="Calibri" panose="020F0502020204030204"/>
            </a:endParaRPr>
          </a:p>
          <a:p>
            <a:pPr defTabSz="457189">
              <a:defRPr/>
            </a:pPr>
            <a:endParaRPr lang="en-GB" sz="700" dirty="0">
              <a:solidFill>
                <a:prstClr val="black"/>
              </a:solidFill>
              <a:latin typeface="Calibri" panose="020F0502020204030204"/>
            </a:endParaRPr>
          </a:p>
          <a:p>
            <a:pPr defTabSz="457189">
              <a:defRPr/>
            </a:pPr>
            <a:endParaRPr lang="en-GB" sz="1100" dirty="0">
              <a:solidFill>
                <a:prstClr val="black"/>
              </a:solidFill>
              <a:latin typeface="Calibri" panose="020F0502020204030204"/>
            </a:endParaRPr>
          </a:p>
          <a:p>
            <a:pPr defTabSz="457189">
              <a:defRPr/>
            </a:pPr>
            <a:r>
              <a:rPr lang="en-US" sz="1100" b="1" dirty="0">
                <a:solidFill>
                  <a:srgbClr val="00B050"/>
                </a:solidFill>
                <a:latin typeface="Calibri" panose="020F0502020204030204"/>
                <a:sym typeface="Wingdings" panose="05000000000000000000" pitchFamily="2" charset="2"/>
              </a:rPr>
              <a:t> </a:t>
            </a:r>
            <a:r>
              <a:rPr lang="en-GB" sz="1100" dirty="0">
                <a:solidFill>
                  <a:prstClr val="black"/>
                </a:solidFill>
                <a:latin typeface="Calibri" panose="020F0502020204030204"/>
              </a:rPr>
              <a:t>Homologs (parasitic)</a:t>
            </a:r>
          </a:p>
          <a:p>
            <a:pPr defTabSz="457189">
              <a:defRPr/>
            </a:pPr>
            <a:r>
              <a:rPr lang="en-GB" sz="1100" dirty="0">
                <a:solidFill>
                  <a:prstClr val="black"/>
                </a:solidFill>
                <a:latin typeface="Calibri" panose="020F0502020204030204"/>
              </a:rPr>
              <a:t>    Design</a:t>
            </a:r>
          </a:p>
        </p:txBody>
      </p:sp>
      <p:sp>
        <p:nvSpPr>
          <p:cNvPr id="57" name="TextBox 54">
            <a:extLst>
              <a:ext uri="{FF2B5EF4-FFF2-40B4-BE49-F238E27FC236}">
                <a16:creationId xmlns:a16="http://schemas.microsoft.com/office/drawing/2014/main" id="{9866FF6C-AAC8-D746-B6E6-536BDA87A7E8}"/>
              </a:ext>
            </a:extLst>
          </p:cNvPr>
          <p:cNvSpPr txBox="1"/>
          <p:nvPr/>
        </p:nvSpPr>
        <p:spPr>
          <a:xfrm>
            <a:off x="3182459" y="2268312"/>
            <a:ext cx="1265301" cy="877163"/>
          </a:xfrm>
          <a:prstGeom prst="rect">
            <a:avLst/>
          </a:prstGeom>
          <a:noFill/>
        </p:spPr>
        <p:txBody>
          <a:bodyPr wrap="square" rtlCol="0">
            <a:spAutoFit/>
          </a:bodyPr>
          <a:lstStyle/>
          <a:p>
            <a:pPr defTabSz="457189">
              <a:defRPr/>
            </a:pPr>
            <a:r>
              <a:rPr lang="en-GB" sz="1200" dirty="0">
                <a:solidFill>
                  <a:prstClr val="black"/>
                </a:solidFill>
                <a:latin typeface="Calibri" panose="020F0502020204030204"/>
              </a:rPr>
              <a:t>	</a:t>
            </a:r>
          </a:p>
          <a:p>
            <a:pPr defTabSz="457189">
              <a:defRPr/>
            </a:pPr>
            <a:endParaRPr lang="en-GB" sz="1200" dirty="0">
              <a:solidFill>
                <a:prstClr val="black"/>
              </a:solidFill>
              <a:latin typeface="Calibri" panose="020F0502020204030204"/>
            </a:endParaRPr>
          </a:p>
          <a:p>
            <a:pPr defTabSz="457189">
              <a:defRPr/>
            </a:pPr>
            <a:endParaRPr lang="en-GB" sz="1600" dirty="0">
              <a:solidFill>
                <a:prstClr val="black"/>
              </a:solidFill>
              <a:latin typeface="Calibri" panose="020F0502020204030204"/>
            </a:endParaRPr>
          </a:p>
          <a:p>
            <a:pPr defTabSz="457189">
              <a:defRPr/>
            </a:pPr>
            <a:endParaRPr lang="en-GB" sz="1100" dirty="0">
              <a:solidFill>
                <a:prstClr val="black"/>
              </a:solidFill>
              <a:latin typeface="Calibri" panose="020F0502020204030204"/>
            </a:endParaRPr>
          </a:p>
        </p:txBody>
      </p:sp>
      <p:sp>
        <p:nvSpPr>
          <p:cNvPr id="59" name="TextBox 56">
            <a:extLst>
              <a:ext uri="{FF2B5EF4-FFF2-40B4-BE49-F238E27FC236}">
                <a16:creationId xmlns:a16="http://schemas.microsoft.com/office/drawing/2014/main" id="{A069D400-47E7-EE4B-9B0F-DC1623FF67A1}"/>
              </a:ext>
            </a:extLst>
          </p:cNvPr>
          <p:cNvSpPr txBox="1"/>
          <p:nvPr/>
        </p:nvSpPr>
        <p:spPr>
          <a:xfrm>
            <a:off x="6244322" y="1327269"/>
            <a:ext cx="599349" cy="261610"/>
          </a:xfrm>
          <a:prstGeom prst="rect">
            <a:avLst/>
          </a:prstGeom>
          <a:noFill/>
        </p:spPr>
        <p:txBody>
          <a:bodyPr wrap="square" rtlCol="0">
            <a:spAutoFit/>
          </a:bodyPr>
          <a:lstStyle/>
          <a:p>
            <a:pPr defTabSz="457189">
              <a:defRPr/>
            </a:pPr>
            <a:r>
              <a:rPr lang="en-US" sz="1100" b="1" dirty="0">
                <a:solidFill>
                  <a:prstClr val="white"/>
                </a:solidFill>
                <a:effectLst>
                  <a:outerShdw blurRad="38100" dist="38100" dir="2700000" algn="tl">
                    <a:srgbClr val="000000">
                      <a:alpha val="43137"/>
                    </a:srgbClr>
                  </a:outerShdw>
                </a:effectLst>
                <a:latin typeface="Calibri" panose="020F0502020204030204"/>
              </a:rPr>
              <a:t>Day-1</a:t>
            </a:r>
            <a:endParaRPr lang="en-IT" sz="1100" b="1" dirty="0">
              <a:solidFill>
                <a:prstClr val="white"/>
              </a:solidFill>
              <a:effectLst>
                <a:outerShdw blurRad="38100" dist="38100" dir="2700000" algn="tl">
                  <a:srgbClr val="000000">
                    <a:alpha val="43137"/>
                  </a:srgbClr>
                </a:outerShdw>
              </a:effectLst>
              <a:latin typeface="Calibri" panose="020F0502020204030204"/>
            </a:endParaRPr>
          </a:p>
        </p:txBody>
      </p:sp>
      <p:sp>
        <p:nvSpPr>
          <p:cNvPr id="60" name="TextBox 57">
            <a:extLst>
              <a:ext uri="{FF2B5EF4-FFF2-40B4-BE49-F238E27FC236}">
                <a16:creationId xmlns:a16="http://schemas.microsoft.com/office/drawing/2014/main" id="{9866FF6C-AAC8-D746-B6E6-536BDA87A7E8}"/>
              </a:ext>
            </a:extLst>
          </p:cNvPr>
          <p:cNvSpPr txBox="1"/>
          <p:nvPr/>
        </p:nvSpPr>
        <p:spPr>
          <a:xfrm>
            <a:off x="5808949" y="2268742"/>
            <a:ext cx="1172369" cy="2139047"/>
          </a:xfrm>
          <a:prstGeom prst="rect">
            <a:avLst/>
          </a:prstGeom>
          <a:noFill/>
        </p:spPr>
        <p:txBody>
          <a:bodyPr wrap="square" rtlCol="0">
            <a:spAutoFit/>
          </a:bodyPr>
          <a:lstStyle/>
          <a:p>
            <a:pPr defTabSz="457189">
              <a:defRPr/>
            </a:pPr>
            <a:r>
              <a:rPr lang="en-GB" sz="1100" cap="small" dirty="0" err="1">
                <a:solidFill>
                  <a:prstClr val="black"/>
                </a:solidFill>
                <a:effectLst>
                  <a:outerShdw blurRad="38100" dist="38100" dir="2700000" algn="tl">
                    <a:srgbClr val="000000">
                      <a:alpha val="43137"/>
                    </a:srgbClr>
                  </a:outerShdw>
                </a:effectLst>
                <a:latin typeface="Calibri" panose="020F0502020204030204"/>
              </a:rPr>
              <a:t>Lundium</a:t>
            </a:r>
            <a:endParaRPr lang="en-GB" sz="1100" cap="small" dirty="0">
              <a:solidFill>
                <a:prstClr val="black"/>
              </a:solidFill>
              <a:effectLst>
                <a:outerShdw blurRad="38100" dist="38100" dir="2700000" algn="tl">
                  <a:srgbClr val="000000">
                    <a:alpha val="43137"/>
                  </a:srgbClr>
                </a:outerShdw>
              </a:effectLst>
              <a:latin typeface="Calibri" panose="020F0502020204030204"/>
            </a:endParaRPr>
          </a:p>
          <a:p>
            <a:pPr defTabSz="457189">
              <a:defRPr/>
            </a:pPr>
            <a:r>
              <a:rPr lang="en-GB" sz="1100" dirty="0">
                <a:solidFill>
                  <a:prstClr val="black"/>
                </a:solidFill>
                <a:effectLst>
                  <a:outerShdw blurRad="38100" dist="38100" dir="2700000" algn="tl">
                    <a:srgbClr val="000000">
                      <a:alpha val="43137"/>
                    </a:srgbClr>
                  </a:outerShdw>
                </a:effectLst>
                <a:latin typeface="Calibri" panose="020F0502020204030204"/>
              </a:rPr>
              <a:t>ANSWERS	</a:t>
            </a:r>
          </a:p>
          <a:p>
            <a:pPr defTabSz="457189">
              <a:defRPr/>
            </a:pPr>
            <a:endParaRPr lang="en-GB" sz="1400" dirty="0">
              <a:solidFill>
                <a:prstClr val="black"/>
              </a:solidFill>
              <a:effectLst>
                <a:outerShdw blurRad="38100" dist="38100" dir="2700000" algn="tl">
                  <a:srgbClr val="000000">
                    <a:alpha val="43137"/>
                  </a:srgbClr>
                </a:outerShdw>
              </a:effectLst>
              <a:latin typeface="Calibri" panose="020F0502020204030204"/>
            </a:endParaRPr>
          </a:p>
          <a:p>
            <a:pPr defTabSz="457189">
              <a:defRPr/>
            </a:pPr>
            <a:endParaRPr lang="en-GB" sz="1600" dirty="0">
              <a:solidFill>
                <a:prstClr val="black"/>
              </a:solidFill>
              <a:effectLst>
                <a:outerShdw blurRad="38100" dist="38100" dir="2700000" algn="tl">
                  <a:srgbClr val="000000">
                    <a:alpha val="43137"/>
                  </a:srgbClr>
                </a:outerShdw>
              </a:effectLst>
              <a:latin typeface="Calibri" panose="020F0502020204030204"/>
            </a:endParaRPr>
          </a:p>
          <a:p>
            <a:pPr defTabSz="457189">
              <a:defRPr/>
            </a:pPr>
            <a:r>
              <a:rPr lang="en-GB" sz="1100" dirty="0">
                <a:solidFill>
                  <a:prstClr val="black"/>
                </a:solidFill>
                <a:effectLst>
                  <a:outerShdw blurRad="38100" dist="38100" dir="2700000" algn="tl">
                    <a:srgbClr val="000000">
                      <a:alpha val="43137"/>
                    </a:srgbClr>
                  </a:outerShdw>
                </a:effectLst>
                <a:latin typeface="Calibri" panose="020F0502020204030204"/>
              </a:rPr>
              <a:t>SHIPTRAP</a:t>
            </a:r>
          </a:p>
          <a:p>
            <a:pPr defTabSz="457189">
              <a:defRPr/>
            </a:pPr>
            <a:r>
              <a:rPr lang="en-GB" sz="1100" dirty="0">
                <a:solidFill>
                  <a:prstClr val="black"/>
                </a:solidFill>
                <a:effectLst>
                  <a:outerShdw blurRad="38100" dist="38100" dir="2700000" algn="tl">
                    <a:srgbClr val="000000">
                      <a:alpha val="43137"/>
                    </a:srgbClr>
                  </a:outerShdw>
                </a:effectLst>
                <a:latin typeface="Calibri" panose="020F0502020204030204"/>
              </a:rPr>
              <a:t>RADRIS</a:t>
            </a:r>
          </a:p>
          <a:p>
            <a:pPr defTabSz="457189">
              <a:defRPr/>
            </a:pPr>
            <a:r>
              <a:rPr lang="en-GB" sz="1100" dirty="0">
                <a:solidFill>
                  <a:prstClr val="black"/>
                </a:solidFill>
                <a:effectLst>
                  <a:outerShdw blurRad="38100" dist="38100" dir="2700000" algn="tl">
                    <a:srgbClr val="000000">
                      <a:alpha val="43137"/>
                    </a:srgbClr>
                  </a:outerShdw>
                </a:effectLst>
                <a:latin typeface="Calibri" panose="020F0502020204030204"/>
              </a:rPr>
              <a:t>In-Gas-Jet</a:t>
            </a:r>
            <a:br>
              <a:rPr lang="en-US" sz="1100" dirty="0">
                <a:solidFill>
                  <a:prstClr val="black"/>
                </a:solidFill>
                <a:effectLst>
                  <a:outerShdw blurRad="38100" dist="38100" dir="2700000" algn="tl">
                    <a:srgbClr val="000000">
                      <a:alpha val="43137"/>
                    </a:srgbClr>
                  </a:outerShdw>
                </a:effectLst>
                <a:latin typeface="Calibri" panose="020F0502020204030204"/>
              </a:rPr>
            </a:br>
            <a:endParaRPr lang="en-US" sz="1000" dirty="0">
              <a:solidFill>
                <a:prstClr val="black"/>
              </a:solidFill>
              <a:effectLst>
                <a:outerShdw blurRad="38100" dist="38100" dir="2700000" algn="tl">
                  <a:srgbClr val="000000">
                    <a:alpha val="43137"/>
                  </a:srgbClr>
                </a:outerShdw>
              </a:effectLst>
              <a:latin typeface="Calibri" panose="020F0502020204030204"/>
            </a:endParaRPr>
          </a:p>
          <a:p>
            <a:pPr defTabSz="457189">
              <a:defRPr/>
            </a:pPr>
            <a:endParaRPr lang="en-US" sz="1600" dirty="0">
              <a:solidFill>
                <a:prstClr val="black"/>
              </a:solidFill>
              <a:effectLst>
                <a:outerShdw blurRad="38100" dist="38100" dir="2700000" algn="tl">
                  <a:srgbClr val="000000">
                    <a:alpha val="43137"/>
                  </a:srgbClr>
                </a:outerShdw>
              </a:effectLst>
              <a:latin typeface="Calibri" panose="020F0502020204030204"/>
            </a:endParaRPr>
          </a:p>
          <a:p>
            <a:pPr defTabSz="457189">
              <a:defRPr/>
            </a:pPr>
            <a:r>
              <a:rPr lang="en-GB" sz="1100" dirty="0" err="1">
                <a:solidFill>
                  <a:prstClr val="black"/>
                </a:solidFill>
                <a:effectLst>
                  <a:outerShdw blurRad="38100" dist="38100" dir="2700000" algn="tl">
                    <a:srgbClr val="000000">
                      <a:alpha val="43137"/>
                    </a:srgbClr>
                  </a:outerShdw>
                </a:effectLst>
                <a:latin typeface="Calibri" panose="020F0502020204030204"/>
              </a:rPr>
              <a:t>miniCOMPACT</a:t>
            </a:r>
            <a:endParaRPr lang="en-GB" sz="1100" dirty="0">
              <a:solidFill>
                <a:prstClr val="black"/>
              </a:solidFill>
              <a:effectLst>
                <a:outerShdw blurRad="38100" dist="38100" dir="2700000" algn="tl">
                  <a:srgbClr val="000000">
                    <a:alpha val="43137"/>
                  </a:srgbClr>
                </a:outerShdw>
              </a:effectLst>
              <a:latin typeface="Calibri" panose="020F0502020204030204"/>
            </a:endParaRPr>
          </a:p>
          <a:p>
            <a:pPr defTabSz="457189">
              <a:defRPr/>
            </a:pPr>
            <a:r>
              <a:rPr lang="en-GB" sz="1100" dirty="0" err="1">
                <a:solidFill>
                  <a:prstClr val="black"/>
                </a:solidFill>
                <a:effectLst>
                  <a:outerShdw blurRad="38100" dist="38100" dir="2700000" algn="tl">
                    <a:srgbClr val="000000">
                      <a:alpha val="43137"/>
                    </a:srgbClr>
                  </a:outerShdw>
                </a:effectLst>
                <a:latin typeface="Calibri" panose="020F0502020204030204"/>
              </a:rPr>
              <a:t>UniCell</a:t>
            </a:r>
            <a:endParaRPr lang="en-GB" sz="1100" dirty="0">
              <a:solidFill>
                <a:prstClr val="black"/>
              </a:solidFill>
              <a:effectLst>
                <a:outerShdw blurRad="38100" dist="38100" dir="2700000" algn="tl">
                  <a:srgbClr val="000000">
                    <a:alpha val="43137"/>
                  </a:srgbClr>
                </a:outerShdw>
              </a:effectLst>
              <a:latin typeface="Calibri" panose="020F0502020204030204"/>
            </a:endParaRPr>
          </a:p>
        </p:txBody>
      </p:sp>
      <p:sp>
        <p:nvSpPr>
          <p:cNvPr id="61" name="TextBox 58">
            <a:extLst>
              <a:ext uri="{FF2B5EF4-FFF2-40B4-BE49-F238E27FC236}">
                <a16:creationId xmlns:a16="http://schemas.microsoft.com/office/drawing/2014/main" id="{9866FF6C-AAC8-D746-B6E6-536BDA87A7E8}"/>
              </a:ext>
            </a:extLst>
          </p:cNvPr>
          <p:cNvSpPr txBox="1"/>
          <p:nvPr/>
        </p:nvSpPr>
        <p:spPr>
          <a:xfrm>
            <a:off x="97383" y="4386390"/>
            <a:ext cx="3833869" cy="577081"/>
          </a:xfrm>
          <a:prstGeom prst="rect">
            <a:avLst/>
          </a:prstGeom>
          <a:noFill/>
        </p:spPr>
        <p:txBody>
          <a:bodyPr wrap="square" rtlCol="0">
            <a:spAutoFit/>
          </a:bodyPr>
          <a:lstStyle/>
          <a:p>
            <a:pPr defTabSz="457189">
              <a:defRPr/>
            </a:pPr>
            <a:r>
              <a:rPr lang="de-DE" sz="1050" b="1" dirty="0">
                <a:solidFill>
                  <a:srgbClr val="FF0000"/>
                </a:solidFill>
                <a:sym typeface="Wingdings" panose="05000000000000000000" pitchFamily="2" charset="2"/>
              </a:rPr>
              <a:t> </a:t>
            </a:r>
            <a:r>
              <a:rPr lang="en-GB" sz="1050" dirty="0" err="1">
                <a:solidFill>
                  <a:prstClr val="black"/>
                </a:solidFill>
                <a:latin typeface="Calibri" panose="020F0502020204030204"/>
              </a:rPr>
              <a:t>Beamtime</a:t>
            </a:r>
            <a:r>
              <a:rPr lang="en-GB" sz="1050" dirty="0">
                <a:solidFill>
                  <a:prstClr val="black"/>
                </a:solidFill>
                <a:latin typeface="Calibri" panose="020F0502020204030204"/>
              </a:rPr>
              <a:t> goals not reached (problems with </a:t>
            </a:r>
            <a:r>
              <a:rPr lang="en-GB" sz="1050" baseline="30000" dirty="0">
                <a:solidFill>
                  <a:prstClr val="black"/>
                </a:solidFill>
                <a:latin typeface="Calibri" panose="020F0502020204030204"/>
              </a:rPr>
              <a:t>48</a:t>
            </a:r>
            <a:r>
              <a:rPr lang="en-GB" sz="1050" dirty="0">
                <a:solidFill>
                  <a:prstClr val="black"/>
                </a:solidFill>
                <a:latin typeface="Calibri" panose="020F0502020204030204"/>
              </a:rPr>
              <a:t>Ca beam)</a:t>
            </a:r>
            <a:endParaRPr lang="de-DE" sz="1050" b="1" dirty="0">
              <a:solidFill>
                <a:srgbClr val="FF0000"/>
              </a:solidFill>
            </a:endParaRPr>
          </a:p>
          <a:p>
            <a:pPr defTabSz="457189">
              <a:defRPr/>
            </a:pPr>
            <a:r>
              <a:rPr lang="en-US" sz="1050" b="1" dirty="0">
                <a:solidFill>
                  <a:srgbClr val="00B050"/>
                </a:solidFill>
                <a:latin typeface="Calibri" panose="020F0502020204030204"/>
                <a:sym typeface="Wingdings" panose="05000000000000000000" pitchFamily="2" charset="2"/>
              </a:rPr>
              <a:t> </a:t>
            </a:r>
            <a:r>
              <a:rPr lang="en-GB" sz="1050" dirty="0">
                <a:solidFill>
                  <a:prstClr val="black"/>
                </a:solidFill>
                <a:latin typeface="Calibri" panose="020F0502020204030204"/>
              </a:rPr>
              <a:t>Successful </a:t>
            </a:r>
            <a:r>
              <a:rPr lang="en-GB" sz="1050" dirty="0" err="1">
                <a:solidFill>
                  <a:prstClr val="black"/>
                </a:solidFill>
                <a:latin typeface="Calibri" panose="020F0502020204030204"/>
              </a:rPr>
              <a:t>beamtime</a:t>
            </a:r>
            <a:r>
              <a:rPr lang="en-US" sz="1050" b="1" dirty="0">
                <a:solidFill>
                  <a:srgbClr val="333399">
                    <a:lumMod val="60000"/>
                    <a:lumOff val="40000"/>
                  </a:srgbClr>
                </a:solidFill>
                <a:latin typeface="Calibri" panose="020F0502020204030204"/>
                <a:sym typeface="Wingdings" panose="05000000000000000000" pitchFamily="2" charset="2"/>
              </a:rPr>
              <a:t> </a:t>
            </a:r>
          </a:p>
          <a:p>
            <a:pPr defTabSz="457189">
              <a:defRPr/>
            </a:pPr>
            <a:r>
              <a:rPr lang="en-US" sz="1050" b="1" dirty="0">
                <a:solidFill>
                  <a:srgbClr val="333399">
                    <a:lumMod val="60000"/>
                    <a:lumOff val="40000"/>
                  </a:srgbClr>
                </a:solidFill>
                <a:latin typeface="Calibri" panose="020F0502020204030204"/>
                <a:sym typeface="Wingdings" panose="05000000000000000000" pitchFamily="2" charset="2"/>
              </a:rPr>
              <a:t></a:t>
            </a:r>
            <a:r>
              <a:rPr lang="en-US" sz="1050" b="1" dirty="0">
                <a:solidFill>
                  <a:srgbClr val="00B050"/>
                </a:solidFill>
                <a:latin typeface="Calibri" panose="020F0502020204030204"/>
                <a:sym typeface="Wingdings" panose="05000000000000000000" pitchFamily="2" charset="2"/>
              </a:rPr>
              <a:t> </a:t>
            </a:r>
            <a:r>
              <a:rPr lang="en-GB" sz="1050" dirty="0" err="1">
                <a:solidFill>
                  <a:prstClr val="black"/>
                </a:solidFill>
                <a:latin typeface="Calibri" panose="020F0502020204030204"/>
              </a:rPr>
              <a:t>Beamtime</a:t>
            </a:r>
            <a:r>
              <a:rPr lang="en-GB" sz="1050" dirty="0">
                <a:solidFill>
                  <a:prstClr val="black"/>
                </a:solidFill>
                <a:latin typeface="Calibri" panose="020F0502020204030204"/>
              </a:rPr>
              <a:t> in schedule</a:t>
            </a:r>
          </a:p>
        </p:txBody>
      </p:sp>
      <p:cxnSp>
        <p:nvCxnSpPr>
          <p:cNvPr id="62" name="Straight Connector 6"/>
          <p:cNvCxnSpPr/>
          <p:nvPr/>
        </p:nvCxnSpPr>
        <p:spPr bwMode="auto">
          <a:xfrm>
            <a:off x="194180" y="2494808"/>
            <a:ext cx="6634429" cy="0"/>
          </a:xfrm>
          <a:prstGeom prst="line">
            <a:avLst/>
          </a:prstGeom>
          <a:noFill/>
          <a:ln w="9525"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Straight Connector 59"/>
          <p:cNvCxnSpPr/>
          <p:nvPr/>
        </p:nvCxnSpPr>
        <p:spPr bwMode="auto">
          <a:xfrm>
            <a:off x="194180" y="3258915"/>
            <a:ext cx="6634429" cy="0"/>
          </a:xfrm>
          <a:prstGeom prst="line">
            <a:avLst/>
          </a:prstGeom>
          <a:noFill/>
          <a:ln w="9525"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Straight Connector 60"/>
          <p:cNvCxnSpPr/>
          <p:nvPr/>
        </p:nvCxnSpPr>
        <p:spPr bwMode="auto">
          <a:xfrm>
            <a:off x="194180" y="3447666"/>
            <a:ext cx="6634429" cy="0"/>
          </a:xfrm>
          <a:prstGeom prst="line">
            <a:avLst/>
          </a:prstGeom>
          <a:noFill/>
          <a:ln w="9525"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TextBox 7"/>
          <p:cNvSpPr txBox="1"/>
          <p:nvPr/>
        </p:nvSpPr>
        <p:spPr>
          <a:xfrm>
            <a:off x="5658101" y="1820054"/>
            <a:ext cx="1276955" cy="276999"/>
          </a:xfrm>
          <a:prstGeom prst="rect">
            <a:avLst/>
          </a:prstGeom>
          <a:solidFill>
            <a:srgbClr val="FFFF99"/>
          </a:solidFill>
        </p:spPr>
        <p:txBody>
          <a:bodyPr wrap="square" rtlCol="0">
            <a:spAutoFit/>
          </a:bodyPr>
          <a:lstStyle/>
          <a:p>
            <a:pPr algn="ctr" defTabSz="457189">
              <a:defRPr/>
            </a:pPr>
            <a:r>
              <a:rPr lang="en-US" sz="1200" b="1" dirty="0">
                <a:solidFill>
                  <a:srgbClr val="000000"/>
                </a:solidFill>
                <a:latin typeface="Arial"/>
              </a:rPr>
              <a:t>Day-1 Setups</a:t>
            </a:r>
            <a:endParaRPr lang="de-DE" sz="1200" b="1" dirty="0">
              <a:solidFill>
                <a:srgbClr val="000000"/>
              </a:solidFill>
              <a:latin typeface="Arial"/>
            </a:endParaRPr>
          </a:p>
        </p:txBody>
      </p:sp>
      <p:cxnSp>
        <p:nvCxnSpPr>
          <p:cNvPr id="66" name="Straight Connector 61"/>
          <p:cNvCxnSpPr/>
          <p:nvPr/>
        </p:nvCxnSpPr>
        <p:spPr bwMode="auto">
          <a:xfrm>
            <a:off x="187505" y="4189366"/>
            <a:ext cx="5472000" cy="0"/>
          </a:xfrm>
          <a:prstGeom prst="line">
            <a:avLst/>
          </a:prstGeom>
          <a:noFill/>
          <a:ln w="9525"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3"/>
          <p:cNvCxnSpPr/>
          <p:nvPr/>
        </p:nvCxnSpPr>
        <p:spPr bwMode="auto">
          <a:xfrm>
            <a:off x="158615" y="4395548"/>
            <a:ext cx="6764945"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4"/>
          <p:cNvCxnSpPr/>
          <p:nvPr/>
        </p:nvCxnSpPr>
        <p:spPr bwMode="auto">
          <a:xfrm flipV="1">
            <a:off x="1849672" y="1745498"/>
            <a:ext cx="0" cy="2650050"/>
          </a:xfrm>
          <a:prstGeom prst="line">
            <a:avLst/>
          </a:prstGeom>
          <a:noFill/>
          <a:ln w="9525"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5"/>
          <p:cNvCxnSpPr/>
          <p:nvPr/>
        </p:nvCxnSpPr>
        <p:spPr bwMode="auto">
          <a:xfrm flipV="1">
            <a:off x="3186808" y="1745498"/>
            <a:ext cx="0" cy="2650050"/>
          </a:xfrm>
          <a:prstGeom prst="line">
            <a:avLst/>
          </a:prstGeom>
          <a:noFill/>
          <a:ln w="9525"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Straight Connector 66"/>
          <p:cNvCxnSpPr/>
          <p:nvPr/>
        </p:nvCxnSpPr>
        <p:spPr bwMode="auto">
          <a:xfrm flipV="1">
            <a:off x="4210590" y="1745498"/>
            <a:ext cx="0" cy="2650050"/>
          </a:xfrm>
          <a:prstGeom prst="line">
            <a:avLst/>
          </a:prstGeom>
          <a:noFill/>
          <a:ln w="9525"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Straight Connector 67"/>
          <p:cNvCxnSpPr/>
          <p:nvPr/>
        </p:nvCxnSpPr>
        <p:spPr bwMode="auto">
          <a:xfrm flipV="1">
            <a:off x="5658100" y="1745498"/>
            <a:ext cx="0" cy="2650050"/>
          </a:xfrm>
          <a:prstGeom prst="line">
            <a:avLst/>
          </a:prstGeom>
          <a:noFill/>
          <a:ln w="9525"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 name="Parallelogram 18"/>
          <p:cNvSpPr/>
          <p:nvPr/>
        </p:nvSpPr>
        <p:spPr bwMode="auto">
          <a:xfrm>
            <a:off x="5608878" y="1360569"/>
            <a:ext cx="265454" cy="200854"/>
          </a:xfrm>
          <a:prstGeom prst="parallelogram">
            <a:avLst>
              <a:gd name="adj" fmla="val 42940"/>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fontAlgn="base">
              <a:spcBef>
                <a:spcPct val="0"/>
              </a:spcBef>
              <a:spcAft>
                <a:spcPct val="0"/>
              </a:spcAft>
              <a:defRPr/>
            </a:pPr>
            <a:endParaRPr lang="de-DE">
              <a:solidFill>
                <a:srgbClr val="000066"/>
              </a:solidFill>
              <a:latin typeface="Arial" charset="0"/>
            </a:endParaRPr>
          </a:p>
        </p:txBody>
      </p:sp>
      <p:sp>
        <p:nvSpPr>
          <p:cNvPr id="73" name="TextBox 17"/>
          <p:cNvSpPr txBox="1"/>
          <p:nvPr/>
        </p:nvSpPr>
        <p:spPr>
          <a:xfrm rot="16200000">
            <a:off x="5456540" y="1037506"/>
            <a:ext cx="397035" cy="1015663"/>
          </a:xfrm>
          <a:prstGeom prst="rect">
            <a:avLst/>
          </a:prstGeom>
          <a:noFill/>
        </p:spPr>
        <p:txBody>
          <a:bodyPr wrap="square" rtlCol="0">
            <a:spAutoFit/>
          </a:bodyPr>
          <a:lstStyle/>
          <a:p>
            <a:pPr defTabSz="457189">
              <a:defRPr/>
            </a:pPr>
            <a:r>
              <a:rPr lang="de-DE" sz="6000" dirty="0">
                <a:solidFill>
                  <a:srgbClr val="2D2D8A">
                    <a:lumMod val="40000"/>
                    <a:lumOff val="60000"/>
                  </a:srgbClr>
                </a:solidFill>
                <a:latin typeface="Arial"/>
                <a:sym typeface="Symbol" panose="05050102010706020507" pitchFamily="18" charset="2"/>
              </a:rPr>
              <a:t></a:t>
            </a:r>
            <a:endParaRPr lang="de-DE" sz="6000" dirty="0">
              <a:solidFill>
                <a:srgbClr val="2D2D8A">
                  <a:lumMod val="40000"/>
                  <a:lumOff val="60000"/>
                </a:srgbClr>
              </a:solidFill>
              <a:latin typeface="Arial"/>
            </a:endParaRPr>
          </a:p>
        </p:txBody>
      </p:sp>
      <p:pic>
        <p:nvPicPr>
          <p:cNvPr id="74" name="Picture 8">
            <a:extLst>
              <a:ext uri="{FF2B5EF4-FFF2-40B4-BE49-F238E27FC236}">
                <a16:creationId xmlns:a16="http://schemas.microsoft.com/office/drawing/2014/main" id="{545DE11C-EA72-0045-8C5F-24D86C51BD6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41366" y="1262941"/>
            <a:ext cx="985832" cy="731219"/>
          </a:xfrm>
          <a:prstGeom prst="rect">
            <a:avLst/>
          </a:prstGeom>
          <a:noFill/>
          <a:ln w="9525">
            <a:noFill/>
            <a:miter lim="800000"/>
            <a:headEnd/>
            <a:tailEnd/>
          </a:ln>
        </p:spPr>
      </p:pic>
      <p:pic>
        <p:nvPicPr>
          <p:cNvPr id="75" name="Picture 23">
            <a:extLst>
              <a:ext uri="{FF2B5EF4-FFF2-40B4-BE49-F238E27FC236}">
                <a16:creationId xmlns:a16="http://schemas.microsoft.com/office/drawing/2014/main" id="{F5B72F13-AFE4-B045-B5EF-F0D5DFD085B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l="16342" t="9615" b="9615"/>
          <a:stretch>
            <a:fillRect/>
          </a:stretch>
        </p:blipFill>
        <p:spPr bwMode="auto">
          <a:xfrm>
            <a:off x="7006350" y="1259376"/>
            <a:ext cx="958703" cy="734244"/>
          </a:xfrm>
          <a:prstGeom prst="rect">
            <a:avLst/>
          </a:prstGeom>
          <a:noFill/>
          <a:ln w="9525">
            <a:noFill/>
            <a:miter lim="800000"/>
            <a:headEnd/>
            <a:tailEnd/>
          </a:ln>
          <a:effectLst/>
        </p:spPr>
      </p:pic>
      <p:sp>
        <p:nvSpPr>
          <p:cNvPr id="76" name="TextBox 20">
            <a:extLst>
              <a:ext uri="{FF2B5EF4-FFF2-40B4-BE49-F238E27FC236}">
                <a16:creationId xmlns:a16="http://schemas.microsoft.com/office/drawing/2014/main" id="{3A81CFD2-5A5E-084C-AA33-C871CCC6A4D3}"/>
              </a:ext>
            </a:extLst>
          </p:cNvPr>
          <p:cNvSpPr txBox="1"/>
          <p:nvPr/>
        </p:nvSpPr>
        <p:spPr>
          <a:xfrm>
            <a:off x="7990345" y="1937201"/>
            <a:ext cx="1043367" cy="305553"/>
          </a:xfrm>
          <a:prstGeom prst="rect">
            <a:avLst/>
          </a:prstGeom>
        </p:spPr>
        <p:txBody>
          <a:bodyPr vert="horz" wrap="square" lIns="89239" tIns="44619" rIns="89239" bIns="44619" rtlCol="0" anchor="t">
            <a:spAutoFit/>
          </a:bodyPr>
          <a:lstStyle/>
          <a:p>
            <a:pPr algn="ctr" defTabSz="457189">
              <a:defRPr/>
            </a:pPr>
            <a:r>
              <a:rPr lang="en-US" sz="1400" b="1" i="1" dirty="0">
                <a:solidFill>
                  <a:srgbClr val="FF0000"/>
                </a:solidFill>
                <a:effectLst>
                  <a:outerShdw blurRad="38100" dist="38100" dir="2700000" algn="tl">
                    <a:srgbClr val="000000">
                      <a:alpha val="43137"/>
                    </a:srgbClr>
                  </a:outerShdw>
                </a:effectLst>
                <a:latin typeface="Arial"/>
              </a:rPr>
              <a:t>TASCA</a:t>
            </a:r>
            <a:endParaRPr lang="de-DE" sz="1400" b="1" i="1" dirty="0">
              <a:solidFill>
                <a:srgbClr val="FF0000"/>
              </a:solidFill>
              <a:effectLst>
                <a:outerShdw blurRad="38100" dist="38100" dir="2700000" algn="tl">
                  <a:srgbClr val="000000">
                    <a:alpha val="43137"/>
                  </a:srgbClr>
                </a:outerShdw>
              </a:effectLst>
              <a:latin typeface="Arial"/>
            </a:endParaRPr>
          </a:p>
        </p:txBody>
      </p:sp>
      <p:sp>
        <p:nvSpPr>
          <p:cNvPr id="77" name="TextBox 23">
            <a:extLst>
              <a:ext uri="{FF2B5EF4-FFF2-40B4-BE49-F238E27FC236}">
                <a16:creationId xmlns:a16="http://schemas.microsoft.com/office/drawing/2014/main" id="{CAAEA67F-9311-9E4B-B57E-941BA5F0286E}"/>
              </a:ext>
            </a:extLst>
          </p:cNvPr>
          <p:cNvSpPr txBox="1"/>
          <p:nvPr/>
        </p:nvSpPr>
        <p:spPr>
          <a:xfrm>
            <a:off x="6964328" y="1954425"/>
            <a:ext cx="1043367" cy="305553"/>
          </a:xfrm>
          <a:prstGeom prst="rect">
            <a:avLst/>
          </a:prstGeom>
        </p:spPr>
        <p:txBody>
          <a:bodyPr vert="horz" wrap="square" lIns="89239" tIns="44619" rIns="89239" bIns="44619" rtlCol="0" anchor="t">
            <a:spAutoFit/>
          </a:bodyPr>
          <a:lstStyle/>
          <a:p>
            <a:pPr algn="ctr" defTabSz="457189">
              <a:defRPr/>
            </a:pPr>
            <a:r>
              <a:rPr lang="en-US" sz="1400" b="1" dirty="0">
                <a:solidFill>
                  <a:schemeClr val="accent1"/>
                </a:solidFill>
              </a:rPr>
              <a:t>SHIP</a:t>
            </a:r>
            <a:endParaRPr lang="de-DE" sz="1400" b="1" dirty="0">
              <a:solidFill>
                <a:schemeClr val="accent1"/>
              </a:solidFill>
            </a:endParaRPr>
          </a:p>
        </p:txBody>
      </p:sp>
      <p:cxnSp>
        <p:nvCxnSpPr>
          <p:cNvPr id="78" name="Straight Connector 87"/>
          <p:cNvCxnSpPr/>
          <p:nvPr/>
        </p:nvCxnSpPr>
        <p:spPr bwMode="auto">
          <a:xfrm>
            <a:off x="196999" y="2303229"/>
            <a:ext cx="6634429" cy="0"/>
          </a:xfrm>
          <a:prstGeom prst="line">
            <a:avLst/>
          </a:prstGeom>
          <a:noFill/>
          <a:ln w="9525"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9" name="Picture 89">
            <a:extLst>
              <a:ext uri="{FF2B5EF4-FFF2-40B4-BE49-F238E27FC236}">
                <a16:creationId xmlns:a16="http://schemas.microsoft.com/office/drawing/2014/main" id="{740989A2-51FC-A142-AC57-04CAC5F8B58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0024" b="22795"/>
          <a:stretch/>
        </p:blipFill>
        <p:spPr>
          <a:xfrm>
            <a:off x="8216067" y="3038161"/>
            <a:ext cx="618752" cy="351190"/>
          </a:xfrm>
          <a:prstGeom prst="rect">
            <a:avLst/>
          </a:prstGeom>
        </p:spPr>
      </p:pic>
      <p:sp>
        <p:nvSpPr>
          <p:cNvPr id="80" name="TextBox 91">
            <a:extLst>
              <a:ext uri="{FF2B5EF4-FFF2-40B4-BE49-F238E27FC236}">
                <a16:creationId xmlns:a16="http://schemas.microsoft.com/office/drawing/2014/main" id="{8A4AB429-DAF2-9C4A-8D0C-B68CFA71AE0C}"/>
              </a:ext>
            </a:extLst>
          </p:cNvPr>
          <p:cNvSpPr txBox="1"/>
          <p:nvPr/>
        </p:nvSpPr>
        <p:spPr>
          <a:xfrm>
            <a:off x="7981062" y="3366826"/>
            <a:ext cx="1147093" cy="253916"/>
          </a:xfrm>
          <a:prstGeom prst="rect">
            <a:avLst/>
          </a:prstGeom>
          <a:noFill/>
        </p:spPr>
        <p:txBody>
          <a:bodyPr wrap="square" rtlCol="0">
            <a:spAutoFit/>
          </a:bodyPr>
          <a:lstStyle/>
          <a:p>
            <a:pPr defTabSz="609585">
              <a:defRPr/>
            </a:pPr>
            <a:r>
              <a:rPr lang="en-US" sz="1050" dirty="0" err="1">
                <a:solidFill>
                  <a:srgbClr val="000000"/>
                </a:solidFill>
                <a:latin typeface="Arial"/>
              </a:rPr>
              <a:t>miniCOMPACT</a:t>
            </a:r>
            <a:endParaRPr lang="de-DE" sz="1050" dirty="0">
              <a:solidFill>
                <a:srgbClr val="000000"/>
              </a:solidFill>
              <a:latin typeface="Arial"/>
            </a:endParaRPr>
          </a:p>
        </p:txBody>
      </p:sp>
      <p:graphicFrame>
        <p:nvGraphicFramePr>
          <p:cNvPr id="81" name="Object 94">
            <a:extLst>
              <a:ext uri="{FF2B5EF4-FFF2-40B4-BE49-F238E27FC236}">
                <a16:creationId xmlns:a16="http://schemas.microsoft.com/office/drawing/2014/main" id="{1CB0C493-FBB8-9F46-8AB0-409D5E588429}"/>
              </a:ext>
            </a:extLst>
          </p:cNvPr>
          <p:cNvGraphicFramePr>
            <a:graphicFrameLocks noChangeAspect="1"/>
          </p:cNvGraphicFramePr>
          <p:nvPr/>
        </p:nvGraphicFramePr>
        <p:xfrm>
          <a:off x="8184545" y="2205717"/>
          <a:ext cx="587069" cy="625644"/>
        </p:xfrm>
        <a:graphic>
          <a:graphicData uri="http://schemas.openxmlformats.org/presentationml/2006/ole">
            <mc:AlternateContent xmlns:mc="http://schemas.openxmlformats.org/markup-compatibility/2006">
              <mc:Choice xmlns:v="urn:schemas-microsoft-com:vml" Requires="v">
                <p:oleObj r:id="rId6" imgW="4638600" imgH="4943520" progId="">
                  <p:embed/>
                </p:oleObj>
              </mc:Choice>
              <mc:Fallback>
                <p:oleObj r:id="rId6" imgW="4638600" imgH="4943520" progId="">
                  <p:embed/>
                  <p:pic>
                    <p:nvPicPr>
                      <p:cNvPr id="81" name="Object 94">
                        <a:extLst>
                          <a:ext uri="{FF2B5EF4-FFF2-40B4-BE49-F238E27FC236}">
                            <a16:creationId xmlns:a16="http://schemas.microsoft.com/office/drawing/2014/main" id="{1CB0C493-FBB8-9F46-8AB0-409D5E588429}"/>
                          </a:ext>
                        </a:extLst>
                      </p:cNvPr>
                      <p:cNvPicPr/>
                      <p:nvPr/>
                    </p:nvPicPr>
                    <p:blipFill>
                      <a:blip r:embed="rId7"/>
                      <a:stretch>
                        <a:fillRect/>
                      </a:stretch>
                    </p:blipFill>
                    <p:spPr>
                      <a:xfrm>
                        <a:off x="8184545" y="2205717"/>
                        <a:ext cx="587069" cy="625644"/>
                      </a:xfrm>
                      <a:prstGeom prst="rect">
                        <a:avLst/>
                      </a:prstGeom>
                    </p:spPr>
                  </p:pic>
                </p:oleObj>
              </mc:Fallback>
            </mc:AlternateContent>
          </a:graphicData>
        </a:graphic>
      </p:graphicFrame>
      <p:sp>
        <p:nvSpPr>
          <p:cNvPr id="82" name="TextBox 96">
            <a:extLst>
              <a:ext uri="{FF2B5EF4-FFF2-40B4-BE49-F238E27FC236}">
                <a16:creationId xmlns:a16="http://schemas.microsoft.com/office/drawing/2014/main" id="{B65A6A1F-7705-E343-AAA9-08D87313F75A}"/>
              </a:ext>
            </a:extLst>
          </p:cNvPr>
          <p:cNvSpPr txBox="1"/>
          <p:nvPr/>
        </p:nvSpPr>
        <p:spPr>
          <a:xfrm>
            <a:off x="6996814" y="3027907"/>
            <a:ext cx="1071882" cy="253916"/>
          </a:xfrm>
          <a:prstGeom prst="rect">
            <a:avLst/>
          </a:prstGeom>
          <a:noFill/>
        </p:spPr>
        <p:txBody>
          <a:bodyPr wrap="square" rtlCol="0">
            <a:spAutoFit/>
          </a:bodyPr>
          <a:lstStyle/>
          <a:p>
            <a:pPr algn="ctr" defTabSz="609585">
              <a:defRPr/>
            </a:pPr>
            <a:r>
              <a:rPr lang="en-US" sz="1050" dirty="0">
                <a:solidFill>
                  <a:srgbClr val="000000"/>
                </a:solidFill>
                <a:latin typeface="Arial"/>
              </a:rPr>
              <a:t>SHIPTRAP</a:t>
            </a:r>
            <a:endParaRPr lang="de-DE" sz="1050" dirty="0">
              <a:solidFill>
                <a:srgbClr val="000000"/>
              </a:solidFill>
              <a:latin typeface="Arial"/>
            </a:endParaRPr>
          </a:p>
        </p:txBody>
      </p:sp>
      <p:sp>
        <p:nvSpPr>
          <p:cNvPr id="83" name="TextBox 97">
            <a:extLst>
              <a:ext uri="{FF2B5EF4-FFF2-40B4-BE49-F238E27FC236}">
                <a16:creationId xmlns:a16="http://schemas.microsoft.com/office/drawing/2014/main" id="{216E6B1E-3862-F540-9D4B-F3A1EDCBD186}"/>
              </a:ext>
            </a:extLst>
          </p:cNvPr>
          <p:cNvSpPr txBox="1"/>
          <p:nvPr/>
        </p:nvSpPr>
        <p:spPr>
          <a:xfrm>
            <a:off x="8181417" y="2784260"/>
            <a:ext cx="723036" cy="261610"/>
          </a:xfrm>
          <a:prstGeom prst="rect">
            <a:avLst/>
          </a:prstGeom>
          <a:noFill/>
        </p:spPr>
        <p:txBody>
          <a:bodyPr wrap="square" rtlCol="0">
            <a:spAutoFit/>
          </a:bodyPr>
          <a:lstStyle/>
          <a:p>
            <a:pPr defTabSz="609585">
              <a:defRPr/>
            </a:pPr>
            <a:r>
              <a:rPr lang="en-US" sz="1050" cap="small" dirty="0" err="1">
                <a:solidFill>
                  <a:srgbClr val="000000"/>
                </a:solidFill>
                <a:latin typeface="Arial"/>
              </a:rPr>
              <a:t>Lundium</a:t>
            </a:r>
            <a:endParaRPr lang="de-DE" sz="1050" cap="small" dirty="0">
              <a:solidFill>
                <a:srgbClr val="000000"/>
              </a:solidFill>
              <a:latin typeface="Arial"/>
            </a:endParaRPr>
          </a:p>
        </p:txBody>
      </p:sp>
      <p:graphicFrame>
        <p:nvGraphicFramePr>
          <p:cNvPr id="84" name="Object 99">
            <a:extLst>
              <a:ext uri="{FF2B5EF4-FFF2-40B4-BE49-F238E27FC236}">
                <a16:creationId xmlns:a16="http://schemas.microsoft.com/office/drawing/2014/main" id="{172DA3A7-ABE5-3D44-9744-0B7C24EDAB62}"/>
              </a:ext>
            </a:extLst>
          </p:cNvPr>
          <p:cNvGraphicFramePr>
            <a:graphicFrameLocks noChangeAspect="1"/>
          </p:cNvGraphicFramePr>
          <p:nvPr/>
        </p:nvGraphicFramePr>
        <p:xfrm>
          <a:off x="7152508" y="4239658"/>
          <a:ext cx="754580" cy="326984"/>
        </p:xfrm>
        <a:graphic>
          <a:graphicData uri="http://schemas.openxmlformats.org/presentationml/2006/ole">
            <mc:AlternateContent xmlns:mc="http://schemas.openxmlformats.org/markup-compatibility/2006">
              <mc:Choice xmlns:v="urn:schemas-microsoft-com:vml" Requires="v">
                <p:oleObj r:id="rId8" imgW="12735000" imgH="5524560" progId="">
                  <p:embed/>
                </p:oleObj>
              </mc:Choice>
              <mc:Fallback>
                <p:oleObj r:id="rId8" imgW="12735000" imgH="5524560" progId="">
                  <p:embed/>
                  <p:pic>
                    <p:nvPicPr>
                      <p:cNvPr id="84" name="Object 99">
                        <a:extLst>
                          <a:ext uri="{FF2B5EF4-FFF2-40B4-BE49-F238E27FC236}">
                            <a16:creationId xmlns:a16="http://schemas.microsoft.com/office/drawing/2014/main" id="{172DA3A7-ABE5-3D44-9744-0B7C24EDAB62}"/>
                          </a:ext>
                        </a:extLst>
                      </p:cNvPr>
                      <p:cNvPicPr/>
                      <p:nvPr/>
                    </p:nvPicPr>
                    <p:blipFill>
                      <a:blip r:embed="rId9"/>
                      <a:stretch>
                        <a:fillRect/>
                      </a:stretch>
                    </p:blipFill>
                    <p:spPr>
                      <a:xfrm>
                        <a:off x="7152508" y="4239658"/>
                        <a:ext cx="754580" cy="326984"/>
                      </a:xfrm>
                      <a:prstGeom prst="rect">
                        <a:avLst/>
                      </a:prstGeom>
                    </p:spPr>
                  </p:pic>
                </p:oleObj>
              </mc:Fallback>
            </mc:AlternateContent>
          </a:graphicData>
        </a:graphic>
      </p:graphicFrame>
      <p:sp>
        <p:nvSpPr>
          <p:cNvPr id="85" name="TextBox 100">
            <a:extLst>
              <a:ext uri="{FF2B5EF4-FFF2-40B4-BE49-F238E27FC236}">
                <a16:creationId xmlns:a16="http://schemas.microsoft.com/office/drawing/2014/main" id="{A549DB85-5861-6D4F-8E33-E0668C86A560}"/>
              </a:ext>
            </a:extLst>
          </p:cNvPr>
          <p:cNvSpPr txBox="1"/>
          <p:nvPr/>
        </p:nvSpPr>
        <p:spPr>
          <a:xfrm>
            <a:off x="7284761" y="4550211"/>
            <a:ext cx="723036" cy="261610"/>
          </a:xfrm>
          <a:prstGeom prst="rect">
            <a:avLst/>
          </a:prstGeom>
          <a:noFill/>
        </p:spPr>
        <p:txBody>
          <a:bodyPr wrap="square" rtlCol="0">
            <a:spAutoFit/>
          </a:bodyPr>
          <a:lstStyle/>
          <a:p>
            <a:pPr defTabSz="609585">
              <a:defRPr/>
            </a:pPr>
            <a:r>
              <a:rPr lang="en-US" sz="1050" dirty="0" err="1">
                <a:solidFill>
                  <a:srgbClr val="000000"/>
                </a:solidFill>
                <a:latin typeface="Arial"/>
              </a:rPr>
              <a:t>UniCell</a:t>
            </a:r>
            <a:endParaRPr lang="de-DE" sz="1050" dirty="0">
              <a:solidFill>
                <a:srgbClr val="000000"/>
              </a:solidFill>
              <a:latin typeface="Arial"/>
            </a:endParaRPr>
          </a:p>
        </p:txBody>
      </p:sp>
      <p:graphicFrame>
        <p:nvGraphicFramePr>
          <p:cNvPr id="86" name="Object 101">
            <a:extLst>
              <a:ext uri="{FF2B5EF4-FFF2-40B4-BE49-F238E27FC236}">
                <a16:creationId xmlns:a16="http://schemas.microsoft.com/office/drawing/2014/main" id="{3E84D60C-88C4-324A-B26E-49AB03D3709C}"/>
              </a:ext>
            </a:extLst>
          </p:cNvPr>
          <p:cNvGraphicFramePr>
            <a:graphicFrameLocks noChangeAspect="1"/>
          </p:cNvGraphicFramePr>
          <p:nvPr/>
        </p:nvGraphicFramePr>
        <p:xfrm>
          <a:off x="8228996" y="4300711"/>
          <a:ext cx="550573" cy="312076"/>
        </p:xfrm>
        <a:graphic>
          <a:graphicData uri="http://schemas.openxmlformats.org/presentationml/2006/ole">
            <mc:AlternateContent xmlns:mc="http://schemas.openxmlformats.org/markup-compatibility/2006">
              <mc:Choice xmlns:v="urn:schemas-microsoft-com:vml" Requires="v">
                <p:oleObj r:id="rId10" imgW="4133880" imgH="2343240" progId="">
                  <p:embed/>
                </p:oleObj>
              </mc:Choice>
              <mc:Fallback>
                <p:oleObj r:id="rId10" imgW="4133880" imgH="2343240" progId="">
                  <p:embed/>
                  <p:pic>
                    <p:nvPicPr>
                      <p:cNvPr id="86" name="Object 101">
                        <a:extLst>
                          <a:ext uri="{FF2B5EF4-FFF2-40B4-BE49-F238E27FC236}">
                            <a16:creationId xmlns:a16="http://schemas.microsoft.com/office/drawing/2014/main" id="{3E84D60C-88C4-324A-B26E-49AB03D3709C}"/>
                          </a:ext>
                        </a:extLst>
                      </p:cNvPr>
                      <p:cNvPicPr/>
                      <p:nvPr/>
                    </p:nvPicPr>
                    <p:blipFill>
                      <a:blip r:embed="rId11"/>
                      <a:stretch>
                        <a:fillRect/>
                      </a:stretch>
                    </p:blipFill>
                    <p:spPr>
                      <a:xfrm>
                        <a:off x="8228996" y="4300711"/>
                        <a:ext cx="550573" cy="312076"/>
                      </a:xfrm>
                      <a:prstGeom prst="rect">
                        <a:avLst/>
                      </a:prstGeom>
                    </p:spPr>
                  </p:pic>
                </p:oleObj>
              </mc:Fallback>
            </mc:AlternateContent>
          </a:graphicData>
        </a:graphic>
      </p:graphicFrame>
      <p:sp>
        <p:nvSpPr>
          <p:cNvPr id="87" name="TextBox 102">
            <a:extLst>
              <a:ext uri="{FF2B5EF4-FFF2-40B4-BE49-F238E27FC236}">
                <a16:creationId xmlns:a16="http://schemas.microsoft.com/office/drawing/2014/main" id="{DC8E5CF3-7030-824D-9FE8-BC1EE858124E}"/>
              </a:ext>
            </a:extLst>
          </p:cNvPr>
          <p:cNvSpPr txBox="1"/>
          <p:nvPr/>
        </p:nvSpPr>
        <p:spPr>
          <a:xfrm>
            <a:off x="8062807" y="4579050"/>
            <a:ext cx="1081193" cy="253916"/>
          </a:xfrm>
          <a:prstGeom prst="rect">
            <a:avLst/>
          </a:prstGeom>
          <a:noFill/>
        </p:spPr>
        <p:txBody>
          <a:bodyPr wrap="square" rtlCol="0">
            <a:spAutoFit/>
          </a:bodyPr>
          <a:lstStyle/>
          <a:p>
            <a:pPr defTabSz="609585">
              <a:defRPr/>
            </a:pPr>
            <a:r>
              <a:rPr lang="en-US" sz="1050" dirty="0">
                <a:solidFill>
                  <a:srgbClr val="000000"/>
                </a:solidFill>
                <a:latin typeface="Arial"/>
              </a:rPr>
              <a:t>Laser Gas-Jet</a:t>
            </a:r>
            <a:endParaRPr lang="de-DE" sz="1050" dirty="0">
              <a:solidFill>
                <a:srgbClr val="000000"/>
              </a:solidFill>
              <a:latin typeface="Arial"/>
            </a:endParaRPr>
          </a:p>
        </p:txBody>
      </p:sp>
      <p:graphicFrame>
        <p:nvGraphicFramePr>
          <p:cNvPr id="88" name="Object 103">
            <a:extLst>
              <a:ext uri="{FF2B5EF4-FFF2-40B4-BE49-F238E27FC236}">
                <a16:creationId xmlns:a16="http://schemas.microsoft.com/office/drawing/2014/main" id="{AA52B7C2-92E6-FB40-B75F-62342A91F269}"/>
              </a:ext>
            </a:extLst>
          </p:cNvPr>
          <p:cNvGraphicFramePr>
            <a:graphicFrameLocks noChangeAspect="1"/>
          </p:cNvGraphicFramePr>
          <p:nvPr/>
        </p:nvGraphicFramePr>
        <p:xfrm>
          <a:off x="7225845" y="3366240"/>
          <a:ext cx="645250" cy="585160"/>
        </p:xfrm>
        <a:graphic>
          <a:graphicData uri="http://schemas.openxmlformats.org/presentationml/2006/ole">
            <mc:AlternateContent xmlns:mc="http://schemas.openxmlformats.org/markup-compatibility/2006">
              <mc:Choice xmlns:v="urn:schemas-microsoft-com:vml" Requires="v">
                <p:oleObj r:id="rId12" imgW="4295880" imgH="3895560" progId="">
                  <p:embed/>
                </p:oleObj>
              </mc:Choice>
              <mc:Fallback>
                <p:oleObj r:id="rId12" imgW="4295880" imgH="3895560" progId="">
                  <p:embed/>
                  <p:pic>
                    <p:nvPicPr>
                      <p:cNvPr id="88" name="Object 103">
                        <a:extLst>
                          <a:ext uri="{FF2B5EF4-FFF2-40B4-BE49-F238E27FC236}">
                            <a16:creationId xmlns:a16="http://schemas.microsoft.com/office/drawing/2014/main" id="{AA52B7C2-92E6-FB40-B75F-62342A91F269}"/>
                          </a:ext>
                        </a:extLst>
                      </p:cNvPr>
                      <p:cNvPicPr/>
                      <p:nvPr/>
                    </p:nvPicPr>
                    <p:blipFill>
                      <a:blip r:embed="rId13"/>
                      <a:stretch>
                        <a:fillRect/>
                      </a:stretch>
                    </p:blipFill>
                    <p:spPr>
                      <a:xfrm>
                        <a:off x="7225845" y="3366240"/>
                        <a:ext cx="645250" cy="585160"/>
                      </a:xfrm>
                      <a:prstGeom prst="rect">
                        <a:avLst/>
                      </a:prstGeom>
                    </p:spPr>
                  </p:pic>
                </p:oleObj>
              </mc:Fallback>
            </mc:AlternateContent>
          </a:graphicData>
        </a:graphic>
      </p:graphicFrame>
      <p:graphicFrame>
        <p:nvGraphicFramePr>
          <p:cNvPr id="89" name="Object 104">
            <a:extLst>
              <a:ext uri="{FF2B5EF4-FFF2-40B4-BE49-F238E27FC236}">
                <a16:creationId xmlns:a16="http://schemas.microsoft.com/office/drawing/2014/main" id="{C28263E8-6AF1-3846-A863-5EA0FA608220}"/>
              </a:ext>
            </a:extLst>
          </p:cNvPr>
          <p:cNvGraphicFramePr>
            <a:graphicFrameLocks noChangeAspect="1"/>
          </p:cNvGraphicFramePr>
          <p:nvPr/>
        </p:nvGraphicFramePr>
        <p:xfrm>
          <a:off x="8262796" y="3654512"/>
          <a:ext cx="485668" cy="431704"/>
        </p:xfrm>
        <a:graphic>
          <a:graphicData uri="http://schemas.openxmlformats.org/presentationml/2006/ole">
            <mc:AlternateContent xmlns:mc="http://schemas.openxmlformats.org/markup-compatibility/2006">
              <mc:Choice xmlns:v="urn:schemas-microsoft-com:vml" Requires="v">
                <p:oleObj r:id="rId14" imgW="3257640" imgH="2895480" progId="">
                  <p:embed/>
                </p:oleObj>
              </mc:Choice>
              <mc:Fallback>
                <p:oleObj r:id="rId14" imgW="3257640" imgH="2895480" progId="">
                  <p:embed/>
                  <p:pic>
                    <p:nvPicPr>
                      <p:cNvPr id="89" name="Object 104">
                        <a:extLst>
                          <a:ext uri="{FF2B5EF4-FFF2-40B4-BE49-F238E27FC236}">
                            <a16:creationId xmlns:a16="http://schemas.microsoft.com/office/drawing/2014/main" id="{C28263E8-6AF1-3846-A863-5EA0FA608220}"/>
                          </a:ext>
                        </a:extLst>
                      </p:cNvPr>
                      <p:cNvPicPr/>
                      <p:nvPr/>
                    </p:nvPicPr>
                    <p:blipFill>
                      <a:blip r:embed="rId15"/>
                      <a:stretch>
                        <a:fillRect/>
                      </a:stretch>
                    </p:blipFill>
                    <p:spPr>
                      <a:xfrm>
                        <a:off x="8262796" y="3654512"/>
                        <a:ext cx="485668" cy="431704"/>
                      </a:xfrm>
                      <a:prstGeom prst="rect">
                        <a:avLst/>
                      </a:prstGeom>
                    </p:spPr>
                  </p:pic>
                </p:oleObj>
              </mc:Fallback>
            </mc:AlternateContent>
          </a:graphicData>
        </a:graphic>
      </p:graphicFrame>
      <p:sp>
        <p:nvSpPr>
          <p:cNvPr id="90" name="TextBox 105">
            <a:extLst>
              <a:ext uri="{FF2B5EF4-FFF2-40B4-BE49-F238E27FC236}">
                <a16:creationId xmlns:a16="http://schemas.microsoft.com/office/drawing/2014/main" id="{CE7A5A5F-5FFA-CC44-AFCC-A6483AB41217}"/>
              </a:ext>
            </a:extLst>
          </p:cNvPr>
          <p:cNvSpPr txBox="1"/>
          <p:nvPr/>
        </p:nvSpPr>
        <p:spPr>
          <a:xfrm>
            <a:off x="8042850" y="4077409"/>
            <a:ext cx="944587" cy="253916"/>
          </a:xfrm>
          <a:prstGeom prst="rect">
            <a:avLst/>
          </a:prstGeom>
          <a:noFill/>
        </p:spPr>
        <p:txBody>
          <a:bodyPr wrap="square" rtlCol="0">
            <a:spAutoFit/>
          </a:bodyPr>
          <a:lstStyle/>
          <a:p>
            <a:pPr defTabSz="609585">
              <a:defRPr/>
            </a:pPr>
            <a:r>
              <a:rPr lang="en-US" sz="1050" dirty="0">
                <a:solidFill>
                  <a:srgbClr val="000000"/>
                </a:solidFill>
                <a:latin typeface="Arial"/>
              </a:rPr>
              <a:t>ANSWERS</a:t>
            </a:r>
            <a:endParaRPr lang="de-DE" sz="1050" dirty="0">
              <a:solidFill>
                <a:srgbClr val="000000"/>
              </a:solidFill>
              <a:latin typeface="Arial"/>
            </a:endParaRPr>
          </a:p>
        </p:txBody>
      </p:sp>
      <p:sp>
        <p:nvSpPr>
          <p:cNvPr id="91" name="TextBox 106">
            <a:extLst>
              <a:ext uri="{FF2B5EF4-FFF2-40B4-BE49-F238E27FC236}">
                <a16:creationId xmlns:a16="http://schemas.microsoft.com/office/drawing/2014/main" id="{B3B77004-E936-8A43-9690-665837646415}"/>
              </a:ext>
            </a:extLst>
          </p:cNvPr>
          <p:cNvSpPr txBox="1"/>
          <p:nvPr/>
        </p:nvSpPr>
        <p:spPr>
          <a:xfrm>
            <a:off x="7018395" y="3985610"/>
            <a:ext cx="1071882" cy="261610"/>
          </a:xfrm>
          <a:prstGeom prst="rect">
            <a:avLst/>
          </a:prstGeom>
          <a:noFill/>
        </p:spPr>
        <p:txBody>
          <a:bodyPr wrap="square" rtlCol="0">
            <a:spAutoFit/>
          </a:bodyPr>
          <a:lstStyle/>
          <a:p>
            <a:pPr algn="ctr" defTabSz="609585">
              <a:defRPr/>
            </a:pPr>
            <a:r>
              <a:rPr lang="en-US" sz="1050" dirty="0">
                <a:solidFill>
                  <a:srgbClr val="000000"/>
                </a:solidFill>
                <a:latin typeface="Arial"/>
              </a:rPr>
              <a:t>RADRIS</a:t>
            </a:r>
            <a:endParaRPr lang="de-DE" sz="1050" dirty="0">
              <a:solidFill>
                <a:srgbClr val="000000"/>
              </a:solidFill>
              <a:latin typeface="Arial"/>
            </a:endParaRPr>
          </a:p>
        </p:txBody>
      </p:sp>
      <p:sp>
        <p:nvSpPr>
          <p:cNvPr id="92" name="TextBox 53">
            <a:extLst>
              <a:ext uri="{FF2B5EF4-FFF2-40B4-BE49-F238E27FC236}">
                <a16:creationId xmlns:a16="http://schemas.microsoft.com/office/drawing/2014/main" id="{9866FF6C-AAC8-D746-B6E6-536BDA87A7E8}"/>
              </a:ext>
            </a:extLst>
          </p:cNvPr>
          <p:cNvSpPr txBox="1"/>
          <p:nvPr/>
        </p:nvSpPr>
        <p:spPr>
          <a:xfrm>
            <a:off x="4143530" y="2112364"/>
            <a:ext cx="1590387" cy="2302938"/>
          </a:xfrm>
          <a:prstGeom prst="rect">
            <a:avLst/>
          </a:prstGeom>
          <a:noFill/>
        </p:spPr>
        <p:txBody>
          <a:bodyPr wrap="square" rtlCol="0">
            <a:spAutoFit/>
          </a:bodyPr>
          <a:lstStyle/>
          <a:p>
            <a:pPr defTabSz="457189">
              <a:defRPr/>
            </a:pPr>
            <a:endParaRPr lang="en-US" sz="1100" b="1" dirty="0">
              <a:solidFill>
                <a:srgbClr val="00B050"/>
              </a:solidFill>
              <a:latin typeface="Calibri" panose="020F0502020204030204"/>
              <a:sym typeface="Wingdings" panose="05000000000000000000" pitchFamily="2" charset="2"/>
            </a:endParaRPr>
          </a:p>
          <a:p>
            <a:pPr defTabSz="457189">
              <a:defRPr/>
            </a:pPr>
            <a:r>
              <a:rPr lang="en-GB" sz="1100" dirty="0">
                <a:solidFill>
                  <a:prstClr val="black"/>
                </a:solidFill>
                <a:latin typeface="Calibri" panose="020F0502020204030204"/>
              </a:rPr>
              <a:t>    Finalize </a:t>
            </a:r>
            <a:r>
              <a:rPr lang="en-GB" sz="1100" cap="small" dirty="0" err="1">
                <a:solidFill>
                  <a:prstClr val="black"/>
                </a:solidFill>
                <a:latin typeface="Calibri" panose="020F0502020204030204"/>
              </a:rPr>
              <a:t>Lundium</a:t>
            </a:r>
            <a:r>
              <a:rPr lang="en-GB" sz="1100" cap="small" dirty="0">
                <a:solidFill>
                  <a:prstClr val="black"/>
                </a:solidFill>
                <a:latin typeface="Calibri" panose="020F0502020204030204"/>
              </a:rPr>
              <a:t> </a:t>
            </a:r>
            <a:endParaRPr lang="en-US" sz="1100" b="1" cap="small" dirty="0">
              <a:solidFill>
                <a:srgbClr val="00B050"/>
              </a:solidFill>
              <a:latin typeface="Calibri" panose="020F0502020204030204"/>
              <a:sym typeface="Wingdings" panose="05000000000000000000" pitchFamily="2" charset="2"/>
            </a:endParaRPr>
          </a:p>
          <a:p>
            <a:pPr defTabSz="457189">
              <a:defRPr/>
            </a:pPr>
            <a:r>
              <a:rPr lang="en-US" sz="1100" b="1" dirty="0">
                <a:solidFill>
                  <a:srgbClr val="333399">
                    <a:lumMod val="60000"/>
                    <a:lumOff val="40000"/>
                  </a:srgbClr>
                </a:solidFill>
                <a:latin typeface="Calibri" panose="020F0502020204030204"/>
                <a:sym typeface="Wingdings" panose="05000000000000000000" pitchFamily="2" charset="2"/>
              </a:rPr>
              <a:t> </a:t>
            </a:r>
            <a:r>
              <a:rPr lang="en-US" sz="1100" baseline="-25000" dirty="0">
                <a:solidFill>
                  <a:prstClr val="black"/>
                </a:solidFill>
                <a:latin typeface="Calibri" panose="020F0502020204030204"/>
              </a:rPr>
              <a:t>115</a:t>
            </a:r>
            <a:r>
              <a:rPr lang="en-US" sz="1100" dirty="0">
                <a:solidFill>
                  <a:prstClr val="black"/>
                </a:solidFill>
                <a:latin typeface="Calibri" panose="020F0502020204030204"/>
              </a:rPr>
              <a:t>Mc decay chains</a:t>
            </a:r>
            <a:endParaRPr lang="en-GB" sz="1000" dirty="0">
              <a:solidFill>
                <a:prstClr val="black"/>
              </a:solidFill>
              <a:latin typeface="Calibri" panose="020F0502020204030204"/>
            </a:endParaRPr>
          </a:p>
          <a:p>
            <a:pPr defTabSz="457189">
              <a:defRPr/>
            </a:pPr>
            <a:endParaRPr lang="en-GB" sz="700" dirty="0">
              <a:solidFill>
                <a:prstClr val="black"/>
              </a:solidFill>
              <a:latin typeface="Calibri" panose="020F0502020204030204"/>
            </a:endParaRPr>
          </a:p>
          <a:p>
            <a:pPr defTabSz="457189">
              <a:lnSpc>
                <a:spcPct val="105000"/>
              </a:lnSpc>
              <a:defRPr/>
            </a:pPr>
            <a:endParaRPr lang="en-GB" sz="2000" dirty="0">
              <a:solidFill>
                <a:prstClr val="black"/>
              </a:solidFill>
              <a:latin typeface="Calibri" panose="020F0502020204030204"/>
              <a:sym typeface="Wingdings" panose="05000000000000000000" pitchFamily="2" charset="2"/>
            </a:endParaRPr>
          </a:p>
          <a:p>
            <a:pPr defTabSz="457189">
              <a:lnSpc>
                <a:spcPct val="105000"/>
              </a:lnSpc>
              <a:defRPr/>
            </a:pPr>
            <a:r>
              <a:rPr lang="en-US" sz="1100" b="1" dirty="0">
                <a:solidFill>
                  <a:srgbClr val="333399">
                    <a:lumMod val="60000"/>
                    <a:lumOff val="40000"/>
                  </a:srgbClr>
                </a:solidFill>
                <a:latin typeface="Calibri" panose="020F0502020204030204"/>
                <a:sym typeface="Wingdings" panose="05000000000000000000" pitchFamily="2" charset="2"/>
              </a:rPr>
              <a:t></a:t>
            </a:r>
            <a:r>
              <a:rPr lang="en-GB" sz="1100" dirty="0">
                <a:solidFill>
                  <a:prstClr val="black"/>
                </a:solidFill>
                <a:latin typeface="Calibri" panose="020F0502020204030204"/>
                <a:sym typeface="Wingdings" panose="05000000000000000000" pitchFamily="2" charset="2"/>
              </a:rPr>
              <a:t> </a:t>
            </a:r>
            <a:r>
              <a:rPr lang="en-GB" sz="1100" baseline="-25000" dirty="0">
                <a:solidFill>
                  <a:prstClr val="black"/>
                </a:solidFill>
                <a:latin typeface="Calibri" panose="020F0502020204030204"/>
              </a:rPr>
              <a:t>105</a:t>
            </a:r>
            <a:r>
              <a:rPr lang="en-GB" sz="1100" dirty="0">
                <a:solidFill>
                  <a:prstClr val="black"/>
                </a:solidFill>
                <a:latin typeface="Calibri" panose="020F0502020204030204"/>
              </a:rPr>
              <a:t>Db</a:t>
            </a:r>
          </a:p>
          <a:p>
            <a:pPr defTabSz="457189">
              <a:lnSpc>
                <a:spcPct val="105000"/>
              </a:lnSpc>
              <a:defRPr/>
            </a:pPr>
            <a:r>
              <a:rPr lang="en-US" sz="1100" b="1" dirty="0">
                <a:solidFill>
                  <a:srgbClr val="333399">
                    <a:lumMod val="60000"/>
                    <a:lumOff val="40000"/>
                  </a:srgbClr>
                </a:solidFill>
                <a:latin typeface="Calibri" panose="020F0502020204030204"/>
                <a:sym typeface="Wingdings" panose="05000000000000000000" pitchFamily="2" charset="2"/>
              </a:rPr>
              <a:t></a:t>
            </a:r>
            <a:r>
              <a:rPr lang="en-GB" sz="1100" baseline="-25000" dirty="0">
                <a:solidFill>
                  <a:prstClr val="black"/>
                </a:solidFill>
                <a:latin typeface="Calibri" panose="020F0502020204030204"/>
              </a:rPr>
              <a:t> 98</a:t>
            </a:r>
            <a:r>
              <a:rPr lang="en-GB" sz="1100" dirty="0">
                <a:solidFill>
                  <a:prstClr val="black"/>
                </a:solidFill>
                <a:latin typeface="Calibri" panose="020F0502020204030204"/>
              </a:rPr>
              <a:t>Cf, </a:t>
            </a:r>
            <a:r>
              <a:rPr lang="en-GB" sz="1100" baseline="-25000" dirty="0">
                <a:solidFill>
                  <a:prstClr val="black"/>
                </a:solidFill>
                <a:latin typeface="Calibri" panose="020F0502020204030204"/>
              </a:rPr>
              <a:t>100</a:t>
            </a:r>
            <a:r>
              <a:rPr lang="en-GB" sz="1100" dirty="0">
                <a:solidFill>
                  <a:prstClr val="black"/>
                </a:solidFill>
                <a:latin typeface="Calibri" panose="020F0502020204030204"/>
              </a:rPr>
              <a:t>Fm – </a:t>
            </a:r>
            <a:r>
              <a:rPr lang="en-GB" sz="1100" baseline="-25000" dirty="0">
                <a:solidFill>
                  <a:prstClr val="black"/>
                </a:solidFill>
                <a:latin typeface="Calibri" panose="020F0502020204030204"/>
              </a:rPr>
              <a:t>103</a:t>
            </a:r>
            <a:r>
              <a:rPr lang="en-GB" sz="1100" dirty="0">
                <a:solidFill>
                  <a:prstClr val="black"/>
                </a:solidFill>
                <a:latin typeface="Calibri" panose="020F0502020204030204"/>
              </a:rPr>
              <a:t>Lr </a:t>
            </a:r>
          </a:p>
          <a:p>
            <a:pPr defTabSz="457189">
              <a:lnSpc>
                <a:spcPct val="105000"/>
              </a:lnSpc>
              <a:defRPr/>
            </a:pPr>
            <a:r>
              <a:rPr lang="en-US" sz="1100" b="1" dirty="0">
                <a:solidFill>
                  <a:srgbClr val="333399">
                    <a:lumMod val="60000"/>
                    <a:lumOff val="40000"/>
                  </a:srgbClr>
                </a:solidFill>
                <a:latin typeface="Calibri" panose="020F0502020204030204"/>
                <a:sym typeface="Wingdings" panose="05000000000000000000" pitchFamily="2" charset="2"/>
              </a:rPr>
              <a:t></a:t>
            </a:r>
            <a:r>
              <a:rPr lang="en-GB" sz="1100" dirty="0">
                <a:solidFill>
                  <a:prstClr val="black"/>
                </a:solidFill>
                <a:latin typeface="Calibri" panose="020F0502020204030204"/>
              </a:rPr>
              <a:t> </a:t>
            </a:r>
            <a:r>
              <a:rPr lang="en-GB" sz="1100" baseline="-25000" dirty="0">
                <a:solidFill>
                  <a:prstClr val="black"/>
                </a:solidFill>
                <a:latin typeface="Calibri" panose="020F0502020204030204"/>
              </a:rPr>
              <a:t>102</a:t>
            </a:r>
            <a:r>
              <a:rPr lang="en-GB" sz="1100" dirty="0">
                <a:solidFill>
                  <a:prstClr val="black"/>
                </a:solidFill>
                <a:latin typeface="Calibri" panose="020F0502020204030204"/>
              </a:rPr>
              <a:t>No</a:t>
            </a:r>
          </a:p>
          <a:p>
            <a:pPr defTabSz="457189">
              <a:defRPr/>
            </a:pPr>
            <a:endParaRPr lang="en-GB" sz="1100" dirty="0">
              <a:solidFill>
                <a:prstClr val="black"/>
              </a:solidFill>
              <a:latin typeface="Calibri" panose="020F0502020204030204"/>
            </a:endParaRPr>
          </a:p>
          <a:p>
            <a:pPr defTabSz="457189">
              <a:defRPr/>
            </a:pPr>
            <a:endParaRPr lang="en-GB" sz="1100" dirty="0">
              <a:solidFill>
                <a:prstClr val="black"/>
              </a:solidFill>
              <a:latin typeface="Calibri" panose="020F0502020204030204"/>
            </a:endParaRPr>
          </a:p>
          <a:p>
            <a:pPr defTabSz="457189">
              <a:defRPr/>
            </a:pPr>
            <a:endParaRPr lang="en-GB" sz="400" dirty="0">
              <a:solidFill>
                <a:prstClr val="black"/>
              </a:solidFill>
              <a:latin typeface="Calibri" panose="020F0502020204030204"/>
            </a:endParaRPr>
          </a:p>
          <a:p>
            <a:pPr defTabSz="457189">
              <a:defRPr/>
            </a:pPr>
            <a:r>
              <a:rPr lang="en-US" sz="1100" b="1" dirty="0">
                <a:solidFill>
                  <a:srgbClr val="333399">
                    <a:lumMod val="60000"/>
                    <a:lumOff val="40000"/>
                  </a:srgbClr>
                </a:solidFill>
                <a:latin typeface="Calibri" panose="020F0502020204030204"/>
                <a:sym typeface="Wingdings" panose="05000000000000000000" pitchFamily="2" charset="2"/>
              </a:rPr>
              <a:t> </a:t>
            </a:r>
            <a:r>
              <a:rPr lang="en-GB" sz="1100" baseline="-25000" dirty="0">
                <a:solidFill>
                  <a:prstClr val="black"/>
                </a:solidFill>
                <a:latin typeface="Calibri" panose="020F0502020204030204"/>
              </a:rPr>
              <a:t>106</a:t>
            </a:r>
            <a:r>
              <a:rPr lang="en-GB" sz="1100" dirty="0">
                <a:solidFill>
                  <a:prstClr val="black"/>
                </a:solidFill>
                <a:latin typeface="Calibri" panose="020F0502020204030204"/>
              </a:rPr>
              <a:t>Sg carbonyls</a:t>
            </a:r>
          </a:p>
          <a:p>
            <a:pPr defTabSz="457189">
              <a:defRPr/>
            </a:pPr>
            <a:r>
              <a:rPr lang="en-GB" sz="1100" dirty="0">
                <a:solidFill>
                  <a:prstClr val="black"/>
                </a:solidFill>
                <a:latin typeface="Calibri" panose="020F0502020204030204"/>
              </a:rPr>
              <a:t>    Construct / </a:t>
            </a:r>
            <a:r>
              <a:rPr lang="en-GB" sz="1100" dirty="0" err="1">
                <a:solidFill>
                  <a:prstClr val="black"/>
                </a:solidFill>
                <a:latin typeface="Calibri" panose="020F0502020204030204"/>
              </a:rPr>
              <a:t>commiss</a:t>
            </a:r>
            <a:r>
              <a:rPr lang="en-GB" sz="1100" dirty="0">
                <a:solidFill>
                  <a:prstClr val="black"/>
                </a:solidFill>
                <a:latin typeface="Calibri" panose="020F0502020204030204"/>
              </a:rPr>
              <a:t>.</a:t>
            </a:r>
          </a:p>
        </p:txBody>
      </p:sp>
      <p:pic>
        <p:nvPicPr>
          <p:cNvPr id="93" name="Grafik 92"/>
          <p:cNvPicPr>
            <a:picLocks noChangeAspect="1"/>
          </p:cNvPicPr>
          <p:nvPr/>
        </p:nvPicPr>
        <p:blipFill rotWithShape="1">
          <a:blip r:embed="rId16" cstate="screen">
            <a:extLst>
              <a:ext uri="{28A0092B-C50C-407E-A947-70E740481C1C}">
                <a14:useLocalDpi xmlns:a14="http://schemas.microsoft.com/office/drawing/2010/main"/>
              </a:ext>
            </a:extLst>
          </a:blip>
          <a:srcRect l="16277" t="7780" r="22707" b="30984"/>
          <a:stretch/>
        </p:blipFill>
        <p:spPr>
          <a:xfrm>
            <a:off x="7189852" y="2310383"/>
            <a:ext cx="717236" cy="721145"/>
          </a:xfrm>
          <a:prstGeom prst="rect">
            <a:avLst/>
          </a:prstGeom>
        </p:spPr>
      </p:pic>
      <p:sp>
        <p:nvSpPr>
          <p:cNvPr id="2" name="Rechteck 1"/>
          <p:cNvSpPr/>
          <p:nvPr/>
        </p:nvSpPr>
        <p:spPr>
          <a:xfrm>
            <a:off x="107504" y="935076"/>
            <a:ext cx="9020651" cy="584775"/>
          </a:xfrm>
          <a:prstGeom prst="rect">
            <a:avLst/>
          </a:prstGeom>
        </p:spPr>
        <p:txBody>
          <a:bodyPr wrap="square">
            <a:spAutoFit/>
          </a:bodyPr>
          <a:lstStyle/>
          <a:p>
            <a:pPr>
              <a:spcBef>
                <a:spcPts val="600"/>
              </a:spcBef>
            </a:pPr>
            <a:r>
              <a:rPr lang="en-GB" sz="1400" dirty="0"/>
              <a:t>Next generation setups to study </a:t>
            </a:r>
            <a:r>
              <a:rPr lang="en-US" sz="1400" dirty="0"/>
              <a:t>production, nuclear, atomic, and chemical properties at </a:t>
            </a:r>
            <a:r>
              <a:rPr lang="en-US" sz="1400" b="1" dirty="0">
                <a:solidFill>
                  <a:schemeClr val="accent1"/>
                </a:solidFill>
              </a:rPr>
              <a:t>SHIP</a:t>
            </a:r>
            <a:r>
              <a:rPr lang="en-US" sz="1400" dirty="0"/>
              <a:t> and </a:t>
            </a:r>
            <a:r>
              <a:rPr lang="en-US" sz="1400" b="1" i="1" dirty="0">
                <a:solidFill>
                  <a:srgbClr val="FF0000"/>
                </a:solidFill>
                <a:effectLst>
                  <a:outerShdw blurRad="38100" dist="38100" dir="2700000" algn="tl">
                    <a:srgbClr val="000000">
                      <a:alpha val="43137"/>
                    </a:srgbClr>
                  </a:outerShdw>
                </a:effectLst>
              </a:rPr>
              <a:t>TASCA</a:t>
            </a:r>
          </a:p>
          <a:p>
            <a:endParaRPr lang="en-GB" b="1" dirty="0"/>
          </a:p>
        </p:txBody>
      </p:sp>
      <p:sp>
        <p:nvSpPr>
          <p:cNvPr id="4" name="Rechteck 3"/>
          <p:cNvSpPr/>
          <p:nvPr/>
        </p:nvSpPr>
        <p:spPr>
          <a:xfrm>
            <a:off x="1848414" y="1564975"/>
            <a:ext cx="501644" cy="208927"/>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de-CH" sz="800" dirty="0" err="1">
                <a:solidFill>
                  <a:schemeClr val="tx1"/>
                </a:solidFill>
              </a:rPr>
              <a:t>Beamtime</a:t>
            </a:r>
            <a:endParaRPr lang="de-DE" sz="800" dirty="0">
              <a:solidFill>
                <a:schemeClr val="tx1"/>
              </a:solidFill>
            </a:endParaRPr>
          </a:p>
        </p:txBody>
      </p:sp>
      <p:sp>
        <p:nvSpPr>
          <p:cNvPr id="94" name="Rechteck 93"/>
          <p:cNvSpPr/>
          <p:nvPr/>
        </p:nvSpPr>
        <p:spPr>
          <a:xfrm>
            <a:off x="3656066" y="1588041"/>
            <a:ext cx="501644" cy="172800"/>
          </a:xfrm>
          <a:prstGeom prst="rect">
            <a:avLst/>
          </a:prstGeom>
          <a:noFill/>
          <a:ln w="38100">
            <a:solidFill>
              <a:srgbClr val="FDBB6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de-CH" sz="800" dirty="0">
                <a:solidFill>
                  <a:schemeClr val="tx1"/>
                </a:solidFill>
              </a:rPr>
              <a:t>Eng. </a:t>
            </a:r>
            <a:r>
              <a:rPr lang="de-CH" sz="800" dirty="0" err="1">
                <a:solidFill>
                  <a:schemeClr val="tx1"/>
                </a:solidFill>
              </a:rPr>
              <a:t>run</a:t>
            </a:r>
            <a:endParaRPr lang="de-DE" sz="800" dirty="0">
              <a:solidFill>
                <a:schemeClr val="tx1"/>
              </a:solidFill>
            </a:endParaRPr>
          </a:p>
        </p:txBody>
      </p:sp>
      <p:sp>
        <p:nvSpPr>
          <p:cNvPr id="95" name="Rechteck 94"/>
          <p:cNvSpPr/>
          <p:nvPr/>
        </p:nvSpPr>
        <p:spPr>
          <a:xfrm>
            <a:off x="4206981" y="1565322"/>
            <a:ext cx="501644" cy="208927"/>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de-CH" sz="800" dirty="0" err="1">
                <a:solidFill>
                  <a:schemeClr val="tx1"/>
                </a:solidFill>
              </a:rPr>
              <a:t>Beamtime</a:t>
            </a:r>
            <a:endParaRPr lang="de-DE" sz="800" dirty="0">
              <a:solidFill>
                <a:schemeClr val="tx1"/>
              </a:solidFill>
            </a:endParaRPr>
          </a:p>
        </p:txBody>
      </p:sp>
      <p:sp>
        <p:nvSpPr>
          <p:cNvPr id="96" name="Rechteck 95"/>
          <p:cNvSpPr/>
          <p:nvPr/>
        </p:nvSpPr>
        <p:spPr>
          <a:xfrm>
            <a:off x="5160058" y="1565322"/>
            <a:ext cx="501644" cy="208927"/>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de-CH" sz="800" dirty="0" err="1">
                <a:solidFill>
                  <a:schemeClr val="tx1"/>
                </a:solidFill>
              </a:rPr>
              <a:t>Beamtime</a:t>
            </a:r>
            <a:endParaRPr lang="de-DE" sz="800" dirty="0">
              <a:solidFill>
                <a:schemeClr val="tx1"/>
              </a:solidFill>
            </a:endParaRPr>
          </a:p>
        </p:txBody>
      </p:sp>
      <p:sp>
        <p:nvSpPr>
          <p:cNvPr id="97" name="Rechteck 96"/>
          <p:cNvSpPr/>
          <p:nvPr/>
        </p:nvSpPr>
        <p:spPr>
          <a:xfrm>
            <a:off x="5847220" y="1570050"/>
            <a:ext cx="851865" cy="208927"/>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de-CH" sz="800" dirty="0" err="1">
                <a:solidFill>
                  <a:schemeClr val="tx1"/>
                </a:solidFill>
              </a:rPr>
              <a:t>Beamtime</a:t>
            </a:r>
            <a:endParaRPr lang="de-DE" sz="800" dirty="0">
              <a:solidFill>
                <a:schemeClr val="tx1"/>
              </a:solidFill>
            </a:endParaRPr>
          </a:p>
        </p:txBody>
      </p:sp>
      <p:sp>
        <p:nvSpPr>
          <p:cNvPr id="98" name="TextBox 53">
            <a:extLst>
              <a:ext uri="{FF2B5EF4-FFF2-40B4-BE49-F238E27FC236}">
                <a16:creationId xmlns:a16="http://schemas.microsoft.com/office/drawing/2014/main" id="{9866FF6C-AAC8-D746-B6E6-536BDA87A7E8}"/>
              </a:ext>
            </a:extLst>
          </p:cNvPr>
          <p:cNvSpPr txBox="1"/>
          <p:nvPr/>
        </p:nvSpPr>
        <p:spPr>
          <a:xfrm>
            <a:off x="3265625" y="2190968"/>
            <a:ext cx="1078318" cy="2265236"/>
          </a:xfrm>
          <a:prstGeom prst="rect">
            <a:avLst/>
          </a:prstGeom>
          <a:noFill/>
        </p:spPr>
        <p:txBody>
          <a:bodyPr wrap="square" rtlCol="0">
            <a:spAutoFit/>
          </a:bodyPr>
          <a:lstStyle/>
          <a:p>
            <a:pPr defTabSz="457189">
              <a:defRPr/>
            </a:pPr>
            <a:endParaRPr lang="en-US" sz="1100" b="1" dirty="0">
              <a:solidFill>
                <a:srgbClr val="00B050"/>
              </a:solidFill>
              <a:latin typeface="Calibri" panose="020F0502020204030204"/>
              <a:sym typeface="Wingdings" panose="05000000000000000000" pitchFamily="2" charset="2"/>
            </a:endParaRPr>
          </a:p>
          <a:p>
            <a:pPr defTabSz="457189">
              <a:defRPr/>
            </a:pPr>
            <a:endParaRPr lang="de-CH" sz="1100" dirty="0">
              <a:solidFill>
                <a:prstClr val="black"/>
              </a:solidFill>
              <a:latin typeface="Calibri" panose="020F0502020204030204"/>
            </a:endParaRPr>
          </a:p>
          <a:p>
            <a:pPr defTabSz="457189">
              <a:defRPr/>
            </a:pPr>
            <a:endParaRPr lang="de-CH" sz="1100" dirty="0">
              <a:solidFill>
                <a:prstClr val="black"/>
              </a:solidFill>
              <a:latin typeface="Calibri" panose="020F0502020204030204"/>
            </a:endParaRPr>
          </a:p>
          <a:p>
            <a:pPr defTabSz="457189">
              <a:defRPr/>
            </a:pPr>
            <a:endParaRPr lang="de-CH" sz="1100" dirty="0">
              <a:solidFill>
                <a:prstClr val="black"/>
              </a:solidFill>
              <a:latin typeface="Calibri" panose="020F0502020204030204"/>
            </a:endParaRPr>
          </a:p>
          <a:p>
            <a:pPr defTabSz="457189">
              <a:defRPr/>
            </a:pPr>
            <a:endParaRPr lang="en-GB" sz="100" dirty="0">
              <a:solidFill>
                <a:prstClr val="black"/>
              </a:solidFill>
              <a:latin typeface="Calibri" panose="020F0502020204030204"/>
            </a:endParaRPr>
          </a:p>
          <a:p>
            <a:pPr defTabSz="457189">
              <a:lnSpc>
                <a:spcPct val="105000"/>
              </a:lnSpc>
              <a:defRPr/>
            </a:pPr>
            <a:endParaRPr lang="en-GB" sz="1100" dirty="0">
              <a:solidFill>
                <a:prstClr val="black"/>
              </a:solidFill>
              <a:latin typeface="Calibri" panose="020F0502020204030204"/>
              <a:sym typeface="Wingdings" panose="05000000000000000000" pitchFamily="2" charset="2"/>
            </a:endParaRPr>
          </a:p>
          <a:p>
            <a:pPr defTabSz="457189">
              <a:lnSpc>
                <a:spcPct val="105000"/>
              </a:lnSpc>
              <a:defRPr/>
            </a:pPr>
            <a:r>
              <a:rPr lang="en-GB" sz="1100" dirty="0">
                <a:solidFill>
                  <a:prstClr val="black"/>
                </a:solidFill>
                <a:latin typeface="Calibri" panose="020F0502020204030204"/>
                <a:sym typeface="Wingdings" panose="05000000000000000000" pitchFamily="2" charset="2"/>
              </a:rPr>
              <a:t>SHIP PS test</a:t>
            </a:r>
          </a:p>
          <a:p>
            <a:pPr defTabSz="457189">
              <a:lnSpc>
                <a:spcPct val="105000"/>
              </a:lnSpc>
              <a:defRPr/>
            </a:pPr>
            <a:r>
              <a:rPr lang="en-GB" sz="1100" dirty="0">
                <a:solidFill>
                  <a:schemeClr val="bg1">
                    <a:lumMod val="50000"/>
                  </a:schemeClr>
                </a:solidFill>
                <a:latin typeface="Calibri" panose="020F0502020204030204"/>
                <a:sym typeface="Wingdings" panose="05000000000000000000" pitchFamily="2" charset="2"/>
              </a:rPr>
              <a:t>RADRIS test</a:t>
            </a:r>
          </a:p>
          <a:p>
            <a:pPr defTabSz="457189">
              <a:lnSpc>
                <a:spcPct val="105000"/>
              </a:lnSpc>
              <a:defRPr/>
            </a:pPr>
            <a:r>
              <a:rPr lang="en-GB" sz="1100" dirty="0">
                <a:solidFill>
                  <a:prstClr val="black"/>
                </a:solidFill>
                <a:latin typeface="Calibri" panose="020F0502020204030204"/>
                <a:sym typeface="Wingdings" panose="05000000000000000000" pitchFamily="2" charset="2"/>
              </a:rPr>
              <a:t>SHIP PS test</a:t>
            </a:r>
          </a:p>
          <a:p>
            <a:pPr defTabSz="457189">
              <a:defRPr/>
            </a:pPr>
            <a:endParaRPr lang="en-GB" sz="300" dirty="0">
              <a:solidFill>
                <a:prstClr val="black"/>
              </a:solidFill>
              <a:latin typeface="Calibri" panose="020F0502020204030204"/>
            </a:endParaRPr>
          </a:p>
          <a:p>
            <a:pPr defTabSz="457189">
              <a:defRPr/>
            </a:pPr>
            <a:endParaRPr lang="en-GB" sz="900" dirty="0">
              <a:solidFill>
                <a:prstClr val="black"/>
              </a:solidFill>
              <a:latin typeface="Calibri" panose="020F0502020204030204"/>
            </a:endParaRPr>
          </a:p>
          <a:p>
            <a:pPr defTabSz="457189">
              <a:defRPr/>
            </a:pPr>
            <a:endParaRPr lang="en-GB" sz="2000" baseline="-25000" dirty="0">
              <a:solidFill>
                <a:prstClr val="black"/>
              </a:solidFill>
              <a:latin typeface="Calibri" panose="020F0502020204030204"/>
            </a:endParaRPr>
          </a:p>
          <a:p>
            <a:pPr defTabSz="457189">
              <a:defRPr/>
            </a:pPr>
            <a:r>
              <a:rPr lang="en-GB" sz="1100" baseline="30000" dirty="0">
                <a:solidFill>
                  <a:prstClr val="black"/>
                </a:solidFill>
                <a:latin typeface="Calibri" panose="020F0502020204030204"/>
              </a:rPr>
              <a:t>54</a:t>
            </a:r>
            <a:r>
              <a:rPr lang="en-GB" sz="1100" dirty="0">
                <a:solidFill>
                  <a:prstClr val="black"/>
                </a:solidFill>
                <a:latin typeface="Calibri" panose="020F0502020204030204"/>
              </a:rPr>
              <a:t>Cr beam test</a:t>
            </a:r>
          </a:p>
          <a:p>
            <a:pPr defTabSz="457189">
              <a:defRPr/>
            </a:pPr>
            <a:r>
              <a:rPr lang="en-GB" sz="1100" dirty="0">
                <a:solidFill>
                  <a:prstClr val="black"/>
                </a:solidFill>
                <a:latin typeface="Calibri" panose="020F0502020204030204"/>
              </a:rPr>
              <a:t>Construct</a:t>
            </a:r>
          </a:p>
        </p:txBody>
      </p:sp>
      <p:sp>
        <p:nvSpPr>
          <p:cNvPr id="3" name="Footer Placeholder 2">
            <a:extLst>
              <a:ext uri="{FF2B5EF4-FFF2-40B4-BE49-F238E27FC236}">
                <a16:creationId xmlns:a16="http://schemas.microsoft.com/office/drawing/2014/main" id="{46575780-0DA6-D334-1BB9-30C7BF63BE34}"/>
              </a:ext>
            </a:extLst>
          </p:cNvPr>
          <p:cNvSpPr>
            <a:spLocks noGrp="1"/>
          </p:cNvSpPr>
          <p:nvPr>
            <p:ph type="ftr" sz="quarter" idx="3"/>
          </p:nvPr>
        </p:nvSpPr>
        <p:spPr/>
        <p:txBody>
          <a:bodyPr/>
          <a:lstStyle/>
          <a:p>
            <a:pPr algn="l">
              <a:defRPr/>
            </a:pPr>
            <a:r>
              <a:rPr lang="de-DE"/>
              <a:t>W. Korten - FAIR/GSI research retreat</a:t>
            </a:r>
          </a:p>
        </p:txBody>
      </p:sp>
      <p:sp>
        <p:nvSpPr>
          <p:cNvPr id="5" name="Slide Number Placeholder 4">
            <a:extLst>
              <a:ext uri="{FF2B5EF4-FFF2-40B4-BE49-F238E27FC236}">
                <a16:creationId xmlns:a16="http://schemas.microsoft.com/office/drawing/2014/main" id="{D75255B9-1C5D-133B-BE38-B96EE537E037}"/>
              </a:ext>
            </a:extLst>
          </p:cNvPr>
          <p:cNvSpPr>
            <a:spLocks noGrp="1"/>
          </p:cNvSpPr>
          <p:nvPr>
            <p:ph type="sldNum" sz="quarter" idx="12"/>
          </p:nvPr>
        </p:nvSpPr>
        <p:spPr/>
        <p:txBody>
          <a:bodyPr/>
          <a:lstStyle/>
          <a:p>
            <a:pPr>
              <a:defRPr/>
            </a:pPr>
            <a:fld id="{125CBDDA-5CCF-8748-8988-9DC6C8981774}" type="slidenum">
              <a:rPr lang="de-DE" smtClean="0"/>
              <a:t>20</a:t>
            </a:fld>
            <a:endParaRPr lang="de-DE"/>
          </a:p>
        </p:txBody>
      </p:sp>
      <p:pic>
        <p:nvPicPr>
          <p:cNvPr id="6" name="Picture 8" descr="NUSTAR-Logo">
            <a:extLst>
              <a:ext uri="{FF2B5EF4-FFF2-40B4-BE49-F238E27FC236}">
                <a16:creationId xmlns:a16="http://schemas.microsoft.com/office/drawing/2014/main" id="{A97916BD-E719-A3A7-4467-17BAC7ECE91E}"/>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99" y="223"/>
            <a:ext cx="95999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7" descr="FAIR_farb_RGB_3cm">
            <a:extLst>
              <a:ext uri="{FF2B5EF4-FFF2-40B4-BE49-F238E27FC236}">
                <a16:creationId xmlns:a16="http://schemas.microsoft.com/office/drawing/2014/main" id="{F917D901-FC3B-8430-1304-77740883A616}"/>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8244000" y="18000"/>
            <a:ext cx="889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563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975600" y="158400"/>
            <a:ext cx="5366219" cy="590668"/>
          </a:xfrm>
        </p:spPr>
        <p:txBody>
          <a:bodyPr/>
          <a:lstStyle/>
          <a:p>
            <a:pPr>
              <a:defRPr/>
            </a:pPr>
            <a:r>
              <a:rPr lang="en-GB" sz="2000" dirty="0">
                <a:solidFill>
                  <a:schemeClr val="tx1"/>
                </a:solidFill>
              </a:rPr>
              <a:t>Summary and conclusions</a:t>
            </a:r>
          </a:p>
        </p:txBody>
      </p:sp>
      <p:pic>
        <p:nvPicPr>
          <p:cNvPr id="5" name="Picture 87" descr="FAIR_farb_RGB_3cm"/>
          <p:cNvPicPr>
            <a:picLocks noChangeAspect="1" noChangeArrowheads="1"/>
          </p:cNvPicPr>
          <p:nvPr/>
        </p:nvPicPr>
        <p:blipFill>
          <a:blip r:embed="rId2" cstate="screen">
            <a:extLst>
              <a:ext uri="{28A0092B-C50C-407E-A947-70E740481C1C}">
                <a14:useLocalDpi xmlns:a14="http://schemas.microsoft.com/office/drawing/2010/main"/>
              </a:ext>
            </a:extLst>
          </a:blip>
          <a:stretch/>
        </p:blipFill>
        <p:spPr bwMode="auto">
          <a:xfrm>
            <a:off x="8244000" y="18000"/>
            <a:ext cx="889000" cy="698500"/>
          </a:xfrm>
          <a:prstGeom prst="rect">
            <a:avLst/>
          </a:prstGeom>
          <a:noFill/>
          <a:ln>
            <a:noFill/>
          </a:ln>
        </p:spPr>
      </p:pic>
      <p:pic>
        <p:nvPicPr>
          <p:cNvPr id="6" name="Picture 8" descr="NUSTAR-Logo"/>
          <p:cNvPicPr>
            <a:picLocks noChangeAspect="1" noChangeArrowheads="1"/>
          </p:cNvPicPr>
          <p:nvPr/>
        </p:nvPicPr>
        <p:blipFill>
          <a:blip r:embed="rId3" cstate="screen">
            <a:extLst>
              <a:ext uri="{28A0092B-C50C-407E-A947-70E740481C1C}">
                <a14:useLocalDpi xmlns:a14="http://schemas.microsoft.com/office/drawing/2010/main"/>
              </a:ext>
            </a:extLst>
          </a:blip>
          <a:stretch/>
        </p:blipFill>
        <p:spPr bwMode="auto">
          <a:xfrm>
            <a:off x="298" y="224"/>
            <a:ext cx="959999" cy="720000"/>
          </a:xfrm>
          <a:prstGeom prst="rect">
            <a:avLst/>
          </a:prstGeom>
          <a:noFill/>
          <a:ln>
            <a:noFill/>
          </a:ln>
        </p:spPr>
      </p:pic>
      <p:sp>
        <p:nvSpPr>
          <p:cNvPr id="7" name="Inhaltsplatzhalter 2"/>
          <p:cNvSpPr txBox="1"/>
          <p:nvPr/>
        </p:nvSpPr>
        <p:spPr bwMode="auto">
          <a:xfrm>
            <a:off x="0" y="915566"/>
            <a:ext cx="9108000" cy="3816424"/>
          </a:xfrm>
          <a:prstGeom prst="rect">
            <a:avLst/>
          </a:prstGeom>
        </p:spPr>
        <p:txBody>
          <a:bodyPr vert="horz" lIns="91440" tIns="45720" rIns="91440" bIns="45720" rtlCol="0">
            <a:noAutofit/>
          </a:bodyPr>
          <a:lstStyle>
            <a:lvl1pPr marL="257175" indent="-257175" algn="l" defTabSz="342900">
              <a:spcBef>
                <a:spcPts val="0"/>
              </a:spcBef>
              <a:buClr>
                <a:srgbClr val="FDBB63"/>
              </a:buClr>
              <a:buFont typeface="Wingdings"/>
              <a:buChar char="§"/>
              <a:defRPr sz="1800">
                <a:solidFill>
                  <a:srgbClr val="333333"/>
                </a:solidFill>
                <a:latin typeface="Arial"/>
                <a:ea typeface="+mn-ea"/>
                <a:cs typeface="Arial"/>
              </a:defRPr>
            </a:lvl1pPr>
            <a:lvl2pPr marL="557213" indent="-214313" algn="l" defTabSz="342900">
              <a:spcBef>
                <a:spcPts val="0"/>
              </a:spcBef>
              <a:buClr>
                <a:srgbClr val="FDBB63"/>
              </a:buClr>
              <a:buFont typeface="Wingdings"/>
              <a:buChar char="§"/>
              <a:defRPr sz="1500">
                <a:solidFill>
                  <a:srgbClr val="333333"/>
                </a:solidFill>
                <a:latin typeface="Arial"/>
                <a:ea typeface="+mn-ea"/>
                <a:cs typeface="Arial"/>
              </a:defRPr>
            </a:lvl2pPr>
            <a:lvl3pPr marL="857250" indent="-171450" algn="l" defTabSz="342900">
              <a:spcBef>
                <a:spcPts val="0"/>
              </a:spcBef>
              <a:buClr>
                <a:srgbClr val="FDBB63"/>
              </a:buClr>
              <a:buFont typeface="Wingdings"/>
              <a:buChar char="§"/>
              <a:defRPr sz="1350">
                <a:solidFill>
                  <a:srgbClr val="333333"/>
                </a:solidFill>
                <a:latin typeface="Arial"/>
                <a:ea typeface="+mn-ea"/>
                <a:cs typeface="Arial"/>
              </a:defRPr>
            </a:lvl3pPr>
            <a:lvl4pPr marL="1200150" indent="-171450" algn="l" defTabSz="342900">
              <a:spcBef>
                <a:spcPts val="0"/>
              </a:spcBef>
              <a:buClr>
                <a:srgbClr val="FDBB63"/>
              </a:buClr>
              <a:buFont typeface="Wingdings"/>
              <a:buChar char="§"/>
              <a:defRPr sz="1200">
                <a:solidFill>
                  <a:srgbClr val="333333"/>
                </a:solidFill>
                <a:latin typeface="Arial"/>
                <a:ea typeface="+mn-ea"/>
                <a:cs typeface="Arial"/>
              </a:defRPr>
            </a:lvl4pPr>
            <a:lvl5pPr marL="1543050" indent="-171450" algn="l" defTabSz="342900">
              <a:spcBef>
                <a:spcPts val="0"/>
              </a:spcBef>
              <a:buClr>
                <a:srgbClr val="FDBB63"/>
              </a:buClr>
              <a:buFont typeface="Wingdings"/>
              <a:buChar char="§"/>
              <a:defRPr sz="1050">
                <a:solidFill>
                  <a:srgbClr val="333333"/>
                </a:solidFill>
                <a:latin typeface="Arial"/>
                <a:ea typeface="+mn-ea"/>
                <a:cs typeface="Arial"/>
              </a:defRPr>
            </a:lvl5pPr>
            <a:lvl6pPr marL="1885950" indent="-171450" algn="l" defTabSz="342900">
              <a:spcBef>
                <a:spcPts val="0"/>
              </a:spcBef>
              <a:buFont typeface="Arial"/>
              <a:buChar char="•"/>
              <a:defRPr sz="1500">
                <a:solidFill>
                  <a:schemeClr val="tx1"/>
                </a:solidFill>
                <a:latin typeface="+mn-lt"/>
                <a:ea typeface="+mn-ea"/>
                <a:cs typeface="+mn-cs"/>
              </a:defRPr>
            </a:lvl6pPr>
            <a:lvl7pPr marL="2228850" indent="-171450" algn="l" defTabSz="342900">
              <a:spcBef>
                <a:spcPts val="0"/>
              </a:spcBef>
              <a:buFont typeface="Arial"/>
              <a:buChar char="•"/>
              <a:defRPr sz="1500">
                <a:solidFill>
                  <a:schemeClr val="tx1"/>
                </a:solidFill>
                <a:latin typeface="+mn-lt"/>
                <a:ea typeface="+mn-ea"/>
                <a:cs typeface="+mn-cs"/>
              </a:defRPr>
            </a:lvl7pPr>
            <a:lvl8pPr marL="2571750" indent="-171450" algn="l" defTabSz="342900">
              <a:spcBef>
                <a:spcPts val="0"/>
              </a:spcBef>
              <a:buFont typeface="Arial"/>
              <a:buChar char="•"/>
              <a:defRPr sz="1500">
                <a:solidFill>
                  <a:schemeClr val="tx1"/>
                </a:solidFill>
                <a:latin typeface="+mn-lt"/>
                <a:ea typeface="+mn-ea"/>
                <a:cs typeface="+mn-cs"/>
              </a:defRPr>
            </a:lvl8pPr>
            <a:lvl9pPr marL="2914650" indent="-171450" algn="l" defTabSz="342900">
              <a:spcBef>
                <a:spcPts val="0"/>
              </a:spcBef>
              <a:buFont typeface="Arial"/>
              <a:buChar char="•"/>
              <a:defRPr sz="1500">
                <a:solidFill>
                  <a:schemeClr val="tx1"/>
                </a:solidFill>
                <a:latin typeface="+mn-lt"/>
                <a:ea typeface="+mn-ea"/>
                <a:cs typeface="+mn-cs"/>
              </a:defRPr>
            </a:lvl9pPr>
          </a:lstStyle>
          <a:p>
            <a:pPr lvl="0" defTabSz="914400">
              <a:spcBef>
                <a:spcPts val="0"/>
              </a:spcBef>
              <a:spcAft>
                <a:spcPts val="0"/>
              </a:spcAft>
              <a:buClrTx/>
              <a:buFont typeface="Wingdings"/>
              <a:buChar char="Ø"/>
              <a:defRPr/>
            </a:pPr>
            <a:r>
              <a:rPr lang="en-US" b="1" dirty="0">
                <a:solidFill>
                  <a:srgbClr val="0070C0"/>
                </a:solidFill>
              </a:rPr>
              <a:t>Preparation of </a:t>
            </a:r>
            <a:r>
              <a:rPr lang="en-US" b="1" dirty="0">
                <a:solidFill>
                  <a:srgbClr val="FF0000"/>
                </a:solidFill>
              </a:rPr>
              <a:t>Early and First Science </a:t>
            </a:r>
            <a:r>
              <a:rPr lang="en-US" b="1" dirty="0">
                <a:solidFill>
                  <a:srgbClr val="0070C0"/>
                </a:solidFill>
              </a:rPr>
              <a:t>ongoing</a:t>
            </a:r>
          </a:p>
          <a:p>
            <a:pPr marL="585788" lvl="1" indent="-285750" defTabSz="914400">
              <a:buClrTx/>
              <a:buFont typeface="Wingdings"/>
              <a:buChar char="Ø"/>
              <a:defRPr/>
            </a:pPr>
            <a:r>
              <a:rPr lang="en-US" b="1" dirty="0">
                <a:solidFill>
                  <a:schemeClr val="tx1"/>
                </a:solidFill>
              </a:rPr>
              <a:t>Preparation of </a:t>
            </a:r>
            <a:r>
              <a:rPr lang="en-US" b="1" dirty="0">
                <a:solidFill>
                  <a:srgbClr val="7030A0"/>
                </a:solidFill>
              </a:rPr>
              <a:t>first common NUSTAR experiment(s) </a:t>
            </a:r>
            <a:r>
              <a:rPr lang="en-US" b="1" dirty="0">
                <a:solidFill>
                  <a:schemeClr val="tx1"/>
                </a:solidFill>
              </a:rPr>
              <a:t>has started.</a:t>
            </a:r>
          </a:p>
          <a:p>
            <a:pPr marL="585788" lvl="1" indent="-285750" defTabSz="914400">
              <a:spcBef>
                <a:spcPts val="0"/>
              </a:spcBef>
              <a:buClrTx/>
              <a:buFont typeface="Wingdings"/>
              <a:buChar char="Ø"/>
              <a:defRPr/>
            </a:pPr>
            <a:r>
              <a:rPr lang="en-US" b="1" dirty="0">
                <a:solidFill>
                  <a:schemeClr val="tx1"/>
                </a:solidFill>
              </a:rPr>
              <a:t>How can we </a:t>
            </a:r>
            <a:r>
              <a:rPr lang="en-US" b="1" dirty="0">
                <a:solidFill>
                  <a:srgbClr val="7030A0"/>
                </a:solidFill>
              </a:rPr>
              <a:t>optimize</a:t>
            </a:r>
            <a:r>
              <a:rPr lang="en-US" b="1" dirty="0">
                <a:solidFill>
                  <a:schemeClr val="tx1"/>
                </a:solidFill>
              </a:rPr>
              <a:t> and </a:t>
            </a:r>
            <a:r>
              <a:rPr lang="en-US" b="1" dirty="0">
                <a:solidFill>
                  <a:srgbClr val="7030A0"/>
                </a:solidFill>
              </a:rPr>
              <a:t>maximize</a:t>
            </a:r>
            <a:r>
              <a:rPr lang="en-US" b="1" dirty="0">
                <a:solidFill>
                  <a:schemeClr val="tx1"/>
                </a:solidFill>
              </a:rPr>
              <a:t> the scientific output of ES&amp;FS ?</a:t>
            </a:r>
            <a:endParaRPr dirty="0"/>
          </a:p>
          <a:p>
            <a:pPr marL="585788" lvl="1" indent="-285750" defTabSz="914400">
              <a:spcBef>
                <a:spcPts val="0"/>
              </a:spcBef>
              <a:buClrTx/>
              <a:buFont typeface="Wingdings"/>
              <a:buChar char="Ø"/>
              <a:defRPr/>
            </a:pPr>
            <a:r>
              <a:rPr lang="en-US" b="1" dirty="0">
                <a:solidFill>
                  <a:schemeClr val="tx1"/>
                </a:solidFill>
              </a:rPr>
              <a:t>How can we ensure that </a:t>
            </a:r>
            <a:r>
              <a:rPr lang="en-US" b="1" dirty="0">
                <a:solidFill>
                  <a:srgbClr val="7030A0"/>
                </a:solidFill>
              </a:rPr>
              <a:t>most/all NUSTAR sub-collaborations </a:t>
            </a:r>
            <a:r>
              <a:rPr lang="en-US" b="1" dirty="0">
                <a:solidFill>
                  <a:schemeClr val="tx1"/>
                </a:solidFill>
              </a:rPr>
              <a:t>can be served ?</a:t>
            </a:r>
            <a:endParaRPr dirty="0">
              <a:solidFill>
                <a:schemeClr val="tx1"/>
              </a:solidFill>
            </a:endParaRPr>
          </a:p>
          <a:p>
            <a:pPr marL="300038" lvl="1" indent="0" defTabSz="914400">
              <a:spcBef>
                <a:spcPts val="0"/>
              </a:spcBef>
              <a:buClrTx/>
              <a:buNone/>
              <a:defRPr/>
            </a:pPr>
            <a:endParaRPr lang="en-US" b="1" dirty="0">
              <a:solidFill>
                <a:srgbClr val="00B050"/>
              </a:solidFill>
              <a:latin typeface="Arial"/>
            </a:endParaRPr>
          </a:p>
          <a:p>
            <a:pPr marL="285750" lvl="0" indent="-285750" defTabSz="914400">
              <a:spcBef>
                <a:spcPts val="0"/>
              </a:spcBef>
              <a:spcAft>
                <a:spcPts val="0"/>
              </a:spcAft>
              <a:buClrTx/>
              <a:buFont typeface="Wingdings"/>
              <a:buChar char="Ø"/>
              <a:defRPr/>
            </a:pPr>
            <a:r>
              <a:rPr lang="en-US" b="1" dirty="0">
                <a:solidFill>
                  <a:srgbClr val="FF0000"/>
                </a:solidFill>
              </a:rPr>
              <a:t>Phase-0</a:t>
            </a:r>
            <a:r>
              <a:rPr lang="en-US" b="1" dirty="0">
                <a:solidFill>
                  <a:srgbClr val="0070C0"/>
                </a:solidFill>
              </a:rPr>
              <a:t> is very successful and needs to </a:t>
            </a:r>
            <a:r>
              <a:rPr lang="en-US" b="1" dirty="0">
                <a:solidFill>
                  <a:srgbClr val="FF0000"/>
                </a:solidFill>
              </a:rPr>
              <a:t>run continuously </a:t>
            </a:r>
            <a:r>
              <a:rPr lang="en-US" b="1" dirty="0">
                <a:solidFill>
                  <a:srgbClr val="0070C0"/>
                </a:solidFill>
              </a:rPr>
              <a:t>until Early Science</a:t>
            </a:r>
            <a:endParaRPr lang="en-US" b="1" dirty="0">
              <a:solidFill>
                <a:srgbClr val="7030A0"/>
              </a:solidFill>
            </a:endParaRPr>
          </a:p>
          <a:p>
            <a:pPr marL="585788" lvl="1" indent="-285750" defTabSz="914400">
              <a:spcBef>
                <a:spcPts val="0"/>
              </a:spcBef>
              <a:buClrTx/>
              <a:buFont typeface="Wingdings"/>
              <a:buChar char="Ø"/>
              <a:defRPr/>
            </a:pPr>
            <a:r>
              <a:rPr lang="en-US" b="1" dirty="0">
                <a:solidFill>
                  <a:srgbClr val="7030A0"/>
                </a:solidFill>
              </a:rPr>
              <a:t>Unique scientific opportunities </a:t>
            </a:r>
            <a:r>
              <a:rPr lang="en-US" b="1" dirty="0">
                <a:solidFill>
                  <a:schemeClr val="tx1"/>
                </a:solidFill>
              </a:rPr>
              <a:t>due to SIS18/FRS performance and novel detectors.</a:t>
            </a:r>
          </a:p>
          <a:p>
            <a:pPr marL="585788" lvl="1" indent="-285750" defTabSz="914400">
              <a:buClrTx/>
              <a:buFont typeface="Wingdings"/>
              <a:buChar char="Ø"/>
              <a:defRPr/>
            </a:pPr>
            <a:r>
              <a:rPr lang="en-US" b="1" dirty="0">
                <a:solidFill>
                  <a:schemeClr val="tx1"/>
                </a:solidFill>
              </a:rPr>
              <a:t>Needed to </a:t>
            </a:r>
            <a:r>
              <a:rPr lang="en-US" b="1" dirty="0">
                <a:solidFill>
                  <a:srgbClr val="7030A0"/>
                </a:solidFill>
              </a:rPr>
              <a:t>develop and test detectors</a:t>
            </a:r>
            <a:r>
              <a:rPr lang="en-US" b="1" dirty="0">
                <a:solidFill>
                  <a:schemeClr val="tx1"/>
                </a:solidFill>
              </a:rPr>
              <a:t>,</a:t>
            </a:r>
            <a:r>
              <a:rPr lang="en-US" b="1" dirty="0">
                <a:solidFill>
                  <a:srgbClr val="00B050"/>
                </a:solidFill>
              </a:rPr>
              <a:t> </a:t>
            </a:r>
            <a:r>
              <a:rPr lang="en-US" b="1" dirty="0">
                <a:solidFill>
                  <a:schemeClr val="tx1"/>
                </a:solidFill>
              </a:rPr>
              <a:t>but also to keep </a:t>
            </a:r>
            <a:r>
              <a:rPr lang="en-US" b="1" dirty="0">
                <a:solidFill>
                  <a:srgbClr val="7030A0"/>
                </a:solidFill>
              </a:rPr>
              <a:t>NUSTAR internationally competitive.</a:t>
            </a:r>
            <a:endParaRPr lang="en-US" b="1" dirty="0">
              <a:solidFill>
                <a:srgbClr val="00B050"/>
              </a:solidFill>
            </a:endParaRPr>
          </a:p>
          <a:p>
            <a:pPr marL="585788" lvl="1" indent="-285750" defTabSz="914400">
              <a:buClrTx/>
              <a:buFont typeface="Wingdings"/>
              <a:buChar char="Ø"/>
              <a:defRPr/>
            </a:pPr>
            <a:r>
              <a:rPr lang="en-US" b="1" dirty="0">
                <a:solidFill>
                  <a:schemeClr val="tx1"/>
                </a:solidFill>
              </a:rPr>
              <a:t>Further detector developments ongoing (see talk of Helena Albers).</a:t>
            </a:r>
          </a:p>
          <a:p>
            <a:pPr marL="300038" lvl="1" indent="0" defTabSz="914400">
              <a:spcBef>
                <a:spcPts val="0"/>
              </a:spcBef>
              <a:buClrTx/>
              <a:buNone/>
              <a:defRPr/>
            </a:pPr>
            <a:endParaRPr lang="en-US" sz="1600" b="1" dirty="0">
              <a:solidFill>
                <a:srgbClr val="7030A0"/>
              </a:solidFill>
            </a:endParaRPr>
          </a:p>
          <a:p>
            <a:pPr marL="285750" lvl="0" indent="-285750" defTabSz="914400">
              <a:buClrTx/>
              <a:buFont typeface="Wingdings"/>
              <a:buChar char="Ø"/>
              <a:defRPr/>
            </a:pPr>
            <a:r>
              <a:rPr lang="en-US" b="1" dirty="0">
                <a:solidFill>
                  <a:srgbClr val="FF0000"/>
                </a:solidFill>
              </a:rPr>
              <a:t>FAIR MSV </a:t>
            </a:r>
            <a:r>
              <a:rPr lang="en-US" b="1" dirty="0">
                <a:solidFill>
                  <a:srgbClr val="0070C0"/>
                </a:solidFill>
              </a:rPr>
              <a:t>must remain the ultimate goal and be realized without major delays</a:t>
            </a:r>
            <a:endParaRPr lang="en-US" dirty="0"/>
          </a:p>
          <a:p>
            <a:pPr marL="585788" lvl="1" indent="-285750" defTabSz="914400">
              <a:buClrTx/>
              <a:buFont typeface="Wingdings"/>
              <a:buChar char="Ø"/>
              <a:defRPr/>
            </a:pPr>
            <a:r>
              <a:rPr lang="en-US" b="1" dirty="0">
                <a:solidFill>
                  <a:srgbClr val="7030A0"/>
                </a:solidFill>
              </a:rPr>
              <a:t>FAIR uniqueness</a:t>
            </a:r>
            <a:r>
              <a:rPr lang="en-US" b="1" dirty="0"/>
              <a:t> is largely based on storage rings.</a:t>
            </a:r>
          </a:p>
          <a:p>
            <a:pPr marL="585788" lvl="1" indent="-285750" defTabSz="914400">
              <a:buClrTx/>
              <a:buFont typeface="Wingdings"/>
              <a:buChar char="Ø"/>
              <a:defRPr/>
            </a:pPr>
            <a:r>
              <a:rPr lang="en-US" b="1" dirty="0">
                <a:solidFill>
                  <a:srgbClr val="7030A0"/>
                </a:solidFill>
              </a:rPr>
              <a:t>CR</a:t>
            </a:r>
            <a:r>
              <a:rPr lang="en-US" b="1" dirty="0"/>
              <a:t> replacement must be </a:t>
            </a:r>
            <a:r>
              <a:rPr lang="en-US" b="1" dirty="0" err="1"/>
              <a:t>optimised</a:t>
            </a:r>
            <a:r>
              <a:rPr lang="en-US" b="1" dirty="0"/>
              <a:t> for use with heavy ions including isochronous mode.</a:t>
            </a:r>
          </a:p>
          <a:p>
            <a:pPr marL="585788" lvl="1" indent="-285750" defTabSz="914400">
              <a:buClrTx/>
              <a:buFont typeface="Wingdings"/>
              <a:buChar char="Ø"/>
              <a:defRPr/>
            </a:pPr>
            <a:r>
              <a:rPr lang="en-US" b="1" dirty="0">
                <a:solidFill>
                  <a:srgbClr val="7030A0"/>
                </a:solidFill>
              </a:rPr>
              <a:t>Low-energy cave </a:t>
            </a:r>
            <a:r>
              <a:rPr lang="en-US" b="1" dirty="0"/>
              <a:t>is vital for a large fraction of the NUSTAR collaboration and needed to assure an </a:t>
            </a:r>
            <a:r>
              <a:rPr lang="en-US" b="1" dirty="0">
                <a:solidFill>
                  <a:srgbClr val="7030A0"/>
                </a:solidFill>
              </a:rPr>
              <a:t>optimal use of the Super-FRS</a:t>
            </a:r>
            <a:r>
              <a:rPr lang="en-US" b="1" dirty="0"/>
              <a:t>.</a:t>
            </a:r>
            <a:endParaRPr b="1" dirty="0"/>
          </a:p>
        </p:txBody>
      </p:sp>
      <p:sp>
        <p:nvSpPr>
          <p:cNvPr id="8" name="Footer Placeholder 7"/>
          <p:cNvSpPr>
            <a:spLocks noGrp="1"/>
          </p:cNvSpPr>
          <p:nvPr>
            <p:ph type="ftr" sz="quarter" idx="3"/>
          </p:nvPr>
        </p:nvSpPr>
        <p:spPr bwMode="auto"/>
        <p:txBody>
          <a:bodyPr/>
          <a:lstStyle/>
          <a:p>
            <a:pPr algn="l">
              <a:defRPr/>
            </a:pPr>
            <a:r>
              <a:rPr lang="de-DE"/>
              <a:t>W. Korten - FAIR/GSI research retreat</a:t>
            </a:r>
          </a:p>
        </p:txBody>
      </p:sp>
      <p:sp>
        <p:nvSpPr>
          <p:cNvPr id="3" name="Slide Number Placeholder 2"/>
          <p:cNvSpPr>
            <a:spLocks noGrp="1"/>
          </p:cNvSpPr>
          <p:nvPr>
            <p:ph type="sldNum" sz="quarter" idx="12"/>
          </p:nvPr>
        </p:nvSpPr>
        <p:spPr bwMode="auto"/>
        <p:txBody>
          <a:bodyPr/>
          <a:lstStyle/>
          <a:p>
            <a:pPr>
              <a:defRPr/>
            </a:pPr>
            <a:fld id="{125CBDDA-5CCF-8748-8988-9DC6C8981774}" type="slidenum">
              <a:rPr lang="de-DE"/>
              <a:t>21</a:t>
            </a:fld>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itle 1"/>
          <p:cNvSpPr txBox="1"/>
          <p:nvPr/>
        </p:nvSpPr>
        <p:spPr bwMode="auto">
          <a:xfrm>
            <a:off x="519422" y="1985492"/>
            <a:ext cx="8064500" cy="1378194"/>
          </a:xfrm>
          <a:prstGeom prst="rect">
            <a:avLst/>
          </a:prstGeom>
          <a:solidFill>
            <a:srgbClr val="CBD0D3">
              <a:alpha val="20000"/>
            </a:srgbClr>
          </a:solidFill>
          <a:ln>
            <a:noFill/>
          </a:ln>
          <a:effectLst/>
        </p:spPr>
        <p:txBody>
          <a:bodyPr vert="horz" wrap="square" lIns="91440" tIns="45720" rIns="91440" bIns="45720" numCol="1" anchor="ctr" anchorCtr="1" compatLnSpc="1">
            <a:prstTxWarp prst="textNoShape">
              <a:avLst/>
            </a:prstTxWarp>
          </a:bodyPr>
          <a:lstStyle>
            <a:lvl1pPr algn="ctr">
              <a:spcBef>
                <a:spcPts val="0"/>
              </a:spcBef>
              <a:spcAft>
                <a:spcPts val="0"/>
              </a:spcAft>
              <a:defRPr sz="3600">
                <a:solidFill>
                  <a:schemeClr val="bg1"/>
                </a:solidFill>
                <a:latin typeface="+mj-lt"/>
                <a:ea typeface="+mj-ea"/>
                <a:cs typeface="+mj-cs"/>
              </a:defRPr>
            </a:lvl1pPr>
            <a:lvl2pPr algn="ctr">
              <a:spcBef>
                <a:spcPts val="0"/>
              </a:spcBef>
              <a:spcAft>
                <a:spcPts val="0"/>
              </a:spcAft>
              <a:defRPr sz="2800">
                <a:solidFill>
                  <a:schemeClr val="accent2"/>
                </a:solidFill>
                <a:latin typeface="Arial"/>
              </a:defRPr>
            </a:lvl2pPr>
            <a:lvl3pPr algn="ctr">
              <a:spcBef>
                <a:spcPts val="0"/>
              </a:spcBef>
              <a:spcAft>
                <a:spcPts val="0"/>
              </a:spcAft>
              <a:defRPr sz="2800">
                <a:solidFill>
                  <a:schemeClr val="accent2"/>
                </a:solidFill>
                <a:latin typeface="Arial"/>
              </a:defRPr>
            </a:lvl3pPr>
            <a:lvl4pPr algn="ctr">
              <a:spcBef>
                <a:spcPts val="0"/>
              </a:spcBef>
              <a:spcAft>
                <a:spcPts val="0"/>
              </a:spcAft>
              <a:defRPr sz="2800">
                <a:solidFill>
                  <a:schemeClr val="accent2"/>
                </a:solidFill>
                <a:latin typeface="Arial"/>
              </a:defRPr>
            </a:lvl4pPr>
            <a:lvl5pPr algn="ctr">
              <a:spcBef>
                <a:spcPts val="0"/>
              </a:spcBef>
              <a:spcAft>
                <a:spcPts val="0"/>
              </a:spcAft>
              <a:defRPr sz="2800">
                <a:solidFill>
                  <a:schemeClr val="accent2"/>
                </a:solidFill>
                <a:latin typeface="Arial"/>
              </a:defRPr>
            </a:lvl5pPr>
            <a:lvl6pPr marL="457200" algn="ctr">
              <a:spcBef>
                <a:spcPts val="0"/>
              </a:spcBef>
              <a:spcAft>
                <a:spcPts val="0"/>
              </a:spcAft>
              <a:defRPr sz="2800">
                <a:solidFill>
                  <a:schemeClr val="accent2"/>
                </a:solidFill>
                <a:latin typeface="Arial"/>
              </a:defRPr>
            </a:lvl6pPr>
            <a:lvl7pPr marL="914400" algn="ctr">
              <a:spcBef>
                <a:spcPts val="0"/>
              </a:spcBef>
              <a:spcAft>
                <a:spcPts val="0"/>
              </a:spcAft>
              <a:defRPr sz="2800">
                <a:solidFill>
                  <a:schemeClr val="accent2"/>
                </a:solidFill>
                <a:latin typeface="Arial"/>
              </a:defRPr>
            </a:lvl7pPr>
            <a:lvl8pPr marL="1371600" algn="ctr">
              <a:spcBef>
                <a:spcPts val="0"/>
              </a:spcBef>
              <a:spcAft>
                <a:spcPts val="0"/>
              </a:spcAft>
              <a:defRPr sz="2800">
                <a:solidFill>
                  <a:schemeClr val="accent2"/>
                </a:solidFill>
                <a:latin typeface="Arial"/>
              </a:defRPr>
            </a:lvl8pPr>
            <a:lvl9pPr marL="1828800" algn="ctr">
              <a:spcBef>
                <a:spcPts val="0"/>
              </a:spcBef>
              <a:spcAft>
                <a:spcPts val="0"/>
              </a:spcAft>
              <a:defRPr sz="2800">
                <a:solidFill>
                  <a:schemeClr val="accent2"/>
                </a:solidFill>
                <a:latin typeface="Arial"/>
              </a:defRPr>
            </a:lvl9pPr>
          </a:lstStyle>
          <a:p>
            <a:pPr lvl="0" defTabSz="914400">
              <a:defRPr/>
            </a:pPr>
            <a:r>
              <a:rPr lang="en-GB" sz="3200">
                <a:solidFill>
                  <a:srgbClr val="FFFFFF"/>
                </a:solidFill>
              </a:rPr>
              <a:t>Thank you for your attention</a:t>
            </a:r>
            <a:endParaRPr/>
          </a:p>
        </p:txBody>
      </p:sp>
      <p:sp>
        <p:nvSpPr>
          <p:cNvPr id="10" name="Rectangle 3"/>
          <p:cNvSpPr txBox="1">
            <a:spLocks noChangeArrowheads="1"/>
          </p:cNvSpPr>
          <p:nvPr/>
        </p:nvSpPr>
        <p:spPr bwMode="auto">
          <a:xfrm>
            <a:off x="1401352" y="3458182"/>
            <a:ext cx="6477000" cy="655200"/>
          </a:xfrm>
          <a:prstGeom prst="rect">
            <a:avLst/>
          </a:prstGeom>
          <a:noFill/>
          <a:ln>
            <a:noFill/>
          </a:ln>
        </p:spPr>
        <p:txBody>
          <a:bodyPr vert="horz" wrap="square" lIns="0" tIns="0" rIns="0" bIns="0" numCol="1" anchor="b" anchorCtr="0" compatLnSpc="1">
            <a:prstTxWarp prst="textNoShape">
              <a:avLst/>
            </a:prstTxWarp>
          </a:bodyPr>
          <a:lstStyle>
            <a:lvl1pPr marL="0" indent="0" algn="l">
              <a:spcBef>
                <a:spcPts val="0"/>
              </a:spcBef>
              <a:spcAft>
                <a:spcPts val="0"/>
              </a:spcAft>
              <a:buClr>
                <a:srgbClr val="0066CC"/>
              </a:buClr>
              <a:buFont typeface="Wingdings"/>
              <a:defRPr sz="2400">
                <a:solidFill>
                  <a:schemeClr val="bg1"/>
                </a:solidFill>
                <a:latin typeface="Arial Narrow"/>
                <a:ea typeface="MS PGothic"/>
                <a:cs typeface="MS PGothic"/>
              </a:defRPr>
            </a:lvl1pPr>
            <a:lvl2pPr marL="419100" indent="-266700" algn="l">
              <a:spcBef>
                <a:spcPts val="0"/>
              </a:spcBef>
              <a:spcAft>
                <a:spcPts val="0"/>
              </a:spcAft>
              <a:buClr>
                <a:srgbClr val="FF9900"/>
              </a:buClr>
              <a:buSzPct val="140000"/>
              <a:buFont typeface="Wingdings"/>
              <a:buChar char="§"/>
              <a:defRPr sz="2000">
                <a:solidFill>
                  <a:schemeClr val="tx1"/>
                </a:solidFill>
                <a:latin typeface="+mn-lt"/>
                <a:ea typeface="MS PGothic"/>
                <a:cs typeface="MS PGothic"/>
              </a:defRPr>
            </a:lvl2pPr>
            <a:lvl3pPr marL="514350" indent="400050" algn="l">
              <a:spcBef>
                <a:spcPts val="0"/>
              </a:spcBef>
              <a:spcAft>
                <a:spcPts val="0"/>
              </a:spcAft>
              <a:defRPr>
                <a:solidFill>
                  <a:schemeClr val="tx1"/>
                </a:solidFill>
                <a:latin typeface="+mn-lt"/>
                <a:ea typeface="MS PGothic"/>
                <a:cs typeface="MS PGothic"/>
              </a:defRPr>
            </a:lvl3pPr>
            <a:lvl4pPr marL="714375" indent="-20638" algn="l">
              <a:spcBef>
                <a:spcPts val="0"/>
              </a:spcBef>
              <a:spcAft>
                <a:spcPts val="0"/>
              </a:spcAft>
              <a:defRPr sz="1600" i="1">
                <a:solidFill>
                  <a:srgbClr val="990000"/>
                </a:solidFill>
                <a:latin typeface="+mn-lt"/>
                <a:ea typeface="MS PGothic"/>
                <a:cs typeface="MS PGothic"/>
              </a:defRPr>
            </a:lvl4pPr>
            <a:lvl5pPr marL="2143125" indent="-1247775" algn="l">
              <a:spcBef>
                <a:spcPts val="0"/>
              </a:spcBef>
              <a:spcAft>
                <a:spcPts val="0"/>
              </a:spcAft>
              <a:defRPr sz="1600">
                <a:solidFill>
                  <a:srgbClr val="0066CC"/>
                </a:solidFill>
                <a:latin typeface="+mn-lt"/>
                <a:ea typeface="MS PGothic"/>
                <a:cs typeface="MS PGothic"/>
              </a:defRPr>
            </a:lvl5pPr>
            <a:lvl6pPr marL="2600325" indent="-1247775" algn="l">
              <a:spcBef>
                <a:spcPts val="0"/>
              </a:spcBef>
              <a:spcAft>
                <a:spcPts val="0"/>
              </a:spcAft>
              <a:defRPr sz="1600">
                <a:solidFill>
                  <a:srgbClr val="0066CC"/>
                </a:solidFill>
                <a:latin typeface="+mn-lt"/>
              </a:defRPr>
            </a:lvl6pPr>
            <a:lvl7pPr marL="3057525" indent="-1247775" algn="l">
              <a:spcBef>
                <a:spcPts val="0"/>
              </a:spcBef>
              <a:spcAft>
                <a:spcPts val="0"/>
              </a:spcAft>
              <a:defRPr sz="1600">
                <a:solidFill>
                  <a:srgbClr val="0066CC"/>
                </a:solidFill>
                <a:latin typeface="+mn-lt"/>
              </a:defRPr>
            </a:lvl7pPr>
            <a:lvl8pPr marL="3514725" indent="-1247775" algn="l">
              <a:spcBef>
                <a:spcPts val="0"/>
              </a:spcBef>
              <a:spcAft>
                <a:spcPts val="0"/>
              </a:spcAft>
              <a:defRPr sz="1600">
                <a:solidFill>
                  <a:srgbClr val="0066CC"/>
                </a:solidFill>
                <a:latin typeface="+mn-lt"/>
              </a:defRPr>
            </a:lvl8pPr>
            <a:lvl9pPr marL="3971925" indent="-1247775" algn="l">
              <a:spcBef>
                <a:spcPts val="0"/>
              </a:spcBef>
              <a:spcAft>
                <a:spcPts val="0"/>
              </a:spcAft>
              <a:defRPr sz="1600">
                <a:solidFill>
                  <a:srgbClr val="0066CC"/>
                </a:solidFill>
                <a:latin typeface="+mn-lt"/>
              </a:defRPr>
            </a:lvl9pPr>
          </a:lstStyle>
          <a:p>
            <a:pPr algn="ctr" defTabSz="914400">
              <a:defRPr/>
            </a:pPr>
            <a:r>
              <a:rPr lang="en-US" b="1" dirty="0">
                <a:solidFill>
                  <a:srgbClr val="FFFFFF"/>
                </a:solidFill>
                <a:latin typeface="Arial Narrow"/>
                <a:ea typeface="MS PGothic"/>
              </a:rPr>
              <a:t>FAIR/GSI Research Retreat July 18-19, 2023</a:t>
            </a:r>
            <a:endParaRPr lang="en-US" dirty="0">
              <a:solidFill>
                <a:srgbClr val="FFFFFF"/>
              </a:solidFill>
              <a:latin typeface="Arial Narrow"/>
              <a:ea typeface="MS PGothic"/>
            </a:endParaRPr>
          </a:p>
        </p:txBody>
      </p:sp>
      <p:pic>
        <p:nvPicPr>
          <p:cNvPr id="2" name="Picture 2">
            <a:extLst>
              <a:ext uri="{FF2B5EF4-FFF2-40B4-BE49-F238E27FC236}">
                <a16:creationId xmlns:a16="http://schemas.microsoft.com/office/drawing/2014/main" id="{A8D6E4A4-587C-E8EC-3B55-2DF90511A3F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51920" y="4587973"/>
            <a:ext cx="613229" cy="4088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90F3A1F-6AF2-DCFE-5F49-4B2F26F16820}"/>
              </a:ext>
            </a:extLst>
          </p:cNvPr>
          <p:cNvSpPr/>
          <p:nvPr/>
        </p:nvSpPr>
        <p:spPr bwMode="auto">
          <a:xfrm>
            <a:off x="4572000" y="4587974"/>
            <a:ext cx="648072" cy="432048"/>
          </a:xfrm>
          <a:prstGeom prst="rect">
            <a:avLst/>
          </a:prstGeom>
          <a:solidFill>
            <a:schemeClr val="bg1">
              <a:lumMod val="75000"/>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solidFill>
                  <a:schemeClr val="tx1"/>
                </a:solidFill>
                <a:ea typeface="MS PGothic"/>
              </a:rPr>
              <a:t>NUSTAR - The Experiments (or sub-collaborations)</a:t>
            </a:r>
            <a:endParaRPr lang="en-GB">
              <a:solidFill>
                <a:schemeClr val="tx1"/>
              </a:solidFill>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1244349884"/>
              </p:ext>
            </p:extLst>
          </p:nvPr>
        </p:nvGraphicFramePr>
        <p:xfrm>
          <a:off x="335280" y="995680"/>
          <a:ext cx="8239759" cy="3466280"/>
        </p:xfrm>
        <a:graphic>
          <a:graphicData uri="http://schemas.openxmlformats.org/drawingml/2006/table">
            <a:tbl>
              <a:tblPr/>
              <a:tblGrid>
                <a:gridCol w="781357">
                  <a:extLst>
                    <a:ext uri="{9D8B030D-6E8A-4147-A177-3AD203B41FA5}">
                      <a16:colId xmlns:a16="http://schemas.microsoft.com/office/drawing/2014/main" val="20000"/>
                    </a:ext>
                  </a:extLst>
                </a:gridCol>
                <a:gridCol w="1464003">
                  <a:extLst>
                    <a:ext uri="{9D8B030D-6E8A-4147-A177-3AD203B41FA5}">
                      <a16:colId xmlns:a16="http://schemas.microsoft.com/office/drawing/2014/main" val="20001"/>
                    </a:ext>
                  </a:extLst>
                </a:gridCol>
                <a:gridCol w="5994399">
                  <a:extLst>
                    <a:ext uri="{9D8B030D-6E8A-4147-A177-3AD203B41FA5}">
                      <a16:colId xmlns:a16="http://schemas.microsoft.com/office/drawing/2014/main" val="20002"/>
                    </a:ext>
                  </a:extLst>
                </a:gridCol>
              </a:tblGrid>
              <a:tr h="478466">
                <a:tc>
                  <a:txBody>
                    <a:bodyPr/>
                    <a:lstStyle/>
                    <a:p>
                      <a:pPr marL="0" marR="0" lvl="0" indent="0" algn="l" defTabSz="914400">
                        <a:lnSpc>
                          <a:spcPct val="100000"/>
                        </a:lnSpc>
                        <a:spcBef>
                          <a:spcPts val="0"/>
                        </a:spcBef>
                        <a:spcAft>
                          <a:spcPts val="0"/>
                        </a:spcAft>
                        <a:buClrTx/>
                        <a:buSzTx/>
                        <a:buFontTx/>
                        <a:buNone/>
                        <a:defRPr/>
                      </a:pPr>
                      <a:r>
                        <a:rPr lang="en-GB" sz="1200" b="0" i="0" u="none" strike="noStrike" cap="none" dirty="0">
                          <a:ln>
                            <a:noFill/>
                          </a:ln>
                          <a:solidFill>
                            <a:srgbClr val="000000"/>
                          </a:solidFill>
                          <a:latin typeface="Arial"/>
                          <a:ea typeface="ＭＳ Ｐゴシック"/>
                        </a:rPr>
                        <a:t>PSP code</a:t>
                      </a:r>
                      <a:endParaRPr dirty="0"/>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A3A3E0"/>
                    </a:solidFill>
                  </a:tcPr>
                </a:tc>
                <a:tc>
                  <a:txBody>
                    <a:bodyPr/>
                    <a:lstStyle/>
                    <a:p>
                      <a:pPr marL="0" marR="0" lvl="0" indent="0" algn="l" defTabSz="914400">
                        <a:lnSpc>
                          <a:spcPct val="100000"/>
                        </a:lnSpc>
                        <a:spcBef>
                          <a:spcPts val="0"/>
                        </a:spcBef>
                        <a:spcAft>
                          <a:spcPts val="0"/>
                        </a:spcAft>
                        <a:buClrTx/>
                        <a:buSzTx/>
                        <a:buFontTx/>
                        <a:buNone/>
                        <a:defRPr/>
                      </a:pPr>
                      <a:r>
                        <a:rPr lang="de-DE" sz="1200" b="1" i="0" u="none" strike="noStrike" cap="none">
                          <a:ln>
                            <a:noFill/>
                          </a:ln>
                          <a:solidFill>
                            <a:srgbClr val="333399"/>
                          </a:solidFill>
                          <a:latin typeface="Arial"/>
                          <a:ea typeface="ＭＳ Ｐゴシック"/>
                        </a:rPr>
                        <a:t>Super-FRS</a:t>
                      </a:r>
                      <a:endParaRPr lang="en-GB" sz="1200" b="0" i="0" u="none" strike="noStrike" cap="none">
                        <a:ln>
                          <a:noFill/>
                        </a:ln>
                        <a:solidFill>
                          <a:srgbClr val="000000"/>
                        </a:solidFill>
                        <a:latin typeface="Arial"/>
                        <a:ea typeface="ＭＳ Ｐゴシック"/>
                      </a:endParaRPr>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A3A3E0"/>
                    </a:solidFill>
                  </a:tcPr>
                </a:tc>
                <a:tc>
                  <a:txBody>
                    <a:bodyPr/>
                    <a:lstStyle/>
                    <a:p>
                      <a:pPr marL="0" marR="0" lvl="0" indent="0" algn="l" defTabSz="914400">
                        <a:lnSpc>
                          <a:spcPct val="100000"/>
                        </a:lnSpc>
                        <a:spcBef>
                          <a:spcPts val="0"/>
                        </a:spcBef>
                        <a:spcAft>
                          <a:spcPts val="0"/>
                        </a:spcAft>
                        <a:buClrTx/>
                        <a:buSzTx/>
                        <a:buFontTx/>
                        <a:buNone/>
                        <a:defRPr/>
                      </a:pPr>
                      <a:r>
                        <a:rPr lang="en-GB" sz="1200" b="0" i="0" u="none" strike="noStrike" cap="none">
                          <a:ln>
                            <a:noFill/>
                          </a:ln>
                          <a:solidFill>
                            <a:srgbClr val="000000"/>
                          </a:solidFill>
                          <a:latin typeface="Arial"/>
                          <a:ea typeface="ＭＳ Ｐゴシック"/>
                        </a:rPr>
                        <a:t>RIB production, separation, and identification</a:t>
                      </a:r>
                      <a:endParaRPr/>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A3A3E0"/>
                    </a:solidFill>
                  </a:tcPr>
                </a:tc>
                <a:extLst>
                  <a:ext uri="{0D108BD9-81ED-4DB2-BD59-A6C34878D82A}">
                    <a16:rowId xmlns:a16="http://schemas.microsoft.com/office/drawing/2014/main" val="10000"/>
                  </a:ext>
                </a:extLst>
              </a:tr>
              <a:tr h="478746">
                <a:tc>
                  <a:txBody>
                    <a:bodyPr/>
                    <a:lstStyle/>
                    <a:p>
                      <a:pPr marL="0" marR="0" lvl="0" indent="0" algn="l" defTabSz="449263">
                        <a:lnSpc>
                          <a:spcPct val="100000"/>
                        </a:lnSpc>
                        <a:spcBef>
                          <a:spcPts val="525"/>
                        </a:spcBef>
                        <a:spcAft>
                          <a:spcPts val="1125"/>
                        </a:spcAft>
                        <a:buClrTx/>
                        <a:buSzPct val="100000"/>
                        <a:buFontTx/>
                        <a:buNone/>
                        <a:defRPr/>
                      </a:pPr>
                      <a:r>
                        <a:rPr lang="de-DE" sz="1200" b="0" i="0" u="none" strike="noStrike" cap="none">
                          <a:ln>
                            <a:noFill/>
                          </a:ln>
                          <a:solidFill>
                            <a:srgbClr val="000000"/>
                          </a:solidFill>
                          <a:latin typeface="Arial"/>
                          <a:ea typeface="ＭＳ Ｐゴシック"/>
                        </a:rPr>
                        <a:t>1.2.2</a:t>
                      </a:r>
                      <a:endParaRPr/>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F3F9FA"/>
                    </a:solidFill>
                  </a:tcPr>
                </a:tc>
                <a:tc>
                  <a:txBody>
                    <a:bodyPr/>
                    <a:lstStyle/>
                    <a:p>
                      <a:pPr marL="0" marR="0" lvl="0" indent="0" algn="l" defTabSz="449263">
                        <a:lnSpc>
                          <a:spcPct val="100000"/>
                        </a:lnSpc>
                        <a:spcBef>
                          <a:spcPts val="525"/>
                        </a:spcBef>
                        <a:spcAft>
                          <a:spcPts val="1125"/>
                        </a:spcAft>
                        <a:buClrTx/>
                        <a:buSzPct val="100000"/>
                        <a:buFontTx/>
                        <a:buNone/>
                        <a:defRPr/>
                      </a:pPr>
                      <a:r>
                        <a:rPr lang="de-DE" sz="1200" b="1" i="0" u="none" strike="noStrike" cap="none">
                          <a:ln>
                            <a:noFill/>
                          </a:ln>
                          <a:solidFill>
                            <a:srgbClr val="333399"/>
                          </a:solidFill>
                          <a:latin typeface="Arial"/>
                          <a:ea typeface="ＭＳ Ｐゴシック"/>
                        </a:rPr>
                        <a:t>HISPEC/</a:t>
                      </a:r>
                      <a:br>
                        <a:rPr lang="de-DE" sz="1200" b="1" i="0" u="none" strike="noStrike" cap="none">
                          <a:ln>
                            <a:noFill/>
                          </a:ln>
                          <a:solidFill>
                            <a:srgbClr val="333399"/>
                          </a:solidFill>
                          <a:latin typeface="Arial"/>
                          <a:ea typeface="ＭＳ Ｐゴシック"/>
                        </a:rPr>
                      </a:br>
                      <a:r>
                        <a:rPr lang="de-DE" sz="1200" b="1" i="0" u="none" strike="noStrike" cap="none">
                          <a:ln>
                            <a:noFill/>
                          </a:ln>
                          <a:solidFill>
                            <a:srgbClr val="333399"/>
                          </a:solidFill>
                          <a:latin typeface="Arial"/>
                          <a:ea typeface="ＭＳ Ｐゴシック"/>
                        </a:rPr>
                        <a:t>DESPEC </a:t>
                      </a:r>
                      <a:endParaRPr lang="de-DE" sz="1200" b="0" i="0" u="none" strike="noStrike" cap="none">
                        <a:ln>
                          <a:noFill/>
                        </a:ln>
                        <a:solidFill>
                          <a:srgbClr val="000000"/>
                        </a:solidFill>
                        <a:latin typeface="Arial"/>
                        <a:ea typeface="ＭＳ Ｐゴシック"/>
                      </a:endParaRPr>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F3F9FA"/>
                    </a:solidFill>
                  </a:tcPr>
                </a:tc>
                <a:tc>
                  <a:txBody>
                    <a:bodyPr/>
                    <a:lstStyle/>
                    <a:p>
                      <a:pPr marL="0" marR="0" lvl="0" indent="0" algn="l" defTabSz="914400">
                        <a:lnSpc>
                          <a:spcPct val="100000"/>
                        </a:lnSpc>
                        <a:spcBef>
                          <a:spcPts val="0"/>
                        </a:spcBef>
                        <a:spcAft>
                          <a:spcPts val="0"/>
                        </a:spcAft>
                        <a:buClrTx/>
                        <a:buSzTx/>
                        <a:buFontTx/>
                        <a:buNone/>
                        <a:defRPr/>
                      </a:pPr>
                      <a:r>
                        <a:rPr lang="en-GB" sz="1200" b="0" i="0" u="none" strike="noStrike" cap="none">
                          <a:ln>
                            <a:noFill/>
                          </a:ln>
                          <a:solidFill>
                            <a:srgbClr val="000000"/>
                          </a:solidFill>
                          <a:latin typeface="Arial"/>
                          <a:ea typeface="ＭＳ Ｐゴシック"/>
                        </a:rPr>
                        <a:t>In-beam </a:t>
                      </a:r>
                      <a:r>
                        <a:rPr lang="en-GB" sz="1200" b="0" i="0" u="none" strike="noStrike" cap="none">
                          <a:ln>
                            <a:noFill/>
                          </a:ln>
                          <a:solidFill>
                            <a:srgbClr val="000000"/>
                          </a:solidFill>
                          <a:latin typeface="Symbol"/>
                          <a:ea typeface="ＭＳ Ｐゴシック"/>
                        </a:rPr>
                        <a:t></a:t>
                      </a:r>
                      <a:r>
                        <a:rPr lang="en-GB" sz="1200" b="0" i="0" u="none" strike="noStrike" cap="none">
                          <a:ln>
                            <a:noFill/>
                          </a:ln>
                          <a:solidFill>
                            <a:srgbClr val="000000"/>
                          </a:solidFill>
                          <a:latin typeface="Arial"/>
                          <a:ea typeface="ＭＳ Ｐゴシック"/>
                        </a:rPr>
                        <a:t>-spectroscopy at low and intermediate energy, </a:t>
                      </a:r>
                      <a:r>
                        <a:rPr lang="en-GB" sz="1200" b="0" i="0" u="none" strike="noStrike" cap="none">
                          <a:ln>
                            <a:noFill/>
                          </a:ln>
                          <a:solidFill>
                            <a:schemeClr val="tx2"/>
                          </a:solidFill>
                          <a:latin typeface="Arial"/>
                          <a:ea typeface="ＭＳ Ｐゴシック"/>
                        </a:rPr>
                        <a:t>n-decay,</a:t>
                      </a:r>
                      <a:r>
                        <a:rPr lang="en-GB" sz="1200" b="0" i="0" u="none" strike="noStrike" cap="none">
                          <a:ln>
                            <a:noFill/>
                          </a:ln>
                          <a:solidFill>
                            <a:srgbClr val="000000"/>
                          </a:solidFill>
                          <a:latin typeface="Arial"/>
                          <a:ea typeface="ＭＳ Ｐゴシック"/>
                        </a:rPr>
                        <a:t> high-resolution </a:t>
                      </a:r>
                      <a:r>
                        <a:rPr lang="en-GB" sz="1200" b="0" i="0" u="none" strike="noStrike" cap="none">
                          <a:ln>
                            <a:noFill/>
                          </a:ln>
                          <a:solidFill>
                            <a:schemeClr val="tx2"/>
                          </a:solidFill>
                          <a:latin typeface="Symbol"/>
                          <a:ea typeface="ＭＳ Ｐゴシック"/>
                        </a:rPr>
                        <a:t></a:t>
                      </a:r>
                      <a:r>
                        <a:rPr lang="en-GB" sz="1200" b="0" i="0" u="none" strike="noStrike" cap="none">
                          <a:ln>
                            <a:noFill/>
                          </a:ln>
                          <a:solidFill>
                            <a:schemeClr val="tx2"/>
                          </a:solidFill>
                          <a:latin typeface="Arial"/>
                          <a:ea typeface="ＭＳ Ｐゴシック"/>
                        </a:rPr>
                        <a:t>-, </a:t>
                      </a:r>
                      <a:r>
                        <a:rPr lang="en-GB" sz="1200" b="0" i="0" u="none" strike="noStrike" cap="none">
                          <a:ln>
                            <a:noFill/>
                          </a:ln>
                          <a:solidFill>
                            <a:schemeClr val="tx2"/>
                          </a:solidFill>
                          <a:latin typeface="Symbol"/>
                          <a:ea typeface="ＭＳ Ｐゴシック"/>
                        </a:rPr>
                        <a:t></a:t>
                      </a:r>
                      <a:r>
                        <a:rPr lang="en-GB" sz="1200" b="0" i="0" u="none" strike="noStrike" cap="none">
                          <a:ln>
                            <a:noFill/>
                          </a:ln>
                          <a:solidFill>
                            <a:schemeClr val="tx2"/>
                          </a:solidFill>
                          <a:latin typeface="Arial"/>
                          <a:ea typeface="ＭＳ Ｐゴシック"/>
                        </a:rPr>
                        <a:t>-, </a:t>
                      </a:r>
                      <a:r>
                        <a:rPr lang="en-GB" sz="1200" b="0" i="0" u="none" strike="noStrike" cap="none">
                          <a:ln>
                            <a:noFill/>
                          </a:ln>
                          <a:solidFill>
                            <a:schemeClr val="tx2"/>
                          </a:solidFill>
                          <a:latin typeface="Symbol"/>
                          <a:ea typeface="ＭＳ Ｐゴシック"/>
                        </a:rPr>
                        <a:t></a:t>
                      </a:r>
                      <a:r>
                        <a:rPr lang="en-GB" sz="1200" b="0" i="0" u="none" strike="noStrike" cap="none">
                          <a:ln>
                            <a:noFill/>
                          </a:ln>
                          <a:solidFill>
                            <a:schemeClr val="tx2"/>
                          </a:solidFill>
                          <a:latin typeface="Arial"/>
                          <a:ea typeface="ＭＳ Ｐゴシック"/>
                        </a:rPr>
                        <a:t>-, p-, spectroscopy</a:t>
                      </a:r>
                      <a:endParaRPr/>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F3F9FA"/>
                    </a:solidFill>
                  </a:tcPr>
                </a:tc>
                <a:extLst>
                  <a:ext uri="{0D108BD9-81ED-4DB2-BD59-A6C34878D82A}">
                    <a16:rowId xmlns:a16="http://schemas.microsoft.com/office/drawing/2014/main" val="10001"/>
                  </a:ext>
                </a:extLst>
              </a:tr>
              <a:tr h="277000">
                <a:tc>
                  <a:txBody>
                    <a:bodyPr/>
                    <a:lstStyle/>
                    <a:p>
                      <a:pPr marL="0" marR="0" lvl="0" indent="0" algn="l" defTabSz="914400">
                        <a:lnSpc>
                          <a:spcPct val="100000"/>
                        </a:lnSpc>
                        <a:spcBef>
                          <a:spcPts val="0"/>
                        </a:spcBef>
                        <a:spcAft>
                          <a:spcPts val="0"/>
                        </a:spcAft>
                        <a:buClrTx/>
                        <a:buSzTx/>
                        <a:buFontTx/>
                        <a:buNone/>
                        <a:defRPr/>
                      </a:pPr>
                      <a:r>
                        <a:rPr lang="en-GB" sz="1200" b="0" i="0" u="none" strike="noStrike" cap="none">
                          <a:ln>
                            <a:noFill/>
                          </a:ln>
                          <a:solidFill>
                            <a:srgbClr val="000000"/>
                          </a:solidFill>
                          <a:latin typeface="Arial"/>
                          <a:ea typeface="ＭＳ Ｐゴシック"/>
                        </a:rPr>
                        <a:t>1.2.3</a:t>
                      </a:r>
                      <a:endParaRPr/>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E7F3F4"/>
                    </a:solidFill>
                  </a:tcPr>
                </a:tc>
                <a:tc>
                  <a:txBody>
                    <a:bodyPr/>
                    <a:lstStyle/>
                    <a:p>
                      <a:pPr marL="0" marR="0" lvl="0" indent="0" algn="l" defTabSz="914400">
                        <a:lnSpc>
                          <a:spcPct val="100000"/>
                        </a:lnSpc>
                        <a:spcBef>
                          <a:spcPts val="0"/>
                        </a:spcBef>
                        <a:spcAft>
                          <a:spcPts val="0"/>
                        </a:spcAft>
                        <a:buClrTx/>
                        <a:buSzTx/>
                        <a:buFontTx/>
                        <a:buNone/>
                        <a:defRPr/>
                      </a:pPr>
                      <a:r>
                        <a:rPr lang="de-DE" sz="1200" b="1" i="0" u="none" strike="noStrike" cap="none" dirty="0">
                          <a:ln>
                            <a:noFill/>
                          </a:ln>
                          <a:solidFill>
                            <a:srgbClr val="333399"/>
                          </a:solidFill>
                          <a:latin typeface="Arial"/>
                          <a:ea typeface="ＭＳ Ｐゴシック"/>
                        </a:rPr>
                        <a:t>MATS </a:t>
                      </a:r>
                      <a:endParaRPr lang="en-GB" sz="1200" b="0" i="0" u="none" strike="noStrike" cap="none" dirty="0">
                        <a:ln>
                          <a:noFill/>
                        </a:ln>
                        <a:solidFill>
                          <a:srgbClr val="000000"/>
                        </a:solidFill>
                        <a:latin typeface="Arial"/>
                        <a:ea typeface="ＭＳ Ｐゴシック"/>
                      </a:endParaRPr>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E7F3F4"/>
                    </a:solidFill>
                  </a:tcPr>
                </a:tc>
                <a:tc>
                  <a:txBody>
                    <a:bodyPr/>
                    <a:lstStyle/>
                    <a:p>
                      <a:pPr marL="0" marR="0" lvl="0" indent="0" algn="l" defTabSz="914400">
                        <a:lnSpc>
                          <a:spcPct val="100000"/>
                        </a:lnSpc>
                        <a:spcBef>
                          <a:spcPts val="0"/>
                        </a:spcBef>
                        <a:spcAft>
                          <a:spcPts val="0"/>
                        </a:spcAft>
                        <a:buClrTx/>
                        <a:buSzTx/>
                        <a:buFontTx/>
                        <a:buNone/>
                        <a:defRPr/>
                      </a:pPr>
                      <a:r>
                        <a:rPr lang="en-GB" sz="1200" b="0" i="0" u="none" strike="noStrike" cap="none">
                          <a:ln>
                            <a:noFill/>
                          </a:ln>
                          <a:solidFill>
                            <a:srgbClr val="000000"/>
                          </a:solidFill>
                          <a:latin typeface="Arial"/>
                          <a:ea typeface="ＭＳ Ｐゴシック"/>
                        </a:rPr>
                        <a:t>In-trap mass measurements and decay studies</a:t>
                      </a:r>
                      <a:endParaRPr/>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E7F3F4"/>
                    </a:solidFill>
                  </a:tcPr>
                </a:tc>
                <a:extLst>
                  <a:ext uri="{0D108BD9-81ED-4DB2-BD59-A6C34878D82A}">
                    <a16:rowId xmlns:a16="http://schemas.microsoft.com/office/drawing/2014/main" val="10002"/>
                  </a:ext>
                </a:extLst>
              </a:tr>
              <a:tr h="277000">
                <a:tc>
                  <a:txBody>
                    <a:bodyPr/>
                    <a:lstStyle/>
                    <a:p>
                      <a:pPr marL="0" marR="0" lvl="0" indent="0" algn="l" defTabSz="914400">
                        <a:lnSpc>
                          <a:spcPct val="100000"/>
                        </a:lnSpc>
                        <a:spcBef>
                          <a:spcPts val="0"/>
                        </a:spcBef>
                        <a:spcAft>
                          <a:spcPts val="0"/>
                        </a:spcAft>
                        <a:buClrTx/>
                        <a:buSzTx/>
                        <a:buFontTx/>
                        <a:buNone/>
                        <a:defRPr/>
                      </a:pPr>
                      <a:r>
                        <a:rPr lang="en-GB" sz="1200" b="0" i="0" u="none" strike="noStrike" cap="none">
                          <a:ln>
                            <a:noFill/>
                          </a:ln>
                          <a:solidFill>
                            <a:srgbClr val="000000"/>
                          </a:solidFill>
                          <a:latin typeface="Arial"/>
                          <a:ea typeface="ＭＳ Ｐゴシック"/>
                        </a:rPr>
                        <a:t>1.2.4</a:t>
                      </a:r>
                      <a:endParaRPr/>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F3F9FA"/>
                    </a:solidFill>
                  </a:tcPr>
                </a:tc>
                <a:tc>
                  <a:txBody>
                    <a:bodyPr/>
                    <a:lstStyle/>
                    <a:p>
                      <a:pPr marL="0" marR="0" lvl="0" indent="0" algn="l" defTabSz="914400">
                        <a:lnSpc>
                          <a:spcPct val="100000"/>
                        </a:lnSpc>
                        <a:spcBef>
                          <a:spcPts val="0"/>
                        </a:spcBef>
                        <a:spcAft>
                          <a:spcPts val="0"/>
                        </a:spcAft>
                        <a:buClrTx/>
                        <a:buSzTx/>
                        <a:buFontTx/>
                        <a:buNone/>
                        <a:defRPr/>
                      </a:pPr>
                      <a:r>
                        <a:rPr lang="de-DE" sz="1200" b="1" i="0" u="none" strike="noStrike" cap="none">
                          <a:ln>
                            <a:noFill/>
                          </a:ln>
                          <a:solidFill>
                            <a:srgbClr val="333399"/>
                          </a:solidFill>
                          <a:latin typeface="Arial"/>
                          <a:ea typeface="ＭＳ Ｐゴシック"/>
                        </a:rPr>
                        <a:t>LaSpec </a:t>
                      </a:r>
                      <a:endParaRPr lang="en-GB" sz="1200" b="0" i="0" u="none" strike="noStrike" cap="none">
                        <a:ln>
                          <a:noFill/>
                        </a:ln>
                        <a:solidFill>
                          <a:srgbClr val="000000"/>
                        </a:solidFill>
                        <a:latin typeface="Arial"/>
                        <a:ea typeface="ＭＳ Ｐゴシック"/>
                      </a:endParaRPr>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F3F9FA"/>
                    </a:solidFill>
                  </a:tcPr>
                </a:tc>
                <a:tc>
                  <a:txBody>
                    <a:bodyPr/>
                    <a:lstStyle/>
                    <a:p>
                      <a:pPr marL="0" marR="0" lvl="0" indent="0" algn="l" defTabSz="914400">
                        <a:lnSpc>
                          <a:spcPct val="100000"/>
                        </a:lnSpc>
                        <a:spcBef>
                          <a:spcPts val="0"/>
                        </a:spcBef>
                        <a:spcAft>
                          <a:spcPts val="0"/>
                        </a:spcAft>
                        <a:buClrTx/>
                        <a:buSzTx/>
                        <a:buFontTx/>
                        <a:buNone/>
                        <a:defRPr/>
                      </a:pPr>
                      <a:r>
                        <a:rPr lang="en-GB" sz="1200" b="0" i="0" u="none" strike="noStrike" cap="none">
                          <a:ln>
                            <a:noFill/>
                          </a:ln>
                          <a:solidFill>
                            <a:srgbClr val="000000"/>
                          </a:solidFill>
                          <a:latin typeface="Arial"/>
                          <a:ea typeface="ＭＳ Ｐゴシック"/>
                        </a:rPr>
                        <a:t>Laser spectroscopy</a:t>
                      </a:r>
                      <a:endParaRPr/>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F3F9FA"/>
                    </a:solidFill>
                  </a:tcPr>
                </a:tc>
                <a:extLst>
                  <a:ext uri="{0D108BD9-81ED-4DB2-BD59-A6C34878D82A}">
                    <a16:rowId xmlns:a16="http://schemas.microsoft.com/office/drawing/2014/main" val="10003"/>
                  </a:ext>
                </a:extLst>
              </a:tr>
              <a:tr h="277000">
                <a:tc>
                  <a:txBody>
                    <a:bodyPr/>
                    <a:lstStyle/>
                    <a:p>
                      <a:pPr marL="0" marR="0" lvl="0" indent="0" algn="l" defTabSz="914400">
                        <a:lnSpc>
                          <a:spcPct val="100000"/>
                        </a:lnSpc>
                        <a:spcBef>
                          <a:spcPts val="0"/>
                        </a:spcBef>
                        <a:spcAft>
                          <a:spcPts val="0"/>
                        </a:spcAft>
                        <a:buClrTx/>
                        <a:buSzTx/>
                        <a:buFontTx/>
                        <a:buNone/>
                        <a:defRPr/>
                      </a:pPr>
                      <a:r>
                        <a:rPr lang="en-GB" sz="1200" b="0" i="0" u="none" strike="noStrike" cap="none">
                          <a:ln>
                            <a:noFill/>
                          </a:ln>
                          <a:solidFill>
                            <a:srgbClr val="000000"/>
                          </a:solidFill>
                          <a:latin typeface="Arial"/>
                          <a:ea typeface="ＭＳ Ｐゴシック"/>
                        </a:rPr>
                        <a:t>1.2.5</a:t>
                      </a:r>
                      <a:endParaRPr/>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E7F3F4"/>
                    </a:solidFill>
                  </a:tcPr>
                </a:tc>
                <a:tc>
                  <a:txBody>
                    <a:bodyPr/>
                    <a:lstStyle/>
                    <a:p>
                      <a:pPr marL="0" marR="0" lvl="0" indent="0" algn="l" defTabSz="914400">
                        <a:lnSpc>
                          <a:spcPct val="100000"/>
                        </a:lnSpc>
                        <a:spcBef>
                          <a:spcPts val="0"/>
                        </a:spcBef>
                        <a:spcAft>
                          <a:spcPts val="0"/>
                        </a:spcAft>
                        <a:buClrTx/>
                        <a:buSzTx/>
                        <a:buFontTx/>
                        <a:buNone/>
                        <a:defRPr/>
                      </a:pPr>
                      <a:r>
                        <a:rPr lang="de-DE" sz="1200" b="1" i="0" u="none" strike="noStrike" cap="none">
                          <a:ln>
                            <a:noFill/>
                          </a:ln>
                          <a:solidFill>
                            <a:srgbClr val="333399"/>
                          </a:solidFill>
                          <a:latin typeface="Arial"/>
                          <a:ea typeface="ＭＳ Ｐゴシック"/>
                        </a:rPr>
                        <a:t>R</a:t>
                      </a:r>
                      <a:r>
                        <a:rPr lang="de-DE" sz="1200" b="1" i="0" u="none" strike="noStrike" cap="none" baseline="30000">
                          <a:ln>
                            <a:noFill/>
                          </a:ln>
                          <a:solidFill>
                            <a:srgbClr val="333399"/>
                          </a:solidFill>
                          <a:latin typeface="Arial"/>
                          <a:ea typeface="ＭＳ Ｐゴシック"/>
                        </a:rPr>
                        <a:t>3</a:t>
                      </a:r>
                      <a:r>
                        <a:rPr lang="de-DE" sz="1200" b="1" i="0" u="none" strike="noStrike" cap="none">
                          <a:ln>
                            <a:noFill/>
                          </a:ln>
                          <a:solidFill>
                            <a:srgbClr val="333399"/>
                          </a:solidFill>
                          <a:latin typeface="Arial"/>
                          <a:ea typeface="ＭＳ Ｐゴシック"/>
                        </a:rPr>
                        <a:t>B</a:t>
                      </a:r>
                      <a:endParaRPr/>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E7F3F4"/>
                    </a:solidFill>
                  </a:tcPr>
                </a:tc>
                <a:tc>
                  <a:txBody>
                    <a:bodyPr/>
                    <a:lstStyle/>
                    <a:p>
                      <a:pPr marL="0" marR="0" lvl="0" indent="0" algn="l" defTabSz="914400">
                        <a:lnSpc>
                          <a:spcPct val="100000"/>
                        </a:lnSpc>
                        <a:spcBef>
                          <a:spcPts val="0"/>
                        </a:spcBef>
                        <a:spcAft>
                          <a:spcPts val="0"/>
                        </a:spcAft>
                        <a:buClrTx/>
                        <a:buSzTx/>
                        <a:buFontTx/>
                        <a:buNone/>
                        <a:defRPr/>
                      </a:pPr>
                      <a:r>
                        <a:rPr lang="en-GB" sz="1200" b="0" i="0" u="none" strike="noStrike" cap="none" dirty="0">
                          <a:ln>
                            <a:noFill/>
                          </a:ln>
                          <a:solidFill>
                            <a:srgbClr val="000000"/>
                          </a:solidFill>
                          <a:latin typeface="Arial"/>
                          <a:ea typeface="ＭＳ Ｐゴシック"/>
                        </a:rPr>
                        <a:t>Kinematically complete reactions with relativistic radioactive beams</a:t>
                      </a:r>
                      <a:endParaRPr dirty="0"/>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E7F3F4"/>
                    </a:solidFill>
                  </a:tcPr>
                </a:tc>
                <a:extLst>
                  <a:ext uri="{0D108BD9-81ED-4DB2-BD59-A6C34878D82A}">
                    <a16:rowId xmlns:a16="http://schemas.microsoft.com/office/drawing/2014/main" val="10004"/>
                  </a:ext>
                </a:extLst>
              </a:tr>
              <a:tr h="478746">
                <a:tc>
                  <a:txBody>
                    <a:bodyPr/>
                    <a:lstStyle/>
                    <a:p>
                      <a:pPr marL="0" marR="0" lvl="0" indent="0" algn="l" defTabSz="914400">
                        <a:lnSpc>
                          <a:spcPct val="100000"/>
                        </a:lnSpc>
                        <a:spcBef>
                          <a:spcPts val="0"/>
                        </a:spcBef>
                        <a:spcAft>
                          <a:spcPts val="0"/>
                        </a:spcAft>
                        <a:buClrTx/>
                        <a:buSzTx/>
                        <a:buFontTx/>
                        <a:buNone/>
                        <a:defRPr/>
                      </a:pPr>
                      <a:r>
                        <a:rPr lang="en-GB" sz="1200" b="0" i="0" u="none" strike="noStrike" cap="none">
                          <a:ln>
                            <a:noFill/>
                          </a:ln>
                          <a:solidFill>
                            <a:srgbClr val="000000"/>
                          </a:solidFill>
                          <a:latin typeface="Arial"/>
                          <a:ea typeface="ＭＳ Ｐゴシック"/>
                        </a:rPr>
                        <a:t>1.2.6</a:t>
                      </a:r>
                      <a:endParaRPr/>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F3F9FA"/>
                    </a:solidFill>
                  </a:tcPr>
                </a:tc>
                <a:tc>
                  <a:txBody>
                    <a:bodyPr/>
                    <a:lstStyle/>
                    <a:p>
                      <a:pPr marL="0" marR="0" lvl="0" indent="0" algn="l" defTabSz="914400">
                        <a:lnSpc>
                          <a:spcPct val="100000"/>
                        </a:lnSpc>
                        <a:spcBef>
                          <a:spcPts val="0"/>
                        </a:spcBef>
                        <a:spcAft>
                          <a:spcPts val="0"/>
                        </a:spcAft>
                        <a:buClrTx/>
                        <a:buSzTx/>
                        <a:buFontTx/>
                        <a:buNone/>
                        <a:defRPr/>
                      </a:pPr>
                      <a:r>
                        <a:rPr lang="de-DE" sz="1200" b="1" i="0" u="none" strike="noStrike" cap="none">
                          <a:ln>
                            <a:noFill/>
                          </a:ln>
                          <a:solidFill>
                            <a:srgbClr val="521B93"/>
                          </a:solidFill>
                          <a:latin typeface="Arial"/>
                          <a:ea typeface="ＭＳ Ｐゴシック"/>
                        </a:rPr>
                        <a:t>ILIMA</a:t>
                      </a:r>
                      <a:r>
                        <a:rPr lang="de-DE" sz="1200" b="1" i="0" u="none" strike="noStrike" cap="none">
                          <a:ln>
                            <a:noFill/>
                          </a:ln>
                          <a:solidFill>
                            <a:srgbClr val="333399"/>
                          </a:solidFill>
                          <a:latin typeface="Arial"/>
                          <a:ea typeface="ＭＳ Ｐゴシック"/>
                        </a:rPr>
                        <a:t> </a:t>
                      </a:r>
                      <a:endParaRPr lang="en-GB" sz="1200" b="0" i="0" u="none" strike="noStrike" cap="none">
                        <a:ln>
                          <a:noFill/>
                        </a:ln>
                        <a:solidFill>
                          <a:srgbClr val="000000"/>
                        </a:solidFill>
                        <a:latin typeface="Arial"/>
                        <a:ea typeface="ＭＳ Ｐゴシック"/>
                      </a:endParaRPr>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F3F9FA"/>
                    </a:solidFill>
                  </a:tcPr>
                </a:tc>
                <a:tc>
                  <a:txBody>
                    <a:bodyPr/>
                    <a:lstStyle/>
                    <a:p>
                      <a:pPr marL="0" marR="0" lvl="0" indent="0" algn="l" defTabSz="914400">
                        <a:lnSpc>
                          <a:spcPct val="100000"/>
                        </a:lnSpc>
                        <a:spcBef>
                          <a:spcPts val="0"/>
                        </a:spcBef>
                        <a:spcAft>
                          <a:spcPts val="0"/>
                        </a:spcAft>
                        <a:buClrTx/>
                        <a:buSzTx/>
                        <a:buFontTx/>
                        <a:buNone/>
                        <a:defRPr/>
                      </a:pPr>
                      <a:r>
                        <a:rPr lang="en-GB" sz="1200" b="0" i="0" u="none" strike="noStrike" cap="none">
                          <a:ln>
                            <a:noFill/>
                          </a:ln>
                          <a:solidFill>
                            <a:srgbClr val="000000"/>
                          </a:solidFill>
                          <a:latin typeface="Arial"/>
                          <a:ea typeface="ＭＳ Ｐゴシック"/>
                        </a:rPr>
                        <a:t>Large-scale scans of mass and lifetimes of nuclei in ground and isomeric states</a:t>
                      </a:r>
                      <a:endParaRPr/>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F3F9FA"/>
                    </a:solidFill>
                  </a:tcPr>
                </a:tc>
                <a:extLst>
                  <a:ext uri="{0D108BD9-81ED-4DB2-BD59-A6C34878D82A}">
                    <a16:rowId xmlns:a16="http://schemas.microsoft.com/office/drawing/2014/main" val="10005"/>
                  </a:ext>
                </a:extLst>
              </a:tr>
              <a:tr h="277000">
                <a:tc>
                  <a:txBody>
                    <a:bodyPr/>
                    <a:lstStyle/>
                    <a:p>
                      <a:pPr marL="0" marR="0" lvl="0" indent="0" algn="l" defTabSz="914400">
                        <a:lnSpc>
                          <a:spcPct val="100000"/>
                        </a:lnSpc>
                        <a:spcBef>
                          <a:spcPts val="0"/>
                        </a:spcBef>
                        <a:spcAft>
                          <a:spcPts val="0"/>
                        </a:spcAft>
                        <a:buClrTx/>
                        <a:buSzTx/>
                        <a:buFontTx/>
                        <a:buNone/>
                        <a:defRPr/>
                      </a:pPr>
                      <a:r>
                        <a:rPr lang="en-GB" sz="1200" b="0" i="0" u="none" strike="noStrike" cap="none">
                          <a:ln>
                            <a:noFill/>
                          </a:ln>
                          <a:solidFill>
                            <a:srgbClr val="000000"/>
                          </a:solidFill>
                          <a:latin typeface="Arial"/>
                          <a:ea typeface="ＭＳ Ｐゴシック"/>
                        </a:rPr>
                        <a:t>1.2.10</a:t>
                      </a:r>
                      <a:endParaRPr/>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E7F3F4"/>
                    </a:solidFill>
                  </a:tcPr>
                </a:tc>
                <a:tc>
                  <a:txBody>
                    <a:bodyPr/>
                    <a:lstStyle/>
                    <a:p>
                      <a:pPr marL="0" marR="0" lvl="0" indent="0" algn="l" defTabSz="914400">
                        <a:lnSpc>
                          <a:spcPct val="100000"/>
                        </a:lnSpc>
                        <a:spcBef>
                          <a:spcPts val="0"/>
                        </a:spcBef>
                        <a:spcAft>
                          <a:spcPts val="0"/>
                        </a:spcAft>
                        <a:buClrTx/>
                        <a:buSzTx/>
                        <a:buFontTx/>
                        <a:buNone/>
                        <a:defRPr/>
                      </a:pPr>
                      <a:r>
                        <a:rPr lang="de-DE" sz="1200" b="1" i="0" u="none" strike="noStrike" cap="none">
                          <a:ln>
                            <a:noFill/>
                          </a:ln>
                          <a:solidFill>
                            <a:srgbClr val="521B93"/>
                          </a:solidFill>
                          <a:latin typeface="Arial"/>
                          <a:ea typeface="ＭＳ Ｐゴシック"/>
                        </a:rPr>
                        <a:t>Super-FRS EC</a:t>
                      </a:r>
                      <a:endParaRPr/>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E7F3F4"/>
                    </a:solidFill>
                  </a:tcPr>
                </a:tc>
                <a:tc>
                  <a:txBody>
                    <a:bodyPr/>
                    <a:lstStyle/>
                    <a:p>
                      <a:pPr marL="0" marR="0" lvl="0" indent="0" algn="l" defTabSz="914400">
                        <a:lnSpc>
                          <a:spcPct val="100000"/>
                        </a:lnSpc>
                        <a:spcBef>
                          <a:spcPts val="0"/>
                        </a:spcBef>
                        <a:spcAft>
                          <a:spcPts val="0"/>
                        </a:spcAft>
                        <a:buClrTx/>
                        <a:buSzTx/>
                        <a:buFontTx/>
                        <a:buNone/>
                        <a:defRPr/>
                      </a:pPr>
                      <a:r>
                        <a:rPr lang="en-GB" sz="1200" b="0" i="0" u="none" strike="noStrike" cap="none">
                          <a:ln>
                            <a:noFill/>
                          </a:ln>
                          <a:solidFill>
                            <a:schemeClr val="tx1"/>
                          </a:solidFill>
                          <a:latin typeface="Arial"/>
                          <a:ea typeface="ＭＳ Ｐゴシック"/>
                        </a:rPr>
                        <a:t>High-resolution spectrometer experiments</a:t>
                      </a:r>
                      <a:endParaRPr lang="en-GB" sz="1200" b="1" i="0" u="none" strike="noStrike" cap="none">
                        <a:ln>
                          <a:noFill/>
                        </a:ln>
                        <a:solidFill>
                          <a:schemeClr val="tx1"/>
                        </a:solidFill>
                        <a:latin typeface="Arial"/>
                        <a:ea typeface="ＭＳ Ｐゴシック"/>
                      </a:endParaRPr>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E7F3F4"/>
                    </a:solidFill>
                  </a:tcPr>
                </a:tc>
                <a:extLst>
                  <a:ext uri="{0D108BD9-81ED-4DB2-BD59-A6C34878D82A}">
                    <a16:rowId xmlns:a16="http://schemas.microsoft.com/office/drawing/2014/main" val="10006"/>
                  </a:ext>
                </a:extLst>
              </a:tr>
              <a:tr h="277000">
                <a:tc>
                  <a:txBody>
                    <a:bodyPr/>
                    <a:lstStyle/>
                    <a:p>
                      <a:pPr marL="0" marR="0" lvl="0" indent="0" algn="l" defTabSz="914400">
                        <a:lnSpc>
                          <a:spcPct val="100000"/>
                        </a:lnSpc>
                        <a:spcBef>
                          <a:spcPts val="0"/>
                        </a:spcBef>
                        <a:spcAft>
                          <a:spcPts val="0"/>
                        </a:spcAft>
                        <a:buClrTx/>
                        <a:buSzTx/>
                        <a:buFontTx/>
                        <a:buNone/>
                        <a:defRPr/>
                      </a:pPr>
                      <a:r>
                        <a:rPr lang="en-GB" sz="1200" b="0" i="0" u="none" strike="noStrike" cap="none">
                          <a:ln>
                            <a:noFill/>
                          </a:ln>
                          <a:solidFill>
                            <a:srgbClr val="000000"/>
                          </a:solidFill>
                          <a:latin typeface="Arial"/>
                          <a:ea typeface="ＭＳ Ｐゴシック"/>
                        </a:rPr>
                        <a:t>1.2.11</a:t>
                      </a:r>
                      <a:endParaRPr/>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F3F9FA"/>
                    </a:solidFill>
                  </a:tcPr>
                </a:tc>
                <a:tc>
                  <a:txBody>
                    <a:bodyPr/>
                    <a:lstStyle/>
                    <a:p>
                      <a:pPr marL="0" marR="0" lvl="0" indent="0" algn="l" defTabSz="914400">
                        <a:lnSpc>
                          <a:spcPct val="100000"/>
                        </a:lnSpc>
                        <a:spcBef>
                          <a:spcPts val="0"/>
                        </a:spcBef>
                        <a:spcAft>
                          <a:spcPts val="0"/>
                        </a:spcAft>
                        <a:buClrTx/>
                        <a:buSzTx/>
                        <a:buFontTx/>
                        <a:buNone/>
                        <a:defRPr/>
                      </a:pPr>
                      <a:r>
                        <a:rPr lang="de-DE" sz="1200" b="1" i="0" u="none" strike="noStrike" cap="none">
                          <a:ln>
                            <a:noFill/>
                          </a:ln>
                          <a:solidFill>
                            <a:srgbClr val="00B050"/>
                          </a:solidFill>
                          <a:latin typeface="Arial"/>
                          <a:ea typeface="ＭＳ Ｐゴシック"/>
                        </a:rPr>
                        <a:t>SHE (</a:t>
                      </a:r>
                      <a:r>
                        <a:rPr lang="de-DE" sz="1200" b="1" i="0" u="none" strike="noStrike" cap="none" baseline="30000">
                          <a:ln>
                            <a:noFill/>
                          </a:ln>
                          <a:solidFill>
                            <a:srgbClr val="00B050"/>
                          </a:solidFill>
                          <a:latin typeface="Arial"/>
                          <a:ea typeface="ＭＳ Ｐゴシック"/>
                        </a:rPr>
                        <a:t>#</a:t>
                      </a:r>
                      <a:r>
                        <a:rPr lang="de-DE" sz="1200" b="1" i="0" u="none" strike="noStrike" cap="none">
                          <a:ln>
                            <a:noFill/>
                          </a:ln>
                          <a:solidFill>
                            <a:srgbClr val="00B050"/>
                          </a:solidFill>
                          <a:latin typeface="Arial"/>
                          <a:ea typeface="ＭＳ Ｐゴシック"/>
                        </a:rPr>
                        <a:t>)</a:t>
                      </a:r>
                      <a:endParaRPr lang="en-GB" sz="1200" b="0" i="0" u="none" strike="noStrike" cap="none">
                        <a:ln>
                          <a:noFill/>
                        </a:ln>
                        <a:solidFill>
                          <a:srgbClr val="00B050"/>
                        </a:solidFill>
                        <a:latin typeface="Arial"/>
                        <a:ea typeface="ＭＳ Ｐゴシック"/>
                      </a:endParaRPr>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F3F9FA"/>
                    </a:solidFill>
                  </a:tcPr>
                </a:tc>
                <a:tc>
                  <a:txBody>
                    <a:bodyPr/>
                    <a:lstStyle/>
                    <a:p>
                      <a:pPr marL="0" marR="0" lvl="0" indent="0" algn="l" defTabSz="914400">
                        <a:lnSpc>
                          <a:spcPct val="100000"/>
                        </a:lnSpc>
                        <a:spcBef>
                          <a:spcPts val="0"/>
                        </a:spcBef>
                        <a:spcAft>
                          <a:spcPts val="0"/>
                        </a:spcAft>
                        <a:buClrTx/>
                        <a:buSzTx/>
                        <a:buFontTx/>
                        <a:buNone/>
                        <a:defRPr/>
                      </a:pPr>
                      <a:r>
                        <a:rPr lang="en-GB" sz="1200" b="0" i="0" u="none" strike="noStrike" cap="none">
                          <a:ln>
                            <a:noFill/>
                          </a:ln>
                          <a:solidFill>
                            <a:srgbClr val="00B050"/>
                          </a:solidFill>
                          <a:latin typeface="Arial"/>
                          <a:ea typeface="ＭＳ Ｐゴシック"/>
                        </a:rPr>
                        <a:t>Synthesis and study of super-heavy elements</a:t>
                      </a:r>
                      <a:endParaRPr/>
                    </a:p>
                  </a:txBody>
                  <a:tcPr marL="63851" marR="63851"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F3F9FA"/>
                    </a:solidFill>
                  </a:tcPr>
                </a:tc>
                <a:extLst>
                  <a:ext uri="{0D108BD9-81ED-4DB2-BD59-A6C34878D82A}">
                    <a16:rowId xmlns:a16="http://schemas.microsoft.com/office/drawing/2014/main" val="10007"/>
                  </a:ext>
                </a:extLst>
              </a:tr>
              <a:tr h="322661">
                <a:tc>
                  <a:txBody>
                    <a:bodyPr/>
                    <a:lstStyle/>
                    <a:p>
                      <a:pPr marL="0" marR="0" lvl="0" indent="0" algn="l" defTabSz="914400">
                        <a:lnSpc>
                          <a:spcPct val="100000"/>
                        </a:lnSpc>
                        <a:spcBef>
                          <a:spcPts val="0"/>
                        </a:spcBef>
                        <a:spcAft>
                          <a:spcPts val="0"/>
                        </a:spcAft>
                        <a:buClrTx/>
                        <a:buSzTx/>
                        <a:buFontTx/>
                        <a:buNone/>
                        <a:defRPr/>
                      </a:pPr>
                      <a:r>
                        <a:rPr lang="en-GB" sz="1200" b="0" i="0" u="none" strike="noStrike" cap="none">
                          <a:ln>
                            <a:noFill/>
                          </a:ln>
                          <a:solidFill>
                            <a:srgbClr val="000000"/>
                          </a:solidFill>
                          <a:latin typeface="Arial"/>
                          <a:ea typeface="ＭＳ Ｐゴシック"/>
                        </a:rPr>
                        <a:t>1.2.8</a:t>
                      </a:r>
                      <a:endParaRPr/>
                    </a:p>
                  </a:txBody>
                  <a:tcPr marL="68580" marR="68580"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8AC6CD"/>
                    </a:solidFill>
                  </a:tcPr>
                </a:tc>
                <a:tc>
                  <a:txBody>
                    <a:bodyPr/>
                    <a:lstStyle/>
                    <a:p>
                      <a:pPr marL="0" marR="0" lvl="0" indent="0" algn="l" defTabSz="914400">
                        <a:lnSpc>
                          <a:spcPct val="100000"/>
                        </a:lnSpc>
                        <a:spcBef>
                          <a:spcPts val="0"/>
                        </a:spcBef>
                        <a:spcAft>
                          <a:spcPts val="0"/>
                        </a:spcAft>
                        <a:buClrTx/>
                        <a:buSzTx/>
                        <a:buFontTx/>
                        <a:buNone/>
                        <a:defRPr/>
                      </a:pPr>
                      <a:r>
                        <a:rPr lang="de-DE" sz="1200" b="1" i="0" u="none" strike="noStrike" cap="none">
                          <a:ln>
                            <a:noFill/>
                          </a:ln>
                          <a:solidFill>
                            <a:srgbClr val="7030A0"/>
                          </a:solidFill>
                          <a:latin typeface="Arial"/>
                          <a:ea typeface="ＭＳ Ｐゴシック"/>
                        </a:rPr>
                        <a:t>ELISe(*) </a:t>
                      </a:r>
                      <a:endParaRPr lang="en-GB" sz="1200" b="0" i="0" u="none" strike="noStrike" cap="none">
                        <a:ln>
                          <a:noFill/>
                        </a:ln>
                        <a:solidFill>
                          <a:srgbClr val="7030A0"/>
                        </a:solidFill>
                        <a:latin typeface="Arial"/>
                        <a:ea typeface="ＭＳ Ｐゴシック"/>
                      </a:endParaRPr>
                    </a:p>
                  </a:txBody>
                  <a:tcPr marL="68580" marR="68580"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8AC6CD"/>
                    </a:solidFill>
                  </a:tcPr>
                </a:tc>
                <a:tc>
                  <a:txBody>
                    <a:bodyPr/>
                    <a:lstStyle/>
                    <a:p>
                      <a:pPr marL="0" marR="0" lvl="0" indent="0" algn="l" defTabSz="914400">
                        <a:lnSpc>
                          <a:spcPct val="100000"/>
                        </a:lnSpc>
                        <a:spcBef>
                          <a:spcPts val="0"/>
                        </a:spcBef>
                        <a:spcAft>
                          <a:spcPts val="0"/>
                        </a:spcAft>
                        <a:buClrTx/>
                        <a:buSzTx/>
                        <a:buFontTx/>
                        <a:buNone/>
                        <a:defRPr/>
                      </a:pPr>
                      <a:r>
                        <a:rPr lang="en-GB" sz="1200" b="0" i="0" u="none" strike="noStrike" cap="none">
                          <a:ln>
                            <a:noFill/>
                          </a:ln>
                          <a:solidFill>
                            <a:srgbClr val="000000"/>
                          </a:solidFill>
                          <a:latin typeface="Arial"/>
                          <a:ea typeface="ＭＳ Ｐゴシック"/>
                        </a:rPr>
                        <a:t>Elastic, inelastic, and quasi-free e</a:t>
                      </a:r>
                      <a:r>
                        <a:rPr lang="en-GB" sz="1200" b="0" i="0" u="none" strike="noStrike" cap="none" baseline="30000">
                          <a:ln>
                            <a:noFill/>
                          </a:ln>
                          <a:solidFill>
                            <a:srgbClr val="000000"/>
                          </a:solidFill>
                          <a:latin typeface="Arial"/>
                          <a:ea typeface="ＭＳ Ｐゴシック"/>
                        </a:rPr>
                        <a:t>-</a:t>
                      </a:r>
                      <a:r>
                        <a:rPr lang="en-GB" sz="1200" b="0" i="0" u="none" strike="noStrike" cap="none">
                          <a:ln>
                            <a:noFill/>
                          </a:ln>
                          <a:solidFill>
                            <a:srgbClr val="000000"/>
                          </a:solidFill>
                          <a:latin typeface="Arial"/>
                          <a:ea typeface="ＭＳ Ｐゴシック"/>
                        </a:rPr>
                        <a:t>-A scattering</a:t>
                      </a:r>
                      <a:endParaRPr/>
                    </a:p>
                  </a:txBody>
                  <a:tcPr marL="68580" marR="68580"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8AC6CD"/>
                    </a:solidFill>
                  </a:tcPr>
                </a:tc>
                <a:extLst>
                  <a:ext uri="{0D108BD9-81ED-4DB2-BD59-A6C34878D82A}">
                    <a16:rowId xmlns:a16="http://schemas.microsoft.com/office/drawing/2014/main" val="10008"/>
                  </a:ext>
                </a:extLst>
              </a:tr>
              <a:tr h="322661">
                <a:tc>
                  <a:txBody>
                    <a:bodyPr/>
                    <a:lstStyle/>
                    <a:p>
                      <a:pPr marL="0" marR="0" lvl="0" indent="0" algn="l" defTabSz="914400">
                        <a:lnSpc>
                          <a:spcPct val="100000"/>
                        </a:lnSpc>
                        <a:spcBef>
                          <a:spcPts val="0"/>
                        </a:spcBef>
                        <a:spcAft>
                          <a:spcPts val="0"/>
                        </a:spcAft>
                        <a:buClrTx/>
                        <a:buSzTx/>
                        <a:buFontTx/>
                        <a:buNone/>
                        <a:defRPr/>
                      </a:pPr>
                      <a:r>
                        <a:rPr lang="en-GB" sz="1200" b="0" i="0" u="none" strike="noStrike" cap="none">
                          <a:ln>
                            <a:noFill/>
                          </a:ln>
                          <a:solidFill>
                            <a:srgbClr val="000000"/>
                          </a:solidFill>
                          <a:latin typeface="Arial"/>
                          <a:ea typeface="ＭＳ Ｐゴシック"/>
                        </a:rPr>
                        <a:t>1.2.9</a:t>
                      </a:r>
                      <a:endParaRPr/>
                    </a:p>
                  </a:txBody>
                  <a:tcPr marL="68580" marR="68580"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8AC6CD"/>
                    </a:solidFill>
                  </a:tcPr>
                </a:tc>
                <a:tc>
                  <a:txBody>
                    <a:bodyPr/>
                    <a:lstStyle/>
                    <a:p>
                      <a:pPr marL="0" marR="0" lvl="0" indent="0" algn="l" defTabSz="914400">
                        <a:lnSpc>
                          <a:spcPct val="100000"/>
                        </a:lnSpc>
                        <a:spcBef>
                          <a:spcPts val="0"/>
                        </a:spcBef>
                        <a:spcAft>
                          <a:spcPts val="0"/>
                        </a:spcAft>
                        <a:buClrTx/>
                        <a:buSzTx/>
                        <a:buFontTx/>
                        <a:buNone/>
                        <a:defRPr/>
                      </a:pPr>
                      <a:r>
                        <a:rPr lang="de-DE" sz="1200" b="1" i="0" u="none" strike="noStrike" cap="none">
                          <a:ln>
                            <a:noFill/>
                          </a:ln>
                          <a:solidFill>
                            <a:srgbClr val="7030A0"/>
                          </a:solidFill>
                          <a:latin typeface="Arial"/>
                          <a:ea typeface="ＭＳ Ｐゴシック"/>
                        </a:rPr>
                        <a:t>EXL(*)</a:t>
                      </a:r>
                      <a:endParaRPr lang="en-GB" sz="1200" b="0" i="0" u="none" strike="noStrike" cap="none">
                        <a:ln>
                          <a:noFill/>
                        </a:ln>
                        <a:solidFill>
                          <a:srgbClr val="7030A0"/>
                        </a:solidFill>
                        <a:latin typeface="Arial"/>
                        <a:ea typeface="ＭＳ Ｐゴシック"/>
                      </a:endParaRPr>
                    </a:p>
                  </a:txBody>
                  <a:tcPr marL="68580" marR="68580"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8AC6CD"/>
                    </a:solidFill>
                  </a:tcPr>
                </a:tc>
                <a:tc>
                  <a:txBody>
                    <a:bodyPr/>
                    <a:lstStyle/>
                    <a:p>
                      <a:pPr marL="0" marR="0" lvl="0" indent="0" algn="l" defTabSz="914400">
                        <a:lnSpc>
                          <a:spcPct val="100000"/>
                        </a:lnSpc>
                        <a:spcBef>
                          <a:spcPts val="0"/>
                        </a:spcBef>
                        <a:spcAft>
                          <a:spcPts val="0"/>
                        </a:spcAft>
                        <a:buClrTx/>
                        <a:buSzTx/>
                        <a:buFontTx/>
                        <a:buNone/>
                        <a:defRPr/>
                      </a:pPr>
                      <a:r>
                        <a:rPr lang="en-GB" sz="1200" b="0" i="0" u="none" strike="noStrike" cap="none" dirty="0">
                          <a:ln>
                            <a:noFill/>
                          </a:ln>
                          <a:solidFill>
                            <a:srgbClr val="000000"/>
                          </a:solidFill>
                          <a:latin typeface="Arial"/>
                          <a:ea typeface="ＭＳ Ｐゴシック"/>
                        </a:rPr>
                        <a:t>Light-ion scattering reactions in inverse kinematics</a:t>
                      </a:r>
                      <a:endParaRPr dirty="0"/>
                    </a:p>
                  </a:txBody>
                  <a:tcPr marL="68580" marR="68580" marT="34282" marB="34282" anchor="ctr">
                    <a:lnL w="12700" algn="ctr">
                      <a:solidFill>
                        <a:schemeClr val="bg1"/>
                      </a:solidFill>
                    </a:lnL>
                    <a:lnR w="12700" algn="ctr">
                      <a:solidFill>
                        <a:schemeClr val="bg1"/>
                      </a:solidFill>
                    </a:lnR>
                    <a:lnT w="12700" algn="ctr">
                      <a:solidFill>
                        <a:schemeClr val="bg1"/>
                      </a:solidFill>
                    </a:lnT>
                    <a:lnB w="12700" algn="ctr">
                      <a:solidFill>
                        <a:schemeClr val="bg1"/>
                      </a:solidFill>
                    </a:lnB>
                    <a:solidFill>
                      <a:srgbClr val="8AC6CD"/>
                    </a:solidFill>
                  </a:tcPr>
                </a:tc>
                <a:extLst>
                  <a:ext uri="{0D108BD9-81ED-4DB2-BD59-A6C34878D82A}">
                    <a16:rowId xmlns:a16="http://schemas.microsoft.com/office/drawing/2014/main" val="10009"/>
                  </a:ext>
                </a:extLst>
              </a:tr>
            </a:tbl>
          </a:graphicData>
        </a:graphic>
      </p:graphicFrame>
      <p:sp>
        <p:nvSpPr>
          <p:cNvPr id="7" name="Footer Placeholder 4"/>
          <p:cNvSpPr>
            <a:spLocks noGrp="1"/>
          </p:cNvSpPr>
          <p:nvPr>
            <p:ph type="ftr" sz="quarter" idx="3"/>
          </p:nvPr>
        </p:nvSpPr>
        <p:spPr bwMode="auto">
          <a:xfrm>
            <a:off x="3005826" y="4948019"/>
            <a:ext cx="3348371" cy="191908"/>
          </a:xfrm>
        </p:spPr>
        <p:txBody>
          <a:bodyPr/>
          <a:lstStyle/>
          <a:p>
            <a:pPr>
              <a:defRPr/>
            </a:pPr>
            <a:r>
              <a:rPr lang="en-GB">
                <a:solidFill>
                  <a:srgbClr val="333399"/>
                </a:solidFill>
              </a:rPr>
              <a:t>W. Korten - FAIR/GSI research retreat</a:t>
            </a:r>
            <a:endParaRPr lang="en-GB"/>
          </a:p>
        </p:txBody>
      </p:sp>
      <p:sp>
        <p:nvSpPr>
          <p:cNvPr id="3" name="Rectangle 2"/>
          <p:cNvSpPr/>
          <p:nvPr/>
        </p:nvSpPr>
        <p:spPr bwMode="auto">
          <a:xfrm>
            <a:off x="1297614" y="4482280"/>
            <a:ext cx="6699146" cy="461665"/>
          </a:xfrm>
          <a:prstGeom prst="rect">
            <a:avLst/>
          </a:prstGeom>
        </p:spPr>
        <p:txBody>
          <a:bodyPr wrap="square">
            <a:spAutoFit/>
          </a:bodyPr>
          <a:lstStyle/>
          <a:p>
            <a:pPr algn="l">
              <a:defRPr/>
            </a:pPr>
            <a:r>
              <a:rPr lang="en-GB" sz="1200">
                <a:solidFill>
                  <a:srgbClr val="00B050"/>
                </a:solidFill>
                <a:latin typeface="Arial"/>
                <a:ea typeface="ＭＳ Ｐゴシック"/>
              </a:rPr>
              <a:t>(</a:t>
            </a:r>
            <a:r>
              <a:rPr lang="en-GB" sz="1200" baseline="30000">
                <a:solidFill>
                  <a:srgbClr val="00B050"/>
                </a:solidFill>
                <a:latin typeface="Arial"/>
                <a:ea typeface="ＭＳ Ｐゴシック"/>
              </a:rPr>
              <a:t>#</a:t>
            </a:r>
            <a:r>
              <a:rPr lang="en-GB" sz="1200">
                <a:solidFill>
                  <a:srgbClr val="00B050"/>
                </a:solidFill>
                <a:latin typeface="Arial"/>
                <a:ea typeface="ＭＳ Ｐゴシック"/>
              </a:rPr>
              <a:t>) NUSTAR experiments using FAIR MSV accelerators </a:t>
            </a:r>
            <a:r>
              <a:rPr lang="en-GB" sz="1200">
                <a:solidFill>
                  <a:srgbClr val="00B050"/>
                </a:solidFill>
                <a:ea typeface="MS PGothic"/>
              </a:rPr>
              <a:t>–</a:t>
            </a:r>
            <a:r>
              <a:rPr lang="en-GB" sz="1200">
                <a:solidFill>
                  <a:srgbClr val="00B050"/>
                </a:solidFill>
                <a:latin typeface="Arial"/>
                <a:ea typeface="ＭＳ Ｐゴシック"/>
              </a:rPr>
              <a:t> preparing formal approval by council</a:t>
            </a:r>
            <a:endParaRPr lang="en-GB" sz="1200">
              <a:solidFill>
                <a:srgbClr val="7030A0"/>
              </a:solidFill>
              <a:ea typeface="MS PGothic"/>
            </a:endParaRPr>
          </a:p>
          <a:p>
            <a:pPr lvl="0" algn="l">
              <a:defRPr/>
            </a:pPr>
            <a:r>
              <a:rPr lang="en-GB" sz="1200">
                <a:solidFill>
                  <a:srgbClr val="7030A0"/>
                </a:solidFill>
                <a:ea typeface="MS PGothic"/>
              </a:rPr>
              <a:t>(*) Experiments requiring NESR </a:t>
            </a:r>
            <a:r>
              <a:rPr lang="en-GB" sz="1200">
                <a:solidFill>
                  <a:srgbClr val="808080"/>
                </a:solidFill>
                <a:ea typeface="MS PGothic"/>
              </a:rPr>
              <a:t>– </a:t>
            </a:r>
            <a:r>
              <a:rPr lang="en-GB" sz="1200">
                <a:solidFill>
                  <a:srgbClr val="000000"/>
                </a:solidFill>
                <a:ea typeface="MS PGothic"/>
              </a:rPr>
              <a:t>alternative solutions within FAIR MSV under consideration</a:t>
            </a:r>
            <a:endParaRPr/>
          </a:p>
        </p:txBody>
      </p:sp>
      <p:pic>
        <p:nvPicPr>
          <p:cNvPr id="8" name="Picture 8" descr="NUSTAR-Logo"/>
          <p:cNvPicPr>
            <a:picLocks noChangeAspect="1" noChangeArrowheads="1"/>
          </p:cNvPicPr>
          <p:nvPr/>
        </p:nvPicPr>
        <p:blipFill>
          <a:blip r:embed="rId3" cstate="screen">
            <a:extLst>
              <a:ext uri="{28A0092B-C50C-407E-A947-70E740481C1C}">
                <a14:useLocalDpi xmlns:a14="http://schemas.microsoft.com/office/drawing/2010/main"/>
              </a:ext>
            </a:extLst>
          </a:blip>
          <a:stretch/>
        </p:blipFill>
        <p:spPr bwMode="auto">
          <a:xfrm>
            <a:off x="299" y="223"/>
            <a:ext cx="959999" cy="720000"/>
          </a:xfrm>
          <a:prstGeom prst="rect">
            <a:avLst/>
          </a:prstGeom>
          <a:noFill/>
          <a:ln>
            <a:noFill/>
          </a:ln>
        </p:spPr>
      </p:pic>
      <p:pic>
        <p:nvPicPr>
          <p:cNvPr id="9" name="Picture 87" descr="FAIR_farb_RGB_3cm"/>
          <p:cNvPicPr>
            <a:picLocks noChangeAspect="1" noChangeArrowheads="1"/>
          </p:cNvPicPr>
          <p:nvPr/>
        </p:nvPicPr>
        <p:blipFill>
          <a:blip r:embed="rId4" cstate="screen">
            <a:extLst>
              <a:ext uri="{28A0092B-C50C-407E-A947-70E740481C1C}">
                <a14:useLocalDpi xmlns:a14="http://schemas.microsoft.com/office/drawing/2010/main"/>
              </a:ext>
            </a:extLst>
          </a:blip>
          <a:stretch/>
        </p:blipFill>
        <p:spPr bwMode="auto">
          <a:xfrm>
            <a:off x="8244000" y="18000"/>
            <a:ext cx="889000" cy="698500"/>
          </a:xfrm>
          <a:prstGeom prst="rect">
            <a:avLst/>
          </a:prstGeom>
          <a:noFill/>
          <a:ln>
            <a:noFill/>
          </a:ln>
        </p:spPr>
      </p:pic>
      <p:sp>
        <p:nvSpPr>
          <p:cNvPr id="4" name="Slide Number Placeholder 3"/>
          <p:cNvSpPr>
            <a:spLocks noGrp="1"/>
          </p:cNvSpPr>
          <p:nvPr>
            <p:ph type="sldNum" sz="quarter" idx="12"/>
          </p:nvPr>
        </p:nvSpPr>
        <p:spPr bwMode="auto"/>
        <p:txBody>
          <a:bodyPr/>
          <a:lstStyle/>
          <a:p>
            <a:pPr>
              <a:defRPr/>
            </a:pPr>
            <a:fld id="{4507C520-4A4D-4570-9A7A-EE5BB9DF61F9}" type="slidenum">
              <a:rPr lang="de-DE"/>
              <a:t>23</a:t>
            </a:fld>
            <a:endParaRPr lang="de-DE"/>
          </a:p>
        </p:txBody>
      </p:sp>
    </p:spTree>
    <p:extLst>
      <p:ext uri="{BB962C8B-B14F-4D97-AF65-F5344CB8AC3E}">
        <p14:creationId xmlns:p14="http://schemas.microsoft.com/office/powerpoint/2010/main" val="1137406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Grafik 4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0651" y="1781334"/>
            <a:ext cx="2816912" cy="1246204"/>
          </a:xfrm>
          <a:prstGeom prst="rect">
            <a:avLst/>
          </a:prstGeom>
        </p:spPr>
      </p:pic>
      <p:sp>
        <p:nvSpPr>
          <p:cNvPr id="5" name="Titel 1"/>
          <p:cNvSpPr>
            <a:spLocks noGrp="1"/>
          </p:cNvSpPr>
          <p:nvPr>
            <p:ph type="title"/>
          </p:nvPr>
        </p:nvSpPr>
        <p:spPr>
          <a:xfrm>
            <a:off x="2494347" y="260747"/>
            <a:ext cx="3654188" cy="443001"/>
          </a:xfrm>
        </p:spPr>
        <p:txBody>
          <a:bodyPr/>
          <a:lstStyle/>
          <a:p>
            <a:pPr algn="ctr"/>
            <a:r>
              <a:rPr lang="en-GB" dirty="0"/>
              <a:t>Super-FRS EC experiments </a:t>
            </a:r>
            <a:br>
              <a:rPr lang="en-GB" dirty="0"/>
            </a:br>
            <a:r>
              <a:rPr lang="en-GB" dirty="0"/>
              <a:t>scheduled for 2024</a:t>
            </a:r>
          </a:p>
        </p:txBody>
      </p:sp>
      <p:sp>
        <p:nvSpPr>
          <p:cNvPr id="18" name="Textfeld 17"/>
          <p:cNvSpPr txBox="1"/>
          <p:nvPr/>
        </p:nvSpPr>
        <p:spPr>
          <a:xfrm>
            <a:off x="4255294" y="1008157"/>
            <a:ext cx="4637186" cy="860814"/>
          </a:xfrm>
          <a:prstGeom prst="rect">
            <a:avLst/>
          </a:prstGeom>
        </p:spPr>
        <p:txBody>
          <a:bodyPr vert="horz" wrap="square" lIns="51435" tIns="25718" rIns="51435" bIns="25718" rtlCol="0" anchor="t">
            <a:spAutoFit/>
          </a:bodyPr>
          <a:lstStyle/>
          <a:p>
            <a:pPr>
              <a:spcAft>
                <a:spcPts val="450"/>
              </a:spcAft>
            </a:pPr>
            <a:r>
              <a:rPr lang="de-DE" sz="788" b="1" dirty="0">
                <a:solidFill>
                  <a:srgbClr val="0070C0"/>
                </a:solidFill>
                <a:latin typeface="Arial"/>
              </a:rPr>
              <a:t>S160</a:t>
            </a:r>
            <a:r>
              <a:rPr lang="de-DE" sz="788" dirty="0">
                <a:solidFill>
                  <a:prstClr val="black"/>
                </a:solidFill>
                <a:latin typeface="Arial"/>
              </a:rPr>
              <a:t>, </a:t>
            </a:r>
            <a:r>
              <a:rPr lang="de-DE" sz="788" dirty="0" err="1">
                <a:solidFill>
                  <a:prstClr val="black"/>
                </a:solidFill>
                <a:latin typeface="Arial"/>
              </a:rPr>
              <a:t>C.Scheidenberger</a:t>
            </a:r>
            <a:r>
              <a:rPr lang="de-DE" sz="788" dirty="0">
                <a:solidFill>
                  <a:prstClr val="black"/>
                </a:solidFill>
                <a:latin typeface="Arial"/>
              </a:rPr>
              <a:t>, </a:t>
            </a:r>
            <a:r>
              <a:rPr lang="de-DE" sz="788" dirty="0" err="1">
                <a:solidFill>
                  <a:prstClr val="black"/>
                </a:solidFill>
                <a:latin typeface="Arial"/>
              </a:rPr>
              <a:t>E.Haettner</a:t>
            </a:r>
            <a:r>
              <a:rPr lang="de-DE" sz="788" dirty="0">
                <a:solidFill>
                  <a:prstClr val="black"/>
                </a:solidFill>
                <a:latin typeface="Arial"/>
              </a:rPr>
              <a:t> et al.,</a:t>
            </a:r>
            <a:br>
              <a:rPr lang="de-DE" sz="788" dirty="0">
                <a:solidFill>
                  <a:prstClr val="black"/>
                </a:solidFill>
                <a:latin typeface="Arial"/>
              </a:rPr>
            </a:br>
            <a:r>
              <a:rPr lang="en-US" sz="900" b="1" dirty="0">
                <a:solidFill>
                  <a:srgbClr val="B80012"/>
                </a:solidFill>
              </a:rPr>
              <a:t>FRS performance improvements and R&amp;D with heavy-ion beams</a:t>
            </a:r>
          </a:p>
          <a:p>
            <a:pPr>
              <a:spcAft>
                <a:spcPts val="450"/>
              </a:spcAft>
            </a:pPr>
            <a:r>
              <a:rPr lang="en-US" sz="788" b="1" dirty="0">
                <a:solidFill>
                  <a:srgbClr val="002060"/>
                </a:solidFill>
                <a:ea typeface="Times New Roman" panose="02020603050405020304" pitchFamily="18" charset="0"/>
                <a:cs typeface="Times New Roman" panose="02020603050405020304" pitchFamily="18" charset="0"/>
              </a:rPr>
              <a:t>Improvement of separation and identification capabilities</a:t>
            </a:r>
            <a:br>
              <a:rPr lang="en-US" sz="788" b="1" dirty="0">
                <a:solidFill>
                  <a:srgbClr val="002060"/>
                </a:solidFill>
                <a:ea typeface="Times New Roman" panose="02020603050405020304" pitchFamily="18" charset="0"/>
                <a:cs typeface="Times New Roman" panose="02020603050405020304" pitchFamily="18" charset="0"/>
              </a:rPr>
            </a:br>
            <a:r>
              <a:rPr lang="en-US" sz="788" b="1" dirty="0">
                <a:solidFill>
                  <a:srgbClr val="002060"/>
                </a:solidFill>
                <a:ea typeface="Times New Roman" panose="02020603050405020304" pitchFamily="18" charset="0"/>
                <a:cs typeface="Times New Roman" panose="02020603050405020304" pitchFamily="18" charset="0"/>
              </a:rPr>
              <a:t>Transmission increase</a:t>
            </a:r>
            <a:br>
              <a:rPr lang="en-US" sz="788" b="1" dirty="0">
                <a:solidFill>
                  <a:srgbClr val="002060"/>
                </a:solidFill>
                <a:ea typeface="Times New Roman" panose="02020603050405020304" pitchFamily="18" charset="0"/>
                <a:cs typeface="Times New Roman" panose="02020603050405020304" pitchFamily="18" charset="0"/>
              </a:rPr>
            </a:br>
            <a:r>
              <a:rPr lang="en-US" sz="788" b="1" dirty="0">
                <a:solidFill>
                  <a:srgbClr val="002060"/>
                </a:solidFill>
                <a:ea typeface="Times New Roman" panose="02020603050405020304" pitchFamily="18" charset="0"/>
                <a:cs typeface="Times New Roman" panose="02020603050405020304" pitchFamily="18" charset="0"/>
              </a:rPr>
              <a:t>Improvement of identification and rate capabilities</a:t>
            </a:r>
            <a:br>
              <a:rPr lang="en-US" sz="788" b="1" dirty="0">
                <a:solidFill>
                  <a:srgbClr val="002060"/>
                </a:solidFill>
                <a:ea typeface="Times New Roman" panose="02020603050405020304" pitchFamily="18" charset="0"/>
                <a:cs typeface="Times New Roman" panose="02020603050405020304" pitchFamily="18" charset="0"/>
              </a:rPr>
            </a:br>
            <a:r>
              <a:rPr lang="en-US" sz="788" b="1" dirty="0">
                <a:solidFill>
                  <a:srgbClr val="002060"/>
                </a:solidFill>
                <a:ea typeface="Times New Roman" panose="02020603050405020304" pitchFamily="18" charset="0"/>
                <a:cs typeface="Times New Roman" panose="02020603050405020304" pitchFamily="18" charset="0"/>
              </a:rPr>
              <a:t>Test of newly developed detectors</a:t>
            </a:r>
            <a:endParaRPr lang="en-US" sz="788" dirty="0"/>
          </a:p>
        </p:txBody>
      </p:sp>
      <p:sp>
        <p:nvSpPr>
          <p:cNvPr id="10" name="Textfeld 9"/>
          <p:cNvSpPr txBox="1"/>
          <p:nvPr/>
        </p:nvSpPr>
        <p:spPr>
          <a:xfrm>
            <a:off x="109623" y="987054"/>
            <a:ext cx="3903578" cy="588688"/>
          </a:xfrm>
          <a:prstGeom prst="rect">
            <a:avLst/>
          </a:prstGeom>
        </p:spPr>
        <p:txBody>
          <a:bodyPr vert="horz" wrap="square" lIns="51435" tIns="25718" rIns="51435" bIns="25718" rtlCol="0" anchor="t">
            <a:spAutoFit/>
          </a:bodyPr>
          <a:lstStyle/>
          <a:p>
            <a:r>
              <a:rPr lang="de-DE" sz="788" b="1" dirty="0">
                <a:solidFill>
                  <a:srgbClr val="0070C0"/>
                </a:solidFill>
                <a:latin typeface="Arial"/>
              </a:rPr>
              <a:t>S117</a:t>
            </a:r>
            <a:r>
              <a:rPr lang="de-DE" sz="788" dirty="0">
                <a:solidFill>
                  <a:prstClr val="black"/>
                </a:solidFill>
                <a:latin typeface="Arial"/>
              </a:rPr>
              <a:t>, </a:t>
            </a:r>
            <a:r>
              <a:rPr lang="de-DE" sz="788" dirty="0" err="1">
                <a:solidFill>
                  <a:prstClr val="black"/>
                </a:solidFill>
                <a:latin typeface="Arial"/>
              </a:rPr>
              <a:t>P.Constantin</a:t>
            </a:r>
            <a:r>
              <a:rPr lang="de-DE" sz="788" dirty="0">
                <a:solidFill>
                  <a:prstClr val="black"/>
                </a:solidFill>
                <a:latin typeface="Arial"/>
              </a:rPr>
              <a:t>, </a:t>
            </a:r>
            <a:r>
              <a:rPr lang="de-DE" sz="788" dirty="0" err="1">
                <a:solidFill>
                  <a:prstClr val="black"/>
                </a:solidFill>
                <a:latin typeface="Arial"/>
              </a:rPr>
              <a:t>T.Dickel</a:t>
            </a:r>
            <a:r>
              <a:rPr lang="de-DE" sz="788" dirty="0">
                <a:solidFill>
                  <a:prstClr val="black"/>
                </a:solidFill>
                <a:latin typeface="Arial"/>
              </a:rPr>
              <a:t> et al.,</a:t>
            </a:r>
            <a:br>
              <a:rPr lang="de-DE" sz="788" dirty="0">
                <a:solidFill>
                  <a:prstClr val="black"/>
                </a:solidFill>
                <a:latin typeface="Arial"/>
              </a:rPr>
            </a:br>
            <a:r>
              <a:rPr lang="en-US" sz="900" b="1" dirty="0">
                <a:solidFill>
                  <a:srgbClr val="B80012"/>
                </a:solidFill>
              </a:rPr>
              <a:t>In-cell multi-nucleon transfer reactions at the FRS Ion Catcher</a:t>
            </a:r>
            <a:br>
              <a:rPr lang="en-US" sz="900" b="1" dirty="0">
                <a:solidFill>
                  <a:srgbClr val="B80012"/>
                </a:solidFill>
              </a:rPr>
            </a:br>
            <a:endParaRPr lang="en-US" sz="900" b="1" dirty="0">
              <a:solidFill>
                <a:srgbClr val="B80012"/>
              </a:solidFill>
            </a:endParaRPr>
          </a:p>
          <a:p>
            <a:r>
              <a:rPr lang="en-US" sz="900" b="1" dirty="0">
                <a:solidFill>
                  <a:srgbClr val="002060"/>
                </a:solidFill>
                <a:ea typeface="Times New Roman" panose="02020603050405020304" pitchFamily="18" charset="0"/>
                <a:cs typeface="Times New Roman" panose="02020603050405020304" pitchFamily="18" charset="0"/>
              </a:rPr>
              <a:t>Pilot study for Super-FRS with slowed-down primary beams at FRS</a:t>
            </a:r>
            <a:endParaRPr lang="de-DE" sz="900" b="1" dirty="0">
              <a:solidFill>
                <a:srgbClr val="B80012"/>
              </a:solidFill>
            </a:endParaRPr>
          </a:p>
        </p:txBody>
      </p:sp>
      <p:sp>
        <p:nvSpPr>
          <p:cNvPr id="3" name="Rechteck 2"/>
          <p:cNvSpPr/>
          <p:nvPr/>
        </p:nvSpPr>
        <p:spPr>
          <a:xfrm>
            <a:off x="156171" y="3060963"/>
            <a:ext cx="4104317" cy="975332"/>
          </a:xfrm>
          <a:prstGeom prst="rect">
            <a:avLst/>
          </a:prstGeom>
        </p:spPr>
        <p:txBody>
          <a:bodyPr wrap="square">
            <a:spAutoFit/>
          </a:bodyPr>
          <a:lstStyle/>
          <a:p>
            <a:r>
              <a:rPr lang="de-DE" sz="788" b="1" dirty="0">
                <a:solidFill>
                  <a:srgbClr val="0070C0"/>
                </a:solidFill>
              </a:rPr>
              <a:t>Bio-BARB</a:t>
            </a:r>
            <a:r>
              <a:rPr lang="de-DE" sz="788" dirty="0">
                <a:solidFill>
                  <a:prstClr val="black"/>
                </a:solidFill>
              </a:rPr>
              <a:t> </a:t>
            </a:r>
            <a:r>
              <a:rPr lang="de-DE" sz="788" dirty="0" err="1">
                <a:solidFill>
                  <a:prstClr val="black"/>
                </a:solidFill>
              </a:rPr>
              <a:t>M.Durante</a:t>
            </a:r>
            <a:r>
              <a:rPr lang="de-DE" sz="788" dirty="0">
                <a:solidFill>
                  <a:prstClr val="black"/>
                </a:solidFill>
              </a:rPr>
              <a:t>, </a:t>
            </a:r>
            <a:r>
              <a:rPr lang="de-DE" sz="788" dirty="0" err="1">
                <a:solidFill>
                  <a:prstClr val="black"/>
                </a:solidFill>
              </a:rPr>
              <a:t>K.Parodi</a:t>
            </a:r>
            <a:r>
              <a:rPr lang="de-DE" sz="788" dirty="0">
                <a:solidFill>
                  <a:prstClr val="black"/>
                </a:solidFill>
              </a:rPr>
              <a:t>, </a:t>
            </a:r>
            <a:r>
              <a:rPr lang="de-DE" sz="788" dirty="0" err="1">
                <a:solidFill>
                  <a:prstClr val="black"/>
                </a:solidFill>
              </a:rPr>
              <a:t>C.Scheidenberger</a:t>
            </a:r>
            <a:br>
              <a:rPr lang="de-DE" sz="788" dirty="0">
                <a:solidFill>
                  <a:prstClr val="black"/>
                </a:solidFill>
              </a:rPr>
            </a:br>
            <a:r>
              <a:rPr lang="en-US" sz="900" b="1" dirty="0">
                <a:solidFill>
                  <a:srgbClr val="B80012"/>
                </a:solidFill>
              </a:rPr>
              <a:t>Radioactive beams for the animal tumor treatment</a:t>
            </a:r>
          </a:p>
          <a:p>
            <a:endParaRPr lang="en-US" sz="900" b="1" dirty="0">
              <a:solidFill>
                <a:srgbClr val="B80012"/>
              </a:solidFill>
            </a:endParaRPr>
          </a:p>
          <a:p>
            <a:r>
              <a:rPr lang="en-US" sz="900" b="1" dirty="0">
                <a:solidFill>
                  <a:srgbClr val="002060"/>
                </a:solidFill>
                <a:ea typeface="Times New Roman" panose="02020603050405020304" pitchFamily="18" charset="0"/>
                <a:cs typeface="Times New Roman" panose="02020603050405020304" pitchFamily="18" charset="0"/>
              </a:rPr>
              <a:t>First tumor treatment with RIBs</a:t>
            </a:r>
          </a:p>
          <a:p>
            <a:endParaRPr lang="en-US" sz="900" b="1" dirty="0">
              <a:solidFill>
                <a:srgbClr val="B80012"/>
              </a:solidFill>
            </a:endParaRPr>
          </a:p>
          <a:p>
            <a:endParaRPr lang="de-DE" sz="1350" dirty="0"/>
          </a:p>
        </p:txBody>
      </p:sp>
      <p:sp>
        <p:nvSpPr>
          <p:cNvPr id="13" name="Rechteck 12"/>
          <p:cNvSpPr/>
          <p:nvPr/>
        </p:nvSpPr>
        <p:spPr>
          <a:xfrm>
            <a:off x="4355976" y="3097218"/>
            <a:ext cx="4007631" cy="629083"/>
          </a:xfrm>
          <a:prstGeom prst="rect">
            <a:avLst/>
          </a:prstGeom>
        </p:spPr>
        <p:txBody>
          <a:bodyPr wrap="square">
            <a:spAutoFit/>
          </a:bodyPr>
          <a:lstStyle/>
          <a:p>
            <a:r>
              <a:rPr lang="de-DE" sz="788" b="1" dirty="0">
                <a:solidFill>
                  <a:srgbClr val="0070C0"/>
                </a:solidFill>
              </a:rPr>
              <a:t>S174</a:t>
            </a:r>
            <a:r>
              <a:rPr lang="de-DE" sz="788" dirty="0">
                <a:solidFill>
                  <a:prstClr val="black"/>
                </a:solidFill>
              </a:rPr>
              <a:t>: </a:t>
            </a:r>
            <a:r>
              <a:rPr lang="de-DE" sz="788" dirty="0" err="1">
                <a:solidFill>
                  <a:prstClr val="black"/>
                </a:solidFill>
              </a:rPr>
              <a:t>E.Vardaci</a:t>
            </a:r>
            <a:r>
              <a:rPr lang="de-DE" sz="788" dirty="0">
                <a:solidFill>
                  <a:prstClr val="black"/>
                </a:solidFill>
              </a:rPr>
              <a:t>, </a:t>
            </a:r>
            <a:r>
              <a:rPr lang="de-DE" sz="788" dirty="0" err="1">
                <a:solidFill>
                  <a:prstClr val="black"/>
                </a:solidFill>
              </a:rPr>
              <a:t>S.Kraft-Bermuth</a:t>
            </a:r>
            <a:r>
              <a:rPr lang="de-DE" sz="788" dirty="0">
                <a:solidFill>
                  <a:prstClr val="black"/>
                </a:solidFill>
              </a:rPr>
              <a:t> et al.,</a:t>
            </a:r>
            <a:br>
              <a:rPr lang="de-DE" sz="788" dirty="0">
                <a:solidFill>
                  <a:prstClr val="black"/>
                </a:solidFill>
              </a:rPr>
            </a:br>
            <a:r>
              <a:rPr lang="en-US" sz="900" b="1" dirty="0">
                <a:solidFill>
                  <a:srgbClr val="B80012"/>
                </a:solidFill>
              </a:rPr>
              <a:t>In-beam test of a </a:t>
            </a:r>
            <a:r>
              <a:rPr lang="en-US" sz="900" b="1" dirty="0" err="1">
                <a:solidFill>
                  <a:srgbClr val="B80012"/>
                </a:solidFill>
              </a:rPr>
              <a:t>ToF</a:t>
            </a:r>
            <a:r>
              <a:rPr lang="en-US" sz="900" b="1" dirty="0">
                <a:solidFill>
                  <a:srgbClr val="B80012"/>
                </a:solidFill>
              </a:rPr>
              <a:t>-</a:t>
            </a:r>
            <a:r>
              <a:rPr lang="en-US" sz="900" b="1" dirty="0">
                <a:solidFill>
                  <a:srgbClr val="B80012"/>
                </a:solidFill>
                <a:latin typeface="Symbol" panose="05050102010706020507" pitchFamily="18" charset="2"/>
              </a:rPr>
              <a:t>D</a:t>
            </a:r>
            <a:r>
              <a:rPr lang="en-US" sz="900" b="1" dirty="0">
                <a:solidFill>
                  <a:srgbClr val="B80012"/>
                </a:solidFill>
              </a:rPr>
              <a:t>E-E method for MNT reactions</a:t>
            </a:r>
          </a:p>
          <a:p>
            <a:endParaRPr lang="en-US" sz="900" b="1" dirty="0">
              <a:solidFill>
                <a:srgbClr val="002060"/>
              </a:solidFill>
              <a:ea typeface="Times New Roman" panose="02020603050405020304" pitchFamily="18" charset="0"/>
              <a:cs typeface="Times New Roman" panose="02020603050405020304" pitchFamily="18" charset="0"/>
            </a:endParaRPr>
          </a:p>
          <a:p>
            <a:r>
              <a:rPr lang="en-US" sz="900" b="1" dirty="0">
                <a:solidFill>
                  <a:srgbClr val="002060"/>
                </a:solidFill>
                <a:ea typeface="Times New Roman" panose="02020603050405020304" pitchFamily="18" charset="0"/>
                <a:cs typeface="Times New Roman" panose="02020603050405020304" pitchFamily="18" charset="0"/>
              </a:rPr>
              <a:t>New ID scheme (A,Z) for low-E beams</a:t>
            </a:r>
            <a:endParaRPr lang="de-DE" sz="1350" dirty="0"/>
          </a:p>
        </p:txBody>
      </p:sp>
      <p:pic>
        <p:nvPicPr>
          <p:cNvPr id="4" name="Grafik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4607" y="3667319"/>
            <a:ext cx="3309801" cy="980598"/>
          </a:xfrm>
          <a:prstGeom prst="rect">
            <a:avLst/>
          </a:prstGeom>
        </p:spPr>
      </p:pic>
      <p:pic>
        <p:nvPicPr>
          <p:cNvPr id="47" name="Grafik 46"/>
          <p:cNvPicPr>
            <a:picLocks noChangeAspect="1"/>
          </p:cNvPicPr>
          <p:nvPr/>
        </p:nvPicPr>
        <p:blipFill>
          <a:blip r:embed="rId5" cstate="screen">
            <a:extLst>
              <a:ext uri="{28A0092B-C50C-407E-A947-70E740481C1C}">
                <a14:useLocalDpi xmlns:a14="http://schemas.microsoft.com/office/drawing/2010/main"/>
              </a:ext>
            </a:extLst>
          </a:blip>
          <a:stretch/>
        </p:blipFill>
        <p:spPr>
          <a:xfrm>
            <a:off x="179512" y="1613765"/>
            <a:ext cx="2504461" cy="1246017"/>
          </a:xfrm>
          <a:prstGeom prst="rect">
            <a:avLst/>
          </a:prstGeom>
          <a:ln>
            <a:noFill/>
          </a:ln>
        </p:spPr>
      </p:pic>
      <p:pic>
        <p:nvPicPr>
          <p:cNvPr id="8" name="Grafik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0425" y="3723878"/>
            <a:ext cx="1289768" cy="795953"/>
          </a:xfrm>
          <a:prstGeom prst="rect">
            <a:avLst/>
          </a:prstGeom>
        </p:spPr>
      </p:pic>
      <p:pic>
        <p:nvPicPr>
          <p:cNvPr id="11" name="Grafik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88620" y="3723878"/>
            <a:ext cx="841622" cy="795953"/>
          </a:xfrm>
          <a:prstGeom prst="rect">
            <a:avLst/>
          </a:prstGeom>
        </p:spPr>
      </p:pic>
      <p:cxnSp>
        <p:nvCxnSpPr>
          <p:cNvPr id="85" name="Gerade Verbindung mit Pfeil 84"/>
          <p:cNvCxnSpPr/>
          <p:nvPr/>
        </p:nvCxnSpPr>
        <p:spPr>
          <a:xfrm>
            <a:off x="324668" y="4222669"/>
            <a:ext cx="923925" cy="0"/>
          </a:xfrm>
          <a:prstGeom prst="straightConnector1">
            <a:avLst/>
          </a:prstGeom>
          <a:ln w="7620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6" name="Textfeld 85"/>
          <p:cNvSpPr txBox="1"/>
          <p:nvPr/>
        </p:nvSpPr>
        <p:spPr>
          <a:xfrm>
            <a:off x="323528" y="3900710"/>
            <a:ext cx="391774" cy="276999"/>
          </a:xfrm>
          <a:prstGeom prst="rect">
            <a:avLst/>
          </a:prstGeom>
          <a:solidFill>
            <a:srgbClr val="FFFF00"/>
          </a:solidFill>
          <a:ln>
            <a:solidFill>
              <a:schemeClr val="tx1"/>
            </a:solidFill>
          </a:ln>
        </p:spPr>
        <p:txBody>
          <a:bodyPr vert="horz" wrap="none" lIns="68580" tIns="34290" rIns="68580" bIns="34290" rtlCol="0" anchor="t">
            <a:spAutoFit/>
          </a:bodyPr>
          <a:lstStyle/>
          <a:p>
            <a:pPr algn="l"/>
            <a:r>
              <a:rPr lang="de-DE" sz="1350" baseline="30000" dirty="0"/>
              <a:t>11</a:t>
            </a:r>
            <a:r>
              <a:rPr lang="de-DE" sz="1350" dirty="0"/>
              <a:t>C</a:t>
            </a:r>
          </a:p>
        </p:txBody>
      </p:sp>
      <p:sp>
        <p:nvSpPr>
          <p:cNvPr id="2" name="Footer Placeholder 1">
            <a:extLst>
              <a:ext uri="{FF2B5EF4-FFF2-40B4-BE49-F238E27FC236}">
                <a16:creationId xmlns:a16="http://schemas.microsoft.com/office/drawing/2014/main" id="{9572518E-36AE-DE33-A693-078036EF4359}"/>
              </a:ext>
            </a:extLst>
          </p:cNvPr>
          <p:cNvSpPr>
            <a:spLocks noGrp="1"/>
          </p:cNvSpPr>
          <p:nvPr>
            <p:ph type="ftr" sz="quarter" idx="3"/>
          </p:nvPr>
        </p:nvSpPr>
        <p:spPr/>
        <p:txBody>
          <a:bodyPr/>
          <a:lstStyle/>
          <a:p>
            <a:pPr algn="l">
              <a:defRPr/>
            </a:pPr>
            <a:r>
              <a:rPr lang="de-DE"/>
              <a:t>W. Korten - FAIR/GSI research retreat</a:t>
            </a:r>
          </a:p>
        </p:txBody>
      </p:sp>
      <p:sp>
        <p:nvSpPr>
          <p:cNvPr id="6" name="Slide Number Placeholder 5">
            <a:extLst>
              <a:ext uri="{FF2B5EF4-FFF2-40B4-BE49-F238E27FC236}">
                <a16:creationId xmlns:a16="http://schemas.microsoft.com/office/drawing/2014/main" id="{213B123B-72D4-E4E0-1D8B-5EA909BACE23}"/>
              </a:ext>
            </a:extLst>
          </p:cNvPr>
          <p:cNvSpPr>
            <a:spLocks noGrp="1"/>
          </p:cNvSpPr>
          <p:nvPr>
            <p:ph type="sldNum" sz="quarter" idx="12"/>
          </p:nvPr>
        </p:nvSpPr>
        <p:spPr/>
        <p:txBody>
          <a:bodyPr/>
          <a:lstStyle/>
          <a:p>
            <a:pPr>
              <a:defRPr/>
            </a:pPr>
            <a:fld id="{125CBDDA-5CCF-8748-8988-9DC6C8981774}" type="slidenum">
              <a:rPr lang="de-DE" smtClean="0"/>
              <a:t>24</a:t>
            </a:fld>
            <a:endParaRPr lang="de-DE"/>
          </a:p>
        </p:txBody>
      </p:sp>
    </p:spTree>
    <p:extLst>
      <p:ext uri="{BB962C8B-B14F-4D97-AF65-F5344CB8AC3E}">
        <p14:creationId xmlns:p14="http://schemas.microsoft.com/office/powerpoint/2010/main" val="2826383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FA5298-9CCB-5958-9B49-0E4795D051E2}"/>
              </a:ext>
            </a:extLst>
          </p:cNvPr>
          <p:cNvSpPr>
            <a:spLocks noGrp="1"/>
          </p:cNvSpPr>
          <p:nvPr>
            <p:ph type="sldNum" sz="quarter" idx="12"/>
          </p:nvPr>
        </p:nvSpPr>
        <p:spPr/>
        <p:txBody>
          <a:bodyPr/>
          <a:lstStyle/>
          <a:p>
            <a:fld id="{416848E8-CC04-444E-86B4-D89650A33C4B}" type="slidenum">
              <a:rPr lang="en-IT" smtClean="0"/>
              <a:t>25</a:t>
            </a:fld>
            <a:endParaRPr lang="en-IT"/>
          </a:p>
        </p:txBody>
      </p:sp>
      <p:sp>
        <p:nvSpPr>
          <p:cNvPr id="3" name="Footer Placeholder 2">
            <a:extLst>
              <a:ext uri="{FF2B5EF4-FFF2-40B4-BE49-F238E27FC236}">
                <a16:creationId xmlns:a16="http://schemas.microsoft.com/office/drawing/2014/main" id="{BE2EAD04-1DD5-52FB-FA8E-58EE081510BF}"/>
              </a:ext>
            </a:extLst>
          </p:cNvPr>
          <p:cNvSpPr>
            <a:spLocks noGrp="1"/>
          </p:cNvSpPr>
          <p:nvPr>
            <p:ph type="ftr" sz="quarter" idx="3"/>
          </p:nvPr>
        </p:nvSpPr>
        <p:spPr/>
        <p:txBody>
          <a:bodyPr/>
          <a:lstStyle/>
          <a:p>
            <a:pPr algn="l"/>
            <a:r>
              <a:rPr lang="de-DE"/>
              <a:t>W. Korten - FAIR/GSI research retreat</a:t>
            </a:r>
            <a:endParaRPr lang="de-DE" dirty="0"/>
          </a:p>
        </p:txBody>
      </p:sp>
      <p:sp>
        <p:nvSpPr>
          <p:cNvPr id="4" name="Google Shape;125;p27">
            <a:extLst>
              <a:ext uri="{FF2B5EF4-FFF2-40B4-BE49-F238E27FC236}">
                <a16:creationId xmlns:a16="http://schemas.microsoft.com/office/drawing/2014/main" id="{1D30A8A1-AAF1-CA9D-2EB0-B9B40C2CFA98}"/>
              </a:ext>
            </a:extLst>
          </p:cNvPr>
          <p:cNvSpPr txBox="1"/>
          <p:nvPr/>
        </p:nvSpPr>
        <p:spPr bwMode="auto">
          <a:xfrm>
            <a:off x="975600" y="75600"/>
            <a:ext cx="6071038" cy="700920"/>
          </a:xfrm>
          <a:prstGeom prst="rect">
            <a:avLst/>
          </a:prstGeom>
          <a:noFill/>
          <a:ln>
            <a:noFill/>
          </a:ln>
        </p:spPr>
        <p:txBody>
          <a:bodyPr spcFirstLastPara="1" wrap="square" lIns="91422" tIns="45698" rIns="91422" bIns="45698" anchor="b" anchorCtr="0">
            <a:noAutofit/>
          </a:bodyPr>
          <a:lstStyle/>
          <a:p>
            <a:pPr marL="0" marR="0" lvl="0" indent="0" algn="l">
              <a:lnSpc>
                <a:spcPct val="100000"/>
              </a:lnSpc>
              <a:spcBef>
                <a:spcPts val="0"/>
              </a:spcBef>
              <a:spcAft>
                <a:spcPts val="0"/>
              </a:spcAft>
              <a:buNone/>
              <a:defRPr/>
            </a:pPr>
            <a:r>
              <a:rPr lang="en" sz="2000" b="1" dirty="0">
                <a:solidFill>
                  <a:srgbClr val="333333"/>
                </a:solidFill>
                <a:latin typeface="Arial"/>
                <a:ea typeface="Arial"/>
                <a:cs typeface="Arial"/>
              </a:rPr>
              <a:t>R3B</a:t>
            </a:r>
            <a:r>
              <a:rPr lang="en" sz="2000" b="1" i="0" u="none" strike="noStrike" cap="none" dirty="0">
                <a:solidFill>
                  <a:srgbClr val="333333"/>
                </a:solidFill>
                <a:latin typeface="Arial"/>
                <a:ea typeface="Arial"/>
                <a:cs typeface="Arial"/>
              </a:rPr>
              <a:t> Phase-0 in 2024/25</a:t>
            </a:r>
            <a:endParaRPr sz="2000" b="0" i="0" u="none" strike="noStrike" cap="none" dirty="0">
              <a:solidFill>
                <a:srgbClr val="333333"/>
              </a:solidFill>
              <a:latin typeface="Arial"/>
              <a:ea typeface="Arial"/>
              <a:cs typeface="Arial"/>
            </a:endParaRPr>
          </a:p>
        </p:txBody>
      </p:sp>
      <p:pic>
        <p:nvPicPr>
          <p:cNvPr id="5" name="Grafik 36">
            <a:extLst>
              <a:ext uri="{FF2B5EF4-FFF2-40B4-BE49-F238E27FC236}">
                <a16:creationId xmlns:a16="http://schemas.microsoft.com/office/drawing/2014/main" id="{34141E71-E0F9-4E84-59AB-5C68951FE5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8251371" y="-16633"/>
            <a:ext cx="892628" cy="892628"/>
          </a:xfrm>
          <a:prstGeom prst="rect">
            <a:avLst/>
          </a:prstGeom>
        </p:spPr>
      </p:pic>
      <p:pic>
        <p:nvPicPr>
          <p:cNvPr id="6" name="Picture 5" descr="NUSTAR-Logo">
            <a:extLst>
              <a:ext uri="{FF2B5EF4-FFF2-40B4-BE49-F238E27FC236}">
                <a16:creationId xmlns:a16="http://schemas.microsoft.com/office/drawing/2014/main" id="{60FE8A7B-4411-44FC-27B0-1463BE11CA2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9" y="223"/>
            <a:ext cx="95999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C4BDEFB-21EE-C235-3EE0-CB6A0D794DF4}"/>
              </a:ext>
            </a:extLst>
          </p:cNvPr>
          <p:cNvSpPr txBox="1"/>
          <p:nvPr/>
        </p:nvSpPr>
        <p:spPr>
          <a:xfrm>
            <a:off x="135805" y="960025"/>
            <a:ext cx="4436195" cy="738664"/>
          </a:xfrm>
          <a:prstGeom prst="rect">
            <a:avLst/>
          </a:prstGeom>
          <a:noFill/>
        </p:spPr>
        <p:txBody>
          <a:bodyPr wrap="square" rtlCol="0">
            <a:spAutoFit/>
          </a:bodyPr>
          <a:lstStyle/>
          <a:p>
            <a:pPr marL="214313" indent="-214313">
              <a:buFont typeface="Arial" panose="020B0604020202020204" pitchFamily="34" charset="0"/>
              <a:buChar char="•"/>
            </a:pPr>
            <a:r>
              <a:rPr lang="en-GB" sz="1400" b="1" dirty="0"/>
              <a:t>Experiment S091, M. Petri et al., (14 shifts A+)</a:t>
            </a:r>
          </a:p>
          <a:p>
            <a:pPr marL="214313" indent="-214313">
              <a:buFont typeface="Arial" panose="020B0604020202020204" pitchFamily="34" charset="0"/>
              <a:buChar char="•"/>
            </a:pPr>
            <a:r>
              <a:rPr lang="en-GB" sz="1400" dirty="0"/>
              <a:t>Probing short range nucleon-nucleon correlations in atomic nuclei via (</a:t>
            </a:r>
            <a:r>
              <a:rPr lang="en-GB" sz="1400" dirty="0" err="1"/>
              <a:t>p,pd</a:t>
            </a:r>
            <a:r>
              <a:rPr lang="en-GB" sz="1400" dirty="0"/>
              <a:t>) QFS Reactions</a:t>
            </a:r>
          </a:p>
        </p:txBody>
      </p:sp>
      <p:pic>
        <p:nvPicPr>
          <p:cNvPr id="8" name="Picture 84">
            <a:extLst>
              <a:ext uri="{FF2B5EF4-FFF2-40B4-BE49-F238E27FC236}">
                <a16:creationId xmlns:a16="http://schemas.microsoft.com/office/drawing/2014/main" id="{F0323E78-B13C-1932-4E47-2A1652E33F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627953"/>
            <a:ext cx="2580767" cy="1046489"/>
          </a:xfrm>
          <a:prstGeom prst="rect">
            <a:avLst/>
          </a:prstGeom>
        </p:spPr>
      </p:pic>
      <p:sp>
        <p:nvSpPr>
          <p:cNvPr id="10" name="TextBox 4">
            <a:extLst>
              <a:ext uri="{FF2B5EF4-FFF2-40B4-BE49-F238E27FC236}">
                <a16:creationId xmlns:a16="http://schemas.microsoft.com/office/drawing/2014/main" id="{9DED364F-0F70-0980-29D9-8A09182A3022}"/>
              </a:ext>
            </a:extLst>
          </p:cNvPr>
          <p:cNvSpPr txBox="1"/>
          <p:nvPr/>
        </p:nvSpPr>
        <p:spPr>
          <a:xfrm>
            <a:off x="68741" y="4584857"/>
            <a:ext cx="3740483" cy="461665"/>
          </a:xfrm>
          <a:prstGeom prst="rect">
            <a:avLst/>
          </a:prstGeom>
          <a:noFill/>
          <a:ln>
            <a:solidFill>
              <a:schemeClr val="accent1"/>
            </a:solidFill>
          </a:ln>
        </p:spPr>
        <p:txBody>
          <a:bodyPr wrap="square" rtlCol="0">
            <a:spAutoFit/>
          </a:bodyPr>
          <a:lstStyle/>
          <a:p>
            <a:pPr marL="171450" indent="-171450">
              <a:buFont typeface="Wingdings" pitchFamily="2" charset="2"/>
              <a:buChar char="à"/>
            </a:pPr>
            <a:r>
              <a:rPr lang="en-GB" sz="1200" dirty="0">
                <a:sym typeface="Wingdings" pitchFamily="2" charset="2"/>
              </a:rPr>
              <a:t>quasi-elastic removal of deuterons to confirm deuteron correlations for small relative distances</a:t>
            </a:r>
            <a:endParaRPr lang="en-GB" sz="1200" dirty="0"/>
          </a:p>
        </p:txBody>
      </p:sp>
      <p:pic>
        <p:nvPicPr>
          <p:cNvPr id="12" name="Picture 4">
            <a:extLst>
              <a:ext uri="{FF2B5EF4-FFF2-40B4-BE49-F238E27FC236}">
                <a16:creationId xmlns:a16="http://schemas.microsoft.com/office/drawing/2014/main" id="{014DC014-C136-086E-3AA3-02485E28BF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57896" y="1656739"/>
            <a:ext cx="1270016" cy="945491"/>
          </a:xfrm>
          <a:prstGeom prst="rect">
            <a:avLst/>
          </a:prstGeom>
        </p:spPr>
      </p:pic>
      <p:pic>
        <p:nvPicPr>
          <p:cNvPr id="13" name="3 Imagen">
            <a:extLst>
              <a:ext uri="{FF2B5EF4-FFF2-40B4-BE49-F238E27FC236}">
                <a16:creationId xmlns:a16="http://schemas.microsoft.com/office/drawing/2014/main" id="{7AB6F44C-9235-6887-0189-56054E0007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8360" y="2604599"/>
            <a:ext cx="2915502" cy="1945115"/>
          </a:xfrm>
          <a:prstGeom prst="rect">
            <a:avLst/>
          </a:prstGeom>
        </p:spPr>
      </p:pic>
      <p:sp>
        <p:nvSpPr>
          <p:cNvPr id="14" name="TextBox 13">
            <a:extLst>
              <a:ext uri="{FF2B5EF4-FFF2-40B4-BE49-F238E27FC236}">
                <a16:creationId xmlns:a16="http://schemas.microsoft.com/office/drawing/2014/main" id="{3532855C-8B33-89EF-1A13-343FB97064DA}"/>
              </a:ext>
            </a:extLst>
          </p:cNvPr>
          <p:cNvSpPr txBox="1"/>
          <p:nvPr/>
        </p:nvSpPr>
        <p:spPr>
          <a:xfrm>
            <a:off x="4749130" y="960024"/>
            <a:ext cx="4394870" cy="1384995"/>
          </a:xfrm>
          <a:prstGeom prst="rect">
            <a:avLst/>
          </a:prstGeom>
          <a:noFill/>
        </p:spPr>
        <p:txBody>
          <a:bodyPr wrap="square" rtlCol="0">
            <a:spAutoFit/>
          </a:bodyPr>
          <a:lstStyle/>
          <a:p>
            <a:pPr marL="214313" indent="-214313">
              <a:buFont typeface="Arial" panose="020B0604020202020204" pitchFamily="34" charset="0"/>
              <a:buChar char="•"/>
            </a:pPr>
            <a:r>
              <a:rPr lang="en-GB" sz="1400" b="1" dirty="0"/>
              <a:t>Experiment S073, A. </a:t>
            </a:r>
            <a:r>
              <a:rPr lang="en-GB" sz="1400" b="1" dirty="0" err="1"/>
              <a:t>Obertelli</a:t>
            </a:r>
            <a:r>
              <a:rPr lang="en-GB" sz="1400" b="1" dirty="0"/>
              <a:t> et al.</a:t>
            </a:r>
            <a:r>
              <a:rPr lang="en-GB" sz="1400" dirty="0"/>
              <a:t> (</a:t>
            </a:r>
            <a:r>
              <a:rPr lang="en-GB" sz="1400" dirty="0" err="1"/>
              <a:t>LoI</a:t>
            </a:r>
            <a:r>
              <a:rPr lang="en-GB" sz="1400" dirty="0"/>
              <a:t> in 2020)</a:t>
            </a:r>
          </a:p>
          <a:p>
            <a:pPr marL="214313" indent="-214313">
              <a:buFont typeface="Arial" panose="020B0604020202020204" pitchFamily="34" charset="0"/>
              <a:buChar char="•"/>
            </a:pPr>
            <a:r>
              <a:rPr lang="en-GB" sz="1400" dirty="0"/>
              <a:t>Matter radius of hypertriton at R3B via </a:t>
            </a:r>
            <a:r>
              <a:rPr lang="en-GB" sz="1400" b="1" dirty="0">
                <a:solidFill>
                  <a:srgbClr val="FF0000"/>
                </a:solidFill>
              </a:rPr>
              <a:t>interaction cross section method </a:t>
            </a:r>
          </a:p>
          <a:p>
            <a:pPr marL="214313" indent="-214313">
              <a:buFont typeface="Arial" panose="020B0604020202020204" pitchFamily="34" charset="0"/>
              <a:buChar char="•"/>
            </a:pPr>
            <a:r>
              <a:rPr lang="en-GB" sz="1400" dirty="0"/>
              <a:t>new </a:t>
            </a:r>
            <a:r>
              <a:rPr lang="en-GB" sz="1400" b="1" dirty="0"/>
              <a:t>time-projection chamber </a:t>
            </a:r>
            <a:r>
              <a:rPr lang="en-GB" sz="1400" dirty="0"/>
              <a:t>(TPC) under completion (GSI, </a:t>
            </a:r>
            <a:r>
              <a:rPr lang="en-GB" sz="1400" dirty="0" err="1"/>
              <a:t>TUDa</a:t>
            </a:r>
            <a:r>
              <a:rPr lang="en-GB" sz="1400" dirty="0"/>
              <a:t>, USC, CEA </a:t>
            </a:r>
            <a:r>
              <a:rPr lang="en-GB" sz="1400" dirty="0" err="1"/>
              <a:t>Bruyères</a:t>
            </a:r>
            <a:r>
              <a:rPr lang="en-GB" sz="1400" dirty="0"/>
              <a:t>)</a:t>
            </a:r>
          </a:p>
          <a:p>
            <a:pPr marL="214313" indent="-214313">
              <a:buFont typeface="Arial" panose="020B0604020202020204" pitchFamily="34" charset="0"/>
              <a:buChar char="•"/>
            </a:pPr>
            <a:r>
              <a:rPr lang="en-GB" sz="1400" b="1" dirty="0"/>
              <a:t>long-term program </a:t>
            </a:r>
            <a:r>
              <a:rPr lang="en-GB" sz="1400" dirty="0"/>
              <a:t>with a large TPC inside GLAD</a:t>
            </a:r>
            <a:endParaRPr lang="x-none" sz="1400"/>
          </a:p>
        </p:txBody>
      </p:sp>
      <p:pic>
        <p:nvPicPr>
          <p:cNvPr id="15" name="2 Imagen">
            <a:extLst>
              <a:ext uri="{FF2B5EF4-FFF2-40B4-BE49-F238E27FC236}">
                <a16:creationId xmlns:a16="http://schemas.microsoft.com/office/drawing/2014/main" id="{F110A149-9C63-F2BC-5FEA-9D7E546F73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46704" y="2492468"/>
            <a:ext cx="3004667" cy="1945115"/>
          </a:xfrm>
          <a:prstGeom prst="rect">
            <a:avLst/>
          </a:prstGeom>
        </p:spPr>
      </p:pic>
    </p:spTree>
    <p:extLst>
      <p:ext uri="{BB962C8B-B14F-4D97-AF65-F5344CB8AC3E}">
        <p14:creationId xmlns:p14="http://schemas.microsoft.com/office/powerpoint/2010/main" val="2103993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2CD47-B0AB-5085-5FBC-166DF689087C}"/>
              </a:ext>
            </a:extLst>
          </p:cNvPr>
          <p:cNvSpPr>
            <a:spLocks noGrp="1"/>
          </p:cNvSpPr>
          <p:nvPr>
            <p:ph type="title"/>
          </p:nvPr>
        </p:nvSpPr>
        <p:spPr/>
        <p:txBody>
          <a:bodyPr/>
          <a:lstStyle/>
          <a:p>
            <a:r>
              <a:rPr lang="en-DE" sz="1800" b="1">
                <a:solidFill>
                  <a:srgbClr val="000000"/>
                </a:solidFill>
                <a:latin typeface="Calibri"/>
              </a:rPr>
              <a:t>Mass Resolving Power in Isochronous Mode</a:t>
            </a:r>
            <a:endParaRPr lang="en-US" dirty="0"/>
          </a:p>
        </p:txBody>
      </p:sp>
      <p:sp>
        <p:nvSpPr>
          <p:cNvPr id="3" name="Slide Number Placeholder 2">
            <a:extLst>
              <a:ext uri="{FF2B5EF4-FFF2-40B4-BE49-F238E27FC236}">
                <a16:creationId xmlns:a16="http://schemas.microsoft.com/office/drawing/2014/main" id="{C8F968C6-3052-62F9-CB47-DA3774F9DC33}"/>
              </a:ext>
            </a:extLst>
          </p:cNvPr>
          <p:cNvSpPr>
            <a:spLocks noGrp="1"/>
          </p:cNvSpPr>
          <p:nvPr>
            <p:ph type="sldNum" sz="quarter" idx="12"/>
          </p:nvPr>
        </p:nvSpPr>
        <p:spPr/>
        <p:txBody>
          <a:bodyPr/>
          <a:lstStyle/>
          <a:p>
            <a:pPr>
              <a:defRPr/>
            </a:pPr>
            <a:fld id="{125CBDDA-5CCF-8748-8988-9DC6C8981774}" type="slidenum">
              <a:rPr lang="de-DE" smtClean="0"/>
              <a:t>26</a:t>
            </a:fld>
            <a:endParaRPr lang="de-DE"/>
          </a:p>
        </p:txBody>
      </p:sp>
      <p:sp>
        <p:nvSpPr>
          <p:cNvPr id="4" name="Footer Placeholder 3">
            <a:extLst>
              <a:ext uri="{FF2B5EF4-FFF2-40B4-BE49-F238E27FC236}">
                <a16:creationId xmlns:a16="http://schemas.microsoft.com/office/drawing/2014/main" id="{3706653B-4D65-D050-2B0B-76C6AF03301F}"/>
              </a:ext>
            </a:extLst>
          </p:cNvPr>
          <p:cNvSpPr>
            <a:spLocks noGrp="1"/>
          </p:cNvSpPr>
          <p:nvPr>
            <p:ph type="ftr" sz="quarter" idx="3"/>
          </p:nvPr>
        </p:nvSpPr>
        <p:spPr/>
        <p:txBody>
          <a:bodyPr/>
          <a:lstStyle/>
          <a:p>
            <a:pPr algn="l">
              <a:defRPr/>
            </a:pPr>
            <a:r>
              <a:rPr lang="de-DE"/>
              <a:t>W. Korten - FAIR/GSI research retreat</a:t>
            </a:r>
          </a:p>
        </p:txBody>
      </p:sp>
      <p:pic>
        <p:nvPicPr>
          <p:cNvPr id="5" name="Picture 4">
            <a:extLst>
              <a:ext uri="{FF2B5EF4-FFF2-40B4-BE49-F238E27FC236}">
                <a16:creationId xmlns:a16="http://schemas.microsoft.com/office/drawing/2014/main" id="{7B0CA882-3A35-AA81-9024-0A518568CC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95" y="627534"/>
            <a:ext cx="5928804" cy="2845826"/>
          </a:xfrm>
          <a:prstGeom prst="rect">
            <a:avLst/>
          </a:prstGeom>
        </p:spPr>
      </p:pic>
      <p:pic>
        <p:nvPicPr>
          <p:cNvPr id="6" name="Picture 5">
            <a:extLst>
              <a:ext uri="{FF2B5EF4-FFF2-40B4-BE49-F238E27FC236}">
                <a16:creationId xmlns:a16="http://schemas.microsoft.com/office/drawing/2014/main" id="{596C7A0C-1E90-E612-5F8D-16C37908329C}"/>
              </a:ext>
            </a:extLst>
          </p:cNvPr>
          <p:cNvPicPr>
            <a:picLocks noChangeAspect="1"/>
          </p:cNvPicPr>
          <p:nvPr/>
        </p:nvPicPr>
        <p:blipFill>
          <a:blip r:embed="rId3"/>
          <a:stretch>
            <a:fillRect/>
          </a:stretch>
        </p:blipFill>
        <p:spPr>
          <a:xfrm>
            <a:off x="6232109" y="2111839"/>
            <a:ext cx="2581247" cy="1737571"/>
          </a:xfrm>
          <a:prstGeom prst="rect">
            <a:avLst/>
          </a:prstGeom>
        </p:spPr>
      </p:pic>
      <p:sp>
        <p:nvSpPr>
          <p:cNvPr id="7" name="TextBox 6">
            <a:extLst>
              <a:ext uri="{FF2B5EF4-FFF2-40B4-BE49-F238E27FC236}">
                <a16:creationId xmlns:a16="http://schemas.microsoft.com/office/drawing/2014/main" id="{5FC526C7-4DAD-BA06-5155-97AC7B77C60B}"/>
              </a:ext>
            </a:extLst>
          </p:cNvPr>
          <p:cNvSpPr txBox="1"/>
          <p:nvPr/>
        </p:nvSpPr>
        <p:spPr bwMode="auto">
          <a:xfrm>
            <a:off x="395536" y="2840037"/>
            <a:ext cx="2277854" cy="307777"/>
          </a:xfrm>
          <a:prstGeom prst="rect">
            <a:avLst/>
          </a:prstGeom>
          <a:solidFill>
            <a:schemeClr val="bg1"/>
          </a:solidFill>
          <a:ln w="38100" cap="rnd">
            <a:noFill/>
            <a:round/>
            <a:headEnd/>
            <a:tailEnd/>
          </a:ln>
          <a:effectLst>
            <a:softEdge rad="88900"/>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eaLnBrk="1" hangingPunct="1"/>
            <a:r>
              <a:rPr lang="en-DE" sz="1400" b="1" dirty="0">
                <a:solidFill>
                  <a:srgbClr val="000000"/>
                </a:solidFill>
              </a:rPr>
              <a:t>Experiment E143 @ ESR</a:t>
            </a:r>
          </a:p>
        </p:txBody>
      </p:sp>
      <p:sp>
        <p:nvSpPr>
          <p:cNvPr id="8" name="TextBox 7">
            <a:extLst>
              <a:ext uri="{FF2B5EF4-FFF2-40B4-BE49-F238E27FC236}">
                <a16:creationId xmlns:a16="http://schemas.microsoft.com/office/drawing/2014/main" id="{F855DEDA-9535-0528-9093-D5C9742E5726}"/>
              </a:ext>
            </a:extLst>
          </p:cNvPr>
          <p:cNvSpPr txBox="1"/>
          <p:nvPr/>
        </p:nvSpPr>
        <p:spPr bwMode="auto">
          <a:xfrm>
            <a:off x="3203848" y="841107"/>
            <a:ext cx="2546560" cy="461665"/>
          </a:xfrm>
          <a:prstGeom prst="rect">
            <a:avLst/>
          </a:prstGeom>
          <a:solidFill>
            <a:schemeClr val="bg1"/>
          </a:solidFill>
          <a:ln w="38100" cap="rnd">
            <a:noFill/>
            <a:round/>
            <a:headEnd/>
            <a:tailEnd/>
          </a:ln>
          <a:effectLst>
            <a:softEdge rad="88900"/>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eaLnBrk="1" hangingPunct="1"/>
            <a:r>
              <a:rPr lang="en-DE" sz="1200" b="1" dirty="0">
                <a:solidFill>
                  <a:srgbClr val="000000"/>
                </a:solidFill>
              </a:rPr>
              <a:t>High-resolving power through limiting momentum acceptance</a:t>
            </a:r>
          </a:p>
        </p:txBody>
      </p:sp>
      <p:pic>
        <p:nvPicPr>
          <p:cNvPr id="9" name="Picture 8">
            <a:extLst>
              <a:ext uri="{FF2B5EF4-FFF2-40B4-BE49-F238E27FC236}">
                <a16:creationId xmlns:a16="http://schemas.microsoft.com/office/drawing/2014/main" id="{AE77D7B9-369E-C1F4-DA0B-4AB03355E2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7904" y="1358451"/>
            <a:ext cx="1347419" cy="461665"/>
          </a:xfrm>
          <a:prstGeom prst="rect">
            <a:avLst/>
          </a:prstGeom>
        </p:spPr>
      </p:pic>
      <p:sp>
        <p:nvSpPr>
          <p:cNvPr id="10" name="TextBox 9">
            <a:extLst>
              <a:ext uri="{FF2B5EF4-FFF2-40B4-BE49-F238E27FC236}">
                <a16:creationId xmlns:a16="http://schemas.microsoft.com/office/drawing/2014/main" id="{AD5C6DFD-8043-99F6-0AD3-2CABB327CC15}"/>
              </a:ext>
            </a:extLst>
          </p:cNvPr>
          <p:cNvSpPr txBox="1"/>
          <p:nvPr/>
        </p:nvSpPr>
        <p:spPr bwMode="auto">
          <a:xfrm>
            <a:off x="5831152" y="895821"/>
            <a:ext cx="3349360" cy="307777"/>
          </a:xfrm>
          <a:prstGeom prst="rect">
            <a:avLst/>
          </a:prstGeom>
          <a:solidFill>
            <a:srgbClr val="FFC000"/>
          </a:solidFill>
          <a:ln w="38100" cap="rnd">
            <a:noFill/>
            <a:round/>
            <a:headEnd/>
            <a:tailEnd/>
          </a:ln>
          <a:effectLst>
            <a:softEdge rad="88900"/>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eaLnBrk="1" hangingPunct="1"/>
            <a:r>
              <a:rPr lang="en-DE" sz="1400" b="1" dirty="0">
                <a:solidFill>
                  <a:srgbClr val="000000"/>
                </a:solidFill>
              </a:rPr>
              <a:t>No space for 2 detectors at the ESR</a:t>
            </a:r>
          </a:p>
        </p:txBody>
      </p:sp>
      <p:sp>
        <p:nvSpPr>
          <p:cNvPr id="11" name="TextBox 10">
            <a:extLst>
              <a:ext uri="{FF2B5EF4-FFF2-40B4-BE49-F238E27FC236}">
                <a16:creationId xmlns:a16="http://schemas.microsoft.com/office/drawing/2014/main" id="{3F49E60C-7BA3-E322-6CAA-EF05015B3323}"/>
              </a:ext>
            </a:extLst>
          </p:cNvPr>
          <p:cNvSpPr txBox="1"/>
          <p:nvPr/>
        </p:nvSpPr>
        <p:spPr bwMode="auto">
          <a:xfrm>
            <a:off x="5945698" y="1184434"/>
            <a:ext cx="3154069" cy="523220"/>
          </a:xfrm>
          <a:prstGeom prst="rect">
            <a:avLst/>
          </a:prstGeom>
          <a:noFill/>
          <a:ln w="38100" cap="rnd">
            <a:noFill/>
            <a:round/>
            <a:headEnd/>
            <a:tailEnd/>
          </a:ln>
          <a:effectLst>
            <a:softEdge rad="88900"/>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eaLnBrk="1" hangingPunct="1"/>
            <a:r>
              <a:rPr lang="en-DE" sz="1400" b="1" dirty="0">
                <a:solidFill>
                  <a:srgbClr val="000000"/>
                </a:solidFill>
              </a:rPr>
              <a:t>Solution: Position measurement in a location with large dispersion</a:t>
            </a:r>
          </a:p>
        </p:txBody>
      </p:sp>
      <p:sp>
        <p:nvSpPr>
          <p:cNvPr id="12" name="TextBox 11">
            <a:extLst>
              <a:ext uri="{FF2B5EF4-FFF2-40B4-BE49-F238E27FC236}">
                <a16:creationId xmlns:a16="http://schemas.microsoft.com/office/drawing/2014/main" id="{1FF239AD-3675-C3B7-E35F-1E4A73B93B18}"/>
              </a:ext>
            </a:extLst>
          </p:cNvPr>
          <p:cNvSpPr txBox="1"/>
          <p:nvPr/>
        </p:nvSpPr>
        <p:spPr bwMode="auto">
          <a:xfrm>
            <a:off x="5912965" y="1729953"/>
            <a:ext cx="3223959" cy="307777"/>
          </a:xfrm>
          <a:prstGeom prst="rect">
            <a:avLst/>
          </a:prstGeom>
          <a:solidFill>
            <a:srgbClr val="92D050"/>
          </a:solidFill>
          <a:ln w="38100" cap="rnd">
            <a:solidFill>
              <a:srgbClr val="FF0000"/>
            </a:solidFill>
            <a:round/>
            <a:headEnd/>
            <a:tailEnd/>
          </a:ln>
          <a:effectLst>
            <a:softEdge rad="88900"/>
          </a:effectLst>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algn="ctr" eaLnBrk="1" hangingPunct="1"/>
            <a:r>
              <a:rPr lang="en-DE" sz="1400" b="1" dirty="0">
                <a:solidFill>
                  <a:srgbClr val="000000"/>
                </a:solidFill>
              </a:rPr>
              <a:t>Position-sensitive Schottky cavities</a:t>
            </a:r>
          </a:p>
        </p:txBody>
      </p:sp>
      <p:sp>
        <p:nvSpPr>
          <p:cNvPr id="13" name="TextBox 12">
            <a:extLst>
              <a:ext uri="{FF2B5EF4-FFF2-40B4-BE49-F238E27FC236}">
                <a16:creationId xmlns:a16="http://schemas.microsoft.com/office/drawing/2014/main" id="{A97CA300-9722-0CDA-5723-35EC9569E29D}"/>
              </a:ext>
            </a:extLst>
          </p:cNvPr>
          <p:cNvSpPr txBox="1"/>
          <p:nvPr/>
        </p:nvSpPr>
        <p:spPr bwMode="auto">
          <a:xfrm>
            <a:off x="237272" y="3364409"/>
            <a:ext cx="5736635" cy="738664"/>
          </a:xfrm>
          <a:prstGeom prst="rect">
            <a:avLst/>
          </a:prstGeom>
          <a:solidFill>
            <a:srgbClr val="92D050"/>
          </a:solidFill>
          <a:ln w="38100" cap="rnd">
            <a:solidFill>
              <a:srgbClr val="FF0000"/>
            </a:solidFill>
            <a:round/>
            <a:headEnd/>
            <a:tailEnd/>
          </a:ln>
          <a:effectLst>
            <a:softEdge rad="88900"/>
          </a:effectLst>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algn="ctr" eaLnBrk="1" hangingPunct="1"/>
            <a:r>
              <a:rPr lang="en-DE" sz="1400" b="1" dirty="0">
                <a:solidFill>
                  <a:srgbClr val="000000"/>
                </a:solidFill>
              </a:rPr>
              <a:t>Advantages: non-destructive detection – enables lifetime studies</a:t>
            </a:r>
          </a:p>
          <a:p>
            <a:pPr eaLnBrk="1" hangingPunct="1"/>
            <a:r>
              <a:rPr lang="en-DE" sz="1400" b="1">
                <a:solidFill>
                  <a:srgbClr val="000000"/>
                </a:solidFill>
              </a:rPr>
              <a:t>                       </a:t>
            </a:r>
            <a:r>
              <a:rPr lang="en-US" sz="1400" b="1" dirty="0">
                <a:solidFill>
                  <a:srgbClr val="000000"/>
                </a:solidFill>
              </a:rPr>
              <a:t> </a:t>
            </a:r>
            <a:r>
              <a:rPr lang="en-DE" sz="1400" b="1">
                <a:solidFill>
                  <a:srgbClr val="000000"/>
                </a:solidFill>
              </a:rPr>
              <a:t>no </a:t>
            </a:r>
            <a:r>
              <a:rPr lang="en-DE" sz="1400" b="1" dirty="0">
                <a:solidFill>
                  <a:srgbClr val="000000"/>
                </a:solidFill>
              </a:rPr>
              <a:t>restriction of acceptance </a:t>
            </a:r>
          </a:p>
          <a:p>
            <a:pPr eaLnBrk="1" hangingPunct="1"/>
            <a:r>
              <a:rPr lang="en-DE" sz="1400" b="1">
                <a:solidFill>
                  <a:srgbClr val="000000"/>
                </a:solidFill>
              </a:rPr>
              <a:t>                        </a:t>
            </a:r>
            <a:r>
              <a:rPr lang="en-US" sz="1400" b="1" dirty="0">
                <a:solidFill>
                  <a:srgbClr val="000000"/>
                </a:solidFill>
              </a:rPr>
              <a:t>s</a:t>
            </a:r>
            <a:r>
              <a:rPr lang="en-DE" sz="1400" b="1">
                <a:solidFill>
                  <a:srgbClr val="000000"/>
                </a:solidFill>
              </a:rPr>
              <a:t>ingle-ion </a:t>
            </a:r>
            <a:r>
              <a:rPr lang="en-DE" sz="1400" b="1" dirty="0">
                <a:solidFill>
                  <a:srgbClr val="000000"/>
                </a:solidFill>
              </a:rPr>
              <a:t>sensitivity</a:t>
            </a:r>
          </a:p>
        </p:txBody>
      </p:sp>
      <p:sp>
        <p:nvSpPr>
          <p:cNvPr id="14" name="TextBox 13">
            <a:extLst>
              <a:ext uri="{FF2B5EF4-FFF2-40B4-BE49-F238E27FC236}">
                <a16:creationId xmlns:a16="http://schemas.microsoft.com/office/drawing/2014/main" id="{84A9E2E6-469A-0C4C-7E5B-64684963BEEC}"/>
              </a:ext>
            </a:extLst>
          </p:cNvPr>
          <p:cNvSpPr txBox="1"/>
          <p:nvPr/>
        </p:nvSpPr>
        <p:spPr bwMode="auto">
          <a:xfrm>
            <a:off x="249006" y="4226119"/>
            <a:ext cx="5663959" cy="584775"/>
          </a:xfrm>
          <a:prstGeom prst="rect">
            <a:avLst/>
          </a:prstGeom>
          <a:solidFill>
            <a:srgbClr val="92D050"/>
          </a:solidFill>
          <a:ln w="38100" cap="rnd">
            <a:solidFill>
              <a:srgbClr val="FF0000"/>
            </a:solidFill>
            <a:round/>
            <a:headEnd/>
            <a:tailEnd/>
          </a:ln>
          <a:effectLst>
            <a:softEdge rad="88900"/>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eaLnBrk="1" hangingPunct="1"/>
            <a:r>
              <a:rPr lang="en-DE" sz="1600" b="1" dirty="0">
                <a:solidFill>
                  <a:srgbClr val="000000"/>
                </a:solidFill>
              </a:rPr>
              <a:t>Status: prototype is being installed in RIKEN</a:t>
            </a:r>
          </a:p>
          <a:p>
            <a:pPr eaLnBrk="1" hangingPunct="1"/>
            <a:r>
              <a:rPr lang="en-DE" sz="1600" b="1">
                <a:solidFill>
                  <a:srgbClr val="000000"/>
                </a:solidFill>
              </a:rPr>
              <a:t>             designs </a:t>
            </a:r>
            <a:r>
              <a:rPr lang="en-DE" sz="1600" b="1" dirty="0">
                <a:solidFill>
                  <a:srgbClr val="000000"/>
                </a:solidFill>
              </a:rPr>
              <a:t>for the ESR and CR </a:t>
            </a:r>
            <a:r>
              <a:rPr lang="en-DE" sz="1600" b="1">
                <a:solidFill>
                  <a:srgbClr val="000000"/>
                </a:solidFill>
              </a:rPr>
              <a:t>are completed</a:t>
            </a:r>
            <a:r>
              <a:rPr lang="en-US" sz="1600" b="1" dirty="0">
                <a:solidFill>
                  <a:srgbClr val="000000"/>
                </a:solidFill>
              </a:rPr>
              <a:t>.</a:t>
            </a:r>
            <a:endParaRPr lang="en-DE" sz="1600" b="1" dirty="0">
              <a:solidFill>
                <a:srgbClr val="000000"/>
              </a:solidFill>
            </a:endParaRPr>
          </a:p>
        </p:txBody>
      </p:sp>
      <p:sp>
        <p:nvSpPr>
          <p:cNvPr id="15" name="TextBox 6">
            <a:extLst>
              <a:ext uri="{FF2B5EF4-FFF2-40B4-BE49-F238E27FC236}">
                <a16:creationId xmlns:a16="http://schemas.microsoft.com/office/drawing/2014/main" id="{6A34DA5E-098E-8A19-DE09-A34093B8F2F3}"/>
              </a:ext>
            </a:extLst>
          </p:cNvPr>
          <p:cNvSpPr txBox="1">
            <a:spLocks noChangeArrowheads="1"/>
          </p:cNvSpPr>
          <p:nvPr/>
        </p:nvSpPr>
        <p:spPr bwMode="auto">
          <a:xfrm>
            <a:off x="281728" y="4820867"/>
            <a:ext cx="1518562" cy="23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19" tIns="34260" rIns="68519" bIns="34260">
            <a:spAutoFit/>
          </a:bodyPr>
          <a:lstStyle/>
          <a:p>
            <a:pPr algn="ctr" eaLnBrk="1" hangingPunct="1"/>
            <a:r>
              <a:rPr lang="de-DE" altLang="de-DE" sz="1050" b="1" dirty="0" err="1">
                <a:solidFill>
                  <a:srgbClr val="000000"/>
                </a:solidFill>
              </a:rPr>
              <a:t>Courtesy</a:t>
            </a:r>
            <a:r>
              <a:rPr lang="de-DE" altLang="de-DE" sz="1050" b="1" dirty="0">
                <a:solidFill>
                  <a:srgbClr val="000000"/>
                </a:solidFill>
              </a:rPr>
              <a:t>: D. Fernandez</a:t>
            </a:r>
          </a:p>
        </p:txBody>
      </p:sp>
    </p:spTree>
    <p:extLst>
      <p:ext uri="{BB962C8B-B14F-4D97-AF65-F5344CB8AC3E}">
        <p14:creationId xmlns:p14="http://schemas.microsoft.com/office/powerpoint/2010/main" val="3859323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Title 1"/>
          <p:cNvSpPr>
            <a:spLocks noGrp="1"/>
          </p:cNvSpPr>
          <p:nvPr>
            <p:ph type="title"/>
          </p:nvPr>
        </p:nvSpPr>
        <p:spPr bwMode="auto">
          <a:xfrm>
            <a:off x="1132777" y="165085"/>
            <a:ext cx="4904669" cy="576449"/>
          </a:xfrm>
        </p:spPr>
        <p:txBody>
          <a:bodyPr>
            <a:normAutofit fontScale="90000"/>
          </a:bodyPr>
          <a:lstStyle/>
          <a:p>
            <a:pPr>
              <a:defRPr/>
            </a:pPr>
            <a:r>
              <a:rPr lang="en-US" sz="1750"/>
              <a:t>SHE outlook 2023-2025: </a:t>
            </a:r>
            <a:br>
              <a:rPr lang="en-US" sz="1750"/>
            </a:br>
            <a:r>
              <a:rPr lang="en-US" sz="1650"/>
              <a:t>Technical developments, farther scientific reach</a:t>
            </a:r>
            <a:endParaRPr lang="de-DE" sz="1650"/>
          </a:p>
        </p:txBody>
      </p:sp>
      <p:sp>
        <p:nvSpPr>
          <p:cNvPr id="3" name="Textfeld 2"/>
          <p:cNvSpPr txBox="1"/>
          <p:nvPr/>
        </p:nvSpPr>
        <p:spPr bwMode="auto">
          <a:xfrm>
            <a:off x="1909824" y="1160459"/>
            <a:ext cx="5948336" cy="3777957"/>
          </a:xfrm>
          <a:prstGeom prst="rect">
            <a:avLst/>
          </a:prstGeom>
        </p:spPr>
        <p:txBody>
          <a:bodyPr vert="horz" wrap="square" lIns="68580" tIns="34290" rIns="68580" bIns="34290" rtlCol="0" anchor="t">
            <a:spAutoFit/>
          </a:bodyPr>
          <a:lstStyle/>
          <a:p>
            <a:pPr lvl="0">
              <a:defRPr/>
            </a:pPr>
            <a:r>
              <a:rPr lang="en-US" sz="1350" b="1" dirty="0">
                <a:solidFill>
                  <a:srgbClr val="FF0000"/>
                </a:solidFill>
              </a:rPr>
              <a:t>LUNDIUM</a:t>
            </a:r>
            <a:r>
              <a:rPr lang="en-US" sz="1350" dirty="0"/>
              <a:t> decay station nearing completion</a:t>
            </a:r>
            <a:endParaRPr dirty="0"/>
          </a:p>
          <a:p>
            <a:pPr marL="135731" indent="-135731">
              <a:buFont typeface="Arial"/>
              <a:buChar char="•"/>
              <a:defRPr/>
            </a:pPr>
            <a:r>
              <a:rPr lang="en-US" sz="1350" dirty="0">
                <a:solidFill>
                  <a:srgbClr val="7030A0"/>
                </a:solidFill>
              </a:rPr>
              <a:t>physics-driven commissioning </a:t>
            </a:r>
            <a:r>
              <a:rPr lang="en-US" sz="1350" dirty="0"/>
              <a:t>2022 (U319)</a:t>
            </a:r>
            <a:endParaRPr dirty="0"/>
          </a:p>
          <a:p>
            <a:pPr marL="135731" indent="-135731">
              <a:buFont typeface="Arial"/>
              <a:buChar char="•"/>
              <a:defRPr/>
            </a:pPr>
            <a:r>
              <a:rPr lang="en-US" sz="1350" dirty="0"/>
              <a:t>will embark on </a:t>
            </a:r>
            <a:r>
              <a:rPr lang="en-US" sz="1350" dirty="0">
                <a:solidFill>
                  <a:srgbClr val="7030A0"/>
                </a:solidFill>
              </a:rPr>
              <a:t>rare-isotope decay-spectroscopy</a:t>
            </a:r>
            <a:endParaRPr dirty="0"/>
          </a:p>
          <a:p>
            <a:pPr marL="135731" indent="-135731">
              <a:buFont typeface="Arial"/>
              <a:buChar char="•"/>
              <a:defRPr/>
            </a:pPr>
            <a:endParaRPr lang="de-DE" sz="1350" dirty="0"/>
          </a:p>
          <a:p>
            <a:pPr>
              <a:defRPr/>
            </a:pPr>
            <a:r>
              <a:rPr lang="en-US" sz="1350" b="1" dirty="0">
                <a:solidFill>
                  <a:srgbClr val="FF0000"/>
                </a:solidFill>
              </a:rPr>
              <a:t>ANSWERS </a:t>
            </a:r>
            <a:r>
              <a:rPr lang="en-US" sz="1350" dirty="0"/>
              <a:t>Adsorption-based Nuclear Spectroscopy Without Evaporation Residue Signal</a:t>
            </a:r>
            <a:r>
              <a:rPr lang="en-US" sz="1150" b="1" dirty="0">
                <a:solidFill>
                  <a:srgbClr val="FF0000"/>
                </a:solidFill>
              </a:rPr>
              <a:t> </a:t>
            </a:r>
            <a:endParaRPr lang="en-US" sz="1350" dirty="0"/>
          </a:p>
          <a:p>
            <a:pPr marL="135731" indent="-135731">
              <a:buFont typeface="Arial"/>
              <a:buChar char="•"/>
              <a:defRPr/>
            </a:pPr>
            <a:r>
              <a:rPr lang="en-US" sz="1350" dirty="0">
                <a:solidFill>
                  <a:srgbClr val="7030A0"/>
                </a:solidFill>
              </a:rPr>
              <a:t>prototype commissioning </a:t>
            </a:r>
            <a:r>
              <a:rPr lang="en-US" sz="1350" dirty="0"/>
              <a:t>(U318) was successful</a:t>
            </a:r>
            <a:endParaRPr lang="en-US" sz="1350" dirty="0">
              <a:solidFill>
                <a:srgbClr val="7030A0"/>
              </a:solidFill>
            </a:endParaRPr>
          </a:p>
          <a:p>
            <a:pPr marL="135731" indent="-135731">
              <a:buFont typeface="Arial"/>
              <a:buChar char="•"/>
              <a:defRPr/>
            </a:pPr>
            <a:r>
              <a:rPr lang="en-US" sz="1350" dirty="0">
                <a:solidFill>
                  <a:srgbClr val="7030A0"/>
                </a:solidFill>
              </a:rPr>
              <a:t>upgrade</a:t>
            </a:r>
            <a:r>
              <a:rPr lang="en-US" sz="1350" dirty="0"/>
              <a:t> to state-of-the-art detectors started</a:t>
            </a:r>
            <a:endParaRPr dirty="0"/>
          </a:p>
          <a:p>
            <a:pPr>
              <a:defRPr/>
            </a:pPr>
            <a:endParaRPr lang="en-US" sz="1350" dirty="0"/>
          </a:p>
          <a:p>
            <a:pPr lvl="0">
              <a:defRPr/>
            </a:pPr>
            <a:r>
              <a:rPr lang="en-US" sz="1350" b="1" dirty="0" err="1">
                <a:solidFill>
                  <a:srgbClr val="FF0000"/>
                </a:solidFill>
              </a:rPr>
              <a:t>UniCELL</a:t>
            </a:r>
            <a:r>
              <a:rPr lang="en-US" sz="1350" dirty="0"/>
              <a:t> design being finalized, construction starts</a:t>
            </a:r>
            <a:endParaRPr lang="de-DE" sz="1350" dirty="0"/>
          </a:p>
          <a:p>
            <a:pPr marL="135731" indent="-135731">
              <a:buFont typeface="Arial"/>
              <a:buChar char="•"/>
              <a:defRPr/>
            </a:pPr>
            <a:r>
              <a:rPr lang="en-US" sz="1350" dirty="0"/>
              <a:t>will allow </a:t>
            </a:r>
            <a:r>
              <a:rPr lang="en-US" sz="1350" dirty="0">
                <a:solidFill>
                  <a:srgbClr val="7030A0"/>
                </a:solidFill>
              </a:rPr>
              <a:t>chemical studies at &lt;0.1 s </a:t>
            </a:r>
            <a:r>
              <a:rPr lang="en-US" sz="1350" dirty="0"/>
              <a:t>lifetimes with </a:t>
            </a:r>
            <a:r>
              <a:rPr lang="en-US" sz="1350" dirty="0" err="1"/>
              <a:t>miniCOMPACT</a:t>
            </a:r>
            <a:endParaRPr lang="en-US" sz="1350" dirty="0"/>
          </a:p>
          <a:p>
            <a:pPr marL="135731" indent="-135731">
              <a:buFont typeface="Arial"/>
              <a:buChar char="•"/>
              <a:defRPr/>
            </a:pPr>
            <a:endParaRPr lang="en-US" sz="1350" dirty="0"/>
          </a:p>
          <a:p>
            <a:pPr lvl="0">
              <a:defRPr/>
            </a:pPr>
            <a:r>
              <a:rPr lang="en-US" sz="1350" b="1" dirty="0">
                <a:solidFill>
                  <a:srgbClr val="FF0000"/>
                </a:solidFill>
              </a:rPr>
              <a:t>SHIPTRAP</a:t>
            </a:r>
            <a:r>
              <a:rPr lang="en-US" sz="1350" dirty="0"/>
              <a:t> in “production” mode. </a:t>
            </a:r>
            <a:endParaRPr dirty="0"/>
          </a:p>
          <a:p>
            <a:pPr marL="135731" indent="-135731">
              <a:buFont typeface="Arial"/>
              <a:buChar char="•"/>
              <a:defRPr/>
            </a:pPr>
            <a:r>
              <a:rPr lang="en-US" sz="1350" dirty="0"/>
              <a:t>Next steps include </a:t>
            </a:r>
            <a:r>
              <a:rPr lang="en-US" sz="1350" baseline="30000" dirty="0"/>
              <a:t>257m</a:t>
            </a:r>
            <a:r>
              <a:rPr lang="en-US" sz="1350" dirty="0"/>
              <a:t>Db and </a:t>
            </a:r>
            <a:r>
              <a:rPr lang="en-US" sz="1350" baseline="30000" dirty="0"/>
              <a:t>258m</a:t>
            </a:r>
            <a:r>
              <a:rPr lang="en-US" sz="1350" dirty="0"/>
              <a:t>Db</a:t>
            </a:r>
            <a:endParaRPr lang="de-DE" sz="1350" dirty="0"/>
          </a:p>
          <a:p>
            <a:pPr marL="135731" indent="-135731">
              <a:buFont typeface="Arial"/>
              <a:buChar char="•"/>
              <a:defRPr/>
            </a:pPr>
            <a:endParaRPr lang="en-US" sz="1350" dirty="0"/>
          </a:p>
          <a:p>
            <a:pPr lvl="0">
              <a:defRPr/>
            </a:pPr>
            <a:r>
              <a:rPr lang="en-US" sz="1350" b="1" dirty="0">
                <a:solidFill>
                  <a:srgbClr val="FF0000"/>
                </a:solidFill>
              </a:rPr>
              <a:t>RADRIS</a:t>
            </a:r>
            <a:r>
              <a:rPr lang="en-US" sz="1350" dirty="0"/>
              <a:t> in “production” mode, </a:t>
            </a:r>
            <a:r>
              <a:rPr lang="en-US" sz="1350" b="1" dirty="0">
                <a:solidFill>
                  <a:srgbClr val="FF0000"/>
                </a:solidFill>
              </a:rPr>
              <a:t>gas-jet laser </a:t>
            </a:r>
            <a:r>
              <a:rPr lang="en-US" sz="1350" dirty="0"/>
              <a:t>studies getting there</a:t>
            </a:r>
            <a:endParaRPr dirty="0"/>
          </a:p>
          <a:p>
            <a:pPr marL="135731" indent="-135731">
              <a:buFont typeface="Arial"/>
              <a:buChar char="•"/>
              <a:defRPr/>
            </a:pPr>
            <a:r>
              <a:rPr lang="en-US" sz="1350" dirty="0"/>
              <a:t>search for atomic levels in Lr (Z=103)</a:t>
            </a:r>
            <a:endParaRPr dirty="0"/>
          </a:p>
          <a:p>
            <a:pPr marL="135731" indent="-135731">
              <a:buFont typeface="Arial"/>
              <a:buChar char="•"/>
              <a:defRPr/>
            </a:pPr>
            <a:r>
              <a:rPr lang="en-US" sz="1350" dirty="0"/>
              <a:t>high-resolution spectroscopy in gas jet, e.g. for </a:t>
            </a:r>
            <a:r>
              <a:rPr lang="en-US" sz="1350" baseline="30000" dirty="0"/>
              <a:t>254m</a:t>
            </a:r>
            <a:r>
              <a:rPr lang="en-US" sz="1350" dirty="0"/>
              <a:t>No </a:t>
            </a:r>
            <a:endParaRPr lang="de-DE" sz="1350" dirty="0"/>
          </a:p>
        </p:txBody>
      </p:sp>
      <p:pic>
        <p:nvPicPr>
          <p:cNvPr id="7" name="Grafik 6"/>
          <p:cNvPicPr>
            <a:picLocks noChangeAspect="1"/>
          </p:cNvPicPr>
          <p:nvPr/>
        </p:nvPicPr>
        <p:blipFill>
          <a:blip r:embed="rId2" cstate="screen">
            <a:extLst>
              <a:ext uri="{28A0092B-C50C-407E-A947-70E740481C1C}">
                <a14:useLocalDpi xmlns:a14="http://schemas.microsoft.com/office/drawing/2010/main"/>
              </a:ext>
            </a:extLst>
          </a:blip>
          <a:srcRect/>
          <a:stretch/>
        </p:blipFill>
        <p:spPr bwMode="auto">
          <a:xfrm>
            <a:off x="568525" y="1223510"/>
            <a:ext cx="1152476" cy="642221"/>
          </a:xfrm>
          <a:prstGeom prst="rect">
            <a:avLst/>
          </a:prstGeom>
        </p:spPr>
      </p:pic>
      <p:sp>
        <p:nvSpPr>
          <p:cNvPr id="8" name="Textfeld 7"/>
          <p:cNvSpPr txBox="1"/>
          <p:nvPr/>
        </p:nvSpPr>
        <p:spPr bwMode="auto">
          <a:xfrm>
            <a:off x="1236156" y="943239"/>
            <a:ext cx="6504272" cy="276999"/>
          </a:xfrm>
          <a:prstGeom prst="rect">
            <a:avLst/>
          </a:prstGeom>
        </p:spPr>
        <p:txBody>
          <a:bodyPr vert="horz" wrap="square" lIns="68580" tIns="34290" rIns="68580" bIns="34290" rtlCol="0" anchor="t">
            <a:spAutoFit/>
          </a:bodyPr>
          <a:lstStyle/>
          <a:p>
            <a:pPr>
              <a:defRPr/>
            </a:pPr>
            <a:r>
              <a:rPr lang="en-US" sz="1350">
                <a:solidFill>
                  <a:srgbClr val="0000FF"/>
                </a:solidFill>
              </a:rPr>
              <a:t>Ongoing technical developments will yet broaden the suite of available setup</a:t>
            </a:r>
            <a:r>
              <a:rPr lang="en-US" sz="1350" b="1">
                <a:solidFill>
                  <a:srgbClr val="0000FF"/>
                </a:solidFill>
              </a:rPr>
              <a:t> </a:t>
            </a:r>
            <a:endParaRPr lang="de-DE" sz="1350">
              <a:solidFill>
                <a:srgbClr val="0000FF"/>
              </a:solidFill>
            </a:endParaRPr>
          </a:p>
        </p:txBody>
      </p:sp>
      <p:pic>
        <p:nvPicPr>
          <p:cNvPr id="9" name="Content Placeholder 10"/>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568525" y="2026325"/>
            <a:ext cx="1152477" cy="646463"/>
          </a:xfrm>
          <a:prstGeom prst="rect">
            <a:avLst/>
          </a:prstGeom>
        </p:spPr>
      </p:pic>
      <p:pic>
        <p:nvPicPr>
          <p:cNvPr id="11" name="Grafik 10"/>
          <p:cNvPicPr>
            <a:picLocks noChangeAspect="1"/>
          </p:cNvPicPr>
          <p:nvPr/>
        </p:nvPicPr>
        <p:blipFill>
          <a:blip r:embed="rId4"/>
          <a:stretch/>
        </p:blipFill>
        <p:spPr bwMode="auto">
          <a:xfrm flipH="1">
            <a:off x="778096" y="2830566"/>
            <a:ext cx="764236" cy="645492"/>
          </a:xfrm>
          <a:prstGeom prst="rect">
            <a:avLst/>
          </a:prstGeom>
        </p:spPr>
      </p:pic>
      <p:pic>
        <p:nvPicPr>
          <p:cNvPr id="13" name="Grafik 12"/>
          <p:cNvPicPr>
            <a:picLocks noChangeAspect="1"/>
          </p:cNvPicPr>
          <p:nvPr/>
        </p:nvPicPr>
        <p:blipFill>
          <a:blip r:embed="rId5" cstate="screen">
            <a:extLst>
              <a:ext uri="{28A0092B-C50C-407E-A947-70E740481C1C}">
                <a14:useLocalDpi xmlns:a14="http://schemas.microsoft.com/office/drawing/2010/main"/>
              </a:ext>
            </a:extLst>
          </a:blip>
          <a:srcRect/>
          <a:stretch/>
        </p:blipFill>
        <p:spPr bwMode="auto">
          <a:xfrm>
            <a:off x="568525" y="4293111"/>
            <a:ext cx="1152476" cy="711143"/>
          </a:xfrm>
          <a:prstGeom prst="rect">
            <a:avLst/>
          </a:prstGeom>
        </p:spPr>
      </p:pic>
      <p:pic>
        <p:nvPicPr>
          <p:cNvPr id="14" name="Grafik 13"/>
          <p:cNvPicPr>
            <a:picLocks noChangeAspect="1"/>
          </p:cNvPicPr>
          <p:nvPr/>
        </p:nvPicPr>
        <p:blipFill>
          <a:blip r:embed="rId6" cstate="screen">
            <a:extLst>
              <a:ext uri="{28A0092B-C50C-407E-A947-70E740481C1C}">
                <a14:useLocalDpi xmlns:a14="http://schemas.microsoft.com/office/drawing/2010/main"/>
              </a:ext>
            </a:extLst>
          </a:blip>
          <a:srcRect l="25401" t="14225" r="25968" b="37232"/>
          <a:stretch/>
        </p:blipFill>
        <p:spPr bwMode="auto">
          <a:xfrm>
            <a:off x="842796" y="3567441"/>
            <a:ext cx="636501" cy="636501"/>
          </a:xfrm>
          <a:prstGeom prst="rect">
            <a:avLst/>
          </a:prstGeom>
        </p:spPr>
      </p:pic>
      <p:pic>
        <p:nvPicPr>
          <p:cNvPr id="12" name="Picture 8" descr="NUSTAR-Logo"/>
          <p:cNvPicPr>
            <a:picLocks noChangeAspect="1" noChangeArrowheads="1"/>
          </p:cNvPicPr>
          <p:nvPr/>
        </p:nvPicPr>
        <p:blipFill>
          <a:blip r:embed="rId7"/>
          <a:stretch/>
        </p:blipFill>
        <p:spPr bwMode="auto">
          <a:xfrm>
            <a:off x="299" y="223"/>
            <a:ext cx="959999" cy="720000"/>
          </a:xfrm>
          <a:prstGeom prst="rect">
            <a:avLst/>
          </a:prstGeom>
          <a:noFill/>
          <a:ln>
            <a:noFill/>
          </a:ln>
        </p:spPr>
      </p:pic>
      <p:pic>
        <p:nvPicPr>
          <p:cNvPr id="18" name="Picture 87" descr="FAIR_farb_RGB_3cm"/>
          <p:cNvPicPr>
            <a:picLocks noChangeAspect="1" noChangeArrowheads="1"/>
          </p:cNvPicPr>
          <p:nvPr/>
        </p:nvPicPr>
        <p:blipFill>
          <a:blip r:embed="rId8"/>
          <a:stretch/>
        </p:blipFill>
        <p:spPr bwMode="auto">
          <a:xfrm>
            <a:off x="8244000" y="18000"/>
            <a:ext cx="889000" cy="698500"/>
          </a:xfrm>
          <a:prstGeom prst="rect">
            <a:avLst/>
          </a:prstGeom>
          <a:noFill/>
          <a:ln>
            <a:noFill/>
          </a:ln>
        </p:spPr>
      </p:pic>
      <p:pic>
        <p:nvPicPr>
          <p:cNvPr id="19" name="Grafik 27"/>
          <p:cNvPicPr>
            <a:picLocks noChangeAspect="1"/>
          </p:cNvPicPr>
          <p:nvPr/>
        </p:nvPicPr>
        <p:blipFill>
          <a:blip r:embed="rId9"/>
          <a:stretch/>
        </p:blipFill>
        <p:spPr bwMode="auto">
          <a:xfrm>
            <a:off x="7338225" y="324124"/>
            <a:ext cx="889000" cy="363527"/>
          </a:xfrm>
          <a:prstGeom prst="rect">
            <a:avLst/>
          </a:prstGeom>
        </p:spPr>
      </p:pic>
      <p:pic>
        <p:nvPicPr>
          <p:cNvPr id="20" name="image2.png" descr="GSI_Logo_rgb.png"/>
          <p:cNvPicPr>
            <a:picLocks noChangeAspect="1"/>
          </p:cNvPicPr>
          <p:nvPr/>
        </p:nvPicPr>
        <p:blipFill>
          <a:blip r:embed="rId10"/>
          <a:stretch/>
        </p:blipFill>
        <p:spPr bwMode="auto">
          <a:xfrm>
            <a:off x="7335334" y="30977"/>
            <a:ext cx="866689" cy="239568"/>
          </a:xfrm>
          <a:prstGeom prst="rect">
            <a:avLst/>
          </a:prstGeom>
          <a:ln w="12700">
            <a:miter lim="400000"/>
          </a:ln>
        </p:spPr>
      </p:pic>
      <p:sp>
        <p:nvSpPr>
          <p:cNvPr id="5" name="Footer Placeholder 4"/>
          <p:cNvSpPr>
            <a:spLocks noGrp="1"/>
          </p:cNvSpPr>
          <p:nvPr>
            <p:ph type="ftr" sz="quarter" idx="3"/>
          </p:nvPr>
        </p:nvSpPr>
        <p:spPr bwMode="auto"/>
        <p:txBody>
          <a:bodyPr/>
          <a:lstStyle/>
          <a:p>
            <a:pPr algn="l">
              <a:defRPr/>
            </a:pPr>
            <a:r>
              <a:rPr lang="de-DE"/>
              <a:t>W. Korten - FAIR/GSI research retreat</a:t>
            </a:r>
          </a:p>
        </p:txBody>
      </p:sp>
      <p:sp>
        <p:nvSpPr>
          <p:cNvPr id="10" name="Slide Number Placeholder 9"/>
          <p:cNvSpPr>
            <a:spLocks noGrp="1"/>
          </p:cNvSpPr>
          <p:nvPr>
            <p:ph type="sldNum" sz="quarter" idx="12"/>
          </p:nvPr>
        </p:nvSpPr>
        <p:spPr bwMode="auto"/>
        <p:txBody>
          <a:bodyPr/>
          <a:lstStyle/>
          <a:p>
            <a:pPr>
              <a:defRPr/>
            </a:pPr>
            <a:fld id="{4507C520-4A4D-4570-9A7A-EE5BB9DF61F9}" type="slidenum">
              <a:rPr lang="de-DE"/>
              <a:t>27</a:t>
            </a:fld>
            <a:endParaRPr lang="de-DE"/>
          </a:p>
        </p:txBody>
      </p:sp>
    </p:spTree>
    <p:extLst>
      <p:ext uri="{BB962C8B-B14F-4D97-AF65-F5344CB8AC3E}">
        <p14:creationId xmlns:p14="http://schemas.microsoft.com/office/powerpoint/2010/main" val="212702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6" end="1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6961D6-44E6-BE47-6C98-E38CD562F75B}"/>
              </a:ext>
            </a:extLst>
          </p:cNvPr>
          <p:cNvSpPr txBox="1"/>
          <p:nvPr/>
        </p:nvSpPr>
        <p:spPr bwMode="auto">
          <a:xfrm>
            <a:off x="1666742" y="122113"/>
            <a:ext cx="5780557" cy="461665"/>
          </a:xfrm>
          <a:prstGeom prst="rect">
            <a:avLst/>
          </a:prstGeom>
          <a:noFill/>
          <a:ln w="38100" cap="rnd">
            <a:solidFill>
              <a:srgbClr val="FF0000"/>
            </a:solidFill>
            <a:round/>
            <a:headEnd/>
            <a:tailEnd/>
          </a:ln>
          <a:effectLst>
            <a:softEdge rad="88900"/>
          </a:effectLst>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algn="ctr" defTabSz="514337"/>
            <a:r>
              <a:rPr lang="en-DE" sz="2400" b="1" dirty="0">
                <a:solidFill>
                  <a:srgbClr val="000000"/>
                </a:solidFill>
                <a:latin typeface="Calibri"/>
              </a:rPr>
              <a:t>Mass Resolving Power in Isochronous Mode</a:t>
            </a:r>
          </a:p>
        </p:txBody>
      </p:sp>
      <p:pic>
        <p:nvPicPr>
          <p:cNvPr id="9" name="Picture 8">
            <a:extLst>
              <a:ext uri="{FF2B5EF4-FFF2-40B4-BE49-F238E27FC236}">
                <a16:creationId xmlns:a16="http://schemas.microsoft.com/office/drawing/2014/main" id="{4D41957B-B3CB-5D57-89C9-FAC0559F8FD3}"/>
              </a:ext>
            </a:extLst>
          </p:cNvPr>
          <p:cNvPicPr>
            <a:picLocks noChangeAspect="1"/>
          </p:cNvPicPr>
          <p:nvPr/>
        </p:nvPicPr>
        <p:blipFill>
          <a:blip r:embed="rId3"/>
          <a:stretch>
            <a:fillRect/>
          </a:stretch>
        </p:blipFill>
        <p:spPr>
          <a:xfrm>
            <a:off x="53948" y="937478"/>
            <a:ext cx="4206150" cy="3047122"/>
          </a:xfrm>
          <a:prstGeom prst="rect">
            <a:avLst/>
          </a:prstGeom>
        </p:spPr>
      </p:pic>
      <p:sp>
        <p:nvSpPr>
          <p:cNvPr id="10" name="TextBox 9">
            <a:extLst>
              <a:ext uri="{FF2B5EF4-FFF2-40B4-BE49-F238E27FC236}">
                <a16:creationId xmlns:a16="http://schemas.microsoft.com/office/drawing/2014/main" id="{101331DE-FAA7-785B-5277-015C986A160D}"/>
              </a:ext>
            </a:extLst>
          </p:cNvPr>
          <p:cNvSpPr txBox="1"/>
          <p:nvPr/>
        </p:nvSpPr>
        <p:spPr bwMode="auto">
          <a:xfrm>
            <a:off x="9986" y="1172879"/>
            <a:ext cx="1710190" cy="461665"/>
          </a:xfrm>
          <a:prstGeom prst="rect">
            <a:avLst/>
          </a:prstGeom>
          <a:solidFill>
            <a:schemeClr val="bg1"/>
          </a:solidFill>
          <a:ln w="38100" cap="rnd">
            <a:noFill/>
            <a:round/>
            <a:headEnd/>
            <a:tailEnd/>
          </a:ln>
          <a:effectLst>
            <a:softEdge rad="88900"/>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eaLnBrk="1" hangingPunct="1"/>
            <a:r>
              <a:rPr lang="en-DE" sz="1200" b="1" dirty="0">
                <a:solidFill>
                  <a:srgbClr val="000000"/>
                </a:solidFill>
              </a:rPr>
              <a:t>Regions covered in a single setting</a:t>
            </a:r>
          </a:p>
        </p:txBody>
      </p:sp>
      <p:pic>
        <p:nvPicPr>
          <p:cNvPr id="11" name="Picture 10">
            <a:extLst>
              <a:ext uri="{FF2B5EF4-FFF2-40B4-BE49-F238E27FC236}">
                <a16:creationId xmlns:a16="http://schemas.microsoft.com/office/drawing/2014/main" id="{94109317-0C91-46CD-5D5D-05C404BBFD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2892" y="1730975"/>
            <a:ext cx="1131567" cy="402127"/>
          </a:xfrm>
          <a:prstGeom prst="rect">
            <a:avLst/>
          </a:prstGeom>
        </p:spPr>
      </p:pic>
      <p:pic>
        <p:nvPicPr>
          <p:cNvPr id="14" name="Picture 13">
            <a:extLst>
              <a:ext uri="{FF2B5EF4-FFF2-40B4-BE49-F238E27FC236}">
                <a16:creationId xmlns:a16="http://schemas.microsoft.com/office/drawing/2014/main" id="{C64D7B29-7E83-AE7C-79BB-09A77129C5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67122" y="656221"/>
            <a:ext cx="4847849" cy="3409189"/>
          </a:xfrm>
          <a:prstGeom prst="rect">
            <a:avLst/>
          </a:prstGeom>
        </p:spPr>
      </p:pic>
      <p:pic>
        <p:nvPicPr>
          <p:cNvPr id="15" name="Picture 14">
            <a:extLst>
              <a:ext uri="{FF2B5EF4-FFF2-40B4-BE49-F238E27FC236}">
                <a16:creationId xmlns:a16="http://schemas.microsoft.com/office/drawing/2014/main" id="{3D074F16-0CD7-FF2D-72AE-6CC0E7878A9F}"/>
              </a:ext>
            </a:extLst>
          </p:cNvPr>
          <p:cNvPicPr>
            <a:picLocks noChangeAspect="1"/>
          </p:cNvPicPr>
          <p:nvPr/>
        </p:nvPicPr>
        <p:blipFill>
          <a:blip r:embed="rId6"/>
          <a:stretch>
            <a:fillRect/>
          </a:stretch>
        </p:blipFill>
        <p:spPr>
          <a:xfrm>
            <a:off x="6019214" y="1971199"/>
            <a:ext cx="720080" cy="185588"/>
          </a:xfrm>
          <a:prstGeom prst="rect">
            <a:avLst/>
          </a:prstGeom>
          <a:ln>
            <a:solidFill>
              <a:srgbClr val="FF0000"/>
            </a:solidFill>
          </a:ln>
        </p:spPr>
      </p:pic>
      <p:cxnSp>
        <p:nvCxnSpPr>
          <p:cNvPr id="17" name="Straight Arrow Connector 16">
            <a:extLst>
              <a:ext uri="{FF2B5EF4-FFF2-40B4-BE49-F238E27FC236}">
                <a16:creationId xmlns:a16="http://schemas.microsoft.com/office/drawing/2014/main" id="{524ADAC6-3124-1C5B-AC4E-E857ADDC218C}"/>
              </a:ext>
            </a:extLst>
          </p:cNvPr>
          <p:cNvCxnSpPr/>
          <p:nvPr/>
        </p:nvCxnSpPr>
        <p:spPr>
          <a:xfrm>
            <a:off x="6379254" y="2311858"/>
            <a:ext cx="0" cy="4335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E928AEAD-EFE7-4857-C66F-637278BB0922}"/>
              </a:ext>
            </a:extLst>
          </p:cNvPr>
          <p:cNvPicPr>
            <a:picLocks noChangeAspect="1"/>
          </p:cNvPicPr>
          <p:nvPr/>
        </p:nvPicPr>
        <p:blipFill>
          <a:blip r:embed="rId7"/>
          <a:stretch>
            <a:fillRect/>
          </a:stretch>
        </p:blipFill>
        <p:spPr>
          <a:xfrm>
            <a:off x="5362776" y="961514"/>
            <a:ext cx="720080" cy="207858"/>
          </a:xfrm>
          <a:prstGeom prst="rect">
            <a:avLst/>
          </a:prstGeom>
          <a:ln>
            <a:solidFill>
              <a:srgbClr val="FF0000"/>
            </a:solidFill>
          </a:ln>
        </p:spPr>
      </p:pic>
      <p:pic>
        <p:nvPicPr>
          <p:cNvPr id="19" name="Picture 18">
            <a:extLst>
              <a:ext uri="{FF2B5EF4-FFF2-40B4-BE49-F238E27FC236}">
                <a16:creationId xmlns:a16="http://schemas.microsoft.com/office/drawing/2014/main" id="{67E0990E-5EAE-62F4-BABB-38E57F138A5F}"/>
              </a:ext>
            </a:extLst>
          </p:cNvPr>
          <p:cNvPicPr>
            <a:picLocks noChangeAspect="1"/>
          </p:cNvPicPr>
          <p:nvPr/>
        </p:nvPicPr>
        <p:blipFill>
          <a:blip r:embed="rId8"/>
          <a:stretch>
            <a:fillRect/>
          </a:stretch>
        </p:blipFill>
        <p:spPr>
          <a:xfrm>
            <a:off x="6723030" y="923570"/>
            <a:ext cx="765085" cy="220849"/>
          </a:xfrm>
          <a:prstGeom prst="rect">
            <a:avLst/>
          </a:prstGeom>
          <a:ln>
            <a:solidFill>
              <a:srgbClr val="FF0000"/>
            </a:solidFill>
          </a:ln>
        </p:spPr>
      </p:pic>
      <p:cxnSp>
        <p:nvCxnSpPr>
          <p:cNvPr id="20" name="Straight Arrow Connector 19">
            <a:extLst>
              <a:ext uri="{FF2B5EF4-FFF2-40B4-BE49-F238E27FC236}">
                <a16:creationId xmlns:a16="http://schemas.microsoft.com/office/drawing/2014/main" id="{FC8F3801-16E6-2952-4301-5ACCE089BC34}"/>
              </a:ext>
            </a:extLst>
          </p:cNvPr>
          <p:cNvCxnSpPr>
            <a:cxnSpLocks/>
          </p:cNvCxnSpPr>
          <p:nvPr/>
        </p:nvCxnSpPr>
        <p:spPr>
          <a:xfrm flipH="1">
            <a:off x="5397226" y="1286042"/>
            <a:ext cx="360040" cy="4120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EEDAE310-73D6-71D5-7A19-5AD1E20DB881}"/>
              </a:ext>
            </a:extLst>
          </p:cNvPr>
          <p:cNvCxnSpPr>
            <a:cxnSpLocks/>
          </p:cNvCxnSpPr>
          <p:nvPr/>
        </p:nvCxnSpPr>
        <p:spPr>
          <a:xfrm flipH="1">
            <a:off x="7206098" y="1228557"/>
            <a:ext cx="360040" cy="412064"/>
          </a:xfrm>
          <a:prstGeom prst="straightConnector1">
            <a:avLst/>
          </a:prstGeom>
          <a:ln>
            <a:tailEnd type="triangle"/>
          </a:ln>
          <a:scene3d>
            <a:camera prst="orthographicFront">
              <a:rot lat="60000" lon="10800000" rev="0"/>
            </a:camera>
            <a:lightRig rig="threePt" dir="t"/>
          </a:scene3d>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F91529C6-0267-F4EC-E535-C9D62DD39008}"/>
              </a:ext>
            </a:extLst>
          </p:cNvPr>
          <p:cNvSpPr txBox="1"/>
          <p:nvPr/>
        </p:nvSpPr>
        <p:spPr bwMode="auto">
          <a:xfrm>
            <a:off x="5917587" y="1348495"/>
            <a:ext cx="1102620" cy="461665"/>
          </a:xfrm>
          <a:prstGeom prst="rect">
            <a:avLst/>
          </a:prstGeom>
          <a:solidFill>
            <a:schemeClr val="bg1"/>
          </a:solidFill>
          <a:ln w="38100" cap="rnd">
            <a:noFill/>
            <a:round/>
            <a:headEnd/>
            <a:tailEnd/>
          </a:ln>
          <a:effectLst>
            <a:softEdge rad="88900"/>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eaLnBrk="1" hangingPunct="1"/>
            <a:r>
              <a:rPr lang="en-GB" sz="1200" b="1" dirty="0">
                <a:solidFill>
                  <a:srgbClr val="000000"/>
                </a:solidFill>
              </a:rPr>
              <a:t>Velocity unmeasured</a:t>
            </a:r>
            <a:endParaRPr lang="en-DE" sz="1200" b="1" dirty="0">
              <a:solidFill>
                <a:srgbClr val="000000"/>
              </a:solidFill>
            </a:endParaRPr>
          </a:p>
        </p:txBody>
      </p:sp>
      <p:sp>
        <p:nvSpPr>
          <p:cNvPr id="24" name="TextBox 23">
            <a:extLst>
              <a:ext uri="{FF2B5EF4-FFF2-40B4-BE49-F238E27FC236}">
                <a16:creationId xmlns:a16="http://schemas.microsoft.com/office/drawing/2014/main" id="{5FA2A795-1643-2FD9-E8F1-70D702E6C223}"/>
              </a:ext>
            </a:extLst>
          </p:cNvPr>
          <p:cNvSpPr txBox="1"/>
          <p:nvPr/>
        </p:nvSpPr>
        <p:spPr bwMode="auto">
          <a:xfrm>
            <a:off x="4597817" y="2940530"/>
            <a:ext cx="1529917" cy="276999"/>
          </a:xfrm>
          <a:prstGeom prst="rect">
            <a:avLst/>
          </a:prstGeom>
          <a:solidFill>
            <a:schemeClr val="bg1"/>
          </a:solidFill>
          <a:ln w="38100" cap="rnd">
            <a:noFill/>
            <a:round/>
            <a:headEnd/>
            <a:tailEnd/>
          </a:ln>
          <a:effectLst>
            <a:softEdge rad="88900"/>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eaLnBrk="1" hangingPunct="1"/>
            <a:r>
              <a:rPr lang="en-GB" sz="1200" b="1" dirty="0">
                <a:solidFill>
                  <a:srgbClr val="0000CC"/>
                </a:solidFill>
              </a:rPr>
              <a:t>Velocity measured</a:t>
            </a:r>
            <a:endParaRPr lang="en-DE" sz="1200" b="1" dirty="0">
              <a:solidFill>
                <a:srgbClr val="0000CC"/>
              </a:solidFill>
            </a:endParaRPr>
          </a:p>
        </p:txBody>
      </p:sp>
      <p:sp>
        <p:nvSpPr>
          <p:cNvPr id="26" name="TextBox 25">
            <a:extLst>
              <a:ext uri="{FF2B5EF4-FFF2-40B4-BE49-F238E27FC236}">
                <a16:creationId xmlns:a16="http://schemas.microsoft.com/office/drawing/2014/main" id="{B04BC6DF-33D8-F183-05B1-7B8C8D24B919}"/>
              </a:ext>
            </a:extLst>
          </p:cNvPr>
          <p:cNvSpPr txBox="1"/>
          <p:nvPr/>
        </p:nvSpPr>
        <p:spPr bwMode="auto">
          <a:xfrm>
            <a:off x="755576" y="4011910"/>
            <a:ext cx="3112622" cy="830997"/>
          </a:xfrm>
          <a:prstGeom prst="rect">
            <a:avLst/>
          </a:prstGeom>
          <a:solidFill>
            <a:schemeClr val="bg1"/>
          </a:solidFill>
          <a:ln w="57150" cap="rnd">
            <a:solidFill>
              <a:srgbClr val="C00000"/>
            </a:solidFill>
            <a:round/>
            <a:headEnd/>
            <a:tailEnd/>
          </a:ln>
          <a:effectLst>
            <a:softEdge rad="88900"/>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eaLnBrk="1" hangingPunct="1"/>
            <a:r>
              <a:rPr lang="en-DE" sz="1600" b="1" dirty="0">
                <a:solidFill>
                  <a:srgbClr val="000000"/>
                </a:solidFill>
              </a:rPr>
              <a:t>Large region covered = </a:t>
            </a:r>
          </a:p>
          <a:p>
            <a:pPr algn="ctr" eaLnBrk="1" hangingPunct="1"/>
            <a:r>
              <a:rPr lang="en-DE" sz="1600" b="1" dirty="0">
                <a:solidFill>
                  <a:srgbClr val="000000"/>
                </a:solidFill>
              </a:rPr>
              <a:t>large distribution of velocities</a:t>
            </a:r>
          </a:p>
          <a:p>
            <a:pPr algn="ctr" eaLnBrk="1" hangingPunct="1"/>
            <a:endParaRPr lang="en-DE" sz="1600" b="1" dirty="0">
              <a:solidFill>
                <a:srgbClr val="000000"/>
              </a:solidFill>
            </a:endParaRPr>
          </a:p>
        </p:txBody>
      </p:sp>
      <p:sp>
        <p:nvSpPr>
          <p:cNvPr id="27" name="TextBox 26">
            <a:extLst>
              <a:ext uri="{FF2B5EF4-FFF2-40B4-BE49-F238E27FC236}">
                <a16:creationId xmlns:a16="http://schemas.microsoft.com/office/drawing/2014/main" id="{58E6A1B5-637B-3C11-C881-E77EE25C37DF}"/>
              </a:ext>
            </a:extLst>
          </p:cNvPr>
          <p:cNvSpPr txBox="1"/>
          <p:nvPr/>
        </p:nvSpPr>
        <p:spPr bwMode="auto">
          <a:xfrm>
            <a:off x="4578687" y="3982415"/>
            <a:ext cx="1890210" cy="830997"/>
          </a:xfrm>
          <a:prstGeom prst="rect">
            <a:avLst/>
          </a:prstGeom>
          <a:solidFill>
            <a:schemeClr val="bg1"/>
          </a:solidFill>
          <a:ln w="38100" cap="rnd">
            <a:noFill/>
            <a:round/>
            <a:headEnd/>
            <a:tailEnd/>
          </a:ln>
          <a:effectLst>
            <a:softEdge rad="88900"/>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eaLnBrk="1" hangingPunct="1"/>
            <a:r>
              <a:rPr lang="en-GB" sz="1600" b="1" dirty="0">
                <a:solidFill>
                  <a:srgbClr val="0000CC"/>
                </a:solidFill>
              </a:rPr>
              <a:t>T</a:t>
            </a:r>
            <a:r>
              <a:rPr lang="en-DE" sz="1600" b="1" dirty="0">
                <a:solidFill>
                  <a:srgbClr val="0000CC"/>
                </a:solidFill>
              </a:rPr>
              <a:t>wo time-of-flight detectors at IMP Lanzhou</a:t>
            </a:r>
          </a:p>
        </p:txBody>
      </p:sp>
      <p:cxnSp>
        <p:nvCxnSpPr>
          <p:cNvPr id="29" name="Straight Arrow Connector 28">
            <a:extLst>
              <a:ext uri="{FF2B5EF4-FFF2-40B4-BE49-F238E27FC236}">
                <a16:creationId xmlns:a16="http://schemas.microsoft.com/office/drawing/2014/main" id="{A8A0C7C8-1C21-81F3-6DBF-A75B5446339B}"/>
              </a:ext>
            </a:extLst>
          </p:cNvPr>
          <p:cNvCxnSpPr>
            <a:cxnSpLocks/>
          </p:cNvCxnSpPr>
          <p:nvPr/>
        </p:nvCxnSpPr>
        <p:spPr>
          <a:xfrm flipV="1">
            <a:off x="5362775" y="3453681"/>
            <a:ext cx="0" cy="5309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AEC221B4-FB97-3A72-7853-D8E4225C004F}"/>
              </a:ext>
            </a:extLst>
          </p:cNvPr>
          <p:cNvSpPr txBox="1"/>
          <p:nvPr/>
        </p:nvSpPr>
        <p:spPr bwMode="auto">
          <a:xfrm>
            <a:off x="7025633" y="4023913"/>
            <a:ext cx="1890210" cy="830997"/>
          </a:xfrm>
          <a:prstGeom prst="rect">
            <a:avLst/>
          </a:prstGeom>
          <a:solidFill>
            <a:schemeClr val="bg1"/>
          </a:solidFill>
          <a:ln w="38100" cap="rnd">
            <a:noFill/>
            <a:round/>
            <a:headEnd/>
            <a:tailEnd/>
          </a:ln>
          <a:effectLst>
            <a:softEdge rad="88900"/>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eaLnBrk="1" hangingPunct="1"/>
            <a:r>
              <a:rPr lang="en-US" sz="1600" b="1" dirty="0">
                <a:solidFill>
                  <a:schemeClr val="tx1"/>
                </a:solidFill>
              </a:rPr>
              <a:t>Single </a:t>
            </a:r>
            <a:r>
              <a:rPr lang="en-DE" sz="1600" b="1" dirty="0">
                <a:solidFill>
                  <a:schemeClr val="tx1"/>
                </a:solidFill>
              </a:rPr>
              <a:t>time-of-flight detector at IMP Lanzhou</a:t>
            </a:r>
          </a:p>
        </p:txBody>
      </p:sp>
      <p:cxnSp>
        <p:nvCxnSpPr>
          <p:cNvPr id="34" name="Straight Arrow Connector 33">
            <a:extLst>
              <a:ext uri="{FF2B5EF4-FFF2-40B4-BE49-F238E27FC236}">
                <a16:creationId xmlns:a16="http://schemas.microsoft.com/office/drawing/2014/main" id="{0FD73F4A-0060-07E3-DCCF-5AB6F01C425F}"/>
              </a:ext>
            </a:extLst>
          </p:cNvPr>
          <p:cNvCxnSpPr>
            <a:cxnSpLocks/>
          </p:cNvCxnSpPr>
          <p:nvPr/>
        </p:nvCxnSpPr>
        <p:spPr>
          <a:xfrm flipV="1">
            <a:off x="7857365" y="1928463"/>
            <a:ext cx="0" cy="21362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6" name="Picture 35">
            <a:extLst>
              <a:ext uri="{FF2B5EF4-FFF2-40B4-BE49-F238E27FC236}">
                <a16:creationId xmlns:a16="http://schemas.microsoft.com/office/drawing/2014/main" id="{7A628F47-ADF1-28E8-302C-DEF236DBAA12}"/>
              </a:ext>
            </a:extLst>
          </p:cNvPr>
          <p:cNvPicPr>
            <a:picLocks noChangeAspect="1"/>
          </p:cNvPicPr>
          <p:nvPr/>
        </p:nvPicPr>
        <p:blipFill>
          <a:blip r:embed="rId9"/>
          <a:stretch>
            <a:fillRect/>
          </a:stretch>
        </p:blipFill>
        <p:spPr>
          <a:xfrm>
            <a:off x="2114917" y="4544154"/>
            <a:ext cx="672042" cy="235561"/>
          </a:xfrm>
          <a:prstGeom prst="rect">
            <a:avLst/>
          </a:prstGeom>
        </p:spPr>
      </p:pic>
      <p:sp>
        <p:nvSpPr>
          <p:cNvPr id="37" name="TextBox 6">
            <a:extLst>
              <a:ext uri="{FF2B5EF4-FFF2-40B4-BE49-F238E27FC236}">
                <a16:creationId xmlns:a16="http://schemas.microsoft.com/office/drawing/2014/main" id="{659FD68B-A384-982F-747B-3642CD07CDBA}"/>
              </a:ext>
            </a:extLst>
          </p:cNvPr>
          <p:cNvSpPr txBox="1">
            <a:spLocks noChangeArrowheads="1"/>
          </p:cNvSpPr>
          <p:nvPr/>
        </p:nvSpPr>
        <p:spPr bwMode="auto">
          <a:xfrm>
            <a:off x="1376645" y="4912010"/>
            <a:ext cx="2972485" cy="23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19" tIns="34260" rIns="68519" bIns="34260">
            <a:spAutoFit/>
          </a:bodyPr>
          <a:lstStyle/>
          <a:p>
            <a:pPr algn="ctr" eaLnBrk="1" hangingPunct="1"/>
            <a:r>
              <a:rPr lang="de-DE" altLang="de-DE" sz="1050" b="1" dirty="0" err="1">
                <a:solidFill>
                  <a:srgbClr val="000000"/>
                </a:solidFill>
              </a:rPr>
              <a:t>Courtesy</a:t>
            </a:r>
            <a:r>
              <a:rPr lang="de-DE" altLang="de-DE" sz="1050" b="1" dirty="0">
                <a:solidFill>
                  <a:srgbClr val="000000"/>
                </a:solidFill>
              </a:rPr>
              <a:t>: S. Litvinov, M. Wang and Y. H. Zhang</a:t>
            </a:r>
          </a:p>
        </p:txBody>
      </p:sp>
      <p:sp>
        <p:nvSpPr>
          <p:cNvPr id="2" name="Slide Number Placeholder 2">
            <a:extLst>
              <a:ext uri="{FF2B5EF4-FFF2-40B4-BE49-F238E27FC236}">
                <a16:creationId xmlns:a16="http://schemas.microsoft.com/office/drawing/2014/main" id="{10D06DF8-BA23-4D78-BE62-E635B3C65C22}"/>
              </a:ext>
            </a:extLst>
          </p:cNvPr>
          <p:cNvSpPr txBox="1">
            <a:spLocks/>
          </p:cNvSpPr>
          <p:nvPr/>
        </p:nvSpPr>
        <p:spPr>
          <a:xfrm>
            <a:off x="8015792" y="4914482"/>
            <a:ext cx="744898" cy="273844"/>
          </a:xfrm>
          <a:prstGeom prst="rect">
            <a:avLst/>
          </a:prstGeom>
        </p:spPr>
        <p:txBody>
          <a:bodyPr/>
          <a:lstStyle>
            <a:defPPr>
              <a:defRPr lang="de-DE"/>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fld id="{125CBDDA-5CCF-8748-8988-9DC6C8981774}" type="slidenum">
              <a:rPr lang="de-DE" sz="750" smtClean="0"/>
              <a:pPr>
                <a:defRPr/>
              </a:pPr>
              <a:t>28</a:t>
            </a:fld>
            <a:endParaRPr lang="de-DE" sz="750" dirty="0"/>
          </a:p>
        </p:txBody>
      </p:sp>
      <p:sp>
        <p:nvSpPr>
          <p:cNvPr id="3" name="Footer Placeholder 3">
            <a:extLst>
              <a:ext uri="{FF2B5EF4-FFF2-40B4-BE49-F238E27FC236}">
                <a16:creationId xmlns:a16="http://schemas.microsoft.com/office/drawing/2014/main" id="{9E58DD25-73BA-3E52-6F5E-D2CF87CF5E5D}"/>
              </a:ext>
            </a:extLst>
          </p:cNvPr>
          <p:cNvSpPr txBox="1">
            <a:spLocks/>
          </p:cNvSpPr>
          <p:nvPr/>
        </p:nvSpPr>
        <p:spPr>
          <a:xfrm>
            <a:off x="4373237" y="4931864"/>
            <a:ext cx="3136599" cy="267868"/>
          </a:xfrm>
          <a:prstGeom prst="rect">
            <a:avLst/>
          </a:prstGeom>
        </p:spPr>
        <p:txBody>
          <a:bodyPr/>
          <a:lstStyle>
            <a:defPPr>
              <a:defRPr lang="de-DE"/>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r>
              <a:rPr lang="de-DE" sz="750" dirty="0"/>
              <a:t>A. Heinz - ECE17 &amp; ECSG08 Meeting</a:t>
            </a:r>
          </a:p>
        </p:txBody>
      </p:sp>
    </p:spTree>
    <p:extLst>
      <p:ext uri="{BB962C8B-B14F-4D97-AF65-F5344CB8AC3E}">
        <p14:creationId xmlns:p14="http://schemas.microsoft.com/office/powerpoint/2010/main" val="1320363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30789A81-D04B-B781-8D93-22797521FF68}"/>
              </a:ext>
            </a:extLst>
          </p:cNvPr>
          <p:cNvSpPr>
            <a:spLocks noGrp="1" noChangeArrowheads="1"/>
          </p:cNvSpPr>
          <p:nvPr>
            <p:ph type="title"/>
          </p:nvPr>
        </p:nvSpPr>
        <p:spPr bwMode="auto">
          <a:xfrm>
            <a:off x="0" y="133350"/>
            <a:ext cx="9144000" cy="2687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prstTxWarp prst="textNoShape">
              <a:avLst/>
            </a:prstTxWarp>
          </a:bodyPr>
          <a:lstStyle/>
          <a:p>
            <a:pPr eaLnBrk="1" hangingPunct="1"/>
            <a:r>
              <a:rPr lang="en-US" altLang="de-DE" sz="2400" b="1" dirty="0">
                <a:latin typeface="Arial" panose="020B0604020202020204" pitchFamily="34" charset="0"/>
                <a:cs typeface="Arial" panose="020B0604020202020204" pitchFamily="34" charset="0"/>
              </a:rPr>
              <a:t>Stochastic cooling (SC) at the ESR (Needs in FAIR Phase-0)</a:t>
            </a:r>
          </a:p>
        </p:txBody>
      </p:sp>
      <p:sp>
        <p:nvSpPr>
          <p:cNvPr id="18" name="TextBox 17">
            <a:extLst>
              <a:ext uri="{FF2B5EF4-FFF2-40B4-BE49-F238E27FC236}">
                <a16:creationId xmlns:a16="http://schemas.microsoft.com/office/drawing/2014/main" id="{939A84AA-6028-33A8-4829-067619D18505}"/>
              </a:ext>
            </a:extLst>
          </p:cNvPr>
          <p:cNvSpPr txBox="1"/>
          <p:nvPr/>
        </p:nvSpPr>
        <p:spPr bwMode="auto">
          <a:xfrm>
            <a:off x="509674" y="563075"/>
            <a:ext cx="8634326" cy="400110"/>
          </a:xfrm>
          <a:prstGeom prst="rect">
            <a:avLst/>
          </a:prstGeom>
          <a:noFill/>
          <a:ln w="38100" cap="rnd">
            <a:noFill/>
            <a:round/>
            <a:headEnd/>
            <a:tailEnd/>
          </a:ln>
          <a:effectLst>
            <a:softEdge rad="88900"/>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eaLnBrk="1" hangingPunct="1"/>
            <a:r>
              <a:rPr lang="en-DE" sz="2000" b="1" dirty="0">
                <a:solidFill>
                  <a:srgbClr val="0000CC"/>
                </a:solidFill>
              </a:rPr>
              <a:t>Fast cooling of hot beams is required for many experiments in FAIR Phase-0</a:t>
            </a:r>
          </a:p>
        </p:txBody>
      </p:sp>
      <p:sp>
        <p:nvSpPr>
          <p:cNvPr id="19" name="TextBox 18">
            <a:extLst>
              <a:ext uri="{FF2B5EF4-FFF2-40B4-BE49-F238E27FC236}">
                <a16:creationId xmlns:a16="http://schemas.microsoft.com/office/drawing/2014/main" id="{881785ED-576F-ACD4-3FC3-67F52D0F767B}"/>
              </a:ext>
            </a:extLst>
          </p:cNvPr>
          <p:cNvSpPr txBox="1"/>
          <p:nvPr/>
        </p:nvSpPr>
        <p:spPr bwMode="auto">
          <a:xfrm>
            <a:off x="107504" y="2135765"/>
            <a:ext cx="8913357" cy="2846933"/>
          </a:xfrm>
          <a:prstGeom prst="rect">
            <a:avLst/>
          </a:prstGeom>
          <a:noFill/>
          <a:ln w="38100" cap="rnd">
            <a:noFill/>
            <a:round/>
            <a:headEnd/>
            <a:tailEnd/>
          </a:ln>
          <a:effectLst>
            <a:softEdge rad="88900"/>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285750" indent="-285750" eaLnBrk="1" hangingPunct="1">
              <a:buFontTx/>
              <a:buChar char="-"/>
            </a:pPr>
            <a:r>
              <a:rPr lang="en-US" sz="1800" b="1" dirty="0">
                <a:solidFill>
                  <a:srgbClr val="000000"/>
                </a:solidFill>
              </a:rPr>
              <a:t>Presently, SC does </a:t>
            </a:r>
            <a:r>
              <a:rPr lang="en-US" sz="1800" b="1" dirty="0">
                <a:solidFill>
                  <a:srgbClr val="FF0000"/>
                </a:solidFill>
              </a:rPr>
              <a:t>NOT</a:t>
            </a:r>
            <a:r>
              <a:rPr lang="en-US" sz="1800" b="1" dirty="0">
                <a:solidFill>
                  <a:srgbClr val="000000"/>
                </a:solidFill>
              </a:rPr>
              <a:t> cover the entire injected momentum spread!</a:t>
            </a:r>
          </a:p>
          <a:p>
            <a:pPr eaLnBrk="1" hangingPunct="1"/>
            <a:r>
              <a:rPr lang="en-US" sz="1800" b="1" dirty="0">
                <a:solidFill>
                  <a:srgbClr val="00B050"/>
                </a:solidFill>
              </a:rPr>
              <a:t>      </a:t>
            </a:r>
            <a:r>
              <a:rPr lang="en-US" sz="1700" b="1" dirty="0">
                <a:solidFill>
                  <a:srgbClr val="00B050"/>
                </a:solidFill>
              </a:rPr>
              <a:t>possible enlargement of the bandwidth -&gt; increase in efficiency</a:t>
            </a:r>
          </a:p>
          <a:p>
            <a:pPr eaLnBrk="1" hangingPunct="1"/>
            <a:r>
              <a:rPr lang="en-US" sz="1700" b="1" dirty="0">
                <a:solidFill>
                  <a:srgbClr val="00B050"/>
                </a:solidFill>
              </a:rPr>
              <a:t>      </a:t>
            </a:r>
            <a:r>
              <a:rPr lang="en-US" sz="1700" b="1" dirty="0">
                <a:solidFill>
                  <a:srgbClr val="FFC000"/>
                </a:solidFill>
              </a:rPr>
              <a:t>uncooled ions may hit and damage detectors and/or cause background</a:t>
            </a:r>
          </a:p>
          <a:p>
            <a:pPr marL="285750" indent="-285750">
              <a:buFontTx/>
              <a:buChar char="-"/>
            </a:pPr>
            <a:r>
              <a:rPr lang="en-US" sz="1800" b="1" dirty="0">
                <a:solidFill>
                  <a:srgbClr val="000000"/>
                </a:solidFill>
              </a:rPr>
              <a:t>Presently, SC requires 5-8 seconds for cooling a secondary beam (record was 3-4 s)</a:t>
            </a:r>
          </a:p>
          <a:p>
            <a:r>
              <a:rPr lang="en-US" sz="1800" b="1" dirty="0">
                <a:solidFill>
                  <a:srgbClr val="00B050"/>
                </a:solidFill>
              </a:rPr>
              <a:t>     </a:t>
            </a:r>
            <a:r>
              <a:rPr lang="en-US" sz="1700" b="1" dirty="0">
                <a:solidFill>
                  <a:srgbClr val="00B050"/>
                </a:solidFill>
              </a:rPr>
              <a:t>reduction of cooling time -&gt; access to shorter-lived nuclides, faster accumulation</a:t>
            </a:r>
            <a:endParaRPr lang="en-US" sz="1700" b="1" dirty="0">
              <a:solidFill>
                <a:srgbClr val="000000"/>
              </a:solidFill>
            </a:endParaRPr>
          </a:p>
          <a:p>
            <a:pPr marL="285750" indent="-285750">
              <a:buFontTx/>
              <a:buChar char="-"/>
            </a:pPr>
            <a:r>
              <a:rPr lang="en-US" sz="1800" b="1" dirty="0">
                <a:solidFill>
                  <a:srgbClr val="000000"/>
                </a:solidFill>
              </a:rPr>
              <a:t>Presently, SC operates at a fixed energy of 400 </a:t>
            </a:r>
            <a:r>
              <a:rPr lang="en-US" sz="1800" b="1" dirty="0" err="1">
                <a:solidFill>
                  <a:srgbClr val="000000"/>
                </a:solidFill>
              </a:rPr>
              <a:t>AMeV</a:t>
            </a:r>
            <a:endParaRPr lang="en-US" sz="1800" b="1" dirty="0">
              <a:solidFill>
                <a:srgbClr val="000000"/>
              </a:solidFill>
            </a:endParaRPr>
          </a:p>
          <a:p>
            <a:r>
              <a:rPr lang="en-US" sz="1800" b="1" dirty="0">
                <a:solidFill>
                  <a:srgbClr val="00B050"/>
                </a:solidFill>
              </a:rPr>
              <a:t>      </a:t>
            </a:r>
            <a:r>
              <a:rPr lang="en-US" sz="1700" b="1" dirty="0">
                <a:solidFill>
                  <a:srgbClr val="00B050"/>
                </a:solidFill>
              </a:rPr>
              <a:t>Operation at variable/several energies will increase flexibility </a:t>
            </a:r>
          </a:p>
          <a:p>
            <a:r>
              <a:rPr lang="en-US" sz="1700" b="1" dirty="0">
                <a:solidFill>
                  <a:srgbClr val="00B050"/>
                </a:solidFill>
              </a:rPr>
              <a:t>      Especially essential for production and deceleration of not-bare ions</a:t>
            </a:r>
          </a:p>
          <a:p>
            <a:pPr marL="285750" indent="-285750" eaLnBrk="1" hangingPunct="1">
              <a:buFontTx/>
              <a:buChar char="-"/>
            </a:pPr>
            <a:endParaRPr lang="en-DE" sz="1800" b="1" dirty="0">
              <a:solidFill>
                <a:srgbClr val="000000"/>
              </a:solidFill>
            </a:endParaRPr>
          </a:p>
        </p:txBody>
      </p:sp>
      <p:sp>
        <p:nvSpPr>
          <p:cNvPr id="2" name="TextBox 1">
            <a:extLst>
              <a:ext uri="{FF2B5EF4-FFF2-40B4-BE49-F238E27FC236}">
                <a16:creationId xmlns:a16="http://schemas.microsoft.com/office/drawing/2014/main" id="{47B9856F-EEF9-71A7-7554-19BEB66AAC85}"/>
              </a:ext>
            </a:extLst>
          </p:cNvPr>
          <p:cNvSpPr txBox="1"/>
          <p:nvPr/>
        </p:nvSpPr>
        <p:spPr bwMode="auto">
          <a:xfrm>
            <a:off x="258154" y="1307544"/>
            <a:ext cx="8634326" cy="369332"/>
          </a:xfrm>
          <a:prstGeom prst="rect">
            <a:avLst/>
          </a:prstGeom>
          <a:solidFill>
            <a:srgbClr val="92D050"/>
          </a:solidFill>
          <a:ln w="57150" cap="rnd">
            <a:solidFill>
              <a:srgbClr val="C00000"/>
            </a:solidFill>
            <a:round/>
            <a:headEnd/>
            <a:tailEnd/>
          </a:ln>
          <a:effectLst>
            <a:softEdge rad="88900"/>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eaLnBrk="1" hangingPunct="1"/>
            <a:r>
              <a:rPr lang="en-DE" b="1" dirty="0">
                <a:solidFill>
                  <a:srgbClr val="000000"/>
                </a:solidFill>
              </a:rPr>
              <a:t>The present functionality of SC must be preserved and </a:t>
            </a:r>
            <a:r>
              <a:rPr lang="en-DE" b="1">
                <a:solidFill>
                  <a:srgbClr val="000000"/>
                </a:solidFill>
              </a:rPr>
              <a:t>further improved</a:t>
            </a:r>
            <a:r>
              <a:rPr lang="en-US" b="1" dirty="0">
                <a:solidFill>
                  <a:srgbClr val="000000"/>
                </a:solidFill>
              </a:rPr>
              <a:t>!</a:t>
            </a:r>
            <a:endParaRPr lang="en-DE" b="1" dirty="0">
              <a:solidFill>
                <a:srgbClr val="000000"/>
              </a:solidFill>
            </a:endParaRPr>
          </a:p>
        </p:txBody>
      </p:sp>
      <p:sp>
        <p:nvSpPr>
          <p:cNvPr id="3" name="TextBox 2">
            <a:extLst>
              <a:ext uri="{FF2B5EF4-FFF2-40B4-BE49-F238E27FC236}">
                <a16:creationId xmlns:a16="http://schemas.microsoft.com/office/drawing/2014/main" id="{BC559A46-1586-3112-3862-BCD16773B637}"/>
              </a:ext>
            </a:extLst>
          </p:cNvPr>
          <p:cNvSpPr txBox="1"/>
          <p:nvPr/>
        </p:nvSpPr>
        <p:spPr bwMode="auto">
          <a:xfrm>
            <a:off x="701570" y="1674100"/>
            <a:ext cx="3980385" cy="461665"/>
          </a:xfrm>
          <a:prstGeom prst="rect">
            <a:avLst/>
          </a:prstGeom>
          <a:noFill/>
          <a:ln w="38100" cap="rnd">
            <a:solidFill>
              <a:srgbClr val="FF0000"/>
            </a:solidFill>
            <a:round/>
            <a:headEnd/>
            <a:tailEnd/>
          </a:ln>
          <a:effectLst>
            <a:softEdge rad="88900"/>
          </a:effectLst>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algn="ctr" eaLnBrk="1" hangingPunct="1"/>
            <a:r>
              <a:rPr lang="en-DE" b="1" dirty="0">
                <a:solidFill>
                  <a:srgbClr val="000000"/>
                </a:solidFill>
              </a:rPr>
              <a:t>Future upgrade/R&amp;D options:</a:t>
            </a:r>
          </a:p>
        </p:txBody>
      </p:sp>
      <p:sp>
        <p:nvSpPr>
          <p:cNvPr id="4" name="Slide Number Placeholder 2">
            <a:extLst>
              <a:ext uri="{FF2B5EF4-FFF2-40B4-BE49-F238E27FC236}">
                <a16:creationId xmlns:a16="http://schemas.microsoft.com/office/drawing/2014/main" id="{25B75B2A-5DF2-B1FA-4CAA-F45354F5764C}"/>
              </a:ext>
            </a:extLst>
          </p:cNvPr>
          <p:cNvSpPr>
            <a:spLocks noGrp="1"/>
          </p:cNvSpPr>
          <p:nvPr>
            <p:ph type="sldNum" sz="quarter" idx="12"/>
          </p:nvPr>
        </p:nvSpPr>
        <p:spPr>
          <a:xfrm>
            <a:off x="8015792" y="4914482"/>
            <a:ext cx="744898" cy="273844"/>
          </a:xfrm>
        </p:spPr>
        <p:txBody>
          <a:bodyPr/>
          <a:lstStyle/>
          <a:p>
            <a:pPr>
              <a:defRPr/>
            </a:pPr>
            <a:fld id="{125CBDDA-5CCF-8748-8988-9DC6C8981774}" type="slidenum">
              <a:rPr lang="de-DE" smtClean="0"/>
              <a:t>29</a:t>
            </a:fld>
            <a:endParaRPr lang="de-DE"/>
          </a:p>
        </p:txBody>
      </p:sp>
      <p:sp>
        <p:nvSpPr>
          <p:cNvPr id="5" name="Footer Placeholder 3">
            <a:extLst>
              <a:ext uri="{FF2B5EF4-FFF2-40B4-BE49-F238E27FC236}">
                <a16:creationId xmlns:a16="http://schemas.microsoft.com/office/drawing/2014/main" id="{200423F5-A130-BBC6-F9FF-67F4899F1C0B}"/>
              </a:ext>
            </a:extLst>
          </p:cNvPr>
          <p:cNvSpPr>
            <a:spLocks noGrp="1"/>
          </p:cNvSpPr>
          <p:nvPr>
            <p:ph type="ftr" sz="quarter" idx="3"/>
          </p:nvPr>
        </p:nvSpPr>
        <p:spPr>
          <a:xfrm>
            <a:off x="4013201" y="4920458"/>
            <a:ext cx="3136599" cy="267868"/>
          </a:xfrm>
        </p:spPr>
        <p:txBody>
          <a:bodyPr/>
          <a:lstStyle/>
          <a:p>
            <a:pPr algn="l">
              <a:defRPr/>
            </a:pPr>
            <a:r>
              <a:rPr lang="de-DE"/>
              <a:t>W. Korten - FAIR/GSI research retreat</a:t>
            </a:r>
          </a:p>
        </p:txBody>
      </p:sp>
    </p:spTree>
    <p:extLst>
      <p:ext uri="{BB962C8B-B14F-4D97-AF65-F5344CB8AC3E}">
        <p14:creationId xmlns:p14="http://schemas.microsoft.com/office/powerpoint/2010/main" val="2260032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2E58-2BCD-1641-95E2-9A16130EA490}"/>
              </a:ext>
            </a:extLst>
          </p:cNvPr>
          <p:cNvSpPr>
            <a:spLocks noGrp="1"/>
          </p:cNvSpPr>
          <p:nvPr>
            <p:ph type="title"/>
          </p:nvPr>
        </p:nvSpPr>
        <p:spPr>
          <a:xfrm>
            <a:off x="966354" y="179799"/>
            <a:ext cx="6510892" cy="590668"/>
          </a:xfrm>
        </p:spPr>
        <p:txBody>
          <a:bodyPr/>
          <a:lstStyle/>
          <a:p>
            <a:r>
              <a:rPr lang="en-GB" sz="2000" dirty="0"/>
              <a:t>NUSTAR Overall schedule (optimistic scenario):</a:t>
            </a:r>
            <a:br>
              <a:rPr lang="en-GB" sz="2000" dirty="0"/>
            </a:br>
            <a:r>
              <a:rPr lang="en-GB" sz="2000" dirty="0"/>
              <a:t>From Phase-0 to FAIR MSV</a:t>
            </a:r>
          </a:p>
        </p:txBody>
      </p:sp>
      <p:sp>
        <p:nvSpPr>
          <p:cNvPr id="5" name="Title 1">
            <a:extLst>
              <a:ext uri="{FF2B5EF4-FFF2-40B4-BE49-F238E27FC236}">
                <a16:creationId xmlns:a16="http://schemas.microsoft.com/office/drawing/2014/main" id="{4EEB7FE2-9376-8B45-9DB3-62DE8C6F621D}"/>
              </a:ext>
            </a:extLst>
          </p:cNvPr>
          <p:cNvSpPr txBox="1">
            <a:spLocks/>
          </p:cNvSpPr>
          <p:nvPr/>
        </p:nvSpPr>
        <p:spPr>
          <a:xfrm>
            <a:off x="-1186567" y="1640258"/>
            <a:ext cx="9138344" cy="890712"/>
          </a:xfrm>
          <a:prstGeom prst="rect">
            <a:avLst/>
          </a:prstGeom>
        </p:spPr>
        <p:txBody>
          <a:bodyPr vert="horz" lIns="91440" tIns="45720" rIns="91440" bIns="4572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endParaRPr lang="en-GB" dirty="0"/>
          </a:p>
        </p:txBody>
      </p:sp>
      <p:graphicFrame>
        <p:nvGraphicFramePr>
          <p:cNvPr id="8" name="Tabelle 2">
            <a:extLst>
              <a:ext uri="{FF2B5EF4-FFF2-40B4-BE49-F238E27FC236}">
                <a16:creationId xmlns:a16="http://schemas.microsoft.com/office/drawing/2014/main" id="{D8309FF6-C76E-9E43-98BA-7AF515AC4BAD}"/>
              </a:ext>
            </a:extLst>
          </p:cNvPr>
          <p:cNvGraphicFramePr>
            <a:graphicFrameLocks noGrp="1"/>
          </p:cNvGraphicFramePr>
          <p:nvPr>
            <p:extLst>
              <p:ext uri="{D42A27DB-BD31-4B8C-83A1-F6EECF244321}">
                <p14:modId xmlns:p14="http://schemas.microsoft.com/office/powerpoint/2010/main" val="811907031"/>
              </p:ext>
            </p:extLst>
          </p:nvPr>
        </p:nvGraphicFramePr>
        <p:xfrm>
          <a:off x="107503" y="1030738"/>
          <a:ext cx="9063119" cy="3951159"/>
        </p:xfrm>
        <a:graphic>
          <a:graphicData uri="http://schemas.openxmlformats.org/drawingml/2006/table">
            <a:tbl>
              <a:tblPr firstRow="1" bandRow="1"/>
              <a:tblGrid>
                <a:gridCol w="697163">
                  <a:extLst>
                    <a:ext uri="{9D8B030D-6E8A-4147-A177-3AD203B41FA5}">
                      <a16:colId xmlns:a16="http://schemas.microsoft.com/office/drawing/2014/main" val="20000"/>
                    </a:ext>
                  </a:extLst>
                </a:gridCol>
                <a:gridCol w="697163">
                  <a:extLst>
                    <a:ext uri="{9D8B030D-6E8A-4147-A177-3AD203B41FA5}">
                      <a16:colId xmlns:a16="http://schemas.microsoft.com/office/drawing/2014/main" val="20001"/>
                    </a:ext>
                  </a:extLst>
                </a:gridCol>
                <a:gridCol w="697163">
                  <a:extLst>
                    <a:ext uri="{9D8B030D-6E8A-4147-A177-3AD203B41FA5}">
                      <a16:colId xmlns:a16="http://schemas.microsoft.com/office/drawing/2014/main" val="20002"/>
                    </a:ext>
                  </a:extLst>
                </a:gridCol>
                <a:gridCol w="697163">
                  <a:extLst>
                    <a:ext uri="{9D8B030D-6E8A-4147-A177-3AD203B41FA5}">
                      <a16:colId xmlns:a16="http://schemas.microsoft.com/office/drawing/2014/main" val="20003"/>
                    </a:ext>
                  </a:extLst>
                </a:gridCol>
                <a:gridCol w="697163">
                  <a:extLst>
                    <a:ext uri="{9D8B030D-6E8A-4147-A177-3AD203B41FA5}">
                      <a16:colId xmlns:a16="http://schemas.microsoft.com/office/drawing/2014/main" val="20004"/>
                    </a:ext>
                  </a:extLst>
                </a:gridCol>
                <a:gridCol w="697163">
                  <a:extLst>
                    <a:ext uri="{9D8B030D-6E8A-4147-A177-3AD203B41FA5}">
                      <a16:colId xmlns:a16="http://schemas.microsoft.com/office/drawing/2014/main" val="20005"/>
                    </a:ext>
                  </a:extLst>
                </a:gridCol>
                <a:gridCol w="697163">
                  <a:extLst>
                    <a:ext uri="{9D8B030D-6E8A-4147-A177-3AD203B41FA5}">
                      <a16:colId xmlns:a16="http://schemas.microsoft.com/office/drawing/2014/main" val="20006"/>
                    </a:ext>
                  </a:extLst>
                </a:gridCol>
                <a:gridCol w="697163">
                  <a:extLst>
                    <a:ext uri="{9D8B030D-6E8A-4147-A177-3AD203B41FA5}">
                      <a16:colId xmlns:a16="http://schemas.microsoft.com/office/drawing/2014/main" val="20007"/>
                    </a:ext>
                  </a:extLst>
                </a:gridCol>
                <a:gridCol w="697163">
                  <a:extLst>
                    <a:ext uri="{9D8B030D-6E8A-4147-A177-3AD203B41FA5}">
                      <a16:colId xmlns:a16="http://schemas.microsoft.com/office/drawing/2014/main" val="20008"/>
                    </a:ext>
                  </a:extLst>
                </a:gridCol>
                <a:gridCol w="697163">
                  <a:extLst>
                    <a:ext uri="{9D8B030D-6E8A-4147-A177-3AD203B41FA5}">
                      <a16:colId xmlns:a16="http://schemas.microsoft.com/office/drawing/2014/main" val="20009"/>
                    </a:ext>
                  </a:extLst>
                </a:gridCol>
                <a:gridCol w="697163">
                  <a:extLst>
                    <a:ext uri="{9D8B030D-6E8A-4147-A177-3AD203B41FA5}">
                      <a16:colId xmlns:a16="http://schemas.microsoft.com/office/drawing/2014/main" val="588785192"/>
                    </a:ext>
                  </a:extLst>
                </a:gridCol>
                <a:gridCol w="697163">
                  <a:extLst>
                    <a:ext uri="{9D8B030D-6E8A-4147-A177-3AD203B41FA5}">
                      <a16:colId xmlns:a16="http://schemas.microsoft.com/office/drawing/2014/main" val="4248292491"/>
                    </a:ext>
                  </a:extLst>
                </a:gridCol>
                <a:gridCol w="697163">
                  <a:extLst>
                    <a:ext uri="{9D8B030D-6E8A-4147-A177-3AD203B41FA5}">
                      <a16:colId xmlns:a16="http://schemas.microsoft.com/office/drawing/2014/main" val="2319226571"/>
                    </a:ext>
                  </a:extLst>
                </a:gridCol>
              </a:tblGrid>
              <a:tr h="257390">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de-DE" sz="1600" dirty="0"/>
                        <a:t>2019</a:t>
                      </a:r>
                    </a:p>
                  </a:txBody>
                  <a:tcPr marL="91439" marR="91439" marT="45713" marB="4571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de-DE" sz="1600" dirty="0"/>
                        <a:t>2020</a:t>
                      </a:r>
                    </a:p>
                  </a:txBody>
                  <a:tcPr marL="91439" marR="91439" marT="45713" marB="4571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de-DE" sz="1600" dirty="0"/>
                        <a:t>2021</a:t>
                      </a:r>
                    </a:p>
                  </a:txBody>
                  <a:tcPr marL="91439" marR="91439" marT="45713" marB="4571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de-DE" sz="1600" dirty="0"/>
                        <a:t>2022</a:t>
                      </a:r>
                    </a:p>
                  </a:txBody>
                  <a:tcPr marL="91439" marR="91439" marT="45713" marB="4571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de-DE" sz="1600" dirty="0"/>
                        <a:t>2023</a:t>
                      </a:r>
                    </a:p>
                  </a:txBody>
                  <a:tcPr marL="91439" marR="91439" marT="45713" marB="4571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de-DE" sz="1600" dirty="0"/>
                        <a:t>2024</a:t>
                      </a:r>
                    </a:p>
                  </a:txBody>
                  <a:tcPr marL="91439" marR="91439" marT="45713" marB="4571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de-DE" sz="1600" dirty="0"/>
                        <a:t>2025</a:t>
                      </a:r>
                    </a:p>
                  </a:txBody>
                  <a:tcPr marL="91439" marR="91439" marT="45713" marB="4571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de-DE" sz="1600" dirty="0"/>
                        <a:t>2026</a:t>
                      </a:r>
                    </a:p>
                  </a:txBody>
                  <a:tcPr marL="91439" marR="91439" marT="45713" marB="4571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de-DE" sz="1600" dirty="0"/>
                        <a:t>2027</a:t>
                      </a:r>
                    </a:p>
                  </a:txBody>
                  <a:tcPr marL="91439" marR="91439" marT="45713" marB="4571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de-DE" sz="1600" dirty="0"/>
                        <a:t>2028</a:t>
                      </a:r>
                    </a:p>
                  </a:txBody>
                  <a:tcPr marL="91439" marR="91439" marT="45713" marB="45713">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chemeClr val="bg1"/>
                          </a:solidFill>
                          <a:effectLst/>
                          <a:uLnTx/>
                          <a:uFillTx/>
                          <a:latin typeface="+mn-lt"/>
                          <a:ea typeface="+mn-ea"/>
                          <a:cs typeface="+mn-cs"/>
                        </a:rPr>
                        <a:t>2029</a:t>
                      </a:r>
                      <a:endParaRPr lang="de-DE" sz="1800" b="1" dirty="0">
                        <a:solidFill>
                          <a:schemeClr val="bg1"/>
                        </a:solidFill>
                      </a:endParaRPr>
                    </a:p>
                  </a:txBody>
                  <a:tcPr marL="91439" marR="91439" marT="45713" marB="45713">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chemeClr val="bg1"/>
                          </a:solidFill>
                          <a:effectLst/>
                          <a:uLnTx/>
                          <a:uFillTx/>
                          <a:latin typeface="+mn-lt"/>
                          <a:ea typeface="+mn-ea"/>
                          <a:cs typeface="+mn-cs"/>
                        </a:rPr>
                        <a:t>2030</a:t>
                      </a:r>
                      <a:endParaRPr lang="de-DE" sz="1800" b="1" dirty="0">
                        <a:solidFill>
                          <a:schemeClr val="bg1"/>
                        </a:solidFill>
                      </a:endParaRPr>
                    </a:p>
                  </a:txBody>
                  <a:tcPr marL="91439" marR="91439" marT="45713" marB="45713">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chemeClr val="bg1"/>
                          </a:solidFill>
                          <a:effectLst/>
                          <a:uLnTx/>
                          <a:uFillTx/>
                          <a:latin typeface="+mn-lt"/>
                          <a:ea typeface="+mn-ea"/>
                          <a:cs typeface="+mn-cs"/>
                        </a:rPr>
                        <a:t>2032</a:t>
                      </a:r>
                      <a:endParaRPr lang="de-DE" sz="1800" b="1" dirty="0">
                        <a:solidFill>
                          <a:schemeClr val="bg1"/>
                        </a:solidFill>
                      </a:endParaRPr>
                    </a:p>
                  </a:txBody>
                  <a:tcPr marL="91439" marR="91439" marT="45713" marB="45713">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solidFill>
                  </a:tcPr>
                </a:tc>
                <a:extLst>
                  <a:ext uri="{0D108BD9-81ED-4DB2-BD59-A6C34878D82A}">
                    <a16:rowId xmlns:a16="http://schemas.microsoft.com/office/drawing/2014/main" val="10000"/>
                  </a:ext>
                </a:extLst>
              </a:tr>
              <a:tr h="3615893">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endParaRPr lang="de-DE" sz="1800" dirty="0"/>
                    </a:p>
                  </a:txBody>
                  <a:tcPr marL="91439" marR="91439" marT="45713" marB="4571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endParaRPr lang="de-DE" sz="1800" dirty="0"/>
                    </a:p>
                  </a:txBody>
                  <a:tcPr marL="91439" marR="91439" marT="45713" marB="4571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endParaRPr lang="de-DE" sz="1800" b="1" dirty="0"/>
                    </a:p>
                  </a:txBody>
                  <a:tcPr marL="91439" marR="91439" marT="45713" marB="4571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endParaRPr lang="de-DE" sz="1800" dirty="0"/>
                    </a:p>
                  </a:txBody>
                  <a:tcPr marL="91439" marR="91439" marT="45713" marB="4571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endParaRPr lang="de-DE" sz="1800" dirty="0"/>
                    </a:p>
                  </a:txBody>
                  <a:tcPr marL="91439" marR="91439" marT="45713" marB="4571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endParaRPr lang="de-DE" sz="1800" dirty="0"/>
                    </a:p>
                  </a:txBody>
                  <a:tcPr marL="91439" marR="91439" marT="45713" marB="4571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endParaRPr lang="de-DE" sz="1800" dirty="0"/>
                    </a:p>
                  </a:txBody>
                  <a:tcPr marL="91439" marR="91439" marT="45713" marB="4571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endParaRPr lang="de-DE" sz="1800" dirty="0"/>
                    </a:p>
                  </a:txBody>
                  <a:tcPr marL="91439" marR="91439" marT="45713" marB="4571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endParaRPr lang="de-DE" sz="1800" dirty="0"/>
                    </a:p>
                  </a:txBody>
                  <a:tcPr marL="91439" marR="91439" marT="45713" marB="4571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endParaRPr lang="de-DE" sz="1800" dirty="0"/>
                    </a:p>
                  </a:txBody>
                  <a:tcPr marL="91439" marR="91439" marT="45713" marB="45713">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p>
                      <a:pPr algn="ctr"/>
                      <a:endParaRPr lang="de-DE" sz="1800" dirty="0"/>
                    </a:p>
                  </a:txBody>
                  <a:tcPr marL="91439" marR="91439" marT="45713" marB="45713">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p>
                      <a:pPr algn="ctr"/>
                      <a:endParaRPr lang="de-DE" sz="1800" dirty="0"/>
                    </a:p>
                  </a:txBody>
                  <a:tcPr marL="91439" marR="91439" marT="45713" marB="45713">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p>
                      <a:pPr algn="ctr"/>
                      <a:endParaRPr lang="de-DE" sz="1800" dirty="0"/>
                    </a:p>
                  </a:txBody>
                  <a:tcPr marL="91439" marR="91439" marT="45713" marB="45713">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33399">
                        <a:tint val="40000"/>
                      </a:srgbClr>
                    </a:solidFill>
                  </a:tcPr>
                </a:tc>
                <a:extLst>
                  <a:ext uri="{0D108BD9-81ED-4DB2-BD59-A6C34878D82A}">
                    <a16:rowId xmlns:a16="http://schemas.microsoft.com/office/drawing/2014/main" val="10001"/>
                  </a:ext>
                </a:extLst>
              </a:tr>
            </a:tbl>
          </a:graphicData>
        </a:graphic>
      </p:graphicFrame>
      <p:sp>
        <p:nvSpPr>
          <p:cNvPr id="9" name="Rectangle 8">
            <a:extLst>
              <a:ext uri="{FF2B5EF4-FFF2-40B4-BE49-F238E27FC236}">
                <a16:creationId xmlns:a16="http://schemas.microsoft.com/office/drawing/2014/main" id="{CB12167A-8AD4-9F43-9A6F-7FF504E5D0C4}"/>
              </a:ext>
            </a:extLst>
          </p:cNvPr>
          <p:cNvSpPr/>
          <p:nvPr/>
        </p:nvSpPr>
        <p:spPr>
          <a:xfrm>
            <a:off x="6262817" y="1375703"/>
            <a:ext cx="2907812" cy="3600000"/>
          </a:xfrm>
          <a:prstGeom prst="rect">
            <a:avLst/>
          </a:prstGeom>
          <a:gradFill>
            <a:gsLst>
              <a:gs pos="0">
                <a:srgbClr val="00B050"/>
              </a:gs>
              <a:gs pos="100000">
                <a:srgbClr val="009900"/>
              </a:gs>
              <a:gs pos="100000">
                <a:srgbClr val="92D050"/>
              </a:gs>
            </a:gsLst>
            <a:lin ang="0" scaled="0"/>
          </a:gra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fontAlgn="auto">
              <a:spcBef>
                <a:spcPts val="0"/>
              </a:spcBef>
              <a:spcAft>
                <a:spcPts val="0"/>
              </a:spcAft>
              <a:defRPr/>
            </a:pPr>
            <a:endParaRPr lang="en-US" sz="1800" kern="0">
              <a:solidFill>
                <a:srgbClr val="FFFFFF"/>
              </a:solidFill>
              <a:latin typeface="Arial"/>
              <a:ea typeface=""/>
              <a:cs typeface=""/>
            </a:endParaRPr>
          </a:p>
        </p:txBody>
      </p:sp>
      <p:sp>
        <p:nvSpPr>
          <p:cNvPr id="10" name="Rectangle 3">
            <a:extLst>
              <a:ext uri="{FF2B5EF4-FFF2-40B4-BE49-F238E27FC236}">
                <a16:creationId xmlns:a16="http://schemas.microsoft.com/office/drawing/2014/main" id="{4534A87D-E935-E849-A12E-D8760813E9CA}"/>
              </a:ext>
            </a:extLst>
          </p:cNvPr>
          <p:cNvSpPr/>
          <p:nvPr/>
        </p:nvSpPr>
        <p:spPr>
          <a:xfrm>
            <a:off x="84804" y="1378026"/>
            <a:ext cx="6178006" cy="3600105"/>
          </a:xfrm>
          <a:prstGeom prst="rect">
            <a:avLst/>
          </a:prstGeom>
          <a:solidFill>
            <a:srgbClr val="FFFF00">
              <a:alpha val="40000"/>
            </a:srgbClr>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fontAlgn="auto">
              <a:spcBef>
                <a:spcPts val="0"/>
              </a:spcBef>
              <a:spcAft>
                <a:spcPts val="0"/>
              </a:spcAft>
              <a:defRPr/>
            </a:pPr>
            <a:endParaRPr lang="en-US" sz="1800" kern="0" dirty="0">
              <a:solidFill>
                <a:srgbClr val="FFFFFF"/>
              </a:solidFill>
              <a:latin typeface="Arial"/>
              <a:ea typeface=""/>
              <a:cs typeface=""/>
            </a:endParaRPr>
          </a:p>
        </p:txBody>
      </p:sp>
      <p:sp>
        <p:nvSpPr>
          <p:cNvPr id="12" name="Textfeld 17">
            <a:extLst>
              <a:ext uri="{FF2B5EF4-FFF2-40B4-BE49-F238E27FC236}">
                <a16:creationId xmlns:a16="http://schemas.microsoft.com/office/drawing/2014/main" id="{44450A0B-F671-D442-8289-1B70127D92A3}"/>
              </a:ext>
            </a:extLst>
          </p:cNvPr>
          <p:cNvSpPr txBox="1">
            <a:spLocks noChangeArrowheads="1"/>
          </p:cNvSpPr>
          <p:nvPr/>
        </p:nvSpPr>
        <p:spPr bwMode="auto">
          <a:xfrm>
            <a:off x="193349" y="1358389"/>
            <a:ext cx="15119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fontAlgn="auto" hangingPunct="1">
              <a:spcBef>
                <a:spcPts val="0"/>
              </a:spcBef>
              <a:spcAft>
                <a:spcPts val="0"/>
              </a:spcAft>
              <a:defRPr/>
            </a:pPr>
            <a:r>
              <a:rPr lang="de-DE" altLang="de-DE" sz="2000" b="1" kern="0" dirty="0">
                <a:solidFill>
                  <a:srgbClr val="0070C0"/>
                </a:solidFill>
              </a:rPr>
              <a:t>Super-FRS</a:t>
            </a:r>
          </a:p>
        </p:txBody>
      </p:sp>
      <p:grpSp>
        <p:nvGrpSpPr>
          <p:cNvPr id="44" name="Group 43">
            <a:extLst>
              <a:ext uri="{FF2B5EF4-FFF2-40B4-BE49-F238E27FC236}">
                <a16:creationId xmlns:a16="http://schemas.microsoft.com/office/drawing/2014/main" id="{D1C0A519-D71D-BD49-9A9D-589E597F7DD1}"/>
              </a:ext>
            </a:extLst>
          </p:cNvPr>
          <p:cNvGrpSpPr/>
          <p:nvPr/>
        </p:nvGrpSpPr>
        <p:grpSpPr>
          <a:xfrm>
            <a:off x="138576" y="1660912"/>
            <a:ext cx="4852892" cy="369332"/>
            <a:chOff x="84146" y="1710012"/>
            <a:chExt cx="4852892" cy="369332"/>
          </a:xfrm>
        </p:grpSpPr>
        <p:sp>
          <p:nvSpPr>
            <p:cNvPr id="11" name="Rechteck 24">
              <a:extLst>
                <a:ext uri="{FF2B5EF4-FFF2-40B4-BE49-F238E27FC236}">
                  <a16:creationId xmlns:a16="http://schemas.microsoft.com/office/drawing/2014/main" id="{7448E799-46AF-9343-922F-9EA65CC21D00}"/>
                </a:ext>
              </a:extLst>
            </p:cNvPr>
            <p:cNvSpPr/>
            <p:nvPr/>
          </p:nvSpPr>
          <p:spPr>
            <a:xfrm>
              <a:off x="84146" y="1754978"/>
              <a:ext cx="4852892" cy="279400"/>
            </a:xfrm>
            <a:prstGeom prst="rect">
              <a:avLst/>
            </a:prstGeom>
            <a:gradFill flip="none" rotWithShape="1">
              <a:gsLst>
                <a:gs pos="0">
                  <a:srgbClr val="FFFFFF">
                    <a:lumMod val="50000"/>
                  </a:srgbClr>
                </a:gs>
                <a:gs pos="100000">
                  <a:srgbClr val="FFFFFF">
                    <a:lumMod val="50000"/>
                    <a:alpha val="0"/>
                  </a:srgbClr>
                </a:gs>
              </a:gsLst>
              <a:lin ang="0" scaled="1"/>
              <a:tileRect/>
            </a:gradFill>
            <a:ln w="25400" cap="flat" cmpd="sng" algn="ctr">
              <a:noFill/>
              <a:prstDash val="solid"/>
            </a:ln>
            <a:effectLst/>
          </p:spPr>
          <p:txBody>
            <a:bodyPr anchor="ctr"/>
            <a:lstStyle/>
            <a:p>
              <a:pPr fontAlgn="auto">
                <a:spcBef>
                  <a:spcPts val="0"/>
                </a:spcBef>
                <a:spcAft>
                  <a:spcPts val="0"/>
                </a:spcAft>
                <a:defRPr/>
              </a:pPr>
              <a:endParaRPr lang="de-DE" sz="1800" kern="0">
                <a:solidFill>
                  <a:srgbClr val="FFFFFF"/>
                </a:solidFill>
                <a:latin typeface="Arial"/>
                <a:ea typeface=""/>
                <a:cs typeface=""/>
              </a:endParaRPr>
            </a:p>
          </p:txBody>
        </p:sp>
        <p:sp>
          <p:nvSpPr>
            <p:cNvPr id="13" name="Textfeld 16">
              <a:extLst>
                <a:ext uri="{FF2B5EF4-FFF2-40B4-BE49-F238E27FC236}">
                  <a16:creationId xmlns:a16="http://schemas.microsoft.com/office/drawing/2014/main" id="{ABB7F36F-FB45-314A-A5A8-6E769BE420A1}"/>
                </a:ext>
              </a:extLst>
            </p:cNvPr>
            <p:cNvSpPr txBox="1">
              <a:spLocks noChangeArrowheads="1"/>
            </p:cNvSpPr>
            <p:nvPr/>
          </p:nvSpPr>
          <p:spPr bwMode="auto">
            <a:xfrm>
              <a:off x="733025" y="1710012"/>
              <a:ext cx="30315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fontAlgn="auto" hangingPunct="1">
                <a:spcBef>
                  <a:spcPts val="0"/>
                </a:spcBef>
                <a:spcAft>
                  <a:spcPts val="0"/>
                </a:spcAft>
                <a:defRPr/>
              </a:pPr>
              <a:r>
                <a:rPr lang="en-GB" altLang="de-DE" kern="0" dirty="0">
                  <a:solidFill>
                    <a:srgbClr val="000000"/>
                  </a:solidFill>
                </a:rPr>
                <a:t>construction and installation</a:t>
              </a:r>
            </a:p>
          </p:txBody>
        </p:sp>
      </p:grpSp>
      <p:sp>
        <p:nvSpPr>
          <p:cNvPr id="14" name="Textfeld 17">
            <a:extLst>
              <a:ext uri="{FF2B5EF4-FFF2-40B4-BE49-F238E27FC236}">
                <a16:creationId xmlns:a16="http://schemas.microsoft.com/office/drawing/2014/main" id="{863C60DB-AEAE-5441-A83D-9963EA97388D}"/>
              </a:ext>
            </a:extLst>
          </p:cNvPr>
          <p:cNvSpPr txBox="1">
            <a:spLocks noChangeArrowheads="1"/>
          </p:cNvSpPr>
          <p:nvPr/>
        </p:nvSpPr>
        <p:spPr bwMode="auto">
          <a:xfrm>
            <a:off x="216188" y="2113604"/>
            <a:ext cx="2021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fontAlgn="auto" hangingPunct="1">
              <a:spcBef>
                <a:spcPts val="0"/>
              </a:spcBef>
              <a:spcAft>
                <a:spcPts val="0"/>
              </a:spcAft>
              <a:defRPr/>
            </a:pPr>
            <a:r>
              <a:rPr lang="en-GB" altLang="de-DE" sz="2000" b="1" kern="0" dirty="0">
                <a:solidFill>
                  <a:srgbClr val="0070C0"/>
                </a:solidFill>
              </a:rPr>
              <a:t>NUSTAR caves</a:t>
            </a:r>
          </a:p>
        </p:txBody>
      </p:sp>
      <p:sp>
        <p:nvSpPr>
          <p:cNvPr id="15" name="Rechteck 24">
            <a:extLst>
              <a:ext uri="{FF2B5EF4-FFF2-40B4-BE49-F238E27FC236}">
                <a16:creationId xmlns:a16="http://schemas.microsoft.com/office/drawing/2014/main" id="{2B4EE0C2-A58E-9846-B7CE-D58CDDCCB350}"/>
              </a:ext>
            </a:extLst>
          </p:cNvPr>
          <p:cNvSpPr/>
          <p:nvPr/>
        </p:nvSpPr>
        <p:spPr>
          <a:xfrm>
            <a:off x="1657715" y="2502598"/>
            <a:ext cx="2705035" cy="629906"/>
          </a:xfrm>
          <a:prstGeom prst="rect">
            <a:avLst/>
          </a:prstGeom>
          <a:gradFill flip="none" rotWithShape="1">
            <a:gsLst>
              <a:gs pos="0">
                <a:srgbClr val="808080">
                  <a:alpha val="0"/>
                </a:srgbClr>
              </a:gs>
              <a:gs pos="50000">
                <a:srgbClr val="FFFFFF">
                  <a:lumMod val="50000"/>
                </a:srgbClr>
              </a:gs>
              <a:gs pos="100000">
                <a:srgbClr val="808080">
                  <a:alpha val="0"/>
                </a:srgbClr>
              </a:gs>
            </a:gsLst>
            <a:lin ang="0" scaled="1"/>
            <a:tileRect/>
          </a:gradFill>
          <a:ln w="25400" cap="flat" cmpd="sng" algn="ctr">
            <a:noFill/>
            <a:prstDash val="solid"/>
          </a:ln>
          <a:effectLst/>
        </p:spPr>
        <p:txBody>
          <a:bodyPr anchor="ctr"/>
          <a:lstStyle/>
          <a:p>
            <a:pPr fontAlgn="auto">
              <a:spcBef>
                <a:spcPts val="0"/>
              </a:spcBef>
              <a:spcAft>
                <a:spcPts val="0"/>
              </a:spcAft>
              <a:defRPr/>
            </a:pPr>
            <a:endParaRPr lang="de-DE" sz="1800" kern="0">
              <a:solidFill>
                <a:srgbClr val="FFFFFF"/>
              </a:solidFill>
              <a:latin typeface="Arial"/>
              <a:ea typeface=""/>
              <a:cs typeface=""/>
            </a:endParaRPr>
          </a:p>
        </p:txBody>
      </p:sp>
      <p:sp>
        <p:nvSpPr>
          <p:cNvPr id="16" name="Textfeld 21">
            <a:extLst>
              <a:ext uri="{FF2B5EF4-FFF2-40B4-BE49-F238E27FC236}">
                <a16:creationId xmlns:a16="http://schemas.microsoft.com/office/drawing/2014/main" id="{636AA76F-E733-7942-AD32-092A70587627}"/>
              </a:ext>
            </a:extLst>
          </p:cNvPr>
          <p:cNvSpPr txBox="1">
            <a:spLocks noChangeArrowheads="1"/>
          </p:cNvSpPr>
          <p:nvPr/>
        </p:nvSpPr>
        <p:spPr bwMode="auto">
          <a:xfrm>
            <a:off x="2037030" y="2473999"/>
            <a:ext cx="2229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fontAlgn="auto" hangingPunct="1">
              <a:spcBef>
                <a:spcPts val="0"/>
              </a:spcBef>
              <a:spcAft>
                <a:spcPts val="0"/>
              </a:spcAft>
              <a:defRPr/>
            </a:pPr>
            <a:r>
              <a:rPr lang="en-GB" altLang="de-DE" kern="0" dirty="0">
                <a:solidFill>
                  <a:srgbClr val="000000"/>
                </a:solidFill>
              </a:rPr>
              <a:t>civil construction &amp; infrastructure</a:t>
            </a:r>
          </a:p>
        </p:txBody>
      </p:sp>
      <p:sp>
        <p:nvSpPr>
          <p:cNvPr id="17" name="Textfeld 17">
            <a:extLst>
              <a:ext uri="{FF2B5EF4-FFF2-40B4-BE49-F238E27FC236}">
                <a16:creationId xmlns:a16="http://schemas.microsoft.com/office/drawing/2014/main" id="{014B9E82-132B-074C-9890-FEC02C64A17D}"/>
              </a:ext>
            </a:extLst>
          </p:cNvPr>
          <p:cNvSpPr txBox="1">
            <a:spLocks noChangeArrowheads="1"/>
          </p:cNvSpPr>
          <p:nvPr/>
        </p:nvSpPr>
        <p:spPr bwMode="auto">
          <a:xfrm>
            <a:off x="176625" y="3090169"/>
            <a:ext cx="28185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fontAlgn="auto" hangingPunct="1">
              <a:spcBef>
                <a:spcPts val="0"/>
              </a:spcBef>
              <a:spcAft>
                <a:spcPts val="0"/>
              </a:spcAft>
              <a:defRPr/>
            </a:pPr>
            <a:r>
              <a:rPr lang="en-GB" altLang="de-DE" sz="2000" b="1" kern="0" dirty="0">
                <a:solidFill>
                  <a:srgbClr val="0070C0"/>
                </a:solidFill>
              </a:rPr>
              <a:t>NUSTAR experiments</a:t>
            </a:r>
          </a:p>
        </p:txBody>
      </p:sp>
      <p:grpSp>
        <p:nvGrpSpPr>
          <p:cNvPr id="47" name="Group 46">
            <a:extLst>
              <a:ext uri="{FF2B5EF4-FFF2-40B4-BE49-F238E27FC236}">
                <a16:creationId xmlns:a16="http://schemas.microsoft.com/office/drawing/2014/main" id="{DD142CFB-A46F-D84E-B455-9E5FC3DB8B67}"/>
              </a:ext>
            </a:extLst>
          </p:cNvPr>
          <p:cNvGrpSpPr/>
          <p:nvPr/>
        </p:nvGrpSpPr>
        <p:grpSpPr>
          <a:xfrm>
            <a:off x="112207" y="3409556"/>
            <a:ext cx="4967199" cy="369332"/>
            <a:chOff x="30728" y="3409556"/>
            <a:chExt cx="4967199" cy="369332"/>
          </a:xfrm>
        </p:grpSpPr>
        <p:sp>
          <p:nvSpPr>
            <p:cNvPr id="18" name="Rechteck 24">
              <a:extLst>
                <a:ext uri="{FF2B5EF4-FFF2-40B4-BE49-F238E27FC236}">
                  <a16:creationId xmlns:a16="http://schemas.microsoft.com/office/drawing/2014/main" id="{78EDFB49-2449-6E4F-9D70-0A2046C518DE}"/>
                </a:ext>
              </a:extLst>
            </p:cNvPr>
            <p:cNvSpPr/>
            <p:nvPr/>
          </p:nvSpPr>
          <p:spPr>
            <a:xfrm>
              <a:off x="84478" y="3454852"/>
              <a:ext cx="4913449" cy="278740"/>
            </a:xfrm>
            <a:prstGeom prst="rect">
              <a:avLst/>
            </a:prstGeom>
            <a:gradFill flip="none" rotWithShape="1">
              <a:gsLst>
                <a:gs pos="50000">
                  <a:srgbClr val="FFFFFF">
                    <a:lumMod val="50000"/>
                  </a:srgbClr>
                </a:gs>
                <a:gs pos="100000">
                  <a:srgbClr val="FFFFFF">
                    <a:lumMod val="50000"/>
                    <a:alpha val="0"/>
                  </a:srgbClr>
                </a:gs>
              </a:gsLst>
              <a:lin ang="0" scaled="1"/>
              <a:tileRect/>
            </a:gradFill>
            <a:ln w="25400" cap="flat" cmpd="sng" algn="ctr">
              <a:noFill/>
              <a:prstDash val="solid"/>
            </a:ln>
            <a:effectLst/>
          </p:spPr>
          <p:txBody>
            <a:bodyPr anchor="ctr"/>
            <a:lstStyle/>
            <a:p>
              <a:pPr fontAlgn="auto">
                <a:spcBef>
                  <a:spcPts val="0"/>
                </a:spcBef>
                <a:spcAft>
                  <a:spcPts val="0"/>
                </a:spcAft>
                <a:defRPr/>
              </a:pPr>
              <a:endParaRPr lang="de-DE" sz="1800" kern="0">
                <a:solidFill>
                  <a:srgbClr val="FFFFFF"/>
                </a:solidFill>
                <a:latin typeface="Arial"/>
                <a:ea typeface=""/>
                <a:cs typeface=""/>
              </a:endParaRPr>
            </a:p>
          </p:txBody>
        </p:sp>
        <p:sp>
          <p:nvSpPr>
            <p:cNvPr id="19" name="Textfeld 16">
              <a:extLst>
                <a:ext uri="{FF2B5EF4-FFF2-40B4-BE49-F238E27FC236}">
                  <a16:creationId xmlns:a16="http://schemas.microsoft.com/office/drawing/2014/main" id="{28A473F4-519E-DB44-B2B1-D5B694B3749F}"/>
                </a:ext>
              </a:extLst>
            </p:cNvPr>
            <p:cNvSpPr txBox="1">
              <a:spLocks noChangeArrowheads="1"/>
            </p:cNvSpPr>
            <p:nvPr/>
          </p:nvSpPr>
          <p:spPr bwMode="auto">
            <a:xfrm>
              <a:off x="30728" y="3409556"/>
              <a:ext cx="4006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fontAlgn="auto" hangingPunct="1">
                <a:spcBef>
                  <a:spcPts val="0"/>
                </a:spcBef>
                <a:spcAft>
                  <a:spcPts val="0"/>
                </a:spcAft>
                <a:defRPr/>
              </a:pPr>
              <a:r>
                <a:rPr lang="en-GB" altLang="de-DE" kern="0" dirty="0">
                  <a:solidFill>
                    <a:srgbClr val="000000"/>
                  </a:solidFill>
                </a:rPr>
                <a:t>construction/operation „outside“ FAIR</a:t>
              </a:r>
            </a:p>
          </p:txBody>
        </p:sp>
      </p:grpSp>
      <p:grpSp>
        <p:nvGrpSpPr>
          <p:cNvPr id="46" name="Group 45">
            <a:extLst>
              <a:ext uri="{FF2B5EF4-FFF2-40B4-BE49-F238E27FC236}">
                <a16:creationId xmlns:a16="http://schemas.microsoft.com/office/drawing/2014/main" id="{2899C51A-B06C-6140-9E2A-8CC9098463B5}"/>
              </a:ext>
            </a:extLst>
          </p:cNvPr>
          <p:cNvGrpSpPr/>
          <p:nvPr/>
        </p:nvGrpSpPr>
        <p:grpSpPr>
          <a:xfrm>
            <a:off x="4015629" y="1649337"/>
            <a:ext cx="2179058" cy="369332"/>
            <a:chOff x="4409174" y="1685021"/>
            <a:chExt cx="2179058" cy="369332"/>
          </a:xfrm>
        </p:grpSpPr>
        <p:sp>
          <p:nvSpPr>
            <p:cNvPr id="22" name="Rechteck 24">
              <a:extLst>
                <a:ext uri="{FF2B5EF4-FFF2-40B4-BE49-F238E27FC236}">
                  <a16:creationId xmlns:a16="http://schemas.microsoft.com/office/drawing/2014/main" id="{1AA22515-2165-7541-B6A1-F93068B79B03}"/>
                </a:ext>
              </a:extLst>
            </p:cNvPr>
            <p:cNvSpPr/>
            <p:nvPr/>
          </p:nvSpPr>
          <p:spPr>
            <a:xfrm>
              <a:off x="4409174" y="1721441"/>
              <a:ext cx="2179058" cy="279400"/>
            </a:xfrm>
            <a:prstGeom prst="rect">
              <a:avLst/>
            </a:prstGeom>
            <a:gradFill flip="none" rotWithShape="1">
              <a:gsLst>
                <a:gs pos="0">
                  <a:srgbClr val="FFFFFF">
                    <a:lumMod val="50000"/>
                    <a:alpha val="0"/>
                  </a:srgbClr>
                </a:gs>
                <a:gs pos="50000">
                  <a:srgbClr val="FFFFFF">
                    <a:lumMod val="50000"/>
                  </a:srgbClr>
                </a:gs>
                <a:gs pos="100000">
                  <a:srgbClr val="FFFFFF">
                    <a:lumMod val="50000"/>
                    <a:alpha val="0"/>
                  </a:srgbClr>
                </a:gs>
              </a:gsLst>
              <a:lin ang="0" scaled="1"/>
              <a:tileRect/>
            </a:gradFill>
            <a:ln w="25400" cap="flat" cmpd="sng" algn="ctr">
              <a:noFill/>
              <a:prstDash val="solid"/>
            </a:ln>
            <a:effectLst/>
          </p:spPr>
          <p:txBody>
            <a:bodyPr anchor="ctr"/>
            <a:lstStyle/>
            <a:p>
              <a:pPr fontAlgn="auto">
                <a:spcBef>
                  <a:spcPts val="0"/>
                </a:spcBef>
                <a:spcAft>
                  <a:spcPts val="0"/>
                </a:spcAft>
                <a:defRPr/>
              </a:pPr>
              <a:endParaRPr lang="de-DE" sz="1800" kern="0">
                <a:solidFill>
                  <a:srgbClr val="FFFFFF"/>
                </a:solidFill>
                <a:latin typeface="Arial"/>
                <a:ea typeface=""/>
                <a:cs typeface=""/>
              </a:endParaRPr>
            </a:p>
          </p:txBody>
        </p:sp>
        <p:sp>
          <p:nvSpPr>
            <p:cNvPr id="23" name="Textfeld 25">
              <a:extLst>
                <a:ext uri="{FF2B5EF4-FFF2-40B4-BE49-F238E27FC236}">
                  <a16:creationId xmlns:a16="http://schemas.microsoft.com/office/drawing/2014/main" id="{85F041C7-84DE-4545-897D-BFB4A184304A}"/>
                </a:ext>
              </a:extLst>
            </p:cNvPr>
            <p:cNvSpPr txBox="1">
              <a:spLocks noChangeArrowheads="1"/>
            </p:cNvSpPr>
            <p:nvPr/>
          </p:nvSpPr>
          <p:spPr bwMode="auto">
            <a:xfrm>
              <a:off x="4621769" y="1685021"/>
              <a:ext cx="1870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fontAlgn="auto" hangingPunct="1">
                <a:spcBef>
                  <a:spcPts val="0"/>
                </a:spcBef>
                <a:spcAft>
                  <a:spcPts val="0"/>
                </a:spcAft>
                <a:defRPr/>
              </a:pPr>
              <a:r>
                <a:rPr lang="en-GB" altLang="de-DE" kern="0" dirty="0">
                  <a:solidFill>
                    <a:srgbClr val="000000"/>
                  </a:solidFill>
                </a:rPr>
                <a:t>commissioning</a:t>
              </a:r>
            </a:p>
          </p:txBody>
        </p:sp>
      </p:grpSp>
      <p:grpSp>
        <p:nvGrpSpPr>
          <p:cNvPr id="48" name="Group 47">
            <a:extLst>
              <a:ext uri="{FF2B5EF4-FFF2-40B4-BE49-F238E27FC236}">
                <a16:creationId xmlns:a16="http://schemas.microsoft.com/office/drawing/2014/main" id="{E9E9B11A-1E52-9F42-8D7C-337110BE3D7B}"/>
              </a:ext>
            </a:extLst>
          </p:cNvPr>
          <p:cNvGrpSpPr/>
          <p:nvPr/>
        </p:nvGrpSpPr>
        <p:grpSpPr>
          <a:xfrm>
            <a:off x="2995218" y="3733779"/>
            <a:ext cx="2296862" cy="369332"/>
            <a:chOff x="2995218" y="3870515"/>
            <a:chExt cx="2296862" cy="369332"/>
          </a:xfrm>
        </p:grpSpPr>
        <p:sp>
          <p:nvSpPr>
            <p:cNvPr id="30" name="Rechteck 24">
              <a:extLst>
                <a:ext uri="{FF2B5EF4-FFF2-40B4-BE49-F238E27FC236}">
                  <a16:creationId xmlns:a16="http://schemas.microsoft.com/office/drawing/2014/main" id="{95C979F1-CD34-2648-988A-C086472AE79A}"/>
                </a:ext>
              </a:extLst>
            </p:cNvPr>
            <p:cNvSpPr/>
            <p:nvPr/>
          </p:nvSpPr>
          <p:spPr>
            <a:xfrm>
              <a:off x="2995218" y="3912539"/>
              <a:ext cx="2296862" cy="285284"/>
            </a:xfrm>
            <a:prstGeom prst="rect">
              <a:avLst/>
            </a:prstGeom>
            <a:gradFill flip="none" rotWithShape="1">
              <a:gsLst>
                <a:gs pos="0">
                  <a:srgbClr val="808080">
                    <a:alpha val="0"/>
                  </a:srgbClr>
                </a:gs>
                <a:gs pos="50000">
                  <a:srgbClr val="FFFFFF">
                    <a:lumMod val="50000"/>
                  </a:srgbClr>
                </a:gs>
                <a:gs pos="100000">
                  <a:srgbClr val="808080">
                    <a:alpha val="0"/>
                  </a:srgbClr>
                </a:gs>
              </a:gsLst>
              <a:lin ang="0" scaled="1"/>
              <a:tileRect/>
            </a:gradFill>
            <a:ln w="25400" cap="flat" cmpd="sng" algn="ctr">
              <a:noFill/>
              <a:prstDash val="solid"/>
            </a:ln>
            <a:effectLst/>
          </p:spPr>
          <p:txBody>
            <a:bodyPr anchor="ctr"/>
            <a:lstStyle/>
            <a:p>
              <a:pPr fontAlgn="auto">
                <a:spcBef>
                  <a:spcPts val="0"/>
                </a:spcBef>
                <a:spcAft>
                  <a:spcPts val="0"/>
                </a:spcAft>
                <a:defRPr/>
              </a:pPr>
              <a:endParaRPr lang="de-DE" sz="1800" kern="0">
                <a:solidFill>
                  <a:srgbClr val="FFFFFF"/>
                </a:solidFill>
                <a:latin typeface="Arial"/>
                <a:ea typeface=""/>
                <a:cs typeface=""/>
              </a:endParaRPr>
            </a:p>
          </p:txBody>
        </p:sp>
        <p:sp>
          <p:nvSpPr>
            <p:cNvPr id="31" name="Textfeld 16">
              <a:extLst>
                <a:ext uri="{FF2B5EF4-FFF2-40B4-BE49-F238E27FC236}">
                  <a16:creationId xmlns:a16="http://schemas.microsoft.com/office/drawing/2014/main" id="{69566E83-8D3A-B24A-ABD3-133CF6D3CB70}"/>
                </a:ext>
              </a:extLst>
            </p:cNvPr>
            <p:cNvSpPr txBox="1">
              <a:spLocks noChangeArrowheads="1"/>
            </p:cNvSpPr>
            <p:nvPr/>
          </p:nvSpPr>
          <p:spPr bwMode="auto">
            <a:xfrm>
              <a:off x="3147160" y="3870515"/>
              <a:ext cx="1274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fontAlgn="auto" hangingPunct="1">
                <a:spcBef>
                  <a:spcPts val="0"/>
                </a:spcBef>
                <a:spcAft>
                  <a:spcPts val="0"/>
                </a:spcAft>
                <a:defRPr/>
              </a:pPr>
              <a:r>
                <a:rPr lang="en-GB" altLang="de-DE" kern="0" dirty="0">
                  <a:solidFill>
                    <a:srgbClr val="000000"/>
                  </a:solidFill>
                </a:rPr>
                <a:t>installation</a:t>
              </a:r>
            </a:p>
          </p:txBody>
        </p:sp>
      </p:grpSp>
      <p:sp>
        <p:nvSpPr>
          <p:cNvPr id="32" name="Rechteck 1">
            <a:extLst>
              <a:ext uri="{FF2B5EF4-FFF2-40B4-BE49-F238E27FC236}">
                <a16:creationId xmlns:a16="http://schemas.microsoft.com/office/drawing/2014/main" id="{C98FE87E-1545-6142-BAE2-29F4BED9DA14}"/>
              </a:ext>
            </a:extLst>
          </p:cNvPr>
          <p:cNvSpPr/>
          <p:nvPr/>
        </p:nvSpPr>
        <p:spPr>
          <a:xfrm>
            <a:off x="8518308" y="1378800"/>
            <a:ext cx="650821" cy="3600000"/>
          </a:xfrm>
          <a:prstGeom prst="rect">
            <a:avLst/>
          </a:prstGeom>
          <a:gradFill>
            <a:gsLst>
              <a:gs pos="0">
                <a:schemeClr val="accent1"/>
              </a:gs>
              <a:gs pos="50000">
                <a:srgbClr val="00B0F0"/>
              </a:gs>
              <a:gs pos="100000">
                <a:srgbClr val="0070C0"/>
              </a:gs>
            </a:gsLst>
            <a:lin ang="0" scaled="0"/>
          </a:gradFill>
          <a:ln w="25400" cap="flat" cmpd="sng" algn="ctr">
            <a:noFill/>
            <a:prstDash val="solid"/>
          </a:ln>
          <a:effectLst/>
        </p:spPr>
        <p:txBody>
          <a:bodyPr vert="vert270" rtlCol="0" anchor="ctr"/>
          <a:lstStyle/>
          <a:p>
            <a:pPr algn="ctr" fontAlgn="auto">
              <a:spcBef>
                <a:spcPts val="0"/>
              </a:spcBef>
              <a:spcAft>
                <a:spcPts val="0"/>
              </a:spcAft>
              <a:defRPr/>
            </a:pPr>
            <a:r>
              <a:rPr lang="de-DE" sz="2800" b="1" kern="0" dirty="0">
                <a:solidFill>
                  <a:srgbClr val="FFFFFF"/>
                </a:solidFill>
                <a:latin typeface="Arial"/>
                <a:ea typeface=""/>
                <a:cs typeface=""/>
              </a:rPr>
              <a:t>FAIR MSV</a:t>
            </a:r>
          </a:p>
        </p:txBody>
      </p:sp>
      <p:pic>
        <p:nvPicPr>
          <p:cNvPr id="42" name="Picture 8" descr="NUSTAR-Logo">
            <a:extLst>
              <a:ext uri="{FF2B5EF4-FFF2-40B4-BE49-F238E27FC236}">
                <a16:creationId xmlns:a16="http://schemas.microsoft.com/office/drawing/2014/main" id="{54240F13-3B10-844C-8432-4049B92F52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9" y="223"/>
            <a:ext cx="95999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87" descr="FAIR_farb_RGB_3cm">
            <a:extLst>
              <a:ext uri="{FF2B5EF4-FFF2-40B4-BE49-F238E27FC236}">
                <a16:creationId xmlns:a16="http://schemas.microsoft.com/office/drawing/2014/main" id="{FC20820A-D18C-2C44-83C4-D7ED9DAA0FB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44000" y="18000"/>
            <a:ext cx="889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Slide Number Placeholder 3">
            <a:extLst>
              <a:ext uri="{FF2B5EF4-FFF2-40B4-BE49-F238E27FC236}">
                <a16:creationId xmlns:a16="http://schemas.microsoft.com/office/drawing/2014/main" id="{2023F6D7-8828-9B4B-9133-1DAF946901F0}"/>
              </a:ext>
            </a:extLst>
          </p:cNvPr>
          <p:cNvSpPr txBox="1">
            <a:spLocks/>
          </p:cNvSpPr>
          <p:nvPr/>
        </p:nvSpPr>
        <p:spPr>
          <a:xfrm>
            <a:off x="8418563" y="4914482"/>
            <a:ext cx="744898" cy="273844"/>
          </a:xfrm>
          <a:prstGeom prst="rect">
            <a:avLst/>
          </a:prstGeom>
        </p:spPr>
        <p:txBody>
          <a:bodyPr vert="horz" lIns="91440" tIns="45720" rIns="91440" bIns="45720" rtlCol="0" anchor="ctr"/>
          <a:lstStyle>
            <a:defPPr>
              <a:defRPr lang="de-DE"/>
            </a:defPPr>
            <a:lvl1pPr marL="0" algn="r" defTabSz="457200" rtl="0" eaLnBrk="1" latinLnBrk="0" hangingPunct="1">
              <a:defRPr sz="750" kern="1200">
                <a:solidFill>
                  <a:srgbClr val="333333"/>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5E1414-7F6A-4E41-B4A1-582D8087D4EE}" type="slidenum">
              <a:rPr lang="en-IT" smtClean="0"/>
              <a:pPr/>
              <a:t>3</a:t>
            </a:fld>
            <a:endParaRPr lang="en-IT"/>
          </a:p>
        </p:txBody>
      </p:sp>
      <p:cxnSp>
        <p:nvCxnSpPr>
          <p:cNvPr id="4" name="Straight Connector 3">
            <a:extLst>
              <a:ext uri="{FF2B5EF4-FFF2-40B4-BE49-F238E27FC236}">
                <a16:creationId xmlns:a16="http://schemas.microsoft.com/office/drawing/2014/main" id="{DB3F0335-E417-5D4D-9031-5C14C6529DCF}"/>
              </a:ext>
            </a:extLst>
          </p:cNvPr>
          <p:cNvCxnSpPr>
            <a:cxnSpLocks/>
          </p:cNvCxnSpPr>
          <p:nvPr/>
        </p:nvCxnSpPr>
        <p:spPr>
          <a:xfrm>
            <a:off x="457200" y="4642842"/>
            <a:ext cx="5601871" cy="0"/>
          </a:xfrm>
          <a:prstGeom prst="line">
            <a:avLst/>
          </a:prstGeom>
          <a:ln w="53975">
            <a:solidFill>
              <a:schemeClr val="bg1">
                <a:alpha val="69000"/>
              </a:schemeClr>
            </a:solidFill>
            <a:headEnd type="diamond"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33" name="Rectangle 4">
            <a:extLst>
              <a:ext uri="{FF2B5EF4-FFF2-40B4-BE49-F238E27FC236}">
                <a16:creationId xmlns:a16="http://schemas.microsoft.com/office/drawing/2014/main" id="{2FECBBB1-3AFF-6549-9505-8050C7B36DAF}"/>
              </a:ext>
            </a:extLst>
          </p:cNvPr>
          <p:cNvSpPr/>
          <p:nvPr/>
        </p:nvSpPr>
        <p:spPr>
          <a:xfrm>
            <a:off x="1711267" y="4598268"/>
            <a:ext cx="1588897" cy="523220"/>
          </a:xfrm>
          <a:prstGeom prst="rect">
            <a:avLst/>
          </a:prstGeom>
          <a:noFill/>
        </p:spPr>
        <p:txBody>
          <a:bodyPr wrap="none">
            <a:spAutoFit/>
          </a:bodyPr>
          <a:lstStyle/>
          <a:p>
            <a:pPr>
              <a:defRPr/>
            </a:pPr>
            <a:r>
              <a:rPr lang="de-DE" sz="2800" b="1" spc="50" dirty="0">
                <a:ln w="12700" cmpd="sng">
                  <a:solidFill>
                    <a:srgbClr val="2D2D8A">
                      <a:satMod val="120000"/>
                      <a:shade val="80000"/>
                    </a:srgbClr>
                  </a:solidFill>
                  <a:prstDash val="solid"/>
                </a:ln>
                <a:solidFill>
                  <a:srgbClr val="2D2D8A">
                    <a:tint val="1000"/>
                  </a:srgbClr>
                </a:solidFill>
                <a:effectLst>
                  <a:glow rad="53100">
                    <a:srgbClr val="2D2D8A">
                      <a:satMod val="180000"/>
                      <a:alpha val="30000"/>
                    </a:srgbClr>
                  </a:glow>
                </a:effectLst>
                <a:latin typeface="Arial" charset="0"/>
              </a:rPr>
              <a:t>Phase 0</a:t>
            </a:r>
          </a:p>
        </p:txBody>
      </p:sp>
      <p:sp>
        <p:nvSpPr>
          <p:cNvPr id="3" name="Footer Placeholder 2">
            <a:extLst>
              <a:ext uri="{FF2B5EF4-FFF2-40B4-BE49-F238E27FC236}">
                <a16:creationId xmlns:a16="http://schemas.microsoft.com/office/drawing/2014/main" id="{C3FD8D30-F098-CC4C-95A8-D1274F3B3984}"/>
              </a:ext>
            </a:extLst>
          </p:cNvPr>
          <p:cNvSpPr>
            <a:spLocks noGrp="1"/>
          </p:cNvSpPr>
          <p:nvPr>
            <p:ph type="ftr" sz="quarter" idx="3"/>
          </p:nvPr>
        </p:nvSpPr>
        <p:spPr/>
        <p:txBody>
          <a:bodyPr/>
          <a:lstStyle/>
          <a:p>
            <a:pPr algn="l"/>
            <a:r>
              <a:rPr lang="de-DE"/>
              <a:t>W. Korten - FAIR/GSI research retreat</a:t>
            </a:r>
            <a:endParaRPr lang="de-DE" dirty="0"/>
          </a:p>
        </p:txBody>
      </p:sp>
      <p:sp>
        <p:nvSpPr>
          <p:cNvPr id="21" name="Rechteck 1">
            <a:extLst>
              <a:ext uri="{FF2B5EF4-FFF2-40B4-BE49-F238E27FC236}">
                <a16:creationId xmlns:a16="http://schemas.microsoft.com/office/drawing/2014/main" id="{A69A4777-828C-C04F-B819-F22171946CB2}"/>
              </a:ext>
            </a:extLst>
          </p:cNvPr>
          <p:cNvSpPr/>
          <p:nvPr/>
        </p:nvSpPr>
        <p:spPr>
          <a:xfrm>
            <a:off x="6970257" y="1378800"/>
            <a:ext cx="996863" cy="3600000"/>
          </a:xfrm>
          <a:prstGeom prst="rect">
            <a:avLst/>
          </a:prstGeom>
          <a:gradFill>
            <a:gsLst>
              <a:gs pos="0">
                <a:srgbClr val="00B050"/>
              </a:gs>
              <a:gs pos="100000">
                <a:srgbClr val="00B050"/>
              </a:gs>
            </a:gsLst>
            <a:lin ang="0" scaled="0"/>
          </a:gradFill>
          <a:ln w="25400" cap="flat" cmpd="sng" algn="ctr">
            <a:noFill/>
            <a:prstDash val="solid"/>
          </a:ln>
          <a:effectLst/>
        </p:spPr>
        <p:txBody>
          <a:bodyPr vert="vert270" rtlCol="0" anchor="ctr"/>
          <a:lstStyle/>
          <a:p>
            <a:pPr algn="ctr" fontAlgn="auto">
              <a:spcBef>
                <a:spcPts val="0"/>
              </a:spcBef>
              <a:spcAft>
                <a:spcPts val="0"/>
              </a:spcAft>
              <a:defRPr/>
            </a:pPr>
            <a:r>
              <a:rPr lang="en-GB" sz="2400" b="1" kern="0" dirty="0">
                <a:solidFill>
                  <a:srgbClr val="FFFFFF"/>
                </a:solidFill>
                <a:latin typeface="Arial"/>
                <a:ea typeface=""/>
                <a:cs typeface=""/>
              </a:rPr>
              <a:t>First Science</a:t>
            </a:r>
          </a:p>
        </p:txBody>
      </p:sp>
      <p:sp>
        <p:nvSpPr>
          <p:cNvPr id="20" name="Rechteck 1">
            <a:extLst>
              <a:ext uri="{FF2B5EF4-FFF2-40B4-BE49-F238E27FC236}">
                <a16:creationId xmlns:a16="http://schemas.microsoft.com/office/drawing/2014/main" id="{F64C7BC5-EA0D-DE45-A4EA-23F8D6B39B33}"/>
              </a:ext>
            </a:extLst>
          </p:cNvPr>
          <p:cNvSpPr/>
          <p:nvPr/>
        </p:nvSpPr>
        <p:spPr>
          <a:xfrm>
            <a:off x="6236317" y="1378800"/>
            <a:ext cx="729289" cy="3600000"/>
          </a:xfrm>
          <a:prstGeom prst="rect">
            <a:avLst/>
          </a:prstGeom>
          <a:gradFill>
            <a:gsLst>
              <a:gs pos="0">
                <a:srgbClr val="00FA00"/>
              </a:gs>
              <a:gs pos="100000">
                <a:srgbClr val="009900"/>
              </a:gs>
              <a:gs pos="100000">
                <a:srgbClr val="00FA00"/>
              </a:gs>
            </a:gsLst>
            <a:lin ang="0" scaled="0"/>
          </a:gradFill>
          <a:ln w="25400" cap="flat" cmpd="sng" algn="ctr">
            <a:noFill/>
            <a:prstDash val="solid"/>
          </a:ln>
          <a:effectLst/>
        </p:spPr>
        <p:txBody>
          <a:bodyPr vert="vert270" rtlCol="0" anchor="ctr"/>
          <a:lstStyle/>
          <a:p>
            <a:pPr algn="ctr" fontAlgn="auto">
              <a:spcBef>
                <a:spcPts val="0"/>
              </a:spcBef>
              <a:spcAft>
                <a:spcPts val="0"/>
              </a:spcAft>
              <a:defRPr/>
            </a:pPr>
            <a:r>
              <a:rPr lang="de-DE" sz="2400" b="1" kern="0" dirty="0">
                <a:solidFill>
                  <a:srgbClr val="FFFFFF"/>
                </a:solidFill>
                <a:latin typeface="Arial"/>
                <a:ea typeface=""/>
                <a:cs typeface=""/>
              </a:rPr>
              <a:t>Early Science</a:t>
            </a:r>
          </a:p>
        </p:txBody>
      </p:sp>
      <p:grpSp>
        <p:nvGrpSpPr>
          <p:cNvPr id="49" name="Group 48">
            <a:extLst>
              <a:ext uri="{FF2B5EF4-FFF2-40B4-BE49-F238E27FC236}">
                <a16:creationId xmlns:a16="http://schemas.microsoft.com/office/drawing/2014/main" id="{C121CEA6-A207-F44B-A712-8E181C812F80}"/>
              </a:ext>
            </a:extLst>
          </p:cNvPr>
          <p:cNvGrpSpPr/>
          <p:nvPr/>
        </p:nvGrpSpPr>
        <p:grpSpPr>
          <a:xfrm>
            <a:off x="3764624" y="4158298"/>
            <a:ext cx="2456563" cy="369332"/>
            <a:chOff x="4075374" y="4224390"/>
            <a:chExt cx="2145813" cy="369332"/>
          </a:xfrm>
        </p:grpSpPr>
        <p:sp>
          <p:nvSpPr>
            <p:cNvPr id="28" name="Rechteck 24">
              <a:extLst>
                <a:ext uri="{FF2B5EF4-FFF2-40B4-BE49-F238E27FC236}">
                  <a16:creationId xmlns:a16="http://schemas.microsoft.com/office/drawing/2014/main" id="{29D864CE-C9D0-384C-A1F3-CBB7938E0A62}"/>
                </a:ext>
              </a:extLst>
            </p:cNvPr>
            <p:cNvSpPr/>
            <p:nvPr/>
          </p:nvSpPr>
          <p:spPr>
            <a:xfrm>
              <a:off x="4075374" y="4277287"/>
              <a:ext cx="2145813" cy="294317"/>
            </a:xfrm>
            <a:prstGeom prst="rect">
              <a:avLst/>
            </a:prstGeom>
            <a:gradFill flip="none" rotWithShape="1">
              <a:gsLst>
                <a:gs pos="0">
                  <a:srgbClr val="FFFFFF">
                    <a:lumMod val="50000"/>
                    <a:alpha val="0"/>
                  </a:srgbClr>
                </a:gs>
                <a:gs pos="50000">
                  <a:srgbClr val="FFFFFF">
                    <a:lumMod val="50000"/>
                  </a:srgbClr>
                </a:gs>
                <a:gs pos="100000">
                  <a:srgbClr val="FFFFFF">
                    <a:lumMod val="50000"/>
                    <a:alpha val="0"/>
                  </a:srgbClr>
                </a:gs>
              </a:gsLst>
              <a:lin ang="0" scaled="1"/>
              <a:tileRect/>
            </a:gradFill>
            <a:ln w="25400" cap="flat" cmpd="sng" algn="ctr">
              <a:noFill/>
              <a:prstDash val="solid"/>
            </a:ln>
            <a:effectLst/>
          </p:spPr>
          <p:txBody>
            <a:bodyPr anchor="ctr"/>
            <a:lstStyle/>
            <a:p>
              <a:pPr fontAlgn="auto">
                <a:spcBef>
                  <a:spcPts val="0"/>
                </a:spcBef>
                <a:spcAft>
                  <a:spcPts val="0"/>
                </a:spcAft>
                <a:defRPr/>
              </a:pPr>
              <a:endParaRPr lang="de-DE" sz="1800" kern="0">
                <a:solidFill>
                  <a:srgbClr val="FFFFFF"/>
                </a:solidFill>
                <a:latin typeface="Arial"/>
                <a:ea typeface=""/>
                <a:cs typeface=""/>
              </a:endParaRPr>
            </a:p>
          </p:txBody>
        </p:sp>
        <p:sp>
          <p:nvSpPr>
            <p:cNvPr id="29" name="Textfeld 25">
              <a:extLst>
                <a:ext uri="{FF2B5EF4-FFF2-40B4-BE49-F238E27FC236}">
                  <a16:creationId xmlns:a16="http://schemas.microsoft.com/office/drawing/2014/main" id="{89DABBA1-FF97-6941-A309-51D33622FE46}"/>
                </a:ext>
              </a:extLst>
            </p:cNvPr>
            <p:cNvSpPr txBox="1">
              <a:spLocks noChangeArrowheads="1"/>
            </p:cNvSpPr>
            <p:nvPr/>
          </p:nvSpPr>
          <p:spPr bwMode="auto">
            <a:xfrm>
              <a:off x="4255908" y="4224390"/>
              <a:ext cx="18684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fontAlgn="auto" hangingPunct="1">
                <a:spcBef>
                  <a:spcPts val="0"/>
                </a:spcBef>
                <a:spcAft>
                  <a:spcPts val="0"/>
                </a:spcAft>
                <a:defRPr/>
              </a:pPr>
              <a:r>
                <a:rPr lang="en-GB" altLang="de-DE" kern="0" dirty="0">
                  <a:solidFill>
                    <a:srgbClr val="000000"/>
                  </a:solidFill>
                </a:rPr>
                <a:t>commissioning</a:t>
              </a:r>
            </a:p>
          </p:txBody>
        </p:sp>
      </p:grpSp>
      <p:sp>
        <p:nvSpPr>
          <p:cNvPr id="34" name="Rectangle 33">
            <a:extLst>
              <a:ext uri="{FF2B5EF4-FFF2-40B4-BE49-F238E27FC236}">
                <a16:creationId xmlns:a16="http://schemas.microsoft.com/office/drawing/2014/main" id="{E2943639-3B22-6B42-9FDD-DA5487B4258D}"/>
              </a:ext>
            </a:extLst>
          </p:cNvPr>
          <p:cNvSpPr/>
          <p:nvPr/>
        </p:nvSpPr>
        <p:spPr>
          <a:xfrm>
            <a:off x="5445810" y="4581579"/>
            <a:ext cx="3569619" cy="523220"/>
          </a:xfrm>
          <a:prstGeom prst="rect">
            <a:avLst/>
          </a:prstGeom>
          <a:noFill/>
        </p:spPr>
        <p:txBody>
          <a:bodyPr wrap="square">
            <a:spAutoFit/>
          </a:bodyPr>
          <a:lstStyle/>
          <a:p>
            <a:pPr algn="ctr">
              <a:defRPr/>
            </a:pPr>
            <a:r>
              <a:rPr lang="de-DE" sz="2800" b="1" spc="50" dirty="0">
                <a:ln w="12700" cmpd="sng">
                  <a:solidFill>
                    <a:srgbClr val="2D2D8A">
                      <a:satMod val="120000"/>
                      <a:shade val="80000"/>
                    </a:srgbClr>
                  </a:solidFill>
                  <a:prstDash val="solid"/>
                </a:ln>
                <a:solidFill>
                  <a:srgbClr val="2D2D8A">
                    <a:tint val="1000"/>
                  </a:srgbClr>
                </a:solidFill>
                <a:effectLst>
                  <a:glow rad="53100">
                    <a:srgbClr val="2D2D8A">
                      <a:satMod val="180000"/>
                      <a:alpha val="30000"/>
                    </a:srgbClr>
                  </a:glow>
                </a:effectLst>
                <a:latin typeface="Arial" charset="0"/>
              </a:rPr>
              <a:t>Phase 1</a:t>
            </a:r>
          </a:p>
        </p:txBody>
      </p:sp>
      <p:sp>
        <p:nvSpPr>
          <p:cNvPr id="38" name="Slide Number Placeholder 37">
            <a:extLst>
              <a:ext uri="{FF2B5EF4-FFF2-40B4-BE49-F238E27FC236}">
                <a16:creationId xmlns:a16="http://schemas.microsoft.com/office/drawing/2014/main" id="{F6295548-A29E-C742-B726-D6EBEEBCCBAE}"/>
              </a:ext>
            </a:extLst>
          </p:cNvPr>
          <p:cNvSpPr>
            <a:spLocks noGrp="1"/>
          </p:cNvSpPr>
          <p:nvPr>
            <p:ph type="sldNum" sz="quarter" idx="12"/>
          </p:nvPr>
        </p:nvSpPr>
        <p:spPr/>
        <p:txBody>
          <a:bodyPr/>
          <a:lstStyle/>
          <a:p>
            <a:fld id="{125CBDDA-5CCF-8748-8988-9DC6C8981774}" type="slidenum">
              <a:rPr lang="de-DE" smtClean="0"/>
              <a:t>3</a:t>
            </a:fld>
            <a:endParaRPr lang="de-DE"/>
          </a:p>
        </p:txBody>
      </p:sp>
      <p:sp>
        <p:nvSpPr>
          <p:cNvPr id="6" name="Rechteck 1">
            <a:extLst>
              <a:ext uri="{FF2B5EF4-FFF2-40B4-BE49-F238E27FC236}">
                <a16:creationId xmlns:a16="http://schemas.microsoft.com/office/drawing/2014/main" id="{51C8EFF4-1C11-7E65-2527-0DBA259DC64C}"/>
              </a:ext>
            </a:extLst>
          </p:cNvPr>
          <p:cNvSpPr/>
          <p:nvPr/>
        </p:nvSpPr>
        <p:spPr>
          <a:xfrm>
            <a:off x="7965329" y="1368000"/>
            <a:ext cx="567111" cy="3600000"/>
          </a:xfrm>
          <a:prstGeom prst="rect">
            <a:avLst/>
          </a:prstGeom>
          <a:gradFill>
            <a:gsLst>
              <a:gs pos="0">
                <a:srgbClr val="00B050"/>
              </a:gs>
              <a:gs pos="100000">
                <a:srgbClr val="00B050"/>
              </a:gs>
            </a:gsLst>
            <a:lin ang="0" scaled="0"/>
          </a:gradFill>
          <a:ln w="25400" cap="flat" cmpd="sng" algn="ctr">
            <a:noFill/>
            <a:prstDash val="solid"/>
          </a:ln>
          <a:effectLst/>
        </p:spPr>
        <p:txBody>
          <a:bodyPr vert="vert270" rtlCol="0" anchor="ctr"/>
          <a:lstStyle/>
          <a:p>
            <a:pPr algn="ctr" fontAlgn="auto">
              <a:spcBef>
                <a:spcPts val="0"/>
              </a:spcBef>
              <a:spcAft>
                <a:spcPts val="0"/>
              </a:spcAft>
              <a:defRPr/>
            </a:pPr>
            <a:r>
              <a:rPr lang="en-GB" sz="2400" b="1" kern="0" dirty="0">
                <a:solidFill>
                  <a:srgbClr val="FFFFFF"/>
                </a:solidFill>
                <a:latin typeface="Arial"/>
                <a:ea typeface=""/>
                <a:cs typeface=""/>
              </a:rPr>
              <a:t>FS ++ (LEB)</a:t>
            </a:r>
          </a:p>
        </p:txBody>
      </p:sp>
      <p:sp>
        <p:nvSpPr>
          <p:cNvPr id="52" name="TextBox 51">
            <a:extLst>
              <a:ext uri="{FF2B5EF4-FFF2-40B4-BE49-F238E27FC236}">
                <a16:creationId xmlns:a16="http://schemas.microsoft.com/office/drawing/2014/main" id="{69F8054E-A2A4-6C4D-A181-F8F5B117B311}"/>
              </a:ext>
            </a:extLst>
          </p:cNvPr>
          <p:cNvSpPr txBox="1"/>
          <p:nvPr/>
        </p:nvSpPr>
        <p:spPr>
          <a:xfrm>
            <a:off x="5344197" y="1396807"/>
            <a:ext cx="3797491" cy="338554"/>
          </a:xfrm>
          <a:prstGeom prst="rect">
            <a:avLst/>
          </a:prstGeom>
        </p:spPr>
        <p:txBody>
          <a:bodyPr vert="horz" wrap="square" lIns="91440" tIns="45720" rIns="91440" bIns="45720" rtlCol="0" anchor="t">
            <a:spAutoFit/>
          </a:bodyPr>
          <a:lstStyle/>
          <a:p>
            <a:pPr algn="l"/>
            <a:r>
              <a:rPr lang="en-GB" sz="1600" b="1" dirty="0">
                <a:solidFill>
                  <a:srgbClr val="7030A0"/>
                </a:solidFill>
              </a:rPr>
              <a:t>Q4/2027</a:t>
            </a:r>
            <a:r>
              <a:rPr lang="en-GB" sz="1600" dirty="0"/>
              <a:t>: Super-FRS with SIS18 beams</a:t>
            </a:r>
          </a:p>
        </p:txBody>
      </p:sp>
      <p:grpSp>
        <p:nvGrpSpPr>
          <p:cNvPr id="41" name="Group 40">
            <a:extLst>
              <a:ext uri="{FF2B5EF4-FFF2-40B4-BE49-F238E27FC236}">
                <a16:creationId xmlns:a16="http://schemas.microsoft.com/office/drawing/2014/main" id="{1BBB043E-ABF4-444C-B7CD-26A9E40F284D}"/>
              </a:ext>
            </a:extLst>
          </p:cNvPr>
          <p:cNvGrpSpPr/>
          <p:nvPr/>
        </p:nvGrpSpPr>
        <p:grpSpPr>
          <a:xfrm>
            <a:off x="5224448" y="4172266"/>
            <a:ext cx="3790981" cy="369332"/>
            <a:chOff x="4788024" y="4324733"/>
            <a:chExt cx="4227406" cy="369332"/>
          </a:xfrm>
        </p:grpSpPr>
        <p:sp>
          <p:nvSpPr>
            <p:cNvPr id="26" name="Rechteck 24">
              <a:extLst>
                <a:ext uri="{FF2B5EF4-FFF2-40B4-BE49-F238E27FC236}">
                  <a16:creationId xmlns:a16="http://schemas.microsoft.com/office/drawing/2014/main" id="{B3522D72-6C33-6444-A411-977DFF8A0810}"/>
                </a:ext>
              </a:extLst>
            </p:cNvPr>
            <p:cNvSpPr/>
            <p:nvPr/>
          </p:nvSpPr>
          <p:spPr>
            <a:xfrm>
              <a:off x="4788024" y="4389948"/>
              <a:ext cx="4227406" cy="269681"/>
            </a:xfrm>
            <a:prstGeom prst="rect">
              <a:avLst/>
            </a:prstGeom>
            <a:gradFill flip="none" rotWithShape="1">
              <a:gsLst>
                <a:gs pos="0">
                  <a:srgbClr val="FFFFFF">
                    <a:lumMod val="50000"/>
                    <a:alpha val="0"/>
                  </a:srgbClr>
                </a:gs>
                <a:gs pos="52000">
                  <a:srgbClr val="FFFFFF">
                    <a:lumMod val="50000"/>
                  </a:srgbClr>
                </a:gs>
              </a:gsLst>
              <a:lin ang="0" scaled="1"/>
              <a:tileRect/>
            </a:gradFill>
            <a:ln w="25400" cap="flat" cmpd="sng" algn="ctr">
              <a:noFill/>
              <a:prstDash val="solid"/>
            </a:ln>
            <a:effectLst/>
          </p:spPr>
          <p:txBody>
            <a:bodyPr anchor="ctr"/>
            <a:lstStyle/>
            <a:p>
              <a:pPr fontAlgn="auto">
                <a:spcBef>
                  <a:spcPts val="0"/>
                </a:spcBef>
                <a:spcAft>
                  <a:spcPts val="0"/>
                </a:spcAft>
                <a:defRPr/>
              </a:pPr>
              <a:endParaRPr lang="de-DE" sz="1800" kern="0">
                <a:solidFill>
                  <a:srgbClr val="FFFFFF"/>
                </a:solidFill>
                <a:latin typeface="Arial"/>
                <a:ea typeface=""/>
                <a:cs typeface=""/>
              </a:endParaRPr>
            </a:p>
          </p:txBody>
        </p:sp>
        <p:sp>
          <p:nvSpPr>
            <p:cNvPr id="27" name="Textfeld 16">
              <a:extLst>
                <a:ext uri="{FF2B5EF4-FFF2-40B4-BE49-F238E27FC236}">
                  <a16:creationId xmlns:a16="http://schemas.microsoft.com/office/drawing/2014/main" id="{0A3F9045-0E67-6047-BD2B-41ACBD8D9CA0}"/>
                </a:ext>
              </a:extLst>
            </p:cNvPr>
            <p:cNvSpPr txBox="1">
              <a:spLocks noChangeArrowheads="1"/>
            </p:cNvSpPr>
            <p:nvPr/>
          </p:nvSpPr>
          <p:spPr bwMode="auto">
            <a:xfrm>
              <a:off x="5765153" y="4324733"/>
              <a:ext cx="22222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fontAlgn="auto" hangingPunct="1">
                <a:spcBef>
                  <a:spcPts val="0"/>
                </a:spcBef>
                <a:spcAft>
                  <a:spcPts val="0"/>
                </a:spcAft>
                <a:defRPr/>
              </a:pPr>
              <a:r>
                <a:rPr lang="en-GB" altLang="de-DE" kern="0" dirty="0">
                  <a:solidFill>
                    <a:srgbClr val="000000"/>
                  </a:solidFill>
                </a:rPr>
                <a:t>operation at FAIR</a:t>
              </a:r>
            </a:p>
          </p:txBody>
        </p:sp>
      </p:grpSp>
      <p:grpSp>
        <p:nvGrpSpPr>
          <p:cNvPr id="45" name="Group 44">
            <a:extLst>
              <a:ext uri="{FF2B5EF4-FFF2-40B4-BE49-F238E27FC236}">
                <a16:creationId xmlns:a16="http://schemas.microsoft.com/office/drawing/2014/main" id="{74888817-7DE1-5E42-A2D4-4354A9C97823}"/>
              </a:ext>
            </a:extLst>
          </p:cNvPr>
          <p:cNvGrpSpPr/>
          <p:nvPr/>
        </p:nvGrpSpPr>
        <p:grpSpPr>
          <a:xfrm>
            <a:off x="5611870" y="1660912"/>
            <a:ext cx="3478144" cy="369332"/>
            <a:chOff x="5611870" y="1697764"/>
            <a:chExt cx="3478144" cy="369332"/>
          </a:xfrm>
        </p:grpSpPr>
        <p:sp>
          <p:nvSpPr>
            <p:cNvPr id="24" name="Rechteck 29">
              <a:extLst>
                <a:ext uri="{FF2B5EF4-FFF2-40B4-BE49-F238E27FC236}">
                  <a16:creationId xmlns:a16="http://schemas.microsoft.com/office/drawing/2014/main" id="{8DFD3471-7B80-F649-B3D1-840369BD9710}"/>
                </a:ext>
              </a:extLst>
            </p:cNvPr>
            <p:cNvSpPr/>
            <p:nvPr/>
          </p:nvSpPr>
          <p:spPr>
            <a:xfrm>
              <a:off x="5611870" y="1758645"/>
              <a:ext cx="3424625" cy="247571"/>
            </a:xfrm>
            <a:prstGeom prst="rect">
              <a:avLst/>
            </a:prstGeom>
            <a:gradFill>
              <a:gsLst>
                <a:gs pos="0">
                  <a:srgbClr val="FFFFFF">
                    <a:lumMod val="50000"/>
                    <a:alpha val="0"/>
                  </a:srgbClr>
                </a:gs>
                <a:gs pos="99167">
                  <a:srgbClr val="FFFFFF">
                    <a:lumMod val="50000"/>
                  </a:srgbClr>
                </a:gs>
                <a:gs pos="50000">
                  <a:srgbClr val="FFFFFF">
                    <a:lumMod val="50000"/>
                  </a:srgbClr>
                </a:gs>
              </a:gsLst>
              <a:lin ang="0" scaled="1"/>
            </a:gradFill>
            <a:ln w="25400" cap="flat" cmpd="sng" algn="ctr">
              <a:noFill/>
              <a:prstDash val="solid"/>
            </a:ln>
            <a:effectLst/>
          </p:spPr>
          <p:txBody>
            <a:bodyPr anchor="ctr"/>
            <a:lstStyle/>
            <a:p>
              <a:pPr fontAlgn="auto">
                <a:spcBef>
                  <a:spcPts val="0"/>
                </a:spcBef>
                <a:spcAft>
                  <a:spcPts val="0"/>
                </a:spcAft>
                <a:defRPr/>
              </a:pPr>
              <a:endParaRPr lang="de-DE" sz="1800" kern="0">
                <a:solidFill>
                  <a:srgbClr val="FFFFFF"/>
                </a:solidFill>
                <a:latin typeface="Arial"/>
                <a:ea typeface=""/>
                <a:cs typeface=""/>
              </a:endParaRPr>
            </a:p>
          </p:txBody>
        </p:sp>
        <p:sp>
          <p:nvSpPr>
            <p:cNvPr id="25" name="Textfeld 16">
              <a:extLst>
                <a:ext uri="{FF2B5EF4-FFF2-40B4-BE49-F238E27FC236}">
                  <a16:creationId xmlns:a16="http://schemas.microsoft.com/office/drawing/2014/main" id="{0A18D22B-A863-174E-9A72-C8BA65A695E2}"/>
                </a:ext>
              </a:extLst>
            </p:cNvPr>
            <p:cNvSpPr txBox="1">
              <a:spLocks noChangeArrowheads="1"/>
            </p:cNvSpPr>
            <p:nvPr/>
          </p:nvSpPr>
          <p:spPr bwMode="auto">
            <a:xfrm>
              <a:off x="6913805" y="1697764"/>
              <a:ext cx="21762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fontAlgn="auto" hangingPunct="1">
                <a:spcBef>
                  <a:spcPts val="0"/>
                </a:spcBef>
                <a:spcAft>
                  <a:spcPts val="0"/>
                </a:spcAft>
                <a:defRPr/>
              </a:pPr>
              <a:r>
                <a:rPr lang="en-GB" altLang="de-DE" kern="0" dirty="0">
                  <a:solidFill>
                    <a:srgbClr val="000000"/>
                  </a:solidFill>
                </a:rPr>
                <a:t>full operation</a:t>
              </a:r>
            </a:p>
          </p:txBody>
        </p:sp>
      </p:grpSp>
      <p:sp>
        <p:nvSpPr>
          <p:cNvPr id="53" name="TextBox 52">
            <a:extLst>
              <a:ext uri="{FF2B5EF4-FFF2-40B4-BE49-F238E27FC236}">
                <a16:creationId xmlns:a16="http://schemas.microsoft.com/office/drawing/2014/main" id="{90353157-DC15-554A-9DFD-C5D1E8003251}"/>
              </a:ext>
            </a:extLst>
          </p:cNvPr>
          <p:cNvSpPr txBox="1"/>
          <p:nvPr/>
        </p:nvSpPr>
        <p:spPr>
          <a:xfrm>
            <a:off x="6660232" y="1959975"/>
            <a:ext cx="3382440" cy="338554"/>
          </a:xfrm>
          <a:prstGeom prst="rect">
            <a:avLst/>
          </a:prstGeom>
        </p:spPr>
        <p:txBody>
          <a:bodyPr vert="horz" wrap="square" lIns="91440" tIns="45720" rIns="91440" bIns="45720" rtlCol="0" anchor="t">
            <a:spAutoFit/>
          </a:bodyPr>
          <a:lstStyle/>
          <a:p>
            <a:pPr algn="l"/>
            <a:r>
              <a:rPr lang="en-GB" sz="1600" b="1" dirty="0">
                <a:solidFill>
                  <a:srgbClr val="7030A0"/>
                </a:solidFill>
              </a:rPr>
              <a:t>Q4/2028</a:t>
            </a:r>
            <a:r>
              <a:rPr lang="en-GB" sz="1600" dirty="0"/>
              <a:t>: SIS100 beams</a:t>
            </a:r>
          </a:p>
        </p:txBody>
      </p:sp>
      <p:cxnSp>
        <p:nvCxnSpPr>
          <p:cNvPr id="51" name="Straight Connector 50">
            <a:extLst>
              <a:ext uri="{FF2B5EF4-FFF2-40B4-BE49-F238E27FC236}">
                <a16:creationId xmlns:a16="http://schemas.microsoft.com/office/drawing/2014/main" id="{487830BE-0E6D-6646-B1FC-DF7C8CC9EE7D}"/>
              </a:ext>
            </a:extLst>
          </p:cNvPr>
          <p:cNvCxnSpPr>
            <a:cxnSpLocks/>
          </p:cNvCxnSpPr>
          <p:nvPr/>
        </p:nvCxnSpPr>
        <p:spPr>
          <a:xfrm>
            <a:off x="6059071" y="4642842"/>
            <a:ext cx="2956358" cy="0"/>
          </a:xfrm>
          <a:prstGeom prst="line">
            <a:avLst/>
          </a:prstGeom>
          <a:ln w="53975">
            <a:solidFill>
              <a:schemeClr val="bg1">
                <a:alpha val="69000"/>
              </a:schemeClr>
            </a:solidFill>
            <a:headEnd type="diamond" w="lg" len="med"/>
            <a:tailEnd type="triangle" w="lg"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255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animBg="1"/>
      <p:bldP spid="20" grpId="0" animBg="1"/>
      <p:bldP spid="34" grpId="0"/>
      <p:bldP spid="6" grpId="0" animBg="1"/>
      <p:bldP spid="52" grpId="0"/>
      <p:bldP spid="5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932AC-CB01-774A-AD48-CB7547F0674F}"/>
              </a:ext>
            </a:extLst>
          </p:cNvPr>
          <p:cNvSpPr>
            <a:spLocks noGrp="1"/>
          </p:cNvSpPr>
          <p:nvPr>
            <p:ph type="title"/>
          </p:nvPr>
        </p:nvSpPr>
        <p:spPr>
          <a:xfrm>
            <a:off x="975600" y="158400"/>
            <a:ext cx="7268400" cy="590668"/>
          </a:xfrm>
        </p:spPr>
        <p:txBody>
          <a:bodyPr/>
          <a:lstStyle/>
          <a:p>
            <a:br>
              <a:rPr lang="en-US" altLang="de-DE" sz="2000" dirty="0"/>
            </a:br>
            <a:r>
              <a:rPr lang="en-US" altLang="de-DE" sz="2000" dirty="0"/>
              <a:t>NUSTAR requirements: </a:t>
            </a:r>
            <a:br>
              <a:rPr lang="en-US" altLang="de-DE" sz="2000" dirty="0"/>
            </a:br>
            <a:r>
              <a:rPr lang="en-US" altLang="de-DE" sz="2000" dirty="0"/>
              <a:t>From Phase-0 to Early and First Science</a:t>
            </a:r>
            <a:endParaRPr lang="en-GB" sz="2000" dirty="0"/>
          </a:p>
        </p:txBody>
      </p:sp>
      <p:sp>
        <p:nvSpPr>
          <p:cNvPr id="3" name="Slide Number Placeholder 2">
            <a:extLst>
              <a:ext uri="{FF2B5EF4-FFF2-40B4-BE49-F238E27FC236}">
                <a16:creationId xmlns:a16="http://schemas.microsoft.com/office/drawing/2014/main" id="{FA8F9A51-7358-3041-B088-0C9E933BDFF2}"/>
              </a:ext>
            </a:extLst>
          </p:cNvPr>
          <p:cNvSpPr>
            <a:spLocks noGrp="1"/>
          </p:cNvSpPr>
          <p:nvPr>
            <p:ph type="sldNum" sz="quarter" idx="12"/>
          </p:nvPr>
        </p:nvSpPr>
        <p:spPr/>
        <p:txBody>
          <a:bodyPr/>
          <a:lstStyle/>
          <a:p>
            <a:fld id="{125CBDDA-5CCF-8748-8988-9DC6C8981774}" type="slidenum">
              <a:rPr lang="de-DE" smtClean="0"/>
              <a:t>4</a:t>
            </a:fld>
            <a:endParaRPr lang="de-DE"/>
          </a:p>
        </p:txBody>
      </p:sp>
      <p:sp>
        <p:nvSpPr>
          <p:cNvPr id="4" name="Footer Placeholder 3">
            <a:extLst>
              <a:ext uri="{FF2B5EF4-FFF2-40B4-BE49-F238E27FC236}">
                <a16:creationId xmlns:a16="http://schemas.microsoft.com/office/drawing/2014/main" id="{333796AD-B256-524A-AE74-F62C4936583E}"/>
              </a:ext>
            </a:extLst>
          </p:cNvPr>
          <p:cNvSpPr>
            <a:spLocks noGrp="1"/>
          </p:cNvSpPr>
          <p:nvPr>
            <p:ph type="ftr" sz="quarter" idx="3"/>
          </p:nvPr>
        </p:nvSpPr>
        <p:spPr/>
        <p:txBody>
          <a:bodyPr/>
          <a:lstStyle/>
          <a:p>
            <a:r>
              <a:rPr lang="de-DE"/>
              <a:t>W. Korten - FAIR/GSI research retreat</a:t>
            </a:r>
            <a:endParaRPr lang="de-DE" dirty="0"/>
          </a:p>
        </p:txBody>
      </p:sp>
      <p:sp>
        <p:nvSpPr>
          <p:cNvPr id="6" name="TextBox 5">
            <a:extLst>
              <a:ext uri="{FF2B5EF4-FFF2-40B4-BE49-F238E27FC236}">
                <a16:creationId xmlns:a16="http://schemas.microsoft.com/office/drawing/2014/main" id="{AA79C79A-9B30-8E4D-AB75-D36946C5A4D7}"/>
              </a:ext>
            </a:extLst>
          </p:cNvPr>
          <p:cNvSpPr txBox="1"/>
          <p:nvPr/>
        </p:nvSpPr>
        <p:spPr>
          <a:xfrm>
            <a:off x="142240" y="1167594"/>
            <a:ext cx="8990760" cy="2780248"/>
          </a:xfrm>
          <a:prstGeom prst="rect">
            <a:avLst/>
          </a:prstGeom>
        </p:spPr>
        <p:txBody>
          <a:bodyPr vert="horz" wrap="square" lIns="68580" tIns="34290" rIns="68580" bIns="34290" rtlCol="0" anchor="t">
            <a:spAutoFit/>
          </a:bodyPr>
          <a:lstStyle/>
          <a:p>
            <a:pPr marL="257175" indent="-257175" algn="just">
              <a:buFont typeface="+mj-lt"/>
              <a:buAutoNum type="arabicPeriod"/>
            </a:pPr>
            <a:r>
              <a:rPr lang="en-US" sz="2000" b="1" dirty="0">
                <a:solidFill>
                  <a:srgbClr val="7030A0"/>
                </a:solidFill>
                <a:latin typeface="Calibri" panose="020F0502020204030204" pitchFamily="34" charset="0"/>
                <a:ea typeface="Times New Roman" panose="02020603050405020304" pitchFamily="18" charset="0"/>
                <a:cs typeface="Calibri" panose="020F0502020204030204" pitchFamily="34" charset="0"/>
              </a:rPr>
              <a:t>High intensity for SIS18 beams </a:t>
            </a:r>
            <a:r>
              <a:rPr lang="en-US"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on (Super)FRS target, especially for </a:t>
            </a:r>
            <a:r>
              <a:rPr lang="en-US" sz="2000" b="1" baseline="30000" dirty="0">
                <a:solidFill>
                  <a:srgbClr val="7030A0"/>
                </a:solidFill>
                <a:latin typeface="Calibri" panose="020F0502020204030204" pitchFamily="34" charset="0"/>
                <a:ea typeface="Times New Roman" panose="02020603050405020304" pitchFamily="18" charset="0"/>
                <a:cs typeface="Calibri" panose="020F0502020204030204" pitchFamily="34" charset="0"/>
              </a:rPr>
              <a:t>208</a:t>
            </a:r>
            <a:r>
              <a:rPr lang="en-US" sz="2000" b="1" dirty="0">
                <a:solidFill>
                  <a:srgbClr val="7030A0"/>
                </a:solidFill>
                <a:latin typeface="Calibri" panose="020F0502020204030204" pitchFamily="34" charset="0"/>
                <a:ea typeface="Times New Roman" panose="02020603050405020304" pitchFamily="18" charset="0"/>
                <a:cs typeface="Calibri" panose="020F0502020204030204" pitchFamily="34" charset="0"/>
              </a:rPr>
              <a:t>Pb</a:t>
            </a:r>
            <a:r>
              <a:rPr lang="en-US"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 and </a:t>
            </a:r>
            <a:r>
              <a:rPr lang="en-US" sz="2000" b="1" baseline="30000" dirty="0">
                <a:solidFill>
                  <a:srgbClr val="7030A0"/>
                </a:solidFill>
                <a:latin typeface="Calibri" panose="020F0502020204030204" pitchFamily="34" charset="0"/>
                <a:ea typeface="Times New Roman" panose="02020603050405020304" pitchFamily="18" charset="0"/>
                <a:cs typeface="Calibri" panose="020F0502020204030204" pitchFamily="34" charset="0"/>
              </a:rPr>
              <a:t>238</a:t>
            </a:r>
            <a:r>
              <a:rPr lang="en-US" sz="2000" b="1" dirty="0">
                <a:solidFill>
                  <a:srgbClr val="7030A0"/>
                </a:solidFill>
                <a:latin typeface="Calibri" panose="020F0502020204030204" pitchFamily="34" charset="0"/>
                <a:ea typeface="Times New Roman" panose="02020603050405020304" pitchFamily="18" charset="0"/>
                <a:cs typeface="Calibri" panose="020F0502020204030204" pitchFamily="34" charset="0"/>
              </a:rPr>
              <a:t>U</a:t>
            </a:r>
            <a:r>
              <a:rPr lang="en-US"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a:t>
            </a:r>
            <a:endParaRPr lang="en-DE" sz="2000" b="1"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685800" lvl="1" indent="-342900" algn="just">
              <a:buFont typeface="Wingdings" pitchFamily="2" charset="2"/>
              <a:buChar char="§"/>
            </a:pPr>
            <a:r>
              <a:rPr lang="en-US" b="1" dirty="0" err="1">
                <a:solidFill>
                  <a:srgbClr val="7030A0"/>
                </a:solidFill>
                <a:latin typeface="Calibri" panose="020F0502020204030204" pitchFamily="34" charset="0"/>
                <a:ea typeface="Times New Roman" panose="02020603050405020304" pitchFamily="18" charset="0"/>
                <a:cs typeface="Calibri" panose="020F0502020204030204" pitchFamily="34" charset="0"/>
              </a:rPr>
              <a:t>Optimise</a:t>
            </a:r>
            <a:r>
              <a:rPr lang="en-US" b="1" dirty="0">
                <a:solidFill>
                  <a:srgbClr val="7030A0"/>
                </a:solidFill>
                <a:latin typeface="Calibri" panose="020F0502020204030204" pitchFamily="34" charset="0"/>
                <a:ea typeface="Times New Roman" panose="02020603050405020304" pitchFamily="18" charset="0"/>
                <a:cs typeface="Calibri" panose="020F0502020204030204" pitchFamily="34" charset="0"/>
              </a:rPr>
              <a:t> transmission</a:t>
            </a:r>
            <a:r>
              <a:rPr lang="en-US" b="1" dirty="0">
                <a:solidFill>
                  <a:schemeClr val="tx2"/>
                </a:solidFill>
                <a:latin typeface="Calibri" panose="020F0502020204030204" pitchFamily="34" charset="0"/>
                <a:ea typeface="Times New Roman" panose="02020603050405020304" pitchFamily="18" charset="0"/>
                <a:cs typeface="Calibri" panose="020F0502020204030204" pitchFamily="34" charset="0"/>
              </a:rPr>
              <a:t> from UNILAC to SIS18 and to (S-)FRS target for </a:t>
            </a:r>
            <a:r>
              <a:rPr lang="en-US" b="1" dirty="0">
                <a:solidFill>
                  <a:srgbClr val="7030A0"/>
                </a:solidFill>
                <a:latin typeface="Calibri" panose="020F0502020204030204" pitchFamily="34" charset="0"/>
                <a:ea typeface="Times New Roman" panose="02020603050405020304" pitchFamily="18" charset="0"/>
                <a:cs typeface="Calibri" panose="020F0502020204030204" pitchFamily="34" charset="0"/>
              </a:rPr>
              <a:t>highest rigidities</a:t>
            </a:r>
            <a:endParaRPr lang="en-DE"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marL="685800" lvl="1" indent="-342900" algn="just">
              <a:buFont typeface="Wingdings" pitchFamily="2" charset="2"/>
              <a:buChar char="§"/>
            </a:pPr>
            <a:r>
              <a:rPr lang="en-US" b="1" dirty="0">
                <a:solidFill>
                  <a:srgbClr val="7030A0"/>
                </a:solidFill>
                <a:latin typeface="Calibri" panose="020F0502020204030204" pitchFamily="34" charset="0"/>
                <a:ea typeface="Times New Roman" panose="02020603050405020304" pitchFamily="18" charset="0"/>
                <a:cs typeface="Calibri" panose="020F0502020204030204" pitchFamily="34" charset="0"/>
              </a:rPr>
              <a:t>Pulsed Hydrogen stripper </a:t>
            </a:r>
            <a:r>
              <a:rPr lang="en-US" b="1" dirty="0">
                <a:solidFill>
                  <a:schemeClr val="tx2"/>
                </a:solidFill>
                <a:latin typeface="Calibri" panose="020F0502020204030204" pitchFamily="34" charset="0"/>
                <a:ea typeface="Times New Roman" panose="02020603050405020304" pitchFamily="18" charset="0"/>
                <a:cs typeface="Calibri" panose="020F0502020204030204" pitchFamily="34" charset="0"/>
              </a:rPr>
              <a:t>as standard operation for experiments</a:t>
            </a:r>
            <a:endParaRPr lang="en-DE" b="1"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685800" lvl="1" indent="-342900" algn="just">
              <a:buFont typeface="Wingdings" pitchFamily="2" charset="2"/>
              <a:buChar char="§"/>
            </a:pPr>
            <a:r>
              <a:rPr lang="en-US" b="1" dirty="0">
                <a:solidFill>
                  <a:srgbClr val="7030A0"/>
                </a:solidFill>
                <a:latin typeface="Calibri" panose="020F0502020204030204" pitchFamily="34" charset="0"/>
                <a:ea typeface="Times New Roman" panose="02020603050405020304" pitchFamily="18" charset="0"/>
                <a:cs typeface="Calibri" panose="020F0502020204030204" pitchFamily="34" charset="0"/>
              </a:rPr>
              <a:t>Higher spill rate</a:t>
            </a:r>
            <a:r>
              <a:rPr lang="en-US" b="1" dirty="0">
                <a:solidFill>
                  <a:schemeClr val="tx2"/>
                </a:solidFill>
                <a:latin typeface="Calibri" panose="020F0502020204030204" pitchFamily="34" charset="0"/>
                <a:ea typeface="Times New Roman" panose="02020603050405020304" pitchFamily="18" charset="0"/>
                <a:cs typeface="Calibri" panose="020F0502020204030204" pitchFamily="34" charset="0"/>
              </a:rPr>
              <a:t>: 1 per second at 100 </a:t>
            </a:r>
            <a:r>
              <a:rPr lang="en-US" b="1" dirty="0" err="1">
                <a:solidFill>
                  <a:schemeClr val="tx2"/>
                </a:solidFill>
                <a:latin typeface="Calibri" panose="020F0502020204030204" pitchFamily="34" charset="0"/>
                <a:ea typeface="Times New Roman" panose="02020603050405020304" pitchFamily="18" charset="0"/>
                <a:cs typeface="Calibri" panose="020F0502020204030204" pitchFamily="34" charset="0"/>
              </a:rPr>
              <a:t>ms</a:t>
            </a:r>
            <a:r>
              <a:rPr lang="en-US" b="1" dirty="0">
                <a:solidFill>
                  <a:schemeClr val="tx2"/>
                </a:solidFill>
                <a:latin typeface="Calibri" panose="020F0502020204030204" pitchFamily="34" charset="0"/>
                <a:ea typeface="Times New Roman" panose="02020603050405020304" pitchFamily="18" charset="0"/>
                <a:cs typeface="Calibri" panose="020F0502020204030204" pitchFamily="34" charset="0"/>
              </a:rPr>
              <a:t> slow extraction.</a:t>
            </a:r>
          </a:p>
          <a:p>
            <a:pPr marL="257175" indent="-257175" algn="just">
              <a:buFont typeface="+mj-lt"/>
              <a:buAutoNum type="arabicPeriod"/>
            </a:pPr>
            <a:r>
              <a:rPr lang="en-US"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Improvement to the </a:t>
            </a:r>
            <a:r>
              <a:rPr lang="en-US" sz="2000" b="1" dirty="0">
                <a:solidFill>
                  <a:srgbClr val="7030A0"/>
                </a:solidFill>
                <a:latin typeface="Calibri" panose="020F0502020204030204" pitchFamily="34" charset="0"/>
                <a:ea typeface="Times New Roman" panose="02020603050405020304" pitchFamily="18" charset="0"/>
                <a:cs typeface="Calibri" panose="020F0502020204030204" pitchFamily="34" charset="0"/>
              </a:rPr>
              <a:t>Micro and Macro spill structure from SIS18</a:t>
            </a:r>
          </a:p>
          <a:p>
            <a:pPr marL="800100" lvl="1" indent="-342900" algn="just">
              <a:buFont typeface="Wingdings" pitchFamily="2" charset="2"/>
              <a:buChar char="§"/>
            </a:pPr>
            <a:r>
              <a:rPr lang="en-US" b="1" dirty="0">
                <a:solidFill>
                  <a:schemeClr val="tx2"/>
                </a:solidFill>
                <a:latin typeface="Calibri" panose="020F0502020204030204" pitchFamily="34" charset="0"/>
                <a:ea typeface="Times New Roman" panose="02020603050405020304" pitchFamily="18" charset="0"/>
                <a:cs typeface="Calibri" panose="020F0502020204030204" pitchFamily="34" charset="0"/>
              </a:rPr>
              <a:t>In routine operation for all experiments and beams.</a:t>
            </a:r>
            <a:endParaRPr lang="en-DE" b="1"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gn="just">
              <a:buFont typeface="+mj-lt"/>
              <a:buAutoNum type="arabicPeriod"/>
            </a:pPr>
            <a:r>
              <a:rPr lang="en-US" sz="2000" b="1" dirty="0">
                <a:solidFill>
                  <a:srgbClr val="7030A0"/>
                </a:solidFill>
                <a:latin typeface="Calibri" panose="020F0502020204030204" pitchFamily="34" charset="0"/>
                <a:ea typeface="Times New Roman" panose="02020603050405020304" pitchFamily="18" charset="0"/>
                <a:cs typeface="Calibri" panose="020F0502020204030204" pitchFamily="34" charset="0"/>
              </a:rPr>
              <a:t>Optimizing transmission</a:t>
            </a:r>
            <a:r>
              <a:rPr lang="en-US"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 from FRS to ESR.</a:t>
            </a:r>
            <a:endParaRPr lang="en-DE" sz="2000" b="1"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gn="just">
              <a:spcAft>
                <a:spcPts val="450"/>
              </a:spcAft>
              <a:buFont typeface="+mj-lt"/>
              <a:buAutoNum type="arabicPeriod"/>
            </a:pPr>
            <a:r>
              <a:rPr lang="en-US" sz="20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Provide </a:t>
            </a:r>
            <a:r>
              <a:rPr lang="en-US"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fast </a:t>
            </a:r>
            <a:r>
              <a:rPr lang="en-US" sz="2000" b="1" baseline="30000" dirty="0">
                <a:solidFill>
                  <a:srgbClr val="7030A0"/>
                </a:solidFill>
                <a:latin typeface="Calibri" panose="020F0502020204030204" pitchFamily="34" charset="0"/>
                <a:ea typeface="Calibri" panose="020F0502020204030204" pitchFamily="34" charset="0"/>
                <a:cs typeface="Times New Roman" panose="02020603050405020304" pitchFamily="18" charset="0"/>
              </a:rPr>
              <a:t>238</a:t>
            </a:r>
            <a:r>
              <a:rPr lang="en-US"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U beam pulses </a:t>
            </a:r>
            <a:r>
              <a:rPr lang="en-US" sz="20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enabling </a:t>
            </a:r>
            <a:r>
              <a:rPr lang="en-US"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2.7Hz operation of SIS 100.</a:t>
            </a:r>
          </a:p>
          <a:p>
            <a:pPr algn="just">
              <a:spcAft>
                <a:spcPts val="450"/>
              </a:spcAft>
            </a:pPr>
            <a:r>
              <a:rPr lang="en-US" sz="1800" dirty="0">
                <a:effectLst/>
                <a:latin typeface="Open Sans" panose="020B0606030504020204" pitchFamily="34" charset="0"/>
                <a:ea typeface="Calibri" panose="020F0502020204030204" pitchFamily="34" charset="0"/>
                <a:cs typeface="Open Sans" panose="020B0606030504020204" pitchFamily="34" charset="0"/>
                <a:sym typeface="Symbol" pitchFamily="2" charset="2"/>
              </a:rPr>
              <a:t></a:t>
            </a:r>
            <a:r>
              <a:rPr lang="en-DE" sz="20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 </a:t>
            </a:r>
            <a:r>
              <a:rPr lang="en-DE"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sym typeface="Symbol" pitchFamily="2" charset="2"/>
              </a:rPr>
              <a:t>Balanced priorities </a:t>
            </a:r>
            <a:r>
              <a:rPr lang="en-DE" sz="2000" b="1" dirty="0">
                <a:latin typeface="Calibri" panose="020F0502020204030204" pitchFamily="34" charset="0"/>
                <a:ea typeface="Calibri" panose="020F0502020204030204" pitchFamily="34" charset="0"/>
                <a:cs typeface="Times New Roman" panose="02020603050405020304" pitchFamily="18" charset="0"/>
                <a:sym typeface="Symbol" pitchFamily="2" charset="2"/>
              </a:rPr>
              <a:t>between</a:t>
            </a:r>
            <a:r>
              <a:rPr lang="en-DE"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sym typeface="Symbol" pitchFamily="2" charset="2"/>
              </a:rPr>
              <a:t> FAIR construction </a:t>
            </a:r>
            <a:r>
              <a:rPr lang="en-DE" sz="2000" b="1" dirty="0">
                <a:latin typeface="Calibri" panose="020F0502020204030204" pitchFamily="34" charset="0"/>
                <a:ea typeface="Calibri" panose="020F0502020204030204" pitchFamily="34" charset="0"/>
                <a:cs typeface="Times New Roman" panose="02020603050405020304" pitchFamily="18" charset="0"/>
                <a:sym typeface="Symbol" pitchFamily="2" charset="2"/>
              </a:rPr>
              <a:t>and</a:t>
            </a:r>
            <a:r>
              <a:rPr lang="en-DE"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sym typeface="Symbol" pitchFamily="2" charset="2"/>
              </a:rPr>
              <a:t> Injector optimisation </a:t>
            </a:r>
            <a:r>
              <a:rPr lang="en-DE" sz="1800" b="1" dirty="0">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needed.</a:t>
            </a:r>
            <a:endParaRPr lang="en-DE"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descr="NUSTAR-Logo">
            <a:extLst>
              <a:ext uri="{FF2B5EF4-FFF2-40B4-BE49-F238E27FC236}">
                <a16:creationId xmlns:a16="http://schemas.microsoft.com/office/drawing/2014/main" id="{7DBDCF9D-9C1D-2347-92C5-6EB40D238DB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9" y="223"/>
            <a:ext cx="95999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7" descr="FAIR_farb_RGB_3cm">
            <a:extLst>
              <a:ext uri="{FF2B5EF4-FFF2-40B4-BE49-F238E27FC236}">
                <a16:creationId xmlns:a16="http://schemas.microsoft.com/office/drawing/2014/main" id="{B37FE4B7-6E1A-064C-A398-F65DF99D28E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44000" y="18000"/>
            <a:ext cx="889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399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6">
            <a:extLst>
              <a:ext uri="{FF2B5EF4-FFF2-40B4-BE49-F238E27FC236}">
                <a16:creationId xmlns:a16="http://schemas.microsoft.com/office/drawing/2014/main" id="{0EDC365C-7FC2-1F47-86E5-78A2735A9543}"/>
              </a:ext>
            </a:extLst>
          </p:cNvPr>
          <p:cNvSpPr/>
          <p:nvPr/>
        </p:nvSpPr>
        <p:spPr>
          <a:xfrm>
            <a:off x="4777408" y="2420896"/>
            <a:ext cx="432048" cy="269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8">
            <a:extLst>
              <a:ext uri="{FF2B5EF4-FFF2-40B4-BE49-F238E27FC236}">
                <a16:creationId xmlns:a16="http://schemas.microsoft.com/office/drawing/2014/main" id="{46BAE9F6-B921-354E-B772-95E47B164854}"/>
              </a:ext>
            </a:extLst>
          </p:cNvPr>
          <p:cNvSpPr txBox="1"/>
          <p:nvPr/>
        </p:nvSpPr>
        <p:spPr>
          <a:xfrm>
            <a:off x="331930" y="4118474"/>
            <a:ext cx="7293591" cy="830997"/>
          </a:xfrm>
          <a:prstGeom prst="rect">
            <a:avLst/>
          </a:prstGeom>
          <a:noFill/>
        </p:spPr>
        <p:txBody>
          <a:bodyPr wrap="square" rtlCol="0">
            <a:spAutoFit/>
          </a:bodyPr>
          <a:lstStyle/>
          <a:p>
            <a:pPr algn="l"/>
            <a:r>
              <a:rPr lang="en-GB" sz="1600" b="1" dirty="0">
                <a:sym typeface="Wingdings" panose="05000000000000000000" pitchFamily="2" charset="2"/>
              </a:rPr>
              <a:t>Preparation		discovery		detailed studies</a:t>
            </a:r>
            <a:endParaRPr lang="en-GB" sz="1600" b="1" dirty="0"/>
          </a:p>
          <a:p>
            <a:pPr algn="l"/>
            <a:r>
              <a:rPr lang="en-GB" sz="1600" b="1" dirty="0"/>
              <a:t>0.1 fb</a:t>
            </a:r>
            <a:r>
              <a:rPr lang="en-GB" sz="1600" b="1" baseline="30000" dirty="0">
                <a:sym typeface="Wingdings" panose="05000000000000000000" pitchFamily="2" charset="2"/>
              </a:rPr>
              <a:t>-1</a:t>
            </a:r>
            <a:r>
              <a:rPr lang="en-GB" sz="1600" dirty="0"/>
              <a:t>		</a:t>
            </a:r>
            <a:r>
              <a:rPr lang="en-GB" sz="1600" dirty="0">
                <a:sym typeface="Wingdings" panose="05000000000000000000" pitchFamily="2" charset="2"/>
              </a:rPr>
              <a:t>	</a:t>
            </a:r>
            <a:r>
              <a:rPr lang="en-GB" sz="1600" b="1" dirty="0">
                <a:sym typeface="Wingdings" panose="05000000000000000000" pitchFamily="2" charset="2"/>
              </a:rPr>
              <a:t>2-5 fb</a:t>
            </a:r>
            <a:r>
              <a:rPr lang="en-GB" sz="1600" b="1" baseline="30000" dirty="0">
                <a:sym typeface="Wingdings" panose="05000000000000000000" pitchFamily="2" charset="2"/>
              </a:rPr>
              <a:t>-1		</a:t>
            </a:r>
            <a:r>
              <a:rPr lang="en-GB" sz="1600" dirty="0">
                <a:sym typeface="Wingdings" panose="05000000000000000000" pitchFamily="2" charset="2"/>
              </a:rPr>
              <a:t>	</a:t>
            </a:r>
            <a:r>
              <a:rPr lang="en-GB" sz="1600" b="1" dirty="0">
                <a:sym typeface="Wingdings" panose="05000000000000000000" pitchFamily="2" charset="2"/>
              </a:rPr>
              <a:t>100 fb</a:t>
            </a:r>
            <a:r>
              <a:rPr lang="en-GB" sz="1600" b="1" baseline="30000" dirty="0">
                <a:sym typeface="Wingdings" panose="05000000000000000000" pitchFamily="2" charset="2"/>
              </a:rPr>
              <a:t>-1</a:t>
            </a:r>
          </a:p>
          <a:p>
            <a:pPr algn="l"/>
            <a:r>
              <a:rPr lang="en-GB" sz="1600" dirty="0">
                <a:sym typeface="Wingdings" panose="05000000000000000000" pitchFamily="2" charset="2"/>
              </a:rPr>
              <a:t>(near) stability		exotic			very exotic nuclei</a:t>
            </a:r>
          </a:p>
        </p:txBody>
      </p:sp>
      <p:graphicFrame>
        <p:nvGraphicFramePr>
          <p:cNvPr id="6" name="Tabelle 2">
            <a:extLst>
              <a:ext uri="{FF2B5EF4-FFF2-40B4-BE49-F238E27FC236}">
                <a16:creationId xmlns:a16="http://schemas.microsoft.com/office/drawing/2014/main" id="{7B99CC05-678B-E54C-A0D3-AF3BA2CDE5BC}"/>
              </a:ext>
            </a:extLst>
          </p:cNvPr>
          <p:cNvGraphicFramePr>
            <a:graphicFrameLocks noGrp="1"/>
          </p:cNvGraphicFramePr>
          <p:nvPr>
            <p:extLst>
              <p:ext uri="{D42A27DB-BD31-4B8C-83A1-F6EECF244321}">
                <p14:modId xmlns:p14="http://schemas.microsoft.com/office/powerpoint/2010/main" val="2964576936"/>
              </p:ext>
            </p:extLst>
          </p:nvPr>
        </p:nvGraphicFramePr>
        <p:xfrm>
          <a:off x="323529" y="934024"/>
          <a:ext cx="7272808" cy="3176661"/>
        </p:xfrm>
        <a:graphic>
          <a:graphicData uri="http://schemas.openxmlformats.org/drawingml/2006/table">
            <a:tbl>
              <a:tblPr firstRow="1" bandRow="1">
                <a:tableStyleId>{5C22544A-7EE6-4342-B048-85BDC9FD1C3A}</a:tableStyleId>
              </a:tblPr>
              <a:tblGrid>
                <a:gridCol w="4598667">
                  <a:extLst>
                    <a:ext uri="{9D8B030D-6E8A-4147-A177-3AD203B41FA5}">
                      <a16:colId xmlns:a16="http://schemas.microsoft.com/office/drawing/2014/main" val="20000"/>
                    </a:ext>
                  </a:extLst>
                </a:gridCol>
                <a:gridCol w="2674141">
                  <a:extLst>
                    <a:ext uri="{9D8B030D-6E8A-4147-A177-3AD203B41FA5}">
                      <a16:colId xmlns:a16="http://schemas.microsoft.com/office/drawing/2014/main" val="20001"/>
                    </a:ext>
                  </a:extLst>
                </a:gridCol>
              </a:tblGrid>
              <a:tr h="796627">
                <a:tc>
                  <a:txBody>
                    <a:bodyPr/>
                    <a:lstStyle/>
                    <a:p>
                      <a:r>
                        <a:rPr lang="en-US" sz="1800" noProof="0" dirty="0">
                          <a:solidFill>
                            <a:srgbClr val="000000"/>
                          </a:solidFill>
                        </a:rPr>
                        <a:t>Facility</a:t>
                      </a:r>
                    </a:p>
                  </a:txBody>
                  <a:tcPr/>
                </a:tc>
                <a:tc>
                  <a:txBody>
                    <a:bodyPr/>
                    <a:lstStyle/>
                    <a:p>
                      <a:r>
                        <a:rPr lang="en-US" sz="1800" noProof="0" dirty="0">
                          <a:solidFill>
                            <a:srgbClr val="000000"/>
                          </a:solidFill>
                        </a:rPr>
                        <a:t>U beam intensity/spill at</a:t>
                      </a:r>
                      <a:r>
                        <a:rPr lang="en-US" sz="1800" baseline="0" noProof="0" dirty="0">
                          <a:solidFill>
                            <a:srgbClr val="000000"/>
                          </a:solidFill>
                        </a:rPr>
                        <a:t> </a:t>
                      </a:r>
                      <a:r>
                        <a:rPr lang="en-US" sz="1800" noProof="0" dirty="0">
                          <a:solidFill>
                            <a:srgbClr val="000000"/>
                          </a:solidFill>
                        </a:rPr>
                        <a:t>production</a:t>
                      </a:r>
                      <a:r>
                        <a:rPr lang="en-US" sz="1800" baseline="0" noProof="0" dirty="0">
                          <a:solidFill>
                            <a:srgbClr val="000000"/>
                          </a:solidFill>
                        </a:rPr>
                        <a:t> target</a:t>
                      </a:r>
                      <a:endParaRPr lang="en-US" sz="1800" noProof="0" dirty="0">
                        <a:solidFill>
                          <a:srgbClr val="000000"/>
                        </a:solidFill>
                      </a:endParaRPr>
                    </a:p>
                  </a:txBody>
                  <a:tcPr/>
                </a:tc>
                <a:extLst>
                  <a:ext uri="{0D108BD9-81ED-4DB2-BD59-A6C34878D82A}">
                    <a16:rowId xmlns:a16="http://schemas.microsoft.com/office/drawing/2014/main" val="10000"/>
                  </a:ext>
                </a:extLst>
              </a:tr>
              <a:tr h="459794">
                <a:tc>
                  <a:txBody>
                    <a:bodyPr/>
                    <a:lstStyle/>
                    <a:p>
                      <a:r>
                        <a:rPr lang="en-US" sz="1800" noProof="0" dirty="0"/>
                        <a:t>Today at GSI with </a:t>
                      </a:r>
                      <a:r>
                        <a:rPr lang="en-US" sz="1800" b="1" noProof="0" dirty="0">
                          <a:solidFill>
                            <a:srgbClr val="7030A0"/>
                          </a:solidFill>
                        </a:rPr>
                        <a:t>FRS</a:t>
                      </a:r>
                      <a:r>
                        <a:rPr lang="en-US" sz="1800" noProof="0" dirty="0"/>
                        <a:t> (Phase 0)</a:t>
                      </a:r>
                    </a:p>
                  </a:txBody>
                  <a:tcPr anchor="ctr"/>
                </a:tc>
                <a:tc>
                  <a:txBody>
                    <a:bodyPr/>
                    <a:lstStyle/>
                    <a:p>
                      <a:r>
                        <a:rPr lang="de-DE" sz="1800" dirty="0">
                          <a:solidFill>
                            <a:srgbClr val="7030A0"/>
                          </a:solidFill>
                        </a:rPr>
                        <a:t>1...2x10</a:t>
                      </a:r>
                      <a:r>
                        <a:rPr lang="de-DE" sz="1800" baseline="30000" dirty="0">
                          <a:solidFill>
                            <a:srgbClr val="7030A0"/>
                          </a:solidFill>
                        </a:rPr>
                        <a:t>9</a:t>
                      </a:r>
                    </a:p>
                  </a:txBody>
                  <a:tcPr anchor="ctr"/>
                </a:tc>
                <a:extLst>
                  <a:ext uri="{0D108BD9-81ED-4DB2-BD59-A6C34878D82A}">
                    <a16:rowId xmlns:a16="http://schemas.microsoft.com/office/drawing/2014/main" val="10001"/>
                  </a:ext>
                </a:extLst>
              </a:tr>
              <a:tr h="498764">
                <a:tc>
                  <a:txBody>
                    <a:bodyPr/>
                    <a:lstStyle/>
                    <a:p>
                      <a:r>
                        <a:rPr lang="en-US" sz="1800" b="1" noProof="0" dirty="0">
                          <a:solidFill>
                            <a:srgbClr val="7030A0"/>
                          </a:solidFill>
                        </a:rPr>
                        <a:t>Early science</a:t>
                      </a:r>
                      <a:r>
                        <a:rPr lang="en-US" sz="1800" b="1" noProof="0" dirty="0"/>
                        <a:t> </a:t>
                      </a:r>
                      <a:r>
                        <a:rPr lang="en-US" sz="1800" b="0" noProof="0" dirty="0"/>
                        <a:t>with</a:t>
                      </a:r>
                      <a:r>
                        <a:rPr lang="en-US" sz="1800" b="1" noProof="0" dirty="0"/>
                        <a:t> </a:t>
                      </a:r>
                      <a:r>
                        <a:rPr lang="en-US" sz="1800" b="1" noProof="0" dirty="0">
                          <a:solidFill>
                            <a:srgbClr val="FF0066"/>
                          </a:solidFill>
                        </a:rPr>
                        <a:t>Super-FRS</a:t>
                      </a:r>
                      <a:r>
                        <a:rPr lang="en-US" sz="1800" noProof="0" dirty="0"/>
                        <a:t> and</a:t>
                      </a:r>
                      <a:r>
                        <a:rPr lang="en-US" sz="1800" noProof="0" dirty="0">
                          <a:solidFill>
                            <a:srgbClr val="FF0066"/>
                          </a:solidFill>
                        </a:rPr>
                        <a:t> </a:t>
                      </a:r>
                      <a:r>
                        <a:rPr lang="en-US" sz="1800" b="1" noProof="0" dirty="0">
                          <a:solidFill>
                            <a:srgbClr val="FF0066"/>
                          </a:solidFill>
                        </a:rPr>
                        <a:t>UNILAC/SIS18</a:t>
                      </a:r>
                      <a:endParaRPr lang="en-US" sz="1800" noProof="0" dirty="0">
                        <a:solidFill>
                          <a:srgbClr val="FF0066"/>
                        </a:solidFill>
                      </a:endParaRPr>
                    </a:p>
                  </a:txBody>
                  <a:tcPr anchor="ctr"/>
                </a:tc>
                <a:tc>
                  <a:txBody>
                    <a:bodyPr/>
                    <a:lstStyle/>
                    <a:p>
                      <a:r>
                        <a:rPr lang="de-DE" sz="1800" dirty="0">
                          <a:solidFill>
                            <a:srgbClr val="FF0000"/>
                          </a:solidFill>
                        </a:rPr>
                        <a:t>2x10</a:t>
                      </a:r>
                      <a:r>
                        <a:rPr lang="de-DE" sz="1800" baseline="30000" dirty="0">
                          <a:solidFill>
                            <a:srgbClr val="FF0000"/>
                          </a:solidFill>
                        </a:rPr>
                        <a:t>9</a:t>
                      </a:r>
                    </a:p>
                  </a:txBody>
                  <a:tcPr anchor="ctr"/>
                </a:tc>
                <a:extLst>
                  <a:ext uri="{0D108BD9-81ED-4DB2-BD59-A6C34878D82A}">
                    <a16:rowId xmlns:a16="http://schemas.microsoft.com/office/drawing/2014/main" val="10002"/>
                  </a:ext>
                </a:extLst>
              </a:tr>
              <a:tr h="488372">
                <a:tc>
                  <a:txBody>
                    <a:bodyPr/>
                    <a:lstStyle/>
                    <a:p>
                      <a:r>
                        <a:rPr lang="en-US" sz="1800" b="1" noProof="0" dirty="0">
                          <a:solidFill>
                            <a:srgbClr val="7030A0"/>
                          </a:solidFill>
                        </a:rPr>
                        <a:t>First Science</a:t>
                      </a:r>
                      <a:r>
                        <a:rPr lang="en-US" sz="1800" b="1" noProof="0" dirty="0">
                          <a:solidFill>
                            <a:schemeClr val="tx1"/>
                          </a:solidFill>
                        </a:rPr>
                        <a:t>  </a:t>
                      </a:r>
                      <a:r>
                        <a:rPr lang="en-US" sz="1800" noProof="0" dirty="0"/>
                        <a:t>with </a:t>
                      </a:r>
                      <a:r>
                        <a:rPr lang="en-US" sz="1800" b="1" noProof="0" dirty="0">
                          <a:solidFill>
                            <a:srgbClr val="FF0000"/>
                          </a:solidFill>
                        </a:rPr>
                        <a:t>SIS100</a:t>
                      </a:r>
                      <a:r>
                        <a:rPr lang="en-US" sz="1800" b="1" noProof="0" dirty="0">
                          <a:solidFill>
                            <a:srgbClr val="7030A0"/>
                          </a:solidFill>
                        </a:rPr>
                        <a:t> </a:t>
                      </a:r>
                    </a:p>
                    <a:p>
                      <a:r>
                        <a:rPr lang="en-US" sz="1800" noProof="0" dirty="0">
                          <a:solidFill>
                            <a:schemeClr val="tx1"/>
                          </a:solidFill>
                        </a:rPr>
                        <a:t>(after commissioning)</a:t>
                      </a:r>
                      <a:endParaRPr lang="en-US" sz="1800" b="1" noProof="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dirty="0"/>
                        <a:t>2x10</a:t>
                      </a:r>
                      <a:r>
                        <a:rPr lang="de-DE" sz="1800" baseline="30000" dirty="0"/>
                        <a:t>10</a:t>
                      </a:r>
                    </a:p>
                  </a:txBody>
                  <a:tcPr anchor="ctr"/>
                </a:tc>
                <a:extLst>
                  <a:ext uri="{0D108BD9-81ED-4DB2-BD59-A6C34878D82A}">
                    <a16:rowId xmlns:a16="http://schemas.microsoft.com/office/drawing/2014/main" val="10003"/>
                  </a:ext>
                </a:extLst>
              </a:tr>
              <a:tr h="488373">
                <a:tc>
                  <a:txBody>
                    <a:bodyPr/>
                    <a:lstStyle/>
                    <a:p>
                      <a:r>
                        <a:rPr lang="en-US" sz="1800" b="1" noProof="0" dirty="0">
                          <a:solidFill>
                            <a:srgbClr val="7030A0"/>
                          </a:solidFill>
                        </a:rPr>
                        <a:t>First Science++</a:t>
                      </a:r>
                      <a:r>
                        <a:rPr lang="en-US" sz="1800" b="1" noProof="0" dirty="0">
                          <a:solidFill>
                            <a:schemeClr val="tx1"/>
                          </a:solidFill>
                        </a:rPr>
                        <a:t> </a:t>
                      </a:r>
                      <a:r>
                        <a:rPr lang="en-US" sz="1800" noProof="0" dirty="0">
                          <a:solidFill>
                            <a:schemeClr val="tx1"/>
                          </a:solidFill>
                        </a:rPr>
                        <a:t>with</a:t>
                      </a:r>
                      <a:r>
                        <a:rPr lang="en-US" sz="1800" noProof="0" dirty="0">
                          <a:solidFill>
                            <a:srgbClr val="7030A0"/>
                          </a:solidFill>
                        </a:rPr>
                        <a:t> </a:t>
                      </a:r>
                      <a:r>
                        <a:rPr lang="en-US" sz="1800" b="1" noProof="0" dirty="0">
                          <a:solidFill>
                            <a:srgbClr val="FF0000"/>
                          </a:solidFill>
                        </a:rPr>
                        <a:t>SIS100</a:t>
                      </a:r>
                      <a:r>
                        <a:rPr lang="en-US" sz="1800" b="1" noProof="0" dirty="0">
                          <a:solidFill>
                            <a:srgbClr val="7030A0"/>
                          </a:solidFill>
                        </a:rPr>
                        <a:t> </a:t>
                      </a:r>
                    </a:p>
                    <a:p>
                      <a:r>
                        <a:rPr lang="en-US" sz="1800" b="0" noProof="0" dirty="0">
                          <a:solidFill>
                            <a:schemeClr val="tx1"/>
                          </a:solidFill>
                        </a:rPr>
                        <a:t>(</a:t>
                      </a:r>
                      <a:r>
                        <a:rPr lang="en-US" sz="1800" noProof="0" dirty="0">
                          <a:solidFill>
                            <a:schemeClr val="tx1"/>
                          </a:solidFill>
                        </a:rPr>
                        <a:t>full intensity)</a:t>
                      </a:r>
                      <a:endParaRPr lang="en-US" sz="1800" b="1" noProof="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dirty="0"/>
                        <a:t>3-4x10</a:t>
                      </a:r>
                      <a:r>
                        <a:rPr lang="de-DE" sz="1800" baseline="30000" dirty="0"/>
                        <a:t>11</a:t>
                      </a:r>
                    </a:p>
                  </a:txBody>
                  <a:tcPr anchor="ctr"/>
                </a:tc>
                <a:extLst>
                  <a:ext uri="{0D108BD9-81ED-4DB2-BD59-A6C34878D82A}">
                    <a16:rowId xmlns:a16="http://schemas.microsoft.com/office/drawing/2014/main" val="10004"/>
                  </a:ext>
                </a:extLst>
              </a:tr>
            </a:tbl>
          </a:graphicData>
        </a:graphic>
      </p:graphicFrame>
      <p:sp>
        <p:nvSpPr>
          <p:cNvPr id="8" name="TextBox 7">
            <a:extLst>
              <a:ext uri="{FF2B5EF4-FFF2-40B4-BE49-F238E27FC236}">
                <a16:creationId xmlns:a16="http://schemas.microsoft.com/office/drawing/2014/main" id="{16456E1E-BB2B-2A43-896C-CB2754AB917B}"/>
              </a:ext>
            </a:extLst>
          </p:cNvPr>
          <p:cNvSpPr txBox="1"/>
          <p:nvPr/>
        </p:nvSpPr>
        <p:spPr>
          <a:xfrm>
            <a:off x="7676956" y="1008654"/>
            <a:ext cx="1415772" cy="2877711"/>
          </a:xfrm>
          <a:prstGeom prst="rect">
            <a:avLst/>
          </a:prstGeom>
          <a:noFill/>
        </p:spPr>
        <p:txBody>
          <a:bodyPr wrap="none" rtlCol="0">
            <a:spAutoFit/>
          </a:bodyPr>
          <a:lstStyle/>
          <a:p>
            <a:pPr algn="l"/>
            <a:r>
              <a:rPr lang="en-GB" sz="1800" b="1" dirty="0"/>
              <a:t>Luminosity</a:t>
            </a:r>
          </a:p>
          <a:p>
            <a:pPr algn="l"/>
            <a:r>
              <a:rPr lang="en-GB" sz="1800" b="1" dirty="0"/>
              <a:t>     [fb</a:t>
            </a:r>
            <a:r>
              <a:rPr lang="en-GB" sz="1800" b="1" baseline="30000" dirty="0"/>
              <a:t>-1</a:t>
            </a:r>
            <a:r>
              <a:rPr lang="en-GB" sz="1800" b="1" dirty="0"/>
              <a:t>]</a:t>
            </a:r>
          </a:p>
          <a:p>
            <a:pPr algn="l"/>
            <a:endParaRPr lang="en-GB" sz="1800" dirty="0"/>
          </a:p>
          <a:p>
            <a:pPr algn="l"/>
            <a:r>
              <a:rPr lang="en-GB" sz="1800" dirty="0"/>
              <a:t>    ~0,1</a:t>
            </a:r>
          </a:p>
          <a:p>
            <a:pPr algn="l">
              <a:spcBef>
                <a:spcPts val="1800"/>
              </a:spcBef>
            </a:pPr>
            <a:r>
              <a:rPr lang="en-GB" sz="1800" dirty="0"/>
              <a:t>      1-2   </a:t>
            </a:r>
          </a:p>
          <a:p>
            <a:pPr algn="l">
              <a:spcBef>
                <a:spcPts val="2400"/>
              </a:spcBef>
            </a:pPr>
            <a:r>
              <a:rPr lang="en-GB" sz="1800" dirty="0"/>
              <a:t>       5</a:t>
            </a:r>
          </a:p>
          <a:p>
            <a:pPr algn="l">
              <a:spcBef>
                <a:spcPts val="2400"/>
              </a:spcBef>
            </a:pPr>
            <a:r>
              <a:rPr lang="en-GB" sz="1800" dirty="0"/>
              <a:t>     100</a:t>
            </a:r>
          </a:p>
        </p:txBody>
      </p:sp>
      <p:sp>
        <p:nvSpPr>
          <p:cNvPr id="11" name="Text Placeholder 2">
            <a:extLst>
              <a:ext uri="{FF2B5EF4-FFF2-40B4-BE49-F238E27FC236}">
                <a16:creationId xmlns:a16="http://schemas.microsoft.com/office/drawing/2014/main" id="{5D6B7FF5-1F88-6045-84DE-6B9F9334807D}"/>
              </a:ext>
            </a:extLst>
          </p:cNvPr>
          <p:cNvSpPr>
            <a:spLocks noGrp="1"/>
          </p:cNvSpPr>
          <p:nvPr>
            <p:ph type="body" sz="quarter" idx="13"/>
          </p:nvPr>
        </p:nvSpPr>
        <p:spPr>
          <a:xfrm>
            <a:off x="975600" y="72000"/>
            <a:ext cx="7459946" cy="701284"/>
          </a:xfrm>
        </p:spPr>
        <p:txBody>
          <a:bodyPr/>
          <a:lstStyle/>
          <a:p>
            <a:r>
              <a:rPr lang="en-US" altLang="de-DE" dirty="0"/>
              <a:t>NUSTAR requirements from Phase-0 and Early Science</a:t>
            </a:r>
            <a:endParaRPr lang="en-GB" dirty="0"/>
          </a:p>
        </p:txBody>
      </p:sp>
      <p:pic>
        <p:nvPicPr>
          <p:cNvPr id="12" name="Picture 8" descr="NUSTAR-Logo">
            <a:extLst>
              <a:ext uri="{FF2B5EF4-FFF2-40B4-BE49-F238E27FC236}">
                <a16:creationId xmlns:a16="http://schemas.microsoft.com/office/drawing/2014/main" id="{687500C0-51CC-DC40-BC9A-C2AB7B8B9B0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8000"/>
            <a:ext cx="95999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7" descr="FAIR_farb_RGB_3cm">
            <a:extLst>
              <a:ext uri="{FF2B5EF4-FFF2-40B4-BE49-F238E27FC236}">
                <a16:creationId xmlns:a16="http://schemas.microsoft.com/office/drawing/2014/main" id="{79826B27-8FC5-AA4E-BE27-64A54410AE8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44000" y="18000"/>
            <a:ext cx="889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3">
            <a:extLst>
              <a:ext uri="{FF2B5EF4-FFF2-40B4-BE49-F238E27FC236}">
                <a16:creationId xmlns:a16="http://schemas.microsoft.com/office/drawing/2014/main" id="{E346929A-DECC-9F48-AA2C-C5BB83D47C94}"/>
              </a:ext>
            </a:extLst>
          </p:cNvPr>
          <p:cNvSpPr txBox="1">
            <a:spLocks/>
          </p:cNvSpPr>
          <p:nvPr/>
        </p:nvSpPr>
        <p:spPr>
          <a:xfrm>
            <a:off x="8418563" y="4914482"/>
            <a:ext cx="744898" cy="273844"/>
          </a:xfrm>
          <a:prstGeom prst="rect">
            <a:avLst/>
          </a:prstGeom>
        </p:spPr>
        <p:txBody>
          <a:bodyPr vert="horz" lIns="91440" tIns="45720" rIns="91440" bIns="45720" rtlCol="0" anchor="ctr"/>
          <a:lstStyle>
            <a:defPPr>
              <a:defRPr lang="de-DE"/>
            </a:defPPr>
            <a:lvl1pPr marL="0" algn="r" defTabSz="457200" rtl="0" eaLnBrk="1" latinLnBrk="0" hangingPunct="1">
              <a:defRPr sz="750" kern="1200">
                <a:solidFill>
                  <a:srgbClr val="333333"/>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5E1414-7F6A-4E41-B4A1-582D8087D4EE}" type="slidenum">
              <a:rPr lang="en-IT" smtClean="0"/>
              <a:pPr/>
              <a:t>5</a:t>
            </a:fld>
            <a:endParaRPr lang="en-IT"/>
          </a:p>
        </p:txBody>
      </p:sp>
      <p:sp>
        <p:nvSpPr>
          <p:cNvPr id="2" name="Footer Placeholder 1">
            <a:extLst>
              <a:ext uri="{FF2B5EF4-FFF2-40B4-BE49-F238E27FC236}">
                <a16:creationId xmlns:a16="http://schemas.microsoft.com/office/drawing/2014/main" id="{DFC09A29-FAB2-AE4A-916D-C8EB626527C6}"/>
              </a:ext>
            </a:extLst>
          </p:cNvPr>
          <p:cNvSpPr>
            <a:spLocks noGrp="1"/>
          </p:cNvSpPr>
          <p:nvPr>
            <p:ph type="ftr" sz="quarter" idx="3"/>
          </p:nvPr>
        </p:nvSpPr>
        <p:spPr/>
        <p:txBody>
          <a:bodyPr/>
          <a:lstStyle/>
          <a:p>
            <a:pPr algn="l"/>
            <a:r>
              <a:rPr lang="de-DE"/>
              <a:t>W. Korten - FAIR/GSI research retreat</a:t>
            </a:r>
            <a:endParaRPr lang="de-DE" dirty="0"/>
          </a:p>
        </p:txBody>
      </p:sp>
      <p:sp>
        <p:nvSpPr>
          <p:cNvPr id="3" name="Slide Number Placeholder 2">
            <a:extLst>
              <a:ext uri="{FF2B5EF4-FFF2-40B4-BE49-F238E27FC236}">
                <a16:creationId xmlns:a16="http://schemas.microsoft.com/office/drawing/2014/main" id="{B0954931-CF10-C74F-1B9F-45C3EFD4B75D}"/>
              </a:ext>
            </a:extLst>
          </p:cNvPr>
          <p:cNvSpPr>
            <a:spLocks noGrp="1"/>
          </p:cNvSpPr>
          <p:nvPr>
            <p:ph type="sldNum" sz="quarter" idx="12"/>
          </p:nvPr>
        </p:nvSpPr>
        <p:spPr/>
        <p:txBody>
          <a:bodyPr/>
          <a:lstStyle/>
          <a:p>
            <a:pPr>
              <a:defRPr/>
            </a:pPr>
            <a:fld id="{125CBDDA-5CCF-8748-8988-9DC6C8981774}" type="slidenum">
              <a:rPr lang="de-DE" smtClean="0"/>
              <a:t>5</a:t>
            </a:fld>
            <a:endParaRPr lang="de-DE"/>
          </a:p>
        </p:txBody>
      </p:sp>
    </p:spTree>
    <p:extLst>
      <p:ext uri="{BB962C8B-B14F-4D97-AF65-F5344CB8AC3E}">
        <p14:creationId xmlns:p14="http://schemas.microsoft.com/office/powerpoint/2010/main" val="373737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6987D-EEE4-AD4A-A6C1-2651A9C309CE}"/>
              </a:ext>
            </a:extLst>
          </p:cNvPr>
          <p:cNvSpPr>
            <a:spLocks noGrp="1"/>
          </p:cNvSpPr>
          <p:nvPr>
            <p:ph type="title"/>
          </p:nvPr>
        </p:nvSpPr>
        <p:spPr>
          <a:xfrm>
            <a:off x="975600" y="158400"/>
            <a:ext cx="7268400" cy="590668"/>
          </a:xfrm>
        </p:spPr>
        <p:txBody>
          <a:bodyPr/>
          <a:lstStyle/>
          <a:p>
            <a:r>
              <a:rPr lang="en-GB" sz="2000" dirty="0"/>
              <a:t>NUSTAR Physics start up at FAIR </a:t>
            </a:r>
          </a:p>
        </p:txBody>
      </p:sp>
      <p:sp>
        <p:nvSpPr>
          <p:cNvPr id="5" name="Rechteck 10">
            <a:extLst>
              <a:ext uri="{FF2B5EF4-FFF2-40B4-BE49-F238E27FC236}">
                <a16:creationId xmlns:a16="http://schemas.microsoft.com/office/drawing/2014/main" id="{4F4AF8EA-0A95-EF48-A26C-82C6AF1A274F}"/>
              </a:ext>
            </a:extLst>
          </p:cNvPr>
          <p:cNvSpPr/>
          <p:nvPr/>
        </p:nvSpPr>
        <p:spPr>
          <a:xfrm>
            <a:off x="4685637" y="4761164"/>
            <a:ext cx="405045" cy="112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4">
            <a:extLst>
              <a:ext uri="{FF2B5EF4-FFF2-40B4-BE49-F238E27FC236}">
                <a16:creationId xmlns:a16="http://schemas.microsoft.com/office/drawing/2014/main" id="{BDD0B6E4-C8B3-E447-AD8C-6C99BBFC07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453" y="820643"/>
            <a:ext cx="8229600" cy="4389120"/>
          </a:xfrm>
          <a:prstGeom prst="rect">
            <a:avLst/>
          </a:prstGeom>
        </p:spPr>
      </p:pic>
      <p:grpSp>
        <p:nvGrpSpPr>
          <p:cNvPr id="21" name="Group 20">
            <a:extLst>
              <a:ext uri="{FF2B5EF4-FFF2-40B4-BE49-F238E27FC236}">
                <a16:creationId xmlns:a16="http://schemas.microsoft.com/office/drawing/2014/main" id="{4E042975-22A0-AD4E-96DE-9445958F0484}"/>
              </a:ext>
            </a:extLst>
          </p:cNvPr>
          <p:cNvGrpSpPr/>
          <p:nvPr/>
        </p:nvGrpSpPr>
        <p:grpSpPr>
          <a:xfrm>
            <a:off x="5118539" y="2464960"/>
            <a:ext cx="601640" cy="396000"/>
            <a:chOff x="4783259" y="2464960"/>
            <a:chExt cx="601640" cy="396000"/>
          </a:xfrm>
        </p:grpSpPr>
        <p:sp>
          <p:nvSpPr>
            <p:cNvPr id="7" name="Ellipse 8">
              <a:extLst>
                <a:ext uri="{FF2B5EF4-FFF2-40B4-BE49-F238E27FC236}">
                  <a16:creationId xmlns:a16="http://schemas.microsoft.com/office/drawing/2014/main" id="{4B0D463B-4817-B840-ADCE-CEC42181B5CC}"/>
                </a:ext>
              </a:extLst>
            </p:cNvPr>
            <p:cNvSpPr>
              <a:spLocks noChangeArrowheads="1"/>
            </p:cNvSpPr>
            <p:nvPr/>
          </p:nvSpPr>
          <p:spPr bwMode="auto">
            <a:xfrm>
              <a:off x="4783259" y="2529972"/>
              <a:ext cx="142875" cy="144463"/>
            </a:xfrm>
            <a:prstGeom prst="ellipse">
              <a:avLst/>
            </a:prstGeom>
            <a:solidFill>
              <a:srgbClr val="FF33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1" hangingPunct="1">
                <a:buClr>
                  <a:srgbClr val="000000"/>
                </a:buClr>
                <a:buSzPct val="100000"/>
                <a:buFont typeface="Times New Roman" panose="02020603050405020304" pitchFamily="18" charset="0"/>
                <a:buNone/>
              </a:pPr>
              <a:endParaRPr lang="de-DE" altLang="de-DE"/>
            </a:p>
          </p:txBody>
        </p:sp>
        <p:sp>
          <p:nvSpPr>
            <p:cNvPr id="8" name="Textfeld 9">
              <a:extLst>
                <a:ext uri="{FF2B5EF4-FFF2-40B4-BE49-F238E27FC236}">
                  <a16:creationId xmlns:a16="http://schemas.microsoft.com/office/drawing/2014/main" id="{67466215-0B68-BD40-8E88-F1953D75C1A8}"/>
                </a:ext>
              </a:extLst>
            </p:cNvPr>
            <p:cNvSpPr txBox="1"/>
            <p:nvPr/>
          </p:nvSpPr>
          <p:spPr>
            <a:xfrm>
              <a:off x="4950220" y="2464960"/>
              <a:ext cx="288000" cy="396000"/>
            </a:xfrm>
            <a:prstGeom prst="rect">
              <a:avLst/>
            </a:prstGeom>
            <a:solidFill>
              <a:srgbClr val="B3A2C7">
                <a:alpha val="85000"/>
              </a:srgbClr>
            </a:solidFill>
          </p:spPr>
          <p:txBody>
            <a:bodyPr wrap="square" rtlCol="0">
              <a:spAutoFit/>
            </a:bodyPr>
            <a:lstStyle/>
            <a:p>
              <a:r>
                <a:rPr lang="de-DE" b="1" dirty="0">
                  <a:solidFill>
                    <a:srgbClr val="FF3399"/>
                  </a:solidFill>
                  <a:latin typeface="+mj-lt"/>
                </a:rPr>
                <a:t>1</a:t>
              </a:r>
            </a:p>
          </p:txBody>
        </p:sp>
        <p:sp>
          <p:nvSpPr>
            <p:cNvPr id="9" name="Ellipse 11">
              <a:extLst>
                <a:ext uri="{FF2B5EF4-FFF2-40B4-BE49-F238E27FC236}">
                  <a16:creationId xmlns:a16="http://schemas.microsoft.com/office/drawing/2014/main" id="{AD3536E7-3B52-EC4A-8EDD-CCA69F721BB4}"/>
                </a:ext>
              </a:extLst>
            </p:cNvPr>
            <p:cNvSpPr>
              <a:spLocks noChangeArrowheads="1"/>
            </p:cNvSpPr>
            <p:nvPr/>
          </p:nvSpPr>
          <p:spPr bwMode="auto">
            <a:xfrm>
              <a:off x="5242024" y="2666279"/>
              <a:ext cx="142875" cy="144463"/>
            </a:xfrm>
            <a:prstGeom prst="ellipse">
              <a:avLst/>
            </a:prstGeom>
            <a:solidFill>
              <a:srgbClr val="FF33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1" hangingPunct="1">
                <a:buClr>
                  <a:srgbClr val="000000"/>
                </a:buClr>
                <a:buSzPct val="100000"/>
                <a:buFont typeface="Times New Roman" panose="02020603050405020304" pitchFamily="18" charset="0"/>
                <a:buNone/>
              </a:pPr>
              <a:endParaRPr lang="de-DE" altLang="de-DE"/>
            </a:p>
          </p:txBody>
        </p:sp>
      </p:grpSp>
      <p:grpSp>
        <p:nvGrpSpPr>
          <p:cNvPr id="3" name="Group 2">
            <a:extLst>
              <a:ext uri="{FF2B5EF4-FFF2-40B4-BE49-F238E27FC236}">
                <a16:creationId xmlns:a16="http://schemas.microsoft.com/office/drawing/2014/main" id="{380BFCF7-97C4-3E40-8EDC-1F9D994E01FF}"/>
              </a:ext>
            </a:extLst>
          </p:cNvPr>
          <p:cNvGrpSpPr/>
          <p:nvPr/>
        </p:nvGrpSpPr>
        <p:grpSpPr>
          <a:xfrm>
            <a:off x="5405365" y="1786286"/>
            <a:ext cx="539115" cy="497128"/>
            <a:chOff x="5141205" y="1796446"/>
            <a:chExt cx="539115" cy="497128"/>
          </a:xfrm>
        </p:grpSpPr>
        <p:sp>
          <p:nvSpPr>
            <p:cNvPr id="10" name="Ellipse 13">
              <a:extLst>
                <a:ext uri="{FF2B5EF4-FFF2-40B4-BE49-F238E27FC236}">
                  <a16:creationId xmlns:a16="http://schemas.microsoft.com/office/drawing/2014/main" id="{C7423D11-BC8B-D04B-9695-CDED46088EF9}"/>
                </a:ext>
              </a:extLst>
            </p:cNvPr>
            <p:cNvSpPr>
              <a:spLocks noChangeArrowheads="1"/>
            </p:cNvSpPr>
            <p:nvPr/>
          </p:nvSpPr>
          <p:spPr bwMode="auto">
            <a:xfrm>
              <a:off x="5537445" y="1935751"/>
              <a:ext cx="142875" cy="144463"/>
            </a:xfrm>
            <a:prstGeom prst="ellipse">
              <a:avLst/>
            </a:prstGeom>
            <a:solidFill>
              <a:srgbClr val="FF33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1" hangingPunct="1">
                <a:buClr>
                  <a:srgbClr val="000000"/>
                </a:buClr>
                <a:buSzPct val="100000"/>
                <a:buFont typeface="Times New Roman" panose="02020603050405020304" pitchFamily="18" charset="0"/>
                <a:buNone/>
              </a:pPr>
              <a:endParaRPr lang="de-DE" altLang="de-DE"/>
            </a:p>
          </p:txBody>
        </p:sp>
        <p:sp>
          <p:nvSpPr>
            <p:cNvPr id="13" name="Textfeld 17">
              <a:extLst>
                <a:ext uri="{FF2B5EF4-FFF2-40B4-BE49-F238E27FC236}">
                  <a16:creationId xmlns:a16="http://schemas.microsoft.com/office/drawing/2014/main" id="{7B26DBEE-115F-1243-AC14-FEADD671983A}"/>
                </a:ext>
              </a:extLst>
            </p:cNvPr>
            <p:cNvSpPr txBox="1"/>
            <p:nvPr/>
          </p:nvSpPr>
          <p:spPr>
            <a:xfrm>
              <a:off x="5209644" y="1796446"/>
              <a:ext cx="270995" cy="396000"/>
            </a:xfrm>
            <a:prstGeom prst="rect">
              <a:avLst/>
            </a:prstGeom>
            <a:solidFill>
              <a:srgbClr val="92BD8D">
                <a:alpha val="72000"/>
              </a:srgbClr>
            </a:solidFill>
          </p:spPr>
          <p:txBody>
            <a:bodyPr wrap="square" rtlCol="0">
              <a:spAutoFit/>
            </a:bodyPr>
            <a:lstStyle/>
            <a:p>
              <a:r>
                <a:rPr lang="de-DE" b="1" dirty="0">
                  <a:solidFill>
                    <a:srgbClr val="FF3399"/>
                  </a:solidFill>
                  <a:latin typeface="+mj-lt"/>
                </a:rPr>
                <a:t>2</a:t>
              </a:r>
            </a:p>
          </p:txBody>
        </p:sp>
        <p:sp>
          <p:nvSpPr>
            <p:cNvPr id="25" name="Ellipse 13">
              <a:extLst>
                <a:ext uri="{FF2B5EF4-FFF2-40B4-BE49-F238E27FC236}">
                  <a16:creationId xmlns:a16="http://schemas.microsoft.com/office/drawing/2014/main" id="{81B72ECD-0E08-7C46-8849-61E834E1E786}"/>
                </a:ext>
              </a:extLst>
            </p:cNvPr>
            <p:cNvSpPr>
              <a:spLocks noChangeArrowheads="1"/>
            </p:cNvSpPr>
            <p:nvPr/>
          </p:nvSpPr>
          <p:spPr bwMode="auto">
            <a:xfrm>
              <a:off x="5141205" y="2149111"/>
              <a:ext cx="142875" cy="144463"/>
            </a:xfrm>
            <a:prstGeom prst="ellipse">
              <a:avLst/>
            </a:prstGeom>
            <a:solidFill>
              <a:srgbClr val="FF33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1" hangingPunct="1">
                <a:buClr>
                  <a:srgbClr val="000000"/>
                </a:buClr>
                <a:buSzPct val="100000"/>
                <a:buFont typeface="Times New Roman" panose="02020603050405020304" pitchFamily="18" charset="0"/>
                <a:buNone/>
              </a:pPr>
              <a:endParaRPr lang="de-DE" altLang="de-DE"/>
            </a:p>
          </p:txBody>
        </p:sp>
      </p:grpSp>
      <p:grpSp>
        <p:nvGrpSpPr>
          <p:cNvPr id="4" name="Group 3">
            <a:extLst>
              <a:ext uri="{FF2B5EF4-FFF2-40B4-BE49-F238E27FC236}">
                <a16:creationId xmlns:a16="http://schemas.microsoft.com/office/drawing/2014/main" id="{BB64B7D7-6DCB-0E42-861F-213EE7565909}"/>
              </a:ext>
            </a:extLst>
          </p:cNvPr>
          <p:cNvGrpSpPr/>
          <p:nvPr/>
        </p:nvGrpSpPr>
        <p:grpSpPr>
          <a:xfrm>
            <a:off x="6166925" y="983542"/>
            <a:ext cx="569595" cy="546397"/>
            <a:chOff x="5831645" y="983542"/>
            <a:chExt cx="569595" cy="546397"/>
          </a:xfrm>
        </p:grpSpPr>
        <p:sp>
          <p:nvSpPr>
            <p:cNvPr id="12" name="Ellipse 15">
              <a:extLst>
                <a:ext uri="{FF2B5EF4-FFF2-40B4-BE49-F238E27FC236}">
                  <a16:creationId xmlns:a16="http://schemas.microsoft.com/office/drawing/2014/main" id="{5E0AD46C-E9C0-9A4D-AE42-81759C1E6742}"/>
                </a:ext>
              </a:extLst>
            </p:cNvPr>
            <p:cNvSpPr>
              <a:spLocks noChangeArrowheads="1"/>
            </p:cNvSpPr>
            <p:nvPr/>
          </p:nvSpPr>
          <p:spPr bwMode="auto">
            <a:xfrm>
              <a:off x="5831645" y="1334676"/>
              <a:ext cx="142875" cy="144463"/>
            </a:xfrm>
            <a:prstGeom prst="ellipse">
              <a:avLst/>
            </a:prstGeom>
            <a:solidFill>
              <a:srgbClr val="FF33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1" hangingPunct="1">
                <a:buClr>
                  <a:srgbClr val="000000"/>
                </a:buClr>
                <a:buSzPct val="100000"/>
                <a:buFont typeface="Times New Roman" panose="02020603050405020304" pitchFamily="18" charset="0"/>
                <a:buNone/>
              </a:pPr>
              <a:endParaRPr lang="de-DE" altLang="de-DE"/>
            </a:p>
          </p:txBody>
        </p:sp>
        <p:sp>
          <p:nvSpPr>
            <p:cNvPr id="14" name="Textfeld 18">
              <a:extLst>
                <a:ext uri="{FF2B5EF4-FFF2-40B4-BE49-F238E27FC236}">
                  <a16:creationId xmlns:a16="http://schemas.microsoft.com/office/drawing/2014/main" id="{B5F0E36E-7F70-3E42-BD7C-FB679C6AB19E}"/>
                </a:ext>
              </a:extLst>
            </p:cNvPr>
            <p:cNvSpPr txBox="1"/>
            <p:nvPr/>
          </p:nvSpPr>
          <p:spPr>
            <a:xfrm>
              <a:off x="5991950" y="983542"/>
              <a:ext cx="270995" cy="360000"/>
            </a:xfrm>
            <a:prstGeom prst="rect">
              <a:avLst/>
            </a:prstGeom>
            <a:solidFill>
              <a:srgbClr val="92BD8D">
                <a:alpha val="89000"/>
              </a:srgbClr>
            </a:solidFill>
          </p:spPr>
          <p:txBody>
            <a:bodyPr wrap="square" rtlCol="0">
              <a:spAutoFit/>
            </a:bodyPr>
            <a:lstStyle/>
            <a:p>
              <a:r>
                <a:rPr lang="de-DE" b="1" dirty="0">
                  <a:solidFill>
                    <a:srgbClr val="FF3399"/>
                  </a:solidFill>
                  <a:latin typeface="+mj-lt"/>
                </a:rPr>
                <a:t>3</a:t>
              </a:r>
            </a:p>
          </p:txBody>
        </p:sp>
        <p:sp>
          <p:nvSpPr>
            <p:cNvPr id="26" name="Ellipse 15">
              <a:extLst>
                <a:ext uri="{FF2B5EF4-FFF2-40B4-BE49-F238E27FC236}">
                  <a16:creationId xmlns:a16="http://schemas.microsoft.com/office/drawing/2014/main" id="{5A1C5AFD-E3F1-5D4E-A861-F5BC2E7C37F8}"/>
                </a:ext>
              </a:extLst>
            </p:cNvPr>
            <p:cNvSpPr>
              <a:spLocks noChangeArrowheads="1"/>
            </p:cNvSpPr>
            <p:nvPr/>
          </p:nvSpPr>
          <p:spPr bwMode="auto">
            <a:xfrm>
              <a:off x="6258365" y="1385476"/>
              <a:ext cx="142875" cy="144463"/>
            </a:xfrm>
            <a:prstGeom prst="ellipse">
              <a:avLst/>
            </a:prstGeom>
            <a:solidFill>
              <a:srgbClr val="FF33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1" hangingPunct="1">
                <a:buClr>
                  <a:srgbClr val="000000"/>
                </a:buClr>
                <a:buSzPct val="100000"/>
                <a:buFont typeface="Times New Roman" panose="02020603050405020304" pitchFamily="18" charset="0"/>
                <a:buNone/>
              </a:pPr>
              <a:endParaRPr lang="de-DE" altLang="de-DE"/>
            </a:p>
          </p:txBody>
        </p:sp>
      </p:grpSp>
      <p:sp>
        <p:nvSpPr>
          <p:cNvPr id="15" name="Textfeld 19">
            <a:extLst>
              <a:ext uri="{FF2B5EF4-FFF2-40B4-BE49-F238E27FC236}">
                <a16:creationId xmlns:a16="http://schemas.microsoft.com/office/drawing/2014/main" id="{F56CF77C-B952-6543-95BF-09F959DB1553}"/>
              </a:ext>
            </a:extLst>
          </p:cNvPr>
          <p:cNvSpPr txBox="1"/>
          <p:nvPr/>
        </p:nvSpPr>
        <p:spPr>
          <a:xfrm>
            <a:off x="7524328" y="4083958"/>
            <a:ext cx="270995" cy="360000"/>
          </a:xfrm>
          <a:prstGeom prst="rect">
            <a:avLst/>
          </a:prstGeom>
          <a:solidFill>
            <a:schemeClr val="accent5">
              <a:lumMod val="60000"/>
              <a:lumOff val="40000"/>
              <a:alpha val="85000"/>
            </a:schemeClr>
          </a:solidFill>
        </p:spPr>
        <p:txBody>
          <a:bodyPr wrap="square" rtlCol="0">
            <a:spAutoFit/>
          </a:bodyPr>
          <a:lstStyle/>
          <a:p>
            <a:r>
              <a:rPr lang="de-DE" b="1" dirty="0">
                <a:solidFill>
                  <a:srgbClr val="FF3399"/>
                </a:solidFill>
                <a:latin typeface="+mj-lt"/>
              </a:rPr>
              <a:t>4</a:t>
            </a:r>
          </a:p>
        </p:txBody>
      </p:sp>
      <p:sp>
        <p:nvSpPr>
          <p:cNvPr id="18" name="Foliennummernplatzhalter 1">
            <a:extLst>
              <a:ext uri="{FF2B5EF4-FFF2-40B4-BE49-F238E27FC236}">
                <a16:creationId xmlns:a16="http://schemas.microsoft.com/office/drawing/2014/main" id="{CEABE325-026E-FB44-B04C-16E11ECD8DD1}"/>
              </a:ext>
            </a:extLst>
          </p:cNvPr>
          <p:cNvSpPr txBox="1">
            <a:spLocks/>
          </p:cNvSpPr>
          <p:nvPr/>
        </p:nvSpPr>
        <p:spPr>
          <a:xfrm>
            <a:off x="3124200" y="6279012"/>
            <a:ext cx="2895600" cy="268287"/>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318BF4F-15D2-4EE0-A03D-F50D946F8623}" type="slidenum">
              <a:rPr lang="de-DE" smtClean="0"/>
              <a:pPr>
                <a:defRPr/>
              </a:pPr>
              <a:t>6</a:t>
            </a:fld>
            <a:endParaRPr lang="de-DE"/>
          </a:p>
        </p:txBody>
      </p:sp>
      <p:pic>
        <p:nvPicPr>
          <p:cNvPr id="19" name="Picture 8" descr="NUSTAR-Logo">
            <a:extLst>
              <a:ext uri="{FF2B5EF4-FFF2-40B4-BE49-F238E27FC236}">
                <a16:creationId xmlns:a16="http://schemas.microsoft.com/office/drawing/2014/main" id="{0E3FDDEC-EF63-B747-8BAD-AB1202B9940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9" y="223"/>
            <a:ext cx="95999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7" descr="FAIR_farb_RGB_3cm">
            <a:extLst>
              <a:ext uri="{FF2B5EF4-FFF2-40B4-BE49-F238E27FC236}">
                <a16:creationId xmlns:a16="http://schemas.microsoft.com/office/drawing/2014/main" id="{BED06075-2756-C242-BBEA-3646611D7B8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44000" y="18000"/>
            <a:ext cx="889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ooter Placeholder 16">
            <a:extLst>
              <a:ext uri="{FF2B5EF4-FFF2-40B4-BE49-F238E27FC236}">
                <a16:creationId xmlns:a16="http://schemas.microsoft.com/office/drawing/2014/main" id="{08432634-33F9-204A-BF82-35011E8F5451}"/>
              </a:ext>
            </a:extLst>
          </p:cNvPr>
          <p:cNvSpPr>
            <a:spLocks noGrp="1"/>
          </p:cNvSpPr>
          <p:nvPr>
            <p:ph type="ftr" sz="quarter" idx="3"/>
          </p:nvPr>
        </p:nvSpPr>
        <p:spPr>
          <a:xfrm>
            <a:off x="4348481" y="4920458"/>
            <a:ext cx="3136599" cy="267868"/>
          </a:xfrm>
        </p:spPr>
        <p:txBody>
          <a:bodyPr/>
          <a:lstStyle/>
          <a:p>
            <a:pPr algn="l"/>
            <a:r>
              <a:rPr lang="de-DE"/>
              <a:t>W. Korten - FAIR/GSI research retreat</a:t>
            </a:r>
            <a:endParaRPr lang="de-DE" dirty="0"/>
          </a:p>
        </p:txBody>
      </p:sp>
      <p:sp>
        <p:nvSpPr>
          <p:cNvPr id="24" name="Textfeld 3">
            <a:extLst>
              <a:ext uri="{FF2B5EF4-FFF2-40B4-BE49-F238E27FC236}">
                <a16:creationId xmlns:a16="http://schemas.microsoft.com/office/drawing/2014/main" id="{E2D4464E-BD56-264A-A7C2-3FE709249935}"/>
              </a:ext>
            </a:extLst>
          </p:cNvPr>
          <p:cNvSpPr txBox="1"/>
          <p:nvPr/>
        </p:nvSpPr>
        <p:spPr>
          <a:xfrm>
            <a:off x="24552" y="3606249"/>
            <a:ext cx="6285248" cy="1569660"/>
          </a:xfrm>
          <a:prstGeom prst="rect">
            <a:avLst/>
          </a:prstGeom>
          <a:solidFill>
            <a:schemeClr val="bg1"/>
          </a:solidFill>
        </p:spPr>
        <p:txBody>
          <a:bodyPr wrap="square" rtlCol="0">
            <a:spAutoFit/>
          </a:bodyPr>
          <a:lstStyle/>
          <a:p>
            <a:pPr algn="l" defTabSz="457200" fontAlgn="auto">
              <a:spcBef>
                <a:spcPts val="0"/>
              </a:spcBef>
              <a:spcAft>
                <a:spcPts val="0"/>
              </a:spcAft>
            </a:pPr>
            <a:r>
              <a:rPr lang="en-GB" sz="1600" dirty="0">
                <a:solidFill>
                  <a:srgbClr val="0070C0"/>
                </a:solidFill>
                <a:latin typeface="Arial"/>
              </a:rPr>
              <a:t>1) Early &amp; First Science:	</a:t>
            </a:r>
            <a:r>
              <a:rPr lang="en-GB" sz="1600" b="1" dirty="0">
                <a:solidFill>
                  <a:srgbClr val="0070C0"/>
                </a:solidFill>
                <a:latin typeface="Arial"/>
              </a:rPr>
              <a:t>DESPEC, R3B, S-FRS EC	(2027/8)</a:t>
            </a:r>
            <a:endParaRPr lang="en-GB" sz="1600" dirty="0">
              <a:solidFill>
                <a:srgbClr val="0070C0"/>
              </a:solidFill>
              <a:latin typeface="Arial"/>
            </a:endParaRPr>
          </a:p>
          <a:p>
            <a:pPr algn="l" defTabSz="457200" fontAlgn="auto">
              <a:spcBef>
                <a:spcPts val="0"/>
              </a:spcBef>
              <a:spcAft>
                <a:spcPts val="0"/>
              </a:spcAft>
            </a:pPr>
            <a:r>
              <a:rPr lang="en-GB" sz="1600" dirty="0">
                <a:solidFill>
                  <a:srgbClr val="0070C0"/>
                </a:solidFill>
                <a:latin typeface="Arial"/>
              </a:rPr>
              <a:t>2) 			  		</a:t>
            </a:r>
            <a:r>
              <a:rPr lang="en-GB" sz="1600" b="1" dirty="0">
                <a:solidFill>
                  <a:srgbClr val="0070C0"/>
                </a:solidFill>
                <a:latin typeface="Arial"/>
              </a:rPr>
              <a:t>HISPEC, (MATS, </a:t>
            </a:r>
            <a:r>
              <a:rPr lang="en-GB" sz="1600" b="1" dirty="0" err="1">
                <a:solidFill>
                  <a:srgbClr val="0070C0"/>
                </a:solidFill>
                <a:latin typeface="Arial"/>
              </a:rPr>
              <a:t>LaSpec</a:t>
            </a:r>
            <a:r>
              <a:rPr lang="en-GB" sz="1600" b="1" dirty="0">
                <a:solidFill>
                  <a:srgbClr val="0070C0"/>
                </a:solidFill>
                <a:latin typeface="Arial"/>
              </a:rPr>
              <a:t>)	</a:t>
            </a:r>
          </a:p>
          <a:p>
            <a:r>
              <a:rPr lang="en-GB" sz="1600" dirty="0">
                <a:solidFill>
                  <a:srgbClr val="7030A0"/>
                </a:solidFill>
                <a:latin typeface="Arial"/>
              </a:rPr>
              <a:t>3) </a:t>
            </a:r>
            <a:r>
              <a:rPr lang="en-GB" sz="1600" dirty="0">
                <a:solidFill>
                  <a:srgbClr val="0070C0"/>
                </a:solidFill>
              </a:rPr>
              <a:t>First Science ++: </a:t>
            </a:r>
            <a:r>
              <a:rPr lang="en-GB" sz="1600" dirty="0">
                <a:solidFill>
                  <a:srgbClr val="7030A0"/>
                </a:solidFill>
                <a:latin typeface="Arial"/>
              </a:rPr>
              <a:t>	 	</a:t>
            </a:r>
            <a:r>
              <a:rPr lang="en-GB" sz="1600" b="1" dirty="0">
                <a:solidFill>
                  <a:srgbClr val="7030A0"/>
                </a:solidFill>
                <a:latin typeface="Arial"/>
              </a:rPr>
              <a:t>Full</a:t>
            </a:r>
            <a:r>
              <a:rPr lang="en-GB" sz="1600" dirty="0">
                <a:solidFill>
                  <a:srgbClr val="7030A0"/>
                </a:solidFill>
                <a:latin typeface="Arial"/>
              </a:rPr>
              <a:t> </a:t>
            </a:r>
            <a:r>
              <a:rPr lang="en-GB" sz="1600" b="1" dirty="0">
                <a:solidFill>
                  <a:srgbClr val="7030A0"/>
                </a:solidFill>
                <a:latin typeface="Arial"/>
              </a:rPr>
              <a:t>low-energy branch 		(2030)</a:t>
            </a:r>
            <a:endParaRPr lang="en-GB" sz="1600" dirty="0">
              <a:solidFill>
                <a:srgbClr val="7030A0"/>
              </a:solidFill>
              <a:latin typeface="Arial"/>
            </a:endParaRPr>
          </a:p>
          <a:p>
            <a:pPr algn="l" defTabSz="457200" fontAlgn="auto">
              <a:spcBef>
                <a:spcPts val="0"/>
              </a:spcBef>
              <a:spcAft>
                <a:spcPts val="0"/>
              </a:spcAft>
            </a:pPr>
            <a:r>
              <a:rPr lang="en-GB" sz="1600" dirty="0">
                <a:solidFill>
                  <a:srgbClr val="7030A0"/>
                </a:solidFill>
                <a:latin typeface="Arial"/>
              </a:rPr>
              <a:t>4) FAIR </a:t>
            </a:r>
            <a:r>
              <a:rPr lang="en-GB" sz="1600" dirty="0" err="1">
                <a:solidFill>
                  <a:srgbClr val="7030A0"/>
                </a:solidFill>
                <a:latin typeface="Arial"/>
              </a:rPr>
              <a:t>MSVc</a:t>
            </a:r>
            <a:r>
              <a:rPr lang="en-GB" sz="1600" dirty="0">
                <a:solidFill>
                  <a:srgbClr val="7030A0"/>
                </a:solidFill>
                <a:latin typeface="Arial"/>
              </a:rPr>
              <a:t>:</a:t>
            </a:r>
            <a:r>
              <a:rPr lang="en-GB" sz="1600" b="1" dirty="0">
                <a:solidFill>
                  <a:srgbClr val="7030A0"/>
                </a:solidFill>
                <a:latin typeface="Arial"/>
              </a:rPr>
              <a:t>			ILIMA@CR 				(2032)</a:t>
            </a:r>
          </a:p>
          <a:p>
            <a:pPr marL="285750" indent="-285750" algn="l" defTabSz="457200" fontAlgn="auto">
              <a:spcBef>
                <a:spcPts val="0"/>
              </a:spcBef>
              <a:spcAft>
                <a:spcPts val="0"/>
              </a:spcAft>
              <a:buFont typeface="Wingdings" pitchFamily="2" charset="2"/>
              <a:buChar char="Ø"/>
            </a:pPr>
            <a:r>
              <a:rPr lang="en-US" sz="1600" dirty="0">
                <a:solidFill>
                  <a:prstClr val="black"/>
                </a:solidFill>
                <a:latin typeface="Arial"/>
              </a:rPr>
              <a:t>Continue </a:t>
            </a:r>
            <a:r>
              <a:rPr lang="en-US" sz="1600" b="1" dirty="0">
                <a:solidFill>
                  <a:srgbClr val="FF0000"/>
                </a:solidFill>
                <a:latin typeface="Arial"/>
              </a:rPr>
              <a:t>NUSTAR program </a:t>
            </a:r>
            <a:r>
              <a:rPr lang="en-US" sz="1600" b="1" dirty="0">
                <a:latin typeface="Arial"/>
              </a:rPr>
              <a:t>at</a:t>
            </a:r>
            <a:r>
              <a:rPr lang="en-US" sz="1600" b="1" dirty="0">
                <a:solidFill>
                  <a:srgbClr val="FF0000"/>
                </a:solidFill>
                <a:latin typeface="Arial"/>
              </a:rPr>
              <a:t> SIS18/FRS/ESR </a:t>
            </a:r>
            <a:r>
              <a:rPr lang="en-US" sz="1600" b="1" dirty="0">
                <a:latin typeface="Arial"/>
              </a:rPr>
              <a:t>and</a:t>
            </a:r>
            <a:r>
              <a:rPr lang="en-US" sz="1600" b="1" dirty="0">
                <a:solidFill>
                  <a:srgbClr val="FF0000"/>
                </a:solidFill>
                <a:latin typeface="Arial"/>
              </a:rPr>
              <a:t> UNILAC</a:t>
            </a:r>
            <a:endParaRPr lang="en-US" sz="1600" dirty="0">
              <a:solidFill>
                <a:srgbClr val="FF0000"/>
              </a:solidFill>
              <a:latin typeface="Arial"/>
            </a:endParaRPr>
          </a:p>
          <a:p>
            <a:pPr algn="l" defTabSz="457200" fontAlgn="auto">
              <a:spcBef>
                <a:spcPts val="0"/>
              </a:spcBef>
              <a:spcAft>
                <a:spcPts val="0"/>
              </a:spcAft>
            </a:pPr>
            <a:r>
              <a:rPr lang="en-US" sz="1600" dirty="0">
                <a:solidFill>
                  <a:prstClr val="black"/>
                </a:solidFill>
                <a:latin typeface="Arial"/>
              </a:rPr>
              <a:t>     in particular using ESR and CRYRING </a:t>
            </a:r>
            <a:r>
              <a:rPr lang="en-US" sz="1600" b="1" dirty="0">
                <a:solidFill>
                  <a:srgbClr val="9900CC"/>
                </a:solidFill>
                <a:latin typeface="Arial"/>
              </a:rPr>
              <a:t>until MSV completion</a:t>
            </a:r>
            <a:endParaRPr lang="en-GB" sz="1600" b="1" dirty="0">
              <a:solidFill>
                <a:srgbClr val="9900CC"/>
              </a:solidFill>
              <a:latin typeface="Arial"/>
            </a:endParaRPr>
          </a:p>
        </p:txBody>
      </p:sp>
      <p:sp>
        <p:nvSpPr>
          <p:cNvPr id="27" name="Slide Number Placeholder 26">
            <a:extLst>
              <a:ext uri="{FF2B5EF4-FFF2-40B4-BE49-F238E27FC236}">
                <a16:creationId xmlns:a16="http://schemas.microsoft.com/office/drawing/2014/main" id="{5CADABAE-BF66-8A41-B0BA-33EF7F67FC87}"/>
              </a:ext>
            </a:extLst>
          </p:cNvPr>
          <p:cNvSpPr>
            <a:spLocks noGrp="1"/>
          </p:cNvSpPr>
          <p:nvPr>
            <p:ph type="sldNum" sz="quarter" idx="12"/>
          </p:nvPr>
        </p:nvSpPr>
        <p:spPr/>
        <p:txBody>
          <a:bodyPr/>
          <a:lstStyle/>
          <a:p>
            <a:fld id="{125CBDDA-5CCF-8748-8988-9DC6C8981774}" type="slidenum">
              <a:rPr lang="de-DE" smtClean="0"/>
              <a:t>6</a:t>
            </a:fld>
            <a:endParaRPr lang="de-DE"/>
          </a:p>
        </p:txBody>
      </p:sp>
    </p:spTree>
    <p:extLst>
      <p:ext uri="{BB962C8B-B14F-4D97-AF65-F5344CB8AC3E}">
        <p14:creationId xmlns:p14="http://schemas.microsoft.com/office/powerpoint/2010/main" val="296990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59B23-E874-3D49-BF97-A0614195D407}"/>
              </a:ext>
            </a:extLst>
          </p:cNvPr>
          <p:cNvSpPr>
            <a:spLocks noGrp="1"/>
          </p:cNvSpPr>
          <p:nvPr>
            <p:ph type="title"/>
          </p:nvPr>
        </p:nvSpPr>
        <p:spPr>
          <a:xfrm>
            <a:off x="1874700" y="158400"/>
            <a:ext cx="5280144" cy="590668"/>
          </a:xfrm>
        </p:spPr>
        <p:txBody>
          <a:bodyPr/>
          <a:lstStyle/>
          <a:p>
            <a:r>
              <a:rPr lang="en-GB" dirty="0"/>
              <a:t>Early/First Science Scenario with only the Super-FRS High-Energy Branch available</a:t>
            </a:r>
          </a:p>
        </p:txBody>
      </p:sp>
      <p:sp>
        <p:nvSpPr>
          <p:cNvPr id="3" name="Slide Number Placeholder 2">
            <a:extLst>
              <a:ext uri="{FF2B5EF4-FFF2-40B4-BE49-F238E27FC236}">
                <a16:creationId xmlns:a16="http://schemas.microsoft.com/office/drawing/2014/main" id="{5BF5B9DA-61A9-DD41-B83B-1FD877FDFA92}"/>
              </a:ext>
            </a:extLst>
          </p:cNvPr>
          <p:cNvSpPr>
            <a:spLocks noGrp="1"/>
          </p:cNvSpPr>
          <p:nvPr>
            <p:ph type="sldNum" sz="quarter" idx="12"/>
          </p:nvPr>
        </p:nvSpPr>
        <p:spPr/>
        <p:txBody>
          <a:bodyPr/>
          <a:lstStyle/>
          <a:p>
            <a:fld id="{125CBDDA-5CCF-8748-8988-9DC6C8981774}" type="slidenum">
              <a:rPr lang="de-DE" smtClean="0"/>
              <a:t>7</a:t>
            </a:fld>
            <a:endParaRPr lang="de-DE"/>
          </a:p>
        </p:txBody>
      </p:sp>
      <p:sp>
        <p:nvSpPr>
          <p:cNvPr id="4" name="Footer Placeholder 3">
            <a:extLst>
              <a:ext uri="{FF2B5EF4-FFF2-40B4-BE49-F238E27FC236}">
                <a16:creationId xmlns:a16="http://schemas.microsoft.com/office/drawing/2014/main" id="{255DD116-E0C8-2A49-8289-C0837C01ED44}"/>
              </a:ext>
            </a:extLst>
          </p:cNvPr>
          <p:cNvSpPr>
            <a:spLocks noGrp="1"/>
          </p:cNvSpPr>
          <p:nvPr>
            <p:ph type="ftr" sz="quarter" idx="3"/>
          </p:nvPr>
        </p:nvSpPr>
        <p:spPr/>
        <p:txBody>
          <a:bodyPr/>
          <a:lstStyle/>
          <a:p>
            <a:r>
              <a:rPr lang="de-DE"/>
              <a:t>W. Korten - FAIR/GSI research retreat</a:t>
            </a:r>
            <a:endParaRPr lang="de-DE" dirty="0"/>
          </a:p>
        </p:txBody>
      </p:sp>
      <p:pic>
        <p:nvPicPr>
          <p:cNvPr id="8" name="Picture 4">
            <a:extLst>
              <a:ext uri="{FF2B5EF4-FFF2-40B4-BE49-F238E27FC236}">
                <a16:creationId xmlns:a16="http://schemas.microsoft.com/office/drawing/2014/main" id="{BDE9018E-4EDE-1446-AD25-0696A6D4A9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360" y="916460"/>
            <a:ext cx="7985760" cy="4259071"/>
          </a:xfrm>
          <a:prstGeom prst="rect">
            <a:avLst/>
          </a:prstGeom>
        </p:spPr>
      </p:pic>
      <p:grpSp>
        <p:nvGrpSpPr>
          <p:cNvPr id="35" name="Group 34">
            <a:extLst>
              <a:ext uri="{FF2B5EF4-FFF2-40B4-BE49-F238E27FC236}">
                <a16:creationId xmlns:a16="http://schemas.microsoft.com/office/drawing/2014/main" id="{232E286B-A1E9-2442-9CB8-A44F829D7D7C}"/>
              </a:ext>
            </a:extLst>
          </p:cNvPr>
          <p:cNvGrpSpPr/>
          <p:nvPr/>
        </p:nvGrpSpPr>
        <p:grpSpPr>
          <a:xfrm>
            <a:off x="3054422" y="888460"/>
            <a:ext cx="4763977" cy="2781440"/>
            <a:chOff x="2548560" y="1184612"/>
            <a:chExt cx="6351972" cy="3708586"/>
          </a:xfrm>
        </p:grpSpPr>
        <p:sp>
          <p:nvSpPr>
            <p:cNvPr id="9" name="Rechteck 9">
              <a:extLst>
                <a:ext uri="{FF2B5EF4-FFF2-40B4-BE49-F238E27FC236}">
                  <a16:creationId xmlns:a16="http://schemas.microsoft.com/office/drawing/2014/main" id="{1A4621F5-E259-D64C-8D9F-047A3E2C2E99}"/>
                </a:ext>
              </a:extLst>
            </p:cNvPr>
            <p:cNvSpPr/>
            <p:nvPr/>
          </p:nvSpPr>
          <p:spPr>
            <a:xfrm>
              <a:off x="6759334" y="2613063"/>
              <a:ext cx="1335592" cy="6388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de-DE" sz="1350" dirty="0"/>
                <a:t>v</a:t>
              </a:r>
            </a:p>
          </p:txBody>
        </p:sp>
        <p:sp>
          <p:nvSpPr>
            <p:cNvPr id="10" name="Rechteck 10">
              <a:extLst>
                <a:ext uri="{FF2B5EF4-FFF2-40B4-BE49-F238E27FC236}">
                  <a16:creationId xmlns:a16="http://schemas.microsoft.com/office/drawing/2014/main" id="{D5BF44E7-F889-B74D-AD6B-C8DE8DFF105A}"/>
                </a:ext>
              </a:extLst>
            </p:cNvPr>
            <p:cNvSpPr/>
            <p:nvPr/>
          </p:nvSpPr>
          <p:spPr>
            <a:xfrm>
              <a:off x="5135174" y="1184612"/>
              <a:ext cx="981145" cy="5304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de-DE" sz="1350" dirty="0"/>
                <a:t>v</a:t>
              </a:r>
            </a:p>
          </p:txBody>
        </p:sp>
        <p:sp>
          <p:nvSpPr>
            <p:cNvPr id="12" name="Rechteck 12">
              <a:extLst>
                <a:ext uri="{FF2B5EF4-FFF2-40B4-BE49-F238E27FC236}">
                  <a16:creationId xmlns:a16="http://schemas.microsoft.com/office/drawing/2014/main" id="{207168F4-7A53-BE4B-99C8-2E6A548F721C}"/>
                </a:ext>
              </a:extLst>
            </p:cNvPr>
            <p:cNvSpPr/>
            <p:nvPr/>
          </p:nvSpPr>
          <p:spPr>
            <a:xfrm>
              <a:off x="2648626" y="4154537"/>
              <a:ext cx="1611212" cy="7386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de-DE" sz="1350" dirty="0"/>
                <a:t>v</a:t>
              </a:r>
            </a:p>
          </p:txBody>
        </p:sp>
        <p:sp>
          <p:nvSpPr>
            <p:cNvPr id="13" name="Textfeld 5">
              <a:extLst>
                <a:ext uri="{FF2B5EF4-FFF2-40B4-BE49-F238E27FC236}">
                  <a16:creationId xmlns:a16="http://schemas.microsoft.com/office/drawing/2014/main" id="{352B7E67-0404-3545-BE07-6C64607D8FE8}"/>
                </a:ext>
              </a:extLst>
            </p:cNvPr>
            <p:cNvSpPr txBox="1"/>
            <p:nvPr/>
          </p:nvSpPr>
          <p:spPr>
            <a:xfrm>
              <a:off x="2548560" y="3721014"/>
              <a:ext cx="812801" cy="338555"/>
            </a:xfrm>
            <a:prstGeom prst="rect">
              <a:avLst/>
            </a:prstGeom>
            <a:ln>
              <a:solidFill>
                <a:schemeClr val="tx1"/>
              </a:solidFill>
            </a:ln>
          </p:spPr>
          <p:txBody>
            <a:bodyPr vert="horz" wrap="square" lIns="68580" tIns="34290" rIns="68580" bIns="34290" rtlCol="0" anchor="t">
              <a:spAutoFit/>
            </a:bodyPr>
            <a:lstStyle/>
            <a:p>
              <a:pPr algn="ctr"/>
              <a:r>
                <a:rPr lang="de-DE" sz="1200" b="1" dirty="0">
                  <a:solidFill>
                    <a:srgbClr val="FF0066"/>
                  </a:solidFill>
                </a:rPr>
                <a:t>FMF2</a:t>
              </a:r>
            </a:p>
          </p:txBody>
        </p:sp>
        <p:cxnSp>
          <p:nvCxnSpPr>
            <p:cNvPr id="14" name="Gerade Verbindung mit Pfeil 17">
              <a:extLst>
                <a:ext uri="{FF2B5EF4-FFF2-40B4-BE49-F238E27FC236}">
                  <a16:creationId xmlns:a16="http://schemas.microsoft.com/office/drawing/2014/main" id="{B9BE347D-A12B-AA43-8F6E-7191B0B8A71D}"/>
                </a:ext>
              </a:extLst>
            </p:cNvPr>
            <p:cNvCxnSpPr>
              <a:cxnSpLocks/>
              <a:stCxn id="13" idx="0"/>
            </p:cNvCxnSpPr>
            <p:nvPr/>
          </p:nvCxnSpPr>
          <p:spPr>
            <a:xfrm flipV="1">
              <a:off x="2954960" y="3273176"/>
              <a:ext cx="237164" cy="447837"/>
            </a:xfrm>
            <a:prstGeom prst="straightConnector1">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feld 19">
              <a:extLst>
                <a:ext uri="{FF2B5EF4-FFF2-40B4-BE49-F238E27FC236}">
                  <a16:creationId xmlns:a16="http://schemas.microsoft.com/office/drawing/2014/main" id="{5F7ED6B8-E86C-D24B-9236-5F15B61FA3BE}"/>
                </a:ext>
              </a:extLst>
            </p:cNvPr>
            <p:cNvSpPr txBox="1"/>
            <p:nvPr/>
          </p:nvSpPr>
          <p:spPr>
            <a:xfrm>
              <a:off x="2960926" y="2233929"/>
              <a:ext cx="812800" cy="338555"/>
            </a:xfrm>
            <a:prstGeom prst="rect">
              <a:avLst/>
            </a:prstGeom>
            <a:ln>
              <a:solidFill>
                <a:schemeClr val="tx1"/>
              </a:solidFill>
            </a:ln>
          </p:spPr>
          <p:txBody>
            <a:bodyPr vert="horz" wrap="square" lIns="68580" tIns="34290" rIns="68580" bIns="34290" rtlCol="0" anchor="t">
              <a:spAutoFit/>
            </a:bodyPr>
            <a:lstStyle/>
            <a:p>
              <a:pPr algn="ctr"/>
              <a:r>
                <a:rPr lang="de-DE" sz="1200" b="1" dirty="0">
                  <a:solidFill>
                    <a:srgbClr val="FF0066"/>
                  </a:solidFill>
                </a:rPr>
                <a:t>FHF1</a:t>
              </a:r>
            </a:p>
          </p:txBody>
        </p:sp>
        <p:cxnSp>
          <p:nvCxnSpPr>
            <p:cNvPr id="16" name="Gerade Verbindung mit Pfeil 20">
              <a:extLst>
                <a:ext uri="{FF2B5EF4-FFF2-40B4-BE49-F238E27FC236}">
                  <a16:creationId xmlns:a16="http://schemas.microsoft.com/office/drawing/2014/main" id="{BEDBF5C9-5070-5645-8193-66895A5592A7}"/>
                </a:ext>
              </a:extLst>
            </p:cNvPr>
            <p:cNvCxnSpPr>
              <a:cxnSpLocks/>
            </p:cNvCxnSpPr>
            <p:nvPr/>
          </p:nvCxnSpPr>
          <p:spPr>
            <a:xfrm>
              <a:off x="3757345" y="2572484"/>
              <a:ext cx="1091343" cy="950748"/>
            </a:xfrm>
            <a:prstGeom prst="straightConnector1">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feld 21">
              <a:extLst>
                <a:ext uri="{FF2B5EF4-FFF2-40B4-BE49-F238E27FC236}">
                  <a16:creationId xmlns:a16="http://schemas.microsoft.com/office/drawing/2014/main" id="{8579A5AF-F008-C94F-9E3E-67E5AF8E4583}"/>
                </a:ext>
              </a:extLst>
            </p:cNvPr>
            <p:cNvSpPr txBox="1"/>
            <p:nvPr/>
          </p:nvSpPr>
          <p:spPr>
            <a:xfrm>
              <a:off x="6861387" y="3016848"/>
              <a:ext cx="812800" cy="338555"/>
            </a:xfrm>
            <a:prstGeom prst="rect">
              <a:avLst/>
            </a:prstGeom>
            <a:ln>
              <a:solidFill>
                <a:schemeClr val="tx1"/>
              </a:solidFill>
            </a:ln>
          </p:spPr>
          <p:txBody>
            <a:bodyPr vert="horz" wrap="square" lIns="68580" tIns="34290" rIns="68580" bIns="34290" rtlCol="0" anchor="t">
              <a:spAutoFit/>
            </a:bodyPr>
            <a:lstStyle/>
            <a:p>
              <a:pPr algn="ctr"/>
              <a:r>
                <a:rPr lang="de-DE" sz="1200" b="1" dirty="0">
                  <a:solidFill>
                    <a:srgbClr val="FF0066"/>
                  </a:solidFill>
                </a:rPr>
                <a:t>FHF2</a:t>
              </a:r>
            </a:p>
          </p:txBody>
        </p:sp>
        <p:cxnSp>
          <p:nvCxnSpPr>
            <p:cNvPr id="18" name="Gerade Verbindung mit Pfeil 22">
              <a:extLst>
                <a:ext uri="{FF2B5EF4-FFF2-40B4-BE49-F238E27FC236}">
                  <a16:creationId xmlns:a16="http://schemas.microsoft.com/office/drawing/2014/main" id="{BFF27B04-351C-114E-8848-C9C045886155}"/>
                </a:ext>
              </a:extLst>
            </p:cNvPr>
            <p:cNvCxnSpPr>
              <a:cxnSpLocks/>
            </p:cNvCxnSpPr>
            <p:nvPr/>
          </p:nvCxnSpPr>
          <p:spPr>
            <a:xfrm flipH="1">
              <a:off x="5345848" y="3355403"/>
              <a:ext cx="1515538" cy="337617"/>
            </a:xfrm>
            <a:prstGeom prst="straightConnector1">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Rechteck 12">
              <a:extLst>
                <a:ext uri="{FF2B5EF4-FFF2-40B4-BE49-F238E27FC236}">
                  <a16:creationId xmlns:a16="http://schemas.microsoft.com/office/drawing/2014/main" id="{206F633B-A974-1A46-A126-A7D56EF11495}"/>
                </a:ext>
              </a:extLst>
            </p:cNvPr>
            <p:cNvSpPr/>
            <p:nvPr/>
          </p:nvSpPr>
          <p:spPr>
            <a:xfrm>
              <a:off x="7289319" y="3933929"/>
              <a:ext cx="1611213" cy="7386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de-DE" sz="1350" dirty="0"/>
                <a:t>v</a:t>
              </a:r>
            </a:p>
          </p:txBody>
        </p:sp>
      </p:grpSp>
      <p:sp>
        <p:nvSpPr>
          <p:cNvPr id="29" name="Rechteck 2">
            <a:extLst>
              <a:ext uri="{FF2B5EF4-FFF2-40B4-BE49-F238E27FC236}">
                <a16:creationId xmlns:a16="http://schemas.microsoft.com/office/drawing/2014/main" id="{C7AF4C99-FC12-2347-986D-614B5EB9FF2D}"/>
              </a:ext>
            </a:extLst>
          </p:cNvPr>
          <p:cNvSpPr/>
          <p:nvPr/>
        </p:nvSpPr>
        <p:spPr>
          <a:xfrm>
            <a:off x="5087311" y="3318816"/>
            <a:ext cx="3486382" cy="1836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DE" sz="1350"/>
          </a:p>
        </p:txBody>
      </p:sp>
      <p:sp>
        <p:nvSpPr>
          <p:cNvPr id="30" name="Rechteck 2">
            <a:extLst>
              <a:ext uri="{FF2B5EF4-FFF2-40B4-BE49-F238E27FC236}">
                <a16:creationId xmlns:a16="http://schemas.microsoft.com/office/drawing/2014/main" id="{72CF905F-CE36-7A46-BACC-40BE00B4425B}"/>
              </a:ext>
            </a:extLst>
          </p:cNvPr>
          <p:cNvSpPr/>
          <p:nvPr/>
        </p:nvSpPr>
        <p:spPr>
          <a:xfrm>
            <a:off x="1582025" y="3993294"/>
            <a:ext cx="1472398" cy="5571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DE" sz="1350"/>
          </a:p>
        </p:txBody>
      </p:sp>
      <p:sp>
        <p:nvSpPr>
          <p:cNvPr id="31" name="Rechteck 2">
            <a:extLst>
              <a:ext uri="{FF2B5EF4-FFF2-40B4-BE49-F238E27FC236}">
                <a16:creationId xmlns:a16="http://schemas.microsoft.com/office/drawing/2014/main" id="{CB09D6BB-79CA-8940-AB92-79CEA1A03021}"/>
              </a:ext>
            </a:extLst>
          </p:cNvPr>
          <p:cNvSpPr/>
          <p:nvPr/>
        </p:nvSpPr>
        <p:spPr>
          <a:xfrm rot="19560000">
            <a:off x="5305598" y="1104645"/>
            <a:ext cx="1459886" cy="9225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DE" sz="1350"/>
          </a:p>
        </p:txBody>
      </p:sp>
      <p:sp>
        <p:nvSpPr>
          <p:cNvPr id="32" name="TextBox 31">
            <a:extLst>
              <a:ext uri="{FF2B5EF4-FFF2-40B4-BE49-F238E27FC236}">
                <a16:creationId xmlns:a16="http://schemas.microsoft.com/office/drawing/2014/main" id="{BBB2C42C-1E07-BA42-AF16-26989C39F920}"/>
              </a:ext>
            </a:extLst>
          </p:cNvPr>
          <p:cNvSpPr txBox="1"/>
          <p:nvPr/>
        </p:nvSpPr>
        <p:spPr>
          <a:xfrm rot="19620000">
            <a:off x="5407654" y="1416174"/>
            <a:ext cx="1533112" cy="484748"/>
          </a:xfrm>
          <a:prstGeom prst="rect">
            <a:avLst/>
          </a:prstGeom>
        </p:spPr>
        <p:txBody>
          <a:bodyPr vert="horz" wrap="none" lIns="68580" tIns="34290" rIns="68580" bIns="34290" rtlCol="0" anchor="t">
            <a:spAutoFit/>
          </a:bodyPr>
          <a:lstStyle/>
          <a:p>
            <a:pPr algn="l"/>
            <a:r>
              <a:rPr lang="en-GB" sz="1350" b="1" dirty="0">
                <a:solidFill>
                  <a:schemeClr val="accent6"/>
                </a:solidFill>
              </a:rPr>
              <a:t>No Low-Energy </a:t>
            </a:r>
          </a:p>
          <a:p>
            <a:pPr algn="l"/>
            <a:r>
              <a:rPr lang="en-GB" sz="1350" b="1" dirty="0">
                <a:solidFill>
                  <a:schemeClr val="accent6"/>
                </a:solidFill>
              </a:rPr>
              <a:t>Buncher and TGI</a:t>
            </a:r>
          </a:p>
        </p:txBody>
      </p:sp>
      <p:sp>
        <p:nvSpPr>
          <p:cNvPr id="33" name="TextBox 32">
            <a:extLst>
              <a:ext uri="{FF2B5EF4-FFF2-40B4-BE49-F238E27FC236}">
                <a16:creationId xmlns:a16="http://schemas.microsoft.com/office/drawing/2014/main" id="{8229E26C-DA8C-8F4B-8A46-28A291DCAD62}"/>
              </a:ext>
            </a:extLst>
          </p:cNvPr>
          <p:cNvSpPr txBox="1"/>
          <p:nvPr/>
        </p:nvSpPr>
        <p:spPr>
          <a:xfrm rot="960000">
            <a:off x="5131622" y="3262169"/>
            <a:ext cx="1369606" cy="484748"/>
          </a:xfrm>
          <a:prstGeom prst="rect">
            <a:avLst/>
          </a:prstGeom>
          <a:solidFill>
            <a:schemeClr val="bg1"/>
          </a:solidFill>
        </p:spPr>
        <p:txBody>
          <a:bodyPr vert="horz" wrap="none" lIns="68580" tIns="34290" rIns="68580" bIns="34290" rtlCol="0" anchor="t">
            <a:spAutoFit/>
          </a:bodyPr>
          <a:lstStyle/>
          <a:p>
            <a:pPr algn="l"/>
            <a:r>
              <a:rPr lang="en-GB" sz="1350" b="1" dirty="0">
                <a:solidFill>
                  <a:schemeClr val="accent6"/>
                </a:solidFill>
              </a:rPr>
              <a:t>No ring branch</a:t>
            </a:r>
          </a:p>
          <a:p>
            <a:pPr algn="l"/>
            <a:endParaRPr lang="en-GB" sz="1350" dirty="0"/>
          </a:p>
        </p:txBody>
      </p:sp>
      <p:pic>
        <p:nvPicPr>
          <p:cNvPr id="28" name="Picture 8" descr="NUSTAR-Logo">
            <a:extLst>
              <a:ext uri="{FF2B5EF4-FFF2-40B4-BE49-F238E27FC236}">
                <a16:creationId xmlns:a16="http://schemas.microsoft.com/office/drawing/2014/main" id="{0D8A246F-9581-274E-A4EF-0C3630316B7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9" y="223"/>
            <a:ext cx="95999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7" descr="FAIR_farb_RGB_3cm">
            <a:extLst>
              <a:ext uri="{FF2B5EF4-FFF2-40B4-BE49-F238E27FC236}">
                <a16:creationId xmlns:a16="http://schemas.microsoft.com/office/drawing/2014/main" id="{1820FBAB-13B3-0746-A0A6-87D4DD44BCF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44000" y="18000"/>
            <a:ext cx="889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00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975600" y="158400"/>
            <a:ext cx="7268400" cy="590668"/>
          </a:xfrm>
        </p:spPr>
        <p:txBody>
          <a:bodyPr/>
          <a:lstStyle/>
          <a:p>
            <a:r>
              <a:rPr lang="en-GB" sz="2000" dirty="0"/>
              <a:t>NUSTAR First Common Experiment(s)</a:t>
            </a:r>
            <a:br>
              <a:rPr lang="en-GB" sz="2000" dirty="0"/>
            </a:br>
            <a:r>
              <a:rPr lang="en-GB" sz="2000" dirty="0"/>
              <a:t>in the high-energy cave of the Super-FRS</a:t>
            </a:r>
          </a:p>
        </p:txBody>
      </p:sp>
      <p:pic>
        <p:nvPicPr>
          <p:cNvPr id="10" name="Grafik 2"/>
          <p:cNvPicPr>
            <a:picLocks noChangeAspect="1"/>
          </p:cNvPicPr>
          <p:nvPr/>
        </p:nvPicPr>
        <p:blipFill rotWithShape="1">
          <a:blip r:embed="rId3" cstate="screen">
            <a:extLst>
              <a:ext uri="{28A0092B-C50C-407E-A947-70E740481C1C}">
                <a14:useLocalDpi xmlns:a14="http://schemas.microsoft.com/office/drawing/2010/main"/>
              </a:ext>
            </a:extLst>
          </a:blip>
          <a:srcRect t="5900" b="15785"/>
          <a:stretch/>
        </p:blipFill>
        <p:spPr>
          <a:xfrm>
            <a:off x="1150325" y="1221223"/>
            <a:ext cx="6858000" cy="3228436"/>
          </a:xfrm>
          <a:prstGeom prst="rect">
            <a:avLst/>
          </a:prstGeom>
        </p:spPr>
      </p:pic>
      <p:sp>
        <p:nvSpPr>
          <p:cNvPr id="16" name="Freihandform 15"/>
          <p:cNvSpPr/>
          <p:nvPr/>
        </p:nvSpPr>
        <p:spPr>
          <a:xfrm>
            <a:off x="1179740" y="3469262"/>
            <a:ext cx="3380014" cy="719016"/>
          </a:xfrm>
          <a:custGeom>
            <a:avLst/>
            <a:gdLst>
              <a:gd name="connsiteX0" fmla="*/ 0 w 4506685"/>
              <a:gd name="connsiteY0" fmla="*/ 958688 h 958688"/>
              <a:gd name="connsiteX1" fmla="*/ 179614 w 4506685"/>
              <a:gd name="connsiteY1" fmla="*/ 950524 h 958688"/>
              <a:gd name="connsiteX2" fmla="*/ 204107 w 4506685"/>
              <a:gd name="connsiteY2" fmla="*/ 942360 h 958688"/>
              <a:gd name="connsiteX3" fmla="*/ 342900 w 4506685"/>
              <a:gd name="connsiteY3" fmla="*/ 917867 h 958688"/>
              <a:gd name="connsiteX4" fmla="*/ 391885 w 4506685"/>
              <a:gd name="connsiteY4" fmla="*/ 901538 h 958688"/>
              <a:gd name="connsiteX5" fmla="*/ 416378 w 4506685"/>
              <a:gd name="connsiteY5" fmla="*/ 893374 h 958688"/>
              <a:gd name="connsiteX6" fmla="*/ 498021 w 4506685"/>
              <a:gd name="connsiteY6" fmla="*/ 877046 h 958688"/>
              <a:gd name="connsiteX7" fmla="*/ 571500 w 4506685"/>
              <a:gd name="connsiteY7" fmla="*/ 852553 h 958688"/>
              <a:gd name="connsiteX8" fmla="*/ 620485 w 4506685"/>
              <a:gd name="connsiteY8" fmla="*/ 836224 h 958688"/>
              <a:gd name="connsiteX9" fmla="*/ 644978 w 4506685"/>
              <a:gd name="connsiteY9" fmla="*/ 828060 h 958688"/>
              <a:gd name="connsiteX10" fmla="*/ 669471 w 4506685"/>
              <a:gd name="connsiteY10" fmla="*/ 811731 h 958688"/>
              <a:gd name="connsiteX11" fmla="*/ 718457 w 4506685"/>
              <a:gd name="connsiteY11" fmla="*/ 795403 h 958688"/>
              <a:gd name="connsiteX12" fmla="*/ 742950 w 4506685"/>
              <a:gd name="connsiteY12" fmla="*/ 779074 h 958688"/>
              <a:gd name="connsiteX13" fmla="*/ 791935 w 4506685"/>
              <a:gd name="connsiteY13" fmla="*/ 762746 h 958688"/>
              <a:gd name="connsiteX14" fmla="*/ 816428 w 4506685"/>
              <a:gd name="connsiteY14" fmla="*/ 746417 h 958688"/>
              <a:gd name="connsiteX15" fmla="*/ 865414 w 4506685"/>
              <a:gd name="connsiteY15" fmla="*/ 730088 h 958688"/>
              <a:gd name="connsiteX16" fmla="*/ 938893 w 4506685"/>
              <a:gd name="connsiteY16" fmla="*/ 697431 h 958688"/>
              <a:gd name="connsiteX17" fmla="*/ 971550 w 4506685"/>
              <a:gd name="connsiteY17" fmla="*/ 681103 h 958688"/>
              <a:gd name="connsiteX18" fmla="*/ 996043 w 4506685"/>
              <a:gd name="connsiteY18" fmla="*/ 672938 h 958688"/>
              <a:gd name="connsiteX19" fmla="*/ 1020535 w 4506685"/>
              <a:gd name="connsiteY19" fmla="*/ 656610 h 958688"/>
              <a:gd name="connsiteX20" fmla="*/ 1077685 w 4506685"/>
              <a:gd name="connsiteY20" fmla="*/ 623953 h 958688"/>
              <a:gd name="connsiteX21" fmla="*/ 1126671 w 4506685"/>
              <a:gd name="connsiteY21" fmla="*/ 583131 h 958688"/>
              <a:gd name="connsiteX22" fmla="*/ 1167493 w 4506685"/>
              <a:gd name="connsiteY22" fmla="*/ 550474 h 958688"/>
              <a:gd name="connsiteX23" fmla="*/ 1191985 w 4506685"/>
              <a:gd name="connsiteY23" fmla="*/ 525981 h 958688"/>
              <a:gd name="connsiteX24" fmla="*/ 1240971 w 4506685"/>
              <a:gd name="connsiteY24" fmla="*/ 501488 h 958688"/>
              <a:gd name="connsiteX25" fmla="*/ 1314450 w 4506685"/>
              <a:gd name="connsiteY25" fmla="*/ 460667 h 958688"/>
              <a:gd name="connsiteX26" fmla="*/ 1363435 w 4506685"/>
              <a:gd name="connsiteY26" fmla="*/ 428010 h 958688"/>
              <a:gd name="connsiteX27" fmla="*/ 1420585 w 4506685"/>
              <a:gd name="connsiteY27" fmla="*/ 403517 h 958688"/>
              <a:gd name="connsiteX28" fmla="*/ 1445078 w 4506685"/>
              <a:gd name="connsiteY28" fmla="*/ 387188 h 958688"/>
              <a:gd name="connsiteX29" fmla="*/ 1469571 w 4506685"/>
              <a:gd name="connsiteY29" fmla="*/ 379024 h 958688"/>
              <a:gd name="connsiteX30" fmla="*/ 1518557 w 4506685"/>
              <a:gd name="connsiteY30" fmla="*/ 346367 h 958688"/>
              <a:gd name="connsiteX31" fmla="*/ 1543050 w 4506685"/>
              <a:gd name="connsiteY31" fmla="*/ 330038 h 958688"/>
              <a:gd name="connsiteX32" fmla="*/ 1567543 w 4506685"/>
              <a:gd name="connsiteY32" fmla="*/ 321874 h 958688"/>
              <a:gd name="connsiteX33" fmla="*/ 1616528 w 4506685"/>
              <a:gd name="connsiteY33" fmla="*/ 289217 h 958688"/>
              <a:gd name="connsiteX34" fmla="*/ 1641021 w 4506685"/>
              <a:gd name="connsiteY34" fmla="*/ 272888 h 958688"/>
              <a:gd name="connsiteX35" fmla="*/ 1690007 w 4506685"/>
              <a:gd name="connsiteY35" fmla="*/ 256560 h 958688"/>
              <a:gd name="connsiteX36" fmla="*/ 1738993 w 4506685"/>
              <a:gd name="connsiteY36" fmla="*/ 232067 h 958688"/>
              <a:gd name="connsiteX37" fmla="*/ 1763485 w 4506685"/>
              <a:gd name="connsiteY37" fmla="*/ 215738 h 958688"/>
              <a:gd name="connsiteX38" fmla="*/ 1812471 w 4506685"/>
              <a:gd name="connsiteY38" fmla="*/ 199410 h 958688"/>
              <a:gd name="connsiteX39" fmla="*/ 1861457 w 4506685"/>
              <a:gd name="connsiteY39" fmla="*/ 174917 h 958688"/>
              <a:gd name="connsiteX40" fmla="*/ 1910443 w 4506685"/>
              <a:gd name="connsiteY40" fmla="*/ 150424 h 958688"/>
              <a:gd name="connsiteX41" fmla="*/ 1959428 w 4506685"/>
              <a:gd name="connsiteY41" fmla="*/ 125931 h 958688"/>
              <a:gd name="connsiteX42" fmla="*/ 1983921 w 4506685"/>
              <a:gd name="connsiteY42" fmla="*/ 109603 h 958688"/>
              <a:gd name="connsiteX43" fmla="*/ 2032907 w 4506685"/>
              <a:gd name="connsiteY43" fmla="*/ 93274 h 958688"/>
              <a:gd name="connsiteX44" fmla="*/ 2057400 w 4506685"/>
              <a:gd name="connsiteY44" fmla="*/ 85110 h 958688"/>
              <a:gd name="connsiteX45" fmla="*/ 2081893 w 4506685"/>
              <a:gd name="connsiteY45" fmla="*/ 76946 h 958688"/>
              <a:gd name="connsiteX46" fmla="*/ 2114550 w 4506685"/>
              <a:gd name="connsiteY46" fmla="*/ 68781 h 958688"/>
              <a:gd name="connsiteX47" fmla="*/ 2204357 w 4506685"/>
              <a:gd name="connsiteY47" fmla="*/ 60617 h 958688"/>
              <a:gd name="connsiteX48" fmla="*/ 2604407 w 4506685"/>
              <a:gd name="connsiteY48" fmla="*/ 44288 h 958688"/>
              <a:gd name="connsiteX49" fmla="*/ 2694214 w 4506685"/>
              <a:gd name="connsiteY49" fmla="*/ 36124 h 958688"/>
              <a:gd name="connsiteX50" fmla="*/ 2873828 w 4506685"/>
              <a:gd name="connsiteY50" fmla="*/ 19796 h 958688"/>
              <a:gd name="connsiteX51" fmla="*/ 3657600 w 4506685"/>
              <a:gd name="connsiteY51" fmla="*/ 11631 h 958688"/>
              <a:gd name="connsiteX52" fmla="*/ 4220935 w 4506685"/>
              <a:gd name="connsiteY52" fmla="*/ 11631 h 958688"/>
              <a:gd name="connsiteX53" fmla="*/ 4506685 w 4506685"/>
              <a:gd name="connsiteY53" fmla="*/ 11631 h 95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506685" h="958688">
                <a:moveTo>
                  <a:pt x="0" y="958688"/>
                </a:moveTo>
                <a:cubicBezTo>
                  <a:pt x="59871" y="955967"/>
                  <a:pt x="119872" y="955303"/>
                  <a:pt x="179614" y="950524"/>
                </a:cubicBezTo>
                <a:cubicBezTo>
                  <a:pt x="188193" y="949838"/>
                  <a:pt x="195668" y="944048"/>
                  <a:pt x="204107" y="942360"/>
                </a:cubicBezTo>
                <a:cubicBezTo>
                  <a:pt x="255305" y="932121"/>
                  <a:pt x="290595" y="935303"/>
                  <a:pt x="342900" y="917867"/>
                </a:cubicBezTo>
                <a:lnTo>
                  <a:pt x="391885" y="901538"/>
                </a:lnTo>
                <a:cubicBezTo>
                  <a:pt x="400049" y="898817"/>
                  <a:pt x="407939" y="895062"/>
                  <a:pt x="416378" y="893374"/>
                </a:cubicBezTo>
                <a:cubicBezTo>
                  <a:pt x="443592" y="887931"/>
                  <a:pt x="471692" y="885823"/>
                  <a:pt x="498021" y="877046"/>
                </a:cubicBezTo>
                <a:lnTo>
                  <a:pt x="571500" y="852553"/>
                </a:lnTo>
                <a:lnTo>
                  <a:pt x="620485" y="836224"/>
                </a:lnTo>
                <a:lnTo>
                  <a:pt x="644978" y="828060"/>
                </a:lnTo>
                <a:cubicBezTo>
                  <a:pt x="653142" y="822617"/>
                  <a:pt x="660504" y="815716"/>
                  <a:pt x="669471" y="811731"/>
                </a:cubicBezTo>
                <a:cubicBezTo>
                  <a:pt x="685199" y="804741"/>
                  <a:pt x="718457" y="795403"/>
                  <a:pt x="718457" y="795403"/>
                </a:cubicBezTo>
                <a:cubicBezTo>
                  <a:pt x="726621" y="789960"/>
                  <a:pt x="733983" y="783059"/>
                  <a:pt x="742950" y="779074"/>
                </a:cubicBezTo>
                <a:cubicBezTo>
                  <a:pt x="758678" y="772084"/>
                  <a:pt x="791935" y="762746"/>
                  <a:pt x="791935" y="762746"/>
                </a:cubicBezTo>
                <a:cubicBezTo>
                  <a:pt x="800099" y="757303"/>
                  <a:pt x="807461" y="750402"/>
                  <a:pt x="816428" y="746417"/>
                </a:cubicBezTo>
                <a:cubicBezTo>
                  <a:pt x="832156" y="739426"/>
                  <a:pt x="851093" y="739635"/>
                  <a:pt x="865414" y="730088"/>
                </a:cubicBezTo>
                <a:cubicBezTo>
                  <a:pt x="937459" y="682060"/>
                  <a:pt x="822307" y="755722"/>
                  <a:pt x="938893" y="697431"/>
                </a:cubicBezTo>
                <a:cubicBezTo>
                  <a:pt x="949779" y="691988"/>
                  <a:pt x="960364" y="685897"/>
                  <a:pt x="971550" y="681103"/>
                </a:cubicBezTo>
                <a:cubicBezTo>
                  <a:pt x="979460" y="677713"/>
                  <a:pt x="988346" y="676787"/>
                  <a:pt x="996043" y="672938"/>
                </a:cubicBezTo>
                <a:cubicBezTo>
                  <a:pt x="1004819" y="668550"/>
                  <a:pt x="1012016" y="661478"/>
                  <a:pt x="1020535" y="656610"/>
                </a:cubicBezTo>
                <a:cubicBezTo>
                  <a:pt x="1045942" y="642092"/>
                  <a:pt x="1055987" y="642035"/>
                  <a:pt x="1077685" y="623953"/>
                </a:cubicBezTo>
                <a:cubicBezTo>
                  <a:pt x="1140549" y="571566"/>
                  <a:pt x="1065858" y="623674"/>
                  <a:pt x="1126671" y="583131"/>
                </a:cubicBezTo>
                <a:cubicBezTo>
                  <a:pt x="1163192" y="528351"/>
                  <a:pt x="1120169" y="582024"/>
                  <a:pt x="1167493" y="550474"/>
                </a:cubicBezTo>
                <a:cubicBezTo>
                  <a:pt x="1177100" y="544069"/>
                  <a:pt x="1183115" y="533373"/>
                  <a:pt x="1191985" y="525981"/>
                </a:cubicBezTo>
                <a:cubicBezTo>
                  <a:pt x="1235471" y="489742"/>
                  <a:pt x="1196792" y="526032"/>
                  <a:pt x="1240971" y="501488"/>
                </a:cubicBezTo>
                <a:cubicBezTo>
                  <a:pt x="1325186" y="454702"/>
                  <a:pt x="1259031" y="479139"/>
                  <a:pt x="1314450" y="460667"/>
                </a:cubicBezTo>
                <a:cubicBezTo>
                  <a:pt x="1330778" y="449781"/>
                  <a:pt x="1344818" y="434216"/>
                  <a:pt x="1363435" y="428010"/>
                </a:cubicBezTo>
                <a:cubicBezTo>
                  <a:pt x="1390915" y="418850"/>
                  <a:pt x="1392335" y="419660"/>
                  <a:pt x="1420585" y="403517"/>
                </a:cubicBezTo>
                <a:cubicBezTo>
                  <a:pt x="1429104" y="398649"/>
                  <a:pt x="1436302" y="391576"/>
                  <a:pt x="1445078" y="387188"/>
                </a:cubicBezTo>
                <a:cubicBezTo>
                  <a:pt x="1452775" y="383339"/>
                  <a:pt x="1462048" y="383203"/>
                  <a:pt x="1469571" y="379024"/>
                </a:cubicBezTo>
                <a:cubicBezTo>
                  <a:pt x="1486726" y="369494"/>
                  <a:pt x="1502228" y="357253"/>
                  <a:pt x="1518557" y="346367"/>
                </a:cubicBezTo>
                <a:cubicBezTo>
                  <a:pt x="1526721" y="340924"/>
                  <a:pt x="1533741" y="333141"/>
                  <a:pt x="1543050" y="330038"/>
                </a:cubicBezTo>
                <a:lnTo>
                  <a:pt x="1567543" y="321874"/>
                </a:lnTo>
                <a:lnTo>
                  <a:pt x="1616528" y="289217"/>
                </a:lnTo>
                <a:cubicBezTo>
                  <a:pt x="1624692" y="283774"/>
                  <a:pt x="1631712" y="275991"/>
                  <a:pt x="1641021" y="272888"/>
                </a:cubicBezTo>
                <a:lnTo>
                  <a:pt x="1690007" y="256560"/>
                </a:lnTo>
                <a:cubicBezTo>
                  <a:pt x="1760206" y="209760"/>
                  <a:pt x="1671385" y="265872"/>
                  <a:pt x="1738993" y="232067"/>
                </a:cubicBezTo>
                <a:cubicBezTo>
                  <a:pt x="1747769" y="227679"/>
                  <a:pt x="1754519" y="219723"/>
                  <a:pt x="1763485" y="215738"/>
                </a:cubicBezTo>
                <a:cubicBezTo>
                  <a:pt x="1779213" y="208748"/>
                  <a:pt x="1812471" y="199410"/>
                  <a:pt x="1812471" y="199410"/>
                </a:cubicBezTo>
                <a:cubicBezTo>
                  <a:pt x="1882665" y="152613"/>
                  <a:pt x="1793853" y="208719"/>
                  <a:pt x="1861457" y="174917"/>
                </a:cubicBezTo>
                <a:cubicBezTo>
                  <a:pt x="1924764" y="143263"/>
                  <a:pt x="1848879" y="170944"/>
                  <a:pt x="1910443" y="150424"/>
                </a:cubicBezTo>
                <a:cubicBezTo>
                  <a:pt x="1980627" y="103635"/>
                  <a:pt x="1891831" y="159730"/>
                  <a:pt x="1959428" y="125931"/>
                </a:cubicBezTo>
                <a:cubicBezTo>
                  <a:pt x="1968204" y="121543"/>
                  <a:pt x="1974954" y="113588"/>
                  <a:pt x="1983921" y="109603"/>
                </a:cubicBezTo>
                <a:cubicBezTo>
                  <a:pt x="1999650" y="102613"/>
                  <a:pt x="2016578" y="98717"/>
                  <a:pt x="2032907" y="93274"/>
                </a:cubicBezTo>
                <a:lnTo>
                  <a:pt x="2057400" y="85110"/>
                </a:lnTo>
                <a:cubicBezTo>
                  <a:pt x="2065564" y="82389"/>
                  <a:pt x="2073544" y="79033"/>
                  <a:pt x="2081893" y="76946"/>
                </a:cubicBezTo>
                <a:cubicBezTo>
                  <a:pt x="2092779" y="74224"/>
                  <a:pt x="2103428" y="70264"/>
                  <a:pt x="2114550" y="68781"/>
                </a:cubicBezTo>
                <a:cubicBezTo>
                  <a:pt x="2144345" y="64808"/>
                  <a:pt x="2174421" y="63338"/>
                  <a:pt x="2204357" y="60617"/>
                </a:cubicBezTo>
                <a:cubicBezTo>
                  <a:pt x="2358035" y="22199"/>
                  <a:pt x="2201958" y="58662"/>
                  <a:pt x="2604407" y="44288"/>
                </a:cubicBezTo>
                <a:cubicBezTo>
                  <a:pt x="2634447" y="43215"/>
                  <a:pt x="2664304" y="39115"/>
                  <a:pt x="2694214" y="36124"/>
                </a:cubicBezTo>
                <a:cubicBezTo>
                  <a:pt x="2752634" y="30282"/>
                  <a:pt x="2815581" y="20865"/>
                  <a:pt x="2873828" y="19796"/>
                </a:cubicBezTo>
                <a:lnTo>
                  <a:pt x="3657600" y="11631"/>
                </a:lnTo>
                <a:cubicBezTo>
                  <a:pt x="3910745" y="-11381"/>
                  <a:pt x="3685211" y="5871"/>
                  <a:pt x="4220935" y="11631"/>
                </a:cubicBezTo>
                <a:cubicBezTo>
                  <a:pt x="4316179" y="12655"/>
                  <a:pt x="4411435" y="11631"/>
                  <a:pt x="4506685" y="11631"/>
                </a:cubicBezTo>
              </a:path>
            </a:pathLst>
          </a:custGeom>
          <a:noFill/>
          <a:ln w="762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
        <p:nvSpPr>
          <p:cNvPr id="8" name="Textfeld 5">
            <a:extLst>
              <a:ext uri="{FF2B5EF4-FFF2-40B4-BE49-F238E27FC236}">
                <a16:creationId xmlns:a16="http://schemas.microsoft.com/office/drawing/2014/main" id="{F36E0748-D226-2F45-ACCA-DC68604B5CAD}"/>
              </a:ext>
            </a:extLst>
          </p:cNvPr>
          <p:cNvSpPr txBox="1"/>
          <p:nvPr/>
        </p:nvSpPr>
        <p:spPr>
          <a:xfrm>
            <a:off x="4793658" y="3671018"/>
            <a:ext cx="2822119" cy="646331"/>
          </a:xfrm>
          <a:prstGeom prst="rect">
            <a:avLst/>
          </a:prstGeom>
          <a:noFill/>
        </p:spPr>
        <p:txBody>
          <a:bodyPr wrap="none" rtlCol="0">
            <a:spAutoFit/>
          </a:bodyPr>
          <a:lstStyle/>
          <a:p>
            <a:pPr algn="ctr" defTabSz="685800" fontAlgn="base">
              <a:spcBef>
                <a:spcPct val="0"/>
              </a:spcBef>
              <a:spcAft>
                <a:spcPct val="0"/>
              </a:spcAft>
              <a:defRPr/>
            </a:pPr>
            <a:r>
              <a:rPr lang="de-DE" dirty="0">
                <a:solidFill>
                  <a:srgbClr val="FFC000"/>
                </a:solidFill>
                <a:latin typeface="Arial"/>
                <a:cs typeface="Arial" charset="0"/>
              </a:rPr>
              <a:t>Common NUSTAR </a:t>
            </a:r>
            <a:r>
              <a:rPr lang="de-DE" dirty="0" err="1">
                <a:solidFill>
                  <a:srgbClr val="FFC000"/>
                </a:solidFill>
                <a:latin typeface="Arial"/>
                <a:cs typeface="Arial" charset="0"/>
              </a:rPr>
              <a:t>set-up</a:t>
            </a:r>
            <a:endParaRPr lang="de-DE" dirty="0">
              <a:solidFill>
                <a:srgbClr val="FFC000"/>
              </a:solidFill>
              <a:latin typeface="Arial"/>
              <a:cs typeface="Arial" charset="0"/>
            </a:endParaRPr>
          </a:p>
          <a:p>
            <a:pPr algn="ctr" defTabSz="685800" fontAlgn="base">
              <a:spcBef>
                <a:spcPct val="0"/>
              </a:spcBef>
              <a:spcAft>
                <a:spcPct val="0"/>
              </a:spcAft>
              <a:defRPr/>
            </a:pPr>
            <a:r>
              <a:rPr lang="de-DE" dirty="0">
                <a:solidFill>
                  <a:srgbClr val="FFC000"/>
                </a:solidFill>
                <a:latin typeface="Arial"/>
                <a:cs typeface="Arial" charset="0"/>
              </a:rPr>
              <a:t>(</a:t>
            </a:r>
            <a:r>
              <a:rPr lang="de-DE" dirty="0" err="1">
                <a:solidFill>
                  <a:srgbClr val="FFC000"/>
                </a:solidFill>
                <a:latin typeface="Arial"/>
                <a:cs typeface="Arial" charset="0"/>
              </a:rPr>
              <a:t>to</a:t>
            </a:r>
            <a:r>
              <a:rPr lang="de-DE" dirty="0">
                <a:solidFill>
                  <a:srgbClr val="FFC000"/>
                </a:solidFill>
                <a:latin typeface="Arial"/>
                <a:cs typeface="Arial" charset="0"/>
              </a:rPr>
              <a:t> </a:t>
            </a:r>
            <a:r>
              <a:rPr lang="de-DE" dirty="0" err="1">
                <a:solidFill>
                  <a:srgbClr val="FFC000"/>
                </a:solidFill>
                <a:latin typeface="Arial"/>
                <a:cs typeface="Arial" charset="0"/>
              </a:rPr>
              <a:t>be</a:t>
            </a:r>
            <a:r>
              <a:rPr lang="de-DE" dirty="0">
                <a:solidFill>
                  <a:srgbClr val="FFC000"/>
                </a:solidFill>
                <a:latin typeface="Arial"/>
                <a:cs typeface="Arial" charset="0"/>
              </a:rPr>
              <a:t> </a:t>
            </a:r>
            <a:r>
              <a:rPr lang="de-DE" dirty="0" err="1">
                <a:solidFill>
                  <a:srgbClr val="FFC000"/>
                </a:solidFill>
                <a:latin typeface="Arial"/>
                <a:cs typeface="Arial" charset="0"/>
              </a:rPr>
              <a:t>defined</a:t>
            </a:r>
            <a:r>
              <a:rPr lang="de-DE" dirty="0">
                <a:solidFill>
                  <a:srgbClr val="FFC000"/>
                </a:solidFill>
                <a:latin typeface="Arial"/>
                <a:cs typeface="Arial" charset="0"/>
              </a:rPr>
              <a:t>)</a:t>
            </a:r>
          </a:p>
        </p:txBody>
      </p:sp>
      <p:sp>
        <p:nvSpPr>
          <p:cNvPr id="9" name="Textfeld 9">
            <a:extLst>
              <a:ext uri="{FF2B5EF4-FFF2-40B4-BE49-F238E27FC236}">
                <a16:creationId xmlns:a16="http://schemas.microsoft.com/office/drawing/2014/main" id="{51CC5C95-873A-2747-86A3-C8A7C6637E2E}"/>
              </a:ext>
            </a:extLst>
          </p:cNvPr>
          <p:cNvSpPr txBox="1"/>
          <p:nvPr/>
        </p:nvSpPr>
        <p:spPr>
          <a:xfrm>
            <a:off x="4626006" y="3394018"/>
            <a:ext cx="216000" cy="300082"/>
          </a:xfrm>
          <a:prstGeom prst="rect">
            <a:avLst/>
          </a:prstGeom>
          <a:solidFill>
            <a:schemeClr val="bg1">
              <a:alpha val="70000"/>
            </a:schemeClr>
          </a:solidFill>
        </p:spPr>
        <p:txBody>
          <a:bodyPr wrap="square" rtlCol="0">
            <a:spAutoFit/>
          </a:bodyPr>
          <a:lstStyle/>
          <a:p>
            <a:pPr defTabSz="342900"/>
            <a:r>
              <a:rPr lang="de-DE" sz="1350" b="1" dirty="0">
                <a:solidFill>
                  <a:srgbClr val="FF3399"/>
                </a:solidFill>
                <a:latin typeface="Arial"/>
              </a:rPr>
              <a:t>1</a:t>
            </a:r>
          </a:p>
        </p:txBody>
      </p:sp>
      <p:pic>
        <p:nvPicPr>
          <p:cNvPr id="12" name="Picture 8" descr="NUSTAR-Logo">
            <a:extLst>
              <a:ext uri="{FF2B5EF4-FFF2-40B4-BE49-F238E27FC236}">
                <a16:creationId xmlns:a16="http://schemas.microsoft.com/office/drawing/2014/main" id="{DF2022ED-0306-FA4A-A4A0-544776B8362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9" y="223"/>
            <a:ext cx="95999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7" descr="FAIR_farb_RGB_3cm">
            <a:extLst>
              <a:ext uri="{FF2B5EF4-FFF2-40B4-BE49-F238E27FC236}">
                <a16:creationId xmlns:a16="http://schemas.microsoft.com/office/drawing/2014/main" id="{B77A8FA4-5E3D-D442-A70D-D5BFA602C21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44000" y="18000"/>
            <a:ext cx="889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feld 7">
            <a:extLst>
              <a:ext uri="{FF2B5EF4-FFF2-40B4-BE49-F238E27FC236}">
                <a16:creationId xmlns:a16="http://schemas.microsoft.com/office/drawing/2014/main" id="{7E2F8C89-7CFD-E34D-8EE7-60FF86C0C369}"/>
              </a:ext>
            </a:extLst>
          </p:cNvPr>
          <p:cNvSpPr txBox="1"/>
          <p:nvPr/>
        </p:nvSpPr>
        <p:spPr>
          <a:xfrm>
            <a:off x="1157324" y="861832"/>
            <a:ext cx="6880410" cy="400110"/>
          </a:xfrm>
          <a:prstGeom prst="rect">
            <a:avLst/>
          </a:prstGeom>
        </p:spPr>
        <p:txBody>
          <a:bodyPr vert="horz" wrap="none" lIns="91440" tIns="45720" rIns="91440" bIns="45720" rtlCol="0" anchor="t">
            <a:spAutoFit/>
          </a:bodyPr>
          <a:lstStyle/>
          <a:p>
            <a:pPr algn="l"/>
            <a:r>
              <a:rPr lang="en-US" sz="2000" dirty="0"/>
              <a:t>As soon as HEB of Super-FRS is commissioned (Q3/2027)</a:t>
            </a:r>
          </a:p>
        </p:txBody>
      </p:sp>
      <p:sp>
        <p:nvSpPr>
          <p:cNvPr id="15" name="Textfeld 7">
            <a:extLst>
              <a:ext uri="{FF2B5EF4-FFF2-40B4-BE49-F238E27FC236}">
                <a16:creationId xmlns:a16="http://schemas.microsoft.com/office/drawing/2014/main" id="{096E365E-2823-8146-A420-3AC13D8A5D9D}"/>
              </a:ext>
            </a:extLst>
          </p:cNvPr>
          <p:cNvSpPr txBox="1"/>
          <p:nvPr/>
        </p:nvSpPr>
        <p:spPr>
          <a:xfrm>
            <a:off x="1073592" y="4450972"/>
            <a:ext cx="7051930" cy="584775"/>
          </a:xfrm>
          <a:prstGeom prst="rect">
            <a:avLst/>
          </a:prstGeom>
        </p:spPr>
        <p:txBody>
          <a:bodyPr vert="horz" wrap="none" lIns="91440" tIns="45720" rIns="91440" bIns="45720" rtlCol="0" anchor="t">
            <a:spAutoFit/>
          </a:bodyPr>
          <a:lstStyle/>
          <a:p>
            <a:pPr algn="l"/>
            <a:r>
              <a:rPr lang="en-US" sz="1600" dirty="0"/>
              <a:t>Will allow </a:t>
            </a:r>
            <a:r>
              <a:rPr lang="en-US" sz="1600" dirty="0">
                <a:solidFill>
                  <a:srgbClr val="FF0000"/>
                </a:solidFill>
              </a:rPr>
              <a:t>demonstration of readiness</a:t>
            </a:r>
            <a:r>
              <a:rPr lang="en-US" sz="1600" dirty="0">
                <a:solidFill>
                  <a:srgbClr val="7030A0"/>
                </a:solidFill>
              </a:rPr>
              <a:t> </a:t>
            </a:r>
            <a:r>
              <a:rPr lang="en-US" sz="1600" dirty="0"/>
              <a:t>and </a:t>
            </a:r>
            <a:r>
              <a:rPr lang="en-US" sz="1600" b="1" dirty="0">
                <a:solidFill>
                  <a:srgbClr val="FF0000"/>
                </a:solidFill>
              </a:rPr>
              <a:t>first scientific results</a:t>
            </a:r>
            <a:r>
              <a:rPr lang="en-US" sz="1600" dirty="0"/>
              <a:t>: </a:t>
            </a:r>
          </a:p>
          <a:p>
            <a:pPr algn="l"/>
            <a:r>
              <a:rPr lang="en-US" sz="1600" dirty="0"/>
              <a:t>Isotope search, lifetimes, masses, … a working group has been established.</a:t>
            </a:r>
          </a:p>
        </p:txBody>
      </p:sp>
      <p:sp>
        <p:nvSpPr>
          <p:cNvPr id="2" name="Footer Placeholder 1">
            <a:extLst>
              <a:ext uri="{FF2B5EF4-FFF2-40B4-BE49-F238E27FC236}">
                <a16:creationId xmlns:a16="http://schemas.microsoft.com/office/drawing/2014/main" id="{6DDF0DC1-78BA-A747-9995-0DE418E76BB2}"/>
              </a:ext>
            </a:extLst>
          </p:cNvPr>
          <p:cNvSpPr>
            <a:spLocks noGrp="1"/>
          </p:cNvSpPr>
          <p:nvPr>
            <p:ph type="ftr" sz="quarter" idx="3"/>
          </p:nvPr>
        </p:nvSpPr>
        <p:spPr/>
        <p:txBody>
          <a:bodyPr/>
          <a:lstStyle/>
          <a:p>
            <a:pPr algn="l"/>
            <a:r>
              <a:rPr lang="de-DE"/>
              <a:t>W. Korten - FAIR/GSI research retreat</a:t>
            </a:r>
            <a:endParaRPr lang="de-DE" dirty="0"/>
          </a:p>
        </p:txBody>
      </p:sp>
      <p:sp>
        <p:nvSpPr>
          <p:cNvPr id="3" name="Slide Number Placeholder 2">
            <a:extLst>
              <a:ext uri="{FF2B5EF4-FFF2-40B4-BE49-F238E27FC236}">
                <a16:creationId xmlns:a16="http://schemas.microsoft.com/office/drawing/2014/main" id="{C1AA2476-2CAC-374A-896D-E30C36C55170}"/>
              </a:ext>
            </a:extLst>
          </p:cNvPr>
          <p:cNvSpPr>
            <a:spLocks noGrp="1"/>
          </p:cNvSpPr>
          <p:nvPr>
            <p:ph type="sldNum" sz="quarter" idx="12"/>
          </p:nvPr>
        </p:nvSpPr>
        <p:spPr/>
        <p:txBody>
          <a:bodyPr/>
          <a:lstStyle/>
          <a:p>
            <a:fld id="{125CBDDA-5CCF-8748-8988-9DC6C8981774}" type="slidenum">
              <a:rPr lang="de-DE" smtClean="0"/>
              <a:t>8</a:t>
            </a:fld>
            <a:endParaRPr lang="de-DE"/>
          </a:p>
        </p:txBody>
      </p:sp>
    </p:spTree>
    <p:extLst>
      <p:ext uri="{BB962C8B-B14F-4D97-AF65-F5344CB8AC3E}">
        <p14:creationId xmlns:p14="http://schemas.microsoft.com/office/powerpoint/2010/main" val="3414226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904240" y="50568"/>
            <a:ext cx="7360080" cy="698500"/>
          </a:xfrm>
        </p:spPr>
        <p:txBody>
          <a:bodyPr/>
          <a:lstStyle/>
          <a:p>
            <a:r>
              <a:rPr lang="en-GB" sz="2000" dirty="0"/>
              <a:t>NUSTAR Early and First Science:</a:t>
            </a:r>
            <a:br>
              <a:rPr lang="en-GB" sz="2000" dirty="0"/>
            </a:br>
            <a:r>
              <a:rPr lang="en-GB" sz="2000" dirty="0"/>
              <a:t>in the high-energy cave (FHF2) and in front of it (FHF1)</a:t>
            </a:r>
          </a:p>
        </p:txBody>
      </p:sp>
      <p:pic>
        <p:nvPicPr>
          <p:cNvPr id="15"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000" y="1274553"/>
            <a:ext cx="6858000" cy="3150798"/>
          </a:xfrm>
          <a:prstGeom prst="rect">
            <a:avLst/>
          </a:prstGeom>
        </p:spPr>
      </p:pic>
      <p:sp>
        <p:nvSpPr>
          <p:cNvPr id="17" name="Textfeld 3"/>
          <p:cNvSpPr txBox="1"/>
          <p:nvPr/>
        </p:nvSpPr>
        <p:spPr>
          <a:xfrm>
            <a:off x="3433476" y="1599643"/>
            <a:ext cx="1723549" cy="646331"/>
          </a:xfrm>
          <a:prstGeom prst="rect">
            <a:avLst/>
          </a:prstGeom>
          <a:noFill/>
        </p:spPr>
        <p:txBody>
          <a:bodyPr wrap="none" rtlCol="0">
            <a:spAutoFit/>
          </a:bodyPr>
          <a:lstStyle/>
          <a:p>
            <a:pPr defTabSz="685800" fontAlgn="base">
              <a:spcBef>
                <a:spcPct val="0"/>
              </a:spcBef>
              <a:spcAft>
                <a:spcPct val="0"/>
              </a:spcAft>
              <a:defRPr/>
            </a:pPr>
            <a:r>
              <a:rPr lang="de-DE" dirty="0">
                <a:solidFill>
                  <a:srgbClr val="FFC000"/>
                </a:solidFill>
                <a:latin typeface="Arial"/>
                <a:cs typeface="Arial" charset="0"/>
              </a:rPr>
              <a:t>DESPEC</a:t>
            </a:r>
          </a:p>
          <a:p>
            <a:pPr defTabSz="685800" fontAlgn="base">
              <a:spcBef>
                <a:spcPct val="0"/>
              </a:spcBef>
              <a:spcAft>
                <a:spcPct val="0"/>
              </a:spcAft>
              <a:defRPr/>
            </a:pPr>
            <a:r>
              <a:rPr lang="de-DE" dirty="0">
                <a:solidFill>
                  <a:srgbClr val="FFC000"/>
                </a:solidFill>
                <a:latin typeface="Arial"/>
                <a:cs typeface="Arial" charset="0"/>
              </a:rPr>
              <a:t>Super-FRS EC</a:t>
            </a:r>
          </a:p>
        </p:txBody>
      </p:sp>
      <p:sp>
        <p:nvSpPr>
          <p:cNvPr id="18" name="Textfeld 5"/>
          <p:cNvSpPr txBox="1"/>
          <p:nvPr/>
        </p:nvSpPr>
        <p:spPr>
          <a:xfrm>
            <a:off x="6424011" y="1905524"/>
            <a:ext cx="582211" cy="369332"/>
          </a:xfrm>
          <a:prstGeom prst="rect">
            <a:avLst/>
          </a:prstGeom>
          <a:noFill/>
        </p:spPr>
        <p:txBody>
          <a:bodyPr wrap="none" rtlCol="0">
            <a:spAutoFit/>
          </a:bodyPr>
          <a:lstStyle/>
          <a:p>
            <a:pPr defTabSz="685800" fontAlgn="base">
              <a:spcBef>
                <a:spcPct val="0"/>
              </a:spcBef>
              <a:spcAft>
                <a:spcPct val="0"/>
              </a:spcAft>
              <a:defRPr/>
            </a:pPr>
            <a:r>
              <a:rPr lang="de-DE" dirty="0">
                <a:solidFill>
                  <a:srgbClr val="FFC000"/>
                </a:solidFill>
                <a:latin typeface="Arial"/>
                <a:cs typeface="Arial" charset="0"/>
              </a:rPr>
              <a:t>R³B</a:t>
            </a:r>
          </a:p>
        </p:txBody>
      </p:sp>
      <p:sp>
        <p:nvSpPr>
          <p:cNvPr id="8" name="Textfeld 7"/>
          <p:cNvSpPr txBox="1"/>
          <p:nvPr/>
        </p:nvSpPr>
        <p:spPr>
          <a:xfrm>
            <a:off x="1331640" y="929357"/>
            <a:ext cx="6700388" cy="346249"/>
          </a:xfrm>
          <a:prstGeom prst="rect">
            <a:avLst/>
          </a:prstGeom>
        </p:spPr>
        <p:txBody>
          <a:bodyPr vert="horz" wrap="square" lIns="68580" tIns="34290" rIns="68580" bIns="34290" rtlCol="0" anchor="t">
            <a:spAutoFit/>
          </a:bodyPr>
          <a:lstStyle/>
          <a:p>
            <a:pPr algn="l"/>
            <a:r>
              <a:rPr lang="en-US" dirty="0"/>
              <a:t>As soon as HEB of Super-FRS is fully operational (2027/28)</a:t>
            </a:r>
          </a:p>
        </p:txBody>
      </p:sp>
      <p:sp>
        <p:nvSpPr>
          <p:cNvPr id="9" name="Textfeld 9">
            <a:extLst>
              <a:ext uri="{FF2B5EF4-FFF2-40B4-BE49-F238E27FC236}">
                <a16:creationId xmlns:a16="http://schemas.microsoft.com/office/drawing/2014/main" id="{67466215-0B68-BD40-8E88-F1953D75C1A8}"/>
              </a:ext>
            </a:extLst>
          </p:cNvPr>
          <p:cNvSpPr txBox="1"/>
          <p:nvPr/>
        </p:nvSpPr>
        <p:spPr>
          <a:xfrm>
            <a:off x="4409982" y="2726799"/>
            <a:ext cx="670018" cy="300082"/>
          </a:xfrm>
          <a:prstGeom prst="rect">
            <a:avLst/>
          </a:prstGeom>
          <a:solidFill>
            <a:schemeClr val="bg1">
              <a:alpha val="70000"/>
            </a:schemeClr>
          </a:solidFill>
        </p:spPr>
        <p:txBody>
          <a:bodyPr wrap="square" rtlCol="0">
            <a:spAutoFit/>
          </a:bodyPr>
          <a:lstStyle/>
          <a:p>
            <a:pPr defTabSz="342900"/>
            <a:r>
              <a:rPr lang="de-DE" sz="1350" b="1" dirty="0">
                <a:solidFill>
                  <a:srgbClr val="FF3399"/>
                </a:solidFill>
                <a:latin typeface="Arial"/>
              </a:rPr>
              <a:t>FHF1</a:t>
            </a:r>
          </a:p>
        </p:txBody>
      </p:sp>
      <p:sp>
        <p:nvSpPr>
          <p:cNvPr id="10" name="Textfeld 9">
            <a:extLst>
              <a:ext uri="{FF2B5EF4-FFF2-40B4-BE49-F238E27FC236}">
                <a16:creationId xmlns:a16="http://schemas.microsoft.com/office/drawing/2014/main" id="{67466215-0B68-BD40-8E88-F1953D75C1A8}"/>
              </a:ext>
            </a:extLst>
          </p:cNvPr>
          <p:cNvSpPr txBox="1"/>
          <p:nvPr/>
        </p:nvSpPr>
        <p:spPr>
          <a:xfrm>
            <a:off x="6380109" y="2679762"/>
            <a:ext cx="670017" cy="300082"/>
          </a:xfrm>
          <a:prstGeom prst="rect">
            <a:avLst/>
          </a:prstGeom>
          <a:solidFill>
            <a:schemeClr val="bg1">
              <a:alpha val="70000"/>
            </a:schemeClr>
          </a:solidFill>
        </p:spPr>
        <p:txBody>
          <a:bodyPr wrap="square" rtlCol="0">
            <a:spAutoFit/>
          </a:bodyPr>
          <a:lstStyle/>
          <a:p>
            <a:pPr defTabSz="342900"/>
            <a:r>
              <a:rPr lang="de-DE" sz="1350" b="1" dirty="0">
                <a:solidFill>
                  <a:srgbClr val="FF3399"/>
                </a:solidFill>
                <a:latin typeface="Arial"/>
              </a:rPr>
              <a:t>FHF2</a:t>
            </a:r>
          </a:p>
        </p:txBody>
      </p:sp>
      <p:sp>
        <p:nvSpPr>
          <p:cNvPr id="11" name="Textfeld 7">
            <a:extLst>
              <a:ext uri="{FF2B5EF4-FFF2-40B4-BE49-F238E27FC236}">
                <a16:creationId xmlns:a16="http://schemas.microsoft.com/office/drawing/2014/main" id="{2FFC93CA-FD23-FE4E-BCFB-1197578E528E}"/>
              </a:ext>
            </a:extLst>
          </p:cNvPr>
          <p:cNvSpPr txBox="1"/>
          <p:nvPr/>
        </p:nvSpPr>
        <p:spPr>
          <a:xfrm>
            <a:off x="639834" y="4479977"/>
            <a:ext cx="8108630" cy="561692"/>
          </a:xfrm>
          <a:prstGeom prst="rect">
            <a:avLst/>
          </a:prstGeom>
        </p:spPr>
        <p:txBody>
          <a:bodyPr vert="horz" wrap="none" lIns="68580" tIns="34290" rIns="68580" bIns="34290" rtlCol="0" anchor="t">
            <a:spAutoFit/>
          </a:bodyPr>
          <a:lstStyle/>
          <a:p>
            <a:pPr algn="l"/>
            <a:r>
              <a:rPr lang="en-US" sz="1600" dirty="0"/>
              <a:t>Operation of DESPEC/Super-FRS EC at FMF2/FHF1 and R3B at FHF2 (as planned):</a:t>
            </a:r>
          </a:p>
          <a:p>
            <a:pPr algn="l"/>
            <a:r>
              <a:rPr lang="en-US" sz="1600" dirty="0">
                <a:solidFill>
                  <a:srgbClr val="FF0000"/>
                </a:solidFill>
              </a:rPr>
              <a:t>No full parallel operation</a:t>
            </a:r>
            <a:r>
              <a:rPr lang="en-US" sz="1600" dirty="0"/>
              <a:t>, limited operation time (set-up changes, unique radiation area) </a:t>
            </a:r>
          </a:p>
        </p:txBody>
      </p:sp>
      <p:sp>
        <p:nvSpPr>
          <p:cNvPr id="2" name="Footer Placeholder 1">
            <a:extLst>
              <a:ext uri="{FF2B5EF4-FFF2-40B4-BE49-F238E27FC236}">
                <a16:creationId xmlns:a16="http://schemas.microsoft.com/office/drawing/2014/main" id="{3D4B08A9-C57D-C848-8B8D-D4B6AD7FB6EC}"/>
              </a:ext>
            </a:extLst>
          </p:cNvPr>
          <p:cNvSpPr>
            <a:spLocks noGrp="1"/>
          </p:cNvSpPr>
          <p:nvPr>
            <p:ph type="ftr" sz="quarter" idx="3"/>
          </p:nvPr>
        </p:nvSpPr>
        <p:spPr/>
        <p:txBody>
          <a:bodyPr/>
          <a:lstStyle/>
          <a:p>
            <a:r>
              <a:rPr lang="de-DE"/>
              <a:t>W. Korten - FAIR/GSI research retreat</a:t>
            </a:r>
            <a:endParaRPr lang="de-DE" dirty="0"/>
          </a:p>
        </p:txBody>
      </p:sp>
      <p:pic>
        <p:nvPicPr>
          <p:cNvPr id="12" name="Picture 8" descr="NUSTAR-Logo">
            <a:extLst>
              <a:ext uri="{FF2B5EF4-FFF2-40B4-BE49-F238E27FC236}">
                <a16:creationId xmlns:a16="http://schemas.microsoft.com/office/drawing/2014/main" id="{7A40407C-6814-EA4B-9B76-A62AB020911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9" y="223"/>
            <a:ext cx="95999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7" descr="FAIR_farb_RGB_3cm">
            <a:extLst>
              <a:ext uri="{FF2B5EF4-FFF2-40B4-BE49-F238E27FC236}">
                <a16:creationId xmlns:a16="http://schemas.microsoft.com/office/drawing/2014/main" id="{025E65C9-515F-4149-AED7-F19DA94E83F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44000" y="18000"/>
            <a:ext cx="889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0BF39FB6-4803-3B4C-BA1A-9BF8F99AB753}"/>
              </a:ext>
            </a:extLst>
          </p:cNvPr>
          <p:cNvSpPr>
            <a:spLocks noGrp="1"/>
          </p:cNvSpPr>
          <p:nvPr>
            <p:ph type="sldNum" sz="quarter" idx="12"/>
          </p:nvPr>
        </p:nvSpPr>
        <p:spPr/>
        <p:txBody>
          <a:bodyPr/>
          <a:lstStyle/>
          <a:p>
            <a:fld id="{125CBDDA-5CCF-8748-8988-9DC6C8981774}" type="slidenum">
              <a:rPr lang="de-DE" smtClean="0"/>
              <a:t>9</a:t>
            </a:fld>
            <a:endParaRPr lang="de-DE"/>
          </a:p>
        </p:txBody>
      </p:sp>
      <p:sp>
        <p:nvSpPr>
          <p:cNvPr id="4" name="Textfeld 3">
            <a:extLst>
              <a:ext uri="{FF2B5EF4-FFF2-40B4-BE49-F238E27FC236}">
                <a16:creationId xmlns:a16="http://schemas.microsoft.com/office/drawing/2014/main" id="{514070B6-5C47-DF45-ACAA-BD023D3B28A3}"/>
              </a:ext>
            </a:extLst>
          </p:cNvPr>
          <p:cNvSpPr txBox="1"/>
          <p:nvPr/>
        </p:nvSpPr>
        <p:spPr>
          <a:xfrm>
            <a:off x="1192267" y="3939902"/>
            <a:ext cx="1723549" cy="369332"/>
          </a:xfrm>
          <a:prstGeom prst="rect">
            <a:avLst/>
          </a:prstGeom>
          <a:noFill/>
        </p:spPr>
        <p:txBody>
          <a:bodyPr wrap="none" rtlCol="0">
            <a:spAutoFit/>
          </a:bodyPr>
          <a:lstStyle/>
          <a:p>
            <a:pPr defTabSz="685800" fontAlgn="base">
              <a:spcBef>
                <a:spcPct val="0"/>
              </a:spcBef>
              <a:spcAft>
                <a:spcPct val="0"/>
              </a:spcAft>
              <a:defRPr/>
            </a:pPr>
            <a:r>
              <a:rPr lang="de-DE" dirty="0">
                <a:solidFill>
                  <a:srgbClr val="FFC000"/>
                </a:solidFill>
                <a:latin typeface="Arial"/>
                <a:cs typeface="Arial" charset="0"/>
              </a:rPr>
              <a:t>Super-FRS EC</a:t>
            </a:r>
          </a:p>
        </p:txBody>
      </p:sp>
      <p:sp>
        <p:nvSpPr>
          <p:cNvPr id="5" name="Textfeld 9">
            <a:extLst>
              <a:ext uri="{FF2B5EF4-FFF2-40B4-BE49-F238E27FC236}">
                <a16:creationId xmlns:a16="http://schemas.microsoft.com/office/drawing/2014/main" id="{4A20F114-D14E-8027-CF63-C9B33668343E}"/>
              </a:ext>
            </a:extLst>
          </p:cNvPr>
          <p:cNvSpPr txBox="1"/>
          <p:nvPr/>
        </p:nvSpPr>
        <p:spPr>
          <a:xfrm rot="19920000">
            <a:off x="1218821" y="2862053"/>
            <a:ext cx="1022043" cy="369332"/>
          </a:xfrm>
          <a:prstGeom prst="rect">
            <a:avLst/>
          </a:prstGeom>
          <a:solidFill>
            <a:schemeClr val="bg1">
              <a:alpha val="70000"/>
            </a:schemeClr>
          </a:solidFill>
        </p:spPr>
        <p:txBody>
          <a:bodyPr wrap="square" rtlCol="0">
            <a:spAutoFit/>
          </a:bodyPr>
          <a:lstStyle/>
          <a:p>
            <a:pPr defTabSz="342900"/>
            <a:r>
              <a:rPr lang="en-US" sz="1800" dirty="0">
                <a:effectLst/>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en-DE" sz="1400" dirty="0">
                <a:effectLst/>
              </a:rPr>
              <a:t> </a:t>
            </a:r>
            <a:r>
              <a:rPr lang="de-DE" sz="1350" b="1" dirty="0">
                <a:solidFill>
                  <a:srgbClr val="FF3399"/>
                </a:solidFill>
                <a:latin typeface="Arial"/>
              </a:rPr>
              <a:t>FMF2</a:t>
            </a:r>
          </a:p>
        </p:txBody>
      </p:sp>
    </p:spTree>
    <p:extLst>
      <p:ext uri="{BB962C8B-B14F-4D97-AF65-F5344CB8AC3E}">
        <p14:creationId xmlns:p14="http://schemas.microsoft.com/office/powerpoint/2010/main" val="2643180296"/>
      </p:ext>
    </p:extLst>
  </p:cSld>
  <p:clrMapOvr>
    <a:masterClrMapping/>
  </p:clrMapOvr>
</p:sld>
</file>

<file path=ppt/theme/theme1.xml><?xml version="1.0" encoding="utf-8"?>
<a:theme xmlns:a="http://schemas.openxmlformats.org/drawingml/2006/main" name="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FDBB63"/>
        </a:solidFill>
        <a:ln>
          <a:noFill/>
        </a:ln>
      </a:spPr>
      <a:bodyPr/>
      <a:lstStyle/>
      <a:style>
        <a:lnRef idx="1">
          <a:schemeClr val="accent1"/>
        </a:lnRef>
        <a:fillRef idx="3">
          <a:schemeClr val="accent1"/>
        </a:fillRef>
        <a:effectRef idx="2">
          <a:schemeClr val="accent1"/>
        </a:effectRef>
        <a:fontRef idx="minor">
          <a:schemeClr val="lt1"/>
        </a:fontRef>
      </a:style>
    </a:spDef>
    <a:lnDef>
      <a:spPr bwMode="auto">
        <a:prstGeom prst="rect">
          <a:avLst/>
        </a:prstGeom>
        <a:ln>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bwMode="auto"/>
      <a:bodyPr/>
      <a:lstStyle/>
    </a:tx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bodyPr/>
      <a:lstStyle/>
      <a:style>
        <a:lnRef idx="1">
          <a:schemeClr val="accent1"/>
        </a:lnRef>
        <a:fillRef idx="3">
          <a:schemeClr val="accent1"/>
        </a:fillRef>
        <a:effectRef idx="2">
          <a:schemeClr val="accent1"/>
        </a:effectRef>
        <a:fontRef idx="minor">
          <a:schemeClr val="lt1"/>
        </a:fontRef>
      </a:style>
    </a:spDef>
    <a:lnDef>
      <a:spPr bwMode="auto"/>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fair-gsi-folienmaster_2017_onering</Template>
  <TotalTime>25745</TotalTime>
  <Words>3287</Words>
  <Application>Microsoft Macintosh PowerPoint</Application>
  <DocSecurity>0</DocSecurity>
  <PresentationFormat>On-screen Show (16:9)</PresentationFormat>
  <Paragraphs>554</Paragraphs>
  <Slides>29</Slides>
  <Notes>15</Notes>
  <HiddenSlides>1</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41" baseType="lpstr">
      <vt:lpstr>Hiragino Kaku Gothic ProN</vt:lpstr>
      <vt:lpstr>Arial</vt:lpstr>
      <vt:lpstr>Arial Narrow</vt:lpstr>
      <vt:lpstr>Calibri</vt:lpstr>
      <vt:lpstr>Cambria Math</vt:lpstr>
      <vt:lpstr>Open Sans</vt:lpstr>
      <vt:lpstr>Symbol</vt:lpstr>
      <vt:lpstr>Times New Roman</vt:lpstr>
      <vt:lpstr>Times Roman</vt:lpstr>
      <vt:lpstr>Wingdings</vt:lpstr>
      <vt:lpstr>fair-gsi-folienmaster_2017_onering</vt:lpstr>
      <vt:lpstr>oleObj</vt:lpstr>
      <vt:lpstr>PowerPoint Presentation</vt:lpstr>
      <vt:lpstr>Recommendations of the FAIR Review Committee (Oct 2022)</vt:lpstr>
      <vt:lpstr>NUSTAR Overall schedule (optimistic scenario): From Phase-0 to FAIR MSV</vt:lpstr>
      <vt:lpstr> NUSTAR requirements:  From Phase-0 to Early and First Science</vt:lpstr>
      <vt:lpstr>PowerPoint Presentation</vt:lpstr>
      <vt:lpstr>NUSTAR Physics start up at FAIR </vt:lpstr>
      <vt:lpstr>Early/First Science Scenario with only the Super-FRS High-Energy Branch available</vt:lpstr>
      <vt:lpstr>NUSTAR First Common Experiment(s) in the high-energy cave of the Super-FRS</vt:lpstr>
      <vt:lpstr>NUSTAR Early and First Science: in the high-energy cave (FHF2) and in front of it (FHF1)</vt:lpstr>
      <vt:lpstr>PowerPoint Presentation</vt:lpstr>
      <vt:lpstr>PowerPoint Presentation</vt:lpstr>
      <vt:lpstr>PowerPoint Presentation</vt:lpstr>
      <vt:lpstr>Super-FRS EC Early and First Science:</vt:lpstr>
      <vt:lpstr>PowerPoint Presentation</vt:lpstr>
      <vt:lpstr>NUSTAR ES/FS opportunity: two separate areas in the Super-FRS building (FLF2)</vt:lpstr>
      <vt:lpstr>NUSTAR ES/FS opportunity: two separate areas including 1st focal plane in LEB (FLF3)</vt:lpstr>
      <vt:lpstr>HISPEC First Science:  Picosecond lifetime measurements of exotic nuclei with AGATA</vt:lpstr>
      <vt:lpstr>ILIMA Early and First Science:  Unique experiments at the ESR (often in collaboration with SPARC)</vt:lpstr>
      <vt:lpstr>Scattering experiments of exotic nuclei using storage rings strongly broadening the NUSTAR physics program</vt:lpstr>
      <vt:lpstr>PowerPoint Presentation</vt:lpstr>
      <vt:lpstr>Summary and conclusions</vt:lpstr>
      <vt:lpstr>PowerPoint Presentation</vt:lpstr>
      <vt:lpstr>NUSTAR - The Experiments (or sub-collaborations)</vt:lpstr>
      <vt:lpstr>Super-FRS EC experiments  scheduled for 2024</vt:lpstr>
      <vt:lpstr>PowerPoint Presentation</vt:lpstr>
      <vt:lpstr>Mass Resolving Power in Isochronous Mode</vt:lpstr>
      <vt:lpstr>SHE outlook 2023-2025:  Technical developments, farther scientific reach</vt:lpstr>
      <vt:lpstr>PowerPoint Presentation</vt:lpstr>
      <vt:lpstr>Stochastic cooling (SC) at the ESR (Needs in FAIR Phase-0)</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subject/>
  <dc:creator>Microsoft Office User</dc:creator>
  <cp:keywords/>
  <dc:description/>
  <cp:lastModifiedBy>WK</cp:lastModifiedBy>
  <cp:revision>543</cp:revision>
  <cp:lastPrinted>2023-07-07T13:05:29Z</cp:lastPrinted>
  <dcterms:created xsi:type="dcterms:W3CDTF">2019-12-04T14:42:24Z</dcterms:created>
  <dcterms:modified xsi:type="dcterms:W3CDTF">2023-07-18T12:10:43Z</dcterms:modified>
  <cp:category/>
  <dc:identifier/>
  <cp:contentStatus/>
  <dc:language/>
  <cp:version/>
</cp:coreProperties>
</file>