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266" r:id="rId4"/>
    <p:sldId id="265" r:id="rId5"/>
    <p:sldId id="287" r:id="rId6"/>
    <p:sldId id="297" r:id="rId7"/>
    <p:sldId id="267" r:id="rId8"/>
    <p:sldId id="299" r:id="rId9"/>
    <p:sldId id="298" r:id="rId10"/>
    <p:sldId id="282" r:id="rId11"/>
    <p:sldId id="288" r:id="rId12"/>
    <p:sldId id="262" r:id="rId13"/>
    <p:sldId id="273" r:id="rId14"/>
    <p:sldId id="276" r:id="rId15"/>
    <p:sldId id="277" r:id="rId16"/>
    <p:sldId id="278" r:id="rId17"/>
    <p:sldId id="279" r:id="rId18"/>
    <p:sldId id="281" r:id="rId1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CC"/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55" autoAdjust="0"/>
  </p:normalViewPr>
  <p:slideViewPr>
    <p:cSldViewPr snapToGrid="0" snapToObjects="1">
      <p:cViewPr>
        <p:scale>
          <a:sx n="128" d="100"/>
          <a:sy n="128" d="100"/>
        </p:scale>
        <p:origin x="560" y="5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A075951-9665-40D6-86B9-C75F5508C938}" type="datetime1">
              <a:rPr lang="de-DE" smtClean="0"/>
              <a:t>14.07.23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CADF4300-F0DF-4BD2-976B-AE98ADE79953}" type="datetime1">
              <a:rPr lang="de-DE" smtClean="0"/>
              <a:t>14.07.23</a:t>
            </a:fld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873757B2-E7AE-4CFC-A3E0-4B10F8ED5D70}" type="datetime1">
              <a:rPr lang="de-DE" smtClean="0"/>
              <a:t>14.07.23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04558A6-C6F7-B641-A640-AD4E6713C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5B18ECD6-07CA-8447-A867-07E633155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27476029-E254-4EA8-BC31-9945AEE031C0}" type="datetime1">
              <a:rPr lang="de-DE" smtClean="0"/>
              <a:t>14.07.23</a:t>
            </a:fld>
            <a:endParaRPr lang="de-DE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2F6BC6C6-1502-DA44-BF3B-055BE983D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4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46857538-5EBF-4807-8786-C8D6938AD189}" type="datetime1">
              <a:rPr lang="de-DE" smtClean="0"/>
              <a:t>14.07.23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Accelerator operation and beam time </a:t>
            </a:r>
            <a:br>
              <a:rPr lang="en-GB" dirty="0"/>
            </a:br>
            <a:r>
              <a:rPr lang="en-GB" dirty="0"/>
              <a:t>2023 – 2028…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Reimann, D. Severin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1" name="Rahmen 70">
            <a:extLst>
              <a:ext uri="{FF2B5EF4-FFF2-40B4-BE49-F238E27FC236}">
                <a16:creationId xmlns:a16="http://schemas.microsoft.com/office/drawing/2014/main" id="{E3A203DA-79FF-8049-8616-931B3C04FB99}"/>
              </a:ext>
            </a:extLst>
          </p:cNvPr>
          <p:cNvSpPr/>
          <p:nvPr/>
        </p:nvSpPr>
        <p:spPr>
          <a:xfrm>
            <a:off x="0" y="2571749"/>
            <a:ext cx="9160552" cy="713384"/>
          </a:xfrm>
          <a:prstGeom prst="frame">
            <a:avLst>
              <a:gd name="adj1" fmla="val 2976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8C8C8BA-EA85-2146-BFCA-8419B3B53030}"/>
              </a:ext>
            </a:extLst>
          </p:cNvPr>
          <p:cNvSpPr/>
          <p:nvPr/>
        </p:nvSpPr>
        <p:spPr>
          <a:xfrm>
            <a:off x="1" y="2571749"/>
            <a:ext cx="1026918" cy="69652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Project phases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2883518" y="2606385"/>
            <a:ext cx="3679812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Installation of Accelerator Components</a:t>
            </a:r>
            <a:endParaRPr lang="en-GB" sz="1200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713E60CE-8FE6-4E4E-879A-B939ABF3E708}"/>
              </a:ext>
            </a:extLst>
          </p:cNvPr>
          <p:cNvSpPr/>
          <p:nvPr/>
        </p:nvSpPr>
        <p:spPr>
          <a:xfrm>
            <a:off x="4206120" y="2827669"/>
            <a:ext cx="2875760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FAIR Hardware Commissioning</a:t>
            </a:r>
            <a:endParaRPr lang="en-GB" sz="12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8D7F67D-95C9-8649-A8B2-BA5C162FBBE2}"/>
              </a:ext>
            </a:extLst>
          </p:cNvPr>
          <p:cNvSpPr/>
          <p:nvPr/>
        </p:nvSpPr>
        <p:spPr>
          <a:xfrm>
            <a:off x="5666084" y="3031989"/>
            <a:ext cx="3468912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Beam Commissioning</a:t>
            </a:r>
            <a:r>
              <a:rPr lang="en-GB" sz="1200" dirty="0"/>
              <a:t>       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185547" y="1355188"/>
              <a:ext cx="2906979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/>
              <a:t>Main </a:t>
            </a:r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28808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Update 2023 (proposal RED)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832767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3018301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800481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305208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596227" y="2839902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1" name="Gestreifter Pfeil nach rechts 10">
            <a:extLst>
              <a:ext uri="{FF2B5EF4-FFF2-40B4-BE49-F238E27FC236}">
                <a16:creationId xmlns:a16="http://schemas.microsoft.com/office/drawing/2014/main" id="{476E86E8-4DDE-7E36-0F10-D10A47E25589}"/>
              </a:ext>
            </a:extLst>
          </p:cNvPr>
          <p:cNvSpPr/>
          <p:nvPr/>
        </p:nvSpPr>
        <p:spPr>
          <a:xfrm>
            <a:off x="4796769" y="2983266"/>
            <a:ext cx="881914" cy="9552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1C7B382-5C2B-27EA-29FE-0E1FCC1EE5EB}"/>
              </a:ext>
            </a:extLst>
          </p:cNvPr>
          <p:cNvSpPr/>
          <p:nvPr/>
        </p:nvSpPr>
        <p:spPr>
          <a:xfrm>
            <a:off x="-17865" y="2026077"/>
            <a:ext cx="9160552" cy="325087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6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18C706E-E221-647F-396C-578258F8D159}"/>
              </a:ext>
            </a:extLst>
          </p:cNvPr>
          <p:cNvSpPr/>
          <p:nvPr/>
        </p:nvSpPr>
        <p:spPr>
          <a:xfrm>
            <a:off x="1100606" y="2090048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963696A-7857-241C-C390-44E3D51D661A}"/>
              </a:ext>
            </a:extLst>
          </p:cNvPr>
          <p:cNvSpPr/>
          <p:nvPr/>
        </p:nvSpPr>
        <p:spPr>
          <a:xfrm>
            <a:off x="5726341" y="2085321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C073842-10CB-A74C-575D-2B2EE3ABAC99}"/>
              </a:ext>
            </a:extLst>
          </p:cNvPr>
          <p:cNvSpPr/>
          <p:nvPr/>
        </p:nvSpPr>
        <p:spPr>
          <a:xfrm>
            <a:off x="6678103" y="2085321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US" sz="9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1532F23-318F-7CE5-6A62-7573F6F99E37}"/>
              </a:ext>
            </a:extLst>
          </p:cNvPr>
          <p:cNvSpPr/>
          <p:nvPr/>
        </p:nvSpPr>
        <p:spPr>
          <a:xfrm>
            <a:off x="-17856" y="2026078"/>
            <a:ext cx="1026910" cy="33551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tx1"/>
                </a:solidFill>
              </a:rPr>
              <a:t>Parasitic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physics</a:t>
            </a:r>
            <a:r>
              <a:rPr lang="de-DE" sz="800" dirty="0">
                <a:solidFill>
                  <a:schemeClr val="tx1"/>
                </a:solidFill>
              </a:rPr>
              <a:t> beam time/</a:t>
            </a:r>
            <a:r>
              <a:rPr lang="en-GB" sz="800" dirty="0">
                <a:solidFill>
                  <a:schemeClr val="tx1"/>
                </a:solidFill>
              </a:rPr>
              <a:t> days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DC5BD9E-9F2A-6E3D-2824-007D1A2379D4}"/>
              </a:ext>
            </a:extLst>
          </p:cNvPr>
          <p:cNvSpPr/>
          <p:nvPr/>
        </p:nvSpPr>
        <p:spPr>
          <a:xfrm>
            <a:off x="6183453" y="2081744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632C242-4E66-BA2E-41F7-2FB9A66021A1}"/>
              </a:ext>
            </a:extLst>
          </p:cNvPr>
          <p:cNvSpPr/>
          <p:nvPr/>
        </p:nvSpPr>
        <p:spPr>
          <a:xfrm>
            <a:off x="5731537" y="1606916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F179803-0015-E4E4-720A-7118CAF8C255}"/>
              </a:ext>
            </a:extLst>
          </p:cNvPr>
          <p:cNvSpPr/>
          <p:nvPr/>
        </p:nvSpPr>
        <p:spPr>
          <a:xfrm>
            <a:off x="6202815" y="1609496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33BEAD1-8D8E-1D10-E064-94CB0B65A51A}"/>
              </a:ext>
            </a:extLst>
          </p:cNvPr>
          <p:cNvSpPr/>
          <p:nvPr/>
        </p:nvSpPr>
        <p:spPr>
          <a:xfrm>
            <a:off x="6751312" y="1601497"/>
            <a:ext cx="603241" cy="1723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BA80A47-FC46-C992-69F0-7E060CF96525}"/>
              </a:ext>
            </a:extLst>
          </p:cNvPr>
          <p:cNvSpPr txBox="1"/>
          <p:nvPr/>
        </p:nvSpPr>
        <p:spPr>
          <a:xfrm>
            <a:off x="4180902" y="-39030"/>
            <a:ext cx="121014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3200" dirty="0" err="1">
                <a:solidFill>
                  <a:srgbClr val="FF0000"/>
                </a:solidFill>
              </a:rPr>
              <a:t>Draft</a:t>
            </a:r>
            <a:r>
              <a:rPr lang="de-DE" sz="3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1" name="Ring 30">
            <a:extLst>
              <a:ext uri="{FF2B5EF4-FFF2-40B4-BE49-F238E27FC236}">
                <a16:creationId xmlns:a16="http://schemas.microsoft.com/office/drawing/2014/main" id="{AEAEF0A4-14BA-9687-B656-624909F95E99}"/>
              </a:ext>
            </a:extLst>
          </p:cNvPr>
          <p:cNvSpPr/>
          <p:nvPr/>
        </p:nvSpPr>
        <p:spPr>
          <a:xfrm>
            <a:off x="4209115" y="699062"/>
            <a:ext cx="3790515" cy="1899373"/>
          </a:xfrm>
          <a:prstGeom prst="donut">
            <a:avLst>
              <a:gd name="adj" fmla="val 3605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3CEE9B-4592-1676-E061-4BB629502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57605AB-4420-F641-B03D-465FA1664E8B}"/>
              </a:ext>
            </a:extLst>
          </p:cNvPr>
          <p:cNvSpPr txBox="1"/>
          <p:nvPr/>
        </p:nvSpPr>
        <p:spPr>
          <a:xfrm rot="20115231">
            <a:off x="19602" y="3950821"/>
            <a:ext cx="2605919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Last RED </a:t>
            </a:r>
            <a:r>
              <a:rPr lang="de-DE" dirty="0" err="1">
                <a:solidFill>
                  <a:srgbClr val="FF0000"/>
                </a:solidFill>
              </a:rPr>
              <a:t>retreat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4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5666084" y="3351296"/>
              <a:ext cx="34689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185547" y="1355188"/>
              <a:ext cx="2906979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644000" y="1939450"/>
            <a:ext cx="1892752" cy="1241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*includes shared blocks with parallel FAIR com.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28808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Update 2023 (proposal RED)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800481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282945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499837" y="3023743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1" name="Gestreifter Pfeil nach rechts 10">
            <a:extLst>
              <a:ext uri="{FF2B5EF4-FFF2-40B4-BE49-F238E27FC236}">
                <a16:creationId xmlns:a16="http://schemas.microsoft.com/office/drawing/2014/main" id="{476E86E8-4DDE-7E36-0F10-D10A47E25589}"/>
              </a:ext>
            </a:extLst>
          </p:cNvPr>
          <p:cNvSpPr/>
          <p:nvPr/>
        </p:nvSpPr>
        <p:spPr>
          <a:xfrm>
            <a:off x="4796769" y="2736777"/>
            <a:ext cx="881914" cy="9552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6FD7FDA-5607-379E-E1D6-A37C83FC1BC4}"/>
              </a:ext>
            </a:extLst>
          </p:cNvPr>
          <p:cNvSpPr/>
          <p:nvPr/>
        </p:nvSpPr>
        <p:spPr>
          <a:xfrm>
            <a:off x="5950053" y="1598983"/>
            <a:ext cx="471775" cy="2051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120*</a:t>
            </a:r>
            <a:endParaRPr lang="en-US" sz="8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4745381-E2AD-05C5-54E5-31683A91335C}"/>
              </a:ext>
            </a:extLst>
          </p:cNvPr>
          <p:cNvSpPr/>
          <p:nvPr/>
        </p:nvSpPr>
        <p:spPr>
          <a:xfrm>
            <a:off x="6745788" y="1608469"/>
            <a:ext cx="490508" cy="1970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140*</a:t>
            </a:r>
            <a:endParaRPr lang="en-US" sz="800" dirty="0"/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C948C578-52F1-70BD-2935-345146201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0E06DE5-BEDC-2925-4F8D-84F5BFC9BE20}"/>
              </a:ext>
            </a:extLst>
          </p:cNvPr>
          <p:cNvSpPr txBox="1"/>
          <p:nvPr/>
        </p:nvSpPr>
        <p:spPr>
          <a:xfrm rot="20115231">
            <a:off x="19602" y="3950821"/>
            <a:ext cx="2605919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Last RED </a:t>
            </a:r>
            <a:r>
              <a:rPr lang="de-DE" dirty="0" err="1">
                <a:solidFill>
                  <a:srgbClr val="FF0000"/>
                </a:solidFill>
              </a:rPr>
              <a:t>retreat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2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5666084" y="3351296"/>
              <a:ext cx="34689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185547" y="1355188"/>
              <a:ext cx="2906979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5732967" y="1606917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100*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644000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530145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2023 (ACC proposal from last research retreat)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282945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499837" y="3023743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1" name="Gestreifter Pfeil nach rechts 10">
            <a:extLst>
              <a:ext uri="{FF2B5EF4-FFF2-40B4-BE49-F238E27FC236}">
                <a16:creationId xmlns:a16="http://schemas.microsoft.com/office/drawing/2014/main" id="{476E86E8-4DDE-7E36-0F10-D10A47E25589}"/>
              </a:ext>
            </a:extLst>
          </p:cNvPr>
          <p:cNvSpPr/>
          <p:nvPr/>
        </p:nvSpPr>
        <p:spPr>
          <a:xfrm>
            <a:off x="4796769" y="2736777"/>
            <a:ext cx="881914" cy="9552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F0A3339C-1F9F-FED0-F711-4192B77C8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5F1AE53-884C-4B6E-D3CE-A203AFE71AD1}"/>
              </a:ext>
            </a:extLst>
          </p:cNvPr>
          <p:cNvSpPr txBox="1"/>
          <p:nvPr/>
        </p:nvSpPr>
        <p:spPr>
          <a:xfrm rot="20115231">
            <a:off x="19602" y="3950821"/>
            <a:ext cx="2605919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Last RED </a:t>
            </a:r>
            <a:r>
              <a:rPr lang="de-DE" dirty="0" err="1">
                <a:solidFill>
                  <a:srgbClr val="FF0000"/>
                </a:solidFill>
              </a:rPr>
              <a:t>retreat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0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230397"/>
            <a:ext cx="6186954" cy="590668"/>
          </a:xfrm>
        </p:spPr>
        <p:txBody>
          <a:bodyPr/>
          <a:lstStyle/>
          <a:p>
            <a:r>
              <a:rPr lang="en-US" dirty="0"/>
              <a:t>ACC/FAIR Developments in schedule since last research retreat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project Re-baselining lead to changes in commissioning timeline</a:t>
            </a:r>
          </a:p>
          <a:p>
            <a:endParaRPr lang="en-US" dirty="0"/>
          </a:p>
          <a:p>
            <a:r>
              <a:rPr lang="en-US" dirty="0"/>
              <a:t>FCC is planned to be ready for operation Q1 2026</a:t>
            </a:r>
          </a:p>
          <a:p>
            <a:endParaRPr lang="en-GB" dirty="0"/>
          </a:p>
          <a:p>
            <a:r>
              <a:rPr lang="en-GB" dirty="0"/>
              <a:t>In 2026 new UNILAC control system will be in operation for the first time in a production run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adoptions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AFC612C9-F93D-4506-FBA2-16B8F5814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263337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5666084" y="3351296"/>
              <a:ext cx="34689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5732967" y="1606917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100*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644000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86522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2023 (FAIR Re-Baselining update)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OP ready</a:t>
            </a:r>
          </a:p>
          <a:p>
            <a:pPr algn="l"/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282945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499837" y="3023743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22FAF82-39A9-6B96-4B1D-E96940494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183232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4519186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b="1" dirty="0"/>
              <a:t>DRAFT (opportunity for more physics)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723886" y="1939450"/>
            <a:ext cx="412633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887B80F4-8967-BC4E-C116-C5A99779D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118978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5750292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b="1"/>
            </a:lvl1pPr>
          </a:lstStyle>
          <a:p>
            <a:r>
              <a:rPr lang="en-GB" dirty="0"/>
              <a:t>DRAFT (ACC proposal for engineering run in 2026)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61E422DC-3002-CA9B-74FB-2C68BACDE92A}"/>
              </a:ext>
            </a:extLst>
          </p:cNvPr>
          <p:cNvSpPr/>
          <p:nvPr/>
        </p:nvSpPr>
        <p:spPr>
          <a:xfrm>
            <a:off x="2466425" y="1083830"/>
            <a:ext cx="344940" cy="7607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786FDCEF-F0EA-A4DF-DDE2-D7D7D8A2266A}"/>
              </a:ext>
            </a:extLst>
          </p:cNvPr>
          <p:cNvSpPr txBox="1"/>
          <p:nvPr/>
        </p:nvSpPr>
        <p:spPr>
          <a:xfrm>
            <a:off x="3185526" y="1929211"/>
            <a:ext cx="133241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7030A0"/>
                </a:solidFill>
              </a:rPr>
              <a:t>engineering-runs</a:t>
            </a:r>
          </a:p>
        </p:txBody>
      </p:sp>
      <p:cxnSp>
        <p:nvCxnSpPr>
          <p:cNvPr id="100" name="Gewinkelte Verbindung 22">
            <a:extLst>
              <a:ext uri="{FF2B5EF4-FFF2-40B4-BE49-F238E27FC236}">
                <a16:creationId xmlns:a16="http://schemas.microsoft.com/office/drawing/2014/main" id="{9776F756-11F2-2168-6581-CF62F6425455}"/>
              </a:ext>
            </a:extLst>
          </p:cNvPr>
          <p:cNvCxnSpPr>
            <a:stCxn id="99" idx="3"/>
            <a:endCxn id="123" idx="2"/>
          </p:cNvCxnSpPr>
          <p:nvPr/>
        </p:nvCxnSpPr>
        <p:spPr>
          <a:xfrm flipV="1">
            <a:off x="4517942" y="1848909"/>
            <a:ext cx="407970" cy="21880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25">
            <a:extLst>
              <a:ext uri="{FF2B5EF4-FFF2-40B4-BE49-F238E27FC236}">
                <a16:creationId xmlns:a16="http://schemas.microsoft.com/office/drawing/2014/main" id="{12CD4011-0D39-348E-A339-D7A436F91779}"/>
              </a:ext>
            </a:extLst>
          </p:cNvPr>
          <p:cNvCxnSpPr>
            <a:stCxn id="99" idx="1"/>
            <a:endCxn id="97" idx="2"/>
          </p:cNvCxnSpPr>
          <p:nvPr/>
        </p:nvCxnSpPr>
        <p:spPr>
          <a:xfrm rot="10800000">
            <a:off x="2638896" y="1844539"/>
            <a:ext cx="546631" cy="22317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723886" y="1939450"/>
            <a:ext cx="412633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5150" y="1126728"/>
            <a:ext cx="274204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6669" y="1618427"/>
            <a:ext cx="272830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4766796" y="1089669"/>
            <a:ext cx="318231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C8E7F06C-844A-B558-B527-E947F1287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46450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749744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b="1"/>
            </a:lvl1pPr>
          </a:lstStyle>
          <a:p>
            <a:r>
              <a:rPr lang="en-GB" dirty="0"/>
              <a:t>DRAFT (possible compensation)</a:t>
            </a: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61E422DC-3002-CA9B-74FB-2C68BACDE92A}"/>
              </a:ext>
            </a:extLst>
          </p:cNvPr>
          <p:cNvSpPr/>
          <p:nvPr/>
        </p:nvSpPr>
        <p:spPr>
          <a:xfrm>
            <a:off x="2466425" y="1083830"/>
            <a:ext cx="344940" cy="7607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786FDCEF-F0EA-A4DF-DDE2-D7D7D8A2266A}"/>
              </a:ext>
            </a:extLst>
          </p:cNvPr>
          <p:cNvSpPr txBox="1"/>
          <p:nvPr/>
        </p:nvSpPr>
        <p:spPr>
          <a:xfrm>
            <a:off x="3185526" y="1929211"/>
            <a:ext cx="133241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7030A0"/>
                </a:solidFill>
              </a:rPr>
              <a:t>engineering-runs</a:t>
            </a:r>
          </a:p>
        </p:txBody>
      </p:sp>
      <p:cxnSp>
        <p:nvCxnSpPr>
          <p:cNvPr id="100" name="Gewinkelte Verbindung 22">
            <a:extLst>
              <a:ext uri="{FF2B5EF4-FFF2-40B4-BE49-F238E27FC236}">
                <a16:creationId xmlns:a16="http://schemas.microsoft.com/office/drawing/2014/main" id="{9776F756-11F2-2168-6581-CF62F6425455}"/>
              </a:ext>
            </a:extLst>
          </p:cNvPr>
          <p:cNvCxnSpPr>
            <a:stCxn id="99" idx="3"/>
            <a:endCxn id="127" idx="2"/>
          </p:cNvCxnSpPr>
          <p:nvPr/>
        </p:nvCxnSpPr>
        <p:spPr>
          <a:xfrm flipV="1">
            <a:off x="4517942" y="1848909"/>
            <a:ext cx="407970" cy="21880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25">
            <a:extLst>
              <a:ext uri="{FF2B5EF4-FFF2-40B4-BE49-F238E27FC236}">
                <a16:creationId xmlns:a16="http://schemas.microsoft.com/office/drawing/2014/main" id="{12CD4011-0D39-348E-A339-D7A436F91779}"/>
              </a:ext>
            </a:extLst>
          </p:cNvPr>
          <p:cNvCxnSpPr>
            <a:stCxn id="99" idx="1"/>
            <a:endCxn id="97" idx="2"/>
          </p:cNvCxnSpPr>
          <p:nvPr/>
        </p:nvCxnSpPr>
        <p:spPr>
          <a:xfrm rot="10800000">
            <a:off x="2638896" y="1844539"/>
            <a:ext cx="546631" cy="22317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260302" y="1939450"/>
            <a:ext cx="876217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5150" y="1126728"/>
            <a:ext cx="274204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6669" y="1618427"/>
            <a:ext cx="272830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4766796" y="1089669"/>
            <a:ext cx="318231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357252" y="1111410"/>
            <a:ext cx="2727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351813" y="1610935"/>
            <a:ext cx="278151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700" dirty="0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12197" y="1116601"/>
            <a:ext cx="49188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140+30</a:t>
            </a:r>
            <a:endParaRPr lang="en-US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12197" y="1611643"/>
            <a:ext cx="491885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100+30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6F0A4CC1-BB89-5811-97EA-1ACCDDE6A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66027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12197" y="1116601"/>
            <a:ext cx="49188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140+30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925912" y="1117089"/>
            <a:ext cx="274204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4365298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b="1"/>
            </a:lvl1pPr>
          </a:lstStyle>
          <a:p>
            <a:r>
              <a:rPr lang="en-GB" dirty="0"/>
              <a:t>DRAFT (fire protection renovation EH)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12197" y="1611643"/>
            <a:ext cx="491885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100+30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937431" y="1608788"/>
            <a:ext cx="272830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724019" y="1598921"/>
            <a:ext cx="340036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61E422DC-3002-CA9B-74FB-2C68BACDE92A}"/>
              </a:ext>
            </a:extLst>
          </p:cNvPr>
          <p:cNvSpPr/>
          <p:nvPr/>
        </p:nvSpPr>
        <p:spPr>
          <a:xfrm>
            <a:off x="2466425" y="1083830"/>
            <a:ext cx="344940" cy="7607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4907558" y="1080030"/>
            <a:ext cx="318231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786FDCEF-F0EA-A4DF-DDE2-D7D7D8A2266A}"/>
              </a:ext>
            </a:extLst>
          </p:cNvPr>
          <p:cNvSpPr txBox="1"/>
          <p:nvPr/>
        </p:nvSpPr>
        <p:spPr>
          <a:xfrm>
            <a:off x="3185526" y="1929211"/>
            <a:ext cx="133241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7030A0"/>
                </a:solidFill>
              </a:rPr>
              <a:t>engineering-runs</a:t>
            </a:r>
          </a:p>
        </p:txBody>
      </p:sp>
      <p:cxnSp>
        <p:nvCxnSpPr>
          <p:cNvPr id="100" name="Gewinkelte Verbindung 22">
            <a:extLst>
              <a:ext uri="{FF2B5EF4-FFF2-40B4-BE49-F238E27FC236}">
                <a16:creationId xmlns:a16="http://schemas.microsoft.com/office/drawing/2014/main" id="{9776F756-11F2-2168-6581-CF62F6425455}"/>
              </a:ext>
            </a:extLst>
          </p:cNvPr>
          <p:cNvCxnSpPr>
            <a:stCxn id="99" idx="3"/>
            <a:endCxn id="98" idx="2"/>
          </p:cNvCxnSpPr>
          <p:nvPr/>
        </p:nvCxnSpPr>
        <p:spPr>
          <a:xfrm flipV="1">
            <a:off x="4517942" y="1839270"/>
            <a:ext cx="548732" cy="228441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25">
            <a:extLst>
              <a:ext uri="{FF2B5EF4-FFF2-40B4-BE49-F238E27FC236}">
                <a16:creationId xmlns:a16="http://schemas.microsoft.com/office/drawing/2014/main" id="{12CD4011-0D39-348E-A339-D7A436F91779}"/>
              </a:ext>
            </a:extLst>
          </p:cNvPr>
          <p:cNvCxnSpPr>
            <a:stCxn id="99" idx="1"/>
            <a:endCxn id="97" idx="2"/>
          </p:cNvCxnSpPr>
          <p:nvPr/>
        </p:nvCxnSpPr>
        <p:spPr>
          <a:xfrm rot="10800000">
            <a:off x="2638896" y="1844539"/>
            <a:ext cx="546631" cy="22317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6190079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260302" y="1939450"/>
            <a:ext cx="876217" cy="252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to fail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357252" y="1111410"/>
            <a:ext cx="2727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5351813" y="1610935"/>
            <a:ext cx="278151" cy="1985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700" dirty="0"/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4331287" y="1115168"/>
            <a:ext cx="557086" cy="667651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endParaRPr lang="de-DE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renovation</a:t>
            </a:r>
            <a:endParaRPr lang="de-DE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07" name="Grafik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62" y="2581180"/>
            <a:ext cx="1963457" cy="13049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17" name="Gewinkelter Verbinder 16"/>
          <p:cNvCxnSpPr>
            <a:stCxn id="107" idx="3"/>
            <a:endCxn id="127" idx="2"/>
          </p:cNvCxnSpPr>
          <p:nvPr/>
        </p:nvCxnSpPr>
        <p:spPr>
          <a:xfrm flipV="1">
            <a:off x="3207619" y="1782819"/>
            <a:ext cx="1402211" cy="1450833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20791571">
            <a:off x="2166894" y="3350391"/>
            <a:ext cx="92463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</a:rPr>
              <a:t>now </a:t>
            </a:r>
          </a:p>
          <a:p>
            <a:pPr algn="l"/>
            <a:r>
              <a:rPr lang="en-US" sz="900" dirty="0">
                <a:solidFill>
                  <a:schemeClr val="bg1"/>
                </a:solidFill>
              </a:rPr>
              <a:t>included</a:t>
            </a:r>
          </a:p>
        </p:txBody>
      </p:sp>
      <p:sp>
        <p:nvSpPr>
          <p:cNvPr id="108" name="Textfeld 107"/>
          <p:cNvSpPr txBox="1"/>
          <p:nvPr/>
        </p:nvSpPr>
        <p:spPr>
          <a:xfrm rot="3012809">
            <a:off x="1764618" y="3605452"/>
            <a:ext cx="76276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</a:rPr>
              <a:t>still </a:t>
            </a:r>
          </a:p>
          <a:p>
            <a:pPr algn="l"/>
            <a:r>
              <a:rPr lang="en-US" sz="800" dirty="0">
                <a:solidFill>
                  <a:schemeClr val="bg1"/>
                </a:solidFill>
              </a:rPr>
              <a:t>missing</a:t>
            </a: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925CF88-96EE-5C1F-629E-14826EADE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426571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2234703" y="1259792"/>
            <a:ext cx="40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2023 Shutdown and engineering run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558207" y="2327872"/>
            <a:ext cx="466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physics beam time blocks 2024+25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88ED53-5D1A-624B-B113-DFACF5672D3A}"/>
              </a:ext>
            </a:extLst>
          </p:cNvPr>
          <p:cNvSpPr txBox="1"/>
          <p:nvPr/>
        </p:nvSpPr>
        <p:spPr>
          <a:xfrm>
            <a:off x="4800600" y="3335296"/>
            <a:ext cx="297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Operation perspectives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5" y="2167246"/>
            <a:ext cx="1085850" cy="118586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3" y="916533"/>
            <a:ext cx="820687" cy="12551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1D878C-0AC6-854F-9FEE-B99E6CF8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07" y="3820299"/>
            <a:ext cx="1776670" cy="1086624"/>
          </a:xfrm>
          <a:prstGeom prst="rect">
            <a:avLst/>
          </a:prstGeom>
        </p:spPr>
      </p:pic>
      <p:sp>
        <p:nvSpPr>
          <p:cNvPr id="12" name="Wolke 11">
            <a:extLst>
              <a:ext uri="{FF2B5EF4-FFF2-40B4-BE49-F238E27FC236}">
                <a16:creationId xmlns:a16="http://schemas.microsoft.com/office/drawing/2014/main" id="{5C685210-6A54-5840-A295-378311DD52AC}"/>
              </a:ext>
            </a:extLst>
          </p:cNvPr>
          <p:cNvSpPr/>
          <p:nvPr/>
        </p:nvSpPr>
        <p:spPr>
          <a:xfrm>
            <a:off x="4343400" y="3200400"/>
            <a:ext cx="3543300" cy="914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211500BF-54EC-FC42-983C-D10458B27892}"/>
              </a:ext>
            </a:extLst>
          </p:cNvPr>
          <p:cNvSpPr/>
          <p:nvPr/>
        </p:nvSpPr>
        <p:spPr>
          <a:xfrm>
            <a:off x="4572000" y="3943350"/>
            <a:ext cx="171450" cy="1143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378592-B271-95FC-A848-0B1381ED95BD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Outlook</a:t>
            </a:r>
          </a:p>
        </p:txBody>
      </p:sp>
      <p:sp>
        <p:nvSpPr>
          <p:cNvPr id="3" name="Foliennummernplatzhalter 7">
            <a:extLst>
              <a:ext uri="{FF2B5EF4-FFF2-40B4-BE49-F238E27FC236}">
                <a16:creationId xmlns:a16="http://schemas.microsoft.com/office/drawing/2014/main" id="{D9A56855-0152-811F-6BFF-0CC350D7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27D850-DF7A-AF77-08E2-87D867F7F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10893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EF5B3-8569-FFF1-F65A-58E5A0F5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Shutdown Status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370C33-4A63-8899-CC7E-5DD4C697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7840FD-C7AF-EC47-7A1C-BE9A706B0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134"/>
            <a:ext cx="7693153" cy="246986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23CA74-50A9-266E-083B-86412D68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594" y="3094028"/>
            <a:ext cx="5145023" cy="181907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LA16 Air Cooling System finished and commissioning is ongoing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Roots pumps stand (UNILAC stripper area) </a:t>
            </a:r>
          </a:p>
          <a:p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Unilac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super lens rods are exchanged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SIS18 µ-Spill Cavity is installed and ready for first test in Eng.-Run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SIS18 e-Septum is repaired</a:t>
            </a:r>
          </a:p>
          <a:p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Cryring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will be ready for operation by end of October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ESR will be ready for operation by Dec. 18</a:t>
            </a:r>
            <a:r>
              <a:rPr lang="en-GB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BB669B-A573-8B46-FB6C-FCACB1C5AFEA}"/>
              </a:ext>
            </a:extLst>
          </p:cNvPr>
          <p:cNvSpPr txBox="1"/>
          <p:nvPr/>
        </p:nvSpPr>
        <p:spPr>
          <a:xfrm>
            <a:off x="422568" y="3723887"/>
            <a:ext cx="2477217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this is our main risk, so</a:t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process is closely </a:t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controlled by operations</a:t>
            </a:r>
          </a:p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GB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1873801-382C-AC4F-A82E-FB56828952A5}"/>
              </a:ext>
            </a:extLst>
          </p:cNvPr>
          <p:cNvCxnSpPr>
            <a:stCxn id="8" idx="3"/>
          </p:cNvCxnSpPr>
          <p:nvPr/>
        </p:nvCxnSpPr>
        <p:spPr>
          <a:xfrm>
            <a:off x="2899785" y="4324052"/>
            <a:ext cx="1151007" cy="449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588FC073-36AC-2FF5-46C1-53CDC63C2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245431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4DE00-4CC1-C0AA-AE76-ACA231B2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Run 2023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ED8F076-C6E0-DB31-B633-D18BBB7E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84" y="997420"/>
            <a:ext cx="8813279" cy="293344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1A7262-6C14-2420-6EAA-E81F3F34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ACDFE8-2370-6411-211C-BE454BF1C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A671B61-6165-57C9-F85B-40234B31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47" y="2713593"/>
            <a:ext cx="2209272" cy="161564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CED3D8C-8439-E86B-686A-4669C1ED0F85}"/>
              </a:ext>
            </a:extLst>
          </p:cNvPr>
          <p:cNvSpPr txBox="1"/>
          <p:nvPr/>
        </p:nvSpPr>
        <p:spPr>
          <a:xfrm>
            <a:off x="249662" y="3994773"/>
            <a:ext cx="4780411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framework plan coordinated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machine studies proposals evaluated and prioritized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detailed planning is ongoing</a:t>
            </a:r>
          </a:p>
        </p:txBody>
      </p:sp>
    </p:spTree>
    <p:extLst>
      <p:ext uri="{BB962C8B-B14F-4D97-AF65-F5344CB8AC3E}">
        <p14:creationId xmlns:p14="http://schemas.microsoft.com/office/powerpoint/2010/main" val="138974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input for Engineering run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45532"/>
            <a:ext cx="4820971" cy="3672593"/>
          </a:xfrm>
        </p:spPr>
        <p:txBody>
          <a:bodyPr/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Er-beam verification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208-Pb high rate (1Hz)</a:t>
            </a:r>
          </a:p>
          <a:p>
            <a:r>
              <a:rPr lang="en-US" sz="1000" b="1" dirty="0">
                <a:solidFill>
                  <a:schemeClr val="accent5">
                    <a:lumMod val="75000"/>
                  </a:schemeClr>
                </a:solidFill>
              </a:rPr>
              <a:t>SHE: 54-Cr beam verification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High current campaign ( incl. extraction)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Dual isotope beam development for medical physics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Pion production evaluation run for HADES incl. µ-spill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Spill structure</a:t>
            </a:r>
          </a:p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HEST beam transport HTA, HHT (transmission, stability, focus)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FRS re-commissioning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ESR – HTA beam transport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FRS-ESR beam transport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SIS-ESR beam transport for 2</a:t>
            </a:r>
            <a:r>
              <a:rPr lang="en-US" sz="1000" b="1" baseline="30000" dirty="0">
                <a:solidFill>
                  <a:schemeClr val="bg1">
                    <a:lumMod val="75000"/>
                  </a:schemeClr>
                </a:solidFill>
              </a:rPr>
              <a:t>nd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 beams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ESR deceleration and isochronous mode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SIS-ESR-CRY optimization aiming for CRY int. increase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HITRAP commissioning</a:t>
            </a:r>
          </a:p>
          <a:p>
            <a:pPr marL="0" indent="0">
              <a:buNone/>
            </a:pPr>
            <a:endParaRPr lang="en-US" sz="1000" b="1" dirty="0">
              <a:solidFill>
                <a:srgbClr val="00B0F0"/>
              </a:solidFill>
            </a:endParaRPr>
          </a:p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DESPEC: detector tests</a:t>
            </a:r>
          </a:p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parallel beam for </a:t>
            </a:r>
            <a:r>
              <a:rPr lang="en-US" sz="1000" b="1" dirty="0" err="1">
                <a:solidFill>
                  <a:schemeClr val="bg1">
                    <a:lumMod val="65000"/>
                  </a:schemeClr>
                </a:solidFill>
              </a:rPr>
              <a:t>Cryring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 experiments with local source</a:t>
            </a:r>
          </a:p>
          <a:p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A56B0A4-CC46-40D2-F514-9C982C90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8CC5D3-E257-27A8-D3BE-9B3207E265C6}"/>
              </a:ext>
            </a:extLst>
          </p:cNvPr>
          <p:cNvSpPr txBox="1"/>
          <p:nvPr/>
        </p:nvSpPr>
        <p:spPr>
          <a:xfrm>
            <a:off x="4638179" y="1204868"/>
            <a:ext cx="3487123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1400" b="1" dirty="0"/>
              <a:t>ACC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operator training and Trans FAIR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FAIR booster mode</a:t>
            </a:r>
            <a:endParaRPr lang="en-US" sz="1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test operation for FAIR in-kind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measurement of standard beam parameters behind SIS18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open slots for prioritized machine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parallel beam for </a:t>
            </a:r>
            <a:r>
              <a:rPr lang="en-US" sz="1400" dirty="0" err="1">
                <a:solidFill>
                  <a:schemeClr val="tx1"/>
                </a:solidFill>
              </a:rPr>
              <a:t>cw</a:t>
            </a:r>
            <a:r>
              <a:rPr lang="en-US" sz="1400" dirty="0">
                <a:solidFill>
                  <a:schemeClr val="tx1"/>
                </a:solidFill>
              </a:rPr>
              <a:t>-demonstrator operation</a:t>
            </a: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92C690D8-8C30-05BE-B512-A76E64ABD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45AB778-B4AF-F7C8-FFA3-26A21858C971}"/>
              </a:ext>
            </a:extLst>
          </p:cNvPr>
          <p:cNvSpPr txBox="1"/>
          <p:nvPr/>
        </p:nvSpPr>
        <p:spPr>
          <a:xfrm rot="20705956">
            <a:off x="6385410" y="4019953"/>
            <a:ext cx="2605919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Last RED </a:t>
            </a:r>
            <a:r>
              <a:rPr lang="de-DE" dirty="0" err="1">
                <a:solidFill>
                  <a:srgbClr val="FF0000"/>
                </a:solidFill>
              </a:rPr>
              <a:t>retreat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3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2234703" y="1259792"/>
            <a:ext cx="40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2023 Shutdown and engineering run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558207" y="2327872"/>
            <a:ext cx="466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physics beam time blocks 2024+25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88ED53-5D1A-624B-B113-DFACF5672D3A}"/>
              </a:ext>
            </a:extLst>
          </p:cNvPr>
          <p:cNvSpPr txBox="1"/>
          <p:nvPr/>
        </p:nvSpPr>
        <p:spPr>
          <a:xfrm>
            <a:off x="4800600" y="3335296"/>
            <a:ext cx="297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Operation perspectives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5" y="2167246"/>
            <a:ext cx="1085850" cy="118586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3" y="916533"/>
            <a:ext cx="820687" cy="12551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1D878C-0AC6-854F-9FEE-B99E6CF8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07" y="3820299"/>
            <a:ext cx="1776670" cy="1086624"/>
          </a:xfrm>
          <a:prstGeom prst="rect">
            <a:avLst/>
          </a:prstGeom>
        </p:spPr>
      </p:pic>
      <p:sp>
        <p:nvSpPr>
          <p:cNvPr id="12" name="Wolke 11">
            <a:extLst>
              <a:ext uri="{FF2B5EF4-FFF2-40B4-BE49-F238E27FC236}">
                <a16:creationId xmlns:a16="http://schemas.microsoft.com/office/drawing/2014/main" id="{5C685210-6A54-5840-A295-378311DD52AC}"/>
              </a:ext>
            </a:extLst>
          </p:cNvPr>
          <p:cNvSpPr/>
          <p:nvPr/>
        </p:nvSpPr>
        <p:spPr>
          <a:xfrm>
            <a:off x="4343400" y="3200400"/>
            <a:ext cx="3543300" cy="914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211500BF-54EC-FC42-983C-D10458B27892}"/>
              </a:ext>
            </a:extLst>
          </p:cNvPr>
          <p:cNvSpPr/>
          <p:nvPr/>
        </p:nvSpPr>
        <p:spPr>
          <a:xfrm>
            <a:off x="4572000" y="3943350"/>
            <a:ext cx="171450" cy="1143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378592-B271-95FC-A848-0B1381ED95BD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Outlook</a:t>
            </a:r>
          </a:p>
        </p:txBody>
      </p:sp>
      <p:sp>
        <p:nvSpPr>
          <p:cNvPr id="3" name="Foliennummernplatzhalter 7">
            <a:extLst>
              <a:ext uri="{FF2B5EF4-FFF2-40B4-BE49-F238E27FC236}">
                <a16:creationId xmlns:a16="http://schemas.microsoft.com/office/drawing/2014/main" id="{D9A56855-0152-811F-6BFF-0CC350D7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27D850-DF7A-AF77-08E2-87D867F7F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160629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6DBDA-8C77-0196-23CA-73EC5FFA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time schedule 2024 v5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B12826-885B-13B9-F57F-A990335D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7A490259-084C-1F62-F63B-76D156F79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D8DB6B-6472-D87E-7BE6-A98152C0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1" y="954382"/>
            <a:ext cx="8709186" cy="39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6DBDA-8C77-0196-23CA-73EC5FFA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time schedule 2025 v2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B12826-885B-13B9-F57F-A990335D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7A490259-084C-1F62-F63B-76D156F79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F9C2EC-69C0-7446-9BE8-695F1957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956654"/>
            <a:ext cx="8239540" cy="39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2234703" y="1259792"/>
            <a:ext cx="405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2023 Shutdown and engineering run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558207" y="2327872"/>
            <a:ext cx="466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Next physics beam time blocks 2024+25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88ED53-5D1A-624B-B113-DFACF5672D3A}"/>
              </a:ext>
            </a:extLst>
          </p:cNvPr>
          <p:cNvSpPr txBox="1"/>
          <p:nvPr/>
        </p:nvSpPr>
        <p:spPr>
          <a:xfrm>
            <a:off x="4800600" y="3335296"/>
            <a:ext cx="297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Operation perspectives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5" y="2167246"/>
            <a:ext cx="1085850" cy="118586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3" y="916533"/>
            <a:ext cx="820687" cy="12551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1D878C-0AC6-854F-9FEE-B99E6CF8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07" y="3820299"/>
            <a:ext cx="1776670" cy="1086624"/>
          </a:xfrm>
          <a:prstGeom prst="rect">
            <a:avLst/>
          </a:prstGeom>
        </p:spPr>
      </p:pic>
      <p:sp>
        <p:nvSpPr>
          <p:cNvPr id="12" name="Wolke 11">
            <a:extLst>
              <a:ext uri="{FF2B5EF4-FFF2-40B4-BE49-F238E27FC236}">
                <a16:creationId xmlns:a16="http://schemas.microsoft.com/office/drawing/2014/main" id="{5C685210-6A54-5840-A295-378311DD52AC}"/>
              </a:ext>
            </a:extLst>
          </p:cNvPr>
          <p:cNvSpPr/>
          <p:nvPr/>
        </p:nvSpPr>
        <p:spPr>
          <a:xfrm>
            <a:off x="4343400" y="3200400"/>
            <a:ext cx="3543300" cy="914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211500BF-54EC-FC42-983C-D10458B27892}"/>
              </a:ext>
            </a:extLst>
          </p:cNvPr>
          <p:cNvSpPr/>
          <p:nvPr/>
        </p:nvSpPr>
        <p:spPr>
          <a:xfrm>
            <a:off x="4572000" y="3943350"/>
            <a:ext cx="171450" cy="1143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378592-B271-95FC-A848-0B1381ED95BD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Outlook</a:t>
            </a:r>
          </a:p>
        </p:txBody>
      </p:sp>
      <p:sp>
        <p:nvSpPr>
          <p:cNvPr id="3" name="Foliennummernplatzhalter 7">
            <a:extLst>
              <a:ext uri="{FF2B5EF4-FFF2-40B4-BE49-F238E27FC236}">
                <a16:creationId xmlns:a16="http://schemas.microsoft.com/office/drawing/2014/main" id="{D9A56855-0152-811F-6BFF-0CC350D7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27D850-DF7A-AF77-08E2-87D867F7F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8635" y="4920459"/>
            <a:ext cx="3610365" cy="267868"/>
          </a:xfrm>
        </p:spPr>
        <p:txBody>
          <a:bodyPr/>
          <a:lstStyle/>
          <a:p>
            <a:pPr algn="l"/>
            <a:r>
              <a:rPr lang="de-DE" dirty="0"/>
              <a:t>Stephan Reimann / Daniel Severin – 2nd GSI/FAIR Research Retreat 2023</a:t>
            </a:r>
          </a:p>
        </p:txBody>
      </p:sp>
    </p:spTree>
    <p:extLst>
      <p:ext uri="{BB962C8B-B14F-4D97-AF65-F5344CB8AC3E}">
        <p14:creationId xmlns:p14="http://schemas.microsoft.com/office/powerpoint/2010/main" val="389232827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1985</Words>
  <Application>Microsoft Macintosh PowerPoint</Application>
  <PresentationFormat>Bildschirmpräsentation (16:9)</PresentationFormat>
  <Paragraphs>574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fair-gsi-folienmaster_2017_onering</vt:lpstr>
      <vt:lpstr>Accelerator operation and beam time  2023 – 2028…</vt:lpstr>
      <vt:lpstr>PowerPoint-Präsentation</vt:lpstr>
      <vt:lpstr>Shutdown Status</vt:lpstr>
      <vt:lpstr>Engineering Run 2023</vt:lpstr>
      <vt:lpstr>RED input for Engineering run 2023</vt:lpstr>
      <vt:lpstr>PowerPoint-Präsentation</vt:lpstr>
      <vt:lpstr>Beam time schedule 2024 v5</vt:lpstr>
      <vt:lpstr>Beam time schedule 2025 v2</vt:lpstr>
      <vt:lpstr>PowerPoint-Präsentation</vt:lpstr>
      <vt:lpstr>FAIR/GSI strategic operation scenario towards FS+</vt:lpstr>
      <vt:lpstr>FAIR/GSI strategic operation scenario towards FS+</vt:lpstr>
      <vt:lpstr>FAIR/GSI strategic operation scenario towards FS+</vt:lpstr>
      <vt:lpstr>ACC/FAIR Developments in schedule since last research retreat</vt:lpstr>
      <vt:lpstr>FAIR/GSI strategic operation scenario towards FS+</vt:lpstr>
      <vt:lpstr>FAIR/GSI strategic operation scenario towards FS+</vt:lpstr>
      <vt:lpstr>FAIR/GSI strategic operation scenario towards FS+</vt:lpstr>
      <vt:lpstr>FAIR/GSI strategic operation scenario towards FS+</vt:lpstr>
      <vt:lpstr>FAIR/GSI strategic operation scenario towards FS+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Microsoft Office User</cp:lastModifiedBy>
  <cp:revision>53</cp:revision>
  <dcterms:created xsi:type="dcterms:W3CDTF">2023-02-08T12:17:06Z</dcterms:created>
  <dcterms:modified xsi:type="dcterms:W3CDTF">2023-07-18T05:43:45Z</dcterms:modified>
</cp:coreProperties>
</file>