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435" r:id="rId3"/>
    <p:sldId id="436" r:id="rId4"/>
    <p:sldId id="437" r:id="rId5"/>
    <p:sldId id="442" r:id="rId6"/>
    <p:sldId id="440" r:id="rId7"/>
    <p:sldId id="441" r:id="rId8"/>
    <p:sldId id="438" r:id="rId9"/>
    <p:sldId id="439" r:id="rId10"/>
    <p:sldId id="433" r:id="rId11"/>
    <p:sldId id="434" r:id="rId12"/>
    <p:sldId id="315" r:id="rId13"/>
    <p:sldId id="316" r:id="rId14"/>
    <p:sldId id="317" r:id="rId15"/>
    <p:sldId id="351" r:id="rId16"/>
    <p:sldId id="353" r:id="rId17"/>
    <p:sldId id="356" r:id="rId18"/>
    <p:sldId id="312" r:id="rId19"/>
    <p:sldId id="313" r:id="rId20"/>
    <p:sldId id="286" r:id="rId21"/>
  </p:sldIdLst>
  <p:sldSz cx="9144000" cy="5143500" type="screen16x9"/>
  <p:notesSz cx="6724650" cy="97742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04B61E9-CA6F-4AAB-A66D-80068AEADA77}">
          <p14:sldIdLst>
            <p14:sldId id="256"/>
            <p14:sldId id="435"/>
          </p14:sldIdLst>
        </p14:section>
        <p14:section name="Upgrade SIS18_GaF" id="{91DA04D5-C488-45FC-9BF0-A26C8A8E53A1}">
          <p14:sldIdLst>
            <p14:sldId id="436"/>
            <p14:sldId id="437"/>
            <p14:sldId id="442"/>
            <p14:sldId id="440"/>
            <p14:sldId id="441"/>
            <p14:sldId id="438"/>
            <p14:sldId id="439"/>
          </p14:sldIdLst>
        </p14:section>
        <p14:section name="Baugenehmigungsrechtliche Instandsetzung" id="{62210FE1-A0A6-49E5-A715-E74CF4EC1E47}">
          <p14:sldIdLst>
            <p14:sldId id="433"/>
            <p14:sldId id="434"/>
            <p14:sldId id="315"/>
            <p14:sldId id="316"/>
            <p14:sldId id="317"/>
            <p14:sldId id="351"/>
            <p14:sldId id="353"/>
            <p14:sldId id="356"/>
            <p14:sldId id="312"/>
            <p14:sldId id="313"/>
          </p14:sldIdLst>
        </p14:section>
        <p14:section name="Ende" id="{4154BF93-D7C6-4D6B-A89A-7981209101A7}">
          <p14:sldIdLst>
            <p14:sldId id="286"/>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esler, Anne" initials="GA" lastIdx="1" clrIdx="0">
    <p:extLst>
      <p:ext uri="{19B8F6BF-5375-455C-9EA6-DF929625EA0E}">
        <p15:presenceInfo xmlns:p15="http://schemas.microsoft.com/office/powerpoint/2012/main" userId="S-1-5-21-839522115-515967899-725345543-40763" providerId="AD"/>
      </p:ext>
    </p:extLst>
  </p:cmAuthor>
  <p:cmAuthor id="2" name="Welker, Sabine" initials="SWe" lastIdx="4" clrIdx="1">
    <p:extLst>
      <p:ext uri="{19B8F6BF-5375-455C-9EA6-DF929625EA0E}">
        <p15:presenceInfo xmlns:p15="http://schemas.microsoft.com/office/powerpoint/2012/main" userId="Welker, Sab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2AF6"/>
    <a:srgbClr val="D9D9D9"/>
    <a:srgbClr val="00FF00"/>
    <a:srgbClr val="DBDBDB"/>
    <a:srgbClr val="CDCDCD"/>
    <a:srgbClr val="E2DF5F"/>
    <a:srgbClr val="D2D2D2"/>
    <a:srgbClr val="D6D6D6"/>
    <a:srgbClr val="D6D633"/>
    <a:srgbClr val="D4D4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8" autoAdjust="0"/>
    <p:restoredTop sz="90786" autoAdjust="0"/>
  </p:normalViewPr>
  <p:slideViewPr>
    <p:cSldViewPr snapToGrid="0" snapToObjects="1">
      <p:cViewPr varScale="1">
        <p:scale>
          <a:sx n="131" d="100"/>
          <a:sy n="131" d="100"/>
        </p:scale>
        <p:origin x="582"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09079" y="0"/>
            <a:ext cx="2914015" cy="488712"/>
          </a:xfrm>
          <a:prstGeom prst="rect">
            <a:avLst/>
          </a:prstGeom>
        </p:spPr>
        <p:txBody>
          <a:bodyPr vert="horz" lIns="91440" tIns="45720" rIns="91440" bIns="45720" rtlCol="0"/>
          <a:lstStyle>
            <a:lvl1pPr algn="r">
              <a:defRPr sz="1200"/>
            </a:lvl1pPr>
          </a:lstStyle>
          <a:p>
            <a:fld id="{0B851660-0934-124D-A4B3-496C7F320307}" type="datetimeFigureOut">
              <a:rPr lang="de-DE" smtClean="0"/>
              <a:t>17.07.2023</a:t>
            </a:fld>
            <a:endParaRPr lang="de-DE"/>
          </a:p>
        </p:txBody>
      </p:sp>
      <p:sp>
        <p:nvSpPr>
          <p:cNvPr id="4" name="Fußzeilenplatzhalter 3"/>
          <p:cNvSpPr>
            <a:spLocks noGrp="1"/>
          </p:cNvSpPr>
          <p:nvPr>
            <p:ph type="ftr" sz="quarter" idx="2"/>
          </p:nvPr>
        </p:nvSpPr>
        <p:spPr>
          <a:xfrm>
            <a:off x="0" y="9283830"/>
            <a:ext cx="2914015" cy="48871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09079" y="9283830"/>
            <a:ext cx="2914015" cy="488712"/>
          </a:xfrm>
          <a:prstGeom prst="rect">
            <a:avLst/>
          </a:prstGeom>
        </p:spPr>
        <p:txBody>
          <a:bodyPr vert="horz" lIns="91440" tIns="45720" rIns="91440" bIns="45720" rtlCol="0" anchor="b"/>
          <a:lstStyle>
            <a:lvl1pPr algn="r">
              <a:defRPr sz="1200"/>
            </a:lvl1pPr>
          </a:lstStyle>
          <a:p>
            <a:fld id="{7F3A3EDE-7EBB-0F4A-80C2-34DB9D2E2ED3}" type="slidenum">
              <a:rPr lang="de-DE" smtClean="0"/>
              <a:t>‹Nr.›</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98C828EF-C252-394A-93BF-1C478CFA0896}" type="datetimeFigureOut">
              <a:rPr lang="de-DE" smtClean="0"/>
              <a:t>17.07.2023</a:t>
            </a:fld>
            <a:endParaRPr lang="de-DE"/>
          </a:p>
        </p:txBody>
      </p:sp>
      <p:sp>
        <p:nvSpPr>
          <p:cNvPr id="4" name="Folienbildplatzhalter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DAE02386-BEE7-5D4D-B4E7-4BB579C47884}" type="slidenum">
              <a:rPr lang="de-DE" smtClean="0"/>
              <a:t>‹Nr.›</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file:///\\campus\Groups\GA\Projekte-laufend\00_AI-neu_Beschleuniger_BH%20bis%20VR-TU_Ert&#252;chtigung+Genehmigung\20230201_Kostensch&#228;tzung_BH-VR-TU-SH1-4_MMa.xlsx"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file:///\\campus\Groups\GA\Projekte-laufend\00_AI-neu_Hallen_TR-EX-TH%20Ert&#252;chtigung+Genehmigung\20230202_Kostensch&#228;tzung_Hallen%20TR-EX-TH_MMa.xlsx"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1</a:t>
            </a:fld>
            <a:endParaRPr lang="de-DE"/>
          </a:p>
        </p:txBody>
      </p:sp>
    </p:spTree>
    <p:extLst>
      <p:ext uri="{BB962C8B-B14F-4D97-AF65-F5344CB8AC3E}">
        <p14:creationId xmlns:p14="http://schemas.microsoft.com/office/powerpoint/2010/main" val="104300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14</a:t>
            </a:fld>
            <a:endParaRPr lang="de-DE"/>
          </a:p>
        </p:txBody>
      </p:sp>
    </p:spTree>
    <p:extLst>
      <p:ext uri="{BB962C8B-B14F-4D97-AF65-F5344CB8AC3E}">
        <p14:creationId xmlns:p14="http://schemas.microsoft.com/office/powerpoint/2010/main" val="61414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15</a:t>
            </a:fld>
            <a:endParaRPr lang="de-DE"/>
          </a:p>
        </p:txBody>
      </p:sp>
    </p:spTree>
    <p:extLst>
      <p:ext uri="{BB962C8B-B14F-4D97-AF65-F5344CB8AC3E}">
        <p14:creationId xmlns:p14="http://schemas.microsoft.com/office/powerpoint/2010/main" val="59920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16</a:t>
            </a:fld>
            <a:endParaRPr lang="de-DE"/>
          </a:p>
        </p:txBody>
      </p:sp>
    </p:spTree>
    <p:extLst>
      <p:ext uri="{BB962C8B-B14F-4D97-AF65-F5344CB8AC3E}">
        <p14:creationId xmlns:p14="http://schemas.microsoft.com/office/powerpoint/2010/main" val="2525822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 LA24, Altanlage</a:t>
            </a:r>
            <a:r>
              <a:rPr lang="de-DE" baseline="0" dirty="0" smtClean="0"/>
              <a:t> hängt an seidenem Faden. Keine Wartung mehr, kleinere Ertüchtigungsmaßnahmen für die Überbrückung in Planung. Dann nur noch Notbetrieb EH + Abklinganlage möglich… </a:t>
            </a:r>
            <a:r>
              <a:rPr lang="de-DE" dirty="0" smtClean="0"/>
              <a:t> </a:t>
            </a:r>
          </a:p>
          <a:p>
            <a:r>
              <a:rPr lang="de-DE" dirty="0" smtClean="0"/>
              <a:t>Vorab notwendige Sanierung der Krananlage in 2024/2025 (Halle ca. 9</a:t>
            </a:r>
            <a:r>
              <a:rPr lang="de-DE" baseline="0" dirty="0" smtClean="0"/>
              <a:t> Monate ohne Kranfunktion)</a:t>
            </a:r>
            <a:r>
              <a:rPr lang="de-DE" dirty="0" smtClean="0"/>
              <a:t>. Krananlage wird</a:t>
            </a:r>
            <a:r>
              <a:rPr lang="de-DE" baseline="0" dirty="0" smtClean="0"/>
              <a:t> für die Einbringung der neuen LA24 benötigt.</a:t>
            </a:r>
            <a:r>
              <a:rPr lang="de-DE" dirty="0" smtClean="0"/>
              <a:t> </a:t>
            </a:r>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17</a:t>
            </a:fld>
            <a:endParaRPr lang="de-DE"/>
          </a:p>
        </p:txBody>
      </p:sp>
    </p:spTree>
    <p:extLst>
      <p:ext uri="{BB962C8B-B14F-4D97-AF65-F5344CB8AC3E}">
        <p14:creationId xmlns:p14="http://schemas.microsoft.com/office/powerpoint/2010/main" val="227723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dirty="0" smtClean="0">
                <a:solidFill>
                  <a:srgbClr val="00B050"/>
                </a:solidFill>
              </a:rPr>
              <a:t>Hallo Maria,</a:t>
            </a:r>
          </a:p>
          <a:p>
            <a:pPr marL="0" indent="0">
              <a:buNone/>
            </a:pPr>
            <a:r>
              <a:rPr lang="de-DE" sz="1200" dirty="0" smtClean="0">
                <a:solidFill>
                  <a:srgbClr val="00B050"/>
                </a:solidFill>
              </a:rPr>
              <a:t>dieses </a:t>
            </a:r>
            <a:r>
              <a:rPr lang="de-DE" sz="1200" dirty="0" err="1" smtClean="0">
                <a:solidFill>
                  <a:srgbClr val="00B050"/>
                </a:solidFill>
              </a:rPr>
              <a:t>action</a:t>
            </a:r>
            <a:r>
              <a:rPr lang="de-DE" sz="1200" dirty="0" smtClean="0">
                <a:solidFill>
                  <a:srgbClr val="00B050"/>
                </a:solidFill>
              </a:rPr>
              <a:t> item adressiere ich an dich, da ich nicht weiß wer hier PL (PLs) wird/werden.</a:t>
            </a:r>
          </a:p>
          <a:p>
            <a:pPr marL="0" indent="0">
              <a:buNone/>
            </a:pPr>
            <a:r>
              <a:rPr lang="de-DE" sz="1200" dirty="0" smtClean="0">
                <a:solidFill>
                  <a:srgbClr val="00B050"/>
                </a:solidFill>
              </a:rPr>
              <a:t>•	3 neue AI Maßnahmen in die 5_Baukon aufnahmen (Beschleuniger, Hallen und BG)</a:t>
            </a:r>
          </a:p>
          <a:p>
            <a:pPr marL="0" indent="0">
              <a:buNone/>
            </a:pPr>
            <a:r>
              <a:rPr lang="de-DE" sz="1200" dirty="0" smtClean="0">
                <a:solidFill>
                  <a:srgbClr val="00B050"/>
                </a:solidFill>
              </a:rPr>
              <a:t>•	[VORAB für den AR111 Beschluss Vorlage (Erläuterung, Termine, Kosten)]</a:t>
            </a:r>
          </a:p>
          <a:p>
            <a:pPr marL="0" indent="0">
              <a:buNone/>
            </a:pPr>
            <a:r>
              <a:rPr lang="de-DE" sz="1200" dirty="0" smtClean="0">
                <a:solidFill>
                  <a:srgbClr val="00B050"/>
                </a:solidFill>
              </a:rPr>
              <a:t>Am Montag habe ich für uns einen Arbeitstermin eingestellt, um sodann mit dem BMBF einen Vorab Infotermin zu vereinbaren. Ggf. können wir den 16.03.2023 hierfür nutzen (bin mit Hr. Schwarzenberg in Abstimmung). </a:t>
            </a:r>
          </a:p>
          <a:p>
            <a:pPr marL="0" indent="0">
              <a:buNone/>
            </a:pPr>
            <a:endParaRPr lang="de-DE" sz="1200" dirty="0" smtClean="0">
              <a:solidFill>
                <a:srgbClr val="00B050"/>
              </a:solidFill>
            </a:endParaRPr>
          </a:p>
          <a:p>
            <a:pPr marL="0" indent="0">
              <a:buNone/>
            </a:pPr>
            <a:r>
              <a:rPr lang="de-DE" sz="1200" dirty="0" smtClean="0">
                <a:solidFill>
                  <a:srgbClr val="00B050"/>
                </a:solidFill>
              </a:rPr>
              <a:t>Maria hat Kosten zusammengetragen</a:t>
            </a:r>
          </a:p>
          <a:p>
            <a:pPr marL="0" indent="0">
              <a:buNone/>
            </a:pPr>
            <a:r>
              <a:rPr lang="de-DE" sz="1200" dirty="0" smtClean="0">
                <a:solidFill>
                  <a:srgbClr val="00B050"/>
                </a:solidFill>
                <a:hlinkClick r:id="rId3" action="ppaction://hlinkfile"/>
              </a:rPr>
              <a:t>\\campus\Groups\GA\Projekte-laufend\00_AI-neu_Beschleuniger_BH bis </a:t>
            </a:r>
            <a:r>
              <a:rPr lang="de-DE" sz="1200" dirty="0" err="1" smtClean="0">
                <a:solidFill>
                  <a:srgbClr val="00B050"/>
                </a:solidFill>
                <a:hlinkClick r:id="rId3" action="ppaction://hlinkfile"/>
              </a:rPr>
              <a:t>VR-TU_Ertüchtigung+Genehmigung</a:t>
            </a:r>
            <a:r>
              <a:rPr lang="de-DE" sz="1200" dirty="0" smtClean="0">
                <a:solidFill>
                  <a:srgbClr val="00B050"/>
                </a:solidFill>
                <a:hlinkClick r:id="rId3" action="ppaction://hlinkfile"/>
              </a:rPr>
              <a:t>\20230201_Kostenschätzung_BH-VR-TU-SH1-4_MMa.xlsx</a:t>
            </a:r>
            <a:endParaRPr lang="de-DE" sz="1200" dirty="0" smtClean="0">
              <a:solidFill>
                <a:srgbClr val="00B050"/>
              </a:solidFill>
            </a:endParaRPr>
          </a:p>
          <a:p>
            <a:pPr marL="0" indent="0">
              <a:buNone/>
            </a:pPr>
            <a:r>
              <a:rPr lang="de-DE" sz="1200" dirty="0" smtClean="0">
                <a:solidFill>
                  <a:srgbClr val="00B050"/>
                </a:solidFill>
                <a:hlinkClick r:id="rId4" action="ppaction://hlinkfile"/>
              </a:rPr>
              <a:t>\\campus\Groups\GA\Projekte-laufend\00_AI-neu_Hallen_TR-EX-TH </a:t>
            </a:r>
            <a:r>
              <a:rPr lang="de-DE" sz="1200" dirty="0" err="1" smtClean="0">
                <a:solidFill>
                  <a:srgbClr val="00B050"/>
                </a:solidFill>
                <a:hlinkClick r:id="rId4" action="ppaction://hlinkfile"/>
              </a:rPr>
              <a:t>Ertüchtigung+Genehmigung</a:t>
            </a:r>
            <a:r>
              <a:rPr lang="de-DE" sz="1200" dirty="0" smtClean="0">
                <a:solidFill>
                  <a:srgbClr val="00B050"/>
                </a:solidFill>
                <a:hlinkClick r:id="rId4" action="ppaction://hlinkfile"/>
              </a:rPr>
              <a:t>\20230202_Kostenschätzung_Hallen TR-EX-TH_MMa.xlsx</a:t>
            </a:r>
            <a:endParaRPr lang="de-DE" sz="1200" dirty="0" smtClean="0">
              <a:solidFill>
                <a:srgbClr val="00B050"/>
              </a:solidFill>
            </a:endParaRPr>
          </a:p>
        </p:txBody>
      </p:sp>
      <p:sp>
        <p:nvSpPr>
          <p:cNvPr id="4" name="Foliennummernplatzhalter 3"/>
          <p:cNvSpPr>
            <a:spLocks noGrp="1"/>
          </p:cNvSpPr>
          <p:nvPr>
            <p:ph type="sldNum" sz="quarter" idx="10"/>
          </p:nvPr>
        </p:nvSpPr>
        <p:spPr/>
        <p:txBody>
          <a:bodyPr/>
          <a:lstStyle/>
          <a:p>
            <a:fld id="{DAE02386-BEE7-5D4D-B4E7-4BB579C47884}" type="slidenum">
              <a:rPr lang="de-DE" smtClean="0"/>
              <a:t>18</a:t>
            </a:fld>
            <a:endParaRPr lang="de-DE"/>
          </a:p>
        </p:txBody>
      </p:sp>
    </p:spTree>
    <p:extLst>
      <p:ext uri="{BB962C8B-B14F-4D97-AF65-F5344CB8AC3E}">
        <p14:creationId xmlns:p14="http://schemas.microsoft.com/office/powerpoint/2010/main" val="140154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sz="1200" dirty="0" smtClean="0">
              <a:solidFill>
                <a:srgbClr val="00B050"/>
              </a:solidFill>
            </a:endParaRPr>
          </a:p>
        </p:txBody>
      </p:sp>
      <p:sp>
        <p:nvSpPr>
          <p:cNvPr id="4" name="Foliennummernplatzhalter 3"/>
          <p:cNvSpPr>
            <a:spLocks noGrp="1"/>
          </p:cNvSpPr>
          <p:nvPr>
            <p:ph type="sldNum" sz="quarter" idx="10"/>
          </p:nvPr>
        </p:nvSpPr>
        <p:spPr/>
        <p:txBody>
          <a:bodyPr/>
          <a:lstStyle/>
          <a:p>
            <a:fld id="{DAE02386-BEE7-5D4D-B4E7-4BB579C47884}" type="slidenum">
              <a:rPr lang="de-DE" smtClean="0"/>
              <a:t>19</a:t>
            </a:fld>
            <a:endParaRPr lang="de-DE"/>
          </a:p>
        </p:txBody>
      </p:sp>
    </p:spTree>
    <p:extLst>
      <p:ext uri="{BB962C8B-B14F-4D97-AF65-F5344CB8AC3E}">
        <p14:creationId xmlns:p14="http://schemas.microsoft.com/office/powerpoint/2010/main" val="1738602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20</a:t>
            </a:fld>
            <a:endParaRPr lang="de-DE"/>
          </a:p>
        </p:txBody>
      </p:sp>
    </p:spTree>
    <p:extLst>
      <p:ext uri="{BB962C8B-B14F-4D97-AF65-F5344CB8AC3E}">
        <p14:creationId xmlns:p14="http://schemas.microsoft.com/office/powerpoint/2010/main" val="199766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3</a:t>
            </a:fld>
            <a:endParaRPr lang="de-DE"/>
          </a:p>
        </p:txBody>
      </p:sp>
    </p:spTree>
    <p:extLst>
      <p:ext uri="{BB962C8B-B14F-4D97-AF65-F5344CB8AC3E}">
        <p14:creationId xmlns:p14="http://schemas.microsoft.com/office/powerpoint/2010/main" val="351705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200" dirty="0" err="1" smtClean="0"/>
              <a:t>reinrot</a:t>
            </a:r>
            <a:r>
              <a:rPr lang="de-DE" sz="1200" dirty="0" smtClean="0"/>
              <a:t> = </a:t>
            </a:r>
            <a:r>
              <a:rPr lang="de-DE" sz="1200" dirty="0" err="1" smtClean="0"/>
              <a:t>Hämatitbalken</a:t>
            </a:r>
            <a:r>
              <a:rPr lang="de-DE" sz="1200" dirty="0" smtClean="0"/>
              <a:t> neu </a:t>
            </a:r>
            <a:r>
              <a:rPr lang="de-DE" sz="1200" dirty="0" err="1" smtClean="0"/>
              <a:t>rd</a:t>
            </a:r>
            <a:r>
              <a:rPr lang="de-DE" sz="1200" dirty="0" smtClean="0"/>
              <a:t> ca.2fache</a:t>
            </a:r>
            <a:r>
              <a:rPr lang="de-DE" sz="1200" baseline="0" dirty="0" smtClean="0"/>
              <a:t> Dichte</a:t>
            </a:r>
            <a:endParaRPr lang="de-DE" sz="1200" dirty="0" smtClean="0"/>
          </a:p>
          <a:p>
            <a:pPr algn="l"/>
            <a:r>
              <a:rPr lang="de-DE" sz="1200" dirty="0" smtClean="0"/>
              <a:t>grün schmal direkt über RT= Hämatit bestand</a:t>
            </a:r>
          </a:p>
          <a:p>
            <a:pPr algn="l"/>
            <a:r>
              <a:rPr lang="de-DE" sz="1200" dirty="0" smtClean="0"/>
              <a:t>Grüne und blaue Balken = Bestand, teilweise raus und an anderer Stelle wieder rein, oder Überschuss</a:t>
            </a:r>
          </a:p>
          <a:p>
            <a:pPr algn="l"/>
            <a:r>
              <a:rPr lang="de-DE" sz="1200" dirty="0" smtClean="0"/>
              <a:t>gelb= nicht relevant für upgrade SIS18, werden nicht angefasst</a:t>
            </a:r>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4</a:t>
            </a:fld>
            <a:endParaRPr lang="de-DE"/>
          </a:p>
        </p:txBody>
      </p:sp>
    </p:spTree>
    <p:extLst>
      <p:ext uri="{BB962C8B-B14F-4D97-AF65-F5344CB8AC3E}">
        <p14:creationId xmlns:p14="http://schemas.microsoft.com/office/powerpoint/2010/main" val="211764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smtClean="0"/>
              <a:t>Aufgrund des möglichen Mobilkran-Standplatzes (mit entsprechender Standfestigkeit in ca. 25-30m Entfernung) ist die Einbringung  - Auslegerlänge von mindestens 25m, eines Abschirmbalken-Gewichtes von ca. 19 t und in Verbindung mit der lediglich ca. 3,50m hohen Aussparungsöffnung) durch die Fassade nicht möglich. -&gt;Gemäß Angabe BKL- Mobilkrane</a:t>
            </a:r>
          </a:p>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5</a:t>
            </a:fld>
            <a:endParaRPr lang="de-DE"/>
          </a:p>
        </p:txBody>
      </p:sp>
    </p:spTree>
    <p:extLst>
      <p:ext uri="{BB962C8B-B14F-4D97-AF65-F5344CB8AC3E}">
        <p14:creationId xmlns:p14="http://schemas.microsoft.com/office/powerpoint/2010/main" val="151974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9</a:t>
            </a:fld>
            <a:endParaRPr lang="de-DE"/>
          </a:p>
        </p:txBody>
      </p:sp>
    </p:spTree>
    <p:extLst>
      <p:ext uri="{BB962C8B-B14F-4D97-AF65-F5344CB8AC3E}">
        <p14:creationId xmlns:p14="http://schemas.microsoft.com/office/powerpoint/2010/main" val="179378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10</a:t>
            </a:fld>
            <a:endParaRPr lang="de-DE"/>
          </a:p>
        </p:txBody>
      </p:sp>
    </p:spTree>
    <p:extLst>
      <p:ext uri="{BB962C8B-B14F-4D97-AF65-F5344CB8AC3E}">
        <p14:creationId xmlns:p14="http://schemas.microsoft.com/office/powerpoint/2010/main" val="82777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11</a:t>
            </a:fld>
            <a:endParaRPr lang="de-DE"/>
          </a:p>
        </p:txBody>
      </p:sp>
    </p:spTree>
    <p:extLst>
      <p:ext uri="{BB962C8B-B14F-4D97-AF65-F5344CB8AC3E}">
        <p14:creationId xmlns:p14="http://schemas.microsoft.com/office/powerpoint/2010/main" val="2223037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 Plan,</a:t>
            </a:r>
            <a:r>
              <a:rPr lang="de-DE" baseline="0" dirty="0" smtClean="0"/>
              <a:t> GFP</a:t>
            </a:r>
          </a:p>
          <a:p>
            <a:r>
              <a:rPr lang="de-DE" baseline="0" dirty="0" smtClean="0"/>
              <a:t>Brandschutz</a:t>
            </a:r>
            <a:endParaRPr lang="de-DE" dirty="0" smtClean="0"/>
          </a:p>
        </p:txBody>
      </p:sp>
      <p:sp>
        <p:nvSpPr>
          <p:cNvPr id="4" name="Foliennummernplatzhalter 3"/>
          <p:cNvSpPr>
            <a:spLocks noGrp="1"/>
          </p:cNvSpPr>
          <p:nvPr>
            <p:ph type="sldNum" sz="quarter" idx="10"/>
          </p:nvPr>
        </p:nvSpPr>
        <p:spPr/>
        <p:txBody>
          <a:bodyPr/>
          <a:lstStyle/>
          <a:p>
            <a:fld id="{DAE02386-BEE7-5D4D-B4E7-4BB579C47884}" type="slidenum">
              <a:rPr lang="de-DE" smtClean="0"/>
              <a:t>12</a:t>
            </a:fld>
            <a:endParaRPr lang="de-DE"/>
          </a:p>
        </p:txBody>
      </p:sp>
    </p:spTree>
    <p:extLst>
      <p:ext uri="{BB962C8B-B14F-4D97-AF65-F5344CB8AC3E}">
        <p14:creationId xmlns:p14="http://schemas.microsoft.com/office/powerpoint/2010/main" val="3140822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13</a:t>
            </a:fld>
            <a:endParaRPr lang="de-DE"/>
          </a:p>
        </p:txBody>
      </p:sp>
    </p:spTree>
    <p:extLst>
      <p:ext uri="{BB962C8B-B14F-4D97-AF65-F5344CB8AC3E}">
        <p14:creationId xmlns:p14="http://schemas.microsoft.com/office/powerpoint/2010/main" val="2557997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7040B52E-6118-F844-8FBE-85B6AFDC9E2A}"/>
              </a:ext>
            </a:extLst>
          </p:cNvPr>
          <p:cNvGrpSpPr/>
          <p:nvPr userDrawn="1"/>
        </p:nvGrpSpPr>
        <p:grpSpPr>
          <a:xfrm>
            <a:off x="1502578" y="976199"/>
            <a:ext cx="7426269" cy="3877686"/>
            <a:chOff x="1502578" y="976199"/>
            <a:chExt cx="7426269" cy="3877686"/>
          </a:xfrm>
        </p:grpSpPr>
        <p:sp>
          <p:nvSpPr>
            <p:cNvPr id="4" name="Rechteck 3">
              <a:extLst>
                <a:ext uri="{FF2B5EF4-FFF2-40B4-BE49-F238E27FC236}">
                  <a16:creationId xmlns:a16="http://schemas.microsoft.com/office/drawing/2014/main" id="{3FAB316F-95F1-6040-AB6B-EF23A5D58FAF}"/>
                </a:ext>
              </a:extLst>
            </p:cNvPr>
            <p:cNvSpPr/>
            <p:nvPr userDrawn="1"/>
          </p:nvSpPr>
          <p:spPr>
            <a:xfrm>
              <a:off x="7781365" y="3854824"/>
              <a:ext cx="1147482" cy="999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8" name="Grafik 7">
              <a:extLst>
                <a:ext uri="{FF2B5EF4-FFF2-40B4-BE49-F238E27FC236}">
                  <a16:creationId xmlns:a16="http://schemas.microsoft.com/office/drawing/2014/main" id="{9DE39F29-B8C0-C64D-ADFE-A8AFF963CB1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02578" y="976199"/>
              <a:ext cx="6099496" cy="3877686"/>
            </a:xfrm>
            <a:prstGeom prst="rect">
              <a:avLst/>
            </a:prstGeom>
          </p:spPr>
        </p:pic>
      </p:grpSp>
      <p:sp>
        <p:nvSpPr>
          <p:cNvPr id="2" name="Titel 1"/>
          <p:cNvSpPr>
            <a:spLocks noGrp="1"/>
          </p:cNvSpPr>
          <p:nvPr>
            <p:ph type="ctrTitle"/>
          </p:nvPr>
        </p:nvSpPr>
        <p:spPr>
          <a:xfrm>
            <a:off x="2151529" y="2489200"/>
            <a:ext cx="4303059" cy="833774"/>
          </a:xfrm>
        </p:spPr>
        <p:txBody>
          <a:bodyPr anchor="b" anchorCtr="0">
            <a:noAutofit/>
          </a:bodyPr>
          <a:lstStyle>
            <a:lvl1pPr algn="ctr">
              <a:defRPr sz="2400">
                <a:solidFill>
                  <a:srgbClr val="666666"/>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2151529" y="3322973"/>
            <a:ext cx="4303060" cy="531851"/>
          </a:xfrm>
        </p:spPr>
        <p:txBody>
          <a:bodyPr>
            <a:normAutofit/>
          </a:bodyPr>
          <a:lstStyle>
            <a:lvl1pPr marL="0" indent="0" algn="ctr">
              <a:buNone/>
              <a:defRPr sz="15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3" name="Rechteck 12"/>
          <p:cNvSpPr/>
          <p:nvPr userDrawn="1"/>
        </p:nvSpPr>
        <p:spPr>
          <a:xfrm>
            <a:off x="404092" y="4987636"/>
            <a:ext cx="1238442" cy="155864"/>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24099368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Nur Titel">
    <p:spTree>
      <p:nvGrpSpPr>
        <p:cNvPr id="1" name=""/>
        <p:cNvGrpSpPr/>
        <p:nvPr/>
      </p:nvGrpSpPr>
      <p:grpSpPr>
        <a:xfrm>
          <a:off x="0" y="0"/>
          <a:ext cx="0" cy="0"/>
          <a:chOff x="0" y="0"/>
          <a:chExt cx="0" cy="0"/>
        </a:xfrm>
      </p:grpSpPr>
      <p:sp>
        <p:nvSpPr>
          <p:cNvPr id="6"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4" y="130629"/>
            <a:ext cx="6071291" cy="701284"/>
          </a:xfrm>
        </p:spPr>
        <p:txBody>
          <a:bodyPr anchor="b"/>
          <a:lstStyle>
            <a:lvl1pPr marL="0" indent="0" algn="l">
              <a:buNone/>
              <a:defRPr sz="2000" b="1"/>
            </a:lvl1pPr>
          </a:lstStyle>
          <a:p>
            <a:r>
              <a:rPr lang="de-DE" dirty="0"/>
              <a:t>Titel hinzufügen</a:t>
            </a:r>
          </a:p>
        </p:txBody>
      </p:sp>
      <p:pic>
        <p:nvPicPr>
          <p:cNvPr id="3" name="Grafik 2"/>
          <p:cNvPicPr>
            <a:picLocks noChangeAspect="1"/>
          </p:cNvPicPr>
          <p:nvPr userDrawn="1"/>
        </p:nvPicPr>
        <p:blipFill>
          <a:blip r:embed="rId2">
            <a:extLst/>
          </a:blip>
          <a:stretch>
            <a:fillRect/>
          </a:stretch>
        </p:blipFill>
        <p:spPr>
          <a:xfrm>
            <a:off x="4732866" y="1034854"/>
            <a:ext cx="4320000" cy="3803191"/>
          </a:xfrm>
          <a:prstGeom prst="rect">
            <a:avLst/>
          </a:prstGeom>
        </p:spPr>
      </p:pic>
      <p:sp>
        <p:nvSpPr>
          <p:cNvPr id="8" name="Inhaltsplatzhalter 2"/>
          <p:cNvSpPr>
            <a:spLocks noGrp="1"/>
          </p:cNvSpPr>
          <p:nvPr>
            <p:ph sz="half" idx="1"/>
          </p:nvPr>
        </p:nvSpPr>
        <p:spPr>
          <a:xfrm>
            <a:off x="317634" y="1200151"/>
            <a:ext cx="2444884"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pic>
        <p:nvPicPr>
          <p:cNvPr id="5" name="Grafik 4"/>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929944" y="1034854"/>
            <a:ext cx="1702895" cy="3811572"/>
          </a:xfrm>
          <a:prstGeom prst="rect">
            <a:avLst/>
          </a:prstGeom>
        </p:spPr>
      </p:pic>
    </p:spTree>
    <p:extLst>
      <p:ext uri="{BB962C8B-B14F-4D97-AF65-F5344CB8AC3E}">
        <p14:creationId xmlns:p14="http://schemas.microsoft.com/office/powerpoint/2010/main" val="33199888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Nur Titel">
    <p:spTree>
      <p:nvGrpSpPr>
        <p:cNvPr id="1" name=""/>
        <p:cNvGrpSpPr/>
        <p:nvPr/>
      </p:nvGrpSpPr>
      <p:grpSpPr>
        <a:xfrm>
          <a:off x="0" y="0"/>
          <a:ext cx="0" cy="0"/>
          <a:chOff x="0" y="0"/>
          <a:chExt cx="0" cy="0"/>
        </a:xfrm>
      </p:grpSpPr>
      <p:sp>
        <p:nvSpPr>
          <p:cNvPr id="6"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4" y="130629"/>
            <a:ext cx="6071291" cy="701284"/>
          </a:xfrm>
        </p:spPr>
        <p:txBody>
          <a:bodyPr anchor="b"/>
          <a:lstStyle>
            <a:lvl1pPr marL="0" indent="0" algn="l">
              <a:buNone/>
              <a:defRPr sz="2000" b="1"/>
            </a:lvl1pPr>
          </a:lstStyle>
          <a:p>
            <a:r>
              <a:rPr lang="de-DE" dirty="0"/>
              <a:t>Titel hinzufügen</a:t>
            </a:r>
          </a:p>
        </p:txBody>
      </p:sp>
      <p:pic>
        <p:nvPicPr>
          <p:cNvPr id="3" name="Grafik 2"/>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6325" b="13515"/>
          <a:stretch/>
        </p:blipFill>
        <p:spPr>
          <a:xfrm>
            <a:off x="317633" y="1059180"/>
            <a:ext cx="5247653" cy="3703319"/>
          </a:xfrm>
          <a:prstGeom prst="rect">
            <a:avLst/>
          </a:prstGeom>
        </p:spPr>
      </p:pic>
      <p:sp>
        <p:nvSpPr>
          <p:cNvPr id="7" name="Inhaltsplatzhalter 2"/>
          <p:cNvSpPr>
            <a:spLocks noGrp="1"/>
          </p:cNvSpPr>
          <p:nvPr>
            <p:ph sz="half" idx="14"/>
          </p:nvPr>
        </p:nvSpPr>
        <p:spPr>
          <a:xfrm>
            <a:off x="6388925" y="1200151"/>
            <a:ext cx="2321883"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Tree>
    <p:extLst>
      <p:ext uri="{BB962C8B-B14F-4D97-AF65-F5344CB8AC3E}">
        <p14:creationId xmlns:p14="http://schemas.microsoft.com/office/powerpoint/2010/main" val="2540977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6"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4" y="130629"/>
            <a:ext cx="6071291" cy="701284"/>
          </a:xfrm>
        </p:spPr>
        <p:txBody>
          <a:bodyPr anchor="b"/>
          <a:lstStyle>
            <a:lvl1pPr marL="0" indent="0" algn="l">
              <a:buNone/>
              <a:defRPr sz="2000" b="1"/>
            </a:lvl1pPr>
          </a:lstStyle>
          <a:p>
            <a:r>
              <a:rPr lang="de-DE" dirty="0"/>
              <a:t>Titel hinzufügen</a:t>
            </a:r>
          </a:p>
        </p:txBody>
      </p:sp>
      <p:pic>
        <p:nvPicPr>
          <p:cNvPr id="3" name="Grafik 2"/>
          <p:cNvPicPr>
            <a:picLocks noChangeAspect="1"/>
          </p:cNvPicPr>
          <p:nvPr userDrawn="1"/>
        </p:nvPicPr>
        <p:blipFill>
          <a:blip r:embed="rId2"/>
          <a:stretch>
            <a:fillRect/>
          </a:stretch>
        </p:blipFill>
        <p:spPr>
          <a:xfrm>
            <a:off x="2430421" y="1034854"/>
            <a:ext cx="4320000" cy="3803191"/>
          </a:xfrm>
          <a:prstGeom prst="rect">
            <a:avLst/>
          </a:prstGeom>
        </p:spPr>
      </p:pic>
      <p:sp>
        <p:nvSpPr>
          <p:cNvPr id="7" name="Inhaltsplatzhalter 2"/>
          <p:cNvSpPr>
            <a:spLocks noGrp="1"/>
          </p:cNvSpPr>
          <p:nvPr>
            <p:ph sz="half" idx="1"/>
          </p:nvPr>
        </p:nvSpPr>
        <p:spPr>
          <a:xfrm>
            <a:off x="317634" y="1200151"/>
            <a:ext cx="1919028"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9" name="Inhaltsplatzhalter 2"/>
          <p:cNvSpPr>
            <a:spLocks noGrp="1"/>
          </p:cNvSpPr>
          <p:nvPr>
            <p:ph sz="half" idx="14"/>
          </p:nvPr>
        </p:nvSpPr>
        <p:spPr>
          <a:xfrm>
            <a:off x="6944180" y="1200151"/>
            <a:ext cx="1919028"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Tree>
    <p:extLst>
      <p:ext uri="{BB962C8B-B14F-4D97-AF65-F5344CB8AC3E}">
        <p14:creationId xmlns:p14="http://schemas.microsoft.com/office/powerpoint/2010/main" val="2186973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sp>
        <p:nvSpPr>
          <p:cNvPr id="6"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4" y="130629"/>
            <a:ext cx="6071291" cy="701284"/>
          </a:xfrm>
        </p:spPr>
        <p:txBody>
          <a:bodyPr anchor="b"/>
          <a:lstStyle>
            <a:lvl1pPr marL="0" indent="0" algn="l">
              <a:buNone/>
              <a:defRPr sz="2000" b="1"/>
            </a:lvl1pPr>
          </a:lstStyle>
          <a:p>
            <a:r>
              <a:rPr lang="de-DE" dirty="0"/>
              <a:t>Titel hinzufügen</a:t>
            </a:r>
          </a:p>
        </p:txBody>
      </p:sp>
      <p:sp>
        <p:nvSpPr>
          <p:cNvPr id="8" name="Inhaltsplatzhalter 2"/>
          <p:cNvSpPr>
            <a:spLocks noGrp="1"/>
          </p:cNvSpPr>
          <p:nvPr>
            <p:ph sz="half" idx="1"/>
          </p:nvPr>
        </p:nvSpPr>
        <p:spPr>
          <a:xfrm>
            <a:off x="317634" y="1200151"/>
            <a:ext cx="2958418"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pic>
        <p:nvPicPr>
          <p:cNvPr id="5" name="Grafik 4"/>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Effect>
                      <a14:brightnessContrast bright="20000"/>
                    </a14:imgEffect>
                  </a14:imgLayer>
                </a14:imgProps>
              </a:ext>
            </a:extLst>
          </a:blip>
          <a:srcRect b="3131"/>
          <a:stretch/>
        </p:blipFill>
        <p:spPr>
          <a:xfrm>
            <a:off x="3486563" y="1039777"/>
            <a:ext cx="5507576" cy="3798268"/>
          </a:xfrm>
          <a:prstGeom prst="rect">
            <a:avLst/>
          </a:prstGeom>
        </p:spPr>
      </p:pic>
    </p:spTree>
    <p:extLst>
      <p:ext uri="{BB962C8B-B14F-4D97-AF65-F5344CB8AC3E}">
        <p14:creationId xmlns:p14="http://schemas.microsoft.com/office/powerpoint/2010/main" val="167885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sp>
        <p:nvSpPr>
          <p:cNvPr id="6"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4" y="130629"/>
            <a:ext cx="6071291" cy="701284"/>
          </a:xfrm>
        </p:spPr>
        <p:txBody>
          <a:bodyPr anchor="b"/>
          <a:lstStyle>
            <a:lvl1pPr marL="0" indent="0" algn="l">
              <a:buNone/>
              <a:defRPr sz="2000" b="1"/>
            </a:lvl1pPr>
          </a:lstStyle>
          <a:p>
            <a:r>
              <a:rPr lang="de-DE" dirty="0"/>
              <a:t>Titel hinzufügen</a:t>
            </a:r>
          </a:p>
        </p:txBody>
      </p:sp>
      <p:sp>
        <p:nvSpPr>
          <p:cNvPr id="8" name="Inhaltsplatzhalter 2"/>
          <p:cNvSpPr>
            <a:spLocks noGrp="1"/>
          </p:cNvSpPr>
          <p:nvPr>
            <p:ph sz="half" idx="1"/>
          </p:nvPr>
        </p:nvSpPr>
        <p:spPr>
          <a:xfrm>
            <a:off x="317634" y="1200151"/>
            <a:ext cx="2958418"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pic>
        <p:nvPicPr>
          <p:cNvPr id="5" name="Grafik 4"/>
          <p:cNvPicPr>
            <a:picLocks noChangeAspect="1"/>
          </p:cNvPicPr>
          <p:nvPr userDrawn="1"/>
        </p:nvPicPr>
        <p:blipFill rotWithShape="1">
          <a:blip r:embed="rId2"/>
          <a:srcRect b="3131"/>
          <a:stretch/>
        </p:blipFill>
        <p:spPr>
          <a:xfrm>
            <a:off x="3486563" y="1039777"/>
            <a:ext cx="5507576" cy="3798268"/>
          </a:xfrm>
          <a:prstGeom prst="rect">
            <a:avLst/>
          </a:prstGeom>
        </p:spPr>
      </p:pic>
    </p:spTree>
    <p:extLst>
      <p:ext uri="{BB962C8B-B14F-4D97-AF65-F5344CB8AC3E}">
        <p14:creationId xmlns:p14="http://schemas.microsoft.com/office/powerpoint/2010/main" val="3469252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pic>
        <p:nvPicPr>
          <p:cNvPr id="3" name="Grafik 2"/>
          <p:cNvPicPr>
            <a:picLocks noChangeAspect="1"/>
          </p:cNvPicPr>
          <p:nvPr userDrawn="1"/>
        </p:nvPicPr>
        <p:blipFill rotWithShape="1">
          <a:blip r:embed="rId2">
            <a:grayscl/>
            <a:lum bright="40000" contrast="-40000"/>
          </a:blip>
          <a:srcRect l="9178" t="15786" r="9364" b="3881"/>
          <a:stretch/>
        </p:blipFill>
        <p:spPr>
          <a:xfrm>
            <a:off x="1932432" y="1111489"/>
            <a:ext cx="5309616" cy="3699852"/>
          </a:xfrm>
          <a:prstGeom prst="rect">
            <a:avLst/>
          </a:prstGeom>
        </p:spPr>
      </p:pic>
    </p:spTree>
    <p:extLst>
      <p:ext uri="{BB962C8B-B14F-4D97-AF65-F5344CB8AC3E}">
        <p14:creationId xmlns:p14="http://schemas.microsoft.com/office/powerpoint/2010/main" val="617580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itel 1"/>
          <p:cNvSpPr>
            <a:spLocks noGrp="1"/>
          </p:cNvSpPr>
          <p:nvPr>
            <p:ph type="title" hasCustomPrompt="1"/>
          </p:nvPr>
        </p:nvSpPr>
        <p:spPr>
          <a:xfrm>
            <a:off x="422566" y="167080"/>
            <a:ext cx="5978235" cy="623248"/>
          </a:xfrm>
          <a:prstGeom prst="rect">
            <a:avLst/>
          </a:prstGeom>
          <a:ln>
            <a:noFill/>
          </a:ln>
        </p:spPr>
        <p:txBody>
          <a:bodyPr wrap="square" anchor="b">
            <a:noAutofit/>
          </a:bodyPr>
          <a:lstStyle>
            <a:lvl1pPr>
              <a:defRPr sz="1800"/>
            </a:lvl1pPr>
          </a:lstStyle>
          <a:p>
            <a:r>
              <a:rPr lang="de-DE" dirty="0" smtClean="0"/>
              <a:t>Inhalt Abschnitt</a:t>
            </a:r>
            <a:br>
              <a:rPr lang="de-DE" dirty="0" smtClean="0"/>
            </a:br>
            <a:r>
              <a:rPr lang="de-DE" dirty="0" smtClean="0"/>
              <a:t>Inhalt Folie</a:t>
            </a:r>
            <a:endParaRPr lang="de-DE" dirty="0"/>
          </a:p>
        </p:txBody>
      </p:sp>
    </p:spTree>
    <p:extLst>
      <p:ext uri="{BB962C8B-B14F-4D97-AF65-F5344CB8AC3E}">
        <p14:creationId xmlns:p14="http://schemas.microsoft.com/office/powerpoint/2010/main" val="13105053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6" y="203502"/>
            <a:ext cx="5584535" cy="590668"/>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3"/>
          <p:cNvSpPr>
            <a:spLocks noGrp="1"/>
          </p:cNvSpPr>
          <p:nvPr>
            <p:ph type="dt" sz="half" idx="2"/>
          </p:nvPr>
        </p:nvSpPr>
        <p:spPr>
          <a:xfrm>
            <a:off x="7123545" y="4914483"/>
            <a:ext cx="825285" cy="273844"/>
          </a:xfrm>
        </p:spPr>
        <p:txBody>
          <a:bodyPr/>
          <a:lstStyle>
            <a:lvl1pPr>
              <a:defRPr/>
            </a:lvl1pPr>
          </a:lstStyle>
          <a:p>
            <a:r>
              <a:rPr lang="de-DE" dirty="0" smtClean="0"/>
              <a:t>07.07.2023</a:t>
            </a:r>
          </a:p>
        </p:txBody>
      </p:sp>
    </p:spTree>
    <p:extLst>
      <p:ext uri="{BB962C8B-B14F-4D97-AF65-F5344CB8AC3E}">
        <p14:creationId xmlns:p14="http://schemas.microsoft.com/office/powerpoint/2010/main" val="1285094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Formatvorlagen des Textmasters bearbeiten</a:t>
            </a:r>
          </a:p>
        </p:txBody>
      </p:sp>
      <p:sp>
        <p:nvSpPr>
          <p:cNvPr id="13"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4" y="130629"/>
            <a:ext cx="6071291" cy="701284"/>
          </a:xfrm>
        </p:spPr>
        <p:txBody>
          <a:bodyPr anchor="b"/>
          <a:lstStyle>
            <a:lvl1pPr marL="0" indent="0" algn="l">
              <a:buNone/>
              <a:defRPr sz="2000" b="1"/>
            </a:lvl1pPr>
          </a:lstStyle>
          <a:p>
            <a:r>
              <a:rPr lang="de-DE" dirty="0"/>
              <a:t>Titel hinzufügen</a:t>
            </a:r>
          </a:p>
        </p:txBody>
      </p:sp>
    </p:spTree>
    <p:extLst>
      <p:ext uri="{BB962C8B-B14F-4D97-AF65-F5344CB8AC3E}">
        <p14:creationId xmlns:p14="http://schemas.microsoft.com/office/powerpoint/2010/main" val="947664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17634"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dirty="0" smtClean="0"/>
              <a:t>Formatvorlagen des Textmasters bearbeiten</a:t>
            </a:r>
          </a:p>
        </p:txBody>
      </p:sp>
      <p:sp>
        <p:nvSpPr>
          <p:cNvPr id="4" name="Inhaltsplatzhalter 3"/>
          <p:cNvSpPr>
            <a:spLocks noGrp="1"/>
          </p:cNvSpPr>
          <p:nvPr>
            <p:ph sz="half" idx="2"/>
          </p:nvPr>
        </p:nvSpPr>
        <p:spPr>
          <a:xfrm>
            <a:off x="4648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8"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4" y="130629"/>
            <a:ext cx="6071291" cy="701284"/>
          </a:xfrm>
        </p:spPr>
        <p:txBody>
          <a:bodyPr anchor="b"/>
          <a:lstStyle>
            <a:lvl1pPr marL="0" indent="0" algn="l">
              <a:buNone/>
              <a:defRPr sz="2000" b="1"/>
            </a:lvl1pPr>
          </a:lstStyle>
          <a:p>
            <a:r>
              <a:rPr lang="de-DE" dirty="0"/>
              <a:t>Titel hinzufügen</a:t>
            </a:r>
          </a:p>
        </p:txBody>
      </p:sp>
    </p:spTree>
    <p:extLst>
      <p:ext uri="{BB962C8B-B14F-4D97-AF65-F5344CB8AC3E}">
        <p14:creationId xmlns:p14="http://schemas.microsoft.com/office/powerpoint/2010/main" val="28660251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a:srcRect t="8909" b="12571"/>
          <a:stretch/>
        </p:blipFill>
        <p:spPr>
          <a:xfrm>
            <a:off x="1706245" y="962890"/>
            <a:ext cx="5740849" cy="3955575"/>
          </a:xfrm>
          <a:prstGeom prst="rect">
            <a:avLst/>
          </a:prstGeom>
        </p:spPr>
      </p:pic>
      <p:sp>
        <p:nvSpPr>
          <p:cNvPr id="5"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4" y="130629"/>
            <a:ext cx="6071291" cy="701284"/>
          </a:xfrm>
        </p:spPr>
        <p:txBody>
          <a:bodyPr anchor="b"/>
          <a:lstStyle>
            <a:lvl1pPr marL="0" indent="0" algn="l">
              <a:buNone/>
              <a:defRPr sz="2000" b="1"/>
            </a:lvl1pPr>
          </a:lstStyle>
          <a:p>
            <a:r>
              <a:rPr lang="de-DE" dirty="0"/>
              <a:t>Titel hinzufügen</a:t>
            </a:r>
          </a:p>
        </p:txBody>
      </p:sp>
    </p:spTree>
    <p:extLst>
      <p:ext uri="{BB962C8B-B14F-4D97-AF65-F5344CB8AC3E}">
        <p14:creationId xmlns:p14="http://schemas.microsoft.com/office/powerpoint/2010/main" val="33101007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Nur Titel">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8909" b="12571"/>
          <a:stretch/>
        </p:blipFill>
        <p:spPr>
          <a:xfrm>
            <a:off x="1705187" y="962890"/>
            <a:ext cx="5740849" cy="3955575"/>
          </a:xfrm>
          <a:prstGeom prst="rect">
            <a:avLst/>
          </a:prstGeom>
          <a:ln w="3175">
            <a:solidFill>
              <a:schemeClr val="bg1">
                <a:lumMod val="50000"/>
              </a:schemeClr>
            </a:solidFill>
          </a:ln>
        </p:spPr>
      </p:pic>
      <p:sp>
        <p:nvSpPr>
          <p:cNvPr id="4"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4" y="130629"/>
            <a:ext cx="6071291" cy="701284"/>
          </a:xfrm>
        </p:spPr>
        <p:txBody>
          <a:bodyPr anchor="b"/>
          <a:lstStyle>
            <a:lvl1pPr marL="0" indent="0" algn="l">
              <a:buNone/>
              <a:defRPr sz="2000" b="1"/>
            </a:lvl1pPr>
          </a:lstStyle>
          <a:p>
            <a:r>
              <a:rPr lang="de-DE" dirty="0"/>
              <a:t>Titel hinzufügen</a:t>
            </a:r>
          </a:p>
        </p:txBody>
      </p:sp>
      <p:grpSp>
        <p:nvGrpSpPr>
          <p:cNvPr id="6" name="Gruppieren 5"/>
          <p:cNvGrpSpPr/>
          <p:nvPr userDrawn="1"/>
        </p:nvGrpSpPr>
        <p:grpSpPr>
          <a:xfrm>
            <a:off x="1835574" y="4363692"/>
            <a:ext cx="167640" cy="167640"/>
            <a:chOff x="3293745" y="4426983"/>
            <a:chExt cx="167640" cy="167640"/>
          </a:xfrm>
        </p:grpSpPr>
        <p:sp>
          <p:nvSpPr>
            <p:cNvPr id="7" name="Ellipse 6"/>
            <p:cNvSpPr/>
            <p:nvPr userDrawn="1"/>
          </p:nvSpPr>
          <p:spPr>
            <a:xfrm>
              <a:off x="3293745" y="4426983"/>
              <a:ext cx="167640" cy="167640"/>
            </a:xfrm>
            <a:prstGeom prst="ellipse">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DE" sz="1200" dirty="0" err="1" smtClean="0">
                <a:solidFill>
                  <a:schemeClr val="tx1"/>
                </a:solidFill>
              </a:endParaRPr>
            </a:p>
          </p:txBody>
        </p:sp>
        <p:cxnSp>
          <p:nvCxnSpPr>
            <p:cNvPr id="8" name="Gerader Verbinder 7"/>
            <p:cNvCxnSpPr>
              <a:stCxn id="7" idx="2"/>
            </p:cNvCxnSpPr>
            <p:nvPr userDrawn="1"/>
          </p:nvCxnSpPr>
          <p:spPr>
            <a:xfrm>
              <a:off x="3293745" y="4510803"/>
              <a:ext cx="167640"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Gerader Verbinder 8"/>
            <p:cNvCxnSpPr>
              <a:stCxn id="7" idx="4"/>
              <a:endCxn id="7" idx="0"/>
            </p:cNvCxnSpPr>
            <p:nvPr userDrawn="1"/>
          </p:nvCxnSpPr>
          <p:spPr>
            <a:xfrm flipV="1">
              <a:off x="3377565" y="4426983"/>
              <a:ext cx="0" cy="16764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Gerader Verbinder 9"/>
            <p:cNvCxnSpPr/>
            <p:nvPr userDrawn="1"/>
          </p:nvCxnSpPr>
          <p:spPr>
            <a:xfrm flipV="1">
              <a:off x="3377565" y="4426983"/>
              <a:ext cx="0" cy="8167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766380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4" y="130629"/>
            <a:ext cx="6071291" cy="701284"/>
          </a:xfrm>
        </p:spPr>
        <p:txBody>
          <a:bodyPr anchor="b"/>
          <a:lstStyle>
            <a:lvl1pPr marL="0" indent="0" algn="l">
              <a:buNone/>
              <a:defRPr sz="2000" b="1"/>
            </a:lvl1pPr>
          </a:lstStyle>
          <a:p>
            <a:r>
              <a:rPr lang="de-DE" dirty="0"/>
              <a:t>Titel hinzufügen</a:t>
            </a:r>
          </a:p>
        </p:txBody>
      </p:sp>
      <p:pic>
        <p:nvPicPr>
          <p:cNvPr id="3" name="Grafik 2"/>
          <p:cNvPicPr>
            <a:picLocks noChangeAspect="1"/>
          </p:cNvPicPr>
          <p:nvPr userDrawn="1"/>
        </p:nvPicPr>
        <p:blipFill>
          <a:blip r:embed="rId2"/>
          <a:stretch>
            <a:fillRect/>
          </a:stretch>
        </p:blipFill>
        <p:spPr>
          <a:xfrm>
            <a:off x="4732866" y="1034854"/>
            <a:ext cx="4320000" cy="3803191"/>
          </a:xfrm>
          <a:prstGeom prst="rect">
            <a:avLst/>
          </a:prstGeom>
        </p:spPr>
      </p:pic>
      <p:sp>
        <p:nvSpPr>
          <p:cNvPr id="8" name="Inhaltsplatzhalter 2"/>
          <p:cNvSpPr>
            <a:spLocks noGrp="1"/>
          </p:cNvSpPr>
          <p:nvPr>
            <p:ph sz="half" idx="1"/>
          </p:nvPr>
        </p:nvSpPr>
        <p:spPr>
          <a:xfrm>
            <a:off x="317634" y="1200151"/>
            <a:ext cx="4178166"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Tree>
    <p:extLst>
      <p:ext uri="{BB962C8B-B14F-4D97-AF65-F5344CB8AC3E}">
        <p14:creationId xmlns:p14="http://schemas.microsoft.com/office/powerpoint/2010/main" val="38897924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4" y="130629"/>
            <a:ext cx="6071291" cy="701284"/>
          </a:xfrm>
        </p:spPr>
        <p:txBody>
          <a:bodyPr anchor="b"/>
          <a:lstStyle>
            <a:lvl1pPr marL="0" indent="0" algn="l">
              <a:buNone/>
              <a:defRPr sz="2000" b="1"/>
            </a:lvl1pPr>
          </a:lstStyle>
          <a:p>
            <a:r>
              <a:rPr lang="de-DE" dirty="0"/>
              <a:t>Titel hinzufügen</a:t>
            </a:r>
          </a:p>
        </p:txBody>
      </p:sp>
      <p:pic>
        <p:nvPicPr>
          <p:cNvPr id="3" name="Grafik 2"/>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732866" y="1034854"/>
            <a:ext cx="4320000" cy="3803191"/>
          </a:xfrm>
          <a:prstGeom prst="rect">
            <a:avLst/>
          </a:prstGeom>
        </p:spPr>
      </p:pic>
      <p:sp>
        <p:nvSpPr>
          <p:cNvPr id="8" name="Inhaltsplatzhalter 2"/>
          <p:cNvSpPr>
            <a:spLocks noGrp="1"/>
          </p:cNvSpPr>
          <p:nvPr>
            <p:ph sz="half" idx="1"/>
          </p:nvPr>
        </p:nvSpPr>
        <p:spPr>
          <a:xfrm>
            <a:off x="317634" y="1200151"/>
            <a:ext cx="4178166"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Tree>
    <p:extLst>
      <p:ext uri="{BB962C8B-B14F-4D97-AF65-F5344CB8AC3E}">
        <p14:creationId xmlns:p14="http://schemas.microsoft.com/office/powerpoint/2010/main" val="155955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sp>
        <p:nvSpPr>
          <p:cNvPr id="6"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4" y="130629"/>
            <a:ext cx="6071291" cy="701284"/>
          </a:xfrm>
        </p:spPr>
        <p:txBody>
          <a:bodyPr anchor="b"/>
          <a:lstStyle>
            <a:lvl1pPr marL="0" indent="0" algn="l">
              <a:buNone/>
              <a:defRPr sz="2000" b="1"/>
            </a:lvl1pPr>
          </a:lstStyle>
          <a:p>
            <a:r>
              <a:rPr lang="de-DE" dirty="0"/>
              <a:t>Titel hinzufügen</a:t>
            </a:r>
          </a:p>
        </p:txBody>
      </p:sp>
      <p:pic>
        <p:nvPicPr>
          <p:cNvPr id="3" name="Grafik 2"/>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430421" y="1034854"/>
            <a:ext cx="4320000" cy="3803191"/>
          </a:xfrm>
          <a:prstGeom prst="rect">
            <a:avLst/>
          </a:prstGeom>
        </p:spPr>
      </p:pic>
      <p:sp>
        <p:nvSpPr>
          <p:cNvPr id="8" name="Inhaltsplatzhalter 2"/>
          <p:cNvSpPr>
            <a:spLocks noGrp="1"/>
          </p:cNvSpPr>
          <p:nvPr>
            <p:ph sz="half" idx="1"/>
          </p:nvPr>
        </p:nvSpPr>
        <p:spPr>
          <a:xfrm>
            <a:off x="317634" y="1200151"/>
            <a:ext cx="1919028"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7" name="Inhaltsplatzhalter 2"/>
          <p:cNvSpPr>
            <a:spLocks noGrp="1"/>
          </p:cNvSpPr>
          <p:nvPr>
            <p:ph sz="half" idx="14"/>
          </p:nvPr>
        </p:nvSpPr>
        <p:spPr>
          <a:xfrm>
            <a:off x="6944180" y="1200151"/>
            <a:ext cx="1919028"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Tree>
    <p:extLst>
      <p:ext uri="{BB962C8B-B14F-4D97-AF65-F5344CB8AC3E}">
        <p14:creationId xmlns:p14="http://schemas.microsoft.com/office/powerpoint/2010/main" val="15378282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Nur Titel">
    <p:spTree>
      <p:nvGrpSpPr>
        <p:cNvPr id="1" name=""/>
        <p:cNvGrpSpPr/>
        <p:nvPr/>
      </p:nvGrpSpPr>
      <p:grpSpPr>
        <a:xfrm>
          <a:off x="0" y="0"/>
          <a:ext cx="0" cy="0"/>
          <a:chOff x="0" y="0"/>
          <a:chExt cx="0" cy="0"/>
        </a:xfrm>
      </p:grpSpPr>
      <p:sp>
        <p:nvSpPr>
          <p:cNvPr id="6" name="Textplatzhalter 12">
            <a:extLst>
              <a:ext uri="{FF2B5EF4-FFF2-40B4-BE49-F238E27FC236}">
                <a16:creationId xmlns:a16="http://schemas.microsoft.com/office/drawing/2014/main" id="{3BF80593-284C-244D-84D3-4D7255E83ADA}"/>
              </a:ext>
            </a:extLst>
          </p:cNvPr>
          <p:cNvSpPr>
            <a:spLocks noGrp="1"/>
          </p:cNvSpPr>
          <p:nvPr>
            <p:ph type="body" sz="quarter" idx="13" hasCustomPrompt="1"/>
          </p:nvPr>
        </p:nvSpPr>
        <p:spPr>
          <a:xfrm>
            <a:off x="317634" y="130629"/>
            <a:ext cx="6071291" cy="701284"/>
          </a:xfrm>
        </p:spPr>
        <p:txBody>
          <a:bodyPr anchor="b"/>
          <a:lstStyle>
            <a:lvl1pPr marL="0" indent="0" algn="l">
              <a:buNone/>
              <a:defRPr sz="2000" b="1"/>
            </a:lvl1pPr>
          </a:lstStyle>
          <a:p>
            <a:r>
              <a:rPr lang="de-DE" dirty="0"/>
              <a:t>Titel hinzufügen</a:t>
            </a:r>
          </a:p>
        </p:txBody>
      </p:sp>
      <p:pic>
        <p:nvPicPr>
          <p:cNvPr id="3" name="Grafik 2"/>
          <p:cNvPicPr>
            <a:picLocks noChangeAspect="1"/>
          </p:cNvPicPr>
          <p:nvPr userDrawn="1"/>
        </p:nvPicPr>
        <p:blipFill>
          <a:blip r:embed="rId2"/>
          <a:stretch>
            <a:fillRect/>
          </a:stretch>
        </p:blipFill>
        <p:spPr>
          <a:xfrm>
            <a:off x="4732866" y="1034854"/>
            <a:ext cx="4320000" cy="3803191"/>
          </a:xfrm>
          <a:prstGeom prst="rect">
            <a:avLst/>
          </a:prstGeom>
        </p:spPr>
      </p:pic>
      <p:sp>
        <p:nvSpPr>
          <p:cNvPr id="8" name="Inhaltsplatzhalter 2"/>
          <p:cNvSpPr>
            <a:spLocks noGrp="1"/>
          </p:cNvSpPr>
          <p:nvPr>
            <p:ph sz="half" idx="1"/>
          </p:nvPr>
        </p:nvSpPr>
        <p:spPr>
          <a:xfrm>
            <a:off x="317634" y="1200151"/>
            <a:ext cx="2444884"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pic>
        <p:nvPicPr>
          <p:cNvPr id="2" name="Grafik 1"/>
          <p:cNvPicPr>
            <a:picLocks noChangeAspect="1"/>
          </p:cNvPicPr>
          <p:nvPr userDrawn="1"/>
        </p:nvPicPr>
        <p:blipFill>
          <a:blip r:embed="rId3"/>
          <a:stretch>
            <a:fillRect/>
          </a:stretch>
        </p:blipFill>
        <p:spPr>
          <a:xfrm>
            <a:off x="2929944" y="1034854"/>
            <a:ext cx="1702895" cy="3811572"/>
          </a:xfrm>
          <a:prstGeom prst="rect">
            <a:avLst/>
          </a:prstGeom>
        </p:spPr>
      </p:pic>
    </p:spTree>
    <p:extLst>
      <p:ext uri="{BB962C8B-B14F-4D97-AF65-F5344CB8AC3E}">
        <p14:creationId xmlns:p14="http://schemas.microsoft.com/office/powerpoint/2010/main" val="36135748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5049583"/>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609839" y="363875"/>
            <a:ext cx="1129081" cy="376361"/>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826224"/>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727074"/>
            <a:ext cx="201600" cy="201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4949824"/>
            <a:ext cx="203277" cy="203277"/>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317635" y="1088015"/>
            <a:ext cx="8420176" cy="3677689"/>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feld 10"/>
          <p:cNvSpPr txBox="1"/>
          <p:nvPr/>
        </p:nvSpPr>
        <p:spPr>
          <a:xfrm>
            <a:off x="435271" y="4960333"/>
            <a:ext cx="1545930" cy="188119"/>
          </a:xfrm>
          <a:prstGeom prst="rect">
            <a:avLst/>
          </a:prstGeom>
          <a:noFill/>
        </p:spPr>
        <p:txBody>
          <a:bodyPr wrap="square" lIns="36000" tIns="36000" rIns="36000" bIns="36000" rtlCol="0" anchor="ctr">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sz="750" dirty="0">
                <a:solidFill>
                  <a:srgbClr val="333333"/>
                </a:solidFill>
                <a:latin typeface="Arial"/>
                <a:cs typeface="Arial"/>
              </a:rPr>
              <a:t>FAIR GmbH | GSI GmbH</a:t>
            </a:r>
          </a:p>
        </p:txBody>
      </p:sp>
      <p:sp>
        <p:nvSpPr>
          <p:cNvPr id="2" name="Titelplatzhalter 1"/>
          <p:cNvSpPr>
            <a:spLocks noGrp="1"/>
          </p:cNvSpPr>
          <p:nvPr>
            <p:ph type="title"/>
          </p:nvPr>
        </p:nvSpPr>
        <p:spPr>
          <a:xfrm>
            <a:off x="317638" y="231075"/>
            <a:ext cx="6129236" cy="590668"/>
          </a:xfrm>
          <a:prstGeom prst="rect">
            <a:avLst/>
          </a:prstGeom>
        </p:spPr>
        <p:txBody>
          <a:bodyPr vert="horz" lIns="91440" tIns="45720" rIns="91440" bIns="45720" rtlCol="0" anchor="b" anchorCtr="0">
            <a:noAutofit/>
          </a:bodyPr>
          <a:lstStyle/>
          <a:p>
            <a:r>
              <a:rPr lang="de-DE" dirty="0"/>
              <a:t>Mastertitelformat bearbeiten</a:t>
            </a:r>
          </a:p>
        </p:txBody>
      </p:sp>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20" cstate="hqprint">
            <a:extLst>
              <a:ext uri="{28A0092B-C50C-407E-A947-70E740481C1C}">
                <a14:useLocalDpi xmlns:a14="http://schemas.microsoft.com/office/drawing/2010/main"/>
              </a:ext>
            </a:extLst>
          </a:blip>
          <a:stretch>
            <a:fillRect/>
          </a:stretch>
        </p:blipFill>
        <p:spPr>
          <a:xfrm>
            <a:off x="6640829" y="206825"/>
            <a:ext cx="775055" cy="645879"/>
          </a:xfrm>
          <a:prstGeom prst="rect">
            <a:avLst/>
          </a:prstGeom>
        </p:spPr>
      </p:pic>
      <p:sp>
        <p:nvSpPr>
          <p:cNvPr id="14" name="Textfeld 13"/>
          <p:cNvSpPr txBox="1"/>
          <p:nvPr userDrawn="1"/>
        </p:nvSpPr>
        <p:spPr>
          <a:xfrm>
            <a:off x="1782827" y="4947390"/>
            <a:ext cx="5168306" cy="188119"/>
          </a:xfrm>
          <a:prstGeom prst="rect">
            <a:avLst/>
          </a:prstGeom>
          <a:noFill/>
        </p:spPr>
        <p:txBody>
          <a:bodyPr wrap="square" lIns="36000" tIns="36000" rIns="36000" bIns="36000" rtlCol="0" anchor="ctr">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750" dirty="0" smtClean="0">
                <a:solidFill>
                  <a:srgbClr val="333333"/>
                </a:solidFill>
                <a:latin typeface="Arial"/>
                <a:cs typeface="Arial"/>
              </a:rPr>
              <a:t>FAM</a:t>
            </a:r>
            <a:r>
              <a:rPr lang="de-DE" sz="750" baseline="0" dirty="0" smtClean="0">
                <a:solidFill>
                  <a:srgbClr val="333333"/>
                </a:solidFill>
                <a:latin typeface="Arial"/>
                <a:cs typeface="Arial"/>
              </a:rPr>
              <a:t>_BAU | Research Retreat</a:t>
            </a:r>
            <a:endParaRPr lang="de-DE" sz="750" dirty="0">
              <a:solidFill>
                <a:srgbClr val="333333"/>
              </a:solidFill>
              <a:latin typeface="Arial"/>
              <a:cs typeface="Arial"/>
            </a:endParaRPr>
          </a:p>
        </p:txBody>
      </p:sp>
      <p:sp>
        <p:nvSpPr>
          <p:cNvPr id="15" name="Textfeld 14"/>
          <p:cNvSpPr txBox="1"/>
          <p:nvPr userDrawn="1"/>
        </p:nvSpPr>
        <p:spPr>
          <a:xfrm>
            <a:off x="7908250" y="4953861"/>
            <a:ext cx="830670" cy="188119"/>
          </a:xfrm>
          <a:prstGeom prst="rect">
            <a:avLst/>
          </a:prstGeom>
          <a:noFill/>
        </p:spPr>
        <p:txBody>
          <a:bodyPr wrap="square" lIns="36000" tIns="36000" rIns="36000" bIns="36000" rtlCol="0" anchor="ctr">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750" dirty="0" smtClean="0">
                <a:solidFill>
                  <a:srgbClr val="333333"/>
                </a:solidFill>
                <a:latin typeface="Arial"/>
                <a:cs typeface="Arial"/>
              </a:rPr>
              <a:t>18.07.2023</a:t>
            </a:r>
            <a:endParaRPr lang="de-DE" sz="750" dirty="0">
              <a:solidFill>
                <a:srgbClr val="333333"/>
              </a:solidFill>
              <a:latin typeface="Arial"/>
              <a:cs typeface="Arial"/>
            </a:endParaRPr>
          </a:p>
        </p:txBody>
      </p:sp>
      <p:sp>
        <p:nvSpPr>
          <p:cNvPr id="16" name="Textfeld 15"/>
          <p:cNvSpPr txBox="1"/>
          <p:nvPr userDrawn="1"/>
        </p:nvSpPr>
        <p:spPr>
          <a:xfrm>
            <a:off x="8813800" y="4953861"/>
            <a:ext cx="330200" cy="188119"/>
          </a:xfrm>
          <a:prstGeom prst="rect">
            <a:avLst/>
          </a:prstGeom>
          <a:noFill/>
        </p:spPr>
        <p:txBody>
          <a:bodyPr wrap="square" lIns="36000" tIns="36000" rIns="36000" bIns="36000" rtlCol="0" anchor="ctr">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18EA67A6-E3F9-40FB-BEA3-03DDF9E42BE2}" type="slidenum">
              <a:rPr lang="de-DE" sz="750" smtClean="0">
                <a:solidFill>
                  <a:srgbClr val="333333"/>
                </a:solidFill>
                <a:latin typeface="Arial"/>
                <a:cs typeface="Arial"/>
              </a:rPr>
              <a:pPr marL="0" marR="0" indent="0" algn="ctr" defTabSz="457200" rtl="0" eaLnBrk="1" fontAlgn="auto" latinLnBrk="0" hangingPunct="1">
                <a:lnSpc>
                  <a:spcPct val="100000"/>
                </a:lnSpc>
                <a:spcBef>
                  <a:spcPts val="0"/>
                </a:spcBef>
                <a:spcAft>
                  <a:spcPts val="0"/>
                </a:spcAft>
                <a:buClrTx/>
                <a:buSzTx/>
                <a:buFontTx/>
                <a:buNone/>
                <a:tabLst/>
                <a:defRPr/>
              </a:pPr>
              <a:t>‹Nr.›</a:t>
            </a:fld>
            <a:endParaRPr lang="de-DE" sz="750" dirty="0">
              <a:solidFill>
                <a:srgbClr val="333333"/>
              </a:solidFill>
              <a:latin typeface="Arial"/>
              <a:cs typeface="Arial"/>
            </a:endParaRPr>
          </a:p>
        </p:txBody>
      </p:sp>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1" r:id="rId5"/>
    <p:sldLayoutId id="2147483654" r:id="rId6"/>
    <p:sldLayoutId id="2147483655" r:id="rId7"/>
    <p:sldLayoutId id="2147483657" r:id="rId8"/>
    <p:sldLayoutId id="2147483666" r:id="rId9"/>
    <p:sldLayoutId id="2147483667" r:id="rId10"/>
    <p:sldLayoutId id="2147483663" r:id="rId11"/>
    <p:sldLayoutId id="2147483656" r:id="rId12"/>
    <p:sldLayoutId id="2147483659" r:id="rId13"/>
    <p:sldLayoutId id="2147483658" r:id="rId14"/>
    <p:sldLayoutId id="2147483662" r:id="rId15"/>
    <p:sldLayoutId id="2147483665" r:id="rId16"/>
    <p:sldLayoutId id="2147483668" r:id="rId17"/>
  </p:sldLayoutIdLst>
  <p:timing>
    <p:tnLst>
      <p:par>
        <p:cTn id="1" dur="indefinite" restart="never" nodeType="tmRoot"/>
      </p:par>
    </p:tnLst>
  </p:timing>
  <p:hf sldNum="0" hdr="0" ftr="0" dt="0"/>
  <p:txStyles>
    <p:titleStyle>
      <a:lvl1pPr algn="l" defTabSz="342900" rtl="0" eaLnBrk="1" latinLnBrk="0" hangingPunct="1">
        <a:spcBef>
          <a:spcPct val="0"/>
        </a:spcBef>
        <a:buNone/>
        <a:defRPr sz="1800" b="1" kern="1200">
          <a:solidFill>
            <a:srgbClr val="333333"/>
          </a:solidFill>
          <a:latin typeface="Arial"/>
          <a:ea typeface="+mj-ea"/>
          <a:cs typeface="Arial"/>
        </a:defRPr>
      </a:lvl1pPr>
    </p:titleStyle>
    <p:body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82423" y="2395600"/>
            <a:ext cx="5041271" cy="833774"/>
          </a:xfrm>
        </p:spPr>
        <p:txBody>
          <a:bodyPr/>
          <a:lstStyle/>
          <a:p>
            <a:r>
              <a:rPr lang="de-DE" dirty="0" smtClean="0"/>
              <a:t>Research Retreat 18.07.2023</a:t>
            </a:r>
            <a:br>
              <a:rPr lang="de-DE" dirty="0" smtClean="0"/>
            </a:br>
            <a:r>
              <a:rPr lang="de-DE" sz="2000" dirty="0" smtClean="0"/>
              <a:t>TU Darmstadt</a:t>
            </a:r>
            <a:endParaRPr lang="de-DE" sz="2000" dirty="0"/>
          </a:p>
        </p:txBody>
      </p:sp>
      <p:sp>
        <p:nvSpPr>
          <p:cNvPr id="3" name="Untertitel 2"/>
          <p:cNvSpPr>
            <a:spLocks noGrp="1"/>
          </p:cNvSpPr>
          <p:nvPr>
            <p:ph type="subTitle" idx="1"/>
          </p:nvPr>
        </p:nvSpPr>
        <p:spPr>
          <a:xfrm>
            <a:off x="2151528" y="3697373"/>
            <a:ext cx="4303060" cy="531851"/>
          </a:xfrm>
        </p:spPr>
        <p:txBody>
          <a:bodyPr>
            <a:normAutofit/>
          </a:bodyPr>
          <a:lstStyle/>
          <a:p>
            <a:r>
              <a:rPr lang="de-DE" dirty="0" smtClean="0"/>
              <a:t>FAM_BAU</a:t>
            </a:r>
          </a:p>
        </p:txBody>
      </p:sp>
    </p:spTree>
    <p:extLst>
      <p:ext uri="{BB962C8B-B14F-4D97-AF65-F5344CB8AC3E}">
        <p14:creationId xmlns:p14="http://schemas.microsoft.com/office/powerpoint/2010/main" val="39101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277512" y="167965"/>
            <a:ext cx="6071291" cy="456775"/>
          </a:xfrm>
        </p:spPr>
        <p:txBody>
          <a:bodyPr/>
          <a:lstStyle/>
          <a:p>
            <a:r>
              <a:rPr lang="en-US" dirty="0"/>
              <a:t>Overview of building permit status Campus GSI</a:t>
            </a:r>
            <a:endParaRPr lang="de-DE" dirty="0">
              <a:solidFill>
                <a:schemeClr val="tx1"/>
              </a:solidFill>
            </a:endParaRPr>
          </a:p>
        </p:txBody>
      </p:sp>
      <p:sp>
        <p:nvSpPr>
          <p:cNvPr id="10" name="Inhaltsplatzhalter 9"/>
          <p:cNvSpPr>
            <a:spLocks noGrp="1"/>
          </p:cNvSpPr>
          <p:nvPr>
            <p:ph sz="half" idx="14"/>
          </p:nvPr>
        </p:nvSpPr>
        <p:spPr>
          <a:xfrm>
            <a:off x="6201368" y="1200150"/>
            <a:ext cx="2726925" cy="3646669"/>
          </a:xfrm>
        </p:spPr>
        <p:txBody>
          <a:bodyPr/>
          <a:lstStyle/>
          <a:p>
            <a:pPr marL="0" indent="0">
              <a:buNone/>
            </a:pPr>
            <a:r>
              <a:rPr lang="de-DE" sz="800" dirty="0" smtClean="0">
                <a:solidFill>
                  <a:schemeClr val="tx1"/>
                </a:solidFill>
              </a:rPr>
              <a:t>Legend</a:t>
            </a:r>
          </a:p>
          <a:p>
            <a:pPr marL="0" indent="0">
              <a:buNone/>
            </a:pPr>
            <a:endParaRPr lang="de-DE" sz="800" dirty="0">
              <a:solidFill>
                <a:schemeClr val="tx1"/>
              </a:solidFill>
            </a:endParaRPr>
          </a:p>
          <a:p>
            <a:pPr marL="0" indent="0">
              <a:buNone/>
            </a:pPr>
            <a:r>
              <a:rPr lang="de-DE" sz="800" b="1" dirty="0" smtClean="0">
                <a:solidFill>
                  <a:srgbClr val="FF0000"/>
                </a:solidFill>
              </a:rPr>
              <a:t>RED</a:t>
            </a:r>
            <a:endParaRPr lang="de-DE" sz="800" b="1" dirty="0">
              <a:solidFill>
                <a:srgbClr val="FF0000"/>
              </a:solidFill>
            </a:endParaRPr>
          </a:p>
          <a:p>
            <a:pPr marL="0" indent="0">
              <a:buNone/>
            </a:pPr>
            <a:r>
              <a:rPr lang="de-DE" sz="800" b="1" dirty="0"/>
              <a:t>Permit situation deviates from </a:t>
            </a:r>
            <a:r>
              <a:rPr lang="de-DE" sz="800" b="1" dirty="0" smtClean="0"/>
              <a:t>construction status </a:t>
            </a:r>
            <a:r>
              <a:rPr lang="en-US" sz="800" dirty="0"/>
              <a:t>Fire protection qualification in building construction and TGA in buildings around the linear accelerator (BH1-3, TU, VR, SH1, 2, 4), experimental halls (TR, EX, TH), BG, PHL and SB1 to achieve compliance with building </a:t>
            </a:r>
            <a:r>
              <a:rPr lang="en-US" sz="800" dirty="0" smtClean="0"/>
              <a:t>regulations </a:t>
            </a:r>
          </a:p>
          <a:p>
            <a:pPr marL="0" indent="0">
              <a:buNone/>
            </a:pPr>
            <a:endParaRPr lang="en-US" sz="800" b="1" dirty="0">
              <a:solidFill>
                <a:srgbClr val="FFC000"/>
              </a:solidFill>
            </a:endParaRPr>
          </a:p>
          <a:p>
            <a:pPr marL="0" indent="0">
              <a:buNone/>
            </a:pPr>
            <a:r>
              <a:rPr lang="de-DE" sz="800" b="1" dirty="0" smtClean="0">
                <a:solidFill>
                  <a:srgbClr val="FFC000"/>
                </a:solidFill>
              </a:rPr>
              <a:t>ORANGE</a:t>
            </a:r>
          </a:p>
          <a:p>
            <a:pPr marL="0" indent="0">
              <a:buNone/>
            </a:pPr>
            <a:r>
              <a:rPr lang="de-DE" sz="800" b="1" dirty="0">
                <a:solidFill>
                  <a:schemeClr val="tx1"/>
                </a:solidFill>
              </a:rPr>
              <a:t>B</a:t>
            </a:r>
            <a:r>
              <a:rPr lang="de-DE" sz="800" b="1" dirty="0" smtClean="0">
                <a:solidFill>
                  <a:schemeClr val="tx1"/>
                </a:solidFill>
              </a:rPr>
              <a:t>uilding permit with small deviations</a:t>
            </a:r>
            <a:endParaRPr lang="de-DE" sz="800" b="1" dirty="0">
              <a:solidFill>
                <a:schemeClr val="tx1"/>
              </a:solidFill>
            </a:endParaRPr>
          </a:p>
          <a:p>
            <a:pPr marL="0" indent="0">
              <a:buNone/>
            </a:pPr>
            <a:r>
              <a:rPr lang="en-US" sz="800" dirty="0"/>
              <a:t>Buildings in final processing to achieve </a:t>
            </a:r>
            <a:r>
              <a:rPr lang="en-US" sz="800" dirty="0" smtClean="0"/>
              <a:t>building permit conformity </a:t>
            </a:r>
            <a:r>
              <a:rPr lang="en-US" sz="800" dirty="0"/>
              <a:t>BK1, SB-2-3, BR1-3, </a:t>
            </a:r>
            <a:r>
              <a:rPr lang="en-US" sz="800" dirty="0" err="1"/>
              <a:t>GaF</a:t>
            </a:r>
            <a:r>
              <a:rPr lang="en-US" sz="800" dirty="0"/>
              <a:t>, GL, PH-E charging </a:t>
            </a:r>
            <a:r>
              <a:rPr lang="en-US" sz="800" dirty="0" smtClean="0"/>
              <a:t>stations</a:t>
            </a:r>
          </a:p>
          <a:p>
            <a:pPr marL="0" indent="0">
              <a:buNone/>
            </a:pPr>
            <a:endParaRPr lang="de-DE" sz="800" dirty="0">
              <a:solidFill>
                <a:schemeClr val="tx1"/>
              </a:solidFill>
            </a:endParaRPr>
          </a:p>
          <a:p>
            <a:pPr marL="0" indent="0">
              <a:buNone/>
            </a:pPr>
            <a:r>
              <a:rPr lang="de-DE" sz="800" b="1" dirty="0" smtClean="0">
                <a:solidFill>
                  <a:srgbClr val="92D050"/>
                </a:solidFill>
              </a:rPr>
              <a:t>GREEN</a:t>
            </a:r>
            <a:endParaRPr lang="de-DE" sz="800" b="1" dirty="0">
              <a:solidFill>
                <a:srgbClr val="92D050"/>
              </a:solidFill>
            </a:endParaRPr>
          </a:p>
          <a:p>
            <a:pPr marL="0" indent="0">
              <a:buNone/>
            </a:pPr>
            <a:r>
              <a:rPr lang="en-US" sz="800" b="1" dirty="0"/>
              <a:t>Permit situation in accordance with construction status</a:t>
            </a:r>
            <a:r>
              <a:rPr lang="en-US" sz="800" dirty="0"/>
              <a:t/>
            </a:r>
            <a:br>
              <a:rPr lang="en-US" sz="800" dirty="0"/>
            </a:br>
            <a:r>
              <a:rPr lang="en-US" sz="800" dirty="0" smtClean="0"/>
              <a:t>Not </a:t>
            </a:r>
            <a:r>
              <a:rPr lang="en-US" sz="800" dirty="0"/>
              <a:t>complaint from the building authority</a:t>
            </a:r>
            <a:endParaRPr lang="de-DE" sz="800" dirty="0" smtClean="0">
              <a:solidFill>
                <a:schemeClr val="tx1"/>
              </a:solidFill>
            </a:endParaRPr>
          </a:p>
          <a:p>
            <a:pPr marL="0" indent="0">
              <a:buNone/>
            </a:pPr>
            <a:endParaRPr lang="de-DE" sz="800" b="1" dirty="0" smtClean="0">
              <a:solidFill>
                <a:srgbClr val="FFFF00"/>
              </a:solidFill>
            </a:endParaRPr>
          </a:p>
          <a:p>
            <a:pPr marL="0" indent="0">
              <a:buNone/>
            </a:pPr>
            <a:endParaRPr lang="de-DE" sz="800" b="1" dirty="0" smtClean="0">
              <a:solidFill>
                <a:srgbClr val="FFFF00"/>
              </a:solidFill>
            </a:endParaRPr>
          </a:p>
          <a:p>
            <a:pPr marL="0" indent="0">
              <a:buNone/>
            </a:pPr>
            <a:r>
              <a:rPr lang="de-DE" sz="800" b="1" dirty="0" smtClean="0">
                <a:solidFill>
                  <a:srgbClr val="FFFF00"/>
                </a:solidFill>
              </a:rPr>
              <a:t>YELLOW</a:t>
            </a:r>
            <a:endParaRPr lang="de-DE" sz="800" b="1" dirty="0">
              <a:solidFill>
                <a:srgbClr val="FFFF00"/>
              </a:solidFill>
            </a:endParaRPr>
          </a:p>
          <a:p>
            <a:pPr marL="0" indent="0">
              <a:buNone/>
            </a:pPr>
            <a:r>
              <a:rPr lang="de-DE" sz="800" b="1" dirty="0" smtClean="0">
                <a:solidFill>
                  <a:schemeClr val="tx1"/>
                </a:solidFill>
              </a:rPr>
              <a:t>Building permit in progress</a:t>
            </a:r>
          </a:p>
          <a:p>
            <a:pPr marL="0" indent="0">
              <a:buNone/>
            </a:pPr>
            <a:r>
              <a:rPr lang="en-US" sz="800" dirty="0"/>
              <a:t>Approval will take place with implementation of the planned measures in SE+EH, EZ</a:t>
            </a:r>
            <a:endParaRPr lang="de-DE" sz="800" dirty="0">
              <a:solidFill>
                <a:schemeClr val="tx1"/>
              </a:solidFill>
            </a:endParaRPr>
          </a:p>
        </p:txBody>
      </p:sp>
      <p:grpSp>
        <p:nvGrpSpPr>
          <p:cNvPr id="3" name="Gruppieren 2"/>
          <p:cNvGrpSpPr/>
          <p:nvPr/>
        </p:nvGrpSpPr>
        <p:grpSpPr>
          <a:xfrm>
            <a:off x="5818574" y="1600295"/>
            <a:ext cx="321822" cy="2936525"/>
            <a:chOff x="6923168" y="2007223"/>
            <a:chExt cx="412252" cy="3761662"/>
          </a:xfrm>
        </p:grpSpPr>
        <p:sp>
          <p:nvSpPr>
            <p:cNvPr id="4" name="Verbotsymbol 3"/>
            <p:cNvSpPr/>
            <p:nvPr/>
          </p:nvSpPr>
          <p:spPr>
            <a:xfrm>
              <a:off x="6924926" y="2007223"/>
              <a:ext cx="405000" cy="404448"/>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solidFill>
                  <a:schemeClr val="tx1"/>
                </a:solidFill>
              </a:endParaRPr>
            </a:p>
          </p:txBody>
        </p:sp>
        <p:sp>
          <p:nvSpPr>
            <p:cNvPr id="5" name="Verbotsymbol 4"/>
            <p:cNvSpPr/>
            <p:nvPr/>
          </p:nvSpPr>
          <p:spPr>
            <a:xfrm>
              <a:off x="6923168" y="3382215"/>
              <a:ext cx="405000" cy="404448"/>
            </a:xfrm>
            <a:prstGeom prst="noSmoking">
              <a:avLst/>
            </a:prstGeom>
            <a:solidFill>
              <a:srgbClr val="FFC0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solidFill>
                  <a:schemeClr val="tx1"/>
                </a:solidFill>
              </a:endParaRPr>
            </a:p>
          </p:txBody>
        </p:sp>
        <p:sp>
          <p:nvSpPr>
            <p:cNvPr id="7" name="Verbotsymbol 6"/>
            <p:cNvSpPr/>
            <p:nvPr/>
          </p:nvSpPr>
          <p:spPr>
            <a:xfrm>
              <a:off x="6926864" y="5364439"/>
              <a:ext cx="405000" cy="404446"/>
            </a:xfrm>
            <a:prstGeom prst="noSmoking">
              <a:avLst/>
            </a:prstGeom>
            <a:solidFill>
              <a:srgbClr val="FFFF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solidFill>
                  <a:schemeClr val="tx1"/>
                </a:solidFill>
              </a:endParaRPr>
            </a:p>
          </p:txBody>
        </p:sp>
        <p:sp>
          <p:nvSpPr>
            <p:cNvPr id="8" name="Rad 7"/>
            <p:cNvSpPr/>
            <p:nvPr/>
          </p:nvSpPr>
          <p:spPr>
            <a:xfrm>
              <a:off x="6930420" y="4449874"/>
              <a:ext cx="405000" cy="405000"/>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solidFill>
                  <a:schemeClr val="tx1"/>
                </a:solidFill>
              </a:endParaRPr>
            </a:p>
          </p:txBody>
        </p:sp>
      </p:grpSp>
      <p:sp>
        <p:nvSpPr>
          <p:cNvPr id="123" name="Textfeld 122"/>
          <p:cNvSpPr txBox="1"/>
          <p:nvPr/>
        </p:nvSpPr>
        <p:spPr>
          <a:xfrm>
            <a:off x="3821936" y="4741522"/>
            <a:ext cx="540854" cy="192360"/>
          </a:xfrm>
          <a:prstGeom prst="rect">
            <a:avLst/>
          </a:prstGeom>
        </p:spPr>
        <p:txBody>
          <a:bodyPr vert="horz" wrap="none" lIns="68580" tIns="34290" rIns="68580" bIns="34290" rtlCol="0" anchor="t">
            <a:spAutoFit/>
          </a:bodyPr>
          <a:lstStyle/>
          <a:p>
            <a:r>
              <a:rPr lang="de-DE" sz="800" b="1" dirty="0" smtClean="0">
                <a:solidFill>
                  <a:srgbClr val="92D050"/>
                </a:solidFill>
              </a:rPr>
              <a:t>Q3-2023</a:t>
            </a:r>
            <a:endParaRPr lang="de-DE" sz="800" b="1" dirty="0">
              <a:solidFill>
                <a:srgbClr val="92D050"/>
              </a:solidFill>
            </a:endParaRPr>
          </a:p>
        </p:txBody>
      </p:sp>
      <p:grpSp>
        <p:nvGrpSpPr>
          <p:cNvPr id="11" name="Gruppieren 10"/>
          <p:cNvGrpSpPr/>
          <p:nvPr/>
        </p:nvGrpSpPr>
        <p:grpSpPr>
          <a:xfrm>
            <a:off x="738161" y="1118581"/>
            <a:ext cx="5059931" cy="3803533"/>
            <a:chOff x="738161" y="1118581"/>
            <a:chExt cx="5059931" cy="3803533"/>
          </a:xfrm>
        </p:grpSpPr>
        <p:sp>
          <p:nvSpPr>
            <p:cNvPr id="19" name="Verbotsymbol 18"/>
            <p:cNvSpPr/>
            <p:nvPr/>
          </p:nvSpPr>
          <p:spPr>
            <a:xfrm>
              <a:off x="4732392" y="1368862"/>
              <a:ext cx="235576" cy="247900"/>
            </a:xfrm>
            <a:prstGeom prst="noSmoking">
              <a:avLst/>
            </a:prstGeom>
            <a:solidFill>
              <a:srgbClr val="FFC0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23" name="Rad 22"/>
            <p:cNvSpPr/>
            <p:nvPr/>
          </p:nvSpPr>
          <p:spPr>
            <a:xfrm>
              <a:off x="2043780" y="3802215"/>
              <a:ext cx="199199" cy="196505"/>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40" name="Rad 39"/>
            <p:cNvSpPr/>
            <p:nvPr/>
          </p:nvSpPr>
          <p:spPr>
            <a:xfrm>
              <a:off x="3863187" y="3486280"/>
              <a:ext cx="131574" cy="135767"/>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42" name="Verbotsymbol 41"/>
            <p:cNvSpPr/>
            <p:nvPr/>
          </p:nvSpPr>
          <p:spPr>
            <a:xfrm>
              <a:off x="3624227" y="3226663"/>
              <a:ext cx="182810" cy="191069"/>
            </a:xfrm>
            <a:prstGeom prst="noSmoking">
              <a:avLst/>
            </a:prstGeom>
            <a:solidFill>
              <a:srgbClr val="FF00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43" name="Verbotsymbol 42"/>
            <p:cNvSpPr/>
            <p:nvPr/>
          </p:nvSpPr>
          <p:spPr>
            <a:xfrm>
              <a:off x="4114005" y="4261885"/>
              <a:ext cx="125831" cy="124832"/>
            </a:xfrm>
            <a:prstGeom prst="noSmoking">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56" name="Verbotsymbol 55"/>
            <p:cNvSpPr/>
            <p:nvPr/>
          </p:nvSpPr>
          <p:spPr>
            <a:xfrm>
              <a:off x="2958425" y="3864507"/>
              <a:ext cx="157889" cy="162920"/>
            </a:xfrm>
            <a:prstGeom prst="noSmoking">
              <a:avLst/>
            </a:prstGeom>
            <a:solidFill>
              <a:srgbClr val="FDBB63"/>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57" name="Verbotsymbol 56"/>
            <p:cNvSpPr/>
            <p:nvPr/>
          </p:nvSpPr>
          <p:spPr>
            <a:xfrm>
              <a:off x="3554376" y="3864507"/>
              <a:ext cx="157889" cy="162920"/>
            </a:xfrm>
            <a:prstGeom prst="noSmoking">
              <a:avLst/>
            </a:prstGeom>
            <a:solidFill>
              <a:srgbClr val="FFC0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58" name="Verbotsymbol 57"/>
            <p:cNvSpPr/>
            <p:nvPr/>
          </p:nvSpPr>
          <p:spPr>
            <a:xfrm>
              <a:off x="2679911" y="4316086"/>
              <a:ext cx="235576" cy="247900"/>
            </a:xfrm>
            <a:prstGeom prst="noSmoking">
              <a:avLst/>
            </a:prstGeom>
            <a:solidFill>
              <a:srgbClr val="FFC0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59" name="Verbotsymbol 58"/>
            <p:cNvSpPr/>
            <p:nvPr/>
          </p:nvSpPr>
          <p:spPr>
            <a:xfrm>
              <a:off x="2780783" y="2268055"/>
              <a:ext cx="111902" cy="112393"/>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60" name="Verbotsymbol 59"/>
            <p:cNvSpPr/>
            <p:nvPr/>
          </p:nvSpPr>
          <p:spPr>
            <a:xfrm>
              <a:off x="2578592" y="2811140"/>
              <a:ext cx="157889" cy="162920"/>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63" name="Verbotsymbol 62"/>
            <p:cNvSpPr/>
            <p:nvPr/>
          </p:nvSpPr>
          <p:spPr>
            <a:xfrm>
              <a:off x="3291777" y="2861025"/>
              <a:ext cx="157889" cy="162920"/>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66" name="Textfeld 65"/>
            <p:cNvSpPr txBox="1"/>
            <p:nvPr/>
          </p:nvSpPr>
          <p:spPr>
            <a:xfrm>
              <a:off x="4507596" y="1462843"/>
              <a:ext cx="408032" cy="161583"/>
            </a:xfrm>
            <a:prstGeom prst="rect">
              <a:avLst/>
            </a:prstGeom>
          </p:spPr>
          <p:txBody>
            <a:bodyPr vert="horz" wrap="square" lIns="68580" tIns="34290" rIns="68580" bIns="34290" rtlCol="0" anchor="t">
              <a:spAutoFit/>
            </a:bodyPr>
            <a:lstStyle/>
            <a:p>
              <a:pPr algn="l"/>
              <a:r>
                <a:rPr lang="de-DE" sz="600" b="1" dirty="0"/>
                <a:t>GaF</a:t>
              </a:r>
            </a:p>
          </p:txBody>
        </p:sp>
        <p:sp>
          <p:nvSpPr>
            <p:cNvPr id="67" name="Verbotsymbol 66"/>
            <p:cNvSpPr/>
            <p:nvPr/>
          </p:nvSpPr>
          <p:spPr>
            <a:xfrm>
              <a:off x="2119534" y="2191711"/>
              <a:ext cx="197361" cy="203650"/>
            </a:xfrm>
            <a:prstGeom prst="noSmoking">
              <a:avLst/>
            </a:prstGeom>
            <a:solidFill>
              <a:srgbClr val="FFFF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72" name="Rad 71"/>
            <p:cNvSpPr/>
            <p:nvPr/>
          </p:nvSpPr>
          <p:spPr>
            <a:xfrm>
              <a:off x="3371067" y="4258125"/>
              <a:ext cx="131574" cy="135767"/>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73" name="Rad 72"/>
            <p:cNvSpPr/>
            <p:nvPr/>
          </p:nvSpPr>
          <p:spPr>
            <a:xfrm>
              <a:off x="3213559" y="1896504"/>
              <a:ext cx="199199" cy="196505"/>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74" name="Rad 73"/>
            <p:cNvSpPr/>
            <p:nvPr/>
          </p:nvSpPr>
          <p:spPr>
            <a:xfrm>
              <a:off x="2458338" y="2262854"/>
              <a:ext cx="199199" cy="196505"/>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75" name="Rad 74"/>
            <p:cNvSpPr/>
            <p:nvPr/>
          </p:nvSpPr>
          <p:spPr>
            <a:xfrm>
              <a:off x="2468860" y="1698035"/>
              <a:ext cx="131574" cy="135767"/>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76" name="Rad 75"/>
            <p:cNvSpPr/>
            <p:nvPr/>
          </p:nvSpPr>
          <p:spPr>
            <a:xfrm>
              <a:off x="1727359" y="1681371"/>
              <a:ext cx="131574" cy="135767"/>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77" name="Rad 76"/>
            <p:cNvSpPr/>
            <p:nvPr/>
          </p:nvSpPr>
          <p:spPr>
            <a:xfrm>
              <a:off x="4182550" y="2988550"/>
              <a:ext cx="131574" cy="135767"/>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78" name="Verbotsymbol 77"/>
            <p:cNvSpPr/>
            <p:nvPr/>
          </p:nvSpPr>
          <p:spPr>
            <a:xfrm>
              <a:off x="2264568" y="1850731"/>
              <a:ext cx="105259" cy="108613"/>
            </a:xfrm>
            <a:prstGeom prst="noSmoking">
              <a:avLst/>
            </a:prstGeom>
            <a:solidFill>
              <a:srgbClr val="FFFF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79" name="Verbotsymbol 78"/>
            <p:cNvSpPr/>
            <p:nvPr/>
          </p:nvSpPr>
          <p:spPr>
            <a:xfrm>
              <a:off x="2264568" y="2512032"/>
              <a:ext cx="105259" cy="108613"/>
            </a:xfrm>
            <a:prstGeom prst="noSmoking">
              <a:avLst/>
            </a:prstGeom>
            <a:solidFill>
              <a:srgbClr val="FFFF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81" name="Rad 80"/>
            <p:cNvSpPr/>
            <p:nvPr/>
          </p:nvSpPr>
          <p:spPr>
            <a:xfrm>
              <a:off x="3267606" y="2552326"/>
              <a:ext cx="105259" cy="108613"/>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82" name="Verbotsymbol 81"/>
            <p:cNvSpPr/>
            <p:nvPr/>
          </p:nvSpPr>
          <p:spPr>
            <a:xfrm>
              <a:off x="3369322" y="3465375"/>
              <a:ext cx="105259" cy="108613"/>
            </a:xfrm>
            <a:prstGeom prst="noSmoking">
              <a:avLst/>
            </a:prstGeom>
            <a:solidFill>
              <a:srgbClr val="FF00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83" name="Rechteck 82"/>
            <p:cNvSpPr/>
            <p:nvPr/>
          </p:nvSpPr>
          <p:spPr>
            <a:xfrm>
              <a:off x="3170787" y="3509430"/>
              <a:ext cx="726481" cy="215444"/>
            </a:xfrm>
            <a:prstGeom prst="rect">
              <a:avLst/>
            </a:prstGeom>
          </p:spPr>
          <p:txBody>
            <a:bodyPr wrap="none">
              <a:spAutoFit/>
            </a:bodyPr>
            <a:lstStyle/>
            <a:p>
              <a:r>
                <a:rPr lang="de-DE" sz="800" dirty="0" smtClean="0"/>
                <a:t>SL </a:t>
              </a:r>
              <a:r>
                <a:rPr lang="de-DE" sz="600" dirty="0" smtClean="0"/>
                <a:t>in BS+TGA</a:t>
              </a:r>
              <a:endParaRPr lang="de-DE" sz="600" dirty="0"/>
            </a:p>
          </p:txBody>
        </p:sp>
        <p:sp>
          <p:nvSpPr>
            <p:cNvPr id="85" name="Verbotsymbol 84"/>
            <p:cNvSpPr/>
            <p:nvPr/>
          </p:nvSpPr>
          <p:spPr>
            <a:xfrm>
              <a:off x="3661089" y="3695878"/>
              <a:ext cx="78944" cy="81460"/>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61" name="Rad 60"/>
            <p:cNvSpPr/>
            <p:nvPr/>
          </p:nvSpPr>
          <p:spPr>
            <a:xfrm>
              <a:off x="2736481" y="1749255"/>
              <a:ext cx="131574" cy="135767"/>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71" name="Rad 70"/>
            <p:cNvSpPr/>
            <p:nvPr/>
          </p:nvSpPr>
          <p:spPr>
            <a:xfrm>
              <a:off x="2915487" y="1749255"/>
              <a:ext cx="131574" cy="135767"/>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86" name="Rad 85"/>
            <p:cNvSpPr/>
            <p:nvPr/>
          </p:nvSpPr>
          <p:spPr>
            <a:xfrm>
              <a:off x="3094914" y="1434035"/>
              <a:ext cx="131574" cy="135767"/>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89" name="Verbotsymbol 88"/>
            <p:cNvSpPr/>
            <p:nvPr/>
          </p:nvSpPr>
          <p:spPr>
            <a:xfrm>
              <a:off x="1806303" y="2066369"/>
              <a:ext cx="105259" cy="108613"/>
            </a:xfrm>
            <a:prstGeom prst="noSmoking">
              <a:avLst/>
            </a:prstGeom>
            <a:solidFill>
              <a:srgbClr val="FFC0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90" name="Rad 89"/>
            <p:cNvSpPr/>
            <p:nvPr/>
          </p:nvSpPr>
          <p:spPr>
            <a:xfrm>
              <a:off x="1790666" y="4422662"/>
              <a:ext cx="131574" cy="135767"/>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91" name="Rad 90"/>
            <p:cNvSpPr/>
            <p:nvPr/>
          </p:nvSpPr>
          <p:spPr>
            <a:xfrm>
              <a:off x="2761839" y="2566338"/>
              <a:ext cx="105259" cy="108613"/>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21" name="Textfeld 20"/>
            <p:cNvSpPr txBox="1"/>
            <p:nvPr/>
          </p:nvSpPr>
          <p:spPr>
            <a:xfrm>
              <a:off x="5124688" y="4523181"/>
              <a:ext cx="372538" cy="192360"/>
            </a:xfrm>
            <a:prstGeom prst="rect">
              <a:avLst/>
            </a:prstGeom>
          </p:spPr>
          <p:txBody>
            <a:bodyPr vert="horz" wrap="none" lIns="68580" tIns="34290" rIns="68580" bIns="34290" rtlCol="0" anchor="t">
              <a:spAutoFit/>
            </a:bodyPr>
            <a:lstStyle/>
            <a:p>
              <a:pPr algn="l"/>
              <a:r>
                <a:rPr lang="de-DE" sz="800" dirty="0">
                  <a:solidFill>
                    <a:srgbClr val="FF0000"/>
                  </a:solidFill>
                </a:rPr>
                <a:t>FAIR</a:t>
              </a:r>
            </a:p>
          </p:txBody>
        </p:sp>
        <p:sp>
          <p:nvSpPr>
            <p:cNvPr id="93" name="Rad 92"/>
            <p:cNvSpPr/>
            <p:nvPr/>
          </p:nvSpPr>
          <p:spPr>
            <a:xfrm>
              <a:off x="1450519" y="3499016"/>
              <a:ext cx="131574" cy="135767"/>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94" name="Rad 93"/>
            <p:cNvSpPr/>
            <p:nvPr/>
          </p:nvSpPr>
          <p:spPr>
            <a:xfrm>
              <a:off x="2264172" y="1550934"/>
              <a:ext cx="105259" cy="108613"/>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cxnSp>
          <p:nvCxnSpPr>
            <p:cNvPr id="25" name="Gerade Verbindung mit Pfeil 24"/>
            <p:cNvCxnSpPr/>
            <p:nvPr/>
          </p:nvCxnSpPr>
          <p:spPr>
            <a:xfrm flipV="1">
              <a:off x="2791556" y="4155225"/>
              <a:ext cx="62486" cy="289400"/>
            </a:xfrm>
            <a:prstGeom prst="straightConnector1">
              <a:avLst/>
            </a:prstGeom>
            <a:ln w="28575">
              <a:solidFill>
                <a:srgbClr val="FFC000"/>
              </a:solidFill>
              <a:tailEnd type="triangle"/>
            </a:ln>
          </p:spPr>
          <p:style>
            <a:lnRef idx="1">
              <a:schemeClr val="accent6"/>
            </a:lnRef>
            <a:fillRef idx="0">
              <a:schemeClr val="accent6"/>
            </a:fillRef>
            <a:effectRef idx="0">
              <a:schemeClr val="accent6"/>
            </a:effectRef>
            <a:fontRef idx="minor">
              <a:schemeClr val="tx1"/>
            </a:fontRef>
          </p:style>
        </p:cxnSp>
        <p:sp>
          <p:nvSpPr>
            <p:cNvPr id="95" name="Rad 94"/>
            <p:cNvSpPr/>
            <p:nvPr/>
          </p:nvSpPr>
          <p:spPr>
            <a:xfrm>
              <a:off x="1720616" y="2604504"/>
              <a:ext cx="52630" cy="54307"/>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98" name="Rad 97"/>
            <p:cNvSpPr/>
            <p:nvPr/>
          </p:nvSpPr>
          <p:spPr>
            <a:xfrm>
              <a:off x="2488936" y="2673252"/>
              <a:ext cx="105259" cy="108613"/>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100" name="Verbotsymbol 99"/>
            <p:cNvSpPr/>
            <p:nvPr/>
          </p:nvSpPr>
          <p:spPr>
            <a:xfrm>
              <a:off x="3625278" y="2630157"/>
              <a:ext cx="77447" cy="73781"/>
            </a:xfrm>
            <a:prstGeom prst="noSmoking">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101" name="Rad 100"/>
            <p:cNvSpPr/>
            <p:nvPr/>
          </p:nvSpPr>
          <p:spPr>
            <a:xfrm>
              <a:off x="3019609" y="2403680"/>
              <a:ext cx="78944" cy="81460"/>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102" name="Verbotsymbol 101"/>
            <p:cNvSpPr/>
            <p:nvPr/>
          </p:nvSpPr>
          <p:spPr>
            <a:xfrm>
              <a:off x="3760850" y="1533641"/>
              <a:ext cx="78944" cy="81460"/>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103" name="Rad 102"/>
            <p:cNvSpPr/>
            <p:nvPr/>
          </p:nvSpPr>
          <p:spPr>
            <a:xfrm>
              <a:off x="3624778" y="2072619"/>
              <a:ext cx="78944" cy="81460"/>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106" name="Verbotsymbol 105"/>
            <p:cNvSpPr/>
            <p:nvPr/>
          </p:nvSpPr>
          <p:spPr>
            <a:xfrm>
              <a:off x="4182550" y="2760979"/>
              <a:ext cx="78944" cy="81460"/>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107" name="Rad 106"/>
            <p:cNvSpPr/>
            <p:nvPr/>
          </p:nvSpPr>
          <p:spPr>
            <a:xfrm>
              <a:off x="3251339" y="3672161"/>
              <a:ext cx="78944" cy="81460"/>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cxnSp>
          <p:nvCxnSpPr>
            <p:cNvPr id="108" name="Gerade Verbindung mit Pfeil 107"/>
            <p:cNvCxnSpPr>
              <a:stCxn id="123" idx="0"/>
              <a:endCxn id="54" idx="3"/>
            </p:cNvCxnSpPr>
            <p:nvPr/>
          </p:nvCxnSpPr>
          <p:spPr>
            <a:xfrm flipV="1">
              <a:off x="4092363" y="4098123"/>
              <a:ext cx="323699" cy="643399"/>
            </a:xfrm>
            <a:prstGeom prst="straightConnector1">
              <a:avLst/>
            </a:prstGeom>
            <a:ln w="28575">
              <a:solidFill>
                <a:srgbClr val="92D050"/>
              </a:solidFill>
              <a:tailEnd type="triangle"/>
            </a:ln>
          </p:spPr>
          <p:style>
            <a:lnRef idx="1">
              <a:schemeClr val="accent6"/>
            </a:lnRef>
            <a:fillRef idx="0">
              <a:schemeClr val="accent6"/>
            </a:fillRef>
            <a:effectRef idx="0">
              <a:schemeClr val="accent6"/>
            </a:effectRef>
            <a:fontRef idx="minor">
              <a:schemeClr val="tx1"/>
            </a:fontRef>
          </p:style>
        </p:cxnSp>
        <p:cxnSp>
          <p:nvCxnSpPr>
            <p:cNvPr id="13" name="Gerade Verbindung mit Pfeil 12"/>
            <p:cNvCxnSpPr>
              <a:stCxn id="14" idx="1"/>
            </p:cNvCxnSpPr>
            <p:nvPr/>
          </p:nvCxnSpPr>
          <p:spPr>
            <a:xfrm flipH="1">
              <a:off x="3800324" y="1294521"/>
              <a:ext cx="66975" cy="22409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feld 13"/>
            <p:cNvSpPr txBox="1"/>
            <p:nvPr/>
          </p:nvSpPr>
          <p:spPr>
            <a:xfrm>
              <a:off x="3867299" y="1198341"/>
              <a:ext cx="372538" cy="192360"/>
            </a:xfrm>
            <a:prstGeom prst="rect">
              <a:avLst/>
            </a:prstGeom>
          </p:spPr>
          <p:txBody>
            <a:bodyPr vert="horz" wrap="none" lIns="68580" tIns="34290" rIns="68580" bIns="34290" rtlCol="0" anchor="t">
              <a:spAutoFit/>
            </a:bodyPr>
            <a:lstStyle/>
            <a:p>
              <a:pPr algn="l"/>
              <a:r>
                <a:rPr lang="de-DE" sz="800" dirty="0">
                  <a:solidFill>
                    <a:srgbClr val="FF0000"/>
                  </a:solidFill>
                </a:rPr>
                <a:t>FAIR</a:t>
              </a:r>
            </a:p>
          </p:txBody>
        </p:sp>
        <p:sp>
          <p:nvSpPr>
            <p:cNvPr id="109" name="Verbotsymbol 108"/>
            <p:cNvSpPr/>
            <p:nvPr/>
          </p:nvSpPr>
          <p:spPr>
            <a:xfrm>
              <a:off x="1137344" y="3978584"/>
              <a:ext cx="186235" cy="192169"/>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120" name="Rechteck 119"/>
            <p:cNvSpPr/>
            <p:nvPr/>
          </p:nvSpPr>
          <p:spPr>
            <a:xfrm>
              <a:off x="2858727" y="3022181"/>
              <a:ext cx="532555" cy="233729"/>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b="1" dirty="0">
                <a:solidFill>
                  <a:srgbClr val="FF0000"/>
                </a:solidFill>
              </a:endParaRPr>
            </a:p>
          </p:txBody>
        </p:sp>
        <p:sp>
          <p:nvSpPr>
            <p:cNvPr id="26" name="Rechteck 25"/>
            <p:cNvSpPr/>
            <p:nvPr/>
          </p:nvSpPr>
          <p:spPr>
            <a:xfrm>
              <a:off x="5215033" y="1118581"/>
              <a:ext cx="583059" cy="220537"/>
            </a:xfrm>
            <a:prstGeom prst="rect">
              <a:avLst/>
            </a:prstGeom>
          </p:spPr>
          <p:txBody>
            <a:bodyPr wrap="none">
              <a:spAutoFit/>
            </a:bodyPr>
            <a:lstStyle/>
            <a:p>
              <a:r>
                <a:rPr lang="de-DE" sz="800" b="1" dirty="0">
                  <a:solidFill>
                    <a:srgbClr val="92D050"/>
                  </a:solidFill>
                </a:rPr>
                <a:t>Q3-2023</a:t>
              </a:r>
            </a:p>
          </p:txBody>
        </p:sp>
        <p:cxnSp>
          <p:nvCxnSpPr>
            <p:cNvPr id="126" name="Gerade Verbindung mit Pfeil 125"/>
            <p:cNvCxnSpPr>
              <a:stCxn id="26" idx="1"/>
              <a:endCxn id="19" idx="6"/>
            </p:cNvCxnSpPr>
            <p:nvPr/>
          </p:nvCxnSpPr>
          <p:spPr>
            <a:xfrm flipH="1">
              <a:off x="4967968" y="1228850"/>
              <a:ext cx="247065" cy="263962"/>
            </a:xfrm>
            <a:prstGeom prst="straightConnector1">
              <a:avLst/>
            </a:prstGeom>
            <a:ln w="28575">
              <a:solidFill>
                <a:srgbClr val="92D050"/>
              </a:solidFill>
              <a:tailEnd type="triangle"/>
            </a:ln>
          </p:spPr>
          <p:style>
            <a:lnRef idx="1">
              <a:schemeClr val="accent6"/>
            </a:lnRef>
            <a:fillRef idx="0">
              <a:schemeClr val="accent6"/>
            </a:fillRef>
            <a:effectRef idx="0">
              <a:schemeClr val="accent6"/>
            </a:effectRef>
            <a:fontRef idx="minor">
              <a:schemeClr val="tx1"/>
            </a:fontRef>
          </p:style>
        </p:cxnSp>
        <p:sp>
          <p:nvSpPr>
            <p:cNvPr id="134" name="Verbotsymbol 133"/>
            <p:cNvSpPr/>
            <p:nvPr/>
          </p:nvSpPr>
          <p:spPr>
            <a:xfrm>
              <a:off x="2512035" y="3832369"/>
              <a:ext cx="157889" cy="162920"/>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cxnSp>
          <p:nvCxnSpPr>
            <p:cNvPr id="136" name="Gerade Verbindung mit Pfeil 135"/>
            <p:cNvCxnSpPr>
              <a:stCxn id="137" idx="0"/>
              <a:endCxn id="58" idx="3"/>
            </p:cNvCxnSpPr>
            <p:nvPr/>
          </p:nvCxnSpPr>
          <p:spPr>
            <a:xfrm flipV="1">
              <a:off x="2325599" y="4527683"/>
              <a:ext cx="388811" cy="213840"/>
            </a:xfrm>
            <a:prstGeom prst="straightConnector1">
              <a:avLst/>
            </a:prstGeom>
            <a:ln w="28575">
              <a:solidFill>
                <a:srgbClr val="92D050"/>
              </a:solidFill>
              <a:tailEnd type="triangle"/>
            </a:ln>
          </p:spPr>
          <p:style>
            <a:lnRef idx="1">
              <a:schemeClr val="accent6"/>
            </a:lnRef>
            <a:fillRef idx="0">
              <a:schemeClr val="accent6"/>
            </a:fillRef>
            <a:effectRef idx="0">
              <a:schemeClr val="accent6"/>
            </a:effectRef>
            <a:fontRef idx="minor">
              <a:schemeClr val="tx1"/>
            </a:fontRef>
          </p:style>
        </p:cxnSp>
        <p:sp>
          <p:nvSpPr>
            <p:cNvPr id="137" name="Textfeld 136"/>
            <p:cNvSpPr txBox="1"/>
            <p:nvPr/>
          </p:nvSpPr>
          <p:spPr>
            <a:xfrm>
              <a:off x="2050764" y="4725906"/>
              <a:ext cx="549670" cy="196208"/>
            </a:xfrm>
            <a:prstGeom prst="rect">
              <a:avLst/>
            </a:prstGeom>
          </p:spPr>
          <p:txBody>
            <a:bodyPr vert="horz" wrap="square" lIns="68580" tIns="34290" rIns="68580" bIns="34290" rtlCol="0" anchor="t">
              <a:spAutoFit/>
            </a:bodyPr>
            <a:lstStyle/>
            <a:p>
              <a:r>
                <a:rPr lang="de-DE" sz="800" b="1" dirty="0" smtClean="0">
                  <a:solidFill>
                    <a:srgbClr val="92D050"/>
                  </a:solidFill>
                </a:rPr>
                <a:t>Q3-2023</a:t>
              </a:r>
              <a:endParaRPr lang="de-DE" sz="800" b="1" dirty="0">
                <a:solidFill>
                  <a:srgbClr val="92D050"/>
                </a:solidFill>
              </a:endParaRPr>
            </a:p>
          </p:txBody>
        </p:sp>
        <p:sp>
          <p:nvSpPr>
            <p:cNvPr id="114" name="Freihandform 113"/>
            <p:cNvSpPr/>
            <p:nvPr/>
          </p:nvSpPr>
          <p:spPr>
            <a:xfrm>
              <a:off x="4283373" y="1726026"/>
              <a:ext cx="1194583" cy="2690409"/>
            </a:xfrm>
            <a:custGeom>
              <a:avLst/>
              <a:gdLst>
                <a:gd name="connsiteX0" fmla="*/ 1015688 w 1294228"/>
                <a:gd name="connsiteY0" fmla="*/ 0 h 2914826"/>
                <a:gd name="connsiteX1" fmla="*/ 618979 w 1294228"/>
                <a:gd name="connsiteY1" fmla="*/ 0 h 2914826"/>
                <a:gd name="connsiteX2" fmla="*/ 618979 w 1294228"/>
                <a:gd name="connsiteY2" fmla="*/ 59085 h 2914826"/>
                <a:gd name="connsiteX3" fmla="*/ 644301 w 1294228"/>
                <a:gd name="connsiteY3" fmla="*/ 59085 h 2914826"/>
                <a:gd name="connsiteX4" fmla="*/ 644301 w 1294228"/>
                <a:gd name="connsiteY4" fmla="*/ 84406 h 2914826"/>
                <a:gd name="connsiteX5" fmla="*/ 675250 w 1294228"/>
                <a:gd name="connsiteY5" fmla="*/ 84406 h 2914826"/>
                <a:gd name="connsiteX6" fmla="*/ 675250 w 1294228"/>
                <a:gd name="connsiteY6" fmla="*/ 908773 h 2914826"/>
                <a:gd name="connsiteX7" fmla="*/ 230711 w 1294228"/>
                <a:gd name="connsiteY7" fmla="*/ 908773 h 2914826"/>
                <a:gd name="connsiteX8" fmla="*/ 230711 w 1294228"/>
                <a:gd name="connsiteY8" fmla="*/ 1018501 h 2914826"/>
                <a:gd name="connsiteX9" fmla="*/ 0 w 1294228"/>
                <a:gd name="connsiteY9" fmla="*/ 1018501 h 2914826"/>
                <a:gd name="connsiteX10" fmla="*/ 0 w 1294228"/>
                <a:gd name="connsiteY10" fmla="*/ 1280160 h 2914826"/>
                <a:gd name="connsiteX11" fmla="*/ 92847 w 1294228"/>
                <a:gd name="connsiteY11" fmla="*/ 1280160 h 2914826"/>
                <a:gd name="connsiteX12" fmla="*/ 92847 w 1294228"/>
                <a:gd name="connsiteY12" fmla="*/ 1302669 h 2914826"/>
                <a:gd name="connsiteX13" fmla="*/ 239151 w 1294228"/>
                <a:gd name="connsiteY13" fmla="*/ 1302669 h 2914826"/>
                <a:gd name="connsiteX14" fmla="*/ 239151 w 1294228"/>
                <a:gd name="connsiteY14" fmla="*/ 1859749 h 2914826"/>
                <a:gd name="connsiteX15" fmla="*/ 678063 w 1294228"/>
                <a:gd name="connsiteY15" fmla="*/ 1859749 h 2914826"/>
                <a:gd name="connsiteX16" fmla="*/ 678063 w 1294228"/>
                <a:gd name="connsiteY16" fmla="*/ 2914826 h 2914826"/>
                <a:gd name="connsiteX17" fmla="*/ 1294228 w 1294228"/>
                <a:gd name="connsiteY17" fmla="*/ 2914826 h 2914826"/>
                <a:gd name="connsiteX18" fmla="*/ 1294228 w 1294228"/>
                <a:gd name="connsiteY18" fmla="*/ 1764089 h 2914826"/>
                <a:gd name="connsiteX19" fmla="*/ 1198568 w 1294228"/>
                <a:gd name="connsiteY19" fmla="*/ 1764089 h 2914826"/>
                <a:gd name="connsiteX20" fmla="*/ 1198568 w 1294228"/>
                <a:gd name="connsiteY20" fmla="*/ 1676869 h 2914826"/>
                <a:gd name="connsiteX21" fmla="*/ 1108535 w 1294228"/>
                <a:gd name="connsiteY21" fmla="*/ 1676869 h 2914826"/>
                <a:gd name="connsiteX22" fmla="*/ 1108535 w 1294228"/>
                <a:gd name="connsiteY22" fmla="*/ 1074772 h 2914826"/>
                <a:gd name="connsiteX23" fmla="*/ 1153551 w 1294228"/>
                <a:gd name="connsiteY23" fmla="*/ 1074772 h 2914826"/>
                <a:gd name="connsiteX24" fmla="*/ 1153551 w 1294228"/>
                <a:gd name="connsiteY24" fmla="*/ 998806 h 2914826"/>
                <a:gd name="connsiteX25" fmla="*/ 1116975 w 1294228"/>
                <a:gd name="connsiteY25" fmla="*/ 998806 h 2914826"/>
                <a:gd name="connsiteX26" fmla="*/ 1116975 w 1294228"/>
                <a:gd name="connsiteY26" fmla="*/ 894706 h 2914826"/>
                <a:gd name="connsiteX27" fmla="*/ 1018501 w 1294228"/>
                <a:gd name="connsiteY27" fmla="*/ 894706 h 2914826"/>
                <a:gd name="connsiteX28" fmla="*/ 1015688 w 1294228"/>
                <a:gd name="connsiteY28" fmla="*/ 0 h 291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94228" h="2914826">
                  <a:moveTo>
                    <a:pt x="1015688" y="0"/>
                  </a:moveTo>
                  <a:lnTo>
                    <a:pt x="618979" y="0"/>
                  </a:lnTo>
                  <a:lnTo>
                    <a:pt x="618979" y="59085"/>
                  </a:lnTo>
                  <a:lnTo>
                    <a:pt x="644301" y="59085"/>
                  </a:lnTo>
                  <a:lnTo>
                    <a:pt x="644301" y="84406"/>
                  </a:lnTo>
                  <a:lnTo>
                    <a:pt x="675250" y="84406"/>
                  </a:lnTo>
                  <a:lnTo>
                    <a:pt x="675250" y="908773"/>
                  </a:lnTo>
                  <a:lnTo>
                    <a:pt x="230711" y="908773"/>
                  </a:lnTo>
                  <a:lnTo>
                    <a:pt x="230711" y="1018501"/>
                  </a:lnTo>
                  <a:lnTo>
                    <a:pt x="0" y="1018501"/>
                  </a:lnTo>
                  <a:lnTo>
                    <a:pt x="0" y="1280160"/>
                  </a:lnTo>
                  <a:lnTo>
                    <a:pt x="92847" y="1280160"/>
                  </a:lnTo>
                  <a:lnTo>
                    <a:pt x="92847" y="1302669"/>
                  </a:lnTo>
                  <a:lnTo>
                    <a:pt x="239151" y="1302669"/>
                  </a:lnTo>
                  <a:lnTo>
                    <a:pt x="239151" y="1859749"/>
                  </a:lnTo>
                  <a:lnTo>
                    <a:pt x="678063" y="1859749"/>
                  </a:lnTo>
                  <a:lnTo>
                    <a:pt x="678063" y="2914826"/>
                  </a:lnTo>
                  <a:lnTo>
                    <a:pt x="1294228" y="2914826"/>
                  </a:lnTo>
                  <a:lnTo>
                    <a:pt x="1294228" y="1764089"/>
                  </a:lnTo>
                  <a:lnTo>
                    <a:pt x="1198568" y="1764089"/>
                  </a:lnTo>
                  <a:lnTo>
                    <a:pt x="1198568" y="1676869"/>
                  </a:lnTo>
                  <a:lnTo>
                    <a:pt x="1108535" y="1676869"/>
                  </a:lnTo>
                  <a:lnTo>
                    <a:pt x="1108535" y="1074772"/>
                  </a:lnTo>
                  <a:lnTo>
                    <a:pt x="1153551" y="1074772"/>
                  </a:lnTo>
                  <a:lnTo>
                    <a:pt x="1153551" y="998806"/>
                  </a:lnTo>
                  <a:lnTo>
                    <a:pt x="1116975" y="998806"/>
                  </a:lnTo>
                  <a:lnTo>
                    <a:pt x="1116975" y="894706"/>
                  </a:lnTo>
                  <a:lnTo>
                    <a:pt x="1018501" y="894706"/>
                  </a:lnTo>
                  <a:cubicBezTo>
                    <a:pt x="1017563" y="596471"/>
                    <a:pt x="1016626" y="298235"/>
                    <a:pt x="1015688" y="0"/>
                  </a:cubicBezTo>
                  <a:close/>
                </a:path>
              </a:pathLst>
            </a:custGeom>
            <a:noFill/>
            <a:ln w="1905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6000" rIns="36000" bIns="36000" numCol="1" spcCol="0" rtlCol="0" fromWordArt="0" anchor="ctr" anchorCtr="0" forceAA="0" compatLnSpc="1">
              <a:prstTxWarp prst="textNoShape">
                <a:avLst/>
              </a:prstTxWarp>
              <a:noAutofit/>
            </a:bodyPr>
            <a:lstStyle/>
            <a:p>
              <a:pPr marL="269875"/>
              <a:endParaRPr lang="de-DE" sz="500" dirty="0" smtClean="0">
                <a:solidFill>
                  <a:schemeClr val="tx1"/>
                </a:solidFill>
              </a:endParaRPr>
            </a:p>
            <a:p>
              <a:pPr marL="269875"/>
              <a:endParaRPr lang="de-DE" sz="500" dirty="0">
                <a:solidFill>
                  <a:schemeClr val="tx1"/>
                </a:solidFill>
              </a:endParaRPr>
            </a:p>
            <a:p>
              <a:pPr marL="269875"/>
              <a:r>
                <a:rPr lang="de-DE" sz="500" dirty="0" smtClean="0">
                  <a:solidFill>
                    <a:schemeClr val="tx1"/>
                  </a:solidFill>
                </a:rPr>
                <a:t>Baurechtliche </a:t>
              </a:r>
              <a:endParaRPr lang="de-DE" sz="500" dirty="0">
                <a:solidFill>
                  <a:schemeClr val="tx1"/>
                </a:solidFill>
              </a:endParaRPr>
            </a:p>
            <a:p>
              <a:pPr marL="269875"/>
              <a:r>
                <a:rPr lang="de-DE" sz="500" dirty="0">
                  <a:solidFill>
                    <a:schemeClr val="tx1"/>
                  </a:solidFill>
                </a:rPr>
                <a:t>Instandsetzung </a:t>
              </a:r>
            </a:p>
            <a:p>
              <a:pPr marL="269875"/>
              <a:r>
                <a:rPr lang="de-DE" sz="600" b="1" dirty="0">
                  <a:solidFill>
                    <a:schemeClr val="tx1"/>
                  </a:solidFill>
                </a:rPr>
                <a:t>Experimentier-Hallen</a:t>
              </a:r>
            </a:p>
          </p:txBody>
        </p:sp>
        <p:sp>
          <p:nvSpPr>
            <p:cNvPr id="22" name="Verbotsymbol 21"/>
            <p:cNvSpPr/>
            <p:nvPr/>
          </p:nvSpPr>
          <p:spPr>
            <a:xfrm>
              <a:off x="4949354" y="1852022"/>
              <a:ext cx="202483" cy="203372"/>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45" name="Verbotsymbol 44"/>
            <p:cNvSpPr/>
            <p:nvPr/>
          </p:nvSpPr>
          <p:spPr>
            <a:xfrm>
              <a:off x="4767841" y="2709454"/>
              <a:ext cx="202483" cy="203372"/>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46" name="Verbotsymbol 45"/>
            <p:cNvSpPr/>
            <p:nvPr/>
          </p:nvSpPr>
          <p:spPr>
            <a:xfrm>
              <a:off x="5113792" y="3633983"/>
              <a:ext cx="202483" cy="203372"/>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47" name="Verbotsymbol 46"/>
            <p:cNvSpPr/>
            <p:nvPr/>
          </p:nvSpPr>
          <p:spPr>
            <a:xfrm>
              <a:off x="4365326" y="2702927"/>
              <a:ext cx="88574" cy="88963"/>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54" name="Verbotsymbol 53"/>
            <p:cNvSpPr/>
            <p:nvPr/>
          </p:nvSpPr>
          <p:spPr>
            <a:xfrm>
              <a:off x="4392940" y="3959062"/>
              <a:ext cx="157889" cy="162920"/>
            </a:xfrm>
            <a:prstGeom prst="noSmoking">
              <a:avLst/>
            </a:prstGeom>
            <a:solidFill>
              <a:srgbClr val="FFC0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68" name="Verbotsymbol 67"/>
            <p:cNvSpPr/>
            <p:nvPr/>
          </p:nvSpPr>
          <p:spPr>
            <a:xfrm>
              <a:off x="4396513" y="3047345"/>
              <a:ext cx="82910" cy="98442"/>
            </a:xfrm>
            <a:prstGeom prst="noSmoking">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69" name="Rad 68"/>
            <p:cNvSpPr/>
            <p:nvPr/>
          </p:nvSpPr>
          <p:spPr>
            <a:xfrm>
              <a:off x="4396513" y="3245980"/>
              <a:ext cx="78944" cy="81460"/>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84" name="Rad 83"/>
            <p:cNvSpPr/>
            <p:nvPr/>
          </p:nvSpPr>
          <p:spPr>
            <a:xfrm>
              <a:off x="4767841" y="3750909"/>
              <a:ext cx="78944" cy="81460"/>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80" name="Rad 79"/>
            <p:cNvSpPr/>
            <p:nvPr/>
          </p:nvSpPr>
          <p:spPr>
            <a:xfrm>
              <a:off x="4253082" y="3290893"/>
              <a:ext cx="78944" cy="81460"/>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96" name="Rad 95"/>
            <p:cNvSpPr/>
            <p:nvPr/>
          </p:nvSpPr>
          <p:spPr>
            <a:xfrm>
              <a:off x="4860415" y="4397890"/>
              <a:ext cx="78944" cy="81460"/>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97" name="Rad 96"/>
            <p:cNvSpPr/>
            <p:nvPr/>
          </p:nvSpPr>
          <p:spPr>
            <a:xfrm>
              <a:off x="4807915" y="4326838"/>
              <a:ext cx="78944" cy="81460"/>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99" name="Rad 98"/>
            <p:cNvSpPr/>
            <p:nvPr/>
          </p:nvSpPr>
          <p:spPr>
            <a:xfrm>
              <a:off x="4771633" y="3940201"/>
              <a:ext cx="78944" cy="81460"/>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104" name="Verbotsymbol 103"/>
            <p:cNvSpPr/>
            <p:nvPr/>
          </p:nvSpPr>
          <p:spPr>
            <a:xfrm>
              <a:off x="4767841" y="4062014"/>
              <a:ext cx="78944" cy="81460"/>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105" name="Verbotsymbol 104"/>
            <p:cNvSpPr/>
            <p:nvPr/>
          </p:nvSpPr>
          <p:spPr>
            <a:xfrm>
              <a:off x="4807915" y="4221155"/>
              <a:ext cx="78944" cy="81460"/>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44" name="Verbotsymbol 43"/>
            <p:cNvSpPr/>
            <p:nvPr/>
          </p:nvSpPr>
          <p:spPr>
            <a:xfrm>
              <a:off x="4632996" y="2282167"/>
              <a:ext cx="202483" cy="203372"/>
            </a:xfrm>
            <a:prstGeom prst="noSmoking">
              <a:avLst>
                <a:gd name="adj" fmla="val 18194"/>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6" name="Rechteck 5"/>
            <p:cNvSpPr/>
            <p:nvPr/>
          </p:nvSpPr>
          <p:spPr>
            <a:xfrm>
              <a:off x="4203145" y="2343802"/>
              <a:ext cx="172954" cy="100608"/>
            </a:xfrm>
            <a:prstGeom prst="rect">
              <a:avLst/>
            </a:prstGeom>
            <a:solidFill>
              <a:srgbClr val="D6D6D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DE" sz="1200" dirty="0" err="1" smtClean="0">
                <a:solidFill>
                  <a:schemeClr val="tx1"/>
                </a:solidFill>
              </a:endParaRPr>
            </a:p>
          </p:txBody>
        </p:sp>
        <p:sp>
          <p:nvSpPr>
            <p:cNvPr id="113" name="Freihandform 112"/>
            <p:cNvSpPr/>
            <p:nvPr/>
          </p:nvSpPr>
          <p:spPr>
            <a:xfrm>
              <a:off x="3678203" y="2217017"/>
              <a:ext cx="1218599" cy="392641"/>
            </a:xfrm>
            <a:custGeom>
              <a:avLst/>
              <a:gdLst>
                <a:gd name="connsiteX0" fmla="*/ 0 w 1327150"/>
                <a:gd name="connsiteY0" fmla="*/ 358775 h 425450"/>
                <a:gd name="connsiteX1" fmla="*/ 0 w 1327150"/>
                <a:gd name="connsiteY1" fmla="*/ 95250 h 425450"/>
                <a:gd name="connsiteX2" fmla="*/ 438150 w 1327150"/>
                <a:gd name="connsiteY2" fmla="*/ 95250 h 425450"/>
                <a:gd name="connsiteX3" fmla="*/ 476250 w 1327150"/>
                <a:gd name="connsiteY3" fmla="*/ 0 h 425450"/>
                <a:gd name="connsiteX4" fmla="*/ 1327150 w 1327150"/>
                <a:gd name="connsiteY4" fmla="*/ 0 h 425450"/>
                <a:gd name="connsiteX5" fmla="*/ 1327150 w 1327150"/>
                <a:gd name="connsiteY5" fmla="*/ 28575 h 425450"/>
                <a:gd name="connsiteX6" fmla="*/ 1327150 w 1327150"/>
                <a:gd name="connsiteY6" fmla="*/ 368300 h 425450"/>
                <a:gd name="connsiteX7" fmla="*/ 625475 w 1327150"/>
                <a:gd name="connsiteY7" fmla="*/ 368300 h 425450"/>
                <a:gd name="connsiteX8" fmla="*/ 625475 w 1327150"/>
                <a:gd name="connsiteY8" fmla="*/ 425450 h 425450"/>
                <a:gd name="connsiteX9" fmla="*/ 539750 w 1327150"/>
                <a:gd name="connsiteY9" fmla="*/ 425450 h 425450"/>
                <a:gd name="connsiteX10" fmla="*/ 539750 w 1327150"/>
                <a:gd name="connsiteY10" fmla="*/ 355600 h 425450"/>
                <a:gd name="connsiteX11" fmla="*/ 0 w 1327150"/>
                <a:gd name="connsiteY11" fmla="*/ 358775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7150" h="425450">
                  <a:moveTo>
                    <a:pt x="0" y="358775"/>
                  </a:moveTo>
                  <a:lnTo>
                    <a:pt x="0" y="95250"/>
                  </a:lnTo>
                  <a:lnTo>
                    <a:pt x="438150" y="95250"/>
                  </a:lnTo>
                  <a:lnTo>
                    <a:pt x="476250" y="0"/>
                  </a:lnTo>
                  <a:lnTo>
                    <a:pt x="1327150" y="0"/>
                  </a:lnTo>
                  <a:lnTo>
                    <a:pt x="1327150" y="28575"/>
                  </a:lnTo>
                  <a:lnTo>
                    <a:pt x="1327150" y="368300"/>
                  </a:lnTo>
                  <a:lnTo>
                    <a:pt x="625475" y="368300"/>
                  </a:lnTo>
                  <a:lnTo>
                    <a:pt x="625475" y="425450"/>
                  </a:lnTo>
                  <a:lnTo>
                    <a:pt x="539750" y="425450"/>
                  </a:lnTo>
                  <a:lnTo>
                    <a:pt x="539750" y="355600"/>
                  </a:lnTo>
                  <a:lnTo>
                    <a:pt x="0" y="358775"/>
                  </a:lnTo>
                  <a:close/>
                </a:path>
              </a:pathLst>
            </a:custGeom>
            <a:noFill/>
            <a:ln w="1905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r>
                <a:rPr lang="de-DE" sz="500" dirty="0">
                  <a:solidFill>
                    <a:schemeClr val="tx1"/>
                  </a:solidFill>
                </a:rPr>
                <a:t>Baurechtliche Instandsetzung </a:t>
              </a:r>
            </a:p>
            <a:p>
              <a:r>
                <a:rPr lang="de-DE" sz="600" b="1" dirty="0" smtClean="0">
                  <a:solidFill>
                    <a:schemeClr val="tx1"/>
                  </a:solidFill>
                </a:rPr>
                <a:t>BG </a:t>
              </a:r>
              <a:endParaRPr lang="de-DE" sz="600" b="1" dirty="0">
                <a:solidFill>
                  <a:schemeClr val="tx1"/>
                </a:solidFill>
              </a:endParaRPr>
            </a:p>
          </p:txBody>
        </p:sp>
        <p:sp>
          <p:nvSpPr>
            <p:cNvPr id="115" name="Rechteck 114"/>
            <p:cNvSpPr/>
            <p:nvPr/>
          </p:nvSpPr>
          <p:spPr>
            <a:xfrm>
              <a:off x="4786652" y="2946225"/>
              <a:ext cx="180628" cy="143785"/>
            </a:xfrm>
            <a:prstGeom prst="rect">
              <a:avLst/>
            </a:prstGeom>
            <a:solidFill>
              <a:srgbClr val="D6D6D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DE" sz="1200" dirty="0" err="1" smtClean="0">
                <a:solidFill>
                  <a:schemeClr val="tx1"/>
                </a:solidFill>
              </a:endParaRPr>
            </a:p>
          </p:txBody>
        </p:sp>
        <p:sp>
          <p:nvSpPr>
            <p:cNvPr id="49" name="Verbotsymbol 48"/>
            <p:cNvSpPr/>
            <p:nvPr/>
          </p:nvSpPr>
          <p:spPr>
            <a:xfrm>
              <a:off x="1916752" y="2701321"/>
              <a:ext cx="202483" cy="203372"/>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88" name="Rad 87"/>
            <p:cNvSpPr/>
            <p:nvPr/>
          </p:nvSpPr>
          <p:spPr>
            <a:xfrm>
              <a:off x="1252801" y="2747409"/>
              <a:ext cx="273802" cy="268964"/>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116" name="Rechteck 115"/>
            <p:cNvSpPr/>
            <p:nvPr/>
          </p:nvSpPr>
          <p:spPr>
            <a:xfrm>
              <a:off x="1951564" y="2912826"/>
              <a:ext cx="231818" cy="143785"/>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DE" sz="1200" dirty="0" err="1" smtClean="0">
                <a:solidFill>
                  <a:schemeClr val="tx1"/>
                </a:solidFill>
              </a:endParaRPr>
            </a:p>
          </p:txBody>
        </p:sp>
        <p:sp>
          <p:nvSpPr>
            <p:cNvPr id="51" name="Verbotsymbol 50"/>
            <p:cNvSpPr/>
            <p:nvPr/>
          </p:nvSpPr>
          <p:spPr>
            <a:xfrm>
              <a:off x="1886218" y="3285604"/>
              <a:ext cx="157889" cy="162920"/>
            </a:xfrm>
            <a:prstGeom prst="noSmoking">
              <a:avLst/>
            </a:prstGeom>
            <a:solidFill>
              <a:srgbClr val="FDBB63"/>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52" name="Verbotsymbol 51"/>
            <p:cNvSpPr/>
            <p:nvPr/>
          </p:nvSpPr>
          <p:spPr>
            <a:xfrm>
              <a:off x="2339242" y="3281947"/>
              <a:ext cx="157889" cy="162920"/>
            </a:xfrm>
            <a:prstGeom prst="noSmoking">
              <a:avLst/>
            </a:prstGeom>
            <a:solidFill>
              <a:srgbClr val="FDBB63"/>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53" name="Verbotsymbol 52"/>
            <p:cNvSpPr/>
            <p:nvPr/>
          </p:nvSpPr>
          <p:spPr>
            <a:xfrm>
              <a:off x="2961859" y="3285604"/>
              <a:ext cx="157889" cy="162920"/>
            </a:xfrm>
            <a:prstGeom prst="noSmoking">
              <a:avLst/>
            </a:prstGeom>
            <a:solidFill>
              <a:srgbClr val="FDBB63"/>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65" name="Verbotsymbol 64"/>
            <p:cNvSpPr/>
            <p:nvPr/>
          </p:nvSpPr>
          <p:spPr>
            <a:xfrm>
              <a:off x="2970718" y="2996792"/>
              <a:ext cx="157889" cy="162920"/>
            </a:xfrm>
            <a:prstGeom prst="noSmoking">
              <a:avLst/>
            </a:prstGeom>
            <a:solidFill>
              <a:srgbClr val="FF0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110" name="Verbotsymbol 109"/>
            <p:cNvSpPr/>
            <p:nvPr/>
          </p:nvSpPr>
          <p:spPr>
            <a:xfrm>
              <a:off x="1774169" y="3332844"/>
              <a:ext cx="124636" cy="117533"/>
            </a:xfrm>
            <a:prstGeom prst="noSmoking">
              <a:avLst/>
            </a:prstGeom>
            <a:solidFill>
              <a:srgbClr val="FFFF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117" name="Rechteck 116"/>
            <p:cNvSpPr/>
            <p:nvPr/>
          </p:nvSpPr>
          <p:spPr>
            <a:xfrm>
              <a:off x="2758274" y="2946224"/>
              <a:ext cx="170612" cy="213488"/>
            </a:xfrm>
            <a:prstGeom prst="rect">
              <a:avLst/>
            </a:prstGeom>
            <a:solidFill>
              <a:srgbClr val="CDCDC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DE" sz="1200" dirty="0" err="1" smtClean="0">
                <a:solidFill>
                  <a:schemeClr val="tx1"/>
                </a:solidFill>
              </a:endParaRPr>
            </a:p>
          </p:txBody>
        </p:sp>
        <p:sp>
          <p:nvSpPr>
            <p:cNvPr id="92" name="Verbotsymbol 91"/>
            <p:cNvSpPr/>
            <p:nvPr/>
          </p:nvSpPr>
          <p:spPr>
            <a:xfrm>
              <a:off x="738161" y="2826388"/>
              <a:ext cx="105259" cy="108613"/>
            </a:xfrm>
            <a:prstGeom prst="noSmoking">
              <a:avLst/>
            </a:prstGeom>
            <a:solidFill>
              <a:srgbClr val="FFC0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cxnSp>
          <p:nvCxnSpPr>
            <p:cNvPr id="17" name="Gerade Verbindung mit Pfeil 16"/>
            <p:cNvCxnSpPr>
              <a:stCxn id="92" idx="6"/>
            </p:cNvCxnSpPr>
            <p:nvPr/>
          </p:nvCxnSpPr>
          <p:spPr>
            <a:xfrm>
              <a:off x="843420" y="2880695"/>
              <a:ext cx="409381" cy="1196"/>
            </a:xfrm>
            <a:prstGeom prst="straightConnector1">
              <a:avLst/>
            </a:prstGeom>
            <a:ln w="28575">
              <a:solidFill>
                <a:srgbClr val="FFC000"/>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87" name="Rad 86"/>
            <p:cNvSpPr/>
            <p:nvPr/>
          </p:nvSpPr>
          <p:spPr>
            <a:xfrm>
              <a:off x="1627585" y="3023945"/>
              <a:ext cx="131574" cy="135767"/>
            </a:xfrm>
            <a:prstGeom prst="donut">
              <a:avLst/>
            </a:prstGeom>
            <a:solidFill>
              <a:srgbClr val="92D05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111" name="Freihandform 110"/>
            <p:cNvSpPr/>
            <p:nvPr/>
          </p:nvSpPr>
          <p:spPr>
            <a:xfrm>
              <a:off x="1657830" y="2544324"/>
              <a:ext cx="1859884" cy="635381"/>
            </a:xfrm>
            <a:custGeom>
              <a:avLst/>
              <a:gdLst>
                <a:gd name="connsiteX0" fmla="*/ 0 w 2740819"/>
                <a:gd name="connsiteY0" fmla="*/ 688181 h 688181"/>
                <a:gd name="connsiteX1" fmla="*/ 4763 w 2740819"/>
                <a:gd name="connsiteY1" fmla="*/ 502443 h 688181"/>
                <a:gd name="connsiteX2" fmla="*/ 97632 w 2740819"/>
                <a:gd name="connsiteY2" fmla="*/ 502443 h 688181"/>
                <a:gd name="connsiteX3" fmla="*/ 100013 w 2740819"/>
                <a:gd name="connsiteY3" fmla="*/ 52387 h 688181"/>
                <a:gd name="connsiteX4" fmla="*/ 161925 w 2740819"/>
                <a:gd name="connsiteY4" fmla="*/ 52387 h 688181"/>
                <a:gd name="connsiteX5" fmla="*/ 157163 w 2740819"/>
                <a:gd name="connsiteY5" fmla="*/ 0 h 688181"/>
                <a:gd name="connsiteX6" fmla="*/ 376238 w 2740819"/>
                <a:gd name="connsiteY6" fmla="*/ 0 h 688181"/>
                <a:gd name="connsiteX7" fmla="*/ 376238 w 2740819"/>
                <a:gd name="connsiteY7" fmla="*/ 54768 h 688181"/>
                <a:gd name="connsiteX8" fmla="*/ 621507 w 2740819"/>
                <a:gd name="connsiteY8" fmla="*/ 54768 h 688181"/>
                <a:gd name="connsiteX9" fmla="*/ 621507 w 2740819"/>
                <a:gd name="connsiteY9" fmla="*/ 76200 h 688181"/>
                <a:gd name="connsiteX10" fmla="*/ 633413 w 2740819"/>
                <a:gd name="connsiteY10" fmla="*/ 311943 h 688181"/>
                <a:gd name="connsiteX11" fmla="*/ 671513 w 2740819"/>
                <a:gd name="connsiteY11" fmla="*/ 311943 h 688181"/>
                <a:gd name="connsiteX12" fmla="*/ 681038 w 2740819"/>
                <a:gd name="connsiteY12" fmla="*/ 361950 h 688181"/>
                <a:gd name="connsiteX13" fmla="*/ 716757 w 2740819"/>
                <a:gd name="connsiteY13" fmla="*/ 357187 h 688181"/>
                <a:gd name="connsiteX14" fmla="*/ 711994 w 2740819"/>
                <a:gd name="connsiteY14" fmla="*/ 264318 h 688181"/>
                <a:gd name="connsiteX15" fmla="*/ 1971675 w 2740819"/>
                <a:gd name="connsiteY15" fmla="*/ 266700 h 688181"/>
                <a:gd name="connsiteX16" fmla="*/ 1974057 w 2740819"/>
                <a:gd name="connsiteY16" fmla="*/ 440531 h 688181"/>
                <a:gd name="connsiteX17" fmla="*/ 2033588 w 2740819"/>
                <a:gd name="connsiteY17" fmla="*/ 445293 h 688181"/>
                <a:gd name="connsiteX18" fmla="*/ 2033588 w 2740819"/>
                <a:gd name="connsiteY18" fmla="*/ 183356 h 688181"/>
                <a:gd name="connsiteX19" fmla="*/ 2740819 w 2740819"/>
                <a:gd name="connsiteY19" fmla="*/ 180975 h 688181"/>
                <a:gd name="connsiteX20" fmla="*/ 2033588 w 2740819"/>
                <a:gd name="connsiteY20" fmla="*/ 683418 h 688181"/>
                <a:gd name="connsiteX21" fmla="*/ 0 w 2740819"/>
                <a:gd name="connsiteY21" fmla="*/ 688181 h 688181"/>
                <a:gd name="connsiteX0" fmla="*/ 0 w 2033588"/>
                <a:gd name="connsiteY0" fmla="*/ 688181 h 688181"/>
                <a:gd name="connsiteX1" fmla="*/ 4763 w 2033588"/>
                <a:gd name="connsiteY1" fmla="*/ 502443 h 688181"/>
                <a:gd name="connsiteX2" fmla="*/ 97632 w 2033588"/>
                <a:gd name="connsiteY2" fmla="*/ 502443 h 688181"/>
                <a:gd name="connsiteX3" fmla="*/ 100013 w 2033588"/>
                <a:gd name="connsiteY3" fmla="*/ 52387 h 688181"/>
                <a:gd name="connsiteX4" fmla="*/ 161925 w 2033588"/>
                <a:gd name="connsiteY4" fmla="*/ 52387 h 688181"/>
                <a:gd name="connsiteX5" fmla="*/ 157163 w 2033588"/>
                <a:gd name="connsiteY5" fmla="*/ 0 h 688181"/>
                <a:gd name="connsiteX6" fmla="*/ 376238 w 2033588"/>
                <a:gd name="connsiteY6" fmla="*/ 0 h 688181"/>
                <a:gd name="connsiteX7" fmla="*/ 376238 w 2033588"/>
                <a:gd name="connsiteY7" fmla="*/ 54768 h 688181"/>
                <a:gd name="connsiteX8" fmla="*/ 621507 w 2033588"/>
                <a:gd name="connsiteY8" fmla="*/ 54768 h 688181"/>
                <a:gd name="connsiteX9" fmla="*/ 621507 w 2033588"/>
                <a:gd name="connsiteY9" fmla="*/ 76200 h 688181"/>
                <a:gd name="connsiteX10" fmla="*/ 633413 w 2033588"/>
                <a:gd name="connsiteY10" fmla="*/ 311943 h 688181"/>
                <a:gd name="connsiteX11" fmla="*/ 671513 w 2033588"/>
                <a:gd name="connsiteY11" fmla="*/ 311943 h 688181"/>
                <a:gd name="connsiteX12" fmla="*/ 681038 w 2033588"/>
                <a:gd name="connsiteY12" fmla="*/ 361950 h 688181"/>
                <a:gd name="connsiteX13" fmla="*/ 716757 w 2033588"/>
                <a:gd name="connsiteY13" fmla="*/ 357187 h 688181"/>
                <a:gd name="connsiteX14" fmla="*/ 711994 w 2033588"/>
                <a:gd name="connsiteY14" fmla="*/ 264318 h 688181"/>
                <a:gd name="connsiteX15" fmla="*/ 1971675 w 2033588"/>
                <a:gd name="connsiteY15" fmla="*/ 266700 h 688181"/>
                <a:gd name="connsiteX16" fmla="*/ 1974057 w 2033588"/>
                <a:gd name="connsiteY16" fmla="*/ 440531 h 688181"/>
                <a:gd name="connsiteX17" fmla="*/ 2033588 w 2033588"/>
                <a:gd name="connsiteY17" fmla="*/ 445293 h 688181"/>
                <a:gd name="connsiteX18" fmla="*/ 2033588 w 2033588"/>
                <a:gd name="connsiteY18" fmla="*/ 183356 h 688181"/>
                <a:gd name="connsiteX19" fmla="*/ 2033588 w 2033588"/>
                <a:gd name="connsiteY19" fmla="*/ 683418 h 688181"/>
                <a:gd name="connsiteX20" fmla="*/ 0 w 2033588"/>
                <a:gd name="connsiteY20" fmla="*/ 688181 h 688181"/>
                <a:gd name="connsiteX0" fmla="*/ 0 w 2033588"/>
                <a:gd name="connsiteY0" fmla="*/ 688181 h 688181"/>
                <a:gd name="connsiteX1" fmla="*/ 4763 w 2033588"/>
                <a:gd name="connsiteY1" fmla="*/ 502443 h 688181"/>
                <a:gd name="connsiteX2" fmla="*/ 97632 w 2033588"/>
                <a:gd name="connsiteY2" fmla="*/ 502443 h 688181"/>
                <a:gd name="connsiteX3" fmla="*/ 100013 w 2033588"/>
                <a:gd name="connsiteY3" fmla="*/ 52387 h 688181"/>
                <a:gd name="connsiteX4" fmla="*/ 161925 w 2033588"/>
                <a:gd name="connsiteY4" fmla="*/ 52387 h 688181"/>
                <a:gd name="connsiteX5" fmla="*/ 157163 w 2033588"/>
                <a:gd name="connsiteY5" fmla="*/ 0 h 688181"/>
                <a:gd name="connsiteX6" fmla="*/ 376238 w 2033588"/>
                <a:gd name="connsiteY6" fmla="*/ 0 h 688181"/>
                <a:gd name="connsiteX7" fmla="*/ 376238 w 2033588"/>
                <a:gd name="connsiteY7" fmla="*/ 54768 h 688181"/>
                <a:gd name="connsiteX8" fmla="*/ 621507 w 2033588"/>
                <a:gd name="connsiteY8" fmla="*/ 54768 h 688181"/>
                <a:gd name="connsiteX9" fmla="*/ 621507 w 2033588"/>
                <a:gd name="connsiteY9" fmla="*/ 76200 h 688181"/>
                <a:gd name="connsiteX10" fmla="*/ 633413 w 2033588"/>
                <a:gd name="connsiteY10" fmla="*/ 311943 h 688181"/>
                <a:gd name="connsiteX11" fmla="*/ 671513 w 2033588"/>
                <a:gd name="connsiteY11" fmla="*/ 311943 h 688181"/>
                <a:gd name="connsiteX12" fmla="*/ 681038 w 2033588"/>
                <a:gd name="connsiteY12" fmla="*/ 361950 h 688181"/>
                <a:gd name="connsiteX13" fmla="*/ 716757 w 2033588"/>
                <a:gd name="connsiteY13" fmla="*/ 357187 h 688181"/>
                <a:gd name="connsiteX14" fmla="*/ 711994 w 2033588"/>
                <a:gd name="connsiteY14" fmla="*/ 264318 h 688181"/>
                <a:gd name="connsiteX15" fmla="*/ 1971675 w 2033588"/>
                <a:gd name="connsiteY15" fmla="*/ 266700 h 688181"/>
                <a:gd name="connsiteX16" fmla="*/ 1974057 w 2033588"/>
                <a:gd name="connsiteY16" fmla="*/ 440531 h 688181"/>
                <a:gd name="connsiteX17" fmla="*/ 2033588 w 2033588"/>
                <a:gd name="connsiteY17" fmla="*/ 445293 h 688181"/>
                <a:gd name="connsiteX18" fmla="*/ 2033588 w 2033588"/>
                <a:gd name="connsiteY18" fmla="*/ 683418 h 688181"/>
                <a:gd name="connsiteX19" fmla="*/ 0 w 2033588"/>
                <a:gd name="connsiteY19" fmla="*/ 688181 h 68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3588" h="688181">
                  <a:moveTo>
                    <a:pt x="0" y="688181"/>
                  </a:moveTo>
                  <a:lnTo>
                    <a:pt x="4763" y="502443"/>
                  </a:lnTo>
                  <a:lnTo>
                    <a:pt x="97632" y="502443"/>
                  </a:lnTo>
                  <a:cubicBezTo>
                    <a:pt x="98426" y="352424"/>
                    <a:pt x="99219" y="202406"/>
                    <a:pt x="100013" y="52387"/>
                  </a:cubicBezTo>
                  <a:lnTo>
                    <a:pt x="161925" y="52387"/>
                  </a:lnTo>
                  <a:lnTo>
                    <a:pt x="157163" y="0"/>
                  </a:lnTo>
                  <a:lnTo>
                    <a:pt x="376238" y="0"/>
                  </a:lnTo>
                  <a:lnTo>
                    <a:pt x="376238" y="54768"/>
                  </a:lnTo>
                  <a:lnTo>
                    <a:pt x="621507" y="54768"/>
                  </a:lnTo>
                  <a:lnTo>
                    <a:pt x="621507" y="76200"/>
                  </a:lnTo>
                  <a:lnTo>
                    <a:pt x="633413" y="311943"/>
                  </a:lnTo>
                  <a:lnTo>
                    <a:pt x="671513" y="311943"/>
                  </a:lnTo>
                  <a:lnTo>
                    <a:pt x="681038" y="361950"/>
                  </a:lnTo>
                  <a:lnTo>
                    <a:pt x="716757" y="357187"/>
                  </a:lnTo>
                  <a:lnTo>
                    <a:pt x="711994" y="264318"/>
                  </a:lnTo>
                  <a:lnTo>
                    <a:pt x="1971675" y="266700"/>
                  </a:lnTo>
                  <a:lnTo>
                    <a:pt x="1974057" y="440531"/>
                  </a:lnTo>
                  <a:lnTo>
                    <a:pt x="2033588" y="445293"/>
                  </a:lnTo>
                  <a:lnTo>
                    <a:pt x="2033588" y="683418"/>
                  </a:lnTo>
                  <a:lnTo>
                    <a:pt x="0" y="688181"/>
                  </a:lnTo>
                  <a:close/>
                </a:path>
              </a:pathLst>
            </a:custGeom>
            <a:noFill/>
            <a:ln w="1905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marL="88900"/>
              <a:endParaRPr lang="de-DE" sz="500" dirty="0" smtClean="0">
                <a:solidFill>
                  <a:schemeClr val="tx1"/>
                </a:solidFill>
              </a:endParaRPr>
            </a:p>
            <a:p>
              <a:pPr marL="88900"/>
              <a:endParaRPr lang="de-DE" sz="500" dirty="0" smtClean="0">
                <a:solidFill>
                  <a:schemeClr val="tx1"/>
                </a:solidFill>
              </a:endParaRPr>
            </a:p>
            <a:p>
              <a:pPr marL="88900"/>
              <a:endParaRPr lang="de-DE" sz="500" dirty="0">
                <a:solidFill>
                  <a:schemeClr val="tx1"/>
                </a:solidFill>
              </a:endParaRPr>
            </a:p>
            <a:p>
              <a:pPr marL="88900"/>
              <a:endParaRPr lang="de-DE" sz="500" dirty="0" smtClean="0">
                <a:solidFill>
                  <a:schemeClr val="tx1"/>
                </a:solidFill>
              </a:endParaRPr>
            </a:p>
            <a:p>
              <a:pPr marL="88900"/>
              <a:endParaRPr lang="de-DE" sz="500" dirty="0" smtClean="0">
                <a:solidFill>
                  <a:schemeClr val="tx1"/>
                </a:solidFill>
              </a:endParaRPr>
            </a:p>
            <a:p>
              <a:pPr marL="88900"/>
              <a:r>
                <a:rPr lang="de-DE" sz="500" dirty="0" smtClean="0">
                  <a:solidFill>
                    <a:schemeClr val="tx1"/>
                  </a:solidFill>
                </a:rPr>
                <a:t>Baurechtliche Instandsetzung </a:t>
              </a:r>
            </a:p>
            <a:p>
              <a:pPr marL="88900"/>
              <a:r>
                <a:rPr lang="de-DE" sz="600" b="1" dirty="0" smtClean="0">
                  <a:solidFill>
                    <a:schemeClr val="tx1"/>
                  </a:solidFill>
                </a:rPr>
                <a:t>Linear-Beschleuniger ab 2026</a:t>
              </a:r>
              <a:endParaRPr lang="de-DE" sz="600" b="1" dirty="0">
                <a:solidFill>
                  <a:schemeClr val="tx1"/>
                </a:solidFill>
              </a:endParaRPr>
            </a:p>
          </p:txBody>
        </p:sp>
      </p:grpSp>
      <p:sp>
        <p:nvSpPr>
          <p:cNvPr id="118" name="Verbotsymbol 117"/>
          <p:cNvSpPr/>
          <p:nvPr/>
        </p:nvSpPr>
        <p:spPr>
          <a:xfrm>
            <a:off x="3903356" y="2860638"/>
            <a:ext cx="182810" cy="191069"/>
          </a:xfrm>
          <a:prstGeom prst="noSmoking">
            <a:avLst/>
          </a:prstGeom>
          <a:solidFill>
            <a:srgbClr val="FF00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800">
              <a:solidFill>
                <a:schemeClr val="tx1"/>
              </a:solidFill>
            </a:endParaRPr>
          </a:p>
        </p:txBody>
      </p:sp>
      <p:sp>
        <p:nvSpPr>
          <p:cNvPr id="2" name="Rechteck 1"/>
          <p:cNvSpPr/>
          <p:nvPr/>
        </p:nvSpPr>
        <p:spPr>
          <a:xfrm>
            <a:off x="6243615" y="1681371"/>
            <a:ext cx="2614200" cy="777988"/>
          </a:xfrm>
          <a:prstGeom prst="rect">
            <a:avLst/>
          </a:prstGeom>
          <a:noFill/>
          <a:ln w="1905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DE" sz="1200" dirty="0" err="1" smtClean="0">
              <a:solidFill>
                <a:schemeClr val="tx1"/>
              </a:solidFill>
            </a:endParaRPr>
          </a:p>
        </p:txBody>
      </p:sp>
      <p:cxnSp>
        <p:nvCxnSpPr>
          <p:cNvPr id="18" name="Gerader Verbinder 17"/>
          <p:cNvCxnSpPr>
            <a:stCxn id="114" idx="8"/>
            <a:endCxn id="114" idx="13"/>
          </p:cNvCxnSpPr>
          <p:nvPr/>
        </p:nvCxnSpPr>
        <p:spPr>
          <a:xfrm>
            <a:off x="4496321" y="2666111"/>
            <a:ext cx="7790" cy="262289"/>
          </a:xfrm>
          <a:prstGeom prst="line">
            <a:avLst/>
          </a:prstGeom>
          <a:ln w="19050">
            <a:solidFill>
              <a:srgbClr val="F62AF6"/>
            </a:solidFill>
          </a:ln>
          <a:effectLst/>
        </p:spPr>
        <p:style>
          <a:lnRef idx="2">
            <a:schemeClr val="accent1"/>
          </a:lnRef>
          <a:fillRef idx="0">
            <a:schemeClr val="accent1"/>
          </a:fillRef>
          <a:effectRef idx="1">
            <a:schemeClr val="accent1"/>
          </a:effectRef>
          <a:fontRef idx="minor">
            <a:schemeClr val="tx1"/>
          </a:fontRef>
        </p:style>
      </p:cxnSp>
      <p:sp>
        <p:nvSpPr>
          <p:cNvPr id="112" name="Rechteck 111"/>
          <p:cNvSpPr/>
          <p:nvPr/>
        </p:nvSpPr>
        <p:spPr>
          <a:xfrm>
            <a:off x="3528379" y="2709454"/>
            <a:ext cx="644699" cy="470251"/>
          </a:xfrm>
          <a:prstGeom prst="rect">
            <a:avLst/>
          </a:prstGeom>
          <a:noFill/>
          <a:ln w="1905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DE" sz="1200" dirty="0" err="1" smtClean="0">
              <a:solidFill>
                <a:schemeClr val="tx1"/>
              </a:solidFill>
            </a:endParaRPr>
          </a:p>
        </p:txBody>
      </p:sp>
    </p:spTree>
    <p:extLst>
      <p:ext uri="{BB962C8B-B14F-4D97-AF65-F5344CB8AC3E}">
        <p14:creationId xmlns:p14="http://schemas.microsoft.com/office/powerpoint/2010/main" val="945242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de-DE" dirty="0" smtClean="0"/>
              <a:t>AR 110 Baumaßnahmen &gt; 2,5 Mio. €</a:t>
            </a:r>
            <a:endParaRPr lang="de-DE" dirty="0"/>
          </a:p>
        </p:txBody>
      </p:sp>
      <p:sp>
        <p:nvSpPr>
          <p:cNvPr id="5" name="Textfeld 4"/>
          <p:cNvSpPr txBox="1"/>
          <p:nvPr/>
        </p:nvSpPr>
        <p:spPr>
          <a:xfrm>
            <a:off x="4883234" y="4636770"/>
            <a:ext cx="717553" cy="246221"/>
          </a:xfrm>
          <a:prstGeom prst="rect">
            <a:avLst/>
          </a:prstGeom>
          <a:solidFill>
            <a:schemeClr val="bg1">
              <a:alpha val="70000"/>
            </a:schemeClr>
          </a:solidFill>
          <a:ln>
            <a:noFill/>
          </a:ln>
        </p:spPr>
        <p:txBody>
          <a:bodyPr vert="horz" wrap="square" lIns="91440" tIns="45720" rIns="91440" bIns="45720" rtlCol="0" anchor="t">
            <a:spAutoFit/>
          </a:bodyPr>
          <a:lstStyle>
            <a:defPPr>
              <a:defRPr lang="de-DE"/>
            </a:defPPr>
            <a:lvl1pPr>
              <a:defRPr sz="800" b="1"/>
            </a:lvl1pPr>
          </a:lstStyle>
          <a:p>
            <a:r>
              <a:rPr lang="de-DE" sz="500" b="0" dirty="0" smtClean="0"/>
              <a:t>SE-C35</a:t>
            </a:r>
            <a:endParaRPr lang="de-DE" sz="500" b="0" dirty="0"/>
          </a:p>
          <a:p>
            <a:r>
              <a:rPr lang="de-DE" sz="500" b="0" dirty="0" smtClean="0"/>
              <a:t>Fertiggestellt</a:t>
            </a:r>
            <a:endParaRPr lang="de-DE" sz="500" b="0" dirty="0"/>
          </a:p>
        </p:txBody>
      </p:sp>
      <p:sp>
        <p:nvSpPr>
          <p:cNvPr id="11" name="Freihandform 10"/>
          <p:cNvSpPr/>
          <p:nvPr/>
        </p:nvSpPr>
        <p:spPr>
          <a:xfrm>
            <a:off x="3180090" y="3776676"/>
            <a:ext cx="613107" cy="429504"/>
          </a:xfrm>
          <a:custGeom>
            <a:avLst/>
            <a:gdLst>
              <a:gd name="connsiteX0" fmla="*/ 0 w 793750"/>
              <a:gd name="connsiteY0" fmla="*/ 0 h 577850"/>
              <a:gd name="connsiteX1" fmla="*/ 793750 w 793750"/>
              <a:gd name="connsiteY1" fmla="*/ 0 h 577850"/>
              <a:gd name="connsiteX2" fmla="*/ 793750 w 793750"/>
              <a:gd name="connsiteY2" fmla="*/ 577850 h 577850"/>
              <a:gd name="connsiteX3" fmla="*/ 412750 w 793750"/>
              <a:gd name="connsiteY3" fmla="*/ 577850 h 577850"/>
              <a:gd name="connsiteX4" fmla="*/ 412750 w 793750"/>
              <a:gd name="connsiteY4" fmla="*/ 533400 h 577850"/>
              <a:gd name="connsiteX5" fmla="*/ 0 w 793750"/>
              <a:gd name="connsiteY5" fmla="*/ 533400 h 577850"/>
              <a:gd name="connsiteX6" fmla="*/ 0 w 793750"/>
              <a:gd name="connsiteY6" fmla="*/ 0 h 5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750" h="577850">
                <a:moveTo>
                  <a:pt x="0" y="0"/>
                </a:moveTo>
                <a:lnTo>
                  <a:pt x="793750" y="0"/>
                </a:lnTo>
                <a:lnTo>
                  <a:pt x="793750" y="577850"/>
                </a:lnTo>
                <a:lnTo>
                  <a:pt x="412750" y="577850"/>
                </a:lnTo>
                <a:lnTo>
                  <a:pt x="412750" y="533400"/>
                </a:lnTo>
                <a:lnTo>
                  <a:pt x="0" y="533400"/>
                </a:lnTo>
                <a:lnTo>
                  <a:pt x="0" y="0"/>
                </a:lnTo>
                <a:close/>
              </a:path>
            </a:pathLst>
          </a:custGeom>
          <a:solidFill>
            <a:schemeClr val="bg1">
              <a:lumMod val="75000"/>
              <a:alpha val="8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800"/>
          </a:p>
        </p:txBody>
      </p:sp>
      <p:sp>
        <p:nvSpPr>
          <p:cNvPr id="17" name="Rechteck 16"/>
          <p:cNvSpPr/>
          <p:nvPr/>
        </p:nvSpPr>
        <p:spPr>
          <a:xfrm>
            <a:off x="5424798" y="3481814"/>
            <a:ext cx="250581" cy="120527"/>
          </a:xfrm>
          <a:prstGeom prst="rect">
            <a:avLst/>
          </a:prstGeom>
          <a:solidFill>
            <a:srgbClr val="C00000"/>
          </a:solidFill>
          <a:ln w="31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600"/>
          </a:p>
        </p:txBody>
      </p:sp>
      <p:sp>
        <p:nvSpPr>
          <p:cNvPr id="22" name="Textfeld 21"/>
          <p:cNvSpPr txBox="1"/>
          <p:nvPr/>
        </p:nvSpPr>
        <p:spPr>
          <a:xfrm>
            <a:off x="5347633" y="3457438"/>
            <a:ext cx="491699" cy="169277"/>
          </a:xfrm>
          <a:prstGeom prst="rect">
            <a:avLst/>
          </a:prstGeom>
          <a:ln>
            <a:noFill/>
          </a:ln>
        </p:spPr>
        <p:txBody>
          <a:bodyPr vert="horz" wrap="square" lIns="91440" tIns="45720" rIns="91440" bIns="45720" rtlCol="0" anchor="t">
            <a:spAutoFit/>
          </a:bodyPr>
          <a:lstStyle/>
          <a:p>
            <a:pPr algn="l"/>
            <a:r>
              <a:rPr lang="de-DE" sz="500" b="1" dirty="0" smtClean="0">
                <a:solidFill>
                  <a:schemeClr val="bg1"/>
                </a:solidFill>
              </a:rPr>
              <a:t>SE-C38</a:t>
            </a:r>
          </a:p>
        </p:txBody>
      </p:sp>
      <p:sp>
        <p:nvSpPr>
          <p:cNvPr id="27" name="Rechteck 26"/>
          <p:cNvSpPr/>
          <p:nvPr/>
        </p:nvSpPr>
        <p:spPr>
          <a:xfrm>
            <a:off x="5944663" y="2928505"/>
            <a:ext cx="45719" cy="120729"/>
          </a:xfrm>
          <a:prstGeom prst="rect">
            <a:avLst/>
          </a:prstGeom>
          <a:solidFill>
            <a:srgbClr val="C00000">
              <a:alpha val="80000"/>
            </a:srgbClr>
          </a:solidFill>
          <a:ln w="31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600"/>
          </a:p>
        </p:txBody>
      </p:sp>
      <p:sp>
        <p:nvSpPr>
          <p:cNvPr id="28" name="Textfeld 27"/>
          <p:cNvSpPr txBox="1"/>
          <p:nvPr/>
        </p:nvSpPr>
        <p:spPr>
          <a:xfrm rot="16200000">
            <a:off x="5761389" y="2851560"/>
            <a:ext cx="411253" cy="153888"/>
          </a:xfrm>
          <a:prstGeom prst="rect">
            <a:avLst/>
          </a:prstGeom>
          <a:ln>
            <a:noFill/>
          </a:ln>
        </p:spPr>
        <p:txBody>
          <a:bodyPr vert="horz" wrap="square" lIns="91440" tIns="45720" rIns="91440" bIns="45720" rtlCol="0" anchor="t">
            <a:spAutoFit/>
          </a:bodyPr>
          <a:lstStyle/>
          <a:p>
            <a:pPr algn="l"/>
            <a:r>
              <a:rPr lang="de-DE" sz="400" b="1" dirty="0" smtClean="0">
                <a:solidFill>
                  <a:schemeClr val="bg1"/>
                </a:solidFill>
              </a:rPr>
              <a:t>C39</a:t>
            </a:r>
          </a:p>
        </p:txBody>
      </p:sp>
      <p:sp>
        <p:nvSpPr>
          <p:cNvPr id="33" name="Freihandform 32"/>
          <p:cNvSpPr/>
          <p:nvPr/>
        </p:nvSpPr>
        <p:spPr>
          <a:xfrm>
            <a:off x="3940455" y="2441908"/>
            <a:ext cx="2214701" cy="1230039"/>
          </a:xfrm>
          <a:custGeom>
            <a:avLst/>
            <a:gdLst>
              <a:gd name="connsiteX0" fmla="*/ 0 w 2963500"/>
              <a:gd name="connsiteY0" fmla="*/ 0 h 1645920"/>
              <a:gd name="connsiteX1" fmla="*/ 146304 w 2963500"/>
              <a:gd name="connsiteY1" fmla="*/ 9144 h 1645920"/>
              <a:gd name="connsiteX2" fmla="*/ 173736 w 2963500"/>
              <a:gd name="connsiteY2" fmla="*/ 18288 h 1645920"/>
              <a:gd name="connsiteX3" fmla="*/ 393192 w 2963500"/>
              <a:gd name="connsiteY3" fmla="*/ 36576 h 1645920"/>
              <a:gd name="connsiteX4" fmla="*/ 438912 w 2963500"/>
              <a:gd name="connsiteY4" fmla="*/ 45720 h 1645920"/>
              <a:gd name="connsiteX5" fmla="*/ 502920 w 2963500"/>
              <a:gd name="connsiteY5" fmla="*/ 54864 h 1645920"/>
              <a:gd name="connsiteX6" fmla="*/ 557784 w 2963500"/>
              <a:gd name="connsiteY6" fmla="*/ 64008 h 1645920"/>
              <a:gd name="connsiteX7" fmla="*/ 667512 w 2963500"/>
              <a:gd name="connsiteY7" fmla="*/ 73152 h 1645920"/>
              <a:gd name="connsiteX8" fmla="*/ 1152144 w 2963500"/>
              <a:gd name="connsiteY8" fmla="*/ 64008 h 1645920"/>
              <a:gd name="connsiteX9" fmla="*/ 1252728 w 2963500"/>
              <a:gd name="connsiteY9" fmla="*/ 36576 h 1645920"/>
              <a:gd name="connsiteX10" fmla="*/ 1499616 w 2963500"/>
              <a:gd name="connsiteY10" fmla="*/ 45720 h 1645920"/>
              <a:gd name="connsiteX11" fmla="*/ 1581912 w 2963500"/>
              <a:gd name="connsiteY11" fmla="*/ 73152 h 1645920"/>
              <a:gd name="connsiteX12" fmla="*/ 1609344 w 2963500"/>
              <a:gd name="connsiteY12" fmla="*/ 82296 h 1645920"/>
              <a:gd name="connsiteX13" fmla="*/ 1645920 w 2963500"/>
              <a:gd name="connsiteY13" fmla="*/ 109728 h 1645920"/>
              <a:gd name="connsiteX14" fmla="*/ 1673352 w 2963500"/>
              <a:gd name="connsiteY14" fmla="*/ 118872 h 1645920"/>
              <a:gd name="connsiteX15" fmla="*/ 1700784 w 2963500"/>
              <a:gd name="connsiteY15" fmla="*/ 137160 h 1645920"/>
              <a:gd name="connsiteX16" fmla="*/ 1837944 w 2963500"/>
              <a:gd name="connsiteY16" fmla="*/ 182880 h 1645920"/>
              <a:gd name="connsiteX17" fmla="*/ 1920240 w 2963500"/>
              <a:gd name="connsiteY17" fmla="*/ 210312 h 1645920"/>
              <a:gd name="connsiteX18" fmla="*/ 1993392 w 2963500"/>
              <a:gd name="connsiteY18" fmla="*/ 219456 h 1645920"/>
              <a:gd name="connsiteX19" fmla="*/ 2093976 w 2963500"/>
              <a:gd name="connsiteY19" fmla="*/ 210312 h 1645920"/>
              <a:gd name="connsiteX20" fmla="*/ 2121408 w 2963500"/>
              <a:gd name="connsiteY20" fmla="*/ 192024 h 1645920"/>
              <a:gd name="connsiteX21" fmla="*/ 2176272 w 2963500"/>
              <a:gd name="connsiteY21" fmla="*/ 173736 h 1645920"/>
              <a:gd name="connsiteX22" fmla="*/ 2322576 w 2963500"/>
              <a:gd name="connsiteY22" fmla="*/ 182880 h 1645920"/>
              <a:gd name="connsiteX23" fmla="*/ 2423160 w 2963500"/>
              <a:gd name="connsiteY23" fmla="*/ 210312 h 1645920"/>
              <a:gd name="connsiteX24" fmla="*/ 2450592 w 2963500"/>
              <a:gd name="connsiteY24" fmla="*/ 219456 h 1645920"/>
              <a:gd name="connsiteX25" fmla="*/ 2478024 w 2963500"/>
              <a:gd name="connsiteY25" fmla="*/ 228600 h 1645920"/>
              <a:gd name="connsiteX26" fmla="*/ 2532888 w 2963500"/>
              <a:gd name="connsiteY26" fmla="*/ 237744 h 1645920"/>
              <a:gd name="connsiteX27" fmla="*/ 2615184 w 2963500"/>
              <a:gd name="connsiteY27" fmla="*/ 274320 h 1645920"/>
              <a:gd name="connsiteX28" fmla="*/ 2670048 w 2963500"/>
              <a:gd name="connsiteY28" fmla="*/ 292608 h 1645920"/>
              <a:gd name="connsiteX29" fmla="*/ 2688336 w 2963500"/>
              <a:gd name="connsiteY29" fmla="*/ 320040 h 1645920"/>
              <a:gd name="connsiteX30" fmla="*/ 2697480 w 2963500"/>
              <a:gd name="connsiteY30" fmla="*/ 347472 h 1645920"/>
              <a:gd name="connsiteX31" fmla="*/ 2734056 w 2963500"/>
              <a:gd name="connsiteY31" fmla="*/ 402336 h 1645920"/>
              <a:gd name="connsiteX32" fmla="*/ 2752344 w 2963500"/>
              <a:gd name="connsiteY32" fmla="*/ 466344 h 1645920"/>
              <a:gd name="connsiteX33" fmla="*/ 2770632 w 2963500"/>
              <a:gd name="connsiteY33" fmla="*/ 493776 h 1645920"/>
              <a:gd name="connsiteX34" fmla="*/ 2825496 w 2963500"/>
              <a:gd name="connsiteY34" fmla="*/ 603504 h 1645920"/>
              <a:gd name="connsiteX35" fmla="*/ 2843784 w 2963500"/>
              <a:gd name="connsiteY35" fmla="*/ 630936 h 1645920"/>
              <a:gd name="connsiteX36" fmla="*/ 2862072 w 2963500"/>
              <a:gd name="connsiteY36" fmla="*/ 658368 h 1645920"/>
              <a:gd name="connsiteX37" fmla="*/ 2880360 w 2963500"/>
              <a:gd name="connsiteY37" fmla="*/ 713232 h 1645920"/>
              <a:gd name="connsiteX38" fmla="*/ 2889504 w 2963500"/>
              <a:gd name="connsiteY38" fmla="*/ 996696 h 1645920"/>
              <a:gd name="connsiteX39" fmla="*/ 2907792 w 2963500"/>
              <a:gd name="connsiteY39" fmla="*/ 1161288 h 1645920"/>
              <a:gd name="connsiteX40" fmla="*/ 2926080 w 2963500"/>
              <a:gd name="connsiteY40" fmla="*/ 1371600 h 1645920"/>
              <a:gd name="connsiteX41" fmla="*/ 2935224 w 2963500"/>
              <a:gd name="connsiteY41" fmla="*/ 1417320 h 1645920"/>
              <a:gd name="connsiteX42" fmla="*/ 2944368 w 2963500"/>
              <a:gd name="connsiteY42" fmla="*/ 1472184 h 1645920"/>
              <a:gd name="connsiteX43" fmla="*/ 2962656 w 2963500"/>
              <a:gd name="connsiteY43" fmla="*/ 1554480 h 1645920"/>
              <a:gd name="connsiteX44" fmla="*/ 2962656 w 2963500"/>
              <a:gd name="connsiteY44" fmla="*/ 164592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63500" h="1645920">
                <a:moveTo>
                  <a:pt x="0" y="0"/>
                </a:moveTo>
                <a:cubicBezTo>
                  <a:pt x="48768" y="3048"/>
                  <a:pt x="97709" y="4029"/>
                  <a:pt x="146304" y="9144"/>
                </a:cubicBezTo>
                <a:cubicBezTo>
                  <a:pt x="155890" y="10153"/>
                  <a:pt x="164156" y="17224"/>
                  <a:pt x="173736" y="18288"/>
                </a:cubicBezTo>
                <a:cubicBezTo>
                  <a:pt x="356786" y="38627"/>
                  <a:pt x="254301" y="16734"/>
                  <a:pt x="393192" y="36576"/>
                </a:cubicBezTo>
                <a:cubicBezTo>
                  <a:pt x="408578" y="38774"/>
                  <a:pt x="423582" y="43165"/>
                  <a:pt x="438912" y="45720"/>
                </a:cubicBezTo>
                <a:cubicBezTo>
                  <a:pt x="460171" y="49263"/>
                  <a:pt x="481618" y="51587"/>
                  <a:pt x="502920" y="54864"/>
                </a:cubicBezTo>
                <a:cubicBezTo>
                  <a:pt x="521245" y="57683"/>
                  <a:pt x="539357" y="61961"/>
                  <a:pt x="557784" y="64008"/>
                </a:cubicBezTo>
                <a:cubicBezTo>
                  <a:pt x="594262" y="68061"/>
                  <a:pt x="630936" y="70104"/>
                  <a:pt x="667512" y="73152"/>
                </a:cubicBezTo>
                <a:cubicBezTo>
                  <a:pt x="829056" y="70104"/>
                  <a:pt x="990766" y="71945"/>
                  <a:pt x="1152144" y="64008"/>
                </a:cubicBezTo>
                <a:cubicBezTo>
                  <a:pt x="1176340" y="62818"/>
                  <a:pt x="1223811" y="46215"/>
                  <a:pt x="1252728" y="36576"/>
                </a:cubicBezTo>
                <a:cubicBezTo>
                  <a:pt x="1335024" y="39624"/>
                  <a:pt x="1417602" y="38264"/>
                  <a:pt x="1499616" y="45720"/>
                </a:cubicBezTo>
                <a:lnTo>
                  <a:pt x="1581912" y="73152"/>
                </a:lnTo>
                <a:lnTo>
                  <a:pt x="1609344" y="82296"/>
                </a:lnTo>
                <a:cubicBezTo>
                  <a:pt x="1621536" y="91440"/>
                  <a:pt x="1632688" y="102167"/>
                  <a:pt x="1645920" y="109728"/>
                </a:cubicBezTo>
                <a:cubicBezTo>
                  <a:pt x="1654289" y="114510"/>
                  <a:pt x="1664731" y="114561"/>
                  <a:pt x="1673352" y="118872"/>
                </a:cubicBezTo>
                <a:cubicBezTo>
                  <a:pt x="1683182" y="123787"/>
                  <a:pt x="1690542" y="133177"/>
                  <a:pt x="1700784" y="137160"/>
                </a:cubicBezTo>
                <a:cubicBezTo>
                  <a:pt x="1745700" y="154627"/>
                  <a:pt x="1792224" y="167640"/>
                  <a:pt x="1837944" y="182880"/>
                </a:cubicBezTo>
                <a:lnTo>
                  <a:pt x="1920240" y="210312"/>
                </a:lnTo>
                <a:lnTo>
                  <a:pt x="1993392" y="219456"/>
                </a:lnTo>
                <a:cubicBezTo>
                  <a:pt x="2026920" y="216408"/>
                  <a:pt x="2061057" y="217366"/>
                  <a:pt x="2093976" y="210312"/>
                </a:cubicBezTo>
                <a:cubicBezTo>
                  <a:pt x="2104722" y="208009"/>
                  <a:pt x="2111365" y="196487"/>
                  <a:pt x="2121408" y="192024"/>
                </a:cubicBezTo>
                <a:cubicBezTo>
                  <a:pt x="2139024" y="184195"/>
                  <a:pt x="2176272" y="173736"/>
                  <a:pt x="2176272" y="173736"/>
                </a:cubicBezTo>
                <a:cubicBezTo>
                  <a:pt x="2225040" y="176784"/>
                  <a:pt x="2273933" y="178247"/>
                  <a:pt x="2322576" y="182880"/>
                </a:cubicBezTo>
                <a:cubicBezTo>
                  <a:pt x="2358765" y="186327"/>
                  <a:pt x="2388820" y="198865"/>
                  <a:pt x="2423160" y="210312"/>
                </a:cubicBezTo>
                <a:lnTo>
                  <a:pt x="2450592" y="219456"/>
                </a:lnTo>
                <a:cubicBezTo>
                  <a:pt x="2459736" y="222504"/>
                  <a:pt x="2468517" y="227015"/>
                  <a:pt x="2478024" y="228600"/>
                </a:cubicBezTo>
                <a:cubicBezTo>
                  <a:pt x="2496312" y="231648"/>
                  <a:pt x="2514901" y="233247"/>
                  <a:pt x="2532888" y="237744"/>
                </a:cubicBezTo>
                <a:cubicBezTo>
                  <a:pt x="2657344" y="268858"/>
                  <a:pt x="2537982" y="240008"/>
                  <a:pt x="2615184" y="274320"/>
                </a:cubicBezTo>
                <a:cubicBezTo>
                  <a:pt x="2632800" y="282149"/>
                  <a:pt x="2670048" y="292608"/>
                  <a:pt x="2670048" y="292608"/>
                </a:cubicBezTo>
                <a:cubicBezTo>
                  <a:pt x="2676144" y="301752"/>
                  <a:pt x="2683421" y="310210"/>
                  <a:pt x="2688336" y="320040"/>
                </a:cubicBezTo>
                <a:cubicBezTo>
                  <a:pt x="2692647" y="328661"/>
                  <a:pt x="2692799" y="339046"/>
                  <a:pt x="2697480" y="347472"/>
                </a:cubicBezTo>
                <a:cubicBezTo>
                  <a:pt x="2708154" y="366685"/>
                  <a:pt x="2734056" y="402336"/>
                  <a:pt x="2734056" y="402336"/>
                </a:cubicBezTo>
                <a:cubicBezTo>
                  <a:pt x="2736986" y="414055"/>
                  <a:pt x="2745785" y="453226"/>
                  <a:pt x="2752344" y="466344"/>
                </a:cubicBezTo>
                <a:cubicBezTo>
                  <a:pt x="2757259" y="476174"/>
                  <a:pt x="2766169" y="483733"/>
                  <a:pt x="2770632" y="493776"/>
                </a:cubicBezTo>
                <a:cubicBezTo>
                  <a:pt x="2821109" y="607349"/>
                  <a:pt x="2749451" y="489436"/>
                  <a:pt x="2825496" y="603504"/>
                </a:cubicBezTo>
                <a:lnTo>
                  <a:pt x="2843784" y="630936"/>
                </a:lnTo>
                <a:cubicBezTo>
                  <a:pt x="2849880" y="640080"/>
                  <a:pt x="2858597" y="647942"/>
                  <a:pt x="2862072" y="658368"/>
                </a:cubicBezTo>
                <a:lnTo>
                  <a:pt x="2880360" y="713232"/>
                </a:lnTo>
                <a:cubicBezTo>
                  <a:pt x="2883408" y="807720"/>
                  <a:pt x="2885007" y="902266"/>
                  <a:pt x="2889504" y="996696"/>
                </a:cubicBezTo>
                <a:cubicBezTo>
                  <a:pt x="2896436" y="1142277"/>
                  <a:pt x="2896552" y="1048887"/>
                  <a:pt x="2907792" y="1161288"/>
                </a:cubicBezTo>
                <a:cubicBezTo>
                  <a:pt x="2914794" y="1231307"/>
                  <a:pt x="2912280" y="1302598"/>
                  <a:pt x="2926080" y="1371600"/>
                </a:cubicBezTo>
                <a:cubicBezTo>
                  <a:pt x="2929128" y="1386840"/>
                  <a:pt x="2932444" y="1402029"/>
                  <a:pt x="2935224" y="1417320"/>
                </a:cubicBezTo>
                <a:cubicBezTo>
                  <a:pt x="2938541" y="1435561"/>
                  <a:pt x="2940346" y="1454085"/>
                  <a:pt x="2944368" y="1472184"/>
                </a:cubicBezTo>
                <a:cubicBezTo>
                  <a:pt x="2956482" y="1526699"/>
                  <a:pt x="2957491" y="1471847"/>
                  <a:pt x="2962656" y="1554480"/>
                </a:cubicBezTo>
                <a:cubicBezTo>
                  <a:pt x="2964557" y="1584901"/>
                  <a:pt x="2962656" y="1615440"/>
                  <a:pt x="2962656" y="1645920"/>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Freihandform 33"/>
          <p:cNvSpPr/>
          <p:nvPr/>
        </p:nvSpPr>
        <p:spPr>
          <a:xfrm>
            <a:off x="4309467" y="3637779"/>
            <a:ext cx="1851892" cy="635520"/>
          </a:xfrm>
          <a:custGeom>
            <a:avLst/>
            <a:gdLst>
              <a:gd name="connsiteX0" fmla="*/ 0 w 2478024"/>
              <a:gd name="connsiteY0" fmla="*/ 777240 h 850392"/>
              <a:gd name="connsiteX1" fmla="*/ 192024 w 2478024"/>
              <a:gd name="connsiteY1" fmla="*/ 786384 h 850392"/>
              <a:gd name="connsiteX2" fmla="*/ 292608 w 2478024"/>
              <a:gd name="connsiteY2" fmla="*/ 795528 h 850392"/>
              <a:gd name="connsiteX3" fmla="*/ 640080 w 2478024"/>
              <a:gd name="connsiteY3" fmla="*/ 804672 h 850392"/>
              <a:gd name="connsiteX4" fmla="*/ 804672 w 2478024"/>
              <a:gd name="connsiteY4" fmla="*/ 822960 h 850392"/>
              <a:gd name="connsiteX5" fmla="*/ 1042416 w 2478024"/>
              <a:gd name="connsiteY5" fmla="*/ 832104 h 850392"/>
              <a:gd name="connsiteX6" fmla="*/ 1325880 w 2478024"/>
              <a:gd name="connsiteY6" fmla="*/ 850392 h 850392"/>
              <a:gd name="connsiteX7" fmla="*/ 1618488 w 2478024"/>
              <a:gd name="connsiteY7" fmla="*/ 841248 h 850392"/>
              <a:gd name="connsiteX8" fmla="*/ 1728216 w 2478024"/>
              <a:gd name="connsiteY8" fmla="*/ 822960 h 850392"/>
              <a:gd name="connsiteX9" fmla="*/ 2231136 w 2478024"/>
              <a:gd name="connsiteY9" fmla="*/ 813816 h 850392"/>
              <a:gd name="connsiteX10" fmla="*/ 2240280 w 2478024"/>
              <a:gd name="connsiteY10" fmla="*/ 777240 h 850392"/>
              <a:gd name="connsiteX11" fmla="*/ 2240280 w 2478024"/>
              <a:gd name="connsiteY11" fmla="*/ 448056 h 850392"/>
              <a:gd name="connsiteX12" fmla="*/ 2203704 w 2478024"/>
              <a:gd name="connsiteY12" fmla="*/ 320040 h 850392"/>
              <a:gd name="connsiteX13" fmla="*/ 2194560 w 2478024"/>
              <a:gd name="connsiteY13" fmla="*/ 292608 h 850392"/>
              <a:gd name="connsiteX14" fmla="*/ 2203704 w 2478024"/>
              <a:gd name="connsiteY14" fmla="*/ 192024 h 850392"/>
              <a:gd name="connsiteX15" fmla="*/ 2221992 w 2478024"/>
              <a:gd name="connsiteY15" fmla="*/ 137160 h 850392"/>
              <a:gd name="connsiteX16" fmla="*/ 2231136 w 2478024"/>
              <a:gd name="connsiteY16" fmla="*/ 109728 h 850392"/>
              <a:gd name="connsiteX17" fmla="*/ 2240280 w 2478024"/>
              <a:gd name="connsiteY17" fmla="*/ 82296 h 850392"/>
              <a:gd name="connsiteX18" fmla="*/ 2295144 w 2478024"/>
              <a:gd name="connsiteY18" fmla="*/ 73152 h 850392"/>
              <a:gd name="connsiteX19" fmla="*/ 2322576 w 2478024"/>
              <a:gd name="connsiteY19" fmla="*/ 64008 h 850392"/>
              <a:gd name="connsiteX20" fmla="*/ 2414016 w 2478024"/>
              <a:gd name="connsiteY20" fmla="*/ 36576 h 850392"/>
              <a:gd name="connsiteX21" fmla="*/ 2441448 w 2478024"/>
              <a:gd name="connsiteY21" fmla="*/ 27432 h 850392"/>
              <a:gd name="connsiteX22" fmla="*/ 2478024 w 2478024"/>
              <a:gd name="connsiteY22" fmla="*/ 0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8024" h="850392">
                <a:moveTo>
                  <a:pt x="0" y="777240"/>
                </a:moveTo>
                <a:lnTo>
                  <a:pt x="192024" y="786384"/>
                </a:lnTo>
                <a:cubicBezTo>
                  <a:pt x="225625" y="788484"/>
                  <a:pt x="258970" y="794155"/>
                  <a:pt x="292608" y="795528"/>
                </a:cubicBezTo>
                <a:cubicBezTo>
                  <a:pt x="408376" y="800253"/>
                  <a:pt x="524256" y="801624"/>
                  <a:pt x="640080" y="804672"/>
                </a:cubicBezTo>
                <a:cubicBezTo>
                  <a:pt x="684126" y="810178"/>
                  <a:pt x="762951" y="820642"/>
                  <a:pt x="804672" y="822960"/>
                </a:cubicBezTo>
                <a:cubicBezTo>
                  <a:pt x="883856" y="827359"/>
                  <a:pt x="963219" y="827936"/>
                  <a:pt x="1042416" y="832104"/>
                </a:cubicBezTo>
                <a:cubicBezTo>
                  <a:pt x="1136970" y="837081"/>
                  <a:pt x="1325880" y="850392"/>
                  <a:pt x="1325880" y="850392"/>
                </a:cubicBezTo>
                <a:cubicBezTo>
                  <a:pt x="1423416" y="847344"/>
                  <a:pt x="1521047" y="846515"/>
                  <a:pt x="1618488" y="841248"/>
                </a:cubicBezTo>
                <a:cubicBezTo>
                  <a:pt x="1842486" y="829140"/>
                  <a:pt x="1430903" y="832551"/>
                  <a:pt x="1728216" y="822960"/>
                </a:cubicBezTo>
                <a:cubicBezTo>
                  <a:pt x="1895797" y="817554"/>
                  <a:pt x="2063496" y="816864"/>
                  <a:pt x="2231136" y="813816"/>
                </a:cubicBezTo>
                <a:cubicBezTo>
                  <a:pt x="2234184" y="801624"/>
                  <a:pt x="2238721" y="789710"/>
                  <a:pt x="2240280" y="777240"/>
                </a:cubicBezTo>
                <a:cubicBezTo>
                  <a:pt x="2254945" y="659918"/>
                  <a:pt x="2252067" y="573784"/>
                  <a:pt x="2240280" y="448056"/>
                </a:cubicBezTo>
                <a:cubicBezTo>
                  <a:pt x="2237285" y="416107"/>
                  <a:pt x="2214625" y="352804"/>
                  <a:pt x="2203704" y="320040"/>
                </a:cubicBezTo>
                <a:lnTo>
                  <a:pt x="2194560" y="292608"/>
                </a:lnTo>
                <a:cubicBezTo>
                  <a:pt x="2197608" y="259080"/>
                  <a:pt x="2197853" y="225178"/>
                  <a:pt x="2203704" y="192024"/>
                </a:cubicBezTo>
                <a:cubicBezTo>
                  <a:pt x="2207054" y="173040"/>
                  <a:pt x="2215896" y="155448"/>
                  <a:pt x="2221992" y="137160"/>
                </a:cubicBezTo>
                <a:lnTo>
                  <a:pt x="2231136" y="109728"/>
                </a:lnTo>
                <a:cubicBezTo>
                  <a:pt x="2234184" y="100584"/>
                  <a:pt x="2230773" y="83881"/>
                  <a:pt x="2240280" y="82296"/>
                </a:cubicBezTo>
                <a:cubicBezTo>
                  <a:pt x="2258568" y="79248"/>
                  <a:pt x="2277045" y="77174"/>
                  <a:pt x="2295144" y="73152"/>
                </a:cubicBezTo>
                <a:cubicBezTo>
                  <a:pt x="2304553" y="71061"/>
                  <a:pt x="2313308" y="66656"/>
                  <a:pt x="2322576" y="64008"/>
                </a:cubicBezTo>
                <a:cubicBezTo>
                  <a:pt x="2419312" y="36369"/>
                  <a:pt x="2283636" y="80036"/>
                  <a:pt x="2414016" y="36576"/>
                </a:cubicBezTo>
                <a:cubicBezTo>
                  <a:pt x="2423160" y="33528"/>
                  <a:pt x="2433428" y="32779"/>
                  <a:pt x="2441448" y="27432"/>
                </a:cubicBezTo>
                <a:cubicBezTo>
                  <a:pt x="2472467" y="6753"/>
                  <a:pt x="2461109" y="16915"/>
                  <a:pt x="2478024" y="0"/>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8" name="Rechteck 37"/>
          <p:cNvSpPr/>
          <p:nvPr/>
        </p:nvSpPr>
        <p:spPr>
          <a:xfrm>
            <a:off x="5768587" y="4312665"/>
            <a:ext cx="154928" cy="129254"/>
          </a:xfrm>
          <a:prstGeom prst="rect">
            <a:avLst/>
          </a:prstGeom>
          <a:solidFill>
            <a:srgbClr val="C00000">
              <a:alpha val="80000"/>
            </a:srgbClr>
          </a:solidFill>
          <a:ln w="31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800" dirty="0"/>
          </a:p>
        </p:txBody>
      </p:sp>
      <p:sp>
        <p:nvSpPr>
          <p:cNvPr id="39" name="Textfeld 38"/>
          <p:cNvSpPr txBox="1"/>
          <p:nvPr/>
        </p:nvSpPr>
        <p:spPr>
          <a:xfrm>
            <a:off x="5688926" y="4260491"/>
            <a:ext cx="320465" cy="253010"/>
          </a:xfrm>
          <a:prstGeom prst="rect">
            <a:avLst/>
          </a:prstGeom>
          <a:ln>
            <a:noFill/>
          </a:ln>
        </p:spPr>
        <p:txBody>
          <a:bodyPr vert="horz" wrap="square" lIns="91440" tIns="45720" rIns="91440" bIns="45720" rtlCol="0" anchor="t">
            <a:spAutoFit/>
          </a:bodyPr>
          <a:lstStyle/>
          <a:p>
            <a:r>
              <a:rPr lang="de-DE" sz="500" b="1" dirty="0" smtClean="0">
                <a:solidFill>
                  <a:schemeClr val="bg1"/>
                </a:solidFill>
              </a:rPr>
              <a:t>SE- C32</a:t>
            </a:r>
          </a:p>
        </p:txBody>
      </p:sp>
      <p:grpSp>
        <p:nvGrpSpPr>
          <p:cNvPr id="61" name="Gruppieren 60"/>
          <p:cNvGrpSpPr/>
          <p:nvPr/>
        </p:nvGrpSpPr>
        <p:grpSpPr>
          <a:xfrm>
            <a:off x="415383" y="1146684"/>
            <a:ext cx="1235999" cy="1146468"/>
            <a:chOff x="415383" y="1146684"/>
            <a:chExt cx="1235999" cy="1146468"/>
          </a:xfrm>
        </p:grpSpPr>
        <p:sp>
          <p:nvSpPr>
            <p:cNvPr id="62" name="Rechteck 61"/>
            <p:cNvSpPr/>
            <p:nvPr/>
          </p:nvSpPr>
          <p:spPr>
            <a:xfrm>
              <a:off x="415383" y="1203762"/>
              <a:ext cx="216000" cy="108000"/>
            </a:xfrm>
            <a:prstGeom prst="rect">
              <a:avLst/>
            </a:prstGeom>
            <a:solidFill>
              <a:srgbClr val="C0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dirty="0"/>
            </a:p>
          </p:txBody>
        </p:sp>
        <p:sp>
          <p:nvSpPr>
            <p:cNvPr id="63" name="Textfeld 62"/>
            <p:cNvSpPr txBox="1"/>
            <p:nvPr/>
          </p:nvSpPr>
          <p:spPr>
            <a:xfrm>
              <a:off x="713051" y="1146684"/>
              <a:ext cx="938331" cy="1146468"/>
            </a:xfrm>
            <a:prstGeom prst="rect">
              <a:avLst/>
            </a:prstGeom>
            <a:noFill/>
          </p:spPr>
          <p:txBody>
            <a:bodyPr vert="horz" wrap="square" lIns="68580" tIns="34290" rIns="68580" bIns="34290" rtlCol="0" anchor="t">
              <a:spAutoFit/>
            </a:bodyPr>
            <a:lstStyle/>
            <a:p>
              <a:r>
                <a:rPr lang="de-DE" sz="1000" dirty="0"/>
                <a:t>Neubauten</a:t>
              </a:r>
            </a:p>
            <a:p>
              <a:endParaRPr lang="de-DE" sz="1000" dirty="0"/>
            </a:p>
            <a:p>
              <a:r>
                <a:rPr lang="de-DE" sz="1000" dirty="0" smtClean="0"/>
                <a:t>Sanierungen</a:t>
              </a:r>
              <a:endParaRPr lang="de-DE" sz="1000" dirty="0"/>
            </a:p>
            <a:p>
              <a:endParaRPr lang="de-DE" sz="1000" dirty="0"/>
            </a:p>
            <a:p>
              <a:r>
                <a:rPr lang="de-DE" sz="1000" dirty="0" smtClean="0"/>
                <a:t>Projektiert</a:t>
              </a:r>
            </a:p>
            <a:p>
              <a:endParaRPr lang="de-DE" sz="1000" dirty="0"/>
            </a:p>
            <a:p>
              <a:r>
                <a:rPr lang="de-DE" sz="1000" dirty="0" smtClean="0"/>
                <a:t>FAIR</a:t>
              </a:r>
              <a:endParaRPr lang="de-DE" sz="1000" dirty="0"/>
            </a:p>
          </p:txBody>
        </p:sp>
        <p:sp>
          <p:nvSpPr>
            <p:cNvPr id="64" name="Rechteck 63"/>
            <p:cNvSpPr/>
            <p:nvPr/>
          </p:nvSpPr>
          <p:spPr>
            <a:xfrm>
              <a:off x="415383" y="1506329"/>
              <a:ext cx="216000" cy="108000"/>
            </a:xfrm>
            <a:prstGeom prst="rect">
              <a:avLst/>
            </a:prstGeom>
            <a:solidFill>
              <a:srgbClr val="FF00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dirty="0"/>
            </a:p>
          </p:txBody>
        </p:sp>
        <p:sp>
          <p:nvSpPr>
            <p:cNvPr id="65" name="Rechteck 64"/>
            <p:cNvSpPr/>
            <p:nvPr/>
          </p:nvSpPr>
          <p:spPr>
            <a:xfrm>
              <a:off x="416369" y="1823449"/>
              <a:ext cx="216000" cy="108000"/>
            </a:xfrm>
            <a:prstGeom prst="rect">
              <a:avLst/>
            </a:prstGeom>
            <a:solidFill>
              <a:srgbClr val="CCCC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dirty="0"/>
            </a:p>
          </p:txBody>
        </p:sp>
      </p:grpSp>
      <p:sp>
        <p:nvSpPr>
          <p:cNvPr id="68" name="Rechteck 67"/>
          <p:cNvSpPr/>
          <p:nvPr/>
        </p:nvSpPr>
        <p:spPr>
          <a:xfrm>
            <a:off x="413394" y="2114550"/>
            <a:ext cx="216000" cy="108000"/>
          </a:xfrm>
          <a:prstGeom prst="rect">
            <a:avLst/>
          </a:prstGeom>
          <a:solidFill>
            <a:srgbClr val="0070C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dirty="0"/>
          </a:p>
        </p:txBody>
      </p:sp>
      <p:sp>
        <p:nvSpPr>
          <p:cNvPr id="29" name="Freihandform 28"/>
          <p:cNvSpPr/>
          <p:nvPr/>
        </p:nvSpPr>
        <p:spPr>
          <a:xfrm>
            <a:off x="3799299" y="1668008"/>
            <a:ext cx="113893" cy="55167"/>
          </a:xfrm>
          <a:custGeom>
            <a:avLst/>
            <a:gdLst>
              <a:gd name="connsiteX0" fmla="*/ 152400 w 152400"/>
              <a:gd name="connsiteY0" fmla="*/ 0 h 73819"/>
              <a:gd name="connsiteX1" fmla="*/ 0 w 152400"/>
              <a:gd name="connsiteY1" fmla="*/ 0 h 73819"/>
              <a:gd name="connsiteX2" fmla="*/ 0 w 152400"/>
              <a:gd name="connsiteY2" fmla="*/ 73819 h 73819"/>
              <a:gd name="connsiteX3" fmla="*/ 0 w 152400"/>
              <a:gd name="connsiteY3" fmla="*/ 73819 h 73819"/>
            </a:gdLst>
            <a:ahLst/>
            <a:cxnLst>
              <a:cxn ang="0">
                <a:pos x="connsiteX0" y="connsiteY0"/>
              </a:cxn>
              <a:cxn ang="0">
                <a:pos x="connsiteX1" y="connsiteY1"/>
              </a:cxn>
              <a:cxn ang="0">
                <a:pos x="connsiteX2" y="connsiteY2"/>
              </a:cxn>
              <a:cxn ang="0">
                <a:pos x="connsiteX3" y="connsiteY3"/>
              </a:cxn>
            </a:cxnLst>
            <a:rect l="l" t="t" r="r" b="b"/>
            <a:pathLst>
              <a:path w="152400" h="73819">
                <a:moveTo>
                  <a:pt x="152400" y="0"/>
                </a:moveTo>
                <a:lnTo>
                  <a:pt x="0" y="0"/>
                </a:lnTo>
                <a:lnTo>
                  <a:pt x="0" y="73819"/>
                </a:lnTo>
                <a:lnTo>
                  <a:pt x="0" y="73819"/>
                </a:ln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600"/>
          </a:p>
        </p:txBody>
      </p:sp>
      <p:sp>
        <p:nvSpPr>
          <p:cNvPr id="85" name="Freihandform 84"/>
          <p:cNvSpPr/>
          <p:nvPr/>
        </p:nvSpPr>
        <p:spPr>
          <a:xfrm>
            <a:off x="3164768" y="2443163"/>
            <a:ext cx="2033588" cy="688181"/>
          </a:xfrm>
          <a:custGeom>
            <a:avLst/>
            <a:gdLst>
              <a:gd name="connsiteX0" fmla="*/ 0 w 2740819"/>
              <a:gd name="connsiteY0" fmla="*/ 688181 h 688181"/>
              <a:gd name="connsiteX1" fmla="*/ 4763 w 2740819"/>
              <a:gd name="connsiteY1" fmla="*/ 502443 h 688181"/>
              <a:gd name="connsiteX2" fmla="*/ 97632 w 2740819"/>
              <a:gd name="connsiteY2" fmla="*/ 502443 h 688181"/>
              <a:gd name="connsiteX3" fmla="*/ 100013 w 2740819"/>
              <a:gd name="connsiteY3" fmla="*/ 52387 h 688181"/>
              <a:gd name="connsiteX4" fmla="*/ 161925 w 2740819"/>
              <a:gd name="connsiteY4" fmla="*/ 52387 h 688181"/>
              <a:gd name="connsiteX5" fmla="*/ 157163 w 2740819"/>
              <a:gd name="connsiteY5" fmla="*/ 0 h 688181"/>
              <a:gd name="connsiteX6" fmla="*/ 376238 w 2740819"/>
              <a:gd name="connsiteY6" fmla="*/ 0 h 688181"/>
              <a:gd name="connsiteX7" fmla="*/ 376238 w 2740819"/>
              <a:gd name="connsiteY7" fmla="*/ 54768 h 688181"/>
              <a:gd name="connsiteX8" fmla="*/ 621507 w 2740819"/>
              <a:gd name="connsiteY8" fmla="*/ 54768 h 688181"/>
              <a:gd name="connsiteX9" fmla="*/ 621507 w 2740819"/>
              <a:gd name="connsiteY9" fmla="*/ 76200 h 688181"/>
              <a:gd name="connsiteX10" fmla="*/ 633413 w 2740819"/>
              <a:gd name="connsiteY10" fmla="*/ 311943 h 688181"/>
              <a:gd name="connsiteX11" fmla="*/ 671513 w 2740819"/>
              <a:gd name="connsiteY11" fmla="*/ 311943 h 688181"/>
              <a:gd name="connsiteX12" fmla="*/ 681038 w 2740819"/>
              <a:gd name="connsiteY12" fmla="*/ 361950 h 688181"/>
              <a:gd name="connsiteX13" fmla="*/ 716757 w 2740819"/>
              <a:gd name="connsiteY13" fmla="*/ 357187 h 688181"/>
              <a:gd name="connsiteX14" fmla="*/ 711994 w 2740819"/>
              <a:gd name="connsiteY14" fmla="*/ 264318 h 688181"/>
              <a:gd name="connsiteX15" fmla="*/ 1971675 w 2740819"/>
              <a:gd name="connsiteY15" fmla="*/ 266700 h 688181"/>
              <a:gd name="connsiteX16" fmla="*/ 1974057 w 2740819"/>
              <a:gd name="connsiteY16" fmla="*/ 440531 h 688181"/>
              <a:gd name="connsiteX17" fmla="*/ 2033588 w 2740819"/>
              <a:gd name="connsiteY17" fmla="*/ 445293 h 688181"/>
              <a:gd name="connsiteX18" fmla="*/ 2033588 w 2740819"/>
              <a:gd name="connsiteY18" fmla="*/ 183356 h 688181"/>
              <a:gd name="connsiteX19" fmla="*/ 2740819 w 2740819"/>
              <a:gd name="connsiteY19" fmla="*/ 180975 h 688181"/>
              <a:gd name="connsiteX20" fmla="*/ 2033588 w 2740819"/>
              <a:gd name="connsiteY20" fmla="*/ 683418 h 688181"/>
              <a:gd name="connsiteX21" fmla="*/ 0 w 2740819"/>
              <a:gd name="connsiteY21" fmla="*/ 688181 h 688181"/>
              <a:gd name="connsiteX0" fmla="*/ 0 w 2033588"/>
              <a:gd name="connsiteY0" fmla="*/ 688181 h 688181"/>
              <a:gd name="connsiteX1" fmla="*/ 4763 w 2033588"/>
              <a:gd name="connsiteY1" fmla="*/ 502443 h 688181"/>
              <a:gd name="connsiteX2" fmla="*/ 97632 w 2033588"/>
              <a:gd name="connsiteY2" fmla="*/ 502443 h 688181"/>
              <a:gd name="connsiteX3" fmla="*/ 100013 w 2033588"/>
              <a:gd name="connsiteY3" fmla="*/ 52387 h 688181"/>
              <a:gd name="connsiteX4" fmla="*/ 161925 w 2033588"/>
              <a:gd name="connsiteY4" fmla="*/ 52387 h 688181"/>
              <a:gd name="connsiteX5" fmla="*/ 157163 w 2033588"/>
              <a:gd name="connsiteY5" fmla="*/ 0 h 688181"/>
              <a:gd name="connsiteX6" fmla="*/ 376238 w 2033588"/>
              <a:gd name="connsiteY6" fmla="*/ 0 h 688181"/>
              <a:gd name="connsiteX7" fmla="*/ 376238 w 2033588"/>
              <a:gd name="connsiteY7" fmla="*/ 54768 h 688181"/>
              <a:gd name="connsiteX8" fmla="*/ 621507 w 2033588"/>
              <a:gd name="connsiteY8" fmla="*/ 54768 h 688181"/>
              <a:gd name="connsiteX9" fmla="*/ 621507 w 2033588"/>
              <a:gd name="connsiteY9" fmla="*/ 76200 h 688181"/>
              <a:gd name="connsiteX10" fmla="*/ 633413 w 2033588"/>
              <a:gd name="connsiteY10" fmla="*/ 311943 h 688181"/>
              <a:gd name="connsiteX11" fmla="*/ 671513 w 2033588"/>
              <a:gd name="connsiteY11" fmla="*/ 311943 h 688181"/>
              <a:gd name="connsiteX12" fmla="*/ 681038 w 2033588"/>
              <a:gd name="connsiteY12" fmla="*/ 361950 h 688181"/>
              <a:gd name="connsiteX13" fmla="*/ 716757 w 2033588"/>
              <a:gd name="connsiteY13" fmla="*/ 357187 h 688181"/>
              <a:gd name="connsiteX14" fmla="*/ 711994 w 2033588"/>
              <a:gd name="connsiteY14" fmla="*/ 264318 h 688181"/>
              <a:gd name="connsiteX15" fmla="*/ 1971675 w 2033588"/>
              <a:gd name="connsiteY15" fmla="*/ 266700 h 688181"/>
              <a:gd name="connsiteX16" fmla="*/ 1974057 w 2033588"/>
              <a:gd name="connsiteY16" fmla="*/ 440531 h 688181"/>
              <a:gd name="connsiteX17" fmla="*/ 2033588 w 2033588"/>
              <a:gd name="connsiteY17" fmla="*/ 445293 h 688181"/>
              <a:gd name="connsiteX18" fmla="*/ 2033588 w 2033588"/>
              <a:gd name="connsiteY18" fmla="*/ 183356 h 688181"/>
              <a:gd name="connsiteX19" fmla="*/ 2033588 w 2033588"/>
              <a:gd name="connsiteY19" fmla="*/ 683418 h 688181"/>
              <a:gd name="connsiteX20" fmla="*/ 0 w 2033588"/>
              <a:gd name="connsiteY20" fmla="*/ 688181 h 688181"/>
              <a:gd name="connsiteX0" fmla="*/ 0 w 2033588"/>
              <a:gd name="connsiteY0" fmla="*/ 688181 h 688181"/>
              <a:gd name="connsiteX1" fmla="*/ 4763 w 2033588"/>
              <a:gd name="connsiteY1" fmla="*/ 502443 h 688181"/>
              <a:gd name="connsiteX2" fmla="*/ 97632 w 2033588"/>
              <a:gd name="connsiteY2" fmla="*/ 502443 h 688181"/>
              <a:gd name="connsiteX3" fmla="*/ 100013 w 2033588"/>
              <a:gd name="connsiteY3" fmla="*/ 52387 h 688181"/>
              <a:gd name="connsiteX4" fmla="*/ 161925 w 2033588"/>
              <a:gd name="connsiteY4" fmla="*/ 52387 h 688181"/>
              <a:gd name="connsiteX5" fmla="*/ 157163 w 2033588"/>
              <a:gd name="connsiteY5" fmla="*/ 0 h 688181"/>
              <a:gd name="connsiteX6" fmla="*/ 376238 w 2033588"/>
              <a:gd name="connsiteY6" fmla="*/ 0 h 688181"/>
              <a:gd name="connsiteX7" fmla="*/ 376238 w 2033588"/>
              <a:gd name="connsiteY7" fmla="*/ 54768 h 688181"/>
              <a:gd name="connsiteX8" fmla="*/ 621507 w 2033588"/>
              <a:gd name="connsiteY8" fmla="*/ 54768 h 688181"/>
              <a:gd name="connsiteX9" fmla="*/ 621507 w 2033588"/>
              <a:gd name="connsiteY9" fmla="*/ 76200 h 688181"/>
              <a:gd name="connsiteX10" fmla="*/ 633413 w 2033588"/>
              <a:gd name="connsiteY10" fmla="*/ 311943 h 688181"/>
              <a:gd name="connsiteX11" fmla="*/ 671513 w 2033588"/>
              <a:gd name="connsiteY11" fmla="*/ 311943 h 688181"/>
              <a:gd name="connsiteX12" fmla="*/ 681038 w 2033588"/>
              <a:gd name="connsiteY12" fmla="*/ 361950 h 688181"/>
              <a:gd name="connsiteX13" fmla="*/ 716757 w 2033588"/>
              <a:gd name="connsiteY13" fmla="*/ 357187 h 688181"/>
              <a:gd name="connsiteX14" fmla="*/ 711994 w 2033588"/>
              <a:gd name="connsiteY14" fmla="*/ 264318 h 688181"/>
              <a:gd name="connsiteX15" fmla="*/ 1971675 w 2033588"/>
              <a:gd name="connsiteY15" fmla="*/ 266700 h 688181"/>
              <a:gd name="connsiteX16" fmla="*/ 1974057 w 2033588"/>
              <a:gd name="connsiteY16" fmla="*/ 440531 h 688181"/>
              <a:gd name="connsiteX17" fmla="*/ 2033588 w 2033588"/>
              <a:gd name="connsiteY17" fmla="*/ 445293 h 688181"/>
              <a:gd name="connsiteX18" fmla="*/ 2033588 w 2033588"/>
              <a:gd name="connsiteY18" fmla="*/ 683418 h 688181"/>
              <a:gd name="connsiteX19" fmla="*/ 0 w 2033588"/>
              <a:gd name="connsiteY19" fmla="*/ 688181 h 68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3588" h="688181">
                <a:moveTo>
                  <a:pt x="0" y="688181"/>
                </a:moveTo>
                <a:lnTo>
                  <a:pt x="4763" y="502443"/>
                </a:lnTo>
                <a:lnTo>
                  <a:pt x="97632" y="502443"/>
                </a:lnTo>
                <a:cubicBezTo>
                  <a:pt x="98426" y="352424"/>
                  <a:pt x="99219" y="202406"/>
                  <a:pt x="100013" y="52387"/>
                </a:cubicBezTo>
                <a:lnTo>
                  <a:pt x="161925" y="52387"/>
                </a:lnTo>
                <a:lnTo>
                  <a:pt x="157163" y="0"/>
                </a:lnTo>
                <a:lnTo>
                  <a:pt x="376238" y="0"/>
                </a:lnTo>
                <a:lnTo>
                  <a:pt x="376238" y="54768"/>
                </a:lnTo>
                <a:lnTo>
                  <a:pt x="621507" y="54768"/>
                </a:lnTo>
                <a:lnTo>
                  <a:pt x="621507" y="76200"/>
                </a:lnTo>
                <a:lnTo>
                  <a:pt x="633413" y="311943"/>
                </a:lnTo>
                <a:lnTo>
                  <a:pt x="671513" y="311943"/>
                </a:lnTo>
                <a:lnTo>
                  <a:pt x="681038" y="361950"/>
                </a:lnTo>
                <a:lnTo>
                  <a:pt x="716757" y="357187"/>
                </a:lnTo>
                <a:lnTo>
                  <a:pt x="711994" y="264318"/>
                </a:lnTo>
                <a:lnTo>
                  <a:pt x="1971675" y="266700"/>
                </a:lnTo>
                <a:lnTo>
                  <a:pt x="1974057" y="440531"/>
                </a:lnTo>
                <a:lnTo>
                  <a:pt x="2033588" y="445293"/>
                </a:lnTo>
                <a:lnTo>
                  <a:pt x="2033588" y="683418"/>
                </a:lnTo>
                <a:lnTo>
                  <a:pt x="0" y="688181"/>
                </a:lnTo>
                <a:close/>
              </a:path>
            </a:pathLst>
          </a:custGeom>
          <a:solidFill>
            <a:srgbClr val="D6D633">
              <a:alpha val="80000"/>
            </a:srgbClr>
          </a:solidFill>
          <a:ln w="1270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marL="88900"/>
            <a:endParaRPr lang="de-DE" sz="500" dirty="0" smtClean="0">
              <a:solidFill>
                <a:schemeClr val="tx1"/>
              </a:solidFill>
            </a:endParaRPr>
          </a:p>
          <a:p>
            <a:pPr marL="88900"/>
            <a:endParaRPr lang="de-DE" sz="500" dirty="0" smtClean="0">
              <a:solidFill>
                <a:schemeClr val="tx1"/>
              </a:solidFill>
            </a:endParaRPr>
          </a:p>
          <a:p>
            <a:pPr marL="88900"/>
            <a:endParaRPr lang="de-DE" sz="500" dirty="0">
              <a:solidFill>
                <a:schemeClr val="tx1"/>
              </a:solidFill>
            </a:endParaRPr>
          </a:p>
          <a:p>
            <a:pPr marL="88900"/>
            <a:endParaRPr lang="de-DE" sz="500" dirty="0" smtClean="0">
              <a:solidFill>
                <a:schemeClr val="tx1"/>
              </a:solidFill>
            </a:endParaRPr>
          </a:p>
          <a:p>
            <a:pPr marL="88900"/>
            <a:r>
              <a:rPr lang="de-DE" sz="500" dirty="0" smtClean="0">
                <a:solidFill>
                  <a:schemeClr val="tx1"/>
                </a:solidFill>
              </a:rPr>
              <a:t>Baurechtliche Instandsetzung </a:t>
            </a:r>
          </a:p>
          <a:p>
            <a:pPr marL="88900"/>
            <a:r>
              <a:rPr lang="de-DE" sz="600" b="1" dirty="0" smtClean="0">
                <a:solidFill>
                  <a:schemeClr val="tx1"/>
                </a:solidFill>
              </a:rPr>
              <a:t>Linear-Beschleuniger ab 2026</a:t>
            </a:r>
            <a:endParaRPr lang="de-DE" sz="600" b="1" dirty="0">
              <a:solidFill>
                <a:schemeClr val="tx1"/>
              </a:solidFill>
            </a:endParaRPr>
          </a:p>
        </p:txBody>
      </p:sp>
      <p:sp>
        <p:nvSpPr>
          <p:cNvPr id="88" name="Freihandform 87"/>
          <p:cNvSpPr/>
          <p:nvPr/>
        </p:nvSpPr>
        <p:spPr>
          <a:xfrm>
            <a:off x="5372187" y="2084640"/>
            <a:ext cx="1327150" cy="427617"/>
          </a:xfrm>
          <a:custGeom>
            <a:avLst/>
            <a:gdLst>
              <a:gd name="connsiteX0" fmla="*/ 0 w 1327150"/>
              <a:gd name="connsiteY0" fmla="*/ 358775 h 425450"/>
              <a:gd name="connsiteX1" fmla="*/ 0 w 1327150"/>
              <a:gd name="connsiteY1" fmla="*/ 95250 h 425450"/>
              <a:gd name="connsiteX2" fmla="*/ 438150 w 1327150"/>
              <a:gd name="connsiteY2" fmla="*/ 95250 h 425450"/>
              <a:gd name="connsiteX3" fmla="*/ 476250 w 1327150"/>
              <a:gd name="connsiteY3" fmla="*/ 0 h 425450"/>
              <a:gd name="connsiteX4" fmla="*/ 1327150 w 1327150"/>
              <a:gd name="connsiteY4" fmla="*/ 0 h 425450"/>
              <a:gd name="connsiteX5" fmla="*/ 1327150 w 1327150"/>
              <a:gd name="connsiteY5" fmla="*/ 28575 h 425450"/>
              <a:gd name="connsiteX6" fmla="*/ 1327150 w 1327150"/>
              <a:gd name="connsiteY6" fmla="*/ 368300 h 425450"/>
              <a:gd name="connsiteX7" fmla="*/ 625475 w 1327150"/>
              <a:gd name="connsiteY7" fmla="*/ 368300 h 425450"/>
              <a:gd name="connsiteX8" fmla="*/ 625475 w 1327150"/>
              <a:gd name="connsiteY8" fmla="*/ 425450 h 425450"/>
              <a:gd name="connsiteX9" fmla="*/ 539750 w 1327150"/>
              <a:gd name="connsiteY9" fmla="*/ 425450 h 425450"/>
              <a:gd name="connsiteX10" fmla="*/ 539750 w 1327150"/>
              <a:gd name="connsiteY10" fmla="*/ 355600 h 425450"/>
              <a:gd name="connsiteX11" fmla="*/ 0 w 1327150"/>
              <a:gd name="connsiteY11" fmla="*/ 358775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7150" h="425450">
                <a:moveTo>
                  <a:pt x="0" y="358775"/>
                </a:moveTo>
                <a:lnTo>
                  <a:pt x="0" y="95250"/>
                </a:lnTo>
                <a:lnTo>
                  <a:pt x="438150" y="95250"/>
                </a:lnTo>
                <a:lnTo>
                  <a:pt x="476250" y="0"/>
                </a:lnTo>
                <a:lnTo>
                  <a:pt x="1327150" y="0"/>
                </a:lnTo>
                <a:lnTo>
                  <a:pt x="1327150" y="28575"/>
                </a:lnTo>
                <a:lnTo>
                  <a:pt x="1327150" y="368300"/>
                </a:lnTo>
                <a:lnTo>
                  <a:pt x="625475" y="368300"/>
                </a:lnTo>
                <a:lnTo>
                  <a:pt x="625475" y="425450"/>
                </a:lnTo>
                <a:lnTo>
                  <a:pt x="539750" y="425450"/>
                </a:lnTo>
                <a:lnTo>
                  <a:pt x="539750" y="355600"/>
                </a:lnTo>
                <a:lnTo>
                  <a:pt x="0" y="358775"/>
                </a:lnTo>
                <a:close/>
              </a:path>
            </a:pathLst>
          </a:custGeom>
          <a:solidFill>
            <a:srgbClr val="E2DF5F">
              <a:alpha val="80000"/>
            </a:srgbClr>
          </a:solidFill>
          <a:ln w="1270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r>
              <a:rPr lang="de-DE" sz="500" dirty="0">
                <a:solidFill>
                  <a:schemeClr val="tx1"/>
                </a:solidFill>
              </a:rPr>
              <a:t>Baurechtliche Instandsetzung </a:t>
            </a:r>
          </a:p>
          <a:p>
            <a:r>
              <a:rPr lang="de-DE" sz="600" b="1" dirty="0" smtClean="0">
                <a:solidFill>
                  <a:schemeClr val="tx1"/>
                </a:solidFill>
              </a:rPr>
              <a:t>BG </a:t>
            </a:r>
            <a:endParaRPr lang="de-DE" sz="600" b="1" dirty="0">
              <a:solidFill>
                <a:schemeClr val="tx1"/>
              </a:solidFill>
            </a:endParaRPr>
          </a:p>
        </p:txBody>
      </p:sp>
      <p:sp>
        <p:nvSpPr>
          <p:cNvPr id="90" name="Freihandform 89"/>
          <p:cNvSpPr/>
          <p:nvPr/>
        </p:nvSpPr>
        <p:spPr>
          <a:xfrm>
            <a:off x="5205500" y="2621756"/>
            <a:ext cx="790575" cy="881063"/>
          </a:xfrm>
          <a:custGeom>
            <a:avLst/>
            <a:gdLst>
              <a:gd name="connsiteX0" fmla="*/ 0 w 790575"/>
              <a:gd name="connsiteY0" fmla="*/ 0 h 881063"/>
              <a:gd name="connsiteX1" fmla="*/ 707231 w 790575"/>
              <a:gd name="connsiteY1" fmla="*/ 7144 h 881063"/>
              <a:gd name="connsiteX2" fmla="*/ 707231 w 790575"/>
              <a:gd name="connsiteY2" fmla="*/ 531019 h 881063"/>
              <a:gd name="connsiteX3" fmla="*/ 790575 w 790575"/>
              <a:gd name="connsiteY3" fmla="*/ 531019 h 881063"/>
              <a:gd name="connsiteX4" fmla="*/ 790575 w 790575"/>
              <a:gd name="connsiteY4" fmla="*/ 800100 h 881063"/>
              <a:gd name="connsiteX5" fmla="*/ 702469 w 790575"/>
              <a:gd name="connsiteY5" fmla="*/ 800100 h 881063"/>
              <a:gd name="connsiteX6" fmla="*/ 702469 w 790575"/>
              <a:gd name="connsiteY6" fmla="*/ 881063 h 881063"/>
              <a:gd name="connsiteX7" fmla="*/ 528638 w 790575"/>
              <a:gd name="connsiteY7" fmla="*/ 881063 h 881063"/>
              <a:gd name="connsiteX8" fmla="*/ 528638 w 790575"/>
              <a:gd name="connsiteY8" fmla="*/ 795338 h 881063"/>
              <a:gd name="connsiteX9" fmla="*/ 2381 w 790575"/>
              <a:gd name="connsiteY9" fmla="*/ 795338 h 881063"/>
              <a:gd name="connsiteX10" fmla="*/ 0 w 790575"/>
              <a:gd name="connsiteY10" fmla="*/ 0 h 88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0575" h="881063">
                <a:moveTo>
                  <a:pt x="0" y="0"/>
                </a:moveTo>
                <a:lnTo>
                  <a:pt x="707231" y="7144"/>
                </a:lnTo>
                <a:lnTo>
                  <a:pt x="707231" y="531019"/>
                </a:lnTo>
                <a:lnTo>
                  <a:pt x="790575" y="531019"/>
                </a:lnTo>
                <a:lnTo>
                  <a:pt x="790575" y="800100"/>
                </a:lnTo>
                <a:lnTo>
                  <a:pt x="702469" y="800100"/>
                </a:lnTo>
                <a:lnTo>
                  <a:pt x="702469" y="881063"/>
                </a:lnTo>
                <a:lnTo>
                  <a:pt x="528638" y="881063"/>
                </a:lnTo>
                <a:lnTo>
                  <a:pt x="528638" y="795338"/>
                </a:lnTo>
                <a:lnTo>
                  <a:pt x="2381" y="795338"/>
                </a:lnTo>
                <a:cubicBezTo>
                  <a:pt x="1587" y="530225"/>
                  <a:pt x="794" y="265113"/>
                  <a:pt x="0" y="0"/>
                </a:cubicBezTo>
                <a:close/>
              </a:path>
            </a:pathLst>
          </a:custGeom>
          <a:solidFill>
            <a:srgbClr val="FF00FF">
              <a:alpha val="70000"/>
            </a:srgbClr>
          </a:solidFill>
          <a:ln w="31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de-DE" sz="500" dirty="0" smtClean="0">
                <a:solidFill>
                  <a:schemeClr val="bg1"/>
                </a:solidFill>
              </a:rPr>
              <a:t>Sanierung </a:t>
            </a:r>
            <a:br>
              <a:rPr lang="de-DE" sz="500" dirty="0" smtClean="0">
                <a:solidFill>
                  <a:schemeClr val="bg1"/>
                </a:solidFill>
              </a:rPr>
            </a:br>
            <a:r>
              <a:rPr lang="de-DE" sz="600" b="1" dirty="0" smtClean="0">
                <a:solidFill>
                  <a:schemeClr val="bg1"/>
                </a:solidFill>
              </a:rPr>
              <a:t>SE – P1/ EH</a:t>
            </a:r>
          </a:p>
          <a:p>
            <a:r>
              <a:rPr lang="de-DE" sz="600" b="1" dirty="0" smtClean="0">
                <a:solidFill>
                  <a:schemeClr val="bg1"/>
                </a:solidFill>
              </a:rPr>
              <a:t>2027-2028</a:t>
            </a:r>
          </a:p>
          <a:p>
            <a:endParaRPr lang="de-DE" sz="600" b="1" dirty="0">
              <a:solidFill>
                <a:schemeClr val="bg1"/>
              </a:solidFill>
            </a:endParaRPr>
          </a:p>
          <a:p>
            <a:r>
              <a:rPr lang="de-DE" sz="600" b="1" dirty="0" smtClean="0">
                <a:solidFill>
                  <a:schemeClr val="bg1"/>
                </a:solidFill>
              </a:rPr>
              <a:t>SE – P2</a:t>
            </a:r>
          </a:p>
          <a:p>
            <a:r>
              <a:rPr lang="de-DE" sz="600" b="1" dirty="0" smtClean="0">
                <a:solidFill>
                  <a:schemeClr val="bg1"/>
                </a:solidFill>
              </a:rPr>
              <a:t>ab 2029</a:t>
            </a:r>
            <a:endParaRPr lang="de-DE" sz="600" b="1" dirty="0">
              <a:solidFill>
                <a:schemeClr val="bg1"/>
              </a:solidFill>
            </a:endParaRPr>
          </a:p>
        </p:txBody>
      </p:sp>
      <p:sp>
        <p:nvSpPr>
          <p:cNvPr id="41" name="Rechteck 40"/>
          <p:cNvSpPr/>
          <p:nvPr/>
        </p:nvSpPr>
        <p:spPr>
          <a:xfrm>
            <a:off x="5205500" y="2622581"/>
            <a:ext cx="695579" cy="511550"/>
          </a:xfrm>
          <a:prstGeom prst="rect">
            <a:avLst/>
          </a:prstGeom>
          <a:noFill/>
          <a:ln w="635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600" dirty="0"/>
          </a:p>
        </p:txBody>
      </p:sp>
      <p:sp>
        <p:nvSpPr>
          <p:cNvPr id="97" name="Rechteck 96"/>
          <p:cNvSpPr/>
          <p:nvPr/>
        </p:nvSpPr>
        <p:spPr>
          <a:xfrm>
            <a:off x="3303007" y="3287743"/>
            <a:ext cx="49415" cy="100124"/>
          </a:xfrm>
          <a:prstGeom prst="rect">
            <a:avLst/>
          </a:prstGeom>
          <a:solidFill>
            <a:srgbClr val="C00000">
              <a:alpha val="80000"/>
            </a:srgbClr>
          </a:solidFill>
          <a:ln w="635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600"/>
          </a:p>
        </p:txBody>
      </p:sp>
      <p:grpSp>
        <p:nvGrpSpPr>
          <p:cNvPr id="109" name="Gruppieren 108"/>
          <p:cNvGrpSpPr/>
          <p:nvPr/>
        </p:nvGrpSpPr>
        <p:grpSpPr>
          <a:xfrm>
            <a:off x="3933284" y="962867"/>
            <a:ext cx="3653988" cy="3898782"/>
            <a:chOff x="3885572" y="962867"/>
            <a:chExt cx="3653988" cy="3898782"/>
          </a:xfrm>
        </p:grpSpPr>
        <p:grpSp>
          <p:nvGrpSpPr>
            <p:cNvPr id="8" name="Gruppieren 7"/>
            <p:cNvGrpSpPr/>
            <p:nvPr/>
          </p:nvGrpSpPr>
          <p:grpSpPr>
            <a:xfrm>
              <a:off x="3885572" y="962867"/>
              <a:ext cx="3653988" cy="1151683"/>
              <a:chOff x="3885572" y="962867"/>
              <a:chExt cx="3653988" cy="1151683"/>
            </a:xfrm>
          </p:grpSpPr>
          <p:grpSp>
            <p:nvGrpSpPr>
              <p:cNvPr id="70" name="Gruppieren 69"/>
              <p:cNvGrpSpPr/>
              <p:nvPr/>
            </p:nvGrpSpPr>
            <p:grpSpPr>
              <a:xfrm>
                <a:off x="3885572" y="962867"/>
                <a:ext cx="3653988" cy="692104"/>
                <a:chOff x="3885572" y="962867"/>
                <a:chExt cx="3653988" cy="692104"/>
              </a:xfrm>
            </p:grpSpPr>
            <p:cxnSp>
              <p:nvCxnSpPr>
                <p:cNvPr id="71" name="Gerader Verbinder 70"/>
                <p:cNvCxnSpPr/>
                <p:nvPr/>
              </p:nvCxnSpPr>
              <p:spPr>
                <a:xfrm flipV="1">
                  <a:off x="5991947" y="973062"/>
                  <a:ext cx="1397072" cy="6710"/>
                </a:xfrm>
                <a:prstGeom prst="line">
                  <a:avLst/>
                </a:prstGeom>
                <a:ln>
                  <a:solidFill>
                    <a:srgbClr val="4F81BD">
                      <a:alpha val="80000"/>
                    </a:srgbClr>
                  </a:solidFill>
                </a:ln>
                <a:effectLst/>
              </p:spPr>
              <p:style>
                <a:lnRef idx="2">
                  <a:schemeClr val="accent1"/>
                </a:lnRef>
                <a:fillRef idx="0">
                  <a:schemeClr val="accent1"/>
                </a:fillRef>
                <a:effectRef idx="1">
                  <a:schemeClr val="accent1"/>
                </a:effectRef>
                <a:fontRef idx="minor">
                  <a:schemeClr val="tx1"/>
                </a:fontRef>
              </p:style>
            </p:cxnSp>
            <p:grpSp>
              <p:nvGrpSpPr>
                <p:cNvPr id="72" name="Gruppieren 71"/>
                <p:cNvGrpSpPr/>
                <p:nvPr/>
              </p:nvGrpSpPr>
              <p:grpSpPr>
                <a:xfrm>
                  <a:off x="3885572" y="962867"/>
                  <a:ext cx="3653988" cy="692104"/>
                  <a:chOff x="3885572" y="962867"/>
                  <a:chExt cx="3653988" cy="692104"/>
                </a:xfrm>
              </p:grpSpPr>
              <p:cxnSp>
                <p:nvCxnSpPr>
                  <p:cNvPr id="73" name="Gerader Verbinder 72"/>
                  <p:cNvCxnSpPr/>
                  <p:nvPr/>
                </p:nvCxnSpPr>
                <p:spPr>
                  <a:xfrm flipV="1">
                    <a:off x="3886199" y="1283762"/>
                    <a:ext cx="0" cy="371209"/>
                  </a:xfrm>
                  <a:prstGeom prst="line">
                    <a:avLst/>
                  </a:prstGeom>
                  <a:ln>
                    <a:solidFill>
                      <a:srgbClr val="4F81BD">
                        <a:alpha val="80000"/>
                      </a:srgbClr>
                    </a:solidFill>
                  </a:ln>
                  <a:effectLst/>
                </p:spPr>
                <p:style>
                  <a:lnRef idx="2">
                    <a:schemeClr val="accent1"/>
                  </a:lnRef>
                  <a:fillRef idx="0">
                    <a:schemeClr val="accent1"/>
                  </a:fillRef>
                  <a:effectRef idx="1">
                    <a:schemeClr val="accent1"/>
                  </a:effectRef>
                  <a:fontRef idx="minor">
                    <a:schemeClr val="tx1"/>
                  </a:fontRef>
                </p:style>
              </p:cxnSp>
              <p:cxnSp>
                <p:nvCxnSpPr>
                  <p:cNvPr id="74" name="Gerader Verbinder 73"/>
                  <p:cNvCxnSpPr/>
                  <p:nvPr/>
                </p:nvCxnSpPr>
                <p:spPr>
                  <a:xfrm flipV="1">
                    <a:off x="3885572" y="979772"/>
                    <a:ext cx="2106375" cy="312454"/>
                  </a:xfrm>
                  <a:prstGeom prst="line">
                    <a:avLst/>
                  </a:prstGeom>
                  <a:ln>
                    <a:solidFill>
                      <a:srgbClr val="4F81BD">
                        <a:alpha val="80000"/>
                      </a:srgbClr>
                    </a:solidFill>
                  </a:ln>
                  <a:effectLst/>
                </p:spPr>
                <p:style>
                  <a:lnRef idx="2">
                    <a:schemeClr val="accent1"/>
                  </a:lnRef>
                  <a:fillRef idx="0">
                    <a:schemeClr val="accent1"/>
                  </a:fillRef>
                  <a:effectRef idx="1">
                    <a:schemeClr val="accent1"/>
                  </a:effectRef>
                  <a:fontRef idx="minor">
                    <a:schemeClr val="tx1"/>
                  </a:fontRef>
                </p:style>
              </p:cxnSp>
              <p:sp>
                <p:nvSpPr>
                  <p:cNvPr id="75" name="Rechteck 74"/>
                  <p:cNvSpPr/>
                  <p:nvPr/>
                </p:nvSpPr>
                <p:spPr>
                  <a:xfrm>
                    <a:off x="6834711" y="962867"/>
                    <a:ext cx="704849" cy="134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500" dirty="0" smtClean="0">
                        <a:solidFill>
                          <a:schemeClr val="accent1"/>
                        </a:solidFill>
                      </a:rPr>
                      <a:t>Heiztrasse FAIR</a:t>
                    </a:r>
                    <a:endParaRPr lang="de-DE" sz="500" dirty="0">
                      <a:solidFill>
                        <a:schemeClr val="accent1"/>
                      </a:solidFill>
                    </a:endParaRPr>
                  </a:p>
                </p:txBody>
              </p:sp>
            </p:grpSp>
          </p:grpSp>
          <p:grpSp>
            <p:nvGrpSpPr>
              <p:cNvPr id="76" name="Gruppieren 75"/>
              <p:cNvGrpSpPr/>
              <p:nvPr/>
            </p:nvGrpSpPr>
            <p:grpSpPr>
              <a:xfrm>
                <a:off x="6976592" y="1776413"/>
                <a:ext cx="504031" cy="338137"/>
                <a:chOff x="6976592" y="1776413"/>
                <a:chExt cx="504031" cy="338137"/>
              </a:xfrm>
            </p:grpSpPr>
            <p:sp>
              <p:nvSpPr>
                <p:cNvPr id="77" name="Freihandform 76"/>
                <p:cNvSpPr/>
                <p:nvPr/>
              </p:nvSpPr>
              <p:spPr>
                <a:xfrm>
                  <a:off x="7000875" y="1776413"/>
                  <a:ext cx="388144" cy="338137"/>
                </a:xfrm>
                <a:custGeom>
                  <a:avLst/>
                  <a:gdLst>
                    <a:gd name="connsiteX0" fmla="*/ 0 w 388144"/>
                    <a:gd name="connsiteY0" fmla="*/ 0 h 338137"/>
                    <a:gd name="connsiteX1" fmla="*/ 80963 w 388144"/>
                    <a:gd name="connsiteY1" fmla="*/ 116681 h 338137"/>
                    <a:gd name="connsiteX2" fmla="*/ 157163 w 388144"/>
                    <a:gd name="connsiteY2" fmla="*/ 176212 h 338137"/>
                    <a:gd name="connsiteX3" fmla="*/ 233363 w 388144"/>
                    <a:gd name="connsiteY3" fmla="*/ 207168 h 338137"/>
                    <a:gd name="connsiteX4" fmla="*/ 297656 w 388144"/>
                    <a:gd name="connsiteY4" fmla="*/ 219075 h 338137"/>
                    <a:gd name="connsiteX5" fmla="*/ 385763 w 388144"/>
                    <a:gd name="connsiteY5" fmla="*/ 216693 h 338137"/>
                    <a:gd name="connsiteX6" fmla="*/ 388144 w 388144"/>
                    <a:gd name="connsiteY6" fmla="*/ 338137 h 338137"/>
                    <a:gd name="connsiteX7" fmla="*/ 280988 w 388144"/>
                    <a:gd name="connsiteY7" fmla="*/ 338137 h 338137"/>
                    <a:gd name="connsiteX8" fmla="*/ 180975 w 388144"/>
                    <a:gd name="connsiteY8" fmla="*/ 326231 h 338137"/>
                    <a:gd name="connsiteX9" fmla="*/ 97631 w 388144"/>
                    <a:gd name="connsiteY9" fmla="*/ 295275 h 338137"/>
                    <a:gd name="connsiteX10" fmla="*/ 4763 w 388144"/>
                    <a:gd name="connsiteY10" fmla="*/ 235743 h 338137"/>
                    <a:gd name="connsiteX11" fmla="*/ 0 w 388144"/>
                    <a:gd name="connsiteY11" fmla="*/ 0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144" h="338137">
                      <a:moveTo>
                        <a:pt x="0" y="0"/>
                      </a:moveTo>
                      <a:lnTo>
                        <a:pt x="80963" y="116681"/>
                      </a:lnTo>
                      <a:lnTo>
                        <a:pt x="157163" y="176212"/>
                      </a:lnTo>
                      <a:lnTo>
                        <a:pt x="233363" y="207168"/>
                      </a:lnTo>
                      <a:lnTo>
                        <a:pt x="297656" y="219075"/>
                      </a:lnTo>
                      <a:lnTo>
                        <a:pt x="385763" y="216693"/>
                      </a:lnTo>
                      <a:cubicBezTo>
                        <a:pt x="386557" y="257174"/>
                        <a:pt x="387350" y="297656"/>
                        <a:pt x="388144" y="338137"/>
                      </a:cubicBezTo>
                      <a:lnTo>
                        <a:pt x="280988" y="338137"/>
                      </a:lnTo>
                      <a:lnTo>
                        <a:pt x="180975" y="326231"/>
                      </a:lnTo>
                      <a:lnTo>
                        <a:pt x="97631" y="295275"/>
                      </a:lnTo>
                      <a:lnTo>
                        <a:pt x="4763" y="235743"/>
                      </a:lnTo>
                      <a:cubicBezTo>
                        <a:pt x="6350" y="157956"/>
                        <a:pt x="7938" y="80168"/>
                        <a:pt x="0" y="0"/>
                      </a:cubicBez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endParaRPr lang="de-DE" sz="500"/>
                </a:p>
              </p:txBody>
            </p:sp>
            <p:sp>
              <p:nvSpPr>
                <p:cNvPr id="78" name="Rechteck 77"/>
                <p:cNvSpPr/>
                <p:nvPr/>
              </p:nvSpPr>
              <p:spPr>
                <a:xfrm>
                  <a:off x="6976592" y="1810029"/>
                  <a:ext cx="504031" cy="134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de-DE" sz="500" dirty="0" smtClean="0">
                      <a:solidFill>
                        <a:schemeClr val="accent1"/>
                      </a:solidFill>
                    </a:rPr>
                    <a:t>Anbindung </a:t>
                  </a:r>
                </a:p>
                <a:p>
                  <a:pPr algn="r"/>
                  <a:r>
                    <a:rPr lang="de-DE" sz="500" dirty="0" smtClean="0">
                      <a:solidFill>
                        <a:schemeClr val="accent1"/>
                      </a:solidFill>
                    </a:rPr>
                    <a:t>FAIR</a:t>
                  </a:r>
                  <a:endParaRPr lang="de-DE" sz="500" dirty="0">
                    <a:solidFill>
                      <a:schemeClr val="accent1"/>
                    </a:solidFill>
                  </a:endParaRPr>
                </a:p>
              </p:txBody>
            </p:sp>
          </p:grpSp>
        </p:grpSp>
        <p:sp>
          <p:nvSpPr>
            <p:cNvPr id="108" name="Rechteck 107"/>
            <p:cNvSpPr/>
            <p:nvPr/>
          </p:nvSpPr>
          <p:spPr>
            <a:xfrm>
              <a:off x="6890929" y="4726809"/>
              <a:ext cx="504031" cy="134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500" dirty="0" err="1" smtClean="0">
                  <a:solidFill>
                    <a:schemeClr val="tx2"/>
                  </a:solidFill>
                </a:rPr>
                <a:t>Nbau</a:t>
              </a:r>
              <a:endParaRPr lang="de-DE" sz="500" dirty="0" smtClean="0">
                <a:solidFill>
                  <a:schemeClr val="tx2"/>
                </a:solidFill>
              </a:endParaRPr>
            </a:p>
            <a:p>
              <a:r>
                <a:rPr lang="de-DE" sz="500" dirty="0" smtClean="0">
                  <a:solidFill>
                    <a:schemeClr val="tx2"/>
                  </a:solidFill>
                </a:rPr>
                <a:t>BE42</a:t>
              </a:r>
              <a:endParaRPr lang="de-DE" sz="500" dirty="0">
                <a:solidFill>
                  <a:schemeClr val="tx2"/>
                </a:solidFill>
              </a:endParaRPr>
            </a:p>
          </p:txBody>
        </p:sp>
      </p:grpSp>
      <p:sp>
        <p:nvSpPr>
          <p:cNvPr id="3" name="Freihandform 2"/>
          <p:cNvSpPr/>
          <p:nvPr/>
        </p:nvSpPr>
        <p:spPr>
          <a:xfrm>
            <a:off x="6033007" y="1559970"/>
            <a:ext cx="1294228" cy="2914826"/>
          </a:xfrm>
          <a:custGeom>
            <a:avLst/>
            <a:gdLst>
              <a:gd name="connsiteX0" fmla="*/ 1015688 w 1294228"/>
              <a:gd name="connsiteY0" fmla="*/ 0 h 2914826"/>
              <a:gd name="connsiteX1" fmla="*/ 618979 w 1294228"/>
              <a:gd name="connsiteY1" fmla="*/ 0 h 2914826"/>
              <a:gd name="connsiteX2" fmla="*/ 618979 w 1294228"/>
              <a:gd name="connsiteY2" fmla="*/ 59085 h 2914826"/>
              <a:gd name="connsiteX3" fmla="*/ 644301 w 1294228"/>
              <a:gd name="connsiteY3" fmla="*/ 59085 h 2914826"/>
              <a:gd name="connsiteX4" fmla="*/ 644301 w 1294228"/>
              <a:gd name="connsiteY4" fmla="*/ 84406 h 2914826"/>
              <a:gd name="connsiteX5" fmla="*/ 675250 w 1294228"/>
              <a:gd name="connsiteY5" fmla="*/ 84406 h 2914826"/>
              <a:gd name="connsiteX6" fmla="*/ 675250 w 1294228"/>
              <a:gd name="connsiteY6" fmla="*/ 908773 h 2914826"/>
              <a:gd name="connsiteX7" fmla="*/ 230711 w 1294228"/>
              <a:gd name="connsiteY7" fmla="*/ 908773 h 2914826"/>
              <a:gd name="connsiteX8" fmla="*/ 230711 w 1294228"/>
              <a:gd name="connsiteY8" fmla="*/ 1018501 h 2914826"/>
              <a:gd name="connsiteX9" fmla="*/ 0 w 1294228"/>
              <a:gd name="connsiteY9" fmla="*/ 1018501 h 2914826"/>
              <a:gd name="connsiteX10" fmla="*/ 0 w 1294228"/>
              <a:gd name="connsiteY10" fmla="*/ 1280160 h 2914826"/>
              <a:gd name="connsiteX11" fmla="*/ 92847 w 1294228"/>
              <a:gd name="connsiteY11" fmla="*/ 1280160 h 2914826"/>
              <a:gd name="connsiteX12" fmla="*/ 92847 w 1294228"/>
              <a:gd name="connsiteY12" fmla="*/ 1302669 h 2914826"/>
              <a:gd name="connsiteX13" fmla="*/ 239151 w 1294228"/>
              <a:gd name="connsiteY13" fmla="*/ 1302669 h 2914826"/>
              <a:gd name="connsiteX14" fmla="*/ 239151 w 1294228"/>
              <a:gd name="connsiteY14" fmla="*/ 1859749 h 2914826"/>
              <a:gd name="connsiteX15" fmla="*/ 678063 w 1294228"/>
              <a:gd name="connsiteY15" fmla="*/ 1859749 h 2914826"/>
              <a:gd name="connsiteX16" fmla="*/ 678063 w 1294228"/>
              <a:gd name="connsiteY16" fmla="*/ 2914826 h 2914826"/>
              <a:gd name="connsiteX17" fmla="*/ 1294228 w 1294228"/>
              <a:gd name="connsiteY17" fmla="*/ 2914826 h 2914826"/>
              <a:gd name="connsiteX18" fmla="*/ 1294228 w 1294228"/>
              <a:gd name="connsiteY18" fmla="*/ 1764089 h 2914826"/>
              <a:gd name="connsiteX19" fmla="*/ 1198568 w 1294228"/>
              <a:gd name="connsiteY19" fmla="*/ 1764089 h 2914826"/>
              <a:gd name="connsiteX20" fmla="*/ 1198568 w 1294228"/>
              <a:gd name="connsiteY20" fmla="*/ 1676869 h 2914826"/>
              <a:gd name="connsiteX21" fmla="*/ 1108535 w 1294228"/>
              <a:gd name="connsiteY21" fmla="*/ 1676869 h 2914826"/>
              <a:gd name="connsiteX22" fmla="*/ 1108535 w 1294228"/>
              <a:gd name="connsiteY22" fmla="*/ 1074772 h 2914826"/>
              <a:gd name="connsiteX23" fmla="*/ 1153551 w 1294228"/>
              <a:gd name="connsiteY23" fmla="*/ 1074772 h 2914826"/>
              <a:gd name="connsiteX24" fmla="*/ 1153551 w 1294228"/>
              <a:gd name="connsiteY24" fmla="*/ 998806 h 2914826"/>
              <a:gd name="connsiteX25" fmla="*/ 1116975 w 1294228"/>
              <a:gd name="connsiteY25" fmla="*/ 998806 h 2914826"/>
              <a:gd name="connsiteX26" fmla="*/ 1116975 w 1294228"/>
              <a:gd name="connsiteY26" fmla="*/ 894706 h 2914826"/>
              <a:gd name="connsiteX27" fmla="*/ 1018501 w 1294228"/>
              <a:gd name="connsiteY27" fmla="*/ 894706 h 2914826"/>
              <a:gd name="connsiteX28" fmla="*/ 1015688 w 1294228"/>
              <a:gd name="connsiteY28" fmla="*/ 0 h 2914826"/>
              <a:gd name="connsiteX0" fmla="*/ 1015688 w 1294228"/>
              <a:gd name="connsiteY0" fmla="*/ 0 h 2914826"/>
              <a:gd name="connsiteX1" fmla="*/ 618979 w 1294228"/>
              <a:gd name="connsiteY1" fmla="*/ 0 h 2914826"/>
              <a:gd name="connsiteX2" fmla="*/ 618979 w 1294228"/>
              <a:gd name="connsiteY2" fmla="*/ 59085 h 2914826"/>
              <a:gd name="connsiteX3" fmla="*/ 644301 w 1294228"/>
              <a:gd name="connsiteY3" fmla="*/ 59085 h 2914826"/>
              <a:gd name="connsiteX4" fmla="*/ 644301 w 1294228"/>
              <a:gd name="connsiteY4" fmla="*/ 84406 h 2914826"/>
              <a:gd name="connsiteX5" fmla="*/ 675250 w 1294228"/>
              <a:gd name="connsiteY5" fmla="*/ 84406 h 2914826"/>
              <a:gd name="connsiteX6" fmla="*/ 675250 w 1294228"/>
              <a:gd name="connsiteY6" fmla="*/ 908773 h 2914826"/>
              <a:gd name="connsiteX7" fmla="*/ 230711 w 1294228"/>
              <a:gd name="connsiteY7" fmla="*/ 908773 h 2914826"/>
              <a:gd name="connsiteX8" fmla="*/ 230711 w 1294228"/>
              <a:gd name="connsiteY8" fmla="*/ 1018501 h 2914826"/>
              <a:gd name="connsiteX9" fmla="*/ 0 w 1294228"/>
              <a:gd name="connsiteY9" fmla="*/ 1018501 h 2914826"/>
              <a:gd name="connsiteX10" fmla="*/ 0 w 1294228"/>
              <a:gd name="connsiteY10" fmla="*/ 1280160 h 2914826"/>
              <a:gd name="connsiteX11" fmla="*/ 92847 w 1294228"/>
              <a:gd name="connsiteY11" fmla="*/ 1280160 h 2914826"/>
              <a:gd name="connsiteX12" fmla="*/ 92847 w 1294228"/>
              <a:gd name="connsiteY12" fmla="*/ 1302669 h 2914826"/>
              <a:gd name="connsiteX13" fmla="*/ 233436 w 1294228"/>
              <a:gd name="connsiteY13" fmla="*/ 1296954 h 2914826"/>
              <a:gd name="connsiteX14" fmla="*/ 239151 w 1294228"/>
              <a:gd name="connsiteY14" fmla="*/ 1859749 h 2914826"/>
              <a:gd name="connsiteX15" fmla="*/ 678063 w 1294228"/>
              <a:gd name="connsiteY15" fmla="*/ 1859749 h 2914826"/>
              <a:gd name="connsiteX16" fmla="*/ 678063 w 1294228"/>
              <a:gd name="connsiteY16" fmla="*/ 2914826 h 2914826"/>
              <a:gd name="connsiteX17" fmla="*/ 1294228 w 1294228"/>
              <a:gd name="connsiteY17" fmla="*/ 2914826 h 2914826"/>
              <a:gd name="connsiteX18" fmla="*/ 1294228 w 1294228"/>
              <a:gd name="connsiteY18" fmla="*/ 1764089 h 2914826"/>
              <a:gd name="connsiteX19" fmla="*/ 1198568 w 1294228"/>
              <a:gd name="connsiteY19" fmla="*/ 1764089 h 2914826"/>
              <a:gd name="connsiteX20" fmla="*/ 1198568 w 1294228"/>
              <a:gd name="connsiteY20" fmla="*/ 1676869 h 2914826"/>
              <a:gd name="connsiteX21" fmla="*/ 1108535 w 1294228"/>
              <a:gd name="connsiteY21" fmla="*/ 1676869 h 2914826"/>
              <a:gd name="connsiteX22" fmla="*/ 1108535 w 1294228"/>
              <a:gd name="connsiteY22" fmla="*/ 1074772 h 2914826"/>
              <a:gd name="connsiteX23" fmla="*/ 1153551 w 1294228"/>
              <a:gd name="connsiteY23" fmla="*/ 1074772 h 2914826"/>
              <a:gd name="connsiteX24" fmla="*/ 1153551 w 1294228"/>
              <a:gd name="connsiteY24" fmla="*/ 998806 h 2914826"/>
              <a:gd name="connsiteX25" fmla="*/ 1116975 w 1294228"/>
              <a:gd name="connsiteY25" fmla="*/ 998806 h 2914826"/>
              <a:gd name="connsiteX26" fmla="*/ 1116975 w 1294228"/>
              <a:gd name="connsiteY26" fmla="*/ 894706 h 2914826"/>
              <a:gd name="connsiteX27" fmla="*/ 1018501 w 1294228"/>
              <a:gd name="connsiteY27" fmla="*/ 894706 h 2914826"/>
              <a:gd name="connsiteX28" fmla="*/ 1015688 w 1294228"/>
              <a:gd name="connsiteY28" fmla="*/ 0 h 2914826"/>
              <a:gd name="connsiteX0" fmla="*/ 1015688 w 1294228"/>
              <a:gd name="connsiteY0" fmla="*/ 0 h 2914826"/>
              <a:gd name="connsiteX1" fmla="*/ 618979 w 1294228"/>
              <a:gd name="connsiteY1" fmla="*/ 0 h 2914826"/>
              <a:gd name="connsiteX2" fmla="*/ 618979 w 1294228"/>
              <a:gd name="connsiteY2" fmla="*/ 59085 h 2914826"/>
              <a:gd name="connsiteX3" fmla="*/ 644301 w 1294228"/>
              <a:gd name="connsiteY3" fmla="*/ 59085 h 2914826"/>
              <a:gd name="connsiteX4" fmla="*/ 644301 w 1294228"/>
              <a:gd name="connsiteY4" fmla="*/ 84406 h 2914826"/>
              <a:gd name="connsiteX5" fmla="*/ 675250 w 1294228"/>
              <a:gd name="connsiteY5" fmla="*/ 84406 h 2914826"/>
              <a:gd name="connsiteX6" fmla="*/ 675250 w 1294228"/>
              <a:gd name="connsiteY6" fmla="*/ 908773 h 2914826"/>
              <a:gd name="connsiteX7" fmla="*/ 230711 w 1294228"/>
              <a:gd name="connsiteY7" fmla="*/ 908773 h 2914826"/>
              <a:gd name="connsiteX8" fmla="*/ 230711 w 1294228"/>
              <a:gd name="connsiteY8" fmla="*/ 1018501 h 2914826"/>
              <a:gd name="connsiteX9" fmla="*/ 0 w 1294228"/>
              <a:gd name="connsiteY9" fmla="*/ 1018501 h 2914826"/>
              <a:gd name="connsiteX10" fmla="*/ 0 w 1294228"/>
              <a:gd name="connsiteY10" fmla="*/ 1280160 h 2914826"/>
              <a:gd name="connsiteX11" fmla="*/ 92847 w 1294228"/>
              <a:gd name="connsiteY11" fmla="*/ 1280160 h 2914826"/>
              <a:gd name="connsiteX12" fmla="*/ 92847 w 1294228"/>
              <a:gd name="connsiteY12" fmla="*/ 1302669 h 2914826"/>
              <a:gd name="connsiteX13" fmla="*/ 233436 w 1294228"/>
              <a:gd name="connsiteY13" fmla="*/ 1296954 h 2914826"/>
              <a:gd name="connsiteX14" fmla="*/ 227721 w 1294228"/>
              <a:gd name="connsiteY14" fmla="*/ 1859749 h 2914826"/>
              <a:gd name="connsiteX15" fmla="*/ 678063 w 1294228"/>
              <a:gd name="connsiteY15" fmla="*/ 1859749 h 2914826"/>
              <a:gd name="connsiteX16" fmla="*/ 678063 w 1294228"/>
              <a:gd name="connsiteY16" fmla="*/ 2914826 h 2914826"/>
              <a:gd name="connsiteX17" fmla="*/ 1294228 w 1294228"/>
              <a:gd name="connsiteY17" fmla="*/ 2914826 h 2914826"/>
              <a:gd name="connsiteX18" fmla="*/ 1294228 w 1294228"/>
              <a:gd name="connsiteY18" fmla="*/ 1764089 h 2914826"/>
              <a:gd name="connsiteX19" fmla="*/ 1198568 w 1294228"/>
              <a:gd name="connsiteY19" fmla="*/ 1764089 h 2914826"/>
              <a:gd name="connsiteX20" fmla="*/ 1198568 w 1294228"/>
              <a:gd name="connsiteY20" fmla="*/ 1676869 h 2914826"/>
              <a:gd name="connsiteX21" fmla="*/ 1108535 w 1294228"/>
              <a:gd name="connsiteY21" fmla="*/ 1676869 h 2914826"/>
              <a:gd name="connsiteX22" fmla="*/ 1108535 w 1294228"/>
              <a:gd name="connsiteY22" fmla="*/ 1074772 h 2914826"/>
              <a:gd name="connsiteX23" fmla="*/ 1153551 w 1294228"/>
              <a:gd name="connsiteY23" fmla="*/ 1074772 h 2914826"/>
              <a:gd name="connsiteX24" fmla="*/ 1153551 w 1294228"/>
              <a:gd name="connsiteY24" fmla="*/ 998806 h 2914826"/>
              <a:gd name="connsiteX25" fmla="*/ 1116975 w 1294228"/>
              <a:gd name="connsiteY25" fmla="*/ 998806 h 2914826"/>
              <a:gd name="connsiteX26" fmla="*/ 1116975 w 1294228"/>
              <a:gd name="connsiteY26" fmla="*/ 894706 h 2914826"/>
              <a:gd name="connsiteX27" fmla="*/ 1018501 w 1294228"/>
              <a:gd name="connsiteY27" fmla="*/ 894706 h 2914826"/>
              <a:gd name="connsiteX28" fmla="*/ 1015688 w 1294228"/>
              <a:gd name="connsiteY28" fmla="*/ 0 h 2914826"/>
              <a:gd name="connsiteX0" fmla="*/ 1015688 w 1294228"/>
              <a:gd name="connsiteY0" fmla="*/ 0 h 2914826"/>
              <a:gd name="connsiteX1" fmla="*/ 618979 w 1294228"/>
              <a:gd name="connsiteY1" fmla="*/ 0 h 2914826"/>
              <a:gd name="connsiteX2" fmla="*/ 618979 w 1294228"/>
              <a:gd name="connsiteY2" fmla="*/ 59085 h 2914826"/>
              <a:gd name="connsiteX3" fmla="*/ 644301 w 1294228"/>
              <a:gd name="connsiteY3" fmla="*/ 59085 h 2914826"/>
              <a:gd name="connsiteX4" fmla="*/ 644301 w 1294228"/>
              <a:gd name="connsiteY4" fmla="*/ 84406 h 2914826"/>
              <a:gd name="connsiteX5" fmla="*/ 675250 w 1294228"/>
              <a:gd name="connsiteY5" fmla="*/ 84406 h 2914826"/>
              <a:gd name="connsiteX6" fmla="*/ 675250 w 1294228"/>
              <a:gd name="connsiteY6" fmla="*/ 908773 h 2914826"/>
              <a:gd name="connsiteX7" fmla="*/ 230711 w 1294228"/>
              <a:gd name="connsiteY7" fmla="*/ 908773 h 2914826"/>
              <a:gd name="connsiteX8" fmla="*/ 230711 w 1294228"/>
              <a:gd name="connsiteY8" fmla="*/ 1018501 h 2914826"/>
              <a:gd name="connsiteX9" fmla="*/ 0 w 1294228"/>
              <a:gd name="connsiteY9" fmla="*/ 1018501 h 2914826"/>
              <a:gd name="connsiteX10" fmla="*/ 0 w 1294228"/>
              <a:gd name="connsiteY10" fmla="*/ 1280160 h 2914826"/>
              <a:gd name="connsiteX11" fmla="*/ 92847 w 1294228"/>
              <a:gd name="connsiteY11" fmla="*/ 1280160 h 2914826"/>
              <a:gd name="connsiteX12" fmla="*/ 92847 w 1294228"/>
              <a:gd name="connsiteY12" fmla="*/ 1302669 h 2914826"/>
              <a:gd name="connsiteX13" fmla="*/ 231531 w 1294228"/>
              <a:gd name="connsiteY13" fmla="*/ 1306479 h 2914826"/>
              <a:gd name="connsiteX14" fmla="*/ 227721 w 1294228"/>
              <a:gd name="connsiteY14" fmla="*/ 1859749 h 2914826"/>
              <a:gd name="connsiteX15" fmla="*/ 678063 w 1294228"/>
              <a:gd name="connsiteY15" fmla="*/ 1859749 h 2914826"/>
              <a:gd name="connsiteX16" fmla="*/ 678063 w 1294228"/>
              <a:gd name="connsiteY16" fmla="*/ 2914826 h 2914826"/>
              <a:gd name="connsiteX17" fmla="*/ 1294228 w 1294228"/>
              <a:gd name="connsiteY17" fmla="*/ 2914826 h 2914826"/>
              <a:gd name="connsiteX18" fmla="*/ 1294228 w 1294228"/>
              <a:gd name="connsiteY18" fmla="*/ 1764089 h 2914826"/>
              <a:gd name="connsiteX19" fmla="*/ 1198568 w 1294228"/>
              <a:gd name="connsiteY19" fmla="*/ 1764089 h 2914826"/>
              <a:gd name="connsiteX20" fmla="*/ 1198568 w 1294228"/>
              <a:gd name="connsiteY20" fmla="*/ 1676869 h 2914826"/>
              <a:gd name="connsiteX21" fmla="*/ 1108535 w 1294228"/>
              <a:gd name="connsiteY21" fmla="*/ 1676869 h 2914826"/>
              <a:gd name="connsiteX22" fmla="*/ 1108535 w 1294228"/>
              <a:gd name="connsiteY22" fmla="*/ 1074772 h 2914826"/>
              <a:gd name="connsiteX23" fmla="*/ 1153551 w 1294228"/>
              <a:gd name="connsiteY23" fmla="*/ 1074772 h 2914826"/>
              <a:gd name="connsiteX24" fmla="*/ 1153551 w 1294228"/>
              <a:gd name="connsiteY24" fmla="*/ 998806 h 2914826"/>
              <a:gd name="connsiteX25" fmla="*/ 1116975 w 1294228"/>
              <a:gd name="connsiteY25" fmla="*/ 998806 h 2914826"/>
              <a:gd name="connsiteX26" fmla="*/ 1116975 w 1294228"/>
              <a:gd name="connsiteY26" fmla="*/ 894706 h 2914826"/>
              <a:gd name="connsiteX27" fmla="*/ 1018501 w 1294228"/>
              <a:gd name="connsiteY27" fmla="*/ 894706 h 2914826"/>
              <a:gd name="connsiteX28" fmla="*/ 1015688 w 1294228"/>
              <a:gd name="connsiteY28" fmla="*/ 0 h 291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94228" h="2914826">
                <a:moveTo>
                  <a:pt x="1015688" y="0"/>
                </a:moveTo>
                <a:lnTo>
                  <a:pt x="618979" y="0"/>
                </a:lnTo>
                <a:lnTo>
                  <a:pt x="618979" y="59085"/>
                </a:lnTo>
                <a:lnTo>
                  <a:pt x="644301" y="59085"/>
                </a:lnTo>
                <a:lnTo>
                  <a:pt x="644301" y="84406"/>
                </a:lnTo>
                <a:lnTo>
                  <a:pt x="675250" y="84406"/>
                </a:lnTo>
                <a:lnTo>
                  <a:pt x="675250" y="908773"/>
                </a:lnTo>
                <a:lnTo>
                  <a:pt x="230711" y="908773"/>
                </a:lnTo>
                <a:lnTo>
                  <a:pt x="230711" y="1018501"/>
                </a:lnTo>
                <a:lnTo>
                  <a:pt x="0" y="1018501"/>
                </a:lnTo>
                <a:lnTo>
                  <a:pt x="0" y="1280160"/>
                </a:lnTo>
                <a:lnTo>
                  <a:pt x="92847" y="1280160"/>
                </a:lnTo>
                <a:lnTo>
                  <a:pt x="92847" y="1302669"/>
                </a:lnTo>
                <a:lnTo>
                  <a:pt x="231531" y="1306479"/>
                </a:lnTo>
                <a:lnTo>
                  <a:pt x="227721" y="1859749"/>
                </a:lnTo>
                <a:lnTo>
                  <a:pt x="678063" y="1859749"/>
                </a:lnTo>
                <a:lnTo>
                  <a:pt x="678063" y="2914826"/>
                </a:lnTo>
                <a:lnTo>
                  <a:pt x="1294228" y="2914826"/>
                </a:lnTo>
                <a:lnTo>
                  <a:pt x="1294228" y="1764089"/>
                </a:lnTo>
                <a:lnTo>
                  <a:pt x="1198568" y="1764089"/>
                </a:lnTo>
                <a:lnTo>
                  <a:pt x="1198568" y="1676869"/>
                </a:lnTo>
                <a:lnTo>
                  <a:pt x="1108535" y="1676869"/>
                </a:lnTo>
                <a:lnTo>
                  <a:pt x="1108535" y="1074772"/>
                </a:lnTo>
                <a:lnTo>
                  <a:pt x="1153551" y="1074772"/>
                </a:lnTo>
                <a:lnTo>
                  <a:pt x="1153551" y="998806"/>
                </a:lnTo>
                <a:lnTo>
                  <a:pt x="1116975" y="998806"/>
                </a:lnTo>
                <a:lnTo>
                  <a:pt x="1116975" y="894706"/>
                </a:lnTo>
                <a:lnTo>
                  <a:pt x="1018501" y="894706"/>
                </a:lnTo>
                <a:cubicBezTo>
                  <a:pt x="1017563" y="596471"/>
                  <a:pt x="1016626" y="298235"/>
                  <a:pt x="1015688" y="0"/>
                </a:cubicBezTo>
                <a:close/>
              </a:path>
            </a:pathLst>
          </a:custGeom>
          <a:solidFill>
            <a:srgbClr val="D6D633">
              <a:alpha val="80000"/>
            </a:srgbClr>
          </a:solidFill>
          <a:ln w="1270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6000" rIns="36000" bIns="36000" numCol="1" spcCol="0" rtlCol="0" fromWordArt="0" anchor="ctr" anchorCtr="0" forceAA="0" compatLnSpc="1">
            <a:prstTxWarp prst="textNoShape">
              <a:avLst/>
            </a:prstTxWarp>
            <a:noAutofit/>
          </a:bodyPr>
          <a:lstStyle/>
          <a:p>
            <a:pPr marL="269875"/>
            <a:r>
              <a:rPr lang="de-DE" sz="500" dirty="0">
                <a:solidFill>
                  <a:schemeClr val="tx1"/>
                </a:solidFill>
              </a:rPr>
              <a:t>Baurechtliche </a:t>
            </a:r>
          </a:p>
          <a:p>
            <a:pPr marL="269875"/>
            <a:r>
              <a:rPr lang="de-DE" sz="500" dirty="0">
                <a:solidFill>
                  <a:schemeClr val="tx1"/>
                </a:solidFill>
              </a:rPr>
              <a:t>Instandsetzung </a:t>
            </a:r>
          </a:p>
          <a:p>
            <a:pPr marL="269875"/>
            <a:r>
              <a:rPr lang="de-DE" sz="600" b="1" dirty="0">
                <a:solidFill>
                  <a:schemeClr val="tx1"/>
                </a:solidFill>
              </a:rPr>
              <a:t>Experimentier-Hallen</a:t>
            </a:r>
          </a:p>
        </p:txBody>
      </p:sp>
      <p:cxnSp>
        <p:nvCxnSpPr>
          <p:cNvPr id="7" name="Gerader Verbinder 6"/>
          <p:cNvCxnSpPr>
            <a:stCxn id="3" idx="8"/>
            <a:endCxn id="3" idx="13"/>
          </p:cNvCxnSpPr>
          <p:nvPr/>
        </p:nvCxnSpPr>
        <p:spPr>
          <a:xfrm>
            <a:off x="6263718" y="2578471"/>
            <a:ext cx="820" cy="287978"/>
          </a:xfrm>
          <a:prstGeom prst="line">
            <a:avLst/>
          </a:prstGeom>
          <a:ln w="12700">
            <a:solidFill>
              <a:srgbClr val="F62AF6"/>
            </a:solidFill>
          </a:ln>
          <a:effectLst/>
        </p:spPr>
        <p:style>
          <a:lnRef idx="2">
            <a:schemeClr val="accent1"/>
          </a:lnRef>
          <a:fillRef idx="0">
            <a:schemeClr val="accent1"/>
          </a:fillRef>
          <a:effectRef idx="1">
            <a:schemeClr val="accent1"/>
          </a:effectRef>
          <a:fontRef idx="minor">
            <a:schemeClr val="tx1"/>
          </a:fontRef>
        </p:style>
      </p:cxnSp>
      <p:sp>
        <p:nvSpPr>
          <p:cNvPr id="15" name="Rechteck 14"/>
          <p:cNvSpPr/>
          <p:nvPr/>
        </p:nvSpPr>
        <p:spPr>
          <a:xfrm>
            <a:off x="6796800" y="1559970"/>
            <a:ext cx="227504" cy="371479"/>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DE" sz="1200" dirty="0" err="1" smtClean="0">
              <a:solidFill>
                <a:schemeClr val="tx1"/>
              </a:solidFill>
            </a:endParaRPr>
          </a:p>
        </p:txBody>
      </p:sp>
      <p:cxnSp>
        <p:nvCxnSpPr>
          <p:cNvPr id="18" name="Gerader Verbinder 17"/>
          <p:cNvCxnSpPr>
            <a:stCxn id="15" idx="3"/>
          </p:cNvCxnSpPr>
          <p:nvPr/>
        </p:nvCxnSpPr>
        <p:spPr>
          <a:xfrm flipV="1">
            <a:off x="7024304" y="1506330"/>
            <a:ext cx="658096" cy="23938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feld 19"/>
          <p:cNvSpPr txBox="1"/>
          <p:nvPr/>
        </p:nvSpPr>
        <p:spPr>
          <a:xfrm>
            <a:off x="7747200" y="1292226"/>
            <a:ext cx="871200" cy="318924"/>
          </a:xfrm>
          <a:prstGeom prst="rect">
            <a:avLst/>
          </a:prstGeom>
          <a:ln w="3175">
            <a:solidFill>
              <a:schemeClr val="tx1"/>
            </a:solidFill>
          </a:ln>
        </p:spPr>
        <p:txBody>
          <a:bodyPr vert="horz" wrap="square" lIns="36000" tIns="36000" rIns="36000" bIns="36000" rtlCol="0" anchor="t">
            <a:spAutoFit/>
          </a:bodyPr>
          <a:lstStyle/>
          <a:p>
            <a:pPr algn="l"/>
            <a:r>
              <a:rPr lang="de-DE" sz="800" dirty="0" smtClean="0"/>
              <a:t>Upgrade SIS18 aus GaF</a:t>
            </a:r>
          </a:p>
        </p:txBody>
      </p:sp>
    </p:spTree>
    <p:extLst>
      <p:ext uri="{BB962C8B-B14F-4D97-AF65-F5344CB8AC3E}">
        <p14:creationId xmlns:p14="http://schemas.microsoft.com/office/powerpoint/2010/main" val="1555064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38166" y="1090617"/>
            <a:ext cx="8420176" cy="3677689"/>
          </a:xfrm>
        </p:spPr>
        <p:txBody>
          <a:bodyPr>
            <a:normAutofit/>
          </a:bodyPr>
          <a:lstStyle/>
          <a:p>
            <a:pPr marL="0" indent="0" algn="just">
              <a:buNone/>
            </a:pPr>
            <a:r>
              <a:rPr lang="de-DE" sz="1200" b="1" dirty="0" smtClean="0"/>
              <a:t>Refurbishment of Buildings around the accelerator: </a:t>
            </a:r>
          </a:p>
          <a:p>
            <a:pPr marL="0" indent="0" algn="just">
              <a:buNone/>
            </a:pPr>
            <a:r>
              <a:rPr lang="de-DE" sz="1200" b="1" dirty="0" smtClean="0"/>
              <a:t>Halls </a:t>
            </a:r>
            <a:r>
              <a:rPr lang="de-DE" sz="1200" b="1" dirty="0"/>
              <a:t>(BH1-3</a:t>
            </a:r>
            <a:r>
              <a:rPr lang="de-DE" sz="1200" b="1" dirty="0" smtClean="0"/>
              <a:t>), tunnel </a:t>
            </a:r>
            <a:r>
              <a:rPr lang="de-DE" sz="1200" b="1" dirty="0"/>
              <a:t>(TU), </a:t>
            </a:r>
            <a:r>
              <a:rPr lang="de-DE" sz="1200" b="1" dirty="0" smtClean="0"/>
              <a:t>utility rooms </a:t>
            </a:r>
            <a:r>
              <a:rPr lang="de-DE" sz="1200" b="1" dirty="0"/>
              <a:t>(VR</a:t>
            </a:r>
            <a:r>
              <a:rPr lang="de-DE" sz="1200" b="1" dirty="0" smtClean="0"/>
              <a:t>) und stripper halls </a:t>
            </a:r>
            <a:r>
              <a:rPr lang="de-DE" sz="1200" b="1" dirty="0"/>
              <a:t>(</a:t>
            </a:r>
            <a:r>
              <a:rPr lang="de-DE" sz="1200" b="1" dirty="0" smtClean="0"/>
              <a:t>SH1, 2 und 4</a:t>
            </a:r>
            <a:r>
              <a:rPr lang="de-DE" sz="1200" b="1" dirty="0"/>
              <a:t>)</a:t>
            </a:r>
          </a:p>
          <a:p>
            <a:pPr marL="0" indent="0">
              <a:buNone/>
            </a:pPr>
            <a:endParaRPr lang="de-DE" sz="1200" dirty="0"/>
          </a:p>
          <a:p>
            <a:pPr marL="0" indent="0">
              <a:buNone/>
            </a:pPr>
            <a:r>
              <a:rPr lang="de-DE" sz="1200" dirty="0" smtClean="0"/>
              <a:t>Measures:		Fire safety measures: construction of locks, enclosure of stairs,</a:t>
            </a:r>
            <a:br>
              <a:rPr lang="de-DE" sz="1200" dirty="0" smtClean="0"/>
            </a:br>
            <a:r>
              <a:rPr lang="de-DE" sz="1200" dirty="0" smtClean="0"/>
              <a:t>				fire doors, fire dumpers, fire bulkheads, fire walls, replacement of transformers,</a:t>
            </a:r>
            <a:br>
              <a:rPr lang="de-DE" sz="1200" dirty="0" smtClean="0"/>
            </a:br>
            <a:r>
              <a:rPr lang="de-DE" sz="1200" dirty="0" smtClean="0"/>
              <a:t>				low-voltage main distributions and sub-distributions, electrifications of new locks, </a:t>
            </a:r>
            <a:br>
              <a:rPr lang="de-DE" sz="1200" dirty="0" smtClean="0"/>
            </a:br>
            <a:r>
              <a:rPr lang="de-DE" sz="1200" dirty="0" smtClean="0"/>
              <a:t>				fire alarm systems </a:t>
            </a:r>
            <a:r>
              <a:rPr lang="de-DE" sz="1200" dirty="0"/>
              <a:t>(BMA), </a:t>
            </a:r>
            <a:r>
              <a:rPr lang="de-DE" sz="1200" dirty="0" smtClean="0"/>
              <a:t>safety lighting </a:t>
            </a:r>
            <a:r>
              <a:rPr lang="de-DE" sz="1200" dirty="0"/>
              <a:t>(SiBel), </a:t>
            </a:r>
            <a:r>
              <a:rPr lang="de-DE" sz="1200" dirty="0" smtClean="0"/>
              <a:t>BOS-radio, measurement control technology </a:t>
            </a:r>
            <a:r>
              <a:rPr lang="de-DE" sz="1200" dirty="0"/>
              <a:t>(MSR), </a:t>
            </a:r>
            <a:r>
              <a:rPr lang="de-DE" sz="1200" dirty="0" smtClean="0"/>
              <a:t>				renewal of drinking water supply, repair of basic lines, renewal of ventilation systems </a:t>
            </a:r>
            <a:endParaRPr lang="de-DE" sz="1200" dirty="0"/>
          </a:p>
          <a:p>
            <a:pPr marL="0" indent="0">
              <a:buNone/>
            </a:pPr>
            <a:r>
              <a:rPr lang="de-DE" sz="1200" dirty="0" smtClean="0"/>
              <a:t>User:</a:t>
            </a:r>
            <a:r>
              <a:rPr lang="de-DE" sz="1200" dirty="0"/>
              <a:t>			</a:t>
            </a:r>
            <a:r>
              <a:rPr lang="de-DE" sz="1200" dirty="0" smtClean="0"/>
              <a:t>Linear accelerator and Power supply</a:t>
            </a:r>
          </a:p>
          <a:p>
            <a:pPr marL="0" indent="0">
              <a:buNone/>
            </a:pPr>
            <a:endParaRPr lang="de-DE" sz="1200" dirty="0"/>
          </a:p>
          <a:p>
            <a:pPr marL="0" indent="0">
              <a:buNone/>
            </a:pPr>
            <a:r>
              <a:rPr lang="de-DE" sz="1200" dirty="0" smtClean="0"/>
              <a:t>Costs:	 </a:t>
            </a:r>
            <a:r>
              <a:rPr lang="de-DE" sz="1200" dirty="0"/>
              <a:t>		</a:t>
            </a:r>
            <a:r>
              <a:rPr lang="de-DE" sz="1200" dirty="0">
                <a:solidFill>
                  <a:schemeClr val="tx1"/>
                </a:solidFill>
              </a:rPr>
              <a:t>8 Mio. € inkl. </a:t>
            </a:r>
            <a:r>
              <a:rPr lang="de-DE" sz="1200" dirty="0" smtClean="0">
                <a:solidFill>
                  <a:schemeClr val="tx1"/>
                </a:solidFill>
              </a:rPr>
              <a:t>risk </a:t>
            </a:r>
            <a:r>
              <a:rPr lang="de-DE" sz="1200" dirty="0">
                <a:solidFill>
                  <a:schemeClr val="tx1"/>
                </a:solidFill>
              </a:rPr>
              <a:t>(1,0 Mio. €)</a:t>
            </a:r>
          </a:p>
          <a:p>
            <a:pPr marL="0" indent="0">
              <a:buNone/>
            </a:pPr>
            <a:r>
              <a:rPr lang="de-DE" sz="1200" dirty="0" smtClean="0"/>
              <a:t>				construction: 2,2 Mio. EUR</a:t>
            </a:r>
          </a:p>
          <a:p>
            <a:pPr marL="0" indent="0">
              <a:buNone/>
            </a:pPr>
            <a:r>
              <a:rPr lang="de-DE" sz="1200" dirty="0"/>
              <a:t>	</a:t>
            </a:r>
            <a:r>
              <a:rPr lang="de-DE" sz="1200" dirty="0" smtClean="0"/>
              <a:t>			TBE: 2,9 Mio. EUR </a:t>
            </a:r>
          </a:p>
          <a:p>
            <a:pPr marL="0" indent="0">
              <a:buNone/>
            </a:pPr>
            <a:r>
              <a:rPr lang="de-DE" sz="1200" dirty="0"/>
              <a:t>	</a:t>
            </a:r>
            <a:r>
              <a:rPr lang="de-DE" sz="1200" dirty="0" smtClean="0"/>
              <a:t>			( 2,1 Mio. EUR ETS und ETE!) </a:t>
            </a:r>
          </a:p>
          <a:p>
            <a:pPr marL="0" indent="0">
              <a:buNone/>
            </a:pPr>
            <a:r>
              <a:rPr lang="de-DE" sz="1200" dirty="0" smtClean="0"/>
              <a:t>Construction time:</a:t>
            </a:r>
            <a:r>
              <a:rPr lang="de-DE" sz="1200" dirty="0"/>
              <a:t>	</a:t>
            </a:r>
            <a:r>
              <a:rPr lang="de-DE" sz="1200" dirty="0" smtClean="0"/>
              <a:t>2026 </a:t>
            </a:r>
            <a:r>
              <a:rPr lang="de-DE" sz="1200" dirty="0">
                <a:solidFill>
                  <a:schemeClr val="tx1"/>
                </a:solidFill>
              </a:rPr>
              <a:t>– 2028 </a:t>
            </a:r>
            <a:r>
              <a:rPr lang="de-DE" sz="1200" dirty="0" smtClean="0">
                <a:solidFill>
                  <a:schemeClr val="tx1"/>
                </a:solidFill>
              </a:rPr>
              <a:t>(commissioning </a:t>
            </a:r>
            <a:r>
              <a:rPr lang="de-DE" sz="1200" dirty="0">
                <a:solidFill>
                  <a:schemeClr val="tx1"/>
                </a:solidFill>
              </a:rPr>
              <a:t>FAIR</a:t>
            </a:r>
            <a:r>
              <a:rPr lang="de-DE" sz="1200" dirty="0" smtClean="0">
                <a:solidFill>
                  <a:schemeClr val="tx1"/>
                </a:solidFill>
              </a:rPr>
              <a:t>)</a:t>
            </a:r>
          </a:p>
          <a:p>
            <a:pPr marL="0" indent="0">
              <a:buNone/>
            </a:pPr>
            <a:r>
              <a:rPr lang="de-DE" sz="1200" dirty="0" smtClean="0">
                <a:solidFill>
                  <a:schemeClr val="tx1"/>
                </a:solidFill>
              </a:rPr>
              <a:t>Status:			</a:t>
            </a:r>
            <a:r>
              <a:rPr lang="de-DE" sz="1200" dirty="0" smtClean="0">
                <a:solidFill>
                  <a:srgbClr val="0070C0"/>
                </a:solidFill>
              </a:rPr>
              <a:t>AR 111 proposal for a decision</a:t>
            </a:r>
            <a:endParaRPr lang="de-DE" sz="1200" dirty="0">
              <a:solidFill>
                <a:srgbClr val="0070C0"/>
              </a:solidFill>
            </a:endParaRPr>
          </a:p>
          <a:p>
            <a:pPr marL="0" indent="0">
              <a:buNone/>
            </a:pPr>
            <a:endParaRPr lang="de-DE" sz="1200" dirty="0">
              <a:solidFill>
                <a:srgbClr val="0066CC"/>
              </a:solidFill>
            </a:endParaRPr>
          </a:p>
          <a:p>
            <a:pPr marL="0" indent="0">
              <a:buNone/>
            </a:pPr>
            <a:endParaRPr lang="de-DE" sz="1200" dirty="0"/>
          </a:p>
          <a:p>
            <a:endParaRPr lang="de-DE" sz="1200" dirty="0"/>
          </a:p>
          <a:p>
            <a:endParaRPr lang="de-DE" sz="1200" dirty="0"/>
          </a:p>
        </p:txBody>
      </p:sp>
      <p:grpSp>
        <p:nvGrpSpPr>
          <p:cNvPr id="5" name="Gruppieren 4"/>
          <p:cNvGrpSpPr/>
          <p:nvPr/>
        </p:nvGrpSpPr>
        <p:grpSpPr>
          <a:xfrm>
            <a:off x="4827378" y="2998658"/>
            <a:ext cx="3910433" cy="1769648"/>
            <a:chOff x="4827378" y="2998658"/>
            <a:chExt cx="3910433" cy="1769648"/>
          </a:xfrm>
        </p:grpSpPr>
        <p:pic>
          <p:nvPicPr>
            <p:cNvPr id="8" name="Grafik 7"/>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48193" t="46481" r="23006" b="35686"/>
            <a:stretch/>
          </p:blipFill>
          <p:spPr>
            <a:xfrm>
              <a:off x="4827378" y="2998658"/>
              <a:ext cx="3910433" cy="1769648"/>
            </a:xfrm>
            <a:prstGeom prst="rect">
              <a:avLst/>
            </a:prstGeom>
            <a:solidFill>
              <a:schemeClr val="bg1"/>
            </a:solidFill>
            <a:effectLst>
              <a:outerShdw blurRad="50800" dist="38100" dir="2700000" algn="tl" rotWithShape="0">
                <a:prstClr val="black">
                  <a:alpha val="40000"/>
                </a:prstClr>
              </a:outerShdw>
            </a:effectLst>
          </p:spPr>
        </p:pic>
        <p:sp>
          <p:nvSpPr>
            <p:cNvPr id="9" name="Freihandform 8"/>
            <p:cNvSpPr/>
            <p:nvPr/>
          </p:nvSpPr>
          <p:spPr>
            <a:xfrm>
              <a:off x="5080197" y="3285386"/>
              <a:ext cx="864498" cy="951382"/>
            </a:xfrm>
            <a:custGeom>
              <a:avLst/>
              <a:gdLst>
                <a:gd name="connsiteX0" fmla="*/ 746760 w 758190"/>
                <a:gd name="connsiteY0" fmla="*/ 53340 h 834390"/>
                <a:gd name="connsiteX1" fmla="*/ 453390 w 758190"/>
                <a:gd name="connsiteY1" fmla="*/ 53340 h 834390"/>
                <a:gd name="connsiteX2" fmla="*/ 453390 w 758190"/>
                <a:gd name="connsiteY2" fmla="*/ 0 h 834390"/>
                <a:gd name="connsiteX3" fmla="*/ 182880 w 758190"/>
                <a:gd name="connsiteY3" fmla="*/ 0 h 834390"/>
                <a:gd name="connsiteX4" fmla="*/ 182880 w 758190"/>
                <a:gd name="connsiteY4" fmla="*/ 57150 h 834390"/>
                <a:gd name="connsiteX5" fmla="*/ 53340 w 758190"/>
                <a:gd name="connsiteY5" fmla="*/ 57150 h 834390"/>
                <a:gd name="connsiteX6" fmla="*/ 53340 w 758190"/>
                <a:gd name="connsiteY6" fmla="*/ 133350 h 834390"/>
                <a:gd name="connsiteX7" fmla="*/ 110490 w 758190"/>
                <a:gd name="connsiteY7" fmla="*/ 133350 h 834390"/>
                <a:gd name="connsiteX8" fmla="*/ 110490 w 758190"/>
                <a:gd name="connsiteY8" fmla="*/ 594360 h 834390"/>
                <a:gd name="connsiteX9" fmla="*/ 0 w 758190"/>
                <a:gd name="connsiteY9" fmla="*/ 594360 h 834390"/>
                <a:gd name="connsiteX10" fmla="*/ 0 w 758190"/>
                <a:gd name="connsiteY10" fmla="*/ 834390 h 834390"/>
                <a:gd name="connsiteX11" fmla="*/ 758190 w 758190"/>
                <a:gd name="connsiteY11" fmla="*/ 834390 h 834390"/>
                <a:gd name="connsiteX12" fmla="*/ 746760 w 758190"/>
                <a:gd name="connsiteY12" fmla="*/ 53340 h 8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8190" h="834390">
                  <a:moveTo>
                    <a:pt x="746760" y="53340"/>
                  </a:moveTo>
                  <a:lnTo>
                    <a:pt x="453390" y="53340"/>
                  </a:lnTo>
                  <a:lnTo>
                    <a:pt x="453390" y="0"/>
                  </a:lnTo>
                  <a:lnTo>
                    <a:pt x="182880" y="0"/>
                  </a:lnTo>
                  <a:lnTo>
                    <a:pt x="182880" y="57150"/>
                  </a:lnTo>
                  <a:lnTo>
                    <a:pt x="53340" y="57150"/>
                  </a:lnTo>
                  <a:lnTo>
                    <a:pt x="53340" y="133350"/>
                  </a:lnTo>
                  <a:lnTo>
                    <a:pt x="110490" y="133350"/>
                  </a:lnTo>
                  <a:lnTo>
                    <a:pt x="110490" y="594360"/>
                  </a:lnTo>
                  <a:lnTo>
                    <a:pt x="0" y="594360"/>
                  </a:lnTo>
                  <a:lnTo>
                    <a:pt x="0" y="834390"/>
                  </a:lnTo>
                  <a:lnTo>
                    <a:pt x="758190" y="834390"/>
                  </a:lnTo>
                  <a:lnTo>
                    <a:pt x="746760" y="53340"/>
                  </a:lnTo>
                  <a:close/>
                </a:path>
              </a:pathLst>
            </a:custGeom>
            <a:solidFill>
              <a:srgbClr val="E2DF5F">
                <a:alpha val="80000"/>
              </a:srgbClr>
            </a:solidFill>
            <a:ln w="1270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marL="88900"/>
              <a:endParaRPr lang="de-DE" sz="500" dirty="0" smtClean="0">
                <a:solidFill>
                  <a:schemeClr val="tx1"/>
                </a:solidFill>
              </a:endParaRPr>
            </a:p>
          </p:txBody>
        </p:sp>
        <p:sp>
          <p:nvSpPr>
            <p:cNvPr id="10" name="Freihandform 9"/>
            <p:cNvSpPr/>
            <p:nvPr/>
          </p:nvSpPr>
          <p:spPr>
            <a:xfrm>
              <a:off x="5953382" y="3650300"/>
              <a:ext cx="2026382" cy="240271"/>
            </a:xfrm>
            <a:custGeom>
              <a:avLst/>
              <a:gdLst>
                <a:gd name="connsiteX0" fmla="*/ 72390 w 1695450"/>
                <a:gd name="connsiteY0" fmla="*/ 0 h 518160"/>
                <a:gd name="connsiteX1" fmla="*/ 72390 w 1695450"/>
                <a:gd name="connsiteY1" fmla="*/ 87630 h 518160"/>
                <a:gd name="connsiteX2" fmla="*/ 0 w 1695450"/>
                <a:gd name="connsiteY2" fmla="*/ 87630 h 518160"/>
                <a:gd name="connsiteX3" fmla="*/ 0 w 1695450"/>
                <a:gd name="connsiteY3" fmla="*/ 518160 h 518160"/>
                <a:gd name="connsiteX4" fmla="*/ 1695450 w 1695450"/>
                <a:gd name="connsiteY4" fmla="*/ 518160 h 518160"/>
                <a:gd name="connsiteX5" fmla="*/ 1695450 w 1695450"/>
                <a:gd name="connsiteY5" fmla="*/ 220980 h 518160"/>
                <a:gd name="connsiteX6" fmla="*/ 1619250 w 1695450"/>
                <a:gd name="connsiteY6" fmla="*/ 220980 h 518160"/>
                <a:gd name="connsiteX7" fmla="*/ 1619250 w 1695450"/>
                <a:gd name="connsiteY7" fmla="*/ 7620 h 518160"/>
                <a:gd name="connsiteX8" fmla="*/ 72390 w 1695450"/>
                <a:gd name="connsiteY8" fmla="*/ 0 h 5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450" h="518160">
                  <a:moveTo>
                    <a:pt x="72390" y="0"/>
                  </a:moveTo>
                  <a:lnTo>
                    <a:pt x="72390" y="87630"/>
                  </a:lnTo>
                  <a:lnTo>
                    <a:pt x="0" y="87630"/>
                  </a:lnTo>
                  <a:lnTo>
                    <a:pt x="0" y="518160"/>
                  </a:lnTo>
                  <a:lnTo>
                    <a:pt x="1695450" y="518160"/>
                  </a:lnTo>
                  <a:lnTo>
                    <a:pt x="1695450" y="220980"/>
                  </a:lnTo>
                  <a:lnTo>
                    <a:pt x="1619250" y="220980"/>
                  </a:lnTo>
                  <a:lnTo>
                    <a:pt x="1619250" y="7620"/>
                  </a:lnTo>
                  <a:lnTo>
                    <a:pt x="72390" y="0"/>
                  </a:lnTo>
                  <a:close/>
                </a:path>
              </a:pathLst>
            </a:custGeom>
            <a:solidFill>
              <a:srgbClr val="E2DF5F">
                <a:alpha val="80000"/>
              </a:srgbClr>
            </a:solidFill>
            <a:ln w="1270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marL="88900"/>
              <a:endParaRPr lang="de-DE" sz="500">
                <a:solidFill>
                  <a:schemeClr val="tx1"/>
                </a:solidFill>
              </a:endParaRPr>
            </a:p>
          </p:txBody>
        </p:sp>
        <p:sp>
          <p:nvSpPr>
            <p:cNvPr id="15" name="Freihandform 14"/>
            <p:cNvSpPr/>
            <p:nvPr/>
          </p:nvSpPr>
          <p:spPr>
            <a:xfrm>
              <a:off x="5954602" y="3895304"/>
              <a:ext cx="2200047" cy="341465"/>
            </a:xfrm>
            <a:custGeom>
              <a:avLst/>
              <a:gdLst>
                <a:gd name="connsiteX0" fmla="*/ 0 w 2583180"/>
                <a:gd name="connsiteY0" fmla="*/ 0 h 445770"/>
                <a:gd name="connsiteX1" fmla="*/ 0 w 2583180"/>
                <a:gd name="connsiteY1" fmla="*/ 445770 h 445770"/>
                <a:gd name="connsiteX2" fmla="*/ 2583180 w 2583180"/>
                <a:gd name="connsiteY2" fmla="*/ 445770 h 445770"/>
                <a:gd name="connsiteX3" fmla="*/ 2583180 w 2583180"/>
                <a:gd name="connsiteY3" fmla="*/ 7620 h 445770"/>
                <a:gd name="connsiteX4" fmla="*/ 0 w 2583180"/>
                <a:gd name="connsiteY4" fmla="*/ 0 h 44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180" h="445770">
                  <a:moveTo>
                    <a:pt x="0" y="0"/>
                  </a:moveTo>
                  <a:lnTo>
                    <a:pt x="0" y="445770"/>
                  </a:lnTo>
                  <a:lnTo>
                    <a:pt x="2583180" y="445770"/>
                  </a:lnTo>
                  <a:lnTo>
                    <a:pt x="2583180" y="7620"/>
                  </a:lnTo>
                  <a:lnTo>
                    <a:pt x="0" y="0"/>
                  </a:lnTo>
                  <a:close/>
                </a:path>
              </a:pathLst>
            </a:custGeom>
            <a:solidFill>
              <a:srgbClr val="E2DF5F">
                <a:alpha val="80000"/>
              </a:srgbClr>
            </a:solidFill>
            <a:ln w="1270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marL="88900"/>
              <a:r>
                <a:rPr lang="de-DE" sz="800" b="1" dirty="0" smtClean="0">
                  <a:solidFill>
                    <a:schemeClr val="tx1"/>
                  </a:solidFill>
                </a:rPr>
                <a:t>             </a:t>
              </a:r>
              <a:r>
                <a:rPr lang="de-DE" sz="600" dirty="0" smtClean="0">
                  <a:solidFill>
                    <a:schemeClr val="tx1"/>
                  </a:solidFill>
                </a:rPr>
                <a:t>Baurechtliche </a:t>
              </a:r>
              <a:r>
                <a:rPr lang="de-DE" sz="600" dirty="0">
                  <a:solidFill>
                    <a:schemeClr val="tx1"/>
                  </a:solidFill>
                </a:rPr>
                <a:t>Instandsetzung </a:t>
              </a:r>
            </a:p>
            <a:p>
              <a:pPr marL="88900"/>
              <a:r>
                <a:rPr lang="de-DE" sz="1100" b="1" dirty="0" smtClean="0">
                  <a:solidFill>
                    <a:schemeClr val="tx1"/>
                  </a:solidFill>
                </a:rPr>
                <a:t>          Linear </a:t>
              </a:r>
              <a:r>
                <a:rPr lang="de-DE" sz="1000" b="1" dirty="0" smtClean="0">
                  <a:solidFill>
                    <a:schemeClr val="tx1"/>
                  </a:solidFill>
                </a:rPr>
                <a:t>Accelerator</a:t>
              </a:r>
              <a:endParaRPr lang="de-DE" sz="1000" b="1" dirty="0">
                <a:solidFill>
                  <a:schemeClr val="tx1"/>
                </a:solidFill>
              </a:endParaRPr>
            </a:p>
          </p:txBody>
        </p:sp>
        <p:sp>
          <p:nvSpPr>
            <p:cNvPr id="20" name="Ellipse 19"/>
            <p:cNvSpPr/>
            <p:nvPr/>
          </p:nvSpPr>
          <p:spPr>
            <a:xfrm>
              <a:off x="5448034" y="3711908"/>
              <a:ext cx="811958" cy="368273"/>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de-DE" sz="800" dirty="0" smtClean="0">
                  <a:solidFill>
                    <a:schemeClr val="tx1"/>
                  </a:solidFill>
                </a:rPr>
                <a:t>8,0 </a:t>
              </a:r>
              <a:r>
                <a:rPr lang="de-DE" sz="800" dirty="0">
                  <a:solidFill>
                    <a:schemeClr val="tx1"/>
                  </a:solidFill>
                </a:rPr>
                <a:t>Mio</a:t>
              </a:r>
              <a:r>
                <a:rPr lang="de-DE" sz="800" dirty="0" smtClean="0">
                  <a:solidFill>
                    <a:schemeClr val="tx1"/>
                  </a:solidFill>
                </a:rPr>
                <a:t>. €</a:t>
              </a:r>
            </a:p>
            <a:p>
              <a:pPr algn="ctr"/>
              <a:r>
                <a:rPr lang="de-DE" sz="800" dirty="0" smtClean="0">
                  <a:solidFill>
                    <a:schemeClr val="tx1"/>
                  </a:solidFill>
                </a:rPr>
                <a:t>incl. risk</a:t>
              </a:r>
              <a:endParaRPr lang="de-DE" sz="800" dirty="0">
                <a:solidFill>
                  <a:schemeClr val="tx1"/>
                </a:solidFill>
              </a:endParaRPr>
            </a:p>
          </p:txBody>
        </p:sp>
      </p:grpSp>
      <p:sp>
        <p:nvSpPr>
          <p:cNvPr id="17" name="Titel 1"/>
          <p:cNvSpPr txBox="1">
            <a:spLocks/>
          </p:cNvSpPr>
          <p:nvPr/>
        </p:nvSpPr>
        <p:spPr>
          <a:xfrm>
            <a:off x="317635" y="343361"/>
            <a:ext cx="6221051" cy="590668"/>
          </a:xfrm>
          <a:prstGeom prst="rect">
            <a:avLst/>
          </a:prstGeom>
        </p:spPr>
        <p:txBody>
          <a:bodyPr vert="horz" lIns="68580" tIns="34290" rIns="68580" bIns="34290" rtlCol="0" anchor="b" anchorCtr="0">
            <a:noAutofit/>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pPr marL="0" lvl="1" defTabSz="685800"/>
            <a:r>
              <a:rPr lang="de-DE" sz="2000" b="1" dirty="0"/>
              <a:t>Building </a:t>
            </a:r>
            <a:r>
              <a:rPr lang="de-DE" sz="2000" b="1" dirty="0" smtClean="0"/>
              <a:t>law refurbishment_linear accelerator</a:t>
            </a:r>
          </a:p>
          <a:p>
            <a:pPr marL="0" lvl="1" defTabSz="685800"/>
            <a:r>
              <a:rPr lang="de-DE" sz="1000" b="1" dirty="0" smtClean="0">
                <a:solidFill>
                  <a:schemeClr val="bg1">
                    <a:lumMod val="50000"/>
                  </a:schemeClr>
                </a:solidFill>
              </a:rPr>
              <a:t>BAU_Maria Martin Pelaéz / N. N. </a:t>
            </a:r>
            <a:endParaRPr lang="de-DE" sz="1000" kern="0" dirty="0">
              <a:solidFill>
                <a:sysClr val="windowText" lastClr="000000"/>
              </a:solidFill>
            </a:endParaRPr>
          </a:p>
        </p:txBody>
      </p:sp>
    </p:spTree>
    <p:extLst>
      <p:ext uri="{BB962C8B-B14F-4D97-AF65-F5344CB8AC3E}">
        <p14:creationId xmlns:p14="http://schemas.microsoft.com/office/powerpoint/2010/main" val="1713156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579" y="1088014"/>
            <a:ext cx="8420176" cy="3677689"/>
          </a:xfrm>
        </p:spPr>
        <p:txBody>
          <a:bodyPr>
            <a:normAutofit lnSpcReduction="10000"/>
          </a:bodyPr>
          <a:lstStyle/>
          <a:p>
            <a:pPr marL="0" indent="0" algn="just">
              <a:buNone/>
            </a:pPr>
            <a:r>
              <a:rPr lang="de-DE" sz="1200" b="1" dirty="0" smtClean="0"/>
              <a:t>Refurbishment of the experimental halls: </a:t>
            </a:r>
          </a:p>
          <a:p>
            <a:pPr marL="0" indent="0" algn="just">
              <a:buNone/>
            </a:pPr>
            <a:r>
              <a:rPr lang="de-DE" sz="1200" b="1" dirty="0"/>
              <a:t>T</a:t>
            </a:r>
            <a:r>
              <a:rPr lang="de-DE" sz="1200" b="1" dirty="0" smtClean="0"/>
              <a:t>ransfer hall </a:t>
            </a:r>
            <a:r>
              <a:rPr lang="de-DE" sz="1200" b="1" dirty="0"/>
              <a:t>(TR), N</a:t>
            </a:r>
            <a:r>
              <a:rPr lang="de-DE" sz="1200" b="1" dirty="0" smtClean="0"/>
              <a:t>ew experimental hall </a:t>
            </a:r>
            <a:r>
              <a:rPr lang="de-DE" sz="1200" b="1" dirty="0"/>
              <a:t>(EX), </a:t>
            </a:r>
            <a:r>
              <a:rPr lang="de-DE" sz="1200" b="1" dirty="0" smtClean="0"/>
              <a:t>Target hall </a:t>
            </a:r>
            <a:r>
              <a:rPr lang="de-DE" sz="1200" b="1" dirty="0"/>
              <a:t>(TH)</a:t>
            </a:r>
          </a:p>
          <a:p>
            <a:pPr marL="0" indent="0">
              <a:buNone/>
            </a:pPr>
            <a:endParaRPr lang="de-DE" sz="1200" dirty="0"/>
          </a:p>
          <a:p>
            <a:pPr marL="0" indent="0">
              <a:buNone/>
            </a:pPr>
            <a:r>
              <a:rPr lang="de-DE" sz="1200" dirty="0" smtClean="0"/>
              <a:t>Measures:		Fire protection and safety measures</a:t>
            </a:r>
            <a:br>
              <a:rPr lang="de-DE" sz="1200" dirty="0" smtClean="0"/>
            </a:br>
            <a:r>
              <a:rPr lang="de-DE" sz="1200" dirty="0" smtClean="0"/>
              <a:t>				renewal and refurbishment of tecnical building equipment </a:t>
            </a:r>
          </a:p>
          <a:p>
            <a:pPr marL="0" indent="0">
              <a:buNone/>
            </a:pPr>
            <a:r>
              <a:rPr lang="de-DE" sz="1200" dirty="0" smtClean="0"/>
              <a:t>User:</a:t>
            </a:r>
            <a:r>
              <a:rPr lang="de-DE" sz="1200" dirty="0"/>
              <a:t>			</a:t>
            </a:r>
            <a:r>
              <a:rPr lang="de-DE" sz="1200" dirty="0" smtClean="0"/>
              <a:t>Scientific experiments </a:t>
            </a:r>
            <a:endParaRPr lang="de-DE" sz="1200" dirty="0"/>
          </a:p>
          <a:p>
            <a:pPr marL="0" indent="0">
              <a:buNone/>
            </a:pPr>
            <a:endParaRPr lang="de-DE" sz="1200" dirty="0" smtClean="0"/>
          </a:p>
          <a:p>
            <a:pPr marL="0" indent="0">
              <a:buNone/>
            </a:pPr>
            <a:r>
              <a:rPr lang="de-DE" sz="1200" dirty="0" smtClean="0"/>
              <a:t>Costs: </a:t>
            </a:r>
            <a:r>
              <a:rPr lang="de-DE" sz="1200" dirty="0"/>
              <a:t>		</a:t>
            </a:r>
            <a:r>
              <a:rPr lang="de-DE" sz="1200" dirty="0" smtClean="0"/>
              <a:t>	</a:t>
            </a:r>
            <a:r>
              <a:rPr lang="de-DE" sz="1200" dirty="0" smtClean="0">
                <a:solidFill>
                  <a:schemeClr val="tx1"/>
                </a:solidFill>
              </a:rPr>
              <a:t>7 </a:t>
            </a:r>
            <a:r>
              <a:rPr lang="de-DE" sz="1200" dirty="0">
                <a:solidFill>
                  <a:schemeClr val="tx1"/>
                </a:solidFill>
              </a:rPr>
              <a:t>Mio. € </a:t>
            </a:r>
            <a:r>
              <a:rPr lang="de-DE" sz="1200" dirty="0" smtClean="0">
                <a:solidFill>
                  <a:schemeClr val="tx1"/>
                </a:solidFill>
              </a:rPr>
              <a:t>incl</a:t>
            </a:r>
            <a:r>
              <a:rPr lang="de-DE" sz="1200" dirty="0">
                <a:solidFill>
                  <a:schemeClr val="tx1"/>
                </a:solidFill>
              </a:rPr>
              <a:t>. </a:t>
            </a:r>
            <a:r>
              <a:rPr lang="de-DE" sz="1200" dirty="0" smtClean="0">
                <a:solidFill>
                  <a:schemeClr val="tx1"/>
                </a:solidFill>
              </a:rPr>
              <a:t>risk </a:t>
            </a:r>
            <a:r>
              <a:rPr lang="de-DE" sz="1200" dirty="0">
                <a:solidFill>
                  <a:schemeClr val="tx1"/>
                </a:solidFill>
              </a:rPr>
              <a:t>(0,75 Mio. €)</a:t>
            </a:r>
          </a:p>
          <a:p>
            <a:pPr marL="0" indent="0">
              <a:buNone/>
            </a:pPr>
            <a:r>
              <a:rPr lang="de-DE" sz="1200" dirty="0" smtClean="0"/>
              <a:t>			</a:t>
            </a:r>
            <a:r>
              <a:rPr lang="de-DE" sz="1200" dirty="0"/>
              <a:t>	</a:t>
            </a:r>
            <a:r>
              <a:rPr lang="de-DE" sz="1200" dirty="0" smtClean="0"/>
              <a:t>construction: 2,7 </a:t>
            </a:r>
            <a:r>
              <a:rPr lang="de-DE" sz="1200" dirty="0"/>
              <a:t>Mio. EUR</a:t>
            </a:r>
          </a:p>
          <a:p>
            <a:pPr marL="0" indent="0">
              <a:buNone/>
            </a:pPr>
            <a:r>
              <a:rPr lang="de-DE" sz="1200" dirty="0"/>
              <a:t>				</a:t>
            </a:r>
            <a:r>
              <a:rPr lang="de-DE" sz="1200" dirty="0" smtClean="0"/>
              <a:t>TBE-tecnical building equipment: 2,0 </a:t>
            </a:r>
            <a:r>
              <a:rPr lang="de-DE" sz="1200" dirty="0"/>
              <a:t>Mio. EUR </a:t>
            </a:r>
          </a:p>
          <a:p>
            <a:pPr marL="0" indent="0">
              <a:buNone/>
            </a:pPr>
            <a:r>
              <a:rPr lang="de-DE" sz="1200" dirty="0"/>
              <a:t>				( </a:t>
            </a:r>
            <a:r>
              <a:rPr lang="de-DE" sz="1200" dirty="0" smtClean="0"/>
              <a:t>1,65 </a:t>
            </a:r>
            <a:r>
              <a:rPr lang="de-DE" sz="1200" dirty="0"/>
              <a:t>Mio. EUR </a:t>
            </a:r>
            <a:r>
              <a:rPr lang="de-DE" sz="1200" dirty="0" smtClean="0"/>
              <a:t>ETS_fire </a:t>
            </a:r>
            <a:r>
              <a:rPr lang="de-DE" sz="1200" dirty="0"/>
              <a:t>alarm systems (BMA), </a:t>
            </a:r>
            <a:endParaRPr lang="de-DE" sz="1200" dirty="0" smtClean="0"/>
          </a:p>
          <a:p>
            <a:pPr marL="0" indent="0">
              <a:buNone/>
            </a:pPr>
            <a:r>
              <a:rPr lang="de-DE" sz="1200" dirty="0"/>
              <a:t>	</a:t>
            </a:r>
            <a:r>
              <a:rPr lang="de-DE" sz="1200" dirty="0" smtClean="0"/>
              <a:t>			safety </a:t>
            </a:r>
            <a:r>
              <a:rPr lang="de-DE" sz="1200" dirty="0"/>
              <a:t>lighting (SiBel), BOS-radio,) </a:t>
            </a:r>
          </a:p>
          <a:p>
            <a:pPr marL="0" indent="0">
              <a:buNone/>
            </a:pPr>
            <a:endParaRPr lang="de-DE" sz="1200" dirty="0" smtClean="0"/>
          </a:p>
          <a:p>
            <a:pPr marL="0" indent="0">
              <a:buNone/>
            </a:pPr>
            <a:r>
              <a:rPr lang="de-DE" sz="1200" dirty="0" smtClean="0"/>
              <a:t>Planning/</a:t>
            </a:r>
          </a:p>
          <a:p>
            <a:pPr marL="0" indent="0">
              <a:buNone/>
            </a:pPr>
            <a:r>
              <a:rPr lang="de-DE" sz="1200" dirty="0"/>
              <a:t>P</a:t>
            </a:r>
            <a:r>
              <a:rPr lang="de-DE" sz="1200" dirty="0" smtClean="0"/>
              <a:t>ermit: 			?</a:t>
            </a:r>
            <a:r>
              <a:rPr lang="de-DE" sz="1200" dirty="0" smtClean="0">
                <a:solidFill>
                  <a:schemeClr val="tx1"/>
                </a:solidFill>
              </a:rPr>
              <a:t>– </a:t>
            </a:r>
            <a:r>
              <a:rPr lang="de-DE" sz="1200" dirty="0">
                <a:solidFill>
                  <a:schemeClr val="tx1"/>
                </a:solidFill>
              </a:rPr>
              <a:t>2028 </a:t>
            </a:r>
            <a:r>
              <a:rPr lang="de-DE" sz="1200" dirty="0" smtClean="0">
                <a:solidFill>
                  <a:schemeClr val="tx1"/>
                </a:solidFill>
              </a:rPr>
              <a:t>min. building permission untill commissioning </a:t>
            </a:r>
            <a:r>
              <a:rPr lang="de-DE" sz="1200" dirty="0">
                <a:solidFill>
                  <a:schemeClr val="tx1"/>
                </a:solidFill>
              </a:rPr>
              <a:t>FAIR</a:t>
            </a:r>
          </a:p>
          <a:p>
            <a:pPr marL="0" indent="0">
              <a:buNone/>
            </a:pPr>
            <a:r>
              <a:rPr lang="de-DE" sz="1200" dirty="0" smtClean="0"/>
              <a:t>Construction time:</a:t>
            </a:r>
            <a:r>
              <a:rPr lang="de-DE" sz="1200" dirty="0"/>
              <a:t>	</a:t>
            </a:r>
            <a:r>
              <a:rPr lang="de-DE" sz="1200" dirty="0" smtClean="0"/>
              <a:t>from 2028</a:t>
            </a:r>
          </a:p>
          <a:p>
            <a:pPr marL="0" indent="0">
              <a:buNone/>
            </a:pPr>
            <a:r>
              <a:rPr lang="de-DE" sz="1200" dirty="0" smtClean="0">
                <a:solidFill>
                  <a:schemeClr val="tx1"/>
                </a:solidFill>
              </a:rPr>
              <a:t>Status</a:t>
            </a:r>
            <a:r>
              <a:rPr lang="de-DE" sz="1200" dirty="0">
                <a:solidFill>
                  <a:schemeClr val="tx1"/>
                </a:solidFill>
              </a:rPr>
              <a:t>:			</a:t>
            </a:r>
            <a:r>
              <a:rPr lang="de-DE" sz="1200" dirty="0">
                <a:solidFill>
                  <a:srgbClr val="0070C0"/>
                </a:solidFill>
              </a:rPr>
              <a:t>AR 111 proposal for a decision</a:t>
            </a:r>
          </a:p>
          <a:p>
            <a:pPr marL="0" indent="0">
              <a:buNone/>
            </a:pPr>
            <a:endParaRPr lang="de-DE" sz="1200" dirty="0">
              <a:solidFill>
                <a:srgbClr val="0066CC"/>
              </a:solidFill>
            </a:endParaRPr>
          </a:p>
          <a:p>
            <a:pPr marL="0" indent="0">
              <a:buNone/>
            </a:pPr>
            <a:endParaRPr lang="de-DE" sz="1200" dirty="0"/>
          </a:p>
          <a:p>
            <a:endParaRPr lang="de-DE" sz="1200" dirty="0"/>
          </a:p>
          <a:p>
            <a:endParaRPr lang="de-DE" sz="1200" dirty="0"/>
          </a:p>
        </p:txBody>
      </p:sp>
      <p:grpSp>
        <p:nvGrpSpPr>
          <p:cNvPr id="2" name="Gruppieren 1"/>
          <p:cNvGrpSpPr/>
          <p:nvPr/>
        </p:nvGrpSpPr>
        <p:grpSpPr>
          <a:xfrm>
            <a:off x="6320317" y="1115917"/>
            <a:ext cx="1561917" cy="3649786"/>
            <a:chOff x="6320317" y="1115917"/>
            <a:chExt cx="1561917" cy="3649786"/>
          </a:xfrm>
        </p:grpSpPr>
        <p:pic>
          <p:nvPicPr>
            <p:cNvPr id="8" name="Grafik 7"/>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78136" t="32441" r="5853" b="16370"/>
            <a:stretch/>
          </p:blipFill>
          <p:spPr>
            <a:xfrm>
              <a:off x="6320317" y="1115917"/>
              <a:ext cx="1561917" cy="3649786"/>
            </a:xfrm>
            <a:prstGeom prst="rect">
              <a:avLst/>
            </a:prstGeom>
            <a:solidFill>
              <a:schemeClr val="bg1"/>
            </a:solidFill>
            <a:ln w="3175">
              <a:solidFill>
                <a:schemeClr val="bg1">
                  <a:lumMod val="50000"/>
                </a:schemeClr>
              </a:solidFill>
            </a:ln>
            <a:effectLst>
              <a:outerShdw blurRad="50800" dist="38100" dir="2700000" algn="tl" rotWithShape="0">
                <a:prstClr val="black">
                  <a:alpha val="40000"/>
                </a:prstClr>
              </a:outerShdw>
            </a:effectLst>
          </p:spPr>
        </p:pic>
        <p:sp>
          <p:nvSpPr>
            <p:cNvPr id="7" name="Rechteck 6"/>
            <p:cNvSpPr/>
            <p:nvPr/>
          </p:nvSpPr>
          <p:spPr>
            <a:xfrm>
              <a:off x="7090868" y="1445895"/>
              <a:ext cx="348615" cy="874395"/>
            </a:xfrm>
            <a:prstGeom prst="rect">
              <a:avLst/>
            </a:prstGeom>
            <a:solidFill>
              <a:srgbClr val="E2DF5F">
                <a:alpha val="80000"/>
              </a:srgbClr>
            </a:solidFill>
            <a:ln w="1270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marL="88900"/>
              <a:endParaRPr lang="de-DE" sz="500">
                <a:solidFill>
                  <a:schemeClr val="tx1"/>
                </a:solidFill>
              </a:endParaRPr>
            </a:p>
          </p:txBody>
        </p:sp>
        <p:sp>
          <p:nvSpPr>
            <p:cNvPr id="15" name="Freihandform 14"/>
            <p:cNvSpPr/>
            <p:nvPr/>
          </p:nvSpPr>
          <p:spPr>
            <a:xfrm>
              <a:off x="7090868" y="3196590"/>
              <a:ext cx="617220" cy="1154430"/>
            </a:xfrm>
            <a:custGeom>
              <a:avLst/>
              <a:gdLst>
                <a:gd name="connsiteX0" fmla="*/ 822960 w 822960"/>
                <a:gd name="connsiteY0" fmla="*/ 0 h 1539240"/>
                <a:gd name="connsiteX1" fmla="*/ 0 w 822960"/>
                <a:gd name="connsiteY1" fmla="*/ 0 h 1539240"/>
                <a:gd name="connsiteX2" fmla="*/ 0 w 822960"/>
                <a:gd name="connsiteY2" fmla="*/ 1539240 h 1539240"/>
                <a:gd name="connsiteX3" fmla="*/ 817880 w 822960"/>
                <a:gd name="connsiteY3" fmla="*/ 1539240 h 1539240"/>
                <a:gd name="connsiteX4" fmla="*/ 822960 w 822960"/>
                <a:gd name="connsiteY4" fmla="*/ 0 h 1539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 h="1539240">
                  <a:moveTo>
                    <a:pt x="822960" y="0"/>
                  </a:moveTo>
                  <a:lnTo>
                    <a:pt x="0" y="0"/>
                  </a:lnTo>
                  <a:lnTo>
                    <a:pt x="0" y="1539240"/>
                  </a:lnTo>
                  <a:lnTo>
                    <a:pt x="817880" y="1539240"/>
                  </a:lnTo>
                  <a:cubicBezTo>
                    <a:pt x="819573" y="1026160"/>
                    <a:pt x="821267" y="513080"/>
                    <a:pt x="822960" y="0"/>
                  </a:cubicBezTo>
                  <a:close/>
                </a:path>
              </a:pathLst>
            </a:custGeom>
            <a:solidFill>
              <a:srgbClr val="E2DF5F">
                <a:alpha val="80000"/>
              </a:srgbClr>
            </a:solidFill>
            <a:ln w="1270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36000" rIns="36000" bIns="36000" numCol="1" spcCol="0" rtlCol="0" fromWordArt="0" anchor="t" anchorCtr="0" forceAA="0" compatLnSpc="1">
              <a:prstTxWarp prst="textNoShape">
                <a:avLst/>
              </a:prstTxWarp>
              <a:noAutofit/>
            </a:bodyPr>
            <a:lstStyle/>
            <a:p>
              <a:pPr marL="269875"/>
              <a:endParaRPr lang="de-DE" sz="700" b="1" dirty="0">
                <a:solidFill>
                  <a:schemeClr val="tx1"/>
                </a:solidFill>
              </a:endParaRPr>
            </a:p>
          </p:txBody>
        </p:sp>
        <p:sp>
          <p:nvSpPr>
            <p:cNvPr id="16" name="Freihandform 15"/>
            <p:cNvSpPr/>
            <p:nvPr/>
          </p:nvSpPr>
          <p:spPr>
            <a:xfrm>
              <a:off x="6653482" y="2331720"/>
              <a:ext cx="952500" cy="1040130"/>
            </a:xfrm>
            <a:custGeom>
              <a:avLst/>
              <a:gdLst>
                <a:gd name="connsiteX0" fmla="*/ 584200 w 1290320"/>
                <a:gd name="connsiteY0" fmla="*/ 1386840 h 1386840"/>
                <a:gd name="connsiteX1" fmla="*/ 0 w 1290320"/>
                <a:gd name="connsiteY1" fmla="*/ 1386840 h 1386840"/>
                <a:gd name="connsiteX2" fmla="*/ 0 w 1290320"/>
                <a:gd name="connsiteY2" fmla="*/ 0 h 1386840"/>
                <a:gd name="connsiteX3" fmla="*/ 1153160 w 1290320"/>
                <a:gd name="connsiteY3" fmla="*/ 0 h 1386840"/>
                <a:gd name="connsiteX4" fmla="*/ 1153160 w 1290320"/>
                <a:gd name="connsiteY4" fmla="*/ 1046480 h 1386840"/>
                <a:gd name="connsiteX5" fmla="*/ 1290320 w 1290320"/>
                <a:gd name="connsiteY5" fmla="*/ 1046480 h 1386840"/>
                <a:gd name="connsiteX6" fmla="*/ 1270000 w 1290320"/>
                <a:gd name="connsiteY6" fmla="*/ 1143000 h 1386840"/>
                <a:gd name="connsiteX7" fmla="*/ 584200 w 1290320"/>
                <a:gd name="connsiteY7" fmla="*/ 1143000 h 1386840"/>
                <a:gd name="connsiteX8" fmla="*/ 584200 w 1290320"/>
                <a:gd name="connsiteY8" fmla="*/ 1386840 h 1386840"/>
                <a:gd name="connsiteX0" fmla="*/ 584200 w 1270000"/>
                <a:gd name="connsiteY0" fmla="*/ 1386840 h 1386840"/>
                <a:gd name="connsiteX1" fmla="*/ 0 w 1270000"/>
                <a:gd name="connsiteY1" fmla="*/ 1386840 h 1386840"/>
                <a:gd name="connsiteX2" fmla="*/ 0 w 1270000"/>
                <a:gd name="connsiteY2" fmla="*/ 0 h 1386840"/>
                <a:gd name="connsiteX3" fmla="*/ 1153160 w 1270000"/>
                <a:gd name="connsiteY3" fmla="*/ 0 h 1386840"/>
                <a:gd name="connsiteX4" fmla="*/ 1153160 w 1270000"/>
                <a:gd name="connsiteY4" fmla="*/ 1046480 h 1386840"/>
                <a:gd name="connsiteX5" fmla="*/ 1269365 w 1270000"/>
                <a:gd name="connsiteY5" fmla="*/ 1046480 h 1386840"/>
                <a:gd name="connsiteX6" fmla="*/ 1270000 w 1270000"/>
                <a:gd name="connsiteY6" fmla="*/ 1143000 h 1386840"/>
                <a:gd name="connsiteX7" fmla="*/ 584200 w 1270000"/>
                <a:gd name="connsiteY7" fmla="*/ 1143000 h 1386840"/>
                <a:gd name="connsiteX8" fmla="*/ 584200 w 1270000"/>
                <a:gd name="connsiteY8" fmla="*/ 1386840 h 138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000" h="1386840">
                  <a:moveTo>
                    <a:pt x="584200" y="1386840"/>
                  </a:moveTo>
                  <a:lnTo>
                    <a:pt x="0" y="1386840"/>
                  </a:lnTo>
                  <a:lnTo>
                    <a:pt x="0" y="0"/>
                  </a:lnTo>
                  <a:lnTo>
                    <a:pt x="1153160" y="0"/>
                  </a:lnTo>
                  <a:lnTo>
                    <a:pt x="1153160" y="1046480"/>
                  </a:lnTo>
                  <a:lnTo>
                    <a:pt x="1269365" y="1046480"/>
                  </a:lnTo>
                  <a:cubicBezTo>
                    <a:pt x="1269577" y="1078653"/>
                    <a:pt x="1269788" y="1110827"/>
                    <a:pt x="1270000" y="1143000"/>
                  </a:cubicBezTo>
                  <a:lnTo>
                    <a:pt x="584200" y="1143000"/>
                  </a:lnTo>
                  <a:lnTo>
                    <a:pt x="584200" y="1386840"/>
                  </a:lnTo>
                  <a:close/>
                </a:path>
              </a:pathLst>
            </a:custGeom>
            <a:solidFill>
              <a:srgbClr val="E2DF5F">
                <a:alpha val="80000"/>
              </a:srgbClr>
            </a:solidFill>
            <a:ln w="1270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 tIns="36000" rIns="36000" bIns="36000" numCol="1" spcCol="0" rtlCol="0" fromWordArt="0" anchor="t" anchorCtr="0" forceAA="0" compatLnSpc="1">
              <a:prstTxWarp prst="textNoShape">
                <a:avLst/>
              </a:prstTxWarp>
              <a:noAutofit/>
            </a:bodyPr>
            <a:lstStyle/>
            <a:p>
              <a:pPr marL="269875"/>
              <a:endParaRPr lang="de-DE" sz="1000" dirty="0" smtClean="0">
                <a:solidFill>
                  <a:schemeClr val="tx1"/>
                </a:solidFill>
              </a:endParaRPr>
            </a:p>
            <a:p>
              <a:pPr marL="269875"/>
              <a:endParaRPr lang="de-DE" sz="1000" dirty="0">
                <a:solidFill>
                  <a:schemeClr val="tx1"/>
                </a:solidFill>
              </a:endParaRPr>
            </a:p>
            <a:p>
              <a:pPr marL="269875"/>
              <a:endParaRPr lang="de-DE" sz="1000" dirty="0" smtClean="0">
                <a:solidFill>
                  <a:schemeClr val="tx1"/>
                </a:solidFill>
              </a:endParaRPr>
            </a:p>
            <a:p>
              <a:pPr marL="269875"/>
              <a:r>
                <a:rPr lang="de-DE" sz="600" dirty="0" smtClean="0">
                  <a:solidFill>
                    <a:schemeClr val="tx1"/>
                  </a:solidFill>
                </a:rPr>
                <a:t>Baurechtliche </a:t>
              </a:r>
              <a:endParaRPr lang="de-DE" sz="600" dirty="0">
                <a:solidFill>
                  <a:schemeClr val="tx1"/>
                </a:solidFill>
              </a:endParaRPr>
            </a:p>
            <a:p>
              <a:pPr marL="269875"/>
              <a:r>
                <a:rPr lang="de-DE" sz="600" dirty="0">
                  <a:solidFill>
                    <a:schemeClr val="tx1"/>
                  </a:solidFill>
                </a:rPr>
                <a:t>Instandsetzung </a:t>
              </a:r>
            </a:p>
            <a:p>
              <a:pPr marL="269875"/>
              <a:r>
                <a:rPr lang="de-DE" sz="1000" b="1" dirty="0" smtClean="0">
                  <a:solidFill>
                    <a:schemeClr val="tx1"/>
                  </a:solidFill>
                </a:rPr>
                <a:t>Hallen</a:t>
              </a:r>
              <a:endParaRPr lang="de-DE" sz="1000" b="1" dirty="0">
                <a:solidFill>
                  <a:schemeClr val="tx1"/>
                </a:solidFill>
              </a:endParaRPr>
            </a:p>
          </p:txBody>
        </p:sp>
        <p:sp>
          <p:nvSpPr>
            <p:cNvPr id="17" name="Ellipse 16"/>
            <p:cNvSpPr/>
            <p:nvPr/>
          </p:nvSpPr>
          <p:spPr>
            <a:xfrm>
              <a:off x="6706357" y="2352797"/>
              <a:ext cx="769022" cy="350307"/>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de-DE" sz="800" dirty="0" smtClean="0">
                  <a:solidFill>
                    <a:schemeClr val="tx1"/>
                  </a:solidFill>
                </a:rPr>
                <a:t>7,0 Mio. €</a:t>
              </a:r>
            </a:p>
            <a:p>
              <a:pPr algn="ctr"/>
              <a:r>
                <a:rPr lang="de-DE" sz="800" dirty="0" smtClean="0">
                  <a:solidFill>
                    <a:schemeClr val="tx1"/>
                  </a:solidFill>
                </a:rPr>
                <a:t>inkl. Risiko</a:t>
              </a:r>
              <a:endParaRPr lang="de-DE" sz="800" dirty="0">
                <a:solidFill>
                  <a:schemeClr val="tx1"/>
                </a:solidFill>
              </a:endParaRPr>
            </a:p>
          </p:txBody>
        </p:sp>
      </p:grpSp>
      <p:sp>
        <p:nvSpPr>
          <p:cNvPr id="19" name="Titel 1"/>
          <p:cNvSpPr txBox="1">
            <a:spLocks/>
          </p:cNvSpPr>
          <p:nvPr/>
        </p:nvSpPr>
        <p:spPr>
          <a:xfrm>
            <a:off x="250579" y="320516"/>
            <a:ext cx="6840289" cy="590668"/>
          </a:xfrm>
          <a:prstGeom prst="rect">
            <a:avLst/>
          </a:prstGeom>
        </p:spPr>
        <p:txBody>
          <a:bodyPr vert="horz" lIns="68580" tIns="34290" rIns="68580" bIns="34290" rtlCol="0" anchor="b" anchorCtr="0">
            <a:noAutofit/>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pPr marL="0" lvl="1" defTabSz="685800"/>
            <a:r>
              <a:rPr lang="de-DE" sz="2000" b="1" dirty="0"/>
              <a:t>Building law </a:t>
            </a:r>
            <a:r>
              <a:rPr lang="de-DE" sz="2000" b="1" dirty="0" err="1" smtClean="0"/>
              <a:t>refurbishment_experimental</a:t>
            </a:r>
            <a:r>
              <a:rPr lang="de-DE" sz="2000" b="1" dirty="0" smtClean="0"/>
              <a:t> halls</a:t>
            </a:r>
          </a:p>
          <a:p>
            <a:pPr marL="0" lvl="1" defTabSz="685800"/>
            <a:r>
              <a:rPr lang="de-DE" sz="1000" b="1" dirty="0" smtClean="0">
                <a:solidFill>
                  <a:schemeClr val="bg1">
                    <a:lumMod val="50000"/>
                  </a:schemeClr>
                </a:solidFill>
              </a:rPr>
              <a:t>BAU_Maria Martin Pelaéz / N. N. </a:t>
            </a:r>
            <a:endParaRPr lang="de-DE" sz="1000" kern="0" dirty="0">
              <a:solidFill>
                <a:sysClr val="windowText" lastClr="000000"/>
              </a:solidFill>
            </a:endParaRPr>
          </a:p>
        </p:txBody>
      </p:sp>
    </p:spTree>
    <p:extLst>
      <p:ext uri="{BB962C8B-B14F-4D97-AF65-F5344CB8AC3E}">
        <p14:creationId xmlns:p14="http://schemas.microsoft.com/office/powerpoint/2010/main" val="14760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just">
              <a:buNone/>
            </a:pPr>
            <a:r>
              <a:rPr lang="de-DE" sz="1200" b="1" dirty="0" smtClean="0"/>
              <a:t>Refurbishment Building BG </a:t>
            </a:r>
            <a:r>
              <a:rPr lang="de-DE" sz="1200" b="1" dirty="0" smtClean="0">
                <a:solidFill>
                  <a:schemeClr val="tx1"/>
                </a:solidFill>
              </a:rPr>
              <a:t>and safety measures Phelix </a:t>
            </a:r>
            <a:r>
              <a:rPr lang="de-DE" sz="1200" b="1" dirty="0">
                <a:solidFill>
                  <a:schemeClr val="tx1"/>
                </a:solidFill>
              </a:rPr>
              <a:t>Gebäude (PH)</a:t>
            </a:r>
          </a:p>
          <a:p>
            <a:pPr marL="0" indent="0">
              <a:buNone/>
            </a:pPr>
            <a:endParaRPr lang="de-DE" sz="1200" dirty="0"/>
          </a:p>
          <a:p>
            <a:pPr marL="0" indent="0">
              <a:buNone/>
            </a:pPr>
            <a:r>
              <a:rPr lang="de-DE" sz="1200" dirty="0" smtClean="0"/>
              <a:t>Measures:		Fire protection measures</a:t>
            </a:r>
            <a:r>
              <a:rPr lang="de-DE" sz="1200" dirty="0"/>
              <a:t/>
            </a:r>
            <a:br>
              <a:rPr lang="de-DE" sz="1200" dirty="0"/>
            </a:br>
            <a:r>
              <a:rPr lang="de-DE" sz="1200" dirty="0"/>
              <a:t>				</a:t>
            </a:r>
            <a:r>
              <a:rPr lang="de-DE" sz="1200" dirty="0" smtClean="0"/>
              <a:t>Renewal and refurbishment of tecnical equipment</a:t>
            </a:r>
          </a:p>
          <a:p>
            <a:pPr marL="0" indent="0">
              <a:buNone/>
            </a:pPr>
            <a:r>
              <a:rPr lang="de-DE" sz="1200" dirty="0" smtClean="0"/>
              <a:t>User:</a:t>
            </a:r>
            <a:r>
              <a:rPr lang="de-DE" sz="1200" dirty="0"/>
              <a:t>			</a:t>
            </a:r>
            <a:r>
              <a:rPr lang="de-DE" sz="1200" dirty="0" smtClean="0"/>
              <a:t>Operation GSI and science</a:t>
            </a:r>
            <a:endParaRPr lang="de-DE" sz="1200" dirty="0"/>
          </a:p>
          <a:p>
            <a:pPr marL="0" indent="0">
              <a:buNone/>
            </a:pPr>
            <a:endParaRPr lang="de-DE" sz="1200" dirty="0" smtClean="0"/>
          </a:p>
          <a:p>
            <a:pPr marL="0" indent="0">
              <a:buNone/>
            </a:pPr>
            <a:r>
              <a:rPr lang="de-DE" sz="1200" dirty="0" smtClean="0"/>
              <a:t>Costs: </a:t>
            </a:r>
            <a:r>
              <a:rPr lang="de-DE" sz="1200" dirty="0"/>
              <a:t>		</a:t>
            </a:r>
            <a:r>
              <a:rPr lang="de-DE" sz="1200" dirty="0" smtClean="0"/>
              <a:t>	</a:t>
            </a:r>
            <a:r>
              <a:rPr lang="de-DE" sz="1200" dirty="0" smtClean="0">
                <a:solidFill>
                  <a:schemeClr val="tx1"/>
                </a:solidFill>
              </a:rPr>
              <a:t>7,5 </a:t>
            </a:r>
            <a:r>
              <a:rPr lang="de-DE" sz="1200" dirty="0">
                <a:solidFill>
                  <a:schemeClr val="tx1"/>
                </a:solidFill>
              </a:rPr>
              <a:t>Mio. € </a:t>
            </a:r>
            <a:r>
              <a:rPr lang="de-DE" sz="1200" dirty="0" smtClean="0">
                <a:solidFill>
                  <a:schemeClr val="tx1"/>
                </a:solidFill>
              </a:rPr>
              <a:t>incl</a:t>
            </a:r>
            <a:r>
              <a:rPr lang="de-DE" sz="1200" dirty="0">
                <a:solidFill>
                  <a:schemeClr val="tx1"/>
                </a:solidFill>
              </a:rPr>
              <a:t>. </a:t>
            </a:r>
            <a:r>
              <a:rPr lang="de-DE" sz="1200" dirty="0" smtClean="0">
                <a:solidFill>
                  <a:schemeClr val="tx1"/>
                </a:solidFill>
              </a:rPr>
              <a:t>risk </a:t>
            </a:r>
            <a:r>
              <a:rPr lang="de-DE" sz="1200" dirty="0">
                <a:solidFill>
                  <a:schemeClr val="tx1"/>
                </a:solidFill>
              </a:rPr>
              <a:t>(0,9Mio. €)</a:t>
            </a:r>
          </a:p>
          <a:p>
            <a:pPr marL="0" indent="0">
              <a:buNone/>
            </a:pPr>
            <a:r>
              <a:rPr lang="de-DE" sz="1200" dirty="0" smtClean="0"/>
              <a:t>				determined with cost </a:t>
            </a:r>
            <a:r>
              <a:rPr lang="de-DE" sz="1200" dirty="0"/>
              <a:t>characteristics </a:t>
            </a:r>
            <a:r>
              <a:rPr lang="de-DE" sz="1200" dirty="0" smtClean="0"/>
              <a:t>on m² BGF</a:t>
            </a:r>
            <a:endParaRPr lang="de-DE" sz="1200" dirty="0"/>
          </a:p>
          <a:p>
            <a:pPr marL="0" indent="0">
              <a:buNone/>
            </a:pPr>
            <a:endParaRPr lang="de-DE" sz="1200" dirty="0" smtClean="0"/>
          </a:p>
          <a:p>
            <a:pPr marL="0" indent="0">
              <a:buNone/>
            </a:pPr>
            <a:r>
              <a:rPr lang="de-DE" sz="1200" dirty="0" smtClean="0"/>
              <a:t>Planning: 		</a:t>
            </a:r>
            <a:r>
              <a:rPr lang="de-DE" sz="1200" dirty="0"/>
              <a:t>	?</a:t>
            </a:r>
            <a:r>
              <a:rPr lang="de-DE" sz="1200" dirty="0">
                <a:solidFill>
                  <a:schemeClr val="tx1"/>
                </a:solidFill>
              </a:rPr>
              <a:t>– 2028 </a:t>
            </a:r>
            <a:r>
              <a:rPr lang="de-DE" sz="1200" dirty="0" smtClean="0">
                <a:solidFill>
                  <a:schemeClr val="tx1"/>
                </a:solidFill>
              </a:rPr>
              <a:t>min. concept of fire </a:t>
            </a:r>
            <a:r>
              <a:rPr lang="de-DE" sz="1200" dirty="0">
                <a:solidFill>
                  <a:schemeClr val="tx1"/>
                </a:solidFill>
              </a:rPr>
              <a:t>protection </a:t>
            </a:r>
            <a:endParaRPr lang="de-DE" sz="1200" dirty="0" smtClean="0">
              <a:solidFill>
                <a:schemeClr val="tx1"/>
              </a:solidFill>
            </a:endParaRPr>
          </a:p>
          <a:p>
            <a:pPr marL="0" indent="0">
              <a:buNone/>
            </a:pPr>
            <a:r>
              <a:rPr lang="de-DE" sz="1200" dirty="0">
                <a:solidFill>
                  <a:schemeClr val="tx1"/>
                </a:solidFill>
              </a:rPr>
              <a:t>	</a:t>
            </a:r>
            <a:r>
              <a:rPr lang="de-DE" sz="1200" dirty="0" smtClean="0">
                <a:solidFill>
                  <a:schemeClr val="tx1"/>
                </a:solidFill>
              </a:rPr>
              <a:t>			untill </a:t>
            </a:r>
            <a:r>
              <a:rPr lang="de-DE" sz="1200" dirty="0">
                <a:solidFill>
                  <a:schemeClr val="tx1"/>
                </a:solidFill>
              </a:rPr>
              <a:t>commissioning FAIR</a:t>
            </a:r>
          </a:p>
          <a:p>
            <a:pPr marL="0" indent="0">
              <a:buNone/>
            </a:pPr>
            <a:endParaRPr lang="de-DE" sz="1200" dirty="0">
              <a:solidFill>
                <a:schemeClr val="tx1"/>
              </a:solidFill>
            </a:endParaRPr>
          </a:p>
          <a:p>
            <a:pPr marL="0" indent="0">
              <a:buNone/>
            </a:pPr>
            <a:r>
              <a:rPr lang="de-DE" sz="1200" dirty="0" smtClean="0"/>
              <a:t>Construction:</a:t>
            </a:r>
            <a:r>
              <a:rPr lang="de-DE" sz="1200" dirty="0"/>
              <a:t>		</a:t>
            </a:r>
            <a:r>
              <a:rPr lang="de-DE" sz="1200" dirty="0" smtClean="0"/>
              <a:t>from 2030</a:t>
            </a:r>
            <a:endParaRPr lang="de-DE" sz="1200" dirty="0"/>
          </a:p>
          <a:p>
            <a:pPr marL="0" indent="0">
              <a:buNone/>
            </a:pPr>
            <a:r>
              <a:rPr lang="de-DE" sz="1200" dirty="0">
                <a:solidFill>
                  <a:schemeClr val="tx1"/>
                </a:solidFill>
              </a:rPr>
              <a:t>Status:			</a:t>
            </a:r>
            <a:r>
              <a:rPr lang="de-DE" sz="1200" dirty="0">
                <a:solidFill>
                  <a:srgbClr val="0070C0"/>
                </a:solidFill>
              </a:rPr>
              <a:t>AR 111 proposal for a decision</a:t>
            </a:r>
          </a:p>
          <a:p>
            <a:pPr marL="0" indent="0">
              <a:buNone/>
            </a:pPr>
            <a:endParaRPr lang="de-DE" sz="1200" dirty="0"/>
          </a:p>
        </p:txBody>
      </p:sp>
      <p:sp>
        <p:nvSpPr>
          <p:cNvPr id="16" name="Titel 1"/>
          <p:cNvSpPr txBox="1">
            <a:spLocks/>
          </p:cNvSpPr>
          <p:nvPr/>
        </p:nvSpPr>
        <p:spPr>
          <a:xfrm>
            <a:off x="317635" y="383579"/>
            <a:ext cx="6221051" cy="590668"/>
          </a:xfrm>
          <a:prstGeom prst="rect">
            <a:avLst/>
          </a:prstGeom>
        </p:spPr>
        <p:txBody>
          <a:bodyPr vert="horz" lIns="68580" tIns="34290" rIns="68580" bIns="34290" rtlCol="0" anchor="b" anchorCtr="0">
            <a:noAutofit/>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pPr marL="0" lvl="1" defTabSz="685800"/>
            <a:r>
              <a:rPr lang="de-DE" sz="2000" b="1" dirty="0"/>
              <a:t>Building law </a:t>
            </a:r>
            <a:r>
              <a:rPr lang="de-DE" sz="2000" b="1" dirty="0" err="1" smtClean="0"/>
              <a:t>refurbishment_building</a:t>
            </a:r>
            <a:r>
              <a:rPr lang="de-DE" sz="2000" b="1" dirty="0" smtClean="0"/>
              <a:t> BG</a:t>
            </a:r>
            <a:endParaRPr lang="de-DE" sz="2000" b="1" dirty="0"/>
          </a:p>
          <a:p>
            <a:pPr marL="0" lvl="1" defTabSz="685800"/>
            <a:r>
              <a:rPr lang="de-DE" sz="1000" b="1" dirty="0" err="1" smtClean="0">
                <a:solidFill>
                  <a:schemeClr val="bg1">
                    <a:lumMod val="50000"/>
                  </a:schemeClr>
                </a:solidFill>
              </a:rPr>
              <a:t>Bau_Maria</a:t>
            </a:r>
            <a:r>
              <a:rPr lang="de-DE" sz="1000" b="1" dirty="0" smtClean="0">
                <a:solidFill>
                  <a:schemeClr val="bg1">
                    <a:lumMod val="50000"/>
                  </a:schemeClr>
                </a:solidFill>
              </a:rPr>
              <a:t> Martin Pelaéz / N. N. </a:t>
            </a:r>
            <a:endParaRPr lang="de-DE" sz="1000" kern="0" dirty="0">
              <a:solidFill>
                <a:sysClr val="windowText" lastClr="000000"/>
              </a:solidFill>
            </a:endParaRPr>
          </a:p>
        </p:txBody>
      </p:sp>
      <p:grpSp>
        <p:nvGrpSpPr>
          <p:cNvPr id="4" name="Gruppieren 3"/>
          <p:cNvGrpSpPr/>
          <p:nvPr/>
        </p:nvGrpSpPr>
        <p:grpSpPr>
          <a:xfrm>
            <a:off x="5336133" y="2353307"/>
            <a:ext cx="3511606" cy="2412397"/>
            <a:chOff x="5226205" y="2353307"/>
            <a:chExt cx="3511606" cy="2412397"/>
          </a:xfrm>
        </p:grpSpPr>
        <p:pic>
          <p:nvPicPr>
            <p:cNvPr id="8" name="Grafik 7"/>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66661" t="38708" r="11071" b="40363"/>
            <a:stretch/>
          </p:blipFill>
          <p:spPr>
            <a:xfrm>
              <a:off x="5226205" y="2353307"/>
              <a:ext cx="3511606" cy="2412397"/>
            </a:xfrm>
            <a:prstGeom prst="rect">
              <a:avLst/>
            </a:prstGeom>
            <a:solidFill>
              <a:schemeClr val="bg1"/>
            </a:solidFill>
            <a:ln w="3175">
              <a:solidFill>
                <a:schemeClr val="bg1">
                  <a:lumMod val="50000"/>
                </a:schemeClr>
              </a:solidFill>
            </a:ln>
            <a:effectLst>
              <a:outerShdw blurRad="50800" dist="38100" dir="2700000" algn="tl" rotWithShape="0">
                <a:prstClr val="black">
                  <a:alpha val="40000"/>
                </a:prstClr>
              </a:outerShdw>
            </a:effectLst>
          </p:spPr>
        </p:pic>
        <p:sp>
          <p:nvSpPr>
            <p:cNvPr id="7" name="Freihandform 6"/>
            <p:cNvSpPr/>
            <p:nvPr/>
          </p:nvSpPr>
          <p:spPr>
            <a:xfrm>
              <a:off x="7200161" y="3780787"/>
              <a:ext cx="371102" cy="461984"/>
            </a:xfrm>
            <a:custGeom>
              <a:avLst/>
              <a:gdLst>
                <a:gd name="connsiteX0" fmla="*/ 365760 w 373380"/>
                <a:gd name="connsiteY0" fmla="*/ 0 h 464820"/>
                <a:gd name="connsiteX1" fmla="*/ 0 w 373380"/>
                <a:gd name="connsiteY1" fmla="*/ 0 h 464820"/>
                <a:gd name="connsiteX2" fmla="*/ 0 w 373380"/>
                <a:gd name="connsiteY2" fmla="*/ 434340 h 464820"/>
                <a:gd name="connsiteX3" fmla="*/ 144780 w 373380"/>
                <a:gd name="connsiteY3" fmla="*/ 434340 h 464820"/>
                <a:gd name="connsiteX4" fmla="*/ 144780 w 373380"/>
                <a:gd name="connsiteY4" fmla="*/ 464820 h 464820"/>
                <a:gd name="connsiteX5" fmla="*/ 373380 w 373380"/>
                <a:gd name="connsiteY5" fmla="*/ 464820 h 464820"/>
                <a:gd name="connsiteX6" fmla="*/ 365760 w 373380"/>
                <a:gd name="connsiteY6" fmla="*/ 0 h 46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80" h="464820">
                  <a:moveTo>
                    <a:pt x="365760" y="0"/>
                  </a:moveTo>
                  <a:lnTo>
                    <a:pt x="0" y="0"/>
                  </a:lnTo>
                  <a:lnTo>
                    <a:pt x="0" y="434340"/>
                  </a:lnTo>
                  <a:lnTo>
                    <a:pt x="144780" y="434340"/>
                  </a:lnTo>
                  <a:lnTo>
                    <a:pt x="144780" y="464820"/>
                  </a:lnTo>
                  <a:lnTo>
                    <a:pt x="373380" y="464820"/>
                  </a:lnTo>
                  <a:lnTo>
                    <a:pt x="365760" y="0"/>
                  </a:lnTo>
                  <a:close/>
                </a:path>
              </a:pathLst>
            </a:custGeom>
            <a:solidFill>
              <a:srgbClr val="E2DF5F">
                <a:alpha val="80000"/>
              </a:srgbClr>
            </a:solidFill>
            <a:ln w="1270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endParaRPr lang="de-DE" sz="500" dirty="0">
                <a:solidFill>
                  <a:schemeClr val="tx1"/>
                </a:solidFill>
              </a:endParaRPr>
            </a:p>
            <a:p>
              <a:r>
                <a:rPr lang="de-DE" sz="500" dirty="0" smtClean="0">
                  <a:solidFill>
                    <a:schemeClr val="tx1"/>
                  </a:solidFill>
                </a:rPr>
                <a:t> </a:t>
              </a:r>
              <a:endParaRPr lang="de-DE" sz="500" dirty="0">
                <a:solidFill>
                  <a:schemeClr val="tx1"/>
                </a:solidFill>
              </a:endParaRPr>
            </a:p>
            <a:p>
              <a:r>
                <a:rPr lang="de-DE" sz="1000" b="1" dirty="0" smtClean="0">
                  <a:solidFill>
                    <a:schemeClr val="tx1"/>
                  </a:solidFill>
                </a:rPr>
                <a:t>PLH </a:t>
              </a:r>
              <a:endParaRPr lang="de-DE" sz="1000" b="1" dirty="0">
                <a:solidFill>
                  <a:schemeClr val="tx1"/>
                </a:solidFill>
              </a:endParaRPr>
            </a:p>
          </p:txBody>
        </p:sp>
        <p:sp>
          <p:nvSpPr>
            <p:cNvPr id="13" name="Freihandform 12"/>
            <p:cNvSpPr/>
            <p:nvPr/>
          </p:nvSpPr>
          <p:spPr>
            <a:xfrm>
              <a:off x="6155017" y="3004504"/>
              <a:ext cx="2131942" cy="681615"/>
            </a:xfrm>
            <a:custGeom>
              <a:avLst/>
              <a:gdLst>
                <a:gd name="connsiteX0" fmla="*/ 704850 w 2145030"/>
                <a:gd name="connsiteY0" fmla="*/ 148590 h 685800"/>
                <a:gd name="connsiteX1" fmla="*/ 0 w 2145030"/>
                <a:gd name="connsiteY1" fmla="*/ 148590 h 685800"/>
                <a:gd name="connsiteX2" fmla="*/ 0 w 2145030"/>
                <a:gd name="connsiteY2" fmla="*/ 598170 h 685800"/>
                <a:gd name="connsiteX3" fmla="*/ 849630 w 2145030"/>
                <a:gd name="connsiteY3" fmla="*/ 598170 h 685800"/>
                <a:gd name="connsiteX4" fmla="*/ 849630 w 2145030"/>
                <a:gd name="connsiteY4" fmla="*/ 685800 h 685800"/>
                <a:gd name="connsiteX5" fmla="*/ 998220 w 2145030"/>
                <a:gd name="connsiteY5" fmla="*/ 685800 h 685800"/>
                <a:gd name="connsiteX6" fmla="*/ 998220 w 2145030"/>
                <a:gd name="connsiteY6" fmla="*/ 598170 h 685800"/>
                <a:gd name="connsiteX7" fmla="*/ 2145030 w 2145030"/>
                <a:gd name="connsiteY7" fmla="*/ 598170 h 685800"/>
                <a:gd name="connsiteX8" fmla="*/ 2145030 w 2145030"/>
                <a:gd name="connsiteY8" fmla="*/ 0 h 685800"/>
                <a:gd name="connsiteX9" fmla="*/ 773430 w 2145030"/>
                <a:gd name="connsiteY9" fmla="*/ 0 h 685800"/>
                <a:gd name="connsiteX10" fmla="*/ 704850 w 2145030"/>
                <a:gd name="connsiteY10" fmla="*/ 14859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5030" h="685800">
                  <a:moveTo>
                    <a:pt x="704850" y="148590"/>
                  </a:moveTo>
                  <a:lnTo>
                    <a:pt x="0" y="148590"/>
                  </a:lnTo>
                  <a:lnTo>
                    <a:pt x="0" y="598170"/>
                  </a:lnTo>
                  <a:lnTo>
                    <a:pt x="849630" y="598170"/>
                  </a:lnTo>
                  <a:lnTo>
                    <a:pt x="849630" y="685800"/>
                  </a:lnTo>
                  <a:lnTo>
                    <a:pt x="998220" y="685800"/>
                  </a:lnTo>
                  <a:lnTo>
                    <a:pt x="998220" y="598170"/>
                  </a:lnTo>
                  <a:lnTo>
                    <a:pt x="2145030" y="598170"/>
                  </a:lnTo>
                  <a:lnTo>
                    <a:pt x="2145030" y="0"/>
                  </a:lnTo>
                  <a:lnTo>
                    <a:pt x="773430" y="0"/>
                  </a:lnTo>
                  <a:lnTo>
                    <a:pt x="704850" y="148590"/>
                  </a:lnTo>
                  <a:close/>
                </a:path>
              </a:pathLst>
            </a:custGeom>
            <a:solidFill>
              <a:srgbClr val="E2DF5F">
                <a:alpha val="80000"/>
              </a:srgbClr>
            </a:solidFill>
            <a:ln w="12700">
              <a:solidFill>
                <a:srgbClr val="F62AF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endParaRPr lang="de-DE" sz="500" dirty="0" smtClean="0">
                <a:solidFill>
                  <a:schemeClr val="tx1"/>
                </a:solidFill>
              </a:endParaRPr>
            </a:p>
            <a:p>
              <a:endParaRPr lang="de-DE" sz="500" dirty="0">
                <a:solidFill>
                  <a:schemeClr val="tx1"/>
                </a:solidFill>
              </a:endParaRPr>
            </a:p>
            <a:p>
              <a:endParaRPr lang="de-DE" sz="600" dirty="0" smtClean="0">
                <a:solidFill>
                  <a:schemeClr val="tx1"/>
                </a:solidFill>
              </a:endParaRPr>
            </a:p>
            <a:p>
              <a:r>
                <a:rPr lang="de-DE" sz="600" dirty="0" smtClean="0">
                  <a:solidFill>
                    <a:schemeClr val="tx1"/>
                  </a:solidFill>
                </a:rPr>
                <a:t>Baurechtliche </a:t>
              </a:r>
              <a:r>
                <a:rPr lang="de-DE" sz="600" dirty="0">
                  <a:solidFill>
                    <a:schemeClr val="tx1"/>
                  </a:solidFill>
                </a:rPr>
                <a:t>Instandsetzung </a:t>
              </a:r>
            </a:p>
            <a:p>
              <a:r>
                <a:rPr lang="de-DE" sz="1000" b="1" dirty="0">
                  <a:solidFill>
                    <a:schemeClr val="tx1"/>
                  </a:solidFill>
                </a:rPr>
                <a:t>BG</a:t>
              </a:r>
              <a:r>
                <a:rPr lang="de-DE" sz="800" b="1" dirty="0">
                  <a:solidFill>
                    <a:schemeClr val="tx1"/>
                  </a:solidFill>
                </a:rPr>
                <a:t> </a:t>
              </a:r>
            </a:p>
          </p:txBody>
        </p:sp>
        <p:sp>
          <p:nvSpPr>
            <p:cNvPr id="11" name="Ellipse 10"/>
            <p:cNvSpPr/>
            <p:nvPr/>
          </p:nvSpPr>
          <p:spPr>
            <a:xfrm>
              <a:off x="7220988" y="3486286"/>
              <a:ext cx="816287" cy="313601"/>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de-DE" sz="800" dirty="0" smtClean="0">
                  <a:solidFill>
                    <a:schemeClr val="tx1"/>
                  </a:solidFill>
                </a:rPr>
                <a:t>7,5 </a:t>
              </a:r>
              <a:r>
                <a:rPr lang="de-DE" sz="800" dirty="0">
                  <a:solidFill>
                    <a:schemeClr val="tx1"/>
                  </a:solidFill>
                </a:rPr>
                <a:t>Mio.</a:t>
              </a:r>
              <a:r>
                <a:rPr lang="de-DE" sz="800" dirty="0" smtClean="0">
                  <a:solidFill>
                    <a:schemeClr val="tx1"/>
                  </a:solidFill>
                </a:rPr>
                <a:t>€</a:t>
              </a:r>
            </a:p>
            <a:p>
              <a:pPr algn="ctr"/>
              <a:r>
                <a:rPr lang="de-DE" sz="800" dirty="0" smtClean="0">
                  <a:solidFill>
                    <a:schemeClr val="tx1"/>
                  </a:solidFill>
                </a:rPr>
                <a:t>inkl. Risiko</a:t>
              </a:r>
              <a:endParaRPr lang="de-DE" sz="800" dirty="0">
                <a:solidFill>
                  <a:schemeClr val="tx1"/>
                </a:solidFill>
              </a:endParaRPr>
            </a:p>
          </p:txBody>
        </p:sp>
      </p:grpSp>
    </p:spTree>
    <p:extLst>
      <p:ext uri="{BB962C8B-B14F-4D97-AF65-F5344CB8AC3E}">
        <p14:creationId xmlns:p14="http://schemas.microsoft.com/office/powerpoint/2010/main" val="581699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ieren 28"/>
          <p:cNvGrpSpPr/>
          <p:nvPr/>
        </p:nvGrpSpPr>
        <p:grpSpPr>
          <a:xfrm>
            <a:off x="1709972" y="1170289"/>
            <a:ext cx="5817890" cy="3567543"/>
            <a:chOff x="1709972" y="1170289"/>
            <a:chExt cx="5817890" cy="3567543"/>
          </a:xfrm>
        </p:grpSpPr>
        <p:pic>
          <p:nvPicPr>
            <p:cNvPr id="9" name="Grafik 8"/>
            <p:cNvPicPr>
              <a:picLocks noChangeAspect="1"/>
            </p:cNvPicPr>
            <p:nvPr/>
          </p:nvPicPr>
          <p:blipFill rotWithShape="1">
            <a:blip r:embed="rId3">
              <a:grayscl/>
              <a:lum/>
            </a:blip>
            <a:srcRect l="44801" t="41843" r="4111" b="13789"/>
            <a:stretch/>
          </p:blipFill>
          <p:spPr>
            <a:xfrm>
              <a:off x="1709972" y="1170289"/>
              <a:ext cx="5817890" cy="3567543"/>
            </a:xfrm>
            <a:prstGeom prst="rect">
              <a:avLst/>
            </a:prstGeom>
            <a:ln w="9525">
              <a:solidFill>
                <a:schemeClr val="bg1">
                  <a:lumMod val="50000"/>
                </a:schemeClr>
              </a:solidFill>
            </a:ln>
          </p:spPr>
        </p:pic>
        <p:sp>
          <p:nvSpPr>
            <p:cNvPr id="27" name="Rechteck 26"/>
            <p:cNvSpPr/>
            <p:nvPr/>
          </p:nvSpPr>
          <p:spPr>
            <a:xfrm>
              <a:off x="4515819" y="2372137"/>
              <a:ext cx="350865" cy="92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DE" sz="1200" dirty="0" err="1" smtClean="0">
                <a:solidFill>
                  <a:schemeClr val="tx1"/>
                </a:solidFill>
              </a:endParaRPr>
            </a:p>
          </p:txBody>
        </p:sp>
      </p:grpSp>
      <p:sp>
        <p:nvSpPr>
          <p:cNvPr id="72" name="Titel 1"/>
          <p:cNvSpPr txBox="1">
            <a:spLocks/>
          </p:cNvSpPr>
          <p:nvPr/>
        </p:nvSpPr>
        <p:spPr>
          <a:xfrm>
            <a:off x="317634" y="324780"/>
            <a:ext cx="6241661" cy="590668"/>
          </a:xfrm>
          <a:prstGeom prst="rect">
            <a:avLst/>
          </a:prstGeom>
        </p:spPr>
        <p:txBody>
          <a:bodyPr vert="horz" lIns="68580" tIns="34290" rIns="68580" bIns="34290" rtlCol="0" anchor="b" anchorCtr="0">
            <a:noAutofit/>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pPr marL="0" lvl="1" defTabSz="685800"/>
            <a:endParaRPr lang="de-DE" sz="2000" b="1" kern="0" dirty="0" smtClean="0">
              <a:solidFill>
                <a:sysClr val="windowText" lastClr="000000"/>
              </a:solidFill>
            </a:endParaRPr>
          </a:p>
          <a:p>
            <a:pPr marL="0" lvl="1" defTabSz="685800"/>
            <a:endParaRPr lang="de-DE" sz="2000" b="1" kern="0" dirty="0">
              <a:solidFill>
                <a:sysClr val="windowText" lastClr="000000"/>
              </a:solidFill>
            </a:endParaRPr>
          </a:p>
          <a:p>
            <a:pPr marL="0" lvl="1" defTabSz="685800"/>
            <a:r>
              <a:rPr lang="de-DE" b="1" kern="0" dirty="0" smtClean="0">
                <a:solidFill>
                  <a:sysClr val="windowText" lastClr="000000"/>
                </a:solidFill>
              </a:rPr>
              <a:t>Refurbishment SE – P1_</a:t>
            </a:r>
          </a:p>
          <a:p>
            <a:pPr marL="0" lvl="1" defTabSz="685800"/>
            <a:r>
              <a:rPr lang="en-US" b="1" dirty="0" smtClean="0"/>
              <a:t>Advance </a:t>
            </a:r>
            <a:r>
              <a:rPr lang="en-US" b="1" dirty="0"/>
              <a:t>measures to maintain scientific excellence</a:t>
            </a:r>
            <a:endParaRPr lang="de-DE" b="1" kern="0" dirty="0">
              <a:solidFill>
                <a:sysClr val="windowText" lastClr="000000"/>
              </a:solidFill>
            </a:endParaRPr>
          </a:p>
          <a:p>
            <a:pPr marL="0" lvl="1" defTabSz="685800"/>
            <a:r>
              <a:rPr lang="de-DE" sz="1000" b="1" kern="0" dirty="0" err="1" smtClean="0">
                <a:solidFill>
                  <a:schemeClr val="bg1">
                    <a:lumMod val="50000"/>
                  </a:schemeClr>
                </a:solidFill>
              </a:rPr>
              <a:t>BAU_Uwe</a:t>
            </a:r>
            <a:r>
              <a:rPr lang="de-DE" sz="1000" b="1" kern="0" dirty="0" smtClean="0">
                <a:solidFill>
                  <a:schemeClr val="bg1">
                    <a:lumMod val="50000"/>
                  </a:schemeClr>
                </a:solidFill>
              </a:rPr>
              <a:t> Fabig </a:t>
            </a:r>
            <a:r>
              <a:rPr lang="de-DE" sz="1000" b="1" kern="0" dirty="0">
                <a:solidFill>
                  <a:schemeClr val="bg1">
                    <a:lumMod val="50000"/>
                  </a:schemeClr>
                </a:solidFill>
              </a:rPr>
              <a:t>/ </a:t>
            </a:r>
            <a:r>
              <a:rPr lang="de-DE" sz="1000" b="1" kern="0" dirty="0" smtClean="0">
                <a:solidFill>
                  <a:schemeClr val="bg1">
                    <a:lumMod val="50000"/>
                  </a:schemeClr>
                </a:solidFill>
              </a:rPr>
              <a:t>Anne Giesler</a:t>
            </a:r>
            <a:endParaRPr lang="de-DE" sz="1000" b="1" kern="0" dirty="0">
              <a:solidFill>
                <a:sysClr val="windowText" lastClr="000000"/>
              </a:solidFill>
            </a:endParaRPr>
          </a:p>
        </p:txBody>
      </p:sp>
      <p:sp>
        <p:nvSpPr>
          <p:cNvPr id="35" name="Rechteck 34"/>
          <p:cNvSpPr/>
          <p:nvPr/>
        </p:nvSpPr>
        <p:spPr>
          <a:xfrm>
            <a:off x="3362437" y="1189248"/>
            <a:ext cx="1138037" cy="743818"/>
          </a:xfrm>
          <a:prstGeom prst="rect">
            <a:avLst/>
          </a:prstGeom>
          <a:solidFill>
            <a:srgbClr val="ACA800">
              <a:alpha val="80000"/>
            </a:srgbClr>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dirty="0"/>
          </a:p>
        </p:txBody>
      </p:sp>
      <p:sp>
        <p:nvSpPr>
          <p:cNvPr id="10" name="Freihandform 9"/>
          <p:cNvSpPr/>
          <p:nvPr/>
        </p:nvSpPr>
        <p:spPr>
          <a:xfrm>
            <a:off x="3362437" y="1971495"/>
            <a:ext cx="1269275" cy="535940"/>
          </a:xfrm>
          <a:custGeom>
            <a:avLst/>
            <a:gdLst>
              <a:gd name="connsiteX0" fmla="*/ 0 w 1035050"/>
              <a:gd name="connsiteY0" fmla="*/ 0 h 454025"/>
              <a:gd name="connsiteX1" fmla="*/ 1035050 w 1035050"/>
              <a:gd name="connsiteY1" fmla="*/ 0 h 454025"/>
              <a:gd name="connsiteX2" fmla="*/ 1035050 w 1035050"/>
              <a:gd name="connsiteY2" fmla="*/ 327025 h 454025"/>
              <a:gd name="connsiteX3" fmla="*/ 917575 w 1035050"/>
              <a:gd name="connsiteY3" fmla="*/ 327025 h 454025"/>
              <a:gd name="connsiteX4" fmla="*/ 914400 w 1035050"/>
              <a:gd name="connsiteY4" fmla="*/ 454025 h 454025"/>
              <a:gd name="connsiteX5" fmla="*/ 701675 w 1035050"/>
              <a:gd name="connsiteY5" fmla="*/ 454025 h 454025"/>
              <a:gd name="connsiteX6" fmla="*/ 701675 w 1035050"/>
              <a:gd name="connsiteY6" fmla="*/ 327025 h 454025"/>
              <a:gd name="connsiteX7" fmla="*/ 3175 w 1035050"/>
              <a:gd name="connsiteY7" fmla="*/ 327025 h 454025"/>
              <a:gd name="connsiteX8" fmla="*/ 0 w 1035050"/>
              <a:gd name="connsiteY8" fmla="*/ 0 h 45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50" h="454025">
                <a:moveTo>
                  <a:pt x="0" y="0"/>
                </a:moveTo>
                <a:lnTo>
                  <a:pt x="1035050" y="0"/>
                </a:lnTo>
                <a:lnTo>
                  <a:pt x="1035050" y="327025"/>
                </a:lnTo>
                <a:lnTo>
                  <a:pt x="917575" y="327025"/>
                </a:lnTo>
                <a:cubicBezTo>
                  <a:pt x="916517" y="369358"/>
                  <a:pt x="915458" y="411692"/>
                  <a:pt x="914400" y="454025"/>
                </a:cubicBezTo>
                <a:lnTo>
                  <a:pt x="701675" y="454025"/>
                </a:lnTo>
                <a:lnTo>
                  <a:pt x="701675" y="327025"/>
                </a:lnTo>
                <a:lnTo>
                  <a:pt x="3175" y="327025"/>
                </a:lnTo>
                <a:cubicBezTo>
                  <a:pt x="2117" y="218017"/>
                  <a:pt x="1058" y="109008"/>
                  <a:pt x="0" y="0"/>
                </a:cubicBezTo>
                <a:close/>
              </a:path>
            </a:pathLst>
          </a:custGeom>
          <a:solidFill>
            <a:srgbClr val="FF00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a:p>
        </p:txBody>
      </p:sp>
      <p:sp>
        <p:nvSpPr>
          <p:cNvPr id="11" name="Textfeld 10"/>
          <p:cNvSpPr txBox="1"/>
          <p:nvPr/>
        </p:nvSpPr>
        <p:spPr>
          <a:xfrm>
            <a:off x="3464913" y="2004208"/>
            <a:ext cx="1347463" cy="346249"/>
          </a:xfrm>
          <a:prstGeom prst="rect">
            <a:avLst/>
          </a:prstGeom>
          <a:ln>
            <a:noFill/>
          </a:ln>
        </p:spPr>
        <p:txBody>
          <a:bodyPr vert="horz" wrap="square" lIns="68580" tIns="34290" rIns="68580" bIns="34290" rtlCol="0" anchor="t">
            <a:spAutoFit/>
          </a:bodyPr>
          <a:lstStyle/>
          <a:p>
            <a:pPr algn="l"/>
            <a:r>
              <a:rPr lang="de-DE" sz="900" b="1" dirty="0">
                <a:solidFill>
                  <a:schemeClr val="bg1"/>
                </a:solidFill>
              </a:rPr>
              <a:t>SE Sanierung P1</a:t>
            </a:r>
          </a:p>
          <a:p>
            <a:pPr algn="l"/>
            <a:r>
              <a:rPr lang="de-DE" sz="900" b="1" dirty="0">
                <a:solidFill>
                  <a:schemeClr val="bg1"/>
                </a:solidFill>
              </a:rPr>
              <a:t>Rückbau</a:t>
            </a:r>
          </a:p>
        </p:txBody>
      </p:sp>
      <p:sp>
        <p:nvSpPr>
          <p:cNvPr id="14" name="Freihandform 13"/>
          <p:cNvSpPr/>
          <p:nvPr/>
        </p:nvSpPr>
        <p:spPr>
          <a:xfrm>
            <a:off x="6840796" y="2091221"/>
            <a:ext cx="637427" cy="2546337"/>
          </a:xfrm>
          <a:custGeom>
            <a:avLst/>
            <a:gdLst>
              <a:gd name="connsiteX0" fmla="*/ 95250 w 519113"/>
              <a:gd name="connsiteY0" fmla="*/ 0 h 2066925"/>
              <a:gd name="connsiteX1" fmla="*/ 219075 w 519113"/>
              <a:gd name="connsiteY1" fmla="*/ 4763 h 2066925"/>
              <a:gd name="connsiteX2" fmla="*/ 223838 w 519113"/>
              <a:gd name="connsiteY2" fmla="*/ 100013 h 2066925"/>
              <a:gd name="connsiteX3" fmla="*/ 519113 w 519113"/>
              <a:gd name="connsiteY3" fmla="*/ 461963 h 2066925"/>
              <a:gd name="connsiteX4" fmla="*/ 519113 w 519113"/>
              <a:gd name="connsiteY4" fmla="*/ 1571625 h 2066925"/>
              <a:gd name="connsiteX5" fmla="*/ 223838 w 519113"/>
              <a:gd name="connsiteY5" fmla="*/ 1947863 h 2066925"/>
              <a:gd name="connsiteX6" fmla="*/ 228600 w 519113"/>
              <a:gd name="connsiteY6" fmla="*/ 2062163 h 2066925"/>
              <a:gd name="connsiteX7" fmla="*/ 100013 w 519113"/>
              <a:gd name="connsiteY7" fmla="*/ 2066925 h 2066925"/>
              <a:gd name="connsiteX8" fmla="*/ 90488 w 519113"/>
              <a:gd name="connsiteY8" fmla="*/ 1914525 h 2066925"/>
              <a:gd name="connsiteX9" fmla="*/ 9525 w 519113"/>
              <a:gd name="connsiteY9" fmla="*/ 1571625 h 2066925"/>
              <a:gd name="connsiteX10" fmla="*/ 0 w 519113"/>
              <a:gd name="connsiteY10" fmla="*/ 576263 h 2066925"/>
              <a:gd name="connsiteX11" fmla="*/ 4763 w 519113"/>
              <a:gd name="connsiteY11" fmla="*/ 490538 h 2066925"/>
              <a:gd name="connsiteX12" fmla="*/ 85725 w 519113"/>
              <a:gd name="connsiteY12" fmla="*/ 147638 h 2066925"/>
              <a:gd name="connsiteX13" fmla="*/ 95250 w 519113"/>
              <a:gd name="connsiteY13" fmla="*/ 0 h 2066925"/>
              <a:gd name="connsiteX0" fmla="*/ 95250 w 519113"/>
              <a:gd name="connsiteY0" fmla="*/ 0 h 2066925"/>
              <a:gd name="connsiteX1" fmla="*/ 219075 w 519113"/>
              <a:gd name="connsiteY1" fmla="*/ 4763 h 2066925"/>
              <a:gd name="connsiteX2" fmla="*/ 223838 w 519113"/>
              <a:gd name="connsiteY2" fmla="*/ 100013 h 2066925"/>
              <a:gd name="connsiteX3" fmla="*/ 519113 w 519113"/>
              <a:gd name="connsiteY3" fmla="*/ 461963 h 2066925"/>
              <a:gd name="connsiteX4" fmla="*/ 509588 w 519113"/>
              <a:gd name="connsiteY4" fmla="*/ 1604963 h 2066925"/>
              <a:gd name="connsiteX5" fmla="*/ 223838 w 519113"/>
              <a:gd name="connsiteY5" fmla="*/ 1947863 h 2066925"/>
              <a:gd name="connsiteX6" fmla="*/ 228600 w 519113"/>
              <a:gd name="connsiteY6" fmla="*/ 2062163 h 2066925"/>
              <a:gd name="connsiteX7" fmla="*/ 100013 w 519113"/>
              <a:gd name="connsiteY7" fmla="*/ 2066925 h 2066925"/>
              <a:gd name="connsiteX8" fmla="*/ 90488 w 519113"/>
              <a:gd name="connsiteY8" fmla="*/ 1914525 h 2066925"/>
              <a:gd name="connsiteX9" fmla="*/ 9525 w 519113"/>
              <a:gd name="connsiteY9" fmla="*/ 1571625 h 2066925"/>
              <a:gd name="connsiteX10" fmla="*/ 0 w 519113"/>
              <a:gd name="connsiteY10" fmla="*/ 576263 h 2066925"/>
              <a:gd name="connsiteX11" fmla="*/ 4763 w 519113"/>
              <a:gd name="connsiteY11" fmla="*/ 490538 h 2066925"/>
              <a:gd name="connsiteX12" fmla="*/ 85725 w 519113"/>
              <a:gd name="connsiteY12" fmla="*/ 147638 h 2066925"/>
              <a:gd name="connsiteX13" fmla="*/ 95250 w 519113"/>
              <a:gd name="connsiteY13" fmla="*/ 0 h 2066925"/>
              <a:gd name="connsiteX0" fmla="*/ 95250 w 526257"/>
              <a:gd name="connsiteY0" fmla="*/ 0 h 2066925"/>
              <a:gd name="connsiteX1" fmla="*/ 219075 w 526257"/>
              <a:gd name="connsiteY1" fmla="*/ 4763 h 2066925"/>
              <a:gd name="connsiteX2" fmla="*/ 223838 w 526257"/>
              <a:gd name="connsiteY2" fmla="*/ 100013 h 2066925"/>
              <a:gd name="connsiteX3" fmla="*/ 519113 w 526257"/>
              <a:gd name="connsiteY3" fmla="*/ 461963 h 2066925"/>
              <a:gd name="connsiteX4" fmla="*/ 526257 w 526257"/>
              <a:gd name="connsiteY4" fmla="*/ 1576388 h 2066925"/>
              <a:gd name="connsiteX5" fmla="*/ 223838 w 526257"/>
              <a:gd name="connsiteY5" fmla="*/ 1947863 h 2066925"/>
              <a:gd name="connsiteX6" fmla="*/ 228600 w 526257"/>
              <a:gd name="connsiteY6" fmla="*/ 2062163 h 2066925"/>
              <a:gd name="connsiteX7" fmla="*/ 100013 w 526257"/>
              <a:gd name="connsiteY7" fmla="*/ 2066925 h 2066925"/>
              <a:gd name="connsiteX8" fmla="*/ 90488 w 526257"/>
              <a:gd name="connsiteY8" fmla="*/ 1914525 h 2066925"/>
              <a:gd name="connsiteX9" fmla="*/ 9525 w 526257"/>
              <a:gd name="connsiteY9" fmla="*/ 1571625 h 2066925"/>
              <a:gd name="connsiteX10" fmla="*/ 0 w 526257"/>
              <a:gd name="connsiteY10" fmla="*/ 576263 h 2066925"/>
              <a:gd name="connsiteX11" fmla="*/ 4763 w 526257"/>
              <a:gd name="connsiteY11" fmla="*/ 490538 h 2066925"/>
              <a:gd name="connsiteX12" fmla="*/ 85725 w 526257"/>
              <a:gd name="connsiteY12" fmla="*/ 147638 h 2066925"/>
              <a:gd name="connsiteX13" fmla="*/ 95250 w 526257"/>
              <a:gd name="connsiteY13" fmla="*/ 0 h 2066925"/>
              <a:gd name="connsiteX0" fmla="*/ 95250 w 519800"/>
              <a:gd name="connsiteY0" fmla="*/ 0 h 2066925"/>
              <a:gd name="connsiteX1" fmla="*/ 219075 w 519800"/>
              <a:gd name="connsiteY1" fmla="*/ 4763 h 2066925"/>
              <a:gd name="connsiteX2" fmla="*/ 223838 w 519800"/>
              <a:gd name="connsiteY2" fmla="*/ 100013 h 2066925"/>
              <a:gd name="connsiteX3" fmla="*/ 519113 w 519800"/>
              <a:gd name="connsiteY3" fmla="*/ 461963 h 2066925"/>
              <a:gd name="connsiteX4" fmla="*/ 519113 w 519800"/>
              <a:gd name="connsiteY4" fmla="*/ 1609725 h 2066925"/>
              <a:gd name="connsiteX5" fmla="*/ 223838 w 519800"/>
              <a:gd name="connsiteY5" fmla="*/ 1947863 h 2066925"/>
              <a:gd name="connsiteX6" fmla="*/ 228600 w 519800"/>
              <a:gd name="connsiteY6" fmla="*/ 2062163 h 2066925"/>
              <a:gd name="connsiteX7" fmla="*/ 100013 w 519800"/>
              <a:gd name="connsiteY7" fmla="*/ 2066925 h 2066925"/>
              <a:gd name="connsiteX8" fmla="*/ 90488 w 519800"/>
              <a:gd name="connsiteY8" fmla="*/ 1914525 h 2066925"/>
              <a:gd name="connsiteX9" fmla="*/ 9525 w 519800"/>
              <a:gd name="connsiteY9" fmla="*/ 1571625 h 2066925"/>
              <a:gd name="connsiteX10" fmla="*/ 0 w 519800"/>
              <a:gd name="connsiteY10" fmla="*/ 576263 h 2066925"/>
              <a:gd name="connsiteX11" fmla="*/ 4763 w 519800"/>
              <a:gd name="connsiteY11" fmla="*/ 490538 h 2066925"/>
              <a:gd name="connsiteX12" fmla="*/ 85725 w 519800"/>
              <a:gd name="connsiteY12" fmla="*/ 147638 h 2066925"/>
              <a:gd name="connsiteX13" fmla="*/ 95250 w 519800"/>
              <a:gd name="connsiteY13" fmla="*/ 0 h 2066925"/>
              <a:gd name="connsiteX0" fmla="*/ 95250 w 519800"/>
              <a:gd name="connsiteY0" fmla="*/ 0 h 2069306"/>
              <a:gd name="connsiteX1" fmla="*/ 219075 w 519800"/>
              <a:gd name="connsiteY1" fmla="*/ 4763 h 2069306"/>
              <a:gd name="connsiteX2" fmla="*/ 223838 w 519800"/>
              <a:gd name="connsiteY2" fmla="*/ 100013 h 2069306"/>
              <a:gd name="connsiteX3" fmla="*/ 519113 w 519800"/>
              <a:gd name="connsiteY3" fmla="*/ 461963 h 2069306"/>
              <a:gd name="connsiteX4" fmla="*/ 519113 w 519800"/>
              <a:gd name="connsiteY4" fmla="*/ 1609725 h 2069306"/>
              <a:gd name="connsiteX5" fmla="*/ 223838 w 519800"/>
              <a:gd name="connsiteY5" fmla="*/ 1947863 h 2069306"/>
              <a:gd name="connsiteX6" fmla="*/ 223837 w 519800"/>
              <a:gd name="connsiteY6" fmla="*/ 2069306 h 2069306"/>
              <a:gd name="connsiteX7" fmla="*/ 100013 w 519800"/>
              <a:gd name="connsiteY7" fmla="*/ 2066925 h 2069306"/>
              <a:gd name="connsiteX8" fmla="*/ 90488 w 519800"/>
              <a:gd name="connsiteY8" fmla="*/ 1914525 h 2069306"/>
              <a:gd name="connsiteX9" fmla="*/ 9525 w 519800"/>
              <a:gd name="connsiteY9" fmla="*/ 1571625 h 2069306"/>
              <a:gd name="connsiteX10" fmla="*/ 0 w 519800"/>
              <a:gd name="connsiteY10" fmla="*/ 576263 h 2069306"/>
              <a:gd name="connsiteX11" fmla="*/ 4763 w 519800"/>
              <a:gd name="connsiteY11" fmla="*/ 490538 h 2069306"/>
              <a:gd name="connsiteX12" fmla="*/ 85725 w 519800"/>
              <a:gd name="connsiteY12" fmla="*/ 147638 h 2069306"/>
              <a:gd name="connsiteX13" fmla="*/ 95250 w 519800"/>
              <a:gd name="connsiteY13" fmla="*/ 0 h 2069306"/>
              <a:gd name="connsiteX0" fmla="*/ 95250 w 519800"/>
              <a:gd name="connsiteY0" fmla="*/ 0 h 2069306"/>
              <a:gd name="connsiteX1" fmla="*/ 219075 w 519800"/>
              <a:gd name="connsiteY1" fmla="*/ 4763 h 2069306"/>
              <a:gd name="connsiteX2" fmla="*/ 223838 w 519800"/>
              <a:gd name="connsiteY2" fmla="*/ 100013 h 2069306"/>
              <a:gd name="connsiteX3" fmla="*/ 519113 w 519800"/>
              <a:gd name="connsiteY3" fmla="*/ 461963 h 2069306"/>
              <a:gd name="connsiteX4" fmla="*/ 519113 w 519800"/>
              <a:gd name="connsiteY4" fmla="*/ 1609725 h 2069306"/>
              <a:gd name="connsiteX5" fmla="*/ 223838 w 519800"/>
              <a:gd name="connsiteY5" fmla="*/ 1947863 h 2069306"/>
              <a:gd name="connsiteX6" fmla="*/ 223837 w 519800"/>
              <a:gd name="connsiteY6" fmla="*/ 2069306 h 2069306"/>
              <a:gd name="connsiteX7" fmla="*/ 92869 w 519800"/>
              <a:gd name="connsiteY7" fmla="*/ 2064543 h 2069306"/>
              <a:gd name="connsiteX8" fmla="*/ 90488 w 519800"/>
              <a:gd name="connsiteY8" fmla="*/ 1914525 h 2069306"/>
              <a:gd name="connsiteX9" fmla="*/ 9525 w 519800"/>
              <a:gd name="connsiteY9" fmla="*/ 1571625 h 2069306"/>
              <a:gd name="connsiteX10" fmla="*/ 0 w 519800"/>
              <a:gd name="connsiteY10" fmla="*/ 576263 h 2069306"/>
              <a:gd name="connsiteX11" fmla="*/ 4763 w 519800"/>
              <a:gd name="connsiteY11" fmla="*/ 490538 h 2069306"/>
              <a:gd name="connsiteX12" fmla="*/ 85725 w 519800"/>
              <a:gd name="connsiteY12" fmla="*/ 147638 h 2069306"/>
              <a:gd name="connsiteX13" fmla="*/ 95250 w 519800"/>
              <a:gd name="connsiteY13" fmla="*/ 0 h 2069306"/>
              <a:gd name="connsiteX0" fmla="*/ 95250 w 519800"/>
              <a:gd name="connsiteY0" fmla="*/ 7143 h 2076449"/>
              <a:gd name="connsiteX1" fmla="*/ 219075 w 519800"/>
              <a:gd name="connsiteY1" fmla="*/ 0 h 2076449"/>
              <a:gd name="connsiteX2" fmla="*/ 223838 w 519800"/>
              <a:gd name="connsiteY2" fmla="*/ 107156 h 2076449"/>
              <a:gd name="connsiteX3" fmla="*/ 519113 w 519800"/>
              <a:gd name="connsiteY3" fmla="*/ 469106 h 2076449"/>
              <a:gd name="connsiteX4" fmla="*/ 519113 w 519800"/>
              <a:gd name="connsiteY4" fmla="*/ 1616868 h 2076449"/>
              <a:gd name="connsiteX5" fmla="*/ 223838 w 519800"/>
              <a:gd name="connsiteY5" fmla="*/ 1955006 h 2076449"/>
              <a:gd name="connsiteX6" fmla="*/ 223837 w 519800"/>
              <a:gd name="connsiteY6" fmla="*/ 2076449 h 2076449"/>
              <a:gd name="connsiteX7" fmla="*/ 92869 w 519800"/>
              <a:gd name="connsiteY7" fmla="*/ 2071686 h 2076449"/>
              <a:gd name="connsiteX8" fmla="*/ 90488 w 519800"/>
              <a:gd name="connsiteY8" fmla="*/ 1921668 h 2076449"/>
              <a:gd name="connsiteX9" fmla="*/ 9525 w 519800"/>
              <a:gd name="connsiteY9" fmla="*/ 1578768 h 2076449"/>
              <a:gd name="connsiteX10" fmla="*/ 0 w 519800"/>
              <a:gd name="connsiteY10" fmla="*/ 583406 h 2076449"/>
              <a:gd name="connsiteX11" fmla="*/ 4763 w 519800"/>
              <a:gd name="connsiteY11" fmla="*/ 497681 h 2076449"/>
              <a:gd name="connsiteX12" fmla="*/ 85725 w 519800"/>
              <a:gd name="connsiteY12" fmla="*/ 154781 h 2076449"/>
              <a:gd name="connsiteX13" fmla="*/ 95250 w 519800"/>
              <a:gd name="connsiteY13" fmla="*/ 7143 h 2076449"/>
              <a:gd name="connsiteX0" fmla="*/ 95250 w 519800"/>
              <a:gd name="connsiteY0" fmla="*/ 7143 h 2076449"/>
              <a:gd name="connsiteX1" fmla="*/ 219075 w 519800"/>
              <a:gd name="connsiteY1" fmla="*/ 0 h 2076449"/>
              <a:gd name="connsiteX2" fmla="*/ 226219 w 519800"/>
              <a:gd name="connsiteY2" fmla="*/ 126206 h 2076449"/>
              <a:gd name="connsiteX3" fmla="*/ 519113 w 519800"/>
              <a:gd name="connsiteY3" fmla="*/ 469106 h 2076449"/>
              <a:gd name="connsiteX4" fmla="*/ 519113 w 519800"/>
              <a:gd name="connsiteY4" fmla="*/ 1616868 h 2076449"/>
              <a:gd name="connsiteX5" fmla="*/ 223838 w 519800"/>
              <a:gd name="connsiteY5" fmla="*/ 1955006 h 2076449"/>
              <a:gd name="connsiteX6" fmla="*/ 223837 w 519800"/>
              <a:gd name="connsiteY6" fmla="*/ 2076449 h 2076449"/>
              <a:gd name="connsiteX7" fmla="*/ 92869 w 519800"/>
              <a:gd name="connsiteY7" fmla="*/ 2071686 h 2076449"/>
              <a:gd name="connsiteX8" fmla="*/ 90488 w 519800"/>
              <a:gd name="connsiteY8" fmla="*/ 1921668 h 2076449"/>
              <a:gd name="connsiteX9" fmla="*/ 9525 w 519800"/>
              <a:gd name="connsiteY9" fmla="*/ 1578768 h 2076449"/>
              <a:gd name="connsiteX10" fmla="*/ 0 w 519800"/>
              <a:gd name="connsiteY10" fmla="*/ 583406 h 2076449"/>
              <a:gd name="connsiteX11" fmla="*/ 4763 w 519800"/>
              <a:gd name="connsiteY11" fmla="*/ 497681 h 2076449"/>
              <a:gd name="connsiteX12" fmla="*/ 85725 w 519800"/>
              <a:gd name="connsiteY12" fmla="*/ 154781 h 2076449"/>
              <a:gd name="connsiteX13" fmla="*/ 95250 w 519800"/>
              <a:gd name="connsiteY13" fmla="*/ 7143 h 207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800" h="2076449">
                <a:moveTo>
                  <a:pt x="95250" y="7143"/>
                </a:moveTo>
                <a:lnTo>
                  <a:pt x="219075" y="0"/>
                </a:lnTo>
                <a:lnTo>
                  <a:pt x="226219" y="126206"/>
                </a:lnTo>
                <a:lnTo>
                  <a:pt x="519113" y="469106"/>
                </a:lnTo>
                <a:cubicBezTo>
                  <a:pt x="521494" y="840581"/>
                  <a:pt x="516732" y="1245393"/>
                  <a:pt x="519113" y="1616868"/>
                </a:cubicBezTo>
                <a:lnTo>
                  <a:pt x="223838" y="1955006"/>
                </a:lnTo>
                <a:cubicBezTo>
                  <a:pt x="223838" y="1995487"/>
                  <a:pt x="223837" y="2035968"/>
                  <a:pt x="223837" y="2076449"/>
                </a:cubicBezTo>
                <a:lnTo>
                  <a:pt x="92869" y="2071686"/>
                </a:lnTo>
                <a:cubicBezTo>
                  <a:pt x="92075" y="2021680"/>
                  <a:pt x="91282" y="1971674"/>
                  <a:pt x="90488" y="1921668"/>
                </a:cubicBezTo>
                <a:lnTo>
                  <a:pt x="9525" y="1578768"/>
                </a:lnTo>
                <a:lnTo>
                  <a:pt x="0" y="583406"/>
                </a:lnTo>
                <a:lnTo>
                  <a:pt x="4763" y="497681"/>
                </a:lnTo>
                <a:lnTo>
                  <a:pt x="85725" y="154781"/>
                </a:lnTo>
                <a:lnTo>
                  <a:pt x="95250" y="7143"/>
                </a:lnTo>
                <a:close/>
              </a:path>
            </a:pathLst>
          </a:custGeom>
          <a:noFill/>
          <a:ln>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a:p>
        </p:txBody>
      </p:sp>
      <p:sp>
        <p:nvSpPr>
          <p:cNvPr id="15" name="Rechteck 14"/>
          <p:cNvSpPr/>
          <p:nvPr/>
        </p:nvSpPr>
        <p:spPr>
          <a:xfrm>
            <a:off x="3704861" y="2462614"/>
            <a:ext cx="411180" cy="197773"/>
          </a:xfrm>
          <a:prstGeom prst="rect">
            <a:avLst/>
          </a:prstGeom>
          <a:solidFill>
            <a:srgbClr val="C0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a:p>
        </p:txBody>
      </p:sp>
      <p:sp>
        <p:nvSpPr>
          <p:cNvPr id="17" name="Rechteck 16"/>
          <p:cNvSpPr/>
          <p:nvPr/>
        </p:nvSpPr>
        <p:spPr>
          <a:xfrm>
            <a:off x="3086994" y="3823298"/>
            <a:ext cx="238105" cy="497438"/>
          </a:xfrm>
          <a:prstGeom prst="rect">
            <a:avLst/>
          </a:prstGeom>
          <a:solidFill>
            <a:schemeClr val="bg1">
              <a:lumMod val="65000"/>
              <a:alpha val="80000"/>
            </a:schemeClr>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a:p>
        </p:txBody>
      </p:sp>
      <p:sp>
        <p:nvSpPr>
          <p:cNvPr id="18" name="Textfeld 17"/>
          <p:cNvSpPr txBox="1"/>
          <p:nvPr/>
        </p:nvSpPr>
        <p:spPr>
          <a:xfrm>
            <a:off x="3354650" y="3961462"/>
            <a:ext cx="450204" cy="150041"/>
          </a:xfrm>
          <a:prstGeom prst="rect">
            <a:avLst/>
          </a:prstGeom>
          <a:ln>
            <a:noFill/>
          </a:ln>
        </p:spPr>
        <p:txBody>
          <a:bodyPr vert="horz" wrap="square" lIns="68580" tIns="34290" rIns="68580" bIns="34290" rtlCol="0" anchor="t">
            <a:spAutoFit/>
          </a:bodyPr>
          <a:lstStyle>
            <a:defPPr>
              <a:defRPr lang="de-DE"/>
            </a:defPPr>
            <a:lvl1pPr>
              <a:defRPr sz="700" b="1">
                <a:solidFill>
                  <a:schemeClr val="bg1"/>
                </a:solidFill>
              </a:defRPr>
            </a:lvl1pPr>
          </a:lstStyle>
          <a:p>
            <a:r>
              <a:rPr lang="de-DE" sz="525" dirty="0"/>
              <a:t>C36</a:t>
            </a:r>
          </a:p>
        </p:txBody>
      </p:sp>
      <p:sp>
        <p:nvSpPr>
          <p:cNvPr id="19" name="Textfeld 18"/>
          <p:cNvSpPr txBox="1"/>
          <p:nvPr/>
        </p:nvSpPr>
        <p:spPr>
          <a:xfrm>
            <a:off x="3025309" y="3877909"/>
            <a:ext cx="483165" cy="207749"/>
          </a:xfrm>
          <a:prstGeom prst="rect">
            <a:avLst/>
          </a:prstGeom>
          <a:ln>
            <a:noFill/>
          </a:ln>
        </p:spPr>
        <p:txBody>
          <a:bodyPr vert="horz" wrap="square" lIns="68580" tIns="34290" rIns="68580" bIns="34290" rtlCol="0" anchor="t">
            <a:spAutoFit/>
          </a:bodyPr>
          <a:lstStyle/>
          <a:p>
            <a:pPr algn="l"/>
            <a:r>
              <a:rPr lang="de-DE" sz="900" b="1" dirty="0">
                <a:solidFill>
                  <a:schemeClr val="bg1"/>
                </a:solidFill>
              </a:rPr>
              <a:t>C35</a:t>
            </a:r>
          </a:p>
        </p:txBody>
      </p:sp>
      <p:sp>
        <p:nvSpPr>
          <p:cNvPr id="20" name="Textfeld 19"/>
          <p:cNvSpPr txBox="1"/>
          <p:nvPr/>
        </p:nvSpPr>
        <p:spPr>
          <a:xfrm>
            <a:off x="3704861" y="2454165"/>
            <a:ext cx="483165" cy="207749"/>
          </a:xfrm>
          <a:prstGeom prst="rect">
            <a:avLst/>
          </a:prstGeom>
          <a:ln>
            <a:noFill/>
          </a:ln>
        </p:spPr>
        <p:txBody>
          <a:bodyPr vert="horz" wrap="square" lIns="68580" tIns="34290" rIns="68580" bIns="34290" rtlCol="0" anchor="t">
            <a:spAutoFit/>
          </a:bodyPr>
          <a:lstStyle/>
          <a:p>
            <a:pPr algn="l"/>
            <a:r>
              <a:rPr lang="de-DE" sz="900" b="1" dirty="0">
                <a:solidFill>
                  <a:schemeClr val="bg1"/>
                </a:solidFill>
              </a:rPr>
              <a:t>C38</a:t>
            </a:r>
          </a:p>
        </p:txBody>
      </p:sp>
      <p:sp>
        <p:nvSpPr>
          <p:cNvPr id="21" name="Rechteck 20"/>
          <p:cNvSpPr/>
          <p:nvPr/>
        </p:nvSpPr>
        <p:spPr>
          <a:xfrm>
            <a:off x="4570696" y="1589161"/>
            <a:ext cx="56065" cy="189542"/>
          </a:xfrm>
          <a:prstGeom prst="rect">
            <a:avLst/>
          </a:prstGeom>
          <a:solidFill>
            <a:srgbClr val="C0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a:p>
        </p:txBody>
      </p:sp>
      <p:sp>
        <p:nvSpPr>
          <p:cNvPr id="22" name="Textfeld 21"/>
          <p:cNvSpPr txBox="1"/>
          <p:nvPr/>
        </p:nvSpPr>
        <p:spPr>
          <a:xfrm>
            <a:off x="6305302" y="4381577"/>
            <a:ext cx="535493" cy="161583"/>
          </a:xfrm>
          <a:prstGeom prst="rect">
            <a:avLst/>
          </a:prstGeom>
          <a:ln>
            <a:noFill/>
          </a:ln>
        </p:spPr>
        <p:txBody>
          <a:bodyPr vert="horz" wrap="square" lIns="68580" tIns="34290" rIns="68580" bIns="34290" rtlCol="0" anchor="t">
            <a:spAutoFit/>
          </a:bodyPr>
          <a:lstStyle/>
          <a:p>
            <a:pPr algn="l"/>
            <a:r>
              <a:rPr lang="de-DE" sz="600" b="1" dirty="0"/>
              <a:t>FAIR</a:t>
            </a:r>
          </a:p>
        </p:txBody>
      </p:sp>
      <p:sp>
        <p:nvSpPr>
          <p:cNvPr id="24" name="Textfeld 23"/>
          <p:cNvSpPr txBox="1"/>
          <p:nvPr/>
        </p:nvSpPr>
        <p:spPr>
          <a:xfrm>
            <a:off x="6913950" y="4067811"/>
            <a:ext cx="1984609" cy="346249"/>
          </a:xfrm>
          <a:prstGeom prst="rect">
            <a:avLst/>
          </a:prstGeom>
          <a:ln w="3175">
            <a:solidFill>
              <a:srgbClr val="C00000"/>
            </a:solidFill>
            <a:prstDash val="soli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t">
            <a:spAutoFit/>
          </a:bodyPr>
          <a:lstStyle>
            <a:defPPr>
              <a:defRPr lang="de-DE"/>
            </a:defPPr>
            <a:lvl1pPr>
              <a:defRPr sz="800" b="1">
                <a:latin typeface="Arial" panose="020B0604020202020204" pitchFamily="34" charset="0"/>
                <a:cs typeface="Arial" panose="020B0604020202020204" pitchFamily="34" charset="0"/>
              </a:defRPr>
            </a:lvl1pPr>
          </a:lstStyle>
          <a:p>
            <a:r>
              <a:rPr lang="de-DE" sz="900" dirty="0" smtClean="0"/>
              <a:t>Advanced measure I</a:t>
            </a:r>
            <a:endParaRPr lang="de-DE" sz="900" dirty="0"/>
          </a:p>
          <a:p>
            <a:r>
              <a:rPr lang="de-DE" sz="900" dirty="0"/>
              <a:t>C35 </a:t>
            </a:r>
            <a:r>
              <a:rPr lang="de-DE" sz="900" dirty="0" smtClean="0"/>
              <a:t>Interim office building</a:t>
            </a:r>
            <a:endParaRPr lang="de-DE" sz="900" dirty="0"/>
          </a:p>
        </p:txBody>
      </p:sp>
      <p:sp>
        <p:nvSpPr>
          <p:cNvPr id="25" name="Textfeld 24"/>
          <p:cNvSpPr txBox="1"/>
          <p:nvPr/>
        </p:nvSpPr>
        <p:spPr>
          <a:xfrm>
            <a:off x="6893077" y="1973188"/>
            <a:ext cx="1976475" cy="900246"/>
          </a:xfrm>
          <a:prstGeom prst="rect">
            <a:avLst/>
          </a:prstGeom>
          <a:ln w="3175">
            <a:solidFill>
              <a:srgbClr val="C00000"/>
            </a:solidFill>
            <a:prstDash val="soli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t">
            <a:spAutoFit/>
          </a:bodyPr>
          <a:lstStyle>
            <a:defPPr>
              <a:defRPr lang="de-DE"/>
            </a:defPPr>
            <a:lvl1pPr>
              <a:defRPr sz="1200" b="1">
                <a:latin typeface="Arial" panose="020B0604020202020204" pitchFamily="34" charset="0"/>
                <a:cs typeface="Arial" panose="020B0604020202020204" pitchFamily="34" charset="0"/>
              </a:defRPr>
            </a:lvl1pPr>
          </a:lstStyle>
          <a:p>
            <a:r>
              <a:rPr lang="de-DE" sz="900" dirty="0"/>
              <a:t>SE P1</a:t>
            </a:r>
            <a:br>
              <a:rPr lang="de-DE" sz="900" dirty="0"/>
            </a:br>
            <a:r>
              <a:rPr lang="de-DE" sz="900" dirty="0" smtClean="0"/>
              <a:t>Advanced measure II</a:t>
            </a:r>
            <a:endParaRPr lang="de-DE" sz="900" dirty="0"/>
          </a:p>
          <a:p>
            <a:endParaRPr lang="de-DE" sz="900" dirty="0"/>
          </a:p>
          <a:p>
            <a:r>
              <a:rPr lang="de-DE" sz="900" dirty="0"/>
              <a:t>C38 </a:t>
            </a:r>
            <a:r>
              <a:rPr lang="de-DE" sz="900" dirty="0" smtClean="0"/>
              <a:t>Control-container </a:t>
            </a:r>
            <a:r>
              <a:rPr lang="de-DE" sz="900" dirty="0"/>
              <a:t>SIST + SHP</a:t>
            </a:r>
          </a:p>
          <a:p>
            <a:r>
              <a:rPr lang="de-DE" sz="900" dirty="0"/>
              <a:t>C39 </a:t>
            </a:r>
            <a:r>
              <a:rPr lang="de-DE" sz="900" dirty="0" smtClean="0"/>
              <a:t>Bio laboratory  BMD</a:t>
            </a:r>
            <a:endParaRPr lang="de-DE" sz="900" dirty="0"/>
          </a:p>
        </p:txBody>
      </p:sp>
      <p:cxnSp>
        <p:nvCxnSpPr>
          <p:cNvPr id="26" name="Gerade Verbindung mit Pfeil 25"/>
          <p:cNvCxnSpPr>
            <a:stCxn id="25" idx="1"/>
            <a:endCxn id="21" idx="3"/>
          </p:cNvCxnSpPr>
          <p:nvPr/>
        </p:nvCxnSpPr>
        <p:spPr>
          <a:xfrm flipH="1" flipV="1">
            <a:off x="4626761" y="1683932"/>
            <a:ext cx="2266316" cy="739379"/>
          </a:xfrm>
          <a:prstGeom prst="straightConnector1">
            <a:avLst/>
          </a:prstGeom>
          <a:ln w="31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feld 27"/>
          <p:cNvSpPr txBox="1"/>
          <p:nvPr/>
        </p:nvSpPr>
        <p:spPr>
          <a:xfrm rot="16200000">
            <a:off x="4359558" y="1527624"/>
            <a:ext cx="483165" cy="138499"/>
          </a:xfrm>
          <a:prstGeom prst="rect">
            <a:avLst/>
          </a:prstGeom>
          <a:ln>
            <a:noFill/>
          </a:ln>
        </p:spPr>
        <p:txBody>
          <a:bodyPr vert="horz" wrap="square" lIns="68580" tIns="34290" rIns="68580" bIns="34290" rtlCol="0" anchor="t">
            <a:spAutoFit/>
          </a:bodyPr>
          <a:lstStyle/>
          <a:p>
            <a:pPr algn="l"/>
            <a:r>
              <a:rPr lang="de-DE" sz="450" b="1" dirty="0">
                <a:solidFill>
                  <a:schemeClr val="bg1"/>
                </a:solidFill>
              </a:rPr>
              <a:t>C39</a:t>
            </a:r>
          </a:p>
        </p:txBody>
      </p:sp>
      <p:cxnSp>
        <p:nvCxnSpPr>
          <p:cNvPr id="30" name="Gerade Verbindung mit Pfeil 29"/>
          <p:cNvCxnSpPr>
            <a:stCxn id="25" idx="1"/>
            <a:endCxn id="15" idx="3"/>
          </p:cNvCxnSpPr>
          <p:nvPr/>
        </p:nvCxnSpPr>
        <p:spPr>
          <a:xfrm flipH="1">
            <a:off x="4116041" y="2423311"/>
            <a:ext cx="2777036" cy="138190"/>
          </a:xfrm>
          <a:prstGeom prst="straightConnector1">
            <a:avLst/>
          </a:prstGeom>
          <a:ln w="31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Rechteck 46"/>
          <p:cNvSpPr/>
          <p:nvPr/>
        </p:nvSpPr>
        <p:spPr>
          <a:xfrm>
            <a:off x="3446960" y="3823298"/>
            <a:ext cx="236696" cy="497438"/>
          </a:xfrm>
          <a:prstGeom prst="rect">
            <a:avLst/>
          </a:prstGeom>
          <a:solidFill>
            <a:schemeClr val="bg1">
              <a:lumMod val="6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a:p>
        </p:txBody>
      </p:sp>
      <p:sp>
        <p:nvSpPr>
          <p:cNvPr id="38" name="Textfeld 37"/>
          <p:cNvSpPr txBox="1"/>
          <p:nvPr/>
        </p:nvSpPr>
        <p:spPr>
          <a:xfrm>
            <a:off x="6893078" y="1512490"/>
            <a:ext cx="1981382" cy="346249"/>
          </a:xfrm>
          <a:prstGeom prst="rect">
            <a:avLst/>
          </a:prstGeom>
          <a:ln w="3175">
            <a:solidFill>
              <a:srgbClr val="C00000"/>
            </a:solidFill>
            <a:prstDash val="soli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t">
            <a:spAutoFit/>
          </a:bodyPr>
          <a:lstStyle/>
          <a:p>
            <a:r>
              <a:rPr lang="de-DE" sz="900" b="1" dirty="0" smtClean="0">
                <a:latin typeface="Arial" panose="020B0604020202020204" pitchFamily="34" charset="0"/>
                <a:cs typeface="Arial" panose="020B0604020202020204" pitchFamily="34" charset="0"/>
              </a:rPr>
              <a:t>necessary preliminery projekt for </a:t>
            </a:r>
            <a:r>
              <a:rPr lang="de-DE" sz="900" b="1" dirty="0">
                <a:latin typeface="Arial" panose="020B0604020202020204" pitchFamily="34" charset="0"/>
                <a:cs typeface="Arial" panose="020B0604020202020204" pitchFamily="34" charset="0"/>
              </a:rPr>
              <a:t>SE </a:t>
            </a:r>
            <a:r>
              <a:rPr lang="de-DE" sz="900" b="1" dirty="0" smtClean="0">
                <a:latin typeface="Arial" panose="020B0604020202020204" pitchFamily="34" charset="0"/>
                <a:cs typeface="Arial" panose="020B0604020202020204" pitchFamily="34" charset="0"/>
              </a:rPr>
              <a:t>P1 EH_new LA </a:t>
            </a:r>
            <a:r>
              <a:rPr lang="de-DE" sz="900" b="1" dirty="0">
                <a:latin typeface="Arial" panose="020B0604020202020204" pitchFamily="34" charset="0"/>
                <a:cs typeface="Arial" panose="020B0604020202020204" pitchFamily="34" charset="0"/>
              </a:rPr>
              <a:t>24 </a:t>
            </a:r>
            <a:r>
              <a:rPr lang="de-DE" sz="900" b="1" dirty="0" smtClean="0">
                <a:latin typeface="Arial" panose="020B0604020202020204" pitchFamily="34" charset="0"/>
                <a:cs typeface="Arial" panose="020B0604020202020204" pitchFamily="34" charset="0"/>
              </a:rPr>
              <a:t> </a:t>
            </a:r>
            <a:endParaRPr lang="de-DE" sz="900" b="1" dirty="0">
              <a:latin typeface="Arial" panose="020B0604020202020204" pitchFamily="34" charset="0"/>
              <a:cs typeface="Arial" panose="020B0604020202020204" pitchFamily="34" charset="0"/>
            </a:endParaRPr>
          </a:p>
        </p:txBody>
      </p:sp>
      <p:cxnSp>
        <p:nvCxnSpPr>
          <p:cNvPr id="39" name="Gerade Verbindung mit Pfeil 38"/>
          <p:cNvCxnSpPr>
            <a:stCxn id="38" idx="1"/>
            <a:endCxn id="35" idx="3"/>
          </p:cNvCxnSpPr>
          <p:nvPr/>
        </p:nvCxnSpPr>
        <p:spPr>
          <a:xfrm flipH="1" flipV="1">
            <a:off x="4500474" y="1561157"/>
            <a:ext cx="2392604" cy="124458"/>
          </a:xfrm>
          <a:prstGeom prst="straightConnector1">
            <a:avLst/>
          </a:prstGeom>
          <a:ln w="31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Rechteck 35"/>
          <p:cNvSpPr/>
          <p:nvPr/>
        </p:nvSpPr>
        <p:spPr>
          <a:xfrm>
            <a:off x="4262169" y="3823297"/>
            <a:ext cx="364592" cy="259433"/>
          </a:xfrm>
          <a:prstGeom prst="rect">
            <a:avLst/>
          </a:prstGeom>
          <a:solidFill>
            <a:srgbClr val="ACA800">
              <a:alpha val="80000"/>
            </a:srgbClr>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dirty="0"/>
          </a:p>
        </p:txBody>
      </p:sp>
      <p:sp>
        <p:nvSpPr>
          <p:cNvPr id="37" name="Textfeld 36"/>
          <p:cNvSpPr txBox="1"/>
          <p:nvPr/>
        </p:nvSpPr>
        <p:spPr>
          <a:xfrm>
            <a:off x="4248607" y="3782462"/>
            <a:ext cx="534425" cy="346249"/>
          </a:xfrm>
          <a:prstGeom prst="rect">
            <a:avLst/>
          </a:prstGeom>
          <a:ln>
            <a:noFill/>
          </a:ln>
        </p:spPr>
        <p:txBody>
          <a:bodyPr vert="horz" wrap="square" lIns="68580" tIns="34290" rIns="68580" bIns="34290" rtlCol="0" anchor="t">
            <a:spAutoFit/>
          </a:bodyPr>
          <a:lstStyle/>
          <a:p>
            <a:r>
              <a:rPr lang="de-DE" sz="900" b="1" dirty="0">
                <a:solidFill>
                  <a:schemeClr val="bg1"/>
                </a:solidFill>
              </a:rPr>
              <a:t>C32</a:t>
            </a:r>
          </a:p>
          <a:p>
            <a:r>
              <a:rPr lang="de-DE" sz="900" b="1" dirty="0">
                <a:solidFill>
                  <a:schemeClr val="bg1"/>
                </a:solidFill>
              </a:rPr>
              <a:t>NUE</a:t>
            </a:r>
          </a:p>
        </p:txBody>
      </p:sp>
      <p:sp>
        <p:nvSpPr>
          <p:cNvPr id="40" name="Textfeld 39"/>
          <p:cNvSpPr txBox="1"/>
          <p:nvPr/>
        </p:nvSpPr>
        <p:spPr>
          <a:xfrm>
            <a:off x="6915503" y="3638360"/>
            <a:ext cx="1958957" cy="207749"/>
          </a:xfrm>
          <a:prstGeom prst="rect">
            <a:avLst/>
          </a:prstGeom>
          <a:ln w="3175">
            <a:solidFill>
              <a:srgbClr val="C00000"/>
            </a:solidFill>
            <a:prstDash val="soli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t">
            <a:spAutoFit/>
          </a:bodyPr>
          <a:lstStyle/>
          <a:p>
            <a:r>
              <a:rPr lang="de-DE" sz="900" b="1" dirty="0" smtClean="0">
                <a:latin typeface="Arial" panose="020B0604020202020204" pitchFamily="34" charset="0"/>
                <a:cs typeface="Arial" panose="020B0604020202020204" pitchFamily="34" charset="0"/>
              </a:rPr>
              <a:t>Replacement area  for </a:t>
            </a:r>
            <a:r>
              <a:rPr lang="de-DE" sz="900" b="1" dirty="0">
                <a:latin typeface="Arial" panose="020B0604020202020204" pitchFamily="34" charset="0"/>
                <a:cs typeface="Arial" panose="020B0604020202020204" pitchFamily="34" charset="0"/>
              </a:rPr>
              <a:t>NUSTAR</a:t>
            </a:r>
          </a:p>
        </p:txBody>
      </p:sp>
      <p:cxnSp>
        <p:nvCxnSpPr>
          <p:cNvPr id="41" name="Gerade Verbindung mit Pfeil 40"/>
          <p:cNvCxnSpPr>
            <a:stCxn id="40" idx="1"/>
            <a:endCxn id="36" idx="3"/>
          </p:cNvCxnSpPr>
          <p:nvPr/>
        </p:nvCxnSpPr>
        <p:spPr>
          <a:xfrm flipH="1">
            <a:off x="4626761" y="3742235"/>
            <a:ext cx="2288742" cy="210779"/>
          </a:xfrm>
          <a:prstGeom prst="straightConnector1">
            <a:avLst/>
          </a:prstGeom>
          <a:ln w="31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Textfeld 42"/>
          <p:cNvSpPr txBox="1"/>
          <p:nvPr/>
        </p:nvSpPr>
        <p:spPr>
          <a:xfrm>
            <a:off x="3518930" y="1282673"/>
            <a:ext cx="783042" cy="207749"/>
          </a:xfrm>
          <a:prstGeom prst="rect">
            <a:avLst/>
          </a:prstGeom>
          <a:ln>
            <a:noFill/>
          </a:ln>
        </p:spPr>
        <p:txBody>
          <a:bodyPr vert="horz" wrap="square" lIns="68580" tIns="34290" rIns="68580" bIns="34290" rtlCol="0" anchor="t">
            <a:spAutoFit/>
          </a:bodyPr>
          <a:lstStyle/>
          <a:p>
            <a:r>
              <a:rPr lang="de-DE" sz="900" b="1" dirty="0" smtClean="0">
                <a:solidFill>
                  <a:schemeClr val="bg1"/>
                </a:solidFill>
              </a:rPr>
              <a:t>EH_LA24</a:t>
            </a:r>
            <a:endParaRPr lang="de-DE" sz="900" b="1" dirty="0">
              <a:solidFill>
                <a:schemeClr val="bg1"/>
              </a:solidFill>
            </a:endParaRPr>
          </a:p>
        </p:txBody>
      </p:sp>
      <p:sp>
        <p:nvSpPr>
          <p:cNvPr id="102" name="Rechteck 101"/>
          <p:cNvSpPr/>
          <p:nvPr/>
        </p:nvSpPr>
        <p:spPr>
          <a:xfrm>
            <a:off x="3310813" y="2071867"/>
            <a:ext cx="140261" cy="148183"/>
          </a:xfrm>
          <a:prstGeom prst="rect">
            <a:avLst/>
          </a:prstGeom>
          <a:solidFill>
            <a:srgbClr val="ACA800">
              <a:alpha val="80000"/>
            </a:srgbClr>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dirty="0"/>
          </a:p>
        </p:txBody>
      </p:sp>
      <p:sp>
        <p:nvSpPr>
          <p:cNvPr id="103" name="Textfeld 102"/>
          <p:cNvSpPr txBox="1"/>
          <p:nvPr/>
        </p:nvSpPr>
        <p:spPr>
          <a:xfrm>
            <a:off x="3140879" y="2042344"/>
            <a:ext cx="388781" cy="207749"/>
          </a:xfrm>
          <a:prstGeom prst="rect">
            <a:avLst/>
          </a:prstGeom>
          <a:ln>
            <a:noFill/>
          </a:ln>
        </p:spPr>
        <p:txBody>
          <a:bodyPr vert="horz" wrap="square" lIns="68580" tIns="34290" rIns="68580" bIns="34290" rtlCol="0" anchor="t">
            <a:spAutoFit/>
          </a:bodyPr>
          <a:lstStyle/>
          <a:p>
            <a:r>
              <a:rPr lang="de-DE" sz="900" b="1" dirty="0">
                <a:solidFill>
                  <a:schemeClr val="bg1"/>
                </a:solidFill>
              </a:rPr>
              <a:t>BEA</a:t>
            </a:r>
          </a:p>
        </p:txBody>
      </p:sp>
      <p:grpSp>
        <p:nvGrpSpPr>
          <p:cNvPr id="34" name="Gruppieren 33"/>
          <p:cNvGrpSpPr/>
          <p:nvPr/>
        </p:nvGrpSpPr>
        <p:grpSpPr>
          <a:xfrm>
            <a:off x="7254253" y="4459014"/>
            <a:ext cx="253520" cy="253520"/>
            <a:chOff x="8036828" y="5399118"/>
            <a:chExt cx="338027" cy="338027"/>
          </a:xfrm>
        </p:grpSpPr>
        <p:sp>
          <p:nvSpPr>
            <p:cNvPr id="69" name="Ellipse 68"/>
            <p:cNvSpPr/>
            <p:nvPr/>
          </p:nvSpPr>
          <p:spPr>
            <a:xfrm>
              <a:off x="8036828" y="5399118"/>
              <a:ext cx="338027" cy="338027"/>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cxnSp>
          <p:nvCxnSpPr>
            <p:cNvPr id="70" name="Gerade Verbindung 43"/>
            <p:cNvCxnSpPr/>
            <p:nvPr/>
          </p:nvCxnSpPr>
          <p:spPr>
            <a:xfrm flipV="1">
              <a:off x="8204763" y="5403626"/>
              <a:ext cx="0" cy="17206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cxnSp>
        <p:nvCxnSpPr>
          <p:cNvPr id="31" name="Gerade Verbindung mit Pfeil 30"/>
          <p:cNvCxnSpPr>
            <a:stCxn id="24" idx="1"/>
            <a:endCxn id="17" idx="3"/>
          </p:cNvCxnSpPr>
          <p:nvPr/>
        </p:nvCxnSpPr>
        <p:spPr>
          <a:xfrm flipH="1" flipV="1">
            <a:off x="3325099" y="4072017"/>
            <a:ext cx="3588851" cy="168919"/>
          </a:xfrm>
          <a:prstGeom prst="straightConnector1">
            <a:avLst/>
          </a:prstGeom>
          <a:ln w="31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8" name="Textfeld 67"/>
          <p:cNvSpPr txBox="1"/>
          <p:nvPr/>
        </p:nvSpPr>
        <p:spPr>
          <a:xfrm>
            <a:off x="6915503" y="2989829"/>
            <a:ext cx="1954050" cy="484748"/>
          </a:xfrm>
          <a:prstGeom prst="rect">
            <a:avLst/>
          </a:prstGeom>
          <a:ln w="3175">
            <a:solidFill>
              <a:srgbClr val="C00000"/>
            </a:solidFill>
            <a:prstDash val="soli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t">
            <a:spAutoFit/>
          </a:bodyPr>
          <a:lstStyle>
            <a:defPPr>
              <a:defRPr lang="de-DE"/>
            </a:defPPr>
            <a:lvl1pPr>
              <a:defRPr sz="800" b="1">
                <a:latin typeface="Arial" panose="020B0604020202020204" pitchFamily="34" charset="0"/>
                <a:cs typeface="Arial" panose="020B0604020202020204" pitchFamily="34" charset="0"/>
              </a:defRPr>
            </a:lvl1pPr>
          </a:lstStyle>
          <a:p>
            <a:r>
              <a:rPr lang="de-DE" sz="900" dirty="0" smtClean="0">
                <a:solidFill>
                  <a:schemeClr val="tx1"/>
                </a:solidFill>
              </a:rPr>
              <a:t>Advanced measure </a:t>
            </a:r>
            <a:r>
              <a:rPr lang="de-DE" sz="900" dirty="0">
                <a:solidFill>
                  <a:schemeClr val="tx1"/>
                </a:solidFill>
              </a:rPr>
              <a:t>III</a:t>
            </a:r>
          </a:p>
          <a:p>
            <a:r>
              <a:rPr lang="de-DE" sz="900" dirty="0" smtClean="0">
                <a:solidFill>
                  <a:schemeClr val="tx1"/>
                </a:solidFill>
              </a:rPr>
              <a:t>Renewal Beam diagnostics</a:t>
            </a:r>
            <a:endParaRPr lang="de-DE" sz="900" dirty="0">
              <a:solidFill>
                <a:schemeClr val="tx1"/>
              </a:solidFill>
            </a:endParaRPr>
          </a:p>
          <a:p>
            <a:r>
              <a:rPr lang="de-DE" sz="900" dirty="0" smtClean="0">
                <a:solidFill>
                  <a:schemeClr val="tx1"/>
                </a:solidFill>
              </a:rPr>
              <a:t>SE </a:t>
            </a:r>
            <a:r>
              <a:rPr lang="de-DE" sz="900" dirty="0">
                <a:solidFill>
                  <a:schemeClr val="tx1"/>
                </a:solidFill>
              </a:rPr>
              <a:t>1.124a</a:t>
            </a:r>
          </a:p>
        </p:txBody>
      </p:sp>
      <p:cxnSp>
        <p:nvCxnSpPr>
          <p:cNvPr id="71" name="Gerade Verbindung mit Pfeil 70"/>
          <p:cNvCxnSpPr>
            <a:stCxn id="68" idx="1"/>
          </p:cNvCxnSpPr>
          <p:nvPr/>
        </p:nvCxnSpPr>
        <p:spPr>
          <a:xfrm flipH="1" flipV="1">
            <a:off x="3438465" y="2158077"/>
            <a:ext cx="3477038" cy="1074126"/>
          </a:xfrm>
          <a:prstGeom prst="straightConnector1">
            <a:avLst/>
          </a:prstGeom>
          <a:ln w="31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73" name="Gruppieren 72"/>
          <p:cNvGrpSpPr/>
          <p:nvPr/>
        </p:nvGrpSpPr>
        <p:grpSpPr>
          <a:xfrm>
            <a:off x="415383" y="1146684"/>
            <a:ext cx="1540478" cy="838691"/>
            <a:chOff x="415383" y="1146684"/>
            <a:chExt cx="1540478" cy="838691"/>
          </a:xfrm>
        </p:grpSpPr>
        <p:sp>
          <p:nvSpPr>
            <p:cNvPr id="74" name="Rechteck 73"/>
            <p:cNvSpPr/>
            <p:nvPr/>
          </p:nvSpPr>
          <p:spPr>
            <a:xfrm>
              <a:off x="415383" y="1203762"/>
              <a:ext cx="216000" cy="108000"/>
            </a:xfrm>
            <a:prstGeom prst="rect">
              <a:avLst/>
            </a:prstGeom>
            <a:solidFill>
              <a:srgbClr val="C0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dirty="0"/>
            </a:p>
          </p:txBody>
        </p:sp>
        <p:sp>
          <p:nvSpPr>
            <p:cNvPr id="75" name="Textfeld 74"/>
            <p:cNvSpPr txBox="1"/>
            <p:nvPr/>
          </p:nvSpPr>
          <p:spPr>
            <a:xfrm>
              <a:off x="611768" y="1146684"/>
              <a:ext cx="1344093" cy="838691"/>
            </a:xfrm>
            <a:prstGeom prst="rect">
              <a:avLst/>
            </a:prstGeom>
            <a:noFill/>
          </p:spPr>
          <p:txBody>
            <a:bodyPr vert="horz" wrap="square" lIns="68580" tIns="34290" rIns="68580" bIns="34290" rtlCol="0" anchor="t">
              <a:spAutoFit/>
            </a:bodyPr>
            <a:lstStyle/>
            <a:p>
              <a:r>
                <a:rPr lang="de-DE" sz="1000" dirty="0" smtClean="0"/>
                <a:t>New construction</a:t>
              </a:r>
              <a:endParaRPr lang="de-DE" sz="1000" dirty="0"/>
            </a:p>
            <a:p>
              <a:endParaRPr lang="de-DE" sz="1000" dirty="0"/>
            </a:p>
            <a:p>
              <a:r>
                <a:rPr lang="de-DE" sz="1000" dirty="0" smtClean="0"/>
                <a:t>Refurbishment</a:t>
              </a:r>
              <a:endParaRPr lang="de-DE" sz="1000" dirty="0"/>
            </a:p>
            <a:p>
              <a:endParaRPr lang="de-DE" sz="1000" dirty="0"/>
            </a:p>
            <a:p>
              <a:r>
                <a:rPr lang="de-DE" sz="1000" dirty="0" err="1" smtClean="0"/>
                <a:t>Projected</a:t>
              </a:r>
              <a:endParaRPr lang="de-DE" sz="1000" dirty="0" smtClean="0"/>
            </a:p>
          </p:txBody>
        </p:sp>
        <p:sp>
          <p:nvSpPr>
            <p:cNvPr id="76" name="Rechteck 75"/>
            <p:cNvSpPr/>
            <p:nvPr/>
          </p:nvSpPr>
          <p:spPr>
            <a:xfrm>
              <a:off x="415383" y="1506329"/>
              <a:ext cx="216000" cy="108000"/>
            </a:xfrm>
            <a:prstGeom prst="rect">
              <a:avLst/>
            </a:prstGeom>
            <a:solidFill>
              <a:srgbClr val="FF00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dirty="0"/>
            </a:p>
          </p:txBody>
        </p:sp>
        <p:sp>
          <p:nvSpPr>
            <p:cNvPr id="77" name="Rechteck 76"/>
            <p:cNvSpPr/>
            <p:nvPr/>
          </p:nvSpPr>
          <p:spPr>
            <a:xfrm>
              <a:off x="416369" y="1823034"/>
              <a:ext cx="216000" cy="108000"/>
            </a:xfrm>
            <a:prstGeom prst="rect">
              <a:avLst/>
            </a:prstGeom>
            <a:solidFill>
              <a:srgbClr val="CCCC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600" dirty="0"/>
            </a:p>
          </p:txBody>
        </p:sp>
      </p:grpSp>
      <p:sp>
        <p:nvSpPr>
          <p:cNvPr id="2" name="Ellipse 1"/>
          <p:cNvSpPr/>
          <p:nvPr/>
        </p:nvSpPr>
        <p:spPr>
          <a:xfrm>
            <a:off x="3280163" y="792347"/>
            <a:ext cx="1399062" cy="1431659"/>
          </a:xfrm>
          <a:prstGeom prst="ellipse">
            <a:avLst/>
          </a:prstGeom>
          <a:solidFill>
            <a:srgbClr val="D9D9D9">
              <a:alpha val="25098"/>
            </a:srgbClr>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DE" sz="1200" dirty="0" err="1" smtClean="0">
              <a:solidFill>
                <a:schemeClr val="tx1"/>
              </a:solidFill>
            </a:endParaRPr>
          </a:p>
        </p:txBody>
      </p:sp>
      <p:sp>
        <p:nvSpPr>
          <p:cNvPr id="44" name="Ellipse 43"/>
          <p:cNvSpPr/>
          <p:nvPr/>
        </p:nvSpPr>
        <p:spPr>
          <a:xfrm>
            <a:off x="3154245" y="1946141"/>
            <a:ext cx="377970" cy="361418"/>
          </a:xfrm>
          <a:prstGeom prst="ellipse">
            <a:avLst/>
          </a:prstGeom>
          <a:solidFill>
            <a:srgbClr val="D9D9D9">
              <a:alpha val="25098"/>
            </a:srgbClr>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de-DE" sz="1200" dirty="0" err="1" smtClean="0">
              <a:solidFill>
                <a:schemeClr val="tx1"/>
              </a:solidFill>
            </a:endParaRPr>
          </a:p>
        </p:txBody>
      </p:sp>
    </p:spTree>
    <p:extLst>
      <p:ext uri="{BB962C8B-B14F-4D97-AF65-F5344CB8AC3E}">
        <p14:creationId xmlns:p14="http://schemas.microsoft.com/office/powerpoint/2010/main" val="3032337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el 1"/>
          <p:cNvSpPr txBox="1">
            <a:spLocks/>
          </p:cNvSpPr>
          <p:nvPr/>
        </p:nvSpPr>
        <p:spPr>
          <a:xfrm>
            <a:off x="317635" y="383579"/>
            <a:ext cx="6241661" cy="590668"/>
          </a:xfrm>
          <a:prstGeom prst="rect">
            <a:avLst/>
          </a:prstGeom>
        </p:spPr>
        <p:txBody>
          <a:bodyPr vert="horz" lIns="68580" tIns="34290" rIns="68580" bIns="34290" rtlCol="0" anchor="b" anchorCtr="0">
            <a:noAutofit/>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pPr marL="0" lvl="1" defTabSz="685800"/>
            <a:endParaRPr lang="de-DE" sz="2000" b="1" kern="0" dirty="0" smtClean="0">
              <a:solidFill>
                <a:sysClr val="windowText" lastClr="000000"/>
              </a:solidFill>
            </a:endParaRPr>
          </a:p>
          <a:p>
            <a:pPr marL="0" lvl="1" defTabSz="685800"/>
            <a:endParaRPr lang="de-DE" sz="2000" b="1" kern="0" dirty="0">
              <a:solidFill>
                <a:sysClr val="windowText" lastClr="000000"/>
              </a:solidFill>
            </a:endParaRPr>
          </a:p>
          <a:p>
            <a:pPr marL="0" lvl="1" defTabSz="685800"/>
            <a:r>
              <a:rPr lang="de-DE" sz="2000" b="1" kern="0" dirty="0" smtClean="0">
                <a:solidFill>
                  <a:sysClr val="windowText" lastClr="000000"/>
                </a:solidFill>
              </a:rPr>
              <a:t>Refurbishment SE – P1 </a:t>
            </a:r>
            <a:r>
              <a:rPr lang="de-DE" sz="2000" b="1" kern="0" dirty="0" err="1" smtClean="0">
                <a:solidFill>
                  <a:sysClr val="windowText" lastClr="000000"/>
                </a:solidFill>
              </a:rPr>
              <a:t>Dismantling</a:t>
            </a:r>
            <a:r>
              <a:rPr lang="de-DE" sz="2000" b="1" kern="0" dirty="0" smtClean="0">
                <a:solidFill>
                  <a:sysClr val="windowText" lastClr="000000"/>
                </a:solidFill>
              </a:rPr>
              <a:t> | </a:t>
            </a:r>
          </a:p>
          <a:p>
            <a:pPr marL="0" lvl="1" defTabSz="685800"/>
            <a:r>
              <a:rPr lang="de-DE" sz="2000" b="1" kern="0" dirty="0">
                <a:solidFill>
                  <a:sysClr val="windowText" lastClr="000000"/>
                </a:solidFill>
              </a:rPr>
              <a:t> </a:t>
            </a:r>
            <a:r>
              <a:rPr lang="de-DE" sz="2000" b="1" kern="0" dirty="0" smtClean="0">
                <a:solidFill>
                  <a:sysClr val="windowText" lastClr="000000"/>
                </a:solidFill>
              </a:rPr>
              <a:t>                                                   Advanced measures</a:t>
            </a:r>
            <a:endParaRPr lang="de-DE" sz="2000" b="1" kern="0" dirty="0">
              <a:solidFill>
                <a:sysClr val="windowText" lastClr="000000"/>
              </a:solidFill>
            </a:endParaRPr>
          </a:p>
          <a:p>
            <a:pPr marL="0" lvl="1" defTabSz="685800"/>
            <a:r>
              <a:rPr lang="de-DE" sz="1000" b="1" kern="0" dirty="0" err="1" smtClean="0">
                <a:solidFill>
                  <a:schemeClr val="bg1">
                    <a:lumMod val="50000"/>
                  </a:schemeClr>
                </a:solidFill>
              </a:rPr>
              <a:t>BAU_Uwe</a:t>
            </a:r>
            <a:r>
              <a:rPr lang="de-DE" sz="1000" b="1" kern="0" dirty="0" smtClean="0">
                <a:solidFill>
                  <a:schemeClr val="bg1">
                    <a:lumMod val="50000"/>
                  </a:schemeClr>
                </a:solidFill>
              </a:rPr>
              <a:t> Fabig </a:t>
            </a:r>
            <a:r>
              <a:rPr lang="de-DE" sz="1000" b="1" kern="0" dirty="0">
                <a:solidFill>
                  <a:schemeClr val="bg1">
                    <a:lumMod val="50000"/>
                  </a:schemeClr>
                </a:solidFill>
              </a:rPr>
              <a:t>/ </a:t>
            </a:r>
            <a:r>
              <a:rPr lang="de-DE" sz="1000" b="1" kern="0" dirty="0" smtClean="0">
                <a:solidFill>
                  <a:schemeClr val="bg1">
                    <a:lumMod val="50000"/>
                  </a:schemeClr>
                </a:solidFill>
              </a:rPr>
              <a:t>Anne Giesler</a:t>
            </a:r>
            <a:endParaRPr lang="de-DE" sz="1000" b="1" kern="0" dirty="0">
              <a:solidFill>
                <a:sysClr val="windowText" lastClr="000000"/>
              </a:solidFill>
            </a:endParaRPr>
          </a:p>
        </p:txBody>
      </p:sp>
      <p:sp>
        <p:nvSpPr>
          <p:cNvPr id="3" name="Inhaltsplatzhalter 2"/>
          <p:cNvSpPr>
            <a:spLocks noGrp="1"/>
          </p:cNvSpPr>
          <p:nvPr>
            <p:ph sz="half" idx="1"/>
          </p:nvPr>
        </p:nvSpPr>
        <p:spPr>
          <a:xfrm>
            <a:off x="317634" y="1007620"/>
            <a:ext cx="5622366" cy="3856987"/>
          </a:xfrm>
        </p:spPr>
        <p:txBody>
          <a:bodyPr>
            <a:noAutofit/>
          </a:bodyPr>
          <a:lstStyle/>
          <a:p>
            <a:pPr marL="0" indent="0">
              <a:buNone/>
            </a:pPr>
            <a:r>
              <a:rPr lang="de-DE" sz="1200" b="1" dirty="0" smtClean="0">
                <a:solidFill>
                  <a:schemeClr val="tx1"/>
                </a:solidFill>
              </a:rPr>
              <a:t>Advanced measure </a:t>
            </a:r>
            <a:r>
              <a:rPr lang="de-DE" sz="1200" b="1" dirty="0">
                <a:solidFill>
                  <a:schemeClr val="tx1"/>
                </a:solidFill>
              </a:rPr>
              <a:t>I (C35)	</a:t>
            </a:r>
          </a:p>
          <a:p>
            <a:pPr marL="0" indent="0">
              <a:buNone/>
            </a:pPr>
            <a:r>
              <a:rPr lang="de-DE" sz="1200" dirty="0" smtClean="0">
                <a:solidFill>
                  <a:schemeClr val="tx1"/>
                </a:solidFill>
              </a:rPr>
              <a:t>comissioning completed</a:t>
            </a:r>
          </a:p>
          <a:p>
            <a:pPr marL="0" indent="0">
              <a:buNone/>
            </a:pPr>
            <a:r>
              <a:rPr lang="de-DE" sz="1200" dirty="0" smtClean="0">
                <a:solidFill>
                  <a:srgbClr val="FF0000"/>
                </a:solidFill>
              </a:rPr>
              <a:t>		</a:t>
            </a:r>
            <a:endParaRPr lang="de-DE" sz="1200" dirty="0">
              <a:solidFill>
                <a:schemeClr val="tx1"/>
              </a:solidFill>
            </a:endParaRPr>
          </a:p>
          <a:p>
            <a:pPr marL="0" indent="0">
              <a:buNone/>
            </a:pPr>
            <a:r>
              <a:rPr lang="de-DE" sz="1200" b="1" dirty="0">
                <a:solidFill>
                  <a:schemeClr val="tx1"/>
                </a:solidFill>
              </a:rPr>
              <a:t>Advanced measure II (C38 und C39</a:t>
            </a:r>
            <a:r>
              <a:rPr lang="de-DE" sz="1200" b="1" dirty="0" smtClean="0">
                <a:solidFill>
                  <a:schemeClr val="tx1"/>
                </a:solidFill>
              </a:rPr>
              <a:t>)</a:t>
            </a:r>
          </a:p>
          <a:p>
            <a:pPr marL="0" indent="0">
              <a:buNone/>
            </a:pPr>
            <a:r>
              <a:rPr lang="de-DE" sz="1200" dirty="0" smtClean="0">
                <a:solidFill>
                  <a:schemeClr val="tx1"/>
                </a:solidFill>
              </a:rPr>
              <a:t>User:			SWM </a:t>
            </a:r>
            <a:r>
              <a:rPr lang="de-DE" sz="1200" dirty="0" err="1" smtClean="0">
                <a:solidFill>
                  <a:schemeClr val="tx1"/>
                </a:solidFill>
              </a:rPr>
              <a:t>a.o</a:t>
            </a:r>
            <a:r>
              <a:rPr lang="de-DE" sz="1200" dirty="0" smtClean="0">
                <a:solidFill>
                  <a:schemeClr val="tx1"/>
                </a:solidFill>
              </a:rPr>
              <a:t>. C38/ Biologie C39 </a:t>
            </a:r>
            <a:endParaRPr lang="de-DE" sz="1200" dirty="0">
              <a:solidFill>
                <a:schemeClr val="tx1"/>
              </a:solidFill>
            </a:endParaRPr>
          </a:p>
          <a:p>
            <a:pPr marL="0" indent="0">
              <a:buNone/>
            </a:pPr>
            <a:r>
              <a:rPr lang="de-DE" sz="1200" dirty="0" smtClean="0">
                <a:solidFill>
                  <a:schemeClr val="tx1"/>
                </a:solidFill>
              </a:rPr>
              <a:t>Construction:</a:t>
            </a:r>
            <a:r>
              <a:rPr lang="de-DE" sz="1200" dirty="0">
                <a:solidFill>
                  <a:schemeClr val="tx1"/>
                </a:solidFill>
              </a:rPr>
              <a:t>	</a:t>
            </a:r>
            <a:r>
              <a:rPr lang="de-DE" sz="1200" dirty="0" smtClean="0">
                <a:solidFill>
                  <a:schemeClr val="tx1"/>
                </a:solidFill>
              </a:rPr>
              <a:t>	06/2023 – </a:t>
            </a:r>
            <a:r>
              <a:rPr lang="de-DE" sz="1200" dirty="0" smtClean="0">
                <a:solidFill>
                  <a:srgbClr val="0070C0"/>
                </a:solidFill>
              </a:rPr>
              <a:t>01/2024</a:t>
            </a:r>
            <a:endParaRPr lang="de-DE" sz="1200" strike="sngStrike" dirty="0">
              <a:solidFill>
                <a:srgbClr val="0070C0"/>
              </a:solidFill>
            </a:endParaRPr>
          </a:p>
          <a:p>
            <a:pPr marL="0" indent="0">
              <a:buNone/>
            </a:pPr>
            <a:r>
              <a:rPr lang="de-DE" sz="1200" dirty="0" smtClean="0">
                <a:solidFill>
                  <a:schemeClr val="tx1"/>
                </a:solidFill>
              </a:rPr>
              <a:t>Commissioning: </a:t>
            </a:r>
            <a:r>
              <a:rPr lang="de-DE" sz="1200" dirty="0">
                <a:solidFill>
                  <a:schemeClr val="tx1"/>
                </a:solidFill>
              </a:rPr>
              <a:t>	</a:t>
            </a:r>
            <a:r>
              <a:rPr lang="de-DE" sz="1200" dirty="0" smtClean="0">
                <a:solidFill>
                  <a:srgbClr val="0070C0"/>
                </a:solidFill>
                <a:sym typeface="Wingdings" panose="05000000000000000000" pitchFamily="2" charset="2"/>
              </a:rPr>
              <a:t>Q1/2024</a:t>
            </a:r>
            <a:r>
              <a:rPr lang="de-DE" sz="1200" dirty="0" smtClean="0">
                <a:solidFill>
                  <a:srgbClr val="FF0000"/>
                </a:solidFill>
                <a:sym typeface="Wingdings" panose="05000000000000000000" pitchFamily="2" charset="2"/>
              </a:rPr>
              <a:t> </a:t>
            </a:r>
            <a:endParaRPr lang="de-DE" sz="1200" dirty="0">
              <a:solidFill>
                <a:srgbClr val="FF0000"/>
              </a:solidFill>
            </a:endParaRPr>
          </a:p>
          <a:p>
            <a:pPr marL="0" indent="0">
              <a:buNone/>
            </a:pPr>
            <a:r>
              <a:rPr lang="de-DE" sz="1200" dirty="0">
                <a:solidFill>
                  <a:schemeClr val="tx1"/>
                </a:solidFill>
              </a:rPr>
              <a:t>Status:		</a:t>
            </a:r>
            <a:r>
              <a:rPr lang="de-DE" sz="1200" dirty="0" smtClean="0">
                <a:solidFill>
                  <a:schemeClr val="tx1"/>
                </a:solidFill>
              </a:rPr>
              <a:t>	</a:t>
            </a:r>
            <a:r>
              <a:rPr lang="en-US" sz="1200" dirty="0" smtClean="0">
                <a:solidFill>
                  <a:schemeClr val="tx1"/>
                </a:solidFill>
              </a:rPr>
              <a:t>Containers </a:t>
            </a:r>
            <a:r>
              <a:rPr lang="en-US" sz="1200" dirty="0">
                <a:solidFill>
                  <a:schemeClr val="tx1"/>
                </a:solidFill>
              </a:rPr>
              <a:t>were ordered, TGA </a:t>
            </a:r>
            <a:r>
              <a:rPr lang="en-US" sz="1200" dirty="0" smtClean="0">
                <a:solidFill>
                  <a:schemeClr val="tx1"/>
                </a:solidFill>
              </a:rPr>
              <a:t>partially</a:t>
            </a:r>
            <a:endParaRPr lang="de-DE" sz="1200" dirty="0">
              <a:solidFill>
                <a:schemeClr val="tx1"/>
              </a:solidFill>
            </a:endParaRPr>
          </a:p>
          <a:p>
            <a:pPr marL="0" indent="0">
              <a:buNone/>
            </a:pPr>
            <a:endParaRPr lang="de-DE" sz="1200" dirty="0">
              <a:solidFill>
                <a:schemeClr val="tx1"/>
              </a:solidFill>
            </a:endParaRPr>
          </a:p>
          <a:p>
            <a:pPr marL="0" indent="0">
              <a:buNone/>
            </a:pPr>
            <a:r>
              <a:rPr lang="de-DE" sz="1200" b="1" dirty="0">
                <a:solidFill>
                  <a:schemeClr val="tx1"/>
                </a:solidFill>
              </a:rPr>
              <a:t>Advanced measure III </a:t>
            </a:r>
            <a:r>
              <a:rPr lang="de-DE" sz="1200" b="1" dirty="0" smtClean="0">
                <a:solidFill>
                  <a:srgbClr val="FF0000"/>
                </a:solidFill>
              </a:rPr>
              <a:t>(SE </a:t>
            </a:r>
            <a:r>
              <a:rPr lang="de-DE" sz="1200" b="1" dirty="0">
                <a:solidFill>
                  <a:srgbClr val="FF0000"/>
                </a:solidFill>
              </a:rPr>
              <a:t>1.124a)</a:t>
            </a:r>
          </a:p>
          <a:p>
            <a:pPr marL="0" indent="0">
              <a:buNone/>
            </a:pPr>
            <a:r>
              <a:rPr lang="de-DE" sz="1200" dirty="0">
                <a:solidFill>
                  <a:schemeClr val="tx1"/>
                </a:solidFill>
              </a:rPr>
              <a:t>Bauzeit:		</a:t>
            </a:r>
            <a:r>
              <a:rPr lang="de-DE" sz="1200" dirty="0" smtClean="0">
                <a:solidFill>
                  <a:schemeClr val="tx1"/>
                </a:solidFill>
              </a:rPr>
              <a:t>	11/2022 </a:t>
            </a:r>
            <a:r>
              <a:rPr lang="de-DE" sz="1200" dirty="0">
                <a:solidFill>
                  <a:schemeClr val="tx1"/>
                </a:solidFill>
              </a:rPr>
              <a:t>– </a:t>
            </a:r>
            <a:r>
              <a:rPr lang="de-DE" sz="1200" dirty="0" smtClean="0">
                <a:solidFill>
                  <a:srgbClr val="0070C0"/>
                </a:solidFill>
              </a:rPr>
              <a:t>11/2023</a:t>
            </a:r>
            <a:endParaRPr lang="de-DE" sz="1200" strike="sngStrike" dirty="0">
              <a:solidFill>
                <a:srgbClr val="0070C0"/>
              </a:solidFill>
            </a:endParaRPr>
          </a:p>
          <a:p>
            <a:pPr marL="0" indent="0">
              <a:buNone/>
            </a:pPr>
            <a:r>
              <a:rPr lang="de-DE" sz="1200" dirty="0" smtClean="0">
                <a:solidFill>
                  <a:schemeClr val="tx1"/>
                </a:solidFill>
              </a:rPr>
              <a:t>Commissioning: </a:t>
            </a:r>
            <a:r>
              <a:rPr lang="de-DE" sz="1200" dirty="0">
                <a:solidFill>
                  <a:schemeClr val="tx1"/>
                </a:solidFill>
              </a:rPr>
              <a:t>	</a:t>
            </a:r>
            <a:r>
              <a:rPr lang="de-DE" sz="1200" dirty="0" smtClean="0">
                <a:solidFill>
                  <a:schemeClr val="tx1"/>
                </a:solidFill>
              </a:rPr>
              <a:t>Q2/2023 </a:t>
            </a:r>
            <a:r>
              <a:rPr lang="de-DE" sz="1200" dirty="0" smtClean="0">
                <a:solidFill>
                  <a:srgbClr val="0070C0"/>
                </a:solidFill>
                <a:sym typeface="Wingdings" panose="05000000000000000000" pitchFamily="2" charset="2"/>
              </a:rPr>
              <a:t> Q4/2023 </a:t>
            </a:r>
          </a:p>
          <a:p>
            <a:pPr marL="0" indent="0">
              <a:buNone/>
            </a:pPr>
            <a:r>
              <a:rPr lang="de-DE" sz="1200" dirty="0" smtClean="0">
                <a:solidFill>
                  <a:srgbClr val="FF0000"/>
                </a:solidFill>
                <a:sym typeface="Wingdings" panose="05000000000000000000" pitchFamily="2" charset="2"/>
              </a:rPr>
              <a:t>Critical </a:t>
            </a:r>
            <a:r>
              <a:rPr lang="de-DE" sz="1200" dirty="0" err="1" smtClean="0">
                <a:solidFill>
                  <a:srgbClr val="FF0000"/>
                </a:solidFill>
                <a:sym typeface="Wingdings" panose="05000000000000000000" pitchFamily="2" charset="2"/>
              </a:rPr>
              <a:t>path</a:t>
            </a:r>
            <a:r>
              <a:rPr lang="de-DE" sz="1200" dirty="0" smtClean="0">
                <a:solidFill>
                  <a:srgbClr val="FF0000"/>
                </a:solidFill>
                <a:sym typeface="Wingdings" panose="05000000000000000000" pitchFamily="2" charset="2"/>
              </a:rPr>
              <a:t>:		Beamt time in EH is </a:t>
            </a:r>
            <a:r>
              <a:rPr lang="de-DE" sz="1200" dirty="0" err="1" smtClean="0">
                <a:solidFill>
                  <a:srgbClr val="FF0000"/>
                </a:solidFill>
                <a:sym typeface="Wingdings" panose="05000000000000000000" pitchFamily="2" charset="2"/>
              </a:rPr>
              <a:t>endangered</a:t>
            </a:r>
            <a:r>
              <a:rPr lang="de-DE" sz="1200" dirty="0" smtClean="0">
                <a:solidFill>
                  <a:srgbClr val="FF0000"/>
                </a:solidFill>
                <a:sym typeface="Wingdings" panose="05000000000000000000" pitchFamily="2" charset="2"/>
              </a:rPr>
              <a:t>!</a:t>
            </a:r>
            <a:endParaRPr lang="de-DE" sz="1200" dirty="0">
              <a:solidFill>
                <a:srgbClr val="FF0000"/>
              </a:solidFill>
            </a:endParaRPr>
          </a:p>
          <a:p>
            <a:pPr marL="0" indent="0">
              <a:buNone/>
            </a:pPr>
            <a:r>
              <a:rPr lang="de-DE" sz="1200" dirty="0">
                <a:solidFill>
                  <a:schemeClr val="tx1"/>
                </a:solidFill>
              </a:rPr>
              <a:t>Status:		</a:t>
            </a:r>
            <a:r>
              <a:rPr lang="de-DE" sz="1200" dirty="0" smtClean="0">
                <a:solidFill>
                  <a:schemeClr val="tx1"/>
                </a:solidFill>
              </a:rPr>
              <a:t>	</a:t>
            </a:r>
            <a:r>
              <a:rPr lang="de-DE" sz="1200" dirty="0" err="1" smtClean="0">
                <a:solidFill>
                  <a:srgbClr val="0070C0"/>
                </a:solidFill>
              </a:rPr>
              <a:t>Dismantling</a:t>
            </a:r>
            <a:r>
              <a:rPr lang="de-DE" sz="1200" dirty="0" smtClean="0">
                <a:solidFill>
                  <a:srgbClr val="0070C0"/>
                </a:solidFill>
              </a:rPr>
              <a:t> 95% completed</a:t>
            </a:r>
          </a:p>
          <a:p>
            <a:pPr marL="0" indent="0">
              <a:buNone/>
            </a:pPr>
            <a:r>
              <a:rPr lang="de-DE" sz="1200" dirty="0">
                <a:solidFill>
                  <a:srgbClr val="0070C0"/>
                </a:solidFill>
              </a:rPr>
              <a:t>	</a:t>
            </a:r>
            <a:r>
              <a:rPr lang="de-DE" sz="1200" dirty="0" smtClean="0">
                <a:solidFill>
                  <a:srgbClr val="0070C0"/>
                </a:solidFill>
              </a:rPr>
              <a:t>			Construction </a:t>
            </a:r>
            <a:r>
              <a:rPr lang="de-DE" sz="1200" dirty="0" err="1" smtClean="0">
                <a:solidFill>
                  <a:srgbClr val="0070C0"/>
                </a:solidFill>
              </a:rPr>
              <a:t>work</a:t>
            </a:r>
            <a:r>
              <a:rPr lang="de-DE" sz="1200" dirty="0" smtClean="0">
                <a:solidFill>
                  <a:srgbClr val="0070C0"/>
                </a:solidFill>
              </a:rPr>
              <a:t> 90% completed </a:t>
            </a:r>
          </a:p>
          <a:p>
            <a:pPr marL="0" indent="0">
              <a:buNone/>
            </a:pPr>
            <a:r>
              <a:rPr lang="de-DE" sz="1200" dirty="0">
                <a:solidFill>
                  <a:srgbClr val="0070C0"/>
                </a:solidFill>
              </a:rPr>
              <a:t>	</a:t>
            </a:r>
            <a:r>
              <a:rPr lang="de-DE" sz="1200" dirty="0" smtClean="0">
                <a:solidFill>
                  <a:srgbClr val="0070C0"/>
                </a:solidFill>
              </a:rPr>
              <a:t>			</a:t>
            </a:r>
            <a:r>
              <a:rPr lang="en-US" sz="1200" dirty="0">
                <a:solidFill>
                  <a:srgbClr val="0070C0"/>
                </a:solidFill>
              </a:rPr>
              <a:t>FAIR supplement for scientific </a:t>
            </a:r>
            <a:r>
              <a:rPr lang="en-US" sz="1200" dirty="0" smtClean="0">
                <a:solidFill>
                  <a:srgbClr val="0070C0"/>
                </a:solidFill>
              </a:rPr>
              <a:t>cables, (</a:t>
            </a:r>
            <a:r>
              <a:rPr lang="en-US" sz="1200" dirty="0">
                <a:solidFill>
                  <a:srgbClr val="0070C0"/>
                </a:solidFill>
              </a:rPr>
              <a:t>14km scientific </a:t>
            </a:r>
            <a:r>
              <a:rPr lang="en-US" sz="1200" dirty="0" smtClean="0">
                <a:solidFill>
                  <a:srgbClr val="0070C0"/>
                </a:solidFill>
              </a:rPr>
              <a:t>					cables</a:t>
            </a:r>
            <a:r>
              <a:rPr lang="en-US" sz="1200" dirty="0">
                <a:solidFill>
                  <a:srgbClr val="0070C0"/>
                </a:solidFill>
              </a:rPr>
              <a:t>) under negotiation GSI/FAIR</a:t>
            </a:r>
            <a:endParaRPr lang="de-DE" sz="1200" dirty="0">
              <a:solidFill>
                <a:srgbClr val="0070C0"/>
              </a:solidFill>
            </a:endParaRPr>
          </a:p>
          <a:p>
            <a:pPr marL="0" indent="0">
              <a:buNone/>
            </a:pPr>
            <a:endParaRPr lang="de-DE" sz="1200" dirty="0">
              <a:solidFill>
                <a:schemeClr val="tx1"/>
              </a:solidFill>
            </a:endParaRPr>
          </a:p>
          <a:p>
            <a:pPr marL="0" indent="0">
              <a:buNone/>
            </a:pPr>
            <a:endParaRPr lang="de-DE" sz="1200" dirty="0">
              <a:solidFill>
                <a:schemeClr val="tx1"/>
              </a:solidFill>
            </a:endParaRPr>
          </a:p>
          <a:p>
            <a:pPr marL="0" indent="0">
              <a:buNone/>
            </a:pPr>
            <a:endParaRPr lang="de-DE" sz="1200" dirty="0">
              <a:solidFill>
                <a:schemeClr val="tx1"/>
              </a:solidFill>
            </a:endParaRPr>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endParaRPr lang="de-DE" sz="1200" dirty="0"/>
          </a:p>
          <a:p>
            <a:pPr lvl="1"/>
            <a:endParaRPr lang="de-DE" sz="1200" dirty="0"/>
          </a:p>
        </p:txBody>
      </p:sp>
      <p:sp>
        <p:nvSpPr>
          <p:cNvPr id="4" name="Inhaltsplatzhalter 3"/>
          <p:cNvSpPr>
            <a:spLocks noGrp="1"/>
          </p:cNvSpPr>
          <p:nvPr>
            <p:ph sz="half" idx="2"/>
          </p:nvPr>
        </p:nvSpPr>
        <p:spPr>
          <a:xfrm>
            <a:off x="4765243" y="1007621"/>
            <a:ext cx="4038600" cy="3394472"/>
          </a:xfrm>
        </p:spPr>
        <p:txBody>
          <a:bodyPr/>
          <a:lstStyle/>
          <a:p>
            <a:pPr marL="0" indent="0">
              <a:buNone/>
            </a:pPr>
            <a:r>
              <a:rPr lang="de-DE" sz="1200" b="1" dirty="0" smtClean="0">
                <a:solidFill>
                  <a:schemeClr val="tx1"/>
                </a:solidFill>
              </a:rPr>
              <a:t>Interim for NUSTAR </a:t>
            </a:r>
            <a:r>
              <a:rPr lang="de-DE" sz="1200" b="1" dirty="0">
                <a:solidFill>
                  <a:schemeClr val="tx1"/>
                </a:solidFill>
              </a:rPr>
              <a:t>(C32) </a:t>
            </a:r>
            <a:r>
              <a:rPr lang="de-DE" sz="1200" b="1" dirty="0" smtClean="0">
                <a:solidFill>
                  <a:schemeClr val="tx1"/>
                </a:solidFill>
              </a:rPr>
              <a:t>Construction of a modular office and </a:t>
            </a:r>
            <a:r>
              <a:rPr lang="de-DE" sz="1200" b="1" dirty="0" err="1" smtClean="0">
                <a:solidFill>
                  <a:schemeClr val="tx1"/>
                </a:solidFill>
              </a:rPr>
              <a:t>warehouse</a:t>
            </a:r>
            <a:r>
              <a:rPr lang="de-DE" sz="1200" b="1" dirty="0" smtClean="0">
                <a:solidFill>
                  <a:schemeClr val="tx1"/>
                </a:solidFill>
              </a:rPr>
              <a:t> building</a:t>
            </a:r>
            <a:endParaRPr lang="de-DE" sz="1200" dirty="0">
              <a:solidFill>
                <a:schemeClr val="tx1"/>
              </a:solidFill>
            </a:endParaRPr>
          </a:p>
          <a:p>
            <a:pPr marL="0" indent="0">
              <a:buNone/>
            </a:pPr>
            <a:r>
              <a:rPr lang="de-DE" sz="1200" dirty="0" smtClean="0">
                <a:solidFill>
                  <a:schemeClr val="tx1"/>
                </a:solidFill>
              </a:rPr>
              <a:t>User:</a:t>
            </a:r>
            <a:r>
              <a:rPr lang="de-DE" sz="1200" dirty="0">
                <a:solidFill>
                  <a:schemeClr val="tx1"/>
                </a:solidFill>
              </a:rPr>
              <a:t>		</a:t>
            </a:r>
            <a:r>
              <a:rPr lang="de-DE" sz="1200" dirty="0" smtClean="0">
                <a:solidFill>
                  <a:schemeClr val="tx1"/>
                </a:solidFill>
              </a:rPr>
              <a:t>	</a:t>
            </a:r>
            <a:r>
              <a:rPr lang="de-DE" sz="1200" dirty="0" smtClean="0">
                <a:solidFill>
                  <a:srgbClr val="0070C0"/>
                </a:solidFill>
              </a:rPr>
              <a:t>NUSTAR replacement area</a:t>
            </a:r>
            <a:endParaRPr lang="de-DE" sz="1200" dirty="0">
              <a:solidFill>
                <a:srgbClr val="0070C0"/>
              </a:solidFill>
            </a:endParaRPr>
          </a:p>
          <a:p>
            <a:pPr marL="0" indent="0">
              <a:buNone/>
            </a:pPr>
            <a:r>
              <a:rPr lang="de-DE" sz="1200" dirty="0" smtClean="0">
                <a:solidFill>
                  <a:schemeClr val="tx1"/>
                </a:solidFill>
              </a:rPr>
              <a:t>Construction:</a:t>
            </a:r>
            <a:r>
              <a:rPr lang="de-DE" sz="1200" dirty="0">
                <a:solidFill>
                  <a:schemeClr val="tx1"/>
                </a:solidFill>
              </a:rPr>
              <a:t>	</a:t>
            </a:r>
            <a:r>
              <a:rPr lang="de-DE" sz="1200" dirty="0" smtClean="0">
                <a:solidFill>
                  <a:schemeClr val="tx1"/>
                </a:solidFill>
              </a:rPr>
              <a:t>	</a:t>
            </a:r>
            <a:r>
              <a:rPr lang="de-DE" sz="1200" dirty="0" smtClean="0">
                <a:solidFill>
                  <a:srgbClr val="0070C0"/>
                </a:solidFill>
              </a:rPr>
              <a:t>Q2</a:t>
            </a:r>
            <a:r>
              <a:rPr lang="de-DE" sz="1200" dirty="0" smtClean="0">
                <a:solidFill>
                  <a:schemeClr val="tx1"/>
                </a:solidFill>
              </a:rPr>
              <a:t>/2024 </a:t>
            </a:r>
            <a:r>
              <a:rPr lang="de-DE" sz="1200" dirty="0">
                <a:solidFill>
                  <a:schemeClr val="tx1"/>
                </a:solidFill>
              </a:rPr>
              <a:t>– Q2/2025</a:t>
            </a:r>
          </a:p>
          <a:p>
            <a:pPr marL="0" indent="0">
              <a:buNone/>
            </a:pPr>
            <a:r>
              <a:rPr lang="de-DE" sz="1200" dirty="0" smtClean="0">
                <a:solidFill>
                  <a:schemeClr val="tx1"/>
                </a:solidFill>
              </a:rPr>
              <a:t>Commissioning: </a:t>
            </a:r>
            <a:r>
              <a:rPr lang="de-DE" sz="1200" dirty="0">
                <a:solidFill>
                  <a:schemeClr val="tx1"/>
                </a:solidFill>
              </a:rPr>
              <a:t>	Q3/2025</a:t>
            </a:r>
          </a:p>
          <a:p>
            <a:pPr marL="0" indent="0">
              <a:buNone/>
            </a:pPr>
            <a:r>
              <a:rPr lang="de-DE" sz="1200" dirty="0">
                <a:solidFill>
                  <a:schemeClr val="tx1"/>
                </a:solidFill>
              </a:rPr>
              <a:t>Status:		</a:t>
            </a:r>
            <a:r>
              <a:rPr lang="de-DE" sz="1200" dirty="0" smtClean="0">
                <a:solidFill>
                  <a:schemeClr val="tx1"/>
                </a:solidFill>
              </a:rPr>
              <a:t>	Building permit is available </a:t>
            </a:r>
          </a:p>
          <a:p>
            <a:pPr marL="0" indent="0">
              <a:buNone/>
            </a:pPr>
            <a:r>
              <a:rPr lang="de-DE" sz="1200" dirty="0">
                <a:solidFill>
                  <a:schemeClr val="tx1"/>
                </a:solidFill>
              </a:rPr>
              <a:t>	</a:t>
            </a:r>
            <a:r>
              <a:rPr lang="de-DE" sz="1200" dirty="0" smtClean="0">
                <a:solidFill>
                  <a:schemeClr val="tx1"/>
                </a:solidFill>
              </a:rPr>
              <a:t>			VOB </a:t>
            </a:r>
            <a:r>
              <a:rPr lang="de-DE" sz="1200" dirty="0" err="1" smtClean="0">
                <a:solidFill>
                  <a:schemeClr val="tx1"/>
                </a:solidFill>
              </a:rPr>
              <a:t>tenders</a:t>
            </a:r>
            <a:r>
              <a:rPr lang="de-DE" sz="1200" dirty="0" smtClean="0">
                <a:solidFill>
                  <a:schemeClr val="tx1"/>
                </a:solidFill>
              </a:rPr>
              <a:t> are available</a:t>
            </a:r>
            <a:endParaRPr lang="de-DE" sz="1200" dirty="0">
              <a:solidFill>
                <a:srgbClr val="FF0000"/>
              </a:solidFill>
            </a:endParaRPr>
          </a:p>
        </p:txBody>
      </p:sp>
      <p:grpSp>
        <p:nvGrpSpPr>
          <p:cNvPr id="17" name="Gruppieren 16"/>
          <p:cNvGrpSpPr/>
          <p:nvPr/>
        </p:nvGrpSpPr>
        <p:grpSpPr>
          <a:xfrm>
            <a:off x="6241511" y="2926857"/>
            <a:ext cx="2133174" cy="1438386"/>
            <a:chOff x="510633" y="4077052"/>
            <a:chExt cx="3883946" cy="2618921"/>
          </a:xfrm>
        </p:grpSpPr>
        <p:pic>
          <p:nvPicPr>
            <p:cNvPr id="18" name="Grafik 17"/>
            <p:cNvPicPr>
              <a:picLocks noChangeAspect="1"/>
            </p:cNvPicPr>
            <p:nvPr/>
          </p:nvPicPr>
          <p:blipFill>
            <a:blip r:embed="rId3"/>
            <a:stretch>
              <a:fillRect/>
            </a:stretch>
          </p:blipFill>
          <p:spPr>
            <a:xfrm>
              <a:off x="736979" y="4077052"/>
              <a:ext cx="3657600" cy="2371725"/>
            </a:xfrm>
            <a:prstGeom prst="rect">
              <a:avLst/>
            </a:prstGeom>
          </p:spPr>
        </p:pic>
        <p:sp>
          <p:nvSpPr>
            <p:cNvPr id="19" name="Textfeld 18"/>
            <p:cNvSpPr txBox="1"/>
            <p:nvPr/>
          </p:nvSpPr>
          <p:spPr>
            <a:xfrm>
              <a:off x="510633" y="6359745"/>
              <a:ext cx="3140299" cy="336228"/>
            </a:xfrm>
            <a:prstGeom prst="rect">
              <a:avLst/>
            </a:prstGeom>
            <a:noFill/>
          </p:spPr>
          <p:txBody>
            <a:bodyPr vert="horz" wrap="square" lIns="68580" tIns="34290" rIns="68580" bIns="34290" rtlCol="0" anchor="t">
              <a:spAutoFit/>
            </a:bodyPr>
            <a:lstStyle/>
            <a:p>
              <a:pPr algn="r"/>
              <a:r>
                <a:rPr lang="de-DE" sz="750" dirty="0" smtClean="0"/>
                <a:t>C32_Groundloor plan, Level1</a:t>
              </a:r>
              <a:endParaRPr lang="de-DE" sz="750" dirty="0"/>
            </a:p>
          </p:txBody>
        </p:sp>
      </p:grpSp>
    </p:spTree>
    <p:extLst>
      <p:ext uri="{BB962C8B-B14F-4D97-AF65-F5344CB8AC3E}">
        <p14:creationId xmlns:p14="http://schemas.microsoft.com/office/powerpoint/2010/main" val="408112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a:spLocks noGrp="1"/>
          </p:cNvSpPr>
          <p:nvPr>
            <p:ph idx="1"/>
          </p:nvPr>
        </p:nvSpPr>
        <p:spPr>
          <a:xfrm>
            <a:off x="317635" y="1088015"/>
            <a:ext cx="8566480" cy="3677689"/>
          </a:xfrm>
        </p:spPr>
        <p:txBody>
          <a:bodyPr>
            <a:normAutofit lnSpcReduction="10000"/>
          </a:bodyPr>
          <a:lstStyle/>
          <a:p>
            <a:pPr marL="0" indent="0">
              <a:buNone/>
            </a:pPr>
            <a:r>
              <a:rPr lang="de-DE" sz="1200" dirty="0" smtClean="0">
                <a:solidFill>
                  <a:schemeClr val="tx1"/>
                </a:solidFill>
              </a:rPr>
              <a:t>Measures:</a:t>
            </a:r>
            <a:r>
              <a:rPr lang="de-DE" sz="1200" dirty="0">
                <a:solidFill>
                  <a:schemeClr val="tx1"/>
                </a:solidFill>
              </a:rPr>
              <a:t>		</a:t>
            </a:r>
            <a:r>
              <a:rPr lang="en-US" sz="1200" dirty="0">
                <a:solidFill>
                  <a:schemeClr val="tx1"/>
                </a:solidFill>
              </a:rPr>
              <a:t>Separation of LA24 (old system) and construction of a replacement ventilation system for </a:t>
            </a:r>
            <a:r>
              <a:rPr lang="en-US" sz="1200" dirty="0" smtClean="0">
                <a:solidFill>
                  <a:schemeClr val="tx1"/>
                </a:solidFill>
              </a:rPr>
              <a:t>the 								EH (new LA24), Fire </a:t>
            </a:r>
            <a:r>
              <a:rPr lang="en-US" sz="1200" dirty="0">
                <a:solidFill>
                  <a:schemeClr val="tx1"/>
                </a:solidFill>
              </a:rPr>
              <a:t>protection </a:t>
            </a:r>
            <a:r>
              <a:rPr lang="en-US" sz="1200" dirty="0" smtClean="0">
                <a:solidFill>
                  <a:schemeClr val="tx1"/>
                </a:solidFill>
              </a:rPr>
              <a:t>measures, building </a:t>
            </a:r>
            <a:r>
              <a:rPr lang="en-US" sz="1200" dirty="0">
                <a:solidFill>
                  <a:schemeClr val="tx1"/>
                </a:solidFill>
              </a:rPr>
              <a:t>permit with new fire protection concept</a:t>
            </a:r>
            <a:r>
              <a:rPr lang="de-DE" sz="1200" dirty="0">
                <a:solidFill>
                  <a:schemeClr val="tx1"/>
                </a:solidFill>
              </a:rPr>
              <a:t>						</a:t>
            </a:r>
          </a:p>
          <a:p>
            <a:pPr marL="0" indent="0">
              <a:buNone/>
            </a:pPr>
            <a:r>
              <a:rPr lang="de-DE" sz="1200" dirty="0" smtClean="0">
                <a:solidFill>
                  <a:schemeClr val="tx1"/>
                </a:solidFill>
              </a:rPr>
              <a:t>User:</a:t>
            </a:r>
            <a:r>
              <a:rPr lang="de-DE" sz="1200" dirty="0">
                <a:solidFill>
                  <a:schemeClr val="tx1"/>
                </a:solidFill>
              </a:rPr>
              <a:t>		</a:t>
            </a:r>
            <a:r>
              <a:rPr lang="de-DE" sz="1200" dirty="0" smtClean="0">
                <a:solidFill>
                  <a:schemeClr val="tx1"/>
                </a:solidFill>
              </a:rPr>
              <a:t>	</a:t>
            </a:r>
            <a:r>
              <a:rPr lang="en-US" sz="1200" dirty="0">
                <a:solidFill>
                  <a:schemeClr val="tx1"/>
                </a:solidFill>
              </a:rPr>
              <a:t>The </a:t>
            </a:r>
            <a:r>
              <a:rPr lang="en-US" sz="1200" dirty="0" smtClean="0">
                <a:solidFill>
                  <a:schemeClr val="tx1"/>
                </a:solidFill>
              </a:rPr>
              <a:t>LA24 </a:t>
            </a:r>
            <a:r>
              <a:rPr lang="en-US" sz="1200" dirty="0">
                <a:solidFill>
                  <a:schemeClr val="tx1"/>
                </a:solidFill>
              </a:rPr>
              <a:t>– </a:t>
            </a:r>
            <a:r>
              <a:rPr lang="en-US" sz="1200" dirty="0" smtClean="0">
                <a:solidFill>
                  <a:schemeClr val="tx1"/>
                </a:solidFill>
              </a:rPr>
              <a:t>refurbishment </a:t>
            </a:r>
            <a:r>
              <a:rPr lang="en-US" sz="1200" dirty="0">
                <a:solidFill>
                  <a:schemeClr val="tx1"/>
                </a:solidFill>
              </a:rPr>
              <a:t>EH is necessary for the approval of accelerator operation under radiation </a:t>
            </a:r>
            <a:endParaRPr lang="en-US" sz="1200" dirty="0" smtClean="0">
              <a:solidFill>
                <a:schemeClr val="tx1"/>
              </a:solidFill>
            </a:endParaRPr>
          </a:p>
          <a:p>
            <a:pPr marL="0" indent="0">
              <a:buNone/>
            </a:pPr>
            <a:r>
              <a:rPr lang="en-US" sz="1200" dirty="0">
                <a:solidFill>
                  <a:schemeClr val="tx1"/>
                </a:solidFill>
              </a:rPr>
              <a:t>	</a:t>
            </a:r>
            <a:r>
              <a:rPr lang="en-US" sz="1200" dirty="0" smtClean="0">
                <a:solidFill>
                  <a:schemeClr val="tx1"/>
                </a:solidFill>
              </a:rPr>
              <a:t>			protection </a:t>
            </a:r>
            <a:r>
              <a:rPr lang="en-US" sz="1200" dirty="0">
                <a:solidFill>
                  <a:schemeClr val="tx1"/>
                </a:solidFill>
              </a:rPr>
              <a:t>law</a:t>
            </a:r>
            <a:endParaRPr lang="de-DE" sz="1200" dirty="0">
              <a:solidFill>
                <a:schemeClr val="tx1"/>
              </a:solidFill>
            </a:endParaRPr>
          </a:p>
          <a:p>
            <a:pPr marL="0" indent="0" algn="just">
              <a:buNone/>
            </a:pPr>
            <a:endParaRPr lang="de-DE" sz="1200" dirty="0">
              <a:solidFill>
                <a:schemeClr val="tx1"/>
              </a:solidFill>
            </a:endParaRPr>
          </a:p>
          <a:p>
            <a:pPr marL="0" indent="0" algn="just">
              <a:buNone/>
            </a:pPr>
            <a:r>
              <a:rPr lang="de-DE" sz="1200" dirty="0" smtClean="0">
                <a:solidFill>
                  <a:schemeClr val="tx1"/>
                </a:solidFill>
              </a:rPr>
              <a:t>Costs: </a:t>
            </a:r>
            <a:r>
              <a:rPr lang="de-DE" sz="1200" dirty="0">
                <a:solidFill>
                  <a:srgbClr val="0066CC"/>
                </a:solidFill>
              </a:rPr>
              <a:t>		</a:t>
            </a:r>
            <a:r>
              <a:rPr lang="de-DE" sz="1200" dirty="0" smtClean="0">
                <a:solidFill>
                  <a:srgbClr val="0066CC"/>
                </a:solidFill>
              </a:rPr>
              <a:t>	</a:t>
            </a:r>
            <a:r>
              <a:rPr lang="de-DE" sz="1200" dirty="0" smtClean="0">
                <a:solidFill>
                  <a:srgbClr val="0070C0"/>
                </a:solidFill>
              </a:rPr>
              <a:t>ca. 4,0 Mio. €</a:t>
            </a:r>
            <a:endParaRPr lang="de-DE" sz="1200" dirty="0">
              <a:solidFill>
                <a:srgbClr val="0070C0"/>
              </a:solidFill>
            </a:endParaRPr>
          </a:p>
          <a:p>
            <a:pPr marL="0" indent="0" algn="just">
              <a:buNone/>
            </a:pPr>
            <a:r>
              <a:rPr lang="de-DE" sz="1200" dirty="0" smtClean="0">
                <a:solidFill>
                  <a:schemeClr val="tx1"/>
                </a:solidFill>
              </a:rPr>
              <a:t>Construction:</a:t>
            </a:r>
            <a:r>
              <a:rPr lang="de-DE" sz="1200" dirty="0">
                <a:solidFill>
                  <a:schemeClr val="tx1"/>
                </a:solidFill>
              </a:rPr>
              <a:t>	</a:t>
            </a:r>
            <a:r>
              <a:rPr lang="de-DE" sz="1200" dirty="0" smtClean="0">
                <a:solidFill>
                  <a:schemeClr val="tx1"/>
                </a:solidFill>
              </a:rPr>
              <a:t>	</a:t>
            </a:r>
            <a:r>
              <a:rPr lang="de-DE" sz="1200" dirty="0" smtClean="0">
                <a:solidFill>
                  <a:srgbClr val="0070C0"/>
                </a:solidFill>
              </a:rPr>
              <a:t>Q1/2026</a:t>
            </a:r>
            <a:r>
              <a:rPr lang="de-DE" sz="1200" dirty="0" smtClean="0">
                <a:solidFill>
                  <a:schemeClr val="tx1"/>
                </a:solidFill>
              </a:rPr>
              <a:t> – </a:t>
            </a:r>
            <a:r>
              <a:rPr lang="de-DE" sz="1200" dirty="0" smtClean="0">
                <a:solidFill>
                  <a:srgbClr val="0070C0"/>
                </a:solidFill>
                <a:sym typeface="Wingdings" panose="05000000000000000000" pitchFamily="2" charset="2"/>
              </a:rPr>
              <a:t>Q3/2027</a:t>
            </a:r>
            <a:r>
              <a:rPr lang="de-DE" sz="1200" dirty="0" smtClean="0">
                <a:solidFill>
                  <a:srgbClr val="FF0000"/>
                </a:solidFill>
                <a:sym typeface="Wingdings" panose="05000000000000000000" pitchFamily="2" charset="2"/>
              </a:rPr>
              <a:t> </a:t>
            </a:r>
            <a:endParaRPr lang="de-DE" sz="1200" dirty="0">
              <a:solidFill>
                <a:schemeClr val="tx1"/>
              </a:solidFill>
            </a:endParaRPr>
          </a:p>
          <a:p>
            <a:pPr marL="0" indent="0" algn="just">
              <a:buNone/>
            </a:pPr>
            <a:r>
              <a:rPr lang="de-DE" sz="1200" dirty="0" smtClean="0">
                <a:solidFill>
                  <a:schemeClr val="tx1"/>
                </a:solidFill>
              </a:rPr>
              <a:t>Commissioning:</a:t>
            </a:r>
            <a:r>
              <a:rPr lang="de-DE" sz="1200" dirty="0">
                <a:solidFill>
                  <a:schemeClr val="tx1"/>
                </a:solidFill>
              </a:rPr>
              <a:t>	</a:t>
            </a:r>
            <a:r>
              <a:rPr lang="de-DE" sz="1200" dirty="0" smtClean="0">
                <a:solidFill>
                  <a:srgbClr val="0070C0"/>
                </a:solidFill>
                <a:sym typeface="Wingdings" panose="05000000000000000000" pitchFamily="2" charset="2"/>
              </a:rPr>
              <a:t>2027</a:t>
            </a:r>
            <a:r>
              <a:rPr lang="de-DE" sz="1200" dirty="0" smtClean="0">
                <a:solidFill>
                  <a:srgbClr val="FF0000"/>
                </a:solidFill>
                <a:sym typeface="Wingdings" panose="05000000000000000000" pitchFamily="2" charset="2"/>
              </a:rPr>
              <a:t> </a:t>
            </a:r>
            <a:endParaRPr lang="de-DE" sz="1200" dirty="0">
              <a:solidFill>
                <a:schemeClr val="tx1"/>
              </a:solidFill>
            </a:endParaRPr>
          </a:p>
          <a:p>
            <a:pPr marL="0" indent="0" algn="just">
              <a:buNone/>
            </a:pPr>
            <a:endParaRPr lang="de-DE" sz="1200" dirty="0">
              <a:solidFill>
                <a:schemeClr val="tx1"/>
              </a:solidFill>
            </a:endParaRPr>
          </a:p>
          <a:p>
            <a:pPr marL="0" indent="0">
              <a:buNone/>
            </a:pPr>
            <a:r>
              <a:rPr lang="de-DE" sz="1200" dirty="0">
                <a:solidFill>
                  <a:schemeClr val="tx1"/>
                </a:solidFill>
              </a:rPr>
              <a:t>Status:		</a:t>
            </a:r>
            <a:r>
              <a:rPr lang="de-DE" sz="1200" dirty="0" smtClean="0">
                <a:solidFill>
                  <a:schemeClr val="tx1"/>
                </a:solidFill>
              </a:rPr>
              <a:t>	</a:t>
            </a:r>
            <a:r>
              <a:rPr lang="en-US" sz="1200" dirty="0">
                <a:solidFill>
                  <a:schemeClr val="tx1"/>
                </a:solidFill>
              </a:rPr>
              <a:t>Determination of user needs Q4/2022 to Q2/2023</a:t>
            </a:r>
            <a:br>
              <a:rPr lang="en-US" sz="1200" dirty="0">
                <a:solidFill>
                  <a:schemeClr val="tx1"/>
                </a:solidFill>
              </a:rPr>
            </a:br>
            <a:r>
              <a:rPr lang="en-US" sz="1200" dirty="0" smtClean="0">
                <a:solidFill>
                  <a:schemeClr val="tx1"/>
                </a:solidFill>
              </a:rPr>
              <a:t>				Call </a:t>
            </a:r>
            <a:r>
              <a:rPr lang="en-US" sz="1200" dirty="0">
                <a:solidFill>
                  <a:schemeClr val="tx1"/>
                </a:solidFill>
              </a:rPr>
              <a:t>for tenders for planners Q3/2023</a:t>
            </a:r>
            <a:br>
              <a:rPr lang="en-US" sz="1200" dirty="0">
                <a:solidFill>
                  <a:schemeClr val="tx1"/>
                </a:solidFill>
              </a:rPr>
            </a:br>
            <a:r>
              <a:rPr lang="en-US" sz="1200" dirty="0" smtClean="0">
                <a:solidFill>
                  <a:schemeClr val="tx1"/>
                </a:solidFill>
              </a:rPr>
              <a:t>				Planning </a:t>
            </a:r>
            <a:r>
              <a:rPr lang="en-US" sz="1200" dirty="0">
                <a:solidFill>
                  <a:schemeClr val="tx1"/>
                </a:solidFill>
              </a:rPr>
              <a:t>up to </a:t>
            </a:r>
            <a:r>
              <a:rPr lang="en-US" sz="1200" dirty="0" smtClean="0">
                <a:solidFill>
                  <a:schemeClr val="tx1"/>
                </a:solidFill>
              </a:rPr>
              <a:t>request building permit </a:t>
            </a:r>
            <a:r>
              <a:rPr lang="en-US" sz="1200" dirty="0">
                <a:solidFill>
                  <a:schemeClr val="tx1"/>
                </a:solidFill>
              </a:rPr>
              <a:t>Q4/2024</a:t>
            </a:r>
            <a:br>
              <a:rPr lang="en-US" sz="1200" dirty="0">
                <a:solidFill>
                  <a:schemeClr val="tx1"/>
                </a:solidFill>
              </a:rPr>
            </a:br>
            <a:r>
              <a:rPr lang="en-US" sz="1200" dirty="0" smtClean="0">
                <a:solidFill>
                  <a:schemeClr val="tx1"/>
                </a:solidFill>
              </a:rPr>
              <a:t>				Building </a:t>
            </a:r>
            <a:r>
              <a:rPr lang="en-US" sz="1200" dirty="0">
                <a:solidFill>
                  <a:schemeClr val="tx1"/>
                </a:solidFill>
              </a:rPr>
              <a:t>permit Q3/2025 </a:t>
            </a:r>
            <a:r>
              <a:rPr lang="en-US" sz="1200" dirty="0" smtClean="0">
                <a:solidFill>
                  <a:schemeClr val="tx1"/>
                </a:solidFill>
              </a:rPr>
              <a:t>(3er Set </a:t>
            </a:r>
            <a:r>
              <a:rPr lang="en-US" sz="1200" dirty="0">
                <a:solidFill>
                  <a:schemeClr val="tx1"/>
                </a:solidFill>
              </a:rPr>
              <a:t>14 months!)</a:t>
            </a:r>
            <a:br>
              <a:rPr lang="en-US" sz="1200" dirty="0">
                <a:solidFill>
                  <a:schemeClr val="tx1"/>
                </a:solidFill>
              </a:rPr>
            </a:br>
            <a:r>
              <a:rPr lang="en-US" sz="1200" dirty="0" smtClean="0">
                <a:solidFill>
                  <a:schemeClr val="tx1"/>
                </a:solidFill>
              </a:rPr>
              <a:t>				Start </a:t>
            </a:r>
            <a:r>
              <a:rPr lang="en-US" sz="1200" dirty="0">
                <a:solidFill>
                  <a:schemeClr val="tx1"/>
                </a:solidFill>
              </a:rPr>
              <a:t>of construction 2026, </a:t>
            </a:r>
            <a:r>
              <a:rPr lang="en-US" sz="1200" dirty="0" smtClean="0">
                <a:solidFill>
                  <a:schemeClr val="tx1"/>
                </a:solidFill>
              </a:rPr>
              <a:t>	</a:t>
            </a:r>
          </a:p>
          <a:p>
            <a:pPr marL="0" indent="0">
              <a:buNone/>
            </a:pPr>
            <a:r>
              <a:rPr lang="en-US" sz="1200" dirty="0" smtClean="0">
                <a:solidFill>
                  <a:schemeClr val="tx1"/>
                </a:solidFill>
              </a:rPr>
              <a:t>				</a:t>
            </a:r>
            <a:r>
              <a:rPr lang="en-US" sz="1200" b="1" dirty="0" smtClean="0">
                <a:solidFill>
                  <a:srgbClr val="F62AF6"/>
                </a:solidFill>
              </a:rPr>
              <a:t>construction </a:t>
            </a:r>
            <a:r>
              <a:rPr lang="en-US" sz="1200" b="1" dirty="0">
                <a:solidFill>
                  <a:srgbClr val="F62AF6"/>
                </a:solidFill>
              </a:rPr>
              <a:t>time approx. 18 Months!</a:t>
            </a:r>
            <a:br>
              <a:rPr lang="en-US" sz="1200" b="1" dirty="0">
                <a:solidFill>
                  <a:srgbClr val="F62AF6"/>
                </a:solidFill>
              </a:rPr>
            </a:br>
            <a:r>
              <a:rPr lang="en-US" sz="1200" b="1" dirty="0" smtClean="0">
                <a:solidFill>
                  <a:srgbClr val="F62AF6"/>
                </a:solidFill>
              </a:rPr>
              <a:t>				Collision </a:t>
            </a:r>
            <a:r>
              <a:rPr lang="en-US" sz="1200" b="1" dirty="0">
                <a:solidFill>
                  <a:srgbClr val="F62AF6"/>
                </a:solidFill>
              </a:rPr>
              <a:t>with current planning </a:t>
            </a:r>
            <a:r>
              <a:rPr lang="en-US" sz="1200" b="1" dirty="0" smtClean="0">
                <a:solidFill>
                  <a:srgbClr val="F62AF6"/>
                </a:solidFill>
              </a:rPr>
              <a:t>science</a:t>
            </a:r>
            <a:r>
              <a:rPr lang="en-US" sz="1200" b="1" dirty="0">
                <a:solidFill>
                  <a:srgbClr val="F62AF6"/>
                </a:solidFill>
              </a:rPr>
              <a:t/>
            </a:r>
            <a:br>
              <a:rPr lang="en-US" sz="1200" b="1" dirty="0">
                <a:solidFill>
                  <a:srgbClr val="F62AF6"/>
                </a:solidFill>
              </a:rPr>
            </a:br>
            <a:r>
              <a:rPr lang="en-US" sz="1200" b="1" dirty="0" smtClean="0">
                <a:solidFill>
                  <a:srgbClr val="F62AF6"/>
                </a:solidFill>
              </a:rPr>
              <a:t>				and accelerator</a:t>
            </a:r>
            <a:endParaRPr lang="de-DE" sz="1200" b="1" dirty="0">
              <a:solidFill>
                <a:srgbClr val="F62AF6"/>
              </a:solidFill>
            </a:endParaRPr>
          </a:p>
        </p:txBody>
      </p:sp>
      <p:sp>
        <p:nvSpPr>
          <p:cNvPr id="11" name="Titel 1"/>
          <p:cNvSpPr txBox="1">
            <a:spLocks/>
          </p:cNvSpPr>
          <p:nvPr/>
        </p:nvSpPr>
        <p:spPr>
          <a:xfrm>
            <a:off x="317635" y="248717"/>
            <a:ext cx="6241661" cy="667008"/>
          </a:xfrm>
          <a:prstGeom prst="rect">
            <a:avLst/>
          </a:prstGeom>
        </p:spPr>
        <p:txBody>
          <a:bodyPr vert="horz" lIns="68580" tIns="34290" rIns="68580" bIns="34290" rtlCol="0" anchor="b" anchorCtr="0">
            <a:noAutofit/>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pPr marL="0" lvl="1" defTabSz="685800"/>
            <a:endParaRPr lang="de-DE" sz="2000" b="1" kern="0" dirty="0" smtClean="0">
              <a:solidFill>
                <a:sysClr val="windowText" lastClr="000000"/>
              </a:solidFill>
            </a:endParaRPr>
          </a:p>
          <a:p>
            <a:pPr marL="0" lvl="1" defTabSz="685800"/>
            <a:endParaRPr lang="de-DE" sz="2000" b="1" kern="0" dirty="0">
              <a:solidFill>
                <a:sysClr val="windowText" lastClr="000000"/>
              </a:solidFill>
            </a:endParaRPr>
          </a:p>
          <a:p>
            <a:pPr marL="0" lvl="1" defTabSz="685800"/>
            <a:r>
              <a:rPr lang="de-DE" b="1" kern="0" dirty="0" smtClean="0">
                <a:solidFill>
                  <a:sysClr val="windowText" lastClr="000000"/>
                </a:solidFill>
              </a:rPr>
              <a:t>Refurbishment </a:t>
            </a:r>
            <a:r>
              <a:rPr lang="de-DE" b="1" kern="0" dirty="0">
                <a:solidFill>
                  <a:sysClr val="windowText" lastClr="000000"/>
                </a:solidFill>
              </a:rPr>
              <a:t>SE – P1 </a:t>
            </a:r>
            <a:r>
              <a:rPr lang="de-DE" b="1" kern="0" dirty="0" err="1" smtClean="0">
                <a:solidFill>
                  <a:sysClr val="windowText" lastClr="000000"/>
                </a:solidFill>
              </a:rPr>
              <a:t>Dismantling</a:t>
            </a:r>
            <a:r>
              <a:rPr lang="de-DE" b="1" kern="0" dirty="0" smtClean="0">
                <a:solidFill>
                  <a:sysClr val="windowText" lastClr="000000"/>
                </a:solidFill>
              </a:rPr>
              <a:t> – EH_new LA24</a:t>
            </a:r>
            <a:endParaRPr lang="de-DE" b="1" kern="0" dirty="0">
              <a:solidFill>
                <a:sysClr val="windowText" lastClr="000000"/>
              </a:solidFill>
            </a:endParaRPr>
          </a:p>
          <a:p>
            <a:pPr marL="0" lvl="1" defTabSz="685800"/>
            <a:r>
              <a:rPr lang="de-DE" sz="1000" b="1" kern="0" dirty="0" err="1" smtClean="0">
                <a:solidFill>
                  <a:schemeClr val="bg1">
                    <a:lumMod val="50000"/>
                  </a:schemeClr>
                </a:solidFill>
              </a:rPr>
              <a:t>BAU_Uwe</a:t>
            </a:r>
            <a:r>
              <a:rPr lang="de-DE" sz="1000" b="1" kern="0" dirty="0" smtClean="0">
                <a:solidFill>
                  <a:schemeClr val="bg1">
                    <a:lumMod val="50000"/>
                  </a:schemeClr>
                </a:solidFill>
              </a:rPr>
              <a:t> Fabig </a:t>
            </a:r>
            <a:r>
              <a:rPr lang="de-DE" sz="1000" b="1" kern="0" dirty="0">
                <a:solidFill>
                  <a:schemeClr val="bg1">
                    <a:lumMod val="50000"/>
                  </a:schemeClr>
                </a:solidFill>
              </a:rPr>
              <a:t>/ </a:t>
            </a:r>
            <a:r>
              <a:rPr lang="de-DE" sz="1000" b="1" kern="0" dirty="0" smtClean="0">
                <a:solidFill>
                  <a:schemeClr val="bg1">
                    <a:lumMod val="50000"/>
                  </a:schemeClr>
                </a:solidFill>
              </a:rPr>
              <a:t>Anne Giesler </a:t>
            </a:r>
            <a:endParaRPr lang="de-DE" sz="1000" b="1" kern="0" dirty="0">
              <a:solidFill>
                <a:sysClr val="windowText" lastClr="000000"/>
              </a:solidFill>
            </a:endParaRPr>
          </a:p>
        </p:txBody>
      </p:sp>
      <p:pic>
        <p:nvPicPr>
          <p:cNvPr id="2" name="Grafik 1"/>
          <p:cNvPicPr>
            <a:picLocks noChangeAspect="1"/>
          </p:cNvPicPr>
          <p:nvPr/>
        </p:nvPicPr>
        <p:blipFill>
          <a:blip r:embed="rId3"/>
          <a:stretch>
            <a:fillRect/>
          </a:stretch>
        </p:blipFill>
        <p:spPr>
          <a:xfrm>
            <a:off x="5118866" y="2004365"/>
            <a:ext cx="3816456" cy="2688187"/>
          </a:xfrm>
          <a:prstGeom prst="rect">
            <a:avLst/>
          </a:prstGeom>
        </p:spPr>
      </p:pic>
    </p:spTree>
    <p:extLst>
      <p:ext uri="{BB962C8B-B14F-4D97-AF65-F5344CB8AC3E}">
        <p14:creationId xmlns:p14="http://schemas.microsoft.com/office/powerpoint/2010/main" val="2458923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ormAutofit/>
          </a:bodyPr>
          <a:lstStyle/>
          <a:p>
            <a:pPr marL="0" indent="0">
              <a:buNone/>
            </a:pPr>
            <a:r>
              <a:rPr lang="en-US" sz="1200" b="1" dirty="0">
                <a:solidFill>
                  <a:schemeClr val="tx1"/>
                </a:solidFill>
              </a:rPr>
              <a:t>Reasons for the repair measures:</a:t>
            </a:r>
            <a:br>
              <a:rPr lang="en-US" sz="1200" b="1" dirty="0">
                <a:solidFill>
                  <a:schemeClr val="tx1"/>
                </a:solidFill>
              </a:rPr>
            </a:br>
            <a:endParaRPr lang="en-US" sz="1200" b="1" dirty="0" smtClean="0">
              <a:solidFill>
                <a:schemeClr val="tx1"/>
              </a:solidFill>
            </a:endParaRPr>
          </a:p>
          <a:p>
            <a:pPr>
              <a:buFont typeface="Wingdings" panose="05000000000000000000" pitchFamily="2" charset="2"/>
              <a:buChar char="§"/>
            </a:pPr>
            <a:r>
              <a:rPr lang="en-US" sz="1200" dirty="0" smtClean="0">
                <a:solidFill>
                  <a:schemeClr val="tx1"/>
                </a:solidFill>
              </a:rPr>
              <a:t>During </a:t>
            </a:r>
            <a:r>
              <a:rPr lang="en-US" sz="1200" dirty="0">
                <a:solidFill>
                  <a:schemeClr val="tx1"/>
                </a:solidFill>
              </a:rPr>
              <a:t>the special construction inspections (SBK) and hazard prevention shows (GVS) carried out by the authorities from 2019, significant fire protection and safety deficiencies on the GSI Campus were revealed</a:t>
            </a:r>
            <a:r>
              <a:rPr lang="en-US" sz="1200" dirty="0" smtClean="0">
                <a:solidFill>
                  <a:schemeClr val="tx1"/>
                </a:solidFill>
              </a:rPr>
              <a:t>.</a:t>
            </a:r>
          </a:p>
          <a:p>
            <a:pPr>
              <a:buFont typeface="Wingdings" panose="05000000000000000000" pitchFamily="2" charset="2"/>
              <a:buChar char="§"/>
            </a:pPr>
            <a:r>
              <a:rPr lang="en-US" sz="1200" dirty="0" smtClean="0">
                <a:solidFill>
                  <a:schemeClr val="tx1"/>
                </a:solidFill>
              </a:rPr>
              <a:t>Due </a:t>
            </a:r>
            <a:r>
              <a:rPr lang="en-US" sz="1200" dirty="0">
                <a:solidFill>
                  <a:schemeClr val="tx1"/>
                </a:solidFill>
              </a:rPr>
              <a:t>to the year of construction of the “Ur-GSI”, the building stock and the permit documents clearly differ from today’s fire protection and safety standards. The building inspectorate and fire brigade require the GSI to correct these significant safety deficiencies “immediately” in order to ensure safe operation</a:t>
            </a:r>
            <a:r>
              <a:rPr lang="en-US" sz="1200" dirty="0" smtClean="0">
                <a:solidFill>
                  <a:schemeClr val="tx1"/>
                </a:solidFill>
              </a:rPr>
              <a:t>.</a:t>
            </a:r>
          </a:p>
          <a:p>
            <a:pPr>
              <a:buFont typeface="Wingdings" panose="05000000000000000000" pitchFamily="2" charset="2"/>
              <a:buChar char="§"/>
            </a:pPr>
            <a:r>
              <a:rPr lang="en-US" sz="1200" b="1" dirty="0" smtClean="0">
                <a:solidFill>
                  <a:schemeClr val="tx1"/>
                </a:solidFill>
              </a:rPr>
              <a:t>The </a:t>
            </a:r>
            <a:r>
              <a:rPr lang="en-US" sz="1200" b="1" dirty="0">
                <a:solidFill>
                  <a:schemeClr val="tx1"/>
                </a:solidFill>
              </a:rPr>
              <a:t>resulting construction measures must have commenced before FAIR is put into </a:t>
            </a:r>
            <a:r>
              <a:rPr lang="en-US" sz="1200" b="1" dirty="0" smtClean="0">
                <a:solidFill>
                  <a:schemeClr val="tx1"/>
                </a:solidFill>
              </a:rPr>
              <a:t>operation</a:t>
            </a:r>
            <a:r>
              <a:rPr lang="de-DE" sz="1200" b="1" dirty="0" smtClean="0">
                <a:solidFill>
                  <a:schemeClr val="tx1"/>
                </a:solidFill>
              </a:rPr>
              <a:t>. </a:t>
            </a:r>
            <a:endParaRPr lang="de-DE" sz="1200" b="1" dirty="0">
              <a:solidFill>
                <a:schemeClr val="tx1"/>
              </a:solidFill>
            </a:endParaRPr>
          </a:p>
          <a:p>
            <a:endParaRPr lang="de-DE" sz="1200" b="1" dirty="0">
              <a:solidFill>
                <a:schemeClr val="tx1"/>
              </a:solidFill>
            </a:endParaRPr>
          </a:p>
          <a:p>
            <a:endParaRPr lang="de-DE" sz="1200" dirty="0">
              <a:solidFill>
                <a:schemeClr val="tx1"/>
              </a:solidFill>
            </a:endParaRPr>
          </a:p>
          <a:p>
            <a:pPr marL="0" indent="0">
              <a:buNone/>
            </a:pPr>
            <a:r>
              <a:rPr lang="en-US" sz="1200" b="1" dirty="0">
                <a:solidFill>
                  <a:schemeClr val="tx1"/>
                </a:solidFill>
              </a:rPr>
              <a:t>What has been achieved to date:</a:t>
            </a:r>
            <a:br>
              <a:rPr lang="en-US" sz="1200" b="1" dirty="0">
                <a:solidFill>
                  <a:schemeClr val="tx1"/>
                </a:solidFill>
              </a:rPr>
            </a:br>
            <a:endParaRPr lang="en-US" sz="1200" b="1" dirty="0" smtClean="0">
              <a:solidFill>
                <a:schemeClr val="tx1"/>
              </a:solidFill>
            </a:endParaRPr>
          </a:p>
          <a:p>
            <a:pPr>
              <a:buClr>
                <a:srgbClr val="00B050"/>
              </a:buClr>
              <a:buFont typeface="Wingdings" panose="05000000000000000000" pitchFamily="2" charset="2"/>
              <a:buChar char="ü"/>
            </a:pPr>
            <a:r>
              <a:rPr lang="en-US" sz="1200" dirty="0">
                <a:solidFill>
                  <a:schemeClr val="tx1"/>
                </a:solidFill>
              </a:rPr>
              <a:t>Some of the defects identified and logged by the fire brigade could be rectified in small emergency measures.</a:t>
            </a:r>
            <a:br>
              <a:rPr lang="en-US" sz="1200" dirty="0">
                <a:solidFill>
                  <a:schemeClr val="tx1"/>
                </a:solidFill>
              </a:rPr>
            </a:br>
            <a:endParaRPr lang="en-US" sz="1200" dirty="0" smtClean="0">
              <a:solidFill>
                <a:schemeClr val="tx1"/>
              </a:solidFill>
            </a:endParaRPr>
          </a:p>
          <a:p>
            <a:pPr>
              <a:buClr>
                <a:srgbClr val="00B050"/>
              </a:buClr>
              <a:buFont typeface="Wingdings" panose="05000000000000000000" pitchFamily="2" charset="2"/>
              <a:buChar char="ü"/>
            </a:pPr>
            <a:r>
              <a:rPr lang="en-US" sz="1200" dirty="0" smtClean="0">
                <a:solidFill>
                  <a:schemeClr val="tx1"/>
                </a:solidFill>
              </a:rPr>
              <a:t>For </a:t>
            </a:r>
            <a:r>
              <a:rPr lang="en-US" sz="1200" dirty="0">
                <a:solidFill>
                  <a:schemeClr val="tx1"/>
                </a:solidFill>
              </a:rPr>
              <a:t>some of the buildings and facilities on the campus, building permits have already been updated and necessary structural measures have been implemented (LWH,TVH,AR,G01 etc. ).</a:t>
            </a:r>
            <a:endParaRPr lang="de-DE" sz="1200" dirty="0">
              <a:solidFill>
                <a:schemeClr val="tx1"/>
              </a:solidFill>
            </a:endParaRPr>
          </a:p>
        </p:txBody>
      </p:sp>
      <p:sp>
        <p:nvSpPr>
          <p:cNvPr id="4" name="Textplatzhalter 3"/>
          <p:cNvSpPr>
            <a:spLocks noGrp="1"/>
          </p:cNvSpPr>
          <p:nvPr>
            <p:ph type="body" sz="quarter" idx="13"/>
          </p:nvPr>
        </p:nvSpPr>
        <p:spPr>
          <a:xfrm>
            <a:off x="317634" y="130629"/>
            <a:ext cx="6423232" cy="701284"/>
          </a:xfrm>
        </p:spPr>
        <p:txBody>
          <a:bodyPr/>
          <a:lstStyle/>
          <a:p>
            <a:r>
              <a:rPr lang="de-DE" dirty="0" smtClean="0">
                <a:solidFill>
                  <a:srgbClr val="0070C0"/>
                </a:solidFill>
              </a:rPr>
              <a:t>Construction law </a:t>
            </a:r>
            <a:r>
              <a:rPr lang="de-DE" dirty="0" err="1" smtClean="0">
                <a:solidFill>
                  <a:srgbClr val="0070C0"/>
                </a:solidFill>
              </a:rPr>
              <a:t>upgrading</a:t>
            </a:r>
            <a:r>
              <a:rPr lang="de-DE" dirty="0" smtClean="0">
                <a:solidFill>
                  <a:srgbClr val="0070C0"/>
                </a:solidFill>
              </a:rPr>
              <a:t> </a:t>
            </a:r>
            <a:r>
              <a:rPr lang="de-DE" dirty="0" err="1" smtClean="0">
                <a:solidFill>
                  <a:srgbClr val="0070C0"/>
                </a:solidFill>
              </a:rPr>
              <a:t>acceleration-buildings</a:t>
            </a:r>
            <a:r>
              <a:rPr lang="de-DE" dirty="0" smtClean="0">
                <a:solidFill>
                  <a:srgbClr val="0070C0"/>
                </a:solidFill>
              </a:rPr>
              <a:t> </a:t>
            </a:r>
          </a:p>
          <a:p>
            <a:r>
              <a:rPr lang="de-DE" dirty="0">
                <a:solidFill>
                  <a:srgbClr val="0070C0"/>
                </a:solidFill>
              </a:rPr>
              <a:t>(</a:t>
            </a:r>
            <a:r>
              <a:rPr lang="de-DE" dirty="0" smtClean="0">
                <a:solidFill>
                  <a:srgbClr val="0070C0"/>
                </a:solidFill>
              </a:rPr>
              <a:t>construction from 2026-20xx)</a:t>
            </a:r>
            <a:endParaRPr lang="de-DE" dirty="0">
              <a:solidFill>
                <a:srgbClr val="0070C0"/>
              </a:solidFill>
            </a:endParaRPr>
          </a:p>
        </p:txBody>
      </p:sp>
    </p:spTree>
    <p:extLst>
      <p:ext uri="{BB962C8B-B14F-4D97-AF65-F5344CB8AC3E}">
        <p14:creationId xmlns:p14="http://schemas.microsoft.com/office/powerpoint/2010/main" val="287065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ormAutofit/>
          </a:bodyPr>
          <a:lstStyle/>
          <a:p>
            <a:pPr marL="0" indent="0">
              <a:buNone/>
            </a:pPr>
            <a:r>
              <a:rPr lang="de-DE" sz="1200" b="1" dirty="0" smtClean="0">
                <a:solidFill>
                  <a:schemeClr val="tx1"/>
                </a:solidFill>
              </a:rPr>
              <a:t>Next steps:</a:t>
            </a:r>
            <a:endParaRPr lang="de-DE" sz="1200" b="1" dirty="0">
              <a:solidFill>
                <a:schemeClr val="tx1"/>
              </a:solidFill>
            </a:endParaRPr>
          </a:p>
          <a:p>
            <a:r>
              <a:rPr lang="en-US" sz="1200" dirty="0">
                <a:solidFill>
                  <a:schemeClr val="tx1"/>
                </a:solidFill>
              </a:rPr>
              <a:t>In the next step, BAU will </a:t>
            </a:r>
            <a:r>
              <a:rPr lang="en-US" sz="1200" dirty="0" smtClean="0">
                <a:solidFill>
                  <a:schemeClr val="tx1"/>
                </a:solidFill>
              </a:rPr>
              <a:t>continuously work </a:t>
            </a:r>
            <a:r>
              <a:rPr lang="en-US" sz="1200" dirty="0">
                <a:solidFill>
                  <a:schemeClr val="tx1"/>
                </a:solidFill>
              </a:rPr>
              <a:t>hard on updating the building permits and safety technology, especially in the </a:t>
            </a:r>
            <a:r>
              <a:rPr lang="en-US" sz="1200" dirty="0" smtClean="0">
                <a:solidFill>
                  <a:schemeClr val="tx1"/>
                </a:solidFill>
              </a:rPr>
              <a:t>accelerator areas.</a:t>
            </a:r>
          </a:p>
          <a:p>
            <a:r>
              <a:rPr lang="en-US" sz="1200" dirty="0" smtClean="0">
                <a:solidFill>
                  <a:schemeClr val="tx1"/>
                </a:solidFill>
              </a:rPr>
              <a:t>FAM_BAU </a:t>
            </a:r>
            <a:r>
              <a:rPr lang="en-US" sz="1200" dirty="0">
                <a:solidFill>
                  <a:schemeClr val="tx1"/>
                </a:solidFill>
              </a:rPr>
              <a:t>developed a comprehensive fire protection concept for the first section (ion sources in the BH building up to the old EH experimental hall) and </a:t>
            </a:r>
            <a:r>
              <a:rPr lang="en-US" sz="1200" dirty="0" smtClean="0">
                <a:solidFill>
                  <a:schemeClr val="tx1"/>
                </a:solidFill>
              </a:rPr>
              <a:t>finalized </a:t>
            </a:r>
            <a:r>
              <a:rPr lang="en-US" sz="1200" dirty="0">
                <a:solidFill>
                  <a:schemeClr val="tx1"/>
                </a:solidFill>
              </a:rPr>
              <a:t>it with the authorities</a:t>
            </a:r>
            <a:r>
              <a:rPr lang="en-US" sz="1200" dirty="0" smtClean="0">
                <a:solidFill>
                  <a:schemeClr val="tx1"/>
                </a:solidFill>
              </a:rPr>
              <a:t>.</a:t>
            </a:r>
          </a:p>
          <a:p>
            <a:pPr marL="0" indent="0">
              <a:buNone/>
            </a:pPr>
            <a:r>
              <a:rPr lang="en-US" sz="1200" dirty="0" smtClean="0">
                <a:solidFill>
                  <a:schemeClr val="tx1"/>
                </a:solidFill>
              </a:rPr>
              <a:t>	note: The </a:t>
            </a:r>
            <a:r>
              <a:rPr lang="en-US" sz="1200" dirty="0">
                <a:solidFill>
                  <a:schemeClr val="tx1"/>
                </a:solidFill>
              </a:rPr>
              <a:t>resulting measures in EH </a:t>
            </a:r>
            <a:r>
              <a:rPr lang="en-US" sz="1200" dirty="0" smtClean="0">
                <a:solidFill>
                  <a:schemeClr val="tx1"/>
                </a:solidFill>
              </a:rPr>
              <a:t>are </a:t>
            </a:r>
            <a:r>
              <a:rPr lang="en-US" sz="1200" dirty="0">
                <a:solidFill>
                  <a:schemeClr val="tx1"/>
                </a:solidFill>
              </a:rPr>
              <a:t>located in the SE project due to the need to replace the LA24 and are not </a:t>
            </a:r>
            <a:r>
              <a:rPr lang="en-US" sz="1200" dirty="0" smtClean="0">
                <a:solidFill>
                  <a:schemeClr val="tx1"/>
                </a:solidFill>
              </a:rPr>
              <a:t>  	included </a:t>
            </a:r>
            <a:r>
              <a:rPr lang="en-US" sz="1200" dirty="0">
                <a:solidFill>
                  <a:schemeClr val="tx1"/>
                </a:solidFill>
              </a:rPr>
              <a:t>in </a:t>
            </a:r>
            <a:r>
              <a:rPr lang="en-US" sz="1200" dirty="0" smtClean="0">
                <a:solidFill>
                  <a:schemeClr val="tx1"/>
                </a:solidFill>
              </a:rPr>
              <a:t>this new  </a:t>
            </a:r>
            <a:r>
              <a:rPr lang="en-US" sz="1200" dirty="0">
                <a:solidFill>
                  <a:schemeClr val="tx1"/>
                </a:solidFill>
              </a:rPr>
              <a:t>AI measures</a:t>
            </a:r>
            <a:r>
              <a:rPr lang="en-US" sz="1200" dirty="0" smtClean="0">
                <a:solidFill>
                  <a:schemeClr val="tx1"/>
                </a:solidFill>
              </a:rPr>
              <a:t>. (“</a:t>
            </a:r>
            <a:r>
              <a:rPr lang="en-US" sz="1200" dirty="0" err="1" smtClean="0">
                <a:solidFill>
                  <a:schemeClr val="tx1"/>
                </a:solidFill>
              </a:rPr>
              <a:t>Verursacherprinzip</a:t>
            </a:r>
            <a:r>
              <a:rPr lang="en-US" sz="1200" dirty="0" smtClean="0">
                <a:solidFill>
                  <a:schemeClr val="tx1"/>
                </a:solidFill>
              </a:rPr>
              <a:t>”)</a:t>
            </a:r>
          </a:p>
          <a:p>
            <a:r>
              <a:rPr lang="en-US" sz="1200" dirty="0" smtClean="0">
                <a:solidFill>
                  <a:schemeClr val="tx1"/>
                </a:solidFill>
              </a:rPr>
              <a:t>The </a:t>
            </a:r>
            <a:r>
              <a:rPr lang="en-US" sz="1200" dirty="0">
                <a:solidFill>
                  <a:schemeClr val="tx1"/>
                </a:solidFill>
              </a:rPr>
              <a:t>fire protection and safety concepts of </a:t>
            </a:r>
            <a:r>
              <a:rPr lang="en-US" sz="1200" dirty="0" smtClean="0">
                <a:solidFill>
                  <a:schemeClr val="tx1"/>
                </a:solidFill>
              </a:rPr>
              <a:t>the new </a:t>
            </a:r>
            <a:r>
              <a:rPr lang="en-US" sz="1200" dirty="0">
                <a:solidFill>
                  <a:schemeClr val="tx1"/>
                </a:solidFill>
              </a:rPr>
              <a:t>measures 2 and 3 </a:t>
            </a:r>
            <a:r>
              <a:rPr lang="en-US" sz="1200" dirty="0" smtClean="0">
                <a:solidFill>
                  <a:schemeClr val="tx1"/>
                </a:solidFill>
              </a:rPr>
              <a:t>will be </a:t>
            </a:r>
            <a:r>
              <a:rPr lang="en-US" sz="1200" dirty="0">
                <a:solidFill>
                  <a:schemeClr val="tx1"/>
                </a:solidFill>
              </a:rPr>
              <a:t>successively commissioned.</a:t>
            </a:r>
            <a:endParaRPr lang="de-DE" sz="1200" dirty="0">
              <a:solidFill>
                <a:schemeClr val="tx1"/>
              </a:solidFill>
            </a:endParaRPr>
          </a:p>
          <a:p>
            <a:endParaRPr lang="de-DE" sz="1200" dirty="0" smtClean="0">
              <a:solidFill>
                <a:schemeClr val="tx1"/>
              </a:solidFill>
            </a:endParaRPr>
          </a:p>
          <a:p>
            <a:r>
              <a:rPr lang="en-US" sz="1200" dirty="0">
                <a:solidFill>
                  <a:srgbClr val="0070C0"/>
                </a:solidFill>
              </a:rPr>
              <a:t>Estimated cost of approx. €22. 5 </a:t>
            </a:r>
            <a:r>
              <a:rPr lang="en-US" sz="1200" dirty="0" smtClean="0">
                <a:solidFill>
                  <a:srgbClr val="0070C0"/>
                </a:solidFill>
              </a:rPr>
              <a:t>million</a:t>
            </a:r>
          </a:p>
          <a:p>
            <a:endParaRPr lang="en-US" sz="1200" dirty="0" smtClean="0">
              <a:solidFill>
                <a:schemeClr val="tx1"/>
              </a:solidFill>
            </a:endParaRPr>
          </a:p>
          <a:p>
            <a:r>
              <a:rPr lang="en-US" sz="1200" dirty="0" smtClean="0">
                <a:solidFill>
                  <a:schemeClr val="tx1"/>
                </a:solidFill>
              </a:rPr>
              <a:t>“</a:t>
            </a:r>
            <a:r>
              <a:rPr lang="en-US" sz="1200" dirty="0">
                <a:solidFill>
                  <a:schemeClr val="tx1"/>
                </a:solidFill>
              </a:rPr>
              <a:t>Further remediation measures” (so far amounting to €20 million) have been included in the WI-Plan_2024 and will be taken into account in the </a:t>
            </a:r>
            <a:r>
              <a:rPr lang="en-US" sz="1200" dirty="0" smtClean="0">
                <a:solidFill>
                  <a:schemeClr val="tx1"/>
                </a:solidFill>
              </a:rPr>
              <a:t>GFP_2023</a:t>
            </a:r>
            <a:r>
              <a:rPr lang="en-US" sz="1200" dirty="0">
                <a:solidFill>
                  <a:schemeClr val="tx1"/>
                </a:solidFill>
              </a:rPr>
              <a:t>; funding has yet to be </a:t>
            </a:r>
            <a:r>
              <a:rPr lang="en-US" sz="1200" dirty="0" smtClean="0">
                <a:solidFill>
                  <a:schemeClr val="tx1"/>
                </a:solidFill>
              </a:rPr>
              <a:t>secured</a:t>
            </a:r>
          </a:p>
          <a:p>
            <a:r>
              <a:rPr lang="en-US" sz="1200" dirty="0" smtClean="0">
                <a:solidFill>
                  <a:schemeClr val="tx1"/>
                </a:solidFill>
              </a:rPr>
              <a:t>Background </a:t>
            </a:r>
            <a:r>
              <a:rPr lang="en-US" sz="1200" dirty="0">
                <a:solidFill>
                  <a:schemeClr val="tx1"/>
                </a:solidFill>
              </a:rPr>
              <a:t>and reasons have already been set out in previous AR reports (see “short-term measures up to 2025”)</a:t>
            </a:r>
            <a:br>
              <a:rPr lang="en-US" sz="1200" dirty="0">
                <a:solidFill>
                  <a:schemeClr val="tx1"/>
                </a:solidFill>
              </a:rPr>
            </a:br>
            <a:r>
              <a:rPr lang="en-US" sz="1200" dirty="0">
                <a:solidFill>
                  <a:schemeClr val="tx1"/>
                </a:solidFill>
              </a:rPr>
              <a:t>Presentation in the Management Board at the 5_Baukonferenz</a:t>
            </a:r>
            <a:br>
              <a:rPr lang="en-US" sz="1200" dirty="0">
                <a:solidFill>
                  <a:schemeClr val="tx1"/>
                </a:solidFill>
              </a:rPr>
            </a:br>
            <a:endParaRPr lang="en-US" sz="1200" dirty="0" smtClean="0">
              <a:solidFill>
                <a:schemeClr val="tx1"/>
              </a:solidFill>
            </a:endParaRPr>
          </a:p>
          <a:p>
            <a:r>
              <a:rPr lang="en-US" sz="1200" dirty="0" smtClean="0">
                <a:solidFill>
                  <a:srgbClr val="0070C0"/>
                </a:solidFill>
              </a:rPr>
              <a:t>AR </a:t>
            </a:r>
            <a:r>
              <a:rPr lang="en-US" sz="1200" dirty="0">
                <a:solidFill>
                  <a:srgbClr val="0070C0"/>
                </a:solidFill>
              </a:rPr>
              <a:t>111 Proposal for a decision</a:t>
            </a:r>
            <a:endParaRPr lang="de-DE" sz="1200" dirty="0">
              <a:solidFill>
                <a:srgbClr val="0070C0"/>
              </a:solidFill>
            </a:endParaRPr>
          </a:p>
        </p:txBody>
      </p:sp>
      <p:sp>
        <p:nvSpPr>
          <p:cNvPr id="4" name="Textplatzhalter 3"/>
          <p:cNvSpPr>
            <a:spLocks noGrp="1"/>
          </p:cNvSpPr>
          <p:nvPr>
            <p:ph type="body" sz="quarter" idx="13"/>
          </p:nvPr>
        </p:nvSpPr>
        <p:spPr>
          <a:xfrm>
            <a:off x="317634" y="64793"/>
            <a:ext cx="7180446" cy="701284"/>
          </a:xfrm>
        </p:spPr>
        <p:txBody>
          <a:bodyPr/>
          <a:lstStyle/>
          <a:p>
            <a:r>
              <a:rPr lang="de-DE" dirty="0">
                <a:solidFill>
                  <a:srgbClr val="0070C0"/>
                </a:solidFill>
              </a:rPr>
              <a:t>Construction law </a:t>
            </a:r>
            <a:r>
              <a:rPr lang="de-DE" dirty="0" err="1">
                <a:solidFill>
                  <a:srgbClr val="0070C0"/>
                </a:solidFill>
              </a:rPr>
              <a:t>upgrading</a:t>
            </a:r>
            <a:r>
              <a:rPr lang="de-DE" dirty="0">
                <a:solidFill>
                  <a:srgbClr val="0070C0"/>
                </a:solidFill>
              </a:rPr>
              <a:t> </a:t>
            </a:r>
            <a:r>
              <a:rPr lang="de-DE" dirty="0" err="1">
                <a:solidFill>
                  <a:srgbClr val="0070C0"/>
                </a:solidFill>
              </a:rPr>
              <a:t>acceleration-buildings</a:t>
            </a:r>
            <a:r>
              <a:rPr lang="de-DE" dirty="0">
                <a:solidFill>
                  <a:srgbClr val="0070C0"/>
                </a:solidFill>
              </a:rPr>
              <a:t> </a:t>
            </a:r>
          </a:p>
          <a:p>
            <a:r>
              <a:rPr lang="de-DE" dirty="0">
                <a:solidFill>
                  <a:srgbClr val="0070C0"/>
                </a:solidFill>
              </a:rPr>
              <a:t>(construction from 2026-20xx)</a:t>
            </a:r>
          </a:p>
        </p:txBody>
      </p:sp>
    </p:spTree>
    <p:extLst>
      <p:ext uri="{BB962C8B-B14F-4D97-AF65-F5344CB8AC3E}">
        <p14:creationId xmlns:p14="http://schemas.microsoft.com/office/powerpoint/2010/main" val="603883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a:t>Presentation of the construction projects that have an impact on the scientific </a:t>
            </a:r>
            <a:r>
              <a:rPr lang="en-US" dirty="0" smtClean="0"/>
              <a:t>operations </a:t>
            </a:r>
            <a:r>
              <a:rPr lang="en-US" dirty="0"/>
              <a:t>(clashes of dates, spatial limitations, etc. )</a:t>
            </a:r>
            <a:endParaRPr lang="de-DE" dirty="0" smtClean="0"/>
          </a:p>
          <a:p>
            <a:pPr lvl="1"/>
            <a:endParaRPr lang="de-DE" dirty="0" smtClean="0"/>
          </a:p>
          <a:p>
            <a:pPr lvl="1"/>
            <a:r>
              <a:rPr lang="de-DE" dirty="0" err="1" smtClean="0"/>
              <a:t>GaF-Measure</a:t>
            </a:r>
            <a:r>
              <a:rPr lang="de-DE" dirty="0" smtClean="0"/>
              <a:t> </a:t>
            </a:r>
            <a:r>
              <a:rPr lang="de-DE" dirty="0"/>
              <a:t>Nr.11 Upgrade SIS18 </a:t>
            </a:r>
            <a:r>
              <a:rPr lang="de-DE" dirty="0" smtClean="0"/>
              <a:t> </a:t>
            </a:r>
          </a:p>
          <a:p>
            <a:pPr lvl="1"/>
            <a:endParaRPr lang="de-DE" dirty="0"/>
          </a:p>
          <a:p>
            <a:pPr lvl="1"/>
            <a:r>
              <a:rPr lang="en-US" dirty="0"/>
              <a:t>Building </a:t>
            </a:r>
            <a:r>
              <a:rPr lang="en-US" dirty="0" smtClean="0"/>
              <a:t>permission </a:t>
            </a:r>
            <a:r>
              <a:rPr lang="en-US" dirty="0"/>
              <a:t>and fire </a:t>
            </a:r>
            <a:r>
              <a:rPr lang="en-US" dirty="0" smtClean="0"/>
              <a:t>protection </a:t>
            </a:r>
            <a:r>
              <a:rPr lang="de-DE" dirty="0" smtClean="0"/>
              <a:t>measures:</a:t>
            </a:r>
          </a:p>
          <a:p>
            <a:pPr lvl="2"/>
            <a:r>
              <a:rPr lang="de-DE" dirty="0"/>
              <a:t>Linear accelerator BH-VR/TU/SH1-4 + (EH</a:t>
            </a:r>
            <a:r>
              <a:rPr lang="de-DE" dirty="0" smtClean="0"/>
              <a:t>)</a:t>
            </a:r>
          </a:p>
          <a:p>
            <a:pPr lvl="2"/>
            <a:r>
              <a:rPr lang="de-DE" dirty="0"/>
              <a:t>Building </a:t>
            </a:r>
            <a:r>
              <a:rPr lang="de-DE" dirty="0" smtClean="0"/>
              <a:t>BG</a:t>
            </a:r>
          </a:p>
          <a:p>
            <a:pPr lvl="2"/>
            <a:r>
              <a:rPr lang="de-DE" dirty="0" smtClean="0"/>
              <a:t>Experimental halls TR/EX/TH </a:t>
            </a:r>
          </a:p>
          <a:p>
            <a:pPr marL="342900" lvl="1" indent="0">
              <a:buNone/>
            </a:pPr>
            <a:endParaRPr lang="de-DE" dirty="0" smtClean="0"/>
          </a:p>
          <a:p>
            <a:pPr lvl="1"/>
            <a:r>
              <a:rPr lang="en-US" dirty="0" smtClean="0"/>
              <a:t>Refurbishment </a:t>
            </a:r>
            <a:r>
              <a:rPr lang="en-US" dirty="0"/>
              <a:t>of EH and replacement of LA24</a:t>
            </a:r>
            <a:endParaRPr lang="de-DE" dirty="0" smtClean="0"/>
          </a:p>
          <a:p>
            <a:endParaRPr lang="de-DE" dirty="0"/>
          </a:p>
          <a:p>
            <a:endParaRPr lang="de-DE" dirty="0"/>
          </a:p>
        </p:txBody>
      </p:sp>
      <p:sp>
        <p:nvSpPr>
          <p:cNvPr id="3" name="Titel 2"/>
          <p:cNvSpPr>
            <a:spLocks noGrp="1"/>
          </p:cNvSpPr>
          <p:nvPr>
            <p:ph type="title"/>
          </p:nvPr>
        </p:nvSpPr>
        <p:spPr/>
        <p:txBody>
          <a:bodyPr/>
          <a:lstStyle/>
          <a:p>
            <a:r>
              <a:rPr lang="de-DE" dirty="0" smtClean="0"/>
              <a:t>Necessary construction measures to achieve building permission/ conformity </a:t>
            </a:r>
            <a:endParaRPr lang="de-DE" dirty="0"/>
          </a:p>
        </p:txBody>
      </p:sp>
    </p:spTree>
    <p:extLst>
      <p:ext uri="{BB962C8B-B14F-4D97-AF65-F5344CB8AC3E}">
        <p14:creationId xmlns:p14="http://schemas.microsoft.com/office/powerpoint/2010/main" val="3169954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3"/>
          </p:nvPr>
        </p:nvSpPr>
        <p:spPr/>
        <p:txBody>
          <a:bodyPr/>
          <a:lstStyle/>
          <a:p>
            <a:r>
              <a:rPr lang="de-DE" dirty="0" smtClean="0"/>
              <a:t>Thank you very much for your attention!</a:t>
            </a:r>
            <a:endParaRPr lang="de-DE" dirty="0"/>
          </a:p>
        </p:txBody>
      </p:sp>
      <p:pic>
        <p:nvPicPr>
          <p:cNvPr id="13" name="Grafik 12"/>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875473" y="1037771"/>
            <a:ext cx="5398452" cy="3837195"/>
          </a:xfrm>
          <a:prstGeom prst="rect">
            <a:avLst/>
          </a:prstGeom>
          <a:ln w="3175">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2409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Upgrade SIS18 inside the transfer hall</a:t>
            </a:r>
            <a:endParaRPr lang="de-DE" dirty="0"/>
          </a:p>
        </p:txBody>
      </p:sp>
      <p:pic>
        <p:nvPicPr>
          <p:cNvPr id="5" name="Grafik 4"/>
          <p:cNvPicPr>
            <a:picLocks noChangeAspect="1"/>
          </p:cNvPicPr>
          <p:nvPr/>
        </p:nvPicPr>
        <p:blipFill>
          <a:blip r:embed="rId3"/>
          <a:stretch>
            <a:fillRect/>
          </a:stretch>
        </p:blipFill>
        <p:spPr>
          <a:xfrm rot="16200000">
            <a:off x="2708816" y="-275180"/>
            <a:ext cx="3739740" cy="6237525"/>
          </a:xfrm>
          <a:prstGeom prst="rect">
            <a:avLst/>
          </a:prstGeom>
        </p:spPr>
      </p:pic>
      <p:sp>
        <p:nvSpPr>
          <p:cNvPr id="7" name="Textfeld 6"/>
          <p:cNvSpPr txBox="1"/>
          <p:nvPr/>
        </p:nvSpPr>
        <p:spPr>
          <a:xfrm>
            <a:off x="3482340" y="2085201"/>
            <a:ext cx="2248899" cy="530915"/>
          </a:xfrm>
          <a:prstGeom prst="rect">
            <a:avLst/>
          </a:prstGeom>
          <a:solidFill>
            <a:schemeClr val="bg1">
              <a:alpha val="55000"/>
            </a:schemeClr>
          </a:solidFill>
        </p:spPr>
        <p:txBody>
          <a:bodyPr vert="horz" wrap="square" lIns="68580" tIns="34290" rIns="68580" bIns="34290" rtlCol="0" anchor="t">
            <a:spAutoFit/>
          </a:bodyPr>
          <a:lstStyle/>
          <a:p>
            <a:r>
              <a:rPr lang="de-DE" sz="1000" dirty="0"/>
              <a:t>Upgrade SIS18  </a:t>
            </a:r>
          </a:p>
          <a:p>
            <a:r>
              <a:rPr lang="de-DE" sz="1000" dirty="0" err="1" smtClean="0"/>
              <a:t>radiation</a:t>
            </a:r>
            <a:r>
              <a:rPr lang="de-DE" sz="1000" dirty="0" smtClean="0"/>
              <a:t> protection for </a:t>
            </a:r>
            <a:r>
              <a:rPr lang="de-DE" sz="1000" dirty="0" err="1"/>
              <a:t>higher</a:t>
            </a:r>
            <a:r>
              <a:rPr lang="de-DE" sz="1000" dirty="0"/>
              <a:t> </a:t>
            </a:r>
            <a:r>
              <a:rPr lang="de-DE" sz="1000" dirty="0" err="1"/>
              <a:t>intensities</a:t>
            </a:r>
            <a:r>
              <a:rPr lang="de-DE" sz="1000" dirty="0"/>
              <a:t>  </a:t>
            </a:r>
          </a:p>
        </p:txBody>
      </p:sp>
      <p:sp>
        <p:nvSpPr>
          <p:cNvPr id="8" name="Rechteck 7"/>
          <p:cNvSpPr/>
          <p:nvPr/>
        </p:nvSpPr>
        <p:spPr>
          <a:xfrm>
            <a:off x="2981325" y="2103120"/>
            <a:ext cx="501015" cy="51816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Tree>
    <p:extLst>
      <p:ext uri="{BB962C8B-B14F-4D97-AF65-F5344CB8AC3E}">
        <p14:creationId xmlns:p14="http://schemas.microsoft.com/office/powerpoint/2010/main" val="3965893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2566" y="73928"/>
            <a:ext cx="5584535" cy="590668"/>
          </a:xfrm>
        </p:spPr>
        <p:txBody>
          <a:bodyPr>
            <a:normAutofit/>
          </a:bodyPr>
          <a:lstStyle/>
          <a:p>
            <a:r>
              <a:rPr lang="de-DE" dirty="0" err="1" smtClean="0"/>
              <a:t>GaF-Measure</a:t>
            </a:r>
            <a:r>
              <a:rPr lang="de-DE" dirty="0" smtClean="0"/>
              <a:t> </a:t>
            </a:r>
            <a:r>
              <a:rPr lang="de-DE" dirty="0"/>
              <a:t>Nr.11 Upgrade SIS18</a:t>
            </a:r>
          </a:p>
        </p:txBody>
      </p:sp>
      <p:sp>
        <p:nvSpPr>
          <p:cNvPr id="7" name="Inhaltsplatzhalter 2"/>
          <p:cNvSpPr>
            <a:spLocks noGrp="1"/>
          </p:cNvSpPr>
          <p:nvPr>
            <p:ph idx="1"/>
          </p:nvPr>
        </p:nvSpPr>
        <p:spPr>
          <a:xfrm>
            <a:off x="1459924" y="967364"/>
            <a:ext cx="6158876" cy="3677689"/>
          </a:xfrm>
        </p:spPr>
        <p:txBody>
          <a:bodyPr>
            <a:normAutofit/>
          </a:bodyPr>
          <a:lstStyle/>
          <a:p>
            <a:pPr marL="0" indent="0">
              <a:buNone/>
            </a:pPr>
            <a:r>
              <a:rPr lang="de-DE" sz="900" b="1" dirty="0" err="1">
                <a:solidFill>
                  <a:schemeClr val="tx1"/>
                </a:solidFill>
              </a:rPr>
              <a:t>Reinforced</a:t>
            </a:r>
            <a:r>
              <a:rPr lang="de-DE" sz="900" b="1" dirty="0">
                <a:solidFill>
                  <a:schemeClr val="tx1"/>
                </a:solidFill>
              </a:rPr>
              <a:t> </a:t>
            </a:r>
            <a:r>
              <a:rPr lang="de-DE" sz="900" b="1" dirty="0" err="1" smtClean="0">
                <a:solidFill>
                  <a:schemeClr val="tx1"/>
                </a:solidFill>
              </a:rPr>
              <a:t>ceiling</a:t>
            </a:r>
            <a:r>
              <a:rPr lang="de-DE" sz="900" b="1" dirty="0" smtClean="0">
                <a:solidFill>
                  <a:schemeClr val="tx1"/>
                </a:solidFill>
              </a:rPr>
              <a:t> </a:t>
            </a:r>
            <a:r>
              <a:rPr lang="de-DE" sz="900" b="1" dirty="0" err="1">
                <a:solidFill>
                  <a:schemeClr val="tx1"/>
                </a:solidFill>
              </a:rPr>
              <a:t>shielding</a:t>
            </a:r>
            <a:r>
              <a:rPr lang="de-DE" sz="900" b="1" dirty="0">
                <a:solidFill>
                  <a:schemeClr val="tx1"/>
                </a:solidFill>
              </a:rPr>
              <a:t> </a:t>
            </a:r>
            <a:r>
              <a:rPr lang="de-DE" sz="900" b="1" dirty="0" smtClean="0">
                <a:solidFill>
                  <a:schemeClr val="tx1"/>
                </a:solidFill>
              </a:rPr>
              <a:t>SIS18 </a:t>
            </a:r>
            <a:r>
              <a:rPr lang="de-DE" sz="900" b="1" dirty="0">
                <a:solidFill>
                  <a:schemeClr val="tx1"/>
                </a:solidFill>
              </a:rPr>
              <a:t>/</a:t>
            </a:r>
            <a:r>
              <a:rPr lang="de-DE" sz="900" b="1" dirty="0" smtClean="0">
                <a:solidFill>
                  <a:schemeClr val="tx1"/>
                </a:solidFill>
              </a:rPr>
              <a:t>TR Nord</a:t>
            </a:r>
            <a:endParaRPr lang="de-DE" sz="1050" dirty="0">
              <a:solidFill>
                <a:schemeClr val="tx1"/>
              </a:solidFill>
            </a:endParaRPr>
          </a:p>
        </p:txBody>
      </p:sp>
      <p:pic>
        <p:nvPicPr>
          <p:cNvPr id="8" name="Grafik 7"/>
          <p:cNvPicPr>
            <a:picLocks noChangeAspect="1"/>
          </p:cNvPicPr>
          <p:nvPr/>
        </p:nvPicPr>
        <p:blipFill rotWithShape="1">
          <a:blip r:embed="rId3"/>
          <a:srcRect t="6019" b="10397"/>
          <a:stretch/>
        </p:blipFill>
        <p:spPr>
          <a:xfrm>
            <a:off x="2689961" y="1196646"/>
            <a:ext cx="3959441" cy="1767925"/>
          </a:xfrm>
          <a:prstGeom prst="rect">
            <a:avLst/>
          </a:prstGeom>
          <a:noFill/>
        </p:spPr>
      </p:pic>
      <p:pic>
        <p:nvPicPr>
          <p:cNvPr id="9" name="Grafik 8"/>
          <p:cNvPicPr>
            <a:picLocks noChangeAspect="1"/>
          </p:cNvPicPr>
          <p:nvPr/>
        </p:nvPicPr>
        <p:blipFill rotWithShape="1">
          <a:blip r:embed="rId4"/>
          <a:srcRect r="3361"/>
          <a:stretch/>
        </p:blipFill>
        <p:spPr>
          <a:xfrm>
            <a:off x="1182177" y="3051167"/>
            <a:ext cx="6717223" cy="1785938"/>
          </a:xfrm>
          <a:prstGeom prst="rect">
            <a:avLst/>
          </a:prstGeom>
        </p:spPr>
      </p:pic>
      <p:cxnSp>
        <p:nvCxnSpPr>
          <p:cNvPr id="6" name="Gerader Verbinder 5"/>
          <p:cNvCxnSpPr/>
          <p:nvPr/>
        </p:nvCxnSpPr>
        <p:spPr>
          <a:xfrm flipH="1">
            <a:off x="3717805" y="3915995"/>
            <a:ext cx="4578592" cy="0"/>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Gleichschenkliges Dreieck 10"/>
          <p:cNvSpPr/>
          <p:nvPr/>
        </p:nvSpPr>
        <p:spPr>
          <a:xfrm>
            <a:off x="2266176" y="1948445"/>
            <a:ext cx="62508" cy="62508"/>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2" name="Gleichschenkliges Dreieck 11"/>
          <p:cNvSpPr/>
          <p:nvPr/>
        </p:nvSpPr>
        <p:spPr>
          <a:xfrm>
            <a:off x="6844768" y="1946758"/>
            <a:ext cx="62508" cy="62508"/>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9" name="Ellipse 18"/>
          <p:cNvSpPr/>
          <p:nvPr/>
        </p:nvSpPr>
        <p:spPr>
          <a:xfrm>
            <a:off x="6876022" y="1362075"/>
            <a:ext cx="228600" cy="228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cxnSp>
        <p:nvCxnSpPr>
          <p:cNvPr id="21" name="Gerader Verbinder 20"/>
          <p:cNvCxnSpPr>
            <a:stCxn id="19" idx="2"/>
            <a:endCxn id="19" idx="6"/>
          </p:cNvCxnSpPr>
          <p:nvPr/>
        </p:nvCxnSpPr>
        <p:spPr>
          <a:xfrm>
            <a:off x="6876022" y="1476375"/>
            <a:ext cx="228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Gerader Verbinder 24"/>
          <p:cNvCxnSpPr>
            <a:endCxn id="19" idx="0"/>
          </p:cNvCxnSpPr>
          <p:nvPr/>
        </p:nvCxnSpPr>
        <p:spPr>
          <a:xfrm flipV="1">
            <a:off x="6990322" y="1362075"/>
            <a:ext cx="0" cy="2286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Gerader Verbinder 30"/>
          <p:cNvCxnSpPr>
            <a:endCxn id="19" idx="2"/>
          </p:cNvCxnSpPr>
          <p:nvPr/>
        </p:nvCxnSpPr>
        <p:spPr>
          <a:xfrm flipH="1">
            <a:off x="6876022" y="1476375"/>
            <a:ext cx="1143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feld 32"/>
          <p:cNvSpPr txBox="1"/>
          <p:nvPr/>
        </p:nvSpPr>
        <p:spPr>
          <a:xfrm>
            <a:off x="6724942" y="1350329"/>
            <a:ext cx="207429" cy="184666"/>
          </a:xfrm>
          <a:prstGeom prst="rect">
            <a:avLst/>
          </a:prstGeom>
        </p:spPr>
        <p:txBody>
          <a:bodyPr vert="horz" wrap="none" lIns="68580" tIns="34290" rIns="68580" bIns="34290" rtlCol="0" anchor="t">
            <a:spAutoFit/>
          </a:bodyPr>
          <a:lstStyle/>
          <a:p>
            <a:pPr algn="l"/>
            <a:r>
              <a:rPr lang="de-DE" sz="750" dirty="0"/>
              <a:t>N</a:t>
            </a:r>
          </a:p>
        </p:txBody>
      </p:sp>
      <p:sp>
        <p:nvSpPr>
          <p:cNvPr id="17" name="Datumsplatzhalter 3"/>
          <p:cNvSpPr>
            <a:spLocks noGrp="1"/>
          </p:cNvSpPr>
          <p:nvPr>
            <p:ph type="dt" sz="half" idx="2"/>
          </p:nvPr>
        </p:nvSpPr>
        <p:spPr>
          <a:xfrm>
            <a:off x="6485658" y="4914483"/>
            <a:ext cx="618964" cy="273844"/>
          </a:xfrm>
        </p:spPr>
        <p:txBody>
          <a:bodyPr/>
          <a:lstStyle/>
          <a:p>
            <a:pPr lvl="2"/>
            <a:r>
              <a:rPr lang="de-DE" dirty="0"/>
              <a:t>	</a:t>
            </a:r>
          </a:p>
        </p:txBody>
      </p:sp>
      <p:sp>
        <p:nvSpPr>
          <p:cNvPr id="15" name="Textfeld 14"/>
          <p:cNvSpPr txBox="1"/>
          <p:nvPr/>
        </p:nvSpPr>
        <p:spPr>
          <a:xfrm>
            <a:off x="226771" y="1294790"/>
            <a:ext cx="2275027" cy="1827030"/>
          </a:xfrm>
          <a:prstGeom prst="rect">
            <a:avLst/>
          </a:prstGeom>
          <a:ln w="3175">
            <a:noFill/>
          </a:ln>
        </p:spPr>
        <p:txBody>
          <a:bodyPr vert="horz" wrap="square" lIns="36000" tIns="36000" rIns="36000" bIns="36000" rtlCol="0" anchor="t">
            <a:spAutoFit/>
          </a:bodyPr>
          <a:lstStyle/>
          <a:p>
            <a:r>
              <a:rPr lang="en-US" sz="1000" dirty="0"/>
              <a:t>A total of 643 </a:t>
            </a:r>
            <a:r>
              <a:rPr lang="en-US" sz="1000" dirty="0" smtClean="0"/>
              <a:t>shielding beams must </a:t>
            </a:r>
            <a:r>
              <a:rPr lang="en-US" sz="1000" dirty="0"/>
              <a:t>be moved within the </a:t>
            </a:r>
            <a:r>
              <a:rPr lang="en-US" sz="1000" dirty="0" smtClean="0"/>
              <a:t>hall/s</a:t>
            </a:r>
          </a:p>
          <a:p>
            <a:endParaRPr lang="en-US" sz="1000" dirty="0" smtClean="0"/>
          </a:p>
          <a:p>
            <a:r>
              <a:rPr lang="en-US" sz="1000" dirty="0" smtClean="0"/>
              <a:t>321 to the outside</a:t>
            </a:r>
          </a:p>
          <a:p>
            <a:r>
              <a:rPr lang="en-US" sz="1000" dirty="0" smtClean="0"/>
              <a:t>279 new manufactures beams </a:t>
            </a:r>
          </a:p>
          <a:p>
            <a:r>
              <a:rPr lang="en-US" sz="1000" dirty="0" smtClean="0"/>
              <a:t>and 43 intermediately stored beams have to be brought inside the TR </a:t>
            </a:r>
          </a:p>
          <a:p>
            <a:endParaRPr lang="en-US" sz="1000" dirty="0"/>
          </a:p>
          <a:p>
            <a:r>
              <a:rPr lang="en-US" sz="1000" dirty="0"/>
              <a:t>Transport time per beam 2 </a:t>
            </a:r>
            <a:r>
              <a:rPr lang="en-US" sz="1000" dirty="0" smtClean="0"/>
              <a:t>hours.</a:t>
            </a:r>
          </a:p>
          <a:p>
            <a:endParaRPr lang="en-US" sz="1200" dirty="0"/>
          </a:p>
          <a:p>
            <a:endParaRPr lang="de-DE" sz="1200" dirty="0" err="1"/>
          </a:p>
        </p:txBody>
      </p:sp>
    </p:spTree>
    <p:extLst>
      <p:ext uri="{BB962C8B-B14F-4D97-AF65-F5344CB8AC3E}">
        <p14:creationId xmlns:p14="http://schemas.microsoft.com/office/powerpoint/2010/main" val="1718530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endParaRPr lang="de-DE" sz="1050" b="1" dirty="0"/>
          </a:p>
          <a:p>
            <a:r>
              <a:rPr lang="en-US" sz="900" dirty="0"/>
              <a:t>due to the concrete wall located in front of the outside wall </a:t>
            </a:r>
            <a:r>
              <a:rPr lang="en-US" sz="900" dirty="0" smtClean="0"/>
              <a:t>(</a:t>
            </a:r>
            <a:r>
              <a:rPr lang="en-US" sz="900" dirty="0"/>
              <a:t>opening of the facade only possible with a height h = approx. 3. 50 m</a:t>
            </a:r>
            <a:r>
              <a:rPr lang="en-US" sz="900" dirty="0" smtClean="0"/>
              <a:t>).</a:t>
            </a:r>
          </a:p>
          <a:p>
            <a:r>
              <a:rPr lang="en-US" sz="900" dirty="0"/>
              <a:t>none of the possible facade panels </a:t>
            </a:r>
            <a:r>
              <a:rPr lang="en-US" sz="900" dirty="0" smtClean="0"/>
              <a:t>has </a:t>
            </a:r>
            <a:r>
              <a:rPr lang="en-US" sz="900" dirty="0"/>
              <a:t>the required height or width – concrete beam width 12m </a:t>
            </a:r>
            <a:r>
              <a:rPr lang="en-US" sz="900" dirty="0" smtClean="0"/>
              <a:t>–</a:t>
            </a:r>
          </a:p>
          <a:p>
            <a:r>
              <a:rPr lang="en-US" sz="900" dirty="0" smtClean="0"/>
              <a:t>The </a:t>
            </a:r>
            <a:r>
              <a:rPr lang="en-US" sz="900" dirty="0"/>
              <a:t>mobile crane cannot </a:t>
            </a:r>
            <a:r>
              <a:rPr lang="en-US" sz="900" dirty="0" smtClean="0"/>
              <a:t>lift the </a:t>
            </a:r>
            <a:r>
              <a:rPr lang="en-US" sz="900" dirty="0" err="1" smtClean="0"/>
              <a:t>the</a:t>
            </a:r>
            <a:r>
              <a:rPr lang="en-US" sz="900" dirty="0" smtClean="0"/>
              <a:t> </a:t>
            </a:r>
            <a:r>
              <a:rPr lang="en-US" sz="900" dirty="0"/>
              <a:t>ceiling beams, </a:t>
            </a:r>
            <a:r>
              <a:rPr lang="en-US" sz="900" dirty="0" smtClean="0"/>
              <a:t>with approx</a:t>
            </a:r>
            <a:r>
              <a:rPr lang="en-US" sz="900" dirty="0"/>
              <a:t>. 20t, horizontally into the hall </a:t>
            </a:r>
            <a:endParaRPr lang="en-US" sz="900" dirty="0" smtClean="0"/>
          </a:p>
          <a:p>
            <a:r>
              <a:rPr lang="en-US" sz="900" dirty="0"/>
              <a:t>The resulting lever forces at 20to load are not manageable under the local conditions.</a:t>
            </a:r>
            <a:endParaRPr lang="de-DE" sz="900" dirty="0"/>
          </a:p>
          <a:p>
            <a:endParaRPr lang="de-DE" sz="900" dirty="0"/>
          </a:p>
          <a:p>
            <a:endParaRPr lang="de-DE" sz="900" dirty="0"/>
          </a:p>
          <a:p>
            <a:endParaRPr lang="de-DE" sz="900" dirty="0"/>
          </a:p>
          <a:p>
            <a:endParaRPr lang="de-DE" sz="900" dirty="0"/>
          </a:p>
          <a:p>
            <a:endParaRPr lang="de-DE" sz="900" dirty="0"/>
          </a:p>
          <a:p>
            <a:endParaRPr lang="de-DE" sz="900" dirty="0"/>
          </a:p>
          <a:p>
            <a:endParaRPr lang="de-DE" sz="900" dirty="0"/>
          </a:p>
          <a:p>
            <a:endParaRPr lang="de-DE" sz="900" dirty="0"/>
          </a:p>
          <a:p>
            <a:endParaRPr lang="de-DE" sz="900" dirty="0"/>
          </a:p>
          <a:p>
            <a:endParaRPr lang="de-DE" sz="900" dirty="0"/>
          </a:p>
          <a:p>
            <a:endParaRPr lang="de-DE" sz="900" dirty="0"/>
          </a:p>
          <a:p>
            <a:pPr marL="0" indent="0">
              <a:buNone/>
            </a:pPr>
            <a:endParaRPr lang="de-DE" dirty="0"/>
          </a:p>
        </p:txBody>
      </p:sp>
      <p:sp>
        <p:nvSpPr>
          <p:cNvPr id="2" name="Titel 1"/>
          <p:cNvSpPr>
            <a:spLocks noGrp="1"/>
          </p:cNvSpPr>
          <p:nvPr>
            <p:ph type="title"/>
          </p:nvPr>
        </p:nvSpPr>
        <p:spPr>
          <a:xfrm>
            <a:off x="422566" y="386269"/>
            <a:ext cx="5584535" cy="590668"/>
          </a:xfrm>
        </p:spPr>
        <p:txBody>
          <a:bodyPr>
            <a:normAutofit fontScale="90000"/>
          </a:bodyPr>
          <a:lstStyle/>
          <a:p>
            <a:r>
              <a:rPr lang="en-US" b="0" dirty="0"/>
              <a:t>Variant 1: Removal and installation via </a:t>
            </a:r>
            <a:r>
              <a:rPr lang="en-US" b="0" dirty="0" smtClean="0"/>
              <a:t>facade </a:t>
            </a:r>
            <a:r>
              <a:rPr lang="en-US" b="0" dirty="0"/>
              <a:t>opening </a:t>
            </a:r>
            <a:r>
              <a:rPr lang="en-US" b="0" dirty="0" smtClean="0"/>
              <a:t/>
            </a:r>
            <a:br>
              <a:rPr lang="en-US" b="0" dirty="0" smtClean="0"/>
            </a:br>
            <a:r>
              <a:rPr lang="en-US" b="0" dirty="0" smtClean="0"/>
              <a:t>(</a:t>
            </a:r>
            <a:r>
              <a:rPr lang="en-US" b="0" dirty="0"/>
              <a:t>east and north</a:t>
            </a:r>
            <a:r>
              <a:rPr lang="en-US" b="0" dirty="0" smtClean="0"/>
              <a:t>)</a:t>
            </a:r>
            <a:r>
              <a:rPr lang="de-DE" dirty="0">
                <a:solidFill>
                  <a:schemeClr val="accent3">
                    <a:lumMod val="75000"/>
                  </a:schemeClr>
                </a:solidFill>
              </a:rPr>
              <a:t> </a:t>
            </a:r>
            <a:r>
              <a:rPr lang="de-DE" dirty="0" smtClean="0">
                <a:solidFill>
                  <a:schemeClr val="accent3">
                    <a:lumMod val="75000"/>
                  </a:schemeClr>
                </a:solidFill>
              </a:rPr>
              <a:t>     - </a:t>
            </a:r>
            <a:r>
              <a:rPr lang="de-DE" dirty="0" err="1" smtClean="0">
                <a:solidFill>
                  <a:schemeClr val="accent3">
                    <a:lumMod val="75000"/>
                  </a:schemeClr>
                </a:solidFill>
              </a:rPr>
              <a:t>rejected</a:t>
            </a:r>
            <a:r>
              <a:rPr lang="de-DE" dirty="0" smtClean="0">
                <a:solidFill>
                  <a:schemeClr val="accent3">
                    <a:lumMod val="75000"/>
                  </a:schemeClr>
                </a:solidFill>
              </a:rPr>
              <a:t> -</a:t>
            </a:r>
            <a:r>
              <a:rPr lang="de-DE" sz="900" dirty="0">
                <a:solidFill>
                  <a:schemeClr val="accent3">
                    <a:lumMod val="75000"/>
                  </a:schemeClr>
                </a:solidFill>
              </a:rPr>
              <a:t/>
            </a:r>
            <a:br>
              <a:rPr lang="de-DE" sz="900" dirty="0">
                <a:solidFill>
                  <a:schemeClr val="accent3">
                    <a:lumMod val="75000"/>
                  </a:schemeClr>
                </a:solidFill>
              </a:rPr>
            </a:br>
            <a:endParaRPr lang="de-DE" dirty="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2754866"/>
            <a:ext cx="2552700" cy="1914525"/>
          </a:xfrm>
          <a:prstGeom prst="rect">
            <a:avLst/>
          </a:prstGeom>
        </p:spPr>
      </p:pic>
      <p:sp>
        <p:nvSpPr>
          <p:cNvPr id="14" name="Freihandform 13"/>
          <p:cNvSpPr/>
          <p:nvPr/>
        </p:nvSpPr>
        <p:spPr>
          <a:xfrm>
            <a:off x="2723555" y="3332559"/>
            <a:ext cx="1332310" cy="580430"/>
          </a:xfrm>
          <a:custGeom>
            <a:avLst/>
            <a:gdLst>
              <a:gd name="connsiteX0" fmla="*/ 35719 w 1776413"/>
              <a:gd name="connsiteY0" fmla="*/ 178594 h 773906"/>
              <a:gd name="connsiteX1" fmla="*/ 1762125 w 1776413"/>
              <a:gd name="connsiteY1" fmla="*/ 0 h 773906"/>
              <a:gd name="connsiteX2" fmla="*/ 1776413 w 1776413"/>
              <a:gd name="connsiteY2" fmla="*/ 773906 h 773906"/>
              <a:gd name="connsiteX3" fmla="*/ 0 w 1776413"/>
              <a:gd name="connsiteY3" fmla="*/ 714375 h 773906"/>
              <a:gd name="connsiteX4" fmla="*/ 35719 w 1776413"/>
              <a:gd name="connsiteY4" fmla="*/ 178594 h 773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413" h="773906">
                <a:moveTo>
                  <a:pt x="35719" y="178594"/>
                </a:moveTo>
                <a:lnTo>
                  <a:pt x="1762125" y="0"/>
                </a:lnTo>
                <a:lnTo>
                  <a:pt x="1776413" y="773906"/>
                </a:lnTo>
                <a:lnTo>
                  <a:pt x="0" y="714375"/>
                </a:lnTo>
                <a:lnTo>
                  <a:pt x="35719" y="178594"/>
                </a:lnTo>
                <a:close/>
              </a:path>
            </a:pathLst>
          </a:custGeom>
          <a:solidFill>
            <a:srgbClr val="FF0000">
              <a:alpha val="50196"/>
            </a:srgbClr>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5" name="Freihandform 14"/>
          <p:cNvSpPr/>
          <p:nvPr/>
        </p:nvSpPr>
        <p:spPr>
          <a:xfrm>
            <a:off x="5064919" y="2903934"/>
            <a:ext cx="2043113" cy="857250"/>
          </a:xfrm>
          <a:custGeom>
            <a:avLst/>
            <a:gdLst>
              <a:gd name="connsiteX0" fmla="*/ 114300 w 2724150"/>
              <a:gd name="connsiteY0" fmla="*/ 523875 h 1143000"/>
              <a:gd name="connsiteX1" fmla="*/ 2543175 w 2724150"/>
              <a:gd name="connsiteY1" fmla="*/ 0 h 1143000"/>
              <a:gd name="connsiteX2" fmla="*/ 2724150 w 2724150"/>
              <a:gd name="connsiteY2" fmla="*/ 838200 h 1143000"/>
              <a:gd name="connsiteX3" fmla="*/ 0 w 2724150"/>
              <a:gd name="connsiteY3" fmla="*/ 1143000 h 1143000"/>
              <a:gd name="connsiteX4" fmla="*/ 180975 w 2724150"/>
              <a:gd name="connsiteY4" fmla="*/ 476250 h 1143000"/>
              <a:gd name="connsiteX5" fmla="*/ 180975 w 2724150"/>
              <a:gd name="connsiteY5" fmla="*/ 476250 h 1143000"/>
              <a:gd name="connsiteX6" fmla="*/ 180975 w 2724150"/>
              <a:gd name="connsiteY6" fmla="*/ 47625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150" h="1143000">
                <a:moveTo>
                  <a:pt x="114300" y="523875"/>
                </a:moveTo>
                <a:lnTo>
                  <a:pt x="2543175" y="0"/>
                </a:lnTo>
                <a:lnTo>
                  <a:pt x="2724150" y="838200"/>
                </a:lnTo>
                <a:lnTo>
                  <a:pt x="0" y="1143000"/>
                </a:lnTo>
                <a:lnTo>
                  <a:pt x="180975" y="476250"/>
                </a:lnTo>
                <a:lnTo>
                  <a:pt x="180975" y="476250"/>
                </a:lnTo>
                <a:lnTo>
                  <a:pt x="180975" y="476250"/>
                </a:ln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125" y="2754866"/>
            <a:ext cx="2552700" cy="1914525"/>
          </a:xfrm>
          <a:prstGeom prst="rect">
            <a:avLst/>
          </a:prstGeom>
        </p:spPr>
      </p:pic>
      <p:sp>
        <p:nvSpPr>
          <p:cNvPr id="18" name="Freihandform 17"/>
          <p:cNvSpPr/>
          <p:nvPr/>
        </p:nvSpPr>
        <p:spPr>
          <a:xfrm>
            <a:off x="6693694" y="3178969"/>
            <a:ext cx="17860" cy="242888"/>
          </a:xfrm>
          <a:custGeom>
            <a:avLst/>
            <a:gdLst>
              <a:gd name="connsiteX0" fmla="*/ 23813 w 23813"/>
              <a:gd name="connsiteY0" fmla="*/ 323850 h 323850"/>
              <a:gd name="connsiteX1" fmla="*/ 23813 w 23813"/>
              <a:gd name="connsiteY1" fmla="*/ 323850 h 323850"/>
              <a:gd name="connsiteX2" fmla="*/ 23813 w 23813"/>
              <a:gd name="connsiteY2" fmla="*/ 128587 h 323850"/>
              <a:gd name="connsiteX3" fmla="*/ 0 w 23813"/>
              <a:gd name="connsiteY3" fmla="*/ 0 h 323850"/>
            </a:gdLst>
            <a:ahLst/>
            <a:cxnLst>
              <a:cxn ang="0">
                <a:pos x="connsiteX0" y="connsiteY0"/>
              </a:cxn>
              <a:cxn ang="0">
                <a:pos x="connsiteX1" y="connsiteY1"/>
              </a:cxn>
              <a:cxn ang="0">
                <a:pos x="connsiteX2" y="connsiteY2"/>
              </a:cxn>
              <a:cxn ang="0">
                <a:pos x="connsiteX3" y="connsiteY3"/>
              </a:cxn>
            </a:cxnLst>
            <a:rect l="l" t="t" r="r" b="b"/>
            <a:pathLst>
              <a:path w="23813" h="323850">
                <a:moveTo>
                  <a:pt x="23813" y="323850"/>
                </a:moveTo>
                <a:lnTo>
                  <a:pt x="23813" y="323850"/>
                </a:lnTo>
                <a:lnTo>
                  <a:pt x="23813" y="128587"/>
                </a:lnTo>
                <a:lnTo>
                  <a:pt x="0" y="0"/>
                </a:ln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20" name="Freihandform 19"/>
          <p:cNvSpPr/>
          <p:nvPr/>
        </p:nvSpPr>
        <p:spPr>
          <a:xfrm>
            <a:off x="6649045" y="2754867"/>
            <a:ext cx="717947" cy="796528"/>
          </a:xfrm>
          <a:custGeom>
            <a:avLst/>
            <a:gdLst>
              <a:gd name="connsiteX0" fmla="*/ 0 w 957262"/>
              <a:gd name="connsiteY0" fmla="*/ 771525 h 1062037"/>
              <a:gd name="connsiteX1" fmla="*/ 859631 w 957262"/>
              <a:gd name="connsiteY1" fmla="*/ 7143 h 1062037"/>
              <a:gd name="connsiteX2" fmla="*/ 957262 w 957262"/>
              <a:gd name="connsiteY2" fmla="*/ 0 h 1062037"/>
              <a:gd name="connsiteX3" fmla="*/ 950119 w 957262"/>
              <a:gd name="connsiteY3" fmla="*/ 564356 h 1062037"/>
              <a:gd name="connsiteX4" fmla="*/ 40481 w 957262"/>
              <a:gd name="connsiteY4" fmla="*/ 1062037 h 1062037"/>
              <a:gd name="connsiteX5" fmla="*/ 0 w 957262"/>
              <a:gd name="connsiteY5" fmla="*/ 771525 h 10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62" h="1062037">
                <a:moveTo>
                  <a:pt x="0" y="771525"/>
                </a:moveTo>
                <a:lnTo>
                  <a:pt x="859631" y="7143"/>
                </a:lnTo>
                <a:lnTo>
                  <a:pt x="957262" y="0"/>
                </a:lnTo>
                <a:lnTo>
                  <a:pt x="950119" y="564356"/>
                </a:lnTo>
                <a:lnTo>
                  <a:pt x="40481" y="1062037"/>
                </a:lnTo>
                <a:lnTo>
                  <a:pt x="0" y="771525"/>
                </a:lnTo>
                <a:close/>
              </a:path>
            </a:pathLst>
          </a:custGeom>
          <a:solidFill>
            <a:srgbClr val="FF0000">
              <a:alpha val="50196"/>
            </a:srgbClr>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1" name="Rechteck 20"/>
          <p:cNvSpPr/>
          <p:nvPr/>
        </p:nvSpPr>
        <p:spPr>
          <a:xfrm>
            <a:off x="5206365" y="3390660"/>
            <a:ext cx="748665" cy="612219"/>
          </a:xfrm>
          <a:prstGeom prst="rect">
            <a:avLst/>
          </a:prstGeom>
          <a:solidFill>
            <a:srgbClr val="FF0000">
              <a:alpha val="50196"/>
            </a:srgbClr>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5" name="Textfeld 4"/>
          <p:cNvSpPr txBox="1"/>
          <p:nvPr/>
        </p:nvSpPr>
        <p:spPr>
          <a:xfrm>
            <a:off x="6711554" y="3119498"/>
            <a:ext cx="705893" cy="253916"/>
          </a:xfrm>
          <a:prstGeom prst="rect">
            <a:avLst/>
          </a:prstGeom>
        </p:spPr>
        <p:txBody>
          <a:bodyPr vert="horz" wrap="square" lIns="68580" tIns="34290" rIns="68580" bIns="34290" rtlCol="0" anchor="t">
            <a:spAutoFit/>
          </a:bodyPr>
          <a:lstStyle/>
          <a:p>
            <a:pPr algn="l"/>
            <a:r>
              <a:rPr lang="de-DE" sz="600" dirty="0">
                <a:solidFill>
                  <a:schemeClr val="bg1"/>
                </a:solidFill>
              </a:rPr>
              <a:t>Fassadenfeld OST</a:t>
            </a:r>
          </a:p>
        </p:txBody>
      </p:sp>
      <p:sp>
        <p:nvSpPr>
          <p:cNvPr id="19" name="Textfeld 18"/>
          <p:cNvSpPr txBox="1"/>
          <p:nvPr/>
        </p:nvSpPr>
        <p:spPr>
          <a:xfrm>
            <a:off x="2888535" y="3622015"/>
            <a:ext cx="928868" cy="161583"/>
          </a:xfrm>
          <a:prstGeom prst="rect">
            <a:avLst/>
          </a:prstGeom>
        </p:spPr>
        <p:txBody>
          <a:bodyPr vert="horz" wrap="square" lIns="68580" tIns="34290" rIns="68580" bIns="34290" rtlCol="0" anchor="t">
            <a:spAutoFit/>
          </a:bodyPr>
          <a:lstStyle/>
          <a:p>
            <a:pPr algn="l"/>
            <a:r>
              <a:rPr lang="de-DE" sz="600" dirty="0">
                <a:solidFill>
                  <a:schemeClr val="bg1"/>
                </a:solidFill>
              </a:rPr>
              <a:t>Fassadenfeld OST</a:t>
            </a:r>
          </a:p>
        </p:txBody>
      </p:sp>
      <p:sp>
        <p:nvSpPr>
          <p:cNvPr id="22" name="Textfeld 21"/>
          <p:cNvSpPr txBox="1"/>
          <p:nvPr/>
        </p:nvSpPr>
        <p:spPr>
          <a:xfrm>
            <a:off x="5206366" y="3417871"/>
            <a:ext cx="928868" cy="161583"/>
          </a:xfrm>
          <a:prstGeom prst="rect">
            <a:avLst/>
          </a:prstGeom>
        </p:spPr>
        <p:txBody>
          <a:bodyPr vert="horz" wrap="square" lIns="68580" tIns="34290" rIns="68580" bIns="34290" rtlCol="0" anchor="t">
            <a:spAutoFit/>
          </a:bodyPr>
          <a:lstStyle/>
          <a:p>
            <a:pPr algn="l"/>
            <a:r>
              <a:rPr lang="de-DE" sz="600" dirty="0">
                <a:solidFill>
                  <a:schemeClr val="bg1"/>
                </a:solidFill>
              </a:rPr>
              <a:t>Fassadenfeld Nord</a:t>
            </a:r>
          </a:p>
        </p:txBody>
      </p:sp>
      <p:cxnSp>
        <p:nvCxnSpPr>
          <p:cNvPr id="7" name="Gerader Verbinder 6"/>
          <p:cNvCxnSpPr/>
          <p:nvPr/>
        </p:nvCxnSpPr>
        <p:spPr>
          <a:xfrm flipV="1">
            <a:off x="1403305" y="1117685"/>
            <a:ext cx="6215495" cy="3685785"/>
          </a:xfrm>
          <a:prstGeom prst="line">
            <a:avLst/>
          </a:prstGeom>
          <a:ln w="57150">
            <a:solidFill>
              <a:srgbClr val="92D050">
                <a:alpha val="69804"/>
              </a:srgb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60160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5361118" y="2223263"/>
            <a:ext cx="2212262" cy="2373909"/>
          </a:xfrm>
          <a:prstGeom prst="rect">
            <a:avLst/>
          </a:prstGeom>
        </p:spPr>
      </p:pic>
      <p:sp>
        <p:nvSpPr>
          <p:cNvPr id="2" name="Titel 1"/>
          <p:cNvSpPr>
            <a:spLocks noGrp="1"/>
          </p:cNvSpPr>
          <p:nvPr>
            <p:ph type="title"/>
          </p:nvPr>
        </p:nvSpPr>
        <p:spPr/>
        <p:txBody>
          <a:bodyPr>
            <a:normAutofit fontScale="90000"/>
          </a:bodyPr>
          <a:lstStyle/>
          <a:p>
            <a:r>
              <a:rPr lang="en-US" b="0" dirty="0"/>
              <a:t>Variant 2: Mounting </a:t>
            </a:r>
            <a:r>
              <a:rPr lang="en-US" b="0" dirty="0" smtClean="0"/>
              <a:t>window </a:t>
            </a:r>
            <a:r>
              <a:rPr lang="en-US" b="0" dirty="0"/>
              <a:t>in the roof north side (approx. 14,00m x 5,00m)</a:t>
            </a:r>
            <a:endParaRPr lang="de-DE" dirty="0"/>
          </a:p>
        </p:txBody>
      </p:sp>
      <p:sp>
        <p:nvSpPr>
          <p:cNvPr id="3" name="Inhaltsplatzhalter 2"/>
          <p:cNvSpPr>
            <a:spLocks noGrp="1"/>
          </p:cNvSpPr>
          <p:nvPr>
            <p:ph idx="1"/>
          </p:nvPr>
        </p:nvSpPr>
        <p:spPr>
          <a:xfrm>
            <a:off x="5143038" y="1186658"/>
            <a:ext cx="3040442" cy="1577939"/>
          </a:xfrm>
        </p:spPr>
        <p:txBody>
          <a:bodyPr>
            <a:normAutofit/>
          </a:bodyPr>
          <a:lstStyle/>
          <a:p>
            <a:endParaRPr lang="de-DE" sz="675" b="1" dirty="0">
              <a:solidFill>
                <a:srgbClr val="FF0000"/>
              </a:solidFill>
            </a:endParaRPr>
          </a:p>
          <a:p>
            <a:pPr marL="0" indent="0">
              <a:buNone/>
            </a:pPr>
            <a:r>
              <a:rPr lang="de-DE" sz="675" b="1" dirty="0" smtClean="0">
                <a:solidFill>
                  <a:srgbClr val="00B050"/>
                </a:solidFill>
              </a:rPr>
              <a:t>Benefits</a:t>
            </a:r>
            <a:endParaRPr lang="de-DE" sz="675" b="1" dirty="0">
              <a:solidFill>
                <a:srgbClr val="00B050"/>
              </a:solidFill>
            </a:endParaRPr>
          </a:p>
          <a:p>
            <a:r>
              <a:rPr lang="de-DE" sz="675" dirty="0" smtClean="0"/>
              <a:t>Disassembly and lifting of  the „last five rows“ without special construction</a:t>
            </a:r>
            <a:endParaRPr lang="de-DE" sz="675" dirty="0"/>
          </a:p>
          <a:p>
            <a:r>
              <a:rPr lang="de-DE" sz="675" dirty="0" smtClean="0"/>
              <a:t>faster handling in the northern area of the hall (TR)</a:t>
            </a:r>
            <a:endParaRPr lang="de-DE" sz="675" dirty="0"/>
          </a:p>
          <a:p>
            <a:r>
              <a:rPr lang="de-DE" sz="675" dirty="0" smtClean="0"/>
              <a:t>Installation directly from the „P-</a:t>
            </a:r>
            <a:r>
              <a:rPr lang="de-DE" sz="675" dirty="0" err="1" smtClean="0"/>
              <a:t>Linac</a:t>
            </a:r>
            <a:r>
              <a:rPr lang="de-DE" sz="675" dirty="0" smtClean="0"/>
              <a:t>“ parking storage area by crane</a:t>
            </a:r>
            <a:endParaRPr lang="de-DE" sz="675" dirty="0"/>
          </a:p>
          <a:p>
            <a:r>
              <a:rPr lang="de-DE" sz="675" dirty="0" smtClean="0"/>
              <a:t>most of the deliveries can be made via Prinzenschneise-&gt; less stress on the campus of GSI</a:t>
            </a:r>
          </a:p>
          <a:p>
            <a:r>
              <a:rPr lang="en-US" sz="675" dirty="0"/>
              <a:t>Scientific activities are possible in the rest of the halls</a:t>
            </a:r>
            <a:endParaRPr lang="de-DE" sz="675" dirty="0"/>
          </a:p>
        </p:txBody>
      </p:sp>
      <p:sp>
        <p:nvSpPr>
          <p:cNvPr id="7" name="Rechteck 6"/>
          <p:cNvSpPr/>
          <p:nvPr/>
        </p:nvSpPr>
        <p:spPr>
          <a:xfrm>
            <a:off x="2857500" y="875132"/>
            <a:ext cx="3429000" cy="300082"/>
          </a:xfrm>
          <a:prstGeom prst="rect">
            <a:avLst/>
          </a:prstGeom>
        </p:spPr>
        <p:txBody>
          <a:bodyPr>
            <a:spAutoFit/>
          </a:bodyPr>
          <a:lstStyle/>
          <a:p>
            <a:r>
              <a:rPr lang="de-DE" sz="1350" dirty="0"/>
              <a:t> </a:t>
            </a:r>
          </a:p>
        </p:txBody>
      </p:sp>
      <p:pic>
        <p:nvPicPr>
          <p:cNvPr id="8" name="Grafik 7"/>
          <p:cNvPicPr>
            <a:picLocks noChangeAspect="1"/>
          </p:cNvPicPr>
          <p:nvPr/>
        </p:nvPicPr>
        <p:blipFill rotWithShape="1">
          <a:blip r:embed="rId3">
            <a:extLst>
              <a:ext uri="{28A0092B-C50C-407E-A947-70E740481C1C}">
                <a14:useLocalDpi xmlns:a14="http://schemas.microsoft.com/office/drawing/2010/main" val="0"/>
              </a:ext>
            </a:extLst>
          </a:blip>
          <a:srcRect t="15516" b="4138"/>
          <a:stretch/>
        </p:blipFill>
        <p:spPr>
          <a:xfrm>
            <a:off x="1459924" y="2456213"/>
            <a:ext cx="3547845" cy="2140959"/>
          </a:xfrm>
          <a:prstGeom prst="rect">
            <a:avLst/>
          </a:prstGeom>
        </p:spPr>
      </p:pic>
      <p:sp>
        <p:nvSpPr>
          <p:cNvPr id="12" name="Rechteck 11"/>
          <p:cNvSpPr/>
          <p:nvPr/>
        </p:nvSpPr>
        <p:spPr>
          <a:xfrm>
            <a:off x="6400800" y="2814638"/>
            <a:ext cx="904875" cy="457200"/>
          </a:xfrm>
          <a:prstGeom prst="rect">
            <a:avLst/>
          </a:prstGeom>
          <a:solidFill>
            <a:srgbClr val="FF3300">
              <a:alpha val="40000"/>
            </a:srgbClr>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3" name="Inhaltsplatzhalter 2"/>
          <p:cNvSpPr txBox="1">
            <a:spLocks/>
          </p:cNvSpPr>
          <p:nvPr/>
        </p:nvSpPr>
        <p:spPr>
          <a:xfrm>
            <a:off x="1439890" y="1171560"/>
            <a:ext cx="3470216" cy="1326212"/>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DE" sz="825" b="1" dirty="0">
              <a:solidFill>
                <a:srgbClr val="FF0000"/>
              </a:solidFill>
            </a:endParaRPr>
          </a:p>
          <a:p>
            <a:pPr marL="0" indent="0">
              <a:buNone/>
            </a:pPr>
            <a:r>
              <a:rPr lang="en-US" sz="700" b="1" dirty="0" smtClean="0">
                <a:solidFill>
                  <a:srgbClr val="FF0000"/>
                </a:solidFill>
              </a:rPr>
              <a:t>Disadvantages</a:t>
            </a:r>
          </a:p>
          <a:p>
            <a:pPr>
              <a:buFont typeface="Wingdings" panose="05000000000000000000" pitchFamily="2" charset="2"/>
              <a:buChar char="§"/>
            </a:pPr>
            <a:endParaRPr lang="en-US" sz="700" dirty="0" smtClean="0"/>
          </a:p>
          <a:p>
            <a:pPr>
              <a:buFont typeface="Wingdings" panose="05000000000000000000" pitchFamily="2" charset="2"/>
              <a:buChar char="§"/>
            </a:pPr>
            <a:r>
              <a:rPr lang="en-US" sz="700" dirty="0" smtClean="0"/>
              <a:t>Necessary </a:t>
            </a:r>
            <a:r>
              <a:rPr lang="en-US" sz="700" dirty="0"/>
              <a:t>weather protection roof (</a:t>
            </a:r>
            <a:r>
              <a:rPr lang="en-US" sz="700" dirty="0" smtClean="0"/>
              <a:t>openable) </a:t>
            </a:r>
            <a:r>
              <a:rPr lang="en-US" sz="700" dirty="0"/>
              <a:t>during execution</a:t>
            </a:r>
            <a:r>
              <a:rPr lang="en-US" sz="700" dirty="0" smtClean="0"/>
              <a:t>.</a:t>
            </a:r>
          </a:p>
          <a:p>
            <a:pPr>
              <a:buFont typeface="Wingdings" panose="05000000000000000000" pitchFamily="2" charset="2"/>
              <a:buChar char="§"/>
            </a:pPr>
            <a:r>
              <a:rPr lang="en-US" sz="700" dirty="0" smtClean="0"/>
              <a:t>Statics </a:t>
            </a:r>
            <a:r>
              <a:rPr lang="en-US" sz="700" dirty="0"/>
              <a:t>and planning for opening and closing the existing roof is </a:t>
            </a:r>
            <a:r>
              <a:rPr lang="en-US" sz="700" dirty="0" smtClean="0"/>
              <a:t>required</a:t>
            </a:r>
          </a:p>
          <a:p>
            <a:pPr>
              <a:buFont typeface="Wingdings" panose="05000000000000000000" pitchFamily="2" charset="2"/>
              <a:buChar char="§"/>
            </a:pPr>
            <a:r>
              <a:rPr lang="en-US" sz="700" dirty="0" smtClean="0"/>
              <a:t>Structural </a:t>
            </a:r>
            <a:r>
              <a:rPr lang="en-US" sz="700" dirty="0"/>
              <a:t>engineering and planning for protective </a:t>
            </a:r>
            <a:r>
              <a:rPr lang="en-US" sz="700" dirty="0" smtClean="0"/>
              <a:t>roofs</a:t>
            </a:r>
          </a:p>
          <a:p>
            <a:pPr>
              <a:buFont typeface="Wingdings" panose="05000000000000000000" pitchFamily="2" charset="2"/>
              <a:buChar char="§"/>
            </a:pPr>
            <a:r>
              <a:rPr lang="en-US" sz="700" dirty="0" smtClean="0"/>
              <a:t>Roof </a:t>
            </a:r>
            <a:r>
              <a:rPr lang="en-US" sz="700" dirty="0"/>
              <a:t>opening over approx. 4 months</a:t>
            </a:r>
            <a:endParaRPr lang="de-DE" sz="700" dirty="0"/>
          </a:p>
        </p:txBody>
      </p:sp>
      <p:sp>
        <p:nvSpPr>
          <p:cNvPr id="5" name="Textfeld 4"/>
          <p:cNvSpPr txBox="1"/>
          <p:nvPr/>
        </p:nvSpPr>
        <p:spPr>
          <a:xfrm>
            <a:off x="1459924" y="982286"/>
            <a:ext cx="5794232" cy="230832"/>
          </a:xfrm>
          <a:prstGeom prst="rect">
            <a:avLst/>
          </a:prstGeom>
        </p:spPr>
        <p:txBody>
          <a:bodyPr vert="horz" wrap="square" lIns="68580" tIns="34290" rIns="68580" bIns="34290" rtlCol="0" anchor="t">
            <a:spAutoFit/>
          </a:bodyPr>
          <a:lstStyle/>
          <a:p>
            <a:r>
              <a:rPr lang="en-US" sz="1050" dirty="0">
                <a:solidFill>
                  <a:srgbClr val="FF0000"/>
                </a:solidFill>
              </a:rPr>
              <a:t>This variant has to be </a:t>
            </a:r>
            <a:r>
              <a:rPr lang="en-US" sz="1050" dirty="0" smtClean="0">
                <a:solidFill>
                  <a:srgbClr val="FF0000"/>
                </a:solidFill>
              </a:rPr>
              <a:t>checked </a:t>
            </a:r>
            <a:r>
              <a:rPr lang="en-US" sz="1050" dirty="0">
                <a:solidFill>
                  <a:srgbClr val="FF0000"/>
                </a:solidFill>
              </a:rPr>
              <a:t>for feasibility by the planner and structural engineer</a:t>
            </a:r>
            <a:endParaRPr lang="de-DE" sz="1050" dirty="0">
              <a:solidFill>
                <a:srgbClr val="FF0000"/>
              </a:solidFill>
            </a:endParaRPr>
          </a:p>
        </p:txBody>
      </p:sp>
      <p:sp>
        <p:nvSpPr>
          <p:cNvPr id="6" name="Freihandform 5"/>
          <p:cNvSpPr/>
          <p:nvPr/>
        </p:nvSpPr>
        <p:spPr>
          <a:xfrm>
            <a:off x="1584960" y="3265170"/>
            <a:ext cx="2160270" cy="361950"/>
          </a:xfrm>
          <a:custGeom>
            <a:avLst/>
            <a:gdLst>
              <a:gd name="connsiteX0" fmla="*/ 0 w 2880360"/>
              <a:gd name="connsiteY0" fmla="*/ 0 h 482600"/>
              <a:gd name="connsiteX1" fmla="*/ 685800 w 2880360"/>
              <a:gd name="connsiteY1" fmla="*/ 472440 h 482600"/>
              <a:gd name="connsiteX2" fmla="*/ 2656840 w 2880360"/>
              <a:gd name="connsiteY2" fmla="*/ 482600 h 482600"/>
              <a:gd name="connsiteX3" fmla="*/ 2880360 w 2880360"/>
              <a:gd name="connsiteY3" fmla="*/ 60960 h 482600"/>
              <a:gd name="connsiteX4" fmla="*/ 0 w 2880360"/>
              <a:gd name="connsiteY4" fmla="*/ 0 h 48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482600">
                <a:moveTo>
                  <a:pt x="0" y="0"/>
                </a:moveTo>
                <a:lnTo>
                  <a:pt x="685800" y="472440"/>
                </a:lnTo>
                <a:lnTo>
                  <a:pt x="2656840" y="482600"/>
                </a:lnTo>
                <a:lnTo>
                  <a:pt x="2880360" y="60960"/>
                </a:lnTo>
                <a:lnTo>
                  <a:pt x="0" y="0"/>
                </a:lnTo>
                <a:close/>
              </a:path>
            </a:pathLst>
          </a:custGeom>
          <a:solidFill>
            <a:srgbClr val="FF0000">
              <a:alpha val="25000"/>
            </a:srgbClr>
          </a:solidFill>
          <a:ln w="25400">
            <a:solidFill>
              <a:srgbClr val="C00000">
                <a:alpha val="93000"/>
              </a:srgbClr>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Tree>
    <p:extLst>
      <p:ext uri="{BB962C8B-B14F-4D97-AF65-F5344CB8AC3E}">
        <p14:creationId xmlns:p14="http://schemas.microsoft.com/office/powerpoint/2010/main" val="2395895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Variant 3 </a:t>
            </a:r>
            <a:r>
              <a:rPr lang="en-US" sz="1200" dirty="0"/>
              <a:t>Complete transport through all three halls TR-EX-TH</a:t>
            </a:r>
            <a:endParaRPr lang="de-DE" sz="1200" dirty="0"/>
          </a:p>
        </p:txBody>
      </p:sp>
      <p:grpSp>
        <p:nvGrpSpPr>
          <p:cNvPr id="25" name="Gruppieren 24"/>
          <p:cNvGrpSpPr/>
          <p:nvPr/>
        </p:nvGrpSpPr>
        <p:grpSpPr>
          <a:xfrm>
            <a:off x="1521126" y="2038569"/>
            <a:ext cx="6036469" cy="2243714"/>
            <a:chOff x="504167" y="2214365"/>
            <a:chExt cx="8048625" cy="2991619"/>
          </a:xfrm>
        </p:grpSpPr>
        <p:pic>
          <p:nvPicPr>
            <p:cNvPr id="5" name="Grafik 4"/>
            <p:cNvPicPr>
              <a:picLocks noChangeAspect="1"/>
            </p:cNvPicPr>
            <p:nvPr/>
          </p:nvPicPr>
          <p:blipFill>
            <a:blip r:embed="rId2"/>
            <a:stretch>
              <a:fillRect/>
            </a:stretch>
          </p:blipFill>
          <p:spPr>
            <a:xfrm rot="16200000">
              <a:off x="3037817" y="-319285"/>
              <a:ext cx="2981325" cy="8048625"/>
            </a:xfrm>
            <a:prstGeom prst="rect">
              <a:avLst/>
            </a:prstGeom>
          </p:spPr>
        </p:pic>
        <p:sp>
          <p:nvSpPr>
            <p:cNvPr id="21" name="Freihandform 20"/>
            <p:cNvSpPr/>
            <p:nvPr/>
          </p:nvSpPr>
          <p:spPr>
            <a:xfrm>
              <a:off x="2570480" y="2656840"/>
              <a:ext cx="4912360" cy="1076960"/>
            </a:xfrm>
            <a:custGeom>
              <a:avLst/>
              <a:gdLst>
                <a:gd name="connsiteX0" fmla="*/ 0 w 4912360"/>
                <a:gd name="connsiteY0" fmla="*/ 452120 h 1076960"/>
                <a:gd name="connsiteX1" fmla="*/ 2860040 w 4912360"/>
                <a:gd name="connsiteY1" fmla="*/ 472440 h 1076960"/>
                <a:gd name="connsiteX2" fmla="*/ 4805680 w 4912360"/>
                <a:gd name="connsiteY2" fmla="*/ 0 h 1076960"/>
                <a:gd name="connsiteX3" fmla="*/ 4912360 w 4912360"/>
                <a:gd name="connsiteY3" fmla="*/ 441960 h 1076960"/>
                <a:gd name="connsiteX4" fmla="*/ 3169920 w 4912360"/>
                <a:gd name="connsiteY4" fmla="*/ 1076960 h 1076960"/>
                <a:gd name="connsiteX5" fmla="*/ 35560 w 4912360"/>
                <a:gd name="connsiteY5" fmla="*/ 1066800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2360" h="1076960">
                  <a:moveTo>
                    <a:pt x="0" y="452120"/>
                  </a:moveTo>
                  <a:lnTo>
                    <a:pt x="2860040" y="472440"/>
                  </a:lnTo>
                  <a:lnTo>
                    <a:pt x="4805680" y="0"/>
                  </a:lnTo>
                  <a:lnTo>
                    <a:pt x="4912360" y="441960"/>
                  </a:lnTo>
                  <a:lnTo>
                    <a:pt x="3169920" y="1076960"/>
                  </a:lnTo>
                  <a:lnTo>
                    <a:pt x="35560" y="1066800"/>
                  </a:lnTo>
                </a:path>
              </a:pathLst>
            </a:custGeom>
            <a:solidFill>
              <a:srgbClr val="FFFF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6" name="Freihandform 5"/>
            <p:cNvSpPr/>
            <p:nvPr/>
          </p:nvSpPr>
          <p:spPr>
            <a:xfrm>
              <a:off x="891540" y="3040380"/>
              <a:ext cx="76200" cy="91440"/>
            </a:xfrm>
            <a:custGeom>
              <a:avLst/>
              <a:gdLst>
                <a:gd name="connsiteX0" fmla="*/ 0 w 76200"/>
                <a:gd name="connsiteY0" fmla="*/ 0 h 91440"/>
                <a:gd name="connsiteX1" fmla="*/ 76200 w 76200"/>
                <a:gd name="connsiteY1" fmla="*/ 91440 h 91440"/>
              </a:gdLst>
              <a:ahLst/>
              <a:cxnLst>
                <a:cxn ang="0">
                  <a:pos x="connsiteX0" y="connsiteY0"/>
                </a:cxn>
                <a:cxn ang="0">
                  <a:pos x="connsiteX1" y="connsiteY1"/>
                </a:cxn>
              </a:cxnLst>
              <a:rect l="l" t="t" r="r" b="b"/>
              <a:pathLst>
                <a:path w="76200" h="91440">
                  <a:moveTo>
                    <a:pt x="0" y="0"/>
                  </a:moveTo>
                  <a:lnTo>
                    <a:pt x="76200" y="91440"/>
                  </a:ln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7" name="Freihandform 6"/>
            <p:cNvSpPr/>
            <p:nvPr/>
          </p:nvSpPr>
          <p:spPr>
            <a:xfrm>
              <a:off x="902970" y="3097530"/>
              <a:ext cx="1695450" cy="838200"/>
            </a:xfrm>
            <a:custGeom>
              <a:avLst/>
              <a:gdLst>
                <a:gd name="connsiteX0" fmla="*/ 49530 w 1695450"/>
                <a:gd name="connsiteY0" fmla="*/ 838200 h 838200"/>
                <a:gd name="connsiteX1" fmla="*/ 1215390 w 1695450"/>
                <a:gd name="connsiteY1" fmla="*/ 819150 h 838200"/>
                <a:gd name="connsiteX2" fmla="*/ 1184910 w 1695450"/>
                <a:gd name="connsiteY2" fmla="*/ 628650 h 838200"/>
                <a:gd name="connsiteX3" fmla="*/ 1695450 w 1695450"/>
                <a:gd name="connsiteY3" fmla="*/ 621030 h 838200"/>
                <a:gd name="connsiteX4" fmla="*/ 1680210 w 1695450"/>
                <a:gd name="connsiteY4" fmla="*/ 11430 h 838200"/>
                <a:gd name="connsiteX5" fmla="*/ 0 w 1695450"/>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5450" h="838200">
                  <a:moveTo>
                    <a:pt x="49530" y="838200"/>
                  </a:moveTo>
                  <a:lnTo>
                    <a:pt x="1215390" y="819150"/>
                  </a:lnTo>
                  <a:lnTo>
                    <a:pt x="1184910" y="628650"/>
                  </a:lnTo>
                  <a:lnTo>
                    <a:pt x="1695450" y="621030"/>
                  </a:lnTo>
                  <a:lnTo>
                    <a:pt x="1680210" y="11430"/>
                  </a:lnTo>
                  <a:lnTo>
                    <a:pt x="0" y="0"/>
                  </a:lnTo>
                </a:path>
              </a:pathLst>
            </a:custGeom>
            <a:solidFill>
              <a:srgbClr val="FF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9" name="Freihandform 8"/>
            <p:cNvSpPr/>
            <p:nvPr/>
          </p:nvSpPr>
          <p:spPr>
            <a:xfrm>
              <a:off x="7366000" y="2611120"/>
              <a:ext cx="955040" cy="467360"/>
            </a:xfrm>
            <a:custGeom>
              <a:avLst/>
              <a:gdLst>
                <a:gd name="connsiteX0" fmla="*/ 955040 w 955040"/>
                <a:gd name="connsiteY0" fmla="*/ 30480 h 467360"/>
                <a:gd name="connsiteX1" fmla="*/ 949960 w 955040"/>
                <a:gd name="connsiteY1" fmla="*/ 254000 h 467360"/>
                <a:gd name="connsiteX2" fmla="*/ 462280 w 955040"/>
                <a:gd name="connsiteY2" fmla="*/ 314960 h 467360"/>
                <a:gd name="connsiteX3" fmla="*/ 492760 w 955040"/>
                <a:gd name="connsiteY3" fmla="*/ 406400 h 467360"/>
                <a:gd name="connsiteX4" fmla="*/ 121920 w 955040"/>
                <a:gd name="connsiteY4" fmla="*/ 467360 h 467360"/>
                <a:gd name="connsiteX5" fmla="*/ 0 w 955040"/>
                <a:gd name="connsiteY5" fmla="*/ 50800 h 467360"/>
                <a:gd name="connsiteX6" fmla="*/ 0 w 955040"/>
                <a:gd name="connsiteY6" fmla="*/ 0 h 467360"/>
                <a:gd name="connsiteX7" fmla="*/ 955040 w 955040"/>
                <a:gd name="connsiteY7" fmla="*/ 3048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040" h="467360">
                  <a:moveTo>
                    <a:pt x="955040" y="30480"/>
                  </a:moveTo>
                  <a:lnTo>
                    <a:pt x="949960" y="254000"/>
                  </a:lnTo>
                  <a:lnTo>
                    <a:pt x="462280" y="314960"/>
                  </a:lnTo>
                  <a:lnTo>
                    <a:pt x="492760" y="406400"/>
                  </a:lnTo>
                  <a:lnTo>
                    <a:pt x="121920" y="467360"/>
                  </a:lnTo>
                  <a:lnTo>
                    <a:pt x="0" y="50800"/>
                  </a:lnTo>
                  <a:lnTo>
                    <a:pt x="0" y="0"/>
                  </a:lnTo>
                  <a:lnTo>
                    <a:pt x="955040" y="30480"/>
                  </a:lnTo>
                  <a:close/>
                </a:path>
              </a:pathLst>
            </a:custGeom>
            <a:solidFill>
              <a:srgbClr val="FF66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10" name="Freihandform 9"/>
            <p:cNvSpPr/>
            <p:nvPr/>
          </p:nvSpPr>
          <p:spPr>
            <a:xfrm>
              <a:off x="2103120" y="3728720"/>
              <a:ext cx="0" cy="193040"/>
            </a:xfrm>
            <a:custGeom>
              <a:avLst/>
              <a:gdLst>
                <a:gd name="connsiteX0" fmla="*/ 0 w 0"/>
                <a:gd name="connsiteY0" fmla="*/ 193040 h 193040"/>
                <a:gd name="connsiteX1" fmla="*/ 0 w 0"/>
                <a:gd name="connsiteY1" fmla="*/ 0 h 193040"/>
              </a:gdLst>
              <a:ahLst/>
              <a:cxnLst>
                <a:cxn ang="0">
                  <a:pos x="connsiteX0" y="connsiteY0"/>
                </a:cxn>
                <a:cxn ang="0">
                  <a:pos x="connsiteX1" y="connsiteY1"/>
                </a:cxn>
              </a:cxnLst>
              <a:rect l="l" t="t" r="r" b="b"/>
              <a:pathLst>
                <a:path h="193040">
                  <a:moveTo>
                    <a:pt x="0" y="193040"/>
                  </a:moveTo>
                  <a:lnTo>
                    <a:pt x="0" y="0"/>
                  </a:ln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22" name="Freihandform 21"/>
            <p:cNvSpPr/>
            <p:nvPr/>
          </p:nvSpPr>
          <p:spPr>
            <a:xfrm>
              <a:off x="2261616" y="2974848"/>
              <a:ext cx="6102096" cy="2231136"/>
            </a:xfrm>
            <a:custGeom>
              <a:avLst/>
              <a:gdLst>
                <a:gd name="connsiteX0" fmla="*/ 0 w 6102096"/>
                <a:gd name="connsiteY0" fmla="*/ 2231136 h 2231136"/>
                <a:gd name="connsiteX1" fmla="*/ 24384 w 6102096"/>
                <a:gd name="connsiteY1" fmla="*/ 975360 h 2231136"/>
                <a:gd name="connsiteX2" fmla="*/ 944880 w 6102096"/>
                <a:gd name="connsiteY2" fmla="*/ 1005840 h 2231136"/>
                <a:gd name="connsiteX3" fmla="*/ 963168 w 6102096"/>
                <a:gd name="connsiteY3" fmla="*/ 749808 h 2231136"/>
                <a:gd name="connsiteX4" fmla="*/ 3560064 w 6102096"/>
                <a:gd name="connsiteY4" fmla="*/ 755904 h 2231136"/>
                <a:gd name="connsiteX5" fmla="*/ 5260848 w 6102096"/>
                <a:gd name="connsiteY5" fmla="*/ 85344 h 2231136"/>
                <a:gd name="connsiteX6" fmla="*/ 6102096 w 6102096"/>
                <a:gd name="connsiteY6" fmla="*/ 0 h 2231136"/>
                <a:gd name="connsiteX7" fmla="*/ 6083808 w 6102096"/>
                <a:gd name="connsiteY7" fmla="*/ 987552 h 2231136"/>
                <a:gd name="connsiteX8" fmla="*/ 3407664 w 6102096"/>
                <a:gd name="connsiteY8" fmla="*/ 975360 h 2231136"/>
                <a:gd name="connsiteX9" fmla="*/ 3389376 w 6102096"/>
                <a:gd name="connsiteY9" fmla="*/ 2103120 h 2231136"/>
                <a:gd name="connsiteX10" fmla="*/ 42672 w 6102096"/>
                <a:gd name="connsiteY10" fmla="*/ 2109216 h 223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02096" h="2231136">
                  <a:moveTo>
                    <a:pt x="0" y="2231136"/>
                  </a:moveTo>
                  <a:lnTo>
                    <a:pt x="24384" y="975360"/>
                  </a:lnTo>
                  <a:lnTo>
                    <a:pt x="944880" y="1005840"/>
                  </a:lnTo>
                  <a:lnTo>
                    <a:pt x="963168" y="749808"/>
                  </a:lnTo>
                  <a:lnTo>
                    <a:pt x="3560064" y="755904"/>
                  </a:lnTo>
                  <a:lnTo>
                    <a:pt x="5260848" y="85344"/>
                  </a:lnTo>
                  <a:lnTo>
                    <a:pt x="6102096" y="0"/>
                  </a:lnTo>
                  <a:lnTo>
                    <a:pt x="6083808" y="987552"/>
                  </a:lnTo>
                  <a:lnTo>
                    <a:pt x="3407664" y="975360"/>
                  </a:lnTo>
                  <a:lnTo>
                    <a:pt x="3389376" y="2103120"/>
                  </a:lnTo>
                  <a:lnTo>
                    <a:pt x="42672" y="2109216"/>
                  </a:ln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23" name="Freihandform 22"/>
            <p:cNvSpPr/>
            <p:nvPr/>
          </p:nvSpPr>
          <p:spPr>
            <a:xfrm>
              <a:off x="2243328" y="2987040"/>
              <a:ext cx="6126480" cy="2109216"/>
            </a:xfrm>
            <a:custGeom>
              <a:avLst/>
              <a:gdLst>
                <a:gd name="connsiteX0" fmla="*/ 30480 w 6126480"/>
                <a:gd name="connsiteY0" fmla="*/ 975360 h 2109216"/>
                <a:gd name="connsiteX1" fmla="*/ 48768 w 6126480"/>
                <a:gd name="connsiteY1" fmla="*/ 743712 h 2109216"/>
                <a:gd name="connsiteX2" fmla="*/ 3535680 w 6126480"/>
                <a:gd name="connsiteY2" fmla="*/ 737616 h 2109216"/>
                <a:gd name="connsiteX3" fmla="*/ 5273040 w 6126480"/>
                <a:gd name="connsiteY3" fmla="*/ 97536 h 2109216"/>
                <a:gd name="connsiteX4" fmla="*/ 6108192 w 6126480"/>
                <a:gd name="connsiteY4" fmla="*/ 0 h 2109216"/>
                <a:gd name="connsiteX5" fmla="*/ 6126480 w 6126480"/>
                <a:gd name="connsiteY5" fmla="*/ 975360 h 2109216"/>
                <a:gd name="connsiteX6" fmla="*/ 3401568 w 6126480"/>
                <a:gd name="connsiteY6" fmla="*/ 969264 h 2109216"/>
                <a:gd name="connsiteX7" fmla="*/ 3401568 w 6126480"/>
                <a:gd name="connsiteY7" fmla="*/ 2109216 h 2109216"/>
                <a:gd name="connsiteX8" fmla="*/ 0 w 6126480"/>
                <a:gd name="connsiteY8" fmla="*/ 2078736 h 2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480" h="2109216">
                  <a:moveTo>
                    <a:pt x="30480" y="975360"/>
                  </a:moveTo>
                  <a:lnTo>
                    <a:pt x="48768" y="743712"/>
                  </a:lnTo>
                  <a:lnTo>
                    <a:pt x="3535680" y="737616"/>
                  </a:lnTo>
                  <a:lnTo>
                    <a:pt x="5273040" y="97536"/>
                  </a:lnTo>
                  <a:lnTo>
                    <a:pt x="6108192" y="0"/>
                  </a:lnTo>
                  <a:lnTo>
                    <a:pt x="6126480" y="975360"/>
                  </a:lnTo>
                  <a:lnTo>
                    <a:pt x="3401568" y="969264"/>
                  </a:lnTo>
                  <a:lnTo>
                    <a:pt x="3401568" y="2109216"/>
                  </a:lnTo>
                  <a:lnTo>
                    <a:pt x="0" y="2078736"/>
                  </a:lnTo>
                </a:path>
              </a:pathLst>
            </a:custGeom>
            <a:solidFill>
              <a:srgbClr val="33CC3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grpSp>
      <p:sp>
        <p:nvSpPr>
          <p:cNvPr id="24" name="Rechteck 23"/>
          <p:cNvSpPr/>
          <p:nvPr/>
        </p:nvSpPr>
        <p:spPr>
          <a:xfrm>
            <a:off x="1660208" y="1056021"/>
            <a:ext cx="117729" cy="1143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6" name="Rechteck 25"/>
          <p:cNvSpPr/>
          <p:nvPr/>
        </p:nvSpPr>
        <p:spPr>
          <a:xfrm>
            <a:off x="1660395" y="1284621"/>
            <a:ext cx="117729" cy="1143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7" name="Rechteck 26"/>
          <p:cNvSpPr/>
          <p:nvPr/>
        </p:nvSpPr>
        <p:spPr>
          <a:xfrm>
            <a:off x="1660583" y="1513221"/>
            <a:ext cx="117729" cy="114300"/>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8" name="Rechteck 27"/>
          <p:cNvSpPr/>
          <p:nvPr/>
        </p:nvSpPr>
        <p:spPr>
          <a:xfrm>
            <a:off x="1660770" y="1741821"/>
            <a:ext cx="117729" cy="1143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DE" sz="1350"/>
          </a:p>
        </p:txBody>
      </p:sp>
      <p:sp>
        <p:nvSpPr>
          <p:cNvPr id="29" name="Textfeld 28"/>
          <p:cNvSpPr txBox="1"/>
          <p:nvPr/>
        </p:nvSpPr>
        <p:spPr>
          <a:xfrm>
            <a:off x="1820228" y="1022856"/>
            <a:ext cx="2159887" cy="184666"/>
          </a:xfrm>
          <a:prstGeom prst="rect">
            <a:avLst/>
          </a:prstGeom>
        </p:spPr>
        <p:txBody>
          <a:bodyPr vert="horz" wrap="none" lIns="68580" tIns="34290" rIns="68580" bIns="34290" rtlCol="0" anchor="t">
            <a:spAutoFit/>
          </a:bodyPr>
          <a:lstStyle/>
          <a:p>
            <a:pPr algn="l"/>
            <a:r>
              <a:rPr lang="de-DE" sz="750" dirty="0" smtClean="0"/>
              <a:t>Levels 1 and 2 are locked during assembly time</a:t>
            </a:r>
            <a:endParaRPr lang="de-DE" sz="750" dirty="0"/>
          </a:p>
        </p:txBody>
      </p:sp>
      <p:sp>
        <p:nvSpPr>
          <p:cNvPr id="30" name="Textfeld 29"/>
          <p:cNvSpPr txBox="1"/>
          <p:nvPr/>
        </p:nvSpPr>
        <p:spPr>
          <a:xfrm>
            <a:off x="1811655" y="1246623"/>
            <a:ext cx="2161489" cy="184666"/>
          </a:xfrm>
          <a:prstGeom prst="rect">
            <a:avLst/>
          </a:prstGeom>
        </p:spPr>
        <p:txBody>
          <a:bodyPr vert="horz" wrap="none" lIns="68580" tIns="34290" rIns="68580" bIns="34290" rtlCol="0" anchor="t">
            <a:spAutoFit/>
          </a:bodyPr>
          <a:lstStyle/>
          <a:p>
            <a:pPr algn="l"/>
            <a:r>
              <a:rPr lang="de-DE" sz="750" dirty="0" smtClean="0"/>
              <a:t>Level </a:t>
            </a:r>
            <a:r>
              <a:rPr lang="de-DE" sz="750" dirty="0"/>
              <a:t>2 </a:t>
            </a:r>
            <a:r>
              <a:rPr lang="de-DE" sz="750" dirty="0" smtClean="0"/>
              <a:t>is locked during transports for assembly</a:t>
            </a:r>
            <a:endParaRPr lang="de-DE" sz="750" dirty="0"/>
          </a:p>
        </p:txBody>
      </p:sp>
      <p:sp>
        <p:nvSpPr>
          <p:cNvPr id="31" name="Textfeld 30"/>
          <p:cNvSpPr txBox="1"/>
          <p:nvPr/>
        </p:nvSpPr>
        <p:spPr>
          <a:xfrm>
            <a:off x="1811655" y="1478038"/>
            <a:ext cx="2139047" cy="184666"/>
          </a:xfrm>
          <a:prstGeom prst="rect">
            <a:avLst/>
          </a:prstGeom>
        </p:spPr>
        <p:txBody>
          <a:bodyPr vert="horz" wrap="none" lIns="68580" tIns="34290" rIns="68580" bIns="34290" rtlCol="0" anchor="t">
            <a:spAutoFit/>
          </a:bodyPr>
          <a:lstStyle/>
          <a:p>
            <a:pPr algn="l"/>
            <a:r>
              <a:rPr lang="de-DE" sz="750" dirty="0" smtClean="0"/>
              <a:t>Level </a:t>
            </a:r>
            <a:r>
              <a:rPr lang="de-DE" sz="750" dirty="0"/>
              <a:t>1 </a:t>
            </a:r>
            <a:r>
              <a:rPr lang="de-DE" sz="750" dirty="0" smtClean="0"/>
              <a:t>is locked during delivery and transport </a:t>
            </a:r>
            <a:endParaRPr lang="de-DE" sz="750" dirty="0"/>
          </a:p>
        </p:txBody>
      </p:sp>
      <p:sp>
        <p:nvSpPr>
          <p:cNvPr id="32" name="Textfeld 31"/>
          <p:cNvSpPr txBox="1"/>
          <p:nvPr/>
        </p:nvSpPr>
        <p:spPr>
          <a:xfrm>
            <a:off x="1820227" y="1704474"/>
            <a:ext cx="1340752" cy="184666"/>
          </a:xfrm>
          <a:prstGeom prst="rect">
            <a:avLst/>
          </a:prstGeom>
        </p:spPr>
        <p:txBody>
          <a:bodyPr vert="horz" wrap="none" lIns="68580" tIns="34290" rIns="68580" bIns="34290" rtlCol="0" anchor="t">
            <a:spAutoFit/>
          </a:bodyPr>
          <a:lstStyle/>
          <a:p>
            <a:pPr algn="l"/>
            <a:r>
              <a:rPr lang="de-DE" sz="750" dirty="0" smtClean="0"/>
              <a:t>Level </a:t>
            </a:r>
            <a:r>
              <a:rPr lang="de-DE" sz="750" dirty="0"/>
              <a:t>1 </a:t>
            </a:r>
            <a:r>
              <a:rPr lang="de-DE" sz="750" dirty="0" smtClean="0"/>
              <a:t>and </a:t>
            </a:r>
            <a:r>
              <a:rPr lang="de-DE" sz="750" dirty="0"/>
              <a:t>2 ist </a:t>
            </a:r>
            <a:r>
              <a:rPr lang="de-DE" sz="750" dirty="0" smtClean="0"/>
              <a:t>fully usable</a:t>
            </a:r>
            <a:endParaRPr lang="de-DE" sz="750" dirty="0"/>
          </a:p>
        </p:txBody>
      </p:sp>
      <p:sp>
        <p:nvSpPr>
          <p:cNvPr id="33" name="Datumsplatzhalter 3"/>
          <p:cNvSpPr>
            <a:spLocks noGrp="1"/>
          </p:cNvSpPr>
          <p:nvPr>
            <p:ph type="dt" sz="half" idx="2"/>
          </p:nvPr>
        </p:nvSpPr>
        <p:spPr>
          <a:xfrm>
            <a:off x="6485658" y="4914483"/>
            <a:ext cx="618964" cy="273844"/>
          </a:xfrm>
        </p:spPr>
        <p:txBody>
          <a:bodyPr/>
          <a:lstStyle/>
          <a:p>
            <a:r>
              <a:rPr lang="de-DE" dirty="0"/>
              <a:t>07.07.2023</a:t>
            </a:r>
          </a:p>
        </p:txBody>
      </p:sp>
    </p:spTree>
    <p:extLst>
      <p:ext uri="{BB962C8B-B14F-4D97-AF65-F5344CB8AC3E}">
        <p14:creationId xmlns:p14="http://schemas.microsoft.com/office/powerpoint/2010/main" val="3191504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233760" y="1209557"/>
            <a:ext cx="8545680" cy="2360992"/>
          </a:xfrm>
          <a:prstGeom prst="rect">
            <a:avLst/>
          </a:prstGeom>
        </p:spPr>
      </p:pic>
      <p:sp>
        <p:nvSpPr>
          <p:cNvPr id="10" name="Textfeld 9"/>
          <p:cNvSpPr txBox="1"/>
          <p:nvPr/>
        </p:nvSpPr>
        <p:spPr>
          <a:xfrm>
            <a:off x="1" y="1001286"/>
            <a:ext cx="7759572" cy="3543278"/>
          </a:xfrm>
          <a:prstGeom prst="rect">
            <a:avLst/>
          </a:prstGeom>
          <a:ln>
            <a:noFill/>
          </a:ln>
        </p:spPr>
        <p:txBody>
          <a:bodyPr vert="horz" wrap="square" lIns="68580" tIns="34290" rIns="68580" bIns="34290" rtlCol="0" anchor="t">
            <a:spAutoFit/>
          </a:bodyPr>
          <a:lstStyle/>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pPr algn="l"/>
            <a:endParaRPr lang="de-DE" sz="1050" dirty="0"/>
          </a:p>
          <a:p>
            <a:endParaRPr lang="de-DE" sz="825" dirty="0"/>
          </a:p>
          <a:p>
            <a:pPr algn="l"/>
            <a:endParaRPr lang="de-DE" sz="750" dirty="0"/>
          </a:p>
        </p:txBody>
      </p:sp>
      <p:sp>
        <p:nvSpPr>
          <p:cNvPr id="2" name="Titel 1"/>
          <p:cNvSpPr>
            <a:spLocks noGrp="1"/>
          </p:cNvSpPr>
          <p:nvPr>
            <p:ph type="title"/>
          </p:nvPr>
        </p:nvSpPr>
        <p:spPr>
          <a:xfrm>
            <a:off x="233760" y="92269"/>
            <a:ext cx="5584535" cy="590668"/>
          </a:xfrm>
        </p:spPr>
        <p:txBody>
          <a:bodyPr>
            <a:noAutofit/>
          </a:bodyPr>
          <a:lstStyle/>
          <a:p>
            <a:pPr lvl="1"/>
            <a:r>
              <a:rPr lang="de-DE" sz="1600" dirty="0">
                <a:latin typeface="+mj-lt"/>
              </a:rPr>
              <a:t>Schedule for upgrade SIS </a:t>
            </a:r>
            <a:r>
              <a:rPr lang="de-DE" sz="1600" dirty="0" smtClean="0">
                <a:latin typeface="+mj-lt"/>
              </a:rPr>
              <a:t>18 (</a:t>
            </a:r>
            <a:r>
              <a:rPr lang="de-DE" sz="1600" dirty="0" err="1" smtClean="0">
                <a:latin typeface="+mj-lt"/>
              </a:rPr>
              <a:t>both</a:t>
            </a:r>
            <a:r>
              <a:rPr lang="de-DE" sz="1600" dirty="0" smtClean="0">
                <a:latin typeface="+mj-lt"/>
              </a:rPr>
              <a:t> </a:t>
            </a:r>
            <a:r>
              <a:rPr lang="de-DE" sz="1600" dirty="0" err="1" smtClean="0">
                <a:latin typeface="+mj-lt"/>
              </a:rPr>
              <a:t>variants</a:t>
            </a:r>
            <a:r>
              <a:rPr lang="de-DE" sz="1600" dirty="0" smtClean="0">
                <a:latin typeface="+mj-lt"/>
              </a:rPr>
              <a:t>) </a:t>
            </a:r>
            <a:endParaRPr lang="de-DE" sz="1600" b="1" dirty="0">
              <a:latin typeface="+mj-lt"/>
            </a:endParaRPr>
          </a:p>
        </p:txBody>
      </p:sp>
      <p:sp>
        <p:nvSpPr>
          <p:cNvPr id="6" name="Foliennummernplatzhalter 5"/>
          <p:cNvSpPr>
            <a:spLocks noGrp="1"/>
          </p:cNvSpPr>
          <p:nvPr>
            <p:ph type="sldNum" sz="quarter" idx="4294967295"/>
          </p:nvPr>
        </p:nvSpPr>
        <p:spPr>
          <a:xfrm>
            <a:off x="7116744" y="4914483"/>
            <a:ext cx="558674" cy="273844"/>
          </a:xfrm>
        </p:spPr>
        <p:txBody>
          <a:bodyPr/>
          <a:lstStyle/>
          <a:p>
            <a:r>
              <a:rPr lang="de-DE" dirty="0" smtClean="0"/>
              <a:t>	</a:t>
            </a:r>
            <a:endParaRPr lang="de-DE" dirty="0"/>
          </a:p>
        </p:txBody>
      </p:sp>
      <p:sp>
        <p:nvSpPr>
          <p:cNvPr id="3" name="Textfeld 2"/>
          <p:cNvSpPr txBox="1"/>
          <p:nvPr/>
        </p:nvSpPr>
        <p:spPr>
          <a:xfrm>
            <a:off x="233760" y="3768642"/>
            <a:ext cx="4309110" cy="761747"/>
          </a:xfrm>
          <a:prstGeom prst="rect">
            <a:avLst/>
          </a:prstGeom>
        </p:spPr>
        <p:txBody>
          <a:bodyPr vert="horz" wrap="square" lIns="68580" tIns="34290" rIns="68580" bIns="34290" rtlCol="0" anchor="t">
            <a:spAutoFit/>
          </a:bodyPr>
          <a:lstStyle/>
          <a:p>
            <a:pPr marL="128588" indent="-128588">
              <a:buClr>
                <a:srgbClr val="FFC000"/>
              </a:buClr>
              <a:buFont typeface="Wingdings" panose="05000000000000000000" pitchFamily="2" charset="2"/>
              <a:buChar char="§"/>
            </a:pPr>
            <a:r>
              <a:rPr lang="de-DE" sz="750" dirty="0" smtClean="0"/>
              <a:t>Removal and installation time is calculated on the assumption that three crane teams will be installed, one team each hall</a:t>
            </a:r>
            <a:endParaRPr lang="de-DE" sz="750" dirty="0"/>
          </a:p>
          <a:p>
            <a:pPr marL="128588" indent="-128588">
              <a:buClr>
                <a:srgbClr val="FFC000"/>
              </a:buClr>
              <a:buFont typeface="Wingdings" panose="05000000000000000000" pitchFamily="2" charset="2"/>
              <a:buChar char="§"/>
            </a:pPr>
            <a:r>
              <a:rPr lang="de-DE" sz="750" dirty="0" smtClean="0"/>
              <a:t>optimizable by opening the roof, if feasible</a:t>
            </a:r>
            <a:endParaRPr lang="de-DE" sz="750" dirty="0"/>
          </a:p>
          <a:p>
            <a:pPr marL="128588" indent="-128588">
              <a:buClr>
                <a:srgbClr val="FFC000"/>
              </a:buClr>
              <a:buFont typeface="Wingdings" panose="05000000000000000000" pitchFamily="2" charset="2"/>
              <a:buChar char="§"/>
            </a:pPr>
            <a:r>
              <a:rPr lang="de-DE" sz="750" dirty="0" smtClean="0"/>
              <a:t>schedule without </a:t>
            </a:r>
            <a:r>
              <a:rPr lang="de-DE" sz="750" dirty="0"/>
              <a:t>any time buffer </a:t>
            </a:r>
          </a:p>
          <a:p>
            <a:pPr marL="128588" indent="-128588">
              <a:buClr>
                <a:srgbClr val="FFC000"/>
              </a:buClr>
              <a:buFont typeface="Wingdings" panose="05000000000000000000" pitchFamily="2" charset="2"/>
              <a:buChar char="§"/>
            </a:pPr>
            <a:r>
              <a:rPr lang="de-DE" sz="750" dirty="0"/>
              <a:t>without taking account other planned activities</a:t>
            </a:r>
          </a:p>
          <a:p>
            <a:pPr>
              <a:buClr>
                <a:srgbClr val="FFC000"/>
              </a:buClr>
            </a:pPr>
            <a:endParaRPr lang="de-DE" sz="750" dirty="0"/>
          </a:p>
        </p:txBody>
      </p:sp>
      <p:sp>
        <p:nvSpPr>
          <p:cNvPr id="9" name="Datumsplatzhalter 3"/>
          <p:cNvSpPr>
            <a:spLocks noGrp="1"/>
          </p:cNvSpPr>
          <p:nvPr>
            <p:ph type="dt" sz="half" idx="2"/>
          </p:nvPr>
        </p:nvSpPr>
        <p:spPr>
          <a:xfrm>
            <a:off x="6485658" y="4914483"/>
            <a:ext cx="618964" cy="273844"/>
          </a:xfrm>
        </p:spPr>
        <p:txBody>
          <a:bodyPr/>
          <a:lstStyle/>
          <a:p>
            <a:r>
              <a:rPr lang="de-DE" dirty="0"/>
              <a:t>	</a:t>
            </a:r>
          </a:p>
        </p:txBody>
      </p:sp>
      <p:sp>
        <p:nvSpPr>
          <p:cNvPr id="5" name="Textfeld 4"/>
          <p:cNvSpPr txBox="1"/>
          <p:nvPr/>
        </p:nvSpPr>
        <p:spPr>
          <a:xfrm>
            <a:off x="6258847" y="3788668"/>
            <a:ext cx="2833141" cy="257369"/>
          </a:xfrm>
          <a:prstGeom prst="rect">
            <a:avLst/>
          </a:prstGeom>
          <a:ln w="3175">
            <a:noFill/>
          </a:ln>
        </p:spPr>
        <p:txBody>
          <a:bodyPr vert="horz" wrap="square" lIns="36000" tIns="36000" rIns="36000" bIns="36000" rtlCol="0" anchor="t">
            <a:spAutoFit/>
          </a:bodyPr>
          <a:lstStyle/>
          <a:p>
            <a:pPr algn="l"/>
            <a:r>
              <a:rPr lang="de-DE" sz="1200" dirty="0" smtClean="0">
                <a:solidFill>
                  <a:srgbClr val="FF0000"/>
                </a:solidFill>
              </a:rPr>
              <a:t>construction phase 6 months</a:t>
            </a:r>
          </a:p>
        </p:txBody>
      </p:sp>
      <p:cxnSp>
        <p:nvCxnSpPr>
          <p:cNvPr id="8" name="Gerader Verbinder 7"/>
          <p:cNvCxnSpPr/>
          <p:nvPr/>
        </p:nvCxnSpPr>
        <p:spPr>
          <a:xfrm>
            <a:off x="6400264" y="1635192"/>
            <a:ext cx="0" cy="2062887"/>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2" name="Gerader Verbinder 11"/>
          <p:cNvCxnSpPr/>
          <p:nvPr/>
        </p:nvCxnSpPr>
        <p:spPr>
          <a:xfrm>
            <a:off x="8019203" y="1635193"/>
            <a:ext cx="0" cy="2062886"/>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11381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21166" y="1103425"/>
            <a:ext cx="6158876" cy="3487340"/>
          </a:xfrm>
        </p:spPr>
        <p:txBody>
          <a:bodyPr>
            <a:normAutofit/>
          </a:bodyPr>
          <a:lstStyle/>
          <a:p>
            <a:pPr marL="0" indent="0">
              <a:buNone/>
            </a:pPr>
            <a:r>
              <a:rPr lang="de-DE" sz="1350" dirty="0" smtClean="0"/>
              <a:t>requirements:</a:t>
            </a:r>
            <a:endParaRPr lang="de-DE" sz="1350" dirty="0"/>
          </a:p>
          <a:p>
            <a:r>
              <a:rPr lang="en-US" sz="1050" dirty="0" smtClean="0"/>
              <a:t>Construction </a:t>
            </a:r>
            <a:r>
              <a:rPr lang="en-US" sz="1050" dirty="0"/>
              <a:t>time of approx. 6 </a:t>
            </a:r>
            <a:r>
              <a:rPr lang="en-US" sz="1050" dirty="0" smtClean="0"/>
              <a:t>months</a:t>
            </a:r>
          </a:p>
          <a:p>
            <a:r>
              <a:rPr lang="en-US" sz="1050" dirty="0"/>
              <a:t>Full-Shutdown required for both </a:t>
            </a:r>
            <a:r>
              <a:rPr lang="en-US" sz="1050" dirty="0" smtClean="0"/>
              <a:t>variants</a:t>
            </a:r>
          </a:p>
          <a:p>
            <a:r>
              <a:rPr lang="en-US" sz="1050" dirty="0"/>
              <a:t>Variant Transport through hall only possible with complete construction freedom in the </a:t>
            </a:r>
            <a:r>
              <a:rPr lang="en-US" sz="1050" dirty="0" smtClean="0"/>
              <a:t>halls</a:t>
            </a:r>
          </a:p>
          <a:p>
            <a:r>
              <a:rPr lang="en-US" sz="1050" dirty="0"/>
              <a:t>secured financing by FAIR approx</a:t>
            </a:r>
            <a:r>
              <a:rPr lang="en-US" sz="1050" dirty="0" smtClean="0"/>
              <a:t>. 5,2 million EUR</a:t>
            </a:r>
          </a:p>
          <a:p>
            <a:endParaRPr lang="de-DE" sz="1050" dirty="0"/>
          </a:p>
          <a:p>
            <a:pPr marL="0" indent="0">
              <a:buNone/>
            </a:pPr>
            <a:r>
              <a:rPr lang="de-DE" sz="1350" dirty="0" smtClean="0"/>
              <a:t>recommendation BAU:</a:t>
            </a:r>
            <a:endParaRPr lang="de-DE" sz="1350" dirty="0"/>
          </a:p>
          <a:p>
            <a:r>
              <a:rPr lang="en-US" sz="1050" dirty="0"/>
              <a:t>Implementation of the variant transport via roof </a:t>
            </a:r>
            <a:r>
              <a:rPr lang="en-US" sz="1050" dirty="0" smtClean="0"/>
              <a:t>opening, if possible </a:t>
            </a:r>
          </a:p>
          <a:p>
            <a:r>
              <a:rPr lang="en-US" sz="1050" dirty="0"/>
              <a:t>Definition of the time window for “Full Shutdown” </a:t>
            </a:r>
            <a:r>
              <a:rPr lang="en-US" sz="1050" dirty="0" smtClean="0"/>
              <a:t>in 2024/2025</a:t>
            </a:r>
          </a:p>
          <a:p>
            <a:endParaRPr lang="de-DE" sz="1050" dirty="0">
              <a:solidFill>
                <a:srgbClr val="FF0000"/>
              </a:solidFill>
            </a:endParaRPr>
          </a:p>
          <a:p>
            <a:pPr marL="0" indent="0">
              <a:buNone/>
            </a:pPr>
            <a:r>
              <a:rPr lang="de-DE" sz="1350" dirty="0" smtClean="0"/>
              <a:t>next steps:</a:t>
            </a:r>
            <a:endParaRPr lang="de-DE" sz="1350" dirty="0"/>
          </a:p>
          <a:p>
            <a:r>
              <a:rPr lang="en-US" sz="1050" dirty="0"/>
              <a:t>Shopping </a:t>
            </a:r>
            <a:r>
              <a:rPr lang="en-US" sz="1050" dirty="0" smtClean="0"/>
              <a:t>cart and </a:t>
            </a:r>
            <a:r>
              <a:rPr lang="en-US" sz="1050" dirty="0"/>
              <a:t>procurement planning Q3 </a:t>
            </a:r>
            <a:r>
              <a:rPr lang="en-US" sz="1050" dirty="0" smtClean="0"/>
              <a:t>2023</a:t>
            </a:r>
          </a:p>
          <a:p>
            <a:r>
              <a:rPr lang="en-US" sz="1050" dirty="0"/>
              <a:t>Decision on the </a:t>
            </a:r>
            <a:r>
              <a:rPr lang="en-US" sz="1050" dirty="0" smtClean="0"/>
              <a:t>variant </a:t>
            </a:r>
            <a:r>
              <a:rPr lang="en-US" sz="1050" dirty="0"/>
              <a:t>after verification of static feasibility and cost-effectiveness comparison</a:t>
            </a:r>
            <a:endParaRPr lang="de-DE" sz="1050" dirty="0"/>
          </a:p>
        </p:txBody>
      </p:sp>
      <p:sp>
        <p:nvSpPr>
          <p:cNvPr id="11" name="Titel 10"/>
          <p:cNvSpPr>
            <a:spLocks noGrp="1"/>
          </p:cNvSpPr>
          <p:nvPr>
            <p:ph type="title"/>
          </p:nvPr>
        </p:nvSpPr>
        <p:spPr>
          <a:xfrm>
            <a:off x="350961" y="319985"/>
            <a:ext cx="4188401" cy="590668"/>
          </a:xfrm>
        </p:spPr>
        <p:txBody>
          <a:bodyPr>
            <a:normAutofit/>
          </a:bodyPr>
          <a:lstStyle/>
          <a:p>
            <a:r>
              <a:rPr lang="de-DE" dirty="0"/>
              <a:t>N</a:t>
            </a:r>
            <a:r>
              <a:rPr lang="de-DE" dirty="0" smtClean="0"/>
              <a:t>ext steps Upgrade SIS 18</a:t>
            </a:r>
            <a:br>
              <a:rPr lang="de-DE" dirty="0" smtClean="0"/>
            </a:br>
            <a:r>
              <a:rPr lang="de-DE" sz="1050" dirty="0" err="1">
                <a:solidFill>
                  <a:schemeClr val="bg1">
                    <a:lumMod val="50000"/>
                  </a:schemeClr>
                </a:solidFill>
              </a:rPr>
              <a:t>BAU_Björn</a:t>
            </a:r>
            <a:r>
              <a:rPr lang="de-DE" sz="1050" dirty="0">
                <a:solidFill>
                  <a:schemeClr val="bg1">
                    <a:lumMod val="50000"/>
                  </a:schemeClr>
                </a:solidFill>
              </a:rPr>
              <a:t> Benz</a:t>
            </a:r>
          </a:p>
        </p:txBody>
      </p:sp>
      <p:sp>
        <p:nvSpPr>
          <p:cNvPr id="12" name="Foliennummernplatzhalter 11"/>
          <p:cNvSpPr>
            <a:spLocks noGrp="1"/>
          </p:cNvSpPr>
          <p:nvPr>
            <p:ph type="sldNum" sz="quarter" idx="4294967295"/>
          </p:nvPr>
        </p:nvSpPr>
        <p:spPr>
          <a:xfrm>
            <a:off x="7116744" y="4914483"/>
            <a:ext cx="558674" cy="273844"/>
          </a:xfrm>
        </p:spPr>
        <p:txBody>
          <a:bodyPr/>
          <a:lstStyle/>
          <a:p>
            <a:r>
              <a:rPr lang="de-DE" dirty="0"/>
              <a:t>	</a:t>
            </a:r>
          </a:p>
        </p:txBody>
      </p:sp>
      <p:sp>
        <p:nvSpPr>
          <p:cNvPr id="6" name="Inhaltsplatzhalter 2"/>
          <p:cNvSpPr txBox="1">
            <a:spLocks/>
          </p:cNvSpPr>
          <p:nvPr/>
        </p:nvSpPr>
        <p:spPr>
          <a:xfrm>
            <a:off x="1459924" y="1088014"/>
            <a:ext cx="6158876" cy="3677689"/>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DE" sz="1050" dirty="0">
              <a:solidFill>
                <a:schemeClr val="tx1"/>
              </a:solidFill>
            </a:endParaRPr>
          </a:p>
          <a:p>
            <a:pPr marL="0" indent="0">
              <a:buNone/>
            </a:pPr>
            <a:endParaRPr lang="de-DE" sz="1050" dirty="0">
              <a:solidFill>
                <a:schemeClr val="tx1"/>
              </a:solidFill>
            </a:endParaRPr>
          </a:p>
          <a:p>
            <a:pPr marL="0" indent="0">
              <a:buNone/>
            </a:pPr>
            <a:endParaRPr lang="de-DE" sz="1050" dirty="0">
              <a:solidFill>
                <a:schemeClr val="tx1"/>
              </a:solidFill>
            </a:endParaRPr>
          </a:p>
          <a:p>
            <a:pPr marL="0" indent="0">
              <a:buNone/>
            </a:pPr>
            <a:endParaRPr lang="de-DE" sz="1050" dirty="0">
              <a:solidFill>
                <a:schemeClr val="tx1"/>
              </a:solidFill>
            </a:endParaRPr>
          </a:p>
          <a:p>
            <a:pPr marL="0" indent="0">
              <a:buNone/>
            </a:pPr>
            <a:endParaRPr lang="de-DE" sz="1050" dirty="0">
              <a:solidFill>
                <a:schemeClr val="tx1"/>
              </a:solidFill>
            </a:endParaRPr>
          </a:p>
          <a:p>
            <a:pPr marL="0" indent="0">
              <a:buNone/>
            </a:pPr>
            <a:endParaRPr lang="de-DE" sz="1050" dirty="0">
              <a:solidFill>
                <a:schemeClr val="tx1"/>
              </a:solidFill>
            </a:endParaRPr>
          </a:p>
          <a:p>
            <a:pPr marL="0" indent="0">
              <a:buNone/>
            </a:pPr>
            <a:endParaRPr lang="de-DE" sz="1050" dirty="0">
              <a:solidFill>
                <a:schemeClr val="tx1"/>
              </a:solidFill>
            </a:endParaRPr>
          </a:p>
          <a:p>
            <a:pPr marL="0" indent="0">
              <a:buNone/>
            </a:pPr>
            <a:endParaRPr lang="de-DE" sz="1050" dirty="0">
              <a:solidFill>
                <a:schemeClr val="tx1"/>
              </a:solidFill>
            </a:endParaRPr>
          </a:p>
          <a:p>
            <a:pPr marL="0" indent="0">
              <a:buNone/>
            </a:pPr>
            <a:endParaRPr lang="de-DE" sz="1050" dirty="0">
              <a:solidFill>
                <a:schemeClr val="tx1"/>
              </a:solidFill>
            </a:endParaRPr>
          </a:p>
        </p:txBody>
      </p:sp>
    </p:spTree>
    <p:extLst>
      <p:ext uri="{BB962C8B-B14F-4D97-AF65-F5344CB8AC3E}">
        <p14:creationId xmlns:p14="http://schemas.microsoft.com/office/powerpoint/2010/main" val="4216652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12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ln w="3175">
          <a:solidFill>
            <a:schemeClr val="tx1"/>
          </a:solidFill>
        </a:ln>
      </a:spPr>
      <a:bodyPr vert="horz" wrap="square" lIns="36000" tIns="36000" rIns="36000" bIns="36000" rtlCol="0" anchor="t">
        <a:spAutoFit/>
      </a:bodyPr>
      <a:lstStyle>
        <a:defPPr algn="l">
          <a:defRPr sz="1200" dirty="0" err="1" smtClean="0"/>
        </a:defPPr>
      </a:lstStyle>
    </a:txDef>
  </a:objectDefaults>
  <a:extraClrSchemeLst/>
  <a:extLst>
    <a:ext uri="{05A4C25C-085E-4340-85A3-A5531E510DB2}">
      <thm15:themeFamily xmlns:thm15="http://schemas.microsoft.com/office/thememl/2012/main" name="Präsentation4" id="{B7E43AFD-FD56-42D3-A430-D75E8B0BAE63}" vid="{94F6328D-4BF4-446A-816C-DCFCE891F6E1}"/>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JJJJMMTT_FAM-FG_Aufgabe_Thema_16zu9</Template>
  <TotalTime>0</TotalTime>
  <Words>2438</Words>
  <Application>Microsoft Office PowerPoint</Application>
  <PresentationFormat>Bildschirmpräsentation (16:9)</PresentationFormat>
  <Paragraphs>408</Paragraphs>
  <Slides>20</Slides>
  <Notes>16</Notes>
  <HiddenSlides>3</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Calibri</vt:lpstr>
      <vt:lpstr>Wingdings</vt:lpstr>
      <vt:lpstr>fair-gsi-folienmaster_2017_onering</vt:lpstr>
      <vt:lpstr>Research Retreat 18.07.2023 TU Darmstadt</vt:lpstr>
      <vt:lpstr>Necessary construction measures to achieve building permission/ conformity </vt:lpstr>
      <vt:lpstr>Upgrade SIS18 inside the transfer hall</vt:lpstr>
      <vt:lpstr>GaF-Measure Nr.11 Upgrade SIS18</vt:lpstr>
      <vt:lpstr>Variant 1: Removal and installation via facade opening  (east and north)      - rejected - </vt:lpstr>
      <vt:lpstr>Variant 2: Mounting window in the roof north side (approx. 14,00m x 5,00m)</vt:lpstr>
      <vt:lpstr>Variant 3 Complete transport through all three halls TR-EX-TH</vt:lpstr>
      <vt:lpstr>Schedule for upgrade SIS 18 (both variants) </vt:lpstr>
      <vt:lpstr>Next steps Upgrade SIS 18 BAU_Björn Benz</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GSI Helmholtzzentrum für Schwerionenforschung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Welker, Sabine</dc:creator>
  <cp:lastModifiedBy>Martin, Maria</cp:lastModifiedBy>
  <cp:revision>429</cp:revision>
  <cp:lastPrinted>2023-04-05T08:47:52Z</cp:lastPrinted>
  <dcterms:created xsi:type="dcterms:W3CDTF">2023-03-27T10:32:44Z</dcterms:created>
  <dcterms:modified xsi:type="dcterms:W3CDTF">2023-07-17T13:01:18Z</dcterms:modified>
</cp:coreProperties>
</file>