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0" r:id="rId2"/>
    <p:sldMasterId id="2147483670" r:id="rId3"/>
    <p:sldMasterId id="2147483672" r:id="rId4"/>
    <p:sldMasterId id="2147483674" r:id="rId5"/>
    <p:sldMasterId id="2147483676" r:id="rId6"/>
    <p:sldMasterId id="2147483678" r:id="rId7"/>
    <p:sldMasterId id="2147483724" r:id="rId8"/>
    <p:sldMasterId id="2147483735" r:id="rId9"/>
  </p:sldMasterIdLst>
  <p:notesMasterIdLst>
    <p:notesMasterId r:id="rId47"/>
  </p:notesMasterIdLst>
  <p:sldIdLst>
    <p:sldId id="377" r:id="rId10"/>
    <p:sldId id="331" r:id="rId11"/>
    <p:sldId id="357" r:id="rId12"/>
    <p:sldId id="2597" r:id="rId13"/>
    <p:sldId id="338" r:id="rId14"/>
    <p:sldId id="353" r:id="rId15"/>
    <p:sldId id="1384" r:id="rId16"/>
    <p:sldId id="2578" r:id="rId17"/>
    <p:sldId id="325" r:id="rId18"/>
    <p:sldId id="2587" r:id="rId19"/>
    <p:sldId id="2577" r:id="rId20"/>
    <p:sldId id="374" r:id="rId21"/>
    <p:sldId id="2581" r:id="rId22"/>
    <p:sldId id="2583" r:id="rId23"/>
    <p:sldId id="2585" r:id="rId24"/>
    <p:sldId id="2589" r:id="rId25"/>
    <p:sldId id="363" r:id="rId26"/>
    <p:sldId id="2588" r:id="rId27"/>
    <p:sldId id="2590" r:id="rId28"/>
    <p:sldId id="2566" r:id="rId29"/>
    <p:sldId id="2592" r:id="rId30"/>
    <p:sldId id="1517" r:id="rId31"/>
    <p:sldId id="1519" r:id="rId32"/>
    <p:sldId id="1518" r:id="rId33"/>
    <p:sldId id="1522" r:id="rId34"/>
    <p:sldId id="1523" r:id="rId35"/>
    <p:sldId id="1525" r:id="rId36"/>
    <p:sldId id="2580" r:id="rId37"/>
    <p:sldId id="2593" r:id="rId38"/>
    <p:sldId id="2584" r:id="rId39"/>
    <p:sldId id="335" r:id="rId40"/>
    <p:sldId id="358" r:id="rId41"/>
    <p:sldId id="359" r:id="rId42"/>
    <p:sldId id="2575" r:id="rId43"/>
    <p:sldId id="2576" r:id="rId44"/>
    <p:sldId id="2591" r:id="rId45"/>
    <p:sldId id="1215" r:id="rId46"/>
  </p:sldIdLst>
  <p:sldSz cx="9144000" cy="5143500" type="screen16x9"/>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49B0358-31E9-4349-9AF3-E3C8FD45D4B6}">
          <p14:sldIdLst>
            <p14:sldId id="377"/>
            <p14:sldId id="331"/>
            <p14:sldId id="357"/>
            <p14:sldId id="2597"/>
            <p14:sldId id="338"/>
            <p14:sldId id="353"/>
            <p14:sldId id="1384"/>
            <p14:sldId id="2578"/>
            <p14:sldId id="325"/>
            <p14:sldId id="2587"/>
            <p14:sldId id="2577"/>
            <p14:sldId id="374"/>
            <p14:sldId id="2581"/>
            <p14:sldId id="2583"/>
            <p14:sldId id="2585"/>
            <p14:sldId id="2589"/>
            <p14:sldId id="363"/>
            <p14:sldId id="2588"/>
            <p14:sldId id="2590"/>
            <p14:sldId id="2566"/>
            <p14:sldId id="2592"/>
            <p14:sldId id="1517"/>
            <p14:sldId id="1519"/>
            <p14:sldId id="1518"/>
            <p14:sldId id="1522"/>
            <p14:sldId id="1523"/>
            <p14:sldId id="1525"/>
            <p14:sldId id="2580"/>
            <p14:sldId id="2593"/>
            <p14:sldId id="2584"/>
          </p14:sldIdLst>
        </p14:section>
        <p14:section name="Abschnitt ohne Titel" id="{0FA98535-902B-4B89-9F20-735C984C017E}">
          <p14:sldIdLst>
            <p14:sldId id="335"/>
            <p14:sldId id="358"/>
            <p14:sldId id="359"/>
            <p14:sldId id="2575"/>
            <p14:sldId id="2576"/>
            <p14:sldId id="2591"/>
            <p14:sldId id="1215"/>
          </p14:sldIdLst>
        </p14:section>
      </p14:sectionLst>
    </p:ext>
    <p:ext uri="{EFAFB233-063F-42B5-8137-9DF3F51BA10A}">
      <p15:sldGuideLst xmlns:p15="http://schemas.microsoft.com/office/powerpoint/2012/main">
        <p15:guide id="1" orient="horz" pos="2981">
          <p15:clr>
            <a:srgbClr val="A4A3A4"/>
          </p15:clr>
        </p15:guide>
        <p15:guide id="2" orient="horz" pos="855">
          <p15:clr>
            <a:srgbClr val="A4A3A4"/>
          </p15:clr>
        </p15:guide>
        <p15:guide id="3" orient="horz" pos="826">
          <p15:clr>
            <a:srgbClr val="A4A3A4"/>
          </p15:clr>
        </p15:guide>
        <p15:guide id="4" orient="horz" pos="1824">
          <p15:clr>
            <a:srgbClr val="A4A3A4"/>
          </p15:clr>
        </p15:guide>
        <p15:guide id="5" orient="horz" pos="311">
          <p15:clr>
            <a:srgbClr val="A4A3A4"/>
          </p15:clr>
        </p15:guide>
        <p15:guide id="6" orient="horz" pos="554">
          <p15:clr>
            <a:srgbClr val="A4A3A4"/>
          </p15:clr>
        </p15:guide>
        <p15:guide id="7" pos="226">
          <p15:clr>
            <a:srgbClr val="A4A3A4"/>
          </p15:clr>
        </p15:guide>
        <p15:guide id="8" pos="5534">
          <p15:clr>
            <a:srgbClr val="A4A3A4"/>
          </p15:clr>
        </p15:guide>
        <p15:guide id="9" pos="2812">
          <p15:clr>
            <a:srgbClr val="A4A3A4"/>
          </p15:clr>
        </p15:guide>
        <p15:guide id="10" pos="2948">
          <p15:clr>
            <a:srgbClr val="A4A3A4"/>
          </p15:clr>
        </p15:guide>
        <p15:guide id="11" pos="1435">
          <p15:clr>
            <a:srgbClr val="A4A3A4"/>
          </p15:clr>
        </p15:guide>
        <p15:guide id="12" pos="4332">
          <p15:clr>
            <a:srgbClr val="A4A3A4"/>
          </p15:clr>
        </p15:guide>
        <p15:guide id="13" pos="4173">
          <p15:clr>
            <a:srgbClr val="A4A3A4"/>
          </p15:clr>
        </p15:guide>
        <p15:guide id="14" pos="15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00"/>
    <a:srgbClr val="FDEADA"/>
    <a:srgbClr val="BDDEAE"/>
    <a:srgbClr val="A9B509"/>
    <a:srgbClr val="CF6800"/>
    <a:srgbClr val="005488"/>
    <a:srgbClr val="F0781E"/>
    <a:srgbClr val="00CC00"/>
    <a:srgbClr val="99CC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801" autoAdjust="0"/>
    <p:restoredTop sz="96498" autoAdjust="0"/>
  </p:normalViewPr>
  <p:slideViewPr>
    <p:cSldViewPr snapToObjects="1" showGuides="1">
      <p:cViewPr>
        <p:scale>
          <a:sx n="89" d="100"/>
          <a:sy n="89" d="100"/>
        </p:scale>
        <p:origin x="607" y="552"/>
      </p:cViewPr>
      <p:guideLst>
        <p:guide orient="horz" pos="2981"/>
        <p:guide orient="horz" pos="855"/>
        <p:guide orient="horz" pos="826"/>
        <p:guide orient="horz" pos="1824"/>
        <p:guide orient="horz" pos="311"/>
        <p:guide orient="horz" pos="554"/>
        <p:guide pos="226"/>
        <p:guide pos="5534"/>
        <p:guide pos="2812"/>
        <p:guide pos="2948"/>
        <p:guide pos="1435"/>
        <p:guide pos="4332"/>
        <p:guide pos="4173"/>
        <p:guide pos="1596"/>
      </p:guideLst>
    </p:cSldViewPr>
  </p:slideViewPr>
  <p:outlineViewPr>
    <p:cViewPr>
      <p:scale>
        <a:sx n="33" d="100"/>
        <a:sy n="33" d="100"/>
      </p:scale>
      <p:origin x="0" y="1952"/>
    </p:cViewPr>
  </p:outlineViewPr>
  <p:notesTextViewPr>
    <p:cViewPr>
      <p:scale>
        <a:sx n="3" d="2"/>
        <a:sy n="3" d="2"/>
      </p:scale>
      <p:origin x="0" y="0"/>
    </p:cViewPr>
  </p:notesTextViewPr>
  <p:sorterViewPr>
    <p:cViewPr varScale="1">
      <p:scale>
        <a:sx n="1" d="1"/>
        <a:sy n="1" d="1"/>
      </p:scale>
      <p:origin x="0" y="-52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schunck\Desktop\Research%20Field_Costs_Materie_2019.11.07%20f&#252;r%20Begutachtungsvortra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win.desy.de\group\dir\4all\public\Direktorium\Helmholtz\PoF\PoF-IV\Strategische%20Begutachtung\Pr&#228;sentationen\Research%20Field_Costs_Materie_2019.11.07%20f&#252;r%20Begutachtungsvortrag.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schunck\Desktop\Research%20Field_Costs_Materie_2019.11.07%20f&#252;r%20Begutachtungsvortrag.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schunck\Desktop\Research%20Field_Costs_Materie_2019.11.07%20f&#252;r%20Begutachtungsvortra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1572005746177E-2"/>
          <c:y val="8.3435197484535262E-2"/>
          <c:w val="0.63038080752732395"/>
          <c:h val="0.85180735740184854"/>
        </c:manualLayout>
      </c:layout>
      <c:doughnutChart>
        <c:varyColors val="1"/>
        <c:ser>
          <c:idx val="0"/>
          <c:order val="0"/>
          <c:spPr>
            <a:scene3d>
              <a:camera prst="orthographicFront"/>
              <a:lightRig rig="threePt" dir="t"/>
            </a:scene3d>
            <a:sp3d/>
          </c:spPr>
          <c:dPt>
            <c:idx val="0"/>
            <c:bubble3D val="0"/>
            <c:spPr>
              <a:solidFill>
                <a:srgbClr val="00B0F0"/>
              </a:solidFill>
              <a:scene3d>
                <a:camera prst="orthographicFront"/>
                <a:lightRig rig="threePt" dir="t"/>
              </a:scene3d>
              <a:sp3d/>
            </c:spPr>
            <c:extLst>
              <c:ext xmlns:c16="http://schemas.microsoft.com/office/drawing/2014/chart" uri="{C3380CC4-5D6E-409C-BE32-E72D297353CC}">
                <c16:uniqueId val="{00000001-1838-E44B-A366-E8A0FE63DE9A}"/>
              </c:ext>
            </c:extLst>
          </c:dPt>
          <c:dPt>
            <c:idx val="2"/>
            <c:bubble3D val="0"/>
            <c:spPr>
              <a:solidFill>
                <a:srgbClr val="FFFF00"/>
              </a:solidFill>
              <a:scene3d>
                <a:camera prst="orthographicFront"/>
                <a:lightRig rig="threePt" dir="t"/>
              </a:scene3d>
              <a:sp3d/>
            </c:spPr>
            <c:extLst>
              <c:ext xmlns:c16="http://schemas.microsoft.com/office/drawing/2014/chart" uri="{C3380CC4-5D6E-409C-BE32-E72D297353CC}">
                <c16:uniqueId val="{00000003-1838-E44B-A366-E8A0FE63DE9A}"/>
              </c:ext>
            </c:extLst>
          </c:dPt>
          <c:dPt>
            <c:idx val="3"/>
            <c:bubble3D val="0"/>
            <c:spPr>
              <a:solidFill>
                <a:schemeClr val="bg1">
                  <a:lumMod val="85000"/>
                </a:schemeClr>
              </a:solidFill>
              <a:scene3d>
                <a:camera prst="orthographicFront"/>
                <a:lightRig rig="threePt" dir="t"/>
              </a:scene3d>
              <a:sp3d/>
            </c:spPr>
            <c:extLst>
              <c:ext xmlns:c16="http://schemas.microsoft.com/office/drawing/2014/chart" uri="{C3380CC4-5D6E-409C-BE32-E72D297353CC}">
                <c16:uniqueId val="{00000005-1838-E44B-A366-E8A0FE63DE9A}"/>
              </c:ext>
            </c:extLst>
          </c:dPt>
          <c:dPt>
            <c:idx val="7"/>
            <c:bubble3D val="0"/>
            <c:spPr>
              <a:solidFill>
                <a:schemeClr val="accent3">
                  <a:lumMod val="20000"/>
                  <a:lumOff val="80000"/>
                </a:schemeClr>
              </a:solidFill>
              <a:scene3d>
                <a:camera prst="orthographicFront"/>
                <a:lightRig rig="threePt" dir="t"/>
              </a:scene3d>
              <a:sp3d/>
            </c:spPr>
            <c:extLst>
              <c:ext xmlns:c16="http://schemas.microsoft.com/office/drawing/2014/chart" uri="{C3380CC4-5D6E-409C-BE32-E72D297353CC}">
                <c16:uniqueId val="{00000007-1838-E44B-A366-E8A0FE63DE9A}"/>
              </c:ext>
            </c:extLst>
          </c:dPt>
          <c:dPt>
            <c:idx val="8"/>
            <c:bubble3D val="0"/>
            <c:spPr>
              <a:solidFill>
                <a:schemeClr val="accent6">
                  <a:lumMod val="40000"/>
                  <a:lumOff val="60000"/>
                </a:schemeClr>
              </a:solidFill>
              <a:scene3d>
                <a:camera prst="orthographicFront"/>
                <a:lightRig rig="threePt" dir="t"/>
              </a:scene3d>
              <a:sp3d/>
            </c:spPr>
            <c:extLst>
              <c:ext xmlns:c16="http://schemas.microsoft.com/office/drawing/2014/chart" uri="{C3380CC4-5D6E-409C-BE32-E72D297353CC}">
                <c16:uniqueId val="{00000009-1838-E44B-A366-E8A0FE63DE9A}"/>
              </c:ext>
            </c:extLst>
          </c:dPt>
          <c:dLbls>
            <c:dLbl>
              <c:idx val="2"/>
              <c:layout>
                <c:manualLayout>
                  <c:x val="-4.5921667759264879E-3"/>
                  <c:y val="3.41109923344273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838-E44B-A366-E8A0FE63DE9A}"/>
                </c:ext>
              </c:extLst>
            </c:dLbl>
            <c:dLbl>
              <c:idx val="3"/>
              <c:layout>
                <c:manualLayout>
                  <c:x val="-4.5921667759264879E-3"/>
                  <c:y val="-1.70554961672136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838-E44B-A366-E8A0FE63DE9A}"/>
                </c:ext>
              </c:extLst>
            </c:dLbl>
            <c:dLbl>
              <c:idx val="6"/>
              <c:layout>
                <c:manualLayout>
                  <c:x val="-2.0180635223895158E-2"/>
                  <c:y val="-4.99936300170773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1838-E44B-A366-E8A0FE63DE9A}"/>
                </c:ext>
              </c:extLst>
            </c:dLbl>
            <c:dLbl>
              <c:idx val="7"/>
              <c:layout>
                <c:manualLayout>
                  <c:x val="-1.1964583184931618E-2"/>
                  <c:y val="4.54455110471268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838-E44B-A366-E8A0FE63DE9A}"/>
                </c:ext>
              </c:extLst>
            </c:dLbl>
            <c:spPr>
              <a:noFill/>
              <a:ln>
                <a:noFill/>
              </a:ln>
              <a:effectLst/>
            </c:spPr>
            <c:txPr>
              <a:bodyPr/>
              <a:lstStyle/>
              <a:p>
                <a:pPr>
                  <a:defRPr sz="7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'Tabelle2 - neu'!$E$36:$E$44</c:f>
              <c:strCache>
                <c:ptCount val="9"/>
                <c:pt idx="0">
                  <c:v>DESY</c:v>
                </c:pt>
                <c:pt idx="2">
                  <c:v>TransFAIR</c:v>
                </c:pt>
                <c:pt idx="3">
                  <c:v>GSI</c:v>
                </c:pt>
                <c:pt idx="7">
                  <c:v>IPP</c:v>
                </c:pt>
                <c:pt idx="8">
                  <c:v>KIT</c:v>
                </c:pt>
              </c:strCache>
            </c:strRef>
          </c:cat>
          <c:val>
            <c:numRef>
              <c:f>'Tabelle2 - neu'!$F$36:$F$44</c:f>
              <c:numCache>
                <c:formatCode>General</c:formatCode>
                <c:ptCount val="9"/>
                <c:pt idx="0" formatCode="#,##0">
                  <c:v>47449</c:v>
                </c:pt>
                <c:pt idx="2" formatCode="#,##0">
                  <c:v>3848.5607008760949</c:v>
                </c:pt>
                <c:pt idx="3" formatCode="#,##0">
                  <c:v>15044.3</c:v>
                </c:pt>
                <c:pt idx="7" formatCode="#,##0">
                  <c:v>3800</c:v>
                </c:pt>
                <c:pt idx="8" formatCode="#,##0">
                  <c:v>23867.56765785929</c:v>
                </c:pt>
              </c:numCache>
            </c:numRef>
          </c:val>
          <c:extLst>
            <c:ext xmlns:c16="http://schemas.microsoft.com/office/drawing/2014/chart" uri="{C3380CC4-5D6E-409C-BE32-E72D297353CC}">
              <c16:uniqueId val="{0000000B-1838-E44B-A366-E8A0FE63DE9A}"/>
            </c:ext>
          </c:extLst>
        </c:ser>
        <c:dLbls>
          <c:showLegendKey val="0"/>
          <c:showVal val="0"/>
          <c:showCatName val="0"/>
          <c:showSerName val="0"/>
          <c:showPercent val="1"/>
          <c:showBubbleSize val="0"/>
          <c:showLeaderLines val="1"/>
        </c:dLbls>
        <c:firstSliceAng val="0"/>
        <c:holeSize val="50"/>
      </c:doughnutChart>
      <c:spPr>
        <a:ln>
          <a:noFill/>
        </a:ln>
        <a:scene3d>
          <a:camera prst="orthographicFront"/>
          <a:lightRig rig="threePt" dir="t"/>
        </a:scene3d>
        <a:sp3d>
          <a:bevelT/>
        </a:sp3d>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1572005746177E-2"/>
          <c:y val="8.3435197484535262E-2"/>
          <c:w val="0.63038080752732395"/>
          <c:h val="0.85180735740184854"/>
        </c:manualLayout>
      </c:layout>
      <c:doughnutChart>
        <c:varyColors val="1"/>
        <c:ser>
          <c:idx val="0"/>
          <c:order val="0"/>
          <c:spPr>
            <a:scene3d>
              <a:camera prst="orthographicFront"/>
              <a:lightRig rig="threePt" dir="t"/>
            </a:scene3d>
            <a:sp3d/>
          </c:spPr>
          <c:dPt>
            <c:idx val="0"/>
            <c:bubble3D val="0"/>
            <c:spPr>
              <a:solidFill>
                <a:srgbClr val="00B0F0"/>
              </a:solidFill>
              <a:scene3d>
                <a:camera prst="orthographicFront"/>
                <a:lightRig rig="threePt" dir="t"/>
              </a:scene3d>
              <a:sp3d/>
            </c:spPr>
            <c:extLst>
              <c:ext xmlns:c16="http://schemas.microsoft.com/office/drawing/2014/chart" uri="{C3380CC4-5D6E-409C-BE32-E72D297353CC}">
                <c16:uniqueId val="{00000001-AA6E-764E-9B4C-C3B320357EBF}"/>
              </c:ext>
            </c:extLst>
          </c:dPt>
          <c:dPt>
            <c:idx val="1"/>
            <c:bubble3D val="0"/>
            <c:spPr>
              <a:solidFill>
                <a:srgbClr val="F0781E"/>
              </a:solidFill>
              <a:scene3d>
                <a:camera prst="orthographicFront"/>
                <a:lightRig rig="threePt" dir="t"/>
              </a:scene3d>
              <a:sp3d/>
            </c:spPr>
            <c:extLst>
              <c:ext xmlns:c16="http://schemas.microsoft.com/office/drawing/2014/chart" uri="{C3380CC4-5D6E-409C-BE32-E72D297353CC}">
                <c16:uniqueId val="{00000003-AA6E-764E-9B4C-C3B320357EBF}"/>
              </c:ext>
            </c:extLst>
          </c:dPt>
          <c:dPt>
            <c:idx val="2"/>
            <c:bubble3D val="0"/>
            <c:spPr>
              <a:solidFill>
                <a:srgbClr val="FFFF00"/>
              </a:solidFill>
              <a:scene3d>
                <a:camera prst="orthographicFront"/>
                <a:lightRig rig="threePt" dir="t"/>
              </a:scene3d>
              <a:sp3d/>
            </c:spPr>
            <c:extLst>
              <c:ext xmlns:c16="http://schemas.microsoft.com/office/drawing/2014/chart" uri="{C3380CC4-5D6E-409C-BE32-E72D297353CC}">
                <c16:uniqueId val="{00000005-AA6E-764E-9B4C-C3B320357EBF}"/>
              </c:ext>
            </c:extLst>
          </c:dPt>
          <c:dPt>
            <c:idx val="3"/>
            <c:bubble3D val="0"/>
            <c:spPr>
              <a:solidFill>
                <a:schemeClr val="bg1">
                  <a:lumMod val="85000"/>
                </a:schemeClr>
              </a:solidFill>
              <a:scene3d>
                <a:camera prst="orthographicFront"/>
                <a:lightRig rig="threePt" dir="t"/>
              </a:scene3d>
              <a:sp3d/>
            </c:spPr>
            <c:extLst>
              <c:ext xmlns:c16="http://schemas.microsoft.com/office/drawing/2014/chart" uri="{C3380CC4-5D6E-409C-BE32-E72D297353CC}">
                <c16:uniqueId val="{00000007-AA6E-764E-9B4C-C3B320357EBF}"/>
              </c:ext>
            </c:extLst>
          </c:dPt>
          <c:dPt>
            <c:idx val="4"/>
            <c:bubble3D val="0"/>
            <c:spPr>
              <a:solidFill>
                <a:srgbClr val="92D050"/>
              </a:solidFill>
              <a:scene3d>
                <a:camera prst="orthographicFront"/>
                <a:lightRig rig="threePt" dir="t"/>
              </a:scene3d>
              <a:sp3d/>
            </c:spPr>
            <c:extLst>
              <c:ext xmlns:c16="http://schemas.microsoft.com/office/drawing/2014/chart" uri="{C3380CC4-5D6E-409C-BE32-E72D297353CC}">
                <c16:uniqueId val="{00000009-AA6E-764E-9B4C-C3B320357EBF}"/>
              </c:ext>
            </c:extLst>
          </c:dPt>
          <c:dPt>
            <c:idx val="5"/>
            <c:bubble3D val="0"/>
            <c:spPr>
              <a:solidFill>
                <a:schemeClr val="accent5">
                  <a:lumMod val="75000"/>
                </a:schemeClr>
              </a:solidFill>
              <a:scene3d>
                <a:camera prst="orthographicFront"/>
                <a:lightRig rig="threePt" dir="t"/>
              </a:scene3d>
              <a:sp3d/>
            </c:spPr>
            <c:extLst>
              <c:ext xmlns:c16="http://schemas.microsoft.com/office/drawing/2014/chart" uri="{C3380CC4-5D6E-409C-BE32-E72D297353CC}">
                <c16:uniqueId val="{0000000B-AA6E-764E-9B4C-C3B320357EBF}"/>
              </c:ext>
            </c:extLst>
          </c:dPt>
          <c:dPt>
            <c:idx val="6"/>
            <c:bubble3D val="0"/>
            <c:spPr>
              <a:solidFill>
                <a:schemeClr val="accent3">
                  <a:lumMod val="50000"/>
                </a:schemeClr>
              </a:solidFill>
              <a:scene3d>
                <a:camera prst="orthographicFront"/>
                <a:lightRig rig="threePt" dir="t"/>
              </a:scene3d>
              <a:sp3d/>
            </c:spPr>
            <c:extLst>
              <c:ext xmlns:c16="http://schemas.microsoft.com/office/drawing/2014/chart" uri="{C3380CC4-5D6E-409C-BE32-E72D297353CC}">
                <c16:uniqueId val="{0000000D-AA6E-764E-9B4C-C3B320357EBF}"/>
              </c:ext>
            </c:extLst>
          </c:dPt>
          <c:dPt>
            <c:idx val="8"/>
            <c:bubble3D val="0"/>
            <c:spPr>
              <a:solidFill>
                <a:schemeClr val="accent6">
                  <a:lumMod val="40000"/>
                  <a:lumOff val="60000"/>
                </a:schemeClr>
              </a:solidFill>
              <a:scene3d>
                <a:camera prst="orthographicFront"/>
                <a:lightRig rig="threePt" dir="t"/>
              </a:scene3d>
              <a:sp3d/>
            </c:spPr>
            <c:extLst>
              <c:ext xmlns:c16="http://schemas.microsoft.com/office/drawing/2014/chart" uri="{C3380CC4-5D6E-409C-BE32-E72D297353CC}">
                <c16:uniqueId val="{0000000F-AA6E-764E-9B4C-C3B320357EBF}"/>
              </c:ext>
            </c:extLst>
          </c:dPt>
          <c:dLbls>
            <c:dLbl>
              <c:idx val="1"/>
              <c:layout>
                <c:manualLayout>
                  <c:x val="0.13388481906828098"/>
                  <c:y val="4.86388289761009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6E-764E-9B4C-C3B320357EBF}"/>
                </c:ext>
              </c:extLst>
            </c:dLbl>
            <c:dLbl>
              <c:idx val="2"/>
              <c:layout>
                <c:manualLayout>
                  <c:x val="0.11541794747265595"/>
                  <c:y val="0.235090758565046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6E-764E-9B4C-C3B320357EBF}"/>
                </c:ext>
              </c:extLst>
            </c:dLbl>
            <c:dLbl>
              <c:idx val="6"/>
              <c:layout>
                <c:manualLayout>
                  <c:x val="-0.10789887715604361"/>
                  <c:y val="-0.1472729025187201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6E-764E-9B4C-C3B320357EBF}"/>
                </c:ext>
              </c:extLst>
            </c:dLbl>
            <c:dLbl>
              <c:idx val="7"/>
              <c:layout>
                <c:manualLayout>
                  <c:x val="2.0180635223895144E-2"/>
                  <c:y val="4.544875456097934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AA6E-764E-9B4C-C3B320357EBF}"/>
                </c:ext>
              </c:extLst>
            </c:dLbl>
            <c:spPr>
              <a:noFill/>
              <a:ln>
                <a:noFill/>
              </a:ln>
              <a:effectLst/>
            </c:spPr>
            <c:txPr>
              <a:bodyPr/>
              <a:lstStyle/>
              <a:p>
                <a:pPr>
                  <a:defRPr sz="7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'Tabelle2 - neu'!$R$57:$R$65</c:f>
              <c:strCache>
                <c:ptCount val="9"/>
                <c:pt idx="0">
                  <c:v>DESY</c:v>
                </c:pt>
                <c:pt idx="1">
                  <c:v>FZJ</c:v>
                </c:pt>
                <c:pt idx="2">
                  <c:v>TransFAIR</c:v>
                </c:pt>
                <c:pt idx="3">
                  <c:v>GSI</c:v>
                </c:pt>
                <c:pt idx="4">
                  <c:v>HZB</c:v>
                </c:pt>
                <c:pt idx="5">
                  <c:v>HZDR</c:v>
                </c:pt>
                <c:pt idx="6">
                  <c:v>HZG</c:v>
                </c:pt>
                <c:pt idx="8">
                  <c:v>KIT</c:v>
                </c:pt>
              </c:strCache>
            </c:strRef>
          </c:cat>
          <c:val>
            <c:numRef>
              <c:f>'Tabelle2 - neu'!$S$57:$S$65</c:f>
              <c:numCache>
                <c:formatCode>#,##0</c:formatCode>
                <c:ptCount val="9"/>
                <c:pt idx="0">
                  <c:v>24896</c:v>
                </c:pt>
                <c:pt idx="1">
                  <c:v>1444.8</c:v>
                </c:pt>
                <c:pt idx="2">
                  <c:v>1028.8</c:v>
                </c:pt>
                <c:pt idx="3">
                  <c:v>8408.7000000000007</c:v>
                </c:pt>
                <c:pt idx="4">
                  <c:v>13665.7</c:v>
                </c:pt>
                <c:pt idx="5">
                  <c:v>11399.1</c:v>
                </c:pt>
                <c:pt idx="6">
                  <c:v>953</c:v>
                </c:pt>
                <c:pt idx="8">
                  <c:v>19725.2</c:v>
                </c:pt>
              </c:numCache>
            </c:numRef>
          </c:val>
          <c:extLst>
            <c:ext xmlns:c16="http://schemas.microsoft.com/office/drawing/2014/chart" uri="{C3380CC4-5D6E-409C-BE32-E72D297353CC}">
              <c16:uniqueId val="{00000011-AA6E-764E-9B4C-C3B320357EBF}"/>
            </c:ext>
          </c:extLst>
        </c:ser>
        <c:dLbls>
          <c:showLegendKey val="0"/>
          <c:showVal val="0"/>
          <c:showCatName val="0"/>
          <c:showSerName val="0"/>
          <c:showPercent val="1"/>
          <c:showBubbleSize val="0"/>
          <c:showLeaderLines val="1"/>
        </c:dLbls>
        <c:firstSliceAng val="0"/>
        <c:holeSize val="50"/>
      </c:doughnutChart>
      <c:spPr>
        <a:ln>
          <a:noFill/>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32919872548173"/>
          <c:y val="0.10471213070378606"/>
          <c:w val="0.71105321751791517"/>
          <c:h val="0.79411852703157448"/>
        </c:manualLayout>
      </c:layout>
      <c:doughnutChart>
        <c:varyColors val="1"/>
        <c:ser>
          <c:idx val="0"/>
          <c:order val="0"/>
          <c:spPr>
            <a:scene3d>
              <a:camera prst="orthographicFront"/>
              <a:lightRig rig="threePt" dir="t"/>
            </a:scene3d>
            <a:sp3d/>
          </c:spPr>
          <c:dPt>
            <c:idx val="0"/>
            <c:bubble3D val="0"/>
            <c:spPr>
              <a:solidFill>
                <a:srgbClr val="00B0F0"/>
              </a:solidFill>
              <a:scene3d>
                <a:camera prst="orthographicFront"/>
                <a:lightRig rig="threePt" dir="t"/>
              </a:scene3d>
              <a:sp3d/>
            </c:spPr>
            <c:extLst>
              <c:ext xmlns:c16="http://schemas.microsoft.com/office/drawing/2014/chart" uri="{C3380CC4-5D6E-409C-BE32-E72D297353CC}">
                <c16:uniqueId val="{00000001-268D-AC4D-AF0A-F533F252FBD4}"/>
              </c:ext>
            </c:extLst>
          </c:dPt>
          <c:dPt>
            <c:idx val="1"/>
            <c:bubble3D val="0"/>
            <c:spPr>
              <a:solidFill>
                <a:srgbClr val="F0781E"/>
              </a:solidFill>
              <a:scene3d>
                <a:camera prst="orthographicFront"/>
                <a:lightRig rig="threePt" dir="t"/>
              </a:scene3d>
              <a:sp3d/>
            </c:spPr>
            <c:extLst>
              <c:ext xmlns:c16="http://schemas.microsoft.com/office/drawing/2014/chart" uri="{C3380CC4-5D6E-409C-BE32-E72D297353CC}">
                <c16:uniqueId val="{00000003-268D-AC4D-AF0A-F533F252FBD4}"/>
              </c:ext>
            </c:extLst>
          </c:dPt>
          <c:dPt>
            <c:idx val="2"/>
            <c:bubble3D val="0"/>
            <c:spPr>
              <a:solidFill>
                <a:srgbClr val="FFFF00"/>
              </a:solidFill>
              <a:scene3d>
                <a:camera prst="orthographicFront"/>
                <a:lightRig rig="threePt" dir="t"/>
              </a:scene3d>
              <a:sp3d/>
            </c:spPr>
            <c:extLst>
              <c:ext xmlns:c16="http://schemas.microsoft.com/office/drawing/2014/chart" uri="{C3380CC4-5D6E-409C-BE32-E72D297353CC}">
                <c16:uniqueId val="{00000005-268D-AC4D-AF0A-F533F252FBD4}"/>
              </c:ext>
            </c:extLst>
          </c:dPt>
          <c:dPt>
            <c:idx val="3"/>
            <c:bubble3D val="0"/>
            <c:spPr>
              <a:solidFill>
                <a:schemeClr val="bg1">
                  <a:lumMod val="85000"/>
                </a:schemeClr>
              </a:solidFill>
              <a:scene3d>
                <a:camera prst="orthographicFront"/>
                <a:lightRig rig="threePt" dir="t"/>
              </a:scene3d>
              <a:sp3d/>
            </c:spPr>
            <c:extLst>
              <c:ext xmlns:c16="http://schemas.microsoft.com/office/drawing/2014/chart" uri="{C3380CC4-5D6E-409C-BE32-E72D297353CC}">
                <c16:uniqueId val="{00000007-268D-AC4D-AF0A-F533F252FBD4}"/>
              </c:ext>
            </c:extLst>
          </c:dPt>
          <c:dPt>
            <c:idx val="4"/>
            <c:bubble3D val="0"/>
            <c:spPr>
              <a:solidFill>
                <a:srgbClr val="92D050"/>
              </a:solidFill>
              <a:scene3d>
                <a:camera prst="orthographicFront"/>
                <a:lightRig rig="threePt" dir="t"/>
              </a:scene3d>
              <a:sp3d/>
            </c:spPr>
            <c:extLst>
              <c:ext xmlns:c16="http://schemas.microsoft.com/office/drawing/2014/chart" uri="{C3380CC4-5D6E-409C-BE32-E72D297353CC}">
                <c16:uniqueId val="{00000009-268D-AC4D-AF0A-F533F252FBD4}"/>
              </c:ext>
            </c:extLst>
          </c:dPt>
          <c:dPt>
            <c:idx val="5"/>
            <c:bubble3D val="0"/>
            <c:spPr>
              <a:solidFill>
                <a:schemeClr val="accent5">
                  <a:lumMod val="75000"/>
                </a:schemeClr>
              </a:solidFill>
              <a:scene3d>
                <a:camera prst="orthographicFront"/>
                <a:lightRig rig="threePt" dir="t"/>
              </a:scene3d>
              <a:sp3d/>
            </c:spPr>
            <c:extLst>
              <c:ext xmlns:c16="http://schemas.microsoft.com/office/drawing/2014/chart" uri="{C3380CC4-5D6E-409C-BE32-E72D297353CC}">
                <c16:uniqueId val="{0000000B-268D-AC4D-AF0A-F533F252FBD4}"/>
              </c:ext>
            </c:extLst>
          </c:dPt>
          <c:dPt>
            <c:idx val="6"/>
            <c:bubble3D val="0"/>
            <c:spPr>
              <a:solidFill>
                <a:schemeClr val="accent3">
                  <a:lumMod val="20000"/>
                  <a:lumOff val="80000"/>
                </a:schemeClr>
              </a:solidFill>
              <a:scene3d>
                <a:camera prst="orthographicFront"/>
                <a:lightRig rig="threePt" dir="t"/>
              </a:scene3d>
              <a:sp3d/>
            </c:spPr>
            <c:extLst>
              <c:ext xmlns:c16="http://schemas.microsoft.com/office/drawing/2014/chart" uri="{C3380CC4-5D6E-409C-BE32-E72D297353CC}">
                <c16:uniqueId val="{0000000D-268D-AC4D-AF0A-F533F252FBD4}"/>
              </c:ext>
            </c:extLst>
          </c:dPt>
          <c:dPt>
            <c:idx val="7"/>
            <c:bubble3D val="0"/>
            <c:spPr>
              <a:solidFill>
                <a:schemeClr val="accent3">
                  <a:lumMod val="50000"/>
                </a:schemeClr>
              </a:solidFill>
              <a:scene3d>
                <a:camera prst="orthographicFront"/>
                <a:lightRig rig="threePt" dir="t"/>
              </a:scene3d>
              <a:sp3d/>
            </c:spPr>
            <c:extLst>
              <c:ext xmlns:c16="http://schemas.microsoft.com/office/drawing/2014/chart" uri="{C3380CC4-5D6E-409C-BE32-E72D297353CC}">
                <c16:uniqueId val="{0000000F-268D-AC4D-AF0A-F533F252FBD4}"/>
              </c:ext>
            </c:extLst>
          </c:dPt>
          <c:dPt>
            <c:idx val="8"/>
            <c:bubble3D val="0"/>
            <c:spPr>
              <a:solidFill>
                <a:schemeClr val="accent6">
                  <a:lumMod val="40000"/>
                  <a:lumOff val="60000"/>
                </a:schemeClr>
              </a:solidFill>
              <a:scene3d>
                <a:camera prst="orthographicFront"/>
                <a:lightRig rig="threePt" dir="t"/>
              </a:scene3d>
              <a:sp3d/>
            </c:spPr>
            <c:extLst>
              <c:ext xmlns:c16="http://schemas.microsoft.com/office/drawing/2014/chart" uri="{C3380CC4-5D6E-409C-BE32-E72D297353CC}">
                <c16:uniqueId val="{00000011-268D-AC4D-AF0A-F533F252FBD4}"/>
              </c:ext>
            </c:extLst>
          </c:dPt>
          <c:dLbls>
            <c:dLbl>
              <c:idx val="1"/>
              <c:layout>
                <c:manualLayout>
                  <c:x val="3.5074937465805387E-3"/>
                  <c:y val="1.17517185731748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68D-AC4D-AF0A-F533F252FBD4}"/>
                </c:ext>
              </c:extLst>
            </c:dLbl>
            <c:dLbl>
              <c:idx val="2"/>
              <c:layout>
                <c:manualLayout>
                  <c:x val="3.9353251294803743E-2"/>
                  <c:y val="0.174960573138409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68D-AC4D-AF0A-F533F252FBD4}"/>
                </c:ext>
              </c:extLst>
            </c:dLbl>
            <c:dLbl>
              <c:idx val="4"/>
              <c:layout>
                <c:manualLayout>
                  <c:x val="3.5074937465805387E-3"/>
                  <c:y val="7.83447904878320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68D-AC4D-AF0A-F533F252FBD4}"/>
                </c:ext>
              </c:extLst>
            </c:dLbl>
            <c:dLbl>
              <c:idx val="5"/>
              <c:layout>
                <c:manualLayout>
                  <c:x val="-5.8439817069011182E-3"/>
                  <c:y val="-4.599517778561225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68D-AC4D-AF0A-F533F252FBD4}"/>
                </c:ext>
              </c:extLst>
            </c:dLbl>
            <c:dLbl>
              <c:idx val="6"/>
              <c:layout>
                <c:manualLayout>
                  <c:x val="-0.12361650775694669"/>
                  <c:y val="-0.1529244043713925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68D-AC4D-AF0A-F533F252FBD4}"/>
                </c:ext>
              </c:extLst>
            </c:dLbl>
            <c:dLbl>
              <c:idx val="7"/>
              <c:layout>
                <c:manualLayout>
                  <c:x val="-0.19026910762454571"/>
                  <c:y val="4.544923180465374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68D-AC4D-AF0A-F533F252FBD4}"/>
                </c:ext>
              </c:extLst>
            </c:dLbl>
            <c:dLbl>
              <c:idx val="8"/>
              <c:layout>
                <c:manualLayout>
                  <c:x val="-8.0680641589651395E-3"/>
                  <c:y val="-1.098060843057803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68D-AC4D-AF0A-F533F252FBD4}"/>
                </c:ext>
              </c:extLst>
            </c:dLbl>
            <c:spPr>
              <a:noFill/>
              <a:ln>
                <a:noFill/>
              </a:ln>
              <a:effectLst/>
            </c:spPr>
            <c:txPr>
              <a:bodyPr/>
              <a:lstStyle/>
              <a:p>
                <a:pPr>
                  <a:defRPr sz="10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'Tabelle2 - neu'!$A$36:$A$44</c:f>
              <c:strCache>
                <c:ptCount val="9"/>
                <c:pt idx="0">
                  <c:v>DESY*</c:v>
                </c:pt>
                <c:pt idx="1">
                  <c:v>FZJ</c:v>
                </c:pt>
                <c:pt idx="2">
                  <c:v>TransFAIR</c:v>
                </c:pt>
                <c:pt idx="3">
                  <c:v>GSI**</c:v>
                </c:pt>
                <c:pt idx="4">
                  <c:v>HZB</c:v>
                </c:pt>
                <c:pt idx="5">
                  <c:v>HZDR</c:v>
                </c:pt>
                <c:pt idx="6">
                  <c:v>HZG</c:v>
                </c:pt>
                <c:pt idx="7">
                  <c:v>IPP</c:v>
                </c:pt>
                <c:pt idx="8">
                  <c:v>KIT</c:v>
                </c:pt>
              </c:strCache>
            </c:strRef>
          </c:cat>
          <c:val>
            <c:numRef>
              <c:f>'Tabelle2 - neu'!$B$36:$B$44</c:f>
              <c:numCache>
                <c:formatCode>#,##0</c:formatCode>
                <c:ptCount val="9"/>
                <c:pt idx="0">
                  <c:v>100087</c:v>
                </c:pt>
                <c:pt idx="1">
                  <c:v>14725.606491913268</c:v>
                </c:pt>
                <c:pt idx="2">
                  <c:v>4877.3607008760946</c:v>
                </c:pt>
                <c:pt idx="3">
                  <c:v>37621.800000000003</c:v>
                </c:pt>
                <c:pt idx="4">
                  <c:v>21021.800000000003</c:v>
                </c:pt>
                <c:pt idx="5">
                  <c:v>34742.31782531611</c:v>
                </c:pt>
                <c:pt idx="6">
                  <c:v>2688</c:v>
                </c:pt>
                <c:pt idx="7">
                  <c:v>3800</c:v>
                </c:pt>
                <c:pt idx="8">
                  <c:v>52301.686048729069</c:v>
                </c:pt>
              </c:numCache>
            </c:numRef>
          </c:val>
          <c:extLst>
            <c:ext xmlns:c16="http://schemas.microsoft.com/office/drawing/2014/chart" uri="{C3380CC4-5D6E-409C-BE32-E72D297353CC}">
              <c16:uniqueId val="{00000012-268D-AC4D-AF0A-F533F252FBD4}"/>
            </c:ext>
          </c:extLst>
        </c:ser>
        <c:dLbls>
          <c:showLegendKey val="0"/>
          <c:showVal val="0"/>
          <c:showCatName val="0"/>
          <c:showSerName val="0"/>
          <c:showPercent val="1"/>
          <c:showBubbleSize val="0"/>
          <c:showLeaderLines val="1"/>
        </c:dLbls>
        <c:firstSliceAng val="0"/>
        <c:holeSize val="50"/>
      </c:doughnutChart>
    </c:plotArea>
    <c:plotVisOnly val="1"/>
    <c:dispBlanksAs val="gap"/>
    <c:showDLblsOverMax val="0"/>
  </c:chart>
  <c:spPr>
    <a:ln>
      <a:no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89129364492728E-2"/>
          <c:y val="6.7222286637779863E-2"/>
          <c:w val="0.63038080752732395"/>
          <c:h val="0.85180735740184854"/>
        </c:manualLayout>
      </c:layout>
      <c:doughnutChart>
        <c:varyColors val="1"/>
        <c:ser>
          <c:idx val="0"/>
          <c:order val="0"/>
          <c:spPr>
            <a:scene3d>
              <a:camera prst="orthographicFront"/>
              <a:lightRig rig="threePt" dir="t"/>
            </a:scene3d>
            <a:sp3d/>
          </c:spPr>
          <c:dPt>
            <c:idx val="0"/>
            <c:bubble3D val="0"/>
            <c:spPr>
              <a:solidFill>
                <a:srgbClr val="00B0F0"/>
              </a:solidFill>
              <a:scene3d>
                <a:camera prst="orthographicFront"/>
                <a:lightRig rig="threePt" dir="t"/>
              </a:scene3d>
              <a:sp3d/>
            </c:spPr>
            <c:extLst>
              <c:ext xmlns:c16="http://schemas.microsoft.com/office/drawing/2014/chart" uri="{C3380CC4-5D6E-409C-BE32-E72D297353CC}">
                <c16:uniqueId val="{00000001-3EAC-2245-AA68-F3AD71C8D47B}"/>
              </c:ext>
            </c:extLst>
          </c:dPt>
          <c:dPt>
            <c:idx val="1"/>
            <c:bubble3D val="0"/>
            <c:spPr>
              <a:solidFill>
                <a:schemeClr val="accent6">
                  <a:lumMod val="75000"/>
                </a:schemeClr>
              </a:solidFill>
              <a:scene3d>
                <a:camera prst="orthographicFront"/>
                <a:lightRig rig="threePt" dir="t"/>
              </a:scene3d>
              <a:sp3d/>
            </c:spPr>
            <c:extLst>
              <c:ext xmlns:c16="http://schemas.microsoft.com/office/drawing/2014/chart" uri="{C3380CC4-5D6E-409C-BE32-E72D297353CC}">
                <c16:uniqueId val="{00000003-3EAC-2245-AA68-F3AD71C8D47B}"/>
              </c:ext>
            </c:extLst>
          </c:dPt>
          <c:dPt>
            <c:idx val="2"/>
            <c:bubble3D val="0"/>
            <c:spPr>
              <a:solidFill>
                <a:schemeClr val="bg1">
                  <a:lumMod val="85000"/>
                </a:schemeClr>
              </a:solidFill>
              <a:scene3d>
                <a:camera prst="orthographicFront"/>
                <a:lightRig rig="threePt" dir="t"/>
              </a:scene3d>
              <a:sp3d/>
            </c:spPr>
            <c:extLst>
              <c:ext xmlns:c16="http://schemas.microsoft.com/office/drawing/2014/chart" uri="{C3380CC4-5D6E-409C-BE32-E72D297353CC}">
                <c16:uniqueId val="{00000005-3EAC-2245-AA68-F3AD71C8D47B}"/>
              </c:ext>
            </c:extLst>
          </c:dPt>
          <c:dPt>
            <c:idx val="3"/>
            <c:bubble3D val="0"/>
            <c:spPr>
              <a:solidFill>
                <a:srgbClr val="92D050"/>
              </a:solidFill>
              <a:scene3d>
                <a:camera prst="orthographicFront"/>
                <a:lightRig rig="threePt" dir="t"/>
              </a:scene3d>
              <a:sp3d/>
            </c:spPr>
            <c:extLst>
              <c:ext xmlns:c16="http://schemas.microsoft.com/office/drawing/2014/chart" uri="{C3380CC4-5D6E-409C-BE32-E72D297353CC}">
                <c16:uniqueId val="{00000007-3EAC-2245-AA68-F3AD71C8D47B}"/>
              </c:ext>
            </c:extLst>
          </c:dPt>
          <c:dPt>
            <c:idx val="4"/>
            <c:bubble3D val="0"/>
            <c:spPr>
              <a:solidFill>
                <a:schemeClr val="accent5">
                  <a:lumMod val="75000"/>
                </a:schemeClr>
              </a:solidFill>
              <a:scene3d>
                <a:camera prst="orthographicFront"/>
                <a:lightRig rig="threePt" dir="t"/>
              </a:scene3d>
              <a:sp3d/>
            </c:spPr>
            <c:extLst>
              <c:ext xmlns:c16="http://schemas.microsoft.com/office/drawing/2014/chart" uri="{C3380CC4-5D6E-409C-BE32-E72D297353CC}">
                <c16:uniqueId val="{00000009-3EAC-2245-AA68-F3AD71C8D47B}"/>
              </c:ext>
            </c:extLst>
          </c:dPt>
          <c:dPt>
            <c:idx val="5"/>
            <c:bubble3D val="0"/>
            <c:spPr>
              <a:solidFill>
                <a:schemeClr val="accent3">
                  <a:lumMod val="50000"/>
                </a:schemeClr>
              </a:solidFill>
              <a:scene3d>
                <a:camera prst="orthographicFront"/>
                <a:lightRig rig="threePt" dir="t"/>
              </a:scene3d>
              <a:sp3d/>
            </c:spPr>
            <c:extLst>
              <c:ext xmlns:c16="http://schemas.microsoft.com/office/drawing/2014/chart" uri="{C3380CC4-5D6E-409C-BE32-E72D297353CC}">
                <c16:uniqueId val="{0000000B-3EAC-2245-AA68-F3AD71C8D47B}"/>
              </c:ext>
            </c:extLst>
          </c:dPt>
          <c:dPt>
            <c:idx val="7"/>
            <c:bubble3D val="0"/>
            <c:spPr>
              <a:solidFill>
                <a:schemeClr val="accent6">
                  <a:lumMod val="40000"/>
                  <a:lumOff val="60000"/>
                </a:schemeClr>
              </a:solidFill>
              <a:scene3d>
                <a:camera prst="orthographicFront"/>
                <a:lightRig rig="threePt" dir="t"/>
              </a:scene3d>
              <a:sp3d/>
            </c:spPr>
            <c:extLst>
              <c:ext xmlns:c16="http://schemas.microsoft.com/office/drawing/2014/chart" uri="{C3380CC4-5D6E-409C-BE32-E72D297353CC}">
                <c16:uniqueId val="{0000000D-3EAC-2245-AA68-F3AD71C8D47B}"/>
              </c:ext>
            </c:extLst>
          </c:dPt>
          <c:dPt>
            <c:idx val="8"/>
            <c:bubble3D val="0"/>
            <c:spPr>
              <a:solidFill>
                <a:schemeClr val="accent4">
                  <a:lumMod val="60000"/>
                  <a:lumOff val="40000"/>
                </a:schemeClr>
              </a:solidFill>
              <a:scene3d>
                <a:camera prst="orthographicFront"/>
                <a:lightRig rig="threePt" dir="t"/>
              </a:scene3d>
              <a:sp3d/>
            </c:spPr>
            <c:extLst>
              <c:ext xmlns:c16="http://schemas.microsoft.com/office/drawing/2014/chart" uri="{C3380CC4-5D6E-409C-BE32-E72D297353CC}">
                <c16:uniqueId val="{0000000F-3EAC-2245-AA68-F3AD71C8D47B}"/>
              </c:ext>
            </c:extLst>
          </c:dPt>
          <c:dLbls>
            <c:dLbl>
              <c:idx val="3"/>
              <c:layout>
                <c:manualLayout>
                  <c:x val="4.5993778888710627E-3"/>
                  <c:y val="8.149964480272914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EAC-2245-AA68-F3AD71C8D47B}"/>
                </c:ext>
              </c:extLst>
            </c:dLbl>
            <c:dLbl>
              <c:idx val="5"/>
              <c:layout>
                <c:manualLayout>
                  <c:x val="-0.10118631355516339"/>
                  <c:y val="-0.114099502723820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EAC-2245-AA68-F3AD71C8D47B}"/>
                </c:ext>
              </c:extLst>
            </c:dLbl>
            <c:dLbl>
              <c:idx val="6"/>
              <c:layout>
                <c:manualLayout>
                  <c:x val="-2.0180635223895158E-2"/>
                  <c:y val="-4.99936300170773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3EAC-2245-AA68-F3AD71C8D47B}"/>
                </c:ext>
              </c:extLst>
            </c:dLbl>
            <c:dLbl>
              <c:idx val="7"/>
              <c:layout>
                <c:manualLayout>
                  <c:x val="1.7832548602205601E-3"/>
                  <c:y val="4.544728224353762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EAC-2245-AA68-F3AD71C8D47B}"/>
                </c:ext>
              </c:extLst>
            </c:dLbl>
            <c:spPr>
              <a:noFill/>
              <a:ln>
                <a:noFill/>
              </a:ln>
              <a:effectLst/>
            </c:spPr>
            <c:txPr>
              <a:bodyPr/>
              <a:lstStyle/>
              <a:p>
                <a:pPr>
                  <a:defRPr sz="7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Tabelle1!$K$36:$K$43</c:f>
              <c:strCache>
                <c:ptCount val="8"/>
                <c:pt idx="0">
                  <c:v>DESY</c:v>
                </c:pt>
                <c:pt idx="1">
                  <c:v>FZJ</c:v>
                </c:pt>
                <c:pt idx="2">
                  <c:v>GSI</c:v>
                </c:pt>
                <c:pt idx="3">
                  <c:v>HZB</c:v>
                </c:pt>
                <c:pt idx="4">
                  <c:v>HZDR</c:v>
                </c:pt>
                <c:pt idx="5">
                  <c:v>HZG</c:v>
                </c:pt>
                <c:pt idx="7">
                  <c:v>KIT</c:v>
                </c:pt>
              </c:strCache>
            </c:strRef>
          </c:cat>
          <c:val>
            <c:numRef>
              <c:f>Tabelle1!$L$36:$L$43</c:f>
              <c:numCache>
                <c:formatCode>#,##0</c:formatCode>
                <c:ptCount val="8"/>
                <c:pt idx="0">
                  <c:v>27742</c:v>
                </c:pt>
                <c:pt idx="1">
                  <c:v>13280.806491913268</c:v>
                </c:pt>
                <c:pt idx="2">
                  <c:v>14168.8</c:v>
                </c:pt>
                <c:pt idx="3">
                  <c:v>7356.1</c:v>
                </c:pt>
                <c:pt idx="4">
                  <c:v>23343.217825316111</c:v>
                </c:pt>
                <c:pt idx="5">
                  <c:v>2285</c:v>
                </c:pt>
                <c:pt idx="7">
                  <c:v>8708.9183908697742</c:v>
                </c:pt>
              </c:numCache>
            </c:numRef>
          </c:val>
          <c:extLst>
            <c:ext xmlns:c16="http://schemas.microsoft.com/office/drawing/2014/chart" uri="{C3380CC4-5D6E-409C-BE32-E72D297353CC}">
              <c16:uniqueId val="{00000011-3EAC-2245-AA68-F3AD71C8D47B}"/>
            </c:ext>
          </c:extLst>
        </c:ser>
        <c:dLbls>
          <c:showLegendKey val="0"/>
          <c:showVal val="0"/>
          <c:showCatName val="0"/>
          <c:showSerName val="0"/>
          <c:showPercent val="1"/>
          <c:showBubbleSize val="0"/>
          <c:showLeaderLines val="1"/>
        </c:dLbls>
        <c:firstSliceAng val="0"/>
        <c:holeSize val="50"/>
      </c:doughnutChart>
      <c:spPr>
        <a:ln>
          <a:noFill/>
        </a:ln>
        <a:scene3d>
          <a:camera prst="orthographicFront"/>
          <a:lightRig rig="threePt" dir="t"/>
        </a:scene3d>
        <a:sp3d>
          <a:bevelT/>
        </a:sp3d>
      </c:spPr>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0.40382</cdr:x>
      <cdr:y>0.36598</cdr:y>
    </cdr:from>
    <cdr:to>
      <cdr:x>0.60357</cdr:x>
      <cdr:y>0.62229</cdr:y>
    </cdr:to>
    <cdr:sp macro="" textlink="">
      <cdr:nvSpPr>
        <cdr:cNvPr id="2" name="Textfeld 28"/>
        <cdr:cNvSpPr txBox="1"/>
      </cdr:nvSpPr>
      <cdr:spPr>
        <a:xfrm xmlns:a="http://schemas.openxmlformats.org/drawingml/2006/main">
          <a:off x="1462143" y="1186520"/>
          <a:ext cx="723259" cy="83100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4800" b="1" dirty="0">
              <a:solidFill>
                <a:srgbClr val="005488"/>
              </a:solidFill>
              <a:latin typeface="Calibri" panose="020F0502020204030204" pitchFamily="34" charset="0"/>
              <a:cs typeface="Calibri" panose="020F0502020204030204" pitchFamily="34" charset="0"/>
            </a:rPr>
            <a:t>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 y="6"/>
            <a:ext cx="2945659" cy="496411"/>
          </a:xfrm>
          <a:prstGeom prst="rect">
            <a:avLst/>
          </a:prstGeom>
        </p:spPr>
        <p:txBody>
          <a:bodyPr vert="horz" lIns="91433" tIns="45718" rIns="91433" bIns="45718" rtlCol="0"/>
          <a:lstStyle>
            <a:lvl1pPr algn="l">
              <a:defRPr sz="1200"/>
            </a:lvl1pPr>
          </a:lstStyle>
          <a:p>
            <a:endParaRPr lang="de-DE"/>
          </a:p>
        </p:txBody>
      </p:sp>
      <p:sp>
        <p:nvSpPr>
          <p:cNvPr id="3" name="Datumsplatzhalter 2"/>
          <p:cNvSpPr>
            <a:spLocks noGrp="1"/>
          </p:cNvSpPr>
          <p:nvPr>
            <p:ph type="dt" idx="1"/>
          </p:nvPr>
        </p:nvSpPr>
        <p:spPr>
          <a:xfrm>
            <a:off x="3850449" y="6"/>
            <a:ext cx="2945659" cy="496411"/>
          </a:xfrm>
          <a:prstGeom prst="rect">
            <a:avLst/>
          </a:prstGeom>
        </p:spPr>
        <p:txBody>
          <a:bodyPr vert="horz" lIns="91433" tIns="45718" rIns="91433" bIns="45718" rtlCol="0"/>
          <a:lstStyle>
            <a:lvl1pPr algn="r">
              <a:defRPr sz="1200"/>
            </a:lvl1pPr>
          </a:lstStyle>
          <a:p>
            <a:fld id="{3E6A6037-A285-4C9E-B04C-6DCA60BD155D}" type="datetimeFigureOut">
              <a:rPr lang="de-DE" smtClean="0"/>
              <a:t>17.07.2023</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3" tIns="45718" rIns="91433" bIns="45718"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33" tIns="45718" rIns="91433" bIns="45718"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6" y="9430104"/>
            <a:ext cx="2945659" cy="496411"/>
          </a:xfrm>
          <a:prstGeom prst="rect">
            <a:avLst/>
          </a:prstGeom>
        </p:spPr>
        <p:txBody>
          <a:bodyPr vert="horz" lIns="91433" tIns="45718" rIns="91433" bIns="45718" rtlCol="0" anchor="b"/>
          <a:lstStyle>
            <a:lvl1pPr algn="l">
              <a:defRPr sz="1200"/>
            </a:lvl1pPr>
          </a:lstStyle>
          <a:p>
            <a:endParaRPr lang="de-DE"/>
          </a:p>
        </p:txBody>
      </p:sp>
      <p:sp>
        <p:nvSpPr>
          <p:cNvPr id="7" name="Foliennummernplatzhalter 6"/>
          <p:cNvSpPr>
            <a:spLocks noGrp="1"/>
          </p:cNvSpPr>
          <p:nvPr>
            <p:ph type="sldNum" sz="quarter" idx="5"/>
          </p:nvPr>
        </p:nvSpPr>
        <p:spPr>
          <a:xfrm>
            <a:off x="3850449" y="9430104"/>
            <a:ext cx="2945659" cy="496411"/>
          </a:xfrm>
          <a:prstGeom prst="rect">
            <a:avLst/>
          </a:prstGeom>
        </p:spPr>
        <p:txBody>
          <a:bodyPr vert="horz" lIns="91433" tIns="45718" rIns="91433" bIns="45718" rtlCol="0" anchor="b"/>
          <a:lstStyle>
            <a:lvl1pPr algn="r">
              <a:defRPr sz="1200"/>
            </a:lvl1pPr>
          </a:lstStyle>
          <a:p>
            <a:fld id="{8901BAFD-BDF1-4073-A261-64C06A00B82D}" type="slidenum">
              <a:rPr lang="de-DE" smtClean="0"/>
              <a:t>‹Nr.›</a:t>
            </a:fld>
            <a:endParaRPr lang="de-DE"/>
          </a:p>
        </p:txBody>
      </p:sp>
    </p:spTree>
    <p:extLst>
      <p:ext uri="{BB962C8B-B14F-4D97-AF65-F5344CB8AC3E}">
        <p14:creationId xmlns:p14="http://schemas.microsoft.com/office/powerpoint/2010/main" val="2775895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136955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619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endParaRPr lang="en-DE" dirty="0"/>
          </a:p>
          <a:p>
            <a:endParaRPr lang="en-DE" dirty="0"/>
          </a:p>
        </p:txBody>
      </p:sp>
      <p:sp>
        <p:nvSpPr>
          <p:cNvPr id="4" name="Slide Number Placeholder 3"/>
          <p:cNvSpPr>
            <a:spLocks noGrp="1"/>
          </p:cNvSpPr>
          <p:nvPr>
            <p:ph type="sldNum" sz="quarter" idx="5"/>
          </p:nvPr>
        </p:nvSpPr>
        <p:spPr/>
        <p:txBody>
          <a:bodyPr/>
          <a:lstStyle/>
          <a:p>
            <a:fld id="{4F62738A-FF61-44C6-B120-67F2A8ED3C0C}" type="slidenum">
              <a:rPr lang="de-DE" smtClean="0"/>
              <a:pPr/>
              <a:t>19</a:t>
            </a:fld>
            <a:endParaRPr lang="de-DE"/>
          </a:p>
        </p:txBody>
      </p:sp>
    </p:spTree>
    <p:extLst>
      <p:ext uri="{BB962C8B-B14F-4D97-AF65-F5344CB8AC3E}">
        <p14:creationId xmlns:p14="http://schemas.microsoft.com/office/powerpoint/2010/main" val="4005249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endParaRPr lang="en-DE" dirty="0"/>
          </a:p>
          <a:p>
            <a:endParaRPr lang="en-DE" dirty="0"/>
          </a:p>
        </p:txBody>
      </p:sp>
      <p:sp>
        <p:nvSpPr>
          <p:cNvPr id="4" name="Slide Number Placeholder 3"/>
          <p:cNvSpPr>
            <a:spLocks noGrp="1"/>
          </p:cNvSpPr>
          <p:nvPr>
            <p:ph type="sldNum" sz="quarter" idx="5"/>
          </p:nvPr>
        </p:nvSpPr>
        <p:spPr/>
        <p:txBody>
          <a:bodyPr/>
          <a:lstStyle/>
          <a:p>
            <a:fld id="{4F62738A-FF61-44C6-B120-67F2A8ED3C0C}" type="slidenum">
              <a:rPr lang="de-DE" smtClean="0"/>
              <a:pPr/>
              <a:t>20</a:t>
            </a:fld>
            <a:endParaRPr lang="de-DE"/>
          </a:p>
        </p:txBody>
      </p:sp>
    </p:spTree>
    <p:extLst>
      <p:ext uri="{BB962C8B-B14F-4D97-AF65-F5344CB8AC3E}">
        <p14:creationId xmlns:p14="http://schemas.microsoft.com/office/powerpoint/2010/main" val="251607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278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6519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37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961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725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3992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014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a:lnSpc>
                <a:spcPct val="80000"/>
              </a:lnSpc>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901BAFD-BDF1-4073-A261-64C06A00B82D}" type="slidenum">
              <a:rPr kumimoji="0" lang="de-DE" sz="15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de-DE" sz="1500" b="0" i="0" u="none" strike="noStrike" kern="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66433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31</a:t>
            </a:fld>
            <a:endParaRPr lang="de-DE"/>
          </a:p>
        </p:txBody>
      </p:sp>
    </p:spTree>
    <p:extLst>
      <p:ext uri="{BB962C8B-B14F-4D97-AF65-F5344CB8AC3E}">
        <p14:creationId xmlns:p14="http://schemas.microsoft.com/office/powerpoint/2010/main" val="51721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330">
              <a:defRPr/>
            </a:pPr>
            <a:r>
              <a:rPr lang="de-DE" b="0" dirty="0">
                <a:solidFill>
                  <a:srgbClr val="FF0000"/>
                </a:solidFill>
              </a:rPr>
              <a:t>Cover: https://onlinelibrary.wiley.com/doi/10.1002/anie.201907847</a:t>
            </a:r>
          </a:p>
          <a:p>
            <a:pPr lvl="0"/>
            <a:r>
              <a:rPr lang="de-DE" b="0" dirty="0">
                <a:solidFill>
                  <a:srgbClr val="FF0000"/>
                </a:solidFill>
              </a:rPr>
              <a:t>DESY: 6 ERC; 20 </a:t>
            </a:r>
            <a:r>
              <a:rPr lang="de-DE" dirty="0" err="1"/>
              <a:t>leading</a:t>
            </a:r>
            <a:r>
              <a:rPr lang="de-DE" dirty="0"/>
              <a:t> </a:t>
            </a:r>
            <a:r>
              <a:rPr lang="de-DE" dirty="0" err="1"/>
              <a:t>scientists</a:t>
            </a:r>
            <a:r>
              <a:rPr lang="de-DE" dirty="0"/>
              <a:t>, 10 </a:t>
            </a:r>
            <a:r>
              <a:rPr lang="de-DE" dirty="0" err="1"/>
              <a:t>females</a:t>
            </a:r>
            <a:r>
              <a:rPr lang="de-DE" dirty="0"/>
              <a:t>; 6 </a:t>
            </a:r>
            <a:r>
              <a:rPr lang="en-US" dirty="0"/>
              <a:t>start ups; patent applications: 19</a:t>
            </a:r>
            <a:endParaRPr lang="de-DE" b="0" dirty="0">
              <a:solidFill>
                <a:srgbClr val="FF0000"/>
              </a:solidFill>
            </a:endParaRPr>
          </a:p>
          <a:p>
            <a:pPr defTabSz="914330">
              <a:defRPr/>
            </a:pPr>
            <a:r>
              <a:rPr lang="de-DE" b="0" dirty="0">
                <a:solidFill>
                  <a:srgbClr val="FF0000"/>
                </a:solidFill>
              </a:rPr>
              <a:t>HZB: 1 ERC; 7 </a:t>
            </a:r>
            <a:r>
              <a:rPr lang="de-DE" b="0" dirty="0" err="1">
                <a:solidFill>
                  <a:srgbClr val="FF0000"/>
                </a:solidFill>
              </a:rPr>
              <a:t>leading</a:t>
            </a:r>
            <a:r>
              <a:rPr lang="de-DE" b="0" dirty="0">
                <a:solidFill>
                  <a:srgbClr val="FF0000"/>
                </a:solidFill>
              </a:rPr>
              <a:t> </a:t>
            </a:r>
            <a:r>
              <a:rPr lang="de-DE" b="0" dirty="0" err="1">
                <a:solidFill>
                  <a:srgbClr val="FF0000"/>
                </a:solidFill>
              </a:rPr>
              <a:t>scientists</a:t>
            </a:r>
            <a:r>
              <a:rPr lang="de-DE" b="0" dirty="0">
                <a:solidFill>
                  <a:srgbClr val="FF0000"/>
                </a:solidFill>
              </a:rPr>
              <a:t>,</a:t>
            </a:r>
            <a:r>
              <a:rPr lang="de-DE" b="0" baseline="0" dirty="0">
                <a:solidFill>
                  <a:srgbClr val="FF0000"/>
                </a:solidFill>
              </a:rPr>
              <a:t> 1 </a:t>
            </a:r>
            <a:r>
              <a:rPr lang="de-DE" b="0" baseline="0" dirty="0" err="1">
                <a:solidFill>
                  <a:srgbClr val="FF0000"/>
                </a:solidFill>
              </a:rPr>
              <a:t>female</a:t>
            </a:r>
            <a:r>
              <a:rPr lang="de-DE" b="0" baseline="0" dirty="0">
                <a:solidFill>
                  <a:srgbClr val="FF0000"/>
                </a:solidFill>
              </a:rPr>
              <a:t>; 20 </a:t>
            </a:r>
            <a:r>
              <a:rPr lang="de-DE" b="0" baseline="0" dirty="0" err="1">
                <a:solidFill>
                  <a:srgbClr val="FF0000"/>
                </a:solidFill>
              </a:rPr>
              <a:t>patents</a:t>
            </a:r>
            <a:endParaRPr lang="de-DE" b="0" baseline="0" dirty="0">
              <a:solidFill>
                <a:srgbClr val="FF0000"/>
              </a:solidFill>
            </a:endParaRPr>
          </a:p>
          <a:p>
            <a:pPr defTabSz="914330">
              <a:defRPr/>
            </a:pPr>
            <a:r>
              <a:rPr lang="de-DE" b="0" baseline="0" dirty="0">
                <a:solidFill>
                  <a:srgbClr val="FF0000"/>
                </a:solidFill>
              </a:rPr>
              <a:t>GSI: 2 ERC; 1 </a:t>
            </a:r>
            <a:r>
              <a:rPr lang="de-DE" b="0" baseline="0" dirty="0" err="1">
                <a:solidFill>
                  <a:srgbClr val="FF0000"/>
                </a:solidFill>
              </a:rPr>
              <a:t>start-up</a:t>
            </a:r>
            <a:r>
              <a:rPr lang="de-DE" b="0" baseline="0" dirty="0">
                <a:solidFill>
                  <a:srgbClr val="FF0000"/>
                </a:solidFill>
              </a:rPr>
              <a:t>, 5 Patents</a:t>
            </a:r>
            <a:endParaRPr lang="en-US" b="0" baseline="0" dirty="0">
              <a:solidFill>
                <a:srgbClr val="FF0000"/>
              </a:solidFill>
            </a:endParaRPr>
          </a:p>
          <a:p>
            <a:pPr defTabSz="914330">
              <a:defRPr/>
            </a:pPr>
            <a:r>
              <a:rPr lang="en-US" b="0" baseline="0" dirty="0">
                <a:solidFill>
                  <a:srgbClr val="FF0000"/>
                </a:solidFill>
              </a:rPr>
              <a:t>HZDR: 2 ERC; </a:t>
            </a:r>
            <a:r>
              <a:rPr lang="de-DE" b="0" dirty="0">
                <a:solidFill>
                  <a:srgbClr val="FF0000"/>
                </a:solidFill>
              </a:rPr>
              <a:t>3 </a:t>
            </a:r>
            <a:r>
              <a:rPr lang="de-DE" b="0" dirty="0" err="1">
                <a:solidFill>
                  <a:srgbClr val="FF0000"/>
                </a:solidFill>
              </a:rPr>
              <a:t>leading</a:t>
            </a:r>
            <a:r>
              <a:rPr lang="de-DE" b="0" dirty="0">
                <a:solidFill>
                  <a:srgbClr val="FF0000"/>
                </a:solidFill>
              </a:rPr>
              <a:t> </a:t>
            </a:r>
            <a:r>
              <a:rPr lang="de-DE" b="0" dirty="0" err="1">
                <a:solidFill>
                  <a:srgbClr val="FF0000"/>
                </a:solidFill>
              </a:rPr>
              <a:t>scientists</a:t>
            </a:r>
            <a:r>
              <a:rPr lang="de-DE" b="0" dirty="0">
                <a:solidFill>
                  <a:srgbClr val="FF0000"/>
                </a:solidFill>
              </a:rPr>
              <a:t>,</a:t>
            </a:r>
            <a:r>
              <a:rPr lang="de-DE" b="0" baseline="0" dirty="0">
                <a:solidFill>
                  <a:srgbClr val="FF0000"/>
                </a:solidFill>
              </a:rPr>
              <a:t> 0 </a:t>
            </a:r>
            <a:r>
              <a:rPr lang="de-DE" b="0" baseline="0" dirty="0" err="1">
                <a:solidFill>
                  <a:srgbClr val="FF0000"/>
                </a:solidFill>
              </a:rPr>
              <a:t>female</a:t>
            </a:r>
            <a:r>
              <a:rPr lang="de-DE" b="0" baseline="0" dirty="0">
                <a:solidFill>
                  <a:srgbClr val="FF0000"/>
                </a:solidFill>
              </a:rPr>
              <a:t>; 10 </a:t>
            </a:r>
            <a:r>
              <a:rPr lang="de-DE" b="0" baseline="0" dirty="0" err="1">
                <a:solidFill>
                  <a:srgbClr val="FF0000"/>
                </a:solidFill>
              </a:rPr>
              <a:t>start-ups</a:t>
            </a:r>
            <a:endParaRPr lang="de-DE" b="0" baseline="0" dirty="0">
              <a:solidFill>
                <a:srgbClr val="FF0000"/>
              </a:solidFill>
            </a:endParaRPr>
          </a:p>
          <a:p>
            <a:pPr defTabSz="914330">
              <a:defRPr/>
            </a:pPr>
            <a:r>
              <a:rPr lang="de-DE" b="0" baseline="0" dirty="0">
                <a:solidFill>
                  <a:srgbClr val="FF0000"/>
                </a:solidFill>
              </a:rPr>
              <a:t>FZJ: 3 ERC; </a:t>
            </a:r>
            <a:r>
              <a:rPr lang="de-DE" b="0" dirty="0">
                <a:solidFill>
                  <a:srgbClr val="FF0000"/>
                </a:solidFill>
              </a:rPr>
              <a:t>3 </a:t>
            </a:r>
            <a:r>
              <a:rPr lang="de-DE" b="0" dirty="0" err="1">
                <a:solidFill>
                  <a:srgbClr val="FF0000"/>
                </a:solidFill>
              </a:rPr>
              <a:t>leading</a:t>
            </a:r>
            <a:r>
              <a:rPr lang="de-DE" b="0" dirty="0">
                <a:solidFill>
                  <a:srgbClr val="FF0000"/>
                </a:solidFill>
              </a:rPr>
              <a:t> </a:t>
            </a:r>
            <a:r>
              <a:rPr lang="de-DE" b="0" dirty="0" err="1">
                <a:solidFill>
                  <a:srgbClr val="FF0000"/>
                </a:solidFill>
              </a:rPr>
              <a:t>scientists</a:t>
            </a:r>
            <a:r>
              <a:rPr lang="de-DE" b="0" dirty="0">
                <a:solidFill>
                  <a:srgbClr val="FF0000"/>
                </a:solidFill>
              </a:rPr>
              <a:t>,</a:t>
            </a:r>
            <a:r>
              <a:rPr lang="de-DE" b="0" baseline="0" dirty="0">
                <a:solidFill>
                  <a:srgbClr val="FF0000"/>
                </a:solidFill>
              </a:rPr>
              <a:t> 1 </a:t>
            </a:r>
            <a:r>
              <a:rPr lang="de-DE" b="0" baseline="0" dirty="0" err="1">
                <a:solidFill>
                  <a:srgbClr val="FF0000"/>
                </a:solidFill>
              </a:rPr>
              <a:t>female</a:t>
            </a:r>
            <a:r>
              <a:rPr lang="de-DE" b="0" baseline="0" dirty="0">
                <a:solidFill>
                  <a:srgbClr val="FF0000"/>
                </a:solidFill>
              </a:rPr>
              <a:t>; 0 </a:t>
            </a:r>
            <a:r>
              <a:rPr lang="de-DE" b="0" baseline="0" dirty="0" err="1">
                <a:solidFill>
                  <a:srgbClr val="FF0000"/>
                </a:solidFill>
              </a:rPr>
              <a:t>start-ups</a:t>
            </a:r>
            <a:endParaRPr lang="de-DE" b="0" baseline="0" dirty="0">
              <a:solidFill>
                <a:srgbClr val="FF0000"/>
              </a:solidFill>
            </a:endParaRPr>
          </a:p>
          <a:p>
            <a:pPr defTabSz="914330">
              <a:defRPr/>
            </a:pPr>
            <a:r>
              <a:rPr lang="de-DE" b="0" baseline="0" dirty="0">
                <a:solidFill>
                  <a:srgbClr val="FF0000"/>
                </a:solidFill>
              </a:rPr>
              <a:t>KIT: 1 ERC; </a:t>
            </a:r>
          </a:p>
          <a:p>
            <a:pPr defTabSz="914330">
              <a:defRPr/>
            </a:pPr>
            <a:r>
              <a:rPr lang="de-DE" b="0" baseline="0" dirty="0">
                <a:solidFill>
                  <a:srgbClr val="FF0000"/>
                </a:solidFill>
              </a:rPr>
              <a:t>HZG:</a:t>
            </a:r>
          </a:p>
          <a:p>
            <a:pPr defTabSz="914330">
              <a:defRPr/>
            </a:pPr>
            <a:r>
              <a:rPr lang="de-DE" b="0" baseline="0" dirty="0">
                <a:solidFill>
                  <a:srgbClr val="FF0000"/>
                </a:solidFill>
              </a:rPr>
              <a:t>IPP: --</a:t>
            </a:r>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32</a:t>
            </a:fld>
            <a:endParaRPr lang="de-DE"/>
          </a:p>
        </p:txBody>
      </p:sp>
    </p:spTree>
    <p:extLst>
      <p:ext uri="{BB962C8B-B14F-4D97-AF65-F5344CB8AC3E}">
        <p14:creationId xmlns:p14="http://schemas.microsoft.com/office/powerpoint/2010/main" val="51721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33</a:t>
            </a:fld>
            <a:endParaRPr lang="de-DE"/>
          </a:p>
        </p:txBody>
      </p:sp>
    </p:spTree>
    <p:extLst>
      <p:ext uri="{BB962C8B-B14F-4D97-AF65-F5344CB8AC3E}">
        <p14:creationId xmlns:p14="http://schemas.microsoft.com/office/powerpoint/2010/main" val="1873437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7146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41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765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noRot="1" noChangeAspect="1"/>
          </p:cNvSpPr>
          <p:nvPr>
            <p:ph type="sldImg"/>
          </p:nvPr>
        </p:nvSpPr>
        <p:spPr>
          <a:xfrm>
            <a:off x="987425" y="833438"/>
            <a:ext cx="7407275" cy="4167187"/>
          </a:xfrm>
          <a:prstGeom prst="rect">
            <a:avLst/>
          </a:prstGeom>
        </p:spPr>
      </p:sp>
      <p:sp>
        <p:nvSpPr>
          <p:cNvPr id="274" name="PlaceHolder 2"/>
          <p:cNvSpPr>
            <a:spLocks noGrp="1"/>
          </p:cNvSpPr>
          <p:nvPr>
            <p:ph type="body"/>
          </p:nvPr>
        </p:nvSpPr>
        <p:spPr>
          <a:xfrm>
            <a:off x="938127" y="5277676"/>
            <a:ext cx="7505506" cy="4999246"/>
          </a:xfrm>
          <a:prstGeom prst="rect">
            <a:avLst/>
          </a:prstGeom>
        </p:spPr>
        <p:txBody>
          <a:bodyPr/>
          <a:lstStyle/>
          <a:p>
            <a:pPr marL="262031" indent="-262031"/>
            <a:endParaRPr lang="de-DE" sz="2700" spc="-1" dirty="0">
              <a:latin typeface="Arial"/>
            </a:endParaRPr>
          </a:p>
        </p:txBody>
      </p:sp>
      <p:sp>
        <p:nvSpPr>
          <p:cNvPr id="275" name="TextShape 3"/>
          <p:cNvSpPr txBox="1"/>
          <p:nvPr/>
        </p:nvSpPr>
        <p:spPr>
          <a:xfrm>
            <a:off x="5314723" y="10553337"/>
            <a:ext cx="4065048" cy="555248"/>
          </a:xfrm>
          <a:prstGeom prst="rect">
            <a:avLst/>
          </a:prstGeom>
          <a:noFill/>
          <a:ln>
            <a:noFill/>
          </a:ln>
        </p:spPr>
        <p:txBody>
          <a:bodyPr lIns="110927" tIns="55463" rIns="110927" bIns="55463" anchor="b"/>
          <a:lstStyle/>
          <a:p>
            <a:pPr marL="0" marR="0" lvl="0" indent="0" algn="r" defTabSz="914400" eaLnBrk="1" fontAlgn="auto" latinLnBrk="0" hangingPunct="1">
              <a:lnSpc>
                <a:spcPct val="100000"/>
              </a:lnSpc>
              <a:spcBef>
                <a:spcPts val="0"/>
              </a:spcBef>
              <a:spcAft>
                <a:spcPts val="0"/>
              </a:spcAft>
              <a:buClrTx/>
              <a:buSzTx/>
              <a:buFontTx/>
              <a:buNone/>
              <a:tabLst/>
              <a:defRPr/>
            </a:pPr>
            <a:fld id="{C6D41F32-457A-4F5C-A660-BB32181731CF}" type="slidenum">
              <a:rPr kumimoji="0" lang="de-DE" sz="1500" b="0" i="0" u="none" strike="noStrike" kern="0" cap="none" spc="-1" normalizeH="0" baseline="0" noProof="0">
                <a:ln>
                  <a:noFill/>
                </a:ln>
                <a:solidFill>
                  <a:srgbClr val="000000"/>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de-DE" sz="1500" b="0" i="0" u="none" strike="noStrike" kern="0" cap="none" spc="-1" normalizeH="0" baseline="0" noProof="0">
              <a:ln>
                <a:noFill/>
              </a:ln>
              <a:solidFill>
                <a:prstClr val="black"/>
              </a:solidFill>
              <a:effectLst/>
              <a:uLnTx/>
              <a:uFillTx/>
              <a:latin typeface="Times New Roman"/>
              <a:cs typeface="Arial"/>
            </a:endParaRPr>
          </a:p>
        </p:txBody>
      </p:sp>
    </p:spTree>
    <p:extLst>
      <p:ext uri="{BB962C8B-B14F-4D97-AF65-F5344CB8AC3E}">
        <p14:creationId xmlns:p14="http://schemas.microsoft.com/office/powerpoint/2010/main" val="304441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6</a:t>
            </a:fld>
            <a:endParaRPr lang="de-DE"/>
          </a:p>
        </p:txBody>
      </p:sp>
    </p:spTree>
    <p:extLst>
      <p:ext uri="{BB962C8B-B14F-4D97-AF65-F5344CB8AC3E}">
        <p14:creationId xmlns:p14="http://schemas.microsoft.com/office/powerpoint/2010/main" val="5172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9</a:t>
            </a:fld>
            <a:endParaRPr lang="de-DE"/>
          </a:p>
        </p:txBody>
      </p:sp>
    </p:spTree>
    <p:extLst>
      <p:ext uri="{BB962C8B-B14F-4D97-AF65-F5344CB8AC3E}">
        <p14:creationId xmlns:p14="http://schemas.microsoft.com/office/powerpoint/2010/main" val="5172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10</a:t>
            </a:fld>
            <a:endParaRPr lang="de-DE"/>
          </a:p>
        </p:txBody>
      </p:sp>
    </p:spTree>
    <p:extLst>
      <p:ext uri="{BB962C8B-B14F-4D97-AF65-F5344CB8AC3E}">
        <p14:creationId xmlns:p14="http://schemas.microsoft.com/office/powerpoint/2010/main" val="3634400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12</a:t>
            </a:fld>
            <a:endParaRPr lang="de-DE"/>
          </a:p>
        </p:txBody>
      </p:sp>
    </p:spTree>
    <p:extLst>
      <p:ext uri="{BB962C8B-B14F-4D97-AF65-F5344CB8AC3E}">
        <p14:creationId xmlns:p14="http://schemas.microsoft.com/office/powerpoint/2010/main" val="5172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13</a:t>
            </a:fld>
            <a:endParaRPr lang="de-DE"/>
          </a:p>
        </p:txBody>
      </p:sp>
    </p:spTree>
    <p:extLst>
      <p:ext uri="{BB962C8B-B14F-4D97-AF65-F5344CB8AC3E}">
        <p14:creationId xmlns:p14="http://schemas.microsoft.com/office/powerpoint/2010/main" val="134154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BAFD-BDF1-4073-A261-64C06A00B82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07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TTER_Titelfolie">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6B60EFB-8F8E-FE4A-A6D2-7868077F8D1A}"/>
              </a:ext>
            </a:extLst>
          </p:cNvPr>
          <p:cNvSpPr>
            <a:spLocks noGrp="1"/>
          </p:cNvSpPr>
          <p:nvPr>
            <p:ph type="ctrTitle" hasCustomPrompt="1"/>
          </p:nvPr>
        </p:nvSpPr>
        <p:spPr>
          <a:xfrm>
            <a:off x="360000" y="1778400"/>
            <a:ext cx="5868000" cy="699686"/>
          </a:xfrm>
          <a:prstGeom prst="rect">
            <a:avLst/>
          </a:prstGeom>
        </p:spPr>
        <p:txBody>
          <a:bodyPr lIns="0" tIns="0" rIns="0" bIns="0" anchor="t" anchorCtr="0">
            <a:normAutofit/>
          </a:bodyPr>
          <a:lstStyle>
            <a:lvl1pPr algn="l">
              <a:defRPr sz="3000" b="1" cap="none" baseline="0">
                <a:solidFill>
                  <a:schemeClr val="bg1"/>
                </a:solidFill>
              </a:defRPr>
            </a:lvl1pPr>
          </a:lstStyle>
          <a:p>
            <a:r>
              <a:rPr lang="de-DE" dirty="0"/>
              <a:t>WELCOME</a:t>
            </a:r>
          </a:p>
        </p:txBody>
      </p:sp>
      <p:sp>
        <p:nvSpPr>
          <p:cNvPr id="5" name="Untertitel 2">
            <a:extLst>
              <a:ext uri="{FF2B5EF4-FFF2-40B4-BE49-F238E27FC236}">
                <a16:creationId xmlns:a16="http://schemas.microsoft.com/office/drawing/2014/main" id="{8060DCE8-AB47-0D48-BF49-97410B4D4497}"/>
              </a:ext>
            </a:extLst>
          </p:cNvPr>
          <p:cNvSpPr>
            <a:spLocks noGrp="1"/>
          </p:cNvSpPr>
          <p:nvPr>
            <p:ph type="subTitle" idx="1" hasCustomPrompt="1"/>
          </p:nvPr>
        </p:nvSpPr>
        <p:spPr>
          <a:xfrm>
            <a:off x="360000" y="2499742"/>
            <a:ext cx="5868000" cy="692566"/>
          </a:xfrm>
          <a:prstGeom prst="rect">
            <a:avLst/>
          </a:prstGeom>
        </p:spPr>
        <p:txBody>
          <a:bodyPr lIns="0" tIns="0" rIns="0" bIns="0">
            <a:normAutofit/>
          </a:bodyPr>
          <a:lstStyle>
            <a:lvl1pPr marL="0" indent="0">
              <a:buNone/>
              <a:defRPr sz="2000"/>
            </a:lvl1pPr>
          </a:lstStyle>
          <a:p>
            <a:r>
              <a:rPr lang="de-DE" dirty="0">
                <a:solidFill>
                  <a:schemeClr val="bg1"/>
                </a:solidFill>
              </a:rPr>
              <a:t>Prof. Otmar D. Wiestler</a:t>
            </a:r>
          </a:p>
          <a:p>
            <a:r>
              <a:rPr lang="en-US" sz="1600" i="1" dirty="0">
                <a:solidFill>
                  <a:schemeClr val="bg1"/>
                </a:solidFill>
              </a:rPr>
              <a:t>President of the Helmholtz Association</a:t>
            </a:r>
          </a:p>
        </p:txBody>
      </p:sp>
    </p:spTree>
    <p:extLst>
      <p:ext uri="{BB962C8B-B14F-4D97-AF65-F5344CB8AC3E}">
        <p14:creationId xmlns:p14="http://schemas.microsoft.com/office/powerpoint/2010/main" val="408097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Zweispaltig_Materie">
    <p:spTree>
      <p:nvGrpSpPr>
        <p:cNvPr id="1" name=""/>
        <p:cNvGrpSpPr/>
        <p:nvPr/>
      </p:nvGrpSpPr>
      <p:grpSpPr>
        <a:xfrm>
          <a:off x="0" y="0"/>
          <a:ext cx="0" cy="0"/>
          <a:chOff x="0" y="0"/>
          <a:chExt cx="0" cy="0"/>
        </a:xfrm>
      </p:grpSpPr>
      <p:sp>
        <p:nvSpPr>
          <p:cNvPr id="203" name="Freeform 4"/>
          <p:cNvSpPr/>
          <p:nvPr/>
        </p:nvSpPr>
        <p:spPr>
          <a:xfrm>
            <a:off x="-6307" y="4733923"/>
            <a:ext cx="1273856" cy="304734"/>
          </a:xfrm>
          <a:custGeom>
            <a:avLst/>
            <a:gdLst/>
            <a:ahLst/>
            <a:cxnLst>
              <a:cxn ang="0">
                <a:pos x="wd2" y="hd2"/>
              </a:cxn>
              <a:cxn ang="5400000">
                <a:pos x="wd2" y="hd2"/>
              </a:cxn>
              <a:cxn ang="10800000">
                <a:pos x="wd2" y="hd2"/>
              </a:cxn>
              <a:cxn ang="16200000">
                <a:pos x="wd2" y="hd2"/>
              </a:cxn>
            </a:cxnLst>
            <a:rect l="0" t="0" r="r" b="b"/>
            <a:pathLst>
              <a:path w="21600" h="21600" extrusionOk="0">
                <a:moveTo>
                  <a:pt x="42" y="0"/>
                </a:moveTo>
                <a:lnTo>
                  <a:pt x="16610" y="150"/>
                </a:lnTo>
                <a:lnTo>
                  <a:pt x="21600" y="21330"/>
                </a:lnTo>
                <a:lnTo>
                  <a:pt x="0" y="21600"/>
                </a:lnTo>
                <a:lnTo>
                  <a:pt x="42" y="0"/>
                </a:lnTo>
                <a:close/>
              </a:path>
            </a:pathLst>
          </a:custGeom>
          <a:solidFill>
            <a:schemeClr val="accent2"/>
          </a:solidFill>
          <a:ln w="12700">
            <a:miter lim="400000"/>
          </a:ln>
        </p:spPr>
        <p:txBody>
          <a:bodyPr lIns="45719" rIns="45719" anchor="ctr"/>
          <a:lstStyle/>
          <a:p>
            <a:pPr algn="ctr">
              <a:defRPr>
                <a:solidFill>
                  <a:srgbClr val="FFFFFF"/>
                </a:solidFill>
              </a:defRPr>
            </a:pPr>
            <a:endParaRPr/>
          </a:p>
        </p:txBody>
      </p:sp>
      <p:pic>
        <p:nvPicPr>
          <p:cNvPr id="204" name="Grafik 2" descr="Grafik 2"/>
          <p:cNvPicPr>
            <a:picLocks noChangeAspect="1"/>
          </p:cNvPicPr>
          <p:nvPr/>
        </p:nvPicPr>
        <p:blipFill>
          <a:blip r:embed="rId2" cstate="print"/>
          <a:stretch>
            <a:fillRect/>
          </a:stretch>
        </p:blipFill>
        <p:spPr>
          <a:xfrm>
            <a:off x="8" y="4877999"/>
            <a:ext cx="9143983" cy="271462"/>
          </a:xfrm>
          <a:prstGeom prst="rect">
            <a:avLst/>
          </a:prstGeom>
          <a:ln w="12700">
            <a:miter lim="400000"/>
          </a:ln>
        </p:spPr>
      </p:pic>
      <p:sp>
        <p:nvSpPr>
          <p:cNvPr id="206" name="Title Text"/>
          <p:cNvSpPr txBox="1">
            <a:spLocks noGrp="1"/>
          </p:cNvSpPr>
          <p:nvPr>
            <p:ph type="title"/>
          </p:nvPr>
        </p:nvSpPr>
        <p:spPr>
          <a:xfrm>
            <a:off x="359999" y="219599"/>
            <a:ext cx="8424001" cy="371932"/>
          </a:xfrm>
          <a:prstGeom prst="rect">
            <a:avLst/>
          </a:prstGeom>
        </p:spPr>
        <p:txBody>
          <a:bodyPr/>
          <a:lstStyle/>
          <a:p>
            <a:r>
              <a:t>Title Text</a:t>
            </a:r>
          </a:p>
        </p:txBody>
      </p:sp>
      <p:sp>
        <p:nvSpPr>
          <p:cNvPr id="207" name="Slide Number"/>
          <p:cNvSpPr txBox="1">
            <a:spLocks noGrp="1"/>
          </p:cNvSpPr>
          <p:nvPr>
            <p:ph type="sldNum" sz="quarter" idx="2"/>
          </p:nvPr>
        </p:nvSpPr>
        <p:spPr>
          <a:xfrm>
            <a:off x="8632645" y="4914000"/>
            <a:ext cx="139837" cy="127001"/>
          </a:xfrm>
          <a:prstGeom prst="rect">
            <a:avLst/>
          </a:prstGeom>
        </p:spPr>
        <p:txBody>
          <a:bodyPr lIns="0" tIns="0" rIns="0" bIns="0" anchor="t"/>
          <a:lstStyle>
            <a:lvl1pPr>
              <a:defRPr sz="900">
                <a:solidFill>
                  <a:srgbClr val="FFFFFF"/>
                </a:solidFill>
              </a:defRPr>
            </a:lvl1pPr>
          </a:lstStyle>
          <a:p>
            <a:fld id="{86CB4B4D-7CA3-9044-876B-883B54F8677D}" type="slidenum">
              <a:rPr/>
              <a:pPr/>
              <a:t>‹Nr.›</a:t>
            </a:fld>
            <a:endParaRPr/>
          </a:p>
        </p:txBody>
      </p:sp>
      <p:sp>
        <p:nvSpPr>
          <p:cNvPr id="208" name="Body Level One…"/>
          <p:cNvSpPr txBox="1">
            <a:spLocks noGrp="1"/>
          </p:cNvSpPr>
          <p:nvPr>
            <p:ph type="body" sz="quarter" idx="1"/>
          </p:nvPr>
        </p:nvSpPr>
        <p:spPr>
          <a:xfrm>
            <a:off x="358775" y="691200"/>
            <a:ext cx="8424000" cy="266401"/>
          </a:xfrm>
          <a:prstGeom prst="rect">
            <a:avLst/>
          </a:prstGeom>
        </p:spPr>
        <p:txBody>
          <a:bodyPr lIns="0" tIns="0" rIns="0" bIns="0">
            <a:normAutofit/>
          </a:bodyPr>
          <a:lstStyle>
            <a:lvl1pPr marL="0" indent="0" defTabSz="179999">
              <a:lnSpc>
                <a:spcPts val="1800"/>
              </a:lnSpc>
              <a:spcBef>
                <a:spcPts val="1100"/>
              </a:spcBef>
              <a:buSzTx/>
              <a:buFontTx/>
              <a:buNone/>
              <a:tabLst>
                <a:tab pos="177800" algn="l"/>
                <a:tab pos="355600" algn="l"/>
              </a:tabLst>
              <a:defRPr sz="2000">
                <a:solidFill>
                  <a:schemeClr val="accent2"/>
                </a:solidFill>
              </a:defRPr>
            </a:lvl1pPr>
            <a:lvl2pPr marL="437243" indent="-256268" defTabSz="179999">
              <a:lnSpc>
                <a:spcPts val="1800"/>
              </a:lnSpc>
              <a:spcBef>
                <a:spcPts val="1100"/>
              </a:spcBef>
              <a:buFontTx/>
              <a:buChar char="▪"/>
              <a:tabLst>
                <a:tab pos="177800" algn="l"/>
                <a:tab pos="355600" algn="l"/>
              </a:tabLst>
              <a:defRPr sz="2000">
                <a:solidFill>
                  <a:schemeClr val="accent2"/>
                </a:solidFill>
              </a:defRPr>
            </a:lvl2pPr>
            <a:lvl3pPr marL="618898" indent="-258535" defTabSz="179999">
              <a:lnSpc>
                <a:spcPts val="1800"/>
              </a:lnSpc>
              <a:spcBef>
                <a:spcPts val="1100"/>
              </a:spcBef>
              <a:buFontTx/>
              <a:buChar char="▪"/>
              <a:tabLst>
                <a:tab pos="177800" algn="l"/>
                <a:tab pos="355600" algn="l"/>
              </a:tabLst>
              <a:defRPr sz="2000">
                <a:solidFill>
                  <a:schemeClr val="accent2"/>
                </a:solidFill>
              </a:defRPr>
            </a:lvl3pPr>
            <a:lvl4pPr marL="789214" indent="-249464" defTabSz="179999">
              <a:lnSpc>
                <a:spcPts val="1800"/>
              </a:lnSpc>
              <a:spcBef>
                <a:spcPts val="1100"/>
              </a:spcBef>
              <a:buFontTx/>
              <a:buChar char="▪"/>
              <a:tabLst>
                <a:tab pos="177800" algn="l"/>
                <a:tab pos="355600" algn="l"/>
              </a:tabLst>
              <a:defRPr sz="2000">
                <a:solidFill>
                  <a:schemeClr val="accent2"/>
                </a:solidFill>
              </a:defRPr>
            </a:lvl4pPr>
            <a:lvl5pPr marL="1122589" indent="-408214" defTabSz="179999">
              <a:lnSpc>
                <a:spcPts val="1800"/>
              </a:lnSpc>
              <a:spcBef>
                <a:spcPts val="1100"/>
              </a:spcBef>
              <a:buFontTx/>
              <a:buChar char="▪"/>
              <a:tabLst>
                <a:tab pos="177800" algn="l"/>
                <a:tab pos="355600" algn="l"/>
              </a:tabLst>
              <a:defRPr sz="20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1070335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6"/>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1"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50"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2" name="Datumsplatzhalter 5"/>
          <p:cNvSpPr>
            <a:spLocks noGrp="1"/>
          </p:cNvSpPr>
          <p:nvPr>
            <p:ph type="dt" sz="half" idx="2"/>
          </p:nvPr>
        </p:nvSpPr>
        <p:spPr>
          <a:xfrm>
            <a:off x="31642" y="5004000"/>
            <a:ext cx="1368152" cy="180000"/>
          </a:xfrm>
          <a:prstGeom prst="rect">
            <a:avLst/>
          </a:prstGeom>
        </p:spPr>
        <p:txBody>
          <a:bodyPr vert="horz" lIns="0" tIns="0" rIns="0" bIns="0" rtlCol="0" anchor="t" anchorCtr="0"/>
          <a:lstStyle>
            <a:lvl1pPr algn="l">
              <a:defRPr sz="900">
                <a:solidFill>
                  <a:schemeClr val="bg1"/>
                </a:solidFill>
              </a:defRPr>
            </a:lvl1pPr>
          </a:lstStyle>
          <a:p>
            <a:r>
              <a:rPr lang="de-DE"/>
              <a:t>January 29th, 2020</a:t>
            </a:r>
            <a:endParaRPr lang="de-DE" dirty="0"/>
          </a:p>
        </p:txBody>
      </p:sp>
      <p:sp>
        <p:nvSpPr>
          <p:cNvPr id="14" name="Foliennummernplatzhalter 6"/>
          <p:cNvSpPr>
            <a:spLocks noGrp="1"/>
          </p:cNvSpPr>
          <p:nvPr>
            <p:ph type="sldNum" sz="quarter" idx="4"/>
          </p:nvPr>
        </p:nvSpPr>
        <p:spPr>
          <a:xfrm>
            <a:off x="8258083" y="4914000"/>
            <a:ext cx="706406"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‹Nr.›</a:t>
            </a:fld>
            <a:endParaRPr lang="de-DE" dirty="0"/>
          </a:p>
        </p:txBody>
      </p:sp>
      <p:sp>
        <p:nvSpPr>
          <p:cNvPr id="16" name="Fußzeilenplatzhalter 4">
            <a:extLst>
              <a:ext uri="{FF2B5EF4-FFF2-40B4-BE49-F238E27FC236}">
                <a16:creationId xmlns:a16="http://schemas.microsoft.com/office/drawing/2014/main" id="{0F2579BB-2C8D-4D3A-8035-60181D995C32}"/>
              </a:ext>
            </a:extLst>
          </p:cNvPr>
          <p:cNvSpPr>
            <a:spLocks noGrp="1"/>
          </p:cNvSpPr>
          <p:nvPr>
            <p:ph type="ftr" sz="quarter" idx="3"/>
          </p:nvPr>
        </p:nvSpPr>
        <p:spPr>
          <a:xfrm>
            <a:off x="3028950" y="4928465"/>
            <a:ext cx="3086100" cy="274637"/>
          </a:xfrm>
          <a:prstGeom prst="rect">
            <a:avLst/>
          </a:prstGeom>
        </p:spPr>
        <p:txBody>
          <a:bodyPr vert="horz" lIns="91440" tIns="45720" rIns="91440" bIns="45720" rtlCol="0" anchor="ctr"/>
          <a:lstStyle>
            <a:lvl1pPr algn="ctr">
              <a:defRPr sz="1000">
                <a:solidFill>
                  <a:schemeClr val="bg1"/>
                </a:solidFill>
              </a:defRPr>
            </a:lvl1pPr>
          </a:lstStyle>
          <a:p>
            <a:r>
              <a:rPr lang="en-US">
                <a:solidFill>
                  <a:prstClr val="white"/>
                </a:solidFill>
              </a:rPr>
              <a:t>Program MML</a:t>
            </a:r>
            <a:endParaRPr lang="en-US" dirty="0">
              <a:solidFill>
                <a:prstClr val="white"/>
              </a:solidFill>
            </a:endParaRPr>
          </a:p>
        </p:txBody>
      </p:sp>
    </p:spTree>
    <p:extLst>
      <p:ext uri="{BB962C8B-B14F-4D97-AF65-F5344CB8AC3E}">
        <p14:creationId xmlns:p14="http://schemas.microsoft.com/office/powerpoint/2010/main" val="3106777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6"/>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1"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50"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2" name="Datumsplatzhalter 5"/>
          <p:cNvSpPr>
            <a:spLocks noGrp="1"/>
          </p:cNvSpPr>
          <p:nvPr>
            <p:ph type="dt" sz="half" idx="2"/>
          </p:nvPr>
        </p:nvSpPr>
        <p:spPr>
          <a:xfrm>
            <a:off x="31642" y="5004000"/>
            <a:ext cx="1368152" cy="180000"/>
          </a:xfrm>
          <a:prstGeom prst="rect">
            <a:avLst/>
          </a:prstGeom>
        </p:spPr>
        <p:txBody>
          <a:bodyPr vert="horz" lIns="0" tIns="0" rIns="0" bIns="0" rtlCol="0" anchor="t" anchorCtr="0"/>
          <a:lstStyle>
            <a:lvl1pPr algn="l">
              <a:defRPr sz="900">
                <a:solidFill>
                  <a:schemeClr val="bg1"/>
                </a:solidFill>
              </a:defRPr>
            </a:lvl1pPr>
          </a:lstStyle>
          <a:p>
            <a:r>
              <a:rPr lang="de-DE"/>
              <a:t>January 29th, 2020</a:t>
            </a:r>
            <a:endParaRPr lang="de-DE" dirty="0"/>
          </a:p>
        </p:txBody>
      </p:sp>
      <p:sp>
        <p:nvSpPr>
          <p:cNvPr id="14" name="Foliennummernplatzhalter 6"/>
          <p:cNvSpPr>
            <a:spLocks noGrp="1"/>
          </p:cNvSpPr>
          <p:nvPr>
            <p:ph type="sldNum" sz="quarter" idx="4"/>
          </p:nvPr>
        </p:nvSpPr>
        <p:spPr>
          <a:xfrm>
            <a:off x="8258083" y="4914000"/>
            <a:ext cx="706406"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‹Nr.›</a:t>
            </a:fld>
            <a:endParaRPr lang="de-DE" dirty="0"/>
          </a:p>
        </p:txBody>
      </p:sp>
      <p:sp>
        <p:nvSpPr>
          <p:cNvPr id="16" name="Fußzeilenplatzhalter 4">
            <a:extLst>
              <a:ext uri="{FF2B5EF4-FFF2-40B4-BE49-F238E27FC236}">
                <a16:creationId xmlns:a16="http://schemas.microsoft.com/office/drawing/2014/main" id="{0F2579BB-2C8D-4D3A-8035-60181D995C32}"/>
              </a:ext>
            </a:extLst>
          </p:cNvPr>
          <p:cNvSpPr>
            <a:spLocks noGrp="1"/>
          </p:cNvSpPr>
          <p:nvPr>
            <p:ph type="ftr" sz="quarter" idx="3"/>
          </p:nvPr>
        </p:nvSpPr>
        <p:spPr>
          <a:xfrm>
            <a:off x="3028950" y="4928465"/>
            <a:ext cx="3086100" cy="274637"/>
          </a:xfrm>
          <a:prstGeom prst="rect">
            <a:avLst/>
          </a:prstGeom>
        </p:spPr>
        <p:txBody>
          <a:bodyPr vert="horz" lIns="91440" tIns="45720" rIns="91440" bIns="45720" rtlCol="0" anchor="ctr"/>
          <a:lstStyle>
            <a:lvl1pPr algn="ctr">
              <a:defRPr sz="1000">
                <a:solidFill>
                  <a:schemeClr val="bg1"/>
                </a:solidFill>
              </a:defRPr>
            </a:lvl1pPr>
          </a:lstStyle>
          <a:p>
            <a:r>
              <a:rPr lang="en-US">
                <a:solidFill>
                  <a:prstClr val="white"/>
                </a:solidFill>
              </a:rPr>
              <a:t>Program MML</a:t>
            </a:r>
            <a:endParaRPr lang="en-US" dirty="0">
              <a:solidFill>
                <a:prstClr val="white"/>
              </a:solidFill>
            </a:endParaRPr>
          </a:p>
        </p:txBody>
      </p:sp>
    </p:spTree>
    <p:extLst>
      <p:ext uri="{BB962C8B-B14F-4D97-AF65-F5344CB8AC3E}">
        <p14:creationId xmlns:p14="http://schemas.microsoft.com/office/powerpoint/2010/main" val="354145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TTER_Titelfolie">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6B60EFB-8F8E-FE4A-A6D2-7868077F8D1A}"/>
              </a:ext>
            </a:extLst>
          </p:cNvPr>
          <p:cNvSpPr>
            <a:spLocks noGrp="1"/>
          </p:cNvSpPr>
          <p:nvPr>
            <p:ph type="ctrTitle" hasCustomPrompt="1"/>
          </p:nvPr>
        </p:nvSpPr>
        <p:spPr>
          <a:xfrm>
            <a:off x="360000" y="1778400"/>
            <a:ext cx="5868000" cy="699686"/>
          </a:xfrm>
          <a:prstGeom prst="rect">
            <a:avLst/>
          </a:prstGeom>
        </p:spPr>
        <p:txBody>
          <a:bodyPr lIns="0" tIns="0" rIns="0" bIns="0" anchor="t" anchorCtr="0">
            <a:normAutofit/>
          </a:bodyPr>
          <a:lstStyle>
            <a:lvl1pPr algn="l">
              <a:defRPr sz="3000" b="1" cap="none" baseline="0">
                <a:solidFill>
                  <a:schemeClr val="bg1"/>
                </a:solidFill>
              </a:defRPr>
            </a:lvl1pPr>
          </a:lstStyle>
          <a:p>
            <a:r>
              <a:rPr lang="de-DE" dirty="0"/>
              <a:t>WELCOME</a:t>
            </a:r>
          </a:p>
        </p:txBody>
      </p:sp>
      <p:sp>
        <p:nvSpPr>
          <p:cNvPr id="5" name="Untertitel 2">
            <a:extLst>
              <a:ext uri="{FF2B5EF4-FFF2-40B4-BE49-F238E27FC236}">
                <a16:creationId xmlns:a16="http://schemas.microsoft.com/office/drawing/2014/main" id="{8060DCE8-AB47-0D48-BF49-97410B4D4497}"/>
              </a:ext>
            </a:extLst>
          </p:cNvPr>
          <p:cNvSpPr>
            <a:spLocks noGrp="1"/>
          </p:cNvSpPr>
          <p:nvPr>
            <p:ph type="subTitle" idx="1" hasCustomPrompt="1"/>
          </p:nvPr>
        </p:nvSpPr>
        <p:spPr>
          <a:xfrm>
            <a:off x="360000" y="2499742"/>
            <a:ext cx="5868000" cy="692566"/>
          </a:xfrm>
          <a:prstGeom prst="rect">
            <a:avLst/>
          </a:prstGeom>
        </p:spPr>
        <p:txBody>
          <a:bodyPr lIns="0" tIns="0" rIns="0" bIns="0">
            <a:normAutofit/>
          </a:bodyPr>
          <a:lstStyle>
            <a:lvl1pPr marL="0" indent="0">
              <a:buNone/>
              <a:defRPr sz="2000"/>
            </a:lvl1pPr>
          </a:lstStyle>
          <a:p>
            <a:r>
              <a:rPr lang="de-DE" dirty="0">
                <a:solidFill>
                  <a:schemeClr val="bg1"/>
                </a:solidFill>
              </a:rPr>
              <a:t>Prof. Otmar D. Wiestler</a:t>
            </a:r>
          </a:p>
          <a:p>
            <a:r>
              <a:rPr lang="en-US" sz="1600" i="1" dirty="0">
                <a:solidFill>
                  <a:schemeClr val="bg1"/>
                </a:solidFill>
              </a:rPr>
              <a:t>President of the Helmholtz Association</a:t>
            </a:r>
          </a:p>
        </p:txBody>
      </p:sp>
    </p:spTree>
    <p:extLst>
      <p:ext uri="{BB962C8B-B14F-4D97-AF65-F5344CB8AC3E}">
        <p14:creationId xmlns:p14="http://schemas.microsoft.com/office/powerpoint/2010/main" val="108501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Zweispaltig">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lstStyle/>
          <a:p>
            <a:pPr>
              <a:defRPr/>
            </a:pPr>
            <a:r>
              <a:rPr lang="de-DE"/>
              <a:t>Folientitel, insgesamt zweizeilig</a:t>
            </a:r>
          </a:p>
        </p:txBody>
      </p:sp>
      <p:sp>
        <p:nvSpPr>
          <p:cNvPr id="5" name="Textplatzhalter 9"/>
          <p:cNvSpPr>
            <a:spLocks noGrp="1"/>
          </p:cNvSpPr>
          <p:nvPr>
            <p:ph type="body" sz="quarter" idx="14" hasCustomPrompt="1"/>
          </p:nvPr>
        </p:nvSpPr>
        <p:spPr bwMode="auto">
          <a:xfrm>
            <a:off x="358775" y="691200"/>
            <a:ext cx="8424000" cy="266400"/>
          </a:xfrm>
        </p:spPr>
        <p:txBody>
          <a:bodyPr/>
          <a:lstStyle>
            <a:lvl1pPr marL="0" indent="0">
              <a:buNone/>
              <a:defRPr sz="2000">
                <a:solidFill>
                  <a:schemeClr val="accent2"/>
                </a:solidFill>
              </a:defRPr>
            </a:lvl1pPr>
          </a:lstStyle>
          <a:p>
            <a:pPr lvl="0">
              <a:defRPr/>
            </a:pPr>
            <a:r>
              <a:rPr lang="de-DE"/>
              <a:t>Entweder zweizeiliger Titel oder Titel mit Subheader</a:t>
            </a:r>
          </a:p>
        </p:txBody>
      </p:sp>
      <p:sp>
        <p:nvSpPr>
          <p:cNvPr id="6" name="Inhaltsplatzhalter 6"/>
          <p:cNvSpPr>
            <a:spLocks noGrp="1"/>
          </p:cNvSpPr>
          <p:nvPr>
            <p:ph sz="quarter" idx="15"/>
          </p:nvPr>
        </p:nvSpPr>
        <p:spPr bwMode="auto">
          <a:xfrm>
            <a:off x="358775" y="1311275"/>
            <a:ext cx="4105275" cy="342265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7" name="Inhaltsplatzhalter 10"/>
          <p:cNvSpPr>
            <a:spLocks noGrp="1"/>
          </p:cNvSpPr>
          <p:nvPr>
            <p:ph sz="quarter" idx="16"/>
          </p:nvPr>
        </p:nvSpPr>
        <p:spPr bwMode="auto">
          <a:xfrm>
            <a:off x="4679950" y="1311275"/>
            <a:ext cx="4092575" cy="342265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extLst>
      <p:ext uri="{BB962C8B-B14F-4D97-AF65-F5344CB8AC3E}">
        <p14:creationId xmlns:p14="http://schemas.microsoft.com/office/powerpoint/2010/main" val="389187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Mischspaltig">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lstStyle/>
          <a:p>
            <a:pPr>
              <a:defRPr/>
            </a:pPr>
            <a:r>
              <a:rPr lang="de-DE"/>
              <a:t>Folientitel, insgesamt zweizeilig</a:t>
            </a:r>
          </a:p>
        </p:txBody>
      </p:sp>
      <p:sp>
        <p:nvSpPr>
          <p:cNvPr id="5" name="Textplatzhalter 9"/>
          <p:cNvSpPr>
            <a:spLocks noGrp="1"/>
          </p:cNvSpPr>
          <p:nvPr>
            <p:ph type="body" sz="quarter" idx="14" hasCustomPrompt="1"/>
          </p:nvPr>
        </p:nvSpPr>
        <p:spPr bwMode="auto">
          <a:xfrm>
            <a:off x="358775" y="691200"/>
            <a:ext cx="8424000" cy="266400"/>
          </a:xfrm>
        </p:spPr>
        <p:txBody>
          <a:bodyPr/>
          <a:lstStyle>
            <a:lvl1pPr marL="0" indent="0">
              <a:buNone/>
              <a:defRPr sz="2000">
                <a:solidFill>
                  <a:schemeClr val="accent2"/>
                </a:solidFill>
              </a:defRPr>
            </a:lvl1pPr>
          </a:lstStyle>
          <a:p>
            <a:pPr lvl="0">
              <a:defRPr/>
            </a:pPr>
            <a:r>
              <a:rPr lang="de-DE"/>
              <a:t>Entweder zweizeiliger Titel oder Titel mit Subheader</a:t>
            </a:r>
          </a:p>
        </p:txBody>
      </p:sp>
      <p:sp>
        <p:nvSpPr>
          <p:cNvPr id="6" name="Inhaltsplatzhalter 10"/>
          <p:cNvSpPr>
            <a:spLocks noGrp="1"/>
          </p:cNvSpPr>
          <p:nvPr>
            <p:ph sz="quarter" idx="16"/>
          </p:nvPr>
        </p:nvSpPr>
        <p:spPr bwMode="auto">
          <a:xfrm>
            <a:off x="360001" y="1311275"/>
            <a:ext cx="6264638" cy="1260475"/>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7" name="Bildplatzhalter 5"/>
          <p:cNvSpPr>
            <a:spLocks noGrp="1"/>
          </p:cNvSpPr>
          <p:nvPr>
            <p:ph type="pic" sz="quarter" idx="17"/>
          </p:nvPr>
        </p:nvSpPr>
        <p:spPr bwMode="auto">
          <a:xfrm>
            <a:off x="358775" y="2879999"/>
            <a:ext cx="4105275" cy="1853925"/>
          </a:xfrm>
        </p:spPr>
        <p:txBody>
          <a:bodyPr/>
          <a:lstStyle/>
          <a:p>
            <a:pPr>
              <a:defRPr/>
            </a:pPr>
            <a:endParaRPr lang="de-DE"/>
          </a:p>
        </p:txBody>
      </p:sp>
      <p:sp>
        <p:nvSpPr>
          <p:cNvPr id="8" name="Bildplatzhalter 8"/>
          <p:cNvSpPr>
            <a:spLocks noGrp="1"/>
          </p:cNvSpPr>
          <p:nvPr>
            <p:ph type="pic" sz="quarter" idx="18"/>
          </p:nvPr>
        </p:nvSpPr>
        <p:spPr bwMode="auto">
          <a:xfrm>
            <a:off x="4679950" y="2879725"/>
            <a:ext cx="4105275" cy="1854200"/>
          </a:xfrm>
        </p:spPr>
        <p:txBody>
          <a:bodyPr/>
          <a:lstStyle/>
          <a:p>
            <a:pPr>
              <a:defRPr/>
            </a:pPr>
            <a:endParaRPr lang="de-DE"/>
          </a:p>
        </p:txBody>
      </p:sp>
      <p:sp>
        <p:nvSpPr>
          <p:cNvPr id="9" name="Textplatzhalter 12"/>
          <p:cNvSpPr>
            <a:spLocks noGrp="1"/>
          </p:cNvSpPr>
          <p:nvPr>
            <p:ph type="body" sz="quarter" idx="19" hasCustomPrompt="1"/>
          </p:nvPr>
        </p:nvSpPr>
        <p:spPr bwMode="auto">
          <a:xfrm>
            <a:off x="358775" y="2761200"/>
            <a:ext cx="4105275" cy="107949"/>
          </a:xfrm>
        </p:spPr>
        <p:txBody>
          <a:bodyPr/>
          <a:lstStyle>
            <a:lvl1pPr marL="0" indent="0">
              <a:lnSpc>
                <a:spcPts val="800"/>
              </a:lnSpc>
              <a:spcBef>
                <a:spcPts val="0"/>
              </a:spcBef>
              <a:buNone/>
              <a:defRPr sz="800"/>
            </a:lvl1pPr>
          </a:lstStyle>
          <a:p>
            <a:pPr lvl="0">
              <a:defRPr/>
            </a:pPr>
            <a:r>
              <a:rPr lang="de-DE"/>
              <a:t>Bildunterschrift</a:t>
            </a:r>
          </a:p>
        </p:txBody>
      </p:sp>
      <p:sp>
        <p:nvSpPr>
          <p:cNvPr id="10" name="Textplatzhalter 14"/>
          <p:cNvSpPr>
            <a:spLocks noGrp="1"/>
          </p:cNvSpPr>
          <p:nvPr>
            <p:ph type="body" sz="quarter" idx="20" hasCustomPrompt="1"/>
          </p:nvPr>
        </p:nvSpPr>
        <p:spPr bwMode="auto">
          <a:xfrm>
            <a:off x="4679949" y="2761200"/>
            <a:ext cx="4105275" cy="107949"/>
          </a:xfrm>
        </p:spPr>
        <p:txBody>
          <a:bodyPr/>
          <a:lstStyle>
            <a:lvl1pPr marL="0" indent="0">
              <a:lnSpc>
                <a:spcPts val="800"/>
              </a:lnSpc>
              <a:spcBef>
                <a:spcPts val="0"/>
              </a:spcBef>
              <a:buNone/>
              <a:defRPr sz="800"/>
            </a:lvl1pPr>
          </a:lstStyle>
          <a:p>
            <a:pPr lvl="0">
              <a:defRPr/>
            </a:pPr>
            <a:r>
              <a:rPr lang="de-DE"/>
              <a:t>Bildunterschrift</a:t>
            </a:r>
          </a:p>
        </p:txBody>
      </p:sp>
    </p:spTree>
    <p:extLst>
      <p:ext uri="{BB962C8B-B14F-4D97-AF65-F5344CB8AC3E}">
        <p14:creationId xmlns:p14="http://schemas.microsoft.com/office/powerpoint/2010/main" val="968353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Titel_Energie">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Tree>
    <p:extLst>
      <p:ext uri="{BB962C8B-B14F-4D97-AF65-F5344CB8AC3E}">
        <p14:creationId xmlns:p14="http://schemas.microsoft.com/office/powerpoint/2010/main" val="1294822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userDrawn="1">
  <p:cSld name="Titel_Erde und Umwelt">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Tree>
    <p:extLst>
      <p:ext uri="{BB962C8B-B14F-4D97-AF65-F5344CB8AC3E}">
        <p14:creationId xmlns:p14="http://schemas.microsoft.com/office/powerpoint/2010/main" val="894373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Titel_Gesundheit">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Tree>
    <p:extLst>
      <p:ext uri="{BB962C8B-B14F-4D97-AF65-F5344CB8AC3E}">
        <p14:creationId xmlns:p14="http://schemas.microsoft.com/office/powerpoint/2010/main" val="156216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Titel_Verkehr und Weltraum">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Tree>
    <p:extLst>
      <p:ext uri="{BB962C8B-B14F-4D97-AF65-F5344CB8AC3E}">
        <p14:creationId xmlns:p14="http://schemas.microsoft.com/office/powerpoint/2010/main" val="224890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4488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userDrawn="1">
  <p:cSld name="Titel_Materie">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Tree>
    <p:extLst>
      <p:ext uri="{BB962C8B-B14F-4D97-AF65-F5344CB8AC3E}">
        <p14:creationId xmlns:p14="http://schemas.microsoft.com/office/powerpoint/2010/main" val="141803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userDrawn="1">
  <p:cSld name="Titel_Schlüsseltechnologien">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Tree>
    <p:extLst>
      <p:ext uri="{BB962C8B-B14F-4D97-AF65-F5344CB8AC3E}">
        <p14:creationId xmlns:p14="http://schemas.microsoft.com/office/powerpoint/2010/main" val="256337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Tree>
    <p:extLst>
      <p:ext uri="{BB962C8B-B14F-4D97-AF65-F5344CB8AC3E}">
        <p14:creationId xmlns:p14="http://schemas.microsoft.com/office/powerpoint/2010/main" val="37789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53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Zweispaltig">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lstStyle/>
          <a:p>
            <a:pPr>
              <a:defRPr/>
            </a:pPr>
            <a:r>
              <a:rPr lang="de-DE"/>
              <a:t>Folientitel, insgesamt zweizeilig</a:t>
            </a:r>
          </a:p>
        </p:txBody>
      </p:sp>
      <p:sp>
        <p:nvSpPr>
          <p:cNvPr id="5" name="Textplatzhalter 9"/>
          <p:cNvSpPr>
            <a:spLocks noGrp="1"/>
          </p:cNvSpPr>
          <p:nvPr>
            <p:ph type="body" sz="quarter" idx="14" hasCustomPrompt="1"/>
          </p:nvPr>
        </p:nvSpPr>
        <p:spPr bwMode="auto">
          <a:xfrm>
            <a:off x="358775" y="691200"/>
            <a:ext cx="8424000" cy="266400"/>
          </a:xfrm>
        </p:spPr>
        <p:txBody>
          <a:bodyPr/>
          <a:lstStyle>
            <a:lvl1pPr marL="0" indent="0">
              <a:buNone/>
              <a:defRPr sz="2000">
                <a:solidFill>
                  <a:schemeClr val="accent2"/>
                </a:solidFill>
              </a:defRPr>
            </a:lvl1pPr>
          </a:lstStyle>
          <a:p>
            <a:pPr lvl="0">
              <a:defRPr/>
            </a:pPr>
            <a:r>
              <a:rPr lang="de-DE"/>
              <a:t>Entweder zweizeiliger Titel oder Titel mit Subheader</a:t>
            </a:r>
          </a:p>
        </p:txBody>
      </p:sp>
      <p:sp>
        <p:nvSpPr>
          <p:cNvPr id="6" name="Inhaltsplatzhalter 6"/>
          <p:cNvSpPr>
            <a:spLocks noGrp="1"/>
          </p:cNvSpPr>
          <p:nvPr>
            <p:ph sz="quarter" idx="15"/>
          </p:nvPr>
        </p:nvSpPr>
        <p:spPr bwMode="auto">
          <a:xfrm>
            <a:off x="358775" y="1311275"/>
            <a:ext cx="4105275" cy="342265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7" name="Inhaltsplatzhalter 10"/>
          <p:cNvSpPr>
            <a:spLocks noGrp="1"/>
          </p:cNvSpPr>
          <p:nvPr>
            <p:ph sz="quarter" idx="16"/>
          </p:nvPr>
        </p:nvSpPr>
        <p:spPr bwMode="auto">
          <a:xfrm>
            <a:off x="4679950" y="1311275"/>
            <a:ext cx="4092575" cy="342265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extLst>
      <p:ext uri="{BB962C8B-B14F-4D97-AF65-F5344CB8AC3E}">
        <p14:creationId xmlns:p14="http://schemas.microsoft.com/office/powerpoint/2010/main" val="771092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Mischspaltig">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lstStyle/>
          <a:p>
            <a:pPr>
              <a:defRPr/>
            </a:pPr>
            <a:r>
              <a:rPr lang="de-DE"/>
              <a:t>Folientitel, insgesamt zweizeilig</a:t>
            </a:r>
          </a:p>
        </p:txBody>
      </p:sp>
      <p:sp>
        <p:nvSpPr>
          <p:cNvPr id="5" name="Textplatzhalter 9"/>
          <p:cNvSpPr>
            <a:spLocks noGrp="1"/>
          </p:cNvSpPr>
          <p:nvPr>
            <p:ph type="body" sz="quarter" idx="14" hasCustomPrompt="1"/>
          </p:nvPr>
        </p:nvSpPr>
        <p:spPr bwMode="auto">
          <a:xfrm>
            <a:off x="358775" y="691200"/>
            <a:ext cx="8424000" cy="266400"/>
          </a:xfrm>
        </p:spPr>
        <p:txBody>
          <a:bodyPr/>
          <a:lstStyle>
            <a:lvl1pPr marL="0" indent="0">
              <a:buNone/>
              <a:defRPr sz="2000">
                <a:solidFill>
                  <a:schemeClr val="accent2"/>
                </a:solidFill>
              </a:defRPr>
            </a:lvl1pPr>
          </a:lstStyle>
          <a:p>
            <a:pPr lvl="0">
              <a:defRPr/>
            </a:pPr>
            <a:r>
              <a:rPr lang="de-DE"/>
              <a:t>Entweder zweizeiliger Titel oder Titel mit Subheader</a:t>
            </a:r>
          </a:p>
        </p:txBody>
      </p:sp>
      <p:sp>
        <p:nvSpPr>
          <p:cNvPr id="6" name="Inhaltsplatzhalter 10"/>
          <p:cNvSpPr>
            <a:spLocks noGrp="1"/>
          </p:cNvSpPr>
          <p:nvPr>
            <p:ph sz="quarter" idx="16"/>
          </p:nvPr>
        </p:nvSpPr>
        <p:spPr bwMode="auto">
          <a:xfrm>
            <a:off x="360001" y="1311275"/>
            <a:ext cx="6264638" cy="1260475"/>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7" name="Bildplatzhalter 5"/>
          <p:cNvSpPr>
            <a:spLocks noGrp="1"/>
          </p:cNvSpPr>
          <p:nvPr>
            <p:ph type="pic" sz="quarter" idx="17"/>
          </p:nvPr>
        </p:nvSpPr>
        <p:spPr bwMode="auto">
          <a:xfrm>
            <a:off x="358775" y="2879999"/>
            <a:ext cx="4105275" cy="1853925"/>
          </a:xfrm>
        </p:spPr>
        <p:txBody>
          <a:bodyPr/>
          <a:lstStyle/>
          <a:p>
            <a:pPr>
              <a:defRPr/>
            </a:pPr>
            <a:endParaRPr lang="de-DE"/>
          </a:p>
        </p:txBody>
      </p:sp>
      <p:sp>
        <p:nvSpPr>
          <p:cNvPr id="8" name="Bildplatzhalter 8"/>
          <p:cNvSpPr>
            <a:spLocks noGrp="1"/>
          </p:cNvSpPr>
          <p:nvPr>
            <p:ph type="pic" sz="quarter" idx="18"/>
          </p:nvPr>
        </p:nvSpPr>
        <p:spPr bwMode="auto">
          <a:xfrm>
            <a:off x="4679950" y="2879725"/>
            <a:ext cx="4105275" cy="1854200"/>
          </a:xfrm>
        </p:spPr>
        <p:txBody>
          <a:bodyPr/>
          <a:lstStyle/>
          <a:p>
            <a:pPr>
              <a:defRPr/>
            </a:pPr>
            <a:endParaRPr lang="de-DE"/>
          </a:p>
        </p:txBody>
      </p:sp>
      <p:sp>
        <p:nvSpPr>
          <p:cNvPr id="9" name="Textplatzhalter 12"/>
          <p:cNvSpPr>
            <a:spLocks noGrp="1"/>
          </p:cNvSpPr>
          <p:nvPr>
            <p:ph type="body" sz="quarter" idx="19" hasCustomPrompt="1"/>
          </p:nvPr>
        </p:nvSpPr>
        <p:spPr bwMode="auto">
          <a:xfrm>
            <a:off x="358775" y="2761200"/>
            <a:ext cx="4105275" cy="107949"/>
          </a:xfrm>
        </p:spPr>
        <p:txBody>
          <a:bodyPr/>
          <a:lstStyle>
            <a:lvl1pPr marL="0" indent="0">
              <a:lnSpc>
                <a:spcPts val="800"/>
              </a:lnSpc>
              <a:spcBef>
                <a:spcPts val="0"/>
              </a:spcBef>
              <a:buNone/>
              <a:defRPr sz="800"/>
            </a:lvl1pPr>
          </a:lstStyle>
          <a:p>
            <a:pPr lvl="0">
              <a:defRPr/>
            </a:pPr>
            <a:r>
              <a:rPr lang="de-DE"/>
              <a:t>Bildunterschrift</a:t>
            </a:r>
          </a:p>
        </p:txBody>
      </p:sp>
      <p:sp>
        <p:nvSpPr>
          <p:cNvPr id="10" name="Textplatzhalter 14"/>
          <p:cNvSpPr>
            <a:spLocks noGrp="1"/>
          </p:cNvSpPr>
          <p:nvPr>
            <p:ph type="body" sz="quarter" idx="20" hasCustomPrompt="1"/>
          </p:nvPr>
        </p:nvSpPr>
        <p:spPr bwMode="auto">
          <a:xfrm>
            <a:off x="4679949" y="2761200"/>
            <a:ext cx="4105275" cy="107949"/>
          </a:xfrm>
        </p:spPr>
        <p:txBody>
          <a:bodyPr/>
          <a:lstStyle>
            <a:lvl1pPr marL="0" indent="0">
              <a:lnSpc>
                <a:spcPts val="800"/>
              </a:lnSpc>
              <a:spcBef>
                <a:spcPts val="0"/>
              </a:spcBef>
              <a:buNone/>
              <a:defRPr sz="800"/>
            </a:lvl1pPr>
          </a:lstStyle>
          <a:p>
            <a:pPr lvl="0">
              <a:defRPr/>
            </a:pPr>
            <a:r>
              <a:rPr lang="de-DE"/>
              <a:t>Bildunterschrift</a:t>
            </a:r>
          </a:p>
        </p:txBody>
      </p:sp>
    </p:spTree>
    <p:extLst>
      <p:ext uri="{BB962C8B-B14F-4D97-AF65-F5344CB8AC3E}">
        <p14:creationId xmlns:p14="http://schemas.microsoft.com/office/powerpoint/2010/main" val="1145928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userDrawn="1">
  <p:cSld name="Titel_Energie">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
        <p:nvSpPr>
          <p:cNvPr id="5"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1036930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Titel_Erde und Umwelt">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
        <p:nvSpPr>
          <p:cNvPr id="5"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3995915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Titel_Gesundheit">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
        <p:nvSpPr>
          <p:cNvPr id="5"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2345581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Titel_Verkehr und Weltraum">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
        <p:nvSpPr>
          <p:cNvPr id="5"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237950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
        <p:nvSpPr>
          <p:cNvPr id="12"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dirty="0"/>
          </a:p>
        </p:txBody>
      </p:sp>
    </p:spTree>
    <p:extLst>
      <p:ext uri="{BB962C8B-B14F-4D97-AF65-F5344CB8AC3E}">
        <p14:creationId xmlns:p14="http://schemas.microsoft.com/office/powerpoint/2010/main" val="221480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userDrawn="1">
  <p:cSld name="Titel_Materie">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
        <p:nvSpPr>
          <p:cNvPr id="5"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2940933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userDrawn="1">
  <p:cSld name="Titel_Schlüsseltechnologien">
    <p:spTree>
      <p:nvGrpSpPr>
        <p:cNvPr id="1" name=""/>
        <p:cNvGrpSpPr/>
        <p:nvPr/>
      </p:nvGrpSpPr>
      <p:grpSpPr bwMode="auto">
        <a:xfrm>
          <a:off x="0" y="0"/>
          <a:ext cx="0" cy="0"/>
          <a:chOff x="0" y="0"/>
          <a:chExt cx="0" cy="0"/>
        </a:xfrm>
      </p:grpSpPr>
      <p:sp>
        <p:nvSpPr>
          <p:cNvPr id="4" name="Titel 1"/>
          <p:cNvSpPr>
            <a:spLocks noGrp="1"/>
          </p:cNvSpPr>
          <p:nvPr>
            <p:ph type="ctrTitle" hasCustomPrompt="1"/>
          </p:nvPr>
        </p:nvSpPr>
        <p:spPr bwMode="auto">
          <a:xfrm>
            <a:off x="359999" y="219600"/>
            <a:ext cx="8425225" cy="339542"/>
          </a:xfrm>
          <a:prstGeom prst="rect">
            <a:avLst/>
          </a:prstGeom>
        </p:spPr>
        <p:txBody>
          <a:bodyPr lIns="0" tIns="0" rIns="0" bIns="0" anchor="t" anchorCtr="0">
            <a:noAutofit/>
          </a:bodyPr>
          <a:lstStyle>
            <a:lvl1pPr algn="l">
              <a:defRPr sz="2200" b="1" cap="all">
                <a:solidFill>
                  <a:schemeClr val="accent1"/>
                </a:solidFill>
              </a:defRPr>
            </a:lvl1pPr>
          </a:lstStyle>
          <a:p>
            <a:pPr>
              <a:defRPr/>
            </a:pPr>
            <a:r>
              <a:rPr lang="de-DE"/>
              <a:t>Zwischentitel grafisch, Insgesamt Zweizeilig</a:t>
            </a:r>
          </a:p>
        </p:txBody>
      </p:sp>
      <p:sp>
        <p:nvSpPr>
          <p:cNvPr id="5"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52406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931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TTER_Titelfolie">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6B60EFB-8F8E-FE4A-A6D2-7868077F8D1A}"/>
              </a:ext>
            </a:extLst>
          </p:cNvPr>
          <p:cNvSpPr>
            <a:spLocks noGrp="1"/>
          </p:cNvSpPr>
          <p:nvPr>
            <p:ph type="ctrTitle" hasCustomPrompt="1"/>
          </p:nvPr>
        </p:nvSpPr>
        <p:spPr>
          <a:xfrm>
            <a:off x="360000" y="1778400"/>
            <a:ext cx="5868000" cy="699686"/>
          </a:xfrm>
          <a:prstGeom prst="rect">
            <a:avLst/>
          </a:prstGeom>
        </p:spPr>
        <p:txBody>
          <a:bodyPr lIns="0" tIns="0" rIns="0" bIns="0" anchor="t" anchorCtr="0">
            <a:normAutofit/>
          </a:bodyPr>
          <a:lstStyle>
            <a:lvl1pPr algn="l">
              <a:defRPr sz="3000" b="1" cap="none" baseline="0">
                <a:solidFill>
                  <a:schemeClr val="bg1"/>
                </a:solidFill>
              </a:defRPr>
            </a:lvl1pPr>
          </a:lstStyle>
          <a:p>
            <a:r>
              <a:rPr lang="de-DE" dirty="0"/>
              <a:t>WELCOME</a:t>
            </a:r>
          </a:p>
        </p:txBody>
      </p:sp>
      <p:sp>
        <p:nvSpPr>
          <p:cNvPr id="5" name="Untertitel 2">
            <a:extLst>
              <a:ext uri="{FF2B5EF4-FFF2-40B4-BE49-F238E27FC236}">
                <a16:creationId xmlns:a16="http://schemas.microsoft.com/office/drawing/2014/main" id="{8060DCE8-AB47-0D48-BF49-97410B4D4497}"/>
              </a:ext>
            </a:extLst>
          </p:cNvPr>
          <p:cNvSpPr>
            <a:spLocks noGrp="1"/>
          </p:cNvSpPr>
          <p:nvPr>
            <p:ph type="subTitle" idx="1" hasCustomPrompt="1"/>
          </p:nvPr>
        </p:nvSpPr>
        <p:spPr>
          <a:xfrm>
            <a:off x="360000" y="2499742"/>
            <a:ext cx="5868000" cy="692566"/>
          </a:xfrm>
          <a:prstGeom prst="rect">
            <a:avLst/>
          </a:prstGeom>
        </p:spPr>
        <p:txBody>
          <a:bodyPr lIns="0" tIns="0" rIns="0" bIns="0">
            <a:normAutofit/>
          </a:bodyPr>
          <a:lstStyle>
            <a:lvl1pPr marL="0" indent="0">
              <a:buNone/>
              <a:defRPr sz="2000"/>
            </a:lvl1pPr>
          </a:lstStyle>
          <a:p>
            <a:r>
              <a:rPr lang="de-DE" dirty="0">
                <a:solidFill>
                  <a:schemeClr val="bg1"/>
                </a:solidFill>
              </a:rPr>
              <a:t>Prof. Otmar D. Wiestler</a:t>
            </a:r>
          </a:p>
          <a:p>
            <a:r>
              <a:rPr lang="en-US" sz="1600" i="1" dirty="0">
                <a:solidFill>
                  <a:schemeClr val="bg1"/>
                </a:solidFill>
              </a:rPr>
              <a:t>President of the Helmholtz Association</a:t>
            </a:r>
          </a:p>
        </p:txBody>
      </p:sp>
    </p:spTree>
    <p:extLst>
      <p:ext uri="{BB962C8B-B14F-4D97-AF65-F5344CB8AC3E}">
        <p14:creationId xmlns:p14="http://schemas.microsoft.com/office/powerpoint/2010/main" val="32739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
        <p:nvSpPr>
          <p:cNvPr id="8" name="Datumsplatzhalter 1"/>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1000">
                <a:solidFill>
                  <a:schemeClr val="bg1"/>
                </a:solidFill>
              </a:defRPr>
            </a:lvl1pPr>
          </a:lstStyle>
          <a:p>
            <a:fld id="{1EE70768-83FA-4A67-BD04-28BE103FC27F}" type="datetimeFigureOut">
              <a:rPr lang="en-US" smtClean="0">
                <a:solidFill>
                  <a:prstClr val="white"/>
                </a:solidFill>
              </a:rPr>
              <a:pPr/>
              <a:t>7/17/2023</a:t>
            </a:fld>
            <a:endParaRPr lang="en-US" dirty="0">
              <a:solidFill>
                <a:prstClr val="white"/>
              </a:solidFill>
            </a:endParaRPr>
          </a:p>
        </p:txBody>
      </p:sp>
      <p:sp>
        <p:nvSpPr>
          <p:cNvPr id="9" name="Fußzeilenplatzhalter 4"/>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1000">
                <a:solidFill>
                  <a:schemeClr val="bg1"/>
                </a:solidFill>
              </a:defRPr>
            </a:lvl1pPr>
          </a:lstStyle>
          <a:p>
            <a:pPr algn="l"/>
            <a:r>
              <a:rPr lang="de-DE" dirty="0">
                <a:solidFill>
                  <a:prstClr val="white"/>
                </a:solidFill>
              </a:rPr>
              <a:t>Research Field Matter          Helmut Dosch</a:t>
            </a:r>
            <a:endParaRPr lang="en-US" dirty="0">
              <a:solidFill>
                <a:prstClr val="white"/>
              </a:solidFill>
            </a:endParaRPr>
          </a:p>
        </p:txBody>
      </p:sp>
      <p:sp>
        <p:nvSpPr>
          <p:cNvPr id="12"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75881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GSI budget in 2021 – 2025  personnel planning strategy                     Yvonne Leifels</a:t>
            </a:r>
            <a:endParaRPr lang="de-DE" dirty="0"/>
          </a:p>
        </p:txBody>
      </p:sp>
    </p:spTree>
    <p:extLst>
      <p:ext uri="{BB962C8B-B14F-4D97-AF65-F5344CB8AC3E}">
        <p14:creationId xmlns:p14="http://schemas.microsoft.com/office/powerpoint/2010/main" val="389774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6502401" y="4914483"/>
            <a:ext cx="1446429" cy="273844"/>
          </a:xfrm>
          <a:prstGeom prst="rect">
            <a:avLst/>
          </a:prstGeom>
        </p:spPr>
        <p:txBody>
          <a:bodyPr vert="horz" lIns="91440" tIns="45720" rIns="91440" bIns="45720" rtlCol="0" anchor="ctr"/>
          <a:lstStyle>
            <a:lvl1pPr algn="r">
              <a:defRPr sz="750">
                <a:solidFill>
                  <a:schemeClr val="tx1"/>
                </a:solidFill>
              </a:defRPr>
            </a:lvl1pPr>
          </a:lstStyle>
          <a:p>
            <a:r>
              <a:rPr lang="de-DE">
                <a:solidFill>
                  <a:prstClr val="black"/>
                </a:solidFill>
              </a:rPr>
              <a:t>27 April 2018</a:t>
            </a:r>
            <a:endParaRPr lang="de-DE" dirty="0">
              <a:solidFill>
                <a:prstClr val="black"/>
              </a:solidFill>
            </a:endParaRPr>
          </a:p>
        </p:txBody>
      </p:sp>
      <p:sp>
        <p:nvSpPr>
          <p:cNvPr id="6" name="Fußzeilenplatzhalter 7"/>
          <p:cNvSpPr>
            <a:spLocks noGrp="1"/>
          </p:cNvSpPr>
          <p:nvPr>
            <p:ph type="ftr" sz="quarter" idx="3"/>
          </p:nvPr>
        </p:nvSpPr>
        <p:spPr>
          <a:xfrm>
            <a:off x="2260601" y="4920459"/>
            <a:ext cx="4838399" cy="267868"/>
          </a:xfrm>
          <a:prstGeom prst="rect">
            <a:avLst/>
          </a:prstGeom>
        </p:spPr>
        <p:txBody>
          <a:bodyPr vert="horz" lIns="91440" tIns="45720" rIns="91440" bIns="45720" rtlCol="0" anchor="ctr"/>
          <a:lstStyle>
            <a:lvl1pPr algn="ctr">
              <a:defRPr sz="750">
                <a:solidFill>
                  <a:schemeClr val="tx1"/>
                </a:solidFill>
              </a:defRPr>
            </a:lvl1pPr>
          </a:lstStyle>
          <a:p>
            <a:pPr algn="l"/>
            <a:endParaRPr lang="de-DE" dirty="0">
              <a:solidFill>
                <a:prstClr val="black"/>
              </a:solidFill>
            </a:endParaRPr>
          </a:p>
        </p:txBody>
      </p:sp>
    </p:spTree>
    <p:extLst>
      <p:ext uri="{BB962C8B-B14F-4D97-AF65-F5344CB8AC3E}">
        <p14:creationId xmlns:p14="http://schemas.microsoft.com/office/powerpoint/2010/main" val="204618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31490"/>
            <a:ext cx="8424000" cy="371930"/>
          </a:xfrm>
        </p:spPr>
        <p:txBody>
          <a:bodyPr/>
          <a:lstStyle>
            <a:lvl1pPr>
              <a:defRPr sz="2000"/>
            </a:lvl1pPr>
          </a:lstStyle>
          <a:p>
            <a:r>
              <a:rPr lang="de-DE" dirty="0"/>
              <a:t>Übergeordnete Rubrik</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400">
                <a:solidFill>
                  <a:srgbClr val="002864"/>
                </a:solidFill>
              </a:defRPr>
            </a:lvl1pPr>
          </a:lstStyle>
          <a:p>
            <a:pPr lvl="0"/>
            <a:r>
              <a:rPr lang="de-DE" dirty="0"/>
              <a:t>Einzeilige Überschrift</a:t>
            </a:r>
          </a:p>
        </p:txBody>
      </p:sp>
      <p:sp>
        <p:nvSpPr>
          <p:cNvPr id="7" name="Inhaltsplatzhalter 6"/>
          <p:cNvSpPr>
            <a:spLocks noGrp="1"/>
          </p:cNvSpPr>
          <p:nvPr>
            <p:ph sz="quarter" idx="15"/>
          </p:nvPr>
        </p:nvSpPr>
        <p:spPr>
          <a:xfrm>
            <a:off x="358775" y="1311275"/>
            <a:ext cx="4105275" cy="3422650"/>
          </a:xfrm>
        </p:spPr>
        <p:txBody>
          <a:bodyPr/>
          <a:lstStyle>
            <a:lvl1pPr>
              <a:buClr>
                <a:srgbClr val="002864"/>
              </a:buClr>
              <a:defRPr/>
            </a:lvl1pPr>
            <a:lvl2pPr>
              <a:buClr>
                <a:srgbClr val="002864"/>
              </a:buClr>
              <a:defRPr/>
            </a:lvl2pPr>
            <a:lvl3pPr>
              <a:buClr>
                <a:srgbClr val="002864"/>
              </a:buClr>
              <a:defRPr/>
            </a:lvl3pPr>
            <a:lvl4pPr>
              <a:buClr>
                <a:srgbClr val="002864"/>
              </a:buClr>
              <a:defRPr/>
            </a:lvl4pPr>
            <a:lvl5pPr>
              <a:buClr>
                <a:srgbClr val="002864"/>
              </a:buCl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10"/>
          <p:cNvSpPr>
            <a:spLocks noGrp="1"/>
          </p:cNvSpPr>
          <p:nvPr>
            <p:ph sz="quarter" idx="16"/>
          </p:nvPr>
        </p:nvSpPr>
        <p:spPr>
          <a:xfrm>
            <a:off x="4679951" y="1311275"/>
            <a:ext cx="4092575" cy="3422650"/>
          </a:xfrm>
        </p:spPr>
        <p:txBody>
          <a:bodyPr/>
          <a:lstStyle>
            <a:lvl1pPr>
              <a:buClr>
                <a:srgbClr val="002864"/>
              </a:buClr>
              <a:defRPr/>
            </a:lvl1pPr>
            <a:lvl2pPr>
              <a:buClr>
                <a:srgbClr val="002864"/>
              </a:buClr>
              <a:defRPr/>
            </a:lvl2pPr>
            <a:lvl3pPr>
              <a:buClr>
                <a:srgbClr val="002864"/>
              </a:buClr>
              <a:defRPr/>
            </a:lvl3pPr>
            <a:lvl4pPr>
              <a:buClr>
                <a:srgbClr val="002864"/>
              </a:buClr>
              <a:defRPr/>
            </a:lvl4pPr>
            <a:lvl5pPr>
              <a:buClr>
                <a:srgbClr val="002864"/>
              </a:buCl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4" name="Gerader Verbinder 3"/>
          <p:cNvCxnSpPr/>
          <p:nvPr userDrawn="1"/>
        </p:nvCxnSpPr>
        <p:spPr>
          <a:xfrm>
            <a:off x="0" y="1095586"/>
            <a:ext cx="9144000" cy="0"/>
          </a:xfrm>
          <a:prstGeom prst="line">
            <a:avLst/>
          </a:prstGeom>
          <a:ln>
            <a:solidFill>
              <a:srgbClr val="14C8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231523"/>
      </p:ext>
    </p:extLst>
  </p:cSld>
  <p:clrMapOvr>
    <a:masterClrMapping/>
  </p:clrMapOvr>
  <p:extLst>
    <p:ext uri="{DCECCB84-F9BA-43D5-87BE-67443E8EF086}">
      <p15:sldGuideLst xmlns:p15="http://schemas.microsoft.com/office/powerpoint/2012/main">
        <p15:guide id="1" orient="horz" pos="306">
          <p15:clr>
            <a:srgbClr val="FBAE40"/>
          </p15:clr>
        </p15:guide>
        <p15:guide id="2" pos="221">
          <p15:clr>
            <a:srgbClr val="FBAE40"/>
          </p15:clr>
        </p15:guide>
        <p15:guide id="3" orient="horz" pos="539">
          <p15:clr>
            <a:srgbClr val="FBAE40"/>
          </p15:clr>
        </p15:guide>
        <p15:guide id="4" orient="horz" pos="826">
          <p15:clr>
            <a:srgbClr val="FBAE40"/>
          </p15:clr>
        </p15:guide>
        <p15:guide id="5" pos="2945">
          <p15:clr>
            <a:srgbClr val="FBAE40"/>
          </p15:clr>
        </p15:guide>
        <p15:guide id="6" pos="2818">
          <p15:clr>
            <a:srgbClr val="FBAE40"/>
          </p15:clr>
        </p15:guide>
        <p15:guide id="7" orient="horz" pos="2985">
          <p15:clr>
            <a:srgbClr val="FBAE40"/>
          </p15:clr>
        </p15:guide>
        <p15:guide id="8" orient="horz" pos="3161">
          <p15:clr>
            <a:srgbClr val="FBAE40"/>
          </p15:clr>
        </p15:guide>
        <p15:guide id="9" pos="8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6.png"/><Relationship Id="rId4" Type="http://schemas.openxmlformats.org/officeDocument/2006/relationships/slideLayout" Target="../slideLayouts/slideLayout9.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8.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6.png"/><Relationship Id="rId5" Type="http://schemas.openxmlformats.org/officeDocument/2006/relationships/slideLayout" Target="../slideLayouts/slideLayout28.xml"/><Relationship Id="rId10" Type="http://schemas.openxmlformats.org/officeDocument/2006/relationships/image" Target="../media/image8.png"/><Relationship Id="rId4" Type="http://schemas.openxmlformats.org/officeDocument/2006/relationships/slideLayout" Target="../slideLayouts/slideLayout2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498"/>
          </a:xfrm>
          <a:prstGeom prst="rect">
            <a:avLst/>
          </a:prstGeom>
        </p:spPr>
      </p:pic>
      <p:pic>
        <p:nvPicPr>
          <p:cNvPr id="10" name="Grafik 9">
            <a:extLst>
              <a:ext uri="{FF2B5EF4-FFF2-40B4-BE49-F238E27FC236}">
                <a16:creationId xmlns:a16="http://schemas.microsoft.com/office/drawing/2014/main" id="{0DB82D07-C42A-2949-82BA-B54A53204C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9927" cy="5151600"/>
          </a:xfrm>
          <a:prstGeom prst="rect">
            <a:avLst/>
          </a:prstGeom>
        </p:spPr>
      </p:pic>
      <p:pic>
        <p:nvPicPr>
          <p:cNvPr id="14" name="Grafik 13">
            <a:extLst>
              <a:ext uri="{FF2B5EF4-FFF2-40B4-BE49-F238E27FC236}">
                <a16:creationId xmlns:a16="http://schemas.microsoft.com/office/drawing/2014/main" id="{DF5D3127-295E-F84D-9C76-3F5736447F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pic>
        <p:nvPicPr>
          <p:cNvPr id="15" name="Grafik 14">
            <a:extLst>
              <a:ext uri="{FF2B5EF4-FFF2-40B4-BE49-F238E27FC236}">
                <a16:creationId xmlns:a16="http://schemas.microsoft.com/office/drawing/2014/main" id="{7769252A-42C4-FA49-939C-1C88BB93E22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6930" y="360225"/>
            <a:ext cx="1344538" cy="245269"/>
          </a:xfrm>
          <a:prstGeom prst="rect">
            <a:avLst/>
          </a:prstGeom>
        </p:spPr>
      </p:pic>
      <p:sp>
        <p:nvSpPr>
          <p:cNvPr id="16" name="Textfeld 15">
            <a:extLst>
              <a:ext uri="{FF2B5EF4-FFF2-40B4-BE49-F238E27FC236}">
                <a16:creationId xmlns:a16="http://schemas.microsoft.com/office/drawing/2014/main" id="{F0932376-7BDC-7A4C-99FD-B833BFF7688A}"/>
              </a:ext>
            </a:extLst>
          </p:cNvPr>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982280789"/>
      </p:ext>
    </p:extLst>
  </p:cSld>
  <p:clrMap bg1="lt1" tx1="dk1" bg2="lt2" tx2="dk2" accent1="accent1" accent2="accent2" accent3="accent3" accent4="accent4" accent5="accent5" accent6="accent6" hlink="hlink" folHlink="folHlink"/>
  <p:sldLayoutIdLst>
    <p:sldLayoutId id="214748366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3251922922"/>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PROGRAM XYZ</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
        <p:nvSpPr>
          <p:cNvPr id="6"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dirty="0"/>
          </a:p>
        </p:txBody>
      </p:sp>
    </p:spTree>
    <p:extLst>
      <p:ext uri="{BB962C8B-B14F-4D97-AF65-F5344CB8AC3E}">
        <p14:creationId xmlns:p14="http://schemas.microsoft.com/office/powerpoint/2010/main" val="100998778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00D2D3-D35B-6742-A89E-8E161C393CC1}"/>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PROGRAM XYZ</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3377656131"/>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498"/>
          </a:xfrm>
          <a:prstGeom prst="rect">
            <a:avLst/>
          </a:prstGeom>
        </p:spPr>
      </p:pic>
      <p:pic>
        <p:nvPicPr>
          <p:cNvPr id="10" name="Grafik 9">
            <a:extLst>
              <a:ext uri="{FF2B5EF4-FFF2-40B4-BE49-F238E27FC236}">
                <a16:creationId xmlns:a16="http://schemas.microsoft.com/office/drawing/2014/main" id="{0DB82D07-C42A-2949-82BA-B54A53204C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9927" cy="5151600"/>
          </a:xfrm>
          <a:prstGeom prst="rect">
            <a:avLst/>
          </a:prstGeom>
        </p:spPr>
      </p:pic>
      <p:pic>
        <p:nvPicPr>
          <p:cNvPr id="14" name="Grafik 13">
            <a:extLst>
              <a:ext uri="{FF2B5EF4-FFF2-40B4-BE49-F238E27FC236}">
                <a16:creationId xmlns:a16="http://schemas.microsoft.com/office/drawing/2014/main" id="{DF5D3127-295E-F84D-9C76-3F5736447F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pic>
        <p:nvPicPr>
          <p:cNvPr id="15" name="Grafik 14">
            <a:extLst>
              <a:ext uri="{FF2B5EF4-FFF2-40B4-BE49-F238E27FC236}">
                <a16:creationId xmlns:a16="http://schemas.microsoft.com/office/drawing/2014/main" id="{7769252A-42C4-FA49-939C-1C88BB93E22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6930" y="360225"/>
            <a:ext cx="1344538" cy="245269"/>
          </a:xfrm>
          <a:prstGeom prst="rect">
            <a:avLst/>
          </a:prstGeom>
        </p:spPr>
      </p:pic>
      <p:sp>
        <p:nvSpPr>
          <p:cNvPr id="16" name="Textfeld 15">
            <a:extLst>
              <a:ext uri="{FF2B5EF4-FFF2-40B4-BE49-F238E27FC236}">
                <a16:creationId xmlns:a16="http://schemas.microsoft.com/office/drawing/2014/main" id="{F0932376-7BDC-7A4C-99FD-B833BFF7688A}"/>
              </a:ext>
            </a:extLst>
          </p:cNvPr>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rgbClr val="005AA0"/>
                </a:solidFill>
              </a:rPr>
              <a:t>www.helmholtz.de</a:t>
            </a:r>
          </a:p>
        </p:txBody>
      </p:sp>
    </p:spTree>
    <p:extLst>
      <p:ext uri="{BB962C8B-B14F-4D97-AF65-F5344CB8AC3E}">
        <p14:creationId xmlns:p14="http://schemas.microsoft.com/office/powerpoint/2010/main" val="2308768815"/>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
        <p:nvSpPr>
          <p:cNvPr id="6"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solidFill>
                  <a:prstClr val="white"/>
                </a:solidFill>
              </a:rPr>
              <a:pPr/>
              <a:t>‹Nr.›</a:t>
            </a:fld>
            <a:endParaRPr lang="en-US" dirty="0">
              <a:solidFill>
                <a:prstClr val="white"/>
              </a:solidFill>
            </a:endParaRPr>
          </a:p>
        </p:txBody>
      </p:sp>
    </p:spTree>
    <p:extLst>
      <p:ext uri="{BB962C8B-B14F-4D97-AF65-F5344CB8AC3E}">
        <p14:creationId xmlns:p14="http://schemas.microsoft.com/office/powerpoint/2010/main" val="1141212149"/>
      </p:ext>
    </p:extLst>
  </p:cSld>
  <p:clrMap bg1="lt1" tx1="dk1" bg2="lt2" tx2="dk2" accent1="accent1" accent2="accent2" accent3="accent3" accent4="accent4" accent5="accent5" accent6="accent6" hlink="hlink" folHlink="folHlink"/>
  <p:sldLayoutIdLst>
    <p:sldLayoutId id="2147483677" r:id="rId1"/>
    <p:sldLayoutId id="2147483703" r:id="rId2"/>
    <p:sldLayoutId id="2147483704" r:id="rId3"/>
    <p:sldLayoutId id="2147483720" r:id="rId4"/>
    <p:sldLayoutId id="2147483721" r:id="rId5"/>
    <p:sldLayoutId id="2147483722" r:id="rId6"/>
    <p:sldLayoutId id="214748372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498"/>
          </a:xfrm>
          <a:prstGeom prst="rect">
            <a:avLst/>
          </a:prstGeom>
        </p:spPr>
      </p:pic>
      <p:pic>
        <p:nvPicPr>
          <p:cNvPr id="10" name="Grafik 9">
            <a:extLst>
              <a:ext uri="{FF2B5EF4-FFF2-40B4-BE49-F238E27FC236}">
                <a16:creationId xmlns:a16="http://schemas.microsoft.com/office/drawing/2014/main" id="{0DB82D07-C42A-2949-82BA-B54A53204C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9927" cy="5151600"/>
          </a:xfrm>
          <a:prstGeom prst="rect">
            <a:avLst/>
          </a:prstGeom>
        </p:spPr>
      </p:pic>
      <p:pic>
        <p:nvPicPr>
          <p:cNvPr id="14" name="Grafik 13">
            <a:extLst>
              <a:ext uri="{FF2B5EF4-FFF2-40B4-BE49-F238E27FC236}">
                <a16:creationId xmlns:a16="http://schemas.microsoft.com/office/drawing/2014/main" id="{DF5D3127-295E-F84D-9C76-3F5736447F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pic>
        <p:nvPicPr>
          <p:cNvPr id="15" name="Grafik 14">
            <a:extLst>
              <a:ext uri="{FF2B5EF4-FFF2-40B4-BE49-F238E27FC236}">
                <a16:creationId xmlns:a16="http://schemas.microsoft.com/office/drawing/2014/main" id="{7769252A-42C4-FA49-939C-1C88BB93E22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6930" y="360225"/>
            <a:ext cx="1344538" cy="245269"/>
          </a:xfrm>
          <a:prstGeom prst="rect">
            <a:avLst/>
          </a:prstGeom>
        </p:spPr>
      </p:pic>
      <p:sp>
        <p:nvSpPr>
          <p:cNvPr id="16" name="Textfeld 15">
            <a:extLst>
              <a:ext uri="{FF2B5EF4-FFF2-40B4-BE49-F238E27FC236}">
                <a16:creationId xmlns:a16="http://schemas.microsoft.com/office/drawing/2014/main" id="{F0932376-7BDC-7A4C-99FD-B833BFF7688A}"/>
              </a:ext>
            </a:extLst>
          </p:cNvPr>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rgbClr val="005AA0"/>
                </a:solidFill>
              </a:rPr>
              <a:t>www.helmholtz.de</a:t>
            </a:r>
          </a:p>
        </p:txBody>
      </p:sp>
    </p:spTree>
    <p:extLst>
      <p:ext uri="{BB962C8B-B14F-4D97-AF65-F5344CB8AC3E}">
        <p14:creationId xmlns:p14="http://schemas.microsoft.com/office/powerpoint/2010/main" val="4181892053"/>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4" name="Grafik 2"/>
          <p:cNvPicPr>
            <a:picLocks noChangeAspect="1"/>
          </p:cNvPicPr>
          <p:nvPr/>
        </p:nvPicPr>
        <p:blipFill>
          <a:blip r:embed="rId12"/>
          <a:stretch/>
        </p:blipFill>
        <p:spPr bwMode="auto">
          <a:xfrm>
            <a:off x="0" y="4878000"/>
            <a:ext cx="9144000" cy="271463"/>
          </a:xfrm>
          <a:prstGeom prst="rect">
            <a:avLst/>
          </a:prstGeom>
        </p:spPr>
      </p:pic>
      <p:sp>
        <p:nvSpPr>
          <p:cNvPr id="5" name="Titelplatzhalter 3"/>
          <p:cNvSpPr>
            <a:spLocks noGrp="1"/>
          </p:cNvSpPr>
          <p:nvPr>
            <p:ph type="title"/>
          </p:nvPr>
        </p:nvSpPr>
        <p:spPr bwMode="auto">
          <a:xfrm>
            <a:off x="360000" y="219600"/>
            <a:ext cx="8424000" cy="371930"/>
          </a:xfrm>
          <a:prstGeom prst="rect">
            <a:avLst/>
          </a:prstGeom>
        </p:spPr>
        <p:txBody>
          <a:bodyPr vert="horz" lIns="0" tIns="0" rIns="0" bIns="0" rtlCol="0" anchor="t" anchorCtr="0">
            <a:noAutofit/>
          </a:bodyPr>
          <a:lstStyle/>
          <a:p>
            <a:pPr>
              <a:defRPr/>
            </a:pPr>
            <a:r>
              <a:rPr lang="de-DE"/>
              <a:t>Folientitel, insgesamt zweizeilig</a:t>
            </a:r>
          </a:p>
        </p:txBody>
      </p:sp>
      <p:sp>
        <p:nvSpPr>
          <p:cNvPr id="6" name="Textplatzhalter 10"/>
          <p:cNvSpPr>
            <a:spLocks noGrp="1"/>
          </p:cNvSpPr>
          <p:nvPr>
            <p:ph type="body" idx="1"/>
          </p:nvPr>
        </p:nvSpPr>
        <p:spPr bwMode="auto">
          <a:xfrm>
            <a:off x="360000" y="1311275"/>
            <a:ext cx="8424000" cy="3422650"/>
          </a:xfrm>
          <a:prstGeom prst="rect">
            <a:avLst/>
          </a:prstGeom>
        </p:spPr>
        <p:txBody>
          <a:bodyPr vert="horz" lIns="0" tIns="0" rIns="0" bIns="0" rtlCol="0">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cxnSp>
        <p:nvCxnSpPr>
          <p:cNvPr id="7" name="Gerade Verbindung 4"/>
          <p:cNvCxnSpPr>
            <a:cxnSpLocks/>
          </p:cNvCxnSpPr>
          <p:nvPr/>
        </p:nvCxnSpPr>
        <p:spPr bwMode="auto">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fik 6"/>
          <p:cNvPicPr>
            <a:picLocks noChangeAspect="1"/>
          </p:cNvPicPr>
          <p:nvPr/>
        </p:nvPicPr>
        <p:blipFill>
          <a:blip r:embed="rId13"/>
          <a:stretch/>
        </p:blipFill>
        <p:spPr bwMode="auto">
          <a:xfrm>
            <a:off x="6883253" y="4856315"/>
            <a:ext cx="1073123" cy="307723"/>
          </a:xfrm>
          <a:prstGeom prst="rect">
            <a:avLst/>
          </a:prstGeom>
        </p:spPr>
      </p:pic>
    </p:spTree>
    <p:extLst>
      <p:ext uri="{BB962C8B-B14F-4D97-AF65-F5344CB8AC3E}">
        <p14:creationId xmlns:p14="http://schemas.microsoft.com/office/powerpoint/2010/main" val="1263246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hdr="0" dt="0"/>
  <p:txStyles>
    <p:titleStyle>
      <a:lvl1pPr algn="l" defTabSz="914400">
        <a:spcBef>
          <a:spcPts val="0"/>
        </a:spcBef>
        <a:buNone/>
        <a:defRPr sz="2200" b="1" cap="none">
          <a:solidFill>
            <a:schemeClr val="accent1"/>
          </a:solidFill>
          <a:latin typeface="+mj-lt"/>
          <a:ea typeface="+mj-ea"/>
          <a:cs typeface="+mj-cs"/>
        </a:defRPr>
      </a:lvl1pPr>
    </p:titleStyle>
    <p:bodyStyle>
      <a:lvl1pPr marL="180975" indent="-180975" algn="l" defTabSz="180000">
        <a:lnSpc>
          <a:spcPts val="1800"/>
        </a:lnSpc>
        <a:spcBef>
          <a:spcPts val="1100"/>
        </a:spcBef>
        <a:spcAft>
          <a:spcPts val="0"/>
        </a:spcAft>
        <a:buClr>
          <a:schemeClr val="accent3"/>
        </a:buClr>
        <a:buFont typeface="Wingdings"/>
        <a:buChar char="§"/>
        <a:defRPr sz="1600">
          <a:solidFill>
            <a:schemeClr val="tx1"/>
          </a:solidFill>
          <a:latin typeface="+mn-lt"/>
          <a:ea typeface="+mn-ea"/>
          <a:cs typeface="+mn-cs"/>
        </a:defRPr>
      </a:lvl1pPr>
      <a:lvl2pPr marL="360363" indent="-179388" algn="l" defTabSz="914400">
        <a:spcBef>
          <a:spcPts val="0"/>
        </a:spcBef>
        <a:buClr>
          <a:schemeClr val="accent3"/>
        </a:buClr>
        <a:buFont typeface="Wingdings"/>
        <a:buChar char="§"/>
        <a:defRPr sz="1600">
          <a:solidFill>
            <a:schemeClr val="tx1"/>
          </a:solidFill>
          <a:latin typeface="+mn-lt"/>
          <a:ea typeface="+mn-ea"/>
          <a:cs typeface="+mn-cs"/>
        </a:defRPr>
      </a:lvl2pPr>
      <a:lvl3pPr marL="541338" indent="-180975" algn="l" defTabSz="914400">
        <a:spcBef>
          <a:spcPts val="0"/>
        </a:spcBef>
        <a:buClr>
          <a:schemeClr val="accent3"/>
        </a:buClr>
        <a:buFont typeface="Wingdings"/>
        <a:buChar char="§"/>
        <a:defRPr sz="1600">
          <a:solidFill>
            <a:schemeClr val="tx1"/>
          </a:solidFill>
          <a:latin typeface="+mn-lt"/>
          <a:ea typeface="+mn-ea"/>
          <a:cs typeface="+mn-cs"/>
        </a:defRPr>
      </a:lvl3pPr>
      <a:lvl4pPr marL="714375" indent="-174625" algn="l" defTabSz="914400">
        <a:spcBef>
          <a:spcPts val="0"/>
        </a:spcBef>
        <a:buClr>
          <a:schemeClr val="accent3"/>
        </a:buClr>
        <a:buFont typeface="Wingdings"/>
        <a:buChar char="§"/>
        <a:defRPr sz="1600">
          <a:solidFill>
            <a:schemeClr val="tx1"/>
          </a:solidFill>
          <a:latin typeface="+mn-lt"/>
          <a:ea typeface="+mn-ea"/>
          <a:cs typeface="+mn-cs"/>
        </a:defRPr>
      </a:lvl4pPr>
      <a:lvl5pPr marL="1000125" indent="-285750" algn="l" defTabSz="914400">
        <a:spcBef>
          <a:spcPts val="0"/>
        </a:spcBef>
        <a:buClr>
          <a:schemeClr val="accent3"/>
        </a:buClr>
        <a:buFont typeface="Wingdings"/>
        <a:buChar char="§"/>
        <a:defRPr sz="1600">
          <a:solidFill>
            <a:schemeClr val="tx1"/>
          </a:solidFill>
          <a:latin typeface="+mn-lt"/>
          <a:ea typeface="+mn-ea"/>
          <a:cs typeface="+mn-cs"/>
        </a:defRPr>
      </a:lvl5pPr>
      <a:lvl6pPr marL="2286000" indent="0" algn="l" defTabSz="914400">
        <a:spcBef>
          <a:spcPts val="0"/>
        </a:spcBef>
        <a:buFont typeface="Arial"/>
        <a:buNone/>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4" name="Grafik 2"/>
          <p:cNvPicPr>
            <a:picLocks noChangeAspect="1"/>
          </p:cNvPicPr>
          <p:nvPr/>
        </p:nvPicPr>
        <p:blipFill>
          <a:blip r:embed="rId10"/>
          <a:stretch/>
        </p:blipFill>
        <p:spPr bwMode="auto">
          <a:xfrm>
            <a:off x="0" y="4878000"/>
            <a:ext cx="9144000" cy="271463"/>
          </a:xfrm>
          <a:prstGeom prst="rect">
            <a:avLst/>
          </a:prstGeom>
        </p:spPr>
      </p:pic>
      <p:sp>
        <p:nvSpPr>
          <p:cNvPr id="5" name="Titelplatzhalter 3"/>
          <p:cNvSpPr>
            <a:spLocks noGrp="1"/>
          </p:cNvSpPr>
          <p:nvPr>
            <p:ph type="title"/>
          </p:nvPr>
        </p:nvSpPr>
        <p:spPr bwMode="auto">
          <a:xfrm>
            <a:off x="360000" y="219600"/>
            <a:ext cx="8424000" cy="371930"/>
          </a:xfrm>
          <a:prstGeom prst="rect">
            <a:avLst/>
          </a:prstGeom>
        </p:spPr>
        <p:txBody>
          <a:bodyPr vert="horz" lIns="0" tIns="0" rIns="0" bIns="0" rtlCol="0" anchor="t" anchorCtr="0">
            <a:noAutofit/>
          </a:bodyPr>
          <a:lstStyle/>
          <a:p>
            <a:pPr>
              <a:defRPr/>
            </a:pPr>
            <a:r>
              <a:rPr lang="de-DE"/>
              <a:t>Folientitel, insgesamt zweizeilig</a:t>
            </a:r>
          </a:p>
        </p:txBody>
      </p:sp>
      <p:sp>
        <p:nvSpPr>
          <p:cNvPr id="6" name="Textplatzhalter 10"/>
          <p:cNvSpPr>
            <a:spLocks noGrp="1"/>
          </p:cNvSpPr>
          <p:nvPr>
            <p:ph type="body" idx="1"/>
          </p:nvPr>
        </p:nvSpPr>
        <p:spPr bwMode="auto">
          <a:xfrm>
            <a:off x="360000" y="1311275"/>
            <a:ext cx="8424000" cy="3422650"/>
          </a:xfrm>
          <a:prstGeom prst="rect">
            <a:avLst/>
          </a:prstGeom>
        </p:spPr>
        <p:txBody>
          <a:bodyPr vert="horz" lIns="0" tIns="0" rIns="0" bIns="0" rtlCol="0">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cxnSp>
        <p:nvCxnSpPr>
          <p:cNvPr id="7" name="Gerade Verbindung 4"/>
          <p:cNvCxnSpPr>
            <a:cxnSpLocks/>
          </p:cNvCxnSpPr>
          <p:nvPr userDrawn="1"/>
        </p:nvCxnSpPr>
        <p:spPr bwMode="auto">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fik 6"/>
          <p:cNvPicPr>
            <a:picLocks noChangeAspect="1"/>
          </p:cNvPicPr>
          <p:nvPr/>
        </p:nvPicPr>
        <p:blipFill>
          <a:blip r:embed="rId11"/>
          <a:stretch/>
        </p:blipFill>
        <p:spPr bwMode="auto">
          <a:xfrm>
            <a:off x="6883253" y="4856315"/>
            <a:ext cx="1073123" cy="307723"/>
          </a:xfrm>
          <a:prstGeom prst="rect">
            <a:avLst/>
          </a:prstGeom>
        </p:spPr>
      </p:pic>
      <p:sp>
        <p:nvSpPr>
          <p:cNvPr id="9" name="Textfeld 2"/>
          <p:cNvSpPr>
            <a:spLocks noAdjustHandles="1"/>
          </p:cNvSpPr>
          <p:nvPr userDrawn="1"/>
        </p:nvSpPr>
        <p:spPr bwMode="auto">
          <a:xfrm>
            <a:off x="8100392" y="4903200"/>
            <a:ext cx="972108" cy="246221"/>
          </a:xfrm>
          <a:prstGeom prst="rect">
            <a:avLst/>
          </a:prstGeom>
          <a:noFill/>
        </p:spPr>
        <p:txBody>
          <a:bodyPr wrap="square" rtlCol="0">
            <a:spAutoFit/>
          </a:bodyPr>
          <a:lstStyle/>
          <a:p>
            <a:pPr>
              <a:defRPr/>
            </a:pPr>
            <a:r>
              <a:rPr lang="de-DE" sz="1000">
                <a:solidFill>
                  <a:prstClr val="white"/>
                </a:solidFill>
              </a:rPr>
              <a:t>Page </a:t>
            </a:r>
            <a:fld id="{43286EF6-C0E1-4435-9DB4-E3DDE512FC1C}" type="slidenum">
              <a:rPr lang="de-DE" sz="1000">
                <a:solidFill>
                  <a:prstClr val="white"/>
                </a:solidFill>
              </a:rPr>
              <a:t>‹Nr.›</a:t>
            </a:fld>
            <a:endParaRPr lang="de-DE" sz="1000">
              <a:solidFill>
                <a:prstClr val="white"/>
              </a:solidFill>
            </a:endParaRPr>
          </a:p>
        </p:txBody>
      </p:sp>
    </p:spTree>
    <p:extLst>
      <p:ext uri="{BB962C8B-B14F-4D97-AF65-F5344CB8AC3E}">
        <p14:creationId xmlns:p14="http://schemas.microsoft.com/office/powerpoint/2010/main" val="37445208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hf hdr="0" dt="0"/>
  <p:txStyles>
    <p:titleStyle>
      <a:lvl1pPr algn="l" defTabSz="914400">
        <a:spcBef>
          <a:spcPts val="0"/>
        </a:spcBef>
        <a:buNone/>
        <a:defRPr sz="2200" b="1" cap="none">
          <a:solidFill>
            <a:schemeClr val="accent1"/>
          </a:solidFill>
          <a:latin typeface="+mj-lt"/>
          <a:ea typeface="+mj-ea"/>
          <a:cs typeface="+mj-cs"/>
        </a:defRPr>
      </a:lvl1pPr>
    </p:titleStyle>
    <p:bodyStyle>
      <a:lvl1pPr marL="180975" indent="-180975" algn="l" defTabSz="180000">
        <a:lnSpc>
          <a:spcPts val="1800"/>
        </a:lnSpc>
        <a:spcBef>
          <a:spcPts val="1100"/>
        </a:spcBef>
        <a:spcAft>
          <a:spcPts val="0"/>
        </a:spcAft>
        <a:buClr>
          <a:schemeClr val="accent3"/>
        </a:buClr>
        <a:buFont typeface="Wingdings"/>
        <a:buChar char="§"/>
        <a:defRPr sz="1600">
          <a:solidFill>
            <a:schemeClr val="tx1"/>
          </a:solidFill>
          <a:latin typeface="+mn-lt"/>
          <a:ea typeface="+mn-ea"/>
          <a:cs typeface="+mn-cs"/>
        </a:defRPr>
      </a:lvl1pPr>
      <a:lvl2pPr marL="360363" indent="-179388" algn="l" defTabSz="914400">
        <a:spcBef>
          <a:spcPts val="0"/>
        </a:spcBef>
        <a:buClr>
          <a:schemeClr val="accent3"/>
        </a:buClr>
        <a:buFont typeface="Wingdings"/>
        <a:buChar char="§"/>
        <a:defRPr sz="1600">
          <a:solidFill>
            <a:schemeClr val="tx1"/>
          </a:solidFill>
          <a:latin typeface="+mn-lt"/>
          <a:ea typeface="+mn-ea"/>
          <a:cs typeface="+mn-cs"/>
        </a:defRPr>
      </a:lvl2pPr>
      <a:lvl3pPr marL="541338" indent="-180975" algn="l" defTabSz="914400">
        <a:spcBef>
          <a:spcPts val="0"/>
        </a:spcBef>
        <a:buClr>
          <a:schemeClr val="accent3"/>
        </a:buClr>
        <a:buFont typeface="Wingdings"/>
        <a:buChar char="§"/>
        <a:defRPr sz="1600">
          <a:solidFill>
            <a:schemeClr val="tx1"/>
          </a:solidFill>
          <a:latin typeface="+mn-lt"/>
          <a:ea typeface="+mn-ea"/>
          <a:cs typeface="+mn-cs"/>
        </a:defRPr>
      </a:lvl3pPr>
      <a:lvl4pPr marL="714375" indent="-174625" algn="l" defTabSz="914400">
        <a:spcBef>
          <a:spcPts val="0"/>
        </a:spcBef>
        <a:buClr>
          <a:schemeClr val="accent3"/>
        </a:buClr>
        <a:buFont typeface="Wingdings"/>
        <a:buChar char="§"/>
        <a:defRPr sz="1600">
          <a:solidFill>
            <a:schemeClr val="tx1"/>
          </a:solidFill>
          <a:latin typeface="+mn-lt"/>
          <a:ea typeface="+mn-ea"/>
          <a:cs typeface="+mn-cs"/>
        </a:defRPr>
      </a:lvl4pPr>
      <a:lvl5pPr marL="1000125" indent="-285750" algn="l" defTabSz="914400">
        <a:spcBef>
          <a:spcPts val="0"/>
        </a:spcBef>
        <a:buClr>
          <a:schemeClr val="accent3"/>
        </a:buClr>
        <a:buFont typeface="Wingdings"/>
        <a:buChar char="§"/>
        <a:defRPr sz="1600">
          <a:solidFill>
            <a:schemeClr val="tx1"/>
          </a:solidFill>
          <a:latin typeface="+mn-lt"/>
          <a:ea typeface="+mn-ea"/>
          <a:cs typeface="+mn-cs"/>
        </a:defRPr>
      </a:lvl5pPr>
      <a:lvl6pPr marL="2286000" indent="0" algn="l" defTabSz="914400">
        <a:spcBef>
          <a:spcPts val="0"/>
        </a:spcBef>
        <a:buFont typeface="Arial"/>
        <a:buNone/>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9.jpeg"/><Relationship Id="rId3" Type="http://schemas.openxmlformats.org/officeDocument/2006/relationships/image" Target="../media/image24.jpeg"/><Relationship Id="rId7" Type="http://schemas.openxmlformats.org/officeDocument/2006/relationships/image" Target="../media/image25.jpeg"/><Relationship Id="rId12" Type="http://schemas.openxmlformats.org/officeDocument/2006/relationships/image" Target="../media/image48.jpeg"/><Relationship Id="rId2" Type="http://schemas.openxmlformats.org/officeDocument/2006/relationships/notesSlide" Target="../notesSlides/notesSlide20.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27.jpeg"/><Relationship Id="rId5" Type="http://schemas.openxmlformats.org/officeDocument/2006/relationships/image" Target="../media/image45.png"/><Relationship Id="rId15" Type="http://schemas.openxmlformats.org/officeDocument/2006/relationships/image" Target="../media/image50.jpeg"/><Relationship Id="rId10" Type="http://schemas.openxmlformats.org/officeDocument/2006/relationships/image" Target="../media/image43.jpeg"/><Relationship Id="rId4" Type="http://schemas.openxmlformats.org/officeDocument/2006/relationships/image" Target="../media/image44.jpeg"/><Relationship Id="rId9" Type="http://schemas.openxmlformats.org/officeDocument/2006/relationships/image" Target="../media/image47.jpeg"/><Relationship Id="rId1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hyperlink" Target="https://www.google.de/imgres?imgurl=https://m.dw.com/image/18998362_101.jpg&amp;imgrefurl=https://www.dw.com/de/ein-neuer-riesenrechner-f%C3%BCr-die-teilchenphysik/a-18998567&amp;docid=COFnscsCzq1r_M&amp;tbnid=_5i1tVWQ1VjL5M:&amp;vet=10ahUKEwj6y5CuhPLlAhUix4sKHSbVCY0QMwhuKAswCw..i&amp;w=1024&amp;h=576&amp;bih=711&amp;biw=1707&amp;q=Green%20cube%20GSI&amp;ved=0ahUKEwj6y5CuhPLlAhUix4sKHSbVCY0QMwhuKAswCw&amp;iact=mrc&amp;uact=8" TargetMode="Externa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9.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9E845-9662-0D4B-8CC6-917F0D5D2805}"/>
              </a:ext>
            </a:extLst>
          </p:cNvPr>
          <p:cNvSpPr>
            <a:spLocks noGrp="1"/>
          </p:cNvSpPr>
          <p:nvPr>
            <p:ph type="ctrTitle"/>
          </p:nvPr>
        </p:nvSpPr>
        <p:spPr>
          <a:xfrm>
            <a:off x="323528" y="1589875"/>
            <a:ext cx="5868000" cy="699686"/>
          </a:xfrm>
        </p:spPr>
        <p:txBody>
          <a:bodyPr>
            <a:noAutofit/>
          </a:bodyPr>
          <a:lstStyle/>
          <a:p>
            <a:pPr algn="l"/>
            <a:r>
              <a:rPr lang="de-DE" sz="2400" b="0" i="0" u="none" strike="noStrike" baseline="0" dirty="0">
                <a:solidFill>
                  <a:schemeClr val="tx1"/>
                </a:solidFill>
                <a:latin typeface="+mn-lt"/>
              </a:rPr>
              <a:t>P</a:t>
            </a:r>
            <a:r>
              <a:rPr lang="de-DE" sz="2400" b="0" dirty="0">
                <a:solidFill>
                  <a:schemeClr val="tx1"/>
                </a:solidFill>
                <a:latin typeface="+mn-lt"/>
              </a:rPr>
              <a:t>rogram </a:t>
            </a:r>
            <a:r>
              <a:rPr lang="de-DE" sz="2400" b="0" dirty="0" err="1">
                <a:solidFill>
                  <a:schemeClr val="tx1"/>
                </a:solidFill>
                <a:latin typeface="+mn-lt"/>
              </a:rPr>
              <a:t>Oriented</a:t>
            </a:r>
            <a:r>
              <a:rPr lang="de-DE" sz="2400" b="0" dirty="0">
                <a:solidFill>
                  <a:schemeClr val="tx1"/>
                </a:solidFill>
                <a:latin typeface="+mn-lt"/>
              </a:rPr>
              <a:t> Funding at</a:t>
            </a:r>
            <a:br>
              <a:rPr lang="de-DE" sz="2400" b="0" dirty="0">
                <a:solidFill>
                  <a:schemeClr val="tx1"/>
                </a:solidFill>
                <a:latin typeface="+mn-lt"/>
              </a:rPr>
            </a:br>
            <a:r>
              <a:rPr lang="de-DE" sz="2400" b="0" dirty="0">
                <a:solidFill>
                  <a:schemeClr val="tx1"/>
                </a:solidFill>
                <a:latin typeface="+mn-lt"/>
              </a:rPr>
              <a:t>Helmholtz:</a:t>
            </a:r>
            <a:r>
              <a:rPr lang="en-US" sz="2400" b="0" i="0" u="none" strike="noStrike" baseline="0" dirty="0">
                <a:solidFill>
                  <a:schemeClr val="tx1"/>
                </a:solidFill>
                <a:latin typeface="+mn-lt"/>
              </a:rPr>
              <a:t> </a:t>
            </a:r>
            <a:br>
              <a:rPr lang="en-US" sz="2400" b="0" i="0" u="none" strike="noStrike" baseline="0" dirty="0">
                <a:solidFill>
                  <a:schemeClr val="tx1"/>
                </a:solidFill>
                <a:latin typeface="+mn-lt"/>
              </a:rPr>
            </a:br>
            <a:r>
              <a:rPr lang="en-US" sz="2400" b="0" i="0" u="none" strike="noStrike" baseline="0" dirty="0">
                <a:solidFill>
                  <a:schemeClr val="tx1"/>
                </a:solidFill>
                <a:latin typeface="+mn-lt"/>
              </a:rPr>
              <a:t>         	 Timeline </a:t>
            </a:r>
            <a:br>
              <a:rPr lang="en-US" sz="2400" b="0" i="0" u="none" strike="noStrike" baseline="0" dirty="0">
                <a:solidFill>
                  <a:schemeClr val="tx1"/>
                </a:solidFill>
                <a:latin typeface="+mn-lt"/>
              </a:rPr>
            </a:br>
            <a:r>
              <a:rPr lang="en-US" sz="2400" b="0" i="0" u="none" strike="noStrike" baseline="0" dirty="0">
                <a:solidFill>
                  <a:schemeClr val="tx1"/>
                </a:solidFill>
                <a:latin typeface="+mn-lt"/>
              </a:rPr>
              <a:t>             	 and </a:t>
            </a:r>
            <a:br>
              <a:rPr lang="en-US" sz="2400" b="0" i="0" u="none" strike="noStrike" baseline="0" dirty="0">
                <a:solidFill>
                  <a:schemeClr val="tx1"/>
                </a:solidFill>
                <a:latin typeface="+mn-lt"/>
              </a:rPr>
            </a:br>
            <a:r>
              <a:rPr lang="en-US" sz="2400" b="0" i="0" u="none" strike="noStrike" baseline="0" dirty="0">
                <a:solidFill>
                  <a:schemeClr val="tx1"/>
                </a:solidFill>
                <a:latin typeface="+mn-lt"/>
              </a:rPr>
              <a:t>                            </a:t>
            </a:r>
            <a:r>
              <a:rPr lang="en-US" sz="2400" b="0" dirty="0">
                <a:solidFill>
                  <a:schemeClr val="tx1"/>
                </a:solidFill>
                <a:latin typeface="+mn-lt"/>
              </a:rPr>
              <a:t>M</a:t>
            </a:r>
            <a:r>
              <a:rPr lang="en-US" sz="2400" b="0" i="0" u="none" strike="noStrike" baseline="0" dirty="0">
                <a:solidFill>
                  <a:schemeClr val="tx1"/>
                </a:solidFill>
                <a:latin typeface="+mn-lt"/>
              </a:rPr>
              <a:t>ilestones </a:t>
            </a:r>
            <a:r>
              <a:rPr lang="de-DE" sz="1800" b="0" i="0" u="none" strike="noStrike" baseline="0" dirty="0">
                <a:solidFill>
                  <a:srgbClr val="000000"/>
                </a:solidFill>
                <a:latin typeface="+mn-lt"/>
              </a:rPr>
              <a:t>	</a:t>
            </a:r>
            <a:br>
              <a:rPr lang="de-DE" sz="2800" b="0" dirty="0">
                <a:latin typeface="+mn-lt"/>
              </a:rPr>
            </a:br>
            <a:br>
              <a:rPr lang="de-DE" sz="2800" b="0" dirty="0">
                <a:latin typeface="+mn-lt"/>
              </a:rPr>
            </a:br>
            <a:r>
              <a:rPr lang="de-DE" sz="1600" b="0" dirty="0">
                <a:latin typeface="+mn-lt"/>
              </a:rPr>
              <a:t>GSI-Darmstadt &amp; Helmholtz Institute Jena, </a:t>
            </a:r>
            <a:br>
              <a:rPr lang="de-DE" sz="1600" b="0" dirty="0">
                <a:latin typeface="+mn-lt"/>
              </a:rPr>
            </a:br>
            <a:r>
              <a:rPr lang="de-DE" sz="1600" b="0" dirty="0">
                <a:latin typeface="+mn-lt"/>
              </a:rPr>
              <a:t>Friedrich-Schiller University Jena</a:t>
            </a:r>
          </a:p>
        </p:txBody>
      </p:sp>
      <p:sp>
        <p:nvSpPr>
          <p:cNvPr id="3" name="Untertitel 2">
            <a:extLst>
              <a:ext uri="{FF2B5EF4-FFF2-40B4-BE49-F238E27FC236}">
                <a16:creationId xmlns:a16="http://schemas.microsoft.com/office/drawing/2014/main" id="{D2A355B6-D442-4C47-A101-9CE53E8618F2}"/>
              </a:ext>
            </a:extLst>
          </p:cNvPr>
          <p:cNvSpPr>
            <a:spLocks noGrp="1"/>
          </p:cNvSpPr>
          <p:nvPr>
            <p:ph type="subTitle" idx="1"/>
          </p:nvPr>
        </p:nvSpPr>
        <p:spPr>
          <a:xfrm>
            <a:off x="323528" y="3553625"/>
            <a:ext cx="5184576" cy="692566"/>
          </a:xfrm>
        </p:spPr>
        <p:txBody>
          <a:bodyPr/>
          <a:lstStyle/>
          <a:p>
            <a:r>
              <a:rPr lang="de-DE" sz="1600" dirty="0"/>
              <a:t>Thomas Stöhlker</a:t>
            </a:r>
          </a:p>
        </p:txBody>
      </p:sp>
      <p:pic>
        <p:nvPicPr>
          <p:cNvPr id="6" name="Picture 3"/>
          <p:cNvPicPr/>
          <p:nvPr/>
        </p:nvPicPr>
        <p:blipFill rotWithShape="1">
          <a:blip r:embed="rId3" cstate="print"/>
          <a:srcRect r="58551" b="30288"/>
          <a:stretch/>
        </p:blipFill>
        <p:spPr bwMode="auto">
          <a:xfrm>
            <a:off x="5508104" y="177327"/>
            <a:ext cx="1008112" cy="494718"/>
          </a:xfrm>
          <a:prstGeom prst="rect">
            <a:avLst/>
          </a:prstGeom>
        </p:spPr>
      </p:pic>
      <p:pic>
        <p:nvPicPr>
          <p:cNvPr id="4" name="Grafik 3">
            <a:extLst>
              <a:ext uri="{FF2B5EF4-FFF2-40B4-BE49-F238E27FC236}">
                <a16:creationId xmlns:a16="http://schemas.microsoft.com/office/drawing/2014/main" id="{EB670065-6F6D-7893-9077-FCF845B3FB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62"/>
          <a:stretch/>
        </p:blipFill>
        <p:spPr>
          <a:xfrm>
            <a:off x="5055763" y="1589875"/>
            <a:ext cx="3792701" cy="2874274"/>
          </a:xfrm>
          <a:prstGeom prst="rect">
            <a:avLst/>
          </a:prstGeom>
        </p:spPr>
      </p:pic>
    </p:spTree>
    <p:extLst>
      <p:ext uri="{BB962C8B-B14F-4D97-AF65-F5344CB8AC3E}">
        <p14:creationId xmlns:p14="http://schemas.microsoft.com/office/powerpoint/2010/main" val="38692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Gerade Verbindung 33"/>
          <p:cNvCxnSpPr/>
          <p:nvPr/>
        </p:nvCxnSpPr>
        <p:spPr>
          <a:xfrm>
            <a:off x="4968184" y="1625754"/>
            <a:ext cx="126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2411904" y="1625624"/>
            <a:ext cx="1296000"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flipH="1">
            <a:off x="4427984" y="2456525"/>
            <a:ext cx="0" cy="5176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179512" y="111588"/>
            <a:ext cx="8064896" cy="371930"/>
          </a:xfrm>
        </p:spPr>
        <p:txBody>
          <a:bodyPr/>
          <a:lstStyle/>
          <a:p>
            <a:r>
              <a:rPr lang="en-US" sz="2400" dirty="0">
                <a:solidFill>
                  <a:srgbClr val="005488"/>
                </a:solidFill>
              </a:rPr>
              <a:t>Program and Topic Structure </a:t>
            </a:r>
            <a:r>
              <a:rPr lang="en-US" sz="1600" dirty="0">
                <a:solidFill>
                  <a:srgbClr val="005488"/>
                </a:solidFill>
              </a:rPr>
              <a:t>(LK I: 272 Mio €/y; GSI 39 Mio €/y) </a:t>
            </a:r>
            <a:br>
              <a:rPr lang="en-US" sz="2400" dirty="0">
                <a:solidFill>
                  <a:srgbClr val="005488"/>
                </a:solidFill>
              </a:rPr>
            </a:br>
            <a:r>
              <a:rPr lang="en-US" sz="2000" b="0" dirty="0">
                <a:solidFill>
                  <a:srgbClr val="005488"/>
                </a:solidFill>
              </a:rPr>
              <a:t>designed to address critical questions and capitalize on our facilities </a:t>
            </a:r>
            <a:endParaRPr lang="en-US" sz="2400" b="0" dirty="0">
              <a:solidFill>
                <a:srgbClr val="005488"/>
              </a:solidFill>
            </a:endParaRPr>
          </a:p>
        </p:txBody>
      </p:sp>
      <p:sp>
        <p:nvSpPr>
          <p:cNvPr id="7" name="Foliennummernplatzhalter 6"/>
          <p:cNvSpPr>
            <a:spLocks noGrp="1"/>
          </p:cNvSpPr>
          <p:nvPr>
            <p:ph type="sldNum" sz="quarter" idx="4"/>
          </p:nvPr>
        </p:nvSpPr>
        <p:spPr/>
        <p:txBody>
          <a:bodyPr/>
          <a:lstStyle/>
          <a:p>
            <a:fld id="{68A7D314-ADB3-4224-BAA8-FD8F1154CE84}" type="slidenum">
              <a:rPr lang="en-US" smtClean="0">
                <a:solidFill>
                  <a:prstClr val="white"/>
                </a:solidFill>
              </a:rPr>
              <a:pPr/>
              <a:t>10</a:t>
            </a:fld>
            <a:endParaRPr lang="en-US" dirty="0">
              <a:solidFill>
                <a:prstClr val="white"/>
              </a:solidFill>
            </a:endParaRPr>
          </a:p>
        </p:txBody>
      </p:sp>
      <p:sp>
        <p:nvSpPr>
          <p:cNvPr id="14" name="Textfeld 13"/>
          <p:cNvSpPr txBox="1"/>
          <p:nvPr/>
        </p:nvSpPr>
        <p:spPr>
          <a:xfrm rot="3639081">
            <a:off x="4539332" y="1442277"/>
            <a:ext cx="697627" cy="369332"/>
          </a:xfrm>
          <a:prstGeom prst="rect">
            <a:avLst/>
          </a:prstGeom>
          <a:noFill/>
        </p:spPr>
        <p:txBody>
          <a:bodyPr wrap="none" rtlCol="0">
            <a:spAutoFit/>
          </a:bodyPr>
          <a:lstStyle/>
          <a:p>
            <a:r>
              <a:rPr lang="de-DE" b="1" dirty="0">
                <a:solidFill>
                  <a:schemeClr val="bg1"/>
                </a:solidFill>
              </a:rPr>
              <a:t>M</a:t>
            </a:r>
            <a:r>
              <a:rPr lang="de-DE" dirty="0">
                <a:solidFill>
                  <a:schemeClr val="bg1"/>
                </a:solidFill>
              </a:rPr>
              <a:t>ML</a:t>
            </a:r>
          </a:p>
        </p:txBody>
      </p:sp>
      <p:sp>
        <p:nvSpPr>
          <p:cNvPr id="19" name="Textfeld 18"/>
          <p:cNvSpPr txBox="1"/>
          <p:nvPr/>
        </p:nvSpPr>
        <p:spPr>
          <a:xfrm>
            <a:off x="6174202" y="1396794"/>
            <a:ext cx="2649660" cy="4360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200" dirty="0" err="1">
                <a:solidFill>
                  <a:schemeClr val="bg1"/>
                </a:solidFill>
              </a:rPr>
              <a:t>From</a:t>
            </a:r>
            <a:r>
              <a:rPr lang="de-DE" sz="1200" dirty="0">
                <a:solidFill>
                  <a:schemeClr val="bg1"/>
                </a:solidFill>
              </a:rPr>
              <a:t> </a:t>
            </a:r>
            <a:r>
              <a:rPr lang="de-DE" sz="1200" b="1" dirty="0">
                <a:solidFill>
                  <a:schemeClr val="bg1"/>
                </a:solidFill>
              </a:rPr>
              <a:t>Matter </a:t>
            </a:r>
          </a:p>
          <a:p>
            <a:pPr algn="l"/>
            <a:r>
              <a:rPr lang="de-DE" sz="1200" dirty="0" err="1">
                <a:solidFill>
                  <a:schemeClr val="bg1"/>
                </a:solidFill>
              </a:rPr>
              <a:t>to</a:t>
            </a:r>
            <a:r>
              <a:rPr lang="de-DE" sz="1200" dirty="0">
                <a:solidFill>
                  <a:schemeClr val="bg1"/>
                </a:solidFill>
              </a:rPr>
              <a:t> Materials </a:t>
            </a:r>
            <a:r>
              <a:rPr lang="de-DE" sz="1200" dirty="0" err="1">
                <a:solidFill>
                  <a:schemeClr val="bg1"/>
                </a:solidFill>
              </a:rPr>
              <a:t>and</a:t>
            </a:r>
            <a:r>
              <a:rPr lang="de-DE" sz="1200" dirty="0">
                <a:solidFill>
                  <a:schemeClr val="bg1"/>
                </a:solidFill>
              </a:rPr>
              <a:t> Life (LK I)</a:t>
            </a:r>
          </a:p>
        </p:txBody>
      </p:sp>
      <p:sp>
        <p:nvSpPr>
          <p:cNvPr id="27" name="Textfeld 26"/>
          <p:cNvSpPr txBox="1"/>
          <p:nvPr/>
        </p:nvSpPr>
        <p:spPr>
          <a:xfrm>
            <a:off x="396224" y="1400982"/>
            <a:ext cx="2416724" cy="4360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200" b="1" dirty="0">
                <a:solidFill>
                  <a:schemeClr val="bg1"/>
                </a:solidFill>
              </a:rPr>
              <a:t>Matter</a:t>
            </a:r>
            <a:r>
              <a:rPr lang="de-DE" sz="1200" dirty="0">
                <a:solidFill>
                  <a:schemeClr val="bg1"/>
                </a:solidFill>
              </a:rPr>
              <a:t> </a:t>
            </a:r>
          </a:p>
          <a:p>
            <a:pPr algn="l"/>
            <a:r>
              <a:rPr lang="de-DE" sz="1200" dirty="0" err="1">
                <a:solidFill>
                  <a:schemeClr val="bg1"/>
                </a:solidFill>
              </a:rPr>
              <a:t>and</a:t>
            </a:r>
            <a:r>
              <a:rPr lang="de-DE" sz="1200" dirty="0">
                <a:solidFill>
                  <a:schemeClr val="bg1"/>
                </a:solidFill>
              </a:rPr>
              <a:t> </a:t>
            </a:r>
            <a:r>
              <a:rPr lang="de-DE" sz="1200" dirty="0" err="1">
                <a:solidFill>
                  <a:schemeClr val="bg1"/>
                </a:solidFill>
              </a:rPr>
              <a:t>the</a:t>
            </a:r>
            <a:r>
              <a:rPr lang="de-DE" sz="1200" dirty="0">
                <a:solidFill>
                  <a:schemeClr val="bg1"/>
                </a:solidFill>
              </a:rPr>
              <a:t> </a:t>
            </a:r>
            <a:r>
              <a:rPr lang="de-DE" sz="1200" dirty="0" err="1">
                <a:solidFill>
                  <a:schemeClr val="bg1"/>
                </a:solidFill>
              </a:rPr>
              <a:t>Universe</a:t>
            </a:r>
            <a:r>
              <a:rPr lang="de-DE" sz="1200" dirty="0">
                <a:solidFill>
                  <a:schemeClr val="bg1"/>
                </a:solidFill>
              </a:rPr>
              <a:t> (LK I)</a:t>
            </a:r>
          </a:p>
        </p:txBody>
      </p:sp>
      <p:sp>
        <p:nvSpPr>
          <p:cNvPr id="28" name="Textfeld 27"/>
          <p:cNvSpPr txBox="1"/>
          <p:nvPr/>
        </p:nvSpPr>
        <p:spPr>
          <a:xfrm>
            <a:off x="3326926" y="2831373"/>
            <a:ext cx="2425252" cy="435600"/>
          </a:xfrm>
          <a:prstGeom prst="rect">
            <a:avLst/>
          </a:prstGeom>
          <a:solidFill>
            <a:srgbClr val="F078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200" b="1" dirty="0">
                <a:solidFill>
                  <a:schemeClr val="tx1"/>
                </a:solidFill>
              </a:rPr>
              <a:t>Matter</a:t>
            </a:r>
            <a:r>
              <a:rPr lang="de-DE" sz="1200" dirty="0">
                <a:solidFill>
                  <a:schemeClr val="tx1"/>
                </a:solidFill>
              </a:rPr>
              <a:t> </a:t>
            </a:r>
          </a:p>
          <a:p>
            <a:pPr algn="l"/>
            <a:r>
              <a:rPr lang="de-DE" sz="1200" dirty="0" err="1">
                <a:solidFill>
                  <a:schemeClr val="tx1"/>
                </a:solidFill>
              </a:rPr>
              <a:t>and</a:t>
            </a:r>
            <a:r>
              <a:rPr lang="de-DE" sz="1200" dirty="0">
                <a:solidFill>
                  <a:schemeClr val="tx1"/>
                </a:solidFill>
              </a:rPr>
              <a:t> Technologies (LK I)</a:t>
            </a:r>
          </a:p>
        </p:txBody>
      </p:sp>
      <p:grpSp>
        <p:nvGrpSpPr>
          <p:cNvPr id="4" name="Gruppieren 3">
            <a:extLst>
              <a:ext uri="{FF2B5EF4-FFF2-40B4-BE49-F238E27FC236}">
                <a16:creationId xmlns:a16="http://schemas.microsoft.com/office/drawing/2014/main" id="{F377C5EC-C3BF-86A8-E089-143393CBC9CE}"/>
              </a:ext>
            </a:extLst>
          </p:cNvPr>
          <p:cNvGrpSpPr/>
          <p:nvPr/>
        </p:nvGrpSpPr>
        <p:grpSpPr>
          <a:xfrm>
            <a:off x="395536" y="1906863"/>
            <a:ext cx="2417412" cy="1387503"/>
            <a:chOff x="395536" y="1906863"/>
            <a:chExt cx="2417412" cy="1387503"/>
          </a:xfrm>
        </p:grpSpPr>
        <p:sp>
          <p:nvSpPr>
            <p:cNvPr id="38" name="Textfeld 37"/>
            <p:cNvSpPr txBox="1"/>
            <p:nvPr/>
          </p:nvSpPr>
          <p:spPr>
            <a:xfrm>
              <a:off x="396224" y="1906863"/>
              <a:ext cx="1843852" cy="461665"/>
            </a:xfrm>
            <a:prstGeom prst="rect">
              <a:avLst/>
            </a:prstGeom>
            <a:noFill/>
            <a:ln>
              <a:solidFill>
                <a:srgbClr val="DEA900"/>
              </a:solidFill>
            </a:ln>
          </p:spPr>
          <p:txBody>
            <a:bodyPr wrap="square" rtlCol="0">
              <a:spAutoFit/>
            </a:bodyPr>
            <a:lstStyle/>
            <a:p>
              <a:pPr algn="ctr"/>
              <a:r>
                <a:rPr lang="de-DE" sz="1200" b="1" dirty="0"/>
                <a:t>Fundamental </a:t>
              </a:r>
              <a:r>
                <a:rPr lang="de-DE" sz="1200" b="1" dirty="0" err="1"/>
                <a:t>Particles</a:t>
              </a:r>
              <a:endParaRPr lang="de-DE" sz="1200" b="1" dirty="0"/>
            </a:p>
            <a:p>
              <a:pPr algn="ctr"/>
              <a:r>
                <a:rPr lang="de-DE" sz="1200" dirty="0" err="1"/>
                <a:t>and</a:t>
              </a:r>
              <a:r>
                <a:rPr lang="de-DE" sz="1200" dirty="0"/>
                <a:t> Forces</a:t>
              </a:r>
            </a:p>
          </p:txBody>
        </p:sp>
        <p:sp>
          <p:nvSpPr>
            <p:cNvPr id="39" name="Textfeld 38"/>
            <p:cNvSpPr txBox="1"/>
            <p:nvPr/>
          </p:nvSpPr>
          <p:spPr>
            <a:xfrm>
              <a:off x="396536" y="2368528"/>
              <a:ext cx="1843852" cy="461665"/>
            </a:xfrm>
            <a:prstGeom prst="rect">
              <a:avLst/>
            </a:prstGeom>
            <a:noFill/>
            <a:ln>
              <a:solidFill>
                <a:srgbClr val="DEA900"/>
              </a:solidFill>
            </a:ln>
          </p:spPr>
          <p:txBody>
            <a:bodyPr wrap="square" rtlCol="0">
              <a:spAutoFit/>
            </a:bodyPr>
            <a:lstStyle>
              <a:defPPr>
                <a:defRPr lang="de-DE"/>
              </a:defPPr>
              <a:lvl1pPr algn="ctr">
                <a:defRPr sz="1200"/>
              </a:lvl1pPr>
            </a:lstStyle>
            <a:p>
              <a:r>
                <a:rPr lang="de-DE" b="1" dirty="0" err="1"/>
                <a:t>Cosmic</a:t>
              </a:r>
              <a:r>
                <a:rPr lang="de-DE" b="1" dirty="0"/>
                <a:t> Matter </a:t>
              </a:r>
              <a:r>
                <a:rPr lang="de-DE" dirty="0"/>
                <a:t>in </a:t>
              </a:r>
              <a:r>
                <a:rPr lang="de-DE" dirty="0" err="1"/>
                <a:t>the</a:t>
              </a:r>
              <a:endParaRPr lang="de-DE" dirty="0"/>
            </a:p>
            <a:p>
              <a:r>
                <a:rPr lang="de-DE" dirty="0"/>
                <a:t>Laboratory</a:t>
              </a:r>
            </a:p>
          </p:txBody>
        </p:sp>
        <p:sp>
          <p:nvSpPr>
            <p:cNvPr id="40" name="Textfeld 39"/>
            <p:cNvSpPr txBox="1"/>
            <p:nvPr/>
          </p:nvSpPr>
          <p:spPr>
            <a:xfrm>
              <a:off x="395536" y="2832701"/>
              <a:ext cx="1843852" cy="461665"/>
            </a:xfrm>
            <a:prstGeom prst="rect">
              <a:avLst/>
            </a:prstGeom>
            <a:noFill/>
            <a:ln>
              <a:solidFill>
                <a:srgbClr val="DEA900"/>
              </a:solidFill>
            </a:ln>
          </p:spPr>
          <p:txBody>
            <a:bodyPr wrap="square" rtlCol="0">
              <a:spAutoFit/>
            </a:bodyPr>
            <a:lstStyle>
              <a:defPPr>
                <a:defRPr lang="de-DE"/>
              </a:defPPr>
              <a:lvl1pPr algn="ctr">
                <a:defRPr sz="1200"/>
              </a:lvl1pPr>
            </a:lstStyle>
            <a:p>
              <a:r>
                <a:rPr lang="de-DE" dirty="0"/>
                <a:t>Matter </a:t>
              </a:r>
              <a:r>
                <a:rPr lang="de-DE" dirty="0" err="1"/>
                <a:t>and</a:t>
              </a:r>
              <a:r>
                <a:rPr lang="de-DE" dirty="0"/>
                <a:t> Radiation</a:t>
              </a:r>
            </a:p>
            <a:p>
              <a:r>
                <a:rPr lang="de-DE" dirty="0" err="1"/>
                <a:t>from</a:t>
              </a:r>
              <a:r>
                <a:rPr lang="de-DE" dirty="0"/>
                <a:t> </a:t>
              </a:r>
              <a:r>
                <a:rPr lang="de-DE" dirty="0" err="1"/>
                <a:t>the</a:t>
              </a:r>
              <a:r>
                <a:rPr lang="de-DE" dirty="0"/>
                <a:t> </a:t>
              </a:r>
              <a:r>
                <a:rPr lang="de-DE" b="1" dirty="0" err="1"/>
                <a:t>Universe</a:t>
              </a:r>
              <a:endParaRPr lang="de-DE" b="1" dirty="0"/>
            </a:p>
          </p:txBody>
        </p:sp>
        <p:sp>
          <p:nvSpPr>
            <p:cNvPr id="16" name="Rechteck 15"/>
            <p:cNvSpPr/>
            <p:nvPr/>
          </p:nvSpPr>
          <p:spPr>
            <a:xfrm>
              <a:off x="2272205" y="1907172"/>
              <a:ext cx="540000" cy="461356"/>
            </a:xfrm>
            <a:prstGeom prst="rect">
              <a:avLst/>
            </a:prstGeom>
            <a:noFill/>
            <a:ln w="9525">
              <a:solidFill>
                <a:srgbClr val="D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2276404" y="2003877"/>
              <a:ext cx="520514" cy="276999"/>
            </a:xfrm>
            <a:prstGeom prst="rect">
              <a:avLst/>
            </a:prstGeom>
            <a:noFill/>
          </p:spPr>
          <p:txBody>
            <a:bodyPr wrap="square" rtlCol="0">
              <a:spAutoFit/>
            </a:bodyPr>
            <a:lstStyle/>
            <a:p>
              <a:r>
                <a:rPr lang="de-DE" sz="1200" b="1" dirty="0"/>
                <a:t>FPF</a:t>
              </a:r>
            </a:p>
          </p:txBody>
        </p:sp>
        <p:sp>
          <p:nvSpPr>
            <p:cNvPr id="54" name="Rechteck 53"/>
            <p:cNvSpPr/>
            <p:nvPr/>
          </p:nvSpPr>
          <p:spPr>
            <a:xfrm>
              <a:off x="2272776" y="2367975"/>
              <a:ext cx="540000" cy="468000"/>
            </a:xfrm>
            <a:prstGeom prst="rect">
              <a:avLst/>
            </a:prstGeom>
            <a:solidFill>
              <a:srgbClr val="FFC000"/>
            </a:solidFill>
            <a:ln w="9525">
              <a:solidFill>
                <a:srgbClr val="D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p:cNvSpPr txBox="1"/>
            <p:nvPr/>
          </p:nvSpPr>
          <p:spPr>
            <a:xfrm>
              <a:off x="2278827" y="2469760"/>
              <a:ext cx="518091" cy="276999"/>
            </a:xfrm>
            <a:prstGeom prst="rect">
              <a:avLst/>
            </a:prstGeom>
            <a:noFill/>
          </p:spPr>
          <p:txBody>
            <a:bodyPr wrap="none" rtlCol="0">
              <a:spAutoFit/>
            </a:bodyPr>
            <a:lstStyle/>
            <a:p>
              <a:r>
                <a:rPr lang="de-DE" sz="1200" b="1" dirty="0"/>
                <a:t>CML</a:t>
              </a:r>
            </a:p>
          </p:txBody>
        </p:sp>
        <p:sp>
          <p:nvSpPr>
            <p:cNvPr id="56" name="Rechteck 55"/>
            <p:cNvSpPr/>
            <p:nvPr/>
          </p:nvSpPr>
          <p:spPr>
            <a:xfrm>
              <a:off x="2272776" y="2835107"/>
              <a:ext cx="540000" cy="459259"/>
            </a:xfrm>
            <a:prstGeom prst="rect">
              <a:avLst/>
            </a:prstGeom>
            <a:noFill/>
            <a:ln w="9525">
              <a:solidFill>
                <a:srgbClr val="D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a:off x="2278827" y="2939432"/>
              <a:ext cx="534121" cy="276999"/>
            </a:xfrm>
            <a:prstGeom prst="rect">
              <a:avLst/>
            </a:prstGeom>
            <a:noFill/>
          </p:spPr>
          <p:txBody>
            <a:bodyPr wrap="none" rtlCol="0">
              <a:spAutoFit/>
            </a:bodyPr>
            <a:lstStyle/>
            <a:p>
              <a:r>
                <a:rPr lang="de-DE" sz="1200" b="1" dirty="0"/>
                <a:t>MRU</a:t>
              </a:r>
            </a:p>
          </p:txBody>
        </p:sp>
      </p:grpSp>
      <p:grpSp>
        <p:nvGrpSpPr>
          <p:cNvPr id="5" name="Gruppieren 4">
            <a:extLst>
              <a:ext uri="{FF2B5EF4-FFF2-40B4-BE49-F238E27FC236}">
                <a16:creationId xmlns:a16="http://schemas.microsoft.com/office/drawing/2014/main" id="{97C83C51-A7BC-64C4-B3F2-9C8E2FD5E38F}"/>
              </a:ext>
            </a:extLst>
          </p:cNvPr>
          <p:cNvGrpSpPr/>
          <p:nvPr/>
        </p:nvGrpSpPr>
        <p:grpSpPr>
          <a:xfrm>
            <a:off x="3331420" y="3355569"/>
            <a:ext cx="2420758" cy="1387503"/>
            <a:chOff x="3331420" y="3355569"/>
            <a:chExt cx="2420758" cy="1387503"/>
          </a:xfrm>
        </p:grpSpPr>
        <p:sp>
          <p:nvSpPr>
            <p:cNvPr id="44" name="Textfeld 43"/>
            <p:cNvSpPr txBox="1"/>
            <p:nvPr/>
          </p:nvSpPr>
          <p:spPr>
            <a:xfrm>
              <a:off x="3331420" y="3355569"/>
              <a:ext cx="1843852" cy="461665"/>
            </a:xfrm>
            <a:prstGeom prst="rect">
              <a:avLst/>
            </a:prstGeom>
            <a:noFill/>
            <a:ln>
              <a:solidFill>
                <a:schemeClr val="accent1">
                  <a:lumMod val="75000"/>
                </a:schemeClr>
              </a:solidFill>
            </a:ln>
          </p:spPr>
          <p:txBody>
            <a:bodyPr wrap="square" rtlCol="0">
              <a:spAutoFit/>
            </a:bodyPr>
            <a:lstStyle/>
            <a:p>
              <a:pPr algn="ctr"/>
              <a:r>
                <a:rPr lang="de-DE" sz="1200" b="1" dirty="0" err="1"/>
                <a:t>Accelerator</a:t>
              </a:r>
              <a:r>
                <a:rPr lang="de-DE" sz="1200" dirty="0"/>
                <a:t> Research </a:t>
              </a:r>
              <a:r>
                <a:rPr lang="de-DE" sz="1200" dirty="0" err="1"/>
                <a:t>and</a:t>
              </a:r>
              <a:r>
                <a:rPr lang="de-DE" sz="1200" dirty="0"/>
                <a:t> Development</a:t>
              </a:r>
            </a:p>
          </p:txBody>
        </p:sp>
        <p:sp>
          <p:nvSpPr>
            <p:cNvPr id="45" name="Textfeld 44"/>
            <p:cNvSpPr txBox="1"/>
            <p:nvPr/>
          </p:nvSpPr>
          <p:spPr>
            <a:xfrm>
              <a:off x="3331732" y="3817234"/>
              <a:ext cx="1843852" cy="461665"/>
            </a:xfrm>
            <a:prstGeom prst="rect">
              <a:avLst/>
            </a:prstGeom>
            <a:noFill/>
            <a:ln>
              <a:solidFill>
                <a:schemeClr val="accent1">
                  <a:lumMod val="75000"/>
                </a:schemeClr>
              </a:solidFill>
            </a:ln>
          </p:spPr>
          <p:txBody>
            <a:bodyPr wrap="square" rtlCol="0">
              <a:spAutoFit/>
            </a:bodyPr>
            <a:lstStyle>
              <a:defPPr>
                <a:defRPr lang="de-DE"/>
              </a:defPPr>
              <a:lvl1pPr algn="ctr">
                <a:defRPr sz="1200"/>
              </a:lvl1pPr>
            </a:lstStyle>
            <a:p>
              <a:r>
                <a:rPr lang="de-DE" b="1" dirty="0" err="1"/>
                <a:t>Detector</a:t>
              </a:r>
              <a:r>
                <a:rPr lang="de-DE" dirty="0"/>
                <a:t> Technologies</a:t>
              </a:r>
            </a:p>
            <a:p>
              <a:r>
                <a:rPr lang="de-DE" dirty="0" err="1"/>
                <a:t>and</a:t>
              </a:r>
              <a:r>
                <a:rPr lang="de-DE" dirty="0"/>
                <a:t> Systems</a:t>
              </a:r>
            </a:p>
          </p:txBody>
        </p:sp>
        <p:sp>
          <p:nvSpPr>
            <p:cNvPr id="58" name="Rechteck 57"/>
            <p:cNvSpPr/>
            <p:nvPr/>
          </p:nvSpPr>
          <p:spPr>
            <a:xfrm>
              <a:off x="5210628" y="3355878"/>
              <a:ext cx="540000" cy="461356"/>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5216488" y="3452583"/>
              <a:ext cx="516488" cy="276999"/>
            </a:xfrm>
            <a:prstGeom prst="rect">
              <a:avLst/>
            </a:prstGeom>
            <a:solidFill>
              <a:srgbClr val="FFC000"/>
            </a:solidFill>
          </p:spPr>
          <p:txBody>
            <a:bodyPr wrap="none" rtlCol="0">
              <a:spAutoFit/>
            </a:bodyPr>
            <a:lstStyle/>
            <a:p>
              <a:r>
                <a:rPr lang="de-DE" sz="1200" b="1" dirty="0"/>
                <a:t>ARD</a:t>
              </a:r>
            </a:p>
          </p:txBody>
        </p:sp>
        <p:sp>
          <p:nvSpPr>
            <p:cNvPr id="60" name="Rechteck 59"/>
            <p:cNvSpPr/>
            <p:nvPr/>
          </p:nvSpPr>
          <p:spPr>
            <a:xfrm>
              <a:off x="5208104" y="3816681"/>
              <a:ext cx="543095" cy="468000"/>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a:off x="5217250" y="3918466"/>
              <a:ext cx="492443" cy="276999"/>
            </a:xfrm>
            <a:prstGeom prst="rect">
              <a:avLst/>
            </a:prstGeom>
            <a:solidFill>
              <a:srgbClr val="FFC000"/>
            </a:solidFill>
          </p:spPr>
          <p:txBody>
            <a:bodyPr wrap="none" rtlCol="0">
              <a:spAutoFit/>
            </a:bodyPr>
            <a:lstStyle/>
            <a:p>
              <a:r>
                <a:rPr lang="de-DE" sz="1200" b="1" dirty="0"/>
                <a:t>DTS</a:t>
              </a:r>
            </a:p>
          </p:txBody>
        </p:sp>
        <p:sp>
          <p:nvSpPr>
            <p:cNvPr id="62" name="Rechteck 61"/>
            <p:cNvSpPr/>
            <p:nvPr/>
          </p:nvSpPr>
          <p:spPr>
            <a:xfrm>
              <a:off x="5208103" y="4283813"/>
              <a:ext cx="544075" cy="459259"/>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p:cNvSpPr txBox="1"/>
            <p:nvPr/>
          </p:nvSpPr>
          <p:spPr>
            <a:xfrm>
              <a:off x="5217250" y="4388138"/>
              <a:ext cx="534121" cy="276999"/>
            </a:xfrm>
            <a:prstGeom prst="rect">
              <a:avLst/>
            </a:prstGeom>
            <a:solidFill>
              <a:srgbClr val="FFC000"/>
            </a:solidFill>
          </p:spPr>
          <p:txBody>
            <a:bodyPr wrap="none" rtlCol="0">
              <a:spAutoFit/>
            </a:bodyPr>
            <a:lstStyle/>
            <a:p>
              <a:r>
                <a:rPr lang="de-DE" sz="1200" b="1" dirty="0"/>
                <a:t>DMA</a:t>
              </a:r>
            </a:p>
          </p:txBody>
        </p:sp>
        <p:sp>
          <p:nvSpPr>
            <p:cNvPr id="46" name="Textfeld 45"/>
            <p:cNvSpPr txBox="1"/>
            <p:nvPr/>
          </p:nvSpPr>
          <p:spPr>
            <a:xfrm>
              <a:off x="3333056" y="4277842"/>
              <a:ext cx="1843002" cy="461665"/>
            </a:xfrm>
            <a:prstGeom prst="rect">
              <a:avLst/>
            </a:prstGeom>
            <a:solidFill>
              <a:schemeClr val="bg1"/>
            </a:solidFill>
            <a:ln>
              <a:solidFill>
                <a:schemeClr val="accent1">
                  <a:lumMod val="75000"/>
                </a:schemeClr>
              </a:solidFill>
            </a:ln>
          </p:spPr>
          <p:txBody>
            <a:bodyPr wrap="square" rtlCol="0">
              <a:spAutoFit/>
            </a:bodyPr>
            <a:lstStyle>
              <a:defPPr>
                <a:defRPr lang="de-DE"/>
              </a:defPPr>
              <a:lvl1pPr algn="ctr">
                <a:defRPr sz="1200"/>
              </a:lvl1pPr>
            </a:lstStyle>
            <a:p>
              <a:r>
                <a:rPr lang="de-DE" b="1" dirty="0"/>
                <a:t>Data </a:t>
              </a:r>
              <a:r>
                <a:rPr lang="de-DE" dirty="0"/>
                <a:t>Management</a:t>
              </a:r>
            </a:p>
            <a:p>
              <a:r>
                <a:rPr lang="de-DE" dirty="0" err="1"/>
                <a:t>and</a:t>
              </a:r>
              <a:r>
                <a:rPr lang="de-DE" dirty="0"/>
                <a:t> Analysis </a:t>
              </a:r>
            </a:p>
          </p:txBody>
        </p:sp>
      </p:grpSp>
      <p:grpSp>
        <p:nvGrpSpPr>
          <p:cNvPr id="6" name="Gruppieren 5">
            <a:extLst>
              <a:ext uri="{FF2B5EF4-FFF2-40B4-BE49-F238E27FC236}">
                <a16:creationId xmlns:a16="http://schemas.microsoft.com/office/drawing/2014/main" id="{9F1995F6-D1DD-4FB2-096C-E0DE510260D0}"/>
              </a:ext>
            </a:extLst>
          </p:cNvPr>
          <p:cNvGrpSpPr/>
          <p:nvPr/>
        </p:nvGrpSpPr>
        <p:grpSpPr>
          <a:xfrm>
            <a:off x="6227728" y="1910684"/>
            <a:ext cx="2664901" cy="1932662"/>
            <a:chOff x="6227728" y="1910684"/>
            <a:chExt cx="2664901" cy="1932662"/>
          </a:xfrm>
        </p:grpSpPr>
        <p:sp>
          <p:nvSpPr>
            <p:cNvPr id="41" name="Textfeld 40"/>
            <p:cNvSpPr txBox="1"/>
            <p:nvPr/>
          </p:nvSpPr>
          <p:spPr>
            <a:xfrm>
              <a:off x="6227728" y="1910685"/>
              <a:ext cx="1843852" cy="646331"/>
            </a:xfrm>
            <a:prstGeom prst="rect">
              <a:avLst/>
            </a:prstGeom>
            <a:noFill/>
            <a:ln>
              <a:solidFill>
                <a:srgbClr val="005488"/>
              </a:solidFill>
            </a:ln>
          </p:spPr>
          <p:txBody>
            <a:bodyPr wrap="square" rtlCol="0">
              <a:spAutoFit/>
            </a:bodyPr>
            <a:lstStyle/>
            <a:p>
              <a:pPr algn="ctr"/>
              <a:r>
                <a:rPr lang="de-DE" sz="1200" b="1" dirty="0"/>
                <a:t>Matter</a:t>
              </a:r>
            </a:p>
            <a:p>
              <a:pPr algn="ctr"/>
              <a:r>
                <a:rPr lang="de-DE" sz="1200" dirty="0"/>
                <a:t>Dynamics, </a:t>
              </a:r>
              <a:r>
                <a:rPr lang="de-DE" sz="1200" dirty="0" err="1"/>
                <a:t>Mechanisms</a:t>
              </a:r>
              <a:endParaRPr lang="de-DE" sz="1200" dirty="0"/>
            </a:p>
            <a:p>
              <a:pPr algn="ctr"/>
              <a:r>
                <a:rPr lang="de-DE" sz="1200" dirty="0" err="1"/>
                <a:t>and</a:t>
              </a:r>
              <a:r>
                <a:rPr lang="de-DE" sz="1200" dirty="0"/>
                <a:t> Control</a:t>
              </a:r>
            </a:p>
          </p:txBody>
        </p:sp>
        <p:sp>
          <p:nvSpPr>
            <p:cNvPr id="42" name="Textfeld 41"/>
            <p:cNvSpPr txBox="1"/>
            <p:nvPr/>
          </p:nvSpPr>
          <p:spPr>
            <a:xfrm>
              <a:off x="6228040" y="2553379"/>
              <a:ext cx="1843852" cy="646331"/>
            </a:xfrm>
            <a:prstGeom prst="rect">
              <a:avLst/>
            </a:prstGeom>
            <a:noFill/>
            <a:ln>
              <a:solidFill>
                <a:srgbClr val="005488"/>
              </a:solidFill>
            </a:ln>
          </p:spPr>
          <p:txBody>
            <a:bodyPr wrap="square" rtlCol="0">
              <a:spAutoFit/>
            </a:bodyPr>
            <a:lstStyle>
              <a:defPPr>
                <a:defRPr lang="de-DE"/>
              </a:defPPr>
              <a:lvl1pPr algn="ctr">
                <a:defRPr sz="1200"/>
              </a:lvl1pPr>
            </a:lstStyle>
            <a:p>
              <a:r>
                <a:rPr lang="de-DE" b="1" dirty="0"/>
                <a:t>Materials</a:t>
              </a:r>
            </a:p>
            <a:p>
              <a:r>
                <a:rPr lang="de-DE" dirty="0" err="1"/>
                <a:t>Complex</a:t>
              </a:r>
              <a:r>
                <a:rPr lang="de-DE" dirty="0"/>
                <a:t> </a:t>
              </a:r>
              <a:r>
                <a:rPr lang="de-DE" dirty="0" err="1"/>
                <a:t>and</a:t>
              </a:r>
              <a:endParaRPr lang="de-DE" dirty="0"/>
            </a:p>
            <a:p>
              <a:r>
                <a:rPr lang="de-DE" dirty="0" err="1"/>
                <a:t>Functional</a:t>
              </a:r>
              <a:r>
                <a:rPr lang="de-DE" dirty="0"/>
                <a:t> Materials</a:t>
              </a:r>
            </a:p>
          </p:txBody>
        </p:sp>
        <p:sp>
          <p:nvSpPr>
            <p:cNvPr id="64" name="Rechteck 63"/>
            <p:cNvSpPr/>
            <p:nvPr/>
          </p:nvSpPr>
          <p:spPr>
            <a:xfrm>
              <a:off x="8103171" y="1910684"/>
              <a:ext cx="720691" cy="642695"/>
            </a:xfrm>
            <a:prstGeom prst="rect">
              <a:avLst/>
            </a:prstGeom>
            <a:solidFill>
              <a:srgbClr val="FFC000"/>
            </a:solidFill>
            <a:ln w="9525">
              <a:solidFill>
                <a:srgbClr val="005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p:cNvSpPr txBox="1"/>
            <p:nvPr/>
          </p:nvSpPr>
          <p:spPr>
            <a:xfrm>
              <a:off x="8109031" y="2100053"/>
              <a:ext cx="720092" cy="276999"/>
            </a:xfrm>
            <a:prstGeom prst="rect">
              <a:avLst/>
            </a:prstGeom>
            <a:solidFill>
              <a:srgbClr val="FFC000"/>
            </a:solidFill>
          </p:spPr>
          <p:txBody>
            <a:bodyPr wrap="square" rtlCol="0">
              <a:spAutoFit/>
            </a:bodyPr>
            <a:lstStyle/>
            <a:p>
              <a:pPr algn="ctr"/>
              <a:r>
                <a:rPr lang="de-DE" sz="1200" b="1" dirty="0"/>
                <a:t>Matter</a:t>
              </a:r>
            </a:p>
          </p:txBody>
        </p:sp>
        <p:sp>
          <p:nvSpPr>
            <p:cNvPr id="66" name="Rechteck 65"/>
            <p:cNvSpPr/>
            <p:nvPr/>
          </p:nvSpPr>
          <p:spPr>
            <a:xfrm>
              <a:off x="8103743" y="2557016"/>
              <a:ext cx="720119" cy="639999"/>
            </a:xfrm>
            <a:prstGeom prst="rect">
              <a:avLst/>
            </a:prstGeom>
            <a:solidFill>
              <a:srgbClr val="FFC000"/>
            </a:solidFill>
            <a:ln w="9525">
              <a:solidFill>
                <a:srgbClr val="005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p:cNvSpPr txBox="1"/>
            <p:nvPr/>
          </p:nvSpPr>
          <p:spPr>
            <a:xfrm>
              <a:off x="8042716" y="2725978"/>
              <a:ext cx="849913" cy="276999"/>
            </a:xfrm>
            <a:prstGeom prst="rect">
              <a:avLst/>
            </a:prstGeom>
            <a:noFill/>
          </p:spPr>
          <p:txBody>
            <a:bodyPr wrap="none" rtlCol="0">
              <a:spAutoFit/>
            </a:bodyPr>
            <a:lstStyle/>
            <a:p>
              <a:r>
                <a:rPr lang="de-DE" sz="1200" b="1" dirty="0"/>
                <a:t>Materials</a:t>
              </a:r>
            </a:p>
          </p:txBody>
        </p:sp>
        <p:sp>
          <p:nvSpPr>
            <p:cNvPr id="68" name="Rechteck 67"/>
            <p:cNvSpPr/>
            <p:nvPr/>
          </p:nvSpPr>
          <p:spPr>
            <a:xfrm>
              <a:off x="8103743" y="3197015"/>
              <a:ext cx="720120" cy="646331"/>
            </a:xfrm>
            <a:prstGeom prst="rect">
              <a:avLst/>
            </a:prstGeom>
            <a:solidFill>
              <a:srgbClr val="FFC000"/>
            </a:solidFill>
            <a:ln w="9525">
              <a:solidFill>
                <a:srgbClr val="005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68"/>
            <p:cNvSpPr txBox="1"/>
            <p:nvPr/>
          </p:nvSpPr>
          <p:spPr>
            <a:xfrm>
              <a:off x="8103773" y="3381680"/>
              <a:ext cx="720090" cy="276999"/>
            </a:xfrm>
            <a:prstGeom prst="rect">
              <a:avLst/>
            </a:prstGeom>
            <a:solidFill>
              <a:srgbClr val="FFC000"/>
            </a:solidFill>
          </p:spPr>
          <p:txBody>
            <a:bodyPr wrap="square" rtlCol="0">
              <a:spAutoFit/>
            </a:bodyPr>
            <a:lstStyle/>
            <a:p>
              <a:pPr algn="ctr"/>
              <a:r>
                <a:rPr lang="de-DE" sz="1200" b="1" dirty="0"/>
                <a:t>Life</a:t>
              </a:r>
            </a:p>
          </p:txBody>
        </p:sp>
        <p:sp>
          <p:nvSpPr>
            <p:cNvPr id="43" name="Textfeld 42"/>
            <p:cNvSpPr txBox="1"/>
            <p:nvPr/>
          </p:nvSpPr>
          <p:spPr>
            <a:xfrm>
              <a:off x="6227799" y="3197015"/>
              <a:ext cx="1843852" cy="646331"/>
            </a:xfrm>
            <a:prstGeom prst="rect">
              <a:avLst/>
            </a:prstGeom>
            <a:solidFill>
              <a:schemeClr val="bg1"/>
            </a:solidFill>
            <a:ln>
              <a:solidFill>
                <a:srgbClr val="005488"/>
              </a:solidFill>
            </a:ln>
          </p:spPr>
          <p:txBody>
            <a:bodyPr wrap="square" rtlCol="0">
              <a:spAutoFit/>
            </a:bodyPr>
            <a:lstStyle>
              <a:defPPr>
                <a:defRPr lang="de-DE"/>
              </a:defPPr>
              <a:lvl1pPr algn="ctr">
                <a:defRPr sz="1200"/>
              </a:lvl1pPr>
            </a:lstStyle>
            <a:p>
              <a:r>
                <a:rPr lang="de-DE" b="1" dirty="0"/>
                <a:t>Life</a:t>
              </a:r>
            </a:p>
            <a:p>
              <a:r>
                <a:rPr lang="de-DE" dirty="0"/>
                <a:t>Building Blocks </a:t>
              </a:r>
              <a:r>
                <a:rPr lang="de-DE" dirty="0" err="1"/>
                <a:t>of</a:t>
              </a:r>
              <a:r>
                <a:rPr lang="de-DE" dirty="0"/>
                <a:t> Life:</a:t>
              </a:r>
            </a:p>
            <a:p>
              <a:r>
                <a:rPr lang="de-DE" dirty="0" err="1"/>
                <a:t>Structure</a:t>
              </a:r>
              <a:r>
                <a:rPr lang="de-DE" dirty="0"/>
                <a:t> </a:t>
              </a:r>
              <a:r>
                <a:rPr lang="de-DE" dirty="0" err="1"/>
                <a:t>and</a:t>
              </a:r>
              <a:r>
                <a:rPr lang="de-DE" dirty="0"/>
                <a:t> </a:t>
              </a:r>
              <a:r>
                <a:rPr lang="de-DE" dirty="0" err="1"/>
                <a:t>Function</a:t>
              </a:r>
              <a:endParaRPr lang="de-DE" dirty="0"/>
            </a:p>
          </p:txBody>
        </p:sp>
      </p:grpSp>
      <p:grpSp>
        <p:nvGrpSpPr>
          <p:cNvPr id="85" name="Gruppieren 84"/>
          <p:cNvGrpSpPr/>
          <p:nvPr/>
        </p:nvGrpSpPr>
        <p:grpSpPr>
          <a:xfrm>
            <a:off x="3578162" y="841004"/>
            <a:ext cx="1814458" cy="1813871"/>
            <a:chOff x="1092079" y="2488048"/>
            <a:chExt cx="1814458" cy="1813871"/>
          </a:xfrm>
        </p:grpSpPr>
        <p:sp>
          <p:nvSpPr>
            <p:cNvPr id="86" name="Halbbogen 85"/>
            <p:cNvSpPr/>
            <p:nvPr/>
          </p:nvSpPr>
          <p:spPr>
            <a:xfrm rot="20057856">
              <a:off x="1098788" y="2500864"/>
              <a:ext cx="1800200" cy="1800000"/>
            </a:xfrm>
            <a:prstGeom prst="blockArc">
              <a:avLst>
                <a:gd name="adj1" fmla="val 10800000"/>
                <a:gd name="adj2" fmla="val 17846524"/>
                <a:gd name="adj3" fmla="val 239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7" name="Halbbogen 86"/>
            <p:cNvSpPr/>
            <p:nvPr/>
          </p:nvSpPr>
          <p:spPr>
            <a:xfrm rot="12343919">
              <a:off x="1106337" y="2488048"/>
              <a:ext cx="1800200" cy="1800000"/>
            </a:xfrm>
            <a:prstGeom prst="blockArc">
              <a:avLst>
                <a:gd name="adj1" fmla="val 11001639"/>
                <a:gd name="adj2" fmla="val 18463147"/>
                <a:gd name="adj3" fmla="val 23540"/>
              </a:avLst>
            </a:prstGeom>
            <a:solidFill>
              <a:srgbClr val="F0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8" name="Textfeld 87"/>
            <p:cNvSpPr txBox="1"/>
            <p:nvPr/>
          </p:nvSpPr>
          <p:spPr>
            <a:xfrm rot="18637061">
              <a:off x="1177067" y="2829852"/>
              <a:ext cx="543739" cy="369332"/>
            </a:xfrm>
            <a:prstGeom prst="rect">
              <a:avLst/>
            </a:prstGeom>
            <a:noFill/>
          </p:spPr>
          <p:txBody>
            <a:bodyPr wrap="none" rtlCol="0">
              <a:spAutoFit/>
            </a:bodyPr>
            <a:lstStyle/>
            <a:p>
              <a:r>
                <a:rPr lang="de-DE" b="1" dirty="0">
                  <a:solidFill>
                    <a:schemeClr val="bg1"/>
                  </a:solidFill>
                </a:rPr>
                <a:t>MU</a:t>
              </a:r>
            </a:p>
          </p:txBody>
        </p:sp>
        <p:sp>
          <p:nvSpPr>
            <p:cNvPr id="89" name="Textfeld 88"/>
            <p:cNvSpPr txBox="1"/>
            <p:nvPr/>
          </p:nvSpPr>
          <p:spPr>
            <a:xfrm>
              <a:off x="1720391" y="3869689"/>
              <a:ext cx="518091" cy="369332"/>
            </a:xfrm>
            <a:prstGeom prst="rect">
              <a:avLst/>
            </a:prstGeom>
            <a:noFill/>
          </p:spPr>
          <p:txBody>
            <a:bodyPr wrap="none" rtlCol="0">
              <a:spAutoFit/>
            </a:bodyPr>
            <a:lstStyle/>
            <a:p>
              <a:r>
                <a:rPr lang="de-DE" b="1" dirty="0">
                  <a:solidFill>
                    <a:schemeClr val="bg1"/>
                  </a:solidFill>
                </a:rPr>
                <a:t>MT</a:t>
              </a:r>
            </a:p>
          </p:txBody>
        </p:sp>
        <p:sp>
          <p:nvSpPr>
            <p:cNvPr id="90" name="Halbbogen 89"/>
            <p:cNvSpPr/>
            <p:nvPr/>
          </p:nvSpPr>
          <p:spPr>
            <a:xfrm rot="6111294">
              <a:off x="1091979" y="2501819"/>
              <a:ext cx="1800200" cy="1800000"/>
            </a:xfrm>
            <a:prstGeom prst="blockArc">
              <a:avLst>
                <a:gd name="adj1" fmla="val 10185167"/>
                <a:gd name="adj2" fmla="val 17374054"/>
                <a:gd name="adj3" fmla="val 2331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1" name="Textfeld 90"/>
            <p:cNvSpPr txBox="1"/>
            <p:nvPr/>
          </p:nvSpPr>
          <p:spPr>
            <a:xfrm rot="3639081">
              <a:off x="2255876" y="2966897"/>
              <a:ext cx="710451" cy="369332"/>
            </a:xfrm>
            <a:prstGeom prst="rect">
              <a:avLst/>
            </a:prstGeom>
            <a:noFill/>
          </p:spPr>
          <p:txBody>
            <a:bodyPr wrap="none" rtlCol="0">
              <a:spAutoFit/>
            </a:bodyPr>
            <a:lstStyle/>
            <a:p>
              <a:r>
                <a:rPr lang="de-DE" b="1" dirty="0">
                  <a:solidFill>
                    <a:schemeClr val="bg1"/>
                  </a:solidFill>
                </a:rPr>
                <a:t>MML</a:t>
              </a:r>
            </a:p>
          </p:txBody>
        </p:sp>
        <p:sp>
          <p:nvSpPr>
            <p:cNvPr id="92" name="Ellipse 91"/>
            <p:cNvSpPr>
              <a:spLocks noChangeAspect="1"/>
            </p:cNvSpPr>
            <p:nvPr/>
          </p:nvSpPr>
          <p:spPr>
            <a:xfrm>
              <a:off x="1542079" y="290208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Textfeld 92"/>
            <p:cNvSpPr txBox="1"/>
            <p:nvPr/>
          </p:nvSpPr>
          <p:spPr>
            <a:xfrm>
              <a:off x="1611391" y="2927792"/>
              <a:ext cx="723275" cy="830997"/>
            </a:xfrm>
            <a:prstGeom prst="rect">
              <a:avLst/>
            </a:prstGeom>
            <a:noFill/>
          </p:spPr>
          <p:txBody>
            <a:bodyPr wrap="none" rtlCol="0">
              <a:spAutoFit/>
            </a:bodyPr>
            <a:lstStyle/>
            <a:p>
              <a:r>
                <a:rPr lang="de-DE" sz="4800" b="1" dirty="0">
                  <a:solidFill>
                    <a:srgbClr val="005488"/>
                  </a:solidFill>
                  <a:latin typeface="Calibri" panose="020F0502020204030204" pitchFamily="34" charset="0"/>
                  <a:cs typeface="Calibri" panose="020F0502020204030204" pitchFamily="34" charset="0"/>
                </a:rPr>
                <a:t>M</a:t>
              </a:r>
            </a:p>
          </p:txBody>
        </p:sp>
      </p:grpSp>
      <p:pic>
        <p:nvPicPr>
          <p:cNvPr id="3" name="Picture 3">
            <a:extLst>
              <a:ext uri="{FF2B5EF4-FFF2-40B4-BE49-F238E27FC236}">
                <a16:creationId xmlns:a16="http://schemas.microsoft.com/office/drawing/2014/main" id="{DDA1CC19-3023-992C-6F2A-95A7AAE711B1}"/>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9" name="Rechteck 8">
            <a:extLst>
              <a:ext uri="{FF2B5EF4-FFF2-40B4-BE49-F238E27FC236}">
                <a16:creationId xmlns:a16="http://schemas.microsoft.com/office/drawing/2014/main" id="{66635166-6BCC-63C4-BD01-65D00DB7FEF1}"/>
              </a:ext>
            </a:extLst>
          </p:cNvPr>
          <p:cNvSpPr/>
          <p:nvPr/>
        </p:nvSpPr>
        <p:spPr>
          <a:xfrm>
            <a:off x="8170090" y="4156328"/>
            <a:ext cx="345260" cy="122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a:extLst>
              <a:ext uri="{FF2B5EF4-FFF2-40B4-BE49-F238E27FC236}">
                <a16:creationId xmlns:a16="http://schemas.microsoft.com/office/drawing/2014/main" id="{74312A71-6F0B-6D55-3DD2-EF6778E08B57}"/>
              </a:ext>
            </a:extLst>
          </p:cNvPr>
          <p:cNvSpPr txBox="1"/>
          <p:nvPr/>
        </p:nvSpPr>
        <p:spPr>
          <a:xfrm>
            <a:off x="8071580" y="4247064"/>
            <a:ext cx="1269855" cy="523220"/>
          </a:xfrm>
          <a:prstGeom prst="rect">
            <a:avLst/>
          </a:prstGeom>
          <a:noFill/>
        </p:spPr>
        <p:txBody>
          <a:bodyPr wrap="square" rtlCol="0">
            <a:spAutoFit/>
          </a:bodyPr>
          <a:lstStyle/>
          <a:p>
            <a:r>
              <a:rPr lang="de-DE" sz="1400" dirty="0"/>
              <a:t>GSI </a:t>
            </a:r>
            <a:r>
              <a:rPr lang="en-US" sz="1400" dirty="0"/>
              <a:t>contributes</a:t>
            </a:r>
          </a:p>
        </p:txBody>
      </p:sp>
    </p:spTree>
    <p:extLst>
      <p:ext uri="{BB962C8B-B14F-4D97-AF65-F5344CB8AC3E}">
        <p14:creationId xmlns:p14="http://schemas.microsoft.com/office/powerpoint/2010/main" val="376742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41"/>
          <p:cNvSpPr txBox="1"/>
          <p:nvPr/>
        </p:nvSpPr>
        <p:spPr>
          <a:xfrm>
            <a:off x="5942588" y="2291108"/>
            <a:ext cx="1588158" cy="392960"/>
          </a:xfrm>
          <a:prstGeom prst="rect">
            <a:avLst/>
          </a:prstGeom>
          <a:noFill/>
          <a:ln w="9525">
            <a:solidFill>
              <a:schemeClr val="tx1"/>
            </a:solidFill>
          </a:ln>
        </p:spPr>
        <p:txBody>
          <a:bodyPr wrap="square" tIns="108000" bIns="144000" rtlCol="0">
            <a:spAutoFit/>
          </a:bodyPr>
          <a:lstStyle>
            <a:defPPr>
              <a:defRPr lang="de-DE"/>
            </a:defPPr>
            <a:lvl1pPr algn="ctr">
              <a:defRPr sz="1200"/>
            </a:lvl1pPr>
          </a:lstStyle>
          <a:p>
            <a:r>
              <a:rPr lang="de-DE" sz="900" dirty="0"/>
              <a:t>J. </a:t>
            </a:r>
            <a:r>
              <a:rPr lang="de-DE" sz="900" dirty="0" err="1"/>
              <a:t>Wosnitza</a:t>
            </a:r>
            <a:endParaRPr lang="de-DE" sz="900" dirty="0"/>
          </a:p>
        </p:txBody>
      </p:sp>
      <p:sp>
        <p:nvSpPr>
          <p:cNvPr id="3" name="Textfeld 2">
            <a:extLst>
              <a:ext uri="{FF2B5EF4-FFF2-40B4-BE49-F238E27FC236}">
                <a16:creationId xmlns:a16="http://schemas.microsoft.com/office/drawing/2014/main" id="{C6660DC3-AABF-D33C-99F6-3916A712D4CD}"/>
              </a:ext>
            </a:extLst>
          </p:cNvPr>
          <p:cNvSpPr txBox="1"/>
          <p:nvPr/>
        </p:nvSpPr>
        <p:spPr>
          <a:xfrm>
            <a:off x="3398162" y="3480358"/>
            <a:ext cx="1609871" cy="246221"/>
          </a:xfrm>
          <a:prstGeom prst="rect">
            <a:avLst/>
          </a:prstGeom>
          <a:solidFill>
            <a:schemeClr val="bg1"/>
          </a:solidFill>
        </p:spPr>
        <p:txBody>
          <a:bodyPr wrap="square" rtlCol="0">
            <a:spAutoFit/>
          </a:bodyPr>
          <a:lstStyle/>
          <a:p>
            <a:r>
              <a:rPr lang="de-DE" sz="900" dirty="0"/>
              <a:t>M. Weber </a:t>
            </a:r>
            <a:r>
              <a:rPr lang="de-DE" sz="900" b="1" dirty="0"/>
              <a:t>/ </a:t>
            </a:r>
            <a:r>
              <a:rPr lang="de-DE" sz="1000" b="1" i="1" dirty="0">
                <a:solidFill>
                  <a:schemeClr val="accent2"/>
                </a:solidFill>
              </a:rPr>
              <a:t>S. Masciocchi</a:t>
            </a:r>
            <a:endParaRPr lang="de-DE" sz="1000" i="1" dirty="0">
              <a:solidFill>
                <a:schemeClr val="accent2"/>
              </a:solidFill>
            </a:endParaRPr>
          </a:p>
        </p:txBody>
      </p:sp>
      <p:sp>
        <p:nvSpPr>
          <p:cNvPr id="36" name="Rechteck 59"/>
          <p:cNvSpPr/>
          <p:nvPr/>
        </p:nvSpPr>
        <p:spPr>
          <a:xfrm>
            <a:off x="4991610" y="3421347"/>
            <a:ext cx="477172" cy="351233"/>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65" name="Gerade Verbindung 73"/>
          <p:cNvCxnSpPr/>
          <p:nvPr/>
        </p:nvCxnSpPr>
        <p:spPr>
          <a:xfrm>
            <a:off x="1475188" y="3511898"/>
            <a:ext cx="0" cy="3389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Gerade Verbindung 33"/>
          <p:cNvCxnSpPr/>
          <p:nvPr/>
        </p:nvCxnSpPr>
        <p:spPr>
          <a:xfrm>
            <a:off x="4793505" y="1603891"/>
            <a:ext cx="10852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Gerade Verbindung 32"/>
          <p:cNvCxnSpPr/>
          <p:nvPr/>
        </p:nvCxnSpPr>
        <p:spPr>
          <a:xfrm flipV="1">
            <a:off x="2467670" y="1585673"/>
            <a:ext cx="1202591" cy="1811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Gerade Verbindung 34"/>
          <p:cNvCxnSpPr/>
          <p:nvPr/>
        </p:nvCxnSpPr>
        <p:spPr>
          <a:xfrm flipH="1">
            <a:off x="4328217" y="2274816"/>
            <a:ext cx="0" cy="41808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feld 13"/>
          <p:cNvSpPr txBox="1"/>
          <p:nvPr/>
        </p:nvSpPr>
        <p:spPr>
          <a:xfrm rot="3639081">
            <a:off x="4391758" y="1432539"/>
            <a:ext cx="613111" cy="344625"/>
          </a:xfrm>
          <a:prstGeom prst="rect">
            <a:avLst/>
          </a:prstGeom>
          <a:noFill/>
        </p:spPr>
        <p:txBody>
          <a:bodyPr wrap="none" rtlCol="0">
            <a:spAutoFit/>
          </a:bodyPr>
          <a:lstStyle/>
          <a:p>
            <a:r>
              <a:rPr lang="de-DE" sz="1350" b="1" dirty="0">
                <a:solidFill>
                  <a:schemeClr val="bg1"/>
                </a:solidFill>
              </a:rPr>
              <a:t>M</a:t>
            </a:r>
            <a:r>
              <a:rPr lang="de-DE" sz="1350" dirty="0">
                <a:solidFill>
                  <a:schemeClr val="bg1"/>
                </a:solidFill>
              </a:rPr>
              <a:t>ML</a:t>
            </a:r>
          </a:p>
        </p:txBody>
      </p:sp>
      <p:sp>
        <p:nvSpPr>
          <p:cNvPr id="8" name="Textfeld 14"/>
          <p:cNvSpPr txBox="1"/>
          <p:nvPr/>
        </p:nvSpPr>
        <p:spPr>
          <a:xfrm>
            <a:off x="3905165" y="2158509"/>
            <a:ext cx="499264" cy="323126"/>
          </a:xfrm>
          <a:prstGeom prst="rect">
            <a:avLst/>
          </a:prstGeom>
          <a:noFill/>
        </p:spPr>
        <p:txBody>
          <a:bodyPr wrap="none" rtlCol="0">
            <a:spAutoFit/>
          </a:bodyPr>
          <a:lstStyle/>
          <a:p>
            <a:r>
              <a:rPr lang="de-DE" sz="1350" b="1" dirty="0">
                <a:solidFill>
                  <a:schemeClr val="bg1"/>
                </a:solidFill>
              </a:rPr>
              <a:t>M</a:t>
            </a:r>
            <a:r>
              <a:rPr lang="de-DE" sz="1350" dirty="0">
                <a:solidFill>
                  <a:schemeClr val="bg1"/>
                </a:solidFill>
              </a:rPr>
              <a:t>T</a:t>
            </a:r>
          </a:p>
        </p:txBody>
      </p:sp>
      <p:sp>
        <p:nvSpPr>
          <p:cNvPr id="9" name="Textfeld 18"/>
          <p:cNvSpPr txBox="1"/>
          <p:nvPr/>
        </p:nvSpPr>
        <p:spPr>
          <a:xfrm>
            <a:off x="5877508" y="1422367"/>
            <a:ext cx="2358118" cy="3619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900" b="1" dirty="0">
                <a:solidFill>
                  <a:schemeClr val="bg1"/>
                </a:solidFill>
              </a:rPr>
              <a:t>MML – </a:t>
            </a:r>
            <a:r>
              <a:rPr lang="de-DE" sz="1000" b="1" i="1" dirty="0" err="1">
                <a:solidFill>
                  <a:schemeClr val="accent2"/>
                </a:solidFill>
                <a:highlight>
                  <a:srgbClr val="FDEADA"/>
                </a:highlight>
              </a:rPr>
              <a:t>Th</a:t>
            </a:r>
            <a:r>
              <a:rPr lang="de-DE" sz="1000" b="1" i="1" dirty="0">
                <a:solidFill>
                  <a:schemeClr val="accent2"/>
                </a:solidFill>
                <a:highlight>
                  <a:srgbClr val="FDEADA"/>
                </a:highlight>
              </a:rPr>
              <a:t>. Stöhlker</a:t>
            </a:r>
          </a:p>
        </p:txBody>
      </p:sp>
      <p:sp>
        <p:nvSpPr>
          <p:cNvPr id="10" name="Textfeld 26"/>
          <p:cNvSpPr txBox="1"/>
          <p:nvPr/>
        </p:nvSpPr>
        <p:spPr>
          <a:xfrm>
            <a:off x="855557" y="1422367"/>
            <a:ext cx="2110583" cy="352118"/>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900" b="1" dirty="0">
                <a:solidFill>
                  <a:schemeClr val="bg1"/>
                </a:solidFill>
              </a:rPr>
              <a:t>MU </a:t>
            </a:r>
            <a:r>
              <a:rPr lang="de-DE" sz="900" dirty="0">
                <a:solidFill>
                  <a:schemeClr val="bg1"/>
                </a:solidFill>
              </a:rPr>
              <a:t>– R. Engel</a:t>
            </a:r>
          </a:p>
        </p:txBody>
      </p:sp>
      <p:sp>
        <p:nvSpPr>
          <p:cNvPr id="11" name="Textfeld 27"/>
          <p:cNvSpPr txBox="1"/>
          <p:nvPr/>
        </p:nvSpPr>
        <p:spPr>
          <a:xfrm>
            <a:off x="3379848" y="2577541"/>
            <a:ext cx="2088934" cy="342265"/>
          </a:xfrm>
          <a:prstGeom prst="rect">
            <a:avLst/>
          </a:prstGeom>
          <a:solidFill>
            <a:srgbClr val="F078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900" b="1" dirty="0">
                <a:solidFill>
                  <a:schemeClr val="tx1"/>
                </a:solidFill>
              </a:rPr>
              <a:t>Matter </a:t>
            </a:r>
          </a:p>
          <a:p>
            <a:pPr algn="l"/>
            <a:r>
              <a:rPr lang="de-DE" sz="900" b="1" dirty="0" err="1">
                <a:solidFill>
                  <a:schemeClr val="tx1"/>
                </a:solidFill>
              </a:rPr>
              <a:t>and</a:t>
            </a:r>
            <a:r>
              <a:rPr lang="de-DE" sz="900" b="1" dirty="0">
                <a:solidFill>
                  <a:schemeClr val="tx1"/>
                </a:solidFill>
              </a:rPr>
              <a:t> Technologies </a:t>
            </a:r>
            <a:r>
              <a:rPr lang="de-DE" sz="900" dirty="0">
                <a:solidFill>
                  <a:schemeClr val="tx1"/>
                </a:solidFill>
              </a:rPr>
              <a:t>– T. Behnke</a:t>
            </a:r>
          </a:p>
        </p:txBody>
      </p:sp>
      <p:sp>
        <p:nvSpPr>
          <p:cNvPr id="13" name="Textfeld 38"/>
          <p:cNvSpPr txBox="1"/>
          <p:nvPr/>
        </p:nvSpPr>
        <p:spPr>
          <a:xfrm>
            <a:off x="874570" y="2213596"/>
            <a:ext cx="1588158" cy="371998"/>
          </a:xfrm>
          <a:prstGeom prst="rect">
            <a:avLst/>
          </a:prstGeom>
          <a:noFill/>
          <a:ln w="9525">
            <a:solidFill>
              <a:schemeClr val="tx1"/>
            </a:solidFill>
          </a:ln>
        </p:spPr>
        <p:txBody>
          <a:bodyPr wrap="square" tIns="108000" bIns="108000" rtlCol="0">
            <a:spAutoFit/>
          </a:bodyPr>
          <a:lstStyle>
            <a:defPPr>
              <a:defRPr lang="de-DE"/>
            </a:defPPr>
            <a:lvl1pPr algn="ctr">
              <a:defRPr sz="1200"/>
            </a:lvl1pPr>
          </a:lstStyle>
          <a:p>
            <a:r>
              <a:rPr lang="de-DE" sz="1000" b="1" i="1" dirty="0">
                <a:solidFill>
                  <a:schemeClr val="accent2"/>
                </a:solidFill>
              </a:rPr>
              <a:t>F. Maas / T. Galatyuk</a:t>
            </a:r>
            <a:endParaRPr lang="de-DE" sz="1000" i="1" dirty="0">
              <a:solidFill>
                <a:schemeClr val="accent2"/>
              </a:solidFill>
            </a:endParaRPr>
          </a:p>
        </p:txBody>
      </p:sp>
      <p:sp>
        <p:nvSpPr>
          <p:cNvPr id="14" name="Textfeld 39"/>
          <p:cNvSpPr txBox="1"/>
          <p:nvPr/>
        </p:nvSpPr>
        <p:spPr>
          <a:xfrm>
            <a:off x="876248" y="2590179"/>
            <a:ext cx="1585594" cy="356609"/>
          </a:xfrm>
          <a:prstGeom prst="rect">
            <a:avLst/>
          </a:prstGeom>
          <a:noFill/>
          <a:ln>
            <a:solidFill>
              <a:schemeClr val="tx1"/>
            </a:solidFill>
          </a:ln>
        </p:spPr>
        <p:txBody>
          <a:bodyPr wrap="square" tIns="108000" bIns="108000" rtlCol="0">
            <a:spAutoFit/>
          </a:bodyPr>
          <a:lstStyle>
            <a:defPPr>
              <a:defRPr lang="de-DE"/>
            </a:defPPr>
            <a:lvl1pPr algn="ctr">
              <a:defRPr sz="1200"/>
            </a:lvl1pPr>
          </a:lstStyle>
          <a:p>
            <a:r>
              <a:rPr lang="de-DE" sz="900" dirty="0"/>
              <a:t>C. Stegmann</a:t>
            </a:r>
          </a:p>
        </p:txBody>
      </p:sp>
      <p:sp>
        <p:nvSpPr>
          <p:cNvPr id="17" name="Textfeld 43"/>
          <p:cNvSpPr txBox="1"/>
          <p:nvPr/>
        </p:nvSpPr>
        <p:spPr>
          <a:xfrm>
            <a:off x="3398162" y="3049357"/>
            <a:ext cx="1588158" cy="356609"/>
          </a:xfrm>
          <a:prstGeom prst="rect">
            <a:avLst/>
          </a:prstGeom>
          <a:noFill/>
          <a:ln w="9525">
            <a:solidFill>
              <a:schemeClr val="tx1"/>
            </a:solidFill>
          </a:ln>
        </p:spPr>
        <p:txBody>
          <a:bodyPr wrap="square" tIns="108000" bIns="108000" rtlCol="0">
            <a:spAutoFit/>
          </a:bodyPr>
          <a:lstStyle/>
          <a:p>
            <a:pPr algn="ctr"/>
            <a:r>
              <a:rPr lang="de-DE" sz="900" dirty="0"/>
              <a:t>A. </a:t>
            </a:r>
            <a:r>
              <a:rPr lang="de-DE" sz="900" dirty="0" err="1"/>
              <a:t>Jankowiak</a:t>
            </a:r>
            <a:endParaRPr lang="de-DE" sz="900" dirty="0"/>
          </a:p>
        </p:txBody>
      </p:sp>
      <p:sp>
        <p:nvSpPr>
          <p:cNvPr id="28" name="Rechteck 15"/>
          <p:cNvSpPr/>
          <p:nvPr/>
        </p:nvSpPr>
        <p:spPr>
          <a:xfrm>
            <a:off x="2461842" y="1855156"/>
            <a:ext cx="465116" cy="35306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Textfeld 16"/>
          <p:cNvSpPr txBox="1"/>
          <p:nvPr/>
        </p:nvSpPr>
        <p:spPr>
          <a:xfrm>
            <a:off x="2503695" y="1913737"/>
            <a:ext cx="462445" cy="248558"/>
          </a:xfrm>
          <a:prstGeom prst="rect">
            <a:avLst/>
          </a:prstGeom>
          <a:noFill/>
        </p:spPr>
        <p:txBody>
          <a:bodyPr wrap="none" rtlCol="0">
            <a:spAutoFit/>
          </a:bodyPr>
          <a:lstStyle/>
          <a:p>
            <a:r>
              <a:rPr lang="de-DE" sz="900" b="1" dirty="0"/>
              <a:t>FPF</a:t>
            </a:r>
          </a:p>
        </p:txBody>
      </p:sp>
      <p:sp>
        <p:nvSpPr>
          <p:cNvPr id="30" name="Rechteck 53"/>
          <p:cNvSpPr/>
          <p:nvPr/>
        </p:nvSpPr>
        <p:spPr>
          <a:xfrm>
            <a:off x="2462334" y="2212072"/>
            <a:ext cx="465116" cy="377954"/>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Textfeld 54"/>
          <p:cNvSpPr txBox="1"/>
          <p:nvPr/>
        </p:nvSpPr>
        <p:spPr>
          <a:xfrm>
            <a:off x="2467547" y="2289981"/>
            <a:ext cx="499264" cy="248558"/>
          </a:xfrm>
          <a:prstGeom prst="rect">
            <a:avLst/>
          </a:prstGeom>
          <a:noFill/>
        </p:spPr>
        <p:txBody>
          <a:bodyPr wrap="none" rtlCol="0">
            <a:spAutoFit/>
          </a:bodyPr>
          <a:lstStyle/>
          <a:p>
            <a:r>
              <a:rPr lang="de-DE" sz="900" b="1" dirty="0"/>
              <a:t>CML</a:t>
            </a:r>
          </a:p>
        </p:txBody>
      </p:sp>
      <p:sp>
        <p:nvSpPr>
          <p:cNvPr id="32" name="Rechteck 55"/>
          <p:cNvSpPr/>
          <p:nvPr/>
        </p:nvSpPr>
        <p:spPr>
          <a:xfrm>
            <a:off x="2462334" y="2585034"/>
            <a:ext cx="465116" cy="36175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Textfeld 56"/>
          <p:cNvSpPr txBox="1"/>
          <p:nvPr/>
        </p:nvSpPr>
        <p:spPr>
          <a:xfrm>
            <a:off x="2467547" y="2669286"/>
            <a:ext cx="513991" cy="248558"/>
          </a:xfrm>
          <a:prstGeom prst="rect">
            <a:avLst/>
          </a:prstGeom>
          <a:noFill/>
        </p:spPr>
        <p:txBody>
          <a:bodyPr wrap="none" rtlCol="0">
            <a:spAutoFit/>
          </a:bodyPr>
          <a:lstStyle/>
          <a:p>
            <a:r>
              <a:rPr lang="de-DE" sz="900" b="1" dirty="0"/>
              <a:t>MRU</a:t>
            </a:r>
          </a:p>
        </p:txBody>
      </p:sp>
      <p:sp>
        <p:nvSpPr>
          <p:cNvPr id="34" name="Rechteck 57"/>
          <p:cNvSpPr/>
          <p:nvPr/>
        </p:nvSpPr>
        <p:spPr>
          <a:xfrm>
            <a:off x="4998761" y="3032837"/>
            <a:ext cx="468683" cy="373130"/>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5" name="Textfeld 58"/>
          <p:cNvSpPr txBox="1"/>
          <p:nvPr/>
        </p:nvSpPr>
        <p:spPr>
          <a:xfrm>
            <a:off x="5044181" y="3094881"/>
            <a:ext cx="499264" cy="248558"/>
          </a:xfrm>
          <a:prstGeom prst="rect">
            <a:avLst/>
          </a:prstGeom>
          <a:noFill/>
        </p:spPr>
        <p:txBody>
          <a:bodyPr wrap="none" rtlCol="0">
            <a:spAutoFit/>
          </a:bodyPr>
          <a:lstStyle/>
          <a:p>
            <a:r>
              <a:rPr lang="de-DE" sz="900" b="1" dirty="0"/>
              <a:t>ARD</a:t>
            </a:r>
          </a:p>
        </p:txBody>
      </p:sp>
      <p:sp>
        <p:nvSpPr>
          <p:cNvPr id="37" name="Textfeld 60"/>
          <p:cNvSpPr txBox="1"/>
          <p:nvPr/>
        </p:nvSpPr>
        <p:spPr>
          <a:xfrm>
            <a:off x="5002177" y="3447915"/>
            <a:ext cx="477172" cy="248558"/>
          </a:xfrm>
          <a:prstGeom prst="rect">
            <a:avLst/>
          </a:prstGeom>
          <a:solidFill>
            <a:srgbClr val="FFC000"/>
          </a:solidFill>
        </p:spPr>
        <p:txBody>
          <a:bodyPr wrap="none" rtlCol="0">
            <a:spAutoFit/>
          </a:bodyPr>
          <a:lstStyle/>
          <a:p>
            <a:r>
              <a:rPr lang="de-DE" sz="900" b="1" dirty="0"/>
              <a:t>DTS</a:t>
            </a:r>
          </a:p>
        </p:txBody>
      </p:sp>
      <p:sp>
        <p:nvSpPr>
          <p:cNvPr id="38" name="Rechteck 61"/>
          <p:cNvSpPr/>
          <p:nvPr/>
        </p:nvSpPr>
        <p:spPr>
          <a:xfrm>
            <a:off x="4994084" y="3762212"/>
            <a:ext cx="474697" cy="363468"/>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Textfeld 62"/>
          <p:cNvSpPr txBox="1"/>
          <p:nvPr/>
        </p:nvSpPr>
        <p:spPr>
          <a:xfrm>
            <a:off x="5008033" y="3826512"/>
            <a:ext cx="513991" cy="248558"/>
          </a:xfrm>
          <a:prstGeom prst="rect">
            <a:avLst/>
          </a:prstGeom>
          <a:noFill/>
        </p:spPr>
        <p:txBody>
          <a:bodyPr wrap="none" rtlCol="0">
            <a:spAutoFit/>
          </a:bodyPr>
          <a:lstStyle/>
          <a:p>
            <a:r>
              <a:rPr lang="de-DE" sz="900" b="1" dirty="0"/>
              <a:t>DMA</a:t>
            </a:r>
          </a:p>
        </p:txBody>
      </p:sp>
      <p:sp>
        <p:nvSpPr>
          <p:cNvPr id="40" name="Rechteck 63"/>
          <p:cNvSpPr/>
          <p:nvPr/>
        </p:nvSpPr>
        <p:spPr>
          <a:xfrm>
            <a:off x="7530538" y="1833789"/>
            <a:ext cx="642574" cy="443488"/>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Textfeld 64"/>
          <p:cNvSpPr txBox="1"/>
          <p:nvPr/>
        </p:nvSpPr>
        <p:spPr>
          <a:xfrm>
            <a:off x="7544986" y="1938787"/>
            <a:ext cx="609721" cy="248558"/>
          </a:xfrm>
          <a:prstGeom prst="rect">
            <a:avLst/>
          </a:prstGeom>
          <a:solidFill>
            <a:srgbClr val="FFC000"/>
          </a:solidFill>
        </p:spPr>
        <p:txBody>
          <a:bodyPr wrap="none" rtlCol="0">
            <a:spAutoFit/>
          </a:bodyPr>
          <a:lstStyle/>
          <a:p>
            <a:r>
              <a:rPr lang="de-DE" sz="900" b="1" dirty="0"/>
              <a:t>Matter</a:t>
            </a:r>
          </a:p>
        </p:txBody>
      </p:sp>
      <p:sp>
        <p:nvSpPr>
          <p:cNvPr id="42" name="Rechteck 65"/>
          <p:cNvSpPr/>
          <p:nvPr/>
        </p:nvSpPr>
        <p:spPr>
          <a:xfrm>
            <a:off x="7544959" y="2274816"/>
            <a:ext cx="628644" cy="409253"/>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Textfeld 66"/>
          <p:cNvSpPr txBox="1"/>
          <p:nvPr/>
        </p:nvSpPr>
        <p:spPr>
          <a:xfrm>
            <a:off x="7503574" y="2371905"/>
            <a:ext cx="786452" cy="248558"/>
          </a:xfrm>
          <a:prstGeom prst="rect">
            <a:avLst/>
          </a:prstGeom>
          <a:noFill/>
        </p:spPr>
        <p:txBody>
          <a:bodyPr wrap="none" rtlCol="0">
            <a:spAutoFit/>
          </a:bodyPr>
          <a:lstStyle/>
          <a:p>
            <a:r>
              <a:rPr lang="de-DE" sz="900" b="1" dirty="0"/>
              <a:t>Materials</a:t>
            </a:r>
          </a:p>
        </p:txBody>
      </p:sp>
      <p:sp>
        <p:nvSpPr>
          <p:cNvPr id="44" name="Rechteck 67"/>
          <p:cNvSpPr/>
          <p:nvPr/>
        </p:nvSpPr>
        <p:spPr>
          <a:xfrm>
            <a:off x="7544959" y="2685877"/>
            <a:ext cx="628152" cy="384819"/>
          </a:xfrm>
          <a:prstGeom prst="rect">
            <a:avLst/>
          </a:prstGeom>
          <a:solidFill>
            <a:srgbClr val="FFC000"/>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Textfeld 68"/>
          <p:cNvSpPr txBox="1"/>
          <p:nvPr/>
        </p:nvSpPr>
        <p:spPr>
          <a:xfrm>
            <a:off x="7573979" y="2726124"/>
            <a:ext cx="580728" cy="230832"/>
          </a:xfrm>
          <a:prstGeom prst="rect">
            <a:avLst/>
          </a:prstGeom>
          <a:solidFill>
            <a:srgbClr val="FFC000"/>
          </a:solidFill>
        </p:spPr>
        <p:txBody>
          <a:bodyPr wrap="square" rtlCol="0">
            <a:spAutoFit/>
          </a:bodyPr>
          <a:lstStyle/>
          <a:p>
            <a:pPr algn="ctr"/>
            <a:r>
              <a:rPr lang="de-DE" sz="900" b="1" dirty="0"/>
              <a:t>Life</a:t>
            </a:r>
          </a:p>
        </p:txBody>
      </p:sp>
      <p:cxnSp>
        <p:nvCxnSpPr>
          <p:cNvPr id="46" name="Gerade Verbindung 73"/>
          <p:cNvCxnSpPr>
            <a:endCxn id="53" idx="0"/>
          </p:cNvCxnSpPr>
          <p:nvPr/>
        </p:nvCxnSpPr>
        <p:spPr>
          <a:xfrm>
            <a:off x="1475188" y="2939700"/>
            <a:ext cx="0" cy="4351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Gerade Verbindung 74"/>
          <p:cNvCxnSpPr/>
          <p:nvPr/>
        </p:nvCxnSpPr>
        <p:spPr>
          <a:xfrm>
            <a:off x="2658027" y="3994152"/>
            <a:ext cx="1116279"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feld 71"/>
          <p:cNvSpPr txBox="1"/>
          <p:nvPr/>
        </p:nvSpPr>
        <p:spPr>
          <a:xfrm>
            <a:off x="2284269" y="3843984"/>
            <a:ext cx="1007515" cy="359517"/>
          </a:xfrm>
          <a:prstGeom prst="rect">
            <a:avLst/>
          </a:prstGeom>
          <a:solidFill>
            <a:schemeClr val="accent3">
              <a:lumMod val="20000"/>
              <a:lumOff val="80000"/>
            </a:schemeClr>
          </a:solidFill>
          <a:ln>
            <a:solidFill>
              <a:schemeClr val="accent1">
                <a:lumMod val="75000"/>
              </a:schemeClr>
            </a:solidFill>
          </a:ln>
        </p:spPr>
        <p:txBody>
          <a:bodyPr wrap="square" bIns="36000" rtlCol="0">
            <a:spAutoFit/>
          </a:bodyPr>
          <a:lstStyle>
            <a:defPPr>
              <a:defRPr lang="de-DE"/>
            </a:defPPr>
            <a:lvl1pPr algn="ctr">
              <a:defRPr sz="1200" b="1"/>
            </a:lvl1pPr>
          </a:lstStyle>
          <a:p>
            <a:r>
              <a:rPr lang="de-DE" sz="900" dirty="0"/>
              <a:t>Facility </a:t>
            </a:r>
            <a:r>
              <a:rPr lang="de-DE" sz="900" b="0" dirty="0"/>
              <a:t>(LK II)</a:t>
            </a:r>
          </a:p>
          <a:p>
            <a:r>
              <a:rPr lang="de-DE" sz="900" b="0" dirty="0"/>
              <a:t>IDAF</a:t>
            </a:r>
          </a:p>
        </p:txBody>
      </p:sp>
      <p:sp>
        <p:nvSpPr>
          <p:cNvPr id="49" name="Textfeld 45"/>
          <p:cNvSpPr txBox="1"/>
          <p:nvPr/>
        </p:nvSpPr>
        <p:spPr>
          <a:xfrm>
            <a:off x="3398162" y="3769070"/>
            <a:ext cx="1587086" cy="356609"/>
          </a:xfrm>
          <a:prstGeom prst="rect">
            <a:avLst/>
          </a:prstGeom>
          <a:solidFill>
            <a:schemeClr val="bg1"/>
          </a:solidFill>
          <a:ln w="9525">
            <a:solidFill>
              <a:schemeClr val="tx1"/>
            </a:solidFill>
          </a:ln>
        </p:spPr>
        <p:txBody>
          <a:bodyPr wrap="square" tIns="108000" bIns="108000" rtlCol="0">
            <a:spAutoFit/>
          </a:bodyPr>
          <a:lstStyle>
            <a:defPPr>
              <a:defRPr lang="de-DE"/>
            </a:defPPr>
            <a:lvl1pPr algn="ctr">
              <a:defRPr sz="1200"/>
            </a:lvl1pPr>
          </a:lstStyle>
          <a:p>
            <a:r>
              <a:rPr lang="de-DE" sz="900" dirty="0"/>
              <a:t>M. </a:t>
            </a:r>
            <a:r>
              <a:rPr lang="de-DE" sz="900" dirty="0" err="1"/>
              <a:t>Bussmann</a:t>
            </a:r>
            <a:endParaRPr lang="de-DE" sz="900" dirty="0"/>
          </a:p>
        </p:txBody>
      </p:sp>
      <p:cxnSp>
        <p:nvCxnSpPr>
          <p:cNvPr id="50" name="Gerade Verbindung 75"/>
          <p:cNvCxnSpPr/>
          <p:nvPr/>
        </p:nvCxnSpPr>
        <p:spPr>
          <a:xfrm flipH="1">
            <a:off x="6687715" y="3055193"/>
            <a:ext cx="0" cy="8722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Textfeld 42"/>
          <p:cNvSpPr txBox="1"/>
          <p:nvPr/>
        </p:nvSpPr>
        <p:spPr>
          <a:xfrm>
            <a:off x="5942380" y="2683311"/>
            <a:ext cx="1588158" cy="371998"/>
          </a:xfrm>
          <a:prstGeom prst="rect">
            <a:avLst/>
          </a:prstGeom>
          <a:solidFill>
            <a:schemeClr val="bg1"/>
          </a:solidFill>
          <a:ln w="9525">
            <a:solidFill>
              <a:schemeClr val="tx1"/>
            </a:solidFill>
          </a:ln>
        </p:spPr>
        <p:txBody>
          <a:bodyPr wrap="square" tIns="108000" bIns="108000" rtlCol="0">
            <a:spAutoFit/>
          </a:bodyPr>
          <a:lstStyle>
            <a:defPPr>
              <a:defRPr lang="de-DE"/>
            </a:defPPr>
            <a:lvl1pPr algn="ctr">
              <a:defRPr sz="1200"/>
            </a:lvl1pPr>
          </a:lstStyle>
          <a:p>
            <a:r>
              <a:rPr lang="de-DE" sz="1000" b="1" i="1" dirty="0">
                <a:solidFill>
                  <a:schemeClr val="accent2"/>
                </a:solidFill>
              </a:rPr>
              <a:t>C. Fournier</a:t>
            </a:r>
            <a:endParaRPr lang="de-DE" sz="1000" i="1" dirty="0">
              <a:solidFill>
                <a:schemeClr val="accent2"/>
              </a:solidFill>
            </a:endParaRPr>
          </a:p>
        </p:txBody>
      </p:sp>
      <p:sp>
        <p:nvSpPr>
          <p:cNvPr id="52" name="Textfeld 70"/>
          <p:cNvSpPr txBox="1"/>
          <p:nvPr/>
        </p:nvSpPr>
        <p:spPr>
          <a:xfrm>
            <a:off x="5900125" y="3516928"/>
            <a:ext cx="1588158" cy="677108"/>
          </a:xfrm>
          <a:prstGeom prst="rect">
            <a:avLst/>
          </a:prstGeom>
          <a:solidFill>
            <a:schemeClr val="accent3">
              <a:lumMod val="20000"/>
              <a:lumOff val="80000"/>
            </a:schemeClr>
          </a:solidFill>
          <a:ln w="9525">
            <a:solidFill>
              <a:schemeClr val="tx1"/>
            </a:solidFill>
          </a:ln>
        </p:spPr>
        <p:txBody>
          <a:bodyPr wrap="square" rtlCol="0">
            <a:spAutoFit/>
          </a:bodyPr>
          <a:lstStyle>
            <a:defPPr>
              <a:defRPr lang="de-DE"/>
            </a:defPPr>
            <a:lvl1pPr algn="ctr">
              <a:defRPr sz="1200" b="1"/>
            </a:lvl1pPr>
          </a:lstStyle>
          <a:p>
            <a:r>
              <a:rPr lang="de-DE" sz="900" dirty="0" err="1"/>
              <a:t>Facilities</a:t>
            </a:r>
            <a:r>
              <a:rPr lang="de-DE" sz="900" dirty="0"/>
              <a:t> </a:t>
            </a:r>
            <a:r>
              <a:rPr lang="de-DE" sz="900" b="0" dirty="0"/>
              <a:t>(LK II)</a:t>
            </a:r>
          </a:p>
          <a:p>
            <a:r>
              <a:rPr lang="de-DE" sz="900" b="0" dirty="0"/>
              <a:t>Photons, Neutrons, High Fields, </a:t>
            </a:r>
            <a:r>
              <a:rPr lang="de-DE" sz="900" dirty="0"/>
              <a:t>Ions – </a:t>
            </a:r>
            <a:r>
              <a:rPr lang="de-DE" sz="1000" i="1" dirty="0">
                <a:solidFill>
                  <a:schemeClr val="accent2"/>
                </a:solidFill>
              </a:rPr>
              <a:t>E. Toimil Molares</a:t>
            </a:r>
          </a:p>
        </p:txBody>
      </p:sp>
      <p:sp>
        <p:nvSpPr>
          <p:cNvPr id="53" name="Textfeld 72"/>
          <p:cNvSpPr txBox="1"/>
          <p:nvPr/>
        </p:nvSpPr>
        <p:spPr>
          <a:xfrm>
            <a:off x="903562" y="3374887"/>
            <a:ext cx="1143252" cy="397694"/>
          </a:xfrm>
          <a:prstGeom prst="rect">
            <a:avLst/>
          </a:prstGeom>
          <a:solidFill>
            <a:schemeClr val="accent3">
              <a:lumMod val="20000"/>
              <a:lumOff val="80000"/>
            </a:schemeClr>
          </a:solidFill>
          <a:ln>
            <a:solidFill>
              <a:schemeClr val="accent1">
                <a:lumMod val="75000"/>
              </a:schemeClr>
            </a:solidFill>
          </a:ln>
        </p:spPr>
        <p:txBody>
          <a:bodyPr wrap="square" rtlCol="0">
            <a:spAutoFit/>
          </a:bodyPr>
          <a:lstStyle>
            <a:defPPr>
              <a:defRPr lang="de-DE"/>
            </a:defPPr>
            <a:lvl1pPr algn="ctr">
              <a:defRPr sz="1200" b="1"/>
            </a:lvl1pPr>
          </a:lstStyle>
          <a:p>
            <a:r>
              <a:rPr lang="de-DE" sz="900" dirty="0"/>
              <a:t>Facility (LK II)</a:t>
            </a:r>
          </a:p>
          <a:p>
            <a:r>
              <a:rPr lang="de-DE" sz="900" b="0" dirty="0" err="1"/>
              <a:t>GridKa</a:t>
            </a:r>
            <a:endParaRPr lang="de-DE" sz="900" b="0" dirty="0"/>
          </a:p>
        </p:txBody>
      </p:sp>
      <p:sp>
        <p:nvSpPr>
          <p:cNvPr id="55" name="Halbbogen 85"/>
          <p:cNvSpPr/>
          <p:nvPr/>
        </p:nvSpPr>
        <p:spPr>
          <a:xfrm rot="20057856">
            <a:off x="3579267" y="987977"/>
            <a:ext cx="1550560" cy="1453669"/>
          </a:xfrm>
          <a:prstGeom prst="blockArc">
            <a:avLst>
              <a:gd name="adj1" fmla="val 10800000"/>
              <a:gd name="adj2" fmla="val 17846524"/>
              <a:gd name="adj3" fmla="val 2391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solidFill>
            </a:endParaRPr>
          </a:p>
        </p:txBody>
      </p:sp>
      <p:sp>
        <p:nvSpPr>
          <p:cNvPr id="56" name="Halbbogen 86"/>
          <p:cNvSpPr/>
          <p:nvPr/>
        </p:nvSpPr>
        <p:spPr>
          <a:xfrm rot="12343919">
            <a:off x="3557391" y="987778"/>
            <a:ext cx="1550560" cy="1453669"/>
          </a:xfrm>
          <a:prstGeom prst="blockArc">
            <a:avLst>
              <a:gd name="adj1" fmla="val 11001639"/>
              <a:gd name="adj2" fmla="val 18463147"/>
              <a:gd name="adj3" fmla="val 23540"/>
            </a:avLst>
          </a:prstGeom>
          <a:solidFill>
            <a:srgbClr val="F0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chemeClr val="tx1"/>
              </a:solidFill>
            </a:endParaRPr>
          </a:p>
        </p:txBody>
      </p:sp>
      <p:sp>
        <p:nvSpPr>
          <p:cNvPr id="57" name="Textfeld 87"/>
          <p:cNvSpPr txBox="1"/>
          <p:nvPr/>
        </p:nvSpPr>
        <p:spPr>
          <a:xfrm rot="18637061">
            <a:off x="3632944" y="1222995"/>
            <a:ext cx="488831" cy="344625"/>
          </a:xfrm>
          <a:prstGeom prst="rect">
            <a:avLst/>
          </a:prstGeom>
          <a:noFill/>
        </p:spPr>
        <p:txBody>
          <a:bodyPr wrap="none" rtlCol="0">
            <a:spAutoFit/>
          </a:bodyPr>
          <a:lstStyle/>
          <a:p>
            <a:r>
              <a:rPr lang="de-DE" sz="1350" b="1" dirty="0">
                <a:solidFill>
                  <a:schemeClr val="bg1"/>
                </a:solidFill>
              </a:rPr>
              <a:t>MU</a:t>
            </a:r>
          </a:p>
        </p:txBody>
      </p:sp>
      <p:sp>
        <p:nvSpPr>
          <p:cNvPr id="58" name="Textfeld 88"/>
          <p:cNvSpPr txBox="1"/>
          <p:nvPr/>
        </p:nvSpPr>
        <p:spPr>
          <a:xfrm>
            <a:off x="4111171" y="2085939"/>
            <a:ext cx="499264" cy="323126"/>
          </a:xfrm>
          <a:prstGeom prst="rect">
            <a:avLst/>
          </a:prstGeom>
          <a:noFill/>
        </p:spPr>
        <p:txBody>
          <a:bodyPr wrap="none" rtlCol="0">
            <a:spAutoFit/>
          </a:bodyPr>
          <a:lstStyle/>
          <a:p>
            <a:r>
              <a:rPr lang="de-DE" sz="1350" b="1" dirty="0"/>
              <a:t>MT</a:t>
            </a:r>
          </a:p>
        </p:txBody>
      </p:sp>
      <p:sp>
        <p:nvSpPr>
          <p:cNvPr id="59" name="Halbbogen 89"/>
          <p:cNvSpPr/>
          <p:nvPr/>
        </p:nvSpPr>
        <p:spPr>
          <a:xfrm rot="6111294">
            <a:off x="3618268" y="932895"/>
            <a:ext cx="1453830" cy="1550388"/>
          </a:xfrm>
          <a:prstGeom prst="blockArc">
            <a:avLst>
              <a:gd name="adj1" fmla="val 10185167"/>
              <a:gd name="adj2" fmla="val 17374054"/>
              <a:gd name="adj3" fmla="val 2331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chemeClr val="tx1"/>
              </a:solidFill>
            </a:endParaRPr>
          </a:p>
        </p:txBody>
      </p:sp>
      <p:sp>
        <p:nvSpPr>
          <p:cNvPr id="60" name="Textfeld 90"/>
          <p:cNvSpPr txBox="1"/>
          <p:nvPr/>
        </p:nvSpPr>
        <p:spPr>
          <a:xfrm rot="3639081">
            <a:off x="4566629" y="1333671"/>
            <a:ext cx="623468" cy="344625"/>
          </a:xfrm>
          <a:prstGeom prst="rect">
            <a:avLst/>
          </a:prstGeom>
          <a:noFill/>
        </p:spPr>
        <p:txBody>
          <a:bodyPr wrap="none" rtlCol="0">
            <a:spAutoFit/>
          </a:bodyPr>
          <a:lstStyle/>
          <a:p>
            <a:r>
              <a:rPr lang="de-DE" sz="1350" b="1" dirty="0">
                <a:solidFill>
                  <a:schemeClr val="bg1"/>
                </a:solidFill>
              </a:rPr>
              <a:t>MML</a:t>
            </a:r>
          </a:p>
        </p:txBody>
      </p:sp>
      <p:sp>
        <p:nvSpPr>
          <p:cNvPr id="61" name="Ellipse 91"/>
          <p:cNvSpPr>
            <a:spLocks noChangeAspect="1"/>
          </p:cNvSpPr>
          <p:nvPr/>
        </p:nvSpPr>
        <p:spPr>
          <a:xfrm>
            <a:off x="3957586" y="1304508"/>
            <a:ext cx="775194" cy="726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Textfeld 92"/>
          <p:cNvSpPr txBox="1"/>
          <p:nvPr/>
        </p:nvSpPr>
        <p:spPr>
          <a:xfrm>
            <a:off x="3892893" y="1490932"/>
            <a:ext cx="976511" cy="397694"/>
          </a:xfrm>
          <a:prstGeom prst="rect">
            <a:avLst/>
          </a:prstGeom>
          <a:noFill/>
        </p:spPr>
        <p:txBody>
          <a:bodyPr wrap="none" rtlCol="0">
            <a:spAutoFit/>
          </a:bodyPr>
          <a:lstStyle/>
          <a:p>
            <a:r>
              <a:rPr lang="de-DE" b="1" dirty="0">
                <a:solidFill>
                  <a:srgbClr val="005488"/>
                </a:solidFill>
                <a:latin typeface="Calibri" panose="020F0502020204030204" pitchFamily="34" charset="0"/>
                <a:cs typeface="Calibri" panose="020F0502020204030204" pitchFamily="34" charset="0"/>
              </a:rPr>
              <a:t>Matter</a:t>
            </a:r>
          </a:p>
        </p:txBody>
      </p:sp>
      <p:sp>
        <p:nvSpPr>
          <p:cNvPr id="64" name="Textfeld 70"/>
          <p:cNvSpPr txBox="1"/>
          <p:nvPr/>
        </p:nvSpPr>
        <p:spPr>
          <a:xfrm>
            <a:off x="903562" y="3809315"/>
            <a:ext cx="1144330" cy="384721"/>
          </a:xfrm>
          <a:prstGeom prst="rect">
            <a:avLst/>
          </a:prstGeom>
          <a:solidFill>
            <a:schemeClr val="accent3">
              <a:lumMod val="20000"/>
              <a:lumOff val="80000"/>
            </a:schemeClr>
          </a:solidFill>
          <a:ln w="9525">
            <a:solidFill>
              <a:schemeClr val="tx1"/>
            </a:solidFill>
          </a:ln>
        </p:spPr>
        <p:txBody>
          <a:bodyPr wrap="square" rtlCol="0">
            <a:spAutoFit/>
          </a:bodyPr>
          <a:lstStyle>
            <a:defPPr>
              <a:defRPr lang="de-DE"/>
            </a:defPPr>
            <a:lvl1pPr algn="ctr">
              <a:defRPr sz="1200" b="1"/>
            </a:lvl1pPr>
          </a:lstStyle>
          <a:p>
            <a:r>
              <a:rPr lang="de-DE" sz="900" dirty="0"/>
              <a:t>Facility </a:t>
            </a:r>
            <a:r>
              <a:rPr lang="de-DE" sz="900" b="0" dirty="0"/>
              <a:t>(LK II)</a:t>
            </a:r>
          </a:p>
          <a:p>
            <a:r>
              <a:rPr lang="de-DE" sz="900" dirty="0"/>
              <a:t>Ions – </a:t>
            </a:r>
            <a:r>
              <a:rPr lang="de-DE" sz="1000" i="1" dirty="0">
                <a:solidFill>
                  <a:schemeClr val="accent2"/>
                </a:solidFill>
              </a:rPr>
              <a:t>Y. Leifels</a:t>
            </a:r>
          </a:p>
        </p:txBody>
      </p:sp>
      <p:cxnSp>
        <p:nvCxnSpPr>
          <p:cNvPr id="21" name="Gerader Verbinder 20">
            <a:extLst>
              <a:ext uri="{FF2B5EF4-FFF2-40B4-BE49-F238E27FC236}">
                <a16:creationId xmlns:a16="http://schemas.microsoft.com/office/drawing/2014/main" id="{577BB39C-4FEF-F044-46C9-56AD35ECECAE}"/>
              </a:ext>
            </a:extLst>
          </p:cNvPr>
          <p:cNvCxnSpPr/>
          <p:nvPr/>
        </p:nvCxnSpPr>
        <p:spPr>
          <a:xfrm>
            <a:off x="979009" y="4701799"/>
            <a:ext cx="496179" cy="0"/>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3" name="Textfeld 22">
            <a:extLst>
              <a:ext uri="{FF2B5EF4-FFF2-40B4-BE49-F238E27FC236}">
                <a16:creationId xmlns:a16="http://schemas.microsoft.com/office/drawing/2014/main" id="{DF3E7190-3CFC-8607-F0CB-9A2C8A60CCAA}"/>
              </a:ext>
            </a:extLst>
          </p:cNvPr>
          <p:cNvSpPr txBox="1"/>
          <p:nvPr/>
        </p:nvSpPr>
        <p:spPr>
          <a:xfrm>
            <a:off x="1506573" y="4577176"/>
            <a:ext cx="2958182" cy="238527"/>
          </a:xfrm>
          <a:prstGeom prst="rect">
            <a:avLst/>
          </a:prstGeom>
        </p:spPr>
        <p:txBody>
          <a:bodyPr vert="horz" wrap="none" lIns="68580" tIns="34290" rIns="68580" bIns="34290" rtlCol="0" anchor="t">
            <a:spAutoFit/>
          </a:bodyPr>
          <a:lstStyle/>
          <a:p>
            <a:pPr algn="l"/>
            <a:r>
              <a:rPr lang="en-US" sz="1100" dirty="0"/>
              <a:t>GSI participation; GSI spokespersons in Blue</a:t>
            </a:r>
          </a:p>
        </p:txBody>
      </p:sp>
      <p:sp>
        <p:nvSpPr>
          <p:cNvPr id="66" name="Textfeld 39"/>
          <p:cNvSpPr txBox="1"/>
          <p:nvPr/>
        </p:nvSpPr>
        <p:spPr>
          <a:xfrm>
            <a:off x="873684" y="1855310"/>
            <a:ext cx="1588158" cy="356609"/>
          </a:xfrm>
          <a:prstGeom prst="rect">
            <a:avLst/>
          </a:prstGeom>
          <a:noFill/>
          <a:ln>
            <a:solidFill>
              <a:schemeClr val="tx1"/>
            </a:solidFill>
          </a:ln>
        </p:spPr>
        <p:txBody>
          <a:bodyPr wrap="square" lIns="90000" tIns="108000" bIns="108000" rtlCol="0">
            <a:spAutoFit/>
          </a:bodyPr>
          <a:lstStyle>
            <a:defPPr>
              <a:defRPr lang="de-DE"/>
            </a:defPPr>
            <a:lvl1pPr algn="ctr">
              <a:defRPr sz="1200"/>
            </a:lvl1pPr>
          </a:lstStyle>
          <a:p>
            <a:r>
              <a:rPr lang="de-DE" sz="900" dirty="0"/>
              <a:t>G. </a:t>
            </a:r>
            <a:r>
              <a:rPr lang="de-DE" sz="900" dirty="0" err="1"/>
              <a:t>Weiglein</a:t>
            </a:r>
            <a:endParaRPr lang="de-DE" sz="900" dirty="0"/>
          </a:p>
        </p:txBody>
      </p:sp>
      <p:sp>
        <p:nvSpPr>
          <p:cNvPr id="67" name="Textfeld 41"/>
          <p:cNvSpPr txBox="1"/>
          <p:nvPr/>
        </p:nvSpPr>
        <p:spPr>
          <a:xfrm>
            <a:off x="5938877" y="1860669"/>
            <a:ext cx="1588158" cy="429312"/>
          </a:xfrm>
          <a:prstGeom prst="rect">
            <a:avLst/>
          </a:prstGeom>
          <a:noFill/>
          <a:ln w="9525">
            <a:solidFill>
              <a:schemeClr val="tx1"/>
            </a:solidFill>
          </a:ln>
        </p:spPr>
        <p:txBody>
          <a:bodyPr wrap="square" tIns="144000" bIns="144000" rtlCol="0">
            <a:spAutoFit/>
          </a:bodyPr>
          <a:lstStyle>
            <a:defPPr>
              <a:defRPr lang="de-DE"/>
            </a:defPPr>
            <a:lvl1pPr algn="ctr">
              <a:defRPr sz="1200"/>
            </a:lvl1pPr>
          </a:lstStyle>
          <a:p>
            <a:r>
              <a:rPr lang="de-DE" sz="900" dirty="0"/>
              <a:t>F. </a:t>
            </a:r>
            <a:r>
              <a:rPr lang="de-DE" sz="900" dirty="0" err="1"/>
              <a:t>Kärtner</a:t>
            </a:r>
            <a:endParaRPr lang="de-DE" sz="900" dirty="0"/>
          </a:p>
        </p:txBody>
      </p:sp>
      <p:sp>
        <p:nvSpPr>
          <p:cNvPr id="15" name="Titel 14"/>
          <p:cNvSpPr>
            <a:spLocks noGrp="1"/>
          </p:cNvSpPr>
          <p:nvPr>
            <p:ph type="title"/>
          </p:nvPr>
        </p:nvSpPr>
        <p:spPr/>
        <p:txBody>
          <a:bodyPr/>
          <a:lstStyle/>
          <a:p>
            <a:r>
              <a:rPr lang="de-DE" dirty="0"/>
              <a:t>GSI </a:t>
            </a:r>
            <a:r>
              <a:rPr lang="de-DE" dirty="0" err="1"/>
              <a:t>within</a:t>
            </a:r>
            <a:r>
              <a:rPr lang="de-DE" dirty="0"/>
              <a:t> </a:t>
            </a:r>
            <a:r>
              <a:rPr lang="de-DE" dirty="0" err="1"/>
              <a:t>Helmholtz‘s</a:t>
            </a:r>
            <a:r>
              <a:rPr lang="de-DE" dirty="0"/>
              <a:t> Program </a:t>
            </a:r>
            <a:r>
              <a:rPr lang="de-DE" dirty="0" err="1"/>
              <a:t>Oriented</a:t>
            </a:r>
            <a:r>
              <a:rPr lang="de-DE" dirty="0"/>
              <a:t> </a:t>
            </a:r>
            <a:r>
              <a:rPr lang="de-DE" dirty="0" err="1"/>
              <a:t>Funding</a:t>
            </a:r>
            <a:endParaRPr lang="de-DE" dirty="0"/>
          </a:p>
        </p:txBody>
      </p:sp>
      <p:sp>
        <p:nvSpPr>
          <p:cNvPr id="18" name="Textfeld 44"/>
          <p:cNvSpPr txBox="1"/>
          <p:nvPr/>
        </p:nvSpPr>
        <p:spPr>
          <a:xfrm>
            <a:off x="3405926" y="3393890"/>
            <a:ext cx="1588158" cy="356609"/>
          </a:xfrm>
          <a:prstGeom prst="rect">
            <a:avLst/>
          </a:prstGeom>
          <a:noFill/>
          <a:ln w="9525">
            <a:solidFill>
              <a:schemeClr val="tx1"/>
            </a:solidFill>
          </a:ln>
        </p:spPr>
        <p:txBody>
          <a:bodyPr wrap="square" tIns="108000" bIns="108000" rtlCol="0">
            <a:spAutoFit/>
          </a:bodyPr>
          <a:lstStyle>
            <a:defPPr>
              <a:defRPr lang="de-DE"/>
            </a:defPPr>
            <a:lvl1pPr algn="ctr">
              <a:defRPr sz="1200"/>
            </a:lvl1pPr>
          </a:lstStyle>
          <a:p>
            <a:r>
              <a:rPr lang="de-DE" sz="900" b="1" dirty="0"/>
              <a:t> </a:t>
            </a:r>
            <a:endParaRPr lang="de-DE" sz="900" dirty="0">
              <a:solidFill>
                <a:srgbClr val="00B050"/>
              </a:solidFill>
            </a:endParaRPr>
          </a:p>
        </p:txBody>
      </p:sp>
      <p:pic>
        <p:nvPicPr>
          <p:cNvPr id="12" name="Picture 3">
            <a:extLst>
              <a:ext uri="{FF2B5EF4-FFF2-40B4-BE49-F238E27FC236}">
                <a16:creationId xmlns:a16="http://schemas.microsoft.com/office/drawing/2014/main" id="{415CCB86-0745-C70D-FF28-945C377C38EE}"/>
              </a:ext>
            </a:extLst>
          </p:cNvPr>
          <p:cNvPicPr/>
          <p:nvPr/>
        </p:nvPicPr>
        <p:blipFill rotWithShape="1">
          <a:blip r:embed="rId2" cstate="print"/>
          <a:srcRect r="58551" b="30288"/>
          <a:stretch/>
        </p:blipFill>
        <p:spPr bwMode="auto">
          <a:xfrm>
            <a:off x="8028384" y="96812"/>
            <a:ext cx="1093689" cy="494718"/>
          </a:xfrm>
          <a:prstGeom prst="rect">
            <a:avLst/>
          </a:prstGeom>
        </p:spPr>
      </p:pic>
      <p:sp>
        <p:nvSpPr>
          <p:cNvPr id="2" name="Foliennummernplatzhalter 6">
            <a:extLst>
              <a:ext uri="{FF2B5EF4-FFF2-40B4-BE49-F238E27FC236}">
                <a16:creationId xmlns:a16="http://schemas.microsoft.com/office/drawing/2014/main" id="{A8E3B80D-F654-F450-B7CE-87AD75E38E7F}"/>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11</a:t>
            </a:fld>
            <a:endParaRPr lang="en-US" sz="1000" dirty="0">
              <a:solidFill>
                <a:prstClr val="white"/>
              </a:solidFill>
            </a:endParaRPr>
          </a:p>
        </p:txBody>
      </p:sp>
      <p:sp>
        <p:nvSpPr>
          <p:cNvPr id="19" name="Rechteck 18">
            <a:extLst>
              <a:ext uri="{FF2B5EF4-FFF2-40B4-BE49-F238E27FC236}">
                <a16:creationId xmlns:a16="http://schemas.microsoft.com/office/drawing/2014/main" id="{8344EAFA-524A-57D3-5418-F2D7A5A4DA68}"/>
              </a:ext>
            </a:extLst>
          </p:cNvPr>
          <p:cNvSpPr/>
          <p:nvPr/>
        </p:nvSpPr>
        <p:spPr>
          <a:xfrm>
            <a:off x="8170090" y="4156328"/>
            <a:ext cx="345260" cy="122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feld 19">
            <a:extLst>
              <a:ext uri="{FF2B5EF4-FFF2-40B4-BE49-F238E27FC236}">
                <a16:creationId xmlns:a16="http://schemas.microsoft.com/office/drawing/2014/main" id="{E451A5BB-FA10-AA9C-D7EF-55609223E2F6}"/>
              </a:ext>
            </a:extLst>
          </p:cNvPr>
          <p:cNvSpPr txBox="1"/>
          <p:nvPr/>
        </p:nvSpPr>
        <p:spPr>
          <a:xfrm>
            <a:off x="8071580" y="4247064"/>
            <a:ext cx="1269855" cy="523220"/>
          </a:xfrm>
          <a:prstGeom prst="rect">
            <a:avLst/>
          </a:prstGeom>
          <a:noFill/>
        </p:spPr>
        <p:txBody>
          <a:bodyPr wrap="square" rtlCol="0">
            <a:spAutoFit/>
          </a:bodyPr>
          <a:lstStyle/>
          <a:p>
            <a:r>
              <a:rPr lang="de-DE" sz="1400" dirty="0"/>
              <a:t>GSI </a:t>
            </a:r>
            <a:r>
              <a:rPr lang="en-US" sz="1400" dirty="0"/>
              <a:t>contributes</a:t>
            </a:r>
          </a:p>
        </p:txBody>
      </p:sp>
    </p:spTree>
    <p:extLst>
      <p:ext uri="{BB962C8B-B14F-4D97-AF65-F5344CB8AC3E}">
        <p14:creationId xmlns:p14="http://schemas.microsoft.com/office/powerpoint/2010/main" val="254340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6161" y="151328"/>
            <a:ext cx="7656199" cy="371930"/>
          </a:xfrm>
        </p:spPr>
        <p:txBody>
          <a:bodyPr/>
          <a:lstStyle/>
          <a:p>
            <a:r>
              <a:rPr lang="en-US" sz="2400" dirty="0">
                <a:solidFill>
                  <a:srgbClr val="005488"/>
                </a:solidFill>
              </a:rPr>
              <a:t>Evaluation of Research  </a:t>
            </a:r>
            <a:br>
              <a:rPr lang="en-US" sz="2400" dirty="0">
                <a:solidFill>
                  <a:srgbClr val="005488"/>
                </a:solidFill>
              </a:rPr>
            </a:br>
            <a:r>
              <a:rPr lang="en-US" sz="1600" b="0" dirty="0">
                <a:solidFill>
                  <a:srgbClr val="005488"/>
                </a:solidFill>
              </a:rPr>
              <a:t>Matter</a:t>
            </a:r>
            <a:r>
              <a:rPr lang="en-US" sz="1600" dirty="0">
                <a:solidFill>
                  <a:srgbClr val="005488"/>
                </a:solidFill>
              </a:rPr>
              <a:t> </a:t>
            </a:r>
            <a:r>
              <a:rPr lang="en-US" sz="1600" b="0" dirty="0">
                <a:solidFill>
                  <a:srgbClr val="005488"/>
                </a:solidFill>
              </a:rPr>
              <a:t>drives a </a:t>
            </a:r>
            <a:r>
              <a:rPr lang="en-US" sz="1600" dirty="0">
                <a:solidFill>
                  <a:srgbClr val="005488"/>
                </a:solidFill>
              </a:rPr>
              <a:t>research program (LK I) </a:t>
            </a:r>
            <a:r>
              <a:rPr lang="en-US" sz="1600" b="0" dirty="0">
                <a:solidFill>
                  <a:srgbClr val="005488"/>
                </a:solidFill>
              </a:rPr>
              <a:t>at the frontier of science and</a:t>
            </a:r>
            <a:br>
              <a:rPr lang="en-US" sz="1600" b="0" dirty="0">
                <a:solidFill>
                  <a:srgbClr val="005488"/>
                </a:solidFill>
              </a:rPr>
            </a:br>
            <a:r>
              <a:rPr lang="en-US" sz="1600" dirty="0">
                <a:solidFill>
                  <a:srgbClr val="005488"/>
                </a:solidFill>
              </a:rPr>
              <a:t>operates top class facilities (LK II) </a:t>
            </a:r>
            <a:r>
              <a:rPr lang="en-US" sz="1600" b="0" dirty="0">
                <a:solidFill>
                  <a:srgbClr val="005488"/>
                </a:solidFill>
              </a:rPr>
              <a:t>for enabling the research program </a:t>
            </a:r>
            <a:br>
              <a:rPr lang="en-US" sz="1600" b="0" dirty="0">
                <a:solidFill>
                  <a:srgbClr val="005488"/>
                </a:solidFill>
              </a:rPr>
            </a:br>
            <a:r>
              <a:rPr lang="en-US" sz="1600" b="0" dirty="0">
                <a:solidFill>
                  <a:srgbClr val="005488"/>
                </a:solidFill>
              </a:rPr>
              <a:t>and serving a large interdisciplinary and international user community. </a:t>
            </a:r>
            <a:br>
              <a:rPr lang="en-US" sz="2000" b="0" dirty="0">
                <a:solidFill>
                  <a:srgbClr val="005488"/>
                </a:solidFill>
              </a:rPr>
            </a:br>
            <a:endParaRPr lang="en-US" sz="1800" b="0" dirty="0">
              <a:solidFill>
                <a:srgbClr val="005488"/>
              </a:solidFill>
            </a:endParaRPr>
          </a:p>
        </p:txBody>
      </p:sp>
      <p:sp>
        <p:nvSpPr>
          <p:cNvPr id="7" name="Foliennummernplatzhalter 6"/>
          <p:cNvSpPr>
            <a:spLocks noGrp="1"/>
          </p:cNvSpPr>
          <p:nvPr>
            <p:ph type="sldNum" sz="quarter" idx="4"/>
          </p:nvPr>
        </p:nvSpPr>
        <p:spPr/>
        <p:txBody>
          <a:bodyPr/>
          <a:lstStyle/>
          <a:p>
            <a:fld id="{68A7D314-ADB3-4224-BAA8-FD8F1154CE84}" type="slidenum">
              <a:rPr lang="en-US" smtClean="0">
                <a:solidFill>
                  <a:prstClr val="white"/>
                </a:solidFill>
              </a:rPr>
              <a:pPr/>
              <a:t>12</a:t>
            </a:fld>
            <a:endParaRPr lang="en-US" dirty="0">
              <a:solidFill>
                <a:prstClr val="white"/>
              </a:solidFill>
            </a:endParaRPr>
          </a:p>
        </p:txBody>
      </p:sp>
      <p:sp>
        <p:nvSpPr>
          <p:cNvPr id="3" name="Textfeld 2"/>
          <p:cNvSpPr txBox="1"/>
          <p:nvPr/>
        </p:nvSpPr>
        <p:spPr>
          <a:xfrm>
            <a:off x="495420" y="1685582"/>
            <a:ext cx="4046087" cy="3262432"/>
          </a:xfrm>
          <a:prstGeom prst="rect">
            <a:avLst/>
          </a:prstGeom>
          <a:noFill/>
        </p:spPr>
        <p:txBody>
          <a:bodyPr wrap="square" rtlCol="0">
            <a:spAutoFit/>
          </a:bodyPr>
          <a:lstStyle/>
          <a:p>
            <a:r>
              <a:rPr lang="de-DE" b="1" dirty="0"/>
              <a:t>Research </a:t>
            </a:r>
            <a:r>
              <a:rPr lang="de-DE" b="1" dirty="0" err="1"/>
              <a:t>Programs</a:t>
            </a:r>
            <a:r>
              <a:rPr lang="de-DE" b="1" dirty="0"/>
              <a:t> </a:t>
            </a:r>
          </a:p>
          <a:p>
            <a:r>
              <a:rPr lang="de-DE" b="1" dirty="0"/>
              <a:t>(LK I)</a:t>
            </a:r>
          </a:p>
          <a:p>
            <a:endParaRPr lang="en-AU" b="1" dirty="0"/>
          </a:p>
          <a:p>
            <a:r>
              <a:rPr lang="en-AU" sz="1600" dirty="0"/>
              <a:t>for in-depth strategic review. </a:t>
            </a:r>
          </a:p>
          <a:p>
            <a:r>
              <a:rPr lang="en-AU" sz="1600" dirty="0"/>
              <a:t>Criteria: scientific excellence, uniqueness and relevance on international level; attraction of best brains etc.</a:t>
            </a:r>
          </a:p>
          <a:p>
            <a:endParaRPr lang="en-AU" sz="1600" dirty="0"/>
          </a:p>
          <a:p>
            <a:r>
              <a:rPr lang="de-DE" dirty="0">
                <a:sym typeface="Wingdings" panose="05000000000000000000" pitchFamily="2" charset="2"/>
              </a:rPr>
              <a:t> Rating on </a:t>
            </a:r>
            <a:r>
              <a:rPr lang="de-DE" dirty="0" err="1">
                <a:sym typeface="Wingdings" panose="05000000000000000000" pitchFamily="2" charset="2"/>
              </a:rPr>
              <a:t>topic</a:t>
            </a:r>
            <a:r>
              <a:rPr lang="de-DE" dirty="0">
                <a:sym typeface="Wingdings" panose="05000000000000000000" pitchFamily="2" charset="2"/>
              </a:rPr>
              <a:t> </a:t>
            </a:r>
            <a:r>
              <a:rPr lang="de-DE" dirty="0" err="1">
                <a:sym typeface="Wingdings" panose="05000000000000000000" pitchFamily="2" charset="2"/>
              </a:rPr>
              <a:t>level</a:t>
            </a:r>
            <a:r>
              <a:rPr lang="de-DE" dirty="0">
                <a:sym typeface="Wingdings" panose="05000000000000000000" pitchFamily="2" charset="2"/>
              </a:rPr>
              <a:t> A, B, C</a:t>
            </a:r>
          </a:p>
          <a:p>
            <a:r>
              <a:rPr lang="de-DE" dirty="0" err="1">
                <a:sym typeface="Wingdings" panose="05000000000000000000" pitchFamily="2" charset="2"/>
              </a:rPr>
              <a:t>funding</a:t>
            </a:r>
            <a:r>
              <a:rPr lang="de-DE" dirty="0">
                <a:sym typeface="Wingdings" panose="05000000000000000000" pitchFamily="2" charset="2"/>
              </a:rPr>
              <a:t> </a:t>
            </a:r>
            <a:r>
              <a:rPr lang="de-DE" dirty="0" err="1">
                <a:sym typeface="Wingdings" panose="05000000000000000000" pitchFamily="2" charset="2"/>
              </a:rPr>
              <a:t>recommendation</a:t>
            </a:r>
            <a:endParaRPr lang="de-DE" dirty="0">
              <a:sym typeface="Wingdings" panose="05000000000000000000" pitchFamily="2" charset="2"/>
            </a:endParaRPr>
          </a:p>
          <a:p>
            <a:r>
              <a:rPr lang="de-DE" sz="1400" dirty="0">
                <a:sym typeface="Wingdings" panose="05000000000000000000" pitchFamily="2" charset="2"/>
              </a:rPr>
              <a:t>(strong </a:t>
            </a:r>
            <a:r>
              <a:rPr lang="de-DE" sz="1400" dirty="0" err="1">
                <a:sym typeface="Wingdings" panose="05000000000000000000" pitchFamily="2" charset="2"/>
              </a:rPr>
              <a:t>competition</a:t>
            </a:r>
            <a:r>
              <a:rPr lang="de-DE" sz="1400" dirty="0">
                <a:sym typeface="Wingdings" panose="05000000000000000000" pitchFamily="2" charset="2"/>
              </a:rPr>
              <a:t> </a:t>
            </a:r>
            <a:r>
              <a:rPr lang="de-DE" sz="1400" dirty="0" err="1">
                <a:sym typeface="Wingdings" panose="05000000000000000000" pitchFamily="2" charset="2"/>
              </a:rPr>
              <a:t>between</a:t>
            </a:r>
            <a:r>
              <a:rPr lang="de-DE" sz="1400" dirty="0">
                <a:sym typeface="Wingdings" panose="05000000000000000000" pitchFamily="2" charset="2"/>
              </a:rPr>
              <a:t> </a:t>
            </a:r>
            <a:r>
              <a:rPr lang="de-DE" sz="1400" dirty="0" err="1">
                <a:sym typeface="Wingdings" panose="05000000000000000000" pitchFamily="2" charset="2"/>
              </a:rPr>
              <a:t>topics</a:t>
            </a:r>
            <a:r>
              <a:rPr lang="de-DE" sz="1400" dirty="0">
                <a:sym typeface="Wingdings" panose="05000000000000000000" pitchFamily="2" charset="2"/>
              </a:rPr>
              <a:t> but not </a:t>
            </a:r>
            <a:r>
              <a:rPr lang="de-DE" sz="1400" dirty="0" err="1">
                <a:sym typeface="Wingdings" panose="05000000000000000000" pitchFamily="2" charset="2"/>
              </a:rPr>
              <a:t>between</a:t>
            </a:r>
            <a:r>
              <a:rPr lang="de-DE" sz="1400" dirty="0">
                <a:sym typeface="Wingdings" panose="05000000000000000000" pitchFamily="2" charset="2"/>
              </a:rPr>
              <a:t> </a:t>
            </a:r>
            <a:r>
              <a:rPr lang="de-DE" sz="1400" dirty="0" err="1">
                <a:sym typeface="Wingdings" panose="05000000000000000000" pitchFamily="2" charset="2"/>
              </a:rPr>
              <a:t>centers</a:t>
            </a:r>
            <a:r>
              <a:rPr lang="de-DE" sz="1400" dirty="0">
                <a:sym typeface="Wingdings" panose="05000000000000000000" pitchFamily="2" charset="2"/>
              </a:rPr>
              <a:t>!)</a:t>
            </a:r>
            <a:endParaRPr lang="de-DE" sz="1400" dirty="0"/>
          </a:p>
        </p:txBody>
      </p:sp>
      <p:sp>
        <p:nvSpPr>
          <p:cNvPr id="18" name="Abgerundetes Rechteck 17"/>
          <p:cNvSpPr/>
          <p:nvPr/>
        </p:nvSpPr>
        <p:spPr>
          <a:xfrm>
            <a:off x="157260" y="1571128"/>
            <a:ext cx="4328436" cy="3304878"/>
          </a:xfrm>
          <a:prstGeom prst="roundRect">
            <a:avLst/>
          </a:prstGeom>
          <a:noFill/>
          <a:ln>
            <a:solidFill>
              <a:srgbClr val="F07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a:extLst>
              <a:ext uri="{FF2B5EF4-FFF2-40B4-BE49-F238E27FC236}">
                <a16:creationId xmlns:a16="http://schemas.microsoft.com/office/drawing/2014/main" id="{5B00C322-488E-BCF5-714D-3DB2E012DA68}"/>
              </a:ext>
            </a:extLst>
          </p:cNvPr>
          <p:cNvPicPr/>
          <p:nvPr/>
        </p:nvPicPr>
        <p:blipFill rotWithShape="1">
          <a:blip r:embed="rId3" cstate="print"/>
          <a:srcRect r="58551" b="30288"/>
          <a:stretch/>
        </p:blipFill>
        <p:spPr bwMode="auto">
          <a:xfrm>
            <a:off x="8028384" y="96812"/>
            <a:ext cx="1093689" cy="494718"/>
          </a:xfrm>
          <a:prstGeom prst="rect">
            <a:avLst/>
          </a:prstGeom>
        </p:spPr>
      </p:pic>
      <p:pic>
        <p:nvPicPr>
          <p:cNvPr id="20" name="Grafik 19">
            <a:extLst>
              <a:ext uri="{FF2B5EF4-FFF2-40B4-BE49-F238E27FC236}">
                <a16:creationId xmlns:a16="http://schemas.microsoft.com/office/drawing/2014/main" id="{65D2CB74-9276-D1F4-F002-1FA7415BB961}"/>
              </a:ext>
            </a:extLst>
          </p:cNvPr>
          <p:cNvPicPr>
            <a:picLocks noChangeAspect="1"/>
          </p:cNvPicPr>
          <p:nvPr/>
        </p:nvPicPr>
        <p:blipFill>
          <a:blip r:embed="rId4"/>
          <a:stretch>
            <a:fillRect/>
          </a:stretch>
        </p:blipFill>
        <p:spPr>
          <a:xfrm>
            <a:off x="8000900" y="591530"/>
            <a:ext cx="1184548" cy="1128497"/>
          </a:xfrm>
          <a:prstGeom prst="rect">
            <a:avLst/>
          </a:prstGeom>
        </p:spPr>
      </p:pic>
      <p:pic>
        <p:nvPicPr>
          <p:cNvPr id="5" name="Content Placeholder 6">
            <a:extLst>
              <a:ext uri="{FF2B5EF4-FFF2-40B4-BE49-F238E27FC236}">
                <a16:creationId xmlns:a16="http://schemas.microsoft.com/office/drawing/2014/main" id="{81851E84-23E8-E94A-C8C9-D5D325C2FE7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64448" y="1923678"/>
            <a:ext cx="3606037" cy="2636915"/>
          </a:xfrm>
          <a:prstGeom prst="rect">
            <a:avLst/>
          </a:prstGeom>
        </p:spPr>
      </p:pic>
      <p:sp>
        <p:nvSpPr>
          <p:cNvPr id="8" name="Textfeld 7">
            <a:extLst>
              <a:ext uri="{FF2B5EF4-FFF2-40B4-BE49-F238E27FC236}">
                <a16:creationId xmlns:a16="http://schemas.microsoft.com/office/drawing/2014/main" id="{3F4FBB54-7C2F-2167-BD88-A8E5DF17C012}"/>
              </a:ext>
            </a:extLst>
          </p:cNvPr>
          <p:cNvSpPr txBox="1"/>
          <p:nvPr/>
        </p:nvSpPr>
        <p:spPr>
          <a:xfrm>
            <a:off x="5292080" y="1720027"/>
            <a:ext cx="877163" cy="369332"/>
          </a:xfrm>
          <a:prstGeom prst="rect">
            <a:avLst/>
          </a:prstGeom>
          <a:noFill/>
        </p:spPr>
        <p:txBody>
          <a:bodyPr wrap="none" rtlCol="0">
            <a:spAutoFit/>
          </a:bodyPr>
          <a:lstStyle/>
          <a:p>
            <a:r>
              <a:rPr lang="de-DE" b="1" dirty="0"/>
              <a:t>ALICE</a:t>
            </a:r>
            <a:endParaRPr lang="en-US" b="1" dirty="0"/>
          </a:p>
        </p:txBody>
      </p:sp>
    </p:spTree>
    <p:extLst>
      <p:ext uri="{BB962C8B-B14F-4D97-AF65-F5344CB8AC3E}">
        <p14:creationId xmlns:p14="http://schemas.microsoft.com/office/powerpoint/2010/main" val="4006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6161" y="151328"/>
            <a:ext cx="7656199" cy="371930"/>
          </a:xfrm>
        </p:spPr>
        <p:txBody>
          <a:bodyPr/>
          <a:lstStyle/>
          <a:p>
            <a:r>
              <a:rPr lang="en-US" sz="2400" dirty="0">
                <a:solidFill>
                  <a:srgbClr val="005488"/>
                </a:solidFill>
              </a:rPr>
              <a:t>Evaluation of the Facilities and Operation </a:t>
            </a:r>
            <a:br>
              <a:rPr lang="en-US" sz="2400" dirty="0">
                <a:solidFill>
                  <a:srgbClr val="005488"/>
                </a:solidFill>
              </a:rPr>
            </a:br>
            <a:r>
              <a:rPr lang="en-US" sz="1600" dirty="0">
                <a:solidFill>
                  <a:srgbClr val="005488"/>
                </a:solidFill>
              </a:rPr>
              <a:t>(LKII: 321 Mio €/y; GSI: 32.2 Mio €/y)</a:t>
            </a:r>
            <a:br>
              <a:rPr lang="en-US" sz="1600" dirty="0">
                <a:solidFill>
                  <a:srgbClr val="005488"/>
                </a:solidFill>
              </a:rPr>
            </a:br>
            <a:r>
              <a:rPr lang="en-US" sz="1600" b="0" dirty="0">
                <a:solidFill>
                  <a:srgbClr val="005488"/>
                </a:solidFill>
              </a:rPr>
              <a:t>Matter drives a </a:t>
            </a:r>
            <a:r>
              <a:rPr lang="en-US" sz="1600" dirty="0">
                <a:solidFill>
                  <a:srgbClr val="005488"/>
                </a:solidFill>
              </a:rPr>
              <a:t>research program (LK I) </a:t>
            </a:r>
            <a:r>
              <a:rPr lang="en-US" sz="1600" b="0" dirty="0">
                <a:solidFill>
                  <a:srgbClr val="005488"/>
                </a:solidFill>
              </a:rPr>
              <a:t>at the frontier of science and</a:t>
            </a:r>
            <a:br>
              <a:rPr lang="en-US" sz="1600" b="0" dirty="0">
                <a:solidFill>
                  <a:srgbClr val="005488"/>
                </a:solidFill>
              </a:rPr>
            </a:br>
            <a:r>
              <a:rPr lang="en-US" sz="1600" dirty="0">
                <a:solidFill>
                  <a:srgbClr val="005488"/>
                </a:solidFill>
              </a:rPr>
              <a:t>operates top class facilities (LK II) </a:t>
            </a:r>
            <a:r>
              <a:rPr lang="en-US" sz="1600" b="0" dirty="0">
                <a:solidFill>
                  <a:srgbClr val="005488"/>
                </a:solidFill>
              </a:rPr>
              <a:t>for enabling the research program </a:t>
            </a:r>
            <a:br>
              <a:rPr lang="en-US" sz="1600" b="0" dirty="0">
                <a:solidFill>
                  <a:srgbClr val="005488"/>
                </a:solidFill>
              </a:rPr>
            </a:br>
            <a:r>
              <a:rPr lang="en-US" sz="1600" b="0" dirty="0">
                <a:solidFill>
                  <a:srgbClr val="005488"/>
                </a:solidFill>
              </a:rPr>
              <a:t>and serving a large interdisciplinary and international user community. </a:t>
            </a:r>
            <a:br>
              <a:rPr lang="en-US" sz="2000" b="0" dirty="0">
                <a:solidFill>
                  <a:srgbClr val="005488"/>
                </a:solidFill>
              </a:rPr>
            </a:br>
            <a:endParaRPr lang="en-US" sz="1800" b="0" dirty="0">
              <a:solidFill>
                <a:srgbClr val="005488"/>
              </a:solidFill>
            </a:endParaRPr>
          </a:p>
        </p:txBody>
      </p:sp>
      <p:sp>
        <p:nvSpPr>
          <p:cNvPr id="7" name="Foliennummernplatzhalter 6"/>
          <p:cNvSpPr>
            <a:spLocks noGrp="1"/>
          </p:cNvSpPr>
          <p:nvPr>
            <p:ph type="sldNum" sz="quarter" idx="4"/>
          </p:nvPr>
        </p:nvSpPr>
        <p:spPr/>
        <p:txBody>
          <a:bodyPr/>
          <a:lstStyle/>
          <a:p>
            <a:fld id="{68A7D314-ADB3-4224-BAA8-FD8F1154CE84}" type="slidenum">
              <a:rPr lang="en-US" smtClean="0">
                <a:solidFill>
                  <a:prstClr val="white"/>
                </a:solidFill>
              </a:rPr>
              <a:pPr/>
              <a:t>13</a:t>
            </a:fld>
            <a:endParaRPr lang="en-US" dirty="0">
              <a:solidFill>
                <a:prstClr val="white"/>
              </a:solidFill>
            </a:endParaRPr>
          </a:p>
        </p:txBody>
      </p:sp>
      <p:sp>
        <p:nvSpPr>
          <p:cNvPr id="22" name="Textfeld 21"/>
          <p:cNvSpPr txBox="1"/>
          <p:nvPr/>
        </p:nvSpPr>
        <p:spPr>
          <a:xfrm>
            <a:off x="381100" y="2159463"/>
            <a:ext cx="3334567" cy="3000821"/>
          </a:xfrm>
          <a:prstGeom prst="rect">
            <a:avLst/>
          </a:prstGeom>
          <a:noFill/>
        </p:spPr>
        <p:txBody>
          <a:bodyPr wrap="none" rtlCol="0">
            <a:spAutoFit/>
          </a:bodyPr>
          <a:lstStyle/>
          <a:p>
            <a:r>
              <a:rPr lang="en-US" b="1" dirty="0"/>
              <a:t>Large scale user facilities </a:t>
            </a:r>
          </a:p>
          <a:p>
            <a:pPr>
              <a:spcAft>
                <a:spcPts val="600"/>
              </a:spcAft>
            </a:pPr>
            <a:r>
              <a:rPr lang="en-US" b="1" dirty="0"/>
              <a:t>(LK II)</a:t>
            </a:r>
          </a:p>
          <a:p>
            <a:r>
              <a:rPr lang="en-US" dirty="0"/>
              <a:t>For review:</a:t>
            </a:r>
          </a:p>
          <a:p>
            <a:pPr marL="285750" indent="-285750">
              <a:buFont typeface="Symbol" panose="05050102010706020507" pitchFamily="18" charset="2"/>
              <a:buChar char="-"/>
            </a:pPr>
            <a:r>
              <a:rPr lang="en-US" sz="1600" dirty="0"/>
              <a:t>internationally competitive ?</a:t>
            </a:r>
          </a:p>
          <a:p>
            <a:pPr marL="285750" indent="-285750">
              <a:buFont typeface="Symbol" panose="05050102010706020507" pitchFamily="18" charset="2"/>
              <a:buChar char="-"/>
            </a:pPr>
            <a:r>
              <a:rPr lang="en-US" sz="1600" dirty="0"/>
              <a:t>enabling the science program ?</a:t>
            </a:r>
          </a:p>
          <a:p>
            <a:pPr marL="285750" indent="-285750">
              <a:buFont typeface="Symbol" panose="05050102010706020507" pitchFamily="18" charset="2"/>
              <a:buChar char="-"/>
            </a:pPr>
            <a:r>
              <a:rPr lang="en-US" sz="1600" dirty="0"/>
              <a:t>reliability of operation ?</a:t>
            </a:r>
          </a:p>
          <a:p>
            <a:pPr marL="285750" indent="-285750">
              <a:buFont typeface="Symbol" panose="05050102010706020507" pitchFamily="18" charset="2"/>
              <a:buChar char="-"/>
            </a:pPr>
            <a:r>
              <a:rPr lang="en-US" sz="1600" dirty="0"/>
              <a:t>overbooking factor ?</a:t>
            </a:r>
          </a:p>
          <a:p>
            <a:pPr marL="285750" indent="-285750">
              <a:buFont typeface="Symbol" panose="05050102010706020507" pitchFamily="18" charset="2"/>
              <a:buChar char="-"/>
            </a:pPr>
            <a:r>
              <a:rPr lang="en-US" sz="1600" dirty="0"/>
              <a:t>attract best users  ?</a:t>
            </a:r>
          </a:p>
          <a:p>
            <a:pPr marL="285750" indent="-285750">
              <a:buFont typeface="Symbol" panose="05050102010706020507" pitchFamily="18" charset="2"/>
              <a:buChar char="-"/>
            </a:pPr>
            <a:endParaRPr lang="de-DE" sz="1600" dirty="0"/>
          </a:p>
          <a:p>
            <a:r>
              <a:rPr lang="de-DE" sz="1600" dirty="0"/>
              <a:t> </a:t>
            </a:r>
          </a:p>
          <a:p>
            <a:endParaRPr lang="de-DE" dirty="0"/>
          </a:p>
        </p:txBody>
      </p:sp>
      <p:sp>
        <p:nvSpPr>
          <p:cNvPr id="17" name="Abgerundetes Rechteck 16"/>
          <p:cNvSpPr/>
          <p:nvPr/>
        </p:nvSpPr>
        <p:spPr>
          <a:xfrm>
            <a:off x="238360" y="2109023"/>
            <a:ext cx="3424377" cy="2478951"/>
          </a:xfrm>
          <a:prstGeom prst="roundRect">
            <a:avLst/>
          </a:prstGeom>
          <a:noFill/>
          <a:ln>
            <a:solidFill>
              <a:srgbClr val="F07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3">
            <a:extLst>
              <a:ext uri="{FF2B5EF4-FFF2-40B4-BE49-F238E27FC236}">
                <a16:creationId xmlns:a16="http://schemas.microsoft.com/office/drawing/2014/main" id="{5183854F-2719-1DDC-3C22-E644B1191DFE}"/>
              </a:ext>
            </a:extLst>
          </p:cNvPr>
          <p:cNvPicPr/>
          <p:nvPr/>
        </p:nvPicPr>
        <p:blipFill rotWithShape="1">
          <a:blip r:embed="rId3" cstate="print"/>
          <a:srcRect r="58551" b="30288"/>
          <a:stretch/>
        </p:blipFill>
        <p:spPr bwMode="auto">
          <a:xfrm>
            <a:off x="8028384" y="96812"/>
            <a:ext cx="1093689" cy="494718"/>
          </a:xfrm>
          <a:prstGeom prst="rect">
            <a:avLst/>
          </a:prstGeom>
        </p:spPr>
      </p:pic>
      <p:pic>
        <p:nvPicPr>
          <p:cNvPr id="4" name="Picture 2" descr="C:\Users\doschh\Desktop\HGF 2013+\POF IV\POF IV Antragsphase\Materialien\GSI Ion Beam\Folie1.PNG">
            <a:extLst>
              <a:ext uri="{FF2B5EF4-FFF2-40B4-BE49-F238E27FC236}">
                <a16:creationId xmlns:a16="http://schemas.microsoft.com/office/drawing/2014/main" id="{5E2C5BCD-38D7-0353-83C9-68933C6DBC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109023"/>
            <a:ext cx="3471983" cy="2402207"/>
          </a:xfrm>
          <a:prstGeom prst="roundRect">
            <a:avLst>
              <a:gd name="adj" fmla="val 8594"/>
            </a:avLst>
          </a:prstGeom>
          <a:solidFill>
            <a:srgbClr val="FFFFFF">
              <a:shade val="85000"/>
            </a:srgbClr>
          </a:solidFill>
          <a:ln>
            <a:noFill/>
          </a:ln>
          <a:effectLst/>
        </p:spPr>
      </p:pic>
      <p:pic>
        <p:nvPicPr>
          <p:cNvPr id="6" name="Grafik 5">
            <a:extLst>
              <a:ext uri="{FF2B5EF4-FFF2-40B4-BE49-F238E27FC236}">
                <a16:creationId xmlns:a16="http://schemas.microsoft.com/office/drawing/2014/main" id="{BF7ED6AA-BA32-A9B8-AF33-69A0828A28FA}"/>
              </a:ext>
            </a:extLst>
          </p:cNvPr>
          <p:cNvPicPr>
            <a:picLocks noChangeAspect="1"/>
          </p:cNvPicPr>
          <p:nvPr/>
        </p:nvPicPr>
        <p:blipFill>
          <a:blip r:embed="rId5"/>
          <a:stretch>
            <a:fillRect/>
          </a:stretch>
        </p:blipFill>
        <p:spPr>
          <a:xfrm>
            <a:off x="8000900" y="591530"/>
            <a:ext cx="1184548" cy="1128497"/>
          </a:xfrm>
          <a:prstGeom prst="rect">
            <a:avLst/>
          </a:prstGeom>
        </p:spPr>
      </p:pic>
    </p:spTree>
    <p:extLst>
      <p:ext uri="{BB962C8B-B14F-4D97-AF65-F5344CB8AC3E}">
        <p14:creationId xmlns:p14="http://schemas.microsoft.com/office/powerpoint/2010/main" val="207896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C9ED7-99E4-CA2F-C215-CBE986BBB4BA}"/>
              </a:ext>
            </a:extLst>
          </p:cNvPr>
          <p:cNvSpPr>
            <a:spLocks noGrp="1"/>
          </p:cNvSpPr>
          <p:nvPr>
            <p:ph type="title"/>
          </p:nvPr>
        </p:nvSpPr>
        <p:spPr/>
        <p:txBody>
          <a:bodyPr/>
          <a:lstStyle/>
          <a:p>
            <a:r>
              <a:rPr lang="de-DE" dirty="0"/>
              <a:t>General </a:t>
            </a:r>
            <a:r>
              <a:rPr lang="de-DE" dirty="0" err="1"/>
              <a:t>Remark</a:t>
            </a:r>
            <a:r>
              <a:rPr lang="de-DE" dirty="0"/>
              <a:t>: GSI Milestones </a:t>
            </a:r>
            <a:r>
              <a:rPr lang="de-DE" dirty="0" err="1"/>
              <a:t>of</a:t>
            </a:r>
            <a:r>
              <a:rPr lang="de-DE" dirty="0"/>
              <a:t> POF IV </a:t>
            </a:r>
            <a:r>
              <a:rPr lang="de-DE" dirty="0" err="1"/>
              <a:t>subject</a:t>
            </a:r>
            <a:r>
              <a:rPr lang="de-DE" dirty="0"/>
              <a:t> </a:t>
            </a:r>
            <a:r>
              <a:rPr lang="de-DE" dirty="0" err="1"/>
              <a:t>of</a:t>
            </a:r>
            <a:r>
              <a:rPr lang="de-DE" dirty="0"/>
              <a:t> </a:t>
            </a:r>
            <a:r>
              <a:rPr lang="de-DE" dirty="0" err="1"/>
              <a:t>evaluation</a:t>
            </a:r>
            <a:r>
              <a:rPr lang="de-DE" dirty="0"/>
              <a:t> </a:t>
            </a:r>
            <a:r>
              <a:rPr lang="de-DE" dirty="0" err="1"/>
              <a:t>for</a:t>
            </a:r>
            <a:r>
              <a:rPr lang="de-DE" dirty="0"/>
              <a:t> POF V</a:t>
            </a:r>
          </a:p>
        </p:txBody>
      </p:sp>
      <p:sp>
        <p:nvSpPr>
          <p:cNvPr id="3" name="Inhaltsplatzhalter 2">
            <a:extLst>
              <a:ext uri="{FF2B5EF4-FFF2-40B4-BE49-F238E27FC236}">
                <a16:creationId xmlns:a16="http://schemas.microsoft.com/office/drawing/2014/main" id="{CB94D9CA-8D6D-594F-A290-84500AF4FC54}"/>
              </a:ext>
            </a:extLst>
          </p:cNvPr>
          <p:cNvSpPr>
            <a:spLocks noGrp="1"/>
          </p:cNvSpPr>
          <p:nvPr>
            <p:ph idx="1"/>
          </p:nvPr>
        </p:nvSpPr>
        <p:spPr>
          <a:xfrm>
            <a:off x="251520" y="2867340"/>
            <a:ext cx="8424000" cy="2254741"/>
          </a:xfrm>
        </p:spPr>
        <p:txBody>
          <a:bodyPr/>
          <a:lstStyle/>
          <a:p>
            <a:pPr marL="0" indent="0">
              <a:buNone/>
            </a:pPr>
            <a:r>
              <a:rPr lang="en-AU" sz="1400" dirty="0"/>
              <a:t>To track progress research and facility operation: definition of </a:t>
            </a:r>
            <a:r>
              <a:rPr lang="en-AU" sz="1400" b="1" i="1" dirty="0"/>
              <a:t>milestones. </a:t>
            </a:r>
            <a:r>
              <a:rPr lang="en-AU" sz="1400" dirty="0"/>
              <a:t>For POF, IV </a:t>
            </a:r>
            <a:r>
              <a:rPr lang="en-AU" sz="1400" b="1" i="1" dirty="0"/>
              <a:t>milestones were defined in 2019</a:t>
            </a:r>
            <a:r>
              <a:rPr lang="en-AU" sz="1400" dirty="0"/>
              <a:t>.</a:t>
            </a:r>
          </a:p>
          <a:p>
            <a:r>
              <a:rPr lang="en-AU" sz="1400" dirty="0"/>
              <a:t>Substantial number of milestones achieved but quite some deliverables not yet provided (mostly due to the COVID and energy crisis; no beam time in 2023). </a:t>
            </a:r>
          </a:p>
          <a:p>
            <a:r>
              <a:rPr lang="en-AU" sz="1400" dirty="0"/>
              <a:t>Almost none milestones related to FAIR (there are many) can be achieved before the centre evaluation in 2025.</a:t>
            </a:r>
          </a:p>
          <a:p>
            <a:r>
              <a:rPr lang="en-AU" sz="1400" dirty="0"/>
              <a:t>Beam time in 2026/2027/2028 is a must and not an option.</a:t>
            </a:r>
          </a:p>
        </p:txBody>
      </p:sp>
      <p:pic>
        <p:nvPicPr>
          <p:cNvPr id="31" name="Grafik 30">
            <a:extLst>
              <a:ext uri="{FF2B5EF4-FFF2-40B4-BE49-F238E27FC236}">
                <a16:creationId xmlns:a16="http://schemas.microsoft.com/office/drawing/2014/main" id="{AC023390-DE88-A5F2-1B7D-FADFAAB2EDC2}"/>
              </a:ext>
            </a:extLst>
          </p:cNvPr>
          <p:cNvPicPr>
            <a:picLocks noChangeAspect="1"/>
          </p:cNvPicPr>
          <p:nvPr/>
        </p:nvPicPr>
        <p:blipFill>
          <a:blip r:embed="rId2"/>
          <a:stretch>
            <a:fillRect/>
          </a:stretch>
        </p:blipFill>
        <p:spPr>
          <a:xfrm>
            <a:off x="2436768" y="997283"/>
            <a:ext cx="3143344" cy="1840696"/>
          </a:xfrm>
          <a:prstGeom prst="rect">
            <a:avLst/>
          </a:prstGeom>
        </p:spPr>
      </p:pic>
      <p:pic>
        <p:nvPicPr>
          <p:cNvPr id="4" name="Picture 3">
            <a:extLst>
              <a:ext uri="{FF2B5EF4-FFF2-40B4-BE49-F238E27FC236}">
                <a16:creationId xmlns:a16="http://schemas.microsoft.com/office/drawing/2014/main" id="{71D8A529-281C-2B36-2E7D-B11AF01585CD}"/>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6" name="Foliennummernplatzhalter 6">
            <a:extLst>
              <a:ext uri="{FF2B5EF4-FFF2-40B4-BE49-F238E27FC236}">
                <a16:creationId xmlns:a16="http://schemas.microsoft.com/office/drawing/2014/main" id="{A4D2E608-142B-A231-8FA8-6A4569C00332}"/>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14</a:t>
            </a:fld>
            <a:endParaRPr lang="en-US" sz="1000" dirty="0">
              <a:solidFill>
                <a:prstClr val="white"/>
              </a:solidFill>
            </a:endParaRPr>
          </a:p>
        </p:txBody>
      </p:sp>
    </p:spTree>
    <p:extLst>
      <p:ext uri="{BB962C8B-B14F-4D97-AF65-F5344CB8AC3E}">
        <p14:creationId xmlns:p14="http://schemas.microsoft.com/office/powerpoint/2010/main" val="205071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EB723-A992-A808-3A51-BC89C0EDFA25}"/>
              </a:ext>
            </a:extLst>
          </p:cNvPr>
          <p:cNvSpPr>
            <a:spLocks noGrp="1"/>
          </p:cNvSpPr>
          <p:nvPr>
            <p:ph type="title"/>
          </p:nvPr>
        </p:nvSpPr>
        <p:spPr/>
        <p:txBody>
          <a:bodyPr/>
          <a:lstStyle/>
          <a:p>
            <a:r>
              <a:rPr lang="en-US" dirty="0"/>
              <a:t>Milestones: Defined for the research topics as well as for the facility operation</a:t>
            </a:r>
          </a:p>
        </p:txBody>
      </p:sp>
      <p:sp>
        <p:nvSpPr>
          <p:cNvPr id="3" name="Inhaltsplatzhalter 2">
            <a:extLst>
              <a:ext uri="{FF2B5EF4-FFF2-40B4-BE49-F238E27FC236}">
                <a16:creationId xmlns:a16="http://schemas.microsoft.com/office/drawing/2014/main" id="{0701CA4C-C89D-3328-8BA5-459DB28D5E0A}"/>
              </a:ext>
            </a:extLst>
          </p:cNvPr>
          <p:cNvSpPr>
            <a:spLocks noGrp="1"/>
          </p:cNvSpPr>
          <p:nvPr>
            <p:ph idx="1"/>
          </p:nvPr>
        </p:nvSpPr>
        <p:spPr>
          <a:xfrm>
            <a:off x="542580" y="1206631"/>
            <a:ext cx="8424000" cy="3422650"/>
          </a:xfrm>
        </p:spPr>
        <p:txBody>
          <a:bodyPr/>
          <a:lstStyle/>
          <a:p>
            <a:r>
              <a:rPr lang="en-US" sz="2400" dirty="0"/>
              <a:t>Example taken from POF IV application</a:t>
            </a:r>
            <a:r>
              <a:rPr lang="en-US" dirty="0"/>
              <a:t> </a:t>
            </a:r>
          </a:p>
        </p:txBody>
      </p:sp>
      <p:pic>
        <p:nvPicPr>
          <p:cNvPr id="4" name="Grafik 3">
            <a:extLst>
              <a:ext uri="{FF2B5EF4-FFF2-40B4-BE49-F238E27FC236}">
                <a16:creationId xmlns:a16="http://schemas.microsoft.com/office/drawing/2014/main" id="{4B443261-28DF-2BB6-E624-AE90DDB91CD6}"/>
              </a:ext>
            </a:extLst>
          </p:cNvPr>
          <p:cNvPicPr>
            <a:picLocks noChangeAspect="1"/>
          </p:cNvPicPr>
          <p:nvPr/>
        </p:nvPicPr>
        <p:blipFill>
          <a:blip r:embed="rId2"/>
          <a:stretch>
            <a:fillRect/>
          </a:stretch>
        </p:blipFill>
        <p:spPr>
          <a:xfrm>
            <a:off x="417444" y="1498402"/>
            <a:ext cx="7082880" cy="2907987"/>
          </a:xfrm>
          <a:prstGeom prst="rect">
            <a:avLst/>
          </a:prstGeom>
        </p:spPr>
      </p:pic>
      <p:sp>
        <p:nvSpPr>
          <p:cNvPr id="5" name="Ellipse 4">
            <a:extLst>
              <a:ext uri="{FF2B5EF4-FFF2-40B4-BE49-F238E27FC236}">
                <a16:creationId xmlns:a16="http://schemas.microsoft.com/office/drawing/2014/main" id="{92EBCFA9-A20C-1B7D-ADDB-46A124969424}"/>
              </a:ext>
            </a:extLst>
          </p:cNvPr>
          <p:cNvSpPr>
            <a:spLocks noChangeAspect="1"/>
          </p:cNvSpPr>
          <p:nvPr/>
        </p:nvSpPr>
        <p:spPr>
          <a:xfrm>
            <a:off x="7470604" y="1758801"/>
            <a:ext cx="286544" cy="288032"/>
          </a:xfrm>
          <a:prstGeom prst="ellipse">
            <a:avLst/>
          </a:prstGeom>
          <a:solidFill>
            <a:srgbClr val="008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a:extLst>
              <a:ext uri="{FF2B5EF4-FFF2-40B4-BE49-F238E27FC236}">
                <a16:creationId xmlns:a16="http://schemas.microsoft.com/office/drawing/2014/main" id="{01C28EF8-4773-9D86-E538-C09A77EF33E5}"/>
              </a:ext>
            </a:extLst>
          </p:cNvPr>
          <p:cNvSpPr>
            <a:spLocks noChangeAspect="1"/>
          </p:cNvSpPr>
          <p:nvPr/>
        </p:nvSpPr>
        <p:spPr>
          <a:xfrm>
            <a:off x="7485464" y="2087399"/>
            <a:ext cx="286544" cy="288032"/>
          </a:xfrm>
          <a:prstGeom prst="ellipse">
            <a:avLst/>
          </a:prstGeom>
          <a:solidFill>
            <a:srgbClr val="008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a:extLst>
              <a:ext uri="{FF2B5EF4-FFF2-40B4-BE49-F238E27FC236}">
                <a16:creationId xmlns:a16="http://schemas.microsoft.com/office/drawing/2014/main" id="{DC168D8E-DA70-3C52-221D-B400F384AA5A}"/>
              </a:ext>
            </a:extLst>
          </p:cNvPr>
          <p:cNvSpPr>
            <a:spLocks noChangeAspect="1"/>
          </p:cNvSpPr>
          <p:nvPr/>
        </p:nvSpPr>
        <p:spPr>
          <a:xfrm>
            <a:off x="7492894" y="2426544"/>
            <a:ext cx="286544" cy="288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D0064302-49F4-6C52-887B-AD7A4125C24F}"/>
              </a:ext>
            </a:extLst>
          </p:cNvPr>
          <p:cNvSpPr>
            <a:spLocks noChangeAspect="1"/>
          </p:cNvSpPr>
          <p:nvPr/>
        </p:nvSpPr>
        <p:spPr>
          <a:xfrm>
            <a:off x="7485464" y="2808379"/>
            <a:ext cx="286544" cy="288032"/>
          </a:xfrm>
          <a:prstGeom prst="ellipse">
            <a:avLst/>
          </a:prstGeom>
          <a:solidFill>
            <a:srgbClr val="008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D41B4149-C7E8-7A52-E680-D24A278DEEFF}"/>
              </a:ext>
            </a:extLst>
          </p:cNvPr>
          <p:cNvSpPr>
            <a:spLocks noChangeAspect="1"/>
          </p:cNvSpPr>
          <p:nvPr/>
        </p:nvSpPr>
        <p:spPr>
          <a:xfrm>
            <a:off x="7482188" y="3159506"/>
            <a:ext cx="286544" cy="288032"/>
          </a:xfrm>
          <a:prstGeom prst="ellipse">
            <a:avLst/>
          </a:prstGeom>
          <a:solidFill>
            <a:srgbClr val="008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684331AE-F221-998E-4B9B-76D328A81F7D}"/>
              </a:ext>
            </a:extLst>
          </p:cNvPr>
          <p:cNvSpPr>
            <a:spLocks noChangeAspect="1"/>
          </p:cNvSpPr>
          <p:nvPr/>
        </p:nvSpPr>
        <p:spPr>
          <a:xfrm>
            <a:off x="7485464" y="3559943"/>
            <a:ext cx="286544"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a:extLst>
              <a:ext uri="{FF2B5EF4-FFF2-40B4-BE49-F238E27FC236}">
                <a16:creationId xmlns:a16="http://schemas.microsoft.com/office/drawing/2014/main" id="{ACFE687E-2E47-1FD9-740B-0AE6B0AC7013}"/>
              </a:ext>
            </a:extLst>
          </p:cNvPr>
          <p:cNvSpPr>
            <a:spLocks noChangeAspect="1"/>
          </p:cNvSpPr>
          <p:nvPr/>
        </p:nvSpPr>
        <p:spPr>
          <a:xfrm>
            <a:off x="7482188" y="3964727"/>
            <a:ext cx="286544" cy="2880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a:extLst>
              <a:ext uri="{FF2B5EF4-FFF2-40B4-BE49-F238E27FC236}">
                <a16:creationId xmlns:a16="http://schemas.microsoft.com/office/drawing/2014/main" id="{2CA0C2F0-C716-F679-F15B-EC06447FD400}"/>
              </a:ext>
            </a:extLst>
          </p:cNvPr>
          <p:cNvSpPr txBox="1"/>
          <p:nvPr/>
        </p:nvSpPr>
        <p:spPr>
          <a:xfrm>
            <a:off x="7857483" y="2375431"/>
            <a:ext cx="1031051" cy="369332"/>
          </a:xfrm>
          <a:prstGeom prst="rect">
            <a:avLst/>
          </a:prstGeom>
          <a:noFill/>
        </p:spPr>
        <p:txBody>
          <a:bodyPr wrap="none" rtlCol="0">
            <a:spAutoFit/>
          </a:bodyPr>
          <a:lstStyle/>
          <a:p>
            <a:r>
              <a:rPr lang="en-US" dirty="0"/>
              <a:t>Delayed</a:t>
            </a:r>
          </a:p>
        </p:txBody>
      </p:sp>
      <p:sp>
        <p:nvSpPr>
          <p:cNvPr id="13" name="Textfeld 12">
            <a:extLst>
              <a:ext uri="{FF2B5EF4-FFF2-40B4-BE49-F238E27FC236}">
                <a16:creationId xmlns:a16="http://schemas.microsoft.com/office/drawing/2014/main" id="{C8CB377E-C0F9-A166-FC43-29BBF4BC7F3F}"/>
              </a:ext>
            </a:extLst>
          </p:cNvPr>
          <p:cNvSpPr txBox="1"/>
          <p:nvPr/>
        </p:nvSpPr>
        <p:spPr>
          <a:xfrm>
            <a:off x="7853768" y="3544231"/>
            <a:ext cx="1159292" cy="369332"/>
          </a:xfrm>
          <a:prstGeom prst="rect">
            <a:avLst/>
          </a:prstGeom>
          <a:noFill/>
        </p:spPr>
        <p:txBody>
          <a:bodyPr wrap="none" rtlCol="0">
            <a:spAutoFit/>
          </a:bodyPr>
          <a:lstStyle/>
          <a:p>
            <a:r>
              <a:rPr lang="en-US" dirty="0"/>
              <a:t>Canceled</a:t>
            </a:r>
          </a:p>
        </p:txBody>
      </p:sp>
      <p:sp>
        <p:nvSpPr>
          <p:cNvPr id="15" name="Textfeld 14">
            <a:extLst>
              <a:ext uri="{FF2B5EF4-FFF2-40B4-BE49-F238E27FC236}">
                <a16:creationId xmlns:a16="http://schemas.microsoft.com/office/drawing/2014/main" id="{069A2796-3B38-6D72-A636-81918933F181}"/>
              </a:ext>
            </a:extLst>
          </p:cNvPr>
          <p:cNvSpPr txBox="1"/>
          <p:nvPr/>
        </p:nvSpPr>
        <p:spPr>
          <a:xfrm>
            <a:off x="7857483" y="3946300"/>
            <a:ext cx="1159292" cy="369332"/>
          </a:xfrm>
          <a:prstGeom prst="rect">
            <a:avLst/>
          </a:prstGeom>
          <a:noFill/>
        </p:spPr>
        <p:txBody>
          <a:bodyPr wrap="none" rtlCol="0">
            <a:spAutoFit/>
          </a:bodyPr>
          <a:lstStyle/>
          <a:p>
            <a:r>
              <a:rPr lang="en-US" dirty="0"/>
              <a:t>Canceled</a:t>
            </a:r>
          </a:p>
        </p:txBody>
      </p:sp>
      <p:pic>
        <p:nvPicPr>
          <p:cNvPr id="16" name="Picture 3">
            <a:extLst>
              <a:ext uri="{FF2B5EF4-FFF2-40B4-BE49-F238E27FC236}">
                <a16:creationId xmlns:a16="http://schemas.microsoft.com/office/drawing/2014/main" id="{B81083BE-2FF8-3A61-99F5-6B5B586588A0}"/>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14" name="Foliennummernplatzhalter 6">
            <a:extLst>
              <a:ext uri="{FF2B5EF4-FFF2-40B4-BE49-F238E27FC236}">
                <a16:creationId xmlns:a16="http://schemas.microsoft.com/office/drawing/2014/main" id="{75154E89-D565-D01B-4E17-54A440ABEF92}"/>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15</a:t>
            </a:fld>
            <a:endParaRPr lang="en-US" sz="1000" dirty="0">
              <a:solidFill>
                <a:prstClr val="white"/>
              </a:solidFill>
            </a:endParaRPr>
          </a:p>
        </p:txBody>
      </p:sp>
    </p:spTree>
    <p:extLst>
      <p:ext uri="{BB962C8B-B14F-4D97-AF65-F5344CB8AC3E}">
        <p14:creationId xmlns:p14="http://schemas.microsoft.com/office/powerpoint/2010/main" val="247653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CD8A48-65DE-A2D8-EAD9-D0C1C02429DC}"/>
              </a:ext>
            </a:extLst>
          </p:cNvPr>
          <p:cNvSpPr>
            <a:spLocks noGrp="1"/>
          </p:cNvSpPr>
          <p:nvPr>
            <p:ph type="title"/>
          </p:nvPr>
        </p:nvSpPr>
        <p:spPr>
          <a:xfrm>
            <a:off x="2123728" y="1779662"/>
            <a:ext cx="6700979" cy="590668"/>
          </a:xfrm>
        </p:spPr>
        <p:txBody>
          <a:bodyPr/>
          <a:lstStyle/>
          <a:p>
            <a:r>
              <a:rPr lang="de-DE" dirty="0" err="1"/>
              <a:t>Let`s</a:t>
            </a:r>
            <a:r>
              <a:rPr lang="de-DE" dirty="0"/>
              <a:t> </a:t>
            </a:r>
            <a:r>
              <a:rPr lang="de-DE" dirty="0" err="1"/>
              <a:t>get</a:t>
            </a:r>
            <a:r>
              <a:rPr lang="de-DE" dirty="0"/>
              <a:t> </a:t>
            </a:r>
            <a:r>
              <a:rPr lang="de-DE" dirty="0" err="1"/>
              <a:t>more</a:t>
            </a:r>
            <a:r>
              <a:rPr lang="de-DE" dirty="0"/>
              <a:t> </a:t>
            </a:r>
            <a:r>
              <a:rPr lang="de-DE" dirty="0" err="1"/>
              <a:t>specific</a:t>
            </a:r>
            <a:r>
              <a:rPr lang="de-DE" dirty="0"/>
              <a:t> on POF V</a:t>
            </a:r>
            <a:endParaRPr lang="en-US" dirty="0"/>
          </a:p>
        </p:txBody>
      </p:sp>
    </p:spTree>
    <p:extLst>
      <p:ext uri="{BB962C8B-B14F-4D97-AF65-F5344CB8AC3E}">
        <p14:creationId xmlns:p14="http://schemas.microsoft.com/office/powerpoint/2010/main" val="870697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chor="ctr"/>
          <a:lstStyle/>
          <a:p>
            <a:r>
              <a:rPr lang="de-DE" dirty="0">
                <a:latin typeface="Arial" panose="020B0604020202020204" pitchFamily="34" charset="0"/>
              </a:rPr>
              <a:t> 		</a:t>
            </a:r>
            <a:r>
              <a:rPr lang="de-DE" sz="2200" dirty="0">
                <a:latin typeface="Arial" panose="020B0604020202020204" pitchFamily="34" charset="0"/>
              </a:rPr>
              <a:t>Roadmap </a:t>
            </a:r>
            <a:r>
              <a:rPr lang="de-DE" sz="2200" dirty="0" err="1">
                <a:latin typeface="Arial" panose="020B0604020202020204" pitchFamily="34" charset="0"/>
              </a:rPr>
              <a:t>Towards</a:t>
            </a:r>
            <a:r>
              <a:rPr lang="de-DE" sz="2200" dirty="0">
                <a:latin typeface="Arial" panose="020B0604020202020204" pitchFamily="34" charset="0"/>
              </a:rPr>
              <a:t> POF V</a:t>
            </a:r>
            <a:endParaRPr lang="de-DE" sz="2200" dirty="0"/>
          </a:p>
        </p:txBody>
      </p:sp>
      <p:sp>
        <p:nvSpPr>
          <p:cNvPr id="6" name="Textplatzhalter 5"/>
          <p:cNvSpPr>
            <a:spLocks noGrp="1"/>
          </p:cNvSpPr>
          <p:nvPr>
            <p:ph type="body" sz="quarter" idx="14"/>
          </p:nvPr>
        </p:nvSpPr>
        <p:spPr>
          <a:xfrm>
            <a:off x="467543" y="691199"/>
            <a:ext cx="8315231" cy="507753"/>
          </a:xfrm>
        </p:spPr>
        <p:txBody>
          <a:bodyPr anchor="ctr"/>
          <a:lstStyle/>
          <a:p>
            <a:r>
              <a:rPr lang="de-DE" dirty="0"/>
              <a:t>Common </a:t>
            </a:r>
            <a:r>
              <a:rPr lang="de-DE" dirty="0" err="1"/>
              <a:t>actions</a:t>
            </a:r>
            <a:r>
              <a:rPr lang="de-DE" dirty="0"/>
              <a:t> and </a:t>
            </a:r>
            <a:r>
              <a:rPr lang="de-DE" dirty="0" err="1"/>
              <a:t>tasks</a:t>
            </a:r>
            <a:endParaRPr lang="de-DE" dirty="0"/>
          </a:p>
        </p:txBody>
      </p:sp>
      <p:pic>
        <p:nvPicPr>
          <p:cNvPr id="3" name="Picture 3">
            <a:extLst>
              <a:ext uri="{FF2B5EF4-FFF2-40B4-BE49-F238E27FC236}">
                <a16:creationId xmlns:a16="http://schemas.microsoft.com/office/drawing/2014/main" id="{2C012BE6-E71E-5C4B-7D93-518B7F7B22BD}"/>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2" name="Foliennummernplatzhalter 6">
            <a:extLst>
              <a:ext uri="{FF2B5EF4-FFF2-40B4-BE49-F238E27FC236}">
                <a16:creationId xmlns:a16="http://schemas.microsoft.com/office/drawing/2014/main" id="{BF4F72D6-3F3A-BB74-3A85-2E86F4502443}"/>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17</a:t>
            </a:fld>
            <a:endParaRPr lang="en-US" sz="1000" dirty="0">
              <a:solidFill>
                <a:prstClr val="white"/>
              </a:solidFill>
            </a:endParaRPr>
          </a:p>
        </p:txBody>
      </p:sp>
      <p:pic>
        <p:nvPicPr>
          <p:cNvPr id="4" name="Grafik 6">
            <a:extLst>
              <a:ext uri="{FF2B5EF4-FFF2-40B4-BE49-F238E27FC236}">
                <a16:creationId xmlns:a16="http://schemas.microsoft.com/office/drawing/2014/main" id="{03DBEF61-ED8D-DE8F-B52A-C9EE236E12AC}"/>
              </a:ext>
            </a:extLst>
          </p:cNvPr>
          <p:cNvPicPr>
            <a:picLocks noChangeAspect="1"/>
          </p:cNvPicPr>
          <p:nvPr/>
        </p:nvPicPr>
        <p:blipFill>
          <a:blip r:embed="rId4"/>
          <a:stretch>
            <a:fillRect/>
          </a:stretch>
        </p:blipFill>
        <p:spPr>
          <a:xfrm>
            <a:off x="317634" y="1366345"/>
            <a:ext cx="8030244" cy="3389389"/>
          </a:xfrm>
          <a:prstGeom prst="rect">
            <a:avLst/>
          </a:prstGeom>
        </p:spPr>
      </p:pic>
    </p:spTree>
    <p:extLst>
      <p:ext uri="{BB962C8B-B14F-4D97-AF65-F5344CB8AC3E}">
        <p14:creationId xmlns:p14="http://schemas.microsoft.com/office/powerpoint/2010/main" val="664481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115B5-6BA6-D144-BAF4-866D49D77A91}"/>
              </a:ext>
            </a:extLst>
          </p:cNvPr>
          <p:cNvSpPr>
            <a:spLocks noGrp="1"/>
          </p:cNvSpPr>
          <p:nvPr>
            <p:ph type="title"/>
          </p:nvPr>
        </p:nvSpPr>
        <p:spPr/>
        <p:txBody>
          <a:bodyPr/>
          <a:lstStyle/>
          <a:p>
            <a:r>
              <a:rPr lang="de-DE" dirty="0"/>
              <a:t>Very </a:t>
            </a:r>
            <a:r>
              <a:rPr lang="de-DE" dirty="0" err="1"/>
              <a:t>important</a:t>
            </a:r>
            <a:r>
              <a:rPr lang="de-DE" dirty="0"/>
              <a:t>: Are </a:t>
            </a:r>
            <a:r>
              <a:rPr lang="de-DE" dirty="0" err="1"/>
              <a:t>there</a:t>
            </a:r>
            <a:r>
              <a:rPr lang="de-DE" dirty="0"/>
              <a:t> </a:t>
            </a:r>
            <a:r>
              <a:rPr lang="de-DE" dirty="0" err="1"/>
              <a:t>any</a:t>
            </a:r>
            <a:r>
              <a:rPr lang="de-DE" dirty="0"/>
              <a:t> </a:t>
            </a:r>
            <a:r>
              <a:rPr lang="de-DE" dirty="0" err="1"/>
              <a:t>new</a:t>
            </a:r>
            <a:r>
              <a:rPr lang="de-DE" dirty="0"/>
              <a:t> </a:t>
            </a:r>
            <a:r>
              <a:rPr lang="de-DE" dirty="0" err="1"/>
              <a:t>topics</a:t>
            </a:r>
            <a:r>
              <a:rPr lang="de-DE" dirty="0"/>
              <a:t>?</a:t>
            </a:r>
            <a:endParaRPr lang="en-US" dirty="0"/>
          </a:p>
        </p:txBody>
      </p:sp>
      <p:sp>
        <p:nvSpPr>
          <p:cNvPr id="3" name="Foliennummernplatzhalter 2">
            <a:extLst>
              <a:ext uri="{FF2B5EF4-FFF2-40B4-BE49-F238E27FC236}">
                <a16:creationId xmlns:a16="http://schemas.microsoft.com/office/drawing/2014/main" id="{62A463B9-D504-18DF-312D-A934D33F61F8}"/>
              </a:ext>
            </a:extLst>
          </p:cNvPr>
          <p:cNvSpPr>
            <a:spLocks noGrp="1"/>
          </p:cNvSpPr>
          <p:nvPr>
            <p:ph type="sldNum" sz="quarter" idx="2"/>
          </p:nvPr>
        </p:nvSpPr>
        <p:spPr/>
        <p:txBody>
          <a:bodyPr/>
          <a:lstStyle/>
          <a:p>
            <a:fld id="{86CB4B4D-7CA3-9044-876B-883B54F8677D}" type="slidenum">
              <a:rPr lang="en-US" smtClean="0"/>
              <a:pPr/>
              <a:t>18</a:t>
            </a:fld>
            <a:endParaRPr lang="en-US"/>
          </a:p>
        </p:txBody>
      </p:sp>
      <p:pic>
        <p:nvPicPr>
          <p:cNvPr id="6" name="Grafik 5">
            <a:extLst>
              <a:ext uri="{FF2B5EF4-FFF2-40B4-BE49-F238E27FC236}">
                <a16:creationId xmlns:a16="http://schemas.microsoft.com/office/drawing/2014/main" id="{2D43D598-B873-D413-E58B-7CCE734E1268}"/>
              </a:ext>
            </a:extLst>
          </p:cNvPr>
          <p:cNvPicPr>
            <a:picLocks noChangeAspect="1"/>
          </p:cNvPicPr>
          <p:nvPr/>
        </p:nvPicPr>
        <p:blipFill>
          <a:blip r:embed="rId3"/>
          <a:stretch>
            <a:fillRect/>
          </a:stretch>
        </p:blipFill>
        <p:spPr>
          <a:xfrm>
            <a:off x="877199" y="639729"/>
            <a:ext cx="6777552" cy="3812571"/>
          </a:xfrm>
          <a:prstGeom prst="rect">
            <a:avLst/>
          </a:prstGeom>
        </p:spPr>
      </p:pic>
    </p:spTree>
    <p:extLst>
      <p:ext uri="{BB962C8B-B14F-4D97-AF65-F5344CB8AC3E}">
        <p14:creationId xmlns:p14="http://schemas.microsoft.com/office/powerpoint/2010/main" val="41501148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iennummernplatzhalter 9">
            <a:extLst>
              <a:ext uri="{FF2B5EF4-FFF2-40B4-BE49-F238E27FC236}">
                <a16:creationId xmlns:a16="http://schemas.microsoft.com/office/drawing/2014/main" id="{577C3839-44E9-493F-BFC4-2F1AD69C138B}"/>
              </a:ext>
            </a:extLst>
          </p:cNvPr>
          <p:cNvSpPr>
            <a:spLocks noGrp="1"/>
          </p:cNvSpPr>
          <p:nvPr>
            <p:ph type="sldNum" sz="quarter" idx="4"/>
          </p:nvPr>
        </p:nvSpPr>
        <p:spPr>
          <a:xfrm>
            <a:off x="578166" y="5006750"/>
            <a:ext cx="128240" cy="138499"/>
          </a:xfrm>
        </p:spPr>
        <p:txBody>
          <a:bodyPr/>
          <a:lstStyle/>
          <a:p>
            <a:pPr defTabSz="914378">
              <a:defRPr/>
            </a:pPr>
            <a:fld id="{EA7858BA-97FF-467B-88B5-B4FF2FCC31FE}" type="slidenum">
              <a:rPr lang="de-DE">
                <a:solidFill>
                  <a:prstClr val="white"/>
                </a:solidFill>
                <a:latin typeface="Arial"/>
              </a:rPr>
              <a:pPr defTabSz="914378">
                <a:defRPr/>
              </a:pPr>
              <a:t>19</a:t>
            </a:fld>
            <a:endParaRPr lang="de-DE" dirty="0">
              <a:solidFill>
                <a:prstClr val="white"/>
              </a:solidFill>
              <a:latin typeface="Arial"/>
            </a:endParaRPr>
          </a:p>
        </p:txBody>
      </p:sp>
      <p:pic>
        <p:nvPicPr>
          <p:cNvPr id="20" name="Grafik 47">
            <a:extLst>
              <a:ext uri="{FF2B5EF4-FFF2-40B4-BE49-F238E27FC236}">
                <a16:creationId xmlns:a16="http://schemas.microsoft.com/office/drawing/2014/main" id="{7EFF8B8B-5E9C-4643-B204-56379DB2E6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098" y="4856316"/>
            <a:ext cx="1073123" cy="307723"/>
          </a:xfrm>
          <a:prstGeom prst="rect">
            <a:avLst/>
          </a:prstGeom>
        </p:spPr>
      </p:pic>
      <p:sp>
        <p:nvSpPr>
          <p:cNvPr id="2" name="TextBox 1">
            <a:extLst>
              <a:ext uri="{FF2B5EF4-FFF2-40B4-BE49-F238E27FC236}">
                <a16:creationId xmlns:a16="http://schemas.microsoft.com/office/drawing/2014/main" id="{272BF80D-66FE-1D23-3533-9F5DD1F07448}"/>
              </a:ext>
            </a:extLst>
          </p:cNvPr>
          <p:cNvSpPr txBox="1"/>
          <p:nvPr/>
        </p:nvSpPr>
        <p:spPr bwMode="auto">
          <a:xfrm>
            <a:off x="593686" y="1275606"/>
            <a:ext cx="8448391" cy="2354491"/>
          </a:xfrm>
          <a:prstGeom prst="rect">
            <a:avLst/>
          </a:prstGeom>
          <a:noFill/>
        </p:spPr>
        <p:txBody>
          <a:bodyPr wrap="square">
            <a:spAutoFit/>
          </a:bodyPr>
          <a:lstStyle/>
          <a:p>
            <a:pPr marL="342900" indent="-342900">
              <a:buFont typeface="Arial" panose="020B0604020202020204" pitchFamily="34" charset="0"/>
              <a:buChar char="•"/>
            </a:pPr>
            <a:r>
              <a:rPr lang="en-US" sz="2100" dirty="0">
                <a:latin typeface="+mj-lt"/>
              </a:rPr>
              <a:t>Table-top THz, optical, EUV and attosecond sources</a:t>
            </a:r>
          </a:p>
          <a:p>
            <a:pPr marL="342900" indent="-342900">
              <a:buFont typeface="Arial" panose="020B0604020202020204" pitchFamily="34" charset="0"/>
              <a:buChar char="•"/>
            </a:pPr>
            <a:r>
              <a:rPr lang="en-US" sz="2100" dirty="0">
                <a:latin typeface="+mj-lt"/>
              </a:rPr>
              <a:t>Atomic and nuclear clocks</a:t>
            </a:r>
          </a:p>
          <a:p>
            <a:pPr marL="342900" indent="-342900">
              <a:buFont typeface="Arial" panose="020B0604020202020204" pitchFamily="34" charset="0"/>
              <a:buChar char="•"/>
            </a:pPr>
            <a:r>
              <a:rPr lang="en-US" sz="2100" dirty="0">
                <a:latin typeface="+mj-lt"/>
              </a:rPr>
              <a:t>Quantum sensors</a:t>
            </a:r>
          </a:p>
          <a:p>
            <a:pPr marL="342900" indent="-342900">
              <a:buFont typeface="Arial" panose="020B0604020202020204" pitchFamily="34" charset="0"/>
              <a:buChar char="•"/>
            </a:pPr>
            <a:r>
              <a:rPr lang="en-US" sz="2100" dirty="0">
                <a:latin typeface="+mj-lt"/>
              </a:rPr>
              <a:t>Quantum logic spectroscopy</a:t>
            </a:r>
          </a:p>
          <a:p>
            <a:pPr marL="342900" indent="-342900">
              <a:buFont typeface="Arial" panose="020B0604020202020204" pitchFamily="34" charset="0"/>
              <a:buChar char="•"/>
            </a:pPr>
            <a:r>
              <a:rPr lang="en-US" sz="2100" dirty="0">
                <a:latin typeface="+mj-lt"/>
              </a:rPr>
              <a:t>Quantum state preparation</a:t>
            </a:r>
          </a:p>
          <a:p>
            <a:pPr marL="342900" indent="-342900">
              <a:buFont typeface="Arial" panose="020B0604020202020204" pitchFamily="34" charset="0"/>
              <a:buChar char="•"/>
            </a:pPr>
            <a:r>
              <a:rPr lang="en-US" sz="2100" dirty="0">
                <a:latin typeface="+mj-lt"/>
              </a:rPr>
              <a:t>Quantum sources (</a:t>
            </a:r>
            <a:r>
              <a:rPr lang="en-GB" sz="2100" dirty="0">
                <a:latin typeface="Arial" panose="020B0604020202020204" pitchFamily="34" charset="0"/>
                <a:cs typeface="Times New Roman" panose="02020603050405020304" pitchFamily="18" charset="0"/>
              </a:rPr>
              <a:t>non-classical states of light: optical to x-rays)</a:t>
            </a:r>
          </a:p>
          <a:p>
            <a:pPr marL="342900" indent="-342900">
              <a:buFont typeface="Arial" panose="020B0604020202020204" pitchFamily="34" charset="0"/>
              <a:buChar char="•"/>
            </a:pPr>
            <a:r>
              <a:rPr lang="en-US" sz="2100" dirty="0">
                <a:latin typeface="+mj-lt"/>
              </a:rPr>
              <a:t>Quantum imaging (nonlinear mic., X-ray </a:t>
            </a:r>
            <a:r>
              <a:rPr lang="en-US" sz="2100" dirty="0" err="1">
                <a:latin typeface="+mj-lt"/>
              </a:rPr>
              <a:t>flourescence</a:t>
            </a:r>
            <a:r>
              <a:rPr lang="en-US" sz="2100" dirty="0">
                <a:latin typeface="+mj-lt"/>
              </a:rPr>
              <a:t> </a:t>
            </a:r>
            <a:r>
              <a:rPr lang="en-US" sz="2100" dirty="0" err="1">
                <a:latin typeface="+mj-lt"/>
              </a:rPr>
              <a:t>imag</a:t>
            </a:r>
            <a:r>
              <a:rPr lang="en-US" sz="2100" dirty="0">
                <a:latin typeface="+mj-lt"/>
              </a:rPr>
              <a:t>)</a:t>
            </a:r>
          </a:p>
        </p:txBody>
      </p:sp>
      <p:sp>
        <p:nvSpPr>
          <p:cNvPr id="3" name="Titel 1">
            <a:extLst>
              <a:ext uri="{FF2B5EF4-FFF2-40B4-BE49-F238E27FC236}">
                <a16:creationId xmlns:a16="http://schemas.microsoft.com/office/drawing/2014/main" id="{34F12C49-A060-BD74-70DE-0EB040CCF42A}"/>
              </a:ext>
            </a:extLst>
          </p:cNvPr>
          <p:cNvSpPr txBox="1">
            <a:spLocks/>
          </p:cNvSpPr>
          <p:nvPr/>
        </p:nvSpPr>
        <p:spPr>
          <a:xfrm>
            <a:off x="556059" y="-114238"/>
            <a:ext cx="8784000" cy="1000625"/>
          </a:xfrm>
          <a:prstGeom prst="rect">
            <a:avLst/>
          </a:prstGeom>
        </p:spPr>
        <p:txBody>
          <a:bodyPr vert="horz" lIns="0" tIns="0" rIns="0" bIns="0" rtlCol="0" anchor="t" anchorCtr="0">
            <a:noAutofit/>
          </a:bodyPr>
          <a:lstStyle>
            <a:lvl1pPr algn="l" defTabSz="1219170" rtl="0" eaLnBrk="1" latinLnBrk="0" hangingPunct="1">
              <a:spcBef>
                <a:spcPct val="0"/>
              </a:spcBef>
              <a:buNone/>
              <a:defRPr sz="2933" b="1" kern="1200" cap="all" baseline="0">
                <a:solidFill>
                  <a:schemeClr val="accent1"/>
                </a:solidFill>
                <a:latin typeface="+mj-lt"/>
                <a:ea typeface="+mj-ea"/>
                <a:cs typeface="+mj-cs"/>
              </a:defRPr>
            </a:lvl1pPr>
          </a:lstStyle>
          <a:p>
            <a:endParaRPr lang="de-DE" sz="2800" kern="0" dirty="0">
              <a:solidFill>
                <a:srgbClr val="004781"/>
              </a:solidFill>
              <a:latin typeface="Arial" panose="020B0604020202020204" pitchFamily="34" charset="0"/>
              <a:ea typeface="Times New Roman" panose="02020603050405020304" pitchFamily="18" charset="0"/>
              <a:cs typeface="Arial" panose="020B0604020202020204" pitchFamily="34" charset="0"/>
            </a:endParaRPr>
          </a:p>
          <a:p>
            <a:r>
              <a:rPr lang="de-DE" sz="2800" kern="0" dirty="0" err="1">
                <a:solidFill>
                  <a:srgbClr val="004781"/>
                </a:solidFill>
                <a:latin typeface="Arial" panose="020B0604020202020204" pitchFamily="34" charset="0"/>
                <a:ea typeface="Times New Roman" panose="02020603050405020304" pitchFamily="18" charset="0"/>
                <a:cs typeface="Arial" panose="020B0604020202020204" pitchFamily="34" charset="0"/>
              </a:rPr>
              <a:t>AdDitional</a:t>
            </a:r>
            <a:r>
              <a:rPr lang="de-DE" sz="2800" kern="0" dirty="0">
                <a:solidFill>
                  <a:srgbClr val="004781"/>
                </a:solidFill>
                <a:latin typeface="Arial" panose="020B0604020202020204" pitchFamily="34" charset="0"/>
                <a:ea typeface="Times New Roman" panose="02020603050405020304" pitchFamily="18" charset="0"/>
                <a:cs typeface="Arial" panose="020B0604020202020204" pitchFamily="34" charset="0"/>
              </a:rPr>
              <a:t> Topics in MML: </a:t>
            </a:r>
            <a:r>
              <a:rPr lang="de-DE" sz="2800" kern="0" dirty="0" err="1">
                <a:solidFill>
                  <a:srgbClr val="004781"/>
                </a:solidFill>
                <a:latin typeface="Arial" panose="020B0604020202020204" pitchFamily="34" charset="0"/>
                <a:ea typeface="Times New Roman" panose="02020603050405020304" pitchFamily="18" charset="0"/>
                <a:cs typeface="Arial" panose="020B0604020202020204" pitchFamily="34" charset="0"/>
              </a:rPr>
              <a:t>Ph</a:t>
            </a:r>
            <a:r>
              <a:rPr lang="en-US" sz="2800" dirty="0" err="1">
                <a:latin typeface="Arial" panose="020B0604020202020204" pitchFamily="34" charset="0"/>
                <a:ea typeface="Times New Roman" panose="02020603050405020304" pitchFamily="18" charset="0"/>
                <a:cs typeface="Arial" panose="020B0604020202020204" pitchFamily="34" charset="0"/>
              </a:rPr>
              <a:t>otonic</a:t>
            </a:r>
            <a:r>
              <a:rPr lang="en-US" sz="2800" dirty="0">
                <a:latin typeface="Arial" panose="020B0604020202020204" pitchFamily="34" charset="0"/>
                <a:ea typeface="Times New Roman" panose="02020603050405020304" pitchFamily="18" charset="0"/>
                <a:cs typeface="Arial" panose="020B0604020202020204" pitchFamily="34" charset="0"/>
              </a:rPr>
              <a:t> and Quantum Technologies (enabling </a:t>
            </a:r>
            <a:r>
              <a:rPr lang="en-US" sz="2800" dirty="0" err="1">
                <a:latin typeface="Arial" panose="020B0604020202020204" pitchFamily="34" charset="0"/>
                <a:ea typeface="Times New Roman" panose="02020603050405020304" pitchFamily="18" charset="0"/>
                <a:cs typeface="Arial" panose="020B0604020202020204" pitchFamily="34" charset="0"/>
              </a:rPr>
              <a:t>Techn</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4781"/>
              </a:solidFill>
            </a:endParaRPr>
          </a:p>
        </p:txBody>
      </p:sp>
    </p:spTree>
    <p:extLst>
      <p:ext uri="{BB962C8B-B14F-4D97-AF65-F5344CB8AC3E}">
        <p14:creationId xmlns:p14="http://schemas.microsoft.com/office/powerpoint/2010/main" val="49831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Shape 1"/>
          <p:cNvSpPr>
            <a:spLocks/>
          </p:cNvSpPr>
          <p:nvPr/>
        </p:nvSpPr>
        <p:spPr bwMode="auto">
          <a:xfrm>
            <a:off x="359532" y="375506"/>
            <a:ext cx="8423640" cy="359388"/>
          </a:xfrm>
          <a:prstGeom prst="rect">
            <a:avLst/>
          </a:prstGeom>
          <a:noFill/>
          <a:ln>
            <a:noFill/>
          </a:ln>
        </p:spPr>
        <p:txBody>
          <a:bodyPr lIns="0" tIns="0" rIns="0" bIns="0"/>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1" normalizeH="0" baseline="0" noProof="0" dirty="0">
                <a:ln>
                  <a:noFill/>
                </a:ln>
                <a:solidFill>
                  <a:srgbClr val="003E6E"/>
                </a:solidFill>
                <a:effectLst/>
                <a:uLnTx/>
                <a:uFillTx/>
                <a:latin typeface="Arial"/>
                <a:cs typeface="Arial"/>
              </a:rPr>
              <a:t>Program-oriented Funding</a:t>
            </a:r>
            <a:endParaRPr kumimoji="0" lang="en-US" sz="2200" b="0" i="0" u="none" strike="noStrike" kern="0" cap="none" spc="-1" normalizeH="0" baseline="0" noProof="0" dirty="0">
              <a:ln>
                <a:noFill/>
              </a:ln>
              <a:solidFill>
                <a:srgbClr val="000000"/>
              </a:solidFill>
              <a:effectLst/>
              <a:uLnTx/>
              <a:uFillTx/>
              <a:latin typeface="Arial"/>
              <a:cs typeface="Arial"/>
            </a:endParaRPr>
          </a:p>
        </p:txBody>
      </p:sp>
      <p:sp>
        <p:nvSpPr>
          <p:cNvPr id="6" name="TextShape 2"/>
          <p:cNvSpPr>
            <a:spLocks/>
          </p:cNvSpPr>
          <p:nvPr/>
        </p:nvSpPr>
        <p:spPr bwMode="auto">
          <a:xfrm>
            <a:off x="359532" y="1347613"/>
            <a:ext cx="8423640" cy="2736305"/>
          </a:xfrm>
          <a:prstGeom prst="rect">
            <a:avLst/>
          </a:prstGeom>
          <a:noFill/>
          <a:ln>
            <a:noFill/>
          </a:ln>
        </p:spPr>
        <p:txBody>
          <a:bodyPr lIns="0" tIns="0" rIns="0" bIns="0"/>
          <a:lstStyle/>
          <a:p>
            <a:pPr marL="181080" marR="0" lvl="0" indent="-180719" algn="l" defTabSz="914400" eaLnBrk="1" fontAlgn="auto" latinLnBrk="0" hangingPunct="1">
              <a:lnSpc>
                <a:spcPct val="110000"/>
              </a:lnSpc>
              <a:spcBef>
                <a:spcPts val="1200"/>
              </a:spcBef>
              <a:spcAft>
                <a:spcPts val="0"/>
              </a:spcAft>
              <a:buClr>
                <a:srgbClr val="8CB423"/>
              </a:buClr>
              <a:buSzTx/>
              <a:buFont typeface="Wingdings"/>
              <a:buChar char=""/>
              <a:tabLst/>
              <a:defRPr/>
            </a:pPr>
            <a:r>
              <a:rPr kumimoji="0" lang="en-US" sz="1600" b="0" i="0" u="none" strike="noStrike" kern="0" cap="none" spc="-1" normalizeH="0" baseline="0" noProof="0" dirty="0">
                <a:ln>
                  <a:noFill/>
                </a:ln>
                <a:solidFill>
                  <a:srgbClr val="000000"/>
                </a:solidFill>
                <a:effectLst/>
                <a:uLnTx/>
                <a:uFillTx/>
                <a:latin typeface="Arial"/>
                <a:cs typeface="Arial"/>
              </a:rPr>
              <a:t>Research activities in 18 centers </a:t>
            </a:r>
            <a:br>
              <a:rPr kumimoji="0" lang="en-US" sz="1600" b="0" i="0" u="none" strike="noStrike" kern="0" cap="none" spc="-1" normalizeH="0" baseline="0" noProof="0" dirty="0">
                <a:ln>
                  <a:noFill/>
                </a:ln>
                <a:solidFill>
                  <a:srgbClr val="000000"/>
                </a:solidFill>
                <a:effectLst/>
                <a:uLnTx/>
                <a:uFillTx/>
                <a:latin typeface="Arial"/>
                <a:cs typeface="Arial"/>
              </a:rPr>
            </a:br>
            <a:r>
              <a:rPr kumimoji="0" lang="en-US" sz="1600" b="0" i="0" u="none" strike="noStrike" kern="0" cap="none" spc="-1" normalizeH="0" baseline="0" noProof="0" dirty="0">
                <a:ln>
                  <a:noFill/>
                </a:ln>
                <a:solidFill>
                  <a:srgbClr val="000000"/>
                </a:solidFill>
                <a:effectLst/>
                <a:uLnTx/>
                <a:uFillTx/>
                <a:latin typeface="Arial"/>
                <a:cs typeface="Arial"/>
              </a:rPr>
              <a:t>are organized in </a:t>
            </a:r>
            <a:r>
              <a:rPr kumimoji="0" lang="en-US" sz="1600" b="0" i="0" u="none" strike="noStrike" kern="0" cap="none" spc="0" normalizeH="0" baseline="0" noProof="0" dirty="0">
                <a:ln>
                  <a:noFill/>
                </a:ln>
                <a:solidFill>
                  <a:srgbClr val="005AA0"/>
                </a:solidFill>
                <a:effectLst/>
                <a:uLnTx/>
                <a:uFillTx/>
                <a:latin typeface="Arial"/>
                <a:cs typeface="Arial"/>
              </a:rPr>
              <a:t>long-term programs</a:t>
            </a:r>
            <a:r>
              <a:rPr kumimoji="0" lang="en-US" sz="1600" b="0" i="0" u="none" strike="noStrike" kern="0" cap="none" spc="-1" normalizeH="0" baseline="0" noProof="0" dirty="0">
                <a:ln>
                  <a:noFill/>
                </a:ln>
                <a:solidFill>
                  <a:srgbClr val="000000"/>
                </a:solidFill>
                <a:effectLst/>
                <a:uLnTx/>
                <a:uFillTx/>
                <a:latin typeface="Arial"/>
                <a:cs typeface="Arial"/>
              </a:rPr>
              <a:t>, </a:t>
            </a:r>
            <a:br>
              <a:rPr kumimoji="0" lang="en-US" sz="1600" b="0" i="0" u="none" strike="noStrike" kern="0" cap="none" spc="-1" normalizeH="0" baseline="0" noProof="0" dirty="0">
                <a:ln>
                  <a:noFill/>
                </a:ln>
                <a:solidFill>
                  <a:srgbClr val="000000"/>
                </a:solidFill>
                <a:effectLst/>
                <a:uLnTx/>
                <a:uFillTx/>
                <a:latin typeface="Arial"/>
                <a:cs typeface="Arial"/>
              </a:rPr>
            </a:br>
            <a:r>
              <a:rPr kumimoji="0" lang="en-US" sz="1600" b="0" i="0" u="none" strike="noStrike" kern="0" cap="none" spc="0" normalizeH="0" baseline="0" noProof="0" dirty="0">
                <a:ln>
                  <a:noFill/>
                </a:ln>
                <a:solidFill>
                  <a:prstClr val="black"/>
                </a:solidFill>
                <a:effectLst/>
                <a:uLnTx/>
                <a:uFillTx/>
                <a:latin typeface="Arial"/>
                <a:cs typeface="Arial"/>
              </a:rPr>
              <a:t>pooling unique research competences </a:t>
            </a:r>
            <a:br>
              <a:rPr kumimoji="0" lang="en-US" sz="1600" b="0" i="0" u="none" strike="noStrike" kern="0" cap="none" spc="0" normalizeH="0" baseline="0" noProof="0" dirty="0">
                <a:ln>
                  <a:noFill/>
                </a:ln>
                <a:solidFill>
                  <a:prstClr val="black"/>
                </a:solidFill>
                <a:effectLst/>
                <a:uLnTx/>
                <a:uFillTx/>
                <a:latin typeface="Arial"/>
                <a:cs typeface="Arial"/>
              </a:rPr>
            </a:br>
            <a:r>
              <a:rPr kumimoji="0" lang="en-US" sz="1600" b="0" i="0" u="none" strike="noStrike" kern="0" cap="none" spc="0" normalizeH="0" baseline="0" noProof="0" dirty="0">
                <a:ln>
                  <a:noFill/>
                </a:ln>
                <a:solidFill>
                  <a:prstClr val="black"/>
                </a:solidFill>
                <a:effectLst/>
                <a:uLnTx/>
                <a:uFillTx/>
                <a:latin typeface="Arial"/>
                <a:cs typeface="Arial"/>
              </a:rPr>
              <a:t>of the centers in a complementary </a:t>
            </a:r>
            <a:br>
              <a:rPr kumimoji="0" lang="en-US" sz="1600" b="0" i="0" u="none" strike="noStrike" kern="0" cap="none" spc="0" normalizeH="0" baseline="0" noProof="0" dirty="0">
                <a:ln>
                  <a:noFill/>
                </a:ln>
                <a:solidFill>
                  <a:prstClr val="black"/>
                </a:solidFill>
                <a:effectLst/>
                <a:uLnTx/>
                <a:uFillTx/>
                <a:latin typeface="Arial"/>
                <a:cs typeface="Arial"/>
              </a:rPr>
            </a:br>
            <a:r>
              <a:rPr kumimoji="0" lang="en-US" sz="1600" b="0" i="0" u="none" strike="noStrike" kern="0" cap="none" spc="0" normalizeH="0" baseline="0" noProof="0" dirty="0">
                <a:ln>
                  <a:noFill/>
                </a:ln>
                <a:solidFill>
                  <a:prstClr val="black"/>
                </a:solidFill>
                <a:effectLst/>
                <a:uLnTx/>
                <a:uFillTx/>
                <a:latin typeface="Arial"/>
                <a:cs typeface="Arial"/>
              </a:rPr>
              <a:t>approach to jointly tackle long-term </a:t>
            </a:r>
            <a:br>
              <a:rPr kumimoji="0" lang="en-US" sz="1600" b="0" i="0" u="none" strike="noStrike" kern="0" cap="none" spc="0" normalizeH="0" baseline="0" noProof="0" dirty="0">
                <a:ln>
                  <a:noFill/>
                </a:ln>
                <a:solidFill>
                  <a:prstClr val="black"/>
                </a:solidFill>
                <a:effectLst/>
                <a:uLnTx/>
                <a:uFillTx/>
                <a:latin typeface="Arial"/>
                <a:cs typeface="Arial"/>
              </a:rPr>
            </a:br>
            <a:r>
              <a:rPr kumimoji="0" lang="en-US" sz="1600" b="0" i="0" u="none" strike="noStrike" kern="0" cap="none" spc="0" normalizeH="0" baseline="0" noProof="0" dirty="0">
                <a:ln>
                  <a:noFill/>
                </a:ln>
                <a:solidFill>
                  <a:prstClr val="black"/>
                </a:solidFill>
                <a:effectLst/>
                <a:uLnTx/>
                <a:uFillTx/>
                <a:latin typeface="Arial"/>
                <a:cs typeface="Arial"/>
              </a:rPr>
              <a:t>challenges with a </a:t>
            </a:r>
            <a:r>
              <a:rPr kumimoji="0" lang="en-US" sz="1600" b="0" i="0" u="none" strike="noStrike" kern="0" cap="none" spc="0" normalizeH="0" baseline="0" noProof="0" dirty="0">
                <a:ln>
                  <a:noFill/>
                </a:ln>
                <a:solidFill>
                  <a:srgbClr val="005AA0"/>
                </a:solidFill>
                <a:effectLst/>
                <a:uLnTx/>
                <a:uFillTx/>
                <a:latin typeface="Arial"/>
                <a:cs typeface="Arial"/>
              </a:rPr>
              <a:t>strategic</a:t>
            </a:r>
            <a:r>
              <a:rPr kumimoji="0" lang="en-US" sz="1600" b="0" i="0" u="none" strike="noStrike" kern="0" cap="none" spc="0" normalizeH="0" baseline="0" noProof="0" dirty="0">
                <a:ln>
                  <a:noFill/>
                </a:ln>
                <a:solidFill>
                  <a:prstClr val="black"/>
                </a:solidFill>
                <a:effectLst/>
                <a:uLnTx/>
                <a:uFillTx/>
                <a:latin typeface="Arial"/>
                <a:cs typeface="Arial"/>
              </a:rPr>
              <a:t> </a:t>
            </a:r>
            <a:r>
              <a:rPr kumimoji="0" lang="en-US" sz="1600" b="0" i="0" u="none" strike="noStrike" kern="0" cap="none" spc="0" normalizeH="0" baseline="0" noProof="0" dirty="0">
                <a:ln>
                  <a:noFill/>
                </a:ln>
                <a:solidFill>
                  <a:srgbClr val="005AA0"/>
                </a:solidFill>
                <a:effectLst/>
                <a:uLnTx/>
                <a:uFillTx/>
                <a:latin typeface="Arial"/>
                <a:cs typeface="Arial"/>
              </a:rPr>
              <a:t>focus</a:t>
            </a:r>
            <a:r>
              <a:rPr kumimoji="0" lang="en-US" sz="1600" b="0" i="0" u="none" strike="noStrike" kern="0" cap="none" spc="0" normalizeH="0" baseline="0" noProof="0" dirty="0">
                <a:ln>
                  <a:noFill/>
                </a:ln>
                <a:solidFill>
                  <a:prstClr val="black"/>
                </a:solidFill>
                <a:effectLst/>
                <a:uLnTx/>
                <a:uFillTx/>
                <a:latin typeface="Arial"/>
                <a:cs typeface="Arial"/>
              </a:rPr>
              <a:t> </a:t>
            </a:r>
          </a:p>
          <a:p>
            <a:pPr marL="181080" marR="0" lvl="0" indent="-180720" algn="l" defTabSz="914400" eaLnBrk="1" fontAlgn="auto" latinLnBrk="0" hangingPunct="1">
              <a:lnSpc>
                <a:spcPct val="110000"/>
              </a:lnSpc>
              <a:spcBef>
                <a:spcPts val="1800"/>
              </a:spcBef>
              <a:spcAft>
                <a:spcPts val="0"/>
              </a:spcAft>
              <a:buClr>
                <a:srgbClr val="8CB423"/>
              </a:buClr>
              <a:buSzTx/>
              <a:buFont typeface="Wingdings" charset="2"/>
              <a:buChar char=""/>
              <a:tabLst/>
              <a:defRPr/>
            </a:pPr>
            <a:r>
              <a:rPr kumimoji="0" lang="en-US" sz="1600" b="0" i="0" u="none" strike="noStrike" kern="0" cap="none" spc="0" normalizeH="0" baseline="0" noProof="0" dirty="0">
                <a:ln>
                  <a:noFill/>
                </a:ln>
                <a:solidFill>
                  <a:prstClr val="black"/>
                </a:solidFill>
                <a:effectLst/>
                <a:uLnTx/>
                <a:uFillTx/>
                <a:latin typeface="Arial"/>
                <a:cs typeface="Arial"/>
              </a:rPr>
              <a:t>Provision of </a:t>
            </a:r>
            <a:r>
              <a:rPr kumimoji="0" lang="en-US" sz="1600" b="0" i="0" u="none" strike="noStrike" kern="0" cap="none" spc="0" normalizeH="0" baseline="0" noProof="0" dirty="0">
                <a:ln>
                  <a:noFill/>
                </a:ln>
                <a:solidFill>
                  <a:srgbClr val="005AA0"/>
                </a:solidFill>
                <a:effectLst/>
                <a:uLnTx/>
                <a:uFillTx/>
                <a:latin typeface="Arial"/>
                <a:cs typeface="Arial"/>
              </a:rPr>
              <a:t>large-scale scientific </a:t>
            </a:r>
            <a:br>
              <a:rPr kumimoji="0" lang="en-US" sz="1600" b="0" i="0" u="none" strike="noStrike" kern="0" cap="none" spc="0" normalizeH="0" baseline="0" noProof="0" dirty="0">
                <a:ln>
                  <a:noFill/>
                </a:ln>
                <a:solidFill>
                  <a:srgbClr val="005AA0"/>
                </a:solidFill>
                <a:effectLst/>
                <a:uLnTx/>
                <a:uFillTx/>
                <a:latin typeface="Arial"/>
                <a:cs typeface="Arial"/>
              </a:rPr>
            </a:br>
            <a:r>
              <a:rPr kumimoji="0" lang="en-US" sz="1600" b="0" i="0" u="none" strike="noStrike" kern="0" cap="none" spc="0" normalizeH="0" baseline="0" noProof="0" dirty="0">
                <a:ln>
                  <a:noFill/>
                </a:ln>
                <a:solidFill>
                  <a:srgbClr val="005AA0"/>
                </a:solidFill>
                <a:effectLst/>
                <a:uLnTx/>
                <a:uFillTx/>
                <a:latin typeface="Arial"/>
                <a:cs typeface="Arial"/>
              </a:rPr>
              <a:t>equipment and platforms </a:t>
            </a:r>
            <a:r>
              <a:rPr kumimoji="0" lang="en-US" sz="1600" b="0" i="0" u="none" strike="noStrike" kern="0" cap="none" spc="0" normalizeH="0" baseline="0" noProof="0" dirty="0">
                <a:ln>
                  <a:noFill/>
                </a:ln>
                <a:solidFill>
                  <a:prstClr val="black"/>
                </a:solidFill>
                <a:effectLst/>
                <a:uLnTx/>
                <a:uFillTx/>
                <a:latin typeface="Arial"/>
                <a:cs typeface="Arial"/>
              </a:rPr>
              <a:t>for international scientific user communities (“</a:t>
            </a:r>
            <a:r>
              <a:rPr kumimoji="0" lang="en-US" sz="1600" b="0" i="0" u="none" strike="noStrike" kern="0" cap="none" spc="0" normalizeH="0" baseline="0" noProof="0" dirty="0">
                <a:ln>
                  <a:noFill/>
                </a:ln>
                <a:solidFill>
                  <a:srgbClr val="005AA0"/>
                </a:solidFill>
                <a:effectLst/>
                <a:uLnTx/>
                <a:uFillTx/>
                <a:latin typeface="Arial"/>
                <a:cs typeface="Arial"/>
              </a:rPr>
              <a:t>user facilities</a:t>
            </a:r>
            <a:r>
              <a:rPr kumimoji="0" lang="en-US" sz="1600" b="0" i="0" u="none" strike="noStrike" kern="0" cap="none" spc="0" normalizeH="0" baseline="0" noProof="0" dirty="0">
                <a:ln>
                  <a:noFill/>
                </a:ln>
                <a:solidFill>
                  <a:prstClr val="black"/>
                </a:solidFill>
                <a:effectLst/>
                <a:uLnTx/>
                <a:uFillTx/>
                <a:latin typeface="Arial"/>
                <a:cs typeface="Arial"/>
              </a:rPr>
              <a:t>”)</a:t>
            </a:r>
          </a:p>
        </p:txBody>
      </p:sp>
      <p:sp>
        <p:nvSpPr>
          <p:cNvPr id="3" name="Textfeld 2"/>
          <p:cNvSpPr txBox="1"/>
          <p:nvPr/>
        </p:nvSpPr>
        <p:spPr>
          <a:xfrm>
            <a:off x="359532" y="3881946"/>
            <a:ext cx="8423640" cy="634020"/>
          </a:xfrm>
          <a:prstGeom prst="rect">
            <a:avLst/>
          </a:prstGeom>
          <a:solidFill>
            <a:schemeClr val="accent3">
              <a:lumMod val="20000"/>
              <a:lumOff val="80000"/>
            </a:schemeClr>
          </a:solidFill>
        </p:spPr>
        <p:txBody>
          <a:bodyPr wrap="square" rtlCol="0">
            <a:spAutoFit/>
          </a:bodyPr>
          <a:lstStyle/>
          <a:p>
            <a:pPr marL="360" marR="0" lvl="0" indent="0" algn="l" defTabSz="914400" eaLnBrk="1" fontAlgn="auto" latinLnBrk="0" hangingPunct="1">
              <a:lnSpc>
                <a:spcPct val="110000"/>
              </a:lnSpc>
              <a:spcBef>
                <a:spcPts val="1800"/>
              </a:spcBef>
              <a:spcAft>
                <a:spcPts val="0"/>
              </a:spcAft>
              <a:buClr>
                <a:srgbClr val="8CB423"/>
              </a:buClr>
              <a:buSzTx/>
              <a:buFontTx/>
              <a:buNone/>
              <a:tabLst/>
              <a:defRPr/>
            </a:pPr>
            <a:r>
              <a:rPr kumimoji="0" lang="en-US" sz="1600" b="0" i="0" u="none" strike="noStrike" kern="0" cap="none" spc="-1" normalizeH="0" baseline="0" noProof="0" dirty="0">
                <a:ln>
                  <a:noFill/>
                </a:ln>
                <a:solidFill>
                  <a:srgbClr val="000000"/>
                </a:solidFill>
                <a:effectLst/>
                <a:uLnTx/>
                <a:uFillTx/>
                <a:latin typeface="Arial"/>
                <a:cs typeface="Arial"/>
              </a:rPr>
              <a:t>PoF provides the </a:t>
            </a:r>
            <a:r>
              <a:rPr kumimoji="0" lang="en-US" sz="1600" b="0" i="0" u="none" strike="noStrike" kern="0" cap="none" spc="0" normalizeH="0" baseline="0" noProof="0" dirty="0">
                <a:ln>
                  <a:noFill/>
                </a:ln>
                <a:solidFill>
                  <a:srgbClr val="005AA0"/>
                </a:solidFill>
                <a:effectLst/>
                <a:uLnTx/>
                <a:uFillTx/>
                <a:latin typeface="Arial"/>
                <a:cs typeface="Arial"/>
              </a:rPr>
              <a:t>financial, strategic and scientific framework </a:t>
            </a:r>
            <a:r>
              <a:rPr kumimoji="0" lang="en-US" sz="1600" b="0" i="0" u="none" strike="noStrike" kern="0" cap="none" spc="-1" normalizeH="0" baseline="0" noProof="0" dirty="0">
                <a:ln>
                  <a:noFill/>
                </a:ln>
                <a:solidFill>
                  <a:srgbClr val="000000"/>
                </a:solidFill>
                <a:effectLst/>
                <a:uLnTx/>
                <a:uFillTx/>
                <a:latin typeface="Arial"/>
                <a:cs typeface="Arial"/>
              </a:rPr>
              <a:t>for coherent multi-year research programs within each research field.</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937" y="1131590"/>
            <a:ext cx="4578235" cy="2200795"/>
          </a:xfrm>
          <a:prstGeom prst="rect">
            <a:avLst/>
          </a:prstGeom>
        </p:spPr>
      </p:pic>
    </p:spTree>
    <p:extLst>
      <p:ext uri="{BB962C8B-B14F-4D97-AF65-F5344CB8AC3E}">
        <p14:creationId xmlns:p14="http://schemas.microsoft.com/office/powerpoint/2010/main" val="403480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1">
            <a:extLst>
              <a:ext uri="{FF2B5EF4-FFF2-40B4-BE49-F238E27FC236}">
                <a16:creationId xmlns:a16="http://schemas.microsoft.com/office/drawing/2014/main" id="{8C641B5C-2C8B-4584-B850-B4F03F2A2196}"/>
              </a:ext>
            </a:extLst>
          </p:cNvPr>
          <p:cNvSpPr>
            <a:spLocks noGrp="1"/>
          </p:cNvSpPr>
          <p:nvPr>
            <p:ph type="title"/>
          </p:nvPr>
        </p:nvSpPr>
        <p:spPr>
          <a:xfrm>
            <a:off x="228522" y="212427"/>
            <a:ext cx="8784000" cy="281656"/>
          </a:xfrm>
        </p:spPr>
        <p:txBody>
          <a:bodyPr>
            <a:normAutofit fontScale="90000"/>
          </a:bodyPr>
          <a:lstStyle/>
          <a:p>
            <a:pPr algn="ctr">
              <a:spcAft>
                <a:spcPts val="225"/>
              </a:spcAft>
            </a:pPr>
            <a:r>
              <a:rPr lang="de-DE" sz="2400" dirty="0"/>
              <a:t>MT???: Frontiers in Optical Science and Technology</a:t>
            </a:r>
            <a:endParaRPr lang="de-DE" sz="2400" dirty="0">
              <a:solidFill>
                <a:srgbClr val="005488"/>
              </a:solidFill>
            </a:endParaRPr>
          </a:p>
        </p:txBody>
      </p:sp>
      <p:sp>
        <p:nvSpPr>
          <p:cNvPr id="19" name="Foliennummernplatzhalter 9">
            <a:extLst>
              <a:ext uri="{FF2B5EF4-FFF2-40B4-BE49-F238E27FC236}">
                <a16:creationId xmlns:a16="http://schemas.microsoft.com/office/drawing/2014/main" id="{577C3839-44E9-493F-BFC4-2F1AD69C138B}"/>
              </a:ext>
            </a:extLst>
          </p:cNvPr>
          <p:cNvSpPr>
            <a:spLocks noGrp="1"/>
          </p:cNvSpPr>
          <p:nvPr>
            <p:ph type="sldNum" sz="quarter" idx="4"/>
          </p:nvPr>
        </p:nvSpPr>
        <p:spPr>
          <a:xfrm>
            <a:off x="642286" y="5006750"/>
            <a:ext cx="64120" cy="138499"/>
          </a:xfrm>
        </p:spPr>
        <p:txBody>
          <a:bodyPr/>
          <a:lstStyle/>
          <a:p>
            <a:pPr defTabSz="914378">
              <a:defRPr/>
            </a:pPr>
            <a:fld id="{EA7858BA-97FF-467B-88B5-B4FF2FCC31FE}" type="slidenum">
              <a:rPr lang="de-DE">
                <a:solidFill>
                  <a:prstClr val="white"/>
                </a:solidFill>
                <a:latin typeface="Arial"/>
              </a:rPr>
              <a:pPr defTabSz="914378">
                <a:defRPr/>
              </a:pPr>
              <a:t>20</a:t>
            </a:fld>
            <a:endParaRPr lang="de-DE" dirty="0">
              <a:solidFill>
                <a:prstClr val="white"/>
              </a:solidFill>
              <a:latin typeface="Arial"/>
            </a:endParaRPr>
          </a:p>
        </p:txBody>
      </p:sp>
      <p:pic>
        <p:nvPicPr>
          <p:cNvPr id="20" name="Grafik 47">
            <a:extLst>
              <a:ext uri="{FF2B5EF4-FFF2-40B4-BE49-F238E27FC236}">
                <a16:creationId xmlns:a16="http://schemas.microsoft.com/office/drawing/2014/main" id="{7EFF8B8B-5E9C-4643-B204-56379DB2E6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098" y="4856316"/>
            <a:ext cx="1073123" cy="307723"/>
          </a:xfrm>
          <a:prstGeom prst="rect">
            <a:avLst/>
          </a:prstGeom>
        </p:spPr>
      </p:pic>
      <p:sp>
        <p:nvSpPr>
          <p:cNvPr id="3" name="Rectangle 2">
            <a:extLst>
              <a:ext uri="{FF2B5EF4-FFF2-40B4-BE49-F238E27FC236}">
                <a16:creationId xmlns:a16="http://schemas.microsoft.com/office/drawing/2014/main" id="{9F8720A3-8CB3-FF99-B735-715DBCA53418}"/>
              </a:ext>
            </a:extLst>
          </p:cNvPr>
          <p:cNvSpPr/>
          <p:nvPr/>
        </p:nvSpPr>
        <p:spPr>
          <a:xfrm>
            <a:off x="3190007" y="685796"/>
            <a:ext cx="2795155" cy="402504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Optical Components and Materials</a:t>
            </a:r>
          </a:p>
          <a:p>
            <a:pPr algn="ctr"/>
            <a:endParaRPr lang="en-DE" sz="1350" dirty="0"/>
          </a:p>
          <a:p>
            <a:pPr marL="214313" indent="-214313">
              <a:buFont typeface="Arial" panose="020B0604020202020204" pitchFamily="34" charset="0"/>
              <a:buChar char="•"/>
            </a:pPr>
            <a:r>
              <a:rPr lang="en-DE" sz="1350" dirty="0"/>
              <a:t>Organic Nonlinear Optics</a:t>
            </a:r>
          </a:p>
          <a:p>
            <a:pPr marL="214313" indent="-214313">
              <a:buFont typeface="Arial" panose="020B0604020202020204" pitchFamily="34" charset="0"/>
              <a:buChar char="•"/>
            </a:pPr>
            <a:r>
              <a:rPr lang="en-DE" sz="1350" dirty="0"/>
              <a:t>Photovoltaics</a:t>
            </a:r>
          </a:p>
          <a:p>
            <a:pPr marL="214313" indent="-214313">
              <a:buFont typeface="Arial" panose="020B0604020202020204" pitchFamily="34" charset="0"/>
              <a:buChar char="•"/>
            </a:pPr>
            <a:r>
              <a:rPr lang="en-DE" sz="1350" dirty="0"/>
              <a:t>Electro-Optics </a:t>
            </a:r>
          </a:p>
          <a:p>
            <a:pPr marL="214313" indent="-214313">
              <a:buFont typeface="Arial" panose="020B0604020202020204" pitchFamily="34" charset="0"/>
              <a:buChar char="•"/>
            </a:pPr>
            <a:r>
              <a:rPr lang="en-DE" sz="1350" dirty="0"/>
              <a:t>Integrated Optics</a:t>
            </a:r>
          </a:p>
          <a:p>
            <a:pPr marL="214313" indent="-214313">
              <a:buFont typeface="Arial" panose="020B0604020202020204" pitchFamily="34" charset="0"/>
              <a:buChar char="•"/>
            </a:pPr>
            <a:r>
              <a:rPr lang="en-DE" sz="1350" dirty="0"/>
              <a:t>X-ray Optics</a:t>
            </a:r>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endParaRPr lang="en-DE" sz="1350" dirty="0"/>
          </a:p>
          <a:p>
            <a:pPr algn="ctr"/>
            <a:endParaRPr lang="en-DE" sz="1350" dirty="0"/>
          </a:p>
          <a:p>
            <a:pPr algn="ctr"/>
            <a:endParaRPr lang="en-DE" sz="1350" dirty="0"/>
          </a:p>
          <a:p>
            <a:pPr algn="ctr"/>
            <a:endParaRPr lang="en-DE" sz="1350" dirty="0"/>
          </a:p>
        </p:txBody>
      </p:sp>
      <p:sp>
        <p:nvSpPr>
          <p:cNvPr id="4" name="Rectangle 3">
            <a:extLst>
              <a:ext uri="{FF2B5EF4-FFF2-40B4-BE49-F238E27FC236}">
                <a16:creationId xmlns:a16="http://schemas.microsoft.com/office/drawing/2014/main" id="{BC77C0D3-9EC7-238B-4507-52D444875C23}"/>
              </a:ext>
            </a:extLst>
          </p:cNvPr>
          <p:cNvSpPr/>
          <p:nvPr/>
        </p:nvSpPr>
        <p:spPr>
          <a:xfrm>
            <a:off x="6155020" y="685796"/>
            <a:ext cx="2795155" cy="402504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a:p>
            <a:pPr algn="ctr"/>
            <a:r>
              <a:rPr lang="en-DE" dirty="0"/>
              <a:t>Optical Systems and Applications</a:t>
            </a:r>
          </a:p>
          <a:p>
            <a:pPr algn="ctr"/>
            <a:endParaRPr lang="en-DE" sz="1350" dirty="0"/>
          </a:p>
          <a:p>
            <a:pPr marL="214313" indent="-214313">
              <a:buFont typeface="Arial" panose="020B0604020202020204" pitchFamily="34" charset="0"/>
              <a:buChar char="•"/>
            </a:pPr>
            <a:r>
              <a:rPr lang="en-DE" sz="1350" dirty="0"/>
              <a:t>Biomedical Optics</a:t>
            </a:r>
          </a:p>
          <a:p>
            <a:pPr marL="214313" indent="-214313">
              <a:buFont typeface="Arial" panose="020B0604020202020204" pitchFamily="34" charset="0"/>
              <a:buChar char="•"/>
            </a:pPr>
            <a:r>
              <a:rPr lang="en-DE" sz="1350" dirty="0"/>
              <a:t>Ultrawideband Signal Processing</a:t>
            </a:r>
          </a:p>
          <a:p>
            <a:pPr marL="214313" indent="-214313">
              <a:buFont typeface="Arial" panose="020B0604020202020204" pitchFamily="34" charset="0"/>
              <a:buChar char="•"/>
            </a:pPr>
            <a:r>
              <a:rPr lang="en-DE" sz="1350" dirty="0"/>
              <a:t>Photonic Qunatum Technolgies</a:t>
            </a:r>
          </a:p>
          <a:p>
            <a:pPr marL="214313" indent="-214313">
              <a:buFont typeface="Arial" panose="020B0604020202020204" pitchFamily="34" charset="0"/>
              <a:buChar char="•"/>
            </a:pPr>
            <a:r>
              <a:rPr lang="en-DE" sz="1350" dirty="0"/>
              <a:t>Imaging and Microscopy</a:t>
            </a:r>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pPr algn="ctr"/>
            <a:endParaRPr lang="en-DE" sz="1350" dirty="0"/>
          </a:p>
          <a:p>
            <a:pPr algn="ctr"/>
            <a:endParaRPr lang="en-DE" sz="1350" dirty="0"/>
          </a:p>
        </p:txBody>
      </p:sp>
      <p:sp>
        <p:nvSpPr>
          <p:cNvPr id="5" name="Rectangle 4">
            <a:extLst>
              <a:ext uri="{FF2B5EF4-FFF2-40B4-BE49-F238E27FC236}">
                <a16:creationId xmlns:a16="http://schemas.microsoft.com/office/drawing/2014/main" id="{657B68C5-2C47-2D2B-539F-5FCBCA1F7226}"/>
              </a:ext>
            </a:extLst>
          </p:cNvPr>
          <p:cNvSpPr/>
          <p:nvPr/>
        </p:nvSpPr>
        <p:spPr>
          <a:xfrm>
            <a:off x="228522" y="685796"/>
            <a:ext cx="2795155" cy="402504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Photon Sources</a:t>
            </a:r>
          </a:p>
          <a:p>
            <a:pPr algn="ctr"/>
            <a:endParaRPr lang="en-DE" sz="1350" dirty="0"/>
          </a:p>
          <a:p>
            <a:pPr marL="214313" indent="-214313">
              <a:buFont typeface="Arial" panose="020B0604020202020204" pitchFamily="34" charset="0"/>
              <a:buChar char="•"/>
            </a:pPr>
            <a:r>
              <a:rPr lang="en-DE" sz="1350" dirty="0"/>
              <a:t>High Energy &amp; High Power Lasers</a:t>
            </a:r>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r>
              <a:rPr lang="en-DE" sz="1350" dirty="0"/>
              <a:t>Ultrafast Sources</a:t>
            </a:r>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r>
              <a:rPr lang="en-DE" sz="1350" dirty="0"/>
              <a:t>EUV- Sources</a:t>
            </a:r>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pPr marL="214313" indent="-214313">
              <a:buFont typeface="Arial" panose="020B0604020202020204" pitchFamily="34" charset="0"/>
              <a:buChar char="•"/>
            </a:pPr>
            <a:endParaRPr lang="en-DE" sz="1350" dirty="0"/>
          </a:p>
          <a:p>
            <a:pPr algn="ctr"/>
            <a:endParaRPr lang="en-DE" sz="1350" dirty="0"/>
          </a:p>
          <a:p>
            <a:pPr algn="ctr"/>
            <a:endParaRPr lang="en-DE" sz="1350" dirty="0"/>
          </a:p>
          <a:p>
            <a:pPr algn="ctr"/>
            <a:endParaRPr lang="en-DE" sz="1350" dirty="0"/>
          </a:p>
        </p:txBody>
      </p:sp>
    </p:spTree>
    <p:extLst>
      <p:ext uri="{BB962C8B-B14F-4D97-AF65-F5344CB8AC3E}">
        <p14:creationId xmlns:p14="http://schemas.microsoft.com/office/powerpoint/2010/main" val="220292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E59DC23-1D7B-A3C6-A5D4-C81EB17ABA0D}"/>
              </a:ext>
            </a:extLst>
          </p:cNvPr>
          <p:cNvPicPr>
            <a:picLocks noChangeAspect="1"/>
          </p:cNvPicPr>
          <p:nvPr/>
        </p:nvPicPr>
        <p:blipFill rotWithShape="1">
          <a:blip r:embed="rId3"/>
          <a:srcRect b="19340"/>
          <a:stretch/>
        </p:blipFill>
        <p:spPr>
          <a:xfrm>
            <a:off x="933217" y="627534"/>
            <a:ext cx="7277566" cy="4148748"/>
          </a:xfrm>
          <a:prstGeom prst="rect">
            <a:avLst/>
          </a:prstGeom>
        </p:spPr>
      </p:pic>
      <p:sp>
        <p:nvSpPr>
          <p:cNvPr id="2" name="Titel 1">
            <a:extLst>
              <a:ext uri="{FF2B5EF4-FFF2-40B4-BE49-F238E27FC236}">
                <a16:creationId xmlns:a16="http://schemas.microsoft.com/office/drawing/2014/main" id="{AA3662A1-8A5B-712B-DE4F-3EB4CC10A082}"/>
              </a:ext>
            </a:extLst>
          </p:cNvPr>
          <p:cNvSpPr txBox="1">
            <a:spLocks/>
          </p:cNvSpPr>
          <p:nvPr/>
        </p:nvSpPr>
        <p:spPr>
          <a:xfrm>
            <a:off x="556059" y="-114238"/>
            <a:ext cx="8784000" cy="1000625"/>
          </a:xfrm>
          <a:prstGeom prst="rect">
            <a:avLst/>
          </a:prstGeom>
        </p:spPr>
        <p:txBody>
          <a:bodyPr vert="horz" lIns="0" tIns="0" rIns="0" bIns="0" rtlCol="0" anchor="t" anchorCtr="0">
            <a:noAutofit/>
          </a:bodyPr>
          <a:lstStyle>
            <a:lvl1pPr algn="l" defTabSz="1219170" rtl="0" eaLnBrk="1" latinLnBrk="0" hangingPunct="1">
              <a:spcBef>
                <a:spcPct val="0"/>
              </a:spcBef>
              <a:buNone/>
              <a:defRPr sz="2933" b="1" kern="1200" cap="all" baseline="0">
                <a:solidFill>
                  <a:schemeClr val="accent1"/>
                </a:solidFill>
                <a:latin typeface="+mj-lt"/>
                <a:ea typeface="+mj-ea"/>
                <a:cs typeface="+mj-cs"/>
              </a:defRPr>
            </a:lvl1pPr>
          </a:lstStyle>
          <a:p>
            <a:endParaRPr lang="de-DE" sz="2800" kern="0" dirty="0">
              <a:solidFill>
                <a:srgbClr val="004781"/>
              </a:solidFill>
              <a:latin typeface="Arial" panose="020B0604020202020204" pitchFamily="34" charset="0"/>
              <a:ea typeface="Times New Roman" panose="02020603050405020304" pitchFamily="18" charset="0"/>
              <a:cs typeface="Arial" panose="020B0604020202020204" pitchFamily="34" charset="0"/>
            </a:endParaRPr>
          </a:p>
          <a:p>
            <a:r>
              <a:rPr lang="de-DE" sz="2800" kern="0" dirty="0">
                <a:solidFill>
                  <a:srgbClr val="004781"/>
                </a:solidFill>
                <a:latin typeface="Arial" panose="020B0604020202020204" pitchFamily="34" charset="0"/>
                <a:ea typeface="Times New Roman" panose="02020603050405020304" pitchFamily="18" charset="0"/>
                <a:cs typeface="Arial" panose="020B0604020202020204" pitchFamily="34" charset="0"/>
              </a:rPr>
              <a:t>IS FUSION a NEW TOPIC?</a:t>
            </a:r>
            <a:endParaRPr lang="en-US" sz="2800" dirty="0">
              <a:solidFill>
                <a:srgbClr val="004781"/>
              </a:solidFill>
            </a:endParaRPr>
          </a:p>
        </p:txBody>
      </p:sp>
    </p:spTree>
    <p:extLst>
      <p:ext uri="{BB962C8B-B14F-4D97-AF65-F5344CB8AC3E}">
        <p14:creationId xmlns:p14="http://schemas.microsoft.com/office/powerpoint/2010/main" val="21956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73438-87F0-444D-D53B-BD0109A5A369}"/>
              </a:ext>
            </a:extLst>
          </p:cNvPr>
          <p:cNvSpPr>
            <a:spLocks noGrp="1"/>
          </p:cNvSpPr>
          <p:nvPr>
            <p:ph type="title"/>
          </p:nvPr>
        </p:nvSpPr>
        <p:spPr/>
        <p:txBody>
          <a:bodyPr>
            <a:normAutofit fontScale="90000"/>
          </a:bodyPr>
          <a:lstStyle/>
          <a:p>
            <a:r>
              <a:rPr lang="de-DE" dirty="0">
                <a:latin typeface="Arial" panose="020B0604020202020204" pitchFamily="34" charset="0"/>
              </a:rPr>
              <a:t>Bericht vom Treffen der </a:t>
            </a:r>
            <a:r>
              <a:rPr lang="de-DE" dirty="0" err="1">
                <a:latin typeface="Arial" panose="020B0604020202020204" pitchFamily="34" charset="0"/>
              </a:rPr>
              <a:t>PoF</a:t>
            </a:r>
            <a:r>
              <a:rPr lang="de-DE" dirty="0">
                <a:latin typeface="Arial" panose="020B0604020202020204" pitchFamily="34" charset="0"/>
              </a:rPr>
              <a:t>-Arbeitsgruppen</a:t>
            </a:r>
            <a:br>
              <a:rPr lang="de-DE" dirty="0">
                <a:latin typeface="Arial" panose="020B0604020202020204" pitchFamily="34" charset="0"/>
              </a:rPr>
            </a:br>
            <a:endParaRPr lang="en-US" dirty="0"/>
          </a:p>
        </p:txBody>
      </p:sp>
      <p:pic>
        <p:nvPicPr>
          <p:cNvPr id="7" name="Grafik 6">
            <a:extLst>
              <a:ext uri="{FF2B5EF4-FFF2-40B4-BE49-F238E27FC236}">
                <a16:creationId xmlns:a16="http://schemas.microsoft.com/office/drawing/2014/main" id="{8A1C3589-87E3-67C4-7B49-BEEFD5696DD2}"/>
              </a:ext>
            </a:extLst>
          </p:cNvPr>
          <p:cNvPicPr>
            <a:picLocks noChangeAspect="1"/>
          </p:cNvPicPr>
          <p:nvPr/>
        </p:nvPicPr>
        <p:blipFill>
          <a:blip r:embed="rId3"/>
          <a:stretch>
            <a:fillRect/>
          </a:stretch>
        </p:blipFill>
        <p:spPr>
          <a:xfrm>
            <a:off x="507205" y="718234"/>
            <a:ext cx="6821585" cy="3453716"/>
          </a:xfrm>
          <a:prstGeom prst="rect">
            <a:avLst/>
          </a:prstGeom>
        </p:spPr>
      </p:pic>
    </p:spTree>
    <p:extLst>
      <p:ext uri="{BB962C8B-B14F-4D97-AF65-F5344CB8AC3E}">
        <p14:creationId xmlns:p14="http://schemas.microsoft.com/office/powerpoint/2010/main" val="183347506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73438-87F0-444D-D53B-BD0109A5A369}"/>
              </a:ext>
            </a:extLst>
          </p:cNvPr>
          <p:cNvSpPr>
            <a:spLocks noGrp="1"/>
          </p:cNvSpPr>
          <p:nvPr>
            <p:ph type="title"/>
          </p:nvPr>
        </p:nvSpPr>
        <p:spPr/>
        <p:txBody>
          <a:bodyPr>
            <a:normAutofit fontScale="90000"/>
          </a:bodyPr>
          <a:lstStyle/>
          <a:p>
            <a:r>
              <a:rPr lang="de-DE" dirty="0">
                <a:latin typeface="Arial" panose="020B0604020202020204" pitchFamily="34" charset="0"/>
              </a:rPr>
              <a:t>Bericht vom Treffen der </a:t>
            </a:r>
            <a:r>
              <a:rPr lang="de-DE" dirty="0" err="1">
                <a:latin typeface="Arial" panose="020B0604020202020204" pitchFamily="34" charset="0"/>
              </a:rPr>
              <a:t>PoF</a:t>
            </a:r>
            <a:r>
              <a:rPr lang="de-DE" dirty="0">
                <a:latin typeface="Arial" panose="020B0604020202020204" pitchFamily="34" charset="0"/>
              </a:rPr>
              <a:t>-Arbeitsgruppen</a:t>
            </a:r>
            <a:br>
              <a:rPr lang="de-DE" dirty="0">
                <a:latin typeface="Arial" panose="020B0604020202020204" pitchFamily="34" charset="0"/>
              </a:rPr>
            </a:br>
            <a:endParaRPr lang="en-US" dirty="0"/>
          </a:p>
        </p:txBody>
      </p:sp>
      <p:pic>
        <p:nvPicPr>
          <p:cNvPr id="5" name="Grafik 4">
            <a:extLst>
              <a:ext uri="{FF2B5EF4-FFF2-40B4-BE49-F238E27FC236}">
                <a16:creationId xmlns:a16="http://schemas.microsoft.com/office/drawing/2014/main" id="{D5EF38E4-5260-7DDB-3900-B22D88DE3703}"/>
              </a:ext>
            </a:extLst>
          </p:cNvPr>
          <p:cNvPicPr>
            <a:picLocks noChangeAspect="1"/>
          </p:cNvPicPr>
          <p:nvPr/>
        </p:nvPicPr>
        <p:blipFill>
          <a:blip r:embed="rId3"/>
          <a:stretch>
            <a:fillRect/>
          </a:stretch>
        </p:blipFill>
        <p:spPr>
          <a:xfrm>
            <a:off x="359999" y="591531"/>
            <a:ext cx="7250906" cy="4072652"/>
          </a:xfrm>
          <a:prstGeom prst="rect">
            <a:avLst/>
          </a:prstGeom>
        </p:spPr>
      </p:pic>
    </p:spTree>
    <p:extLst>
      <p:ext uri="{BB962C8B-B14F-4D97-AF65-F5344CB8AC3E}">
        <p14:creationId xmlns:p14="http://schemas.microsoft.com/office/powerpoint/2010/main" val="33907636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73438-87F0-444D-D53B-BD0109A5A369}"/>
              </a:ext>
            </a:extLst>
          </p:cNvPr>
          <p:cNvSpPr>
            <a:spLocks noGrp="1"/>
          </p:cNvSpPr>
          <p:nvPr>
            <p:ph type="title"/>
          </p:nvPr>
        </p:nvSpPr>
        <p:spPr/>
        <p:txBody>
          <a:bodyPr>
            <a:normAutofit/>
          </a:bodyPr>
          <a:lstStyle/>
          <a:p>
            <a:r>
              <a:rPr lang="de-DE" dirty="0">
                <a:latin typeface="Arial" panose="020B0604020202020204" pitchFamily="34" charset="0"/>
              </a:rPr>
              <a:t>Report </a:t>
            </a:r>
            <a:r>
              <a:rPr lang="de-DE" dirty="0" err="1">
                <a:latin typeface="Arial" panose="020B0604020202020204" pitchFamily="34" charset="0"/>
              </a:rPr>
              <a:t>from</a:t>
            </a:r>
            <a:r>
              <a:rPr lang="de-DE" dirty="0">
                <a:latin typeface="Arial" panose="020B0604020202020204" pitchFamily="34" charset="0"/>
              </a:rPr>
              <a:t> </a:t>
            </a:r>
            <a:r>
              <a:rPr lang="de-DE" dirty="0" err="1">
                <a:latin typeface="Arial" panose="020B0604020202020204" pitchFamily="34" charset="0"/>
              </a:rPr>
              <a:t>the</a:t>
            </a:r>
            <a:r>
              <a:rPr lang="de-DE" dirty="0">
                <a:latin typeface="Arial" panose="020B0604020202020204" pitchFamily="34" charset="0"/>
              </a:rPr>
              <a:t> </a:t>
            </a:r>
            <a:r>
              <a:rPr lang="de-DE" dirty="0" err="1">
                <a:latin typeface="Arial" panose="020B0604020202020204" pitchFamily="34" charset="0"/>
              </a:rPr>
              <a:t>PoF</a:t>
            </a:r>
            <a:r>
              <a:rPr lang="de-DE" dirty="0">
                <a:latin typeface="Arial" panose="020B0604020202020204" pitchFamily="34" charset="0"/>
              </a:rPr>
              <a:t> </a:t>
            </a:r>
            <a:r>
              <a:rPr lang="de-DE" dirty="0" err="1">
                <a:latin typeface="Arial" panose="020B0604020202020204" pitchFamily="34" charset="0"/>
              </a:rPr>
              <a:t>working</a:t>
            </a:r>
            <a:r>
              <a:rPr lang="de-DE" dirty="0">
                <a:latin typeface="Arial" panose="020B0604020202020204" pitchFamily="34" charset="0"/>
              </a:rPr>
              <a:t> </a:t>
            </a:r>
            <a:r>
              <a:rPr lang="de-DE" dirty="0" err="1">
                <a:latin typeface="Arial" panose="020B0604020202020204" pitchFamily="34" charset="0"/>
              </a:rPr>
              <a:t>groups</a:t>
            </a:r>
            <a:endParaRPr lang="en-US" dirty="0"/>
          </a:p>
        </p:txBody>
      </p:sp>
      <p:pic>
        <p:nvPicPr>
          <p:cNvPr id="4" name="Grafik 3">
            <a:extLst>
              <a:ext uri="{FF2B5EF4-FFF2-40B4-BE49-F238E27FC236}">
                <a16:creationId xmlns:a16="http://schemas.microsoft.com/office/drawing/2014/main" id="{F8810F48-7813-4BBB-9783-29F75F44C531}"/>
              </a:ext>
            </a:extLst>
          </p:cNvPr>
          <p:cNvPicPr>
            <a:picLocks noChangeAspect="1"/>
          </p:cNvPicPr>
          <p:nvPr/>
        </p:nvPicPr>
        <p:blipFill>
          <a:blip r:embed="rId3"/>
          <a:stretch>
            <a:fillRect/>
          </a:stretch>
        </p:blipFill>
        <p:spPr>
          <a:xfrm>
            <a:off x="914400" y="735657"/>
            <a:ext cx="5922169" cy="3196742"/>
          </a:xfrm>
          <a:prstGeom prst="rect">
            <a:avLst/>
          </a:prstGeom>
        </p:spPr>
      </p:pic>
    </p:spTree>
    <p:extLst>
      <p:ext uri="{BB962C8B-B14F-4D97-AF65-F5344CB8AC3E}">
        <p14:creationId xmlns:p14="http://schemas.microsoft.com/office/powerpoint/2010/main" val="166316018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76C60DB-B2A9-E6D5-467D-D2511C3EBD2E}"/>
              </a:ext>
            </a:extLst>
          </p:cNvPr>
          <p:cNvSpPr>
            <a:spLocks noGrp="1"/>
          </p:cNvSpPr>
          <p:nvPr>
            <p:ph type="body" sz="quarter" idx="1"/>
          </p:nvPr>
        </p:nvSpPr>
        <p:spPr/>
        <p:txBody>
          <a:bodyPr/>
          <a:lstStyle/>
          <a:p>
            <a:endParaRPr lang="en-US"/>
          </a:p>
        </p:txBody>
      </p:sp>
      <p:pic>
        <p:nvPicPr>
          <p:cNvPr id="5" name="Grafik 4">
            <a:extLst>
              <a:ext uri="{FF2B5EF4-FFF2-40B4-BE49-F238E27FC236}">
                <a16:creationId xmlns:a16="http://schemas.microsoft.com/office/drawing/2014/main" id="{A273939C-D7F7-167A-5CC9-86A70F4B2C30}"/>
              </a:ext>
            </a:extLst>
          </p:cNvPr>
          <p:cNvPicPr>
            <a:picLocks noChangeAspect="1"/>
          </p:cNvPicPr>
          <p:nvPr/>
        </p:nvPicPr>
        <p:blipFill>
          <a:blip r:embed="rId3"/>
          <a:stretch>
            <a:fillRect/>
          </a:stretch>
        </p:blipFill>
        <p:spPr>
          <a:xfrm>
            <a:off x="756764" y="515514"/>
            <a:ext cx="7628021" cy="4251567"/>
          </a:xfrm>
          <a:prstGeom prst="rect">
            <a:avLst/>
          </a:prstGeom>
        </p:spPr>
      </p:pic>
    </p:spTree>
    <p:extLst>
      <p:ext uri="{BB962C8B-B14F-4D97-AF65-F5344CB8AC3E}">
        <p14:creationId xmlns:p14="http://schemas.microsoft.com/office/powerpoint/2010/main" val="5673786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9AA0F-247F-7A76-7B77-AC7CFE4A73D6}"/>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0A6CE095-FFDE-2A68-1F63-6A785057EA7C}"/>
              </a:ext>
            </a:extLst>
          </p:cNvPr>
          <p:cNvSpPr>
            <a:spLocks noGrp="1"/>
          </p:cNvSpPr>
          <p:nvPr>
            <p:ph type="body" sz="quarter" idx="1"/>
          </p:nvPr>
        </p:nvSpPr>
        <p:spPr/>
        <p:txBody>
          <a:bodyPr/>
          <a:lstStyle/>
          <a:p>
            <a:endParaRPr lang="en-US"/>
          </a:p>
        </p:txBody>
      </p:sp>
      <p:pic>
        <p:nvPicPr>
          <p:cNvPr id="5" name="Grafik 4">
            <a:extLst>
              <a:ext uri="{FF2B5EF4-FFF2-40B4-BE49-F238E27FC236}">
                <a16:creationId xmlns:a16="http://schemas.microsoft.com/office/drawing/2014/main" id="{2B6C8A97-E598-CC36-41F2-FAB1FEBB5712}"/>
              </a:ext>
            </a:extLst>
          </p:cNvPr>
          <p:cNvPicPr>
            <a:picLocks noChangeAspect="1"/>
          </p:cNvPicPr>
          <p:nvPr/>
        </p:nvPicPr>
        <p:blipFill>
          <a:blip r:embed="rId3"/>
          <a:stretch>
            <a:fillRect/>
          </a:stretch>
        </p:blipFill>
        <p:spPr>
          <a:xfrm>
            <a:off x="741748" y="405565"/>
            <a:ext cx="7502139" cy="4232066"/>
          </a:xfrm>
          <a:prstGeom prst="rect">
            <a:avLst/>
          </a:prstGeom>
        </p:spPr>
      </p:pic>
    </p:spTree>
    <p:extLst>
      <p:ext uri="{BB962C8B-B14F-4D97-AF65-F5344CB8AC3E}">
        <p14:creationId xmlns:p14="http://schemas.microsoft.com/office/powerpoint/2010/main" val="16976701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20D6C-2B80-227D-87B4-1BD2B74E06FE}"/>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0737EBAC-DC67-3493-2BDC-EF6BB2EFF366}"/>
              </a:ext>
            </a:extLst>
          </p:cNvPr>
          <p:cNvSpPr>
            <a:spLocks noGrp="1"/>
          </p:cNvSpPr>
          <p:nvPr>
            <p:ph type="body" sz="quarter" idx="1"/>
          </p:nvPr>
        </p:nvSpPr>
        <p:spPr/>
        <p:txBody>
          <a:bodyPr/>
          <a:lstStyle/>
          <a:p>
            <a:endParaRPr lang="en-US"/>
          </a:p>
        </p:txBody>
      </p:sp>
      <p:pic>
        <p:nvPicPr>
          <p:cNvPr id="5" name="Grafik 4">
            <a:extLst>
              <a:ext uri="{FF2B5EF4-FFF2-40B4-BE49-F238E27FC236}">
                <a16:creationId xmlns:a16="http://schemas.microsoft.com/office/drawing/2014/main" id="{5F9A4DDB-EE03-CBBD-2B04-E7B51D8C002F}"/>
              </a:ext>
            </a:extLst>
          </p:cNvPr>
          <p:cNvPicPr>
            <a:picLocks noChangeAspect="1"/>
          </p:cNvPicPr>
          <p:nvPr/>
        </p:nvPicPr>
        <p:blipFill>
          <a:blip r:embed="rId3"/>
          <a:stretch>
            <a:fillRect/>
          </a:stretch>
        </p:blipFill>
        <p:spPr>
          <a:xfrm>
            <a:off x="778669" y="591531"/>
            <a:ext cx="7308056" cy="3956790"/>
          </a:xfrm>
          <a:prstGeom prst="rect">
            <a:avLst/>
          </a:prstGeom>
        </p:spPr>
      </p:pic>
    </p:spTree>
    <p:extLst>
      <p:ext uri="{BB962C8B-B14F-4D97-AF65-F5344CB8AC3E}">
        <p14:creationId xmlns:p14="http://schemas.microsoft.com/office/powerpoint/2010/main" val="342648930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D670C4-C41C-FCDA-BF9D-D96B4A9C2B73}"/>
              </a:ext>
            </a:extLst>
          </p:cNvPr>
          <p:cNvPicPr>
            <a:picLocks noChangeAspect="1"/>
          </p:cNvPicPr>
          <p:nvPr/>
        </p:nvPicPr>
        <p:blipFill rotWithShape="1">
          <a:blip r:embed="rId2"/>
          <a:srcRect b="81485"/>
          <a:stretch/>
        </p:blipFill>
        <p:spPr>
          <a:xfrm rot="686099">
            <a:off x="6811456" y="1650634"/>
            <a:ext cx="2269860" cy="886588"/>
          </a:xfrm>
          <a:prstGeom prst="rect">
            <a:avLst/>
          </a:prstGeom>
          <a:ln w="22225">
            <a:solidFill>
              <a:schemeClr val="bg1">
                <a:lumMod val="85000"/>
              </a:schemeClr>
            </a:solidFill>
          </a:ln>
        </p:spPr>
      </p:pic>
      <p:sp>
        <p:nvSpPr>
          <p:cNvPr id="2" name="Titel 1">
            <a:extLst>
              <a:ext uri="{FF2B5EF4-FFF2-40B4-BE49-F238E27FC236}">
                <a16:creationId xmlns:a16="http://schemas.microsoft.com/office/drawing/2014/main" id="{4AD042E7-6329-6B5C-1185-282D78532326}"/>
              </a:ext>
            </a:extLst>
          </p:cNvPr>
          <p:cNvSpPr>
            <a:spLocks noGrp="1"/>
          </p:cNvSpPr>
          <p:nvPr>
            <p:ph type="title"/>
          </p:nvPr>
        </p:nvSpPr>
        <p:spPr/>
        <p:txBody>
          <a:bodyPr/>
          <a:lstStyle/>
          <a:p>
            <a:r>
              <a:rPr lang="de-DE" dirty="0" err="1"/>
              <a:t>Conclusion</a:t>
            </a:r>
            <a:r>
              <a:rPr lang="de-DE" dirty="0"/>
              <a:t> and Summary</a:t>
            </a:r>
          </a:p>
        </p:txBody>
      </p:sp>
      <p:sp>
        <p:nvSpPr>
          <p:cNvPr id="4" name="Textfeld 3">
            <a:extLst>
              <a:ext uri="{FF2B5EF4-FFF2-40B4-BE49-F238E27FC236}">
                <a16:creationId xmlns:a16="http://schemas.microsoft.com/office/drawing/2014/main" id="{9340564B-7733-EDEC-BEB9-AAE97E48C088}"/>
              </a:ext>
            </a:extLst>
          </p:cNvPr>
          <p:cNvSpPr txBox="1"/>
          <p:nvPr/>
        </p:nvSpPr>
        <p:spPr>
          <a:xfrm flipH="1">
            <a:off x="179512" y="627534"/>
            <a:ext cx="6984776" cy="42319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POF evaluation: </a:t>
            </a:r>
            <a:r>
              <a:rPr lang="en-US" sz="1600" b="1" dirty="0"/>
              <a:t>Very important for our funding</a:t>
            </a:r>
            <a:r>
              <a:rPr lang="en-US" sz="1600" dirty="0"/>
              <a:t> (research and operation) as well as for the </a:t>
            </a:r>
            <a:r>
              <a:rPr lang="en-US" sz="1600" b="1" dirty="0"/>
              <a:t>scientific standing and reputation</a:t>
            </a:r>
            <a:r>
              <a:rPr lang="en-US" sz="1600" dirty="0"/>
              <a:t> of GSI.</a:t>
            </a:r>
          </a:p>
          <a:p>
            <a:pPr marL="285750" indent="-285750">
              <a:spcAft>
                <a:spcPts val="600"/>
              </a:spcAft>
              <a:buFont typeface="Arial" panose="020B0604020202020204" pitchFamily="34" charset="0"/>
              <a:buChar char="•"/>
            </a:pPr>
            <a:r>
              <a:rPr lang="en-US" sz="1600" dirty="0"/>
              <a:t>Preparation for the POF V evaluation process has already begun and significant efforts are required for 2024 till 2026.</a:t>
            </a:r>
          </a:p>
          <a:p>
            <a:pPr lvl="1">
              <a:spcAft>
                <a:spcPts val="600"/>
              </a:spcAft>
            </a:pPr>
            <a:r>
              <a:rPr lang="en-US" sz="1600" b="1" dirty="0"/>
              <a:t>Center evaluation (step 1)</a:t>
            </a:r>
            <a:r>
              <a:rPr lang="en-US" sz="1600" dirty="0"/>
              <a:t> </a:t>
            </a:r>
          </a:p>
          <a:p>
            <a:pPr marL="1200150" lvl="2" indent="-285750">
              <a:spcAft>
                <a:spcPts val="600"/>
              </a:spcAft>
              <a:buFont typeface="Arial" panose="020B0604020202020204" pitchFamily="34" charset="0"/>
              <a:buChar char="•"/>
            </a:pPr>
            <a:r>
              <a:rPr lang="en-US" sz="1600" dirty="0"/>
              <a:t>excellence in research: scientific achievements  </a:t>
            </a:r>
          </a:p>
          <a:p>
            <a:pPr marL="1200150" lvl="2" indent="-285750">
              <a:spcAft>
                <a:spcPts val="600"/>
              </a:spcAft>
              <a:buFont typeface="Arial" panose="020B0604020202020204" pitchFamily="34" charset="0"/>
              <a:buChar char="•"/>
            </a:pPr>
            <a:r>
              <a:rPr lang="en-US" sz="1600" dirty="0"/>
              <a:t>performance parameters for user operation (facility operation and availability of beam time)</a:t>
            </a:r>
          </a:p>
          <a:p>
            <a:pPr lvl="1">
              <a:spcAft>
                <a:spcPts val="600"/>
              </a:spcAft>
            </a:pPr>
            <a:r>
              <a:rPr lang="en-US" sz="1600" b="1" dirty="0"/>
              <a:t>Strategic evaluation (step 2)</a:t>
            </a:r>
          </a:p>
          <a:p>
            <a:pPr marL="1200150" lvl="2" indent="-285750">
              <a:spcAft>
                <a:spcPts val="600"/>
              </a:spcAft>
              <a:buFont typeface="Arial" panose="020B0604020202020204" pitchFamily="34" charset="0"/>
              <a:buChar char="•"/>
            </a:pPr>
            <a:r>
              <a:rPr lang="en-US" sz="1600" dirty="0"/>
              <a:t>based on the results of step 1 and the new research perspectives for 2028 to 2034 (FAIR 2028)</a:t>
            </a:r>
          </a:p>
          <a:p>
            <a:pPr>
              <a:spcAft>
                <a:spcPts val="600"/>
              </a:spcAft>
            </a:pPr>
            <a:endParaRPr lang="en-US" sz="1200" dirty="0"/>
          </a:p>
          <a:p>
            <a:pPr>
              <a:spcAft>
                <a:spcPts val="600"/>
              </a:spcAft>
            </a:pPr>
            <a:r>
              <a:rPr lang="en-US" sz="1200" dirty="0"/>
              <a:t>Warning: The proper preparation of the evaluation process is time and personnel intensive.</a:t>
            </a:r>
          </a:p>
          <a:p>
            <a:pPr>
              <a:spcAft>
                <a:spcPts val="600"/>
              </a:spcAft>
            </a:pPr>
            <a:r>
              <a:rPr lang="en-US" sz="1200" dirty="0"/>
              <a:t>In early 2025 the center evaluation will take place (site visit of about three days) and may collide with the beam time for experiments in spring 2025. This needs to be very carefully coordinated. </a:t>
            </a:r>
          </a:p>
        </p:txBody>
      </p:sp>
      <p:pic>
        <p:nvPicPr>
          <p:cNvPr id="3" name="Picture 3">
            <a:extLst>
              <a:ext uri="{FF2B5EF4-FFF2-40B4-BE49-F238E27FC236}">
                <a16:creationId xmlns:a16="http://schemas.microsoft.com/office/drawing/2014/main" id="{AB87B629-F64D-68AD-1384-D2C1DD3F6023}"/>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5" name="Foliennummernplatzhalter 6">
            <a:extLst>
              <a:ext uri="{FF2B5EF4-FFF2-40B4-BE49-F238E27FC236}">
                <a16:creationId xmlns:a16="http://schemas.microsoft.com/office/drawing/2014/main" id="{F6030F56-23E9-37B7-7CD8-52981FB12333}"/>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28</a:t>
            </a:fld>
            <a:endParaRPr lang="en-US" sz="1000" dirty="0">
              <a:solidFill>
                <a:prstClr val="white"/>
              </a:solidFill>
            </a:endParaRPr>
          </a:p>
        </p:txBody>
      </p:sp>
      <p:cxnSp>
        <p:nvCxnSpPr>
          <p:cNvPr id="7" name="Gerader Verbinder 6">
            <a:extLst>
              <a:ext uri="{FF2B5EF4-FFF2-40B4-BE49-F238E27FC236}">
                <a16:creationId xmlns:a16="http://schemas.microsoft.com/office/drawing/2014/main" id="{C3F4FF63-0164-19CA-7CE1-5D10E1D13293}"/>
              </a:ext>
            </a:extLst>
          </p:cNvPr>
          <p:cNvCxnSpPr>
            <a:cxnSpLocks/>
          </p:cNvCxnSpPr>
          <p:nvPr/>
        </p:nvCxnSpPr>
        <p:spPr>
          <a:xfrm>
            <a:off x="395536" y="4011910"/>
            <a:ext cx="655272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21B6A8F1-D535-60CE-6DF4-5E5E9A681D74}"/>
              </a:ext>
            </a:extLst>
          </p:cNvPr>
          <p:cNvSpPr txBox="1"/>
          <p:nvPr/>
        </p:nvSpPr>
        <p:spPr>
          <a:xfrm flipH="1">
            <a:off x="7596336" y="2750539"/>
            <a:ext cx="1368152" cy="707886"/>
          </a:xfrm>
          <a:prstGeom prst="rect">
            <a:avLst/>
          </a:prstGeom>
          <a:noFill/>
        </p:spPr>
        <p:txBody>
          <a:bodyPr wrap="square" rtlCol="0">
            <a:spAutoFit/>
          </a:bodyPr>
          <a:lstStyle/>
          <a:p>
            <a:pPr algn="ctr"/>
            <a:r>
              <a:rPr lang="de-DE" sz="1000" dirty="0">
                <a:solidFill>
                  <a:schemeClr val="accent2"/>
                </a:solidFill>
              </a:rPr>
              <a:t>NATURE </a:t>
            </a:r>
          </a:p>
          <a:p>
            <a:pPr algn="ctr"/>
            <a:r>
              <a:rPr lang="de-DE" sz="1000" i="1" dirty="0" err="1">
                <a:solidFill>
                  <a:schemeClr val="accent2"/>
                </a:solidFill>
              </a:rPr>
              <a:t>article</a:t>
            </a:r>
            <a:r>
              <a:rPr lang="de-DE" sz="1000" i="1" dirty="0">
                <a:solidFill>
                  <a:schemeClr val="accent2"/>
                </a:solidFill>
              </a:rPr>
              <a:t> 2018 </a:t>
            </a:r>
            <a:r>
              <a:rPr lang="de-DE" sz="1000" i="1" dirty="0" err="1">
                <a:solidFill>
                  <a:schemeClr val="accent2"/>
                </a:solidFill>
              </a:rPr>
              <a:t>about</a:t>
            </a:r>
            <a:r>
              <a:rPr lang="de-DE" sz="1000" i="1" dirty="0">
                <a:solidFill>
                  <a:schemeClr val="accent2"/>
                </a:solidFill>
              </a:rPr>
              <a:t> </a:t>
            </a:r>
            <a:r>
              <a:rPr lang="de-DE" sz="1000" i="1" dirty="0" err="1">
                <a:solidFill>
                  <a:schemeClr val="accent2"/>
                </a:solidFill>
              </a:rPr>
              <a:t>the</a:t>
            </a:r>
            <a:r>
              <a:rPr lang="de-DE" sz="1000" i="1" dirty="0">
                <a:solidFill>
                  <a:schemeClr val="accent2"/>
                </a:solidFill>
              </a:rPr>
              <a:t> POF IV </a:t>
            </a:r>
            <a:r>
              <a:rPr lang="de-DE" sz="1000" i="1" dirty="0" err="1">
                <a:solidFill>
                  <a:schemeClr val="accent2"/>
                </a:solidFill>
              </a:rPr>
              <a:t>evaluation</a:t>
            </a:r>
            <a:endParaRPr lang="en-US" sz="1000" i="1" dirty="0">
              <a:solidFill>
                <a:schemeClr val="accent2"/>
              </a:solidFill>
            </a:endParaRPr>
          </a:p>
        </p:txBody>
      </p:sp>
    </p:spTree>
    <p:extLst>
      <p:ext uri="{BB962C8B-B14F-4D97-AF65-F5344CB8AC3E}">
        <p14:creationId xmlns:p14="http://schemas.microsoft.com/office/powerpoint/2010/main" val="4181117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042E7-6329-6B5C-1185-282D78532326}"/>
              </a:ext>
            </a:extLst>
          </p:cNvPr>
          <p:cNvSpPr>
            <a:spLocks noGrp="1"/>
          </p:cNvSpPr>
          <p:nvPr>
            <p:ph type="title"/>
          </p:nvPr>
        </p:nvSpPr>
        <p:spPr/>
        <p:txBody>
          <a:bodyPr/>
          <a:lstStyle/>
          <a:p>
            <a:r>
              <a:rPr lang="de-DE" dirty="0" err="1"/>
              <a:t>ToDo</a:t>
            </a:r>
            <a:endParaRPr lang="de-DE" dirty="0"/>
          </a:p>
        </p:txBody>
      </p:sp>
      <p:pic>
        <p:nvPicPr>
          <p:cNvPr id="3" name="Picture 3">
            <a:extLst>
              <a:ext uri="{FF2B5EF4-FFF2-40B4-BE49-F238E27FC236}">
                <a16:creationId xmlns:a16="http://schemas.microsoft.com/office/drawing/2014/main" id="{AB87B629-F64D-68AD-1384-D2C1DD3F6023}"/>
              </a:ext>
            </a:extLst>
          </p:cNvPr>
          <p:cNvPicPr/>
          <p:nvPr/>
        </p:nvPicPr>
        <p:blipFill rotWithShape="1">
          <a:blip r:embed="rId2" cstate="print"/>
          <a:srcRect r="58551" b="30288"/>
          <a:stretch/>
        </p:blipFill>
        <p:spPr bwMode="auto">
          <a:xfrm>
            <a:off x="8028384" y="96812"/>
            <a:ext cx="1093689" cy="494718"/>
          </a:xfrm>
          <a:prstGeom prst="rect">
            <a:avLst/>
          </a:prstGeom>
        </p:spPr>
      </p:pic>
      <p:sp>
        <p:nvSpPr>
          <p:cNvPr id="5" name="Foliennummernplatzhalter 6">
            <a:extLst>
              <a:ext uri="{FF2B5EF4-FFF2-40B4-BE49-F238E27FC236}">
                <a16:creationId xmlns:a16="http://schemas.microsoft.com/office/drawing/2014/main" id="{F6030F56-23E9-37B7-7CD8-52981FB12333}"/>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29</a:t>
            </a:fld>
            <a:endParaRPr lang="en-US" sz="1000" dirty="0">
              <a:solidFill>
                <a:prstClr val="white"/>
              </a:solidFill>
            </a:endParaRPr>
          </a:p>
        </p:txBody>
      </p:sp>
      <p:sp>
        <p:nvSpPr>
          <p:cNvPr id="6" name="Textfeld 5">
            <a:extLst>
              <a:ext uri="{FF2B5EF4-FFF2-40B4-BE49-F238E27FC236}">
                <a16:creationId xmlns:a16="http://schemas.microsoft.com/office/drawing/2014/main" id="{CC489FE8-F2D0-F134-48AA-5E0675073405}"/>
              </a:ext>
            </a:extLst>
          </p:cNvPr>
          <p:cNvSpPr txBox="1"/>
          <p:nvPr/>
        </p:nvSpPr>
        <p:spPr>
          <a:xfrm>
            <a:off x="323528" y="1635646"/>
            <a:ext cx="8136904" cy="646331"/>
          </a:xfrm>
          <a:prstGeom prst="rect">
            <a:avLst/>
          </a:prstGeom>
          <a:noFill/>
        </p:spPr>
        <p:txBody>
          <a:bodyPr wrap="square" rtlCol="0">
            <a:spAutoFit/>
          </a:bodyPr>
          <a:lstStyle/>
          <a:p>
            <a:pPr algn="ctr"/>
            <a:r>
              <a:rPr lang="en-US" dirty="0"/>
              <a:t>Most important: We need to have a clear vision of the role of GSI for FAIR and for the HGF research field Matter. A vision for 2028 and beyond.</a:t>
            </a:r>
          </a:p>
        </p:txBody>
      </p:sp>
    </p:spTree>
    <p:extLst>
      <p:ext uri="{BB962C8B-B14F-4D97-AF65-F5344CB8AC3E}">
        <p14:creationId xmlns:p14="http://schemas.microsoft.com/office/powerpoint/2010/main" val="8689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3" cstate="print">
            <a:extLst>
              <a:ext uri="{28A0092B-C50C-407E-A947-70E740481C1C}">
                <a14:useLocalDpi xmlns:a14="http://schemas.microsoft.com/office/drawing/2010/main" val="0"/>
              </a:ext>
            </a:extLst>
          </a:blip>
          <a:srcRect l="21596" t="9365" r="28005" b="7198"/>
          <a:stretch/>
        </p:blipFill>
        <p:spPr>
          <a:xfrm>
            <a:off x="1691680" y="1311610"/>
            <a:ext cx="4608512" cy="3204356"/>
          </a:xfrm>
          <a:prstGeom prst="rect">
            <a:avLst/>
          </a:prstGeom>
        </p:spPr>
      </p:pic>
      <p:sp>
        <p:nvSpPr>
          <p:cNvPr id="11" name="Text Box 5"/>
          <p:cNvSpPr txBox="1">
            <a:spLocks noChangeArrowheads="1"/>
          </p:cNvSpPr>
          <p:nvPr/>
        </p:nvSpPr>
        <p:spPr bwMode="auto">
          <a:xfrm>
            <a:off x="287524" y="4671015"/>
            <a:ext cx="1908212" cy="246221"/>
          </a:xfrm>
          <a:prstGeom prst="rect">
            <a:avLst/>
          </a:prstGeom>
          <a:noFill/>
          <a:ln>
            <a:noFill/>
          </a:ln>
          <a:effectLst>
            <a:prstShdw prst="shdw17" dist="17961" dir="135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lnSpc>
                <a:spcPts val="3000"/>
              </a:lnSpc>
              <a:spcBef>
                <a:spcPct val="20000"/>
              </a:spcBef>
              <a:spcAft>
                <a:spcPct val="20000"/>
              </a:spcAft>
              <a:buClr>
                <a:srgbClr val="00589C"/>
              </a:buClr>
              <a:buFont typeface="Wingdings" pitchFamily="2" charset="2"/>
              <a:tabLst>
                <a:tab pos="1790700" algn="l"/>
                <a:tab pos="2697163" algn="l"/>
                <a:tab pos="3497263" algn="l"/>
              </a:tabLst>
              <a:defRPr sz="2600">
                <a:solidFill>
                  <a:schemeClr val="tx1"/>
                </a:solidFill>
                <a:latin typeface="Arial" pitchFamily="34" charset="0"/>
                <a:ea typeface="ＭＳ Ｐゴシック" pitchFamily="34" charset="-128"/>
                <a:cs typeface="Arial" pitchFamily="34" charset="0"/>
              </a:defRPr>
            </a:lvl1pPr>
            <a:lvl2pPr marL="742950" indent="-285750" eaLnBrk="0" hangingPunct="0">
              <a:lnSpc>
                <a:spcPts val="3000"/>
              </a:lnSpc>
              <a:spcBef>
                <a:spcPct val="20000"/>
              </a:spcBef>
              <a:spcAft>
                <a:spcPct val="20000"/>
              </a:spcAft>
              <a:buClr>
                <a:srgbClr val="00589C"/>
              </a:buClr>
              <a:buFont typeface="Wingdings" pitchFamily="2" charset="2"/>
              <a:buChar char="§"/>
              <a:tabLst>
                <a:tab pos="1790700" algn="l"/>
                <a:tab pos="2697163" algn="l"/>
                <a:tab pos="3497263" algn="l"/>
              </a:tabLst>
              <a:defRPr sz="2600">
                <a:solidFill>
                  <a:schemeClr val="tx1"/>
                </a:solidFill>
                <a:latin typeface="Arial" pitchFamily="34" charset="0"/>
                <a:ea typeface="Arial" pitchFamily="34" charset="0"/>
                <a:cs typeface="Arial" pitchFamily="34" charset="0"/>
              </a:defRPr>
            </a:lvl2pPr>
            <a:lvl3pPr marL="1143000" indent="-228600" eaLnBrk="0" hangingPunct="0">
              <a:lnSpc>
                <a:spcPts val="3000"/>
              </a:lnSpc>
              <a:spcBef>
                <a:spcPct val="20000"/>
              </a:spcBef>
              <a:spcAft>
                <a:spcPct val="20000"/>
              </a:spcAft>
              <a:buClr>
                <a:srgbClr val="00589C"/>
              </a:buClr>
              <a:buFont typeface="Wingdings" pitchFamily="2" charset="2"/>
              <a:buChar char="§"/>
              <a:tabLst>
                <a:tab pos="1790700" algn="l"/>
                <a:tab pos="2697163" algn="l"/>
                <a:tab pos="3497263" algn="l"/>
              </a:tabLst>
              <a:defRPr sz="26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tabLst>
                <a:tab pos="1790700" algn="l"/>
                <a:tab pos="2697163" algn="l"/>
                <a:tab pos="3497263" algn="l"/>
              </a:tabLst>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tabLst>
                <a:tab pos="1790700" algn="l"/>
                <a:tab pos="2697163" algn="l"/>
                <a:tab pos="3497263" algn="l"/>
              </a:tabLst>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tabLst>
                <a:tab pos="1790700" algn="l"/>
                <a:tab pos="2697163" algn="l"/>
                <a:tab pos="3497263" algn="l"/>
              </a:tabLst>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tabLst>
                <a:tab pos="1790700" algn="l"/>
                <a:tab pos="2697163" algn="l"/>
                <a:tab pos="3497263" algn="l"/>
              </a:tabLst>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tabLst>
                <a:tab pos="1790700" algn="l"/>
                <a:tab pos="2697163" algn="l"/>
                <a:tab pos="3497263" algn="l"/>
              </a:tabLst>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tabLst>
                <a:tab pos="1790700" algn="l"/>
                <a:tab pos="2697163" algn="l"/>
                <a:tab pos="3497263" algn="l"/>
              </a:tabLst>
              <a:defRPr sz="2000">
                <a:solidFill>
                  <a:schemeClr val="tx1"/>
                </a:solidFill>
                <a:latin typeface="Arial" pitchFamily="34" charset="0"/>
                <a:ea typeface="Arial" pitchFamily="34" charset="0"/>
                <a:cs typeface="Arial" pitchFamily="34" charset="0"/>
              </a:defRPr>
            </a:lvl9pPr>
          </a:lstStyle>
          <a:p>
            <a:pPr marL="0" marR="0" lvl="0" indent="0" algn="l" defTabSz="914400" eaLnBrk="1" fontAlgn="auto" latinLnBrk="0" hangingPunct="1">
              <a:lnSpc>
                <a:spcPct val="100000"/>
              </a:lnSpc>
              <a:spcBef>
                <a:spcPct val="0"/>
              </a:spcBef>
              <a:spcAft>
                <a:spcPct val="0"/>
              </a:spcAft>
              <a:buClrTx/>
              <a:buSzTx/>
              <a:buFont typeface="Wingdings" pitchFamily="2" charset="2"/>
              <a:buNone/>
              <a:tabLst>
                <a:tab pos="1790700" algn="l"/>
                <a:tab pos="2697163" algn="l"/>
                <a:tab pos="3497263" algn="l"/>
              </a:tabLst>
              <a:defRPr/>
            </a:pPr>
            <a:r>
              <a:rPr kumimoji="0" lang="en-US" altLang="de-DE" sz="1000" b="0" i="0" u="none" strike="noStrike" kern="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itchFamily="34" charset="0"/>
              </a:rPr>
              <a:t>As of July 2021</a:t>
            </a:r>
          </a:p>
        </p:txBody>
      </p:sp>
      <p:sp>
        <p:nvSpPr>
          <p:cNvPr id="10" name="Titel 1"/>
          <p:cNvSpPr>
            <a:spLocks noGrp="1"/>
          </p:cNvSpPr>
          <p:nvPr>
            <p:ph type="title"/>
          </p:nvPr>
        </p:nvSpPr>
        <p:spPr>
          <a:xfrm>
            <a:off x="360000" y="219600"/>
            <a:ext cx="8424000" cy="371930"/>
          </a:xfrm>
        </p:spPr>
        <p:txBody>
          <a:bodyPr/>
          <a:lstStyle/>
          <a:p>
            <a:r>
              <a:rPr lang="en-US" dirty="0"/>
              <a:t>Facts and Figures</a:t>
            </a:r>
          </a:p>
        </p:txBody>
      </p:sp>
      <p:sp>
        <p:nvSpPr>
          <p:cNvPr id="12" name="Textplatzhalter 4"/>
          <p:cNvSpPr>
            <a:spLocks noGrp="1"/>
          </p:cNvSpPr>
          <p:nvPr>
            <p:ph type="body" sz="quarter" idx="14"/>
          </p:nvPr>
        </p:nvSpPr>
        <p:spPr>
          <a:xfrm>
            <a:off x="358775" y="691200"/>
            <a:ext cx="8424000" cy="266400"/>
          </a:xfrm>
        </p:spPr>
        <p:txBody>
          <a:bodyPr/>
          <a:lstStyle/>
          <a:p>
            <a:r>
              <a:rPr lang="en-US" dirty="0"/>
              <a:t>Basic Funding Budget 2021</a:t>
            </a:r>
          </a:p>
        </p:txBody>
      </p:sp>
      <p:sp>
        <p:nvSpPr>
          <p:cNvPr id="6" name="Textfeld 5"/>
          <p:cNvSpPr txBox="1"/>
          <p:nvPr/>
        </p:nvSpPr>
        <p:spPr>
          <a:xfrm>
            <a:off x="4932040" y="406490"/>
            <a:ext cx="2808312" cy="430887"/>
          </a:xfrm>
          <a:prstGeom prst="rect">
            <a:avLst/>
          </a:prstGeom>
          <a:noFill/>
          <a:ln w="28575">
            <a:solidFill>
              <a:srgbClr val="8CB423"/>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1" normalizeH="0" baseline="0" noProof="0" dirty="0">
                <a:ln>
                  <a:noFill/>
                </a:ln>
                <a:solidFill>
                  <a:srgbClr val="0A2D6E"/>
                </a:solidFill>
                <a:effectLst/>
                <a:uLnTx/>
                <a:uFillTx/>
                <a:latin typeface="Arial"/>
                <a:cs typeface="Arial"/>
              </a:rPr>
              <a:t>Strategy Processes</a:t>
            </a:r>
            <a:endParaRPr kumimoji="0" lang="en-US" sz="1800" b="1" i="0" u="none" strike="noStrike" kern="0" cap="none" spc="0" normalizeH="0" baseline="0" noProof="0" dirty="0">
              <a:ln>
                <a:noFill/>
              </a:ln>
              <a:solidFill>
                <a:srgbClr val="0070C0"/>
              </a:solidFill>
              <a:effectLst/>
              <a:uLnTx/>
              <a:uFillTx/>
              <a:latin typeface="Arial"/>
              <a:cs typeface="Arial"/>
            </a:endParaRPr>
          </a:p>
        </p:txBody>
      </p:sp>
      <p:sp>
        <p:nvSpPr>
          <p:cNvPr id="8" name="Textfeld 7"/>
          <p:cNvSpPr txBox="1"/>
          <p:nvPr/>
        </p:nvSpPr>
        <p:spPr>
          <a:xfrm>
            <a:off x="3821436" y="3961968"/>
            <a:ext cx="1902692" cy="553998"/>
          </a:xfrm>
          <a:prstGeom prst="rect">
            <a:avLst/>
          </a:prstGeom>
          <a:noFill/>
          <a:ln w="38100">
            <a:solidFill>
              <a:srgbClr val="8CB423"/>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black"/>
              </a:solidFill>
              <a:effectLst/>
              <a:uLnTx/>
              <a:uFillTx/>
              <a:latin typeface="Arial"/>
              <a:cs typeface="Arial"/>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black"/>
              </a:solidFill>
              <a:effectLst/>
              <a:uLnTx/>
              <a:uFillTx/>
              <a:latin typeface="Arial"/>
              <a:cs typeface="Arial"/>
            </a:endParaRPr>
          </a:p>
        </p:txBody>
      </p:sp>
      <p:sp>
        <p:nvSpPr>
          <p:cNvPr id="9" name="Textfeld 8"/>
          <p:cNvSpPr txBox="1"/>
          <p:nvPr/>
        </p:nvSpPr>
        <p:spPr>
          <a:xfrm>
            <a:off x="3851919" y="1315307"/>
            <a:ext cx="3888433" cy="492443"/>
          </a:xfrm>
          <a:prstGeom prst="rect">
            <a:avLst/>
          </a:prstGeom>
          <a:noFill/>
          <a:ln w="38100">
            <a:solidFill>
              <a:srgbClr val="8CB423"/>
            </a:solid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Arial"/>
                <a:cs typeface="Arial"/>
              </a:rPr>
              <a:t>Helmholtz-Roadmap Research Infrastructures</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latin typeface="Arial"/>
              <a:cs typeface="Arial"/>
            </a:endParaRPr>
          </a:p>
        </p:txBody>
      </p:sp>
      <p:sp>
        <p:nvSpPr>
          <p:cNvPr id="13" name="Textfeld 12"/>
          <p:cNvSpPr txBox="1"/>
          <p:nvPr/>
        </p:nvSpPr>
        <p:spPr>
          <a:xfrm>
            <a:off x="1691680" y="1491630"/>
            <a:ext cx="2047300" cy="523220"/>
          </a:xfrm>
          <a:prstGeom prst="rect">
            <a:avLst/>
          </a:prstGeom>
          <a:noFill/>
          <a:ln w="38100">
            <a:solidFill>
              <a:srgbClr val="8CB423"/>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latin typeface="Arial"/>
              <a:cs typeface="Arial"/>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black"/>
              </a:solidFill>
              <a:effectLst/>
              <a:uLnTx/>
              <a:uFillTx/>
              <a:latin typeface="Arial"/>
              <a:cs typeface="Arial"/>
            </a:endParaRPr>
          </a:p>
        </p:txBody>
      </p:sp>
      <p:sp>
        <p:nvSpPr>
          <p:cNvPr id="15" name="Textfeld 14"/>
          <p:cNvSpPr txBox="1"/>
          <p:nvPr/>
        </p:nvSpPr>
        <p:spPr>
          <a:xfrm>
            <a:off x="4932040" y="1915538"/>
            <a:ext cx="3528392" cy="492443"/>
          </a:xfrm>
          <a:prstGeom prst="rect">
            <a:avLst/>
          </a:prstGeom>
          <a:noFill/>
          <a:ln w="38100">
            <a:solidFill>
              <a:srgbClr val="8CB423"/>
            </a:solid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Arial"/>
                <a:cs typeface="Arial"/>
              </a:rPr>
              <a:t>Helmholtz Incubator Information &amp; Data Science</a:t>
            </a:r>
          </a:p>
        </p:txBody>
      </p:sp>
    </p:spTree>
    <p:extLst>
      <p:ext uri="{BB962C8B-B14F-4D97-AF65-F5344CB8AC3E}">
        <p14:creationId xmlns:p14="http://schemas.microsoft.com/office/powerpoint/2010/main" val="215365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E70FF3C-1AB1-E202-8664-F3DD9A34E8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189"/>
          <a:stretch/>
        </p:blipFill>
        <p:spPr bwMode="auto">
          <a:xfrm>
            <a:off x="0" y="-270443"/>
            <a:ext cx="9468544" cy="5413944"/>
          </a:xfrm>
          <a:prstGeom prst="rect">
            <a:avLst/>
          </a:prstGeom>
        </p:spPr>
      </p:pic>
      <p:sp>
        <p:nvSpPr>
          <p:cNvPr id="3" name="Inhaltsplatzhalter 2">
            <a:extLst>
              <a:ext uri="{FF2B5EF4-FFF2-40B4-BE49-F238E27FC236}">
                <a16:creationId xmlns:a16="http://schemas.microsoft.com/office/drawing/2014/main" id="{DEC051DB-585B-E8DA-3DC6-01FC90252E5B}"/>
              </a:ext>
            </a:extLst>
          </p:cNvPr>
          <p:cNvSpPr>
            <a:spLocks noGrp="1"/>
          </p:cNvSpPr>
          <p:nvPr>
            <p:ph idx="1"/>
          </p:nvPr>
        </p:nvSpPr>
        <p:spPr>
          <a:xfrm>
            <a:off x="360000" y="2283718"/>
            <a:ext cx="8424000" cy="3422650"/>
          </a:xfrm>
        </p:spPr>
        <p:txBody>
          <a:bodyPr/>
          <a:lstStyle/>
          <a:p>
            <a:pPr marL="0" indent="0" algn="ctr">
              <a:buNone/>
            </a:pPr>
            <a:r>
              <a:rPr lang="de-DE" sz="4000" dirty="0" err="1">
                <a:solidFill>
                  <a:schemeClr val="bg1"/>
                </a:solidFill>
              </a:rPr>
              <a:t>Thank</a:t>
            </a:r>
            <a:r>
              <a:rPr lang="de-DE" sz="4000" dirty="0">
                <a:solidFill>
                  <a:schemeClr val="bg1"/>
                </a:solidFill>
              </a:rPr>
              <a:t> </a:t>
            </a:r>
            <a:r>
              <a:rPr lang="de-DE" sz="4000" dirty="0" err="1">
                <a:solidFill>
                  <a:schemeClr val="bg1"/>
                </a:solidFill>
              </a:rPr>
              <a:t>you</a:t>
            </a:r>
            <a:r>
              <a:rPr lang="de-DE" sz="4000" dirty="0">
                <a:solidFill>
                  <a:schemeClr val="bg1"/>
                </a:solidFill>
              </a:rPr>
              <a:t> </a:t>
            </a:r>
            <a:r>
              <a:rPr lang="de-DE" sz="4000" dirty="0" err="1">
                <a:solidFill>
                  <a:schemeClr val="bg1"/>
                </a:solidFill>
              </a:rPr>
              <a:t>for</a:t>
            </a:r>
            <a:endParaRPr lang="de-DE" sz="4000" dirty="0">
              <a:solidFill>
                <a:schemeClr val="bg1"/>
              </a:solidFill>
            </a:endParaRPr>
          </a:p>
          <a:p>
            <a:pPr marL="0" indent="0" algn="ctr">
              <a:buNone/>
            </a:pPr>
            <a:r>
              <a:rPr lang="de-DE" sz="4000" dirty="0">
                <a:solidFill>
                  <a:schemeClr val="bg1"/>
                </a:solidFill>
              </a:rPr>
              <a:t> </a:t>
            </a:r>
          </a:p>
          <a:p>
            <a:pPr marL="0" indent="0" algn="ctr">
              <a:buNone/>
            </a:pPr>
            <a:r>
              <a:rPr lang="de-DE" sz="4000" dirty="0" err="1">
                <a:solidFill>
                  <a:schemeClr val="bg1"/>
                </a:solidFill>
              </a:rPr>
              <a:t>your</a:t>
            </a:r>
            <a:r>
              <a:rPr lang="de-DE" sz="4000" dirty="0">
                <a:solidFill>
                  <a:schemeClr val="bg1"/>
                </a:solidFill>
              </a:rPr>
              <a:t> </a:t>
            </a:r>
            <a:r>
              <a:rPr lang="de-DE" sz="4000" dirty="0" err="1">
                <a:solidFill>
                  <a:schemeClr val="bg1"/>
                </a:solidFill>
              </a:rPr>
              <a:t>attention</a:t>
            </a:r>
            <a:r>
              <a:rPr lang="de-DE" sz="4000" dirty="0">
                <a:solidFill>
                  <a:schemeClr val="bg1"/>
                </a:solidFill>
              </a:rPr>
              <a:t> !</a:t>
            </a:r>
          </a:p>
        </p:txBody>
      </p:sp>
    </p:spTree>
    <p:extLst>
      <p:ext uri="{BB962C8B-B14F-4D97-AF65-F5344CB8AC3E}">
        <p14:creationId xmlns:p14="http://schemas.microsoft.com/office/powerpoint/2010/main" val="1403812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85ABA82-25F8-5B51-E749-D350390EBB10}"/>
              </a:ext>
            </a:extLst>
          </p:cNvPr>
          <p:cNvSpPr/>
          <p:nvPr/>
        </p:nvSpPr>
        <p:spPr>
          <a:xfrm>
            <a:off x="7513107" y="915566"/>
            <a:ext cx="1493920" cy="29566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Ellipse 47">
            <a:extLst>
              <a:ext uri="{FF2B5EF4-FFF2-40B4-BE49-F238E27FC236}">
                <a16:creationId xmlns:a16="http://schemas.microsoft.com/office/drawing/2014/main" id="{65C57222-094B-026A-F239-806C18FDD859}"/>
              </a:ext>
            </a:extLst>
          </p:cNvPr>
          <p:cNvSpPr/>
          <p:nvPr/>
        </p:nvSpPr>
        <p:spPr>
          <a:xfrm>
            <a:off x="37864" y="1757232"/>
            <a:ext cx="2738386" cy="18688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343066" y="183596"/>
            <a:ext cx="7469294" cy="371930"/>
          </a:xfrm>
          <a:effectLst/>
        </p:spPr>
        <p:txBody>
          <a:bodyPr/>
          <a:lstStyle/>
          <a:p>
            <a:r>
              <a:rPr lang="en-US" sz="2400" dirty="0">
                <a:solidFill>
                  <a:srgbClr val="005488"/>
                </a:solidFill>
              </a:rPr>
              <a:t>Large Scale User Facilities for Photons, Neutrons, Ions, and High-Fields: </a:t>
            </a:r>
            <a:r>
              <a:rPr lang="en-US" sz="2000" b="0" dirty="0">
                <a:solidFill>
                  <a:srgbClr val="005488"/>
                </a:solidFill>
              </a:rPr>
              <a:t>cover all relevant parameter spaces</a:t>
            </a:r>
          </a:p>
        </p:txBody>
      </p:sp>
      <p:sp>
        <p:nvSpPr>
          <p:cNvPr id="7" name="Foliennummernplatzhalter 6"/>
          <p:cNvSpPr>
            <a:spLocks noGrp="1"/>
          </p:cNvSpPr>
          <p:nvPr>
            <p:ph type="sldNum" sz="quarter" idx="4"/>
          </p:nvPr>
        </p:nvSpPr>
        <p:spPr>
          <a:effectLst/>
        </p:spPr>
        <p:txBody>
          <a:bodyPr/>
          <a:lstStyle/>
          <a:p>
            <a:fld id="{68A7D314-ADB3-4224-BAA8-FD8F1154CE84}" type="slidenum">
              <a:rPr lang="en-US" smtClean="0">
                <a:solidFill>
                  <a:prstClr val="white"/>
                </a:solidFill>
              </a:rPr>
              <a:pPr/>
              <a:t>31</a:t>
            </a:fld>
            <a:endParaRPr lang="en-US" dirty="0">
              <a:solidFill>
                <a:prstClr val="white"/>
              </a:solidFill>
            </a:endParaRPr>
          </a:p>
        </p:txBody>
      </p:sp>
      <p:pic>
        <p:nvPicPr>
          <p:cNvPr id="15" name="Picture 6" descr="http://www.helmholtz.de/fileadmin/user_upload/_hermann/0911_hermann/Luftbild_PETRA_III_Halle_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3401" y="985434"/>
            <a:ext cx="1385007" cy="936000"/>
          </a:xfrm>
          <a:prstGeom prst="roundRect">
            <a:avLst>
              <a:gd name="adj" fmla="val 8594"/>
            </a:avLst>
          </a:prstGeom>
          <a:solidFill>
            <a:srgbClr val="FFFFFF">
              <a:shade val="85000"/>
            </a:srgbClr>
          </a:solidFill>
          <a:ln>
            <a:noFill/>
          </a:ln>
          <a:effectLst/>
        </p:spPr>
      </p:pic>
      <p:pic>
        <p:nvPicPr>
          <p:cNvPr id="17" name="Picture 8" descr="http://wof-cluster.desy.de/sites/images/content/e101/e57509/imageobject57692/2007-12-08_FLASH-Halle_g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779" y="985434"/>
            <a:ext cx="1381012" cy="936000"/>
          </a:xfrm>
          <a:prstGeom prst="roundRect">
            <a:avLst>
              <a:gd name="adj" fmla="val 8594"/>
            </a:avLst>
          </a:prstGeom>
          <a:solidFill>
            <a:srgbClr val="FFFFFF">
              <a:shade val="85000"/>
            </a:srgbClr>
          </a:solidFill>
          <a:ln>
            <a:noFill/>
          </a:ln>
          <a:effectLst/>
        </p:spPr>
      </p:pic>
      <p:pic>
        <p:nvPicPr>
          <p:cNvPr id="1026" name="Picture 2" descr="Bildergebnis für XFEL Hambur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58" t="7903" r="41962" b="3565"/>
          <a:stretch/>
        </p:blipFill>
        <p:spPr bwMode="auto">
          <a:xfrm>
            <a:off x="7535628" y="985434"/>
            <a:ext cx="1407826" cy="936000"/>
          </a:xfrm>
          <a:prstGeom prst="roundRect">
            <a:avLst>
              <a:gd name="adj" fmla="val 8594"/>
            </a:avLst>
          </a:prstGeom>
          <a:solidFill>
            <a:srgbClr val="FFFFFF">
              <a:shade val="85000"/>
            </a:srgbClr>
          </a:solidFill>
          <a:ln>
            <a:noFill/>
          </a:ln>
          <a:effectLst/>
        </p:spPr>
      </p:pic>
      <p:sp>
        <p:nvSpPr>
          <p:cNvPr id="13" name="TextBox 11"/>
          <p:cNvSpPr txBox="1"/>
          <p:nvPr/>
        </p:nvSpPr>
        <p:spPr>
          <a:xfrm>
            <a:off x="7492337" y="1672975"/>
            <a:ext cx="1276310" cy="276999"/>
          </a:xfrm>
          <a:prstGeom prst="rect">
            <a:avLst/>
          </a:prstGeom>
          <a:noFill/>
        </p:spPr>
        <p:txBody>
          <a:bodyPr wrap="none" rtlCol="0">
            <a:spAutoFit/>
          </a:bodyPr>
          <a:lstStyle/>
          <a:p>
            <a:pPr algn="r"/>
            <a:r>
              <a:rPr lang="de-DE" sz="1200" dirty="0">
                <a:solidFill>
                  <a:schemeClr val="bg1"/>
                </a:solidFill>
                <a:highlight>
                  <a:srgbClr val="808000"/>
                </a:highlight>
              </a:rPr>
              <a:t>European XFEL</a:t>
            </a:r>
          </a:p>
        </p:txBody>
      </p:sp>
      <p:pic>
        <p:nvPicPr>
          <p:cNvPr id="16" name="Inhaltsplatzhalter 4" descr="HZB_BESSY II aerialview_1.jpg"/>
          <p:cNvPicPr>
            <a:picLocks noChangeAspect="1"/>
          </p:cNvPicPr>
          <p:nvPr/>
        </p:nvPicPr>
        <p:blipFill rotWithShape="1">
          <a:blip r:embed="rId6" cstate="print">
            <a:extLst>
              <a:ext uri="{28A0092B-C50C-407E-A947-70E740481C1C}">
                <a14:useLocalDpi xmlns:a14="http://schemas.microsoft.com/office/drawing/2010/main" val="0"/>
              </a:ext>
            </a:extLst>
          </a:blip>
          <a:srcRect t="9152" r="6308" b="6646"/>
          <a:stretch/>
        </p:blipFill>
        <p:spPr bwMode="auto">
          <a:xfrm>
            <a:off x="3287156" y="996429"/>
            <a:ext cx="1380987" cy="9360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151409" y="1022128"/>
            <a:ext cx="1085554" cy="830997"/>
          </a:xfrm>
          <a:prstGeom prst="rect">
            <a:avLst/>
          </a:prstGeom>
          <a:solidFill>
            <a:schemeClr val="bg1">
              <a:lumMod val="95000"/>
            </a:schemeClr>
          </a:solidFill>
        </p:spPr>
        <p:txBody>
          <a:bodyPr wrap="none" rtlCol="0">
            <a:spAutoFit/>
          </a:bodyPr>
          <a:lstStyle/>
          <a:p>
            <a:r>
              <a:rPr lang="de-DE" sz="1600" dirty="0"/>
              <a:t>Photon </a:t>
            </a:r>
          </a:p>
          <a:p>
            <a:r>
              <a:rPr lang="de-DE" sz="1600" dirty="0" err="1"/>
              <a:t>Facilities</a:t>
            </a:r>
            <a:endParaRPr lang="de-DE" sz="1600" dirty="0"/>
          </a:p>
          <a:p>
            <a:r>
              <a:rPr lang="de-DE" sz="1600" dirty="0"/>
              <a:t>222 </a:t>
            </a:r>
            <a:r>
              <a:rPr lang="de-DE" sz="1600" dirty="0" err="1"/>
              <a:t>Mio</a:t>
            </a:r>
            <a:r>
              <a:rPr lang="de-DE" sz="1600" dirty="0"/>
              <a:t> €</a:t>
            </a:r>
          </a:p>
        </p:txBody>
      </p:sp>
      <p:sp>
        <p:nvSpPr>
          <p:cNvPr id="25" name="Datumsplatzhalter 5"/>
          <p:cNvSpPr>
            <a:spLocks noGrp="1"/>
          </p:cNvSpPr>
          <p:nvPr>
            <p:ph type="dt" sz="half" idx="2"/>
          </p:nvPr>
        </p:nvSpPr>
        <p:spPr>
          <a:xfrm>
            <a:off x="628650" y="4948014"/>
            <a:ext cx="2287166" cy="274637"/>
          </a:xfrm>
        </p:spPr>
        <p:txBody>
          <a:bodyPr/>
          <a:lstStyle/>
          <a:p>
            <a:r>
              <a:rPr lang="en-US" dirty="0">
                <a:solidFill>
                  <a:prstClr val="white"/>
                </a:solidFill>
              </a:rPr>
              <a:t>Overview – Research Field Matter</a:t>
            </a:r>
          </a:p>
        </p:txBody>
      </p:sp>
      <p:sp>
        <p:nvSpPr>
          <p:cNvPr id="9" name="TextBox 5"/>
          <p:cNvSpPr txBox="1"/>
          <p:nvPr/>
        </p:nvSpPr>
        <p:spPr>
          <a:xfrm>
            <a:off x="6060601" y="1664569"/>
            <a:ext cx="873060" cy="276999"/>
          </a:xfrm>
          <a:prstGeom prst="rect">
            <a:avLst/>
          </a:prstGeom>
          <a:noFill/>
        </p:spPr>
        <p:txBody>
          <a:bodyPr wrap="none" rtlCol="0">
            <a:spAutoFit/>
          </a:bodyPr>
          <a:lstStyle/>
          <a:p>
            <a:r>
              <a:rPr lang="de-DE" sz="1200" dirty="0">
                <a:solidFill>
                  <a:schemeClr val="bg1"/>
                </a:solidFill>
                <a:highlight>
                  <a:srgbClr val="808000"/>
                </a:highlight>
              </a:rPr>
              <a:t>PETRA III</a:t>
            </a:r>
          </a:p>
        </p:txBody>
      </p:sp>
      <p:sp>
        <p:nvSpPr>
          <p:cNvPr id="10" name="TextBox 6"/>
          <p:cNvSpPr txBox="1"/>
          <p:nvPr/>
        </p:nvSpPr>
        <p:spPr>
          <a:xfrm>
            <a:off x="4655308" y="1672975"/>
            <a:ext cx="697627" cy="276999"/>
          </a:xfrm>
          <a:prstGeom prst="rect">
            <a:avLst/>
          </a:prstGeom>
          <a:noFill/>
          <a:effectLst/>
        </p:spPr>
        <p:txBody>
          <a:bodyPr wrap="none" rtlCol="0">
            <a:spAutoFit/>
          </a:bodyPr>
          <a:lstStyle/>
          <a:p>
            <a:pPr algn="r"/>
            <a:r>
              <a:rPr lang="de-DE" sz="1200" dirty="0">
                <a:solidFill>
                  <a:schemeClr val="bg1"/>
                </a:solidFill>
                <a:highlight>
                  <a:srgbClr val="808000"/>
                </a:highlight>
              </a:rPr>
              <a:t>FLASH</a:t>
            </a:r>
          </a:p>
        </p:txBody>
      </p:sp>
      <p:sp>
        <p:nvSpPr>
          <p:cNvPr id="8" name="TextBox 1"/>
          <p:cNvSpPr txBox="1"/>
          <p:nvPr/>
        </p:nvSpPr>
        <p:spPr>
          <a:xfrm>
            <a:off x="3207640" y="1672975"/>
            <a:ext cx="832728" cy="276999"/>
          </a:xfrm>
          <a:prstGeom prst="rect">
            <a:avLst/>
          </a:prstGeom>
          <a:noFill/>
        </p:spPr>
        <p:txBody>
          <a:bodyPr wrap="none" rtlCol="0">
            <a:spAutoFit/>
          </a:bodyPr>
          <a:lstStyle/>
          <a:p>
            <a:r>
              <a:rPr lang="de-DE" sz="1200" dirty="0">
                <a:solidFill>
                  <a:schemeClr val="bg1"/>
                </a:solidFill>
                <a:highlight>
                  <a:srgbClr val="808000"/>
                </a:highlight>
              </a:rPr>
              <a:t>BESSY II</a:t>
            </a:r>
          </a:p>
        </p:txBody>
      </p:sp>
      <p:pic>
        <p:nvPicPr>
          <p:cNvPr id="5" name="Picture 4" descr="http://mlz-garching.de/index.php?rex_img_type=content_half&amp;rex_img_file=luftbild_festschrift.jpg">
            <a:extLst>
              <a:ext uri="{FF2B5EF4-FFF2-40B4-BE49-F238E27FC236}">
                <a16:creationId xmlns:a16="http://schemas.microsoft.com/office/drawing/2014/main" id="{4FECD2F2-563D-D61E-B377-50E97E37D3D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4747" b="13958"/>
          <a:stretch/>
        </p:blipFill>
        <p:spPr bwMode="auto">
          <a:xfrm>
            <a:off x="6127452" y="1952928"/>
            <a:ext cx="1352829" cy="936000"/>
          </a:xfrm>
          <a:prstGeom prst="roundRect">
            <a:avLst>
              <a:gd name="adj" fmla="val 8594"/>
            </a:avLst>
          </a:prstGeom>
          <a:solidFill>
            <a:srgbClr val="FFFFFF">
              <a:shade val="85000"/>
            </a:srgbClr>
          </a:solidFill>
          <a:ln>
            <a:noFill/>
          </a:ln>
          <a:effectLst/>
        </p:spPr>
      </p:pic>
      <p:sp>
        <p:nvSpPr>
          <p:cNvPr id="14" name="Textfeld 13">
            <a:extLst>
              <a:ext uri="{FF2B5EF4-FFF2-40B4-BE49-F238E27FC236}">
                <a16:creationId xmlns:a16="http://schemas.microsoft.com/office/drawing/2014/main" id="{A57178D6-897A-9062-8DB6-1435E0BA7ABE}"/>
              </a:ext>
            </a:extLst>
          </p:cNvPr>
          <p:cNvSpPr txBox="1"/>
          <p:nvPr/>
        </p:nvSpPr>
        <p:spPr>
          <a:xfrm>
            <a:off x="6108782" y="2667375"/>
            <a:ext cx="1205880" cy="276999"/>
          </a:xfrm>
          <a:prstGeom prst="rect">
            <a:avLst/>
          </a:prstGeom>
          <a:noFill/>
        </p:spPr>
        <p:txBody>
          <a:bodyPr wrap="square">
            <a:spAutoFit/>
          </a:bodyPr>
          <a:lstStyle/>
          <a:p>
            <a:r>
              <a:rPr lang="de-DE" sz="1200" dirty="0">
                <a:solidFill>
                  <a:schemeClr val="bg1"/>
                </a:solidFill>
                <a:highlight>
                  <a:srgbClr val="808000"/>
                </a:highlight>
              </a:rPr>
              <a:t>FRM II / MLZ</a:t>
            </a:r>
          </a:p>
        </p:txBody>
      </p:sp>
      <p:sp>
        <p:nvSpPr>
          <p:cNvPr id="18" name="Textfeld 17">
            <a:extLst>
              <a:ext uri="{FF2B5EF4-FFF2-40B4-BE49-F238E27FC236}">
                <a16:creationId xmlns:a16="http://schemas.microsoft.com/office/drawing/2014/main" id="{E68A3902-6EED-DB4D-87B1-9E33EC092DD7}"/>
              </a:ext>
            </a:extLst>
          </p:cNvPr>
          <p:cNvSpPr txBox="1"/>
          <p:nvPr/>
        </p:nvSpPr>
        <p:spPr>
          <a:xfrm>
            <a:off x="2828677" y="1991428"/>
            <a:ext cx="1143262" cy="830997"/>
          </a:xfrm>
          <a:prstGeom prst="rect">
            <a:avLst/>
          </a:prstGeom>
          <a:solidFill>
            <a:schemeClr val="bg1">
              <a:lumMod val="95000"/>
            </a:schemeClr>
          </a:solidFill>
        </p:spPr>
        <p:txBody>
          <a:bodyPr wrap="none" rtlCol="0">
            <a:spAutoFit/>
          </a:bodyPr>
          <a:lstStyle/>
          <a:p>
            <a:r>
              <a:rPr lang="de-DE" sz="1600" dirty="0"/>
              <a:t>Neutron </a:t>
            </a:r>
          </a:p>
          <a:p>
            <a:r>
              <a:rPr lang="de-DE" sz="1600" dirty="0" err="1"/>
              <a:t>Facilities</a:t>
            </a:r>
            <a:endParaRPr lang="de-DE" sz="1600" dirty="0"/>
          </a:p>
          <a:p>
            <a:r>
              <a:rPr lang="de-DE" sz="1600" dirty="0"/>
              <a:t>24.8 </a:t>
            </a:r>
            <a:r>
              <a:rPr lang="de-DE" sz="1600" dirty="0" err="1"/>
              <a:t>Mio</a:t>
            </a:r>
            <a:r>
              <a:rPr lang="de-DE" sz="1600" dirty="0"/>
              <a:t> €</a:t>
            </a:r>
          </a:p>
        </p:txBody>
      </p:sp>
      <p:sp>
        <p:nvSpPr>
          <p:cNvPr id="19" name="Textfeld 18">
            <a:extLst>
              <a:ext uri="{FF2B5EF4-FFF2-40B4-BE49-F238E27FC236}">
                <a16:creationId xmlns:a16="http://schemas.microsoft.com/office/drawing/2014/main" id="{6CA64633-5CBA-6401-9F3F-866986C0241C}"/>
              </a:ext>
            </a:extLst>
          </p:cNvPr>
          <p:cNvSpPr txBox="1"/>
          <p:nvPr/>
        </p:nvSpPr>
        <p:spPr>
          <a:xfrm>
            <a:off x="3409602" y="2937211"/>
            <a:ext cx="1143262" cy="830997"/>
          </a:xfrm>
          <a:prstGeom prst="rect">
            <a:avLst/>
          </a:prstGeom>
          <a:solidFill>
            <a:schemeClr val="bg1">
              <a:lumMod val="95000"/>
            </a:schemeClr>
          </a:solidFill>
        </p:spPr>
        <p:txBody>
          <a:bodyPr wrap="none" rtlCol="0">
            <a:spAutoFit/>
          </a:bodyPr>
          <a:lstStyle/>
          <a:p>
            <a:r>
              <a:rPr lang="de-DE" sz="1600" dirty="0"/>
              <a:t>Ion </a:t>
            </a:r>
          </a:p>
          <a:p>
            <a:r>
              <a:rPr lang="de-DE" sz="1600" dirty="0" err="1"/>
              <a:t>Facilities</a:t>
            </a:r>
            <a:endParaRPr lang="de-DE" sz="1600" dirty="0"/>
          </a:p>
          <a:p>
            <a:r>
              <a:rPr lang="de-DE" sz="1600" dirty="0"/>
              <a:t>42.5 </a:t>
            </a:r>
            <a:r>
              <a:rPr lang="de-DE" sz="1600" dirty="0" err="1"/>
              <a:t>Mio</a:t>
            </a:r>
            <a:r>
              <a:rPr lang="de-DE" sz="1600" dirty="0"/>
              <a:t> €</a:t>
            </a:r>
          </a:p>
        </p:txBody>
      </p:sp>
      <p:pic>
        <p:nvPicPr>
          <p:cNvPr id="20" name="Picture 2" descr="C:\Users\doschh\Desktop\HGF 2013+\POF IV\POF IV Antragsphase\Materialien\GSI Ion Beam\Folie1.PNG">
            <a:extLst>
              <a:ext uri="{FF2B5EF4-FFF2-40B4-BE49-F238E27FC236}">
                <a16:creationId xmlns:a16="http://schemas.microsoft.com/office/drawing/2014/main" id="{32799BF5-4DF1-E731-21B0-AD229B1AA0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1608" y="2918911"/>
            <a:ext cx="1352829" cy="936000"/>
          </a:xfrm>
          <a:prstGeom prst="roundRect">
            <a:avLst>
              <a:gd name="adj" fmla="val 8594"/>
            </a:avLst>
          </a:prstGeom>
          <a:solidFill>
            <a:srgbClr val="FFFFFF">
              <a:shade val="85000"/>
            </a:srgbClr>
          </a:solidFill>
          <a:ln>
            <a:noFill/>
          </a:ln>
          <a:effectLst/>
        </p:spPr>
      </p:pic>
      <p:pic>
        <p:nvPicPr>
          <p:cNvPr id="26" name="Grafik 25" descr="Ein Bild, das Militärfahrzeug enthält.&#10;&#10;Automatisch generierte Beschreibung">
            <a:extLst>
              <a:ext uri="{FF2B5EF4-FFF2-40B4-BE49-F238E27FC236}">
                <a16:creationId xmlns:a16="http://schemas.microsoft.com/office/drawing/2014/main" id="{E8FA8454-468E-DF3A-C48F-C56FE4BECF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8690" y="1952929"/>
            <a:ext cx="1403298" cy="936000"/>
          </a:xfrm>
          <a:prstGeom prst="rect">
            <a:avLst/>
          </a:prstGeom>
        </p:spPr>
      </p:pic>
      <p:pic>
        <p:nvPicPr>
          <p:cNvPr id="28" name="Grafik 27">
            <a:extLst>
              <a:ext uri="{FF2B5EF4-FFF2-40B4-BE49-F238E27FC236}">
                <a16:creationId xmlns:a16="http://schemas.microsoft.com/office/drawing/2014/main" id="{823B2002-690F-36EE-1B55-FFA3B2C2F7D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3189"/>
          <a:stretch/>
        </p:blipFill>
        <p:spPr bwMode="auto">
          <a:xfrm>
            <a:off x="7551641" y="2897849"/>
            <a:ext cx="1436453" cy="907547"/>
          </a:xfrm>
          <a:prstGeom prst="rect">
            <a:avLst/>
          </a:prstGeom>
        </p:spPr>
      </p:pic>
      <p:sp>
        <p:nvSpPr>
          <p:cNvPr id="32" name="Textfeld 31">
            <a:extLst>
              <a:ext uri="{FF2B5EF4-FFF2-40B4-BE49-F238E27FC236}">
                <a16:creationId xmlns:a16="http://schemas.microsoft.com/office/drawing/2014/main" id="{5A27685D-B0AB-0D1F-F580-6EF5AA13040A}"/>
              </a:ext>
            </a:extLst>
          </p:cNvPr>
          <p:cNvSpPr txBox="1"/>
          <p:nvPr/>
        </p:nvSpPr>
        <p:spPr>
          <a:xfrm>
            <a:off x="6080182" y="3613889"/>
            <a:ext cx="508042" cy="276999"/>
          </a:xfrm>
          <a:prstGeom prst="rect">
            <a:avLst/>
          </a:prstGeom>
          <a:noFill/>
        </p:spPr>
        <p:txBody>
          <a:bodyPr wrap="square">
            <a:spAutoFit/>
          </a:bodyPr>
          <a:lstStyle/>
          <a:p>
            <a:r>
              <a:rPr lang="de-DE" sz="1200" dirty="0">
                <a:solidFill>
                  <a:schemeClr val="bg1"/>
                </a:solidFill>
                <a:highlight>
                  <a:srgbClr val="808000"/>
                </a:highlight>
              </a:rPr>
              <a:t>GSI</a:t>
            </a:r>
          </a:p>
        </p:txBody>
      </p:sp>
      <p:sp>
        <p:nvSpPr>
          <p:cNvPr id="33" name="Textfeld 32">
            <a:extLst>
              <a:ext uri="{FF2B5EF4-FFF2-40B4-BE49-F238E27FC236}">
                <a16:creationId xmlns:a16="http://schemas.microsoft.com/office/drawing/2014/main" id="{40D0AA35-560B-6A0B-4544-E9DE6E7F2F58}"/>
              </a:ext>
            </a:extLst>
          </p:cNvPr>
          <p:cNvSpPr txBox="1"/>
          <p:nvPr/>
        </p:nvSpPr>
        <p:spPr>
          <a:xfrm>
            <a:off x="7527948" y="3595196"/>
            <a:ext cx="1456227" cy="276999"/>
          </a:xfrm>
          <a:prstGeom prst="rect">
            <a:avLst/>
          </a:prstGeom>
          <a:noFill/>
        </p:spPr>
        <p:txBody>
          <a:bodyPr wrap="square">
            <a:spAutoFit/>
          </a:bodyPr>
          <a:lstStyle/>
          <a:p>
            <a:r>
              <a:rPr lang="de-DE" sz="1200" dirty="0">
                <a:solidFill>
                  <a:schemeClr val="bg1"/>
                </a:solidFill>
                <a:highlight>
                  <a:srgbClr val="808000"/>
                </a:highlight>
              </a:rPr>
              <a:t>FAIR </a:t>
            </a:r>
            <a:r>
              <a:rPr lang="de-DE" sz="1200" dirty="0" err="1">
                <a:solidFill>
                  <a:schemeClr val="bg1"/>
                </a:solidFill>
                <a:highlight>
                  <a:srgbClr val="808000"/>
                </a:highlight>
              </a:rPr>
              <a:t>start</a:t>
            </a:r>
            <a:r>
              <a:rPr lang="de-DE" sz="1200" dirty="0">
                <a:solidFill>
                  <a:schemeClr val="bg1"/>
                </a:solidFill>
                <a:highlight>
                  <a:srgbClr val="808000"/>
                </a:highlight>
              </a:rPr>
              <a:t> 2028</a:t>
            </a:r>
          </a:p>
        </p:txBody>
      </p:sp>
      <p:sp>
        <p:nvSpPr>
          <p:cNvPr id="34" name="Textfeld 33">
            <a:extLst>
              <a:ext uri="{FF2B5EF4-FFF2-40B4-BE49-F238E27FC236}">
                <a16:creationId xmlns:a16="http://schemas.microsoft.com/office/drawing/2014/main" id="{AD183A95-6F46-F71F-66E5-2E5EB0A23DBB}"/>
              </a:ext>
            </a:extLst>
          </p:cNvPr>
          <p:cNvSpPr txBox="1"/>
          <p:nvPr/>
        </p:nvSpPr>
        <p:spPr>
          <a:xfrm>
            <a:off x="7509188" y="2667471"/>
            <a:ext cx="1456227" cy="276999"/>
          </a:xfrm>
          <a:prstGeom prst="rect">
            <a:avLst/>
          </a:prstGeom>
          <a:noFill/>
        </p:spPr>
        <p:txBody>
          <a:bodyPr wrap="square">
            <a:spAutoFit/>
          </a:bodyPr>
          <a:lstStyle/>
          <a:p>
            <a:r>
              <a:rPr lang="de-DE" sz="1200" dirty="0">
                <a:solidFill>
                  <a:schemeClr val="bg1"/>
                </a:solidFill>
                <a:highlight>
                  <a:srgbClr val="808000"/>
                </a:highlight>
              </a:rPr>
              <a:t>ESS </a:t>
            </a:r>
            <a:r>
              <a:rPr lang="de-DE" sz="1200" dirty="0" err="1">
                <a:solidFill>
                  <a:schemeClr val="bg1"/>
                </a:solidFill>
                <a:highlight>
                  <a:srgbClr val="808000"/>
                </a:highlight>
              </a:rPr>
              <a:t>start</a:t>
            </a:r>
            <a:r>
              <a:rPr lang="de-DE" sz="1200" dirty="0">
                <a:solidFill>
                  <a:schemeClr val="bg1"/>
                </a:solidFill>
                <a:highlight>
                  <a:srgbClr val="808000"/>
                </a:highlight>
              </a:rPr>
              <a:t> 2028</a:t>
            </a:r>
          </a:p>
        </p:txBody>
      </p:sp>
      <p:pic>
        <p:nvPicPr>
          <p:cNvPr id="35" name="Picture 19" descr="http://www.hzdr.de/db/Pic?pOid=35014">
            <a:extLst>
              <a:ext uri="{FF2B5EF4-FFF2-40B4-BE49-F238E27FC236}">
                <a16:creationId xmlns:a16="http://schemas.microsoft.com/office/drawing/2014/main" id="{23BE7C94-C73F-7329-69DE-8CAB3731C4B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273" t="14731" r="21686" b="15169"/>
          <a:stretch/>
        </p:blipFill>
        <p:spPr bwMode="auto">
          <a:xfrm>
            <a:off x="7551642" y="3888118"/>
            <a:ext cx="1412710" cy="972329"/>
          </a:xfrm>
          <a:prstGeom prst="roundRect">
            <a:avLst>
              <a:gd name="adj" fmla="val 8594"/>
            </a:avLst>
          </a:prstGeom>
          <a:solidFill>
            <a:srgbClr val="FFFFFF">
              <a:shade val="85000"/>
            </a:srgbClr>
          </a:solidFill>
          <a:ln>
            <a:noFill/>
          </a:ln>
          <a:effectLst/>
        </p:spPr>
      </p:pic>
      <p:sp>
        <p:nvSpPr>
          <p:cNvPr id="36" name="TextBox 1">
            <a:extLst>
              <a:ext uri="{FF2B5EF4-FFF2-40B4-BE49-F238E27FC236}">
                <a16:creationId xmlns:a16="http://schemas.microsoft.com/office/drawing/2014/main" id="{C2741E4A-F6DB-2E31-509E-163FBB151F96}"/>
              </a:ext>
            </a:extLst>
          </p:cNvPr>
          <p:cNvSpPr txBox="1"/>
          <p:nvPr/>
        </p:nvSpPr>
        <p:spPr>
          <a:xfrm>
            <a:off x="7562131" y="4645144"/>
            <a:ext cx="500458" cy="276999"/>
          </a:xfrm>
          <a:prstGeom prst="rect">
            <a:avLst/>
          </a:prstGeom>
          <a:noFill/>
        </p:spPr>
        <p:txBody>
          <a:bodyPr wrap="none" rtlCol="0">
            <a:spAutoFit/>
          </a:bodyPr>
          <a:lstStyle/>
          <a:p>
            <a:pPr algn="r"/>
            <a:r>
              <a:rPr lang="de-DE" sz="1200" dirty="0">
                <a:solidFill>
                  <a:schemeClr val="bg1"/>
                </a:solidFill>
                <a:highlight>
                  <a:srgbClr val="808000"/>
                </a:highlight>
              </a:rPr>
              <a:t>HLD</a:t>
            </a:r>
          </a:p>
        </p:txBody>
      </p:sp>
      <p:pic>
        <p:nvPicPr>
          <p:cNvPr id="38" name="Picture 10" descr="http://computer-oiger.de/wordpress/wp-content/uploads/ELBE-Targetkammer_HZDR.jpg">
            <a:extLst>
              <a:ext uri="{FF2B5EF4-FFF2-40B4-BE49-F238E27FC236}">
                <a16:creationId xmlns:a16="http://schemas.microsoft.com/office/drawing/2014/main" id="{B1A17C47-8B90-28BE-1AF5-7EB8FC0F529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629" r="17736"/>
          <a:stretch/>
        </p:blipFill>
        <p:spPr bwMode="auto">
          <a:xfrm>
            <a:off x="6110156" y="3905427"/>
            <a:ext cx="1419900" cy="974879"/>
          </a:xfrm>
          <a:prstGeom prst="roundRect">
            <a:avLst>
              <a:gd name="adj" fmla="val 8594"/>
            </a:avLst>
          </a:prstGeom>
          <a:solidFill>
            <a:srgbClr val="FFFFFF">
              <a:shade val="85000"/>
            </a:srgbClr>
          </a:solidFill>
          <a:ln>
            <a:noFill/>
          </a:ln>
          <a:effectLst/>
        </p:spPr>
      </p:pic>
      <p:sp>
        <p:nvSpPr>
          <p:cNvPr id="37" name="TextBox 10">
            <a:extLst>
              <a:ext uri="{FF2B5EF4-FFF2-40B4-BE49-F238E27FC236}">
                <a16:creationId xmlns:a16="http://schemas.microsoft.com/office/drawing/2014/main" id="{AC835089-2904-B9B2-AA26-44B3BF674A4E}"/>
              </a:ext>
            </a:extLst>
          </p:cNvPr>
          <p:cNvSpPr txBox="1"/>
          <p:nvPr/>
        </p:nvSpPr>
        <p:spPr>
          <a:xfrm>
            <a:off x="6091278" y="4646856"/>
            <a:ext cx="595035" cy="276999"/>
          </a:xfrm>
          <a:prstGeom prst="rect">
            <a:avLst/>
          </a:prstGeom>
          <a:noFill/>
        </p:spPr>
        <p:txBody>
          <a:bodyPr wrap="none" rtlCol="0">
            <a:spAutoFit/>
          </a:bodyPr>
          <a:lstStyle/>
          <a:p>
            <a:r>
              <a:rPr lang="de-DE" sz="1200" dirty="0">
                <a:solidFill>
                  <a:schemeClr val="bg1"/>
                </a:solidFill>
                <a:highlight>
                  <a:srgbClr val="808000"/>
                </a:highlight>
              </a:rPr>
              <a:t>ELBE</a:t>
            </a:r>
          </a:p>
        </p:txBody>
      </p:sp>
      <p:pic>
        <p:nvPicPr>
          <p:cNvPr id="39" name="Picture 2" descr="Mitarbeiter im Ionenstrahlzentrum">
            <a:extLst>
              <a:ext uri="{FF2B5EF4-FFF2-40B4-BE49-F238E27FC236}">
                <a16:creationId xmlns:a16="http://schemas.microsoft.com/office/drawing/2014/main" id="{21269385-3254-AE9F-25BE-E910C8A6540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207" b="11712"/>
          <a:stretch/>
        </p:blipFill>
        <p:spPr bwMode="auto">
          <a:xfrm>
            <a:off x="4794985" y="2926923"/>
            <a:ext cx="1318971" cy="897351"/>
          </a:xfrm>
          <a:prstGeom prst="roundRect">
            <a:avLst>
              <a:gd name="adj" fmla="val 8594"/>
            </a:avLst>
          </a:prstGeom>
          <a:solidFill>
            <a:srgbClr val="FFFFFF">
              <a:shade val="85000"/>
            </a:srgbClr>
          </a:solidFill>
          <a:ln>
            <a:noFill/>
          </a:ln>
          <a:effectLst/>
        </p:spPr>
      </p:pic>
      <p:sp>
        <p:nvSpPr>
          <p:cNvPr id="40" name="TextBox 1">
            <a:extLst>
              <a:ext uri="{FF2B5EF4-FFF2-40B4-BE49-F238E27FC236}">
                <a16:creationId xmlns:a16="http://schemas.microsoft.com/office/drawing/2014/main" id="{C1E87A83-9729-2997-23C7-058B658EA6A7}"/>
              </a:ext>
            </a:extLst>
          </p:cNvPr>
          <p:cNvSpPr txBox="1"/>
          <p:nvPr/>
        </p:nvSpPr>
        <p:spPr>
          <a:xfrm>
            <a:off x="4756003" y="3547275"/>
            <a:ext cx="449162" cy="276999"/>
          </a:xfrm>
          <a:prstGeom prst="rect">
            <a:avLst/>
          </a:prstGeom>
          <a:noFill/>
        </p:spPr>
        <p:txBody>
          <a:bodyPr wrap="none" rtlCol="0">
            <a:spAutoFit/>
          </a:bodyPr>
          <a:lstStyle/>
          <a:p>
            <a:r>
              <a:rPr lang="de-DE" sz="1200" dirty="0">
                <a:solidFill>
                  <a:schemeClr val="bg1"/>
                </a:solidFill>
                <a:highlight>
                  <a:srgbClr val="808000"/>
                </a:highlight>
              </a:rPr>
              <a:t>IBC</a:t>
            </a:r>
          </a:p>
        </p:txBody>
      </p:sp>
      <p:sp>
        <p:nvSpPr>
          <p:cNvPr id="41" name="Textfeld 40">
            <a:extLst>
              <a:ext uri="{FF2B5EF4-FFF2-40B4-BE49-F238E27FC236}">
                <a16:creationId xmlns:a16="http://schemas.microsoft.com/office/drawing/2014/main" id="{7AF48D20-2C42-BE86-D9B1-8A400FA5C8FE}"/>
              </a:ext>
            </a:extLst>
          </p:cNvPr>
          <p:cNvSpPr txBox="1"/>
          <p:nvPr/>
        </p:nvSpPr>
        <p:spPr>
          <a:xfrm>
            <a:off x="4169878" y="4001742"/>
            <a:ext cx="1143262" cy="830997"/>
          </a:xfrm>
          <a:prstGeom prst="rect">
            <a:avLst/>
          </a:prstGeom>
          <a:solidFill>
            <a:schemeClr val="bg1">
              <a:lumMod val="95000"/>
            </a:schemeClr>
          </a:solidFill>
        </p:spPr>
        <p:txBody>
          <a:bodyPr wrap="none" rtlCol="0">
            <a:spAutoFit/>
          </a:bodyPr>
          <a:lstStyle/>
          <a:p>
            <a:r>
              <a:rPr lang="de-DE" sz="1600" dirty="0"/>
              <a:t>High-</a:t>
            </a:r>
            <a:r>
              <a:rPr lang="de-DE" sz="1600" dirty="0" err="1"/>
              <a:t>field</a:t>
            </a:r>
            <a:r>
              <a:rPr lang="de-DE" sz="1600" dirty="0"/>
              <a:t> </a:t>
            </a:r>
          </a:p>
          <a:p>
            <a:r>
              <a:rPr lang="de-DE" sz="1600" dirty="0" err="1"/>
              <a:t>Facilities</a:t>
            </a:r>
            <a:endParaRPr lang="de-DE" sz="1600" dirty="0"/>
          </a:p>
          <a:p>
            <a:r>
              <a:rPr lang="de-DE" sz="1600" dirty="0"/>
              <a:t>18.7 </a:t>
            </a:r>
            <a:r>
              <a:rPr lang="de-DE" sz="1600" dirty="0" err="1"/>
              <a:t>Mio</a:t>
            </a:r>
            <a:r>
              <a:rPr lang="de-DE" sz="1600" dirty="0"/>
              <a:t> €</a:t>
            </a:r>
          </a:p>
        </p:txBody>
      </p:sp>
      <p:pic>
        <p:nvPicPr>
          <p:cNvPr id="42" name="Picture 4" descr="http://www.ekp.kit.edu/img/GRIDKA_Computing_Centre.jpg">
            <a:extLst>
              <a:ext uri="{FF2B5EF4-FFF2-40B4-BE49-F238E27FC236}">
                <a16:creationId xmlns:a16="http://schemas.microsoft.com/office/drawing/2014/main" id="{8B570953-6F33-1838-D234-A7B5230B67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739" y="4000682"/>
            <a:ext cx="1346827" cy="936000"/>
          </a:xfrm>
          <a:prstGeom prst="roundRect">
            <a:avLst>
              <a:gd name="adj" fmla="val 8594"/>
            </a:avLst>
          </a:prstGeom>
          <a:solidFill>
            <a:srgbClr val="FFFFFF">
              <a:shade val="85000"/>
            </a:srgbClr>
          </a:solidFill>
          <a:ln>
            <a:noFill/>
          </a:ln>
          <a:effectLst/>
        </p:spPr>
      </p:pic>
      <p:sp>
        <p:nvSpPr>
          <p:cNvPr id="43" name="TextBox 1">
            <a:extLst>
              <a:ext uri="{FF2B5EF4-FFF2-40B4-BE49-F238E27FC236}">
                <a16:creationId xmlns:a16="http://schemas.microsoft.com/office/drawing/2014/main" id="{CE851D6C-1729-0376-3490-AF18FDBEAFB8}"/>
              </a:ext>
            </a:extLst>
          </p:cNvPr>
          <p:cNvSpPr txBox="1"/>
          <p:nvPr/>
        </p:nvSpPr>
        <p:spPr>
          <a:xfrm>
            <a:off x="3698" y="4692100"/>
            <a:ext cx="662361" cy="276999"/>
          </a:xfrm>
          <a:prstGeom prst="rect">
            <a:avLst/>
          </a:prstGeom>
          <a:noFill/>
        </p:spPr>
        <p:txBody>
          <a:bodyPr wrap="none" rtlCol="0">
            <a:spAutoFit/>
          </a:bodyPr>
          <a:lstStyle/>
          <a:p>
            <a:r>
              <a:rPr lang="de-DE" sz="1200" dirty="0" err="1">
                <a:solidFill>
                  <a:schemeClr val="bg1"/>
                </a:solidFill>
                <a:highlight>
                  <a:srgbClr val="808000"/>
                </a:highlight>
              </a:rPr>
              <a:t>GridKa</a:t>
            </a:r>
            <a:endParaRPr lang="de-DE" sz="1200" dirty="0">
              <a:solidFill>
                <a:schemeClr val="bg1"/>
              </a:solidFill>
              <a:highlight>
                <a:srgbClr val="808000"/>
              </a:highlight>
            </a:endParaRPr>
          </a:p>
        </p:txBody>
      </p:sp>
      <p:pic>
        <p:nvPicPr>
          <p:cNvPr id="44" name="Picture 21" descr="http://cms.desy.de/sites/site_cms/content/e53612/e65743/e66590/DESY-RZ2.jpg">
            <a:extLst>
              <a:ext uri="{FF2B5EF4-FFF2-40B4-BE49-F238E27FC236}">
                <a16:creationId xmlns:a16="http://schemas.microsoft.com/office/drawing/2014/main" id="{667C16E7-41F9-3504-395C-6BD164C6656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11379"/>
          <a:stretch/>
        </p:blipFill>
        <p:spPr bwMode="auto">
          <a:xfrm>
            <a:off x="1451712" y="3986143"/>
            <a:ext cx="1352325" cy="936000"/>
          </a:xfrm>
          <a:prstGeom prst="roundRect">
            <a:avLst>
              <a:gd name="adj" fmla="val 8594"/>
            </a:avLst>
          </a:prstGeom>
          <a:solidFill>
            <a:srgbClr val="FFFFFF">
              <a:shade val="85000"/>
            </a:srgbClr>
          </a:solidFill>
          <a:ln>
            <a:noFill/>
          </a:ln>
          <a:effectLst/>
        </p:spPr>
      </p:pic>
      <p:sp>
        <p:nvSpPr>
          <p:cNvPr id="45" name="TextBox 1">
            <a:extLst>
              <a:ext uri="{FF2B5EF4-FFF2-40B4-BE49-F238E27FC236}">
                <a16:creationId xmlns:a16="http://schemas.microsoft.com/office/drawing/2014/main" id="{60AA69D6-FB0F-901B-11BC-34EBFA8A369B}"/>
              </a:ext>
            </a:extLst>
          </p:cNvPr>
          <p:cNvSpPr txBox="1"/>
          <p:nvPr/>
        </p:nvSpPr>
        <p:spPr>
          <a:xfrm>
            <a:off x="1436459" y="4655175"/>
            <a:ext cx="603050" cy="307777"/>
          </a:xfrm>
          <a:prstGeom prst="rect">
            <a:avLst/>
          </a:prstGeom>
          <a:noFill/>
        </p:spPr>
        <p:txBody>
          <a:bodyPr wrap="none" rtlCol="0">
            <a:spAutoFit/>
          </a:bodyPr>
          <a:lstStyle/>
          <a:p>
            <a:pPr algn="r"/>
            <a:r>
              <a:rPr lang="de-DE" sz="1400" dirty="0">
                <a:solidFill>
                  <a:schemeClr val="bg1"/>
                </a:solidFill>
                <a:highlight>
                  <a:srgbClr val="808000"/>
                </a:highlight>
              </a:rPr>
              <a:t>IDAF</a:t>
            </a:r>
          </a:p>
        </p:txBody>
      </p:sp>
      <p:sp>
        <p:nvSpPr>
          <p:cNvPr id="46" name="Textfeld 45">
            <a:extLst>
              <a:ext uri="{FF2B5EF4-FFF2-40B4-BE49-F238E27FC236}">
                <a16:creationId xmlns:a16="http://schemas.microsoft.com/office/drawing/2014/main" id="{C38B61BB-FADA-D899-2CF6-74B18DA85397}"/>
              </a:ext>
            </a:extLst>
          </p:cNvPr>
          <p:cNvSpPr txBox="1"/>
          <p:nvPr/>
        </p:nvSpPr>
        <p:spPr>
          <a:xfrm>
            <a:off x="186659" y="3610215"/>
            <a:ext cx="2622417" cy="369332"/>
          </a:xfrm>
          <a:prstGeom prst="rect">
            <a:avLst/>
          </a:prstGeom>
          <a:solidFill>
            <a:schemeClr val="bg1">
              <a:lumMod val="95000"/>
            </a:schemeClr>
          </a:solidFill>
        </p:spPr>
        <p:txBody>
          <a:bodyPr wrap="square" rtlCol="0">
            <a:spAutoFit/>
          </a:bodyPr>
          <a:lstStyle/>
          <a:p>
            <a:r>
              <a:rPr lang="de-DE" dirty="0"/>
              <a:t>Data </a:t>
            </a:r>
            <a:r>
              <a:rPr lang="de-DE" dirty="0" err="1"/>
              <a:t>centers</a:t>
            </a:r>
            <a:r>
              <a:rPr lang="de-DE" dirty="0"/>
              <a:t> 14 </a:t>
            </a:r>
            <a:r>
              <a:rPr lang="de-DE" dirty="0" err="1"/>
              <a:t>Mio</a:t>
            </a:r>
            <a:r>
              <a:rPr lang="de-DE" dirty="0"/>
              <a:t> €</a:t>
            </a:r>
          </a:p>
        </p:txBody>
      </p:sp>
      <p:sp>
        <p:nvSpPr>
          <p:cNvPr id="47" name="Titel 1">
            <a:extLst>
              <a:ext uri="{FF2B5EF4-FFF2-40B4-BE49-F238E27FC236}">
                <a16:creationId xmlns:a16="http://schemas.microsoft.com/office/drawing/2014/main" id="{1B7D5279-4847-BE30-07CB-B1A57A5FC3CF}"/>
              </a:ext>
            </a:extLst>
          </p:cNvPr>
          <p:cNvSpPr txBox="1">
            <a:spLocks/>
          </p:cNvSpPr>
          <p:nvPr/>
        </p:nvSpPr>
        <p:spPr>
          <a:xfrm>
            <a:off x="369079" y="2115895"/>
            <a:ext cx="2076974" cy="1192961"/>
          </a:xfrm>
          <a:prstGeom prst="rect">
            <a:avLst/>
          </a:prstGeom>
          <a:solidFill>
            <a:srgbClr val="FFC000"/>
          </a:solidFill>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algn="ctr">
              <a:spcAft>
                <a:spcPts val="600"/>
              </a:spcAft>
            </a:pPr>
            <a:r>
              <a:rPr lang="en-US" sz="1800" dirty="0">
                <a:solidFill>
                  <a:schemeClr val="tx1"/>
                </a:solidFill>
              </a:rPr>
              <a:t>Resources  </a:t>
            </a:r>
            <a:r>
              <a:rPr lang="en-US" sz="1800" b="0" dirty="0">
                <a:solidFill>
                  <a:schemeClr val="tx1"/>
                </a:solidFill>
              </a:rPr>
              <a:t>for safe operation of </a:t>
            </a:r>
            <a:r>
              <a:rPr lang="de-DE" sz="1800" b="0" dirty="0" err="1">
                <a:solidFill>
                  <a:schemeClr val="tx1"/>
                </a:solidFill>
              </a:rPr>
              <a:t>user</a:t>
            </a:r>
            <a:r>
              <a:rPr lang="de-DE" sz="1800" b="0" dirty="0">
                <a:solidFill>
                  <a:schemeClr val="tx1"/>
                </a:solidFill>
              </a:rPr>
              <a:t> </a:t>
            </a:r>
            <a:r>
              <a:rPr lang="de-DE" sz="1800" b="0" dirty="0" err="1">
                <a:solidFill>
                  <a:schemeClr val="tx1"/>
                </a:solidFill>
              </a:rPr>
              <a:t>facilities</a:t>
            </a:r>
            <a:r>
              <a:rPr lang="de-DE" sz="1800" b="0" dirty="0">
                <a:solidFill>
                  <a:schemeClr val="tx1"/>
                </a:solidFill>
              </a:rPr>
              <a:t> (LK II)</a:t>
            </a:r>
          </a:p>
          <a:p>
            <a:pPr algn="ctr"/>
            <a:r>
              <a:rPr lang="de-DE" sz="2000" b="1" dirty="0"/>
              <a:t>321 </a:t>
            </a:r>
            <a:r>
              <a:rPr lang="de-DE" sz="2000" b="1" dirty="0" err="1"/>
              <a:t>Mio</a:t>
            </a:r>
            <a:r>
              <a:rPr lang="de-DE" sz="2000" b="1" dirty="0"/>
              <a:t> € / </a:t>
            </a:r>
            <a:r>
              <a:rPr lang="de-DE" sz="2000" b="1" dirty="0" err="1"/>
              <a:t>year</a:t>
            </a:r>
            <a:endParaRPr lang="de-DE" sz="2000" b="1" dirty="0"/>
          </a:p>
          <a:p>
            <a:pPr algn="ctr"/>
            <a:br>
              <a:rPr lang="de-DE" sz="2000" dirty="0">
                <a:solidFill>
                  <a:srgbClr val="005488"/>
                </a:solidFill>
              </a:rPr>
            </a:br>
            <a:r>
              <a:rPr lang="de-DE" sz="2000" dirty="0">
                <a:solidFill>
                  <a:srgbClr val="005488"/>
                </a:solidFill>
              </a:rPr>
              <a:t> </a:t>
            </a:r>
            <a:endParaRPr lang="en-US" sz="2400" dirty="0">
              <a:solidFill>
                <a:srgbClr val="005488"/>
              </a:solidFill>
            </a:endParaRPr>
          </a:p>
        </p:txBody>
      </p:sp>
      <p:pic>
        <p:nvPicPr>
          <p:cNvPr id="3" name="Picture 3">
            <a:extLst>
              <a:ext uri="{FF2B5EF4-FFF2-40B4-BE49-F238E27FC236}">
                <a16:creationId xmlns:a16="http://schemas.microsoft.com/office/drawing/2014/main" id="{90EEA25B-CF94-4E71-949F-259505AFEBF3}"/>
              </a:ext>
            </a:extLst>
          </p:cNvPr>
          <p:cNvPicPr/>
          <p:nvPr/>
        </p:nvPicPr>
        <p:blipFill rotWithShape="1">
          <a:blip r:embed="rId16" cstate="print"/>
          <a:srcRect r="58551" b="30288"/>
          <a:stretch/>
        </p:blipFill>
        <p:spPr bwMode="auto">
          <a:xfrm>
            <a:off x="8028384" y="96812"/>
            <a:ext cx="1093689" cy="494718"/>
          </a:xfrm>
          <a:prstGeom prst="rect">
            <a:avLst/>
          </a:prstGeom>
        </p:spPr>
      </p:pic>
    </p:spTree>
    <p:extLst>
      <p:ext uri="{BB962C8B-B14F-4D97-AF65-F5344CB8AC3E}">
        <p14:creationId xmlns:p14="http://schemas.microsoft.com/office/powerpoint/2010/main" val="142123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51470"/>
            <a:ext cx="7452360" cy="371930"/>
          </a:xfrm>
        </p:spPr>
        <p:txBody>
          <a:bodyPr/>
          <a:lstStyle/>
          <a:p>
            <a:r>
              <a:rPr lang="en-US" sz="2400" dirty="0">
                <a:solidFill>
                  <a:srgbClr val="005488"/>
                </a:solidFill>
              </a:rPr>
              <a:t>Success Metrics and Performance Indicators </a:t>
            </a:r>
            <a:br>
              <a:rPr lang="en-US" sz="2400" dirty="0">
                <a:solidFill>
                  <a:srgbClr val="005488"/>
                </a:solidFill>
              </a:rPr>
            </a:br>
            <a:r>
              <a:rPr lang="en-US" sz="2000" b="0" dirty="0">
                <a:solidFill>
                  <a:srgbClr val="005488"/>
                </a:solidFill>
              </a:rPr>
              <a:t>are established to track our progress </a:t>
            </a:r>
            <a:endParaRPr lang="en-US" sz="1800" b="0" dirty="0">
              <a:solidFill>
                <a:srgbClr val="C00000"/>
              </a:solidFill>
              <a:latin typeface="+mn-lt"/>
              <a:ea typeface="+mn-ea"/>
              <a:cs typeface="+mn-cs"/>
            </a:endParaRPr>
          </a:p>
        </p:txBody>
      </p:sp>
      <p:graphicFrame>
        <p:nvGraphicFramePr>
          <p:cNvPr id="11" name="Tabelle 10"/>
          <p:cNvGraphicFramePr>
            <a:graphicFrameLocks noGrp="1"/>
          </p:cNvGraphicFramePr>
          <p:nvPr>
            <p:extLst>
              <p:ext uri="{D42A27DB-BD31-4B8C-83A1-F6EECF244321}">
                <p14:modId xmlns:p14="http://schemas.microsoft.com/office/powerpoint/2010/main" val="499010238"/>
              </p:ext>
            </p:extLst>
          </p:nvPr>
        </p:nvGraphicFramePr>
        <p:xfrm>
          <a:off x="107504" y="764044"/>
          <a:ext cx="5760640" cy="4068648"/>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512008">
                <a:tc>
                  <a:txBody>
                    <a:bodyPr/>
                    <a:lstStyle/>
                    <a:p>
                      <a:pPr algn="ctr"/>
                      <a:r>
                        <a:rPr lang="de-DE" sz="1400" dirty="0" err="1">
                          <a:solidFill>
                            <a:schemeClr val="bg1"/>
                          </a:solidFill>
                        </a:rPr>
                        <a:t>Success</a:t>
                      </a:r>
                      <a:r>
                        <a:rPr lang="de-DE" sz="1400" dirty="0">
                          <a:solidFill>
                            <a:schemeClr val="bg1"/>
                          </a:solidFill>
                        </a:rPr>
                        <a:t> </a:t>
                      </a:r>
                      <a:r>
                        <a:rPr lang="de-DE" sz="1400" dirty="0" err="1">
                          <a:solidFill>
                            <a:schemeClr val="bg1"/>
                          </a:solidFill>
                        </a:rPr>
                        <a:t>Metrics</a:t>
                      </a:r>
                      <a:endParaRPr lang="de-DE" sz="1400" dirty="0">
                        <a:solidFill>
                          <a:schemeClr val="bg1"/>
                        </a:solidFill>
                      </a:endParaRPr>
                    </a:p>
                  </a:txBody>
                  <a:tcPr anchor="ctr">
                    <a:solidFill>
                      <a:srgbClr val="F0781E"/>
                    </a:solidFill>
                  </a:tcPr>
                </a:tc>
                <a:tc>
                  <a:txBody>
                    <a:bodyPr/>
                    <a:lstStyle/>
                    <a:p>
                      <a:pPr algn="ctr"/>
                      <a:r>
                        <a:rPr lang="de-DE" sz="1400" dirty="0">
                          <a:solidFill>
                            <a:schemeClr val="bg1"/>
                          </a:solidFill>
                        </a:rPr>
                        <a:t>Performance </a:t>
                      </a:r>
                      <a:r>
                        <a:rPr lang="de-DE" sz="1400" dirty="0" err="1">
                          <a:solidFill>
                            <a:schemeClr val="bg1"/>
                          </a:solidFill>
                        </a:rPr>
                        <a:t>Indicators</a:t>
                      </a:r>
                      <a:endParaRPr lang="de-DE" sz="1050" b="0" baseline="0" dirty="0">
                        <a:solidFill>
                          <a:schemeClr val="bg1"/>
                        </a:solidFill>
                      </a:endParaRPr>
                    </a:p>
                  </a:txBody>
                  <a:tcPr anchor="ctr">
                    <a:solidFill>
                      <a:srgbClr val="F0781E"/>
                    </a:solidFill>
                  </a:tcPr>
                </a:tc>
                <a:extLst>
                  <a:ext uri="{0D108BD9-81ED-4DB2-BD59-A6C34878D82A}">
                    <a16:rowId xmlns:a16="http://schemas.microsoft.com/office/drawing/2014/main" val="10000"/>
                  </a:ext>
                </a:extLst>
              </a:tr>
              <a:tr h="370840">
                <a:tc>
                  <a:txBody>
                    <a:bodyPr/>
                    <a:lstStyle/>
                    <a:p>
                      <a:r>
                        <a:rPr lang="de-DE" sz="1400" b="1" dirty="0">
                          <a:solidFill>
                            <a:schemeClr val="accent2">
                              <a:lumMod val="75000"/>
                            </a:schemeClr>
                          </a:solidFill>
                        </a:rPr>
                        <a:t>International</a:t>
                      </a:r>
                      <a:r>
                        <a:rPr lang="de-DE" sz="1400" b="1" baseline="0" dirty="0">
                          <a:solidFill>
                            <a:schemeClr val="accent2">
                              <a:lumMod val="75000"/>
                            </a:schemeClr>
                          </a:solidFill>
                        </a:rPr>
                        <a:t> Benchmarking</a:t>
                      </a:r>
                    </a:p>
                    <a:p>
                      <a:r>
                        <a:rPr lang="de-DE" sz="1000" b="0" baseline="0" dirty="0">
                          <a:solidFill>
                            <a:schemeClr val="accent2">
                              <a:lumMod val="75000"/>
                            </a:schemeClr>
                          </a:solidFill>
                        </a:rPr>
                        <a:t>Research · Large </a:t>
                      </a:r>
                      <a:r>
                        <a:rPr lang="de-DE" sz="1000" b="0" baseline="0" dirty="0" err="1">
                          <a:solidFill>
                            <a:schemeClr val="accent2">
                              <a:lumMod val="75000"/>
                            </a:schemeClr>
                          </a:solidFill>
                        </a:rPr>
                        <a:t>Scale</a:t>
                      </a:r>
                      <a:r>
                        <a:rPr lang="de-DE" sz="1000" b="0" baseline="0" dirty="0">
                          <a:solidFill>
                            <a:schemeClr val="accent2">
                              <a:lumMod val="75000"/>
                            </a:schemeClr>
                          </a:solidFill>
                        </a:rPr>
                        <a:t> Facilities</a:t>
                      </a:r>
                      <a:endParaRPr lang="de-DE" sz="1000" b="0" dirty="0">
                        <a:solidFill>
                          <a:schemeClr val="accent2">
                            <a:lumMod val="75000"/>
                          </a:schemeClr>
                        </a:solidFill>
                      </a:endParaRPr>
                    </a:p>
                  </a:txBody>
                  <a:tcPr anchor="ctr">
                    <a:solidFill>
                      <a:srgbClr val="92D050">
                        <a:alpha val="59000"/>
                      </a:srgbClr>
                    </a:solidFill>
                  </a:tcPr>
                </a:tc>
                <a:tc>
                  <a:txBody>
                    <a:bodyPr/>
                    <a:lstStyle/>
                    <a:p>
                      <a:endParaRPr lang="de-DE" sz="1000" dirty="0"/>
                    </a:p>
                    <a:p>
                      <a:r>
                        <a:rPr lang="de-DE" sz="1000" dirty="0" err="1"/>
                        <a:t>Competing</a:t>
                      </a:r>
                      <a:r>
                        <a:rPr lang="de-DE" sz="1000" baseline="0" dirty="0"/>
                        <a:t> </a:t>
                      </a:r>
                      <a:r>
                        <a:rPr lang="de-DE" sz="1000" baseline="0" dirty="0" err="1"/>
                        <a:t>labs</a:t>
                      </a:r>
                      <a:r>
                        <a:rPr lang="de-DE" sz="1000" baseline="0" dirty="0"/>
                        <a:t> in Europe, US </a:t>
                      </a:r>
                      <a:r>
                        <a:rPr lang="de-DE" sz="1000" baseline="0" dirty="0" err="1"/>
                        <a:t>and</a:t>
                      </a:r>
                      <a:r>
                        <a:rPr lang="de-DE" sz="1000" baseline="0" dirty="0"/>
                        <a:t> </a:t>
                      </a:r>
                      <a:r>
                        <a:rPr lang="de-DE" sz="1000" baseline="0" dirty="0" err="1"/>
                        <a:t>Asia</a:t>
                      </a:r>
                      <a:endParaRPr lang="de-DE" sz="1000" baseline="0" dirty="0"/>
                    </a:p>
                    <a:p>
                      <a:endParaRPr lang="de-DE" sz="1000" baseline="0" dirty="0"/>
                    </a:p>
                  </a:txBody>
                  <a:tcPr anchor="ctr">
                    <a:solidFill>
                      <a:srgbClr val="92D050">
                        <a:alpha val="59000"/>
                      </a:srgbClr>
                    </a:solidFill>
                  </a:tcPr>
                </a:tc>
                <a:extLst>
                  <a:ext uri="{0D108BD9-81ED-4DB2-BD59-A6C34878D82A}">
                    <a16:rowId xmlns:a16="http://schemas.microsoft.com/office/drawing/2014/main" val="10001"/>
                  </a:ext>
                </a:extLst>
              </a:tr>
              <a:tr h="451520">
                <a:tc>
                  <a:txBody>
                    <a:bodyPr/>
                    <a:lstStyle/>
                    <a:p>
                      <a:r>
                        <a:rPr lang="de-DE" sz="1300" b="1" dirty="0" err="1">
                          <a:solidFill>
                            <a:schemeClr val="accent2">
                              <a:lumMod val="75000"/>
                            </a:schemeClr>
                          </a:solidFill>
                        </a:rPr>
                        <a:t>Attraction</a:t>
                      </a:r>
                      <a:r>
                        <a:rPr lang="de-DE" sz="1300" b="1" dirty="0">
                          <a:solidFill>
                            <a:schemeClr val="accent2">
                              <a:lumMod val="75000"/>
                            </a:schemeClr>
                          </a:solidFill>
                        </a:rPr>
                        <a:t> </a:t>
                      </a:r>
                      <a:r>
                        <a:rPr lang="de-DE" sz="1300" b="1" dirty="0" err="1">
                          <a:solidFill>
                            <a:schemeClr val="accent2">
                              <a:lumMod val="75000"/>
                            </a:schemeClr>
                          </a:solidFill>
                        </a:rPr>
                        <a:t>of</a:t>
                      </a:r>
                      <a:r>
                        <a:rPr lang="de-DE" sz="1300" b="1" baseline="0" dirty="0">
                          <a:solidFill>
                            <a:schemeClr val="accent2">
                              <a:lumMod val="75000"/>
                            </a:schemeClr>
                          </a:solidFill>
                        </a:rPr>
                        <a:t> Best Brains</a:t>
                      </a:r>
                      <a:endParaRPr lang="de-DE" sz="1300" b="1" dirty="0">
                        <a:solidFill>
                          <a:schemeClr val="accent2">
                            <a:lumMod val="75000"/>
                          </a:schemeClr>
                        </a:solidFill>
                      </a:endParaRPr>
                    </a:p>
                  </a:txBody>
                  <a:tcPr anchor="ctr"/>
                </a:tc>
                <a:tc>
                  <a:txBody>
                    <a:bodyPr/>
                    <a:lstStyle/>
                    <a:p>
                      <a:r>
                        <a:rPr lang="de-DE" sz="1000" dirty="0">
                          <a:solidFill>
                            <a:schemeClr val="tx1"/>
                          </a:solidFill>
                        </a:rPr>
                        <a:t>High </a:t>
                      </a:r>
                      <a:r>
                        <a:rPr lang="de-DE" sz="1000" dirty="0" err="1">
                          <a:solidFill>
                            <a:schemeClr val="tx1"/>
                          </a:solidFill>
                        </a:rPr>
                        <a:t>level</a:t>
                      </a:r>
                      <a:r>
                        <a:rPr lang="de-DE" sz="1000" dirty="0">
                          <a:solidFill>
                            <a:schemeClr val="tx1"/>
                          </a:solidFill>
                        </a:rPr>
                        <a:t> </a:t>
                      </a:r>
                      <a:r>
                        <a:rPr lang="de-DE" sz="1000" dirty="0" err="1">
                          <a:solidFill>
                            <a:schemeClr val="tx1"/>
                          </a:solidFill>
                        </a:rPr>
                        <a:t>recruitments</a:t>
                      </a:r>
                      <a:r>
                        <a:rPr lang="de-DE" sz="1000" baseline="0" dirty="0">
                          <a:solidFill>
                            <a:schemeClr val="tx1"/>
                          </a:solidFill>
                        </a:rPr>
                        <a:t> on international </a:t>
                      </a:r>
                      <a:r>
                        <a:rPr lang="de-DE" sz="1000" baseline="0" dirty="0" err="1">
                          <a:solidFill>
                            <a:schemeClr val="tx1"/>
                          </a:solidFill>
                        </a:rPr>
                        <a:t>level</a:t>
                      </a:r>
                      <a:endParaRPr lang="de-DE" sz="1000" baseline="0" dirty="0">
                        <a:solidFill>
                          <a:schemeClr val="tx1"/>
                        </a:solidFill>
                      </a:endParaRPr>
                    </a:p>
                    <a:p>
                      <a:r>
                        <a:rPr lang="de-DE" sz="1000" baseline="0" dirty="0">
                          <a:solidFill>
                            <a:schemeClr val="tx1"/>
                          </a:solidFill>
                        </a:rPr>
                        <a:t>Junior </a:t>
                      </a:r>
                      <a:r>
                        <a:rPr lang="de-DE" sz="1000" baseline="0" dirty="0" err="1">
                          <a:solidFill>
                            <a:schemeClr val="tx1"/>
                          </a:solidFill>
                        </a:rPr>
                        <a:t>groups</a:t>
                      </a:r>
                      <a:r>
                        <a:rPr lang="de-DE" sz="1000" baseline="0" dirty="0">
                          <a:solidFill>
                            <a:schemeClr val="tx1"/>
                          </a:solidFill>
                        </a:rPr>
                        <a:t>, </a:t>
                      </a:r>
                      <a:r>
                        <a:rPr lang="de-DE" sz="1000" baseline="0" dirty="0" err="1">
                          <a:solidFill>
                            <a:schemeClr val="tx1"/>
                          </a:solidFill>
                        </a:rPr>
                        <a:t>Postdocs</a:t>
                      </a:r>
                      <a:r>
                        <a:rPr lang="de-DE" sz="1000" baseline="0" dirty="0">
                          <a:solidFill>
                            <a:schemeClr val="tx1"/>
                          </a:solidFill>
                        </a:rPr>
                        <a:t>, </a:t>
                      </a:r>
                      <a:r>
                        <a:rPr lang="de-DE" sz="1000" baseline="0" dirty="0" err="1">
                          <a:solidFill>
                            <a:schemeClr val="tx1"/>
                          </a:solidFill>
                        </a:rPr>
                        <a:t>PhD</a:t>
                      </a:r>
                      <a:r>
                        <a:rPr lang="de-DE" sz="1000" baseline="0" dirty="0">
                          <a:solidFill>
                            <a:schemeClr val="tx1"/>
                          </a:solidFill>
                        </a:rPr>
                        <a:t> </a:t>
                      </a:r>
                      <a:r>
                        <a:rPr lang="de-DE" sz="1000" baseline="0" dirty="0" err="1">
                          <a:solidFill>
                            <a:schemeClr val="tx1"/>
                          </a:solidFill>
                        </a:rPr>
                        <a:t>Students</a:t>
                      </a:r>
                      <a:r>
                        <a:rPr lang="de-DE" sz="1000" baseline="0" dirty="0">
                          <a:solidFill>
                            <a:schemeClr val="tx1"/>
                          </a:solidFill>
                        </a:rPr>
                        <a:t> </a:t>
                      </a:r>
                    </a:p>
                  </a:txBody>
                  <a:tcPr anchor="ctr"/>
                </a:tc>
                <a:extLst>
                  <a:ext uri="{0D108BD9-81ED-4DB2-BD59-A6C34878D82A}">
                    <a16:rowId xmlns:a16="http://schemas.microsoft.com/office/drawing/2014/main" val="10002"/>
                  </a:ext>
                </a:extLst>
              </a:tr>
              <a:tr h="432048">
                <a:tc>
                  <a:txBody>
                    <a:bodyPr/>
                    <a:lstStyle/>
                    <a:p>
                      <a:r>
                        <a:rPr lang="de-DE" sz="1300" b="1" dirty="0">
                          <a:solidFill>
                            <a:schemeClr val="accent2">
                              <a:lumMod val="75000"/>
                            </a:schemeClr>
                          </a:solidFill>
                        </a:rPr>
                        <a:t>Publications</a:t>
                      </a:r>
                    </a:p>
                  </a:txBody>
                  <a:tcPr anchor="ctr"/>
                </a:tc>
                <a:tc>
                  <a:txBody>
                    <a:bodyPr/>
                    <a:lstStyle/>
                    <a:p>
                      <a:r>
                        <a:rPr lang="de-DE" sz="1000" dirty="0">
                          <a:solidFill>
                            <a:schemeClr val="tx1"/>
                          </a:solidFill>
                        </a:rPr>
                        <a:t>High</a:t>
                      </a:r>
                      <a:r>
                        <a:rPr lang="de-DE" sz="1000" baseline="0" dirty="0">
                          <a:solidFill>
                            <a:schemeClr val="tx1"/>
                          </a:solidFill>
                        </a:rPr>
                        <a:t> Impact Papers</a:t>
                      </a:r>
                      <a:endParaRPr lang="de-DE" sz="1000" dirty="0">
                        <a:solidFill>
                          <a:schemeClr val="tx1"/>
                        </a:solidFill>
                      </a:endParaRPr>
                    </a:p>
                  </a:txBody>
                  <a:tcPr anchor="ctr"/>
                </a:tc>
                <a:extLst>
                  <a:ext uri="{0D108BD9-81ED-4DB2-BD59-A6C34878D82A}">
                    <a16:rowId xmlns:a16="http://schemas.microsoft.com/office/drawing/2014/main" val="10003"/>
                  </a:ext>
                </a:extLst>
              </a:tr>
              <a:tr h="432048">
                <a:tc>
                  <a:txBody>
                    <a:bodyPr/>
                    <a:lstStyle/>
                    <a:p>
                      <a:r>
                        <a:rPr lang="de-DE" sz="1300" b="1" dirty="0">
                          <a:solidFill>
                            <a:schemeClr val="accent2">
                              <a:lumMod val="75000"/>
                            </a:schemeClr>
                          </a:solidFill>
                        </a:rPr>
                        <a:t>Major Grants </a:t>
                      </a:r>
                      <a:r>
                        <a:rPr lang="de-DE" sz="1300" b="1" dirty="0" err="1">
                          <a:solidFill>
                            <a:schemeClr val="accent2">
                              <a:lumMod val="75000"/>
                            </a:schemeClr>
                          </a:solidFill>
                        </a:rPr>
                        <a:t>and</a:t>
                      </a:r>
                      <a:r>
                        <a:rPr lang="de-DE" sz="1300" b="1" dirty="0">
                          <a:solidFill>
                            <a:schemeClr val="accent2">
                              <a:lumMod val="75000"/>
                            </a:schemeClr>
                          </a:solidFill>
                        </a:rPr>
                        <a:t> Awards</a:t>
                      </a:r>
                    </a:p>
                  </a:txBody>
                  <a:tcPr anchor="ctr"/>
                </a:tc>
                <a:tc>
                  <a:txBody>
                    <a:bodyPr/>
                    <a:lstStyle/>
                    <a:p>
                      <a:r>
                        <a:rPr lang="de-DE" sz="1000" baseline="0" dirty="0">
                          <a:solidFill>
                            <a:schemeClr val="tx1"/>
                          </a:solidFill>
                        </a:rPr>
                        <a:t>European </a:t>
                      </a:r>
                      <a:r>
                        <a:rPr lang="de-DE" sz="1000" baseline="0" dirty="0" err="1">
                          <a:solidFill>
                            <a:schemeClr val="tx1"/>
                          </a:solidFill>
                        </a:rPr>
                        <a:t>and</a:t>
                      </a:r>
                      <a:r>
                        <a:rPr lang="de-DE" sz="1000" baseline="0" dirty="0">
                          <a:solidFill>
                            <a:schemeClr val="tx1"/>
                          </a:solidFill>
                        </a:rPr>
                        <a:t> international </a:t>
                      </a:r>
                    </a:p>
                  </a:txBody>
                  <a:tcPr anchor="ctr"/>
                </a:tc>
                <a:extLst>
                  <a:ext uri="{0D108BD9-81ED-4DB2-BD59-A6C34878D82A}">
                    <a16:rowId xmlns:a16="http://schemas.microsoft.com/office/drawing/2014/main" val="10004"/>
                  </a:ext>
                </a:extLst>
              </a:tr>
              <a:tr h="432048">
                <a:tc>
                  <a:txBody>
                    <a:bodyPr/>
                    <a:lstStyle/>
                    <a:p>
                      <a:r>
                        <a:rPr lang="de-DE" sz="1300" b="1" dirty="0">
                          <a:solidFill>
                            <a:schemeClr val="accent2">
                              <a:lumMod val="75000"/>
                            </a:schemeClr>
                          </a:solidFill>
                        </a:rPr>
                        <a:t>Matter </a:t>
                      </a:r>
                      <a:r>
                        <a:rPr lang="de-DE" sz="1300" b="1" dirty="0" err="1">
                          <a:solidFill>
                            <a:schemeClr val="accent2">
                              <a:lumMod val="75000"/>
                            </a:schemeClr>
                          </a:solidFill>
                        </a:rPr>
                        <a:t>and</a:t>
                      </a:r>
                      <a:r>
                        <a:rPr lang="de-DE" sz="1300" b="1" dirty="0">
                          <a:solidFill>
                            <a:schemeClr val="accent2">
                              <a:lumMod val="75000"/>
                            </a:schemeClr>
                          </a:solidFill>
                        </a:rPr>
                        <a:t> </a:t>
                      </a:r>
                      <a:r>
                        <a:rPr lang="de-DE" sz="1300" b="1" dirty="0" err="1">
                          <a:solidFill>
                            <a:schemeClr val="accent2">
                              <a:lumMod val="75000"/>
                            </a:schemeClr>
                          </a:solidFill>
                        </a:rPr>
                        <a:t>Sustainability</a:t>
                      </a:r>
                      <a:endParaRPr lang="de-DE" sz="1300" b="1" dirty="0">
                        <a:solidFill>
                          <a:schemeClr val="accent2">
                            <a:lumMod val="75000"/>
                          </a:schemeClr>
                        </a:solidFill>
                      </a:endParaRPr>
                    </a:p>
                  </a:txBody>
                  <a:tcPr anchor="ctr"/>
                </a:tc>
                <a:tc>
                  <a:txBody>
                    <a:bodyPr/>
                    <a:lstStyle/>
                    <a:p>
                      <a:r>
                        <a:rPr lang="de-DE" sz="1000" dirty="0" err="1"/>
                        <a:t>Sustainable</a:t>
                      </a:r>
                      <a:r>
                        <a:rPr lang="de-DE" sz="1000" baseline="0" dirty="0"/>
                        <a:t> </a:t>
                      </a:r>
                      <a:r>
                        <a:rPr lang="de-DE" sz="1000" baseline="0" dirty="0" err="1"/>
                        <a:t>operation</a:t>
                      </a:r>
                      <a:r>
                        <a:rPr lang="de-DE" sz="1000" baseline="0" dirty="0"/>
                        <a:t> (LK II)</a:t>
                      </a:r>
                    </a:p>
                    <a:p>
                      <a:r>
                        <a:rPr lang="de-DE" sz="1000" baseline="0" dirty="0"/>
                        <a:t> </a:t>
                      </a:r>
                      <a:endParaRPr lang="de-DE" sz="1000" dirty="0"/>
                    </a:p>
                  </a:txBody>
                  <a:tcPr anchor="ctr"/>
                </a:tc>
                <a:extLst>
                  <a:ext uri="{0D108BD9-81ED-4DB2-BD59-A6C34878D82A}">
                    <a16:rowId xmlns:a16="http://schemas.microsoft.com/office/drawing/2014/main" val="10005"/>
                  </a:ext>
                </a:extLst>
              </a:tr>
              <a:tr h="432048">
                <a:tc>
                  <a:txBody>
                    <a:bodyPr/>
                    <a:lstStyle/>
                    <a:p>
                      <a:r>
                        <a:rPr lang="de-DE" sz="1300" b="1" dirty="0">
                          <a:solidFill>
                            <a:schemeClr val="accent2">
                              <a:lumMod val="75000"/>
                            </a:schemeClr>
                          </a:solidFill>
                        </a:rPr>
                        <a:t>Knowledge Transfer</a:t>
                      </a:r>
                      <a:r>
                        <a:rPr lang="de-DE" sz="1300" b="1" baseline="0" dirty="0">
                          <a:solidFill>
                            <a:schemeClr val="accent2">
                              <a:lumMod val="75000"/>
                            </a:schemeClr>
                          </a:solidFill>
                        </a:rPr>
                        <a:t> </a:t>
                      </a:r>
                      <a:r>
                        <a:rPr lang="de-DE" sz="1300" b="1" baseline="0" dirty="0" err="1">
                          <a:solidFill>
                            <a:schemeClr val="accent2">
                              <a:lumMod val="75000"/>
                            </a:schemeClr>
                          </a:solidFill>
                        </a:rPr>
                        <a:t>into</a:t>
                      </a:r>
                      <a:r>
                        <a:rPr lang="de-DE" sz="1300" b="1" baseline="0" dirty="0">
                          <a:solidFill>
                            <a:schemeClr val="accent2">
                              <a:lumMod val="75000"/>
                            </a:schemeClr>
                          </a:solidFill>
                        </a:rPr>
                        <a:t> Society</a:t>
                      </a:r>
                      <a:endParaRPr lang="de-DE" sz="1300" b="1" dirty="0">
                        <a:solidFill>
                          <a:schemeClr val="accent2">
                            <a:lumMod val="75000"/>
                          </a:schemeClr>
                        </a:solidFill>
                      </a:endParaRPr>
                    </a:p>
                  </a:txBody>
                  <a:tcPr anchor="ctr"/>
                </a:tc>
                <a:tc>
                  <a:txBody>
                    <a:bodyPr/>
                    <a:lstStyle/>
                    <a:p>
                      <a:r>
                        <a:rPr lang="de-DE" sz="1000" dirty="0"/>
                        <a:t>Public </a:t>
                      </a:r>
                      <a:r>
                        <a:rPr lang="de-DE" sz="1000" dirty="0" err="1"/>
                        <a:t>visitors</a:t>
                      </a:r>
                      <a:r>
                        <a:rPr lang="de-DE" sz="1000" dirty="0"/>
                        <a:t>, </a:t>
                      </a:r>
                      <a:r>
                        <a:rPr lang="de-DE" sz="1000" dirty="0" err="1"/>
                        <a:t>media</a:t>
                      </a:r>
                      <a:r>
                        <a:rPr lang="de-DE" sz="1000" dirty="0"/>
                        <a:t> </a:t>
                      </a:r>
                      <a:r>
                        <a:rPr lang="de-DE" sz="1000" dirty="0" err="1"/>
                        <a:t>releases</a:t>
                      </a:r>
                      <a:r>
                        <a:rPr lang="de-DE" sz="1000" dirty="0"/>
                        <a:t>,</a:t>
                      </a:r>
                      <a:r>
                        <a:rPr lang="de-DE" sz="1000" baseline="0" dirty="0"/>
                        <a:t> </a:t>
                      </a:r>
                      <a:r>
                        <a:rPr lang="de-DE" sz="1000" baseline="0" dirty="0" err="1"/>
                        <a:t>school</a:t>
                      </a:r>
                      <a:r>
                        <a:rPr lang="de-DE" sz="1000" baseline="0" dirty="0"/>
                        <a:t> </a:t>
                      </a:r>
                      <a:r>
                        <a:rPr lang="de-DE" sz="1000" baseline="0" dirty="0" err="1"/>
                        <a:t>labs</a:t>
                      </a:r>
                      <a:endParaRPr lang="de-DE" sz="1000" dirty="0"/>
                    </a:p>
                  </a:txBody>
                  <a:tcPr anchor="ctr"/>
                </a:tc>
                <a:extLst>
                  <a:ext uri="{0D108BD9-81ED-4DB2-BD59-A6C34878D82A}">
                    <a16:rowId xmlns:a16="http://schemas.microsoft.com/office/drawing/2014/main" val="10006"/>
                  </a:ext>
                </a:extLst>
              </a:tr>
              <a:tr h="432048">
                <a:tc>
                  <a:txBody>
                    <a:bodyPr/>
                    <a:lstStyle/>
                    <a:p>
                      <a:r>
                        <a:rPr lang="de-DE" sz="1200" b="1" kern="1200" dirty="0">
                          <a:solidFill>
                            <a:schemeClr val="accent2">
                              <a:lumMod val="75000"/>
                            </a:schemeClr>
                          </a:solidFill>
                          <a:latin typeface="+mn-lt"/>
                          <a:ea typeface="+mn-ea"/>
                          <a:cs typeface="+mn-cs"/>
                        </a:rPr>
                        <a:t>Innovation </a:t>
                      </a:r>
                      <a:r>
                        <a:rPr lang="de-DE" sz="1200" b="1" kern="1200" dirty="0" err="1">
                          <a:solidFill>
                            <a:schemeClr val="accent2">
                              <a:lumMod val="75000"/>
                            </a:schemeClr>
                          </a:solidFill>
                          <a:latin typeface="+mn-lt"/>
                          <a:ea typeface="+mn-ea"/>
                          <a:cs typeface="+mn-cs"/>
                        </a:rPr>
                        <a:t>and</a:t>
                      </a:r>
                      <a:r>
                        <a:rPr lang="de-DE" sz="1200" b="1" kern="1200" dirty="0">
                          <a:solidFill>
                            <a:schemeClr val="accent2">
                              <a:lumMod val="75000"/>
                            </a:schemeClr>
                          </a:solidFill>
                          <a:latin typeface="+mn-lt"/>
                          <a:ea typeface="+mn-ea"/>
                          <a:cs typeface="+mn-cs"/>
                        </a:rPr>
                        <a:t> Technology</a:t>
                      </a:r>
                      <a:r>
                        <a:rPr lang="de-DE" sz="1200" b="1" kern="1200" baseline="0" dirty="0">
                          <a:solidFill>
                            <a:schemeClr val="accent2">
                              <a:lumMod val="75000"/>
                            </a:schemeClr>
                          </a:solidFill>
                          <a:latin typeface="+mn-lt"/>
                          <a:ea typeface="+mn-ea"/>
                          <a:cs typeface="+mn-cs"/>
                        </a:rPr>
                        <a:t> </a:t>
                      </a:r>
                      <a:r>
                        <a:rPr lang="de-DE" sz="1200" b="1" kern="1200" dirty="0">
                          <a:solidFill>
                            <a:schemeClr val="accent2">
                              <a:lumMod val="75000"/>
                            </a:schemeClr>
                          </a:solidFill>
                          <a:latin typeface="+mn-lt"/>
                          <a:ea typeface="+mn-ea"/>
                          <a:cs typeface="+mn-cs"/>
                        </a:rPr>
                        <a:t>Transfer</a:t>
                      </a:r>
                    </a:p>
                  </a:txBody>
                  <a:tcPr anchor="ctr"/>
                </a:tc>
                <a:tc>
                  <a:txBody>
                    <a:bodyPr/>
                    <a:lstStyle/>
                    <a:p>
                      <a:r>
                        <a:rPr lang="de-DE" sz="1000" dirty="0">
                          <a:solidFill>
                            <a:schemeClr val="tx1"/>
                          </a:solidFill>
                        </a:rPr>
                        <a:t>Start-ups</a:t>
                      </a:r>
                    </a:p>
                    <a:p>
                      <a:r>
                        <a:rPr lang="de-DE" sz="1000" dirty="0">
                          <a:solidFill>
                            <a:schemeClr val="tx1"/>
                          </a:solidFill>
                        </a:rPr>
                        <a:t>Patent</a:t>
                      </a:r>
                      <a:r>
                        <a:rPr lang="de-DE" sz="1000" baseline="0" dirty="0">
                          <a:solidFill>
                            <a:schemeClr val="tx1"/>
                          </a:solidFill>
                        </a:rPr>
                        <a:t> </a:t>
                      </a:r>
                      <a:r>
                        <a:rPr lang="de-DE" sz="1000" baseline="0" dirty="0" err="1">
                          <a:solidFill>
                            <a:schemeClr val="tx1"/>
                          </a:solidFill>
                        </a:rPr>
                        <a:t>applications</a:t>
                      </a:r>
                      <a:endParaRPr lang="de-DE" sz="1000" dirty="0">
                        <a:solidFill>
                          <a:schemeClr val="tx1"/>
                        </a:solidFill>
                      </a:endParaRPr>
                    </a:p>
                  </a:txBody>
                  <a:tcPr anchor="ctr"/>
                </a:tc>
                <a:extLst>
                  <a:ext uri="{0D108BD9-81ED-4DB2-BD59-A6C34878D82A}">
                    <a16:rowId xmlns:a16="http://schemas.microsoft.com/office/drawing/2014/main" val="10007"/>
                  </a:ext>
                </a:extLst>
              </a:tr>
              <a:tr h="370840">
                <a:tc>
                  <a:txBody>
                    <a:bodyPr/>
                    <a:lstStyle/>
                    <a:p>
                      <a:r>
                        <a:rPr lang="de-DE" sz="1300" b="1" dirty="0">
                          <a:solidFill>
                            <a:schemeClr val="accent2">
                              <a:lumMod val="75000"/>
                            </a:schemeClr>
                          </a:solidFill>
                        </a:rPr>
                        <a:t>Agenda Setting</a:t>
                      </a:r>
                    </a:p>
                  </a:txBody>
                  <a:tcPr anchor="ctr"/>
                </a:tc>
                <a:tc>
                  <a:txBody>
                    <a:bodyPr/>
                    <a:lstStyle/>
                    <a:p>
                      <a:r>
                        <a:rPr lang="de-DE" sz="1000" dirty="0" err="1"/>
                        <a:t>Chairs</a:t>
                      </a:r>
                      <a:r>
                        <a:rPr lang="de-DE" sz="1000" baseline="0" dirty="0"/>
                        <a:t> in international </a:t>
                      </a:r>
                      <a:r>
                        <a:rPr lang="de-DE" sz="1000" baseline="0" dirty="0" err="1"/>
                        <a:t>advisory</a:t>
                      </a:r>
                      <a:r>
                        <a:rPr lang="de-DE" sz="1000" baseline="0" dirty="0"/>
                        <a:t> </a:t>
                      </a:r>
                      <a:r>
                        <a:rPr lang="de-DE" sz="1000" baseline="0" dirty="0" err="1"/>
                        <a:t>boards</a:t>
                      </a:r>
                      <a:endParaRPr lang="de-DE" sz="1000" baseline="0" dirty="0"/>
                    </a:p>
                    <a:p>
                      <a:r>
                        <a:rPr lang="de-DE" sz="1000" baseline="0" dirty="0"/>
                        <a:t>Leadership in large </a:t>
                      </a:r>
                      <a:r>
                        <a:rPr lang="de-DE" sz="1000" baseline="0" dirty="0" err="1"/>
                        <a:t>scale</a:t>
                      </a:r>
                      <a:r>
                        <a:rPr lang="de-DE" sz="1000" baseline="0" dirty="0"/>
                        <a:t> international </a:t>
                      </a:r>
                      <a:r>
                        <a:rPr lang="de-DE" sz="1000" baseline="0" dirty="0" err="1"/>
                        <a:t>projects</a:t>
                      </a:r>
                      <a:endParaRPr lang="de-DE" sz="1000" baseline="0" dirty="0"/>
                    </a:p>
                  </a:txBody>
                  <a:tcPr anchor="ctr"/>
                </a:tc>
                <a:extLst>
                  <a:ext uri="{0D108BD9-81ED-4DB2-BD59-A6C34878D82A}">
                    <a16:rowId xmlns:a16="http://schemas.microsoft.com/office/drawing/2014/main" val="10008"/>
                  </a:ext>
                </a:extLst>
              </a:tr>
            </a:tbl>
          </a:graphicData>
        </a:graphic>
      </p:graphicFrame>
      <p:cxnSp>
        <p:nvCxnSpPr>
          <p:cNvPr id="4" name="Gerade Verbindung 3"/>
          <p:cNvCxnSpPr/>
          <p:nvPr/>
        </p:nvCxnSpPr>
        <p:spPr>
          <a:xfrm flipH="1">
            <a:off x="6062354" y="1294409"/>
            <a:ext cx="5939" cy="3528000"/>
          </a:xfrm>
          <a:prstGeom prst="line">
            <a:avLst/>
          </a:prstGeom>
          <a:ln w="76200">
            <a:solidFill>
              <a:srgbClr val="F0781E"/>
            </a:solidFill>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6228184" y="1491630"/>
            <a:ext cx="2808312" cy="2431435"/>
          </a:xfrm>
          <a:prstGeom prst="rect">
            <a:avLst/>
          </a:prstGeom>
          <a:noFill/>
        </p:spPr>
        <p:txBody>
          <a:bodyPr wrap="square" rtlCol="0">
            <a:spAutoFit/>
          </a:bodyPr>
          <a:lstStyle/>
          <a:p>
            <a:r>
              <a:rPr lang="de-DE" b="1" dirty="0">
                <a:solidFill>
                  <a:srgbClr val="005488"/>
                </a:solidFill>
              </a:rPr>
              <a:t>Scientific Review</a:t>
            </a:r>
          </a:p>
          <a:p>
            <a:r>
              <a:rPr lang="de-DE" dirty="0"/>
              <a:t>(GSI </a:t>
            </a:r>
            <a:r>
              <a:rPr lang="de-DE" dirty="0" err="1"/>
              <a:t>site</a:t>
            </a:r>
            <a:r>
              <a:rPr lang="de-DE" dirty="0"/>
              <a:t> </a:t>
            </a:r>
            <a:r>
              <a:rPr lang="de-DE" dirty="0" err="1"/>
              <a:t>visit</a:t>
            </a:r>
            <a:r>
              <a:rPr lang="de-DE" dirty="0"/>
              <a:t>)</a:t>
            </a:r>
          </a:p>
          <a:p>
            <a:pPr>
              <a:spcAft>
                <a:spcPts val="600"/>
              </a:spcAft>
            </a:pPr>
            <a:r>
              <a:rPr lang="de-DE" dirty="0"/>
              <a:t>2025</a:t>
            </a:r>
          </a:p>
          <a:p>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5488"/>
                </a:solidFill>
                <a:effectLst/>
                <a:uLnTx/>
                <a:uFillTx/>
                <a:latin typeface="Arial"/>
                <a:ea typeface="+mn-ea"/>
                <a:cs typeface="+mn-cs"/>
              </a:rPr>
              <a:t>Strategic Review</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2026</a:t>
            </a:r>
          </a:p>
          <a:p>
            <a:endParaRPr lang="de-DE" sz="1200" dirty="0"/>
          </a:p>
          <a:p>
            <a:endParaRPr lang="de-DE" sz="1400" dirty="0"/>
          </a:p>
          <a:p>
            <a:endParaRPr lang="de-DE" sz="1400" dirty="0"/>
          </a:p>
        </p:txBody>
      </p:sp>
      <p:pic>
        <p:nvPicPr>
          <p:cNvPr id="3" name="Picture 3">
            <a:extLst>
              <a:ext uri="{FF2B5EF4-FFF2-40B4-BE49-F238E27FC236}">
                <a16:creationId xmlns:a16="http://schemas.microsoft.com/office/drawing/2014/main" id="{AABBE6EE-E926-0DB0-6299-262DBD847AAC}"/>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6" name="Foliennummernplatzhalter 6">
            <a:extLst>
              <a:ext uri="{FF2B5EF4-FFF2-40B4-BE49-F238E27FC236}">
                <a16:creationId xmlns:a16="http://schemas.microsoft.com/office/drawing/2014/main" id="{4A893747-ED51-686D-1FD1-1FF887B7D6A9}"/>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32</a:t>
            </a:fld>
            <a:endParaRPr lang="en-US" sz="1000" dirty="0">
              <a:solidFill>
                <a:prstClr val="white"/>
              </a:solidFill>
            </a:endParaRPr>
          </a:p>
        </p:txBody>
      </p:sp>
    </p:spTree>
    <p:extLst>
      <p:ext uri="{BB962C8B-B14F-4D97-AF65-F5344CB8AC3E}">
        <p14:creationId xmlns:p14="http://schemas.microsoft.com/office/powerpoint/2010/main" val="127143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Diagramm 52"/>
          <p:cNvGraphicFramePr>
            <a:graphicFrameLocks/>
          </p:cNvGraphicFramePr>
          <p:nvPr/>
        </p:nvGraphicFramePr>
        <p:xfrm>
          <a:off x="5141580" y="523383"/>
          <a:ext cx="2765579" cy="1489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Diagramm 49"/>
          <p:cNvGraphicFramePr>
            <a:graphicFrameLocks/>
          </p:cNvGraphicFramePr>
          <p:nvPr/>
        </p:nvGraphicFramePr>
        <p:xfrm>
          <a:off x="5146435" y="1840794"/>
          <a:ext cx="2750872" cy="1566629"/>
        </p:xfrm>
        <a:graphic>
          <a:graphicData uri="http://schemas.openxmlformats.org/drawingml/2006/chart">
            <c:chart xmlns:c="http://schemas.openxmlformats.org/drawingml/2006/chart" xmlns:r="http://schemas.openxmlformats.org/officeDocument/2006/relationships" r:id="rId4"/>
          </a:graphicData>
        </a:graphic>
      </p:graphicFrame>
      <p:sp>
        <p:nvSpPr>
          <p:cNvPr id="46" name="Abgerundetes Rechteck 45"/>
          <p:cNvSpPr/>
          <p:nvPr/>
        </p:nvSpPr>
        <p:spPr>
          <a:xfrm>
            <a:off x="221697" y="742560"/>
            <a:ext cx="3714049" cy="3455018"/>
          </a:xfrm>
          <a:prstGeom prst="roundRect">
            <a:avLst/>
          </a:prstGeom>
          <a:solidFill>
            <a:schemeClr val="bg1">
              <a:lumMod val="95000"/>
            </a:schemeClr>
          </a:solidFill>
          <a:ln>
            <a:solidFill>
              <a:srgbClr val="F07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4" name="Diagramm 33"/>
          <p:cNvGraphicFramePr>
            <a:graphicFrameLocks/>
          </p:cNvGraphicFramePr>
          <p:nvPr/>
        </p:nvGraphicFramePr>
        <p:xfrm>
          <a:off x="221697" y="868044"/>
          <a:ext cx="3620819" cy="32420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Diagramm 47"/>
          <p:cNvGraphicFramePr>
            <a:graphicFrameLocks/>
          </p:cNvGraphicFramePr>
          <p:nvPr/>
        </p:nvGraphicFramePr>
        <p:xfrm>
          <a:off x="5236192" y="3253061"/>
          <a:ext cx="2761243" cy="1558289"/>
        </p:xfrm>
        <a:graphic>
          <a:graphicData uri="http://schemas.openxmlformats.org/drawingml/2006/chart">
            <c:chart xmlns:c="http://schemas.openxmlformats.org/drawingml/2006/chart" xmlns:r="http://schemas.openxmlformats.org/officeDocument/2006/relationships" r:id="rId6"/>
          </a:graphicData>
        </a:graphic>
      </p:graphicFrame>
      <p:sp>
        <p:nvSpPr>
          <p:cNvPr id="2" name="Titel 1"/>
          <p:cNvSpPr>
            <a:spLocks noGrp="1"/>
          </p:cNvSpPr>
          <p:nvPr>
            <p:ph type="title"/>
          </p:nvPr>
        </p:nvSpPr>
        <p:spPr>
          <a:xfrm>
            <a:off x="356168" y="219600"/>
            <a:ext cx="8424000" cy="371930"/>
          </a:xfrm>
        </p:spPr>
        <p:txBody>
          <a:bodyPr/>
          <a:lstStyle/>
          <a:p>
            <a:r>
              <a:rPr lang="en-US" sz="2400" dirty="0">
                <a:solidFill>
                  <a:srgbClr val="005488"/>
                </a:solidFill>
              </a:rPr>
              <a:t>Resources  </a:t>
            </a:r>
            <a:r>
              <a:rPr lang="de-DE" sz="2000" b="0" dirty="0">
                <a:solidFill>
                  <a:srgbClr val="005488"/>
                </a:solidFill>
              </a:rPr>
              <a:t>Research (LK I): </a:t>
            </a:r>
            <a:r>
              <a:rPr lang="de-DE" sz="1600" b="0" dirty="0">
                <a:solidFill>
                  <a:srgbClr val="005488"/>
                </a:solidFill>
              </a:rPr>
              <a:t>robust </a:t>
            </a:r>
            <a:r>
              <a:rPr lang="de-DE" sz="1600" b="0" dirty="0" err="1">
                <a:solidFill>
                  <a:srgbClr val="005488"/>
                </a:solidFill>
              </a:rPr>
              <a:t>funding</a:t>
            </a:r>
            <a:r>
              <a:rPr lang="de-DE" sz="1600" b="0" dirty="0">
                <a:solidFill>
                  <a:srgbClr val="005488"/>
                </a:solidFill>
              </a:rPr>
              <a:t> </a:t>
            </a:r>
            <a:r>
              <a:rPr lang="de-DE" sz="1600" b="0" dirty="0" err="1">
                <a:solidFill>
                  <a:srgbClr val="005488"/>
                </a:solidFill>
              </a:rPr>
              <a:t>for</a:t>
            </a:r>
            <a:r>
              <a:rPr lang="de-DE" sz="1600" b="0" dirty="0">
                <a:solidFill>
                  <a:srgbClr val="005488"/>
                </a:solidFill>
              </a:rPr>
              <a:t> an </a:t>
            </a:r>
            <a:r>
              <a:rPr lang="de-DE" sz="1600" b="0" dirty="0" err="1">
                <a:solidFill>
                  <a:srgbClr val="005488"/>
                </a:solidFill>
              </a:rPr>
              <a:t>ambitious</a:t>
            </a:r>
            <a:r>
              <a:rPr lang="de-DE" sz="1600" b="0" dirty="0">
                <a:solidFill>
                  <a:srgbClr val="005488"/>
                </a:solidFill>
              </a:rPr>
              <a:t> </a:t>
            </a:r>
            <a:r>
              <a:rPr lang="de-DE" sz="1600" b="0" dirty="0" err="1">
                <a:solidFill>
                  <a:srgbClr val="005488"/>
                </a:solidFill>
              </a:rPr>
              <a:t>program</a:t>
            </a:r>
            <a:br>
              <a:rPr lang="de-DE" sz="1600" dirty="0">
                <a:solidFill>
                  <a:srgbClr val="005488"/>
                </a:solidFill>
              </a:rPr>
            </a:br>
            <a:endParaRPr lang="en-US" sz="1800" dirty="0">
              <a:solidFill>
                <a:srgbClr val="005488"/>
              </a:solidFill>
            </a:endParaRPr>
          </a:p>
        </p:txBody>
      </p:sp>
      <p:sp>
        <p:nvSpPr>
          <p:cNvPr id="42" name="Textfeld 41"/>
          <p:cNvSpPr txBox="1"/>
          <p:nvPr/>
        </p:nvSpPr>
        <p:spPr>
          <a:xfrm>
            <a:off x="5824864" y="1079678"/>
            <a:ext cx="583814" cy="400110"/>
          </a:xfrm>
          <a:prstGeom prst="rect">
            <a:avLst/>
          </a:prstGeom>
          <a:noFill/>
        </p:spPr>
        <p:txBody>
          <a:bodyPr wrap="none" rtlCol="0">
            <a:spAutoFit/>
          </a:bodyPr>
          <a:lstStyle/>
          <a:p>
            <a:r>
              <a:rPr lang="de-DE" sz="2000" b="1" dirty="0">
                <a:solidFill>
                  <a:srgbClr val="005488"/>
                </a:solidFill>
              </a:rPr>
              <a:t>MU</a:t>
            </a:r>
          </a:p>
        </p:txBody>
      </p:sp>
      <p:sp>
        <p:nvSpPr>
          <p:cNvPr id="43" name="Textfeld 42"/>
          <p:cNvSpPr txBox="1"/>
          <p:nvPr/>
        </p:nvSpPr>
        <p:spPr>
          <a:xfrm>
            <a:off x="5839292" y="2447234"/>
            <a:ext cx="554960" cy="400110"/>
          </a:xfrm>
          <a:prstGeom prst="rect">
            <a:avLst/>
          </a:prstGeom>
          <a:noFill/>
        </p:spPr>
        <p:txBody>
          <a:bodyPr wrap="none" rtlCol="0">
            <a:spAutoFit/>
          </a:bodyPr>
          <a:lstStyle>
            <a:defPPr>
              <a:defRPr lang="de-DE"/>
            </a:defPPr>
            <a:lvl1pPr>
              <a:defRPr sz="2000" b="1">
                <a:solidFill>
                  <a:srgbClr val="005488"/>
                </a:solidFill>
              </a:defRPr>
            </a:lvl1pPr>
          </a:lstStyle>
          <a:p>
            <a:pPr algn="ctr"/>
            <a:r>
              <a:rPr lang="de-DE" dirty="0"/>
              <a:t>MT</a:t>
            </a:r>
          </a:p>
        </p:txBody>
      </p:sp>
      <p:sp>
        <p:nvSpPr>
          <p:cNvPr id="44" name="Textfeld 43"/>
          <p:cNvSpPr txBox="1"/>
          <p:nvPr/>
        </p:nvSpPr>
        <p:spPr>
          <a:xfrm>
            <a:off x="5756211" y="3816723"/>
            <a:ext cx="768159" cy="400110"/>
          </a:xfrm>
          <a:prstGeom prst="rect">
            <a:avLst/>
          </a:prstGeom>
          <a:noFill/>
        </p:spPr>
        <p:txBody>
          <a:bodyPr wrap="none" rtlCol="0">
            <a:spAutoFit/>
          </a:bodyPr>
          <a:lstStyle>
            <a:defPPr>
              <a:defRPr lang="de-DE"/>
            </a:defPPr>
            <a:lvl1pPr>
              <a:defRPr sz="2000" b="1">
                <a:solidFill>
                  <a:srgbClr val="005488"/>
                </a:solidFill>
              </a:defRPr>
            </a:lvl1pPr>
          </a:lstStyle>
          <a:p>
            <a:r>
              <a:rPr lang="de-DE" dirty="0"/>
              <a:t>MML</a:t>
            </a:r>
          </a:p>
        </p:txBody>
      </p:sp>
      <p:sp>
        <p:nvSpPr>
          <p:cNvPr id="33" name="Rechteck 32"/>
          <p:cNvSpPr/>
          <p:nvPr/>
        </p:nvSpPr>
        <p:spPr>
          <a:xfrm>
            <a:off x="7207651" y="2110402"/>
            <a:ext cx="1890261" cy="1477328"/>
          </a:xfrm>
          <a:prstGeom prst="rect">
            <a:avLst/>
          </a:prstGeom>
        </p:spPr>
        <p:txBody>
          <a:bodyPr wrap="none">
            <a:spAutoFit/>
          </a:bodyPr>
          <a:lstStyle/>
          <a:p>
            <a:r>
              <a:rPr lang="de-DE" b="1" dirty="0"/>
              <a:t>Total Budget</a:t>
            </a:r>
          </a:p>
          <a:p>
            <a:r>
              <a:rPr lang="de-DE" b="1" dirty="0"/>
              <a:t>272 </a:t>
            </a:r>
            <a:r>
              <a:rPr lang="de-DE" b="1" dirty="0" err="1"/>
              <a:t>Mio</a:t>
            </a:r>
            <a:r>
              <a:rPr lang="de-DE" b="1" dirty="0"/>
              <a:t> € / </a:t>
            </a:r>
            <a:r>
              <a:rPr lang="de-DE" b="1" dirty="0" err="1"/>
              <a:t>year</a:t>
            </a:r>
            <a:endParaRPr lang="de-DE" b="1" dirty="0"/>
          </a:p>
          <a:p>
            <a:br>
              <a:rPr lang="de-DE" b="1" dirty="0"/>
            </a:br>
            <a:r>
              <a:rPr lang="de-DE" b="1" dirty="0"/>
              <a:t>GSI</a:t>
            </a:r>
          </a:p>
          <a:p>
            <a:r>
              <a:rPr lang="de-DE" b="1" dirty="0"/>
              <a:t>39 </a:t>
            </a:r>
            <a:r>
              <a:rPr lang="de-DE" b="1" dirty="0" err="1"/>
              <a:t>Mio</a:t>
            </a:r>
            <a:r>
              <a:rPr lang="de-DE" b="1" dirty="0"/>
              <a:t> € / </a:t>
            </a:r>
            <a:r>
              <a:rPr lang="de-DE" b="1" dirty="0" err="1"/>
              <a:t>year</a:t>
            </a:r>
            <a:endParaRPr lang="de-DE" b="1" dirty="0"/>
          </a:p>
        </p:txBody>
      </p:sp>
      <p:grpSp>
        <p:nvGrpSpPr>
          <p:cNvPr id="54" name="Gruppieren 53"/>
          <p:cNvGrpSpPr/>
          <p:nvPr/>
        </p:nvGrpSpPr>
        <p:grpSpPr>
          <a:xfrm>
            <a:off x="4137024" y="1307171"/>
            <a:ext cx="793537" cy="2771998"/>
            <a:chOff x="4097617" y="1132940"/>
            <a:chExt cx="1820331" cy="2864079"/>
          </a:xfrm>
        </p:grpSpPr>
        <p:cxnSp>
          <p:nvCxnSpPr>
            <p:cNvPr id="55" name="Gerade Verbindung mit Pfeil 54"/>
            <p:cNvCxnSpPr/>
            <p:nvPr/>
          </p:nvCxnSpPr>
          <p:spPr>
            <a:xfrm flipV="1">
              <a:off x="4097617" y="1132940"/>
              <a:ext cx="0" cy="2864079"/>
            </a:xfrm>
            <a:prstGeom prst="straightConnector1">
              <a:avLst/>
            </a:prstGeom>
            <a:ln w="28575">
              <a:solidFill>
                <a:srgbClr val="F0781E"/>
              </a:solidFill>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flipV="1">
              <a:off x="4101143" y="1138189"/>
              <a:ext cx="1816805" cy="0"/>
            </a:xfrm>
            <a:prstGeom prst="straightConnector1">
              <a:avLst/>
            </a:prstGeom>
            <a:ln w="28575">
              <a:solidFill>
                <a:srgbClr val="F0781E"/>
              </a:solidFill>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flipV="1">
              <a:off x="4125920" y="3993642"/>
              <a:ext cx="1734223" cy="0"/>
            </a:xfrm>
            <a:prstGeom prst="straightConnector1">
              <a:avLst/>
            </a:prstGeom>
            <a:ln w="28575">
              <a:solidFill>
                <a:srgbClr val="F0781E"/>
              </a:solidFill>
            </a:ln>
          </p:spPr>
          <p:style>
            <a:lnRef idx="1">
              <a:schemeClr val="accent1"/>
            </a:lnRef>
            <a:fillRef idx="0">
              <a:schemeClr val="accent1"/>
            </a:fillRef>
            <a:effectRef idx="0">
              <a:schemeClr val="accent1"/>
            </a:effectRef>
            <a:fontRef idx="minor">
              <a:schemeClr val="tx1"/>
            </a:fontRef>
          </p:style>
        </p:cxnSp>
      </p:grpSp>
      <p:cxnSp>
        <p:nvCxnSpPr>
          <p:cNvPr id="59" name="Gerade Verbindung mit Pfeil 58"/>
          <p:cNvCxnSpPr/>
          <p:nvPr/>
        </p:nvCxnSpPr>
        <p:spPr>
          <a:xfrm>
            <a:off x="3933457" y="2643758"/>
            <a:ext cx="936000" cy="0"/>
          </a:xfrm>
          <a:prstGeom prst="straightConnector1">
            <a:avLst/>
          </a:prstGeom>
          <a:ln w="28575">
            <a:solidFill>
              <a:srgbClr val="F0781E"/>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589074" y="2205923"/>
            <a:ext cx="216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2563485" y="3665371"/>
            <a:ext cx="1732" cy="1440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a:off x="716952" y="1925675"/>
            <a:ext cx="120073" cy="184727"/>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6658603" y="2954785"/>
            <a:ext cx="142089" cy="18006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p:nvCxnSpPr>
        <p:spPr>
          <a:xfrm>
            <a:off x="6706940" y="2904522"/>
            <a:ext cx="9375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p:nvCxnSpPr>
        <p:spPr>
          <a:xfrm>
            <a:off x="5635578" y="3466640"/>
            <a:ext cx="95853" cy="3928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a:off x="5371193" y="2483222"/>
            <a:ext cx="72359" cy="14981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36512" y="4346689"/>
            <a:ext cx="6139904" cy="723275"/>
          </a:xfrm>
          <a:prstGeom prst="rect">
            <a:avLst/>
          </a:prstGeom>
        </p:spPr>
        <p:txBody>
          <a:bodyPr wrap="square">
            <a:spAutoFit/>
          </a:bodyPr>
          <a:lstStyle/>
          <a:p>
            <a:r>
              <a:rPr lang="en-US" sz="800" dirty="0"/>
              <a:t>*  </a:t>
            </a:r>
            <a:r>
              <a:rPr lang="en-US" sz="500" dirty="0"/>
              <a:t>  </a:t>
            </a:r>
            <a:r>
              <a:rPr lang="en-US" sz="800" dirty="0"/>
              <a:t>DESY numbers do not include a (recently decided) annual reduction of 2 Mio €.</a:t>
            </a:r>
            <a:br>
              <a:rPr lang="en-US" sz="800" dirty="0"/>
            </a:br>
            <a:r>
              <a:rPr lang="en-US" sz="800" dirty="0"/>
              <a:t>**  Including HI Jena and HI Mainz</a:t>
            </a:r>
          </a:p>
          <a:p>
            <a:endParaRPr lang="en-US" sz="800" dirty="0"/>
          </a:p>
          <a:p>
            <a:endParaRPr lang="en-US" sz="800" dirty="0"/>
          </a:p>
          <a:p>
            <a:endParaRPr lang="de-DE" sz="830" b="1" dirty="0"/>
          </a:p>
        </p:txBody>
      </p:sp>
      <p:sp>
        <p:nvSpPr>
          <p:cNvPr id="4"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3" name="Textfeld 2"/>
          <p:cNvSpPr txBox="1"/>
          <p:nvPr/>
        </p:nvSpPr>
        <p:spPr>
          <a:xfrm>
            <a:off x="4186534" y="1382625"/>
            <a:ext cx="772969" cy="646331"/>
          </a:xfrm>
          <a:prstGeom prst="rect">
            <a:avLst/>
          </a:prstGeom>
          <a:noFill/>
        </p:spPr>
        <p:txBody>
          <a:bodyPr wrap="none" rtlCol="0">
            <a:spAutoFit/>
          </a:bodyPr>
          <a:lstStyle/>
          <a:p>
            <a:r>
              <a:rPr lang="de-DE" sz="1200" dirty="0"/>
              <a:t>94 </a:t>
            </a:r>
            <a:r>
              <a:rPr lang="de-DE" sz="1200" dirty="0" err="1"/>
              <a:t>Mio</a:t>
            </a:r>
            <a:r>
              <a:rPr lang="de-DE" sz="1200" dirty="0"/>
              <a:t> €</a:t>
            </a:r>
          </a:p>
          <a:p>
            <a:r>
              <a:rPr lang="de-DE" sz="1200" dirty="0"/>
              <a:t>GSI:</a:t>
            </a:r>
          </a:p>
          <a:p>
            <a:r>
              <a:rPr lang="de-DE" sz="1200" dirty="0"/>
              <a:t>15 </a:t>
            </a:r>
            <a:r>
              <a:rPr lang="de-DE" sz="1200" dirty="0" err="1"/>
              <a:t>Mio</a:t>
            </a:r>
            <a:r>
              <a:rPr lang="de-DE" sz="1200" dirty="0"/>
              <a:t> €</a:t>
            </a:r>
          </a:p>
        </p:txBody>
      </p:sp>
      <p:sp>
        <p:nvSpPr>
          <p:cNvPr id="47" name="Textfeld 46"/>
          <p:cNvSpPr txBox="1"/>
          <p:nvPr/>
        </p:nvSpPr>
        <p:spPr>
          <a:xfrm>
            <a:off x="4132394" y="2654550"/>
            <a:ext cx="816249" cy="646331"/>
          </a:xfrm>
          <a:prstGeom prst="rect">
            <a:avLst/>
          </a:prstGeom>
          <a:noFill/>
        </p:spPr>
        <p:txBody>
          <a:bodyPr wrap="none" rtlCol="0">
            <a:spAutoFit/>
          </a:bodyPr>
          <a:lstStyle/>
          <a:p>
            <a:r>
              <a:rPr lang="de-DE" sz="1200" dirty="0"/>
              <a:t>81 </a:t>
            </a:r>
            <a:r>
              <a:rPr lang="de-DE" sz="1200" dirty="0" err="1"/>
              <a:t>Mio</a:t>
            </a:r>
            <a:r>
              <a:rPr lang="de-DE" sz="1200" dirty="0"/>
              <a:t> €</a:t>
            </a:r>
          </a:p>
          <a:p>
            <a:r>
              <a:rPr lang="de-DE" sz="1200" dirty="0"/>
              <a:t>GSI:</a:t>
            </a:r>
          </a:p>
          <a:p>
            <a:r>
              <a:rPr lang="de-DE" sz="1200" dirty="0"/>
              <a:t>8,1 </a:t>
            </a:r>
            <a:r>
              <a:rPr lang="de-DE" sz="1200" dirty="0" err="1"/>
              <a:t>Mio</a:t>
            </a:r>
            <a:r>
              <a:rPr lang="de-DE" sz="1200" dirty="0"/>
              <a:t> €</a:t>
            </a:r>
          </a:p>
        </p:txBody>
      </p:sp>
      <p:sp>
        <p:nvSpPr>
          <p:cNvPr id="49" name="Textfeld 48"/>
          <p:cNvSpPr txBox="1"/>
          <p:nvPr/>
        </p:nvSpPr>
        <p:spPr>
          <a:xfrm>
            <a:off x="4186534" y="4069690"/>
            <a:ext cx="901209" cy="646331"/>
          </a:xfrm>
          <a:prstGeom prst="rect">
            <a:avLst/>
          </a:prstGeom>
          <a:noFill/>
        </p:spPr>
        <p:txBody>
          <a:bodyPr wrap="none" rtlCol="0">
            <a:spAutoFit/>
          </a:bodyPr>
          <a:lstStyle/>
          <a:p>
            <a:r>
              <a:rPr lang="de-DE" sz="1200" dirty="0"/>
              <a:t>97 </a:t>
            </a:r>
            <a:r>
              <a:rPr lang="de-DE" sz="1200" dirty="0" err="1"/>
              <a:t>Mio</a:t>
            </a:r>
            <a:r>
              <a:rPr lang="de-DE" sz="1200" dirty="0"/>
              <a:t> €</a:t>
            </a:r>
          </a:p>
          <a:p>
            <a:r>
              <a:rPr lang="de-DE" sz="1200" dirty="0"/>
              <a:t>GSI</a:t>
            </a:r>
          </a:p>
          <a:p>
            <a:r>
              <a:rPr lang="de-DE" sz="1200" dirty="0"/>
              <a:t>14,6 </a:t>
            </a:r>
            <a:r>
              <a:rPr lang="de-DE" sz="1200" dirty="0" err="1"/>
              <a:t>Mio</a:t>
            </a:r>
            <a:r>
              <a:rPr lang="de-DE" sz="1200" dirty="0"/>
              <a:t> €</a:t>
            </a:r>
          </a:p>
        </p:txBody>
      </p:sp>
      <p:sp>
        <p:nvSpPr>
          <p:cNvPr id="57" name="Foliennummernplatzhalter 6"/>
          <p:cNvSpPr>
            <a:spLocks noGrp="1"/>
          </p:cNvSpPr>
          <p:nvPr>
            <p:ph type="sldNum" sz="quarter" idx="4"/>
          </p:nvPr>
        </p:nvSpPr>
        <p:spPr>
          <a:xfrm>
            <a:off x="6457950" y="4928464"/>
            <a:ext cx="2057400" cy="274637"/>
          </a:xfrm>
        </p:spPr>
        <p:txBody>
          <a:bodyPr/>
          <a:lstStyle/>
          <a:p>
            <a:fld id="{68A7D314-ADB3-4224-BAA8-FD8F1154CE84}" type="slidenum">
              <a:rPr lang="en-US" smtClean="0">
                <a:solidFill>
                  <a:prstClr val="white"/>
                </a:solidFill>
              </a:rPr>
              <a:pPr/>
              <a:t>33</a:t>
            </a:fld>
            <a:endParaRPr lang="en-US" dirty="0">
              <a:solidFill>
                <a:prstClr val="white"/>
              </a:solidFill>
            </a:endParaRPr>
          </a:p>
        </p:txBody>
      </p:sp>
      <p:sp>
        <p:nvSpPr>
          <p:cNvPr id="66" name="Datumsplatzhalter 5"/>
          <p:cNvSpPr>
            <a:spLocks noGrp="1"/>
          </p:cNvSpPr>
          <p:nvPr>
            <p:ph type="dt" sz="half" idx="2"/>
          </p:nvPr>
        </p:nvSpPr>
        <p:spPr>
          <a:xfrm>
            <a:off x="628650" y="4948014"/>
            <a:ext cx="2287166" cy="274637"/>
          </a:xfrm>
        </p:spPr>
        <p:txBody>
          <a:bodyPr/>
          <a:lstStyle/>
          <a:p>
            <a:r>
              <a:rPr lang="en-US" dirty="0">
                <a:solidFill>
                  <a:prstClr val="white"/>
                </a:solidFill>
              </a:rPr>
              <a:t>Overview – Research Field Matter</a:t>
            </a:r>
          </a:p>
        </p:txBody>
      </p:sp>
      <p:sp>
        <p:nvSpPr>
          <p:cNvPr id="6" name="Textfeld 5">
            <a:extLst>
              <a:ext uri="{FF2B5EF4-FFF2-40B4-BE49-F238E27FC236}">
                <a16:creationId xmlns:a16="http://schemas.microsoft.com/office/drawing/2014/main" id="{00CCED4F-6AA1-E288-844D-488489B69056}"/>
              </a:ext>
            </a:extLst>
          </p:cNvPr>
          <p:cNvSpPr txBox="1"/>
          <p:nvPr/>
        </p:nvSpPr>
        <p:spPr>
          <a:xfrm>
            <a:off x="1113933" y="794335"/>
            <a:ext cx="1890261" cy="369332"/>
          </a:xfrm>
          <a:prstGeom prst="rect">
            <a:avLst/>
          </a:prstGeom>
          <a:noFill/>
        </p:spPr>
        <p:txBody>
          <a:bodyPr wrap="none" rtlCol="0">
            <a:spAutoFit/>
          </a:bodyPr>
          <a:lstStyle/>
          <a:p>
            <a:r>
              <a:rPr lang="de-DE" b="1" dirty="0"/>
              <a:t>272 </a:t>
            </a:r>
            <a:r>
              <a:rPr lang="de-DE" b="1" dirty="0" err="1"/>
              <a:t>Mio</a:t>
            </a:r>
            <a:r>
              <a:rPr lang="de-DE" b="1" dirty="0"/>
              <a:t> € / </a:t>
            </a:r>
            <a:r>
              <a:rPr lang="de-DE" b="1" dirty="0" err="1"/>
              <a:t>year</a:t>
            </a:r>
            <a:endParaRPr lang="de-DE" b="1" dirty="0"/>
          </a:p>
        </p:txBody>
      </p:sp>
      <p:pic>
        <p:nvPicPr>
          <p:cNvPr id="5" name="Picture 3">
            <a:extLst>
              <a:ext uri="{FF2B5EF4-FFF2-40B4-BE49-F238E27FC236}">
                <a16:creationId xmlns:a16="http://schemas.microsoft.com/office/drawing/2014/main" id="{B04E3329-7D6D-DFD7-1587-95EE63FE6E14}"/>
              </a:ext>
            </a:extLst>
          </p:cNvPr>
          <p:cNvPicPr/>
          <p:nvPr/>
        </p:nvPicPr>
        <p:blipFill rotWithShape="1">
          <a:blip r:embed="rId7" cstate="print"/>
          <a:srcRect r="58551" b="30288"/>
          <a:stretch/>
        </p:blipFill>
        <p:spPr bwMode="auto">
          <a:xfrm>
            <a:off x="8028384" y="96812"/>
            <a:ext cx="1093689" cy="494718"/>
          </a:xfrm>
          <a:prstGeom prst="rect">
            <a:avLst/>
          </a:prstGeom>
        </p:spPr>
      </p:pic>
    </p:spTree>
    <p:extLst>
      <p:ext uri="{BB962C8B-B14F-4D97-AF65-F5344CB8AC3E}">
        <p14:creationId xmlns:p14="http://schemas.microsoft.com/office/powerpoint/2010/main" val="124802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66AB82C-BEF3-4ABA-804E-D3391F7E65F2}"/>
              </a:ext>
            </a:extLst>
          </p:cNvPr>
          <p:cNvSpPr txBox="1">
            <a:spLocks/>
          </p:cNvSpPr>
          <p:nvPr/>
        </p:nvSpPr>
        <p:spPr>
          <a:xfrm>
            <a:off x="257344" y="135516"/>
            <a:ext cx="8424000" cy="371930"/>
          </a:xfrm>
          <a:prstGeom prst="rect">
            <a:avLst/>
          </a:prstGeom>
        </p:spPr>
        <p:txBody>
          <a:bodyPr vert="horz" lIns="0" tIns="0" rIns="0" bIns="0" rtlCol="0" anchor="t" anchorCtr="0">
            <a:noAutofit/>
          </a:bodyPr>
          <a:lstStyle>
            <a:lvl1pPr algn="l" defTabSz="1219170" rtl="0" eaLnBrk="1" latinLnBrk="0" hangingPunct="1">
              <a:spcBef>
                <a:spcPct val="0"/>
              </a:spcBef>
              <a:buNone/>
              <a:defRPr sz="2933" b="1" kern="1200" cap="all" baseline="0">
                <a:solidFill>
                  <a:schemeClr val="accent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de-DE" sz="2200" b="1" i="0" u="none" strike="noStrike" kern="1200" cap="all" spc="0" normalizeH="0" baseline="0" noProof="0" dirty="0">
                <a:ln>
                  <a:noFill/>
                </a:ln>
                <a:solidFill>
                  <a:srgbClr val="0A2D6E"/>
                </a:solidFill>
                <a:effectLst/>
                <a:uLnTx/>
                <a:uFillTx/>
                <a:latin typeface="Arial"/>
                <a:ea typeface="+mj-ea"/>
                <a:cs typeface="+mj-cs"/>
              </a:rPr>
              <a:t>Cross-CUTTING Activities </a:t>
            </a:r>
            <a:r>
              <a:rPr kumimoji="0" lang="de-DE" sz="1500" b="1" i="0" u="none" strike="noStrike" kern="1200" cap="all" spc="0" normalizeH="0" baseline="0" noProof="0" dirty="0">
                <a:ln>
                  <a:noFill/>
                </a:ln>
                <a:solidFill>
                  <a:srgbClr val="0A2D6E"/>
                </a:solidFill>
                <a:effectLst/>
                <a:uLnTx/>
                <a:uFillTx/>
                <a:latin typeface="Arial"/>
                <a:ea typeface="+mj-ea"/>
                <a:cs typeface="+mj-cs"/>
              </a:rPr>
              <a:t>(between research FieldS)</a:t>
            </a:r>
            <a:endParaRPr kumimoji="0" lang="en-US" sz="1500" b="1" i="0" u="none" strike="noStrike" kern="1200" cap="all" spc="0" normalizeH="0" baseline="0" noProof="0" dirty="0">
              <a:ln>
                <a:noFill/>
              </a:ln>
              <a:solidFill>
                <a:srgbClr val="0A2D6E"/>
              </a:solidFill>
              <a:effectLst/>
              <a:uLnTx/>
              <a:uFillTx/>
              <a:latin typeface="Arial"/>
              <a:ea typeface="+mj-ea"/>
              <a:cs typeface="+mj-cs"/>
            </a:endParaRPr>
          </a:p>
        </p:txBody>
      </p:sp>
      <p:pic>
        <p:nvPicPr>
          <p:cNvPr id="4" name="Picture 31">
            <a:extLst>
              <a:ext uri="{FF2B5EF4-FFF2-40B4-BE49-F238E27FC236}">
                <a16:creationId xmlns:a16="http://schemas.microsoft.com/office/drawing/2014/main" id="{7523D0DF-4EE8-4BE3-B123-C8C391A433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10" y="2947325"/>
            <a:ext cx="836035" cy="7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Kristall">
            <a:extLst>
              <a:ext uri="{FF2B5EF4-FFF2-40B4-BE49-F238E27FC236}">
                <a16:creationId xmlns:a16="http://schemas.microsoft.com/office/drawing/2014/main" id="{931E5EBA-92B9-4DE8-B565-85063DC5D6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96" y="1673919"/>
            <a:ext cx="836034" cy="58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1B77B355-5B8A-47E4-BE6F-3452B92E7A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92" y="1055956"/>
            <a:ext cx="836034" cy="591123"/>
          </a:xfrm>
          <a:prstGeom prst="rect">
            <a:avLst/>
          </a:prstGeom>
        </p:spPr>
      </p:pic>
      <p:pic>
        <p:nvPicPr>
          <p:cNvPr id="8" name="Picture 3" descr="Bildergebnis für Green cube GSI">
            <a:hlinkClick r:id="rId6"/>
            <a:extLst>
              <a:ext uri="{FF2B5EF4-FFF2-40B4-BE49-F238E27FC236}">
                <a16:creationId xmlns:a16="http://schemas.microsoft.com/office/drawing/2014/main" id="{33A1E311-27CE-409D-9528-D39B4F6C2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292" y="504391"/>
            <a:ext cx="847832" cy="524725"/>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079498F9-E1E1-425D-8A3E-D5D1D3E5C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596" y="2285664"/>
            <a:ext cx="836035" cy="645096"/>
          </a:xfrm>
          <a:prstGeom prst="rect">
            <a:avLst/>
          </a:prstGeom>
        </p:spPr>
      </p:pic>
      <p:sp>
        <p:nvSpPr>
          <p:cNvPr id="10" name="Inhaltsplatzhalter 3">
            <a:extLst>
              <a:ext uri="{FF2B5EF4-FFF2-40B4-BE49-F238E27FC236}">
                <a16:creationId xmlns:a16="http://schemas.microsoft.com/office/drawing/2014/main" id="{1B1BF829-512A-476B-9D33-72838CF1E9C4}"/>
              </a:ext>
            </a:extLst>
          </p:cNvPr>
          <p:cNvSpPr txBox="1">
            <a:spLocks/>
          </p:cNvSpPr>
          <p:nvPr/>
        </p:nvSpPr>
        <p:spPr>
          <a:xfrm>
            <a:off x="1060650" y="538622"/>
            <a:ext cx="7022700" cy="2808159"/>
          </a:xfrm>
          <a:prstGeom prst="rect">
            <a:avLst/>
          </a:prstGeom>
        </p:spPr>
        <p:txBody>
          <a:bodyPr/>
          <a:lstStyle>
            <a:lvl1pPr marL="241294" indent="-241294" algn="l" defTabSz="239994" rtl="0" eaLnBrk="1" latinLnBrk="0" hangingPunct="1">
              <a:lnSpc>
                <a:spcPts val="2400"/>
              </a:lnSpc>
              <a:spcBef>
                <a:spcPts val="1467"/>
              </a:spcBef>
              <a:spcAft>
                <a:spcPts val="0"/>
              </a:spcAft>
              <a:buClr>
                <a:schemeClr val="accent3"/>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spcBef>
                <a:spcPct val="20000"/>
              </a:spcBef>
              <a:buClr>
                <a:schemeClr val="accent3"/>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spcBef>
                <a:spcPct val="20000"/>
              </a:spcBef>
              <a:buClr>
                <a:schemeClr val="accent3"/>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spcBef>
                <a:spcPct val="20000"/>
              </a:spcBef>
              <a:buClr>
                <a:schemeClr val="accent3"/>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spcBef>
                <a:spcPct val="20000"/>
              </a:spcBef>
              <a:buClr>
                <a:schemeClr val="accent3"/>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41294" marR="0" lvl="0" indent="-241294" algn="l" defTabSz="239994" rtl="0" eaLnBrk="1" fontAlgn="auto" latinLnBrk="0" hangingPunct="1">
              <a:lnSpc>
                <a:spcPct val="100000"/>
              </a:lnSpc>
              <a:spcBef>
                <a:spcPts val="0"/>
              </a:spcBef>
              <a:spcAft>
                <a:spcPts val="0"/>
              </a:spcAft>
              <a:buClr>
                <a:srgbClr val="8CB423"/>
              </a:buClr>
              <a:buSzTx/>
              <a:buFont typeface="Wingdings" panose="05000000000000000000" pitchFamily="2" charset="2"/>
              <a:buChar char="§"/>
              <a:tabLst>
                <a:tab pos="239994" algn="l"/>
                <a:tab pos="479988" algn="l"/>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Information/Big Data  </a:t>
            </a:r>
          </a:p>
          <a:p>
            <a:pPr marL="0" marR="0" lvl="0" indent="0" algn="l" defTabSz="239994" rtl="0" eaLnBrk="1" fontAlgn="auto" latinLnBrk="0" hangingPunct="1">
              <a:lnSpc>
                <a:spcPct val="100000"/>
              </a:lnSpc>
              <a:spcBef>
                <a:spcPts val="0"/>
              </a:spcBef>
              <a:spcAft>
                <a:spcPts val="800"/>
              </a:spcAft>
              <a:buClr>
                <a:srgbClr val="8CB423"/>
              </a:buClr>
              <a:buSzTx/>
              <a:buFont typeface="Wingdings" panose="05000000000000000000" pitchFamily="2" charset="2"/>
              <a:buNone/>
              <a:tabLst>
                <a:tab pos="239994" algn="l"/>
                <a:tab pos="479988" algn="l"/>
              </a:tabLst>
              <a:defRPr/>
            </a:pPr>
            <a:r>
              <a:rPr kumimoji="0" lang="en-US" sz="1600" b="0" i="1" u="none" strike="noStrike" kern="1200" cap="none" spc="0" normalizeH="0" baseline="0" noProof="0" dirty="0">
                <a:ln>
                  <a:noFill/>
                </a:ln>
                <a:solidFill>
                  <a:srgbClr val="002060"/>
                </a:solidFill>
                <a:effectLst/>
                <a:uLnTx/>
                <a:uFillTx/>
                <a:latin typeface="Arial"/>
                <a:ea typeface="+mn-ea"/>
                <a:cs typeface="+mn-cs"/>
              </a:rPr>
              <a:t>	</a:t>
            </a:r>
            <a:r>
              <a:rPr kumimoji="0" lang="en-US" sz="1400" b="0" i="1" u="none" strike="noStrike" kern="1200" cap="none" spc="0" normalizeH="0" baseline="0" noProof="0" dirty="0">
                <a:ln>
                  <a:noFill/>
                </a:ln>
                <a:solidFill>
                  <a:prstClr val="black"/>
                </a:solidFill>
                <a:effectLst/>
                <a:uLnTx/>
                <a:uFillTx/>
                <a:latin typeface="Arial"/>
                <a:ea typeface="+mn-ea"/>
                <a:cs typeface="+mn-cs"/>
              </a:rPr>
              <a:t>Matter, Information</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41294" marR="0" lvl="0" indent="-241294" algn="l" defTabSz="239994" rtl="0" eaLnBrk="1" fontAlgn="auto" latinLnBrk="0" hangingPunct="1">
              <a:lnSpc>
                <a:spcPct val="100000"/>
              </a:lnSpc>
              <a:spcBef>
                <a:spcPts val="0"/>
              </a:spcBef>
              <a:spcAft>
                <a:spcPts val="0"/>
              </a:spcAft>
              <a:buClr>
                <a:srgbClr val="8CB423"/>
              </a:buClr>
              <a:buSzTx/>
              <a:buFont typeface="Wingdings" panose="05000000000000000000" pitchFamily="2" charset="2"/>
              <a:buChar char="§"/>
              <a:tabLst>
                <a:tab pos="239994" algn="l"/>
                <a:tab pos="479988" algn="l"/>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Materials Research  </a:t>
            </a:r>
          </a:p>
          <a:p>
            <a:pPr marL="0" marR="0" lvl="0" indent="0" algn="l" defTabSz="239994" rtl="0" eaLnBrk="1" fontAlgn="auto" latinLnBrk="0" hangingPunct="1">
              <a:lnSpc>
                <a:spcPct val="100000"/>
              </a:lnSpc>
              <a:spcBef>
                <a:spcPts val="0"/>
              </a:spcBef>
              <a:spcAft>
                <a:spcPts val="800"/>
              </a:spcAft>
              <a:buClr>
                <a:srgbClr val="8CB423"/>
              </a:buClr>
              <a:buSzTx/>
              <a:buFont typeface="Wingdings" panose="05000000000000000000" pitchFamily="2" charset="2"/>
              <a:buNone/>
              <a:tabLst>
                <a:tab pos="239994" algn="l"/>
                <a:tab pos="479988" algn="l"/>
              </a:tabLst>
              <a:defRPr/>
            </a:pPr>
            <a:r>
              <a:rPr kumimoji="0" lang="en-US" sz="1600" b="0" i="1" u="none" strike="noStrike" kern="1200" cap="none" spc="0" normalizeH="0" baseline="0" noProof="0" dirty="0">
                <a:ln>
                  <a:noFill/>
                </a:ln>
                <a:solidFill>
                  <a:prstClr val="black"/>
                </a:solidFill>
                <a:effectLst/>
                <a:uLnTx/>
                <a:uFillTx/>
                <a:latin typeface="Arial"/>
                <a:ea typeface="+mn-ea"/>
                <a:cs typeface="+mn-cs"/>
              </a:rPr>
              <a:t>    </a:t>
            </a:r>
            <a:r>
              <a:rPr kumimoji="0" lang="en-US" sz="1400" b="0" i="1" u="none" strike="noStrike" kern="1200" cap="none" spc="0" normalizeH="0" baseline="0" noProof="0" dirty="0">
                <a:ln>
                  <a:noFill/>
                </a:ln>
                <a:solidFill>
                  <a:prstClr val="black"/>
                </a:solidFill>
                <a:effectLst/>
                <a:uLnTx/>
                <a:uFillTx/>
                <a:latin typeface="Arial"/>
                <a:ea typeface="+mn-ea"/>
                <a:cs typeface="+mn-cs"/>
              </a:rPr>
              <a:t>Matter, Aeronautics, Space &amp; Transport, Energy, Health, Information</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41294" marR="0" lvl="0" indent="-241294" algn="l" defTabSz="239994" rtl="0" eaLnBrk="1" fontAlgn="auto" latinLnBrk="0" hangingPunct="1">
              <a:lnSpc>
                <a:spcPts val="2400"/>
              </a:lnSpc>
              <a:spcBef>
                <a:spcPts val="0"/>
              </a:spcBef>
              <a:spcAft>
                <a:spcPts val="0"/>
              </a:spcAft>
              <a:buClr>
                <a:srgbClr val="8CB423"/>
              </a:buClr>
              <a:buSzTx/>
              <a:buFont typeface="Wingdings" panose="05000000000000000000" pitchFamily="2" charset="2"/>
              <a:buChar char="§"/>
              <a:tabLst>
                <a:tab pos="239994" algn="l"/>
                <a:tab pos="479988" algn="l"/>
              </a:tabLst>
              <a:defRPr/>
            </a:pPr>
            <a:r>
              <a:rPr kumimoji="0" lang="de-DE" sz="1600" b="0" i="0" u="none" strike="noStrike" kern="1200" cap="none" spc="0" normalizeH="0" baseline="0" noProof="0" dirty="0">
                <a:ln>
                  <a:noFill/>
                </a:ln>
                <a:solidFill>
                  <a:srgbClr val="002060"/>
                </a:solidFill>
                <a:effectLst/>
                <a:uLnTx/>
                <a:uFillTx/>
                <a:latin typeface="Arial"/>
                <a:ea typeface="+mn-ea"/>
                <a:cs typeface="+mn-cs"/>
              </a:rPr>
              <a:t>Quantum Technologies </a:t>
            </a:r>
          </a:p>
          <a:p>
            <a:pPr marL="0" marR="0" lvl="0" indent="0" algn="l" defTabSz="239994" rtl="0" eaLnBrk="1" fontAlgn="auto" latinLnBrk="0" hangingPunct="1">
              <a:lnSpc>
                <a:spcPct val="100000"/>
              </a:lnSpc>
              <a:spcBef>
                <a:spcPts val="0"/>
              </a:spcBef>
              <a:spcAft>
                <a:spcPts val="800"/>
              </a:spcAft>
              <a:buClr>
                <a:srgbClr val="8CB423"/>
              </a:buClr>
              <a:buSzTx/>
              <a:buFont typeface="Wingdings" panose="05000000000000000000" pitchFamily="2" charset="2"/>
              <a:buNone/>
              <a:tabLst>
                <a:tab pos="239994" algn="l"/>
                <a:tab pos="479988" algn="l"/>
              </a:tabLst>
              <a:defRPr/>
            </a:pPr>
            <a:r>
              <a:rPr kumimoji="0" lang="de-DE" sz="1600" b="0" i="1" u="none" strike="noStrike" kern="1200" cap="none" spc="0" normalizeH="0" baseline="0" noProof="0" dirty="0">
                <a:ln>
                  <a:noFill/>
                </a:ln>
                <a:solidFill>
                  <a:prstClr val="black"/>
                </a:solidFill>
                <a:effectLst/>
                <a:uLnTx/>
                <a:uFillTx/>
                <a:latin typeface="Arial"/>
                <a:ea typeface="+mn-ea"/>
                <a:cs typeface="+mn-cs"/>
              </a:rPr>
              <a:t>    </a:t>
            </a:r>
            <a:r>
              <a:rPr kumimoji="0" lang="de-DE" sz="1400" b="0" i="1" u="none" strike="noStrike" kern="1200" cap="none" spc="0" normalizeH="0" baseline="0" noProof="0" dirty="0">
                <a:ln>
                  <a:noFill/>
                </a:ln>
                <a:solidFill>
                  <a:prstClr val="black"/>
                </a:solidFill>
                <a:effectLst/>
                <a:uLnTx/>
                <a:uFillTx/>
                <a:latin typeface="Arial"/>
                <a:ea typeface="+mn-ea"/>
                <a:cs typeface="+mn-cs"/>
              </a:rPr>
              <a:t>Matter, </a:t>
            </a:r>
            <a:r>
              <a:rPr kumimoji="0" lang="en-US" sz="1400" b="0" i="1" u="none" strike="noStrike" kern="1200" cap="none" spc="0" normalizeH="0" baseline="0" noProof="0" dirty="0">
                <a:ln>
                  <a:noFill/>
                </a:ln>
                <a:solidFill>
                  <a:prstClr val="black"/>
                </a:solidFill>
                <a:effectLst/>
                <a:uLnTx/>
                <a:uFillTx/>
                <a:latin typeface="Arial"/>
                <a:ea typeface="+mn-ea"/>
                <a:cs typeface="+mn-cs"/>
              </a:rPr>
              <a:t>Aeronautics, Space &amp; Transport, Information</a:t>
            </a: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a:p>
            <a:pPr marL="241200" marR="0" lvl="0" indent="-241200" algn="l" defTabSz="239994" rtl="0" eaLnBrk="1" fontAlgn="auto" latinLnBrk="0" hangingPunct="1">
              <a:lnSpc>
                <a:spcPts val="2400"/>
              </a:lnSpc>
              <a:spcBef>
                <a:spcPts val="0"/>
              </a:spcBef>
              <a:spcAft>
                <a:spcPts val="0"/>
              </a:spcAft>
              <a:buClr>
                <a:srgbClr val="8CB423"/>
              </a:buClr>
              <a:buSzTx/>
              <a:buFont typeface="Wingdings" panose="05000000000000000000" pitchFamily="2" charset="2"/>
              <a:buChar char="§"/>
              <a:tabLst>
                <a:tab pos="239994" algn="l"/>
                <a:tab pos="479988" algn="l"/>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Structural Biology and Biological Processes </a:t>
            </a:r>
          </a:p>
          <a:p>
            <a:pPr marL="1587" marR="0" lvl="0" indent="0" algn="l" defTabSz="239994" rtl="0" eaLnBrk="1" fontAlgn="auto" latinLnBrk="0" hangingPunct="1">
              <a:lnSpc>
                <a:spcPct val="100000"/>
              </a:lnSpc>
              <a:spcBef>
                <a:spcPts val="0"/>
              </a:spcBef>
              <a:spcAft>
                <a:spcPts val="800"/>
              </a:spcAft>
              <a:buClr>
                <a:srgbClr val="8CB423"/>
              </a:buClr>
              <a:buSzTx/>
              <a:buFont typeface="Wingdings" panose="05000000000000000000" pitchFamily="2" charset="2"/>
              <a:buNone/>
              <a:tabLst>
                <a:tab pos="239994" algn="l"/>
                <a:tab pos="479988" algn="l"/>
              </a:tabLst>
              <a:defRPr/>
            </a:pPr>
            <a:r>
              <a:rPr kumimoji="0" lang="en-US" sz="1600" b="0" i="1" u="none" strike="noStrike" kern="1200" cap="none" spc="0" normalizeH="0" baseline="0" noProof="0" dirty="0">
                <a:ln>
                  <a:noFill/>
                </a:ln>
                <a:solidFill>
                  <a:prstClr val="black"/>
                </a:solidFill>
                <a:effectLst/>
                <a:uLnTx/>
                <a:uFillTx/>
                <a:latin typeface="Arial"/>
                <a:ea typeface="+mn-ea"/>
                <a:cs typeface="+mn-cs"/>
              </a:rPr>
              <a:t>    </a:t>
            </a:r>
            <a:r>
              <a:rPr kumimoji="0" lang="en-US" sz="1400" b="0" i="1" u="none" strike="noStrike" kern="1200" cap="none" spc="0" normalizeH="0" baseline="0" noProof="0" dirty="0">
                <a:ln>
                  <a:noFill/>
                </a:ln>
                <a:solidFill>
                  <a:prstClr val="black"/>
                </a:solidFill>
                <a:effectLst/>
                <a:uLnTx/>
                <a:uFillTx/>
                <a:latin typeface="Arial"/>
                <a:ea typeface="+mn-ea"/>
                <a:cs typeface="+mn-cs"/>
              </a:rPr>
              <a:t>Matter, Health, Information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241294" marR="0" lvl="0" indent="-241294" algn="l" defTabSz="239994" rtl="0" eaLnBrk="1" fontAlgn="auto" latinLnBrk="0" hangingPunct="1">
              <a:lnSpc>
                <a:spcPct val="100000"/>
              </a:lnSpc>
              <a:spcBef>
                <a:spcPts val="0"/>
              </a:spcBef>
              <a:spcAft>
                <a:spcPts val="0"/>
              </a:spcAft>
              <a:buClr>
                <a:srgbClr val="8CB423"/>
              </a:buClr>
              <a:buSzTx/>
              <a:buFont typeface="Wingdings" panose="05000000000000000000" pitchFamily="2" charset="2"/>
              <a:buChar char="§"/>
              <a:tabLst>
                <a:tab pos="239994" algn="l"/>
                <a:tab pos="479988" algn="l"/>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Radiation Research </a:t>
            </a:r>
          </a:p>
          <a:p>
            <a:pPr marL="0" marR="0" lvl="0" indent="0" algn="l" defTabSz="239994" rtl="0" eaLnBrk="1" fontAlgn="auto" latinLnBrk="0" hangingPunct="1">
              <a:lnSpc>
                <a:spcPct val="100000"/>
              </a:lnSpc>
              <a:spcBef>
                <a:spcPts val="0"/>
              </a:spcBef>
              <a:spcAft>
                <a:spcPts val="0"/>
              </a:spcAft>
              <a:buClr>
                <a:srgbClr val="8CB423"/>
              </a:buClr>
              <a:buSzTx/>
              <a:buFont typeface="Wingdings" panose="05000000000000000000" pitchFamily="2" charset="2"/>
              <a:buNone/>
              <a:tabLst>
                <a:tab pos="239994" algn="l"/>
                <a:tab pos="479988" algn="l"/>
              </a:tabLst>
              <a:defRPr/>
            </a:pPr>
            <a:r>
              <a:rPr kumimoji="0" lang="en-US" sz="1600" b="0" i="1" u="none" strike="noStrike" kern="1200" cap="none" spc="0" normalizeH="0" baseline="0" noProof="0" dirty="0">
                <a:ln>
                  <a:noFill/>
                </a:ln>
                <a:solidFill>
                  <a:srgbClr val="002060"/>
                </a:solidFill>
                <a:effectLst/>
                <a:uLnTx/>
                <a:uFillTx/>
                <a:latin typeface="Arial"/>
                <a:ea typeface="+mn-ea"/>
                <a:cs typeface="+mn-cs"/>
              </a:rPr>
              <a:t>    </a:t>
            </a:r>
            <a:r>
              <a:rPr kumimoji="0" lang="en-US" sz="1400" b="0" i="1" u="none" strike="noStrike" kern="1200" cap="none" spc="0" normalizeH="0" baseline="0" noProof="0" dirty="0">
                <a:ln>
                  <a:noFill/>
                </a:ln>
                <a:solidFill>
                  <a:prstClr val="black"/>
                </a:solidFill>
                <a:effectLst/>
                <a:uLnTx/>
                <a:uFillTx/>
                <a:latin typeface="Arial"/>
                <a:ea typeface="+mn-ea"/>
                <a:cs typeface="+mn-cs"/>
              </a:rPr>
              <a:t>Matter, Aeronautics, Space &amp; Transport, Energy, Health </a:t>
            </a:r>
            <a:r>
              <a:rPr kumimoji="0" lang="en-US" sz="1600" b="0" i="0" u="none" strike="noStrike" kern="1200" cap="none" spc="0" normalizeH="0" baseline="0" noProof="0" dirty="0">
                <a:ln>
                  <a:noFill/>
                </a:ln>
                <a:solidFill>
                  <a:srgbClr val="FF0000"/>
                </a:solidFill>
                <a:effectLst/>
                <a:uLnTx/>
                <a:uFillTx/>
                <a:latin typeface="Arial"/>
                <a:ea typeface="+mn-ea"/>
                <a:cs typeface="+mn-cs"/>
              </a:rPr>
              <a:t>	</a:t>
            </a:r>
            <a:endParaRPr kumimoji="0" lang="en-US" sz="1600" b="1" i="0" u="none" strike="noStrike" kern="1200" cap="none" spc="0" normalizeH="0" baseline="0" noProof="0" dirty="0">
              <a:ln>
                <a:noFill/>
              </a:ln>
              <a:solidFill>
                <a:srgbClr val="002060"/>
              </a:solidFill>
              <a:effectLst/>
              <a:uLnTx/>
              <a:uFillTx/>
              <a:latin typeface="Arial"/>
              <a:ea typeface="+mn-ea"/>
              <a:cs typeface="+mn-cs"/>
            </a:endParaRPr>
          </a:p>
        </p:txBody>
      </p:sp>
      <p:sp>
        <p:nvSpPr>
          <p:cNvPr id="15" name="Textfeld 14">
            <a:extLst>
              <a:ext uri="{FF2B5EF4-FFF2-40B4-BE49-F238E27FC236}">
                <a16:creationId xmlns:a16="http://schemas.microsoft.com/office/drawing/2014/main" id="{2ED85EAA-2686-8F1A-27C3-6BDDF9C11613}"/>
              </a:ext>
            </a:extLst>
          </p:cNvPr>
          <p:cNvSpPr txBox="1"/>
          <p:nvPr/>
        </p:nvSpPr>
        <p:spPr>
          <a:xfrm>
            <a:off x="1763688" y="3939902"/>
            <a:ext cx="5152052" cy="369332"/>
          </a:xfrm>
          <a:prstGeom prst="rect">
            <a:avLst/>
          </a:prstGeom>
          <a:noFill/>
        </p:spPr>
        <p:txBody>
          <a:bodyPr wrap="square" rtlCol="0">
            <a:spAutoFit/>
          </a:bodyPr>
          <a:lstStyle/>
          <a:p>
            <a:r>
              <a:rPr lang="de-DE" i="1" dirty="0"/>
              <a:t>Climate will </a:t>
            </a:r>
            <a:r>
              <a:rPr lang="de-DE" i="1" dirty="0" err="1"/>
              <a:t>for</a:t>
            </a:r>
            <a:r>
              <a:rPr lang="de-DE" i="1" dirty="0"/>
              <a:t> </a:t>
            </a:r>
            <a:r>
              <a:rPr lang="de-DE" i="1" dirty="0" err="1"/>
              <a:t>sure</a:t>
            </a:r>
            <a:r>
              <a:rPr lang="de-DE" i="1" dirty="0"/>
              <a:t> </a:t>
            </a:r>
            <a:r>
              <a:rPr lang="de-DE" i="1" dirty="0" err="1"/>
              <a:t>be</a:t>
            </a:r>
            <a:r>
              <a:rPr lang="de-DE" i="1" dirty="0"/>
              <a:t> </a:t>
            </a:r>
            <a:r>
              <a:rPr lang="de-DE" i="1" dirty="0" err="1"/>
              <a:t>added</a:t>
            </a:r>
            <a:r>
              <a:rPr lang="de-DE" i="1" dirty="0"/>
              <a:t> </a:t>
            </a:r>
            <a:r>
              <a:rPr lang="de-DE" i="1" dirty="0" err="1"/>
              <a:t>for</a:t>
            </a:r>
            <a:r>
              <a:rPr lang="de-DE" i="1" dirty="0"/>
              <a:t> POF V</a:t>
            </a:r>
            <a:endParaRPr lang="en-US" i="1" dirty="0"/>
          </a:p>
        </p:txBody>
      </p:sp>
    </p:spTree>
    <p:extLst>
      <p:ext uri="{BB962C8B-B14F-4D97-AF65-F5344CB8AC3E}">
        <p14:creationId xmlns:p14="http://schemas.microsoft.com/office/powerpoint/2010/main" val="400308428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B6F8B-C31A-5789-AAED-8A7FD508582E}"/>
              </a:ext>
            </a:extLst>
          </p:cNvPr>
          <p:cNvSpPr>
            <a:spLocks noGrp="1"/>
          </p:cNvSpPr>
          <p:nvPr>
            <p:ph type="title"/>
          </p:nvPr>
        </p:nvSpPr>
        <p:spPr>
          <a:xfrm>
            <a:off x="467544" y="209713"/>
            <a:ext cx="8424001" cy="371932"/>
          </a:xfrm>
        </p:spPr>
        <p:txBody>
          <a:bodyPr>
            <a:normAutofit fontScale="90000"/>
          </a:bodyPr>
          <a:lstStyle/>
          <a:p>
            <a:r>
              <a:rPr lang="en-US" b="0" dirty="0"/>
              <a:t>Big point of discussion: cross cutting activities need to be financially supported</a:t>
            </a:r>
          </a:p>
        </p:txBody>
      </p:sp>
      <p:pic>
        <p:nvPicPr>
          <p:cNvPr id="5" name="Grafik 4">
            <a:extLst>
              <a:ext uri="{FF2B5EF4-FFF2-40B4-BE49-F238E27FC236}">
                <a16:creationId xmlns:a16="http://schemas.microsoft.com/office/drawing/2014/main" id="{E1352177-B5D1-CB96-9948-CDC2BC5DF62E}"/>
              </a:ext>
            </a:extLst>
          </p:cNvPr>
          <p:cNvPicPr>
            <a:picLocks noChangeAspect="1"/>
          </p:cNvPicPr>
          <p:nvPr/>
        </p:nvPicPr>
        <p:blipFill>
          <a:blip r:embed="rId3"/>
          <a:stretch>
            <a:fillRect/>
          </a:stretch>
        </p:blipFill>
        <p:spPr>
          <a:xfrm>
            <a:off x="531779" y="1095175"/>
            <a:ext cx="2096185" cy="3071812"/>
          </a:xfrm>
          <a:prstGeom prst="rect">
            <a:avLst/>
          </a:prstGeom>
          <a:ln w="25400">
            <a:solidFill>
              <a:schemeClr val="tx2"/>
            </a:solidFill>
          </a:ln>
        </p:spPr>
      </p:pic>
      <p:pic>
        <p:nvPicPr>
          <p:cNvPr id="7" name="Grafik 6">
            <a:extLst>
              <a:ext uri="{FF2B5EF4-FFF2-40B4-BE49-F238E27FC236}">
                <a16:creationId xmlns:a16="http://schemas.microsoft.com/office/drawing/2014/main" id="{426FDFB3-239A-844A-B793-0B026B7154B7}"/>
              </a:ext>
            </a:extLst>
          </p:cNvPr>
          <p:cNvPicPr>
            <a:picLocks noChangeAspect="1"/>
          </p:cNvPicPr>
          <p:nvPr/>
        </p:nvPicPr>
        <p:blipFill>
          <a:blip r:embed="rId4"/>
          <a:stretch>
            <a:fillRect/>
          </a:stretch>
        </p:blipFill>
        <p:spPr>
          <a:xfrm>
            <a:off x="2894633" y="1095175"/>
            <a:ext cx="2556288" cy="3071812"/>
          </a:xfrm>
          <a:prstGeom prst="rect">
            <a:avLst/>
          </a:prstGeom>
          <a:ln w="25400">
            <a:solidFill>
              <a:schemeClr val="tx2"/>
            </a:solidFill>
          </a:ln>
        </p:spPr>
      </p:pic>
      <p:pic>
        <p:nvPicPr>
          <p:cNvPr id="4" name="Grafik 3">
            <a:extLst>
              <a:ext uri="{FF2B5EF4-FFF2-40B4-BE49-F238E27FC236}">
                <a16:creationId xmlns:a16="http://schemas.microsoft.com/office/drawing/2014/main" id="{D634CEF8-8FCD-D538-1A88-C5E5BD61AF18}"/>
              </a:ext>
            </a:extLst>
          </p:cNvPr>
          <p:cNvPicPr>
            <a:picLocks noChangeAspect="1"/>
          </p:cNvPicPr>
          <p:nvPr/>
        </p:nvPicPr>
        <p:blipFill>
          <a:blip r:embed="rId5"/>
          <a:stretch>
            <a:fillRect/>
          </a:stretch>
        </p:blipFill>
        <p:spPr>
          <a:xfrm>
            <a:off x="5717590" y="1117665"/>
            <a:ext cx="2214029" cy="3126682"/>
          </a:xfrm>
          <a:prstGeom prst="rect">
            <a:avLst/>
          </a:prstGeom>
          <a:ln w="25400">
            <a:solidFill>
              <a:schemeClr val="tx2"/>
            </a:solidFill>
          </a:ln>
        </p:spPr>
      </p:pic>
    </p:spTree>
    <p:extLst>
      <p:ext uri="{BB962C8B-B14F-4D97-AF65-F5344CB8AC3E}">
        <p14:creationId xmlns:p14="http://schemas.microsoft.com/office/powerpoint/2010/main" val="7947418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D856B-11FC-AF4F-7BBA-C96124349F1E}"/>
              </a:ext>
            </a:extLst>
          </p:cNvPr>
          <p:cNvSpPr>
            <a:spLocks noGrp="1"/>
          </p:cNvSpPr>
          <p:nvPr>
            <p:ph type="title"/>
          </p:nvPr>
        </p:nvSpPr>
        <p:spPr>
          <a:xfrm>
            <a:off x="179512" y="219600"/>
            <a:ext cx="8424000" cy="371930"/>
          </a:xfrm>
        </p:spPr>
        <p:txBody>
          <a:bodyPr/>
          <a:lstStyle/>
          <a:p>
            <a:r>
              <a:rPr lang="de-DE" dirty="0"/>
              <a:t>Fusion Research ???</a:t>
            </a:r>
            <a:endParaRPr lang="en-US" dirty="0"/>
          </a:p>
        </p:txBody>
      </p:sp>
      <p:pic>
        <p:nvPicPr>
          <p:cNvPr id="10" name="Grafik 9">
            <a:extLst>
              <a:ext uri="{FF2B5EF4-FFF2-40B4-BE49-F238E27FC236}">
                <a16:creationId xmlns:a16="http://schemas.microsoft.com/office/drawing/2014/main" id="{C4C1C0E9-1AFF-E4E5-6452-9D898E9E6838}"/>
              </a:ext>
            </a:extLst>
          </p:cNvPr>
          <p:cNvPicPr>
            <a:picLocks noChangeAspect="1"/>
          </p:cNvPicPr>
          <p:nvPr/>
        </p:nvPicPr>
        <p:blipFill>
          <a:blip r:embed="rId3"/>
          <a:stretch>
            <a:fillRect/>
          </a:stretch>
        </p:blipFill>
        <p:spPr>
          <a:xfrm>
            <a:off x="3542152" y="1211178"/>
            <a:ext cx="2059695" cy="2921668"/>
          </a:xfrm>
          <a:prstGeom prst="rect">
            <a:avLst/>
          </a:prstGeom>
        </p:spPr>
      </p:pic>
      <p:pic>
        <p:nvPicPr>
          <p:cNvPr id="12" name="Grafik 11">
            <a:extLst>
              <a:ext uri="{FF2B5EF4-FFF2-40B4-BE49-F238E27FC236}">
                <a16:creationId xmlns:a16="http://schemas.microsoft.com/office/drawing/2014/main" id="{6CD863C1-B1BA-1660-6568-43267FD12B43}"/>
              </a:ext>
            </a:extLst>
          </p:cNvPr>
          <p:cNvPicPr>
            <a:picLocks noChangeAspect="1"/>
          </p:cNvPicPr>
          <p:nvPr/>
        </p:nvPicPr>
        <p:blipFill>
          <a:blip r:embed="rId4"/>
          <a:stretch>
            <a:fillRect/>
          </a:stretch>
        </p:blipFill>
        <p:spPr>
          <a:xfrm>
            <a:off x="6615890" y="1211179"/>
            <a:ext cx="2081103" cy="3007896"/>
          </a:xfrm>
          <a:prstGeom prst="rect">
            <a:avLst/>
          </a:prstGeom>
        </p:spPr>
      </p:pic>
      <p:pic>
        <p:nvPicPr>
          <p:cNvPr id="14" name="Grafik 13">
            <a:extLst>
              <a:ext uri="{FF2B5EF4-FFF2-40B4-BE49-F238E27FC236}">
                <a16:creationId xmlns:a16="http://schemas.microsoft.com/office/drawing/2014/main" id="{DF4B5974-109D-C57E-C19C-E7D282CA3D76}"/>
              </a:ext>
            </a:extLst>
          </p:cNvPr>
          <p:cNvPicPr>
            <a:picLocks noChangeAspect="1"/>
          </p:cNvPicPr>
          <p:nvPr/>
        </p:nvPicPr>
        <p:blipFill>
          <a:blip r:embed="rId5"/>
          <a:stretch>
            <a:fillRect/>
          </a:stretch>
        </p:blipFill>
        <p:spPr>
          <a:xfrm>
            <a:off x="119720" y="1211178"/>
            <a:ext cx="2333456" cy="2921668"/>
          </a:xfrm>
          <a:prstGeom prst="rect">
            <a:avLst/>
          </a:prstGeom>
        </p:spPr>
      </p:pic>
    </p:spTree>
    <p:extLst>
      <p:ext uri="{BB962C8B-B14F-4D97-AF65-F5344CB8AC3E}">
        <p14:creationId xmlns:p14="http://schemas.microsoft.com/office/powerpoint/2010/main" val="1129755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4604" y="691881"/>
            <a:ext cx="3851960" cy="3422650"/>
          </a:xfrm>
        </p:spPr>
        <p:txBody>
          <a:bodyPr>
            <a:normAutofit/>
          </a:bodyPr>
          <a:lstStyle/>
          <a:p>
            <a:pPr>
              <a:lnSpc>
                <a:spcPct val="120000"/>
              </a:lnSpc>
              <a:spcBef>
                <a:spcPts val="0"/>
              </a:spcBef>
              <a:spcAft>
                <a:spcPts val="600"/>
              </a:spcAft>
            </a:pPr>
            <a:r>
              <a:rPr lang="en-US" dirty="0"/>
              <a:t>Member of the Helmholtz Association of German Research Centers (HGF)</a:t>
            </a:r>
          </a:p>
          <a:p>
            <a:pPr>
              <a:lnSpc>
                <a:spcPct val="120000"/>
              </a:lnSpc>
              <a:spcBef>
                <a:spcPts val="0"/>
              </a:spcBef>
              <a:spcAft>
                <a:spcPts val="600"/>
              </a:spcAft>
            </a:pPr>
            <a:r>
              <a:rPr lang="en-US" dirty="0"/>
              <a:t>founded in 1969</a:t>
            </a:r>
          </a:p>
          <a:p>
            <a:pPr>
              <a:lnSpc>
                <a:spcPct val="120000"/>
              </a:lnSpc>
              <a:spcBef>
                <a:spcPts val="0"/>
              </a:spcBef>
              <a:spcAft>
                <a:spcPts val="600"/>
              </a:spcAft>
            </a:pPr>
            <a:r>
              <a:rPr lang="en-US" dirty="0"/>
              <a:t>Shareholders: Federal Government (90%), Hesse (8%), Rhineland-Palatinate (1%), Thuringia (1%)</a:t>
            </a:r>
          </a:p>
          <a:p>
            <a:pPr>
              <a:lnSpc>
                <a:spcPct val="120000"/>
              </a:lnSpc>
              <a:spcBef>
                <a:spcPts val="0"/>
              </a:spcBef>
              <a:spcAft>
                <a:spcPts val="600"/>
              </a:spcAft>
            </a:pPr>
            <a:r>
              <a:rPr lang="en-US" dirty="0"/>
              <a:t>Employees: about 1,500</a:t>
            </a:r>
            <a:endParaRPr lang="de-DE" dirty="0"/>
          </a:p>
        </p:txBody>
      </p:sp>
      <p:sp>
        <p:nvSpPr>
          <p:cNvPr id="3" name="Foliennummernplatzhalter 2"/>
          <p:cNvSpPr>
            <a:spLocks noGrp="1"/>
          </p:cNvSpPr>
          <p:nvPr>
            <p:ph type="sldNum" sz="quarter" idx="4294967295"/>
          </p:nvPr>
        </p:nvSpPr>
        <p:spPr/>
        <p:txBody>
          <a:bodyPr/>
          <a:lstStyle/>
          <a:p>
            <a:fld id="{125CBDDA-5CCF-8748-8988-9DC6C8981774}" type="slidenum">
              <a:rPr lang="de-DE" smtClean="0"/>
              <a:pPr/>
              <a:t>37</a:t>
            </a:fld>
            <a:endParaRPr lang="de-DE" dirty="0"/>
          </a:p>
        </p:txBody>
      </p:sp>
      <p:sp>
        <p:nvSpPr>
          <p:cNvPr id="4" name="Titel 3"/>
          <p:cNvSpPr>
            <a:spLocks noGrp="1"/>
          </p:cNvSpPr>
          <p:nvPr>
            <p:ph type="title"/>
          </p:nvPr>
        </p:nvSpPr>
        <p:spPr>
          <a:xfrm>
            <a:off x="237778" y="127316"/>
            <a:ext cx="7920880" cy="493145"/>
          </a:xfrm>
        </p:spPr>
        <p:txBody>
          <a:bodyPr>
            <a:noAutofit/>
          </a:bodyPr>
          <a:lstStyle/>
          <a:p>
            <a:r>
              <a:rPr lang="de-DE" dirty="0"/>
              <a:t>GSI </a:t>
            </a:r>
            <a:r>
              <a:rPr lang="de-DE" dirty="0" err="1"/>
              <a:t>Helmholtzzentrum</a:t>
            </a:r>
            <a:r>
              <a:rPr lang="de-DE" dirty="0"/>
              <a:t> für Schwerionenforschung GmbH</a:t>
            </a:r>
            <a:endParaRPr lang="de-DE" sz="1350"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724" y="3059360"/>
            <a:ext cx="2443561" cy="1808809"/>
          </a:xfrm>
          <a:prstGeom prst="rect">
            <a:avLst/>
          </a:prstGeom>
        </p:spPr>
      </p:pic>
      <p:grpSp>
        <p:nvGrpSpPr>
          <p:cNvPr id="15" name="Gruppieren 14">
            <a:extLst>
              <a:ext uri="{FF2B5EF4-FFF2-40B4-BE49-F238E27FC236}">
                <a16:creationId xmlns:a16="http://schemas.microsoft.com/office/drawing/2014/main" id="{975FD7F9-AC77-033E-2F38-9B78EDD35ABB}"/>
              </a:ext>
            </a:extLst>
          </p:cNvPr>
          <p:cNvGrpSpPr/>
          <p:nvPr/>
        </p:nvGrpSpPr>
        <p:grpSpPr>
          <a:xfrm>
            <a:off x="4461878" y="2796297"/>
            <a:ext cx="4488830" cy="1932580"/>
            <a:chOff x="5710661" y="4365889"/>
            <a:chExt cx="4977977" cy="2294141"/>
          </a:xfrm>
        </p:grpSpPr>
        <p:sp>
          <p:nvSpPr>
            <p:cNvPr id="13" name="Rechteck 12">
              <a:extLst>
                <a:ext uri="{FF2B5EF4-FFF2-40B4-BE49-F238E27FC236}">
                  <a16:creationId xmlns:a16="http://schemas.microsoft.com/office/drawing/2014/main" id="{64B280DB-25DC-C92A-5A43-341C77376394}"/>
                </a:ext>
              </a:extLst>
            </p:cNvPr>
            <p:cNvSpPr/>
            <p:nvPr/>
          </p:nvSpPr>
          <p:spPr bwMode="auto">
            <a:xfrm>
              <a:off x="5710661" y="4365889"/>
              <a:ext cx="4977977" cy="2294141"/>
            </a:xfrm>
            <a:prstGeom prst="rect">
              <a:avLst/>
            </a:prstGeom>
            <a:solidFill>
              <a:schemeClr val="bg1">
                <a:lumMod val="85000"/>
                <a:alpha val="4496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5"/>
            </a:p>
          </p:txBody>
        </p:sp>
        <p:sp>
          <p:nvSpPr>
            <p:cNvPr id="8" name="Inhaltsplatzhalter 1">
              <a:extLst>
                <a:ext uri="{FF2B5EF4-FFF2-40B4-BE49-F238E27FC236}">
                  <a16:creationId xmlns:a16="http://schemas.microsoft.com/office/drawing/2014/main" id="{0AA0707D-AB23-FCDF-D248-EEC60878C279}"/>
                </a:ext>
              </a:extLst>
            </p:cNvPr>
            <p:cNvSpPr txBox="1">
              <a:spLocks/>
            </p:cNvSpPr>
            <p:nvPr/>
          </p:nvSpPr>
          <p:spPr bwMode="auto">
            <a:xfrm>
              <a:off x="5758009" y="4415692"/>
              <a:ext cx="2997497" cy="1638568"/>
            </a:xfrm>
            <a:prstGeom prst="rect">
              <a:avLst/>
            </a:prstGeom>
          </p:spPr>
          <p:txBody>
            <a:bodyPr vert="horz" lIns="58670" tIns="29335" rIns="58670" bIns="29335" rtlCol="0">
              <a:noAutofit/>
            </a:bodyPr>
            <a:lstStyle>
              <a:lvl1pPr marL="300612" indent="-300612" algn="l" defTabSz="400816">
                <a:spcBef>
                  <a:spcPts val="0"/>
                </a:spcBef>
                <a:buClr>
                  <a:srgbClr val="FDBB63"/>
                </a:buClr>
                <a:buFont typeface="Wingdings"/>
                <a:buChar char="§"/>
                <a:defRPr sz="2100">
                  <a:solidFill>
                    <a:srgbClr val="333333"/>
                  </a:solidFill>
                  <a:latin typeface="Arial"/>
                  <a:ea typeface="+mn-ea"/>
                  <a:cs typeface="Arial"/>
                </a:defRPr>
              </a:lvl1pPr>
              <a:lvl2pPr marL="651326" indent="-250510" algn="l" defTabSz="400816">
                <a:spcBef>
                  <a:spcPts val="0"/>
                </a:spcBef>
                <a:buClr>
                  <a:srgbClr val="FDBB63"/>
                </a:buClr>
                <a:buFont typeface="Wingdings"/>
                <a:buChar char="§"/>
                <a:defRPr sz="1750">
                  <a:solidFill>
                    <a:srgbClr val="333333"/>
                  </a:solidFill>
                  <a:latin typeface="Arial"/>
                  <a:ea typeface="+mn-ea"/>
                  <a:cs typeface="Arial"/>
                </a:defRPr>
              </a:lvl2pPr>
              <a:lvl3pPr marL="1002040" indent="-200408" algn="l" defTabSz="400816">
                <a:spcBef>
                  <a:spcPts val="0"/>
                </a:spcBef>
                <a:buClr>
                  <a:srgbClr val="FDBB63"/>
                </a:buClr>
                <a:buFont typeface="Wingdings"/>
                <a:buChar char="§"/>
                <a:defRPr sz="1600">
                  <a:solidFill>
                    <a:srgbClr val="333333"/>
                  </a:solidFill>
                  <a:latin typeface="Arial"/>
                  <a:ea typeface="+mn-ea"/>
                  <a:cs typeface="Arial"/>
                </a:defRPr>
              </a:lvl3pPr>
              <a:lvl4pPr marL="1402855" indent="-200408" algn="l" defTabSz="400816">
                <a:spcBef>
                  <a:spcPts val="0"/>
                </a:spcBef>
                <a:buClr>
                  <a:srgbClr val="FDBB63"/>
                </a:buClr>
                <a:buFont typeface="Wingdings"/>
                <a:buChar char="§"/>
                <a:defRPr sz="1400">
                  <a:solidFill>
                    <a:srgbClr val="333333"/>
                  </a:solidFill>
                  <a:latin typeface="Arial"/>
                  <a:ea typeface="+mn-ea"/>
                  <a:cs typeface="Arial"/>
                </a:defRPr>
              </a:lvl4pPr>
              <a:lvl5pPr marL="1803671" indent="-200408" algn="l" defTabSz="400816">
                <a:spcBef>
                  <a:spcPts val="0"/>
                </a:spcBef>
                <a:buClr>
                  <a:srgbClr val="FDBB63"/>
                </a:buClr>
                <a:buFont typeface="Wingdings"/>
                <a:buChar char="§"/>
                <a:defRPr sz="1250">
                  <a:solidFill>
                    <a:srgbClr val="333333"/>
                  </a:solidFill>
                  <a:latin typeface="Arial"/>
                  <a:ea typeface="+mn-ea"/>
                  <a:cs typeface="Arial"/>
                </a:defRPr>
              </a:lvl5pPr>
              <a:lvl6pPr marL="2204487" indent="-200408" algn="l" defTabSz="400816">
                <a:spcBef>
                  <a:spcPts val="0"/>
                </a:spcBef>
                <a:buFont typeface="Arial"/>
                <a:buChar char="•"/>
                <a:defRPr sz="1750">
                  <a:solidFill>
                    <a:schemeClr val="tx1"/>
                  </a:solidFill>
                  <a:latin typeface="+mn-lt"/>
                  <a:ea typeface="+mn-ea"/>
                  <a:cs typeface="+mn-cs"/>
                </a:defRPr>
              </a:lvl6pPr>
              <a:lvl7pPr marL="2605303" indent="-200408" algn="l" defTabSz="400816">
                <a:spcBef>
                  <a:spcPts val="0"/>
                </a:spcBef>
                <a:buFont typeface="Arial"/>
                <a:buChar char="•"/>
                <a:defRPr sz="1750">
                  <a:solidFill>
                    <a:schemeClr val="tx1"/>
                  </a:solidFill>
                  <a:latin typeface="+mn-lt"/>
                  <a:ea typeface="+mn-ea"/>
                  <a:cs typeface="+mn-cs"/>
                </a:defRPr>
              </a:lvl7pPr>
              <a:lvl8pPr marL="3006119" indent="-200408" algn="l" defTabSz="400816">
                <a:spcBef>
                  <a:spcPts val="0"/>
                </a:spcBef>
                <a:buFont typeface="Arial"/>
                <a:buChar char="•"/>
                <a:defRPr sz="1750">
                  <a:solidFill>
                    <a:schemeClr val="tx1"/>
                  </a:solidFill>
                  <a:latin typeface="+mn-lt"/>
                  <a:ea typeface="+mn-ea"/>
                  <a:cs typeface="+mn-cs"/>
                </a:defRPr>
              </a:lvl8pPr>
              <a:lvl9pPr marL="3406934" indent="-200408" algn="l" defTabSz="400816">
                <a:spcBef>
                  <a:spcPts val="0"/>
                </a:spcBef>
                <a:buFont typeface="Arial"/>
                <a:buChar char="•"/>
                <a:defRPr sz="1750">
                  <a:solidFill>
                    <a:schemeClr val="tx1"/>
                  </a:solidFill>
                  <a:latin typeface="+mn-lt"/>
                  <a:ea typeface="+mn-ea"/>
                  <a:cs typeface="+mn-cs"/>
                </a:defRPr>
              </a:lvl9pPr>
            </a:lstStyle>
            <a:p>
              <a:pPr marL="0" indent="0">
                <a:lnSpc>
                  <a:spcPct val="140000"/>
                </a:lnSpc>
                <a:buNone/>
              </a:pPr>
              <a:r>
                <a:rPr lang="en-US" sz="1200" b="1" dirty="0"/>
                <a:t>Helmholtz Institute Mainz </a:t>
              </a:r>
            </a:p>
            <a:p>
              <a:pPr marL="0" indent="0">
                <a:lnSpc>
                  <a:spcPct val="140000"/>
                </a:lnSpc>
                <a:buNone/>
              </a:pPr>
              <a:r>
                <a:rPr lang="en-US" sz="1200" b="1" dirty="0"/>
                <a:t>(HIM)</a:t>
              </a:r>
            </a:p>
            <a:p>
              <a:pPr>
                <a:lnSpc>
                  <a:spcPct val="140000"/>
                </a:lnSpc>
                <a:buClr>
                  <a:schemeClr val="tx1"/>
                </a:buClr>
              </a:pPr>
              <a:r>
                <a:rPr lang="en-US" sz="1200" dirty="0"/>
                <a:t>Founded in June 2009</a:t>
              </a:r>
            </a:p>
            <a:p>
              <a:pPr>
                <a:lnSpc>
                  <a:spcPct val="140000"/>
                </a:lnSpc>
                <a:buClr>
                  <a:schemeClr val="tx1"/>
                </a:buClr>
              </a:pPr>
              <a:r>
                <a:rPr lang="en-US" sz="1200" dirty="0"/>
                <a:t>Affiliated to Johannes Gutenberg University Mainz</a:t>
              </a:r>
            </a:p>
            <a:p>
              <a:pPr>
                <a:lnSpc>
                  <a:spcPct val="140000"/>
                </a:lnSpc>
                <a:buClr>
                  <a:schemeClr val="tx1"/>
                </a:buClr>
              </a:pPr>
              <a:r>
                <a:rPr lang="en-US" sz="1200" dirty="0"/>
                <a:t>Budget: 6.9 Mio €</a:t>
              </a:r>
            </a:p>
            <a:p>
              <a:pPr>
                <a:lnSpc>
                  <a:spcPct val="140000"/>
                </a:lnSpc>
                <a:buClr>
                  <a:schemeClr val="tx1"/>
                </a:buClr>
              </a:pPr>
              <a:r>
                <a:rPr lang="en-US" sz="1200" dirty="0"/>
                <a:t>Employees: about 50</a:t>
              </a:r>
            </a:p>
          </p:txBody>
        </p:sp>
        <p:pic>
          <p:nvPicPr>
            <p:cNvPr id="9" name="Grafik 8">
              <a:extLst>
                <a:ext uri="{FF2B5EF4-FFF2-40B4-BE49-F238E27FC236}">
                  <a16:creationId xmlns:a16="http://schemas.microsoft.com/office/drawing/2014/main" id="{724FECAB-738F-5A0B-1AD7-986AD6329A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3040" y="4750013"/>
              <a:ext cx="1678065" cy="1231336"/>
            </a:xfrm>
            <a:prstGeom prst="rect">
              <a:avLst/>
            </a:prstGeom>
          </p:spPr>
        </p:pic>
      </p:grpSp>
      <p:sp>
        <p:nvSpPr>
          <p:cNvPr id="5" name="Rechteck 4">
            <a:extLst>
              <a:ext uri="{FF2B5EF4-FFF2-40B4-BE49-F238E27FC236}">
                <a16:creationId xmlns:a16="http://schemas.microsoft.com/office/drawing/2014/main" id="{AB15C34F-19A8-C94F-4B7A-1CBA73D8456A}"/>
              </a:ext>
            </a:extLst>
          </p:cNvPr>
          <p:cNvSpPr/>
          <p:nvPr/>
        </p:nvSpPr>
        <p:spPr bwMode="auto">
          <a:xfrm>
            <a:off x="4461878" y="713743"/>
            <a:ext cx="4488830" cy="1916788"/>
          </a:xfrm>
          <a:prstGeom prst="rect">
            <a:avLst/>
          </a:prstGeom>
          <a:solidFill>
            <a:schemeClr val="bg1">
              <a:lumMod val="85000"/>
              <a:alpha val="4496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5"/>
          </a:p>
        </p:txBody>
      </p:sp>
      <p:sp>
        <p:nvSpPr>
          <p:cNvPr id="12" name="Inhaltsplatzhalter 1">
            <a:extLst>
              <a:ext uri="{FF2B5EF4-FFF2-40B4-BE49-F238E27FC236}">
                <a16:creationId xmlns:a16="http://schemas.microsoft.com/office/drawing/2014/main" id="{9522F9EB-1820-1A75-9DCD-F3DE22FE12D5}"/>
              </a:ext>
            </a:extLst>
          </p:cNvPr>
          <p:cNvSpPr txBox="1">
            <a:spLocks/>
          </p:cNvSpPr>
          <p:nvPr/>
        </p:nvSpPr>
        <p:spPr bwMode="auto">
          <a:xfrm>
            <a:off x="4499130" y="914296"/>
            <a:ext cx="2579370" cy="1516648"/>
          </a:xfrm>
          <a:prstGeom prst="rect">
            <a:avLst/>
          </a:prstGeom>
        </p:spPr>
        <p:txBody>
          <a:bodyPr vert="horz" lIns="58670" tIns="29335" rIns="58670" bIns="29335" rtlCol="0">
            <a:noAutofit/>
          </a:bodyPr>
          <a:lstStyle>
            <a:lvl1pPr marL="300612" indent="-300612" algn="l" defTabSz="400816">
              <a:spcBef>
                <a:spcPts val="0"/>
              </a:spcBef>
              <a:buClr>
                <a:srgbClr val="FDBB63"/>
              </a:buClr>
              <a:buFont typeface="Wingdings"/>
              <a:buChar char="§"/>
              <a:defRPr sz="2100">
                <a:solidFill>
                  <a:srgbClr val="333333"/>
                </a:solidFill>
                <a:latin typeface="Arial"/>
                <a:ea typeface="+mn-ea"/>
                <a:cs typeface="Arial"/>
              </a:defRPr>
            </a:lvl1pPr>
            <a:lvl2pPr marL="651326" indent="-250510" algn="l" defTabSz="400816">
              <a:spcBef>
                <a:spcPts val="0"/>
              </a:spcBef>
              <a:buClr>
                <a:srgbClr val="FDBB63"/>
              </a:buClr>
              <a:buFont typeface="Wingdings"/>
              <a:buChar char="§"/>
              <a:defRPr sz="1750">
                <a:solidFill>
                  <a:srgbClr val="333333"/>
                </a:solidFill>
                <a:latin typeface="Arial"/>
                <a:ea typeface="+mn-ea"/>
                <a:cs typeface="Arial"/>
              </a:defRPr>
            </a:lvl2pPr>
            <a:lvl3pPr marL="1002040" indent="-200408" algn="l" defTabSz="400816">
              <a:spcBef>
                <a:spcPts val="0"/>
              </a:spcBef>
              <a:buClr>
                <a:srgbClr val="FDBB63"/>
              </a:buClr>
              <a:buFont typeface="Wingdings"/>
              <a:buChar char="§"/>
              <a:defRPr sz="1600">
                <a:solidFill>
                  <a:srgbClr val="333333"/>
                </a:solidFill>
                <a:latin typeface="Arial"/>
                <a:ea typeface="+mn-ea"/>
                <a:cs typeface="Arial"/>
              </a:defRPr>
            </a:lvl3pPr>
            <a:lvl4pPr marL="1402855" indent="-200408" algn="l" defTabSz="400816">
              <a:spcBef>
                <a:spcPts val="0"/>
              </a:spcBef>
              <a:buClr>
                <a:srgbClr val="FDBB63"/>
              </a:buClr>
              <a:buFont typeface="Wingdings"/>
              <a:buChar char="§"/>
              <a:defRPr sz="1400">
                <a:solidFill>
                  <a:srgbClr val="333333"/>
                </a:solidFill>
                <a:latin typeface="Arial"/>
                <a:ea typeface="+mn-ea"/>
                <a:cs typeface="Arial"/>
              </a:defRPr>
            </a:lvl4pPr>
            <a:lvl5pPr marL="1803671" indent="-200408" algn="l" defTabSz="400816">
              <a:spcBef>
                <a:spcPts val="0"/>
              </a:spcBef>
              <a:buClr>
                <a:srgbClr val="FDBB63"/>
              </a:buClr>
              <a:buFont typeface="Wingdings"/>
              <a:buChar char="§"/>
              <a:defRPr sz="1250">
                <a:solidFill>
                  <a:srgbClr val="333333"/>
                </a:solidFill>
                <a:latin typeface="Arial"/>
                <a:ea typeface="+mn-ea"/>
                <a:cs typeface="Arial"/>
              </a:defRPr>
            </a:lvl5pPr>
            <a:lvl6pPr marL="2204487" indent="-200408" algn="l" defTabSz="400816">
              <a:spcBef>
                <a:spcPts val="0"/>
              </a:spcBef>
              <a:buFont typeface="Arial"/>
              <a:buChar char="•"/>
              <a:defRPr sz="1750">
                <a:solidFill>
                  <a:schemeClr val="tx1"/>
                </a:solidFill>
                <a:latin typeface="+mn-lt"/>
                <a:ea typeface="+mn-ea"/>
                <a:cs typeface="+mn-cs"/>
              </a:defRPr>
            </a:lvl6pPr>
            <a:lvl7pPr marL="2605303" indent="-200408" algn="l" defTabSz="400816">
              <a:spcBef>
                <a:spcPts val="0"/>
              </a:spcBef>
              <a:buFont typeface="Arial"/>
              <a:buChar char="•"/>
              <a:defRPr sz="1750">
                <a:solidFill>
                  <a:schemeClr val="tx1"/>
                </a:solidFill>
                <a:latin typeface="+mn-lt"/>
                <a:ea typeface="+mn-ea"/>
                <a:cs typeface="+mn-cs"/>
              </a:defRPr>
            </a:lvl7pPr>
            <a:lvl8pPr marL="3006119" indent="-200408" algn="l" defTabSz="400816">
              <a:spcBef>
                <a:spcPts val="0"/>
              </a:spcBef>
              <a:buFont typeface="Arial"/>
              <a:buChar char="•"/>
              <a:defRPr sz="1750">
                <a:solidFill>
                  <a:schemeClr val="tx1"/>
                </a:solidFill>
                <a:latin typeface="+mn-lt"/>
                <a:ea typeface="+mn-ea"/>
                <a:cs typeface="+mn-cs"/>
              </a:defRPr>
            </a:lvl8pPr>
            <a:lvl9pPr marL="3406934" indent="-200408" algn="l" defTabSz="400816">
              <a:spcBef>
                <a:spcPts val="0"/>
              </a:spcBef>
              <a:buFont typeface="Arial"/>
              <a:buChar char="•"/>
              <a:defRPr sz="1750">
                <a:solidFill>
                  <a:schemeClr val="tx1"/>
                </a:solidFill>
                <a:latin typeface="+mn-lt"/>
                <a:ea typeface="+mn-ea"/>
                <a:cs typeface="+mn-cs"/>
              </a:defRPr>
            </a:lvl9pPr>
          </a:lstStyle>
          <a:p>
            <a:pPr marL="0" indent="0">
              <a:lnSpc>
                <a:spcPct val="120000"/>
              </a:lnSpc>
              <a:buNone/>
            </a:pPr>
            <a:r>
              <a:rPr lang="de-DE" sz="1200" b="1" dirty="0"/>
              <a:t>Helmholtz Institute Jena </a:t>
            </a:r>
          </a:p>
          <a:p>
            <a:pPr marL="0" indent="0">
              <a:lnSpc>
                <a:spcPct val="120000"/>
              </a:lnSpc>
              <a:buNone/>
            </a:pPr>
            <a:r>
              <a:rPr lang="de-DE" sz="1200" b="1" dirty="0"/>
              <a:t>(HI-Jena)</a:t>
            </a:r>
          </a:p>
          <a:p>
            <a:pPr>
              <a:lnSpc>
                <a:spcPct val="120000"/>
              </a:lnSpc>
              <a:buClr>
                <a:schemeClr val="tx1"/>
              </a:buClr>
            </a:pPr>
            <a:r>
              <a:rPr lang="de-DE" sz="1200" dirty="0" err="1"/>
              <a:t>Founded</a:t>
            </a:r>
            <a:r>
              <a:rPr lang="de-DE" sz="1200" dirty="0"/>
              <a:t> in June 2009</a:t>
            </a:r>
          </a:p>
          <a:p>
            <a:pPr>
              <a:lnSpc>
                <a:spcPct val="120000"/>
              </a:lnSpc>
              <a:buClr>
                <a:schemeClr val="tx1"/>
              </a:buClr>
            </a:pPr>
            <a:r>
              <a:rPr lang="de-DE" sz="1200" dirty="0" err="1"/>
              <a:t>Affiliated</a:t>
            </a:r>
            <a:r>
              <a:rPr lang="de-DE" sz="1200" dirty="0"/>
              <a:t> </a:t>
            </a:r>
            <a:r>
              <a:rPr lang="de-DE" sz="1200" dirty="0" err="1"/>
              <a:t>to</a:t>
            </a:r>
            <a:r>
              <a:rPr lang="de-DE" sz="1200" dirty="0"/>
              <a:t> Friedrich Schiller University Jena</a:t>
            </a:r>
          </a:p>
          <a:p>
            <a:pPr>
              <a:lnSpc>
                <a:spcPct val="120000"/>
              </a:lnSpc>
              <a:buClr>
                <a:schemeClr val="tx1"/>
              </a:buClr>
            </a:pPr>
            <a:r>
              <a:rPr lang="de-DE" sz="1200" dirty="0"/>
              <a:t>Budget: 6.9 </a:t>
            </a:r>
            <a:r>
              <a:rPr lang="de-DE" sz="1200" dirty="0" err="1"/>
              <a:t>Mio</a:t>
            </a:r>
            <a:r>
              <a:rPr lang="de-DE" sz="1200" dirty="0"/>
              <a:t> €</a:t>
            </a:r>
          </a:p>
          <a:p>
            <a:pPr>
              <a:lnSpc>
                <a:spcPct val="120000"/>
              </a:lnSpc>
              <a:buClr>
                <a:schemeClr val="tx1"/>
              </a:buClr>
            </a:pPr>
            <a:r>
              <a:rPr lang="de-DE" sz="1200" dirty="0" err="1"/>
              <a:t>Employees</a:t>
            </a:r>
            <a:r>
              <a:rPr lang="de-DE" sz="1200" dirty="0"/>
              <a:t>: </a:t>
            </a:r>
            <a:r>
              <a:rPr lang="de-DE" sz="1200" dirty="0" err="1"/>
              <a:t>about</a:t>
            </a:r>
            <a:r>
              <a:rPr lang="de-DE" sz="1200" dirty="0"/>
              <a:t> 65</a:t>
            </a:r>
          </a:p>
        </p:txBody>
      </p:sp>
      <p:pic>
        <p:nvPicPr>
          <p:cNvPr id="11" name="Picture 3">
            <a:extLst>
              <a:ext uri="{FF2B5EF4-FFF2-40B4-BE49-F238E27FC236}">
                <a16:creationId xmlns:a16="http://schemas.microsoft.com/office/drawing/2014/main" id="{3AC7DEEF-4EE3-1264-5261-D4E49C7733FF}"/>
              </a:ext>
            </a:extLst>
          </p:cNvPr>
          <p:cNvPicPr/>
          <p:nvPr/>
        </p:nvPicPr>
        <p:blipFill rotWithShape="1">
          <a:blip r:embed="rId4" cstate="print"/>
          <a:srcRect r="58551" b="30288"/>
          <a:stretch/>
        </p:blipFill>
        <p:spPr bwMode="auto">
          <a:xfrm>
            <a:off x="8028384" y="96812"/>
            <a:ext cx="1093689" cy="494718"/>
          </a:xfrm>
          <a:prstGeom prst="rect">
            <a:avLst/>
          </a:prstGeom>
        </p:spPr>
      </p:pic>
      <p:pic>
        <p:nvPicPr>
          <p:cNvPr id="7" name="Picture 32" descr="A picture containing building, tree, outdoor, house&#10;&#10;Description automatically generated">
            <a:extLst>
              <a:ext uri="{FF2B5EF4-FFF2-40B4-BE49-F238E27FC236}">
                <a16:creationId xmlns:a16="http://schemas.microsoft.com/office/drawing/2014/main" id="{8373CCAA-F6E7-3729-E857-9005E16DF4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03218" y="1131590"/>
            <a:ext cx="2043505" cy="864096"/>
          </a:xfrm>
          <a:prstGeom prst="rect">
            <a:avLst/>
          </a:prstGeom>
        </p:spPr>
      </p:pic>
    </p:spTree>
    <p:extLst>
      <p:ext uri="{BB962C8B-B14F-4D97-AF65-F5344CB8AC3E}">
        <p14:creationId xmlns:p14="http://schemas.microsoft.com/office/powerpoint/2010/main" val="111656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Shape 1"/>
          <p:cNvSpPr txBox="1"/>
          <p:nvPr/>
        </p:nvSpPr>
        <p:spPr>
          <a:xfrm>
            <a:off x="360000" y="219600"/>
            <a:ext cx="8423640" cy="371520"/>
          </a:xfrm>
          <a:prstGeom prst="rect">
            <a:avLst/>
          </a:prstGeom>
          <a:noFill/>
          <a:ln>
            <a:noFill/>
          </a:ln>
        </p:spPr>
        <p:txBody>
          <a:bodyPr lIns="0" tIns="0" rIns="0" bIns="0"/>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1" normalizeH="0" baseline="0" noProof="0" dirty="0">
                <a:ln>
                  <a:noFill/>
                </a:ln>
                <a:solidFill>
                  <a:srgbClr val="003E6E"/>
                </a:solidFill>
                <a:effectLst/>
                <a:uLnTx/>
                <a:uFillTx/>
                <a:latin typeface="Arial"/>
                <a:cs typeface="Arial"/>
              </a:rPr>
              <a:t>Key Steps of Program-oriented Funding</a:t>
            </a:r>
            <a:endParaRPr kumimoji="0" lang="en-US" sz="2200" b="0" i="0" u="none" strike="noStrike" kern="0" cap="none" spc="-1" normalizeH="0" baseline="0" noProof="0" dirty="0">
              <a:ln>
                <a:noFill/>
              </a:ln>
              <a:solidFill>
                <a:srgbClr val="000000"/>
              </a:solidFill>
              <a:effectLst/>
              <a:uLnTx/>
              <a:uFillTx/>
              <a:latin typeface="Arial"/>
              <a:cs typeface="Arial"/>
            </a:endParaRPr>
          </a:p>
        </p:txBody>
      </p:sp>
      <p:sp>
        <p:nvSpPr>
          <p:cNvPr id="228" name="TextShape 2"/>
          <p:cNvSpPr txBox="1"/>
          <p:nvPr/>
        </p:nvSpPr>
        <p:spPr>
          <a:xfrm>
            <a:off x="371160" y="1237320"/>
            <a:ext cx="8233288" cy="3674690"/>
          </a:xfrm>
          <a:prstGeom prst="rect">
            <a:avLst/>
          </a:prstGeom>
          <a:noFill/>
          <a:ln>
            <a:noFill/>
          </a:ln>
        </p:spPr>
        <p:txBody>
          <a:bodyPr lIns="0" tIns="0" rIns="0" bIns="0"/>
          <a:lstStyle/>
          <a:p>
            <a:pPr marL="234000" marR="0" lvl="0" indent="-234000" algn="l" defTabSz="914400" eaLnBrk="1" fontAlgn="auto" latinLnBrk="0" hangingPunct="1">
              <a:lnSpc>
                <a:spcPct val="110000"/>
              </a:lnSpc>
              <a:spcBef>
                <a:spcPts val="1100"/>
              </a:spcBef>
              <a:spcAft>
                <a:spcPts val="0"/>
              </a:spcAft>
              <a:buClr>
                <a:srgbClr val="8CB423"/>
              </a:buClr>
              <a:buSzTx/>
              <a:buFont typeface="+mj-lt"/>
              <a:buAutoNum type="arabicPeriod"/>
              <a:tabLst/>
              <a:defRPr/>
            </a:pPr>
            <a:r>
              <a:rPr kumimoji="0" lang="en-US" sz="1500" b="0" i="0" u="none" strike="noStrike" kern="0" cap="none" spc="-1" normalizeH="0" baseline="0" noProof="0" dirty="0">
                <a:ln>
                  <a:noFill/>
                </a:ln>
                <a:solidFill>
                  <a:srgbClr val="00589C"/>
                </a:solidFill>
                <a:effectLst/>
                <a:uLnTx/>
                <a:uFillTx/>
                <a:latin typeface="Arial"/>
                <a:ea typeface="ＭＳ Ｐゴシック"/>
                <a:cs typeface="Arial"/>
              </a:rPr>
              <a:t>Strategic planning process </a:t>
            </a:r>
            <a:r>
              <a:rPr kumimoji="0" lang="en-US" sz="1500" b="0" i="0" u="none" strike="noStrike" kern="0" cap="none" spc="-1" normalizeH="0" baseline="0" noProof="0" dirty="0">
                <a:ln>
                  <a:noFill/>
                </a:ln>
                <a:solidFill>
                  <a:srgbClr val="000000"/>
                </a:solidFill>
                <a:effectLst/>
                <a:uLnTx/>
                <a:uFillTx/>
                <a:latin typeface="Arial"/>
                <a:cs typeface="Arial"/>
              </a:rPr>
              <a:t>based on the criteria of </a:t>
            </a:r>
            <a:endParaRPr kumimoji="0" lang="en-US" sz="1500" b="0" i="0" u="none" strike="noStrike" kern="0" cap="none" spc="-1" normalizeH="0" baseline="0" noProof="0" dirty="0">
              <a:ln>
                <a:noFill/>
              </a:ln>
              <a:solidFill>
                <a:prstClr val="black"/>
              </a:solidFill>
              <a:effectLst/>
              <a:uLnTx/>
              <a:uFillTx/>
              <a:latin typeface="Arial"/>
              <a:cs typeface="Arial"/>
            </a:endParaRPr>
          </a:p>
          <a:p>
            <a:pPr marL="540000" marR="0" lvl="2" indent="-180000" algn="l" defTabSz="914400" eaLnBrk="1" fontAlgn="auto" latinLnBrk="0" hangingPunct="1">
              <a:lnSpc>
                <a:spcPct val="110000"/>
              </a:lnSpc>
              <a:spcBef>
                <a:spcPts val="600"/>
              </a:spcBef>
              <a:spcAft>
                <a:spcPts val="0"/>
              </a:spcAft>
              <a:buClr>
                <a:srgbClr val="8CB423"/>
              </a:buClr>
              <a:buSzTx/>
              <a:buFont typeface="Arial" panose="020B0604020202020204" pitchFamily="34" charset="0"/>
              <a:buChar char="•"/>
              <a:tabLst/>
              <a:defRPr/>
            </a:pPr>
            <a:r>
              <a:rPr kumimoji="0" lang="en-US" sz="1500" b="0" i="0" u="none" strike="noStrike" kern="0" cap="none" spc="-1" normalizeH="0" baseline="0" noProof="0" dirty="0">
                <a:ln>
                  <a:noFill/>
                </a:ln>
                <a:solidFill>
                  <a:srgbClr val="000000"/>
                </a:solidFill>
                <a:effectLst/>
                <a:uLnTx/>
                <a:uFillTx/>
                <a:latin typeface="Arial"/>
                <a:cs typeface="Arial"/>
              </a:rPr>
              <a:t>achieving a global leadership position, </a:t>
            </a:r>
            <a:endParaRPr kumimoji="0" lang="en-US" sz="1500" b="0" i="0" u="none" strike="noStrike" kern="0" cap="none" spc="-1" normalizeH="0" baseline="0" noProof="0" dirty="0">
              <a:ln>
                <a:noFill/>
              </a:ln>
              <a:solidFill>
                <a:prstClr val="black"/>
              </a:solidFill>
              <a:effectLst/>
              <a:uLnTx/>
              <a:uFillTx/>
              <a:latin typeface="Arial"/>
              <a:cs typeface="Arial"/>
            </a:endParaRPr>
          </a:p>
          <a:p>
            <a:pPr marL="540000" marR="0" lvl="2" indent="-180000" algn="l" defTabSz="914400" eaLnBrk="1" fontAlgn="auto" latinLnBrk="0" hangingPunct="1">
              <a:lnSpc>
                <a:spcPct val="110000"/>
              </a:lnSpc>
              <a:spcBef>
                <a:spcPts val="600"/>
              </a:spcBef>
              <a:spcAft>
                <a:spcPts val="0"/>
              </a:spcAft>
              <a:buClr>
                <a:srgbClr val="8CB423"/>
              </a:buClr>
              <a:buSzTx/>
              <a:buFont typeface="Arial" panose="020B0604020202020204" pitchFamily="34" charset="0"/>
              <a:buChar char="•"/>
              <a:tabLst/>
              <a:defRPr/>
            </a:pPr>
            <a:r>
              <a:rPr kumimoji="0" lang="en-US" sz="1500" b="0" i="0" u="none" strike="noStrike" kern="0" cap="none" spc="-1" normalizeH="0" baseline="0" noProof="0" dirty="0">
                <a:ln>
                  <a:noFill/>
                </a:ln>
                <a:solidFill>
                  <a:srgbClr val="000000"/>
                </a:solidFill>
                <a:effectLst/>
                <a:uLnTx/>
                <a:uFillTx/>
                <a:latin typeface="Arial"/>
                <a:cs typeface="Arial"/>
              </a:rPr>
              <a:t>covering a spectrum of innovation from </a:t>
            </a:r>
            <a:br>
              <a:rPr kumimoji="0" lang="en-US" sz="1500" b="0" i="0" u="none" strike="noStrike" kern="0" cap="none" spc="-1" normalizeH="0" baseline="0" noProof="0" dirty="0">
                <a:ln>
                  <a:noFill/>
                </a:ln>
                <a:solidFill>
                  <a:srgbClr val="000000"/>
                </a:solidFill>
                <a:effectLst/>
                <a:uLnTx/>
                <a:uFillTx/>
                <a:latin typeface="Arial"/>
                <a:cs typeface="Arial"/>
              </a:rPr>
            </a:br>
            <a:r>
              <a:rPr kumimoji="0" lang="en-US" sz="1500" b="0" i="0" u="none" strike="noStrike" kern="0" cap="none" spc="-1" normalizeH="0" baseline="0" noProof="0" dirty="0">
                <a:ln>
                  <a:noFill/>
                </a:ln>
                <a:solidFill>
                  <a:srgbClr val="000000"/>
                </a:solidFill>
                <a:effectLst/>
                <a:uLnTx/>
                <a:uFillTx/>
                <a:latin typeface="Arial"/>
                <a:cs typeface="Arial"/>
              </a:rPr>
              <a:t>basic research, R &amp; D to applications and </a:t>
            </a:r>
            <a:br>
              <a:rPr kumimoji="0" lang="en-US" sz="1500" b="0" i="0" u="none" strike="noStrike" kern="0" cap="none" spc="-1" normalizeH="0" baseline="0" noProof="0" dirty="0">
                <a:ln>
                  <a:noFill/>
                </a:ln>
                <a:solidFill>
                  <a:srgbClr val="000000"/>
                </a:solidFill>
                <a:effectLst/>
                <a:uLnTx/>
                <a:uFillTx/>
                <a:latin typeface="Arial"/>
                <a:cs typeface="Arial"/>
              </a:rPr>
            </a:br>
            <a:r>
              <a:rPr kumimoji="0" lang="en-US" sz="1500" b="0" i="0" u="none" strike="noStrike" kern="0" cap="none" spc="-1" normalizeH="0" baseline="0" noProof="0" dirty="0">
                <a:ln>
                  <a:noFill/>
                </a:ln>
                <a:solidFill>
                  <a:srgbClr val="000000"/>
                </a:solidFill>
                <a:effectLst/>
                <a:uLnTx/>
                <a:uFillTx/>
                <a:latin typeface="Arial"/>
                <a:cs typeface="Arial"/>
              </a:rPr>
              <a:t>vice versa</a:t>
            </a:r>
            <a:endParaRPr kumimoji="0" lang="en-US" sz="1500" b="0" i="0" u="none" strike="noStrike" kern="0" cap="none" spc="-1" normalizeH="0" baseline="0" noProof="0" dirty="0">
              <a:ln>
                <a:noFill/>
              </a:ln>
              <a:solidFill>
                <a:prstClr val="black"/>
              </a:solidFill>
              <a:effectLst/>
              <a:uLnTx/>
              <a:uFillTx/>
              <a:latin typeface="Arial"/>
              <a:cs typeface="Arial"/>
            </a:endParaRPr>
          </a:p>
          <a:p>
            <a:pPr marL="234000" marR="0" lvl="0" indent="-234000" algn="l" defTabSz="914400" eaLnBrk="1" fontAlgn="auto" latinLnBrk="0" hangingPunct="1">
              <a:lnSpc>
                <a:spcPct val="110000"/>
              </a:lnSpc>
              <a:spcBef>
                <a:spcPts val="900"/>
              </a:spcBef>
              <a:spcAft>
                <a:spcPts val="0"/>
              </a:spcAft>
              <a:buClr>
                <a:srgbClr val="8CB423"/>
              </a:buClr>
              <a:buSzTx/>
              <a:buFont typeface="+mj-lt"/>
              <a:buAutoNum type="arabicPeriod"/>
              <a:tabLst/>
              <a:defRPr/>
            </a:pPr>
            <a:r>
              <a:rPr kumimoji="0" lang="en-US" sz="1500" b="0" i="0" u="none" strike="noStrike" kern="0" cap="none" spc="-1" normalizeH="0" baseline="0" noProof="0" dirty="0">
                <a:ln>
                  <a:noFill/>
                </a:ln>
                <a:solidFill>
                  <a:srgbClr val="00589C"/>
                </a:solidFill>
                <a:effectLst/>
                <a:uLnTx/>
                <a:uFillTx/>
                <a:latin typeface="Arial"/>
                <a:ea typeface="ＭＳ Ｐゴシック"/>
                <a:cs typeface="Arial"/>
              </a:rPr>
              <a:t>Scientific evaluation </a:t>
            </a: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of the centers and programs</a:t>
            </a:r>
          </a:p>
          <a:p>
            <a:pPr marL="234000" marR="0" lvl="0" indent="-234000" algn="l" defTabSz="914400" eaLnBrk="1" fontAlgn="auto" latinLnBrk="0" hangingPunct="1">
              <a:lnSpc>
                <a:spcPct val="110000"/>
              </a:lnSpc>
              <a:spcBef>
                <a:spcPts val="900"/>
              </a:spcBef>
              <a:spcAft>
                <a:spcPts val="0"/>
              </a:spcAft>
              <a:buClr>
                <a:srgbClr val="8CB423"/>
              </a:buClr>
              <a:buSzTx/>
              <a:buFont typeface="+mj-lt"/>
              <a:buAutoNum type="arabicPeriod"/>
              <a:tabLst/>
              <a:defRPr/>
            </a:pPr>
            <a:r>
              <a:rPr kumimoji="0" lang="en-US" sz="1500" b="0" i="0" u="none" strike="noStrike" kern="0" cap="none" spc="-1" normalizeH="0" baseline="0" noProof="0" dirty="0">
                <a:ln>
                  <a:noFill/>
                </a:ln>
                <a:solidFill>
                  <a:srgbClr val="00589C"/>
                </a:solidFill>
                <a:effectLst/>
                <a:uLnTx/>
                <a:uFillTx/>
                <a:latin typeface="Arial"/>
                <a:ea typeface="ＭＳ Ｐゴシック"/>
                <a:cs typeface="Arial"/>
              </a:rPr>
              <a:t>Research policy objectives </a:t>
            </a: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of the federal and state </a:t>
            </a:r>
            <a:b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b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ministries for the strategic positioning of the research</a:t>
            </a:r>
            <a:b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b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field and </a:t>
            </a:r>
            <a:r>
              <a:rPr kumimoji="0" lang="en-US" sz="1500" b="0" i="0" u="none" strike="noStrike" kern="0" cap="none" spc="-1" normalizeH="0" baseline="0" noProof="0" dirty="0">
                <a:ln>
                  <a:noFill/>
                </a:ln>
                <a:solidFill>
                  <a:srgbClr val="00589C"/>
                </a:solidFill>
                <a:effectLst/>
                <a:uLnTx/>
                <a:uFillTx/>
                <a:latin typeface="Arial"/>
                <a:ea typeface="ＭＳ Ｐゴシック"/>
                <a:cs typeface="Arial"/>
              </a:rPr>
              <a:t>proposals for new research programs</a:t>
            </a: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a:t>
            </a:r>
          </a:p>
          <a:p>
            <a:pPr marL="234000" marR="0" lvl="0" indent="-234000" algn="l" defTabSz="914400" eaLnBrk="1" fontAlgn="auto" latinLnBrk="0" hangingPunct="1">
              <a:lnSpc>
                <a:spcPct val="110000"/>
              </a:lnSpc>
              <a:spcBef>
                <a:spcPts val="900"/>
              </a:spcBef>
              <a:spcAft>
                <a:spcPts val="0"/>
              </a:spcAft>
              <a:buClr>
                <a:srgbClr val="8CB423"/>
              </a:buClr>
              <a:buSzTx/>
              <a:buFont typeface="+mj-lt"/>
              <a:buAutoNum type="arabicPeriod"/>
              <a:tabLst/>
              <a:defRPr/>
            </a:pPr>
            <a:r>
              <a:rPr kumimoji="0" lang="de-DE" sz="1500" b="0" i="0" u="none" strike="noStrike" kern="0" cap="none" spc="-1" normalizeH="0" baseline="0" noProof="0" dirty="0">
                <a:ln>
                  <a:noFill/>
                </a:ln>
                <a:solidFill>
                  <a:srgbClr val="00589C"/>
                </a:solidFill>
                <a:effectLst/>
                <a:uLnTx/>
                <a:uFillTx/>
                <a:latin typeface="Arial"/>
                <a:ea typeface="ＭＳ Ｐゴシック"/>
                <a:cs typeface="Arial"/>
              </a:rPr>
              <a:t>Strategic </a:t>
            </a:r>
            <a:r>
              <a:rPr kumimoji="0" lang="en-US" sz="1500" b="0" i="0" u="none" strike="noStrike" kern="0" cap="none" spc="-1" normalizeH="0" baseline="0" noProof="0" dirty="0">
                <a:ln>
                  <a:noFill/>
                </a:ln>
                <a:solidFill>
                  <a:srgbClr val="00589C"/>
                </a:solidFill>
                <a:effectLst/>
                <a:uLnTx/>
                <a:uFillTx/>
                <a:latin typeface="Arial"/>
                <a:ea typeface="ＭＳ Ｐゴシック"/>
                <a:cs typeface="Arial"/>
              </a:rPr>
              <a:t>evaluation </a:t>
            </a: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of each research field and programs</a:t>
            </a:r>
          </a:p>
          <a:p>
            <a:pPr marL="234000" marR="0" lvl="0" indent="-234000" algn="l" defTabSz="914400" eaLnBrk="1" fontAlgn="auto" latinLnBrk="0" hangingPunct="1">
              <a:lnSpc>
                <a:spcPct val="110000"/>
              </a:lnSpc>
              <a:spcBef>
                <a:spcPts val="900"/>
              </a:spcBef>
              <a:spcAft>
                <a:spcPts val="0"/>
              </a:spcAft>
              <a:buClr>
                <a:srgbClr val="8CB423"/>
              </a:buClr>
              <a:buSzTx/>
              <a:buFont typeface="+mj-lt"/>
              <a:buAutoNum type="arabicPeriod"/>
              <a:tabLst/>
              <a:defRPr/>
            </a:pPr>
            <a:r>
              <a:rPr kumimoji="0" lang="en-US" sz="1500" b="0" i="0" u="none" strike="noStrike" kern="0" cap="none" spc="-1" normalizeH="0" baseline="0" noProof="0" dirty="0">
                <a:ln>
                  <a:noFill/>
                </a:ln>
                <a:solidFill>
                  <a:srgbClr val="00589C"/>
                </a:solidFill>
                <a:effectLst/>
                <a:uLnTx/>
                <a:uFillTx/>
                <a:latin typeface="Arial"/>
                <a:ea typeface="ＭＳ Ｐゴシック"/>
                <a:cs typeface="Arial"/>
              </a:rPr>
              <a:t>Recommendations of the senate for implementation and funding </a:t>
            </a:r>
            <a:r>
              <a:rPr kumimoji="0" lang="en-US" sz="1500" b="0" i="0" u="none" strike="noStrike" kern="0" cap="none" spc="-1" normalizeH="0" baseline="0" noProof="0" dirty="0">
                <a:ln>
                  <a:noFill/>
                </a:ln>
                <a:solidFill>
                  <a:srgbClr val="000000"/>
                </a:solidFill>
                <a:effectLst/>
                <a:uLnTx/>
                <a:uFillTx/>
                <a:latin typeface="Arial"/>
                <a:ea typeface="ＭＳ Ｐゴシック"/>
                <a:cs typeface="Arial"/>
              </a:rPr>
              <a:t>of the new programs</a:t>
            </a:r>
          </a:p>
          <a:p>
            <a:pPr marL="181080" marR="0" lvl="0" indent="-180720" algn="l" defTabSz="914400" eaLnBrk="1" fontAlgn="auto" latinLnBrk="0" hangingPunct="1">
              <a:lnSpc>
                <a:spcPct val="110000"/>
              </a:lnSpc>
              <a:spcBef>
                <a:spcPts val="1100"/>
              </a:spcBef>
              <a:spcAft>
                <a:spcPts val="0"/>
              </a:spcAft>
              <a:buClr>
                <a:srgbClr val="8CB423"/>
              </a:buClr>
              <a:buSzTx/>
              <a:buFont typeface="Wingdings" charset="2"/>
              <a:buChar char=""/>
              <a:tabLst/>
              <a:defRPr/>
            </a:pPr>
            <a:endParaRPr kumimoji="0" lang="en-US" sz="1500" b="0" i="0" u="none" strike="noStrike" kern="0" cap="none" spc="0" normalizeH="0" baseline="0" noProof="0" dirty="0">
              <a:ln>
                <a:noFill/>
              </a:ln>
              <a:solidFill>
                <a:prstClr val="black"/>
              </a:solidFill>
              <a:effectLst/>
              <a:uLnTx/>
              <a:uFillTx/>
              <a:latin typeface="Arial"/>
              <a:cs typeface="Arial"/>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576" y="771550"/>
            <a:ext cx="3796424" cy="3057489"/>
          </a:xfrm>
          <a:prstGeom prst="rect">
            <a:avLst/>
          </a:prstGeom>
        </p:spPr>
      </p:pic>
    </p:spTree>
    <p:extLst>
      <p:ext uri="{BB962C8B-B14F-4D97-AF65-F5344CB8AC3E}">
        <p14:creationId xmlns:p14="http://schemas.microsoft.com/office/powerpoint/2010/main" val="403037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0"/>
          <p:cNvSpPr>
            <a:spLocks noGrp="1"/>
          </p:cNvSpPr>
          <p:nvPr>
            <p:ph type="title"/>
          </p:nvPr>
        </p:nvSpPr>
        <p:spPr bwMode="auto">
          <a:xfrm>
            <a:off x="360000" y="291608"/>
            <a:ext cx="8424000" cy="371930"/>
          </a:xfrm>
        </p:spPr>
        <p:txBody>
          <a:bodyPr/>
          <a:lstStyle/>
          <a:p>
            <a:pPr>
              <a:lnSpc>
                <a:spcPct val="120000"/>
              </a:lnSpc>
              <a:defRPr/>
            </a:pPr>
            <a:r>
              <a:rPr lang="en-US" dirty="0"/>
              <a:t>Funding of Helmholtz Centers – now</a:t>
            </a:r>
            <a:endParaRPr lang="de-DE" dirty="0"/>
          </a:p>
        </p:txBody>
      </p:sp>
      <p:grpSp>
        <p:nvGrpSpPr>
          <p:cNvPr id="5" name="Gruppieren 55"/>
          <p:cNvGrpSpPr/>
          <p:nvPr/>
        </p:nvGrpSpPr>
        <p:grpSpPr bwMode="auto">
          <a:xfrm>
            <a:off x="3775755" y="3761894"/>
            <a:ext cx="1421605" cy="1222124"/>
            <a:chOff x="1746743" y="3314700"/>
            <a:chExt cx="1895474" cy="1629499"/>
          </a:xfrm>
        </p:grpSpPr>
        <p:sp>
          <p:nvSpPr>
            <p:cNvPr id="6" name="Rechteck 56"/>
            <p:cNvSpPr/>
            <p:nvPr/>
          </p:nvSpPr>
          <p:spPr bwMode="auto">
            <a:xfrm>
              <a:off x="1929178" y="4003422"/>
              <a:ext cx="1529861" cy="940777"/>
            </a:xfrm>
            <a:prstGeom prst="rect">
              <a:avLst/>
            </a:prstGeom>
            <a:solidFill>
              <a:schemeClr val="tx1">
                <a:lumMod val="60000"/>
                <a:lumOff val="40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7" name="Rechteck 57"/>
            <p:cNvSpPr/>
            <p:nvPr/>
          </p:nvSpPr>
          <p:spPr bwMode="auto">
            <a:xfrm>
              <a:off x="1995854" y="4097583"/>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8" name="Rechteck 58"/>
            <p:cNvSpPr/>
            <p:nvPr/>
          </p:nvSpPr>
          <p:spPr bwMode="auto">
            <a:xfrm>
              <a:off x="1995853" y="447381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9" name="Rechteck 59"/>
            <p:cNvSpPr/>
            <p:nvPr/>
          </p:nvSpPr>
          <p:spPr bwMode="auto">
            <a:xfrm>
              <a:off x="2182691" y="4097583"/>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0" name="Rechteck 60"/>
            <p:cNvSpPr/>
            <p:nvPr/>
          </p:nvSpPr>
          <p:spPr bwMode="auto">
            <a:xfrm>
              <a:off x="2182690" y="447381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1" name="Rechteck 61"/>
            <p:cNvSpPr/>
            <p:nvPr/>
          </p:nvSpPr>
          <p:spPr bwMode="auto">
            <a:xfrm>
              <a:off x="2355610" y="4097583"/>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2" name="Rechteck 62"/>
            <p:cNvSpPr/>
            <p:nvPr/>
          </p:nvSpPr>
          <p:spPr bwMode="auto">
            <a:xfrm>
              <a:off x="2355609" y="447381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3" name="Rechteck 116"/>
            <p:cNvSpPr/>
            <p:nvPr/>
          </p:nvSpPr>
          <p:spPr bwMode="auto">
            <a:xfrm>
              <a:off x="2542447" y="4097583"/>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4" name="Rechteck 117"/>
            <p:cNvSpPr/>
            <p:nvPr/>
          </p:nvSpPr>
          <p:spPr bwMode="auto">
            <a:xfrm>
              <a:off x="2732216" y="409758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5" name="Rechteck 118"/>
            <p:cNvSpPr/>
            <p:nvPr/>
          </p:nvSpPr>
          <p:spPr bwMode="auto">
            <a:xfrm>
              <a:off x="2919053" y="409758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6" name="Rechteck 119"/>
            <p:cNvSpPr/>
            <p:nvPr/>
          </p:nvSpPr>
          <p:spPr bwMode="auto">
            <a:xfrm>
              <a:off x="2919052" y="4473811"/>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7" name="Rechteck 120"/>
            <p:cNvSpPr/>
            <p:nvPr/>
          </p:nvSpPr>
          <p:spPr bwMode="auto">
            <a:xfrm>
              <a:off x="3091972" y="409758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8" name="Rechteck 121"/>
            <p:cNvSpPr/>
            <p:nvPr/>
          </p:nvSpPr>
          <p:spPr bwMode="auto">
            <a:xfrm>
              <a:off x="3091971" y="4473811"/>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19" name="Rechteck 122"/>
            <p:cNvSpPr/>
            <p:nvPr/>
          </p:nvSpPr>
          <p:spPr bwMode="auto">
            <a:xfrm>
              <a:off x="3278809" y="4097582"/>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20" name="Rechteck 123"/>
            <p:cNvSpPr/>
            <p:nvPr/>
          </p:nvSpPr>
          <p:spPr bwMode="auto">
            <a:xfrm>
              <a:off x="3278808" y="4473811"/>
              <a:ext cx="114301" cy="304800"/>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21" name="Rechteck 124"/>
            <p:cNvSpPr/>
            <p:nvPr/>
          </p:nvSpPr>
          <p:spPr bwMode="auto">
            <a:xfrm>
              <a:off x="2542446" y="4473813"/>
              <a:ext cx="304071" cy="470386"/>
            </a:xfrm>
            <a:prstGeom prst="rect">
              <a:avLst/>
            </a:prstGeom>
            <a:solidFill>
              <a:schemeClr val="bg1">
                <a:lumMod val="85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22" name="Gleichschenkliges Dreieck 125"/>
            <p:cNvSpPr/>
            <p:nvPr/>
          </p:nvSpPr>
          <p:spPr bwMode="auto">
            <a:xfrm>
              <a:off x="1746743" y="3314700"/>
              <a:ext cx="1895474" cy="688722"/>
            </a:xfrm>
            <a:prstGeom prst="triangle">
              <a:avLst>
                <a:gd name="adj" fmla="val 50000"/>
              </a:avLst>
            </a:prstGeom>
            <a:solidFill>
              <a:schemeClr val="tx1">
                <a:lumMod val="60000"/>
                <a:lumOff val="40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23" name="Textfeld 126"/>
            <p:cNvSpPr>
              <a:spLocks/>
            </p:cNvSpPr>
            <p:nvPr/>
          </p:nvSpPr>
          <p:spPr bwMode="auto">
            <a:xfrm>
              <a:off x="2157788" y="3662668"/>
              <a:ext cx="1007114" cy="338555"/>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err="1">
                  <a:ln>
                    <a:noFill/>
                  </a:ln>
                  <a:solidFill>
                    <a:srgbClr val="EEECE1"/>
                  </a:solidFill>
                  <a:effectLst/>
                  <a:uLnTx/>
                  <a:uFillTx/>
                  <a:latin typeface="Arial"/>
                  <a:cs typeface="Arial"/>
                </a:rPr>
                <a:t>Ministries</a:t>
              </a:r>
              <a:endParaRPr kumimoji="0" sz="1800" b="0" i="0" u="none" strike="noStrike" kern="0" cap="none" spc="0" normalizeH="0" baseline="0" noProof="0" dirty="0">
                <a:ln>
                  <a:noFill/>
                </a:ln>
                <a:solidFill>
                  <a:prstClr val="black"/>
                </a:solidFill>
                <a:effectLst/>
                <a:uLnTx/>
                <a:uFillTx/>
                <a:latin typeface="Arial"/>
                <a:cs typeface="Arial"/>
              </a:endParaRPr>
            </a:p>
          </p:txBody>
        </p:sp>
      </p:grpSp>
      <p:pic>
        <p:nvPicPr>
          <p:cNvPr id="24" name="Picture 2"/>
          <p:cNvPicPr>
            <a:picLocks noChangeAspect="1" noChangeArrowheads="1"/>
          </p:cNvPicPr>
          <p:nvPr/>
        </p:nvPicPr>
        <p:blipFill>
          <a:blip r:embed="rId2"/>
          <a:stretch/>
        </p:blipFill>
        <p:spPr bwMode="auto">
          <a:xfrm>
            <a:off x="1792648" y="1046679"/>
            <a:ext cx="837105" cy="828104"/>
          </a:xfrm>
          <a:prstGeom prst="rect">
            <a:avLst/>
          </a:prstGeom>
          <a:noFill/>
          <a:ln>
            <a:noFill/>
          </a:ln>
        </p:spPr>
      </p:pic>
      <p:pic>
        <p:nvPicPr>
          <p:cNvPr id="25" name="Picture 4"/>
          <p:cNvPicPr>
            <a:picLocks noChangeAspect="1" noChangeArrowheads="1"/>
          </p:cNvPicPr>
          <p:nvPr/>
        </p:nvPicPr>
        <p:blipFill>
          <a:blip r:embed="rId3"/>
          <a:stretch/>
        </p:blipFill>
        <p:spPr bwMode="auto">
          <a:xfrm>
            <a:off x="3499884" y="1081633"/>
            <a:ext cx="818246" cy="630936"/>
          </a:xfrm>
          <a:prstGeom prst="rect">
            <a:avLst/>
          </a:prstGeom>
          <a:noFill/>
          <a:ln>
            <a:noFill/>
          </a:ln>
        </p:spPr>
      </p:pic>
      <p:pic>
        <p:nvPicPr>
          <p:cNvPr id="26" name="Picture 6"/>
          <p:cNvPicPr>
            <a:picLocks noChangeAspect="1" noChangeArrowheads="1"/>
          </p:cNvPicPr>
          <p:nvPr/>
        </p:nvPicPr>
        <p:blipFill>
          <a:blip r:embed="rId4"/>
          <a:stretch/>
        </p:blipFill>
        <p:spPr bwMode="auto">
          <a:xfrm>
            <a:off x="5059977" y="1115351"/>
            <a:ext cx="770096" cy="597218"/>
          </a:xfrm>
          <a:prstGeom prst="rect">
            <a:avLst/>
          </a:prstGeom>
          <a:noFill/>
          <a:ln>
            <a:noFill/>
          </a:ln>
        </p:spPr>
      </p:pic>
      <p:pic>
        <p:nvPicPr>
          <p:cNvPr id="27" name="Picture 8"/>
          <p:cNvPicPr>
            <a:picLocks noChangeAspect="1" noChangeArrowheads="1"/>
          </p:cNvPicPr>
          <p:nvPr/>
        </p:nvPicPr>
        <p:blipFill>
          <a:blip r:embed="rId5"/>
          <a:stretch/>
        </p:blipFill>
        <p:spPr bwMode="auto">
          <a:xfrm>
            <a:off x="6704426" y="1099972"/>
            <a:ext cx="757238" cy="721519"/>
          </a:xfrm>
          <a:prstGeom prst="rect">
            <a:avLst/>
          </a:prstGeom>
          <a:noFill/>
          <a:ln>
            <a:noFill/>
          </a:ln>
        </p:spPr>
      </p:pic>
      <p:sp>
        <p:nvSpPr>
          <p:cNvPr id="28" name="Pfeil nach rechts 131"/>
          <p:cNvSpPr/>
          <p:nvPr/>
        </p:nvSpPr>
        <p:spPr bwMode="auto">
          <a:xfrm rot="19400471">
            <a:off x="5202663" y="3573443"/>
            <a:ext cx="1656717" cy="181737"/>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29" name="Rechteck 132"/>
          <p:cNvSpPr/>
          <p:nvPr/>
        </p:nvSpPr>
        <p:spPr bwMode="auto">
          <a:xfrm>
            <a:off x="1603769" y="2284962"/>
            <a:ext cx="330078" cy="545322"/>
          </a:xfrm>
          <a:prstGeom prst="rect">
            <a:avLst/>
          </a:prstGeom>
          <a:solidFill>
            <a:srgbClr val="D42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A</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0" name="Rechteck 133"/>
          <p:cNvSpPr/>
          <p:nvPr/>
        </p:nvSpPr>
        <p:spPr bwMode="auto">
          <a:xfrm>
            <a:off x="2022321" y="2281840"/>
            <a:ext cx="330078" cy="551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B</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1" name="Rechteck 134"/>
          <p:cNvSpPr/>
          <p:nvPr/>
        </p:nvSpPr>
        <p:spPr bwMode="auto">
          <a:xfrm>
            <a:off x="2440874" y="2281839"/>
            <a:ext cx="330078" cy="5570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C</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2" name="Rechteck 135"/>
          <p:cNvSpPr/>
          <p:nvPr/>
        </p:nvSpPr>
        <p:spPr bwMode="auto">
          <a:xfrm>
            <a:off x="5067159" y="2284962"/>
            <a:ext cx="330078" cy="545322"/>
          </a:xfrm>
          <a:prstGeom prst="rect">
            <a:avLst/>
          </a:prstGeom>
          <a:solidFill>
            <a:srgbClr val="D42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A</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3" name="Rechteck 136"/>
          <p:cNvSpPr/>
          <p:nvPr/>
        </p:nvSpPr>
        <p:spPr bwMode="auto">
          <a:xfrm>
            <a:off x="5485712" y="2281840"/>
            <a:ext cx="330078" cy="551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B</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4" name="Rechteck 137"/>
          <p:cNvSpPr/>
          <p:nvPr/>
        </p:nvSpPr>
        <p:spPr bwMode="auto">
          <a:xfrm>
            <a:off x="3519439" y="2284962"/>
            <a:ext cx="330078" cy="545322"/>
          </a:xfrm>
          <a:prstGeom prst="rect">
            <a:avLst/>
          </a:prstGeom>
          <a:solidFill>
            <a:srgbClr val="D42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A</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5" name="Rechteck 138"/>
          <p:cNvSpPr/>
          <p:nvPr/>
        </p:nvSpPr>
        <p:spPr bwMode="auto">
          <a:xfrm>
            <a:off x="3932752" y="2284962"/>
            <a:ext cx="330078" cy="5570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C</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6" name="Rechteck 139"/>
          <p:cNvSpPr/>
          <p:nvPr/>
        </p:nvSpPr>
        <p:spPr bwMode="auto">
          <a:xfrm>
            <a:off x="6844040" y="2284962"/>
            <a:ext cx="330078" cy="5570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50" b="0" i="0" u="none" strike="noStrike" kern="0" cap="none" spc="0" normalizeH="0" baseline="0" noProof="0">
                <a:ln>
                  <a:noFill/>
                </a:ln>
                <a:solidFill>
                  <a:prstClr val="white"/>
                </a:solidFill>
                <a:effectLst/>
                <a:uLnTx/>
                <a:uFillTx/>
                <a:latin typeface="Arial"/>
                <a:cs typeface="Arial"/>
              </a:rPr>
              <a:t>C</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37" name="Abgerundetes Rechteck 140"/>
          <p:cNvSpPr/>
          <p:nvPr/>
        </p:nvSpPr>
        <p:spPr bwMode="auto">
          <a:xfrm>
            <a:off x="1479177" y="2147182"/>
            <a:ext cx="1425388" cy="813809"/>
          </a:xfrm>
          <a:prstGeom prst="roundRect">
            <a:avLst>
              <a:gd name="adj"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38" name="Abgerundetes Rechteck 141"/>
          <p:cNvSpPr/>
          <p:nvPr/>
        </p:nvSpPr>
        <p:spPr bwMode="auto">
          <a:xfrm>
            <a:off x="3422277" y="2154167"/>
            <a:ext cx="936808" cy="813809"/>
          </a:xfrm>
          <a:prstGeom prst="roundRect">
            <a:avLst>
              <a:gd name="adj"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39" name="Abgerundetes Rechteck 142"/>
          <p:cNvSpPr/>
          <p:nvPr/>
        </p:nvSpPr>
        <p:spPr bwMode="auto">
          <a:xfrm>
            <a:off x="4976620" y="2154167"/>
            <a:ext cx="936808" cy="813809"/>
          </a:xfrm>
          <a:prstGeom prst="roundRect">
            <a:avLst>
              <a:gd name="adj"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0" name="Abgerundetes Rechteck 143"/>
          <p:cNvSpPr/>
          <p:nvPr/>
        </p:nvSpPr>
        <p:spPr bwMode="auto">
          <a:xfrm>
            <a:off x="6704427" y="2147182"/>
            <a:ext cx="590603" cy="813809"/>
          </a:xfrm>
          <a:prstGeom prst="roundRect">
            <a:avLst>
              <a:gd name="adj"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1" name="Pfeil nach rechts 144"/>
          <p:cNvSpPr/>
          <p:nvPr/>
        </p:nvSpPr>
        <p:spPr bwMode="auto">
          <a:xfrm rot="16199999">
            <a:off x="2040034" y="1763258"/>
            <a:ext cx="366903" cy="363474"/>
          </a:xfrm>
          <a:prstGeom prst="right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2" name="Pfeil nach rechts 145"/>
          <p:cNvSpPr/>
          <p:nvPr/>
        </p:nvSpPr>
        <p:spPr bwMode="auto">
          <a:xfrm rot="16199999">
            <a:off x="3732412" y="1763258"/>
            <a:ext cx="366903" cy="363474"/>
          </a:xfrm>
          <a:prstGeom prst="right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3" name="Pfeil nach rechts 146"/>
          <p:cNvSpPr/>
          <p:nvPr/>
        </p:nvSpPr>
        <p:spPr bwMode="auto">
          <a:xfrm rot="16199999">
            <a:off x="5261572" y="1763257"/>
            <a:ext cx="366903" cy="363474"/>
          </a:xfrm>
          <a:prstGeom prst="right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4" name="Pfeil nach rechts 147"/>
          <p:cNvSpPr/>
          <p:nvPr/>
        </p:nvSpPr>
        <p:spPr bwMode="auto">
          <a:xfrm rot="16199999">
            <a:off x="6816276" y="1762775"/>
            <a:ext cx="366903" cy="363474"/>
          </a:xfrm>
          <a:prstGeom prst="right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5" name="Pfeil nach rechts 148"/>
          <p:cNvSpPr/>
          <p:nvPr/>
        </p:nvSpPr>
        <p:spPr bwMode="auto">
          <a:xfrm rot="17905107">
            <a:off x="4548946" y="3350009"/>
            <a:ext cx="787058" cy="181737"/>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6" name="Pfeil nach rechts 149"/>
          <p:cNvSpPr/>
          <p:nvPr/>
        </p:nvSpPr>
        <p:spPr bwMode="auto">
          <a:xfrm rot="14866697">
            <a:off x="3691653" y="3327689"/>
            <a:ext cx="787058" cy="181737"/>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sp>
        <p:nvSpPr>
          <p:cNvPr id="47" name="Pfeil nach rechts 150"/>
          <p:cNvSpPr/>
          <p:nvPr/>
        </p:nvSpPr>
        <p:spPr bwMode="auto">
          <a:xfrm rot="13372260">
            <a:off x="2322422" y="3523340"/>
            <a:ext cx="1571499" cy="181737"/>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white"/>
              </a:solidFill>
              <a:effectLst/>
              <a:uLnTx/>
              <a:uFillTx/>
              <a:latin typeface="Arial"/>
              <a:cs typeface="Arial"/>
            </a:endParaRPr>
          </a:p>
        </p:txBody>
      </p:sp>
      <p:grpSp>
        <p:nvGrpSpPr>
          <p:cNvPr id="48" name="Gruppieren 151"/>
          <p:cNvGrpSpPr/>
          <p:nvPr/>
        </p:nvGrpSpPr>
        <p:grpSpPr bwMode="auto">
          <a:xfrm rot="2923110">
            <a:off x="5793643" y="3554345"/>
            <a:ext cx="474758" cy="283884"/>
            <a:chOff x="6272387" y="1865390"/>
            <a:chExt cx="633010" cy="378512"/>
          </a:xfrm>
        </p:grpSpPr>
        <p:sp>
          <p:nvSpPr>
            <p:cNvPr id="49" name="Rechteck 152"/>
            <p:cNvSpPr/>
            <p:nvPr/>
          </p:nvSpPr>
          <p:spPr bwMode="auto">
            <a:xfrm>
              <a:off x="6374423" y="1976751"/>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50" name="Rechteck 153"/>
            <p:cNvSpPr/>
            <p:nvPr/>
          </p:nvSpPr>
          <p:spPr bwMode="auto">
            <a:xfrm>
              <a:off x="6330995" y="1923998"/>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51" name="Rechteck 154"/>
            <p:cNvSpPr/>
            <p:nvPr/>
          </p:nvSpPr>
          <p:spPr bwMode="auto">
            <a:xfrm>
              <a:off x="6272387" y="1865390"/>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grpSp>
      <p:grpSp>
        <p:nvGrpSpPr>
          <p:cNvPr id="52" name="Gruppieren 155"/>
          <p:cNvGrpSpPr/>
          <p:nvPr/>
        </p:nvGrpSpPr>
        <p:grpSpPr bwMode="auto">
          <a:xfrm rot="2346258">
            <a:off x="4705093" y="3326226"/>
            <a:ext cx="474758" cy="283884"/>
            <a:chOff x="6272387" y="1865390"/>
            <a:chExt cx="633010" cy="378512"/>
          </a:xfrm>
        </p:grpSpPr>
        <p:sp>
          <p:nvSpPr>
            <p:cNvPr id="53" name="Rechteck 156"/>
            <p:cNvSpPr/>
            <p:nvPr/>
          </p:nvSpPr>
          <p:spPr bwMode="auto">
            <a:xfrm>
              <a:off x="6374423" y="1976751"/>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54" name="Rechteck 157"/>
            <p:cNvSpPr/>
            <p:nvPr/>
          </p:nvSpPr>
          <p:spPr bwMode="auto">
            <a:xfrm>
              <a:off x="6330995" y="1923998"/>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55" name="Rechteck 158"/>
            <p:cNvSpPr/>
            <p:nvPr/>
          </p:nvSpPr>
          <p:spPr bwMode="auto">
            <a:xfrm>
              <a:off x="6272387" y="1865390"/>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grpSp>
      <p:grpSp>
        <p:nvGrpSpPr>
          <p:cNvPr id="56" name="Gruppieren 159"/>
          <p:cNvGrpSpPr/>
          <p:nvPr/>
        </p:nvGrpSpPr>
        <p:grpSpPr bwMode="auto">
          <a:xfrm rot="20098170">
            <a:off x="3882426" y="3311978"/>
            <a:ext cx="474758" cy="283884"/>
            <a:chOff x="6272387" y="1865390"/>
            <a:chExt cx="633010" cy="378512"/>
          </a:xfrm>
        </p:grpSpPr>
        <p:sp>
          <p:nvSpPr>
            <p:cNvPr id="57" name="Rechteck 160"/>
            <p:cNvSpPr/>
            <p:nvPr/>
          </p:nvSpPr>
          <p:spPr bwMode="auto">
            <a:xfrm>
              <a:off x="6374423" y="1976751"/>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58" name="Rechteck 161"/>
            <p:cNvSpPr/>
            <p:nvPr/>
          </p:nvSpPr>
          <p:spPr bwMode="auto">
            <a:xfrm>
              <a:off x="6330995" y="1923998"/>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59" name="Rechteck 162"/>
            <p:cNvSpPr/>
            <p:nvPr/>
          </p:nvSpPr>
          <p:spPr bwMode="auto">
            <a:xfrm>
              <a:off x="6272387" y="1865390"/>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grpSp>
      <p:grpSp>
        <p:nvGrpSpPr>
          <p:cNvPr id="60" name="Gruppieren 163"/>
          <p:cNvGrpSpPr/>
          <p:nvPr/>
        </p:nvGrpSpPr>
        <p:grpSpPr bwMode="auto">
          <a:xfrm rot="18367078">
            <a:off x="2954835" y="3486579"/>
            <a:ext cx="474758" cy="283884"/>
            <a:chOff x="6272387" y="1865390"/>
            <a:chExt cx="633010" cy="378512"/>
          </a:xfrm>
        </p:grpSpPr>
        <p:sp>
          <p:nvSpPr>
            <p:cNvPr id="61" name="Rechteck 164"/>
            <p:cNvSpPr/>
            <p:nvPr/>
          </p:nvSpPr>
          <p:spPr bwMode="auto">
            <a:xfrm>
              <a:off x="6374423" y="1976751"/>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62" name="Rechteck 165"/>
            <p:cNvSpPr/>
            <p:nvPr/>
          </p:nvSpPr>
          <p:spPr bwMode="auto">
            <a:xfrm>
              <a:off x="6330995" y="1923998"/>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sp>
          <p:nvSpPr>
            <p:cNvPr id="63" name="Rechteck 166"/>
            <p:cNvSpPr/>
            <p:nvPr/>
          </p:nvSpPr>
          <p:spPr bwMode="auto">
            <a:xfrm>
              <a:off x="6272387" y="1865390"/>
              <a:ext cx="530974" cy="267151"/>
            </a:xfrm>
            <a:prstGeom prst="rect">
              <a:avLst/>
            </a:prstGeom>
            <a:solidFill>
              <a:schemeClr val="accent4">
                <a:lumMod val="25000"/>
                <a:lumOff val="75000"/>
              </a:schemeClr>
            </a:solidFill>
            <a:ln w="12700">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a:ln>
                    <a:noFill/>
                  </a:ln>
                  <a:solidFill>
                    <a:srgbClr val="212121"/>
                  </a:solidFill>
                  <a:effectLst/>
                  <a:uLnTx/>
                  <a:uFillTx/>
                  <a:latin typeface="Arial"/>
                  <a:cs typeface="Arial"/>
                </a:rPr>
                <a:t>€€€</a:t>
              </a:r>
              <a:endParaRPr kumimoji="0" sz="1800" b="0" i="0" u="none" strike="noStrike" kern="0" cap="none" spc="0" normalizeH="0" baseline="0" noProof="0">
                <a:ln>
                  <a:noFill/>
                </a:ln>
                <a:solidFill>
                  <a:prstClr val="white"/>
                </a:solidFill>
                <a:effectLst/>
                <a:uLnTx/>
                <a:uFillTx/>
                <a:latin typeface="Arial"/>
                <a:cs typeface="Arial"/>
              </a:endParaRPr>
            </a:p>
          </p:txBody>
        </p:sp>
      </p:grpSp>
      <p:sp>
        <p:nvSpPr>
          <p:cNvPr id="2" name="Textfeld 1"/>
          <p:cNvSpPr txBox="1"/>
          <p:nvPr/>
        </p:nvSpPr>
        <p:spPr>
          <a:xfrm>
            <a:off x="560102" y="1163037"/>
            <a:ext cx="738664" cy="1968289"/>
          </a:xfrm>
          <a:prstGeom prst="rect">
            <a:avLst/>
          </a:prstGeom>
          <a:noFill/>
        </p:spPr>
        <p:txBody>
          <a:bodyPr vert="vert270"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Programs within the research fields</a:t>
            </a:r>
          </a:p>
        </p:txBody>
      </p:sp>
      <p:sp>
        <p:nvSpPr>
          <p:cNvPr id="3" name="Textfeld 2"/>
          <p:cNvSpPr txBox="1"/>
          <p:nvPr/>
        </p:nvSpPr>
        <p:spPr>
          <a:xfrm>
            <a:off x="6588224" y="3817224"/>
            <a:ext cx="2376264" cy="92333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AA0"/>
                </a:solidFill>
                <a:effectLst/>
                <a:uLnTx/>
                <a:uFillTx/>
                <a:latin typeface="Arial"/>
                <a:cs typeface="Arial"/>
              </a:rPr>
              <a:t>Budget of the center = sum of its shares in</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AA0"/>
                </a:solidFill>
                <a:effectLst/>
                <a:uLnTx/>
                <a:uFillTx/>
                <a:latin typeface="Arial"/>
                <a:cs typeface="Arial"/>
              </a:rPr>
              <a:t>   the programs</a:t>
            </a:r>
          </a:p>
        </p:txBody>
      </p:sp>
    </p:spTree>
    <p:extLst>
      <p:ext uri="{BB962C8B-B14F-4D97-AF65-F5344CB8AC3E}">
        <p14:creationId xmlns:p14="http://schemas.microsoft.com/office/powerpoint/2010/main" val="4106190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19" y="54857"/>
            <a:ext cx="8286959" cy="371930"/>
          </a:xfrm>
        </p:spPr>
        <p:txBody>
          <a:bodyPr/>
          <a:lstStyle/>
          <a:p>
            <a:r>
              <a:rPr lang="en-US" sz="2400" dirty="0">
                <a:solidFill>
                  <a:srgbClr val="005488"/>
                </a:solidFill>
              </a:rPr>
              <a:t>Research Field Matter: Who We Are</a:t>
            </a:r>
            <a:br>
              <a:rPr lang="en-US" sz="2400" dirty="0">
                <a:solidFill>
                  <a:srgbClr val="005488"/>
                </a:solidFill>
              </a:rPr>
            </a:br>
            <a:r>
              <a:rPr lang="en-US" sz="2000" b="0" dirty="0">
                <a:solidFill>
                  <a:srgbClr val="005488"/>
                </a:solidFill>
              </a:rPr>
              <a:t>a powerful alliance of world-class laboratories </a:t>
            </a:r>
            <a:endParaRPr lang="en-US" sz="2400" b="0" dirty="0">
              <a:solidFill>
                <a:srgbClr val="005488"/>
              </a:solidFill>
            </a:endParaRPr>
          </a:p>
        </p:txBody>
      </p:sp>
      <p:sp>
        <p:nvSpPr>
          <p:cNvPr id="7" name="Foliennummernplatzhalter 6"/>
          <p:cNvSpPr>
            <a:spLocks noGrp="1"/>
          </p:cNvSpPr>
          <p:nvPr>
            <p:ph type="sldNum" sz="quarter" idx="4"/>
          </p:nvPr>
        </p:nvSpPr>
        <p:spPr/>
        <p:txBody>
          <a:bodyPr/>
          <a:lstStyle/>
          <a:p>
            <a:fld id="{68A7D314-ADB3-4224-BAA8-FD8F1154CE84}" type="slidenum">
              <a:rPr lang="en-US" smtClean="0">
                <a:solidFill>
                  <a:prstClr val="white"/>
                </a:solidFill>
              </a:rPr>
              <a:pPr/>
              <a:t>6</a:t>
            </a:fld>
            <a:endParaRPr lang="en-US" dirty="0">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19001"/>
            <a:ext cx="3053839" cy="412901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feld 39"/>
          <p:cNvSpPr txBox="1"/>
          <p:nvPr/>
        </p:nvSpPr>
        <p:spPr>
          <a:xfrm>
            <a:off x="3317042" y="995437"/>
            <a:ext cx="4429418" cy="4070345"/>
          </a:xfrm>
          <a:prstGeom prst="rect">
            <a:avLst/>
          </a:prstGeom>
          <a:noFill/>
        </p:spPr>
        <p:txBody>
          <a:bodyPr wrap="none" rtlCol="0">
            <a:spAutoFit/>
          </a:bodyPr>
          <a:lstStyle/>
          <a:p>
            <a:pPr>
              <a:spcBef>
                <a:spcPts val="900"/>
              </a:spcBef>
            </a:pPr>
            <a:r>
              <a:rPr lang="de-DE" sz="1300" b="1" dirty="0"/>
              <a:t>Deutsches Elektronen-Synchrotron</a:t>
            </a:r>
            <a:br>
              <a:rPr lang="de-DE" sz="1300" dirty="0"/>
            </a:br>
            <a:r>
              <a:rPr lang="de-DE" sz="1300" b="1" dirty="0"/>
              <a:t>DESY</a:t>
            </a:r>
            <a:r>
              <a:rPr lang="de-DE" sz="1300" dirty="0"/>
              <a:t>, Hamburg </a:t>
            </a:r>
            <a:r>
              <a:rPr lang="de-DE" sz="1300" dirty="0" err="1"/>
              <a:t>and</a:t>
            </a:r>
            <a:r>
              <a:rPr lang="de-DE" sz="1300" dirty="0"/>
              <a:t> Zeuthen</a:t>
            </a:r>
          </a:p>
          <a:p>
            <a:pPr>
              <a:spcBef>
                <a:spcPts val="900"/>
              </a:spcBef>
            </a:pPr>
            <a:r>
              <a:rPr lang="de-DE" sz="1300" b="1" dirty="0"/>
              <a:t>Forschungszentrum Jülich</a:t>
            </a:r>
            <a:br>
              <a:rPr lang="de-DE" sz="1300" dirty="0"/>
            </a:br>
            <a:r>
              <a:rPr lang="de-DE" sz="1300" b="1" dirty="0"/>
              <a:t>FZJ</a:t>
            </a:r>
            <a:r>
              <a:rPr lang="de-DE" sz="1300" dirty="0"/>
              <a:t>, Jülich</a:t>
            </a:r>
          </a:p>
          <a:p>
            <a:pPr>
              <a:spcBef>
                <a:spcPts val="900"/>
              </a:spcBef>
            </a:pPr>
            <a:r>
              <a:rPr lang="de-DE" sz="1300" b="1" dirty="0" err="1"/>
              <a:t>Helmholtzzentrum</a:t>
            </a:r>
            <a:r>
              <a:rPr lang="de-DE" sz="1300" b="1" dirty="0"/>
              <a:t> für Schwerionenforschung</a:t>
            </a:r>
            <a:br>
              <a:rPr lang="de-DE" sz="1300" dirty="0"/>
            </a:br>
            <a:r>
              <a:rPr lang="de-DE" sz="1300" b="1" dirty="0"/>
              <a:t>GSI</a:t>
            </a:r>
            <a:r>
              <a:rPr lang="de-DE" sz="1300" dirty="0"/>
              <a:t>, Darmstadt</a:t>
            </a:r>
            <a:br>
              <a:rPr lang="de-DE" sz="1300" dirty="0"/>
            </a:br>
            <a:r>
              <a:rPr lang="de-DE" sz="1100" b="1" dirty="0"/>
              <a:t>HI Jena </a:t>
            </a:r>
            <a:r>
              <a:rPr lang="de-DE" sz="1100" dirty="0"/>
              <a:t>Helmholtz-Institut Jena, </a:t>
            </a:r>
            <a:r>
              <a:rPr lang="de-DE" sz="1100" b="1" dirty="0"/>
              <a:t>HIM</a:t>
            </a:r>
            <a:r>
              <a:rPr lang="de-DE" sz="1100" dirty="0"/>
              <a:t> Helmholtz-Institut Mainz</a:t>
            </a:r>
          </a:p>
          <a:p>
            <a:pPr>
              <a:spcBef>
                <a:spcPts val="900"/>
              </a:spcBef>
            </a:pPr>
            <a:r>
              <a:rPr lang="de-DE" sz="1300" b="1" dirty="0"/>
              <a:t>Helmholtz-Zentrum Berlin für Materialien und Energie</a:t>
            </a:r>
            <a:br>
              <a:rPr lang="de-DE" sz="1300" dirty="0"/>
            </a:br>
            <a:r>
              <a:rPr lang="de-DE" sz="1300" b="1" dirty="0"/>
              <a:t>HZB</a:t>
            </a:r>
            <a:r>
              <a:rPr lang="de-DE" sz="1300" dirty="0"/>
              <a:t>, Berlin</a:t>
            </a:r>
          </a:p>
          <a:p>
            <a:pPr>
              <a:spcBef>
                <a:spcPts val="900"/>
              </a:spcBef>
            </a:pPr>
            <a:r>
              <a:rPr lang="de-DE" sz="1300" b="1" dirty="0"/>
              <a:t>Helmholtz-Zentrum Dresden-</a:t>
            </a:r>
            <a:r>
              <a:rPr lang="de-DE" sz="1300" b="1" dirty="0" err="1"/>
              <a:t>Rossendorf</a:t>
            </a:r>
            <a:br>
              <a:rPr lang="de-DE" sz="1300" dirty="0"/>
            </a:br>
            <a:r>
              <a:rPr lang="de-DE" sz="1300" b="1" dirty="0"/>
              <a:t>HZDR</a:t>
            </a:r>
            <a:r>
              <a:rPr lang="de-DE" sz="1300" dirty="0"/>
              <a:t>, Dresden</a:t>
            </a:r>
            <a:endParaRPr lang="de-DE" sz="1300" b="1" dirty="0"/>
          </a:p>
          <a:p>
            <a:pPr>
              <a:spcBef>
                <a:spcPts val="900"/>
              </a:spcBef>
            </a:pPr>
            <a:r>
              <a:rPr lang="de-DE" sz="1300" b="1" dirty="0"/>
              <a:t>Helmholtz-Zentrum </a:t>
            </a:r>
            <a:r>
              <a:rPr lang="de-DE" sz="1300" b="1" dirty="0" err="1"/>
              <a:t>Hereon</a:t>
            </a:r>
            <a:br>
              <a:rPr lang="de-DE" sz="1300" dirty="0"/>
            </a:br>
            <a:r>
              <a:rPr lang="de-DE" sz="1300" b="1" dirty="0" err="1"/>
              <a:t>Hereon</a:t>
            </a:r>
            <a:r>
              <a:rPr lang="de-DE" sz="1300" dirty="0"/>
              <a:t>, Geesthacht</a:t>
            </a:r>
          </a:p>
          <a:p>
            <a:pPr>
              <a:spcBef>
                <a:spcPts val="900"/>
              </a:spcBef>
            </a:pPr>
            <a:r>
              <a:rPr lang="de-DE" sz="1300" b="1" dirty="0"/>
              <a:t>Karlsruhe Institute </a:t>
            </a:r>
            <a:r>
              <a:rPr lang="de-DE" sz="1300" b="1" dirty="0" err="1"/>
              <a:t>of</a:t>
            </a:r>
            <a:r>
              <a:rPr lang="de-DE" sz="1300" b="1" dirty="0"/>
              <a:t> Technology</a:t>
            </a:r>
            <a:br>
              <a:rPr lang="de-DE" sz="1300" dirty="0"/>
            </a:br>
            <a:r>
              <a:rPr lang="de-DE" sz="1300" b="1" dirty="0"/>
              <a:t>KIT</a:t>
            </a:r>
            <a:r>
              <a:rPr lang="de-DE" sz="1300" dirty="0"/>
              <a:t>, Karlsruhe</a:t>
            </a:r>
          </a:p>
          <a:p>
            <a:pPr>
              <a:spcBef>
                <a:spcPts val="900"/>
              </a:spcBef>
            </a:pPr>
            <a:r>
              <a:rPr lang="de-DE" sz="1300" b="1" dirty="0"/>
              <a:t> </a:t>
            </a:r>
            <a:endParaRPr lang="de-DE" sz="1300" dirty="0"/>
          </a:p>
        </p:txBody>
      </p:sp>
      <p:sp>
        <p:nvSpPr>
          <p:cNvPr id="3" name="Rechteck 2">
            <a:extLst>
              <a:ext uri="{FF2B5EF4-FFF2-40B4-BE49-F238E27FC236}">
                <a16:creationId xmlns:a16="http://schemas.microsoft.com/office/drawing/2014/main" id="{72C9088F-6CDB-5E14-E29F-BEB37F48CB09}"/>
              </a:ext>
            </a:extLst>
          </p:cNvPr>
          <p:cNvSpPr/>
          <p:nvPr/>
        </p:nvSpPr>
        <p:spPr>
          <a:xfrm>
            <a:off x="1907704" y="4011910"/>
            <a:ext cx="504056" cy="576064"/>
          </a:xfrm>
          <a:prstGeom prst="rect">
            <a:avLst/>
          </a:prstGeom>
          <a:solidFill>
            <a:srgbClr val="BDD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174746A-CD76-46EF-BAE3-306CE1B7622A}"/>
              </a:ext>
            </a:extLst>
          </p:cNvPr>
          <p:cNvSpPr txBox="1"/>
          <p:nvPr/>
        </p:nvSpPr>
        <p:spPr>
          <a:xfrm>
            <a:off x="3317042" y="995194"/>
            <a:ext cx="4429418" cy="4070345"/>
          </a:xfrm>
          <a:prstGeom prst="rect">
            <a:avLst/>
          </a:prstGeom>
          <a:noFill/>
        </p:spPr>
        <p:txBody>
          <a:bodyPr wrap="none" rtlCol="0">
            <a:spAutoFit/>
          </a:bodyPr>
          <a:lstStyle/>
          <a:p>
            <a:pPr>
              <a:spcBef>
                <a:spcPts val="900"/>
              </a:spcBef>
            </a:pPr>
            <a:r>
              <a:rPr lang="de-DE" sz="1300" b="1" dirty="0">
                <a:solidFill>
                  <a:schemeClr val="accent1">
                    <a:lumMod val="60000"/>
                    <a:lumOff val="40000"/>
                  </a:schemeClr>
                </a:solidFill>
              </a:rPr>
              <a:t>Deutsches Elektronen-Synchrotron</a:t>
            </a:r>
            <a:br>
              <a:rPr lang="de-DE" sz="1300" dirty="0">
                <a:solidFill>
                  <a:schemeClr val="accent1">
                    <a:lumMod val="60000"/>
                    <a:lumOff val="40000"/>
                  </a:schemeClr>
                </a:solidFill>
              </a:rPr>
            </a:br>
            <a:r>
              <a:rPr lang="de-DE" sz="1300" b="1" dirty="0">
                <a:solidFill>
                  <a:schemeClr val="accent1">
                    <a:lumMod val="60000"/>
                    <a:lumOff val="40000"/>
                  </a:schemeClr>
                </a:solidFill>
              </a:rPr>
              <a:t>DESY</a:t>
            </a:r>
            <a:r>
              <a:rPr lang="de-DE" sz="1300" dirty="0">
                <a:solidFill>
                  <a:schemeClr val="accent1">
                    <a:lumMod val="60000"/>
                    <a:lumOff val="40000"/>
                  </a:schemeClr>
                </a:solidFill>
              </a:rPr>
              <a:t>, Hamburg </a:t>
            </a:r>
            <a:r>
              <a:rPr lang="de-DE" sz="1300" dirty="0" err="1">
                <a:solidFill>
                  <a:schemeClr val="accent1">
                    <a:lumMod val="60000"/>
                    <a:lumOff val="40000"/>
                  </a:schemeClr>
                </a:solidFill>
              </a:rPr>
              <a:t>and</a:t>
            </a:r>
            <a:r>
              <a:rPr lang="de-DE" sz="1300" dirty="0">
                <a:solidFill>
                  <a:schemeClr val="accent1">
                    <a:lumMod val="60000"/>
                    <a:lumOff val="40000"/>
                  </a:schemeClr>
                </a:solidFill>
              </a:rPr>
              <a:t> Zeuthen</a:t>
            </a:r>
          </a:p>
          <a:p>
            <a:pPr>
              <a:spcBef>
                <a:spcPts val="900"/>
              </a:spcBef>
            </a:pPr>
            <a:r>
              <a:rPr lang="de-DE" sz="1300" b="1" dirty="0"/>
              <a:t>Forschungszentrum Jülich</a:t>
            </a:r>
            <a:br>
              <a:rPr lang="de-DE" sz="1300" dirty="0"/>
            </a:br>
            <a:r>
              <a:rPr lang="de-DE" sz="1300" b="1" dirty="0"/>
              <a:t>FZJ</a:t>
            </a:r>
            <a:r>
              <a:rPr lang="de-DE" sz="1300" dirty="0"/>
              <a:t>, Jülich</a:t>
            </a:r>
          </a:p>
          <a:p>
            <a:pPr>
              <a:spcBef>
                <a:spcPts val="900"/>
              </a:spcBef>
            </a:pPr>
            <a:r>
              <a:rPr lang="de-DE" sz="1300" b="1" dirty="0" err="1">
                <a:solidFill>
                  <a:schemeClr val="accent1">
                    <a:lumMod val="60000"/>
                    <a:lumOff val="40000"/>
                  </a:schemeClr>
                </a:solidFill>
              </a:rPr>
              <a:t>Helmholtzzentrum</a:t>
            </a:r>
            <a:r>
              <a:rPr lang="de-DE" sz="1300" b="1" dirty="0">
                <a:solidFill>
                  <a:schemeClr val="accent1">
                    <a:lumMod val="60000"/>
                    <a:lumOff val="40000"/>
                  </a:schemeClr>
                </a:solidFill>
              </a:rPr>
              <a:t> für Schwerionenforschung</a:t>
            </a:r>
            <a:br>
              <a:rPr lang="de-DE" sz="1300" dirty="0">
                <a:solidFill>
                  <a:schemeClr val="accent1">
                    <a:lumMod val="60000"/>
                    <a:lumOff val="40000"/>
                  </a:schemeClr>
                </a:solidFill>
              </a:rPr>
            </a:br>
            <a:r>
              <a:rPr lang="de-DE" sz="1300" b="1" dirty="0">
                <a:solidFill>
                  <a:schemeClr val="accent1">
                    <a:lumMod val="60000"/>
                    <a:lumOff val="40000"/>
                  </a:schemeClr>
                </a:solidFill>
              </a:rPr>
              <a:t>GSI</a:t>
            </a:r>
            <a:r>
              <a:rPr lang="de-DE" sz="1300" dirty="0">
                <a:solidFill>
                  <a:schemeClr val="accent1">
                    <a:lumMod val="60000"/>
                    <a:lumOff val="40000"/>
                  </a:schemeClr>
                </a:solidFill>
              </a:rPr>
              <a:t>, Darmstadt</a:t>
            </a:r>
            <a:br>
              <a:rPr lang="de-DE" sz="1300" dirty="0">
                <a:solidFill>
                  <a:schemeClr val="accent1">
                    <a:lumMod val="60000"/>
                    <a:lumOff val="40000"/>
                  </a:schemeClr>
                </a:solidFill>
              </a:rPr>
            </a:br>
            <a:r>
              <a:rPr lang="de-DE" sz="1100" b="1" dirty="0">
                <a:solidFill>
                  <a:schemeClr val="accent1">
                    <a:lumMod val="60000"/>
                    <a:lumOff val="40000"/>
                  </a:schemeClr>
                </a:solidFill>
              </a:rPr>
              <a:t>HI Jena </a:t>
            </a:r>
            <a:r>
              <a:rPr lang="de-DE" sz="1100" dirty="0">
                <a:solidFill>
                  <a:schemeClr val="accent1">
                    <a:lumMod val="60000"/>
                    <a:lumOff val="40000"/>
                  </a:schemeClr>
                </a:solidFill>
              </a:rPr>
              <a:t>Helmholtz-Institut Jena, </a:t>
            </a:r>
            <a:r>
              <a:rPr lang="de-DE" sz="1100" b="1" dirty="0">
                <a:solidFill>
                  <a:schemeClr val="accent1">
                    <a:lumMod val="60000"/>
                    <a:lumOff val="40000"/>
                  </a:schemeClr>
                </a:solidFill>
              </a:rPr>
              <a:t>HIM</a:t>
            </a:r>
            <a:r>
              <a:rPr lang="de-DE" sz="1100" dirty="0">
                <a:solidFill>
                  <a:schemeClr val="accent1">
                    <a:lumMod val="60000"/>
                    <a:lumOff val="40000"/>
                  </a:schemeClr>
                </a:solidFill>
              </a:rPr>
              <a:t> Helmholtz-Institut Mainz</a:t>
            </a:r>
          </a:p>
          <a:p>
            <a:pPr>
              <a:spcBef>
                <a:spcPts val="900"/>
              </a:spcBef>
            </a:pPr>
            <a:r>
              <a:rPr lang="de-DE" sz="1300" b="1" dirty="0"/>
              <a:t>Helmholtz-Zentrum Berlin für Materialien und Energie</a:t>
            </a:r>
            <a:br>
              <a:rPr lang="de-DE" sz="1300" dirty="0"/>
            </a:br>
            <a:r>
              <a:rPr lang="de-DE" sz="1300" b="1" dirty="0"/>
              <a:t>HZB</a:t>
            </a:r>
            <a:r>
              <a:rPr lang="de-DE" sz="1300" dirty="0"/>
              <a:t>, Berlin</a:t>
            </a:r>
          </a:p>
          <a:p>
            <a:pPr>
              <a:spcBef>
                <a:spcPts val="900"/>
              </a:spcBef>
            </a:pPr>
            <a:r>
              <a:rPr lang="de-DE" sz="1300" b="1" dirty="0"/>
              <a:t>Helmholtz-Zentrum Dresden-</a:t>
            </a:r>
            <a:r>
              <a:rPr lang="de-DE" sz="1300" b="1" dirty="0" err="1"/>
              <a:t>Rossendorf</a:t>
            </a:r>
            <a:br>
              <a:rPr lang="de-DE" sz="1300" dirty="0"/>
            </a:br>
            <a:r>
              <a:rPr lang="de-DE" sz="1300" b="1" dirty="0"/>
              <a:t>HZDR</a:t>
            </a:r>
            <a:r>
              <a:rPr lang="de-DE" sz="1300" dirty="0"/>
              <a:t>, Dresden</a:t>
            </a:r>
            <a:endParaRPr lang="de-DE" sz="1300" b="1" dirty="0"/>
          </a:p>
          <a:p>
            <a:pPr>
              <a:spcBef>
                <a:spcPts val="900"/>
              </a:spcBef>
            </a:pPr>
            <a:r>
              <a:rPr lang="de-DE" sz="1300" b="1" dirty="0"/>
              <a:t>Helmholtz-Zentrum </a:t>
            </a:r>
            <a:r>
              <a:rPr lang="de-DE" sz="1300" b="1" dirty="0" err="1"/>
              <a:t>Hereon</a:t>
            </a:r>
            <a:br>
              <a:rPr lang="de-DE" sz="1300" dirty="0"/>
            </a:br>
            <a:r>
              <a:rPr lang="de-DE" sz="1300" b="1" dirty="0" err="1"/>
              <a:t>Hereon</a:t>
            </a:r>
            <a:r>
              <a:rPr lang="de-DE" sz="1300" dirty="0"/>
              <a:t>, Geesthacht</a:t>
            </a:r>
          </a:p>
          <a:p>
            <a:pPr>
              <a:spcBef>
                <a:spcPts val="900"/>
              </a:spcBef>
            </a:pPr>
            <a:r>
              <a:rPr lang="de-DE" sz="1300" b="1" dirty="0"/>
              <a:t>Karlsruhe Institute </a:t>
            </a:r>
            <a:r>
              <a:rPr lang="de-DE" sz="1300" b="1" dirty="0" err="1"/>
              <a:t>of</a:t>
            </a:r>
            <a:r>
              <a:rPr lang="de-DE" sz="1300" b="1" dirty="0"/>
              <a:t> Technology</a:t>
            </a:r>
            <a:br>
              <a:rPr lang="de-DE" sz="1300" dirty="0"/>
            </a:br>
            <a:r>
              <a:rPr lang="de-DE" sz="1300" b="1" dirty="0"/>
              <a:t>KIT</a:t>
            </a:r>
            <a:r>
              <a:rPr lang="de-DE" sz="1300" dirty="0"/>
              <a:t>, Karlsruhe</a:t>
            </a:r>
          </a:p>
          <a:p>
            <a:pPr>
              <a:spcBef>
                <a:spcPts val="900"/>
              </a:spcBef>
            </a:pPr>
            <a:r>
              <a:rPr lang="de-DE" sz="1300" b="1" dirty="0"/>
              <a:t> </a:t>
            </a:r>
            <a:endParaRPr lang="de-DE" sz="1300" dirty="0"/>
          </a:p>
        </p:txBody>
      </p:sp>
      <p:pic>
        <p:nvPicPr>
          <p:cNvPr id="5" name="Picture 3">
            <a:extLst>
              <a:ext uri="{FF2B5EF4-FFF2-40B4-BE49-F238E27FC236}">
                <a16:creationId xmlns:a16="http://schemas.microsoft.com/office/drawing/2014/main" id="{6F6AFC4A-19C0-AB94-72B6-D69C08A098F9}"/>
              </a:ext>
            </a:extLst>
          </p:cNvPr>
          <p:cNvPicPr/>
          <p:nvPr/>
        </p:nvPicPr>
        <p:blipFill rotWithShape="1">
          <a:blip r:embed="rId4" cstate="print"/>
          <a:srcRect r="58551" b="30288"/>
          <a:stretch/>
        </p:blipFill>
        <p:spPr bwMode="auto">
          <a:xfrm>
            <a:off x="8028384" y="96812"/>
            <a:ext cx="1093689" cy="494718"/>
          </a:xfrm>
          <a:prstGeom prst="rect">
            <a:avLst/>
          </a:prstGeom>
        </p:spPr>
      </p:pic>
    </p:spTree>
    <p:extLst>
      <p:ext uri="{BB962C8B-B14F-4D97-AF65-F5344CB8AC3E}">
        <p14:creationId xmlns:p14="http://schemas.microsoft.com/office/powerpoint/2010/main" val="270915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ieren 31">
            <a:extLst>
              <a:ext uri="{FF2B5EF4-FFF2-40B4-BE49-F238E27FC236}">
                <a16:creationId xmlns:a16="http://schemas.microsoft.com/office/drawing/2014/main" id="{17CF8395-54D7-9EB5-F298-6F2A588358BF}"/>
              </a:ext>
            </a:extLst>
          </p:cNvPr>
          <p:cNvGrpSpPr/>
          <p:nvPr/>
        </p:nvGrpSpPr>
        <p:grpSpPr>
          <a:xfrm>
            <a:off x="1187807" y="951570"/>
            <a:ext cx="6768386" cy="3921255"/>
            <a:chOff x="1187807" y="951570"/>
            <a:chExt cx="6768386" cy="3921255"/>
          </a:xfrm>
        </p:grpSpPr>
        <p:pic>
          <p:nvPicPr>
            <p:cNvPr id="5" name="Picture 4">
              <a:extLst>
                <a:ext uri="{FF2B5EF4-FFF2-40B4-BE49-F238E27FC236}">
                  <a16:creationId xmlns:a16="http://schemas.microsoft.com/office/drawing/2014/main" id="{794EBF64-D686-DC7E-FD14-975D6BBA4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807" y="951570"/>
              <a:ext cx="6768386" cy="3726414"/>
            </a:xfrm>
            <a:prstGeom prst="rect">
              <a:avLst/>
            </a:prstGeom>
          </p:spPr>
        </p:pic>
        <p:grpSp>
          <p:nvGrpSpPr>
            <p:cNvPr id="18" name="Group 17">
              <a:extLst>
                <a:ext uri="{FF2B5EF4-FFF2-40B4-BE49-F238E27FC236}">
                  <a16:creationId xmlns:a16="http://schemas.microsoft.com/office/drawing/2014/main" id="{A801B800-A292-B3A1-120B-3DD3EEFF33D6}"/>
                </a:ext>
              </a:extLst>
            </p:cNvPr>
            <p:cNvGrpSpPr/>
            <p:nvPr/>
          </p:nvGrpSpPr>
          <p:grpSpPr>
            <a:xfrm>
              <a:off x="1331641" y="3313462"/>
              <a:ext cx="1408517" cy="519373"/>
              <a:chOff x="539552" y="4005064"/>
              <a:chExt cx="1878023" cy="692497"/>
            </a:xfrm>
          </p:grpSpPr>
          <p:sp>
            <p:nvSpPr>
              <p:cNvPr id="17" name="Rectangle 16">
                <a:extLst>
                  <a:ext uri="{FF2B5EF4-FFF2-40B4-BE49-F238E27FC236}">
                    <a16:creationId xmlns:a16="http://schemas.microsoft.com/office/drawing/2014/main" id="{EFBC3343-36BC-9B72-E033-803E77C9F6A4}"/>
                  </a:ext>
                </a:extLst>
              </p:cNvPr>
              <p:cNvSpPr/>
              <p:nvPr/>
            </p:nvSpPr>
            <p:spPr>
              <a:xfrm>
                <a:off x="539552" y="4005064"/>
                <a:ext cx="1878023" cy="692497"/>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a:p>
            </p:txBody>
          </p:sp>
          <p:grpSp>
            <p:nvGrpSpPr>
              <p:cNvPr id="10" name="Group 9">
                <a:extLst>
                  <a:ext uri="{FF2B5EF4-FFF2-40B4-BE49-F238E27FC236}">
                    <a16:creationId xmlns:a16="http://schemas.microsoft.com/office/drawing/2014/main" id="{9991ADEF-6195-EE51-11D8-916755D2DB74}"/>
                  </a:ext>
                </a:extLst>
              </p:cNvPr>
              <p:cNvGrpSpPr/>
              <p:nvPr/>
            </p:nvGrpSpPr>
            <p:grpSpPr>
              <a:xfrm>
                <a:off x="638589" y="4005064"/>
                <a:ext cx="1563650" cy="254001"/>
                <a:chOff x="638589" y="4005064"/>
                <a:chExt cx="1563650" cy="254001"/>
              </a:xfrm>
            </p:grpSpPr>
            <p:cxnSp>
              <p:nvCxnSpPr>
                <p:cNvPr id="7" name="Straight Connector 6">
                  <a:extLst>
                    <a:ext uri="{FF2B5EF4-FFF2-40B4-BE49-F238E27FC236}">
                      <a16:creationId xmlns:a16="http://schemas.microsoft.com/office/drawing/2014/main" id="{D22001EF-EFB8-3F5E-BC9C-83B225B97BE2}"/>
                    </a:ext>
                  </a:extLst>
                </p:cNvPr>
                <p:cNvCxnSpPr>
                  <a:cxnSpLocks/>
                </p:cNvCxnSpPr>
                <p:nvPr/>
              </p:nvCxnSpPr>
              <p:spPr>
                <a:xfrm>
                  <a:off x="638589" y="4143563"/>
                  <a:ext cx="477027" cy="0"/>
                </a:xfrm>
                <a:prstGeom prst="line">
                  <a:avLst/>
                </a:prstGeom>
                <a:ln w="50800">
                  <a:solidFill>
                    <a:srgbClr val="02E901"/>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C4DF0CC-8A30-CCEE-D0BC-5F96E9E8F230}"/>
                    </a:ext>
                  </a:extLst>
                </p:cNvPr>
                <p:cNvSpPr txBox="1"/>
                <p:nvPr/>
              </p:nvSpPr>
              <p:spPr>
                <a:xfrm>
                  <a:off x="1115616" y="4005064"/>
                  <a:ext cx="1086623" cy="254001"/>
                </a:xfrm>
                <a:prstGeom prst="rect">
                  <a:avLst/>
                </a:prstGeom>
              </p:spPr>
              <p:txBody>
                <a:bodyPr vert="horz" wrap="none" lIns="68580" tIns="34290" rIns="68580" bIns="34290" rtlCol="0" anchor="t">
                  <a:spAutoFit/>
                </a:bodyPr>
                <a:lstStyle/>
                <a:p>
                  <a:pPr algn="l"/>
                  <a:r>
                    <a:rPr lang="en-GB" sz="788" dirty="0"/>
                    <a:t>First Science +</a:t>
                  </a:r>
                </a:p>
              </p:txBody>
            </p:sp>
          </p:grpSp>
          <p:grpSp>
            <p:nvGrpSpPr>
              <p:cNvPr id="11" name="Group 10">
                <a:extLst>
                  <a:ext uri="{FF2B5EF4-FFF2-40B4-BE49-F238E27FC236}">
                    <a16:creationId xmlns:a16="http://schemas.microsoft.com/office/drawing/2014/main" id="{58334565-C81A-8E43-97FA-71C3692309D0}"/>
                  </a:ext>
                </a:extLst>
              </p:cNvPr>
              <p:cNvGrpSpPr/>
              <p:nvPr/>
            </p:nvGrpSpPr>
            <p:grpSpPr>
              <a:xfrm>
                <a:off x="638589" y="4420562"/>
                <a:ext cx="1647006" cy="254001"/>
                <a:chOff x="638589" y="4005064"/>
                <a:chExt cx="1647006" cy="254001"/>
              </a:xfrm>
            </p:grpSpPr>
            <p:cxnSp>
              <p:nvCxnSpPr>
                <p:cNvPr id="12" name="Straight Connector 11">
                  <a:extLst>
                    <a:ext uri="{FF2B5EF4-FFF2-40B4-BE49-F238E27FC236}">
                      <a16:creationId xmlns:a16="http://schemas.microsoft.com/office/drawing/2014/main" id="{93561797-F191-B370-68A1-586BD73C2CED}"/>
                    </a:ext>
                  </a:extLst>
                </p:cNvPr>
                <p:cNvCxnSpPr>
                  <a:cxnSpLocks/>
                </p:cNvCxnSpPr>
                <p:nvPr/>
              </p:nvCxnSpPr>
              <p:spPr>
                <a:xfrm>
                  <a:off x="638589" y="4143563"/>
                  <a:ext cx="477027" cy="0"/>
                </a:xfrm>
                <a:prstGeom prst="line">
                  <a:avLst/>
                </a:prstGeom>
                <a:ln w="50800">
                  <a:solidFill>
                    <a:srgbClr val="E39C02"/>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89BAA42-B9AC-09DC-34BF-5AE35D2451CF}"/>
                    </a:ext>
                  </a:extLst>
                </p:cNvPr>
                <p:cNvSpPr txBox="1"/>
                <p:nvPr/>
              </p:nvSpPr>
              <p:spPr>
                <a:xfrm>
                  <a:off x="1115616" y="4005064"/>
                  <a:ext cx="1169979" cy="254001"/>
                </a:xfrm>
                <a:prstGeom prst="rect">
                  <a:avLst/>
                </a:prstGeom>
              </p:spPr>
              <p:txBody>
                <a:bodyPr vert="horz" wrap="none" lIns="68580" tIns="34290" rIns="68580" bIns="34290" rtlCol="0" anchor="t">
                  <a:spAutoFit/>
                </a:bodyPr>
                <a:lstStyle/>
                <a:p>
                  <a:pPr algn="l"/>
                  <a:r>
                    <a:rPr lang="en-GB" sz="788" dirty="0"/>
                    <a:t>MSV completion</a:t>
                  </a:r>
                </a:p>
              </p:txBody>
            </p:sp>
          </p:grpSp>
          <p:grpSp>
            <p:nvGrpSpPr>
              <p:cNvPr id="14" name="Group 13">
                <a:extLst>
                  <a:ext uri="{FF2B5EF4-FFF2-40B4-BE49-F238E27FC236}">
                    <a16:creationId xmlns:a16="http://schemas.microsoft.com/office/drawing/2014/main" id="{CB2AF664-62FB-9A23-9C9E-5266EEC4BBE0}"/>
                  </a:ext>
                </a:extLst>
              </p:cNvPr>
              <p:cNvGrpSpPr/>
              <p:nvPr/>
            </p:nvGrpSpPr>
            <p:grpSpPr>
              <a:xfrm>
                <a:off x="638589" y="4216267"/>
                <a:ext cx="1305032" cy="254001"/>
                <a:chOff x="638589" y="4005064"/>
                <a:chExt cx="1305032" cy="254001"/>
              </a:xfrm>
            </p:grpSpPr>
            <p:cxnSp>
              <p:nvCxnSpPr>
                <p:cNvPr id="15" name="Straight Connector 14">
                  <a:extLst>
                    <a:ext uri="{FF2B5EF4-FFF2-40B4-BE49-F238E27FC236}">
                      <a16:creationId xmlns:a16="http://schemas.microsoft.com/office/drawing/2014/main" id="{74F83295-4A86-B394-B1CC-F79148154C78}"/>
                    </a:ext>
                  </a:extLst>
                </p:cNvPr>
                <p:cNvCxnSpPr>
                  <a:cxnSpLocks/>
                </p:cNvCxnSpPr>
                <p:nvPr/>
              </p:nvCxnSpPr>
              <p:spPr>
                <a:xfrm>
                  <a:off x="638589" y="4143563"/>
                  <a:ext cx="477027" cy="0"/>
                </a:xfrm>
                <a:prstGeom prst="line">
                  <a:avLst/>
                </a:prstGeom>
                <a:ln w="50800">
                  <a:solidFill>
                    <a:srgbClr val="0100DE"/>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027F02-A00D-D8FA-9764-991FB03BA5BC}"/>
                    </a:ext>
                  </a:extLst>
                </p:cNvPr>
                <p:cNvSpPr txBox="1"/>
                <p:nvPr/>
              </p:nvSpPr>
              <p:spPr>
                <a:xfrm>
                  <a:off x="1115616" y="4005064"/>
                  <a:ext cx="828005" cy="254001"/>
                </a:xfrm>
                <a:prstGeom prst="rect">
                  <a:avLst/>
                </a:prstGeom>
              </p:spPr>
              <p:txBody>
                <a:bodyPr vert="horz" wrap="none" lIns="68580" tIns="34290" rIns="68580" bIns="34290" rtlCol="0" anchor="t">
                  <a:spAutoFit/>
                </a:bodyPr>
                <a:lstStyle/>
                <a:p>
                  <a:pPr algn="l"/>
                  <a:r>
                    <a:rPr lang="en-GB" sz="788" dirty="0"/>
                    <a:t>Next steps</a:t>
                  </a:r>
                </a:p>
              </p:txBody>
            </p:sp>
          </p:grpSp>
        </p:grpSp>
        <p:sp>
          <p:nvSpPr>
            <p:cNvPr id="19" name="TextBox 18">
              <a:extLst>
                <a:ext uri="{FF2B5EF4-FFF2-40B4-BE49-F238E27FC236}">
                  <a16:creationId xmlns:a16="http://schemas.microsoft.com/office/drawing/2014/main" id="{61768581-DAF6-DFBC-3CE6-2B36095BA4D8}"/>
                </a:ext>
              </a:extLst>
            </p:cNvPr>
            <p:cNvSpPr txBox="1"/>
            <p:nvPr/>
          </p:nvSpPr>
          <p:spPr>
            <a:xfrm>
              <a:off x="3936477" y="1681279"/>
              <a:ext cx="452688" cy="207749"/>
            </a:xfrm>
            <a:prstGeom prst="rect">
              <a:avLst/>
            </a:prstGeom>
          </p:spPr>
          <p:txBody>
            <a:bodyPr vert="horz" wrap="none" lIns="68580" tIns="34290" rIns="68580" bIns="34290" rtlCol="0" anchor="t">
              <a:spAutoFit/>
            </a:bodyPr>
            <a:lstStyle/>
            <a:p>
              <a:pPr algn="l"/>
              <a:r>
                <a:rPr lang="en-GB" sz="900" dirty="0"/>
                <a:t>SIS18</a:t>
              </a:r>
            </a:p>
          </p:txBody>
        </p:sp>
        <p:sp>
          <p:nvSpPr>
            <p:cNvPr id="20" name="TextBox 19">
              <a:extLst>
                <a:ext uri="{FF2B5EF4-FFF2-40B4-BE49-F238E27FC236}">
                  <a16:creationId xmlns:a16="http://schemas.microsoft.com/office/drawing/2014/main" id="{63FAACE0-EF0B-D1D7-FFAB-1E927F09F658}"/>
                </a:ext>
              </a:extLst>
            </p:cNvPr>
            <p:cNvSpPr txBox="1"/>
            <p:nvPr/>
          </p:nvSpPr>
          <p:spPr>
            <a:xfrm>
              <a:off x="6300193" y="1437624"/>
              <a:ext cx="580928" cy="230832"/>
            </a:xfrm>
            <a:prstGeom prst="rect">
              <a:avLst/>
            </a:prstGeom>
          </p:spPr>
          <p:txBody>
            <a:bodyPr vert="horz" wrap="none" lIns="68580" tIns="34290" rIns="68580" bIns="34290" rtlCol="0" anchor="t">
              <a:spAutoFit/>
            </a:bodyPr>
            <a:lstStyle/>
            <a:p>
              <a:pPr algn="l"/>
              <a:r>
                <a:rPr lang="en-GB" sz="1050" dirty="0"/>
                <a:t>SIS100</a:t>
              </a:r>
            </a:p>
          </p:txBody>
        </p:sp>
        <p:sp>
          <p:nvSpPr>
            <p:cNvPr id="21" name="TextBox 20">
              <a:extLst>
                <a:ext uri="{FF2B5EF4-FFF2-40B4-BE49-F238E27FC236}">
                  <a16:creationId xmlns:a16="http://schemas.microsoft.com/office/drawing/2014/main" id="{C831632C-20CE-A2CE-6160-7F48ECEFFB8A}"/>
                </a:ext>
              </a:extLst>
            </p:cNvPr>
            <p:cNvSpPr txBox="1"/>
            <p:nvPr/>
          </p:nvSpPr>
          <p:spPr>
            <a:xfrm>
              <a:off x="6169915" y="3108577"/>
              <a:ext cx="550925" cy="392415"/>
            </a:xfrm>
            <a:prstGeom prst="rect">
              <a:avLst/>
            </a:prstGeom>
          </p:spPr>
          <p:txBody>
            <a:bodyPr vert="horz" wrap="square" lIns="68580" tIns="34290" rIns="68580" bIns="34290" rtlCol="0" anchor="t">
              <a:spAutoFit/>
            </a:bodyPr>
            <a:lstStyle/>
            <a:p>
              <a:pPr algn="l"/>
              <a:r>
                <a:rPr lang="en-GB" sz="1050" dirty="0"/>
                <a:t>Super-FRS</a:t>
              </a:r>
            </a:p>
          </p:txBody>
        </p:sp>
        <p:sp>
          <p:nvSpPr>
            <p:cNvPr id="22" name="TextBox 21">
              <a:extLst>
                <a:ext uri="{FF2B5EF4-FFF2-40B4-BE49-F238E27FC236}">
                  <a16:creationId xmlns:a16="http://schemas.microsoft.com/office/drawing/2014/main" id="{C17CA87A-A730-7C67-47EE-EC410BC9E2D8}"/>
                </a:ext>
              </a:extLst>
            </p:cNvPr>
            <p:cNvSpPr txBox="1"/>
            <p:nvPr/>
          </p:nvSpPr>
          <p:spPr>
            <a:xfrm>
              <a:off x="3322643" y="2276589"/>
              <a:ext cx="375744" cy="207749"/>
            </a:xfrm>
            <a:prstGeom prst="rect">
              <a:avLst/>
            </a:prstGeom>
          </p:spPr>
          <p:txBody>
            <a:bodyPr vert="horz" wrap="none" lIns="68580" tIns="34290" rIns="68580" bIns="34290" rtlCol="0" anchor="t">
              <a:spAutoFit/>
            </a:bodyPr>
            <a:lstStyle/>
            <a:p>
              <a:pPr algn="l"/>
              <a:r>
                <a:rPr lang="en-GB" sz="900" dirty="0"/>
                <a:t>ESR</a:t>
              </a:r>
            </a:p>
          </p:txBody>
        </p:sp>
        <p:sp>
          <p:nvSpPr>
            <p:cNvPr id="23" name="TextBox 22">
              <a:extLst>
                <a:ext uri="{FF2B5EF4-FFF2-40B4-BE49-F238E27FC236}">
                  <a16:creationId xmlns:a16="http://schemas.microsoft.com/office/drawing/2014/main" id="{AAAD25F4-806D-2A03-FAFA-ADA666935E44}"/>
                </a:ext>
              </a:extLst>
            </p:cNvPr>
            <p:cNvSpPr txBox="1"/>
            <p:nvPr/>
          </p:nvSpPr>
          <p:spPr>
            <a:xfrm>
              <a:off x="2964520" y="2898280"/>
              <a:ext cx="667828" cy="207749"/>
            </a:xfrm>
            <a:prstGeom prst="rect">
              <a:avLst/>
            </a:prstGeom>
          </p:spPr>
          <p:txBody>
            <a:bodyPr vert="horz" wrap="square" lIns="68580" tIns="34290" rIns="68580" bIns="34290" rtlCol="0" anchor="t">
              <a:spAutoFit/>
            </a:bodyPr>
            <a:lstStyle/>
            <a:p>
              <a:pPr algn="l"/>
              <a:r>
                <a:rPr lang="en-GB" sz="900" dirty="0"/>
                <a:t>CRYRING</a:t>
              </a:r>
            </a:p>
          </p:txBody>
        </p:sp>
        <p:sp>
          <p:nvSpPr>
            <p:cNvPr id="24" name="TextBox 23">
              <a:extLst>
                <a:ext uri="{FF2B5EF4-FFF2-40B4-BE49-F238E27FC236}">
                  <a16:creationId xmlns:a16="http://schemas.microsoft.com/office/drawing/2014/main" id="{971C1670-1E5D-1BF8-6B7D-6D7F2C738694}"/>
                </a:ext>
              </a:extLst>
            </p:cNvPr>
            <p:cNvSpPr txBox="1"/>
            <p:nvPr/>
          </p:nvSpPr>
          <p:spPr>
            <a:xfrm>
              <a:off x="1916846" y="1720457"/>
              <a:ext cx="561692" cy="207749"/>
            </a:xfrm>
            <a:prstGeom prst="rect">
              <a:avLst/>
            </a:prstGeom>
          </p:spPr>
          <p:txBody>
            <a:bodyPr vert="horz" wrap="none" lIns="68580" tIns="34290" rIns="68580" bIns="34290" rtlCol="0" anchor="t">
              <a:spAutoFit/>
            </a:bodyPr>
            <a:lstStyle/>
            <a:p>
              <a:pPr algn="l"/>
              <a:r>
                <a:rPr lang="en-GB" sz="900" dirty="0"/>
                <a:t>UNILAC</a:t>
              </a:r>
            </a:p>
          </p:txBody>
        </p:sp>
        <p:cxnSp>
          <p:nvCxnSpPr>
            <p:cNvPr id="25" name="Straight Connector 24">
              <a:extLst>
                <a:ext uri="{FF2B5EF4-FFF2-40B4-BE49-F238E27FC236}">
                  <a16:creationId xmlns:a16="http://schemas.microsoft.com/office/drawing/2014/main" id="{7843D3AA-AF4D-76A5-FCB7-1A9A517FBAE2}"/>
                </a:ext>
              </a:extLst>
            </p:cNvPr>
            <p:cNvCxnSpPr>
              <a:cxnSpLocks/>
            </p:cNvCxnSpPr>
            <p:nvPr/>
          </p:nvCxnSpPr>
          <p:spPr>
            <a:xfrm flipH="1">
              <a:off x="3087178" y="2571749"/>
              <a:ext cx="674732" cy="158901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5BE2663-D117-AC8B-78C7-5F06E13014FC}"/>
                </a:ext>
              </a:extLst>
            </p:cNvPr>
            <p:cNvSpPr txBox="1"/>
            <p:nvPr/>
          </p:nvSpPr>
          <p:spPr>
            <a:xfrm>
              <a:off x="2202180" y="4157244"/>
              <a:ext cx="1484991" cy="715581"/>
            </a:xfrm>
            <a:prstGeom prst="rect">
              <a:avLst/>
            </a:prstGeom>
          </p:spPr>
          <p:txBody>
            <a:bodyPr vert="horz" wrap="square" lIns="68580" tIns="34290" rIns="68580" bIns="34290" rtlCol="0" anchor="t">
              <a:spAutoFit/>
            </a:bodyPr>
            <a:lstStyle/>
            <a:p>
              <a:pPr algn="ctr"/>
              <a:r>
                <a:rPr lang="en-GB" sz="1050" dirty="0"/>
                <a:t>Continuation of APPA, CBM and NUSTAR </a:t>
              </a:r>
              <a:r>
                <a:rPr lang="en-GB" sz="1050" dirty="0" err="1"/>
                <a:t>expriments</a:t>
              </a:r>
              <a:r>
                <a:rPr lang="en-GB" sz="1050" dirty="0"/>
                <a:t> at existing facilities</a:t>
              </a:r>
            </a:p>
          </p:txBody>
        </p:sp>
        <p:sp>
          <p:nvSpPr>
            <p:cNvPr id="27" name="TextBox 26">
              <a:extLst>
                <a:ext uri="{FF2B5EF4-FFF2-40B4-BE49-F238E27FC236}">
                  <a16:creationId xmlns:a16="http://schemas.microsoft.com/office/drawing/2014/main" id="{2E9D0F83-ADDD-F7FF-DFD8-9A34F0A08C89}"/>
                </a:ext>
              </a:extLst>
            </p:cNvPr>
            <p:cNvSpPr txBox="1"/>
            <p:nvPr/>
          </p:nvSpPr>
          <p:spPr>
            <a:xfrm>
              <a:off x="6089182" y="4012516"/>
              <a:ext cx="1768664" cy="715581"/>
            </a:xfrm>
            <a:prstGeom prst="rect">
              <a:avLst/>
            </a:prstGeom>
          </p:spPr>
          <p:txBody>
            <a:bodyPr vert="horz" wrap="square" lIns="68580" tIns="34290" rIns="68580" bIns="34290" rtlCol="0" anchor="t">
              <a:spAutoFit/>
            </a:bodyPr>
            <a:lstStyle/>
            <a:p>
              <a:pPr algn="ctr"/>
              <a:r>
                <a:rPr lang="en-GB" sz="1050" dirty="0"/>
                <a:t>APPA, NUSTAR and PANDA investigate options for further experiments at green lines</a:t>
              </a:r>
            </a:p>
          </p:txBody>
        </p:sp>
        <p:sp>
          <p:nvSpPr>
            <p:cNvPr id="29" name="TextBox 28">
              <a:extLst>
                <a:ext uri="{FF2B5EF4-FFF2-40B4-BE49-F238E27FC236}">
                  <a16:creationId xmlns:a16="http://schemas.microsoft.com/office/drawing/2014/main" id="{B5863FE9-04DE-2A0B-815F-53B1F89B8E00}"/>
                </a:ext>
              </a:extLst>
            </p:cNvPr>
            <p:cNvSpPr txBox="1"/>
            <p:nvPr/>
          </p:nvSpPr>
          <p:spPr>
            <a:xfrm>
              <a:off x="6638487" y="2467875"/>
              <a:ext cx="438262" cy="230832"/>
            </a:xfrm>
            <a:prstGeom prst="rect">
              <a:avLst/>
            </a:prstGeom>
          </p:spPr>
          <p:txBody>
            <a:bodyPr vert="horz" wrap="none" lIns="68580" tIns="34290" rIns="68580" bIns="34290" rtlCol="0" anchor="t">
              <a:spAutoFit/>
            </a:bodyPr>
            <a:lstStyle/>
            <a:p>
              <a:pPr algn="l"/>
              <a:r>
                <a:rPr lang="en-GB" sz="1050" dirty="0"/>
                <a:t>CBM</a:t>
              </a:r>
            </a:p>
          </p:txBody>
        </p:sp>
        <p:sp>
          <p:nvSpPr>
            <p:cNvPr id="30" name="TextBox 29">
              <a:extLst>
                <a:ext uri="{FF2B5EF4-FFF2-40B4-BE49-F238E27FC236}">
                  <a16:creationId xmlns:a16="http://schemas.microsoft.com/office/drawing/2014/main" id="{7DA2F0FC-2410-7055-5327-011AFB00C4FA}"/>
                </a:ext>
              </a:extLst>
            </p:cNvPr>
            <p:cNvSpPr txBox="1"/>
            <p:nvPr/>
          </p:nvSpPr>
          <p:spPr>
            <a:xfrm>
              <a:off x="4874677" y="3755618"/>
              <a:ext cx="749465" cy="392415"/>
            </a:xfrm>
            <a:prstGeom prst="rect">
              <a:avLst/>
            </a:prstGeom>
          </p:spPr>
          <p:txBody>
            <a:bodyPr vert="horz" wrap="square" lIns="68580" tIns="34290" rIns="68580" bIns="34290" rtlCol="0" anchor="t">
              <a:spAutoFit/>
            </a:bodyPr>
            <a:lstStyle/>
            <a:p>
              <a:pPr algn="l"/>
              <a:r>
                <a:rPr lang="en-GB" sz="1050" dirty="0"/>
                <a:t>NUSTAR HEB</a:t>
              </a:r>
            </a:p>
          </p:txBody>
        </p:sp>
        <p:sp>
          <p:nvSpPr>
            <p:cNvPr id="35" name="TextBox 34">
              <a:extLst>
                <a:ext uri="{FF2B5EF4-FFF2-40B4-BE49-F238E27FC236}">
                  <a16:creationId xmlns:a16="http://schemas.microsoft.com/office/drawing/2014/main" id="{AAAD25F4-806D-2A03-FAFA-ADA666935E44}"/>
                </a:ext>
              </a:extLst>
            </p:cNvPr>
            <p:cNvSpPr txBox="1"/>
            <p:nvPr/>
          </p:nvSpPr>
          <p:spPr>
            <a:xfrm>
              <a:off x="3485887" y="1843111"/>
              <a:ext cx="667828" cy="207749"/>
            </a:xfrm>
            <a:prstGeom prst="rect">
              <a:avLst/>
            </a:prstGeom>
          </p:spPr>
          <p:txBody>
            <a:bodyPr vert="horz" wrap="square" lIns="68580" tIns="34290" rIns="68580" bIns="34290" rtlCol="0" anchor="t">
              <a:spAutoFit/>
            </a:bodyPr>
            <a:lstStyle/>
            <a:p>
              <a:pPr algn="l"/>
              <a:r>
                <a:rPr lang="en-GB" sz="900" dirty="0"/>
                <a:t>HITRAP</a:t>
              </a:r>
            </a:p>
          </p:txBody>
        </p:sp>
        <p:cxnSp>
          <p:nvCxnSpPr>
            <p:cNvPr id="28" name="Straight Connector 27">
              <a:extLst>
                <a:ext uri="{FF2B5EF4-FFF2-40B4-BE49-F238E27FC236}">
                  <a16:creationId xmlns:a16="http://schemas.microsoft.com/office/drawing/2014/main" id="{7843D3AA-AF4D-76A5-FCB7-1A9A517FBAE2}"/>
                </a:ext>
              </a:extLst>
            </p:cNvPr>
            <p:cNvCxnSpPr>
              <a:cxnSpLocks/>
            </p:cNvCxnSpPr>
            <p:nvPr/>
          </p:nvCxnSpPr>
          <p:spPr>
            <a:xfrm>
              <a:off x="2951324" y="2118187"/>
              <a:ext cx="135854" cy="20349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843D3AA-AF4D-76A5-FCB7-1A9A517FBAE2}"/>
                </a:ext>
              </a:extLst>
            </p:cNvPr>
            <p:cNvCxnSpPr>
              <a:cxnSpLocks/>
            </p:cNvCxnSpPr>
            <p:nvPr/>
          </p:nvCxnSpPr>
          <p:spPr>
            <a:xfrm>
              <a:off x="5963755" y="3569968"/>
              <a:ext cx="996773" cy="39243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843D3AA-AF4D-76A5-FCB7-1A9A517FBAE2}"/>
                </a:ext>
              </a:extLst>
            </p:cNvPr>
            <p:cNvCxnSpPr>
              <a:cxnSpLocks/>
            </p:cNvCxnSpPr>
            <p:nvPr/>
          </p:nvCxnSpPr>
          <p:spPr>
            <a:xfrm>
              <a:off x="6713221" y="2970165"/>
              <a:ext cx="247307" cy="97699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4DC91968-52C1-D9E3-48E1-378D2BBED113}"/>
              </a:ext>
            </a:extLst>
          </p:cNvPr>
          <p:cNvSpPr>
            <a:spLocks noGrp="1"/>
          </p:cNvSpPr>
          <p:nvPr>
            <p:ph type="title"/>
          </p:nvPr>
        </p:nvSpPr>
        <p:spPr>
          <a:xfrm>
            <a:off x="360000" y="219600"/>
            <a:ext cx="7497846" cy="371930"/>
          </a:xfrm>
        </p:spPr>
        <p:txBody>
          <a:bodyPr/>
          <a:lstStyle/>
          <a:p>
            <a:r>
              <a:rPr lang="en-GB" dirty="0"/>
              <a:t>Our challenging goal is the realization of FAIR 2028 and at the same time to perform high level research</a:t>
            </a:r>
          </a:p>
        </p:txBody>
      </p:sp>
      <p:pic>
        <p:nvPicPr>
          <p:cNvPr id="6" name="Picture 3">
            <a:extLst>
              <a:ext uri="{FF2B5EF4-FFF2-40B4-BE49-F238E27FC236}">
                <a16:creationId xmlns:a16="http://schemas.microsoft.com/office/drawing/2014/main" id="{EAFE972F-380A-AD93-0AEB-2FE7131008DF}"/>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4" name="Foliennummernplatzhalter 6">
            <a:extLst>
              <a:ext uri="{FF2B5EF4-FFF2-40B4-BE49-F238E27FC236}">
                <a16:creationId xmlns:a16="http://schemas.microsoft.com/office/drawing/2014/main" id="{586C7B92-1759-7043-A6C2-6E85DD0DDF26}"/>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7</a:t>
            </a:fld>
            <a:endParaRPr lang="en-US" sz="1000" dirty="0">
              <a:solidFill>
                <a:prstClr val="white"/>
              </a:solidFill>
            </a:endParaRPr>
          </a:p>
        </p:txBody>
      </p:sp>
      <p:pic>
        <p:nvPicPr>
          <p:cNvPr id="38" name="Grafik 37">
            <a:extLst>
              <a:ext uri="{FF2B5EF4-FFF2-40B4-BE49-F238E27FC236}">
                <a16:creationId xmlns:a16="http://schemas.microsoft.com/office/drawing/2014/main" id="{5D63C7A7-F190-1A52-AB02-5F01E291CA67}"/>
              </a:ext>
            </a:extLst>
          </p:cNvPr>
          <p:cNvPicPr>
            <a:picLocks noChangeAspect="1"/>
          </p:cNvPicPr>
          <p:nvPr/>
        </p:nvPicPr>
        <p:blipFill>
          <a:blip r:embed="rId4"/>
          <a:stretch>
            <a:fillRect/>
          </a:stretch>
        </p:blipFill>
        <p:spPr>
          <a:xfrm>
            <a:off x="1916846" y="881516"/>
            <a:ext cx="4610563" cy="3588172"/>
          </a:xfrm>
          <a:prstGeom prst="rect">
            <a:avLst/>
          </a:prstGeom>
        </p:spPr>
      </p:pic>
      <p:sp>
        <p:nvSpPr>
          <p:cNvPr id="33" name="Rechteck: abgerundete Ecken 32">
            <a:extLst>
              <a:ext uri="{FF2B5EF4-FFF2-40B4-BE49-F238E27FC236}">
                <a16:creationId xmlns:a16="http://schemas.microsoft.com/office/drawing/2014/main" id="{CC5F321C-FB89-BC9D-DD8B-7A82B035D22C}"/>
              </a:ext>
            </a:extLst>
          </p:cNvPr>
          <p:cNvSpPr/>
          <p:nvPr/>
        </p:nvSpPr>
        <p:spPr>
          <a:xfrm>
            <a:off x="1851563" y="763084"/>
            <a:ext cx="4741128" cy="38248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35D55-32F9-1A4B-0DCB-28FA1763F92F}"/>
              </a:ext>
            </a:extLst>
          </p:cNvPr>
          <p:cNvSpPr>
            <a:spLocks noGrp="1"/>
          </p:cNvSpPr>
          <p:nvPr>
            <p:ph type="title"/>
          </p:nvPr>
        </p:nvSpPr>
        <p:spPr/>
        <p:txBody>
          <a:bodyPr/>
          <a:lstStyle/>
          <a:p>
            <a:r>
              <a:rPr lang="de-DE" dirty="0"/>
              <a:t>Helmholtz: </a:t>
            </a:r>
            <a:r>
              <a:rPr lang="de-DE" i="1" dirty="0"/>
              <a:t>Program </a:t>
            </a:r>
            <a:r>
              <a:rPr lang="de-DE" i="1" dirty="0" err="1"/>
              <a:t>Oriented</a:t>
            </a:r>
            <a:r>
              <a:rPr lang="de-DE" i="1" dirty="0"/>
              <a:t> Funding </a:t>
            </a:r>
            <a:r>
              <a:rPr lang="de-DE" dirty="0"/>
              <a:t>(POF)</a:t>
            </a:r>
          </a:p>
        </p:txBody>
      </p:sp>
      <p:sp>
        <p:nvSpPr>
          <p:cNvPr id="3" name="Inhaltsplatzhalter 2">
            <a:extLst>
              <a:ext uri="{FF2B5EF4-FFF2-40B4-BE49-F238E27FC236}">
                <a16:creationId xmlns:a16="http://schemas.microsoft.com/office/drawing/2014/main" id="{AE0DF83B-68EB-4868-7113-F609568B3428}"/>
              </a:ext>
            </a:extLst>
          </p:cNvPr>
          <p:cNvSpPr>
            <a:spLocks noGrp="1"/>
          </p:cNvSpPr>
          <p:nvPr>
            <p:ph idx="1"/>
          </p:nvPr>
        </p:nvSpPr>
        <p:spPr>
          <a:xfrm>
            <a:off x="508867" y="998725"/>
            <a:ext cx="3693722" cy="2469163"/>
          </a:xfrm>
        </p:spPr>
        <p:txBody>
          <a:bodyPr/>
          <a:lstStyle/>
          <a:p>
            <a:pPr marL="0" indent="0">
              <a:buNone/>
            </a:pPr>
            <a:r>
              <a:rPr lang="en-US" b="0" i="0" dirty="0">
                <a:solidFill>
                  <a:srgbClr val="303030"/>
                </a:solidFill>
                <a:effectLst/>
                <a:latin typeface="+mj-lt"/>
              </a:rPr>
              <a:t>Research at Helmholtz is strategically structured.  </a:t>
            </a:r>
          </a:p>
          <a:p>
            <a:r>
              <a:rPr lang="en-US" b="0" i="0" dirty="0">
                <a:solidFill>
                  <a:srgbClr val="303030"/>
                </a:solidFill>
                <a:effectLst/>
                <a:latin typeface="+mj-lt"/>
              </a:rPr>
              <a:t>Centers of one </a:t>
            </a:r>
            <a:r>
              <a:rPr lang="en-US" i="1" dirty="0">
                <a:solidFill>
                  <a:srgbClr val="303030"/>
                </a:solidFill>
                <a:latin typeface="+mj-lt"/>
              </a:rPr>
              <a:t>R</a:t>
            </a:r>
            <a:r>
              <a:rPr lang="en-US" b="0" i="1" dirty="0">
                <a:solidFill>
                  <a:srgbClr val="303030"/>
                </a:solidFill>
                <a:effectLst/>
                <a:latin typeface="+mj-lt"/>
              </a:rPr>
              <a:t>esearch </a:t>
            </a:r>
            <a:r>
              <a:rPr lang="en-US" i="1" dirty="0">
                <a:solidFill>
                  <a:srgbClr val="303030"/>
                </a:solidFill>
                <a:latin typeface="+mj-lt"/>
              </a:rPr>
              <a:t>F</a:t>
            </a:r>
            <a:r>
              <a:rPr lang="en-US" b="0" i="1" dirty="0">
                <a:solidFill>
                  <a:srgbClr val="303030"/>
                </a:solidFill>
                <a:effectLst/>
                <a:latin typeface="+mj-lt"/>
              </a:rPr>
              <a:t>ield </a:t>
            </a:r>
            <a:r>
              <a:rPr lang="en-US" b="0" i="0" dirty="0">
                <a:solidFill>
                  <a:srgbClr val="303030"/>
                </a:solidFill>
                <a:effectLst/>
                <a:latin typeface="+mj-lt"/>
              </a:rPr>
              <a:t>agree in common </a:t>
            </a:r>
            <a:r>
              <a:rPr lang="en-US" i="1" dirty="0">
                <a:solidFill>
                  <a:srgbClr val="303030"/>
                </a:solidFill>
                <a:latin typeface="+mj-lt"/>
              </a:rPr>
              <a:t>R</a:t>
            </a:r>
            <a:r>
              <a:rPr lang="en-US" b="0" i="1" dirty="0">
                <a:solidFill>
                  <a:srgbClr val="303030"/>
                </a:solidFill>
                <a:effectLst/>
                <a:latin typeface="+mj-lt"/>
              </a:rPr>
              <a:t>esearch Programs</a:t>
            </a:r>
            <a:r>
              <a:rPr lang="en-US" b="0" i="0" dirty="0">
                <a:solidFill>
                  <a:srgbClr val="303030"/>
                </a:solidFill>
                <a:effectLst/>
                <a:latin typeface="+mj-lt"/>
              </a:rPr>
              <a:t>. </a:t>
            </a:r>
          </a:p>
          <a:p>
            <a:r>
              <a:rPr lang="en-US" b="0" i="0" dirty="0">
                <a:solidFill>
                  <a:srgbClr val="303030"/>
                </a:solidFill>
                <a:effectLst/>
                <a:latin typeface="+mj-lt"/>
              </a:rPr>
              <a:t>Research programs are subject of a rigorous two-step scientific evaluation:</a:t>
            </a:r>
          </a:p>
          <a:p>
            <a:pPr marL="0" indent="0">
              <a:buNone/>
            </a:pPr>
            <a:r>
              <a:rPr lang="en-US" dirty="0">
                <a:solidFill>
                  <a:srgbClr val="303030"/>
                </a:solidFill>
                <a:latin typeface="+mj-lt"/>
              </a:rPr>
              <a:t>	</a:t>
            </a:r>
            <a:r>
              <a:rPr lang="en-US" b="0" i="0" dirty="0">
                <a:solidFill>
                  <a:srgbClr val="303030"/>
                </a:solidFill>
                <a:effectLst/>
                <a:latin typeface="+mj-lt"/>
              </a:rPr>
              <a:t>a) Center evaluation</a:t>
            </a:r>
          </a:p>
          <a:p>
            <a:pPr marL="0" indent="0">
              <a:buNone/>
            </a:pPr>
            <a:r>
              <a:rPr lang="en-US" b="0" i="0" dirty="0">
                <a:solidFill>
                  <a:srgbClr val="303030"/>
                </a:solidFill>
                <a:effectLst/>
                <a:latin typeface="+mj-lt"/>
              </a:rPr>
              <a:t>	b) Strategic evaluation</a:t>
            </a:r>
            <a:endParaRPr lang="en-US" dirty="0">
              <a:solidFill>
                <a:srgbClr val="303030"/>
              </a:solidFill>
              <a:latin typeface="+mj-lt"/>
            </a:endParaRPr>
          </a:p>
          <a:p>
            <a:pPr marL="0" indent="0">
              <a:buNone/>
            </a:pPr>
            <a:endParaRPr lang="en-US" dirty="0">
              <a:solidFill>
                <a:srgbClr val="303030"/>
              </a:solidFill>
              <a:latin typeface="+mj-lt"/>
            </a:endParaRPr>
          </a:p>
          <a:p>
            <a:pPr marL="0" indent="0">
              <a:buNone/>
            </a:pPr>
            <a:endParaRPr lang="en-US" dirty="0">
              <a:solidFill>
                <a:srgbClr val="303030"/>
              </a:solidFill>
              <a:latin typeface="+mj-lt"/>
            </a:endParaRPr>
          </a:p>
          <a:p>
            <a:pPr marL="0" indent="0">
              <a:buNone/>
            </a:pPr>
            <a:endParaRPr lang="de-DE" dirty="0"/>
          </a:p>
        </p:txBody>
      </p:sp>
      <p:sp>
        <p:nvSpPr>
          <p:cNvPr id="8" name="Textfeld 7">
            <a:extLst>
              <a:ext uri="{FF2B5EF4-FFF2-40B4-BE49-F238E27FC236}">
                <a16:creationId xmlns:a16="http://schemas.microsoft.com/office/drawing/2014/main" id="{F73521DC-A904-79B6-C735-C524B22F6078}"/>
              </a:ext>
            </a:extLst>
          </p:cNvPr>
          <p:cNvSpPr txBox="1"/>
          <p:nvPr/>
        </p:nvSpPr>
        <p:spPr>
          <a:xfrm>
            <a:off x="7022675" y="828213"/>
            <a:ext cx="1556836" cy="369332"/>
          </a:xfrm>
          <a:prstGeom prst="rect">
            <a:avLst/>
          </a:prstGeom>
          <a:noFill/>
        </p:spPr>
        <p:txBody>
          <a:bodyPr wrap="none" rtlCol="0">
            <a:spAutoFit/>
          </a:bodyPr>
          <a:lstStyle/>
          <a:p>
            <a:r>
              <a:rPr lang="de-DE" b="1" dirty="0">
                <a:solidFill>
                  <a:schemeClr val="accent1"/>
                </a:solidFill>
              </a:rPr>
              <a:t>POF </a:t>
            </a:r>
            <a:r>
              <a:rPr lang="de-DE" b="1" dirty="0" err="1">
                <a:solidFill>
                  <a:schemeClr val="accent1"/>
                </a:solidFill>
              </a:rPr>
              <a:t>periods</a:t>
            </a:r>
            <a:endParaRPr lang="de-DE" b="1" dirty="0">
              <a:solidFill>
                <a:schemeClr val="accent1"/>
              </a:solidFill>
            </a:endParaRPr>
          </a:p>
        </p:txBody>
      </p:sp>
      <p:sp>
        <p:nvSpPr>
          <p:cNvPr id="9" name="Textfeld 8">
            <a:extLst>
              <a:ext uri="{FF2B5EF4-FFF2-40B4-BE49-F238E27FC236}">
                <a16:creationId xmlns:a16="http://schemas.microsoft.com/office/drawing/2014/main" id="{4BFB1F8C-8F60-C84A-022A-FE9F433BBFBA}"/>
              </a:ext>
            </a:extLst>
          </p:cNvPr>
          <p:cNvSpPr txBox="1"/>
          <p:nvPr/>
        </p:nvSpPr>
        <p:spPr>
          <a:xfrm>
            <a:off x="6516216" y="1313378"/>
            <a:ext cx="2463466" cy="3077766"/>
          </a:xfrm>
          <a:prstGeom prst="rect">
            <a:avLst/>
          </a:prstGeom>
          <a:noFill/>
        </p:spPr>
        <p:txBody>
          <a:bodyPr wrap="square" rtlCol="0">
            <a:spAutoFit/>
          </a:bodyPr>
          <a:lstStyle/>
          <a:p>
            <a:pPr>
              <a:spcAft>
                <a:spcPts val="600"/>
              </a:spcAft>
            </a:pPr>
            <a:r>
              <a:rPr lang="de-DE" dirty="0"/>
              <a:t>POF I:   2005 – 2009</a:t>
            </a:r>
          </a:p>
          <a:p>
            <a:pPr>
              <a:spcAft>
                <a:spcPts val="600"/>
              </a:spcAft>
            </a:pPr>
            <a:r>
              <a:rPr lang="de-DE" dirty="0"/>
              <a:t>POF II:  2010 – 2014</a:t>
            </a:r>
          </a:p>
          <a:p>
            <a:pPr>
              <a:spcAft>
                <a:spcPts val="600"/>
              </a:spcAft>
            </a:pPr>
            <a:r>
              <a:rPr lang="de-DE" dirty="0"/>
              <a:t>POF III: 2015 – 2019</a:t>
            </a:r>
            <a:r>
              <a:rPr lang="de-DE" b="1" dirty="0">
                <a:solidFill>
                  <a:srgbClr val="C00000"/>
                </a:solidFill>
              </a:rPr>
              <a:t>*</a:t>
            </a:r>
          </a:p>
          <a:p>
            <a:pPr>
              <a:spcAft>
                <a:spcPts val="600"/>
              </a:spcAft>
            </a:pPr>
            <a:r>
              <a:rPr lang="de-DE" dirty="0"/>
              <a:t>POF IV: 2021 – 2027</a:t>
            </a:r>
          </a:p>
          <a:p>
            <a:pPr>
              <a:spcAft>
                <a:spcPts val="600"/>
              </a:spcAft>
            </a:pPr>
            <a:r>
              <a:rPr lang="de-DE" b="1" dirty="0">
                <a:solidFill>
                  <a:schemeClr val="tx2"/>
                </a:solidFill>
              </a:rPr>
              <a:t>POF V: 2028 – 2034</a:t>
            </a:r>
          </a:p>
          <a:p>
            <a:pPr>
              <a:spcAft>
                <a:spcPts val="600"/>
              </a:spcAft>
            </a:pPr>
            <a:endParaRPr lang="de-DE" b="1" dirty="0">
              <a:solidFill>
                <a:schemeClr val="tx2"/>
              </a:solidFill>
            </a:endParaRPr>
          </a:p>
          <a:p>
            <a:pPr>
              <a:spcAft>
                <a:spcPts val="600"/>
              </a:spcAft>
            </a:pPr>
            <a:r>
              <a:rPr lang="en-AU" sz="1400" b="1" dirty="0">
                <a:solidFill>
                  <a:srgbClr val="C00000"/>
                </a:solidFill>
              </a:rPr>
              <a:t>* </a:t>
            </a:r>
            <a:r>
              <a:rPr lang="en-AU" sz="1400" dirty="0"/>
              <a:t>During POF III, campus GSI Darmstadt (except BIO) was exempted from the POF scheme.</a:t>
            </a:r>
          </a:p>
        </p:txBody>
      </p:sp>
      <p:pic>
        <p:nvPicPr>
          <p:cNvPr id="10" name="Picture 3">
            <a:extLst>
              <a:ext uri="{FF2B5EF4-FFF2-40B4-BE49-F238E27FC236}">
                <a16:creationId xmlns:a16="http://schemas.microsoft.com/office/drawing/2014/main" id="{914C12FB-9323-53DA-F10A-DF1F075904A5}"/>
              </a:ext>
            </a:extLst>
          </p:cNvPr>
          <p:cNvPicPr/>
          <p:nvPr/>
        </p:nvPicPr>
        <p:blipFill rotWithShape="1">
          <a:blip r:embed="rId2" cstate="print"/>
          <a:srcRect r="58551" b="30288"/>
          <a:stretch/>
        </p:blipFill>
        <p:spPr bwMode="auto">
          <a:xfrm>
            <a:off x="8028384" y="96812"/>
            <a:ext cx="1093689" cy="494718"/>
          </a:xfrm>
          <a:prstGeom prst="rect">
            <a:avLst/>
          </a:prstGeom>
        </p:spPr>
      </p:pic>
      <p:sp>
        <p:nvSpPr>
          <p:cNvPr id="7" name="Foliennummernplatzhalter 6">
            <a:extLst>
              <a:ext uri="{FF2B5EF4-FFF2-40B4-BE49-F238E27FC236}">
                <a16:creationId xmlns:a16="http://schemas.microsoft.com/office/drawing/2014/main" id="{5E2A2E0B-278B-B158-FB0D-EF8ECD81DB71}"/>
              </a:ext>
            </a:extLst>
          </p:cNvPr>
          <p:cNvSpPr txBox="1">
            <a:spLocks/>
          </p:cNvSpPr>
          <p:nvPr/>
        </p:nvSpPr>
        <p:spPr>
          <a:xfrm>
            <a:off x="8388424" y="4915329"/>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A7D314-ADB3-4224-BAA8-FD8F1154CE84}" type="slidenum">
              <a:rPr lang="en-US" sz="1000" smtClean="0">
                <a:solidFill>
                  <a:prstClr val="white"/>
                </a:solidFill>
              </a:rPr>
              <a:pPr/>
              <a:t>8</a:t>
            </a:fld>
            <a:endParaRPr lang="en-US" sz="1000" dirty="0">
              <a:solidFill>
                <a:prstClr val="white"/>
              </a:solidFill>
            </a:endParaRPr>
          </a:p>
        </p:txBody>
      </p:sp>
      <p:pic>
        <p:nvPicPr>
          <p:cNvPr id="14" name="Grafik 13" descr="Ein Bild, das Im Haus, Decke, Person, Menschen enthält.&#10;&#10;Automatisch generierte Beschreibung">
            <a:extLst>
              <a:ext uri="{FF2B5EF4-FFF2-40B4-BE49-F238E27FC236}">
                <a16:creationId xmlns:a16="http://schemas.microsoft.com/office/drawing/2014/main" id="{557AD231-D44B-B94B-E3EB-0745994DD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411" y="681862"/>
            <a:ext cx="1837227" cy="1377920"/>
          </a:xfrm>
          <a:prstGeom prst="rect">
            <a:avLst/>
          </a:prstGeom>
        </p:spPr>
      </p:pic>
      <p:pic>
        <p:nvPicPr>
          <p:cNvPr id="16" name="Grafik 15" descr="Ein Bild, das Im Haus, Lagerhaus enthält.&#10;&#10;Automatisch generierte Beschreibung">
            <a:extLst>
              <a:ext uri="{FF2B5EF4-FFF2-40B4-BE49-F238E27FC236}">
                <a16:creationId xmlns:a16="http://schemas.microsoft.com/office/drawing/2014/main" id="{399917DD-8DB0-D784-54F4-F6E0FB1F7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026" y="2080238"/>
            <a:ext cx="1837226" cy="1377920"/>
          </a:xfrm>
          <a:prstGeom prst="rect">
            <a:avLst/>
          </a:prstGeom>
        </p:spPr>
      </p:pic>
      <p:pic>
        <p:nvPicPr>
          <p:cNvPr id="18" name="Grafik 17" descr="Ein Bild, das Text, Decke, Im Haus, Zimmer enthält.&#10;&#10;Automatisch generierte Beschreibung">
            <a:extLst>
              <a:ext uri="{FF2B5EF4-FFF2-40B4-BE49-F238E27FC236}">
                <a16:creationId xmlns:a16="http://schemas.microsoft.com/office/drawing/2014/main" id="{8F464D1F-4115-7062-C13B-F7BE148562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024" y="3476159"/>
            <a:ext cx="1837227" cy="1377920"/>
          </a:xfrm>
          <a:prstGeom prst="rect">
            <a:avLst/>
          </a:prstGeom>
        </p:spPr>
      </p:pic>
      <p:sp>
        <p:nvSpPr>
          <p:cNvPr id="23" name="Pfeil: nach unten 22">
            <a:extLst>
              <a:ext uri="{FF2B5EF4-FFF2-40B4-BE49-F238E27FC236}">
                <a16:creationId xmlns:a16="http://schemas.microsoft.com/office/drawing/2014/main" id="{3C86AA7F-746B-7E45-1A70-19D83A47E8F7}"/>
              </a:ext>
            </a:extLst>
          </p:cNvPr>
          <p:cNvSpPr/>
          <p:nvPr/>
        </p:nvSpPr>
        <p:spPr>
          <a:xfrm>
            <a:off x="2141234" y="3576698"/>
            <a:ext cx="288032" cy="36004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feld 23">
            <a:extLst>
              <a:ext uri="{FF2B5EF4-FFF2-40B4-BE49-F238E27FC236}">
                <a16:creationId xmlns:a16="http://schemas.microsoft.com/office/drawing/2014/main" id="{003C17D5-CEF8-EDBB-44AC-B3235DDED305}"/>
              </a:ext>
            </a:extLst>
          </p:cNvPr>
          <p:cNvSpPr txBox="1"/>
          <p:nvPr/>
        </p:nvSpPr>
        <p:spPr>
          <a:xfrm>
            <a:off x="611560" y="3995842"/>
            <a:ext cx="3231975" cy="338554"/>
          </a:xfrm>
          <a:prstGeom prst="rect">
            <a:avLst/>
          </a:prstGeom>
          <a:noFill/>
        </p:spPr>
        <p:txBody>
          <a:bodyPr wrap="none" rtlCol="0">
            <a:spAutoFit/>
          </a:bodyPr>
          <a:lstStyle/>
          <a:p>
            <a:r>
              <a:rPr lang="en-US" sz="1600" dirty="0"/>
              <a:t>Funding for the next POF period !</a:t>
            </a:r>
          </a:p>
        </p:txBody>
      </p:sp>
      <p:sp>
        <p:nvSpPr>
          <p:cNvPr id="4" name="Textfeld 3">
            <a:extLst>
              <a:ext uri="{FF2B5EF4-FFF2-40B4-BE49-F238E27FC236}">
                <a16:creationId xmlns:a16="http://schemas.microsoft.com/office/drawing/2014/main" id="{55ED7B9D-AA78-153F-8CDC-8EB6BB212DC9}"/>
              </a:ext>
            </a:extLst>
          </p:cNvPr>
          <p:cNvSpPr txBox="1"/>
          <p:nvPr/>
        </p:nvSpPr>
        <p:spPr>
          <a:xfrm>
            <a:off x="5508454" y="1772461"/>
            <a:ext cx="1007762" cy="307777"/>
          </a:xfrm>
          <a:prstGeom prst="rect">
            <a:avLst/>
          </a:prstGeom>
          <a:noFill/>
        </p:spPr>
        <p:txBody>
          <a:bodyPr wrap="square" rtlCol="0">
            <a:spAutoFit/>
          </a:bodyPr>
          <a:lstStyle/>
          <a:p>
            <a:r>
              <a:rPr lang="de-DE" sz="1400" b="1" dirty="0" err="1">
                <a:solidFill>
                  <a:schemeClr val="bg1"/>
                </a:solidFill>
              </a:rPr>
              <a:t>Oct</a:t>
            </a:r>
            <a:r>
              <a:rPr lang="de-DE" sz="1400" b="1" dirty="0">
                <a:solidFill>
                  <a:schemeClr val="bg1"/>
                </a:solidFill>
              </a:rPr>
              <a:t>. 2017</a:t>
            </a:r>
            <a:endParaRPr lang="en-US" sz="1400" b="1" dirty="0">
              <a:solidFill>
                <a:schemeClr val="bg1"/>
              </a:solidFill>
            </a:endParaRPr>
          </a:p>
        </p:txBody>
      </p:sp>
    </p:spTree>
    <p:extLst>
      <p:ext uri="{BB962C8B-B14F-4D97-AF65-F5344CB8AC3E}">
        <p14:creationId xmlns:p14="http://schemas.microsoft.com/office/powerpoint/2010/main" val="9567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animBg="1"/>
      <p:bldP spid="24"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EE7DDEFF-CC9F-AA1A-F9AE-FF397A7D0703}"/>
              </a:ext>
            </a:extLst>
          </p:cNvPr>
          <p:cNvGrpSpPr/>
          <p:nvPr/>
        </p:nvGrpSpPr>
        <p:grpSpPr>
          <a:xfrm>
            <a:off x="149629" y="1707655"/>
            <a:ext cx="7692613" cy="1499441"/>
            <a:chOff x="396675" y="3306452"/>
            <a:chExt cx="7692613" cy="1499441"/>
          </a:xfrm>
        </p:grpSpPr>
        <p:cxnSp>
          <p:nvCxnSpPr>
            <p:cNvPr id="74" name="Gerade Verbindung 73"/>
            <p:cNvCxnSpPr/>
            <p:nvPr/>
          </p:nvCxnSpPr>
          <p:spPr>
            <a:xfrm flipH="1">
              <a:off x="1115616" y="3306452"/>
              <a:ext cx="0" cy="108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a:off x="2488893" y="4585484"/>
              <a:ext cx="1296000"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a:xfrm>
              <a:off x="1835696" y="4335788"/>
              <a:ext cx="1313741" cy="461665"/>
            </a:xfrm>
            <a:prstGeom prst="rect">
              <a:avLst/>
            </a:prstGeom>
            <a:solidFill>
              <a:schemeClr val="accent3">
                <a:lumMod val="20000"/>
                <a:lumOff val="80000"/>
              </a:schemeClr>
            </a:solidFill>
            <a:ln>
              <a:solidFill>
                <a:schemeClr val="accent1">
                  <a:lumMod val="75000"/>
                </a:schemeClr>
              </a:solidFill>
            </a:ln>
          </p:spPr>
          <p:txBody>
            <a:bodyPr wrap="square" rtlCol="0">
              <a:spAutoFit/>
            </a:bodyPr>
            <a:lstStyle>
              <a:defPPr>
                <a:defRPr lang="de-DE"/>
              </a:defPPr>
              <a:lvl1pPr algn="ctr">
                <a:defRPr sz="1200" b="1"/>
              </a:lvl1pPr>
            </a:lstStyle>
            <a:p>
              <a:r>
                <a:rPr lang="de-DE" dirty="0" err="1"/>
                <a:t>Facilities</a:t>
              </a:r>
              <a:r>
                <a:rPr lang="de-DE" dirty="0"/>
                <a:t> </a:t>
              </a:r>
              <a:r>
                <a:rPr lang="de-DE" b="0" dirty="0"/>
                <a:t>(LK II)</a:t>
              </a:r>
            </a:p>
            <a:p>
              <a:r>
                <a:rPr lang="de-DE" b="0" dirty="0"/>
                <a:t>IDAF</a:t>
              </a:r>
            </a:p>
          </p:txBody>
        </p:sp>
        <p:cxnSp>
          <p:nvCxnSpPr>
            <p:cNvPr id="76" name="Gerade Verbindung 75"/>
            <p:cNvCxnSpPr/>
            <p:nvPr/>
          </p:nvCxnSpPr>
          <p:spPr>
            <a:xfrm flipH="1">
              <a:off x="7167362" y="3422823"/>
              <a:ext cx="0" cy="108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6245436" y="4159562"/>
              <a:ext cx="1843852" cy="646331"/>
            </a:xfrm>
            <a:prstGeom prst="rect">
              <a:avLst/>
            </a:prstGeom>
            <a:solidFill>
              <a:schemeClr val="accent3">
                <a:lumMod val="20000"/>
                <a:lumOff val="80000"/>
              </a:schemeClr>
            </a:solidFill>
            <a:ln>
              <a:solidFill>
                <a:schemeClr val="accent1">
                  <a:lumMod val="75000"/>
                </a:schemeClr>
              </a:solidFill>
            </a:ln>
          </p:spPr>
          <p:txBody>
            <a:bodyPr wrap="square" rtlCol="0">
              <a:spAutoFit/>
            </a:bodyPr>
            <a:lstStyle>
              <a:defPPr>
                <a:defRPr lang="de-DE"/>
              </a:defPPr>
              <a:lvl1pPr algn="ctr">
                <a:defRPr sz="1200" b="1"/>
              </a:lvl1pPr>
            </a:lstStyle>
            <a:p>
              <a:r>
                <a:rPr lang="de-DE" dirty="0" err="1"/>
                <a:t>Facilities</a:t>
              </a:r>
              <a:r>
                <a:rPr lang="de-DE" dirty="0"/>
                <a:t> </a:t>
              </a:r>
              <a:r>
                <a:rPr lang="de-DE" b="0" dirty="0"/>
                <a:t>(LK II)</a:t>
              </a:r>
            </a:p>
            <a:p>
              <a:r>
                <a:rPr lang="de-DE" b="0" dirty="0"/>
                <a:t>Photons, Neutrons, Ions</a:t>
              </a:r>
            </a:p>
            <a:p>
              <a:r>
                <a:rPr lang="de-DE" b="0" dirty="0"/>
                <a:t>High-Fields</a:t>
              </a:r>
            </a:p>
          </p:txBody>
        </p:sp>
        <p:sp>
          <p:nvSpPr>
            <p:cNvPr id="73" name="Textfeld 72"/>
            <p:cNvSpPr txBox="1"/>
            <p:nvPr/>
          </p:nvSpPr>
          <p:spPr>
            <a:xfrm>
              <a:off x="396675" y="4155926"/>
              <a:ext cx="1327316" cy="646331"/>
            </a:xfrm>
            <a:prstGeom prst="rect">
              <a:avLst/>
            </a:prstGeom>
            <a:solidFill>
              <a:schemeClr val="accent3">
                <a:lumMod val="20000"/>
                <a:lumOff val="80000"/>
              </a:schemeClr>
            </a:solidFill>
            <a:ln>
              <a:solidFill>
                <a:schemeClr val="accent1">
                  <a:lumMod val="75000"/>
                </a:schemeClr>
              </a:solidFill>
            </a:ln>
          </p:spPr>
          <p:txBody>
            <a:bodyPr wrap="square" rtlCol="0">
              <a:spAutoFit/>
            </a:bodyPr>
            <a:lstStyle>
              <a:defPPr>
                <a:defRPr lang="de-DE"/>
              </a:defPPr>
              <a:lvl1pPr algn="ctr">
                <a:defRPr sz="1200" b="1"/>
              </a:lvl1pPr>
            </a:lstStyle>
            <a:p>
              <a:r>
                <a:rPr lang="de-DE" dirty="0" err="1"/>
                <a:t>Facilities</a:t>
              </a:r>
              <a:r>
                <a:rPr lang="de-DE" dirty="0"/>
                <a:t> </a:t>
              </a:r>
              <a:r>
                <a:rPr lang="de-DE" b="0" dirty="0"/>
                <a:t>(LK II)</a:t>
              </a:r>
            </a:p>
            <a:p>
              <a:r>
                <a:rPr lang="de-DE" b="0" dirty="0"/>
                <a:t>Ions</a:t>
              </a:r>
            </a:p>
            <a:p>
              <a:r>
                <a:rPr lang="de-DE" b="0" dirty="0" err="1"/>
                <a:t>GridKa</a:t>
              </a:r>
              <a:endParaRPr lang="de-DE" b="0" dirty="0"/>
            </a:p>
          </p:txBody>
        </p:sp>
      </p:grpSp>
      <p:cxnSp>
        <p:nvCxnSpPr>
          <p:cNvPr id="34" name="Gerade Verbindung 33"/>
          <p:cNvCxnSpPr/>
          <p:nvPr/>
        </p:nvCxnSpPr>
        <p:spPr>
          <a:xfrm>
            <a:off x="4968184" y="1625754"/>
            <a:ext cx="126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2411904" y="1625624"/>
            <a:ext cx="1296000"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flipH="1">
            <a:off x="4427984" y="2456525"/>
            <a:ext cx="0" cy="5176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179512" y="111588"/>
            <a:ext cx="7632848" cy="371930"/>
          </a:xfrm>
        </p:spPr>
        <p:txBody>
          <a:bodyPr/>
          <a:lstStyle/>
          <a:p>
            <a:r>
              <a:rPr lang="en-US" sz="2400" dirty="0">
                <a:solidFill>
                  <a:srgbClr val="005488"/>
                </a:solidFill>
              </a:rPr>
              <a:t>Program Structure </a:t>
            </a:r>
            <a:r>
              <a:rPr lang="en-US" sz="2000" dirty="0">
                <a:solidFill>
                  <a:srgbClr val="005488"/>
                </a:solidFill>
              </a:rPr>
              <a:t> </a:t>
            </a:r>
            <a:br>
              <a:rPr lang="en-US" sz="2000" dirty="0">
                <a:solidFill>
                  <a:srgbClr val="005488"/>
                </a:solidFill>
              </a:rPr>
            </a:br>
            <a:r>
              <a:rPr lang="en-US" sz="2000" b="0" dirty="0">
                <a:solidFill>
                  <a:srgbClr val="005488"/>
                </a:solidFill>
              </a:rPr>
              <a:t>designed to address critical questions and capitalize on our facilities </a:t>
            </a:r>
            <a:endParaRPr lang="en-US" sz="2400" b="0" dirty="0">
              <a:solidFill>
                <a:srgbClr val="005488"/>
              </a:solidFill>
            </a:endParaRPr>
          </a:p>
        </p:txBody>
      </p:sp>
      <p:sp>
        <p:nvSpPr>
          <p:cNvPr id="7" name="Foliennummernplatzhalter 6"/>
          <p:cNvSpPr>
            <a:spLocks noGrp="1"/>
          </p:cNvSpPr>
          <p:nvPr>
            <p:ph type="sldNum" sz="quarter" idx="4"/>
          </p:nvPr>
        </p:nvSpPr>
        <p:spPr/>
        <p:txBody>
          <a:bodyPr/>
          <a:lstStyle/>
          <a:p>
            <a:fld id="{68A7D314-ADB3-4224-BAA8-FD8F1154CE84}" type="slidenum">
              <a:rPr lang="en-US" smtClean="0">
                <a:solidFill>
                  <a:prstClr val="white"/>
                </a:solidFill>
              </a:rPr>
              <a:pPr/>
              <a:t>9</a:t>
            </a:fld>
            <a:endParaRPr lang="en-US" dirty="0">
              <a:solidFill>
                <a:prstClr val="white"/>
              </a:solidFill>
            </a:endParaRPr>
          </a:p>
        </p:txBody>
      </p:sp>
      <p:sp>
        <p:nvSpPr>
          <p:cNvPr id="14" name="Textfeld 13"/>
          <p:cNvSpPr txBox="1"/>
          <p:nvPr/>
        </p:nvSpPr>
        <p:spPr>
          <a:xfrm rot="3639081">
            <a:off x="4539332" y="1442277"/>
            <a:ext cx="697627" cy="369332"/>
          </a:xfrm>
          <a:prstGeom prst="rect">
            <a:avLst/>
          </a:prstGeom>
          <a:noFill/>
        </p:spPr>
        <p:txBody>
          <a:bodyPr wrap="none" rtlCol="0">
            <a:spAutoFit/>
          </a:bodyPr>
          <a:lstStyle/>
          <a:p>
            <a:r>
              <a:rPr lang="de-DE" b="1" dirty="0">
                <a:solidFill>
                  <a:schemeClr val="bg1"/>
                </a:solidFill>
              </a:rPr>
              <a:t>M</a:t>
            </a:r>
            <a:r>
              <a:rPr lang="de-DE" dirty="0">
                <a:solidFill>
                  <a:schemeClr val="bg1"/>
                </a:solidFill>
              </a:rPr>
              <a:t>ML</a:t>
            </a:r>
          </a:p>
        </p:txBody>
      </p:sp>
      <p:sp>
        <p:nvSpPr>
          <p:cNvPr id="19" name="Textfeld 18"/>
          <p:cNvSpPr txBox="1"/>
          <p:nvPr/>
        </p:nvSpPr>
        <p:spPr>
          <a:xfrm>
            <a:off x="6174202" y="1396794"/>
            <a:ext cx="2649660" cy="4360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200" dirty="0" err="1">
                <a:solidFill>
                  <a:schemeClr val="bg1"/>
                </a:solidFill>
              </a:rPr>
              <a:t>From</a:t>
            </a:r>
            <a:r>
              <a:rPr lang="de-DE" sz="1200" dirty="0">
                <a:solidFill>
                  <a:schemeClr val="bg1"/>
                </a:solidFill>
              </a:rPr>
              <a:t> </a:t>
            </a:r>
            <a:r>
              <a:rPr lang="de-DE" sz="1200" b="1" dirty="0">
                <a:solidFill>
                  <a:schemeClr val="bg1"/>
                </a:solidFill>
              </a:rPr>
              <a:t>Matter </a:t>
            </a:r>
          </a:p>
          <a:p>
            <a:pPr algn="l"/>
            <a:r>
              <a:rPr lang="de-DE" sz="1200" dirty="0" err="1">
                <a:solidFill>
                  <a:schemeClr val="bg1"/>
                </a:solidFill>
              </a:rPr>
              <a:t>to</a:t>
            </a:r>
            <a:r>
              <a:rPr lang="de-DE" sz="1200" dirty="0">
                <a:solidFill>
                  <a:schemeClr val="bg1"/>
                </a:solidFill>
              </a:rPr>
              <a:t> Materials </a:t>
            </a:r>
            <a:r>
              <a:rPr lang="de-DE" sz="1200" dirty="0" err="1">
                <a:solidFill>
                  <a:schemeClr val="bg1"/>
                </a:solidFill>
              </a:rPr>
              <a:t>and</a:t>
            </a:r>
            <a:r>
              <a:rPr lang="de-DE" sz="1200" dirty="0">
                <a:solidFill>
                  <a:schemeClr val="bg1"/>
                </a:solidFill>
              </a:rPr>
              <a:t> Life (LK I)</a:t>
            </a:r>
          </a:p>
        </p:txBody>
      </p:sp>
      <p:sp>
        <p:nvSpPr>
          <p:cNvPr id="27" name="Textfeld 26"/>
          <p:cNvSpPr txBox="1"/>
          <p:nvPr/>
        </p:nvSpPr>
        <p:spPr>
          <a:xfrm>
            <a:off x="396224" y="1400982"/>
            <a:ext cx="2416724" cy="4360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200" b="1" dirty="0">
                <a:solidFill>
                  <a:schemeClr val="bg1"/>
                </a:solidFill>
              </a:rPr>
              <a:t>Matter</a:t>
            </a:r>
            <a:r>
              <a:rPr lang="de-DE" sz="1200" dirty="0">
                <a:solidFill>
                  <a:schemeClr val="bg1"/>
                </a:solidFill>
              </a:rPr>
              <a:t> </a:t>
            </a:r>
          </a:p>
          <a:p>
            <a:pPr algn="l"/>
            <a:r>
              <a:rPr lang="de-DE" sz="1200" dirty="0" err="1">
                <a:solidFill>
                  <a:schemeClr val="bg1"/>
                </a:solidFill>
              </a:rPr>
              <a:t>and</a:t>
            </a:r>
            <a:r>
              <a:rPr lang="de-DE" sz="1200" dirty="0">
                <a:solidFill>
                  <a:schemeClr val="bg1"/>
                </a:solidFill>
              </a:rPr>
              <a:t> </a:t>
            </a:r>
            <a:r>
              <a:rPr lang="de-DE" sz="1200" dirty="0" err="1">
                <a:solidFill>
                  <a:schemeClr val="bg1"/>
                </a:solidFill>
              </a:rPr>
              <a:t>the</a:t>
            </a:r>
            <a:r>
              <a:rPr lang="de-DE" sz="1200" dirty="0">
                <a:solidFill>
                  <a:schemeClr val="bg1"/>
                </a:solidFill>
              </a:rPr>
              <a:t> </a:t>
            </a:r>
            <a:r>
              <a:rPr lang="de-DE" sz="1200" dirty="0" err="1">
                <a:solidFill>
                  <a:schemeClr val="bg1"/>
                </a:solidFill>
              </a:rPr>
              <a:t>Universe</a:t>
            </a:r>
            <a:r>
              <a:rPr lang="de-DE" sz="1200" dirty="0">
                <a:solidFill>
                  <a:schemeClr val="bg1"/>
                </a:solidFill>
              </a:rPr>
              <a:t> (LK I)</a:t>
            </a:r>
          </a:p>
        </p:txBody>
      </p:sp>
      <p:sp>
        <p:nvSpPr>
          <p:cNvPr id="28" name="Textfeld 27"/>
          <p:cNvSpPr txBox="1"/>
          <p:nvPr/>
        </p:nvSpPr>
        <p:spPr>
          <a:xfrm>
            <a:off x="3326926" y="2831373"/>
            <a:ext cx="2425252" cy="435600"/>
          </a:xfrm>
          <a:prstGeom prst="rect">
            <a:avLst/>
          </a:prstGeom>
          <a:solidFill>
            <a:srgbClr val="F078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200" b="1" dirty="0">
                <a:solidFill>
                  <a:schemeClr val="tx1"/>
                </a:solidFill>
              </a:rPr>
              <a:t>Matter</a:t>
            </a:r>
            <a:r>
              <a:rPr lang="de-DE" sz="1200" dirty="0">
                <a:solidFill>
                  <a:schemeClr val="tx1"/>
                </a:solidFill>
              </a:rPr>
              <a:t> </a:t>
            </a:r>
          </a:p>
          <a:p>
            <a:pPr algn="l"/>
            <a:r>
              <a:rPr lang="de-DE" sz="1200" dirty="0" err="1">
                <a:solidFill>
                  <a:schemeClr val="tx1"/>
                </a:solidFill>
              </a:rPr>
              <a:t>and</a:t>
            </a:r>
            <a:r>
              <a:rPr lang="de-DE" sz="1200" dirty="0">
                <a:solidFill>
                  <a:schemeClr val="tx1"/>
                </a:solidFill>
              </a:rPr>
              <a:t> Technologies (LK I)</a:t>
            </a:r>
          </a:p>
        </p:txBody>
      </p:sp>
      <p:grpSp>
        <p:nvGrpSpPr>
          <p:cNvPr id="85" name="Gruppieren 84"/>
          <p:cNvGrpSpPr/>
          <p:nvPr/>
        </p:nvGrpSpPr>
        <p:grpSpPr>
          <a:xfrm>
            <a:off x="3578162" y="841004"/>
            <a:ext cx="1814458" cy="1813871"/>
            <a:chOff x="1092079" y="2488048"/>
            <a:chExt cx="1814458" cy="1813871"/>
          </a:xfrm>
        </p:grpSpPr>
        <p:sp>
          <p:nvSpPr>
            <p:cNvPr id="86" name="Halbbogen 85"/>
            <p:cNvSpPr/>
            <p:nvPr/>
          </p:nvSpPr>
          <p:spPr>
            <a:xfrm rot="20057856">
              <a:off x="1098788" y="2500864"/>
              <a:ext cx="1800200" cy="1800000"/>
            </a:xfrm>
            <a:prstGeom prst="blockArc">
              <a:avLst>
                <a:gd name="adj1" fmla="val 10800000"/>
                <a:gd name="adj2" fmla="val 17846524"/>
                <a:gd name="adj3" fmla="val 239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7" name="Halbbogen 86"/>
            <p:cNvSpPr/>
            <p:nvPr/>
          </p:nvSpPr>
          <p:spPr>
            <a:xfrm rot="12343919">
              <a:off x="1106337" y="2488048"/>
              <a:ext cx="1800200" cy="1800000"/>
            </a:xfrm>
            <a:prstGeom prst="blockArc">
              <a:avLst>
                <a:gd name="adj1" fmla="val 11001639"/>
                <a:gd name="adj2" fmla="val 18463147"/>
                <a:gd name="adj3" fmla="val 23540"/>
              </a:avLst>
            </a:prstGeom>
            <a:solidFill>
              <a:srgbClr val="F07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8" name="Textfeld 87"/>
            <p:cNvSpPr txBox="1"/>
            <p:nvPr/>
          </p:nvSpPr>
          <p:spPr>
            <a:xfrm rot="18637061">
              <a:off x="1177067" y="2829852"/>
              <a:ext cx="543739" cy="369332"/>
            </a:xfrm>
            <a:prstGeom prst="rect">
              <a:avLst/>
            </a:prstGeom>
            <a:noFill/>
          </p:spPr>
          <p:txBody>
            <a:bodyPr wrap="none" rtlCol="0">
              <a:spAutoFit/>
            </a:bodyPr>
            <a:lstStyle/>
            <a:p>
              <a:r>
                <a:rPr lang="de-DE" b="1" dirty="0">
                  <a:solidFill>
                    <a:schemeClr val="bg1"/>
                  </a:solidFill>
                </a:rPr>
                <a:t>MU</a:t>
              </a:r>
            </a:p>
          </p:txBody>
        </p:sp>
        <p:sp>
          <p:nvSpPr>
            <p:cNvPr id="89" name="Textfeld 88"/>
            <p:cNvSpPr txBox="1"/>
            <p:nvPr/>
          </p:nvSpPr>
          <p:spPr>
            <a:xfrm>
              <a:off x="1720391" y="3869689"/>
              <a:ext cx="518091" cy="369332"/>
            </a:xfrm>
            <a:prstGeom prst="rect">
              <a:avLst/>
            </a:prstGeom>
            <a:noFill/>
          </p:spPr>
          <p:txBody>
            <a:bodyPr wrap="none" rtlCol="0">
              <a:spAutoFit/>
            </a:bodyPr>
            <a:lstStyle/>
            <a:p>
              <a:r>
                <a:rPr lang="de-DE" b="1" dirty="0">
                  <a:solidFill>
                    <a:schemeClr val="bg1"/>
                  </a:solidFill>
                </a:rPr>
                <a:t>MT</a:t>
              </a:r>
            </a:p>
          </p:txBody>
        </p:sp>
        <p:sp>
          <p:nvSpPr>
            <p:cNvPr id="90" name="Halbbogen 89"/>
            <p:cNvSpPr/>
            <p:nvPr/>
          </p:nvSpPr>
          <p:spPr>
            <a:xfrm rot="6111294">
              <a:off x="1091979" y="2501819"/>
              <a:ext cx="1800200" cy="1800000"/>
            </a:xfrm>
            <a:prstGeom prst="blockArc">
              <a:avLst>
                <a:gd name="adj1" fmla="val 10185167"/>
                <a:gd name="adj2" fmla="val 17374054"/>
                <a:gd name="adj3" fmla="val 2331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1" name="Textfeld 90"/>
            <p:cNvSpPr txBox="1"/>
            <p:nvPr/>
          </p:nvSpPr>
          <p:spPr>
            <a:xfrm rot="3639081">
              <a:off x="2255876" y="2966897"/>
              <a:ext cx="710451" cy="369332"/>
            </a:xfrm>
            <a:prstGeom prst="rect">
              <a:avLst/>
            </a:prstGeom>
            <a:noFill/>
          </p:spPr>
          <p:txBody>
            <a:bodyPr wrap="none" rtlCol="0">
              <a:spAutoFit/>
            </a:bodyPr>
            <a:lstStyle/>
            <a:p>
              <a:r>
                <a:rPr lang="de-DE" b="1" dirty="0">
                  <a:solidFill>
                    <a:schemeClr val="bg1"/>
                  </a:solidFill>
                </a:rPr>
                <a:t>MML</a:t>
              </a:r>
            </a:p>
          </p:txBody>
        </p:sp>
        <p:sp>
          <p:nvSpPr>
            <p:cNvPr id="92" name="Ellipse 91"/>
            <p:cNvSpPr>
              <a:spLocks noChangeAspect="1"/>
            </p:cNvSpPr>
            <p:nvPr/>
          </p:nvSpPr>
          <p:spPr>
            <a:xfrm>
              <a:off x="1542079" y="290208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Textfeld 92"/>
            <p:cNvSpPr txBox="1"/>
            <p:nvPr/>
          </p:nvSpPr>
          <p:spPr>
            <a:xfrm>
              <a:off x="1611391" y="2927792"/>
              <a:ext cx="723275" cy="830997"/>
            </a:xfrm>
            <a:prstGeom prst="rect">
              <a:avLst/>
            </a:prstGeom>
            <a:noFill/>
          </p:spPr>
          <p:txBody>
            <a:bodyPr wrap="none" rtlCol="0">
              <a:spAutoFit/>
            </a:bodyPr>
            <a:lstStyle/>
            <a:p>
              <a:r>
                <a:rPr lang="de-DE" sz="4800" b="1" dirty="0">
                  <a:solidFill>
                    <a:srgbClr val="005488"/>
                  </a:solidFill>
                  <a:latin typeface="Calibri" panose="020F0502020204030204" pitchFamily="34" charset="0"/>
                  <a:cs typeface="Calibri" panose="020F0502020204030204" pitchFamily="34" charset="0"/>
                </a:rPr>
                <a:t>M</a:t>
              </a:r>
            </a:p>
          </p:txBody>
        </p:sp>
      </p:grpSp>
      <p:pic>
        <p:nvPicPr>
          <p:cNvPr id="3" name="Picture 3">
            <a:extLst>
              <a:ext uri="{FF2B5EF4-FFF2-40B4-BE49-F238E27FC236}">
                <a16:creationId xmlns:a16="http://schemas.microsoft.com/office/drawing/2014/main" id="{DDA1CC19-3023-992C-6F2A-95A7AAE711B1}"/>
              </a:ext>
            </a:extLst>
          </p:cNvPr>
          <p:cNvPicPr/>
          <p:nvPr/>
        </p:nvPicPr>
        <p:blipFill rotWithShape="1">
          <a:blip r:embed="rId3" cstate="print"/>
          <a:srcRect r="58551" b="30288"/>
          <a:stretch/>
        </p:blipFill>
        <p:spPr bwMode="auto">
          <a:xfrm>
            <a:off x="8028384" y="96812"/>
            <a:ext cx="1093689" cy="494718"/>
          </a:xfrm>
          <a:prstGeom prst="rect">
            <a:avLst/>
          </a:prstGeom>
        </p:spPr>
      </p:pic>
      <p:sp>
        <p:nvSpPr>
          <p:cNvPr id="26" name="Textfeld 25">
            <a:extLst>
              <a:ext uri="{FF2B5EF4-FFF2-40B4-BE49-F238E27FC236}">
                <a16:creationId xmlns:a16="http://schemas.microsoft.com/office/drawing/2014/main" id="{B097CD61-B628-FD79-FCA0-0E4C2BEABCFA}"/>
              </a:ext>
            </a:extLst>
          </p:cNvPr>
          <p:cNvSpPr txBox="1"/>
          <p:nvPr/>
        </p:nvSpPr>
        <p:spPr>
          <a:xfrm>
            <a:off x="818241" y="1813557"/>
            <a:ext cx="2115259" cy="307777"/>
          </a:xfrm>
          <a:prstGeom prst="rect">
            <a:avLst/>
          </a:prstGeom>
          <a:noFill/>
        </p:spPr>
        <p:txBody>
          <a:bodyPr wrap="none" rtlCol="0">
            <a:spAutoFit/>
          </a:bodyPr>
          <a:lstStyle/>
          <a:p>
            <a:r>
              <a:rPr lang="de-DE" sz="1400" dirty="0"/>
              <a:t>CBM, PANDA, NUSTAR</a:t>
            </a:r>
            <a:endParaRPr lang="en-US" sz="1400" dirty="0"/>
          </a:p>
        </p:txBody>
      </p:sp>
      <p:sp>
        <p:nvSpPr>
          <p:cNvPr id="29" name="Textfeld 28">
            <a:extLst>
              <a:ext uri="{FF2B5EF4-FFF2-40B4-BE49-F238E27FC236}">
                <a16:creationId xmlns:a16="http://schemas.microsoft.com/office/drawing/2014/main" id="{358F5E55-737C-9775-CD57-C3C261176FD2}"/>
              </a:ext>
            </a:extLst>
          </p:cNvPr>
          <p:cNvSpPr txBox="1"/>
          <p:nvPr/>
        </p:nvSpPr>
        <p:spPr>
          <a:xfrm>
            <a:off x="6930692" y="1840655"/>
            <a:ext cx="652230" cy="307777"/>
          </a:xfrm>
          <a:prstGeom prst="rect">
            <a:avLst/>
          </a:prstGeom>
          <a:noFill/>
        </p:spPr>
        <p:txBody>
          <a:bodyPr wrap="none" rtlCol="0">
            <a:spAutoFit/>
          </a:bodyPr>
          <a:lstStyle/>
          <a:p>
            <a:r>
              <a:rPr lang="de-DE" sz="1400" dirty="0"/>
              <a:t>APPA</a:t>
            </a:r>
            <a:endParaRPr lang="en-US" sz="1400" dirty="0"/>
          </a:p>
        </p:txBody>
      </p:sp>
      <p:grpSp>
        <p:nvGrpSpPr>
          <p:cNvPr id="32" name="Gruppieren 31">
            <a:extLst>
              <a:ext uri="{FF2B5EF4-FFF2-40B4-BE49-F238E27FC236}">
                <a16:creationId xmlns:a16="http://schemas.microsoft.com/office/drawing/2014/main" id="{75D4A479-62F0-D85F-20D5-AB5BE2A706CC}"/>
              </a:ext>
            </a:extLst>
          </p:cNvPr>
          <p:cNvGrpSpPr/>
          <p:nvPr/>
        </p:nvGrpSpPr>
        <p:grpSpPr>
          <a:xfrm>
            <a:off x="31481" y="3438347"/>
            <a:ext cx="9014569" cy="1370102"/>
            <a:chOff x="31481" y="3438347"/>
            <a:chExt cx="9014569" cy="1370102"/>
          </a:xfrm>
        </p:grpSpPr>
        <p:sp>
          <p:nvSpPr>
            <p:cNvPr id="31" name="Rechteck: abgerundete Ecken 30">
              <a:extLst>
                <a:ext uri="{FF2B5EF4-FFF2-40B4-BE49-F238E27FC236}">
                  <a16:creationId xmlns:a16="http://schemas.microsoft.com/office/drawing/2014/main" id="{548F008A-3E59-81EC-1434-E5B852CBEE69}"/>
                </a:ext>
              </a:extLst>
            </p:cNvPr>
            <p:cNvSpPr/>
            <p:nvPr/>
          </p:nvSpPr>
          <p:spPr>
            <a:xfrm>
              <a:off x="33070" y="3438347"/>
              <a:ext cx="9012980" cy="137010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uppieren 24">
              <a:extLst>
                <a:ext uri="{FF2B5EF4-FFF2-40B4-BE49-F238E27FC236}">
                  <a16:creationId xmlns:a16="http://schemas.microsoft.com/office/drawing/2014/main" id="{D97979FD-CFD2-DAE6-4ECA-D3D783EE117B}"/>
                </a:ext>
              </a:extLst>
            </p:cNvPr>
            <p:cNvGrpSpPr/>
            <p:nvPr/>
          </p:nvGrpSpPr>
          <p:grpSpPr>
            <a:xfrm>
              <a:off x="31481" y="3748075"/>
              <a:ext cx="8855259" cy="1034025"/>
              <a:chOff x="109093" y="3888118"/>
              <a:chExt cx="8855259" cy="1034025"/>
            </a:xfrm>
          </p:grpSpPr>
          <p:pic>
            <p:nvPicPr>
              <p:cNvPr id="11" name="Picture 6" descr="http://www.helmholtz.de/fileadmin/user_upload/_hermann/0911_hermann/Luftbild_PETRA_III_Halle_WEB.jpg">
                <a:extLst>
                  <a:ext uri="{FF2B5EF4-FFF2-40B4-BE49-F238E27FC236}">
                    <a16:creationId xmlns:a16="http://schemas.microsoft.com/office/drawing/2014/main" id="{B977AE28-E23B-16E4-EE86-523022CAF3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7708" y="3922631"/>
                <a:ext cx="1385007" cy="936000"/>
              </a:xfrm>
              <a:prstGeom prst="roundRect">
                <a:avLst>
                  <a:gd name="adj" fmla="val 8594"/>
                </a:avLst>
              </a:prstGeom>
              <a:solidFill>
                <a:srgbClr val="FFFFFF">
                  <a:shade val="85000"/>
                </a:srgbClr>
              </a:solidFill>
              <a:ln>
                <a:noFill/>
              </a:ln>
              <a:effectLst/>
            </p:spPr>
          </p:pic>
          <p:sp>
            <p:nvSpPr>
              <p:cNvPr id="12" name="TextBox 5">
                <a:extLst>
                  <a:ext uri="{FF2B5EF4-FFF2-40B4-BE49-F238E27FC236}">
                    <a16:creationId xmlns:a16="http://schemas.microsoft.com/office/drawing/2014/main" id="{C887A800-5856-BD37-1522-976A1F75F268}"/>
                  </a:ext>
                </a:extLst>
              </p:cNvPr>
              <p:cNvSpPr txBox="1"/>
              <p:nvPr/>
            </p:nvSpPr>
            <p:spPr>
              <a:xfrm>
                <a:off x="1924908" y="4601766"/>
                <a:ext cx="873060" cy="276999"/>
              </a:xfrm>
              <a:prstGeom prst="rect">
                <a:avLst/>
              </a:prstGeom>
              <a:noFill/>
            </p:spPr>
            <p:txBody>
              <a:bodyPr wrap="none" rtlCol="0">
                <a:spAutoFit/>
              </a:bodyPr>
              <a:lstStyle/>
              <a:p>
                <a:r>
                  <a:rPr lang="de-DE" sz="1200" dirty="0">
                    <a:solidFill>
                      <a:schemeClr val="bg1"/>
                    </a:solidFill>
                    <a:highlight>
                      <a:srgbClr val="808000"/>
                    </a:highlight>
                  </a:rPr>
                  <a:t>PETRA III</a:t>
                </a:r>
              </a:p>
            </p:txBody>
          </p:sp>
          <p:pic>
            <p:nvPicPr>
              <p:cNvPr id="13" name="Picture 4" descr="http://mlz-garching.de/index.php?rex_img_type=content_half&amp;rex_img_file=luftbild_festschrift.jpg">
                <a:extLst>
                  <a:ext uri="{FF2B5EF4-FFF2-40B4-BE49-F238E27FC236}">
                    <a16:creationId xmlns:a16="http://schemas.microsoft.com/office/drawing/2014/main" id="{88E431F9-6485-5007-8C77-209C134EFB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747" b="13958"/>
              <a:stretch/>
            </p:blipFill>
            <p:spPr bwMode="auto">
              <a:xfrm>
                <a:off x="3891905" y="3922631"/>
                <a:ext cx="1352829" cy="936000"/>
              </a:xfrm>
              <a:prstGeom prst="roundRect">
                <a:avLst>
                  <a:gd name="adj" fmla="val 8594"/>
                </a:avLst>
              </a:prstGeom>
              <a:solidFill>
                <a:srgbClr val="FFFFFF">
                  <a:shade val="85000"/>
                </a:srgbClr>
              </a:solidFill>
              <a:ln>
                <a:noFill/>
              </a:ln>
              <a:effectLst/>
            </p:spPr>
          </p:pic>
          <p:sp>
            <p:nvSpPr>
              <p:cNvPr id="15" name="Textfeld 14">
                <a:extLst>
                  <a:ext uri="{FF2B5EF4-FFF2-40B4-BE49-F238E27FC236}">
                    <a16:creationId xmlns:a16="http://schemas.microsoft.com/office/drawing/2014/main" id="{8E487518-7EE5-85F5-EAE0-904A9D8A611E}"/>
                  </a:ext>
                </a:extLst>
              </p:cNvPr>
              <p:cNvSpPr txBox="1"/>
              <p:nvPr/>
            </p:nvSpPr>
            <p:spPr>
              <a:xfrm>
                <a:off x="3873235" y="4637078"/>
                <a:ext cx="1205880" cy="276999"/>
              </a:xfrm>
              <a:prstGeom prst="rect">
                <a:avLst/>
              </a:prstGeom>
              <a:noFill/>
            </p:spPr>
            <p:txBody>
              <a:bodyPr wrap="square">
                <a:spAutoFit/>
              </a:bodyPr>
              <a:lstStyle/>
              <a:p>
                <a:r>
                  <a:rPr lang="de-DE" sz="1200" dirty="0">
                    <a:solidFill>
                      <a:schemeClr val="bg1"/>
                    </a:solidFill>
                    <a:highlight>
                      <a:srgbClr val="808000"/>
                    </a:highlight>
                  </a:rPr>
                  <a:t>FRM II / MLZ</a:t>
                </a:r>
              </a:p>
            </p:txBody>
          </p:sp>
          <p:pic>
            <p:nvPicPr>
              <p:cNvPr id="18" name="Picture 2" descr="C:\Users\doschh\Desktop\HGF 2013+\POF IV\POF IV Antragsphase\Materialien\GSI Ion Beam\Folie1.PNG">
                <a:extLst>
                  <a:ext uri="{FF2B5EF4-FFF2-40B4-BE49-F238E27FC236}">
                    <a16:creationId xmlns:a16="http://schemas.microsoft.com/office/drawing/2014/main" id="{7B13462F-793D-BA5E-C03F-8A3D20C632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6342" y="3932653"/>
                <a:ext cx="1352829" cy="936000"/>
              </a:xfrm>
              <a:prstGeom prst="roundRect">
                <a:avLst>
                  <a:gd name="adj" fmla="val 8594"/>
                </a:avLst>
              </a:prstGeom>
              <a:solidFill>
                <a:srgbClr val="FFFFFF">
                  <a:shade val="85000"/>
                </a:srgbClr>
              </a:solidFill>
              <a:ln>
                <a:noFill/>
              </a:ln>
              <a:effectLst/>
            </p:spPr>
          </p:pic>
          <p:sp>
            <p:nvSpPr>
              <p:cNvPr id="20" name="Textfeld 19">
                <a:extLst>
                  <a:ext uri="{FF2B5EF4-FFF2-40B4-BE49-F238E27FC236}">
                    <a16:creationId xmlns:a16="http://schemas.microsoft.com/office/drawing/2014/main" id="{8EC75A34-5E5B-5B1B-465F-85BD669152C7}"/>
                  </a:ext>
                </a:extLst>
              </p:cNvPr>
              <p:cNvSpPr txBox="1"/>
              <p:nvPr/>
            </p:nvSpPr>
            <p:spPr>
              <a:xfrm>
                <a:off x="5668272" y="4601837"/>
                <a:ext cx="508042" cy="276999"/>
              </a:xfrm>
              <a:prstGeom prst="rect">
                <a:avLst/>
              </a:prstGeom>
              <a:noFill/>
            </p:spPr>
            <p:txBody>
              <a:bodyPr wrap="square">
                <a:spAutoFit/>
              </a:bodyPr>
              <a:lstStyle/>
              <a:p>
                <a:r>
                  <a:rPr lang="de-DE" sz="1200" dirty="0">
                    <a:solidFill>
                      <a:schemeClr val="bg1"/>
                    </a:solidFill>
                    <a:highlight>
                      <a:srgbClr val="808000"/>
                    </a:highlight>
                  </a:rPr>
                  <a:t>GSI</a:t>
                </a:r>
              </a:p>
            </p:txBody>
          </p:sp>
          <p:pic>
            <p:nvPicPr>
              <p:cNvPr id="21" name="Picture 19" descr="http://www.hzdr.de/db/Pic?pOid=35014">
                <a:extLst>
                  <a:ext uri="{FF2B5EF4-FFF2-40B4-BE49-F238E27FC236}">
                    <a16:creationId xmlns:a16="http://schemas.microsoft.com/office/drawing/2014/main" id="{8250DD7A-FEEB-2570-4EBA-836A27B8E7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273" t="14731" r="21686" b="15169"/>
              <a:stretch/>
            </p:blipFill>
            <p:spPr bwMode="auto">
              <a:xfrm>
                <a:off x="7551642" y="3888118"/>
                <a:ext cx="1412710" cy="972329"/>
              </a:xfrm>
              <a:prstGeom prst="roundRect">
                <a:avLst>
                  <a:gd name="adj" fmla="val 8594"/>
                </a:avLst>
              </a:prstGeom>
              <a:solidFill>
                <a:srgbClr val="FFFFFF">
                  <a:shade val="85000"/>
                </a:srgbClr>
              </a:solidFill>
              <a:ln>
                <a:noFill/>
              </a:ln>
              <a:effectLst/>
            </p:spPr>
          </p:pic>
          <p:sp>
            <p:nvSpPr>
              <p:cNvPr id="22" name="TextBox 1">
                <a:extLst>
                  <a:ext uri="{FF2B5EF4-FFF2-40B4-BE49-F238E27FC236}">
                    <a16:creationId xmlns:a16="http://schemas.microsoft.com/office/drawing/2014/main" id="{74AC68A8-9228-C008-B811-C809BCD5D9AD}"/>
                  </a:ext>
                </a:extLst>
              </p:cNvPr>
              <p:cNvSpPr txBox="1"/>
              <p:nvPr/>
            </p:nvSpPr>
            <p:spPr>
              <a:xfrm>
                <a:off x="7562131" y="4645144"/>
                <a:ext cx="500458" cy="276999"/>
              </a:xfrm>
              <a:prstGeom prst="rect">
                <a:avLst/>
              </a:prstGeom>
              <a:noFill/>
            </p:spPr>
            <p:txBody>
              <a:bodyPr wrap="none" rtlCol="0">
                <a:spAutoFit/>
              </a:bodyPr>
              <a:lstStyle/>
              <a:p>
                <a:pPr algn="r"/>
                <a:r>
                  <a:rPr lang="de-DE" sz="1200" dirty="0">
                    <a:solidFill>
                      <a:schemeClr val="bg1"/>
                    </a:solidFill>
                    <a:highlight>
                      <a:srgbClr val="808000"/>
                    </a:highlight>
                  </a:rPr>
                  <a:t>HLD</a:t>
                </a:r>
              </a:p>
            </p:txBody>
          </p:sp>
          <p:pic>
            <p:nvPicPr>
              <p:cNvPr id="23" name="Picture 4" descr="http://www.ekp.kit.edu/img/GRIDKA_Computing_Centre.jpg">
                <a:extLst>
                  <a:ext uri="{FF2B5EF4-FFF2-40B4-BE49-F238E27FC236}">
                    <a16:creationId xmlns:a16="http://schemas.microsoft.com/office/drawing/2014/main" id="{75765A95-2FD2-528D-749C-3E7A8DF207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652" y="3932653"/>
                <a:ext cx="1346827" cy="936000"/>
              </a:xfrm>
              <a:prstGeom prst="roundRect">
                <a:avLst>
                  <a:gd name="adj" fmla="val 8594"/>
                </a:avLst>
              </a:prstGeom>
              <a:solidFill>
                <a:srgbClr val="FFFFFF">
                  <a:shade val="85000"/>
                </a:srgbClr>
              </a:solidFill>
              <a:ln>
                <a:noFill/>
              </a:ln>
              <a:effectLst/>
            </p:spPr>
          </p:pic>
          <p:sp>
            <p:nvSpPr>
              <p:cNvPr id="24" name="TextBox 1">
                <a:extLst>
                  <a:ext uri="{FF2B5EF4-FFF2-40B4-BE49-F238E27FC236}">
                    <a16:creationId xmlns:a16="http://schemas.microsoft.com/office/drawing/2014/main" id="{4AFDB954-D85F-37B1-670C-4A351A7731D8}"/>
                  </a:ext>
                </a:extLst>
              </p:cNvPr>
              <p:cNvSpPr txBox="1"/>
              <p:nvPr/>
            </p:nvSpPr>
            <p:spPr>
              <a:xfrm>
                <a:off x="109093" y="4580962"/>
                <a:ext cx="662361" cy="276999"/>
              </a:xfrm>
              <a:prstGeom prst="rect">
                <a:avLst/>
              </a:prstGeom>
              <a:noFill/>
            </p:spPr>
            <p:txBody>
              <a:bodyPr wrap="none" rtlCol="0">
                <a:spAutoFit/>
              </a:bodyPr>
              <a:lstStyle/>
              <a:p>
                <a:r>
                  <a:rPr lang="de-DE" sz="1200" dirty="0" err="1">
                    <a:solidFill>
                      <a:schemeClr val="bg1"/>
                    </a:solidFill>
                    <a:highlight>
                      <a:srgbClr val="808000"/>
                    </a:highlight>
                  </a:rPr>
                  <a:t>GridKa</a:t>
                </a:r>
                <a:endParaRPr lang="de-DE" sz="1200" dirty="0">
                  <a:solidFill>
                    <a:schemeClr val="bg1"/>
                  </a:solidFill>
                  <a:highlight>
                    <a:srgbClr val="808000"/>
                  </a:highlight>
                </a:endParaRPr>
              </a:p>
            </p:txBody>
          </p:sp>
        </p:grpSp>
        <p:sp>
          <p:nvSpPr>
            <p:cNvPr id="30" name="Textfeld 29">
              <a:extLst>
                <a:ext uri="{FF2B5EF4-FFF2-40B4-BE49-F238E27FC236}">
                  <a16:creationId xmlns:a16="http://schemas.microsoft.com/office/drawing/2014/main" id="{70FC1AA2-E876-046C-0227-CCC854192ABB}"/>
                </a:ext>
              </a:extLst>
            </p:cNvPr>
            <p:cNvSpPr txBox="1"/>
            <p:nvPr/>
          </p:nvSpPr>
          <p:spPr>
            <a:xfrm>
              <a:off x="3901997" y="3449218"/>
              <a:ext cx="1101095" cy="369332"/>
            </a:xfrm>
            <a:prstGeom prst="rect">
              <a:avLst/>
            </a:prstGeom>
            <a:noFill/>
          </p:spPr>
          <p:txBody>
            <a:bodyPr wrap="square" rtlCol="0">
              <a:spAutoFit/>
            </a:bodyPr>
            <a:lstStyle/>
            <a:p>
              <a:r>
                <a:rPr lang="de-DE" dirty="0" err="1"/>
                <a:t>Facilities</a:t>
              </a:r>
              <a:endParaRPr lang="en-US" dirty="0"/>
            </a:p>
          </p:txBody>
        </p:sp>
      </p:grpSp>
    </p:spTree>
    <p:extLst>
      <p:ext uri="{BB962C8B-B14F-4D97-AF65-F5344CB8AC3E}">
        <p14:creationId xmlns:p14="http://schemas.microsoft.com/office/powerpoint/2010/main" val="230029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theme/theme1.xml><?xml version="1.0" encoding="utf-8"?>
<a:theme xmlns:a="http://schemas.openxmlformats.org/drawingml/2006/main" name="MATTER">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TER">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MATTER">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Arial"/>
        <a:cs typeface="Arial"/>
      </a:majorFont>
      <a:minorFont>
        <a:latin typeface="Arial"/>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9.xml><?xml version="1.0" encoding="utf-8"?>
<a:theme xmlns:a="http://schemas.openxmlformats.org/drawingml/2006/main" name="2_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Arial"/>
        <a:cs typeface="Arial"/>
      </a:majorFont>
      <a:minorFont>
        <a:latin typeface="Arial"/>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Helmholtz_PPT_master_ENGLISCH</Template>
  <TotalTime>0</TotalTime>
  <Words>2188</Words>
  <Application>Microsoft Office PowerPoint</Application>
  <PresentationFormat>Bildschirmpräsentation (16:9)</PresentationFormat>
  <Paragraphs>468</Paragraphs>
  <Slides>37</Slides>
  <Notes>25</Notes>
  <HiddenSlides>0</HiddenSlides>
  <MMClips>0</MMClips>
  <ScaleCrop>false</ScaleCrop>
  <HeadingPairs>
    <vt:vector size="6" baseType="variant">
      <vt:variant>
        <vt:lpstr>Verwendete Schriftarten</vt:lpstr>
      </vt:variant>
      <vt:variant>
        <vt:i4>5</vt:i4>
      </vt:variant>
      <vt:variant>
        <vt:lpstr>Design</vt:lpstr>
      </vt:variant>
      <vt:variant>
        <vt:i4>9</vt:i4>
      </vt:variant>
      <vt:variant>
        <vt:lpstr>Folientitel</vt:lpstr>
      </vt:variant>
      <vt:variant>
        <vt:i4>37</vt:i4>
      </vt:variant>
    </vt:vector>
  </HeadingPairs>
  <TitlesOfParts>
    <vt:vector size="51" baseType="lpstr">
      <vt:lpstr>Arial</vt:lpstr>
      <vt:lpstr>Calibri</vt:lpstr>
      <vt:lpstr>Symbol</vt:lpstr>
      <vt:lpstr>Times New Roman</vt:lpstr>
      <vt:lpstr>Wingdings</vt:lpstr>
      <vt:lpstr>MATTER</vt:lpstr>
      <vt:lpstr>2_Inhaltsfolie_Materie</vt:lpstr>
      <vt:lpstr>Inhaltsfolie_Materie</vt:lpstr>
      <vt:lpstr>1_Inhaltsfolie</vt:lpstr>
      <vt:lpstr>1_MATTER</vt:lpstr>
      <vt:lpstr>1_Inhaltsfolie_Materie</vt:lpstr>
      <vt:lpstr>2_MATTER</vt:lpstr>
      <vt:lpstr>Inhaltsfolie</vt:lpstr>
      <vt:lpstr>2_Inhaltsfolie</vt:lpstr>
      <vt:lpstr>Program Oriented Funding at Helmholtz:             Timeline                 and                              Milestones    GSI-Darmstadt &amp; Helmholtz Institute Jena,  Friedrich-Schiller University Jena</vt:lpstr>
      <vt:lpstr>PowerPoint-Präsentation</vt:lpstr>
      <vt:lpstr>Facts and Figures</vt:lpstr>
      <vt:lpstr>PowerPoint-Präsentation</vt:lpstr>
      <vt:lpstr>Funding of Helmholtz Centers – now</vt:lpstr>
      <vt:lpstr>Research Field Matter: Who We Are a powerful alliance of world-class laboratories </vt:lpstr>
      <vt:lpstr>Our challenging goal is the realization of FAIR 2028 and at the same time to perform high level research</vt:lpstr>
      <vt:lpstr>Helmholtz: Program Oriented Funding (POF)</vt:lpstr>
      <vt:lpstr>Program Structure   designed to address critical questions and capitalize on our facilities </vt:lpstr>
      <vt:lpstr>Program and Topic Structure (LK I: 272 Mio €/y; GSI 39 Mio €/y)  designed to address critical questions and capitalize on our facilities </vt:lpstr>
      <vt:lpstr>GSI within Helmholtz‘s Program Oriented Funding</vt:lpstr>
      <vt:lpstr>Evaluation of Research   Matter drives a research program (LK I) at the frontier of science and operates top class facilities (LK II) for enabling the research program  and serving a large interdisciplinary and international user community.  </vt:lpstr>
      <vt:lpstr>Evaluation of the Facilities and Operation  (LKII: 321 Mio €/y; GSI: 32.2 Mio €/y) Matter drives a research program (LK I) at the frontier of science and operates top class facilities (LK II) for enabling the research program  and serving a large interdisciplinary and international user community.  </vt:lpstr>
      <vt:lpstr>General Remark: GSI Milestones of POF IV subject of evaluation for POF V</vt:lpstr>
      <vt:lpstr>Milestones: Defined for the research topics as well as for the facility operation</vt:lpstr>
      <vt:lpstr>Let`s get more specific on POF V</vt:lpstr>
      <vt:lpstr>   Roadmap Towards POF V</vt:lpstr>
      <vt:lpstr>Very important: Are there any new topics?</vt:lpstr>
      <vt:lpstr>PowerPoint-Präsentation</vt:lpstr>
      <vt:lpstr>MT???: Frontiers in Optical Science and Technology</vt:lpstr>
      <vt:lpstr>PowerPoint-Präsentation</vt:lpstr>
      <vt:lpstr>Bericht vom Treffen der PoF-Arbeitsgruppen </vt:lpstr>
      <vt:lpstr>Bericht vom Treffen der PoF-Arbeitsgruppen </vt:lpstr>
      <vt:lpstr>Report from the PoF working groups</vt:lpstr>
      <vt:lpstr>PowerPoint-Präsentation</vt:lpstr>
      <vt:lpstr>PowerPoint-Präsentation</vt:lpstr>
      <vt:lpstr>PowerPoint-Präsentation</vt:lpstr>
      <vt:lpstr>Conclusion and Summary</vt:lpstr>
      <vt:lpstr>ToDo</vt:lpstr>
      <vt:lpstr>PowerPoint-Präsentation</vt:lpstr>
      <vt:lpstr>Large Scale User Facilities for Photons, Neutrons, Ions, and High-Fields: cover all relevant parameter spaces</vt:lpstr>
      <vt:lpstr>Success Metrics and Performance Indicators  are established to track our progress </vt:lpstr>
      <vt:lpstr>Resources  Research (LK I): robust funding for an ambitious program </vt:lpstr>
      <vt:lpstr>PowerPoint-Präsentation</vt:lpstr>
      <vt:lpstr>Big point of discussion: cross cutting activities need to be financially supported</vt:lpstr>
      <vt:lpstr>Fusion Research ???</vt:lpstr>
      <vt:lpstr>GSI Helmholtzzentrum für Schwerionenforschung GmbH</vt:lpstr>
    </vt:vector>
  </TitlesOfParts>
  <Company>Helmholtz-Gemeinschaft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Roeder, Franziska</dc:creator>
  <cp:lastModifiedBy>Thomas Albert Bruno Stöhlker</cp:lastModifiedBy>
  <cp:revision>847</cp:revision>
  <cp:lastPrinted>2023-03-21T12:40:42Z</cp:lastPrinted>
  <dcterms:created xsi:type="dcterms:W3CDTF">2017-11-20T09:07:40Z</dcterms:created>
  <dcterms:modified xsi:type="dcterms:W3CDTF">2023-07-17T19:49:10Z</dcterms:modified>
</cp:coreProperties>
</file>