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01" r:id="rId2"/>
    <p:sldId id="603" r:id="rId3"/>
    <p:sldId id="604" r:id="rId4"/>
    <p:sldId id="618" r:id="rId5"/>
    <p:sldId id="619" r:id="rId6"/>
    <p:sldId id="620" r:id="rId7"/>
    <p:sldId id="621" r:id="rId8"/>
    <p:sldId id="635" r:id="rId9"/>
    <p:sldId id="636" r:id="rId10"/>
    <p:sldId id="637" r:id="rId11"/>
    <p:sldId id="638" r:id="rId12"/>
    <p:sldId id="639" r:id="rId13"/>
    <p:sldId id="627" r:id="rId14"/>
    <p:sldId id="634" r:id="rId15"/>
    <p:sldId id="623" r:id="rId16"/>
    <p:sldId id="624" r:id="rId17"/>
    <p:sldId id="625" r:id="rId18"/>
    <p:sldId id="626" r:id="rId19"/>
    <p:sldId id="622" r:id="rId20"/>
    <p:sldId id="605" r:id="rId21"/>
    <p:sldId id="606" r:id="rId22"/>
    <p:sldId id="607" r:id="rId23"/>
    <p:sldId id="608" r:id="rId24"/>
    <p:sldId id="609" r:id="rId25"/>
    <p:sldId id="610" r:id="rId26"/>
    <p:sldId id="611" r:id="rId27"/>
    <p:sldId id="612" r:id="rId28"/>
    <p:sldId id="613" r:id="rId29"/>
    <p:sldId id="614" r:id="rId30"/>
    <p:sldId id="615" r:id="rId31"/>
    <p:sldId id="616" r:id="rId32"/>
    <p:sldId id="588" r:id="rId33"/>
  </p:sldIdLst>
  <p:sldSz cx="9144000" cy="5143500" type="screen16x9"/>
  <p:notesSz cx="6889750" cy="1002188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fels, Yvonne Dr." initials="LYD" lastIdx="8" clrIdx="0"/>
  <p:cmAuthor id="2" name="frank.maas@icloud.com" initials="f" lastIdx="1" clrIdx="1"/>
  <p:cmAuthor id="3" name="frank.maas@icloud.com" initials="f [2]" lastIdx="1" clrIdx="2"/>
  <p:cmAuthor id="4" name="frank.maas@icloud.com" initials="f [3]" lastIdx="1" clrIdx="3"/>
  <p:cmAuthor id="5" name="frank.maas@icloud.com" initials="f [4]" lastIdx="1" clrIdx="4"/>
  <p:cmAuthor id="6" name="frank.maas@icloud.com" initials="f [5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551EF"/>
    <a:srgbClr val="D23D3D"/>
    <a:srgbClr val="92BD8D"/>
    <a:srgbClr val="ADADE7"/>
    <a:srgbClr val="FFC000"/>
    <a:srgbClr val="B3A2C7"/>
    <a:srgbClr val="FF9933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71552" autoAdjust="0"/>
  </p:normalViewPr>
  <p:slideViewPr>
    <p:cSldViewPr snapToGrid="0" snapToObjects="1">
      <p:cViewPr varScale="1">
        <p:scale>
          <a:sx n="78" d="100"/>
          <a:sy n="78" d="100"/>
        </p:scale>
        <p:origin x="1085" y="62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645" y="3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9" y="1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9" y="9519055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9" y="1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8020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4" tIns="46227" rIns="92454" bIns="4622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49"/>
          </a:xfrm>
          <a:prstGeom prst="rect">
            <a:avLst/>
          </a:prstGeom>
        </p:spPr>
        <p:txBody>
          <a:bodyPr vert="horz" lIns="92454" tIns="46227" rIns="92454" bIns="4622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9" y="9519055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26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26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77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38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7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15 Joint Scientif Council Meeting - Research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15 Joint Scientif Council Meeting - Research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15 Joint Scientif Council Meeting - Research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203502"/>
            <a:ext cx="5584535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82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5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04558A6-C6F7-B641-A640-AD4E6713C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5B18ECD6-07CA-8447-A867-07E633155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27476029-E254-4EA8-BC31-9945AEE031C0}" type="datetime1">
              <a:rPr lang="de-DE" smtClean="0"/>
              <a:t>19.07.2023</a:t>
            </a:fld>
            <a:endParaRPr lang="de-DE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2F6BC6C6-1502-DA44-BF3B-055BE983D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3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1573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15 Joint Scientif Council Meeting - Research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628019" TargetMode="External"/><Relationship Id="rId2" Type="http://schemas.openxmlformats.org/officeDocument/2006/relationships/hyperlink" Target="http://dx.doi.org/10.15120/GSI-2023-0064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pen-science@gsi.de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hyperlink" Target="https://indico.gsi.de/event/17498/" TargetMode="External"/><Relationship Id="rId4" Type="http://schemas.openxmlformats.org/officeDocument/2006/relationships/hyperlink" Target="https://www.gsi.de/work/forschung/open-scien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308" y="2772276"/>
            <a:ext cx="6617109" cy="584900"/>
          </a:xfrm>
        </p:spPr>
        <p:txBody>
          <a:bodyPr/>
          <a:lstStyle/>
          <a:p>
            <a:r>
              <a:rPr lang="en-GB" sz="1800" dirty="0" smtClean="0"/>
              <a:t>Welcome to the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research retreat 203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Yvonne </a:t>
            </a:r>
            <a:r>
              <a:rPr lang="en-GB" dirty="0" smtClean="0"/>
              <a:t>Leifels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6617902" y="3599699"/>
            <a:ext cx="828647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1" name="Rahmen 70">
            <a:extLst>
              <a:ext uri="{FF2B5EF4-FFF2-40B4-BE49-F238E27FC236}">
                <a16:creationId xmlns:a16="http://schemas.microsoft.com/office/drawing/2014/main" id="{E3A203DA-79FF-8049-8616-931B3C04FB99}"/>
              </a:ext>
            </a:extLst>
          </p:cNvPr>
          <p:cNvSpPr/>
          <p:nvPr/>
        </p:nvSpPr>
        <p:spPr>
          <a:xfrm>
            <a:off x="0" y="2571749"/>
            <a:ext cx="9160552" cy="713384"/>
          </a:xfrm>
          <a:prstGeom prst="frame">
            <a:avLst>
              <a:gd name="adj1" fmla="val 2976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8C8C8BA-EA85-2146-BFCA-8419B3B53030}"/>
              </a:ext>
            </a:extLst>
          </p:cNvPr>
          <p:cNvSpPr/>
          <p:nvPr/>
        </p:nvSpPr>
        <p:spPr>
          <a:xfrm>
            <a:off x="1" y="2571749"/>
            <a:ext cx="1026918" cy="69652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Project phases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2883518" y="2606385"/>
            <a:ext cx="3679812" cy="18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Installation of Accelerator Components</a:t>
            </a:r>
            <a:endParaRPr lang="en-GB" sz="1200" dirty="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713E60CE-8FE6-4E4E-879A-B939ABF3E708}"/>
              </a:ext>
            </a:extLst>
          </p:cNvPr>
          <p:cNvSpPr/>
          <p:nvPr/>
        </p:nvSpPr>
        <p:spPr>
          <a:xfrm>
            <a:off x="4206120" y="2827669"/>
            <a:ext cx="2875760" cy="18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FAIR Hardware Commissioning</a:t>
            </a:r>
            <a:endParaRPr lang="en-GB" sz="1200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8D7F67D-95C9-8649-A8B2-BA5C162FBBE2}"/>
              </a:ext>
            </a:extLst>
          </p:cNvPr>
          <p:cNvSpPr/>
          <p:nvPr/>
        </p:nvSpPr>
        <p:spPr>
          <a:xfrm>
            <a:off x="5666084" y="3031989"/>
            <a:ext cx="3468912" cy="18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Beam Commissioning</a:t>
            </a:r>
            <a:r>
              <a:rPr lang="en-GB" sz="1200" dirty="0"/>
              <a:t>       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185547" y="1355188"/>
              <a:ext cx="2906979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739664" y="1357309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081880" y="1751907"/>
              <a:ext cx="391888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/>
              <a:t>Main </a:t>
            </a:r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28808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Update 2023 (proposal RED)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832767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3018301"/>
            <a:ext cx="769763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needed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800481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305208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596227" y="2839902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1" name="Gestreifter Pfeil nach rechts 10">
            <a:extLst>
              <a:ext uri="{FF2B5EF4-FFF2-40B4-BE49-F238E27FC236}">
                <a16:creationId xmlns:a16="http://schemas.microsoft.com/office/drawing/2014/main" id="{476E86E8-4DDE-7E36-0F10-D10A47E25589}"/>
              </a:ext>
            </a:extLst>
          </p:cNvPr>
          <p:cNvSpPr/>
          <p:nvPr/>
        </p:nvSpPr>
        <p:spPr>
          <a:xfrm>
            <a:off x="4796769" y="2983266"/>
            <a:ext cx="881914" cy="9552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1C7B382-5C2B-27EA-29FE-0E1FCC1EE5EB}"/>
              </a:ext>
            </a:extLst>
          </p:cNvPr>
          <p:cNvSpPr/>
          <p:nvPr/>
        </p:nvSpPr>
        <p:spPr>
          <a:xfrm>
            <a:off x="-17865" y="2026077"/>
            <a:ext cx="9160552" cy="325087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6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18C706E-E221-647F-396C-578258F8D159}"/>
              </a:ext>
            </a:extLst>
          </p:cNvPr>
          <p:cNvSpPr/>
          <p:nvPr/>
        </p:nvSpPr>
        <p:spPr>
          <a:xfrm>
            <a:off x="1100606" y="2090048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963696A-7857-241C-C390-44E3D51D661A}"/>
              </a:ext>
            </a:extLst>
          </p:cNvPr>
          <p:cNvSpPr/>
          <p:nvPr/>
        </p:nvSpPr>
        <p:spPr>
          <a:xfrm>
            <a:off x="5726341" y="2085321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C073842-10CB-A74C-575D-2B2EE3ABAC99}"/>
              </a:ext>
            </a:extLst>
          </p:cNvPr>
          <p:cNvSpPr/>
          <p:nvPr/>
        </p:nvSpPr>
        <p:spPr>
          <a:xfrm>
            <a:off x="6678103" y="2085321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US" sz="9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1532F23-318F-7CE5-6A62-7573F6F99E37}"/>
              </a:ext>
            </a:extLst>
          </p:cNvPr>
          <p:cNvSpPr/>
          <p:nvPr/>
        </p:nvSpPr>
        <p:spPr>
          <a:xfrm>
            <a:off x="-17856" y="2026078"/>
            <a:ext cx="1026910" cy="33551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tx1"/>
                </a:solidFill>
              </a:rPr>
              <a:t>Parasitic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physics</a:t>
            </a:r>
            <a:r>
              <a:rPr lang="de-DE" sz="800" dirty="0">
                <a:solidFill>
                  <a:schemeClr val="tx1"/>
                </a:solidFill>
              </a:rPr>
              <a:t> beam time/</a:t>
            </a:r>
            <a:r>
              <a:rPr lang="en-GB" sz="800" dirty="0">
                <a:solidFill>
                  <a:schemeClr val="tx1"/>
                </a:solidFill>
              </a:rPr>
              <a:t> days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DC5BD9E-9F2A-6E3D-2824-007D1A2379D4}"/>
              </a:ext>
            </a:extLst>
          </p:cNvPr>
          <p:cNvSpPr/>
          <p:nvPr/>
        </p:nvSpPr>
        <p:spPr>
          <a:xfrm>
            <a:off x="6183453" y="2081744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632C242-4E66-BA2E-41F7-2FB9A66021A1}"/>
              </a:ext>
            </a:extLst>
          </p:cNvPr>
          <p:cNvSpPr/>
          <p:nvPr/>
        </p:nvSpPr>
        <p:spPr>
          <a:xfrm>
            <a:off x="5731537" y="1606916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F179803-0015-E4E4-720A-7118CAF8C255}"/>
              </a:ext>
            </a:extLst>
          </p:cNvPr>
          <p:cNvSpPr/>
          <p:nvPr/>
        </p:nvSpPr>
        <p:spPr>
          <a:xfrm>
            <a:off x="6202815" y="1609496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33BEAD1-8D8E-1D10-E064-94CB0B65A51A}"/>
              </a:ext>
            </a:extLst>
          </p:cNvPr>
          <p:cNvSpPr/>
          <p:nvPr/>
        </p:nvSpPr>
        <p:spPr>
          <a:xfrm>
            <a:off x="6751312" y="1601497"/>
            <a:ext cx="603241" cy="1723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BA80A47-FC46-C992-69F0-7E060CF96525}"/>
              </a:ext>
            </a:extLst>
          </p:cNvPr>
          <p:cNvSpPr txBox="1"/>
          <p:nvPr/>
        </p:nvSpPr>
        <p:spPr>
          <a:xfrm>
            <a:off x="4180902" y="-39030"/>
            <a:ext cx="121014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3200" dirty="0" err="1">
                <a:solidFill>
                  <a:srgbClr val="FF0000"/>
                </a:solidFill>
              </a:rPr>
              <a:t>Draft</a:t>
            </a:r>
            <a:r>
              <a:rPr lang="de-DE" sz="3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1" name="Ring 30">
            <a:extLst>
              <a:ext uri="{FF2B5EF4-FFF2-40B4-BE49-F238E27FC236}">
                <a16:creationId xmlns:a16="http://schemas.microsoft.com/office/drawing/2014/main" id="{AEAEF0A4-14BA-9687-B656-624909F95E99}"/>
              </a:ext>
            </a:extLst>
          </p:cNvPr>
          <p:cNvSpPr/>
          <p:nvPr/>
        </p:nvSpPr>
        <p:spPr>
          <a:xfrm>
            <a:off x="4209115" y="699062"/>
            <a:ext cx="3790515" cy="1899373"/>
          </a:xfrm>
          <a:prstGeom prst="donut">
            <a:avLst>
              <a:gd name="adj" fmla="val 3605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3CEE9B-4592-1676-E061-4BB629502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57605AB-4420-F641-B03D-465FA1664E8B}"/>
              </a:ext>
            </a:extLst>
          </p:cNvPr>
          <p:cNvSpPr txBox="1"/>
          <p:nvPr/>
        </p:nvSpPr>
        <p:spPr>
          <a:xfrm rot="20115231">
            <a:off x="19602" y="3950821"/>
            <a:ext cx="2605919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Last RED </a:t>
            </a:r>
            <a:r>
              <a:rPr lang="de-DE" dirty="0" err="1">
                <a:solidFill>
                  <a:srgbClr val="FF0000"/>
                </a:solidFill>
              </a:rPr>
              <a:t>retreat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6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6617902" y="3599699"/>
            <a:ext cx="828647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5666084" y="3351296"/>
              <a:ext cx="34689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185547" y="1355188"/>
              <a:ext cx="2906979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739664" y="1357309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081880" y="1751907"/>
              <a:ext cx="391888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644000" y="1939450"/>
            <a:ext cx="1892752" cy="124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*includes shared blocks with parallel FAIR com.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28808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Update 2023 (proposal RED)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769763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needed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800481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282945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499837" y="3023743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1" name="Gestreifter Pfeil nach rechts 10">
            <a:extLst>
              <a:ext uri="{FF2B5EF4-FFF2-40B4-BE49-F238E27FC236}">
                <a16:creationId xmlns:a16="http://schemas.microsoft.com/office/drawing/2014/main" id="{476E86E8-4DDE-7E36-0F10-D10A47E25589}"/>
              </a:ext>
            </a:extLst>
          </p:cNvPr>
          <p:cNvSpPr/>
          <p:nvPr/>
        </p:nvSpPr>
        <p:spPr>
          <a:xfrm>
            <a:off x="4796769" y="2736777"/>
            <a:ext cx="881914" cy="9552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6FD7FDA-5607-379E-E1D6-A37C83FC1BC4}"/>
              </a:ext>
            </a:extLst>
          </p:cNvPr>
          <p:cNvSpPr/>
          <p:nvPr/>
        </p:nvSpPr>
        <p:spPr>
          <a:xfrm>
            <a:off x="5950053" y="1598983"/>
            <a:ext cx="471775" cy="2051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120*</a:t>
            </a:r>
            <a:endParaRPr lang="en-US" sz="8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4745381-E2AD-05C5-54E5-31683A91335C}"/>
              </a:ext>
            </a:extLst>
          </p:cNvPr>
          <p:cNvSpPr/>
          <p:nvPr/>
        </p:nvSpPr>
        <p:spPr>
          <a:xfrm>
            <a:off x="6745788" y="1608469"/>
            <a:ext cx="490508" cy="1970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140*</a:t>
            </a:r>
            <a:endParaRPr lang="en-US" sz="800" dirty="0"/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C948C578-52F1-70BD-2935-345146201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0E06DE5-BEDC-2925-4F8D-84F5BFC9BE20}"/>
              </a:ext>
            </a:extLst>
          </p:cNvPr>
          <p:cNvSpPr txBox="1"/>
          <p:nvPr/>
        </p:nvSpPr>
        <p:spPr>
          <a:xfrm rot="20115231">
            <a:off x="19602" y="3950821"/>
            <a:ext cx="2605919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Last RED </a:t>
            </a:r>
            <a:r>
              <a:rPr lang="de-DE" dirty="0" err="1">
                <a:solidFill>
                  <a:srgbClr val="FF0000"/>
                </a:solidFill>
              </a:rPr>
              <a:t>retreat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1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12197" y="1116601"/>
            <a:ext cx="49188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140+30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925912" y="1117089"/>
            <a:ext cx="274204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4365298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b="1"/>
            </a:lvl1pPr>
          </a:lstStyle>
          <a:p>
            <a:r>
              <a:rPr lang="en-GB" dirty="0"/>
              <a:t>DRAFT (fire protection renovation EH)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12197" y="1611643"/>
            <a:ext cx="491885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100+30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937431" y="1608788"/>
            <a:ext cx="272830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724019" y="1598921"/>
            <a:ext cx="340036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61E422DC-3002-CA9B-74FB-2C68BACDE92A}"/>
              </a:ext>
            </a:extLst>
          </p:cNvPr>
          <p:cNvSpPr/>
          <p:nvPr/>
        </p:nvSpPr>
        <p:spPr>
          <a:xfrm>
            <a:off x="2466425" y="1083830"/>
            <a:ext cx="344940" cy="76070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96927DC8-BB00-AB08-6E90-38C5835DBB46}"/>
              </a:ext>
            </a:extLst>
          </p:cNvPr>
          <p:cNvSpPr/>
          <p:nvPr/>
        </p:nvSpPr>
        <p:spPr>
          <a:xfrm>
            <a:off x="4907558" y="1080030"/>
            <a:ext cx="318231" cy="7592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786FDCEF-F0EA-A4DF-DDE2-D7D7D8A2266A}"/>
              </a:ext>
            </a:extLst>
          </p:cNvPr>
          <p:cNvSpPr txBox="1"/>
          <p:nvPr/>
        </p:nvSpPr>
        <p:spPr>
          <a:xfrm>
            <a:off x="3185526" y="1929211"/>
            <a:ext cx="133241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7030A0"/>
                </a:solidFill>
              </a:rPr>
              <a:t>engineering-runs</a:t>
            </a:r>
          </a:p>
        </p:txBody>
      </p:sp>
      <p:cxnSp>
        <p:nvCxnSpPr>
          <p:cNvPr id="100" name="Gewinkelte Verbindung 22">
            <a:extLst>
              <a:ext uri="{FF2B5EF4-FFF2-40B4-BE49-F238E27FC236}">
                <a16:creationId xmlns:a16="http://schemas.microsoft.com/office/drawing/2014/main" id="{9776F756-11F2-2168-6581-CF62F6425455}"/>
              </a:ext>
            </a:extLst>
          </p:cNvPr>
          <p:cNvCxnSpPr>
            <a:stCxn id="99" idx="3"/>
            <a:endCxn id="98" idx="2"/>
          </p:cNvCxnSpPr>
          <p:nvPr/>
        </p:nvCxnSpPr>
        <p:spPr>
          <a:xfrm flipV="1">
            <a:off x="4517942" y="1839270"/>
            <a:ext cx="548732" cy="228441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25">
            <a:extLst>
              <a:ext uri="{FF2B5EF4-FFF2-40B4-BE49-F238E27FC236}">
                <a16:creationId xmlns:a16="http://schemas.microsoft.com/office/drawing/2014/main" id="{12CD4011-0D39-348E-A339-D7A436F91779}"/>
              </a:ext>
            </a:extLst>
          </p:cNvPr>
          <p:cNvCxnSpPr>
            <a:stCxn id="99" idx="1"/>
            <a:endCxn id="97" idx="2"/>
          </p:cNvCxnSpPr>
          <p:nvPr/>
        </p:nvCxnSpPr>
        <p:spPr>
          <a:xfrm rot="10800000">
            <a:off x="2638896" y="1844539"/>
            <a:ext cx="546631" cy="22317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6190079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260302" y="1939450"/>
            <a:ext cx="876217" cy="252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to fail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357252" y="1111410"/>
            <a:ext cx="2727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351813" y="1610935"/>
            <a:ext cx="278151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sz="700" dirty="0"/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4331287" y="1115168"/>
            <a:ext cx="557086" cy="667651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endParaRPr lang="de-DE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</a:t>
            </a:r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renovation</a:t>
            </a:r>
            <a:endParaRPr lang="de-DE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20791571">
            <a:off x="2166894" y="3350391"/>
            <a:ext cx="92463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</a:rPr>
              <a:t>now </a:t>
            </a:r>
          </a:p>
          <a:p>
            <a:pPr algn="l"/>
            <a:r>
              <a:rPr lang="en-US" sz="900" dirty="0">
                <a:solidFill>
                  <a:schemeClr val="bg1"/>
                </a:solidFill>
              </a:rPr>
              <a:t>included</a:t>
            </a:r>
          </a:p>
        </p:txBody>
      </p:sp>
      <p:sp>
        <p:nvSpPr>
          <p:cNvPr id="108" name="Textfeld 107"/>
          <p:cNvSpPr txBox="1"/>
          <p:nvPr/>
        </p:nvSpPr>
        <p:spPr>
          <a:xfrm rot="3012809">
            <a:off x="1764618" y="3605452"/>
            <a:ext cx="76276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</a:rPr>
              <a:t>still </a:t>
            </a:r>
          </a:p>
          <a:p>
            <a:pPr algn="l"/>
            <a:r>
              <a:rPr lang="en-US" sz="800" dirty="0">
                <a:solidFill>
                  <a:schemeClr val="bg1"/>
                </a:solidFill>
              </a:rPr>
              <a:t>missing</a:t>
            </a: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925CF88-96EE-5C1F-629E-14826EADE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189869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Timeline </a:t>
            </a:r>
            <a:r>
              <a:rPr lang="de-DE" dirty="0" err="1" smtClean="0"/>
              <a:t>for</a:t>
            </a:r>
            <a:r>
              <a:rPr lang="de-DE" dirty="0" smtClean="0"/>
              <a:t> FAIR 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535" y="1023578"/>
            <a:ext cx="9182484" cy="3411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638" y="1337187"/>
            <a:ext cx="160819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Towards</a:t>
            </a:r>
            <a:r>
              <a:rPr lang="de-DE" dirty="0" smtClean="0"/>
              <a:t> MSV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645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GSI / FAIR in POF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94" y="666716"/>
            <a:ext cx="7411947" cy="4296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36" y="4385187"/>
            <a:ext cx="1992853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cw-linac</a:t>
            </a:r>
            <a:endParaRPr lang="de-DE" dirty="0" smtClean="0"/>
          </a:p>
        </p:txBody>
      </p:sp>
      <p:sp>
        <p:nvSpPr>
          <p:cNvPr id="9" name="Oval 8"/>
          <p:cNvSpPr/>
          <p:nvPr/>
        </p:nvSpPr>
        <p:spPr>
          <a:xfrm rot="399388">
            <a:off x="3131673" y="2010634"/>
            <a:ext cx="501166" cy="485063"/>
          </a:xfrm>
          <a:prstGeom prst="ellipse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 rot="16200000">
            <a:off x="1009518" y="3266178"/>
            <a:ext cx="644764" cy="2663797"/>
          </a:xfrm>
          <a:prstGeom prst="ellipse">
            <a:avLst/>
          </a:prstGeom>
          <a:solidFill>
            <a:srgbClr val="FFC000">
              <a:alpha val="3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4002190" y="2930015"/>
            <a:ext cx="79169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PANDA</a:t>
            </a:r>
            <a:endParaRPr lang="de-DE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(S)FRS Operating Team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285139" y="1074429"/>
            <a:ext cx="4139381" cy="331075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(S)FRS Scientific Department</a:t>
            </a:r>
          </a:p>
          <a:p>
            <a:r>
              <a:rPr lang="de-DE" sz="900" dirty="0" smtClean="0">
                <a:solidFill>
                  <a:schemeClr val="tx1"/>
                </a:solidFill>
              </a:rPr>
              <a:t>Head: </a:t>
            </a:r>
            <a:r>
              <a:rPr lang="de-DE" sz="900" dirty="0" err="1" smtClean="0">
                <a:solidFill>
                  <a:schemeClr val="tx1"/>
                </a:solidFill>
              </a:rPr>
              <a:t>Physics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group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leader</a:t>
            </a:r>
            <a:endParaRPr lang="de-DE" sz="900" dirty="0" smtClean="0">
              <a:solidFill>
                <a:schemeClr val="tx1"/>
              </a:solidFill>
            </a:endParaRPr>
          </a:p>
          <a:p>
            <a:r>
              <a:rPr lang="de-DE" sz="900" dirty="0" smtClean="0">
                <a:solidFill>
                  <a:schemeClr val="tx1"/>
                </a:solidFill>
              </a:rPr>
              <a:t>Tasks &amp; </a:t>
            </a:r>
            <a:r>
              <a:rPr lang="de-DE" sz="900" dirty="0" err="1" smtClean="0">
                <a:solidFill>
                  <a:schemeClr val="tx1"/>
                </a:solidFill>
              </a:rPr>
              <a:t>Responsibilties</a:t>
            </a:r>
            <a:r>
              <a:rPr lang="de-DE" sz="900" dirty="0" smtClean="0">
                <a:solidFill>
                  <a:schemeClr val="tx1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solidFill>
                  <a:schemeClr val="tx1"/>
                </a:solidFill>
              </a:rPr>
              <a:t>Experiment &amp; </a:t>
            </a:r>
            <a:r>
              <a:rPr lang="de-DE" sz="900" dirty="0" err="1" smtClean="0">
                <a:solidFill>
                  <a:schemeClr val="tx1"/>
                </a:solidFill>
              </a:rPr>
              <a:t>Direct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experiment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support</a:t>
            </a:r>
            <a:endParaRPr lang="de-DE" sz="9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solidFill>
                  <a:schemeClr val="tx1"/>
                </a:solidFill>
              </a:rPr>
              <a:t>Design, </a:t>
            </a:r>
            <a:r>
              <a:rPr lang="de-DE" sz="900" dirty="0" err="1" smtClean="0">
                <a:solidFill>
                  <a:schemeClr val="tx1"/>
                </a:solidFill>
              </a:rPr>
              <a:t>production</a:t>
            </a:r>
            <a:r>
              <a:rPr lang="de-DE" sz="900" dirty="0" smtClean="0">
                <a:solidFill>
                  <a:schemeClr val="tx1"/>
                </a:solidFill>
              </a:rPr>
              <a:t>/</a:t>
            </a:r>
            <a:r>
              <a:rPr lang="de-DE" sz="900" dirty="0" err="1" smtClean="0">
                <a:solidFill>
                  <a:schemeClr val="tx1"/>
                </a:solidFill>
              </a:rPr>
              <a:t>installation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of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experiment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specific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equipment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900" dirty="0" err="1" smtClean="0">
                <a:solidFill>
                  <a:schemeClr val="tx1"/>
                </a:solidFill>
              </a:rPr>
              <a:t>experiment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simulations</a:t>
            </a:r>
            <a:r>
              <a:rPr lang="de-DE" sz="900" dirty="0" smtClean="0">
                <a:solidFill>
                  <a:schemeClr val="tx1"/>
                </a:solidFill>
              </a:rPr>
              <a:t>, </a:t>
            </a:r>
            <a:r>
              <a:rPr lang="de-DE" sz="900" dirty="0" err="1" smtClean="0">
                <a:solidFill>
                  <a:schemeClr val="tx1"/>
                </a:solidFill>
              </a:rPr>
              <a:t>concepts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for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new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ion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optical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modes</a:t>
            </a:r>
            <a:endParaRPr lang="de-DE" sz="9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900" dirty="0" err="1" smtClean="0">
                <a:solidFill>
                  <a:schemeClr val="tx1"/>
                </a:solidFill>
              </a:rPr>
              <a:t>interface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for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demands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of</a:t>
            </a:r>
            <a:r>
              <a:rPr lang="de-DE" sz="900" dirty="0" smtClean="0">
                <a:solidFill>
                  <a:schemeClr val="tx1"/>
                </a:solidFill>
              </a:rPr>
              <a:t> NUSTAR </a:t>
            </a:r>
            <a:r>
              <a:rPr lang="de-DE" sz="900" dirty="0" err="1" smtClean="0">
                <a:solidFill>
                  <a:schemeClr val="tx1"/>
                </a:solidFill>
              </a:rPr>
              <a:t>collaboration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900" dirty="0" err="1" smtClean="0">
                <a:solidFill>
                  <a:schemeClr val="tx1"/>
                </a:solidFill>
              </a:rPr>
              <a:t>coordination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of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external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support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by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experiment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groups</a:t>
            </a:r>
            <a:r>
              <a:rPr lang="de-DE" sz="900" dirty="0" smtClean="0">
                <a:solidFill>
                  <a:schemeClr val="tx1"/>
                </a:solidFill>
              </a:rPr>
              <a:t> at </a:t>
            </a:r>
            <a:r>
              <a:rPr lang="de-DE" sz="900" dirty="0" err="1" smtClean="0">
                <a:solidFill>
                  <a:schemeClr val="tx1"/>
                </a:solidFill>
              </a:rPr>
              <a:t>the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spectrometer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facilities</a:t>
            </a:r>
            <a:endParaRPr lang="de-DE" sz="9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900" dirty="0" err="1" smtClean="0">
                <a:solidFill>
                  <a:schemeClr val="tx1"/>
                </a:solidFill>
              </a:rPr>
              <a:t>specialiced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analysis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support</a:t>
            </a:r>
            <a:endParaRPr lang="de-DE" sz="9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900" dirty="0" err="1" smtClean="0">
                <a:solidFill>
                  <a:schemeClr val="tx1"/>
                </a:solidFill>
              </a:rPr>
              <a:t>detector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developments</a:t>
            </a:r>
            <a:endParaRPr lang="de-DE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err="1" smtClean="0">
                <a:solidFill>
                  <a:schemeClr val="tx1"/>
                </a:solidFill>
              </a:rPr>
              <a:t>Own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scientific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programm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900" dirty="0" err="1" smtClean="0">
                <a:solidFill>
                  <a:schemeClr val="tx1"/>
                </a:solidFill>
              </a:rPr>
              <a:t>Personnel</a:t>
            </a:r>
            <a:r>
              <a:rPr lang="de-DE" sz="9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de-DE" sz="900" dirty="0" smtClean="0">
                <a:solidFill>
                  <a:schemeClr val="tx1"/>
                </a:solidFill>
              </a:rPr>
              <a:t>variable, </a:t>
            </a:r>
            <a:r>
              <a:rPr lang="de-DE" sz="900" dirty="0" err="1" smtClean="0">
                <a:solidFill>
                  <a:schemeClr val="tx1"/>
                </a:solidFill>
              </a:rPr>
              <a:t>depending</a:t>
            </a:r>
            <a:r>
              <a:rPr lang="de-DE" sz="900" dirty="0" smtClean="0">
                <a:solidFill>
                  <a:schemeClr val="tx1"/>
                </a:solidFill>
              </a:rPr>
              <a:t> on experimental </a:t>
            </a:r>
            <a:r>
              <a:rPr lang="de-DE" sz="900" dirty="0" err="1" smtClean="0">
                <a:solidFill>
                  <a:schemeClr val="tx1"/>
                </a:solidFill>
              </a:rPr>
              <a:t>program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with</a:t>
            </a:r>
            <a:r>
              <a:rPr lang="de-DE" sz="900" dirty="0" smtClean="0">
                <a:solidFill>
                  <a:schemeClr val="tx1"/>
                </a:solidFill>
              </a:rPr>
              <a:t> a high </a:t>
            </a:r>
            <a:r>
              <a:rPr lang="de-DE" sz="900" dirty="0" err="1" smtClean="0">
                <a:solidFill>
                  <a:schemeClr val="tx1"/>
                </a:solidFill>
              </a:rPr>
              <a:t>fraction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of</a:t>
            </a:r>
            <a:r>
              <a:rPr lang="de-DE" sz="900" dirty="0" smtClean="0">
                <a:solidFill>
                  <a:schemeClr val="tx1"/>
                </a:solidFill>
              </a:rPr>
              <a:t> non-permanent </a:t>
            </a:r>
            <a:r>
              <a:rPr lang="de-DE" sz="900" dirty="0" err="1" smtClean="0">
                <a:solidFill>
                  <a:schemeClr val="tx1"/>
                </a:solidFill>
              </a:rPr>
              <a:t>staff</a:t>
            </a:r>
            <a:r>
              <a:rPr lang="de-DE" sz="900" dirty="0" smtClean="0">
                <a:solidFill>
                  <a:schemeClr val="tx1"/>
                </a:solidFill>
              </a:rPr>
              <a:t>, </a:t>
            </a:r>
            <a:r>
              <a:rPr lang="de-DE" sz="900" dirty="0" err="1" smtClean="0">
                <a:solidFill>
                  <a:schemeClr val="tx1"/>
                </a:solidFill>
              </a:rPr>
              <a:t>including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contributed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staff</a:t>
            </a:r>
            <a:endParaRPr lang="de-DE" sz="9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3732" y="1074429"/>
            <a:ext cx="4139381" cy="33107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Technical </a:t>
            </a:r>
            <a:r>
              <a:rPr lang="de-DE" sz="1200" b="1" dirty="0">
                <a:solidFill>
                  <a:schemeClr val="tx1"/>
                </a:solidFill>
              </a:rPr>
              <a:t>D</a:t>
            </a:r>
            <a:r>
              <a:rPr lang="de-DE" sz="1200" b="1" dirty="0" smtClean="0">
                <a:solidFill>
                  <a:schemeClr val="tx1"/>
                </a:solidFill>
              </a:rPr>
              <a:t>epartment</a:t>
            </a:r>
          </a:p>
          <a:p>
            <a:r>
              <a:rPr lang="de-DE" sz="900" dirty="0" smtClean="0">
                <a:solidFill>
                  <a:schemeClr val="tx1"/>
                </a:solidFill>
              </a:rPr>
              <a:t>Head: Department </a:t>
            </a:r>
            <a:r>
              <a:rPr lang="de-DE" sz="900" dirty="0" err="1" smtClean="0">
                <a:solidFill>
                  <a:schemeClr val="tx1"/>
                </a:solidFill>
              </a:rPr>
              <a:t>head</a:t>
            </a:r>
            <a:r>
              <a:rPr lang="de-DE" sz="900" dirty="0" smtClean="0">
                <a:solidFill>
                  <a:schemeClr val="tx1"/>
                </a:solidFill>
              </a:rPr>
              <a:t> at GSI</a:t>
            </a:r>
          </a:p>
          <a:p>
            <a:r>
              <a:rPr lang="en-US" sz="900" dirty="0">
                <a:solidFill>
                  <a:schemeClr val="tx1"/>
                </a:solidFill>
              </a:rPr>
              <a:t>Tasks &amp; Responsibilities: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m</a:t>
            </a:r>
            <a:r>
              <a:rPr lang="en-US" sz="900" dirty="0" smtClean="0">
                <a:solidFill>
                  <a:schemeClr val="tx1"/>
                </a:solidFill>
              </a:rPr>
              <a:t>aintenance </a:t>
            </a:r>
            <a:r>
              <a:rPr lang="en-US" sz="900" dirty="0">
                <a:solidFill>
                  <a:schemeClr val="tx1"/>
                </a:solidFill>
              </a:rPr>
              <a:t>of FRS/Super-FRS standard components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m</a:t>
            </a:r>
            <a:r>
              <a:rPr lang="en-US" sz="900" dirty="0" smtClean="0">
                <a:solidFill>
                  <a:schemeClr val="tx1"/>
                </a:solidFill>
              </a:rPr>
              <a:t>aintenance</a:t>
            </a:r>
            <a:r>
              <a:rPr lang="en-US" sz="900" dirty="0">
                <a:solidFill>
                  <a:schemeClr val="tx1"/>
                </a:solidFill>
              </a:rPr>
              <a:t>, Operation and Development of radiation areas (hot-cell, robots, target area)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</a:t>
            </a:r>
            <a:r>
              <a:rPr lang="en-US" sz="900" dirty="0" smtClean="0">
                <a:solidFill>
                  <a:schemeClr val="tx1"/>
                </a:solidFill>
              </a:rPr>
              <a:t>upport </a:t>
            </a:r>
            <a:r>
              <a:rPr lang="en-US" sz="900" dirty="0">
                <a:solidFill>
                  <a:schemeClr val="tx1"/>
                </a:solidFill>
              </a:rPr>
              <a:t>for experiments 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</a:t>
            </a:r>
            <a:r>
              <a:rPr lang="en-US" sz="900" dirty="0" smtClean="0">
                <a:solidFill>
                  <a:schemeClr val="tx1"/>
                </a:solidFill>
              </a:rPr>
              <a:t>daptation </a:t>
            </a:r>
            <a:r>
              <a:rPr lang="en-US" sz="900" dirty="0">
                <a:solidFill>
                  <a:schemeClr val="tx1"/>
                </a:solidFill>
              </a:rPr>
              <a:t>of specialized components/R&amp;D results into standard operation (potentially own contribution to experiments) 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o</a:t>
            </a:r>
            <a:r>
              <a:rPr lang="en-US" sz="900" dirty="0" smtClean="0">
                <a:solidFill>
                  <a:schemeClr val="tx1"/>
                </a:solidFill>
              </a:rPr>
              <a:t>peration </a:t>
            </a:r>
            <a:r>
              <a:rPr lang="en-US" sz="900" dirty="0">
                <a:solidFill>
                  <a:schemeClr val="tx1"/>
                </a:solidFill>
              </a:rPr>
              <a:t>of FRS/Super-FRS standard </a:t>
            </a:r>
            <a:r>
              <a:rPr lang="en-US" sz="900" dirty="0" smtClean="0">
                <a:solidFill>
                  <a:schemeClr val="tx1"/>
                </a:solidFill>
              </a:rPr>
              <a:t>components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solidFill>
                  <a:schemeClr val="tx1"/>
                </a:solidFill>
              </a:rPr>
              <a:t>m</a:t>
            </a:r>
            <a:r>
              <a:rPr lang="en-US" sz="900" dirty="0" err="1" smtClean="0">
                <a:solidFill>
                  <a:schemeClr val="tx1"/>
                </a:solidFill>
              </a:rPr>
              <a:t>ake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„CDRs“ for ion optics available   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t</a:t>
            </a:r>
            <a:r>
              <a:rPr lang="en-US" sz="900" dirty="0" smtClean="0">
                <a:solidFill>
                  <a:schemeClr val="tx1"/>
                </a:solidFill>
              </a:rPr>
              <a:t>echnical/engineering </a:t>
            </a:r>
            <a:r>
              <a:rPr lang="en-US" sz="900" dirty="0">
                <a:solidFill>
                  <a:schemeClr val="tx1"/>
                </a:solidFill>
              </a:rPr>
              <a:t>prone Improvements 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IT </a:t>
            </a:r>
            <a:r>
              <a:rPr lang="en-US" sz="900" dirty="0">
                <a:solidFill>
                  <a:schemeClr val="tx1"/>
                </a:solidFill>
              </a:rPr>
              <a:t>frontend (Controls, Storage, Network, Time distribution systems, Standard software)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Co-ordination </a:t>
            </a:r>
            <a:r>
              <a:rPr lang="en-US" sz="900" dirty="0">
                <a:solidFill>
                  <a:schemeClr val="tx1"/>
                </a:solidFill>
              </a:rPr>
              <a:t>and enabling support (Training, Qualification) for ACC operators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Co-ordination </a:t>
            </a:r>
            <a:r>
              <a:rPr lang="en-US" sz="900" dirty="0">
                <a:solidFill>
                  <a:schemeClr val="tx1"/>
                </a:solidFill>
              </a:rPr>
              <a:t>of laboratory infrastructure support (</a:t>
            </a:r>
            <a:r>
              <a:rPr lang="en-US" sz="900" dirty="0" err="1">
                <a:solidFill>
                  <a:schemeClr val="tx1"/>
                </a:solidFill>
              </a:rPr>
              <a:t>Cryo</a:t>
            </a:r>
            <a:r>
              <a:rPr lang="en-US" sz="900" dirty="0">
                <a:solidFill>
                  <a:schemeClr val="tx1"/>
                </a:solidFill>
              </a:rPr>
              <a:t>, Magnets, Vacuum, Controls,  </a:t>
            </a:r>
            <a:r>
              <a:rPr lang="en-US" sz="900" dirty="0" err="1">
                <a:solidFill>
                  <a:schemeClr val="tx1"/>
                </a:solidFill>
              </a:rPr>
              <a:t>Transport&amp;Installation</a:t>
            </a:r>
            <a:r>
              <a:rPr lang="en-US" sz="900" dirty="0">
                <a:solidFill>
                  <a:schemeClr val="tx1"/>
                </a:solidFill>
              </a:rPr>
              <a:t>, Engineering,  … , but also </a:t>
            </a:r>
            <a:r>
              <a:rPr lang="en-US" sz="900" dirty="0" err="1">
                <a:solidFill>
                  <a:schemeClr val="tx1"/>
                </a:solidFill>
              </a:rPr>
              <a:t>Detlab</a:t>
            </a:r>
            <a:r>
              <a:rPr lang="en-US" sz="900" dirty="0">
                <a:solidFill>
                  <a:schemeClr val="tx1"/>
                </a:solidFill>
              </a:rPr>
              <a:t> / EE for detector maintenance)</a:t>
            </a:r>
            <a:endParaRPr lang="de-DE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Technology </a:t>
            </a:r>
            <a:r>
              <a:rPr lang="en-US" sz="900" dirty="0">
                <a:solidFill>
                  <a:schemeClr val="tx1"/>
                </a:solidFill>
              </a:rPr>
              <a:t>developments (materials, new separator </a:t>
            </a:r>
            <a:r>
              <a:rPr lang="en-US" sz="900" dirty="0" smtClean="0">
                <a:solidFill>
                  <a:schemeClr val="tx1"/>
                </a:solidFill>
              </a:rPr>
              <a:t>concepts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Personnel: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engineers, technicians and  80/20 physicists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139" y="3274142"/>
            <a:ext cx="8617974" cy="15043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520000"/>
            <a:r>
              <a:rPr lang="de-DE" sz="1200" b="1" dirty="0" smtClean="0">
                <a:solidFill>
                  <a:schemeClr val="tx1"/>
                </a:solidFill>
              </a:rPr>
              <a:t>Operating </a:t>
            </a:r>
            <a:r>
              <a:rPr lang="de-DE" sz="1200" b="1" dirty="0" err="1" smtClean="0">
                <a:solidFill>
                  <a:schemeClr val="tx1"/>
                </a:solidFill>
              </a:rPr>
              <a:t>team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formed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from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the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two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departments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endParaRPr lang="de-DE" sz="1200" b="1" dirty="0" smtClean="0">
              <a:solidFill>
                <a:schemeClr val="tx1"/>
              </a:solidFill>
            </a:endParaRPr>
          </a:p>
          <a:p>
            <a:pPr marL="2520000"/>
            <a:r>
              <a:rPr lang="de-DE" sz="900" dirty="0" smtClean="0">
                <a:solidFill>
                  <a:schemeClr val="tx1"/>
                </a:solidFill>
              </a:rPr>
              <a:t>Head: Task </a:t>
            </a:r>
            <a:r>
              <a:rPr lang="de-DE" sz="900" dirty="0" err="1" smtClean="0">
                <a:solidFill>
                  <a:schemeClr val="tx1"/>
                </a:solidFill>
              </a:rPr>
              <a:t>force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leader</a:t>
            </a:r>
            <a:endParaRPr lang="de-DE" sz="900" dirty="0">
              <a:solidFill>
                <a:schemeClr val="tx1"/>
              </a:solidFill>
            </a:endParaRPr>
          </a:p>
          <a:p>
            <a:pPr marL="2520000"/>
            <a:r>
              <a:rPr lang="en-US" sz="900" dirty="0">
                <a:solidFill>
                  <a:schemeClr val="tx1"/>
                </a:solidFill>
              </a:rPr>
              <a:t>Tasks &amp; Responsibilities:</a:t>
            </a:r>
            <a:endParaRPr lang="de-DE" sz="900" dirty="0">
              <a:solidFill>
                <a:schemeClr val="tx1"/>
              </a:solidFill>
            </a:endParaRPr>
          </a:p>
          <a:p>
            <a:pPr marL="252000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Operation </a:t>
            </a:r>
            <a:endParaRPr lang="de-DE" sz="900" dirty="0">
              <a:solidFill>
                <a:schemeClr val="tx1"/>
              </a:solidFill>
            </a:endParaRPr>
          </a:p>
          <a:p>
            <a:pPr marL="252000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Lessons </a:t>
            </a:r>
            <a:r>
              <a:rPr lang="en-US" sz="900" dirty="0">
                <a:solidFill>
                  <a:schemeClr val="tx1"/>
                </a:solidFill>
              </a:rPr>
              <a:t>learned list</a:t>
            </a:r>
            <a:endParaRPr lang="de-DE" sz="900" dirty="0">
              <a:solidFill>
                <a:schemeClr val="tx1"/>
              </a:solidFill>
            </a:endParaRPr>
          </a:p>
          <a:p>
            <a:pPr marL="252000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Beam </a:t>
            </a:r>
            <a:r>
              <a:rPr lang="en-US" sz="900" dirty="0">
                <a:solidFill>
                  <a:schemeClr val="tx1"/>
                </a:solidFill>
              </a:rPr>
              <a:t>data </a:t>
            </a:r>
            <a:r>
              <a:rPr lang="en-US" sz="900" dirty="0" smtClean="0">
                <a:solidFill>
                  <a:schemeClr val="tx1"/>
                </a:solidFill>
              </a:rPr>
              <a:t>base</a:t>
            </a:r>
          </a:p>
          <a:p>
            <a:pPr marL="252000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List </a:t>
            </a:r>
            <a:r>
              <a:rPr lang="en-US" sz="900" dirty="0">
                <a:solidFill>
                  <a:schemeClr val="tx1"/>
                </a:solidFill>
              </a:rPr>
              <a:t>of available modes</a:t>
            </a:r>
            <a:endParaRPr lang="de-DE" sz="900" dirty="0">
              <a:solidFill>
                <a:schemeClr val="tx1"/>
              </a:solidFill>
            </a:endParaRPr>
          </a:p>
          <a:p>
            <a:pPr marL="252000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co-ordination </a:t>
            </a:r>
            <a:r>
              <a:rPr lang="en-US" sz="900" dirty="0">
                <a:solidFill>
                  <a:schemeClr val="tx1"/>
                </a:solidFill>
              </a:rPr>
              <a:t>of external beam-teams and training</a:t>
            </a:r>
            <a:endParaRPr lang="de-DE" sz="900" dirty="0">
              <a:solidFill>
                <a:schemeClr val="tx1"/>
              </a:solidFill>
            </a:endParaRPr>
          </a:p>
          <a:p>
            <a:pPr marL="252000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c</a:t>
            </a:r>
            <a:r>
              <a:rPr lang="en-US" sz="900" dirty="0" smtClean="0">
                <a:solidFill>
                  <a:schemeClr val="tx1"/>
                </a:solidFill>
              </a:rPr>
              <a:t>o-ordination </a:t>
            </a:r>
            <a:r>
              <a:rPr lang="en-US" sz="900" dirty="0">
                <a:solidFill>
                  <a:schemeClr val="tx1"/>
                </a:solidFill>
              </a:rPr>
              <a:t>and enabling support (Training, Qualification) of ACC operators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(standard operations/daily base: centering beam, simple tuning tasks</a:t>
            </a:r>
            <a:r>
              <a:rPr lang="en-US" sz="900" dirty="0" smtClean="0">
                <a:solidFill>
                  <a:schemeClr val="tx1"/>
                </a:solidFill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2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NUSTAR </a:t>
            </a:r>
            <a:r>
              <a:rPr lang="de-DE" dirty="0" err="1" smtClean="0"/>
              <a:t>staff</a:t>
            </a:r>
            <a:r>
              <a:rPr lang="de-DE" dirty="0" smtClean="0"/>
              <a:t> at GSI in 2022: 41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,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guest</a:t>
            </a:r>
            <a:r>
              <a:rPr lang="de-DE" dirty="0" smtClean="0"/>
              <a:t> </a:t>
            </a:r>
            <a:r>
              <a:rPr lang="de-DE" dirty="0" err="1" smtClean="0"/>
              <a:t>scientists</a:t>
            </a:r>
            <a:endParaRPr lang="de-DE" dirty="0"/>
          </a:p>
          <a:p>
            <a:pPr marL="42862" indent="0">
              <a:buNone/>
            </a:pPr>
            <a:endParaRPr lang="de-DE" dirty="0" smtClean="0"/>
          </a:p>
          <a:p>
            <a:r>
              <a:rPr lang="de-DE" dirty="0" smtClean="0"/>
              <a:t>NUSTAR </a:t>
            </a:r>
            <a:r>
              <a:rPr lang="de-DE" dirty="0" err="1" smtClean="0"/>
              <a:t>staff</a:t>
            </a:r>
            <a:r>
              <a:rPr lang="de-DE" dirty="0" smtClean="0"/>
              <a:t> in </a:t>
            </a:r>
          </a:p>
          <a:p>
            <a:pPr lvl="1"/>
            <a:r>
              <a:rPr lang="de-DE" dirty="0" smtClean="0"/>
              <a:t>2028</a:t>
            </a:r>
          </a:p>
          <a:p>
            <a:pPr lvl="1"/>
            <a:r>
              <a:rPr lang="de-DE" dirty="0" smtClean="0"/>
              <a:t>LEB</a:t>
            </a:r>
          </a:p>
          <a:p>
            <a:pPr lvl="1"/>
            <a:r>
              <a:rPr lang="de-DE" dirty="0" smtClean="0"/>
              <a:t>Additional ring</a:t>
            </a:r>
          </a:p>
          <a:p>
            <a:pPr marL="342900" lvl="1" indent="0">
              <a:buNone/>
            </a:pPr>
            <a:endParaRPr lang="de-DE" dirty="0" smtClean="0"/>
          </a:p>
          <a:p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Bottom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have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defined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all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pillars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dirty="0" smtClean="0"/>
              <a:t>Top down</a:t>
            </a:r>
          </a:p>
          <a:p>
            <a:pPr lvl="1"/>
            <a:r>
              <a:rPr lang="de-DE" dirty="0" err="1" smtClean="0"/>
              <a:t>rescale</a:t>
            </a:r>
            <a:r>
              <a:rPr lang="de-DE" dirty="0" smtClean="0"/>
              <a:t> MSV </a:t>
            </a:r>
            <a:r>
              <a:rPr lang="de-DE" dirty="0" err="1" smtClean="0"/>
              <a:t>numbers</a:t>
            </a:r>
            <a:r>
              <a:rPr lang="de-DE" dirty="0" smtClean="0"/>
              <a:t> 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request</a:t>
            </a:r>
            <a:r>
              <a:rPr lang="de-DE" dirty="0" smtClean="0"/>
              <a:t> </a:t>
            </a:r>
            <a:r>
              <a:rPr lang="de-DE" dirty="0" err="1" smtClean="0"/>
              <a:t>verified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department</a:t>
            </a:r>
            <a:r>
              <a:rPr lang="de-DE" dirty="0" smtClean="0"/>
              <a:t> </a:t>
            </a:r>
            <a:r>
              <a:rPr lang="de-DE" dirty="0" err="1" smtClean="0"/>
              <a:t>heads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collaborations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Resources </a:t>
            </a:r>
            <a:r>
              <a:rPr lang="de-DE" dirty="0" err="1" smtClean="0"/>
              <a:t>with</a:t>
            </a:r>
            <a:r>
              <a:rPr lang="de-DE" dirty="0" smtClean="0"/>
              <a:t> NUSTAR </a:t>
            </a:r>
            <a:r>
              <a:rPr lang="de-DE" dirty="0" err="1" smtClean="0"/>
              <a:t>as</a:t>
            </a:r>
            <a:r>
              <a:rPr lang="de-DE" dirty="0" smtClean="0"/>
              <a:t> an </a:t>
            </a:r>
            <a:r>
              <a:rPr lang="de-DE" dirty="0" err="1" smtClean="0"/>
              <a:t>example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4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DE" dirty="0" err="1" smtClean="0"/>
              <a:t>Idea</a:t>
            </a:r>
            <a:r>
              <a:rPr lang="de-DE" dirty="0" smtClean="0"/>
              <a:t> (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, </a:t>
            </a:r>
            <a:r>
              <a:rPr lang="de-DE" dirty="0" err="1" smtClean="0"/>
              <a:t>sketch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set-up</a:t>
            </a:r>
            <a:r>
              <a:rPr lang="de-DE" dirty="0" smtClean="0"/>
              <a:t>, </a:t>
            </a:r>
            <a:r>
              <a:rPr lang="de-DE" dirty="0" err="1" smtClean="0"/>
              <a:t>participating</a:t>
            </a:r>
            <a:r>
              <a:rPr lang="de-DE" dirty="0" smtClean="0"/>
              <a:t> </a:t>
            </a:r>
            <a:r>
              <a:rPr lang="de-DE" dirty="0" err="1" smtClean="0"/>
              <a:t>departments</a:t>
            </a:r>
            <a:r>
              <a:rPr lang="de-DE" dirty="0" smtClean="0"/>
              <a:t> / </a:t>
            </a:r>
            <a:r>
              <a:rPr lang="de-DE" dirty="0" err="1" smtClean="0"/>
              <a:t>institutes</a:t>
            </a:r>
            <a:r>
              <a:rPr lang="de-DE" dirty="0" smtClean="0"/>
              <a:t>)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dirty="0" err="1" smtClean="0"/>
              <a:t>work</a:t>
            </a:r>
            <a:r>
              <a:rPr lang="de-DE" dirty="0" smtClean="0"/>
              <a:t> out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describe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potential </a:t>
            </a:r>
            <a:r>
              <a:rPr lang="de-DE" dirty="0" err="1" smtClean="0"/>
              <a:t>outcome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expertise</a:t>
            </a:r>
            <a:r>
              <a:rPr lang="de-DE" dirty="0" smtClean="0"/>
              <a:t> /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anticipated</a:t>
            </a:r>
            <a:r>
              <a:rPr lang="de-DE" dirty="0" smtClean="0"/>
              <a:t> </a:t>
            </a:r>
            <a:r>
              <a:rPr lang="de-DE" dirty="0" err="1" smtClean="0"/>
              <a:t>set-up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ressources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(beam time, </a:t>
            </a:r>
            <a:r>
              <a:rPr lang="de-DE" dirty="0" err="1" smtClean="0"/>
              <a:t>space</a:t>
            </a:r>
            <a:r>
              <a:rPr lang="de-DE" dirty="0" smtClean="0"/>
              <a:t>, </a:t>
            </a:r>
            <a:r>
              <a:rPr lang="de-DE" dirty="0" err="1" smtClean="0"/>
              <a:t>infrastructure</a:t>
            </a:r>
            <a:r>
              <a:rPr lang="de-DE" dirty="0" smtClean="0"/>
              <a:t>, </a:t>
            </a:r>
            <a:r>
              <a:rPr lang="de-DE" dirty="0" err="1" smtClean="0"/>
              <a:t>personnel</a:t>
            </a:r>
            <a:r>
              <a:rPr lang="de-DE" dirty="0" smtClean="0"/>
              <a:t>…)</a:t>
            </a:r>
          </a:p>
          <a:p>
            <a:pPr>
              <a:lnSpc>
                <a:spcPct val="120000"/>
              </a:lnSpc>
            </a:pP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ECE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a </a:t>
            </a:r>
            <a:r>
              <a:rPr lang="de-DE" dirty="0" err="1" smtClean="0"/>
              <a:t>recommendation</a:t>
            </a:r>
            <a:r>
              <a:rPr lang="de-DE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material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JSC</a:t>
            </a:r>
          </a:p>
          <a:p>
            <a:pPr lvl="1">
              <a:lnSpc>
                <a:spcPct val="120000"/>
              </a:lnSpc>
            </a:pPr>
            <a:r>
              <a:rPr lang="de-DE" dirty="0" err="1" smtClean="0"/>
              <a:t>requests</a:t>
            </a:r>
            <a:r>
              <a:rPr lang="de-DE" dirty="0" smtClean="0"/>
              <a:t> material </a:t>
            </a:r>
            <a:r>
              <a:rPr lang="de-DE" b="1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b="1" dirty="0" err="1" smtClean="0"/>
              <a:t>submission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scrutinity</a:t>
            </a:r>
            <a:r>
              <a:rPr lang="de-DE" b="1" dirty="0" smtClean="0"/>
              <a:t> </a:t>
            </a:r>
            <a:r>
              <a:rPr lang="de-DE" b="1" dirty="0" err="1" smtClean="0"/>
              <a:t>group</a:t>
            </a:r>
            <a:endParaRPr lang="de-DE" b="1" dirty="0" smtClean="0"/>
          </a:p>
          <a:p>
            <a:pPr>
              <a:lnSpc>
                <a:spcPct val="120000"/>
              </a:lnSpc>
            </a:pPr>
            <a:r>
              <a:rPr lang="de-DE" b="1" dirty="0" err="1" smtClean="0"/>
              <a:t>approval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FAIR </a:t>
            </a:r>
            <a:r>
              <a:rPr lang="de-DE" b="1" dirty="0" err="1" smtClean="0"/>
              <a:t>council</a:t>
            </a: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Prioritization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experiments</a:t>
            </a:r>
            <a:r>
              <a:rPr lang="de-DE" dirty="0" smtClean="0"/>
              <a:t>/experimental </a:t>
            </a:r>
            <a:r>
              <a:rPr lang="de-DE" dirty="0" err="1" smtClean="0"/>
              <a:t>set-ups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5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retreat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29492" y="3923340"/>
            <a:ext cx="1951668" cy="294312"/>
          </a:xfrm>
          <a:prstGeom prst="rect">
            <a:avLst/>
          </a:prstGeom>
        </p:spPr>
        <p:txBody>
          <a:bodyPr vert="horz" wrap="square" lIns="51435" tIns="25718" rIns="51435" bIns="25718" rtlCol="0" anchor="t">
            <a:spAutoFit/>
          </a:bodyPr>
          <a:lstStyle/>
          <a:p>
            <a:r>
              <a:rPr lang="en-US" sz="1575" b="1">
                <a:solidFill>
                  <a:prstClr val="white"/>
                </a:solidFill>
              </a:rPr>
              <a:t>Herzlichen Dank !</a:t>
            </a:r>
            <a:endParaRPr lang="en-US" sz="1575" b="1" dirty="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2"/>
          <a:stretch/>
        </p:blipFill>
        <p:spPr>
          <a:xfrm>
            <a:off x="0" y="-663791"/>
            <a:ext cx="9180712" cy="58245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94556" y="4807770"/>
            <a:ext cx="3695830" cy="300082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de-DE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bye </a:t>
            </a:r>
            <a:r>
              <a:rPr lang="de-DE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de-DE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e-DE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de-D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5EBA9E-3D4F-5045-B860-EA583618DCFF}"/>
              </a:ext>
            </a:extLst>
          </p:cNvPr>
          <p:cNvSpPr txBox="1"/>
          <p:nvPr/>
        </p:nvSpPr>
        <p:spPr>
          <a:xfrm>
            <a:off x="270265" y="4940488"/>
            <a:ext cx="1133204" cy="21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69" dirty="0" err="1">
                <a:solidFill>
                  <a:schemeClr val="bg1"/>
                </a:solidFill>
              </a:rPr>
              <a:t>Photo</a:t>
            </a:r>
            <a:r>
              <a:rPr lang="de-DE" sz="769" dirty="0">
                <a:solidFill>
                  <a:schemeClr val="bg1"/>
                </a:solidFill>
              </a:rPr>
              <a:t>: C. Betz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3C638-71DC-EA4F-8AA9-B104E9A11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15 Joint Scientif Council Meeting - Research 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EFF67-A15A-214C-8D63-18248C36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347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dirty="0"/>
              <a:t>Talks </a:t>
            </a:r>
            <a:r>
              <a:rPr lang="de-DE" sz="2800" dirty="0" err="1"/>
              <a:t>should</a:t>
            </a:r>
            <a:r>
              <a:rPr lang="de-DE" sz="2800" dirty="0"/>
              <a:t> not </a:t>
            </a:r>
            <a:r>
              <a:rPr lang="de-DE" sz="2800" dirty="0" err="1"/>
              <a:t>exceed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allocated</a:t>
            </a:r>
            <a:r>
              <a:rPr lang="de-DE" sz="2800" dirty="0"/>
              <a:t> time</a:t>
            </a:r>
          </a:p>
          <a:p>
            <a:r>
              <a:rPr lang="de-DE" sz="2700" dirty="0" err="1"/>
              <a:t>discussion</a:t>
            </a:r>
            <a:r>
              <a:rPr lang="de-DE" sz="2700" dirty="0"/>
              <a:t> time </a:t>
            </a:r>
            <a:r>
              <a:rPr lang="de-DE" sz="2700" dirty="0" err="1"/>
              <a:t>is</a:t>
            </a:r>
            <a:r>
              <a:rPr lang="de-DE" sz="2700" dirty="0"/>
              <a:t> </a:t>
            </a:r>
            <a:r>
              <a:rPr lang="de-DE" sz="2700" dirty="0" err="1"/>
              <a:t>included</a:t>
            </a:r>
            <a:r>
              <a:rPr lang="de-DE" sz="2700" dirty="0"/>
              <a:t>, </a:t>
            </a:r>
            <a:r>
              <a:rPr lang="de-DE" sz="2700" dirty="0" err="1"/>
              <a:t>hence</a:t>
            </a:r>
            <a:r>
              <a:rPr lang="de-DE" sz="2700" dirty="0"/>
              <a:t>, </a:t>
            </a:r>
            <a:r>
              <a:rPr lang="de-DE" sz="2700" dirty="0" err="1"/>
              <a:t>please</a:t>
            </a:r>
            <a:r>
              <a:rPr lang="de-DE" sz="2700" dirty="0"/>
              <a:t> </a:t>
            </a:r>
            <a:r>
              <a:rPr lang="de-DE" sz="2700" dirty="0" err="1"/>
              <a:t>try</a:t>
            </a:r>
            <a:r>
              <a:rPr lang="de-DE" sz="2700" dirty="0"/>
              <a:t> </a:t>
            </a:r>
            <a:r>
              <a:rPr lang="de-DE" sz="2700" dirty="0" err="1"/>
              <a:t>to</a:t>
            </a:r>
            <a:r>
              <a:rPr lang="de-DE" sz="2700" dirty="0"/>
              <a:t> </a:t>
            </a:r>
            <a:r>
              <a:rPr lang="de-DE" sz="2700" dirty="0" err="1"/>
              <a:t>leave</a:t>
            </a:r>
            <a:r>
              <a:rPr lang="de-DE" sz="2700" dirty="0"/>
              <a:t> 5 </a:t>
            </a:r>
            <a:r>
              <a:rPr lang="de-DE" sz="2700" dirty="0" err="1"/>
              <a:t>minutes</a:t>
            </a:r>
            <a:r>
              <a:rPr lang="de-DE" sz="2700" dirty="0"/>
              <a:t> </a:t>
            </a:r>
            <a:r>
              <a:rPr lang="de-DE" sz="2700" dirty="0" err="1"/>
              <a:t>for</a:t>
            </a:r>
            <a:r>
              <a:rPr lang="de-DE" sz="2700" dirty="0"/>
              <a:t> </a:t>
            </a:r>
            <a:r>
              <a:rPr lang="de-DE" sz="2700" dirty="0" err="1"/>
              <a:t>discussion</a:t>
            </a:r>
            <a:endParaRPr lang="de-DE" sz="2700" dirty="0"/>
          </a:p>
          <a:p>
            <a:r>
              <a:rPr lang="de-DE" sz="2700" dirty="0"/>
              <a:t>zoom </a:t>
            </a:r>
            <a:r>
              <a:rPr lang="de-DE" sz="2700" dirty="0" err="1"/>
              <a:t>is</a:t>
            </a:r>
            <a:r>
              <a:rPr lang="de-DE" sz="2700" dirty="0"/>
              <a:t> </a:t>
            </a:r>
            <a:r>
              <a:rPr lang="de-DE" sz="2700" dirty="0" err="1"/>
              <a:t>meant</a:t>
            </a:r>
            <a:r>
              <a:rPr lang="de-DE" sz="2700" dirty="0"/>
              <a:t> </a:t>
            </a:r>
            <a:r>
              <a:rPr lang="de-DE" sz="2700" dirty="0" err="1"/>
              <a:t>to</a:t>
            </a:r>
            <a:r>
              <a:rPr lang="de-DE" sz="2700" dirty="0"/>
              <a:t> open </a:t>
            </a:r>
            <a:r>
              <a:rPr lang="de-DE" sz="2700" dirty="0" err="1"/>
              <a:t>the</a:t>
            </a:r>
            <a:r>
              <a:rPr lang="de-DE" sz="2700" dirty="0"/>
              <a:t> </a:t>
            </a:r>
            <a:r>
              <a:rPr lang="de-DE" sz="2700" dirty="0" err="1"/>
              <a:t>meeting</a:t>
            </a:r>
            <a:r>
              <a:rPr lang="de-DE" sz="2700" dirty="0"/>
              <a:t> </a:t>
            </a:r>
            <a:r>
              <a:rPr lang="de-DE" sz="2700" dirty="0" err="1"/>
              <a:t>to</a:t>
            </a:r>
            <a:r>
              <a:rPr lang="de-DE" sz="2700" dirty="0"/>
              <a:t> </a:t>
            </a:r>
            <a:r>
              <a:rPr lang="de-DE" sz="2700" dirty="0" err="1"/>
              <a:t>everybody</a:t>
            </a:r>
            <a:r>
              <a:rPr lang="de-DE" sz="2700" dirty="0"/>
              <a:t>, i.e. registered </a:t>
            </a:r>
            <a:r>
              <a:rPr lang="de-DE" sz="2700" dirty="0" err="1"/>
              <a:t>persons</a:t>
            </a:r>
            <a:endParaRPr lang="de-DE" sz="2700" dirty="0"/>
          </a:p>
          <a:p>
            <a:pPr lvl="2"/>
            <a:r>
              <a:rPr lang="de-DE" sz="2200" dirty="0"/>
              <a:t>in </a:t>
            </a:r>
            <a:r>
              <a:rPr lang="de-DE" sz="2200" dirty="0" err="1"/>
              <a:t>general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meeting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just </a:t>
            </a:r>
            <a:r>
              <a:rPr lang="de-DE" sz="2200" dirty="0" err="1"/>
              <a:t>streamed</a:t>
            </a:r>
            <a:r>
              <a:rPr lang="de-DE" sz="2200" dirty="0"/>
              <a:t>, </a:t>
            </a:r>
            <a:r>
              <a:rPr lang="de-DE" sz="2200" dirty="0" err="1"/>
              <a:t>discussion</a:t>
            </a:r>
            <a:r>
              <a:rPr lang="de-DE" sz="2200" dirty="0"/>
              <a:t> </a:t>
            </a:r>
            <a:r>
              <a:rPr lang="de-DE" sz="2200" dirty="0" err="1"/>
              <a:t>contributions</a:t>
            </a:r>
            <a:r>
              <a:rPr lang="de-DE" sz="2200" dirty="0"/>
              <a:t> </a:t>
            </a:r>
            <a:r>
              <a:rPr lang="de-DE" sz="2200" dirty="0" err="1"/>
              <a:t>should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put</a:t>
            </a:r>
            <a:r>
              <a:rPr lang="de-DE" sz="2200" dirty="0"/>
              <a:t> </a:t>
            </a:r>
            <a:r>
              <a:rPr lang="de-DE" sz="2200" dirty="0" err="1"/>
              <a:t>into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chat</a:t>
            </a:r>
            <a:endParaRPr lang="de-DE" sz="2200" dirty="0"/>
          </a:p>
          <a:p>
            <a:pPr lvl="2"/>
            <a:r>
              <a:rPr lang="de-DE" sz="2200" dirty="0" err="1"/>
              <a:t>there</a:t>
            </a:r>
            <a:r>
              <a:rPr lang="de-DE" sz="2200" dirty="0"/>
              <a:t> will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one</a:t>
            </a:r>
            <a:r>
              <a:rPr lang="de-DE" sz="2200" dirty="0"/>
              <a:t> </a:t>
            </a:r>
            <a:r>
              <a:rPr lang="de-DE" sz="2200" dirty="0" err="1"/>
              <a:t>talk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pre-recorded</a:t>
            </a:r>
            <a:r>
              <a:rPr lang="de-DE" sz="2200" dirty="0"/>
              <a:t> </a:t>
            </a:r>
            <a:r>
              <a:rPr lang="de-DE" sz="2200" dirty="0" err="1"/>
              <a:t>video</a:t>
            </a:r>
            <a:r>
              <a:rPr lang="de-DE" sz="2200" dirty="0"/>
              <a:t> (</a:t>
            </a:r>
            <a:r>
              <a:rPr lang="de-DE" sz="2200" dirty="0" err="1"/>
              <a:t>Jim‘s</a:t>
            </a:r>
            <a:r>
              <a:rPr lang="de-DE" sz="2200" dirty="0"/>
              <a:t>), </a:t>
            </a:r>
            <a:r>
              <a:rPr lang="de-DE" sz="2200" dirty="0" err="1"/>
              <a:t>question</a:t>
            </a:r>
            <a:r>
              <a:rPr lang="de-DE" sz="2200" dirty="0"/>
              <a:t> will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answered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zoom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phone</a:t>
            </a:r>
            <a:endParaRPr lang="de-DE" sz="2200" dirty="0"/>
          </a:p>
          <a:p>
            <a:pPr lvl="2"/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one</a:t>
            </a:r>
            <a:r>
              <a:rPr lang="de-DE" sz="2200" dirty="0"/>
              <a:t> </a:t>
            </a:r>
            <a:r>
              <a:rPr lang="de-DE" sz="2200" dirty="0" err="1"/>
              <a:t>talk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zoom (Klaus </a:t>
            </a:r>
            <a:r>
              <a:rPr lang="de-DE" sz="2200" dirty="0" err="1"/>
              <a:t>Peter‘s</a:t>
            </a:r>
            <a:r>
              <a:rPr lang="de-DE" sz="2200" dirty="0"/>
              <a:t>) 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688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Resolutions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JSC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highly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commends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initiative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by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German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shareholder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provide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very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substantial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additional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times</a:t>
            </a:r>
            <a:r>
              <a:rPr lang="en-US" spc="-19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spc="-8" dirty="0"/>
              <a:t>challenging </a:t>
            </a:r>
            <a:r>
              <a:rPr lang="en-US" dirty="0"/>
              <a:t>circumstances.</a:t>
            </a:r>
            <a:r>
              <a:rPr lang="en-US" spc="-49" dirty="0"/>
              <a:t> </a:t>
            </a:r>
            <a:r>
              <a:rPr lang="en-US" dirty="0"/>
              <a:t>This</a:t>
            </a:r>
            <a:r>
              <a:rPr lang="en-US" spc="-15" dirty="0"/>
              <a:t> </a:t>
            </a:r>
            <a:r>
              <a:rPr lang="en-US" dirty="0"/>
              <a:t>is</a:t>
            </a:r>
            <a:r>
              <a:rPr lang="en-US" spc="-15" dirty="0"/>
              <a:t> </a:t>
            </a:r>
            <a:r>
              <a:rPr lang="en-US" dirty="0"/>
              <a:t>very</a:t>
            </a:r>
            <a:r>
              <a:rPr lang="en-US" spc="-15" dirty="0"/>
              <a:t> </a:t>
            </a:r>
            <a:r>
              <a:rPr lang="en-US" dirty="0"/>
              <a:t>much</a:t>
            </a:r>
            <a:r>
              <a:rPr lang="en-US" spc="-15" dirty="0"/>
              <a:t> </a:t>
            </a:r>
            <a:r>
              <a:rPr lang="en-US" dirty="0"/>
              <a:t>appreciated</a:t>
            </a:r>
            <a:r>
              <a:rPr lang="en-US" spc="-19" dirty="0"/>
              <a:t> </a:t>
            </a:r>
            <a:r>
              <a:rPr lang="en-US" dirty="0"/>
              <a:t>as</a:t>
            </a:r>
            <a:r>
              <a:rPr lang="en-US" spc="-15" dirty="0"/>
              <a:t> </a:t>
            </a:r>
            <a:r>
              <a:rPr lang="en-US" dirty="0"/>
              <a:t>an</a:t>
            </a:r>
            <a:r>
              <a:rPr lang="en-US" spc="-15" dirty="0"/>
              <a:t> </a:t>
            </a:r>
            <a:r>
              <a:rPr lang="en-US" dirty="0"/>
              <a:t>essential</a:t>
            </a:r>
            <a:r>
              <a:rPr lang="en-US" spc="-11" dirty="0"/>
              <a:t> </a:t>
            </a:r>
            <a:r>
              <a:rPr lang="en-US" dirty="0"/>
              <a:t>step</a:t>
            </a:r>
            <a:r>
              <a:rPr lang="en-US" spc="-15" dirty="0"/>
              <a:t> </a:t>
            </a:r>
            <a:r>
              <a:rPr lang="en-US" spc="-8" dirty="0"/>
              <a:t>towards </a:t>
            </a:r>
            <a:r>
              <a:rPr lang="en-US" dirty="0"/>
              <a:t>realizing</a:t>
            </a:r>
            <a:r>
              <a:rPr lang="en-US" spc="-23" dirty="0"/>
              <a:t> </a:t>
            </a:r>
            <a:r>
              <a:rPr lang="en-US" spc="-8" dirty="0"/>
              <a:t>world-</a:t>
            </a:r>
            <a:r>
              <a:rPr lang="en-US" dirty="0"/>
              <a:t>class</a:t>
            </a:r>
            <a:r>
              <a:rPr lang="en-US" spc="-15" dirty="0"/>
              <a:t> </a:t>
            </a:r>
            <a:r>
              <a:rPr lang="en-US" dirty="0"/>
              <a:t>science</a:t>
            </a:r>
            <a:r>
              <a:rPr lang="en-US" spc="-15" dirty="0"/>
              <a:t> </a:t>
            </a:r>
            <a:r>
              <a:rPr lang="en-US" dirty="0"/>
              <a:t>at</a:t>
            </a:r>
            <a:r>
              <a:rPr lang="en-US" spc="-15" dirty="0"/>
              <a:t> </a:t>
            </a:r>
            <a:r>
              <a:rPr lang="en-US" spc="-8" dirty="0"/>
              <a:t>FAIR.</a:t>
            </a:r>
            <a:r>
              <a:rPr lang="en-US" spc="-34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very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much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appreciates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willingness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ongoing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efforts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other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shareholders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seek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spc="-15" dirty="0">
                <a:solidFill>
                  <a:srgbClr val="FF0000"/>
                </a:solidFill>
              </a:rPr>
              <a:t>ways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also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commit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additional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8" dirty="0"/>
              <a:t> </a:t>
            </a:r>
            <a:r>
              <a:rPr lang="en-US" dirty="0"/>
              <a:t>a</a:t>
            </a:r>
            <a:r>
              <a:rPr lang="en-US" spc="-11" dirty="0"/>
              <a:t> </a:t>
            </a:r>
            <a:r>
              <a:rPr lang="en-US" dirty="0"/>
              <a:t>timely</a:t>
            </a:r>
            <a:r>
              <a:rPr lang="en-US" spc="-8" dirty="0"/>
              <a:t> manner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1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Resolutions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JSC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dirty="0"/>
              <a:t>had</a:t>
            </a:r>
            <a:r>
              <a:rPr lang="en-US" spc="-15" dirty="0"/>
              <a:t> </a:t>
            </a:r>
            <a:r>
              <a:rPr lang="en-US" dirty="0"/>
              <a:t>previously</a:t>
            </a:r>
            <a:r>
              <a:rPr lang="en-US" spc="-11" dirty="0"/>
              <a:t> </a:t>
            </a:r>
            <a:r>
              <a:rPr lang="en-US" dirty="0"/>
              <a:t>made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following</a:t>
            </a:r>
            <a:r>
              <a:rPr lang="en-US" spc="-15" dirty="0"/>
              <a:t> </a:t>
            </a:r>
            <a:r>
              <a:rPr lang="en-US" dirty="0"/>
              <a:t>recommendation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view</a:t>
            </a:r>
            <a:r>
              <a:rPr lang="en-US" spc="-11" dirty="0"/>
              <a:t> </a:t>
            </a:r>
            <a:r>
              <a:rPr lang="en-US" dirty="0"/>
              <a:t>of</a:t>
            </a:r>
            <a:r>
              <a:rPr lang="en-US" spc="-11" dirty="0"/>
              <a:t> </a:t>
            </a:r>
            <a:r>
              <a:rPr lang="en-US" spc="-19" dirty="0"/>
              <a:t>the </a:t>
            </a:r>
            <a:r>
              <a:rPr lang="en-US" dirty="0"/>
              <a:t>“First</a:t>
            </a:r>
            <a:r>
              <a:rPr lang="en-US" spc="-23" dirty="0"/>
              <a:t> </a:t>
            </a:r>
            <a:r>
              <a:rPr lang="en-US" dirty="0"/>
              <a:t>Science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dirty="0"/>
              <a:t>staging</a:t>
            </a:r>
            <a:r>
              <a:rPr lang="en-US" spc="-15" dirty="0"/>
              <a:t> </a:t>
            </a:r>
            <a:r>
              <a:rPr lang="en-US" dirty="0"/>
              <a:t>report”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2022:</a:t>
            </a:r>
            <a:r>
              <a:rPr lang="en-US" spc="-15" dirty="0"/>
              <a:t> </a:t>
            </a:r>
            <a:r>
              <a:rPr lang="en-US" dirty="0">
                <a:solidFill>
                  <a:srgbClr val="0070C0"/>
                </a:solidFill>
              </a:rPr>
              <a:t>“If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potential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decision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were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be </a:t>
            </a:r>
            <a:r>
              <a:rPr lang="en-US" dirty="0">
                <a:solidFill>
                  <a:srgbClr val="0070C0"/>
                </a:solidFill>
              </a:rPr>
              <a:t>taken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between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scenarios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having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SIS-</a:t>
            </a:r>
            <a:r>
              <a:rPr lang="en-US" dirty="0">
                <a:solidFill>
                  <a:srgbClr val="0070C0"/>
                </a:solidFill>
              </a:rPr>
              <a:t>100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beams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into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S-</a:t>
            </a:r>
            <a:r>
              <a:rPr lang="en-US" dirty="0">
                <a:solidFill>
                  <a:srgbClr val="0070C0"/>
                </a:solidFill>
              </a:rPr>
              <a:t>FRS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HEB </a:t>
            </a:r>
            <a:r>
              <a:rPr lang="en-US" dirty="0">
                <a:solidFill>
                  <a:srgbClr val="0070C0"/>
                </a:solidFill>
              </a:rPr>
              <a:t>cave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or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without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CBM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parallel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(“First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Science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plus”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vs.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“First</a:t>
            </a:r>
            <a:r>
              <a:rPr lang="en-US" spc="-8" dirty="0">
                <a:solidFill>
                  <a:srgbClr val="0070C0"/>
                </a:solidFill>
              </a:rPr>
              <a:t> Science”), </a:t>
            </a:r>
            <a:r>
              <a:rPr lang="en-US" dirty="0">
                <a:solidFill>
                  <a:srgbClr val="0070C0"/>
                </a:solidFill>
              </a:rPr>
              <a:t>having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CBM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addition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(“First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Science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plus”,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FS+)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should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strongly </a:t>
            </a:r>
            <a:r>
              <a:rPr lang="en-US" dirty="0">
                <a:solidFill>
                  <a:srgbClr val="0070C0"/>
                </a:solidFill>
              </a:rPr>
              <a:t>preferred.</a:t>
            </a:r>
            <a:r>
              <a:rPr lang="en-US" spc="-4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CBM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detector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development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is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already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very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advanced.</a:t>
            </a:r>
            <a:r>
              <a:rPr lang="en-US" spc="-38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difference</a:t>
            </a:r>
            <a:r>
              <a:rPr lang="en-US" spc="-3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cost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is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therefore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significantly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below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current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uncertainty</a:t>
            </a:r>
            <a:r>
              <a:rPr lang="en-US" spc="-19" dirty="0">
                <a:solidFill>
                  <a:srgbClr val="0070C0"/>
                </a:solidFill>
              </a:rPr>
              <a:t> of </a:t>
            </a:r>
            <a:r>
              <a:rPr lang="en-US" dirty="0">
                <a:solidFill>
                  <a:srgbClr val="0070C0"/>
                </a:solidFill>
              </a:rPr>
              <a:t>overall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costs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(as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stated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report),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whereas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enormous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scientific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gain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of </a:t>
            </a:r>
            <a:r>
              <a:rPr lang="en-US" dirty="0">
                <a:solidFill>
                  <a:srgbClr val="0070C0"/>
                </a:solidFill>
              </a:rPr>
              <a:t>CBM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would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outweigh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limited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monetary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saving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relative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investments </a:t>
            </a:r>
            <a:r>
              <a:rPr lang="en-US" dirty="0">
                <a:solidFill>
                  <a:srgbClr val="0070C0"/>
                </a:solidFill>
              </a:rPr>
              <a:t>already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made.”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JSC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stands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this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assessment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1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Resolutions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JSC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Realizing</a:t>
            </a:r>
            <a:r>
              <a:rPr lang="en-US" spc="-26" dirty="0"/>
              <a:t> </a:t>
            </a:r>
            <a:r>
              <a:rPr lang="en-US" b="1" dirty="0">
                <a:solidFill>
                  <a:srgbClr val="FF0000"/>
                </a:solidFill>
              </a:rPr>
              <a:t>“First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plus”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(i.e.,</a:t>
            </a:r>
            <a:r>
              <a:rPr lang="en-US" spc="-15" dirty="0"/>
              <a:t> </a:t>
            </a:r>
            <a:r>
              <a:rPr lang="en-US" dirty="0"/>
              <a:t>including</a:t>
            </a:r>
            <a:r>
              <a:rPr lang="en-US" spc="-15" dirty="0"/>
              <a:t> </a:t>
            </a:r>
            <a:r>
              <a:rPr lang="en-US" dirty="0"/>
              <a:t>CBM)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would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not</a:t>
            </a:r>
            <a:r>
              <a:rPr lang="en-US" spc="-15" dirty="0"/>
              <a:t> </a:t>
            </a:r>
            <a:r>
              <a:rPr lang="en-US" dirty="0"/>
              <a:t>only</a:t>
            </a:r>
            <a:r>
              <a:rPr lang="en-US" spc="-15" dirty="0"/>
              <a:t> </a:t>
            </a:r>
            <a:r>
              <a:rPr lang="en-US" dirty="0"/>
              <a:t>serve</a:t>
            </a:r>
            <a:r>
              <a:rPr lang="en-US" spc="-15" dirty="0"/>
              <a:t> </a:t>
            </a:r>
            <a:r>
              <a:rPr lang="en-US" spc="-38" dirty="0"/>
              <a:t>a </a:t>
            </a:r>
            <a:r>
              <a:rPr lang="en-US" dirty="0"/>
              <a:t>significantly</a:t>
            </a:r>
            <a:r>
              <a:rPr lang="en-US" spc="-26" dirty="0"/>
              <a:t> </a:t>
            </a:r>
            <a:r>
              <a:rPr lang="en-US" dirty="0"/>
              <a:t>wider</a:t>
            </a:r>
            <a:r>
              <a:rPr lang="en-US" spc="-11" dirty="0"/>
              <a:t> </a:t>
            </a:r>
            <a:r>
              <a:rPr lang="en-US" dirty="0"/>
              <a:t>community</a:t>
            </a:r>
            <a:r>
              <a:rPr lang="en-US" spc="-15" dirty="0"/>
              <a:t> </a:t>
            </a:r>
            <a:r>
              <a:rPr lang="en-US" dirty="0"/>
              <a:t>but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constitute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major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scientific </a:t>
            </a:r>
            <a:r>
              <a:rPr lang="en-US" b="1" dirty="0">
                <a:solidFill>
                  <a:srgbClr val="FF0000"/>
                </a:solidFill>
              </a:rPr>
              <a:t>scope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diversity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enormous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scientific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gain</a:t>
            </a:r>
            <a:r>
              <a:rPr lang="en-US" dirty="0"/>
              <a:t>.</a:t>
            </a:r>
            <a:r>
              <a:rPr lang="en-US" spc="-38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JSC</a:t>
            </a:r>
            <a:r>
              <a:rPr lang="en-US" spc="-8" dirty="0"/>
              <a:t> therefore </a:t>
            </a:r>
            <a:r>
              <a:rPr lang="en-US" dirty="0"/>
              <a:t>welcomes</a:t>
            </a:r>
            <a:r>
              <a:rPr lang="en-US" spc="-23" dirty="0"/>
              <a:t> </a:t>
            </a:r>
            <a:r>
              <a:rPr lang="en-US" dirty="0"/>
              <a:t>that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recent</a:t>
            </a:r>
            <a:r>
              <a:rPr lang="en-US" spc="-15" dirty="0"/>
              <a:t> </a:t>
            </a:r>
            <a:r>
              <a:rPr lang="en-US" dirty="0"/>
              <a:t>decision</a:t>
            </a:r>
            <a:r>
              <a:rPr lang="en-US" spc="-15" dirty="0"/>
              <a:t> </a:t>
            </a:r>
            <a:r>
              <a:rPr lang="en-US" dirty="0"/>
              <a:t>leaves</a:t>
            </a:r>
            <a:r>
              <a:rPr lang="en-US" spc="-15" dirty="0"/>
              <a:t> </a:t>
            </a:r>
            <a:r>
              <a:rPr lang="en-US" dirty="0"/>
              <a:t>room</a:t>
            </a:r>
            <a:r>
              <a:rPr lang="en-US" spc="-11" dirty="0"/>
              <a:t> </a:t>
            </a:r>
            <a:r>
              <a:rPr lang="en-US" dirty="0"/>
              <a:t>for</a:t>
            </a:r>
            <a:r>
              <a:rPr lang="en-US" spc="-15" dirty="0"/>
              <a:t> </a:t>
            </a:r>
            <a:r>
              <a:rPr lang="en-US" dirty="0"/>
              <a:t>realizing</a:t>
            </a:r>
            <a:r>
              <a:rPr lang="en-US" spc="-11" dirty="0"/>
              <a:t> </a:t>
            </a:r>
            <a:r>
              <a:rPr lang="en-US" dirty="0"/>
              <a:t>“First</a:t>
            </a:r>
            <a:r>
              <a:rPr lang="en-US" spc="-15" dirty="0"/>
              <a:t> </a:t>
            </a:r>
            <a:r>
              <a:rPr lang="en-US" spc="-8" dirty="0"/>
              <a:t>Science </a:t>
            </a:r>
            <a:r>
              <a:rPr lang="en-US" dirty="0"/>
              <a:t>plus”</a:t>
            </a:r>
            <a:r>
              <a:rPr lang="en-US" spc="-15" dirty="0"/>
              <a:t> </a:t>
            </a:r>
            <a:r>
              <a:rPr lang="en-US" dirty="0"/>
              <a:t>(or</a:t>
            </a:r>
            <a:r>
              <a:rPr lang="en-US" spc="-11" dirty="0"/>
              <a:t> </a:t>
            </a:r>
            <a:r>
              <a:rPr lang="en-US" dirty="0"/>
              <a:t>even</a:t>
            </a:r>
            <a:r>
              <a:rPr lang="en-US" spc="-15" dirty="0"/>
              <a:t> </a:t>
            </a:r>
            <a:r>
              <a:rPr lang="en-US" dirty="0"/>
              <a:t>more)</a:t>
            </a:r>
            <a:r>
              <a:rPr lang="en-US" spc="-15" dirty="0"/>
              <a:t> </a:t>
            </a:r>
            <a:r>
              <a:rPr lang="en-US" dirty="0"/>
              <a:t>if</a:t>
            </a:r>
            <a:r>
              <a:rPr lang="en-US" spc="-15" dirty="0"/>
              <a:t> </a:t>
            </a:r>
            <a:r>
              <a:rPr lang="en-US" dirty="0"/>
              <a:t>sufficient</a:t>
            </a:r>
            <a:r>
              <a:rPr lang="en-US" spc="-15" dirty="0"/>
              <a:t> </a:t>
            </a:r>
            <a:r>
              <a:rPr lang="en-US" dirty="0"/>
              <a:t>funding</a:t>
            </a:r>
            <a:r>
              <a:rPr lang="en-US" spc="-15" dirty="0"/>
              <a:t> </a:t>
            </a:r>
            <a:r>
              <a:rPr lang="en-US" dirty="0"/>
              <a:t>commitments</a:t>
            </a:r>
            <a:r>
              <a:rPr lang="en-US" spc="-19" dirty="0"/>
              <a:t> </a:t>
            </a:r>
            <a:r>
              <a:rPr lang="en-US" dirty="0"/>
              <a:t>are</a:t>
            </a:r>
            <a:r>
              <a:rPr lang="en-US" spc="-15" dirty="0"/>
              <a:t> </a:t>
            </a:r>
            <a:r>
              <a:rPr lang="en-US" dirty="0"/>
              <a:t>made</a:t>
            </a:r>
            <a:r>
              <a:rPr lang="en-US" spc="-15" dirty="0"/>
              <a:t> </a:t>
            </a:r>
            <a:r>
              <a:rPr lang="en-US" dirty="0"/>
              <a:t>by</a:t>
            </a:r>
            <a:r>
              <a:rPr lang="en-US" spc="-15" dirty="0"/>
              <a:t> </a:t>
            </a:r>
            <a:r>
              <a:rPr lang="en-US" spc="-19" dirty="0"/>
              <a:t>the </a:t>
            </a:r>
            <a:r>
              <a:rPr lang="en-US" spc="-8" dirty="0"/>
              <a:t>partners.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0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Resolutions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JSC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26" dirty="0"/>
              <a:t> </a:t>
            </a:r>
            <a:r>
              <a:rPr lang="en-US" dirty="0"/>
              <a:t>JSC</a:t>
            </a:r>
            <a:r>
              <a:rPr lang="en-US" spc="-15" dirty="0"/>
              <a:t> </a:t>
            </a:r>
            <a:r>
              <a:rPr lang="en-US" dirty="0"/>
              <a:t>understands</a:t>
            </a:r>
            <a:r>
              <a:rPr lang="en-US" spc="-15" dirty="0"/>
              <a:t> </a:t>
            </a:r>
            <a:r>
              <a:rPr lang="en-US" dirty="0"/>
              <a:t>that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Collaborations</a:t>
            </a:r>
            <a:r>
              <a:rPr lang="en-US" spc="-19" dirty="0"/>
              <a:t> </a:t>
            </a:r>
            <a:r>
              <a:rPr lang="en-US" dirty="0"/>
              <a:t>are</a:t>
            </a:r>
            <a:r>
              <a:rPr lang="en-US" spc="-15" dirty="0"/>
              <a:t> </a:t>
            </a:r>
            <a:r>
              <a:rPr lang="en-US" dirty="0"/>
              <a:t>currently</a:t>
            </a:r>
            <a:r>
              <a:rPr lang="en-US" spc="-19" dirty="0"/>
              <a:t> </a:t>
            </a:r>
            <a:r>
              <a:rPr lang="en-US" dirty="0"/>
              <a:t>working</a:t>
            </a:r>
            <a:r>
              <a:rPr lang="en-US" spc="-15" dirty="0"/>
              <a:t> </a:t>
            </a:r>
            <a:r>
              <a:rPr lang="en-US" spc="-19" dirty="0"/>
              <a:t>on </a:t>
            </a:r>
            <a:r>
              <a:rPr lang="en-US" dirty="0"/>
              <a:t>detailed</a:t>
            </a:r>
            <a:r>
              <a:rPr lang="en-US" spc="-26" dirty="0"/>
              <a:t> </a:t>
            </a:r>
            <a:r>
              <a:rPr lang="en-US" dirty="0"/>
              <a:t>plans</a:t>
            </a:r>
            <a:r>
              <a:rPr lang="en-US" spc="-15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optimal</a:t>
            </a:r>
            <a:r>
              <a:rPr lang="en-US" spc="-11" dirty="0"/>
              <a:t> </a:t>
            </a:r>
            <a:r>
              <a:rPr lang="en-US" dirty="0"/>
              <a:t>use</a:t>
            </a:r>
            <a:r>
              <a:rPr lang="en-US" spc="-15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facilities</a:t>
            </a:r>
            <a:r>
              <a:rPr lang="en-US" spc="-15" dirty="0"/>
              <a:t> </a:t>
            </a:r>
            <a:r>
              <a:rPr lang="en-US" dirty="0"/>
              <a:t>approved</a:t>
            </a:r>
            <a:r>
              <a:rPr lang="en-US" spc="-15" dirty="0"/>
              <a:t> </a:t>
            </a:r>
            <a:r>
              <a:rPr lang="en-US" dirty="0"/>
              <a:t>within</a:t>
            </a:r>
            <a:r>
              <a:rPr lang="en-US" spc="-15" dirty="0"/>
              <a:t> </a:t>
            </a:r>
            <a:r>
              <a:rPr lang="en-US" spc="-8" dirty="0"/>
              <a:t>Early </a:t>
            </a:r>
            <a:r>
              <a:rPr lang="en-US" dirty="0"/>
              <a:t>Science</a:t>
            </a:r>
            <a:r>
              <a:rPr lang="en-US" spc="-23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dirty="0"/>
              <a:t>First</a:t>
            </a:r>
            <a:r>
              <a:rPr lang="en-US" spc="-15" dirty="0"/>
              <a:t> </a:t>
            </a:r>
            <a:r>
              <a:rPr lang="en-US" dirty="0"/>
              <a:t>Science</a:t>
            </a:r>
            <a:r>
              <a:rPr lang="en-US" spc="-11" dirty="0"/>
              <a:t> </a:t>
            </a:r>
            <a:r>
              <a:rPr lang="en-US" dirty="0"/>
              <a:t>(plus).</a:t>
            </a:r>
            <a:r>
              <a:rPr lang="en-US" spc="-38" dirty="0"/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dirty="0"/>
              <a:t>JSC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strongly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encourages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Collaborations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continue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their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plans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maximize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scientific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15" dirty="0">
                <a:solidFill>
                  <a:srgbClr val="FF0000"/>
                </a:solidFill>
              </a:rPr>
              <a:t>gain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output</a:t>
            </a:r>
            <a:r>
              <a:rPr lang="en-US" dirty="0"/>
              <a:t>.</a:t>
            </a:r>
            <a:r>
              <a:rPr lang="en-US" spc="-34" dirty="0"/>
              <a:t> </a:t>
            </a:r>
            <a:r>
              <a:rPr lang="en-US" dirty="0"/>
              <a:t>This</a:t>
            </a:r>
            <a:r>
              <a:rPr lang="en-US" spc="-11" dirty="0"/>
              <a:t> </a:t>
            </a:r>
            <a:r>
              <a:rPr lang="en-US" dirty="0"/>
              <a:t>is</a:t>
            </a:r>
            <a:r>
              <a:rPr lang="en-US" spc="-11" dirty="0"/>
              <a:t> </a:t>
            </a:r>
            <a:r>
              <a:rPr lang="en-US" dirty="0"/>
              <a:t>an</a:t>
            </a:r>
            <a:r>
              <a:rPr lang="en-US" spc="-11" dirty="0"/>
              <a:t> </a:t>
            </a:r>
            <a:r>
              <a:rPr lang="en-US" dirty="0"/>
              <a:t>ongoing</a:t>
            </a:r>
            <a:r>
              <a:rPr lang="en-US" spc="-11" dirty="0"/>
              <a:t> </a:t>
            </a:r>
            <a:r>
              <a:rPr lang="en-US" dirty="0"/>
              <a:t>process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which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dirty="0"/>
              <a:t>planning</a:t>
            </a:r>
            <a:r>
              <a:rPr lang="en-US" spc="-11" dirty="0"/>
              <a:t> </a:t>
            </a:r>
            <a:r>
              <a:rPr lang="en-US" dirty="0"/>
              <a:t>will</a:t>
            </a:r>
            <a:r>
              <a:rPr lang="en-US" spc="-4" dirty="0"/>
              <a:t> </a:t>
            </a:r>
            <a:r>
              <a:rPr lang="en-US" spc="-8" dirty="0"/>
              <a:t>become </a:t>
            </a:r>
            <a:r>
              <a:rPr lang="en-US" dirty="0"/>
              <a:t>successively</a:t>
            </a:r>
            <a:r>
              <a:rPr lang="en-US" spc="-26" dirty="0"/>
              <a:t> </a:t>
            </a:r>
            <a:r>
              <a:rPr lang="en-US" dirty="0"/>
              <a:t>more</a:t>
            </a:r>
            <a:r>
              <a:rPr lang="en-US" spc="-15" dirty="0"/>
              <a:t> </a:t>
            </a:r>
            <a:r>
              <a:rPr lang="en-US" dirty="0"/>
              <a:t>concrete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dirty="0"/>
              <a:t>detailed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near</a:t>
            </a:r>
            <a:r>
              <a:rPr lang="en-US" spc="-11" dirty="0"/>
              <a:t> </a:t>
            </a:r>
            <a:r>
              <a:rPr lang="en-US" dirty="0"/>
              <a:t>future.</a:t>
            </a:r>
            <a:r>
              <a:rPr lang="en-US" spc="-38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JSC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intends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closely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monitor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corresponding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progress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planning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realization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facilities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dirty="0"/>
              <a:t>experiments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until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start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Early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Science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First</a:t>
            </a:r>
            <a:r>
              <a:rPr lang="en-US" b="1" spc="-8" dirty="0">
                <a:solidFill>
                  <a:srgbClr val="FF0000"/>
                </a:solidFill>
              </a:rPr>
              <a:t> Science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9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current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uncertainty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concerning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availability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“First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plus”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results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a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difficult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situation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parts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spc="-19" dirty="0"/>
              <a:t>the </a:t>
            </a:r>
            <a:r>
              <a:rPr lang="en-US" b="1" spc="-19" dirty="0">
                <a:solidFill>
                  <a:srgbClr val="FF0000"/>
                </a:solidFill>
              </a:rPr>
              <a:t>PANDA</a:t>
            </a:r>
            <a:r>
              <a:rPr lang="en-US" b="1" spc="-64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60" dirty="0"/>
              <a:t> </a:t>
            </a:r>
            <a:r>
              <a:rPr lang="en-US" b="1" spc="-23" dirty="0">
                <a:solidFill>
                  <a:srgbClr val="FF0000"/>
                </a:solidFill>
              </a:rPr>
              <a:t>APPA</a:t>
            </a:r>
            <a:r>
              <a:rPr lang="en-US" b="1" spc="-64" dirty="0">
                <a:solidFill>
                  <a:srgbClr val="FF0000"/>
                </a:solidFill>
              </a:rPr>
              <a:t> </a:t>
            </a:r>
            <a:r>
              <a:rPr lang="en-US" dirty="0"/>
              <a:t>(in</a:t>
            </a:r>
            <a:r>
              <a:rPr lang="en-US" spc="-19" dirty="0"/>
              <a:t> </a:t>
            </a:r>
            <a:r>
              <a:rPr lang="en-US" dirty="0"/>
              <a:t>particular</a:t>
            </a:r>
            <a:r>
              <a:rPr lang="en-US" spc="-11" dirty="0"/>
              <a:t> </a:t>
            </a:r>
            <a:r>
              <a:rPr lang="en-US" spc="-8" dirty="0"/>
              <a:t>BIOMAT),</a:t>
            </a:r>
            <a:r>
              <a:rPr lang="en-US" spc="-15" dirty="0"/>
              <a:t> </a:t>
            </a:r>
            <a:r>
              <a:rPr lang="en-US" dirty="0"/>
              <a:t>all</a:t>
            </a:r>
            <a:r>
              <a:rPr lang="en-US" spc="-11" dirty="0"/>
              <a:t> </a:t>
            </a:r>
            <a:r>
              <a:rPr lang="en-US" dirty="0"/>
              <a:t>of</a:t>
            </a:r>
            <a:r>
              <a:rPr lang="en-US" spc="-19" dirty="0"/>
              <a:t> </a:t>
            </a:r>
            <a:r>
              <a:rPr lang="en-US" dirty="0"/>
              <a:t>which</a:t>
            </a:r>
            <a:r>
              <a:rPr lang="en-US" spc="-15" dirty="0"/>
              <a:t> </a:t>
            </a:r>
            <a:r>
              <a:rPr lang="en-US" dirty="0"/>
              <a:t>intend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spc="-8" dirty="0"/>
              <a:t>perform </a:t>
            </a:r>
            <a:r>
              <a:rPr lang="en-US" dirty="0"/>
              <a:t>experiments</a:t>
            </a:r>
            <a:r>
              <a:rPr lang="en-US" spc="-23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CBM</a:t>
            </a:r>
            <a:r>
              <a:rPr lang="en-US" spc="-8" dirty="0"/>
              <a:t> </a:t>
            </a:r>
            <a:r>
              <a:rPr lang="en-US" dirty="0"/>
              <a:t>cave.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short</a:t>
            </a:r>
            <a:r>
              <a:rPr lang="en-US" spc="-11" dirty="0"/>
              <a:t> </a:t>
            </a:r>
            <a:r>
              <a:rPr lang="en-US" dirty="0"/>
              <a:t>term,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applications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by</a:t>
            </a:r>
            <a:r>
              <a:rPr lang="en-US" spc="-11" dirty="0"/>
              <a:t> </a:t>
            </a:r>
            <a:r>
              <a:rPr lang="en-US" spc="-19" dirty="0"/>
              <a:t>the </a:t>
            </a:r>
            <a:r>
              <a:rPr lang="en-US" dirty="0"/>
              <a:t>involved</a:t>
            </a:r>
            <a:r>
              <a:rPr lang="en-US" spc="-30" dirty="0"/>
              <a:t> </a:t>
            </a:r>
            <a:r>
              <a:rPr lang="en-US" dirty="0"/>
              <a:t>university</a:t>
            </a:r>
            <a:r>
              <a:rPr lang="en-US" spc="-19" dirty="0"/>
              <a:t> </a:t>
            </a:r>
            <a:r>
              <a:rPr lang="en-US" dirty="0"/>
              <a:t>groups</a:t>
            </a:r>
            <a:r>
              <a:rPr lang="en-US" spc="-23" dirty="0"/>
              <a:t> </a:t>
            </a:r>
            <a:r>
              <a:rPr lang="en-US" dirty="0"/>
              <a:t>necessary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9" dirty="0"/>
              <a:t> </a:t>
            </a:r>
            <a:r>
              <a:rPr lang="en-US" dirty="0"/>
              <a:t>completing</a:t>
            </a:r>
            <a:r>
              <a:rPr lang="en-US" spc="-23" dirty="0"/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already</a:t>
            </a:r>
            <a:r>
              <a:rPr lang="en-US" spc="-19" dirty="0"/>
              <a:t> </a:t>
            </a:r>
            <a:r>
              <a:rPr lang="en-US" spc="-15" dirty="0"/>
              <a:t>very </a:t>
            </a:r>
            <a:r>
              <a:rPr lang="en-US" dirty="0"/>
              <a:t>advanced</a:t>
            </a:r>
            <a:r>
              <a:rPr lang="en-US" spc="-34" dirty="0"/>
              <a:t> </a:t>
            </a:r>
            <a:r>
              <a:rPr lang="en-US" dirty="0"/>
              <a:t>construction</a:t>
            </a:r>
            <a:r>
              <a:rPr lang="en-US" spc="-23" dirty="0"/>
              <a:t> </a:t>
            </a:r>
            <a:r>
              <a:rPr lang="en-US" dirty="0"/>
              <a:t>of</a:t>
            </a:r>
            <a:r>
              <a:rPr lang="en-US" spc="-26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experiments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are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impeded</a:t>
            </a:r>
            <a:r>
              <a:rPr lang="en-US" dirty="0"/>
              <a:t>.</a:t>
            </a:r>
            <a:r>
              <a:rPr lang="en-US" spc="-23" dirty="0"/>
              <a:t> </a:t>
            </a:r>
            <a:r>
              <a:rPr lang="en-US" dirty="0"/>
              <a:t>In</a:t>
            </a:r>
            <a:r>
              <a:rPr lang="en-US" spc="-26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APPA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spc="-8" dirty="0"/>
              <a:t>pillar, </a:t>
            </a:r>
            <a:r>
              <a:rPr lang="en-US" b="1" dirty="0">
                <a:solidFill>
                  <a:srgbClr val="FF0000"/>
                </a:solidFill>
              </a:rPr>
              <a:t>substantial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external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dirty="0"/>
              <a:t>from</a:t>
            </a:r>
            <a:r>
              <a:rPr lang="en-US" spc="-11" dirty="0"/>
              <a:t> </a:t>
            </a:r>
            <a:r>
              <a:rPr lang="en-US" dirty="0"/>
              <a:t>ESA</a:t>
            </a:r>
            <a:r>
              <a:rPr lang="en-US" spc="-86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dirty="0"/>
              <a:t>other</a:t>
            </a:r>
            <a:r>
              <a:rPr lang="en-US" spc="-11" dirty="0"/>
              <a:t> </a:t>
            </a:r>
            <a:r>
              <a:rPr lang="en-US" dirty="0"/>
              <a:t>agencies</a:t>
            </a:r>
            <a:r>
              <a:rPr lang="en-US" spc="-15" dirty="0"/>
              <a:t> </a:t>
            </a:r>
            <a:r>
              <a:rPr lang="en-US" dirty="0"/>
              <a:t>would</a:t>
            </a:r>
            <a:r>
              <a:rPr lang="en-US" spc="-15" dirty="0"/>
              <a:t> </a:t>
            </a:r>
            <a:r>
              <a:rPr lang="en-US" dirty="0"/>
              <a:t>be</a:t>
            </a:r>
            <a:r>
              <a:rPr lang="en-US" spc="-15" dirty="0"/>
              <a:t> </a:t>
            </a:r>
            <a:r>
              <a:rPr lang="en-US" b="1" spc="-15" dirty="0">
                <a:solidFill>
                  <a:srgbClr val="FF0000"/>
                </a:solidFill>
              </a:rPr>
              <a:t>lost </a:t>
            </a:r>
            <a:r>
              <a:rPr lang="en-US" dirty="0"/>
              <a:t>and</a:t>
            </a:r>
            <a:r>
              <a:rPr lang="en-US" spc="-23" dirty="0"/>
              <a:t> </a:t>
            </a:r>
            <a:r>
              <a:rPr lang="en-US" dirty="0"/>
              <a:t>an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opportunity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European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leadership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23" dirty="0"/>
              <a:t> </a:t>
            </a:r>
            <a:r>
              <a:rPr lang="en-US" dirty="0"/>
              <a:t>space</a:t>
            </a:r>
            <a:r>
              <a:rPr lang="en-US" spc="-19" dirty="0"/>
              <a:t> </a:t>
            </a:r>
            <a:r>
              <a:rPr lang="en-US" dirty="0"/>
              <a:t>radiation</a:t>
            </a:r>
            <a:r>
              <a:rPr lang="en-US" spc="-19" dirty="0"/>
              <a:t> </a:t>
            </a:r>
            <a:r>
              <a:rPr lang="en-US" spc="-8" dirty="0"/>
              <a:t>physics </a:t>
            </a:r>
            <a:r>
              <a:rPr lang="en-US" dirty="0"/>
              <a:t>would</a:t>
            </a:r>
            <a:r>
              <a:rPr lang="en-US" spc="-11" dirty="0"/>
              <a:t> </a:t>
            </a:r>
            <a:r>
              <a:rPr lang="en-US" dirty="0"/>
              <a:t>be</a:t>
            </a:r>
            <a:r>
              <a:rPr lang="en-US" spc="-4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missed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0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mid-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long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term,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delay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several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years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would</a:t>
            </a:r>
            <a:r>
              <a:rPr lang="en-US" spc="-11" dirty="0"/>
              <a:t> </a:t>
            </a:r>
            <a:r>
              <a:rPr lang="en-US" dirty="0"/>
              <a:t>be</a:t>
            </a:r>
            <a:r>
              <a:rPr lang="en-US" spc="-4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particularly </a:t>
            </a:r>
            <a:r>
              <a:rPr lang="en-US" b="1" dirty="0">
                <a:solidFill>
                  <a:srgbClr val="FF0000"/>
                </a:solidFill>
              </a:rPr>
              <a:t>detrimental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pillar</a:t>
            </a:r>
            <a:r>
              <a:rPr lang="en-US" dirty="0"/>
              <a:t>.</a:t>
            </a:r>
            <a:r>
              <a:rPr lang="en-US" spc="-15" dirty="0"/>
              <a:t> </a:t>
            </a:r>
            <a:r>
              <a:rPr lang="en-US" dirty="0"/>
              <a:t>Due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high</a:t>
            </a:r>
            <a:r>
              <a:rPr lang="en-US" spc="-15" dirty="0"/>
              <a:t> </a:t>
            </a:r>
            <a:r>
              <a:rPr lang="en-US" dirty="0"/>
              <a:t>specialization</a:t>
            </a:r>
            <a:r>
              <a:rPr lang="en-US" spc="-15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their</a:t>
            </a:r>
            <a:r>
              <a:rPr lang="en-US" spc="-11" dirty="0"/>
              <a:t> </a:t>
            </a:r>
            <a:r>
              <a:rPr lang="en-US" spc="-8" dirty="0"/>
              <a:t>cutting- </a:t>
            </a:r>
            <a:r>
              <a:rPr lang="en-US" dirty="0"/>
              <a:t>edge</a:t>
            </a:r>
            <a:r>
              <a:rPr lang="en-US" spc="-19" dirty="0"/>
              <a:t> </a:t>
            </a:r>
            <a:r>
              <a:rPr lang="en-US" dirty="0"/>
              <a:t>research,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researchers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from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community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would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  <a:r>
              <a:rPr lang="en-US" b="1" spc="-15" dirty="0">
                <a:solidFill>
                  <a:srgbClr val="FF0000"/>
                </a:solidFill>
              </a:rPr>
              <a:t> able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benefit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from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other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FAIR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experiments</a:t>
            </a:r>
            <a:r>
              <a:rPr lang="en-US" dirty="0"/>
              <a:t>,</a:t>
            </a:r>
            <a:r>
              <a:rPr lang="en-US" spc="-19" dirty="0"/>
              <a:t> </a:t>
            </a:r>
            <a:r>
              <a:rPr lang="en-US" dirty="0"/>
              <a:t>thus</a:t>
            </a:r>
            <a:r>
              <a:rPr lang="en-US" spc="-19" dirty="0"/>
              <a:t> </a:t>
            </a:r>
            <a:r>
              <a:rPr lang="en-US" dirty="0"/>
              <a:t>putting</a:t>
            </a:r>
            <a:r>
              <a:rPr lang="en-US" spc="-15" dirty="0"/>
              <a:t> </a:t>
            </a:r>
            <a:r>
              <a:rPr lang="en-US" dirty="0"/>
              <a:t>on</a:t>
            </a:r>
            <a:r>
              <a:rPr lang="en-US" spc="-19" dirty="0"/>
              <a:t> </a:t>
            </a:r>
            <a:r>
              <a:rPr lang="en-US" dirty="0"/>
              <a:t>hold</a:t>
            </a:r>
            <a:r>
              <a:rPr lang="en-US" spc="-15" dirty="0"/>
              <a:t> </a:t>
            </a:r>
            <a:r>
              <a:rPr lang="en-US" dirty="0"/>
              <a:t>almost</a:t>
            </a:r>
            <a:r>
              <a:rPr lang="en-US" spc="-19" dirty="0"/>
              <a:t> </a:t>
            </a:r>
            <a:r>
              <a:rPr lang="en-US" dirty="0"/>
              <a:t>all</a:t>
            </a:r>
            <a:r>
              <a:rPr lang="en-US" spc="-11" dirty="0"/>
              <a:t> </a:t>
            </a:r>
            <a:r>
              <a:rPr lang="en-US" spc="-19" dirty="0"/>
              <a:t>of </a:t>
            </a:r>
            <a:r>
              <a:rPr lang="en-US" dirty="0"/>
              <a:t>their</a:t>
            </a:r>
            <a:r>
              <a:rPr lang="en-US" spc="-19" dirty="0"/>
              <a:t> </a:t>
            </a:r>
            <a:r>
              <a:rPr lang="en-US" dirty="0"/>
              <a:t>activities</a:t>
            </a:r>
            <a:r>
              <a:rPr lang="en-US" spc="-19" dirty="0"/>
              <a:t> </a:t>
            </a:r>
            <a:r>
              <a:rPr lang="en-US" dirty="0"/>
              <a:t>at</a:t>
            </a:r>
            <a:r>
              <a:rPr lang="en-US" spc="-19" dirty="0"/>
              <a:t> </a:t>
            </a:r>
            <a:r>
              <a:rPr lang="en-US" dirty="0"/>
              <a:t>FAIR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5" dirty="0"/>
              <a:t> </a:t>
            </a:r>
            <a:r>
              <a:rPr lang="en-US" dirty="0"/>
              <a:t>an</a:t>
            </a:r>
            <a:r>
              <a:rPr lang="en-US" spc="-23" dirty="0"/>
              <a:t> </a:t>
            </a:r>
            <a:r>
              <a:rPr lang="en-US" dirty="0"/>
              <a:t>extended</a:t>
            </a:r>
            <a:r>
              <a:rPr lang="en-US" spc="-19" dirty="0"/>
              <a:t> </a:t>
            </a:r>
            <a:r>
              <a:rPr lang="en-US" dirty="0"/>
              <a:t>period.</a:t>
            </a:r>
            <a:r>
              <a:rPr lang="en-US" spc="-41" dirty="0"/>
              <a:t> </a:t>
            </a:r>
            <a:r>
              <a:rPr lang="en-US" dirty="0"/>
              <a:t>This</a:t>
            </a:r>
            <a:r>
              <a:rPr lang="en-US" spc="-19" dirty="0"/>
              <a:t> </a:t>
            </a:r>
            <a:r>
              <a:rPr lang="en-US" dirty="0"/>
              <a:t>would</a:t>
            </a:r>
            <a:r>
              <a:rPr lang="en-US" spc="-23" dirty="0"/>
              <a:t> </a:t>
            </a:r>
            <a:r>
              <a:rPr lang="en-US" dirty="0"/>
              <a:t>inevitably</a:t>
            </a:r>
            <a:r>
              <a:rPr lang="en-US" spc="-19" dirty="0"/>
              <a:t> </a:t>
            </a:r>
            <a:r>
              <a:rPr lang="en-US" dirty="0"/>
              <a:t>lead</a:t>
            </a:r>
            <a:r>
              <a:rPr lang="en-US" spc="-19" dirty="0"/>
              <a:t> </a:t>
            </a:r>
            <a:r>
              <a:rPr lang="en-US" dirty="0"/>
              <a:t>to</a:t>
            </a:r>
            <a:r>
              <a:rPr lang="en-US" spc="-19" dirty="0"/>
              <a:t> </a:t>
            </a:r>
            <a:r>
              <a:rPr lang="en-US" spc="-38" dirty="0"/>
              <a:t>a </a:t>
            </a:r>
            <a:r>
              <a:rPr lang="en-US" b="1" dirty="0">
                <a:solidFill>
                  <a:srgbClr val="FF0000"/>
                </a:solidFill>
              </a:rPr>
              <a:t>loss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research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groups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who</a:t>
            </a:r>
            <a:r>
              <a:rPr lang="en-US" spc="-15" dirty="0"/>
              <a:t> </a:t>
            </a:r>
            <a:r>
              <a:rPr lang="en-US" dirty="0"/>
              <a:t>would</a:t>
            </a:r>
            <a:r>
              <a:rPr lang="en-US" spc="-15" dirty="0"/>
              <a:t> </a:t>
            </a:r>
            <a:r>
              <a:rPr lang="en-US" dirty="0"/>
              <a:t>take</a:t>
            </a:r>
            <a:r>
              <a:rPr lang="en-US" spc="-15" dirty="0"/>
              <a:t> </a:t>
            </a:r>
            <a:r>
              <a:rPr lang="en-US" dirty="0"/>
              <a:t>up</a:t>
            </a:r>
            <a:r>
              <a:rPr lang="en-US" spc="-11" dirty="0"/>
              <a:t> </a:t>
            </a:r>
            <a:r>
              <a:rPr lang="en-US" dirty="0"/>
              <a:t>activities</a:t>
            </a:r>
            <a:r>
              <a:rPr lang="en-US" spc="-15" dirty="0"/>
              <a:t> </a:t>
            </a:r>
            <a:r>
              <a:rPr lang="en-US" spc="-8" dirty="0"/>
              <a:t>elsewhere, </a:t>
            </a:r>
            <a:r>
              <a:rPr lang="en-US" dirty="0"/>
              <a:t>resulting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a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serious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drain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expertise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serious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deterioration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perspectives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young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scientists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this</a:t>
            </a:r>
            <a:r>
              <a:rPr lang="en-US" spc="-19" dirty="0"/>
              <a:t> </a:t>
            </a:r>
            <a:r>
              <a:rPr lang="en-US" dirty="0"/>
              <a:t>field.</a:t>
            </a:r>
            <a:r>
              <a:rPr lang="en-US" spc="-15" dirty="0"/>
              <a:t> </a:t>
            </a:r>
            <a:r>
              <a:rPr lang="en-US" dirty="0"/>
              <a:t>Even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complete</a:t>
            </a:r>
            <a:r>
              <a:rPr lang="en-US" spc="-19" dirty="0"/>
              <a:t> </a:t>
            </a:r>
            <a:r>
              <a:rPr lang="en-US" dirty="0"/>
              <a:t>loss</a:t>
            </a:r>
            <a:r>
              <a:rPr lang="en-US" spc="-15" dirty="0"/>
              <a:t> </a:t>
            </a:r>
            <a:r>
              <a:rPr lang="en-US" spc="-19" dirty="0"/>
              <a:t>of</a:t>
            </a:r>
            <a:r>
              <a:rPr lang="en-US" spc="375" dirty="0"/>
              <a:t> </a:t>
            </a:r>
            <a:r>
              <a:rPr lang="en-US" dirty="0"/>
              <a:t>this</a:t>
            </a:r>
            <a:r>
              <a:rPr lang="en-US" spc="-23" dirty="0"/>
              <a:t> </a:t>
            </a:r>
            <a:r>
              <a:rPr lang="en-US" dirty="0"/>
              <a:t>scientific</a:t>
            </a:r>
            <a:r>
              <a:rPr lang="en-US" spc="-19" dirty="0"/>
              <a:t> </a:t>
            </a:r>
            <a:r>
              <a:rPr lang="en-US" dirty="0"/>
              <a:t>pillar</a:t>
            </a:r>
            <a:r>
              <a:rPr lang="en-US" spc="-15" dirty="0"/>
              <a:t> </a:t>
            </a:r>
            <a:r>
              <a:rPr lang="en-US" dirty="0"/>
              <a:t>of</a:t>
            </a:r>
            <a:r>
              <a:rPr lang="en-US" spc="-19" dirty="0"/>
              <a:t> </a:t>
            </a:r>
            <a:r>
              <a:rPr lang="en-US" dirty="0"/>
              <a:t>FAIR</a:t>
            </a:r>
            <a:r>
              <a:rPr lang="en-US" spc="-15" dirty="0"/>
              <a:t> </a:t>
            </a:r>
            <a:r>
              <a:rPr lang="en-US" dirty="0"/>
              <a:t>is</a:t>
            </a:r>
            <a:r>
              <a:rPr lang="en-US" spc="-19" dirty="0"/>
              <a:t> </a:t>
            </a:r>
            <a:r>
              <a:rPr lang="en-US" dirty="0"/>
              <a:t>likely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case</a:t>
            </a:r>
            <a:r>
              <a:rPr lang="en-US" spc="-19" dirty="0"/>
              <a:t> </a:t>
            </a:r>
            <a:r>
              <a:rPr lang="en-US" dirty="0"/>
              <a:t>of</a:t>
            </a:r>
            <a:r>
              <a:rPr lang="en-US" spc="-19" dirty="0"/>
              <a:t> </a:t>
            </a:r>
            <a:r>
              <a:rPr lang="en-US" dirty="0"/>
              <a:t>a</a:t>
            </a:r>
            <a:r>
              <a:rPr lang="en-US" spc="-19" dirty="0"/>
              <a:t> </a:t>
            </a:r>
            <a:r>
              <a:rPr lang="en-US" dirty="0"/>
              <a:t>longer</a:t>
            </a:r>
            <a:r>
              <a:rPr lang="en-US" spc="-15" dirty="0"/>
              <a:t> </a:t>
            </a:r>
            <a:r>
              <a:rPr lang="en-US" spc="-8" dirty="0"/>
              <a:t>delay.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view</a:t>
            </a:r>
            <a:r>
              <a:rPr lang="en-US" spc="-15" dirty="0"/>
              <a:t> </a:t>
            </a:r>
            <a:r>
              <a:rPr lang="en-US" spc="-19" dirty="0"/>
              <a:t>of</a:t>
            </a:r>
            <a:r>
              <a:rPr lang="en-US" dirty="0"/>
              <a:t> this,</a:t>
            </a:r>
            <a:r>
              <a:rPr lang="en-US" spc="-23" dirty="0"/>
              <a:t> </a:t>
            </a:r>
            <a:r>
              <a:rPr lang="en-US" dirty="0"/>
              <a:t>a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timeline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realization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urgently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needed</a:t>
            </a:r>
            <a:r>
              <a:rPr lang="en-US" dirty="0"/>
              <a:t>,</a:t>
            </a:r>
            <a:r>
              <a:rPr lang="en-US" spc="-15" dirty="0"/>
              <a:t> </a:t>
            </a:r>
            <a:r>
              <a:rPr lang="en-US" dirty="0"/>
              <a:t>together</a:t>
            </a:r>
            <a:r>
              <a:rPr lang="en-US" spc="-8" dirty="0"/>
              <a:t> </a:t>
            </a:r>
            <a:r>
              <a:rPr lang="en-US" spc="-15" dirty="0"/>
              <a:t>with </a:t>
            </a:r>
            <a:r>
              <a:rPr lang="en-US" dirty="0"/>
              <a:t>funding</a:t>
            </a:r>
            <a:r>
              <a:rPr lang="en-US" spc="-23" dirty="0"/>
              <a:t> </a:t>
            </a:r>
            <a:r>
              <a:rPr lang="en-US" dirty="0"/>
              <a:t>decisions</a:t>
            </a:r>
            <a:r>
              <a:rPr lang="en-US" spc="-15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spc="-8" dirty="0"/>
              <a:t>time-</a:t>
            </a:r>
            <a:r>
              <a:rPr lang="en-US" dirty="0"/>
              <a:t>critical</a:t>
            </a:r>
            <a:r>
              <a:rPr lang="en-US" spc="-11" dirty="0"/>
              <a:t> </a:t>
            </a:r>
            <a:r>
              <a:rPr lang="en-US" dirty="0"/>
              <a:t>components</a:t>
            </a:r>
            <a:r>
              <a:rPr lang="en-US" spc="-11" dirty="0"/>
              <a:t> </a:t>
            </a:r>
            <a:r>
              <a:rPr lang="en-US" dirty="0"/>
              <a:t>within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next</a:t>
            </a:r>
            <a:r>
              <a:rPr lang="en-US" spc="-11" dirty="0"/>
              <a:t> </a:t>
            </a:r>
            <a:r>
              <a:rPr lang="en-US" spc="-8" dirty="0"/>
              <a:t>year.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4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Recommendations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26" dirty="0"/>
              <a:t> </a:t>
            </a:r>
            <a:r>
              <a:rPr lang="en-US" b="1" dirty="0">
                <a:solidFill>
                  <a:srgbClr val="FF0000"/>
                </a:solidFill>
              </a:rPr>
              <a:t>corresponding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commitments</a:t>
            </a:r>
            <a:r>
              <a:rPr lang="en-US" b="1" spc="-30" dirty="0">
                <a:solidFill>
                  <a:srgbClr val="FF0000"/>
                </a:solidFill>
              </a:rPr>
              <a:t> </a:t>
            </a:r>
            <a:r>
              <a:rPr lang="en-US" dirty="0"/>
              <a:t>are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needed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immediately</a:t>
            </a:r>
            <a:r>
              <a:rPr lang="en-US" dirty="0"/>
              <a:t>,</a:t>
            </a:r>
            <a:r>
              <a:rPr lang="en-US" spc="-19" dirty="0"/>
              <a:t> if </a:t>
            </a:r>
            <a:r>
              <a:rPr lang="en-US" dirty="0"/>
              <a:t>necessary</a:t>
            </a:r>
            <a:r>
              <a:rPr lang="en-US" spc="-26" dirty="0"/>
              <a:t> </a:t>
            </a:r>
            <a:r>
              <a:rPr lang="en-US" dirty="0"/>
              <a:t>combined</a:t>
            </a:r>
            <a:r>
              <a:rPr lang="en-US" spc="-19" dirty="0"/>
              <a:t> </a:t>
            </a:r>
            <a:r>
              <a:rPr lang="en-US" dirty="0"/>
              <a:t>with</a:t>
            </a:r>
            <a:r>
              <a:rPr lang="en-US" spc="-19" dirty="0"/>
              <a:t> </a:t>
            </a:r>
            <a:r>
              <a:rPr lang="en-US" dirty="0"/>
              <a:t>a</a:t>
            </a:r>
            <a:r>
              <a:rPr lang="en-US" spc="-19" dirty="0"/>
              <a:t> </a:t>
            </a:r>
            <a:r>
              <a:rPr lang="en-US" dirty="0"/>
              <a:t>completion</a:t>
            </a:r>
            <a:r>
              <a:rPr lang="en-US" spc="-19" dirty="0"/>
              <a:t> </a:t>
            </a:r>
            <a:r>
              <a:rPr lang="en-US" dirty="0"/>
              <a:t>schedule</a:t>
            </a:r>
            <a:r>
              <a:rPr lang="en-US" spc="-19" dirty="0"/>
              <a:t> </a:t>
            </a:r>
            <a:r>
              <a:rPr lang="en-US" dirty="0"/>
              <a:t>optimized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5" dirty="0"/>
              <a:t> </a:t>
            </a:r>
            <a:r>
              <a:rPr lang="en-US" spc="-8" dirty="0"/>
              <a:t>scientific </a:t>
            </a:r>
            <a:r>
              <a:rPr lang="en-US" dirty="0"/>
              <a:t>output,</a:t>
            </a:r>
            <a:r>
              <a:rPr lang="en-US" spc="-23" dirty="0"/>
              <a:t> </a:t>
            </a:r>
            <a:r>
              <a:rPr lang="en-US" dirty="0"/>
              <a:t>for</a:t>
            </a:r>
            <a:r>
              <a:rPr lang="en-US" spc="-8" dirty="0"/>
              <a:t> </a:t>
            </a:r>
            <a:r>
              <a:rPr lang="en-US" dirty="0"/>
              <a:t>a</a:t>
            </a:r>
            <a:r>
              <a:rPr lang="en-US" spc="-15" dirty="0"/>
              <a:t> </a:t>
            </a:r>
            <a:r>
              <a:rPr lang="en-US" dirty="0"/>
              <a:t>swift</a:t>
            </a:r>
            <a:r>
              <a:rPr lang="en-US" spc="-11" dirty="0"/>
              <a:t> </a:t>
            </a:r>
            <a:r>
              <a:rPr lang="en-US" dirty="0"/>
              <a:t>start</a:t>
            </a:r>
            <a:r>
              <a:rPr lang="en-US" spc="-11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dirty="0"/>
              <a:t>physics</a:t>
            </a:r>
            <a:r>
              <a:rPr lang="en-US" spc="-15" dirty="0"/>
              <a:t> </a:t>
            </a:r>
            <a:r>
              <a:rPr lang="en-US" dirty="0"/>
              <a:t>program</a:t>
            </a:r>
            <a:r>
              <a:rPr lang="en-US" spc="-8" dirty="0"/>
              <a:t> </a:t>
            </a:r>
            <a:r>
              <a:rPr lang="en-US" dirty="0"/>
              <a:t>at</a:t>
            </a:r>
            <a:r>
              <a:rPr lang="en-US" spc="-11" dirty="0"/>
              <a:t> </a:t>
            </a:r>
            <a:r>
              <a:rPr lang="en-US" spc="-8" dirty="0"/>
              <a:t>FAIR.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5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Recommendations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6700" marR="118110">
              <a:lnSpc>
                <a:spcPct val="99400"/>
              </a:lnSpc>
              <a:spcBef>
                <a:spcPts val="83"/>
              </a:spcBef>
              <a:buAutoNum type="arabicParenR" startAt="5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JSC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looks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forward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non-</a:t>
            </a:r>
            <a:r>
              <a:rPr lang="en-US" b="1" dirty="0">
                <a:solidFill>
                  <a:srgbClr val="FF0000"/>
                </a:solidFill>
              </a:rPr>
              <a:t>German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shareholders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committing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necessary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additional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secure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“First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Science”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spc="-15" dirty="0">
                <a:solidFill>
                  <a:srgbClr val="FF0000"/>
                </a:solidFill>
              </a:rPr>
              <a:t>make </a:t>
            </a:r>
            <a:r>
              <a:rPr lang="en-US" b="1" dirty="0">
                <a:solidFill>
                  <a:srgbClr val="FF0000"/>
                </a:solidFill>
              </a:rPr>
              <a:t>“First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plus”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reality</a:t>
            </a:r>
            <a:r>
              <a:rPr lang="en-US" dirty="0"/>
              <a:t>.</a:t>
            </a:r>
            <a:r>
              <a:rPr lang="en-US" spc="-38" dirty="0"/>
              <a:t> </a:t>
            </a:r>
            <a:r>
              <a:rPr lang="en-US" dirty="0"/>
              <a:t>These</a:t>
            </a:r>
            <a:r>
              <a:rPr lang="en-US" spc="-15" dirty="0"/>
              <a:t> </a:t>
            </a:r>
            <a:r>
              <a:rPr lang="en-US" dirty="0"/>
              <a:t>funding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decisions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need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taken </a:t>
            </a:r>
            <a:r>
              <a:rPr lang="en-US" b="1" dirty="0">
                <a:solidFill>
                  <a:srgbClr val="FF0000"/>
                </a:solidFill>
              </a:rPr>
              <a:t>soon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order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preserve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“First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plus”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viable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option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spc="-15" dirty="0"/>
              <a:t>from </a:t>
            </a:r>
            <a:r>
              <a:rPr lang="en-US" dirty="0"/>
              <a:t>which</a:t>
            </a:r>
            <a:r>
              <a:rPr lang="en-US" spc="-30" dirty="0"/>
              <a:t> </a:t>
            </a:r>
            <a:r>
              <a:rPr lang="en-US" dirty="0"/>
              <a:t>outstanding</a:t>
            </a:r>
            <a:r>
              <a:rPr lang="en-US" spc="-19" dirty="0"/>
              <a:t> </a:t>
            </a:r>
            <a:r>
              <a:rPr lang="en-US" dirty="0"/>
              <a:t>scientific</a:t>
            </a:r>
            <a:r>
              <a:rPr lang="en-US" spc="-19" dirty="0"/>
              <a:t> </a:t>
            </a:r>
            <a:r>
              <a:rPr lang="en-US" dirty="0"/>
              <a:t>results</a:t>
            </a:r>
            <a:r>
              <a:rPr lang="en-US" spc="-19" dirty="0"/>
              <a:t> </a:t>
            </a:r>
            <a:r>
              <a:rPr lang="en-US" dirty="0"/>
              <a:t>are</a:t>
            </a:r>
            <a:r>
              <a:rPr lang="en-US" spc="-19" dirty="0"/>
              <a:t> </a:t>
            </a:r>
            <a:r>
              <a:rPr lang="en-US" spc="-8" dirty="0"/>
              <a:t>expected.</a:t>
            </a:r>
            <a:endParaRPr lang="en-US" dirty="0"/>
          </a:p>
          <a:p>
            <a:pPr marL="266700" marR="3810">
              <a:spcBef>
                <a:spcPts val="1080"/>
              </a:spcBef>
              <a:buAutoNum type="arabicParenR" startAt="5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30" dirty="0"/>
              <a:t> </a:t>
            </a:r>
            <a:r>
              <a:rPr lang="en-US" dirty="0"/>
              <a:t>JSC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reiterates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following</a:t>
            </a:r>
            <a:r>
              <a:rPr lang="en-US" spc="-19" dirty="0"/>
              <a:t> </a:t>
            </a:r>
            <a:r>
              <a:rPr lang="en-US" dirty="0"/>
              <a:t>recommendation,</a:t>
            </a:r>
            <a:r>
              <a:rPr lang="en-US" spc="-19" dirty="0"/>
              <a:t> </a:t>
            </a:r>
            <a:r>
              <a:rPr lang="en-US" dirty="0"/>
              <a:t>presented</a:t>
            </a:r>
            <a:r>
              <a:rPr lang="en-US" spc="-19" dirty="0"/>
              <a:t> </a:t>
            </a:r>
            <a:r>
              <a:rPr lang="en-US" dirty="0"/>
              <a:t>to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spc="-15" dirty="0"/>
              <a:t>FAIR </a:t>
            </a:r>
            <a:r>
              <a:rPr lang="en-US" dirty="0"/>
              <a:t>Council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October</a:t>
            </a:r>
            <a:r>
              <a:rPr lang="en-US" spc="-11" dirty="0"/>
              <a:t> </a:t>
            </a:r>
            <a:r>
              <a:rPr lang="en-US" dirty="0"/>
              <a:t>2022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view</a:t>
            </a:r>
            <a:r>
              <a:rPr lang="en-US" spc="-8" dirty="0"/>
              <a:t> </a:t>
            </a:r>
            <a:r>
              <a:rPr lang="en-US" dirty="0"/>
              <a:t>of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"First</a:t>
            </a:r>
            <a:r>
              <a:rPr lang="en-US" spc="-11" dirty="0"/>
              <a:t> </a:t>
            </a:r>
            <a:r>
              <a:rPr lang="en-US" dirty="0"/>
              <a:t>Science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dirty="0"/>
              <a:t>staging</a:t>
            </a:r>
            <a:r>
              <a:rPr lang="en-US" spc="-11" dirty="0"/>
              <a:t> </a:t>
            </a:r>
            <a:r>
              <a:rPr lang="en-US" spc="-8" dirty="0"/>
              <a:t>review":</a:t>
            </a:r>
            <a:r>
              <a:rPr lang="en-US" spc="375" dirty="0"/>
              <a:t> </a:t>
            </a:r>
            <a:r>
              <a:rPr lang="en-US" dirty="0">
                <a:solidFill>
                  <a:srgbClr val="0070C0"/>
                </a:solidFill>
              </a:rPr>
              <a:t>“The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JSC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emphasizes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need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define,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near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future,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timeline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for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additional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steps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towards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IO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spc="-15" dirty="0">
                <a:solidFill>
                  <a:srgbClr val="0070C0"/>
                </a:solidFill>
              </a:rPr>
              <a:t>MSV,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thus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towards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exploiting</a:t>
            </a:r>
            <a:r>
              <a:rPr lang="en-US" spc="-19" dirty="0">
                <a:solidFill>
                  <a:srgbClr val="0070C0"/>
                </a:solidFill>
              </a:rPr>
              <a:t> the </a:t>
            </a:r>
            <a:r>
              <a:rPr lang="en-US" dirty="0">
                <a:solidFill>
                  <a:srgbClr val="0070C0"/>
                </a:solidFill>
              </a:rPr>
              <a:t>full</a:t>
            </a:r>
            <a:r>
              <a:rPr lang="en-US" spc="-26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potential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FAIR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frame</a:t>
            </a:r>
            <a:r>
              <a:rPr lang="en-US" spc="-26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that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will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enable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FAIR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remain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at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forefront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</a:t>
            </a:r>
            <a:r>
              <a:rPr lang="en-US" spc="-8" dirty="0">
                <a:solidFill>
                  <a:srgbClr val="0070C0"/>
                </a:solidFill>
              </a:rPr>
              <a:t> world-</a:t>
            </a:r>
            <a:r>
              <a:rPr lang="en-US" dirty="0">
                <a:solidFill>
                  <a:srgbClr val="0070C0"/>
                </a:solidFill>
              </a:rPr>
              <a:t>wide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research.</a:t>
            </a:r>
            <a:r>
              <a:rPr lang="en-US" spc="-7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7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timeline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is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crucial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for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giving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perspective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particular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young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scientists.</a:t>
            </a:r>
            <a:r>
              <a:rPr lang="en-US" spc="-3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They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are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future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research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all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areas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of </a:t>
            </a:r>
            <a:r>
              <a:rPr lang="en-US" spc="-8" dirty="0">
                <a:solidFill>
                  <a:srgbClr val="0070C0"/>
                </a:solidFill>
              </a:rPr>
              <a:t>FAIR.”</a:t>
            </a: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3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marR="169069">
              <a:lnSpc>
                <a:spcPct val="98900"/>
              </a:lnSpc>
              <a:spcBef>
                <a:spcPts val="90"/>
              </a:spcBef>
              <a:buAutoNum type="arabicParenR" startAt="7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dirty="0"/>
              <a:t>strongly</a:t>
            </a:r>
            <a:r>
              <a:rPr lang="en-US" spc="-11" dirty="0"/>
              <a:t> </a:t>
            </a:r>
            <a:r>
              <a:rPr lang="en-US" dirty="0"/>
              <a:t>recommends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dirty="0"/>
              <a:t>implement</a:t>
            </a:r>
            <a:r>
              <a:rPr lang="en-US" spc="-11" dirty="0"/>
              <a:t> </a:t>
            </a:r>
            <a:r>
              <a:rPr lang="en-US" dirty="0"/>
              <a:t>measures</a:t>
            </a:r>
            <a:r>
              <a:rPr lang="en-US" spc="-15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dirty="0"/>
              <a:t>risk</a:t>
            </a:r>
            <a:r>
              <a:rPr lang="en-US" spc="-11" dirty="0"/>
              <a:t> </a:t>
            </a:r>
            <a:r>
              <a:rPr lang="en-US" spc="-8" dirty="0"/>
              <a:t>mitigation </a:t>
            </a:r>
            <a:r>
              <a:rPr lang="en-US" dirty="0"/>
              <a:t>concerning</a:t>
            </a:r>
            <a:r>
              <a:rPr lang="en-US" spc="-26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production</a:t>
            </a:r>
            <a:r>
              <a:rPr lang="en-US" spc="-23" dirty="0"/>
              <a:t> </a:t>
            </a:r>
            <a:r>
              <a:rPr lang="en-US" dirty="0"/>
              <a:t>of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SIS100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quadrupoles</a:t>
            </a:r>
            <a:r>
              <a:rPr lang="en-US" dirty="0"/>
              <a:t>.</a:t>
            </a:r>
            <a:r>
              <a:rPr lang="en-US" spc="-45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procurement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spc="-15" dirty="0">
                <a:solidFill>
                  <a:srgbClr val="FF0000"/>
                </a:solidFill>
              </a:rPr>
              <a:t>from </a:t>
            </a:r>
            <a:r>
              <a:rPr lang="en-US" b="1" dirty="0">
                <a:solidFill>
                  <a:srgbClr val="FF0000"/>
                </a:solidFill>
              </a:rPr>
              <a:t>alternative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suppliers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particular</a:t>
            </a:r>
            <a:r>
              <a:rPr lang="en-US" spc="-15" dirty="0"/>
              <a:t> </a:t>
            </a:r>
            <a:r>
              <a:rPr lang="en-US" dirty="0"/>
              <a:t>prototyping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should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addressed </a:t>
            </a:r>
            <a:r>
              <a:rPr lang="en-US" b="1" dirty="0">
                <a:solidFill>
                  <a:srgbClr val="FF0000"/>
                </a:solidFill>
              </a:rPr>
              <a:t>immediately</a:t>
            </a:r>
            <a:r>
              <a:rPr lang="en-US" dirty="0"/>
              <a:t>,</a:t>
            </a:r>
            <a:r>
              <a:rPr lang="en-US" spc="-26" dirty="0"/>
              <a:t> </a:t>
            </a:r>
            <a:r>
              <a:rPr lang="en-US" dirty="0"/>
              <a:t>as</a:t>
            </a:r>
            <a:r>
              <a:rPr lang="en-US" spc="-19" dirty="0"/>
              <a:t> </a:t>
            </a:r>
            <a:r>
              <a:rPr lang="en-US" dirty="0"/>
              <a:t>also</a:t>
            </a:r>
            <a:r>
              <a:rPr lang="en-US" spc="-19" dirty="0"/>
              <a:t> </a:t>
            </a:r>
            <a:r>
              <a:rPr lang="en-US" dirty="0"/>
              <a:t>recommended</a:t>
            </a:r>
            <a:r>
              <a:rPr lang="en-US" spc="-19" dirty="0"/>
              <a:t> </a:t>
            </a:r>
            <a:r>
              <a:rPr lang="en-US" dirty="0"/>
              <a:t>by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MAC.</a:t>
            </a:r>
            <a:endParaRPr lang="en-US" dirty="0"/>
          </a:p>
          <a:p>
            <a:pPr marL="266700" marR="3810">
              <a:lnSpc>
                <a:spcPct val="99700"/>
              </a:lnSpc>
              <a:spcBef>
                <a:spcPts val="1301"/>
              </a:spcBef>
              <a:buAutoNum type="arabicParenR" startAt="7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present</a:t>
            </a:r>
            <a:r>
              <a:rPr lang="en-US" spc="-11" dirty="0"/>
              <a:t> </a:t>
            </a:r>
            <a:r>
              <a:rPr lang="en-US" dirty="0"/>
              <a:t>challenging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financial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situation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GSI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dirty="0"/>
              <a:t>makes</a:t>
            </a:r>
            <a:r>
              <a:rPr lang="en-US" spc="-11" dirty="0"/>
              <a:t> </a:t>
            </a:r>
            <a:r>
              <a:rPr lang="en-US" dirty="0"/>
              <a:t>mid-</a:t>
            </a:r>
            <a:r>
              <a:rPr lang="en-US" spc="-8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spc="-8" dirty="0"/>
              <a:t>long-</a:t>
            </a:r>
            <a:r>
              <a:rPr lang="en-US" spc="-15" dirty="0"/>
              <a:t>term </a:t>
            </a:r>
            <a:r>
              <a:rPr lang="en-US" dirty="0"/>
              <a:t>planning</a:t>
            </a:r>
            <a:r>
              <a:rPr lang="en-US" spc="-23" dirty="0"/>
              <a:t> </a:t>
            </a:r>
            <a:r>
              <a:rPr lang="en-US" dirty="0"/>
              <a:t>difficult,</a:t>
            </a:r>
            <a:r>
              <a:rPr lang="en-US" spc="-23" dirty="0"/>
              <a:t> </a:t>
            </a:r>
            <a:r>
              <a:rPr lang="en-US" dirty="0"/>
              <a:t>seriously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affecting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planning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scientific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activities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spc="-19" dirty="0"/>
              <a:t>of </a:t>
            </a:r>
            <a:r>
              <a:rPr lang="en-US" dirty="0"/>
              <a:t>GSI,</a:t>
            </a:r>
            <a:r>
              <a:rPr lang="en-US" spc="-26" dirty="0"/>
              <a:t> </a:t>
            </a:r>
            <a:r>
              <a:rPr lang="en-US" dirty="0"/>
              <a:t>and</a:t>
            </a:r>
            <a:r>
              <a:rPr lang="en-US" spc="-19" dirty="0"/>
              <a:t> </a:t>
            </a:r>
            <a:r>
              <a:rPr lang="en-US" dirty="0"/>
              <a:t>consequently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spc="-8" dirty="0"/>
              <a:t>FAIR.</a:t>
            </a:r>
            <a:r>
              <a:rPr lang="en-US" spc="-4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JSC</a:t>
            </a:r>
            <a:r>
              <a:rPr lang="en-US" spc="-15" dirty="0"/>
              <a:t> </a:t>
            </a:r>
            <a:r>
              <a:rPr lang="en-US" dirty="0"/>
              <a:t>would</a:t>
            </a:r>
            <a:r>
              <a:rPr lang="en-US" spc="-19" dirty="0"/>
              <a:t> </a:t>
            </a:r>
            <a:r>
              <a:rPr lang="en-US" dirty="0"/>
              <a:t>like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9" dirty="0"/>
              <a:t> </a:t>
            </a:r>
            <a:r>
              <a:rPr lang="en-US" dirty="0"/>
              <a:t>encourage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spc="-8" dirty="0"/>
              <a:t>funding </a:t>
            </a:r>
            <a:r>
              <a:rPr lang="en-US" dirty="0"/>
              <a:t>bodies</a:t>
            </a:r>
            <a:r>
              <a:rPr lang="en-US" spc="-23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dirty="0"/>
              <a:t>address</a:t>
            </a:r>
            <a:r>
              <a:rPr lang="en-US" spc="-11" dirty="0"/>
              <a:t> </a:t>
            </a:r>
            <a:r>
              <a:rPr lang="en-US" dirty="0"/>
              <a:t>this</a:t>
            </a:r>
            <a:r>
              <a:rPr lang="en-US" spc="-15" dirty="0"/>
              <a:t> </a:t>
            </a:r>
            <a:r>
              <a:rPr lang="en-US" dirty="0"/>
              <a:t>situation,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particular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conclude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modus </a:t>
            </a:r>
            <a:r>
              <a:rPr lang="en-US" b="1" dirty="0">
                <a:solidFill>
                  <a:srgbClr val="FF0000"/>
                </a:solidFill>
              </a:rPr>
              <a:t>operandi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GSI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finances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relation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8" dirty="0">
                <a:solidFill>
                  <a:srgbClr val="FF0000"/>
                </a:solidFill>
              </a:rPr>
              <a:t> FAIR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1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 startAt="9"/>
            </a:pPr>
            <a:r>
              <a:rPr lang="en-US" dirty="0" smtClean="0"/>
              <a:t>The</a:t>
            </a:r>
            <a:r>
              <a:rPr lang="en-US" spc="-19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dirty="0"/>
              <a:t>recognizes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ideas</a:t>
            </a:r>
            <a:r>
              <a:rPr lang="en-US" spc="-15" dirty="0"/>
              <a:t> </a:t>
            </a:r>
            <a:r>
              <a:rPr lang="en-US" dirty="0"/>
              <a:t>being</a:t>
            </a:r>
            <a:r>
              <a:rPr lang="en-US" spc="-15" dirty="0"/>
              <a:t> </a:t>
            </a:r>
            <a:r>
              <a:rPr lang="en-US" dirty="0"/>
              <a:t>developed</a:t>
            </a:r>
            <a:r>
              <a:rPr lang="en-US" spc="-15" dirty="0"/>
              <a:t> </a:t>
            </a:r>
            <a:r>
              <a:rPr lang="en-US" dirty="0"/>
              <a:t>by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Collaborations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spc="-19" dirty="0"/>
              <a:t>use </a:t>
            </a:r>
            <a:r>
              <a:rPr lang="en-US" dirty="0"/>
              <a:t>detector</a:t>
            </a:r>
            <a:r>
              <a:rPr lang="en-US" spc="-23" dirty="0"/>
              <a:t> </a:t>
            </a:r>
            <a:r>
              <a:rPr lang="en-US" dirty="0"/>
              <a:t>components</a:t>
            </a:r>
            <a:r>
              <a:rPr lang="en-US" spc="-19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dirty="0"/>
              <a:t>augment</a:t>
            </a:r>
            <a:r>
              <a:rPr lang="en-US" spc="-19" dirty="0"/>
              <a:t> </a:t>
            </a:r>
            <a:r>
              <a:rPr lang="en-US" dirty="0"/>
              <a:t>experiments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First</a:t>
            </a:r>
            <a:r>
              <a:rPr lang="en-US" spc="-15" dirty="0"/>
              <a:t> </a:t>
            </a:r>
            <a:r>
              <a:rPr lang="en-US" dirty="0"/>
              <a:t>Science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9" dirty="0"/>
              <a:t> </a:t>
            </a:r>
            <a:r>
              <a:rPr lang="en-US" dirty="0"/>
              <a:t>at</a:t>
            </a:r>
            <a:r>
              <a:rPr lang="en-US" spc="-15" dirty="0"/>
              <a:t> </a:t>
            </a:r>
            <a:r>
              <a:rPr lang="en-US" spc="-8" dirty="0"/>
              <a:t>other </a:t>
            </a:r>
            <a:r>
              <a:rPr lang="en-US" dirty="0"/>
              <a:t>existing</a:t>
            </a:r>
            <a:r>
              <a:rPr lang="en-US" spc="-30" dirty="0"/>
              <a:t> </a:t>
            </a:r>
            <a:r>
              <a:rPr lang="en-US" dirty="0"/>
              <a:t>facilities.</a:t>
            </a:r>
            <a:r>
              <a:rPr lang="en-US" spc="-90" dirty="0"/>
              <a:t> </a:t>
            </a:r>
            <a:r>
              <a:rPr lang="en-US" dirty="0"/>
              <a:t>At</a:t>
            </a:r>
            <a:r>
              <a:rPr lang="en-US" spc="-23" dirty="0"/>
              <a:t> </a:t>
            </a:r>
            <a:r>
              <a:rPr lang="en-US" dirty="0"/>
              <a:t>FAIR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23" dirty="0"/>
              <a:t> </a:t>
            </a:r>
            <a:r>
              <a:rPr lang="en-US" spc="-8" dirty="0"/>
              <a:t>particular,</a:t>
            </a:r>
            <a:r>
              <a:rPr lang="en-US" spc="-23" dirty="0"/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JSC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encourages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spc="-8" dirty="0"/>
              <a:t>Management </a:t>
            </a:r>
            <a:r>
              <a:rPr lang="en-US" dirty="0"/>
              <a:t>and</a:t>
            </a:r>
            <a:r>
              <a:rPr lang="en-US" spc="-26" dirty="0"/>
              <a:t> </a:t>
            </a:r>
            <a:r>
              <a:rPr lang="en-US" dirty="0"/>
              <a:t>all</a:t>
            </a:r>
            <a:r>
              <a:rPr lang="en-US" spc="-11" dirty="0"/>
              <a:t> </a:t>
            </a:r>
            <a:r>
              <a:rPr lang="en-US" dirty="0"/>
              <a:t>Collaborations</a:t>
            </a:r>
            <a:r>
              <a:rPr lang="en-US" spc="-19" dirty="0"/>
              <a:t> </a:t>
            </a:r>
            <a:r>
              <a:rPr lang="en-US" dirty="0"/>
              <a:t>to,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within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approved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(or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FS+)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facilities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thus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available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beams</a:t>
            </a:r>
            <a:r>
              <a:rPr lang="en-US" dirty="0"/>
              <a:t>,</a:t>
            </a:r>
            <a:r>
              <a:rPr lang="en-US" spc="-11" dirty="0"/>
              <a:t> </a:t>
            </a:r>
            <a:r>
              <a:rPr lang="en-US" dirty="0"/>
              <a:t>seek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optimize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output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using </a:t>
            </a:r>
            <a:r>
              <a:rPr lang="en-US" b="1" dirty="0">
                <a:solidFill>
                  <a:srgbClr val="FF0000"/>
                </a:solidFill>
              </a:rPr>
              <a:t>experimental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equipment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originally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foreseen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use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elsewhere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MSV</a:t>
            </a:r>
            <a:r>
              <a:rPr lang="en-US" dirty="0"/>
              <a:t>.</a:t>
            </a:r>
            <a:r>
              <a:rPr lang="en-US" spc="-34" dirty="0"/>
              <a:t> </a:t>
            </a:r>
            <a:r>
              <a:rPr lang="en-US" dirty="0"/>
              <a:t>However,</a:t>
            </a:r>
            <a:r>
              <a:rPr lang="en-US" spc="-23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9" dirty="0"/>
              <a:t> </a:t>
            </a:r>
            <a:r>
              <a:rPr lang="en-US" dirty="0"/>
              <a:t>would</a:t>
            </a:r>
            <a:r>
              <a:rPr lang="en-US" spc="-26" dirty="0"/>
              <a:t> </a:t>
            </a:r>
            <a:r>
              <a:rPr lang="en-US" dirty="0"/>
              <a:t>encourage</a:t>
            </a:r>
            <a:r>
              <a:rPr lang="en-US" spc="-23" dirty="0"/>
              <a:t> </a:t>
            </a:r>
            <a:r>
              <a:rPr lang="en-US" dirty="0"/>
              <a:t>ideas</a:t>
            </a:r>
            <a:r>
              <a:rPr lang="en-US" spc="-23" dirty="0"/>
              <a:t> </a:t>
            </a:r>
            <a:r>
              <a:rPr lang="en-US" dirty="0"/>
              <a:t>for</a:t>
            </a:r>
            <a:r>
              <a:rPr lang="en-US" spc="-19" dirty="0"/>
              <a:t> </a:t>
            </a:r>
            <a:r>
              <a:rPr lang="en-US" dirty="0"/>
              <a:t>further</a:t>
            </a:r>
            <a:r>
              <a:rPr lang="en-US" spc="-23" dirty="0"/>
              <a:t> </a:t>
            </a:r>
            <a:r>
              <a:rPr lang="en-US" b="1" spc="-19" dirty="0">
                <a:solidFill>
                  <a:srgbClr val="FF0000"/>
                </a:solidFill>
              </a:rPr>
              <a:t>new</a:t>
            </a:r>
            <a:r>
              <a:rPr lang="en-US" b="1" spc="37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experimental</a:t>
            </a:r>
            <a:r>
              <a:rPr lang="en-US" b="1" spc="-3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setups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dirty="0"/>
              <a:t>at</a:t>
            </a:r>
            <a:r>
              <a:rPr lang="en-US" spc="-23" dirty="0"/>
              <a:t> </a:t>
            </a:r>
            <a:r>
              <a:rPr lang="en-US" dirty="0"/>
              <a:t>FAIR</a:t>
            </a:r>
            <a:r>
              <a:rPr lang="en-US" spc="-15" dirty="0"/>
              <a:t> </a:t>
            </a:r>
            <a:r>
              <a:rPr lang="en-US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only</a:t>
            </a:r>
            <a:r>
              <a:rPr lang="en-US" b="1" u="sng" spc="-1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if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they</a:t>
            </a:r>
            <a:r>
              <a:rPr lang="en-US" spc="-19" dirty="0"/>
              <a:t> </a:t>
            </a:r>
            <a:r>
              <a:rPr lang="en-US" dirty="0"/>
              <a:t>would</a:t>
            </a:r>
            <a:r>
              <a:rPr lang="en-US" spc="-19" dirty="0"/>
              <a:t> </a:t>
            </a:r>
            <a:r>
              <a:rPr lang="en-US" dirty="0"/>
              <a:t>enable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unique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opportunities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Breaks will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schedule</a:t>
            </a:r>
            <a:r>
              <a:rPr lang="de-DE" dirty="0"/>
              <a:t> </a:t>
            </a:r>
          </a:p>
          <a:p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have</a:t>
            </a:r>
            <a:r>
              <a:rPr lang="de-DE" dirty="0"/>
              <a:t> lunch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cantine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Fraunhofer Institute </a:t>
            </a:r>
          </a:p>
          <a:p>
            <a:r>
              <a:rPr lang="de-DE" dirty="0"/>
              <a:t>Option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dinner</a:t>
            </a:r>
            <a:r>
              <a:rPr lang="de-DE" dirty="0"/>
              <a:t> </a:t>
            </a:r>
            <a:r>
              <a:rPr lang="de-DE" dirty="0" err="1"/>
              <a:t>together</a:t>
            </a:r>
            <a:endParaRPr lang="de-DE" dirty="0"/>
          </a:p>
          <a:p>
            <a:pPr lvl="1"/>
            <a:r>
              <a:rPr lang="de-DE" dirty="0"/>
              <a:t>on </a:t>
            </a:r>
            <a:r>
              <a:rPr lang="de-DE" dirty="0" err="1"/>
              <a:t>self-pay</a:t>
            </a:r>
            <a:r>
              <a:rPr lang="de-DE" dirty="0"/>
              <a:t> </a:t>
            </a:r>
            <a:r>
              <a:rPr lang="de-DE" dirty="0" err="1"/>
              <a:t>basis</a:t>
            </a:r>
            <a:endParaRPr lang="de-DE" dirty="0"/>
          </a:p>
          <a:p>
            <a:pPr lvl="1"/>
            <a:r>
              <a:rPr lang="de-DE" dirty="0" err="1"/>
              <a:t>drinks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 smtClean="0"/>
              <a:t>covered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schedule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37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000" marR="1013460">
              <a:lnSpc>
                <a:spcPts val="1583"/>
              </a:lnSpc>
              <a:spcBef>
                <a:spcPts val="158"/>
              </a:spcBef>
              <a:buAutoNum type="arabicParenR" startAt="10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thanks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ECE</a:t>
            </a:r>
            <a:r>
              <a:rPr lang="en-US" dirty="0"/>
              <a:t>,</a:t>
            </a:r>
            <a:r>
              <a:rPr lang="en-US" spc="-8" dirty="0"/>
              <a:t> </a:t>
            </a:r>
            <a:r>
              <a:rPr lang="en-US" b="1" dirty="0">
                <a:solidFill>
                  <a:srgbClr val="FF0000"/>
                </a:solidFill>
              </a:rPr>
              <a:t>MAC</a:t>
            </a:r>
            <a:r>
              <a:rPr lang="en-US" dirty="0"/>
              <a:t>,</a:t>
            </a:r>
            <a:r>
              <a:rPr lang="en-US" spc="-11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BFC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dirty="0"/>
              <a:t>for</a:t>
            </a:r>
            <a:r>
              <a:rPr lang="en-US" spc="-8" dirty="0"/>
              <a:t> </a:t>
            </a:r>
            <a:r>
              <a:rPr lang="en-US" dirty="0"/>
              <a:t>their</a:t>
            </a:r>
            <a:r>
              <a:rPr lang="en-US" spc="-8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informative 	presentations</a:t>
            </a:r>
            <a:r>
              <a:rPr lang="en-US" spc="-8" dirty="0"/>
              <a:t>.</a:t>
            </a:r>
            <a:endParaRPr lang="en-US" dirty="0"/>
          </a:p>
          <a:p>
            <a:pPr marL="265271" marR="3810">
              <a:lnSpc>
                <a:spcPts val="1583"/>
              </a:lnSpc>
              <a:spcBef>
                <a:spcPts val="1335"/>
              </a:spcBef>
              <a:buAutoNum type="arabicParenR" startAt="10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8" dirty="0"/>
              <a:t> </a:t>
            </a:r>
            <a:r>
              <a:rPr lang="en-US" dirty="0"/>
              <a:t>commends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excellent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results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GSI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research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Phase-</a:t>
            </a:r>
            <a:r>
              <a:rPr lang="en-US" b="1" spc="-38" dirty="0">
                <a:solidFill>
                  <a:srgbClr val="FF0000"/>
                </a:solidFill>
              </a:rPr>
              <a:t>0 	</a:t>
            </a:r>
            <a:r>
              <a:rPr lang="en-US" b="1" spc="-8" dirty="0">
                <a:solidFill>
                  <a:srgbClr val="FF0000"/>
                </a:solidFill>
              </a:rPr>
              <a:t>experiments</a:t>
            </a:r>
            <a:r>
              <a:rPr lang="en-US" spc="-8" dirty="0"/>
              <a:t>.</a:t>
            </a:r>
            <a:endParaRPr lang="en-US" dirty="0"/>
          </a:p>
          <a:p>
            <a:pPr marL="265271" marR="222409">
              <a:lnSpc>
                <a:spcPct val="98900"/>
              </a:lnSpc>
              <a:spcBef>
                <a:spcPts val="1267"/>
              </a:spcBef>
              <a:buAutoNum type="arabicParenR" startAt="10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5" dirty="0"/>
              <a:t> </a:t>
            </a:r>
            <a:r>
              <a:rPr lang="en-US" dirty="0"/>
              <a:t>is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very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impressed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by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outstanding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world-leading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research 	</a:t>
            </a:r>
            <a:r>
              <a:rPr lang="en-US" dirty="0"/>
              <a:t>performed</a:t>
            </a:r>
            <a:r>
              <a:rPr lang="en-US" spc="-26" dirty="0"/>
              <a:t> </a:t>
            </a:r>
            <a:r>
              <a:rPr lang="en-US" b="1" dirty="0">
                <a:solidFill>
                  <a:srgbClr val="FF0000"/>
                </a:solidFill>
              </a:rPr>
              <a:t>at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Helmholtz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Institute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Mainz</a:t>
            </a:r>
            <a:r>
              <a:rPr lang="en-US" dirty="0"/>
              <a:t>,</a:t>
            </a:r>
            <a:r>
              <a:rPr lang="en-US" spc="-19" dirty="0"/>
              <a:t> </a:t>
            </a:r>
            <a:r>
              <a:rPr lang="en-US" dirty="0"/>
              <a:t>as</a:t>
            </a:r>
            <a:r>
              <a:rPr lang="en-US" spc="-15" dirty="0"/>
              <a:t> </a:t>
            </a:r>
            <a:r>
              <a:rPr lang="en-US" dirty="0"/>
              <a:t>presented</a:t>
            </a:r>
            <a:r>
              <a:rPr lang="en-US" spc="-19" dirty="0"/>
              <a:t> </a:t>
            </a:r>
            <a:r>
              <a:rPr lang="en-US" dirty="0"/>
              <a:t>especially</a:t>
            </a:r>
            <a:r>
              <a:rPr lang="en-US" spc="-15" dirty="0"/>
              <a:t> </a:t>
            </a:r>
            <a:r>
              <a:rPr lang="en-US" spc="-19" dirty="0"/>
              <a:t>by 	</a:t>
            </a:r>
            <a:r>
              <a:rPr lang="en-US" dirty="0"/>
              <a:t>young</a:t>
            </a:r>
            <a:r>
              <a:rPr lang="en-US" spc="-26" dirty="0"/>
              <a:t> </a:t>
            </a:r>
            <a:r>
              <a:rPr lang="en-US" dirty="0"/>
              <a:t>scientists.</a:t>
            </a:r>
            <a:r>
              <a:rPr lang="en-US" spc="-38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strong</a:t>
            </a:r>
            <a:r>
              <a:rPr lang="en-US" spc="-15" dirty="0"/>
              <a:t> </a:t>
            </a:r>
            <a:r>
              <a:rPr lang="en-US" dirty="0"/>
              <a:t>activities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hadron</a:t>
            </a:r>
            <a:r>
              <a:rPr lang="en-US" spc="-15" dirty="0"/>
              <a:t> </a:t>
            </a:r>
            <a:r>
              <a:rPr lang="en-US" dirty="0"/>
              <a:t>physics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spc="-8" dirty="0" err="1"/>
              <a:t>superheavy</a:t>
            </a:r>
            <a:r>
              <a:rPr lang="en-US" spc="-8" dirty="0"/>
              <a:t> 	</a:t>
            </a:r>
            <a:r>
              <a:rPr lang="en-US" dirty="0"/>
              <a:t>elements</a:t>
            </a:r>
            <a:r>
              <a:rPr lang="en-US" spc="-23" dirty="0"/>
              <a:t> </a:t>
            </a:r>
            <a:r>
              <a:rPr lang="en-US" dirty="0"/>
              <a:t>are</a:t>
            </a:r>
            <a:r>
              <a:rPr lang="en-US" spc="-11" dirty="0"/>
              <a:t> </a:t>
            </a:r>
            <a:r>
              <a:rPr lang="en-US" dirty="0"/>
              <a:t>fully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line</a:t>
            </a:r>
            <a:r>
              <a:rPr lang="en-US" spc="-15" dirty="0"/>
              <a:t> </a:t>
            </a:r>
            <a:r>
              <a:rPr lang="en-US" dirty="0"/>
              <a:t>with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dirty="0"/>
              <a:t>scientific</a:t>
            </a:r>
            <a:r>
              <a:rPr lang="en-US" spc="-11" dirty="0"/>
              <a:t> </a:t>
            </a:r>
            <a:r>
              <a:rPr lang="en-US" dirty="0"/>
              <a:t>priorities</a:t>
            </a:r>
            <a:r>
              <a:rPr lang="en-US" spc="-15" dirty="0"/>
              <a:t> </a:t>
            </a:r>
            <a:r>
              <a:rPr lang="en-US" dirty="0"/>
              <a:t>of</a:t>
            </a:r>
            <a:r>
              <a:rPr lang="en-US" spc="-11" dirty="0"/>
              <a:t> </a:t>
            </a:r>
            <a:r>
              <a:rPr lang="en-US" dirty="0"/>
              <a:t>GSI</a:t>
            </a:r>
            <a:r>
              <a:rPr lang="en-US" spc="-11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spc="-15" dirty="0"/>
              <a:t>FAIR</a:t>
            </a:r>
            <a:endParaRPr lang="en-US" dirty="0"/>
          </a:p>
          <a:p>
            <a:pPr marL="265271" marR="146685">
              <a:lnSpc>
                <a:spcPct val="99400"/>
              </a:lnSpc>
              <a:spcBef>
                <a:spcPts val="1309"/>
              </a:spcBef>
              <a:buAutoNum type="arabicParenR" startAt="10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dirty="0"/>
              <a:t>is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extremely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impressed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by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progress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made</a:t>
            </a:r>
            <a:r>
              <a:rPr lang="en-US" spc="-15" dirty="0"/>
              <a:t> </a:t>
            </a:r>
            <a:r>
              <a:rPr lang="en-US" dirty="0"/>
              <a:t>with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8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HELIAC 	</a:t>
            </a:r>
            <a:r>
              <a:rPr lang="en-US" spc="-8" dirty="0"/>
              <a:t>accelerator.</a:t>
            </a:r>
            <a:r>
              <a:rPr lang="en-US" spc="-23" dirty="0"/>
              <a:t> </a:t>
            </a:r>
            <a:r>
              <a:rPr lang="en-US" dirty="0"/>
              <a:t>It</a:t>
            </a:r>
            <a:r>
              <a:rPr lang="en-US" spc="-11" dirty="0"/>
              <a:t> </a:t>
            </a:r>
            <a:r>
              <a:rPr lang="en-US" dirty="0"/>
              <a:t>could</a:t>
            </a:r>
            <a:r>
              <a:rPr lang="en-US" spc="-11" dirty="0"/>
              <a:t> </a:t>
            </a:r>
            <a:r>
              <a:rPr lang="en-US" dirty="0"/>
              <a:t>play</a:t>
            </a:r>
            <a:r>
              <a:rPr lang="en-US" spc="-15" dirty="0"/>
              <a:t> </a:t>
            </a:r>
            <a:r>
              <a:rPr lang="en-US" dirty="0"/>
              <a:t>an</a:t>
            </a:r>
            <a:r>
              <a:rPr lang="en-US" spc="-11" dirty="0"/>
              <a:t> </a:t>
            </a:r>
            <a:r>
              <a:rPr lang="en-US" dirty="0"/>
              <a:t>important</a:t>
            </a:r>
            <a:r>
              <a:rPr lang="en-US" spc="-11" dirty="0"/>
              <a:t> </a:t>
            </a:r>
            <a:r>
              <a:rPr lang="en-US" dirty="0"/>
              <a:t>role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view</a:t>
            </a:r>
            <a:r>
              <a:rPr lang="en-US" spc="-8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its</a:t>
            </a:r>
            <a:r>
              <a:rPr lang="en-US" spc="-11" dirty="0"/>
              <a:t> </a:t>
            </a:r>
            <a:r>
              <a:rPr lang="en-US" dirty="0"/>
              <a:t>potential</a:t>
            </a:r>
            <a:r>
              <a:rPr lang="en-US" spc="-8" dirty="0"/>
              <a:t> </a:t>
            </a:r>
            <a:r>
              <a:rPr lang="en-US" dirty="0"/>
              <a:t>use</a:t>
            </a:r>
            <a:r>
              <a:rPr lang="en-US" spc="-11" dirty="0"/>
              <a:t> </a:t>
            </a:r>
            <a:r>
              <a:rPr lang="en-US" spc="-19" dirty="0"/>
              <a:t>as 	</a:t>
            </a:r>
            <a:r>
              <a:rPr lang="en-US" dirty="0"/>
              <a:t>injector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spc="-15" dirty="0"/>
              <a:t>FAIR.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5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Next Meeting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October</a:t>
            </a:r>
            <a:r>
              <a:rPr lang="de-DE" spc="-11" dirty="0"/>
              <a:t> </a:t>
            </a:r>
            <a:r>
              <a:rPr lang="de-DE" dirty="0"/>
              <a:t>5</a:t>
            </a:r>
            <a:r>
              <a:rPr lang="de-DE" spc="-11" dirty="0"/>
              <a:t> </a:t>
            </a:r>
            <a:r>
              <a:rPr lang="de-DE" dirty="0"/>
              <a:t>–</a:t>
            </a:r>
            <a:r>
              <a:rPr lang="de-DE" spc="-8" dirty="0"/>
              <a:t> </a:t>
            </a:r>
            <a:r>
              <a:rPr lang="de-DE" dirty="0"/>
              <a:t>6,</a:t>
            </a:r>
            <a:r>
              <a:rPr lang="de-DE" spc="-11" dirty="0"/>
              <a:t> </a:t>
            </a:r>
            <a:r>
              <a:rPr lang="de-DE" dirty="0"/>
              <a:t>2023,</a:t>
            </a:r>
            <a:r>
              <a:rPr lang="de-DE" spc="-11" dirty="0"/>
              <a:t> </a:t>
            </a:r>
            <a:r>
              <a:rPr lang="de-DE" spc="-8" dirty="0"/>
              <a:t>Darmstadt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6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29492" y="3923340"/>
            <a:ext cx="1951668" cy="294312"/>
          </a:xfrm>
          <a:prstGeom prst="rect">
            <a:avLst/>
          </a:prstGeom>
        </p:spPr>
        <p:txBody>
          <a:bodyPr vert="horz" wrap="square" lIns="51435" tIns="25718" rIns="51435" bIns="25718" rtlCol="0" anchor="t">
            <a:spAutoFit/>
          </a:bodyPr>
          <a:lstStyle/>
          <a:p>
            <a:r>
              <a:rPr lang="en-US" sz="1575" b="1">
                <a:solidFill>
                  <a:prstClr val="white"/>
                </a:solidFill>
              </a:rPr>
              <a:t>Herzlichen Dank !</a:t>
            </a:r>
            <a:endParaRPr lang="en-US" sz="1575" b="1" dirty="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2"/>
          <a:stretch/>
        </p:blipFill>
        <p:spPr>
          <a:xfrm>
            <a:off x="0" y="-663791"/>
            <a:ext cx="9180712" cy="58245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56246" y="4807770"/>
            <a:ext cx="3034139" cy="300082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5EBA9E-3D4F-5045-B860-EA583618DCFF}"/>
              </a:ext>
            </a:extLst>
          </p:cNvPr>
          <p:cNvSpPr txBox="1"/>
          <p:nvPr/>
        </p:nvSpPr>
        <p:spPr>
          <a:xfrm>
            <a:off x="270265" y="4940488"/>
            <a:ext cx="1133204" cy="21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69" dirty="0" err="1">
                <a:solidFill>
                  <a:schemeClr val="bg1"/>
                </a:solidFill>
              </a:rPr>
              <a:t>Photo</a:t>
            </a:r>
            <a:r>
              <a:rPr lang="de-DE" sz="769" dirty="0">
                <a:solidFill>
                  <a:schemeClr val="bg1"/>
                </a:solidFill>
              </a:rPr>
              <a:t>: C. Betz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3C638-71DC-EA4F-8AA9-B104E9A11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15 Joint Scientif Council Meeting - Research 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EFF67-A15A-214C-8D63-18248C36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5078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39760" y="226136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r>
              <a:rPr lang="en-GB" sz="20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RDM: Status </a:t>
            </a:r>
            <a:r>
              <a:rPr lang="en-GB" sz="2000" b="1" strike="noStrike" spc="-1" dirty="0">
                <a:solidFill>
                  <a:srgbClr val="333333"/>
                </a:solidFill>
                <a:latin typeface="Arial"/>
                <a:ea typeface="Arial"/>
              </a:rPr>
              <a:t>and Update</a:t>
            </a:r>
            <a:endParaRPr lang="de-DE" sz="2000" spc="-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60437"/>
            <a:ext cx="9348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Research Data Management Policy Published </a:t>
            </a:r>
            <a:r>
              <a:rPr lang="en-US" sz="1400" i="1" dirty="0"/>
              <a:t>-&gt; </a:t>
            </a:r>
            <a:r>
              <a:rPr lang="en-US" sz="1400" i="1" dirty="0">
                <a:hlinkClick r:id="rId2"/>
              </a:rPr>
              <a:t>http://</a:t>
            </a:r>
            <a:r>
              <a:rPr lang="en-US" sz="1400" i="1" dirty="0" smtClean="0">
                <a:hlinkClick r:id="rId2"/>
              </a:rPr>
              <a:t>dx.doi.org/10.15120/GSI-2023-00646</a:t>
            </a:r>
            <a:r>
              <a:rPr lang="en-US" sz="1400" i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Research </a:t>
            </a:r>
            <a:r>
              <a:rPr lang="en-US" sz="1400" b="1" dirty="0">
                <a:solidFill>
                  <a:srgbClr val="002060"/>
                </a:solidFill>
              </a:rPr>
              <a:t>Data Management </a:t>
            </a:r>
            <a:r>
              <a:rPr lang="en-US" sz="1400" b="1" dirty="0" smtClean="0">
                <a:solidFill>
                  <a:srgbClr val="002060"/>
                </a:solidFill>
              </a:rPr>
              <a:t>planning </a:t>
            </a:r>
            <a:r>
              <a:rPr lang="en-US" sz="1400" i="1" dirty="0" smtClean="0"/>
              <a:t>-&gt;</a:t>
            </a:r>
            <a:r>
              <a:rPr lang="en-US" sz="1400" b="1" dirty="0" smtClean="0"/>
              <a:t> </a:t>
            </a:r>
            <a:r>
              <a:rPr lang="en-US" sz="1400" i="1" dirty="0" smtClean="0"/>
              <a:t>RDMO Software Under Testing (Thanks to volunteers)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Data/Software Publication </a:t>
            </a:r>
            <a:r>
              <a:rPr lang="en-US" sz="1400" i="1" dirty="0" smtClean="0"/>
              <a:t>-&gt; Interim solution, Instructions </a:t>
            </a:r>
            <a:r>
              <a:rPr lang="en-US" sz="1400" i="1" dirty="0"/>
              <a:t>available </a:t>
            </a:r>
            <a:r>
              <a:rPr lang="en-US" sz="1400" i="1" dirty="0">
                <a:hlinkClick r:id="rId3"/>
              </a:rPr>
              <a:t>https://</a:t>
            </a:r>
            <a:r>
              <a:rPr lang="en-US" sz="1400" i="1" dirty="0" smtClean="0">
                <a:hlinkClick r:id="rId3"/>
              </a:rPr>
              <a:t>doi.org/10.5281/zenodo.7628019</a:t>
            </a:r>
            <a:r>
              <a:rPr lang="en-US" sz="1400" i="1" dirty="0" smtClean="0"/>
              <a:t> </a:t>
            </a:r>
            <a:endParaRPr lang="en-US" sz="14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Helmholtz POF IV </a:t>
            </a:r>
            <a:r>
              <a:rPr lang="en-US" sz="1400" i="1" dirty="0" smtClean="0"/>
              <a:t>-&gt;</a:t>
            </a:r>
            <a:r>
              <a:rPr lang="en-US" sz="1400" b="1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/>
              <a:t>published data items to be counted (quality indicators</a:t>
            </a:r>
            <a:r>
              <a:rPr lang="en-US" sz="1400" i="1" dirty="0" smtClean="0"/>
              <a:t>). Please publish data/software</a:t>
            </a:r>
            <a:endParaRPr lang="en-US" sz="1400" i="1" dirty="0"/>
          </a:p>
        </p:txBody>
      </p:sp>
      <p:pic>
        <p:nvPicPr>
          <p:cNvPr id="13" name="Picture 10"/>
          <p:cNvPicPr/>
          <p:nvPr/>
        </p:nvPicPr>
        <p:blipFill>
          <a:blip r:embed="rId4"/>
          <a:stretch/>
        </p:blipFill>
        <p:spPr>
          <a:xfrm>
            <a:off x="284510" y="2305878"/>
            <a:ext cx="1722256" cy="2584722"/>
          </a:xfrm>
          <a:prstGeom prst="rect">
            <a:avLst/>
          </a:prstGeom>
          <a:ln w="0">
            <a:noFill/>
          </a:ln>
        </p:spPr>
      </p:pic>
      <p:pic>
        <p:nvPicPr>
          <p:cNvPr id="18" name="Picture 4"/>
          <p:cNvPicPr/>
          <p:nvPr/>
        </p:nvPicPr>
        <p:blipFill>
          <a:blip r:embed="rId5"/>
          <a:stretch/>
        </p:blipFill>
        <p:spPr>
          <a:xfrm>
            <a:off x="2509105" y="2413494"/>
            <a:ext cx="2997642" cy="236949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036" y="2515469"/>
            <a:ext cx="2964557" cy="19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39760" y="216304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r>
              <a:rPr lang="en-GB" sz="20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RDM: Status </a:t>
            </a:r>
            <a:r>
              <a:rPr lang="en-GB" sz="2000" b="1" strike="noStrike" spc="-1" dirty="0">
                <a:solidFill>
                  <a:srgbClr val="333333"/>
                </a:solidFill>
                <a:latin typeface="Arial"/>
                <a:ea typeface="Arial"/>
              </a:rPr>
              <a:t>and Update</a:t>
            </a:r>
            <a:endParaRPr lang="de-DE" sz="2000" spc="-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60437"/>
            <a:ext cx="934862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i="1" dirty="0" smtClean="0"/>
              <a:t>Development </a:t>
            </a:r>
            <a:r>
              <a:rPr lang="en-GB" sz="1400" b="1" i="1" dirty="0" smtClean="0"/>
              <a:t>through</a:t>
            </a:r>
            <a:r>
              <a:rPr lang="de-DE" sz="1400" b="1" i="1" dirty="0" smtClean="0"/>
              <a:t>:</a:t>
            </a:r>
            <a:endParaRPr lang="en-US" sz="1400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002060"/>
                </a:solidFill>
              </a:rPr>
              <a:t>Open Science Working Group </a:t>
            </a:r>
            <a:r>
              <a:rPr lang="de-DE" sz="1400" dirty="0" smtClean="0"/>
              <a:t>-&gt;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discuss</a:t>
            </a:r>
            <a:r>
              <a:rPr lang="de-DE" sz="1400" i="1" dirty="0" smtClean="0"/>
              <a:t>, </a:t>
            </a:r>
            <a:r>
              <a:rPr lang="de-DE" sz="1400" i="1" dirty="0" err="1" smtClean="0"/>
              <a:t>suggest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ideas</a:t>
            </a:r>
            <a:r>
              <a:rPr lang="de-DE" sz="1400" i="1" dirty="0" smtClean="0"/>
              <a:t>, </a:t>
            </a:r>
            <a:r>
              <a:rPr lang="de-DE" sz="1400" i="1" dirty="0" err="1" smtClean="0"/>
              <a:t>develop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strategy</a:t>
            </a:r>
            <a:endParaRPr lang="en-US" sz="14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002060"/>
                </a:solidFill>
              </a:rPr>
              <a:t>Working OS collaborations</a:t>
            </a:r>
            <a:r>
              <a:rPr lang="en-US" sz="1400" b="1" dirty="0">
                <a:solidFill>
                  <a:srgbClr val="800000"/>
                </a:solidFill>
              </a:rPr>
              <a:t> </a:t>
            </a:r>
            <a:r>
              <a:rPr lang="en-US" sz="1400" dirty="0" smtClean="0"/>
              <a:t>-&gt;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/>
              <a:t>national/international projects and </a:t>
            </a:r>
            <a:r>
              <a:rPr lang="en-US" sz="1400" i="1" dirty="0" smtClean="0"/>
              <a:t>initiatives (e.g. GSI/FAIR observers in EOSC, contributing to PUNCH4NFDI, ESCAPE, </a:t>
            </a:r>
            <a:r>
              <a:rPr lang="en-US" sz="1400" i="1" dirty="0" err="1" smtClean="0"/>
              <a:t>EuroLabs</a:t>
            </a:r>
            <a:r>
              <a:rPr lang="en-US" sz="1400" i="1" dirty="0" smtClean="0"/>
              <a:t> etc.)</a:t>
            </a:r>
          </a:p>
          <a:p>
            <a:pPr>
              <a:lnSpc>
                <a:spcPct val="150000"/>
              </a:lnSpc>
            </a:pPr>
            <a:r>
              <a:rPr lang="en-US" sz="1400" b="1" i="1" dirty="0" smtClean="0"/>
              <a:t>Goals: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2060"/>
                </a:solidFill>
              </a:rPr>
              <a:t>Achieve facility wide RDM techniques </a:t>
            </a:r>
            <a:r>
              <a:rPr lang="en-US" sz="1400" dirty="0" smtClean="0"/>
              <a:t>-&gt; publish Finable, Accessible, Interoperable, and Reusable (FAIR-Principles) Data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68" y="4024706"/>
            <a:ext cx="971109" cy="865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5E447-4F90-A14A-BA2A-7059E9AA0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51" y="4018374"/>
            <a:ext cx="872174" cy="872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169" y="4172627"/>
            <a:ext cx="948830" cy="65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495" y="4142466"/>
            <a:ext cx="1109403" cy="535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2" y="3495265"/>
            <a:ext cx="989137" cy="352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152" y="3524325"/>
            <a:ext cx="2171926" cy="273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542" y="3480304"/>
            <a:ext cx="2106890" cy="367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0" y="4120746"/>
            <a:ext cx="1154129" cy="769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8931" y="3376191"/>
            <a:ext cx="1012330" cy="4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39760" y="2458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r>
              <a:rPr lang="en-GB" sz="2000" b="1" strike="noStrike" spc="-1" dirty="0">
                <a:solidFill>
                  <a:srgbClr val="333333"/>
                </a:solidFill>
                <a:latin typeface="Arial"/>
                <a:ea typeface="Arial"/>
              </a:rPr>
              <a:t>RDM/OS: Info sources</a:t>
            </a:r>
            <a:endParaRPr lang="de-DE" sz="2000" spc="-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016" y="937979"/>
            <a:ext cx="8308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002060"/>
                </a:solidFill>
              </a:rPr>
              <a:t>Email address: </a:t>
            </a:r>
            <a:r>
              <a:rPr lang="en-GB" sz="1600" dirty="0">
                <a:hlinkClick r:id="rId3"/>
              </a:rPr>
              <a:t>open-science@gsi.de</a:t>
            </a:r>
            <a:r>
              <a:rPr lang="en-GB" sz="1600" dirty="0"/>
              <a:t> 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i="1" dirty="0">
                <a:solidFill>
                  <a:srgbClr val="002060"/>
                </a:solidFill>
              </a:rPr>
              <a:t>GSI/FAIR Open Science Webpage: 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www.gsi.de/work/forschung/open-science</a:t>
            </a:r>
            <a:endParaRPr lang="en-GB" sz="1600" dirty="0" smtClean="0"/>
          </a:p>
          <a:p>
            <a:pPr algn="ctr"/>
            <a:endParaRPr lang="en-GB" sz="16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GB" sz="1600" b="1" i="1" dirty="0" smtClean="0">
                <a:solidFill>
                  <a:srgbClr val="002060"/>
                </a:solidFill>
              </a:rPr>
              <a:t>GSI/FAIR 1</a:t>
            </a:r>
            <a:r>
              <a:rPr lang="en-GB" sz="1600" b="1" i="1" baseline="30000" dirty="0" smtClean="0">
                <a:solidFill>
                  <a:srgbClr val="002060"/>
                </a:solidFill>
              </a:rPr>
              <a:t>st</a:t>
            </a:r>
            <a:r>
              <a:rPr lang="en-GB" sz="1600" b="1" i="1" dirty="0" smtClean="0">
                <a:solidFill>
                  <a:srgbClr val="002060"/>
                </a:solidFill>
              </a:rPr>
              <a:t> Open Science </a:t>
            </a:r>
            <a:r>
              <a:rPr lang="en-GB" sz="1600" b="1" i="1" dirty="0">
                <a:solidFill>
                  <a:srgbClr val="002060"/>
                </a:solidFill>
              </a:rPr>
              <a:t>Workshop </a:t>
            </a:r>
            <a:r>
              <a:rPr lang="en-GB" sz="1600" b="1" i="1" dirty="0" smtClean="0">
                <a:solidFill>
                  <a:srgbClr val="002060"/>
                </a:solidFill>
              </a:rPr>
              <a:t>2023- 19/20</a:t>
            </a:r>
            <a:r>
              <a:rPr lang="en-GB" sz="1600" b="1" i="1" baseline="30000" dirty="0" smtClean="0">
                <a:solidFill>
                  <a:srgbClr val="002060"/>
                </a:solidFill>
              </a:rPr>
              <a:t>th</a:t>
            </a:r>
            <a:r>
              <a:rPr lang="en-GB" sz="1600" b="1" i="1" dirty="0" smtClean="0">
                <a:solidFill>
                  <a:srgbClr val="002060"/>
                </a:solidFill>
              </a:rPr>
              <a:t> October (two afternoons): </a:t>
            </a:r>
            <a:r>
              <a:rPr lang="en-GB" sz="1600" dirty="0">
                <a:solidFill>
                  <a:srgbClr val="002060"/>
                </a:solidFill>
                <a:hlinkClick r:id="rId5"/>
              </a:rPr>
              <a:t>https://indico.gsi.de/event/17498</a:t>
            </a:r>
            <a:r>
              <a:rPr lang="en-GB" sz="1600" dirty="0" smtClean="0">
                <a:solidFill>
                  <a:srgbClr val="002060"/>
                </a:solidFill>
                <a:hlinkClick r:id="rId5"/>
              </a:rPr>
              <a:t>/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Please register! 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60" y="2853162"/>
            <a:ext cx="3725012" cy="1888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686" y="2853162"/>
            <a:ext cx="2776200" cy="18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29492" y="3923340"/>
            <a:ext cx="1951668" cy="294312"/>
          </a:xfrm>
          <a:prstGeom prst="rect">
            <a:avLst/>
          </a:prstGeom>
        </p:spPr>
        <p:txBody>
          <a:bodyPr vert="horz" wrap="square" lIns="51435" tIns="25718" rIns="51435" bIns="25718" rtlCol="0" anchor="t">
            <a:spAutoFit/>
          </a:bodyPr>
          <a:lstStyle/>
          <a:p>
            <a:r>
              <a:rPr lang="en-US" sz="1575" b="1">
                <a:solidFill>
                  <a:prstClr val="white"/>
                </a:solidFill>
              </a:rPr>
              <a:t>Herzlichen Dank !</a:t>
            </a:r>
            <a:endParaRPr lang="en-US" sz="1575" b="1" dirty="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2"/>
          <a:stretch/>
        </p:blipFill>
        <p:spPr>
          <a:xfrm>
            <a:off x="0" y="-663791"/>
            <a:ext cx="9180712" cy="58245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56246" y="4807770"/>
            <a:ext cx="3034139" cy="300082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5EBA9E-3D4F-5045-B860-EA583618DCFF}"/>
              </a:ext>
            </a:extLst>
          </p:cNvPr>
          <p:cNvSpPr txBox="1"/>
          <p:nvPr/>
        </p:nvSpPr>
        <p:spPr>
          <a:xfrm>
            <a:off x="270265" y="4940488"/>
            <a:ext cx="1133204" cy="21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69" dirty="0" err="1">
                <a:solidFill>
                  <a:schemeClr val="bg1"/>
                </a:solidFill>
              </a:rPr>
              <a:t>Photo</a:t>
            </a:r>
            <a:r>
              <a:rPr lang="de-DE" sz="769" dirty="0">
                <a:solidFill>
                  <a:schemeClr val="bg1"/>
                </a:solidFill>
              </a:rPr>
              <a:t>: C. Betz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3C638-71DC-EA4F-8AA9-B104E9A11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15 Joint Scientif Council Meeting - Research 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EFF67-A15A-214C-8D63-18248C36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413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53C74-1311-2EF9-AAF9-B2987934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strategy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46799-B9A2-C45A-0591-949AD47D9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/>
              <a:t>Agree on physics days per year to start discussions with ACC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Beam time until 2027</a:t>
            </a:r>
          </a:p>
          <a:p>
            <a:pPr lvl="2"/>
            <a:r>
              <a:rPr lang="en-GB" dirty="0" err="1"/>
              <a:t>eg.</a:t>
            </a:r>
            <a:r>
              <a:rPr lang="en-GB" dirty="0"/>
              <a:t> possible beam time extension in 2025 (decision end 2023 needed)</a:t>
            </a:r>
          </a:p>
          <a:p>
            <a:pPr lvl="2"/>
            <a:r>
              <a:rPr lang="en-GB" dirty="0"/>
              <a:t>PAC needed? If so, scheduling for 2025</a:t>
            </a:r>
          </a:p>
          <a:p>
            <a:pPr lvl="2"/>
            <a:r>
              <a:rPr lang="en-GB" dirty="0"/>
              <a:t>Technical or organisational upgrades or limitations by time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Early Science</a:t>
            </a:r>
          </a:p>
          <a:p>
            <a:pPr lvl="2"/>
            <a:r>
              <a:rPr lang="en-GB" dirty="0"/>
              <a:t>Detailed planning</a:t>
            </a:r>
          </a:p>
          <a:p>
            <a:pPr lvl="3"/>
            <a:r>
              <a:rPr lang="en-GB" dirty="0"/>
              <a:t>ES in direct competition with physics at the operational station + FAIR commissioning (SIS100, HEPT, further S-FRS) + experiment commissioning (</a:t>
            </a:r>
            <a:r>
              <a:rPr lang="en-GB" dirty="0" err="1"/>
              <a:t>eg.</a:t>
            </a:r>
            <a:r>
              <a:rPr lang="en-GB" dirty="0"/>
              <a:t> R3B)</a:t>
            </a:r>
          </a:p>
          <a:p>
            <a:pPr lvl="1"/>
            <a:r>
              <a:rPr lang="en-GB" dirty="0"/>
              <a:t>First Science and First Science +</a:t>
            </a:r>
          </a:p>
          <a:p>
            <a:pPr lvl="2"/>
            <a:r>
              <a:rPr lang="en-GB" dirty="0"/>
              <a:t>Start discussion on beams</a:t>
            </a:r>
          </a:p>
          <a:p>
            <a:pPr lvl="2"/>
            <a:r>
              <a:rPr lang="en-GB" dirty="0"/>
              <a:t>Detailed discussions on degree of parallel operation (per machine and cross machines)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65EF68-7205-52D1-A96D-7271BD23F7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53C74-1311-2EF9-AAF9-B2987934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Injector strategy to ensure FAIR operation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46799-B9A2-C45A-0591-949AD47D9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/>
              <a:t>Define RED needs and wishes (details with timeline)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UNILAC</a:t>
            </a:r>
          </a:p>
          <a:p>
            <a:pPr lvl="2"/>
            <a:r>
              <a:rPr lang="en-GB" dirty="0"/>
              <a:t>Operation strategy</a:t>
            </a:r>
          </a:p>
          <a:p>
            <a:pPr lvl="2"/>
            <a:r>
              <a:rPr lang="en-GB" dirty="0"/>
              <a:t>Technical or organisational upgrades or limitations by time</a:t>
            </a:r>
          </a:p>
          <a:p>
            <a:pPr lvl="1"/>
            <a:r>
              <a:rPr lang="en-GB" dirty="0"/>
              <a:t>PSU</a:t>
            </a:r>
          </a:p>
          <a:p>
            <a:pPr lvl="2"/>
            <a:r>
              <a:rPr lang="en-GB" dirty="0"/>
              <a:t>Overall timeline including:</a:t>
            </a:r>
          </a:p>
          <a:p>
            <a:pPr lvl="3"/>
            <a:r>
              <a:rPr lang="en-GB" dirty="0"/>
              <a:t>Installation and commissioning strategy</a:t>
            </a:r>
          </a:p>
          <a:p>
            <a:pPr lvl="3"/>
            <a:r>
              <a:rPr lang="en-GB" dirty="0"/>
              <a:t>rf-upgrade schedule</a:t>
            </a:r>
          </a:p>
          <a:p>
            <a:pPr lvl="1"/>
            <a:r>
              <a:rPr lang="en-GB" dirty="0"/>
              <a:t>HELIAC</a:t>
            </a:r>
          </a:p>
          <a:p>
            <a:pPr lvl="2"/>
            <a:r>
              <a:rPr lang="en-GB" dirty="0"/>
              <a:t>Integration into ACC strategy (</a:t>
            </a:r>
            <a:r>
              <a:rPr lang="en-GB" dirty="0" err="1"/>
              <a:t>eg.</a:t>
            </a:r>
            <a:r>
              <a:rPr lang="en-GB" dirty="0"/>
              <a:t> new UNILAC control system)</a:t>
            </a:r>
          </a:p>
          <a:p>
            <a:pPr lvl="2"/>
            <a:r>
              <a:rPr lang="en-GB" dirty="0"/>
              <a:t>Integration into FAM strategy (</a:t>
            </a:r>
            <a:r>
              <a:rPr lang="en-GB" dirty="0" err="1"/>
              <a:t>eg.</a:t>
            </a:r>
            <a:r>
              <a:rPr lang="en-GB" dirty="0"/>
              <a:t> fire safety measures / safety concept)</a:t>
            </a:r>
          </a:p>
          <a:p>
            <a:pPr lvl="1"/>
            <a:r>
              <a:rPr lang="en-GB" dirty="0"/>
              <a:t>p-LINAC</a:t>
            </a:r>
          </a:p>
          <a:p>
            <a:pPr lvl="2"/>
            <a:r>
              <a:rPr lang="en-GB" dirty="0"/>
              <a:t>Timeline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65EF68-7205-52D1-A96D-7271BD23F7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0803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2718</Words>
  <Application>Microsoft Office PowerPoint</Application>
  <PresentationFormat>On-screen Show (16:9)</PresentationFormat>
  <Paragraphs>389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fair-gsi-folienmaster_2017_onering</vt:lpstr>
      <vt:lpstr>Welcome to the 2nd research retreat 203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 strategy</vt:lpstr>
      <vt:lpstr>Injector strategy to ensure FAIR operation</vt:lpstr>
      <vt:lpstr>FAIR/GSI strategic operation scenario towards FS+</vt:lpstr>
      <vt:lpstr>FAIR/GSI strategic operation scenario towards FS+</vt:lpstr>
      <vt:lpstr>FAIR/GSI strategic operation scenario towards FS+</vt:lpstr>
      <vt:lpstr>Timeline for FAIR </vt:lpstr>
      <vt:lpstr>GSI / FAIR in POF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Resolutions of the JSC</vt:lpstr>
      <vt:lpstr>Resolutions of the JSC</vt:lpstr>
      <vt:lpstr>Resolutions of the JSC</vt:lpstr>
      <vt:lpstr>Resolutions of the JSC</vt:lpstr>
      <vt:lpstr>JSC Resolutions</vt:lpstr>
      <vt:lpstr>JSC Resolutions</vt:lpstr>
      <vt:lpstr>JSC Recommendations</vt:lpstr>
      <vt:lpstr>JSC Recommendations</vt:lpstr>
      <vt:lpstr>JSC Resolutions</vt:lpstr>
      <vt:lpstr>JSC Resolutions</vt:lpstr>
      <vt:lpstr>JSC Resolutions</vt:lpstr>
      <vt:lpstr>JSC Next Meeting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Leifels, Yvonne Dr.</cp:lastModifiedBy>
  <cp:revision>358</cp:revision>
  <cp:lastPrinted>2020-11-01T19:59:12Z</cp:lastPrinted>
  <dcterms:created xsi:type="dcterms:W3CDTF">2019-12-04T14:42:24Z</dcterms:created>
  <dcterms:modified xsi:type="dcterms:W3CDTF">2023-07-19T13:51:34Z</dcterms:modified>
</cp:coreProperties>
</file>