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01" r:id="rId2"/>
    <p:sldId id="603" r:id="rId3"/>
    <p:sldId id="604" r:id="rId4"/>
    <p:sldId id="618" r:id="rId5"/>
    <p:sldId id="619" r:id="rId6"/>
    <p:sldId id="620" r:id="rId7"/>
    <p:sldId id="621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16" r:id="rId20"/>
    <p:sldId id="588" r:id="rId21"/>
  </p:sldIdLst>
  <p:sldSz cx="9144000" cy="5143500" type="screen16x9"/>
  <p:notesSz cx="6889750" cy="1002188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fels, Yvonne Dr." initials="LYD" lastIdx="8" clrIdx="0"/>
  <p:cmAuthor id="2" name="frank.maas@icloud.com" initials="f" lastIdx="1" clrIdx="1"/>
  <p:cmAuthor id="3" name="frank.maas@icloud.com" initials="f [2]" lastIdx="1" clrIdx="2"/>
  <p:cmAuthor id="4" name="frank.maas@icloud.com" initials="f [3]" lastIdx="1" clrIdx="3"/>
  <p:cmAuthor id="5" name="frank.maas@icloud.com" initials="f [4]" lastIdx="1" clrIdx="4"/>
  <p:cmAuthor id="6" name="frank.maas@icloud.com" initials="f [5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551EF"/>
    <a:srgbClr val="D23D3D"/>
    <a:srgbClr val="92BD8D"/>
    <a:srgbClr val="ADADE7"/>
    <a:srgbClr val="FFC000"/>
    <a:srgbClr val="B3A2C7"/>
    <a:srgbClr val="FF9933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71552" autoAdjust="0"/>
  </p:normalViewPr>
  <p:slideViewPr>
    <p:cSldViewPr snapToGrid="0" snapToObjects="1">
      <p:cViewPr varScale="1">
        <p:scale>
          <a:sx n="78" d="100"/>
          <a:sy n="78" d="100"/>
        </p:scale>
        <p:origin x="1085" y="67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645" y="3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599" y="1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599" y="9519055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9" y="1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2475"/>
            <a:ext cx="668020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4" tIns="46227" rIns="92454" bIns="4622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760399"/>
            <a:ext cx="5511800" cy="4509849"/>
          </a:xfrm>
          <a:prstGeom prst="rect">
            <a:avLst/>
          </a:prstGeom>
        </p:spPr>
        <p:txBody>
          <a:bodyPr vert="horz" lIns="92454" tIns="46227" rIns="92454" bIns="4622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9" y="9519055"/>
            <a:ext cx="2985558" cy="501095"/>
          </a:xfrm>
          <a:prstGeom prst="rect">
            <a:avLst/>
          </a:prstGeom>
        </p:spPr>
        <p:txBody>
          <a:bodyPr vert="horz" lIns="92454" tIns="46227" rIns="92454" bIns="46227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26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26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07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15 Joint Scientif Council Meeting - Research 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15 Joint Scientif Council Meeting - Research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15 Joint Scientif Council Meeting - Research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6" y="203502"/>
            <a:ext cx="5584535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182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50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1573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15 Joint Scientif Council Meeting - Research 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7628019" TargetMode="External"/><Relationship Id="rId2" Type="http://schemas.openxmlformats.org/officeDocument/2006/relationships/hyperlink" Target="http://dx.doi.org/10.15120/GSI-2023-0064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pen-science@gsi.de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hyperlink" Target="https://indico.gsi.de/event/17498/" TargetMode="External"/><Relationship Id="rId4" Type="http://schemas.openxmlformats.org/officeDocument/2006/relationships/hyperlink" Target="https://www.gsi.de/work/forschung/open-scien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308" y="2772276"/>
            <a:ext cx="6617109" cy="584900"/>
          </a:xfrm>
        </p:spPr>
        <p:txBody>
          <a:bodyPr/>
          <a:lstStyle/>
          <a:p>
            <a:r>
              <a:rPr lang="en-GB" sz="1800" dirty="0" smtClean="0"/>
              <a:t>Welcome to the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research retreat 203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Yvonne </a:t>
            </a:r>
            <a:r>
              <a:rPr lang="en-GB" dirty="0" smtClean="0"/>
              <a:t>Leifels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8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Resolutions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JSC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Realizing</a:t>
            </a:r>
            <a:r>
              <a:rPr lang="en-US" spc="-26" dirty="0"/>
              <a:t> </a:t>
            </a:r>
            <a:r>
              <a:rPr lang="en-US" b="1" dirty="0">
                <a:solidFill>
                  <a:srgbClr val="FF0000"/>
                </a:solidFill>
              </a:rPr>
              <a:t>“First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plus”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(i.e.,</a:t>
            </a:r>
            <a:r>
              <a:rPr lang="en-US" spc="-15" dirty="0"/>
              <a:t> </a:t>
            </a:r>
            <a:r>
              <a:rPr lang="en-US" dirty="0"/>
              <a:t>including</a:t>
            </a:r>
            <a:r>
              <a:rPr lang="en-US" spc="-15" dirty="0"/>
              <a:t> </a:t>
            </a:r>
            <a:r>
              <a:rPr lang="en-US" dirty="0"/>
              <a:t>CBM)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would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dirty="0"/>
              <a:t>not</a:t>
            </a:r>
            <a:r>
              <a:rPr lang="en-US" spc="-15" dirty="0"/>
              <a:t> </a:t>
            </a:r>
            <a:r>
              <a:rPr lang="en-US" dirty="0"/>
              <a:t>only</a:t>
            </a:r>
            <a:r>
              <a:rPr lang="en-US" spc="-15" dirty="0"/>
              <a:t> </a:t>
            </a:r>
            <a:r>
              <a:rPr lang="en-US" dirty="0"/>
              <a:t>serve</a:t>
            </a:r>
            <a:r>
              <a:rPr lang="en-US" spc="-15" dirty="0"/>
              <a:t> </a:t>
            </a:r>
            <a:r>
              <a:rPr lang="en-US" spc="-38" dirty="0"/>
              <a:t>a </a:t>
            </a:r>
            <a:r>
              <a:rPr lang="en-US" dirty="0"/>
              <a:t>significantly</a:t>
            </a:r>
            <a:r>
              <a:rPr lang="en-US" spc="-26" dirty="0"/>
              <a:t> </a:t>
            </a:r>
            <a:r>
              <a:rPr lang="en-US" dirty="0"/>
              <a:t>wider</a:t>
            </a:r>
            <a:r>
              <a:rPr lang="en-US" spc="-11" dirty="0"/>
              <a:t> </a:t>
            </a:r>
            <a:r>
              <a:rPr lang="en-US" dirty="0"/>
              <a:t>community</a:t>
            </a:r>
            <a:r>
              <a:rPr lang="en-US" spc="-15" dirty="0"/>
              <a:t> </a:t>
            </a:r>
            <a:r>
              <a:rPr lang="en-US" dirty="0"/>
              <a:t>but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constitute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major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scientific </a:t>
            </a:r>
            <a:r>
              <a:rPr lang="en-US" b="1" dirty="0">
                <a:solidFill>
                  <a:srgbClr val="FF0000"/>
                </a:solidFill>
              </a:rPr>
              <a:t>scope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diversity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enormous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scientific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gain</a:t>
            </a:r>
            <a:r>
              <a:rPr lang="en-US" dirty="0"/>
              <a:t>.</a:t>
            </a:r>
            <a:r>
              <a:rPr lang="en-US" spc="-38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JSC</a:t>
            </a:r>
            <a:r>
              <a:rPr lang="en-US" spc="-8" dirty="0"/>
              <a:t> therefore </a:t>
            </a:r>
            <a:r>
              <a:rPr lang="en-US" dirty="0"/>
              <a:t>welcomes</a:t>
            </a:r>
            <a:r>
              <a:rPr lang="en-US" spc="-23" dirty="0"/>
              <a:t> </a:t>
            </a:r>
            <a:r>
              <a:rPr lang="en-US" dirty="0"/>
              <a:t>that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recent</a:t>
            </a:r>
            <a:r>
              <a:rPr lang="en-US" spc="-15" dirty="0"/>
              <a:t> </a:t>
            </a:r>
            <a:r>
              <a:rPr lang="en-US" dirty="0"/>
              <a:t>decision</a:t>
            </a:r>
            <a:r>
              <a:rPr lang="en-US" spc="-15" dirty="0"/>
              <a:t> </a:t>
            </a:r>
            <a:r>
              <a:rPr lang="en-US" dirty="0"/>
              <a:t>leaves</a:t>
            </a:r>
            <a:r>
              <a:rPr lang="en-US" spc="-15" dirty="0"/>
              <a:t> </a:t>
            </a:r>
            <a:r>
              <a:rPr lang="en-US" dirty="0"/>
              <a:t>room</a:t>
            </a:r>
            <a:r>
              <a:rPr lang="en-US" spc="-11" dirty="0"/>
              <a:t> </a:t>
            </a:r>
            <a:r>
              <a:rPr lang="en-US" dirty="0"/>
              <a:t>for</a:t>
            </a:r>
            <a:r>
              <a:rPr lang="en-US" spc="-15" dirty="0"/>
              <a:t> </a:t>
            </a:r>
            <a:r>
              <a:rPr lang="en-US" dirty="0"/>
              <a:t>realizing</a:t>
            </a:r>
            <a:r>
              <a:rPr lang="en-US" spc="-11" dirty="0"/>
              <a:t> </a:t>
            </a:r>
            <a:r>
              <a:rPr lang="en-US" dirty="0"/>
              <a:t>“First</a:t>
            </a:r>
            <a:r>
              <a:rPr lang="en-US" spc="-15" dirty="0"/>
              <a:t> </a:t>
            </a:r>
            <a:r>
              <a:rPr lang="en-US" spc="-8" dirty="0"/>
              <a:t>Science </a:t>
            </a:r>
            <a:r>
              <a:rPr lang="en-US" dirty="0"/>
              <a:t>plus”</a:t>
            </a:r>
            <a:r>
              <a:rPr lang="en-US" spc="-15" dirty="0"/>
              <a:t> </a:t>
            </a:r>
            <a:r>
              <a:rPr lang="en-US" dirty="0"/>
              <a:t>(or</a:t>
            </a:r>
            <a:r>
              <a:rPr lang="en-US" spc="-11" dirty="0"/>
              <a:t> </a:t>
            </a:r>
            <a:r>
              <a:rPr lang="en-US" dirty="0"/>
              <a:t>even</a:t>
            </a:r>
            <a:r>
              <a:rPr lang="en-US" spc="-15" dirty="0"/>
              <a:t> </a:t>
            </a:r>
            <a:r>
              <a:rPr lang="en-US" dirty="0"/>
              <a:t>more)</a:t>
            </a:r>
            <a:r>
              <a:rPr lang="en-US" spc="-15" dirty="0"/>
              <a:t> </a:t>
            </a:r>
            <a:r>
              <a:rPr lang="en-US" dirty="0"/>
              <a:t>if</a:t>
            </a:r>
            <a:r>
              <a:rPr lang="en-US" spc="-15" dirty="0"/>
              <a:t> </a:t>
            </a:r>
            <a:r>
              <a:rPr lang="en-US" dirty="0"/>
              <a:t>sufficient</a:t>
            </a:r>
            <a:r>
              <a:rPr lang="en-US" spc="-15" dirty="0"/>
              <a:t> </a:t>
            </a:r>
            <a:r>
              <a:rPr lang="en-US" dirty="0"/>
              <a:t>funding</a:t>
            </a:r>
            <a:r>
              <a:rPr lang="en-US" spc="-15" dirty="0"/>
              <a:t> </a:t>
            </a:r>
            <a:r>
              <a:rPr lang="en-US" dirty="0"/>
              <a:t>commitments</a:t>
            </a:r>
            <a:r>
              <a:rPr lang="en-US" spc="-19" dirty="0"/>
              <a:t> </a:t>
            </a:r>
            <a:r>
              <a:rPr lang="en-US" dirty="0"/>
              <a:t>are</a:t>
            </a:r>
            <a:r>
              <a:rPr lang="en-US" spc="-15" dirty="0"/>
              <a:t> </a:t>
            </a:r>
            <a:r>
              <a:rPr lang="en-US" dirty="0"/>
              <a:t>made</a:t>
            </a:r>
            <a:r>
              <a:rPr lang="en-US" spc="-15" dirty="0"/>
              <a:t> </a:t>
            </a:r>
            <a:r>
              <a:rPr lang="en-US" dirty="0"/>
              <a:t>by</a:t>
            </a:r>
            <a:r>
              <a:rPr lang="en-US" spc="-15" dirty="0"/>
              <a:t> </a:t>
            </a:r>
            <a:r>
              <a:rPr lang="en-US" spc="-19" dirty="0"/>
              <a:t>the </a:t>
            </a:r>
            <a:r>
              <a:rPr lang="en-US" spc="-8" dirty="0"/>
              <a:t>partners.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0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Resolutions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JSC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26" dirty="0"/>
              <a:t> </a:t>
            </a:r>
            <a:r>
              <a:rPr lang="en-US" dirty="0"/>
              <a:t>JSC</a:t>
            </a:r>
            <a:r>
              <a:rPr lang="en-US" spc="-15" dirty="0"/>
              <a:t> </a:t>
            </a:r>
            <a:r>
              <a:rPr lang="en-US" dirty="0"/>
              <a:t>understands</a:t>
            </a:r>
            <a:r>
              <a:rPr lang="en-US" spc="-15" dirty="0"/>
              <a:t> </a:t>
            </a:r>
            <a:r>
              <a:rPr lang="en-US" dirty="0"/>
              <a:t>that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Collaborations</a:t>
            </a:r>
            <a:r>
              <a:rPr lang="en-US" spc="-19" dirty="0"/>
              <a:t> </a:t>
            </a:r>
            <a:r>
              <a:rPr lang="en-US" dirty="0"/>
              <a:t>are</a:t>
            </a:r>
            <a:r>
              <a:rPr lang="en-US" spc="-15" dirty="0"/>
              <a:t> </a:t>
            </a:r>
            <a:r>
              <a:rPr lang="en-US" dirty="0"/>
              <a:t>currently</a:t>
            </a:r>
            <a:r>
              <a:rPr lang="en-US" spc="-19" dirty="0"/>
              <a:t> </a:t>
            </a:r>
            <a:r>
              <a:rPr lang="en-US" dirty="0"/>
              <a:t>working</a:t>
            </a:r>
            <a:r>
              <a:rPr lang="en-US" spc="-15" dirty="0"/>
              <a:t> </a:t>
            </a:r>
            <a:r>
              <a:rPr lang="en-US" spc="-19" dirty="0"/>
              <a:t>on </a:t>
            </a:r>
            <a:r>
              <a:rPr lang="en-US" dirty="0"/>
              <a:t>detailed</a:t>
            </a:r>
            <a:r>
              <a:rPr lang="en-US" spc="-26" dirty="0"/>
              <a:t> </a:t>
            </a:r>
            <a:r>
              <a:rPr lang="en-US" dirty="0"/>
              <a:t>plans</a:t>
            </a:r>
            <a:r>
              <a:rPr lang="en-US" spc="-15" dirty="0"/>
              <a:t> </a:t>
            </a:r>
            <a:r>
              <a:rPr lang="en-US" dirty="0"/>
              <a:t>for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optimal</a:t>
            </a:r>
            <a:r>
              <a:rPr lang="en-US" spc="-11" dirty="0"/>
              <a:t> </a:t>
            </a:r>
            <a:r>
              <a:rPr lang="en-US" dirty="0"/>
              <a:t>use</a:t>
            </a:r>
            <a:r>
              <a:rPr lang="en-US" spc="-15" dirty="0"/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facilities</a:t>
            </a:r>
            <a:r>
              <a:rPr lang="en-US" spc="-15" dirty="0"/>
              <a:t> </a:t>
            </a:r>
            <a:r>
              <a:rPr lang="en-US" dirty="0"/>
              <a:t>approved</a:t>
            </a:r>
            <a:r>
              <a:rPr lang="en-US" spc="-15" dirty="0"/>
              <a:t> </a:t>
            </a:r>
            <a:r>
              <a:rPr lang="en-US" dirty="0"/>
              <a:t>within</a:t>
            </a:r>
            <a:r>
              <a:rPr lang="en-US" spc="-15" dirty="0"/>
              <a:t> </a:t>
            </a:r>
            <a:r>
              <a:rPr lang="en-US" spc="-8" dirty="0"/>
              <a:t>Early </a:t>
            </a:r>
            <a:r>
              <a:rPr lang="en-US" dirty="0"/>
              <a:t>Science</a:t>
            </a:r>
            <a:r>
              <a:rPr lang="en-US" spc="-23" dirty="0"/>
              <a:t> </a:t>
            </a:r>
            <a:r>
              <a:rPr lang="en-US" dirty="0"/>
              <a:t>and</a:t>
            </a:r>
            <a:r>
              <a:rPr lang="en-US" spc="-15" dirty="0"/>
              <a:t> </a:t>
            </a:r>
            <a:r>
              <a:rPr lang="en-US" dirty="0"/>
              <a:t>First</a:t>
            </a:r>
            <a:r>
              <a:rPr lang="en-US" spc="-15" dirty="0"/>
              <a:t> </a:t>
            </a:r>
            <a:r>
              <a:rPr lang="en-US" dirty="0"/>
              <a:t>Science</a:t>
            </a:r>
            <a:r>
              <a:rPr lang="en-US" spc="-11" dirty="0"/>
              <a:t> </a:t>
            </a:r>
            <a:r>
              <a:rPr lang="en-US" dirty="0"/>
              <a:t>(plus).</a:t>
            </a:r>
            <a:r>
              <a:rPr lang="en-US" spc="-38" dirty="0"/>
              <a:t> </a:t>
            </a:r>
            <a:r>
              <a:rPr lang="en-US" dirty="0"/>
              <a:t>The</a:t>
            </a:r>
            <a:r>
              <a:rPr lang="en-US" spc="-11" dirty="0"/>
              <a:t> </a:t>
            </a:r>
            <a:r>
              <a:rPr lang="en-US" dirty="0"/>
              <a:t>JSC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strongly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encourages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Collaborations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continue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their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plans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maximize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scientific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15" dirty="0">
                <a:solidFill>
                  <a:srgbClr val="FF0000"/>
                </a:solidFill>
              </a:rPr>
              <a:t>gain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output</a:t>
            </a:r>
            <a:r>
              <a:rPr lang="en-US" dirty="0"/>
              <a:t>.</a:t>
            </a:r>
            <a:r>
              <a:rPr lang="en-US" spc="-34" dirty="0"/>
              <a:t> </a:t>
            </a:r>
            <a:r>
              <a:rPr lang="en-US" dirty="0"/>
              <a:t>This</a:t>
            </a:r>
            <a:r>
              <a:rPr lang="en-US" spc="-11" dirty="0"/>
              <a:t> </a:t>
            </a:r>
            <a:r>
              <a:rPr lang="en-US" dirty="0"/>
              <a:t>is</a:t>
            </a:r>
            <a:r>
              <a:rPr lang="en-US" spc="-11" dirty="0"/>
              <a:t> </a:t>
            </a:r>
            <a:r>
              <a:rPr lang="en-US" dirty="0"/>
              <a:t>an</a:t>
            </a:r>
            <a:r>
              <a:rPr lang="en-US" spc="-11" dirty="0"/>
              <a:t> </a:t>
            </a:r>
            <a:r>
              <a:rPr lang="en-US" dirty="0"/>
              <a:t>ongoing</a:t>
            </a:r>
            <a:r>
              <a:rPr lang="en-US" spc="-11" dirty="0"/>
              <a:t> </a:t>
            </a:r>
            <a:r>
              <a:rPr lang="en-US" dirty="0"/>
              <a:t>process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which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1" dirty="0"/>
              <a:t> </a:t>
            </a:r>
            <a:r>
              <a:rPr lang="en-US" dirty="0"/>
              <a:t>planning</a:t>
            </a:r>
            <a:r>
              <a:rPr lang="en-US" spc="-11" dirty="0"/>
              <a:t> </a:t>
            </a:r>
            <a:r>
              <a:rPr lang="en-US" dirty="0"/>
              <a:t>will</a:t>
            </a:r>
            <a:r>
              <a:rPr lang="en-US" spc="-4" dirty="0"/>
              <a:t> </a:t>
            </a:r>
            <a:r>
              <a:rPr lang="en-US" spc="-8" dirty="0"/>
              <a:t>become </a:t>
            </a:r>
            <a:r>
              <a:rPr lang="en-US" dirty="0"/>
              <a:t>successively</a:t>
            </a:r>
            <a:r>
              <a:rPr lang="en-US" spc="-26" dirty="0"/>
              <a:t> </a:t>
            </a:r>
            <a:r>
              <a:rPr lang="en-US" dirty="0"/>
              <a:t>more</a:t>
            </a:r>
            <a:r>
              <a:rPr lang="en-US" spc="-15" dirty="0"/>
              <a:t> </a:t>
            </a:r>
            <a:r>
              <a:rPr lang="en-US" dirty="0"/>
              <a:t>concrete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5" dirty="0"/>
              <a:t> </a:t>
            </a:r>
            <a:r>
              <a:rPr lang="en-US" dirty="0"/>
              <a:t>detailed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near</a:t>
            </a:r>
            <a:r>
              <a:rPr lang="en-US" spc="-11" dirty="0"/>
              <a:t> </a:t>
            </a:r>
            <a:r>
              <a:rPr lang="en-US" dirty="0"/>
              <a:t>future.</a:t>
            </a:r>
            <a:r>
              <a:rPr lang="en-US" spc="-38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JSC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intends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closely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monitor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corresponding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progress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planning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realization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facilities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5" dirty="0"/>
              <a:t> </a:t>
            </a:r>
            <a:r>
              <a:rPr lang="en-US" dirty="0"/>
              <a:t>experiments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until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start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Early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Science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First</a:t>
            </a:r>
            <a:r>
              <a:rPr lang="en-US" b="1" spc="-8" dirty="0">
                <a:solidFill>
                  <a:srgbClr val="FF0000"/>
                </a:solidFill>
              </a:rPr>
              <a:t> Science</a:t>
            </a:r>
            <a:r>
              <a:rPr lang="en-US" spc="-8" dirty="0"/>
              <a:t>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9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Resolutions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current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uncertainty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concerning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availability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“First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plus”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dirty="0"/>
              <a:t>results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a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difficult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situation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CBM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parts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4" dirty="0">
                <a:solidFill>
                  <a:srgbClr val="FF0000"/>
                </a:solidFill>
              </a:rPr>
              <a:t> </a:t>
            </a:r>
            <a:r>
              <a:rPr lang="en-US" spc="-19" dirty="0"/>
              <a:t>the </a:t>
            </a:r>
            <a:r>
              <a:rPr lang="en-US" b="1" spc="-19" dirty="0">
                <a:solidFill>
                  <a:srgbClr val="FF0000"/>
                </a:solidFill>
              </a:rPr>
              <a:t>PANDA</a:t>
            </a:r>
            <a:r>
              <a:rPr lang="en-US" b="1" spc="-64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60" dirty="0"/>
              <a:t> </a:t>
            </a:r>
            <a:r>
              <a:rPr lang="en-US" b="1" spc="-23" dirty="0">
                <a:solidFill>
                  <a:srgbClr val="FF0000"/>
                </a:solidFill>
              </a:rPr>
              <a:t>APPA</a:t>
            </a:r>
            <a:r>
              <a:rPr lang="en-US" b="1" spc="-64" dirty="0">
                <a:solidFill>
                  <a:srgbClr val="FF0000"/>
                </a:solidFill>
              </a:rPr>
              <a:t> </a:t>
            </a:r>
            <a:r>
              <a:rPr lang="en-US" dirty="0"/>
              <a:t>(in</a:t>
            </a:r>
            <a:r>
              <a:rPr lang="en-US" spc="-19" dirty="0"/>
              <a:t> </a:t>
            </a:r>
            <a:r>
              <a:rPr lang="en-US" dirty="0"/>
              <a:t>particular</a:t>
            </a:r>
            <a:r>
              <a:rPr lang="en-US" spc="-11" dirty="0"/>
              <a:t> </a:t>
            </a:r>
            <a:r>
              <a:rPr lang="en-US" spc="-8" dirty="0"/>
              <a:t>BIOMAT),</a:t>
            </a:r>
            <a:r>
              <a:rPr lang="en-US" spc="-15" dirty="0"/>
              <a:t> </a:t>
            </a:r>
            <a:r>
              <a:rPr lang="en-US" dirty="0"/>
              <a:t>all</a:t>
            </a:r>
            <a:r>
              <a:rPr lang="en-US" spc="-11" dirty="0"/>
              <a:t> </a:t>
            </a:r>
            <a:r>
              <a:rPr lang="en-US" dirty="0"/>
              <a:t>of</a:t>
            </a:r>
            <a:r>
              <a:rPr lang="en-US" spc="-19" dirty="0"/>
              <a:t> </a:t>
            </a:r>
            <a:r>
              <a:rPr lang="en-US" dirty="0"/>
              <a:t>which</a:t>
            </a:r>
            <a:r>
              <a:rPr lang="en-US" spc="-15" dirty="0"/>
              <a:t> </a:t>
            </a:r>
            <a:r>
              <a:rPr lang="en-US" dirty="0"/>
              <a:t>intend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spc="-8" dirty="0"/>
              <a:t>perform </a:t>
            </a:r>
            <a:r>
              <a:rPr lang="en-US" dirty="0"/>
              <a:t>experiments</a:t>
            </a:r>
            <a:r>
              <a:rPr lang="en-US" spc="-23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CBM</a:t>
            </a:r>
            <a:r>
              <a:rPr lang="en-US" spc="-8" dirty="0"/>
              <a:t> </a:t>
            </a:r>
            <a:r>
              <a:rPr lang="en-US" dirty="0"/>
              <a:t>cave.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short</a:t>
            </a:r>
            <a:r>
              <a:rPr lang="en-US" spc="-11" dirty="0"/>
              <a:t> </a:t>
            </a:r>
            <a:r>
              <a:rPr lang="en-US" dirty="0"/>
              <a:t>term,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applications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dirty="0"/>
              <a:t>by</a:t>
            </a:r>
            <a:r>
              <a:rPr lang="en-US" spc="-11" dirty="0"/>
              <a:t> </a:t>
            </a:r>
            <a:r>
              <a:rPr lang="en-US" spc="-19" dirty="0"/>
              <a:t>the </a:t>
            </a:r>
            <a:r>
              <a:rPr lang="en-US" dirty="0"/>
              <a:t>involved</a:t>
            </a:r>
            <a:r>
              <a:rPr lang="en-US" spc="-30" dirty="0"/>
              <a:t> </a:t>
            </a:r>
            <a:r>
              <a:rPr lang="en-US" dirty="0"/>
              <a:t>university</a:t>
            </a:r>
            <a:r>
              <a:rPr lang="en-US" spc="-19" dirty="0"/>
              <a:t> </a:t>
            </a:r>
            <a:r>
              <a:rPr lang="en-US" dirty="0"/>
              <a:t>groups</a:t>
            </a:r>
            <a:r>
              <a:rPr lang="en-US" spc="-23" dirty="0"/>
              <a:t> </a:t>
            </a:r>
            <a:r>
              <a:rPr lang="en-US" dirty="0"/>
              <a:t>necessary</a:t>
            </a:r>
            <a:r>
              <a:rPr lang="en-US" spc="-19" dirty="0"/>
              <a:t> </a:t>
            </a:r>
            <a:r>
              <a:rPr lang="en-US" dirty="0"/>
              <a:t>for</a:t>
            </a:r>
            <a:r>
              <a:rPr lang="en-US" spc="-19" dirty="0"/>
              <a:t> </a:t>
            </a:r>
            <a:r>
              <a:rPr lang="en-US" dirty="0"/>
              <a:t>completing</a:t>
            </a:r>
            <a:r>
              <a:rPr lang="en-US" spc="-23" dirty="0"/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dirty="0"/>
              <a:t>already</a:t>
            </a:r>
            <a:r>
              <a:rPr lang="en-US" spc="-19" dirty="0"/>
              <a:t> </a:t>
            </a:r>
            <a:r>
              <a:rPr lang="en-US" spc="-15" dirty="0"/>
              <a:t>very </a:t>
            </a:r>
            <a:r>
              <a:rPr lang="en-US" dirty="0"/>
              <a:t>advanced</a:t>
            </a:r>
            <a:r>
              <a:rPr lang="en-US" spc="-34" dirty="0"/>
              <a:t> </a:t>
            </a:r>
            <a:r>
              <a:rPr lang="en-US" dirty="0"/>
              <a:t>construction</a:t>
            </a:r>
            <a:r>
              <a:rPr lang="en-US" spc="-23" dirty="0"/>
              <a:t> </a:t>
            </a:r>
            <a:r>
              <a:rPr lang="en-US" dirty="0"/>
              <a:t>of</a:t>
            </a:r>
            <a:r>
              <a:rPr lang="en-US" spc="-26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experiments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are</a:t>
            </a:r>
            <a:r>
              <a:rPr lang="en-US" b="1" spc="-26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impeded</a:t>
            </a:r>
            <a:r>
              <a:rPr lang="en-US" dirty="0"/>
              <a:t>.</a:t>
            </a:r>
            <a:r>
              <a:rPr lang="en-US" spc="-23" dirty="0"/>
              <a:t> </a:t>
            </a:r>
            <a:r>
              <a:rPr lang="en-US" dirty="0"/>
              <a:t>In</a:t>
            </a:r>
            <a:r>
              <a:rPr lang="en-US" spc="-26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APPA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spc="-8" dirty="0"/>
              <a:t>pillar, </a:t>
            </a:r>
            <a:r>
              <a:rPr lang="en-US" b="1" dirty="0">
                <a:solidFill>
                  <a:srgbClr val="FF0000"/>
                </a:solidFill>
              </a:rPr>
              <a:t>substantial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external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dirty="0"/>
              <a:t>from</a:t>
            </a:r>
            <a:r>
              <a:rPr lang="en-US" spc="-11" dirty="0"/>
              <a:t> </a:t>
            </a:r>
            <a:r>
              <a:rPr lang="en-US" dirty="0"/>
              <a:t>ESA</a:t>
            </a:r>
            <a:r>
              <a:rPr lang="en-US" spc="-86" dirty="0"/>
              <a:t> </a:t>
            </a:r>
            <a:r>
              <a:rPr lang="en-US" dirty="0"/>
              <a:t>and</a:t>
            </a:r>
            <a:r>
              <a:rPr lang="en-US" spc="-15" dirty="0"/>
              <a:t> </a:t>
            </a:r>
            <a:r>
              <a:rPr lang="en-US" dirty="0"/>
              <a:t>other</a:t>
            </a:r>
            <a:r>
              <a:rPr lang="en-US" spc="-11" dirty="0"/>
              <a:t> </a:t>
            </a:r>
            <a:r>
              <a:rPr lang="en-US" dirty="0"/>
              <a:t>agencies</a:t>
            </a:r>
            <a:r>
              <a:rPr lang="en-US" spc="-15" dirty="0"/>
              <a:t> </a:t>
            </a:r>
            <a:r>
              <a:rPr lang="en-US" dirty="0"/>
              <a:t>would</a:t>
            </a:r>
            <a:r>
              <a:rPr lang="en-US" spc="-15" dirty="0"/>
              <a:t> </a:t>
            </a:r>
            <a:r>
              <a:rPr lang="en-US" dirty="0"/>
              <a:t>be</a:t>
            </a:r>
            <a:r>
              <a:rPr lang="en-US" spc="-15" dirty="0"/>
              <a:t> </a:t>
            </a:r>
            <a:r>
              <a:rPr lang="en-US" b="1" spc="-15" dirty="0">
                <a:solidFill>
                  <a:srgbClr val="FF0000"/>
                </a:solidFill>
              </a:rPr>
              <a:t>lost </a:t>
            </a:r>
            <a:r>
              <a:rPr lang="en-US" dirty="0"/>
              <a:t>and</a:t>
            </a:r>
            <a:r>
              <a:rPr lang="en-US" spc="-23" dirty="0"/>
              <a:t> </a:t>
            </a:r>
            <a:r>
              <a:rPr lang="en-US" dirty="0"/>
              <a:t>an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opportunity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European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leadership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in</a:t>
            </a:r>
            <a:r>
              <a:rPr lang="en-US" spc="-23" dirty="0"/>
              <a:t> </a:t>
            </a:r>
            <a:r>
              <a:rPr lang="en-US" dirty="0"/>
              <a:t>space</a:t>
            </a:r>
            <a:r>
              <a:rPr lang="en-US" spc="-19" dirty="0"/>
              <a:t> </a:t>
            </a:r>
            <a:r>
              <a:rPr lang="en-US" dirty="0"/>
              <a:t>radiation</a:t>
            </a:r>
            <a:r>
              <a:rPr lang="en-US" spc="-19" dirty="0"/>
              <a:t> </a:t>
            </a:r>
            <a:r>
              <a:rPr lang="en-US" spc="-8" dirty="0"/>
              <a:t>physics </a:t>
            </a:r>
            <a:r>
              <a:rPr lang="en-US" dirty="0"/>
              <a:t>would</a:t>
            </a:r>
            <a:r>
              <a:rPr lang="en-US" spc="-11" dirty="0"/>
              <a:t> </a:t>
            </a:r>
            <a:r>
              <a:rPr lang="en-US" dirty="0"/>
              <a:t>be</a:t>
            </a:r>
            <a:r>
              <a:rPr lang="en-US" spc="-4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missed</a:t>
            </a:r>
            <a:r>
              <a:rPr lang="en-US" spc="-8" dirty="0"/>
              <a:t>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0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Resolutions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mid-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long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term,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delay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several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years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would</a:t>
            </a:r>
            <a:r>
              <a:rPr lang="en-US" spc="-11" dirty="0"/>
              <a:t> </a:t>
            </a:r>
            <a:r>
              <a:rPr lang="en-US" dirty="0"/>
              <a:t>be</a:t>
            </a:r>
            <a:r>
              <a:rPr lang="en-US" spc="-4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particularly </a:t>
            </a:r>
            <a:r>
              <a:rPr lang="en-US" b="1" dirty="0">
                <a:solidFill>
                  <a:srgbClr val="FF0000"/>
                </a:solidFill>
              </a:rPr>
              <a:t>detrimental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CBM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pillar</a:t>
            </a:r>
            <a:r>
              <a:rPr lang="en-US" dirty="0"/>
              <a:t>.</a:t>
            </a:r>
            <a:r>
              <a:rPr lang="en-US" spc="-15" dirty="0"/>
              <a:t> </a:t>
            </a:r>
            <a:r>
              <a:rPr lang="en-US" dirty="0"/>
              <a:t>Due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high</a:t>
            </a:r>
            <a:r>
              <a:rPr lang="en-US" spc="-15" dirty="0"/>
              <a:t> </a:t>
            </a:r>
            <a:r>
              <a:rPr lang="en-US" dirty="0"/>
              <a:t>specialization</a:t>
            </a:r>
            <a:r>
              <a:rPr lang="en-US" spc="-15" dirty="0"/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dirty="0"/>
              <a:t>their</a:t>
            </a:r>
            <a:r>
              <a:rPr lang="en-US" spc="-11" dirty="0"/>
              <a:t> </a:t>
            </a:r>
            <a:r>
              <a:rPr lang="en-US" spc="-8" dirty="0"/>
              <a:t>cutting- </a:t>
            </a:r>
            <a:r>
              <a:rPr lang="en-US" dirty="0"/>
              <a:t>edge</a:t>
            </a:r>
            <a:r>
              <a:rPr lang="en-US" spc="-19" dirty="0"/>
              <a:t> </a:t>
            </a:r>
            <a:r>
              <a:rPr lang="en-US" dirty="0"/>
              <a:t>research,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researchers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from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CBM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community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would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</a:t>
            </a:r>
            <a:r>
              <a:rPr lang="en-US" b="1" spc="-15" dirty="0">
                <a:solidFill>
                  <a:srgbClr val="FF0000"/>
                </a:solidFill>
              </a:rPr>
              <a:t> able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benefit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from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other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FAIR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experiments</a:t>
            </a:r>
            <a:r>
              <a:rPr lang="en-US" dirty="0"/>
              <a:t>,</a:t>
            </a:r>
            <a:r>
              <a:rPr lang="en-US" spc="-19" dirty="0"/>
              <a:t> </a:t>
            </a:r>
            <a:r>
              <a:rPr lang="en-US" dirty="0"/>
              <a:t>thus</a:t>
            </a:r>
            <a:r>
              <a:rPr lang="en-US" spc="-19" dirty="0"/>
              <a:t> </a:t>
            </a:r>
            <a:r>
              <a:rPr lang="en-US" dirty="0"/>
              <a:t>putting</a:t>
            </a:r>
            <a:r>
              <a:rPr lang="en-US" spc="-15" dirty="0"/>
              <a:t> </a:t>
            </a:r>
            <a:r>
              <a:rPr lang="en-US" dirty="0"/>
              <a:t>on</a:t>
            </a:r>
            <a:r>
              <a:rPr lang="en-US" spc="-19" dirty="0"/>
              <a:t> </a:t>
            </a:r>
            <a:r>
              <a:rPr lang="en-US" dirty="0"/>
              <a:t>hold</a:t>
            </a:r>
            <a:r>
              <a:rPr lang="en-US" spc="-15" dirty="0"/>
              <a:t> </a:t>
            </a:r>
            <a:r>
              <a:rPr lang="en-US" dirty="0"/>
              <a:t>almost</a:t>
            </a:r>
            <a:r>
              <a:rPr lang="en-US" spc="-19" dirty="0"/>
              <a:t> </a:t>
            </a:r>
            <a:r>
              <a:rPr lang="en-US" dirty="0"/>
              <a:t>all</a:t>
            </a:r>
            <a:r>
              <a:rPr lang="en-US" spc="-11" dirty="0"/>
              <a:t> </a:t>
            </a:r>
            <a:r>
              <a:rPr lang="en-US" spc="-19" dirty="0"/>
              <a:t>of </a:t>
            </a:r>
            <a:r>
              <a:rPr lang="en-US" dirty="0"/>
              <a:t>their</a:t>
            </a:r>
            <a:r>
              <a:rPr lang="en-US" spc="-19" dirty="0"/>
              <a:t> </a:t>
            </a:r>
            <a:r>
              <a:rPr lang="en-US" dirty="0"/>
              <a:t>activities</a:t>
            </a:r>
            <a:r>
              <a:rPr lang="en-US" spc="-19" dirty="0"/>
              <a:t> </a:t>
            </a:r>
            <a:r>
              <a:rPr lang="en-US" dirty="0"/>
              <a:t>at</a:t>
            </a:r>
            <a:r>
              <a:rPr lang="en-US" spc="-19" dirty="0"/>
              <a:t> </a:t>
            </a:r>
            <a:r>
              <a:rPr lang="en-US" dirty="0"/>
              <a:t>FAIR</a:t>
            </a:r>
            <a:r>
              <a:rPr lang="en-US" spc="-19" dirty="0"/>
              <a:t> </a:t>
            </a:r>
            <a:r>
              <a:rPr lang="en-US" dirty="0"/>
              <a:t>for</a:t>
            </a:r>
            <a:r>
              <a:rPr lang="en-US" spc="-15" dirty="0"/>
              <a:t> </a:t>
            </a:r>
            <a:r>
              <a:rPr lang="en-US" dirty="0"/>
              <a:t>an</a:t>
            </a:r>
            <a:r>
              <a:rPr lang="en-US" spc="-23" dirty="0"/>
              <a:t> </a:t>
            </a:r>
            <a:r>
              <a:rPr lang="en-US" dirty="0"/>
              <a:t>extended</a:t>
            </a:r>
            <a:r>
              <a:rPr lang="en-US" spc="-19" dirty="0"/>
              <a:t> </a:t>
            </a:r>
            <a:r>
              <a:rPr lang="en-US" dirty="0"/>
              <a:t>period.</a:t>
            </a:r>
            <a:r>
              <a:rPr lang="en-US" spc="-41" dirty="0"/>
              <a:t> </a:t>
            </a:r>
            <a:r>
              <a:rPr lang="en-US" dirty="0"/>
              <a:t>This</a:t>
            </a:r>
            <a:r>
              <a:rPr lang="en-US" spc="-19" dirty="0"/>
              <a:t> </a:t>
            </a:r>
            <a:r>
              <a:rPr lang="en-US" dirty="0"/>
              <a:t>would</a:t>
            </a:r>
            <a:r>
              <a:rPr lang="en-US" spc="-23" dirty="0"/>
              <a:t> </a:t>
            </a:r>
            <a:r>
              <a:rPr lang="en-US" dirty="0"/>
              <a:t>inevitably</a:t>
            </a:r>
            <a:r>
              <a:rPr lang="en-US" spc="-19" dirty="0"/>
              <a:t> </a:t>
            </a:r>
            <a:r>
              <a:rPr lang="en-US" dirty="0"/>
              <a:t>lead</a:t>
            </a:r>
            <a:r>
              <a:rPr lang="en-US" spc="-19" dirty="0"/>
              <a:t> </a:t>
            </a:r>
            <a:r>
              <a:rPr lang="en-US" dirty="0"/>
              <a:t>to</a:t>
            </a:r>
            <a:r>
              <a:rPr lang="en-US" spc="-19" dirty="0"/>
              <a:t> </a:t>
            </a:r>
            <a:r>
              <a:rPr lang="en-US" spc="-38" dirty="0"/>
              <a:t>a </a:t>
            </a:r>
            <a:r>
              <a:rPr lang="en-US" b="1" dirty="0">
                <a:solidFill>
                  <a:srgbClr val="FF0000"/>
                </a:solidFill>
              </a:rPr>
              <a:t>loss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CBM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research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groups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who</a:t>
            </a:r>
            <a:r>
              <a:rPr lang="en-US" spc="-15" dirty="0"/>
              <a:t> </a:t>
            </a:r>
            <a:r>
              <a:rPr lang="en-US" dirty="0"/>
              <a:t>would</a:t>
            </a:r>
            <a:r>
              <a:rPr lang="en-US" spc="-15" dirty="0"/>
              <a:t> </a:t>
            </a:r>
            <a:r>
              <a:rPr lang="en-US" dirty="0"/>
              <a:t>take</a:t>
            </a:r>
            <a:r>
              <a:rPr lang="en-US" spc="-15" dirty="0"/>
              <a:t> </a:t>
            </a:r>
            <a:r>
              <a:rPr lang="en-US" dirty="0"/>
              <a:t>up</a:t>
            </a:r>
            <a:r>
              <a:rPr lang="en-US" spc="-11" dirty="0"/>
              <a:t> </a:t>
            </a:r>
            <a:r>
              <a:rPr lang="en-US" dirty="0"/>
              <a:t>activities</a:t>
            </a:r>
            <a:r>
              <a:rPr lang="en-US" spc="-15" dirty="0"/>
              <a:t> </a:t>
            </a:r>
            <a:r>
              <a:rPr lang="en-US" spc="-8" dirty="0"/>
              <a:t>elsewhere, </a:t>
            </a:r>
            <a:r>
              <a:rPr lang="en-US" dirty="0"/>
              <a:t>resulting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a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serious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drain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expertise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serious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deterioration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</a:rPr>
              <a:t>perspectives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young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scientists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this</a:t>
            </a:r>
            <a:r>
              <a:rPr lang="en-US" spc="-19" dirty="0"/>
              <a:t> </a:t>
            </a:r>
            <a:r>
              <a:rPr lang="en-US" dirty="0"/>
              <a:t>field.</a:t>
            </a:r>
            <a:r>
              <a:rPr lang="en-US" spc="-15" dirty="0"/>
              <a:t> </a:t>
            </a:r>
            <a:r>
              <a:rPr lang="en-US" dirty="0"/>
              <a:t>Even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complete</a:t>
            </a:r>
            <a:r>
              <a:rPr lang="en-US" spc="-19" dirty="0"/>
              <a:t> </a:t>
            </a:r>
            <a:r>
              <a:rPr lang="en-US" dirty="0"/>
              <a:t>loss</a:t>
            </a:r>
            <a:r>
              <a:rPr lang="en-US" spc="-15" dirty="0"/>
              <a:t> </a:t>
            </a:r>
            <a:r>
              <a:rPr lang="en-US" spc="-19" dirty="0"/>
              <a:t>of</a:t>
            </a:r>
            <a:r>
              <a:rPr lang="en-US" spc="375" dirty="0"/>
              <a:t> </a:t>
            </a:r>
            <a:r>
              <a:rPr lang="en-US" dirty="0"/>
              <a:t>this</a:t>
            </a:r>
            <a:r>
              <a:rPr lang="en-US" spc="-23" dirty="0"/>
              <a:t> </a:t>
            </a:r>
            <a:r>
              <a:rPr lang="en-US" dirty="0"/>
              <a:t>scientific</a:t>
            </a:r>
            <a:r>
              <a:rPr lang="en-US" spc="-19" dirty="0"/>
              <a:t> </a:t>
            </a:r>
            <a:r>
              <a:rPr lang="en-US" dirty="0"/>
              <a:t>pillar</a:t>
            </a:r>
            <a:r>
              <a:rPr lang="en-US" spc="-15" dirty="0"/>
              <a:t> </a:t>
            </a:r>
            <a:r>
              <a:rPr lang="en-US" dirty="0"/>
              <a:t>of</a:t>
            </a:r>
            <a:r>
              <a:rPr lang="en-US" spc="-19" dirty="0"/>
              <a:t> </a:t>
            </a:r>
            <a:r>
              <a:rPr lang="en-US" dirty="0"/>
              <a:t>FAIR</a:t>
            </a:r>
            <a:r>
              <a:rPr lang="en-US" spc="-15" dirty="0"/>
              <a:t> </a:t>
            </a:r>
            <a:r>
              <a:rPr lang="en-US" dirty="0"/>
              <a:t>is</a:t>
            </a:r>
            <a:r>
              <a:rPr lang="en-US" spc="-19" dirty="0"/>
              <a:t> </a:t>
            </a:r>
            <a:r>
              <a:rPr lang="en-US" dirty="0"/>
              <a:t>likely</a:t>
            </a:r>
            <a:r>
              <a:rPr lang="en-US" spc="-19" dirty="0"/>
              <a:t> </a:t>
            </a:r>
            <a:r>
              <a:rPr lang="en-US" dirty="0"/>
              <a:t>in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case</a:t>
            </a:r>
            <a:r>
              <a:rPr lang="en-US" spc="-19" dirty="0"/>
              <a:t> </a:t>
            </a:r>
            <a:r>
              <a:rPr lang="en-US" dirty="0"/>
              <a:t>of</a:t>
            </a:r>
            <a:r>
              <a:rPr lang="en-US" spc="-19" dirty="0"/>
              <a:t> </a:t>
            </a:r>
            <a:r>
              <a:rPr lang="en-US" dirty="0"/>
              <a:t>a</a:t>
            </a:r>
            <a:r>
              <a:rPr lang="en-US" spc="-19" dirty="0"/>
              <a:t> </a:t>
            </a:r>
            <a:r>
              <a:rPr lang="en-US" dirty="0"/>
              <a:t>longer</a:t>
            </a:r>
            <a:r>
              <a:rPr lang="en-US" spc="-15" dirty="0"/>
              <a:t> </a:t>
            </a:r>
            <a:r>
              <a:rPr lang="en-US" spc="-8" dirty="0"/>
              <a:t>delay.</a:t>
            </a:r>
            <a:r>
              <a:rPr lang="en-US" spc="-19" dirty="0"/>
              <a:t> </a:t>
            </a:r>
            <a:r>
              <a:rPr lang="en-US" dirty="0"/>
              <a:t>In</a:t>
            </a:r>
            <a:r>
              <a:rPr lang="en-US" spc="-19" dirty="0"/>
              <a:t> </a:t>
            </a:r>
            <a:r>
              <a:rPr lang="en-US" dirty="0"/>
              <a:t>view</a:t>
            </a:r>
            <a:r>
              <a:rPr lang="en-US" spc="-15" dirty="0"/>
              <a:t> </a:t>
            </a:r>
            <a:r>
              <a:rPr lang="en-US" spc="-19" dirty="0"/>
              <a:t>of</a:t>
            </a:r>
            <a:r>
              <a:rPr lang="en-US" dirty="0"/>
              <a:t> this,</a:t>
            </a:r>
            <a:r>
              <a:rPr lang="en-US" spc="-23" dirty="0"/>
              <a:t> </a:t>
            </a:r>
            <a:r>
              <a:rPr lang="en-US" dirty="0"/>
              <a:t>a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timeline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realization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CBM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urgently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needed</a:t>
            </a:r>
            <a:r>
              <a:rPr lang="en-US" dirty="0"/>
              <a:t>,</a:t>
            </a:r>
            <a:r>
              <a:rPr lang="en-US" spc="-15" dirty="0"/>
              <a:t> </a:t>
            </a:r>
            <a:r>
              <a:rPr lang="en-US" dirty="0"/>
              <a:t>together</a:t>
            </a:r>
            <a:r>
              <a:rPr lang="en-US" spc="-8" dirty="0"/>
              <a:t> </a:t>
            </a:r>
            <a:r>
              <a:rPr lang="en-US" spc="-15" dirty="0"/>
              <a:t>with </a:t>
            </a:r>
            <a:r>
              <a:rPr lang="en-US" dirty="0"/>
              <a:t>funding</a:t>
            </a:r>
            <a:r>
              <a:rPr lang="en-US" spc="-23" dirty="0"/>
              <a:t> </a:t>
            </a:r>
            <a:r>
              <a:rPr lang="en-US" dirty="0"/>
              <a:t>decisions</a:t>
            </a:r>
            <a:r>
              <a:rPr lang="en-US" spc="-15" dirty="0"/>
              <a:t> </a:t>
            </a:r>
            <a:r>
              <a:rPr lang="en-US" dirty="0"/>
              <a:t>for</a:t>
            </a:r>
            <a:r>
              <a:rPr lang="en-US" spc="-11" dirty="0"/>
              <a:t> </a:t>
            </a:r>
            <a:r>
              <a:rPr lang="en-US" spc="-8" dirty="0"/>
              <a:t>time-</a:t>
            </a:r>
            <a:r>
              <a:rPr lang="en-US" dirty="0"/>
              <a:t>critical</a:t>
            </a:r>
            <a:r>
              <a:rPr lang="en-US" spc="-11" dirty="0"/>
              <a:t> </a:t>
            </a:r>
            <a:r>
              <a:rPr lang="en-US" dirty="0"/>
              <a:t>components</a:t>
            </a:r>
            <a:r>
              <a:rPr lang="en-US" spc="-11" dirty="0"/>
              <a:t> </a:t>
            </a:r>
            <a:r>
              <a:rPr lang="en-US" dirty="0"/>
              <a:t>within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next</a:t>
            </a:r>
            <a:r>
              <a:rPr lang="en-US" spc="-11" dirty="0"/>
              <a:t> </a:t>
            </a:r>
            <a:r>
              <a:rPr lang="en-US" spc="-8" dirty="0"/>
              <a:t>year.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4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Recommendations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26" dirty="0"/>
              <a:t> </a:t>
            </a:r>
            <a:r>
              <a:rPr lang="en-US" b="1" dirty="0">
                <a:solidFill>
                  <a:srgbClr val="FF0000"/>
                </a:solidFill>
              </a:rPr>
              <a:t>corresponding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commitments</a:t>
            </a:r>
            <a:r>
              <a:rPr lang="en-US" b="1" spc="-30" dirty="0">
                <a:solidFill>
                  <a:srgbClr val="FF0000"/>
                </a:solidFill>
              </a:rPr>
              <a:t> </a:t>
            </a:r>
            <a:r>
              <a:rPr lang="en-US" dirty="0"/>
              <a:t>are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needed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immediately</a:t>
            </a:r>
            <a:r>
              <a:rPr lang="en-US" dirty="0"/>
              <a:t>,</a:t>
            </a:r>
            <a:r>
              <a:rPr lang="en-US" spc="-19" dirty="0"/>
              <a:t> if </a:t>
            </a:r>
            <a:r>
              <a:rPr lang="en-US" dirty="0"/>
              <a:t>necessary</a:t>
            </a:r>
            <a:r>
              <a:rPr lang="en-US" spc="-26" dirty="0"/>
              <a:t> </a:t>
            </a:r>
            <a:r>
              <a:rPr lang="en-US" dirty="0"/>
              <a:t>combined</a:t>
            </a:r>
            <a:r>
              <a:rPr lang="en-US" spc="-19" dirty="0"/>
              <a:t> </a:t>
            </a:r>
            <a:r>
              <a:rPr lang="en-US" dirty="0"/>
              <a:t>with</a:t>
            </a:r>
            <a:r>
              <a:rPr lang="en-US" spc="-19" dirty="0"/>
              <a:t> </a:t>
            </a:r>
            <a:r>
              <a:rPr lang="en-US" dirty="0"/>
              <a:t>a</a:t>
            </a:r>
            <a:r>
              <a:rPr lang="en-US" spc="-19" dirty="0"/>
              <a:t> </a:t>
            </a:r>
            <a:r>
              <a:rPr lang="en-US" dirty="0"/>
              <a:t>completion</a:t>
            </a:r>
            <a:r>
              <a:rPr lang="en-US" spc="-19" dirty="0"/>
              <a:t> </a:t>
            </a:r>
            <a:r>
              <a:rPr lang="en-US" dirty="0"/>
              <a:t>schedule</a:t>
            </a:r>
            <a:r>
              <a:rPr lang="en-US" spc="-19" dirty="0"/>
              <a:t> </a:t>
            </a:r>
            <a:r>
              <a:rPr lang="en-US" dirty="0"/>
              <a:t>optimized</a:t>
            </a:r>
            <a:r>
              <a:rPr lang="en-US" spc="-19" dirty="0"/>
              <a:t> </a:t>
            </a:r>
            <a:r>
              <a:rPr lang="en-US" dirty="0"/>
              <a:t>for</a:t>
            </a:r>
            <a:r>
              <a:rPr lang="en-US" spc="-15" dirty="0"/>
              <a:t> </a:t>
            </a:r>
            <a:r>
              <a:rPr lang="en-US" spc="-8" dirty="0"/>
              <a:t>scientific </a:t>
            </a:r>
            <a:r>
              <a:rPr lang="en-US" dirty="0"/>
              <a:t>output,</a:t>
            </a:r>
            <a:r>
              <a:rPr lang="en-US" spc="-23" dirty="0"/>
              <a:t> </a:t>
            </a:r>
            <a:r>
              <a:rPr lang="en-US" dirty="0"/>
              <a:t>for</a:t>
            </a:r>
            <a:r>
              <a:rPr lang="en-US" spc="-8" dirty="0"/>
              <a:t> </a:t>
            </a:r>
            <a:r>
              <a:rPr lang="en-US" dirty="0"/>
              <a:t>a</a:t>
            </a:r>
            <a:r>
              <a:rPr lang="en-US" spc="-15" dirty="0"/>
              <a:t> </a:t>
            </a:r>
            <a:r>
              <a:rPr lang="en-US" dirty="0"/>
              <a:t>swift</a:t>
            </a:r>
            <a:r>
              <a:rPr lang="en-US" spc="-11" dirty="0"/>
              <a:t> </a:t>
            </a:r>
            <a:r>
              <a:rPr lang="en-US" dirty="0"/>
              <a:t>start</a:t>
            </a:r>
            <a:r>
              <a:rPr lang="en-US" spc="-11" dirty="0"/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1" dirty="0"/>
              <a:t> </a:t>
            </a:r>
            <a:r>
              <a:rPr lang="en-US" dirty="0"/>
              <a:t>physics</a:t>
            </a:r>
            <a:r>
              <a:rPr lang="en-US" spc="-15" dirty="0"/>
              <a:t> </a:t>
            </a:r>
            <a:r>
              <a:rPr lang="en-US" dirty="0"/>
              <a:t>program</a:t>
            </a:r>
            <a:r>
              <a:rPr lang="en-US" spc="-8" dirty="0"/>
              <a:t> </a:t>
            </a:r>
            <a:r>
              <a:rPr lang="en-US" dirty="0"/>
              <a:t>at</a:t>
            </a:r>
            <a:r>
              <a:rPr lang="en-US" spc="-11" dirty="0"/>
              <a:t> </a:t>
            </a:r>
            <a:r>
              <a:rPr lang="en-US" spc="-8" dirty="0"/>
              <a:t>FAIR.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5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Recommendations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6700" marR="118110">
              <a:lnSpc>
                <a:spcPct val="99400"/>
              </a:lnSpc>
              <a:spcBef>
                <a:spcPts val="83"/>
              </a:spcBef>
              <a:buAutoNum type="arabicParenR" startAt="5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JSC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looks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forward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non-</a:t>
            </a:r>
            <a:r>
              <a:rPr lang="en-US" b="1" dirty="0">
                <a:solidFill>
                  <a:srgbClr val="FF0000"/>
                </a:solidFill>
              </a:rPr>
              <a:t>German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shareholders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committing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necessary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additional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secure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“First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Science”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spc="-15" dirty="0">
                <a:solidFill>
                  <a:srgbClr val="FF0000"/>
                </a:solidFill>
              </a:rPr>
              <a:t>make </a:t>
            </a:r>
            <a:r>
              <a:rPr lang="en-US" b="1" dirty="0">
                <a:solidFill>
                  <a:srgbClr val="FF0000"/>
                </a:solidFill>
              </a:rPr>
              <a:t>“First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plus”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reality</a:t>
            </a:r>
            <a:r>
              <a:rPr lang="en-US" dirty="0"/>
              <a:t>.</a:t>
            </a:r>
            <a:r>
              <a:rPr lang="en-US" spc="-38" dirty="0"/>
              <a:t> </a:t>
            </a:r>
            <a:r>
              <a:rPr lang="en-US" dirty="0"/>
              <a:t>These</a:t>
            </a:r>
            <a:r>
              <a:rPr lang="en-US" spc="-15" dirty="0"/>
              <a:t> </a:t>
            </a:r>
            <a:r>
              <a:rPr lang="en-US" dirty="0"/>
              <a:t>funding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decisions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need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taken </a:t>
            </a:r>
            <a:r>
              <a:rPr lang="en-US" b="1" dirty="0">
                <a:solidFill>
                  <a:srgbClr val="FF0000"/>
                </a:solidFill>
              </a:rPr>
              <a:t>soon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order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preserve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“First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plus”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viable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option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spc="-15" dirty="0"/>
              <a:t>from </a:t>
            </a:r>
            <a:r>
              <a:rPr lang="en-US" dirty="0"/>
              <a:t>which</a:t>
            </a:r>
            <a:r>
              <a:rPr lang="en-US" spc="-30" dirty="0"/>
              <a:t> </a:t>
            </a:r>
            <a:r>
              <a:rPr lang="en-US" dirty="0"/>
              <a:t>outstanding</a:t>
            </a:r>
            <a:r>
              <a:rPr lang="en-US" spc="-19" dirty="0"/>
              <a:t> </a:t>
            </a:r>
            <a:r>
              <a:rPr lang="en-US" dirty="0"/>
              <a:t>scientific</a:t>
            </a:r>
            <a:r>
              <a:rPr lang="en-US" spc="-19" dirty="0"/>
              <a:t> </a:t>
            </a:r>
            <a:r>
              <a:rPr lang="en-US" dirty="0"/>
              <a:t>results</a:t>
            </a:r>
            <a:r>
              <a:rPr lang="en-US" spc="-19" dirty="0"/>
              <a:t> </a:t>
            </a:r>
            <a:r>
              <a:rPr lang="en-US" dirty="0"/>
              <a:t>are</a:t>
            </a:r>
            <a:r>
              <a:rPr lang="en-US" spc="-19" dirty="0"/>
              <a:t> </a:t>
            </a:r>
            <a:r>
              <a:rPr lang="en-US" spc="-8" dirty="0"/>
              <a:t>expected.</a:t>
            </a:r>
            <a:endParaRPr lang="en-US" dirty="0"/>
          </a:p>
          <a:p>
            <a:pPr marL="266700" marR="3810">
              <a:spcBef>
                <a:spcPts val="1080"/>
              </a:spcBef>
              <a:buAutoNum type="arabicParenR" startAt="5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30" dirty="0"/>
              <a:t> </a:t>
            </a:r>
            <a:r>
              <a:rPr lang="en-US" dirty="0"/>
              <a:t>JSC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reiterates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dirty="0"/>
              <a:t>following</a:t>
            </a:r>
            <a:r>
              <a:rPr lang="en-US" spc="-19" dirty="0"/>
              <a:t> </a:t>
            </a:r>
            <a:r>
              <a:rPr lang="en-US" dirty="0"/>
              <a:t>recommendation,</a:t>
            </a:r>
            <a:r>
              <a:rPr lang="en-US" spc="-19" dirty="0"/>
              <a:t> </a:t>
            </a:r>
            <a:r>
              <a:rPr lang="en-US" dirty="0"/>
              <a:t>presented</a:t>
            </a:r>
            <a:r>
              <a:rPr lang="en-US" spc="-19" dirty="0"/>
              <a:t> </a:t>
            </a:r>
            <a:r>
              <a:rPr lang="en-US" dirty="0"/>
              <a:t>to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spc="-15" dirty="0"/>
              <a:t>FAIR </a:t>
            </a:r>
            <a:r>
              <a:rPr lang="en-US" dirty="0"/>
              <a:t>Council</a:t>
            </a:r>
            <a:r>
              <a:rPr lang="en-US" spc="-19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October</a:t>
            </a:r>
            <a:r>
              <a:rPr lang="en-US" spc="-11" dirty="0"/>
              <a:t> </a:t>
            </a:r>
            <a:r>
              <a:rPr lang="en-US" dirty="0"/>
              <a:t>2022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view</a:t>
            </a:r>
            <a:r>
              <a:rPr lang="en-US" spc="-8" dirty="0"/>
              <a:t> </a:t>
            </a:r>
            <a:r>
              <a:rPr lang="en-US" dirty="0"/>
              <a:t>of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"First</a:t>
            </a:r>
            <a:r>
              <a:rPr lang="en-US" spc="-11" dirty="0"/>
              <a:t> </a:t>
            </a:r>
            <a:r>
              <a:rPr lang="en-US" dirty="0"/>
              <a:t>Science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dirty="0"/>
              <a:t>staging</a:t>
            </a:r>
            <a:r>
              <a:rPr lang="en-US" spc="-11" dirty="0"/>
              <a:t> </a:t>
            </a:r>
            <a:r>
              <a:rPr lang="en-US" spc="-8" dirty="0"/>
              <a:t>review":</a:t>
            </a:r>
            <a:r>
              <a:rPr lang="en-US" spc="375" dirty="0"/>
              <a:t> </a:t>
            </a:r>
            <a:r>
              <a:rPr lang="en-US" dirty="0">
                <a:solidFill>
                  <a:srgbClr val="0070C0"/>
                </a:solidFill>
              </a:rPr>
              <a:t>“The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JSC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emphasizes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need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define,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near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future,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timeline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for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additional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steps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towards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IO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spc="-15" dirty="0">
                <a:solidFill>
                  <a:srgbClr val="0070C0"/>
                </a:solidFill>
              </a:rPr>
              <a:t>MSV,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thus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towards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exploiting</a:t>
            </a:r>
            <a:r>
              <a:rPr lang="en-US" spc="-19" dirty="0">
                <a:solidFill>
                  <a:srgbClr val="0070C0"/>
                </a:solidFill>
              </a:rPr>
              <a:t> the </a:t>
            </a:r>
            <a:r>
              <a:rPr lang="en-US" dirty="0">
                <a:solidFill>
                  <a:srgbClr val="0070C0"/>
                </a:solidFill>
              </a:rPr>
              <a:t>full</a:t>
            </a:r>
            <a:r>
              <a:rPr lang="en-US" spc="-26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potential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of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FAIR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frame</a:t>
            </a:r>
            <a:r>
              <a:rPr lang="en-US" spc="-26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that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will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enable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FAIR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remain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at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forefront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of</a:t>
            </a:r>
            <a:r>
              <a:rPr lang="en-US" spc="-8" dirty="0">
                <a:solidFill>
                  <a:srgbClr val="0070C0"/>
                </a:solidFill>
              </a:rPr>
              <a:t> world-</a:t>
            </a:r>
            <a:r>
              <a:rPr lang="en-US" dirty="0">
                <a:solidFill>
                  <a:srgbClr val="0070C0"/>
                </a:solidFill>
              </a:rPr>
              <a:t>wide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spc="-8" dirty="0">
                <a:solidFill>
                  <a:srgbClr val="0070C0"/>
                </a:solidFill>
              </a:rPr>
              <a:t>research.</a:t>
            </a:r>
            <a:r>
              <a:rPr lang="en-US" spc="-7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spc="-7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timeline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is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crucial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for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giving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perspective</a:t>
            </a:r>
            <a:r>
              <a:rPr lang="en-US" spc="-4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in </a:t>
            </a:r>
            <a:r>
              <a:rPr lang="en-US" dirty="0">
                <a:solidFill>
                  <a:srgbClr val="0070C0"/>
                </a:solidFill>
              </a:rPr>
              <a:t>particular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young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scientists.</a:t>
            </a:r>
            <a:r>
              <a:rPr lang="en-US" spc="-34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They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are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future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of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research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all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areas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of </a:t>
            </a:r>
            <a:r>
              <a:rPr lang="en-US" spc="-8" dirty="0">
                <a:solidFill>
                  <a:srgbClr val="0070C0"/>
                </a:solidFill>
              </a:rPr>
              <a:t>FAIR.”</a:t>
            </a: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3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Resolutions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marR="169069">
              <a:lnSpc>
                <a:spcPct val="98900"/>
              </a:lnSpc>
              <a:spcBef>
                <a:spcPts val="90"/>
              </a:spcBef>
              <a:buAutoNum type="arabicParenR" startAt="7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dirty="0"/>
              <a:t>strongly</a:t>
            </a:r>
            <a:r>
              <a:rPr lang="en-US" spc="-11" dirty="0"/>
              <a:t> </a:t>
            </a:r>
            <a:r>
              <a:rPr lang="en-US" dirty="0"/>
              <a:t>recommends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dirty="0"/>
              <a:t>implement</a:t>
            </a:r>
            <a:r>
              <a:rPr lang="en-US" spc="-11" dirty="0"/>
              <a:t> </a:t>
            </a:r>
            <a:r>
              <a:rPr lang="en-US" dirty="0"/>
              <a:t>measures</a:t>
            </a:r>
            <a:r>
              <a:rPr lang="en-US" spc="-15" dirty="0"/>
              <a:t> </a:t>
            </a:r>
            <a:r>
              <a:rPr lang="en-US" dirty="0"/>
              <a:t>for</a:t>
            </a:r>
            <a:r>
              <a:rPr lang="en-US" spc="-11" dirty="0"/>
              <a:t> </a:t>
            </a:r>
            <a:r>
              <a:rPr lang="en-US" dirty="0"/>
              <a:t>risk</a:t>
            </a:r>
            <a:r>
              <a:rPr lang="en-US" spc="-11" dirty="0"/>
              <a:t> </a:t>
            </a:r>
            <a:r>
              <a:rPr lang="en-US" spc="-8" dirty="0"/>
              <a:t>mitigation </a:t>
            </a:r>
            <a:r>
              <a:rPr lang="en-US" dirty="0"/>
              <a:t>concerning</a:t>
            </a:r>
            <a:r>
              <a:rPr lang="en-US" spc="-26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production</a:t>
            </a:r>
            <a:r>
              <a:rPr lang="en-US" spc="-23" dirty="0"/>
              <a:t> </a:t>
            </a:r>
            <a:r>
              <a:rPr lang="en-US" dirty="0"/>
              <a:t>of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SIS100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quadrupoles</a:t>
            </a:r>
            <a:r>
              <a:rPr lang="en-US" dirty="0"/>
              <a:t>.</a:t>
            </a:r>
            <a:r>
              <a:rPr lang="en-US" spc="-45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procurement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spc="-15" dirty="0">
                <a:solidFill>
                  <a:srgbClr val="FF0000"/>
                </a:solidFill>
              </a:rPr>
              <a:t>from </a:t>
            </a:r>
            <a:r>
              <a:rPr lang="en-US" b="1" dirty="0">
                <a:solidFill>
                  <a:srgbClr val="FF0000"/>
                </a:solidFill>
              </a:rPr>
              <a:t>alternative</a:t>
            </a:r>
            <a:r>
              <a:rPr lang="en-US" b="1" spc="-26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suppliers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spc="-19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particular</a:t>
            </a:r>
            <a:r>
              <a:rPr lang="en-US" spc="-15" dirty="0"/>
              <a:t> </a:t>
            </a:r>
            <a:r>
              <a:rPr lang="en-US" dirty="0"/>
              <a:t>prototyping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should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addressed </a:t>
            </a:r>
            <a:r>
              <a:rPr lang="en-US" b="1" dirty="0">
                <a:solidFill>
                  <a:srgbClr val="FF0000"/>
                </a:solidFill>
              </a:rPr>
              <a:t>immediately</a:t>
            </a:r>
            <a:r>
              <a:rPr lang="en-US" dirty="0"/>
              <a:t>,</a:t>
            </a:r>
            <a:r>
              <a:rPr lang="en-US" spc="-26" dirty="0"/>
              <a:t> </a:t>
            </a:r>
            <a:r>
              <a:rPr lang="en-US" dirty="0"/>
              <a:t>as</a:t>
            </a:r>
            <a:r>
              <a:rPr lang="en-US" spc="-19" dirty="0"/>
              <a:t> </a:t>
            </a:r>
            <a:r>
              <a:rPr lang="en-US" dirty="0"/>
              <a:t>also</a:t>
            </a:r>
            <a:r>
              <a:rPr lang="en-US" spc="-19" dirty="0"/>
              <a:t> </a:t>
            </a:r>
            <a:r>
              <a:rPr lang="en-US" dirty="0"/>
              <a:t>recommended</a:t>
            </a:r>
            <a:r>
              <a:rPr lang="en-US" spc="-19" dirty="0"/>
              <a:t> </a:t>
            </a:r>
            <a:r>
              <a:rPr lang="en-US" dirty="0"/>
              <a:t>by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MAC.</a:t>
            </a:r>
            <a:endParaRPr lang="en-US" dirty="0"/>
          </a:p>
          <a:p>
            <a:pPr marL="266700" marR="3810">
              <a:lnSpc>
                <a:spcPct val="99700"/>
              </a:lnSpc>
              <a:spcBef>
                <a:spcPts val="1301"/>
              </a:spcBef>
              <a:buAutoNum type="arabicParenR" startAt="7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present</a:t>
            </a:r>
            <a:r>
              <a:rPr lang="en-US" spc="-11" dirty="0"/>
              <a:t> </a:t>
            </a:r>
            <a:r>
              <a:rPr lang="en-US" dirty="0"/>
              <a:t>challenging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financial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situation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GSI</a:t>
            </a:r>
            <a:r>
              <a:rPr lang="en-US" b="1" spc="-4" dirty="0">
                <a:solidFill>
                  <a:srgbClr val="FF0000"/>
                </a:solidFill>
              </a:rPr>
              <a:t> </a:t>
            </a:r>
            <a:r>
              <a:rPr lang="en-US" dirty="0"/>
              <a:t>makes</a:t>
            </a:r>
            <a:r>
              <a:rPr lang="en-US" spc="-11" dirty="0"/>
              <a:t> </a:t>
            </a:r>
            <a:r>
              <a:rPr lang="en-US" dirty="0"/>
              <a:t>mid-</a:t>
            </a:r>
            <a:r>
              <a:rPr lang="en-US" spc="-8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spc="-8" dirty="0"/>
              <a:t>long-</a:t>
            </a:r>
            <a:r>
              <a:rPr lang="en-US" spc="-15" dirty="0"/>
              <a:t>term </a:t>
            </a:r>
            <a:r>
              <a:rPr lang="en-US" dirty="0"/>
              <a:t>planning</a:t>
            </a:r>
            <a:r>
              <a:rPr lang="en-US" spc="-23" dirty="0"/>
              <a:t> </a:t>
            </a:r>
            <a:r>
              <a:rPr lang="en-US" dirty="0"/>
              <a:t>difficult,</a:t>
            </a:r>
            <a:r>
              <a:rPr lang="en-US" spc="-23" dirty="0"/>
              <a:t> </a:t>
            </a:r>
            <a:r>
              <a:rPr lang="en-US" dirty="0"/>
              <a:t>seriously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affecting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planning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all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scientific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activities</a:t>
            </a:r>
            <a:r>
              <a:rPr lang="en-US" b="1" spc="-26" dirty="0">
                <a:solidFill>
                  <a:srgbClr val="FF0000"/>
                </a:solidFill>
              </a:rPr>
              <a:t> </a:t>
            </a:r>
            <a:r>
              <a:rPr lang="en-US" spc="-19" dirty="0"/>
              <a:t>of </a:t>
            </a:r>
            <a:r>
              <a:rPr lang="en-US" dirty="0"/>
              <a:t>GSI,</a:t>
            </a:r>
            <a:r>
              <a:rPr lang="en-US" spc="-26" dirty="0"/>
              <a:t> </a:t>
            </a:r>
            <a:r>
              <a:rPr lang="en-US" dirty="0"/>
              <a:t>and</a:t>
            </a:r>
            <a:r>
              <a:rPr lang="en-US" spc="-19" dirty="0"/>
              <a:t> </a:t>
            </a:r>
            <a:r>
              <a:rPr lang="en-US" dirty="0"/>
              <a:t>consequently</a:t>
            </a:r>
            <a:r>
              <a:rPr lang="en-US" spc="-19" dirty="0"/>
              <a:t> </a:t>
            </a:r>
            <a:r>
              <a:rPr lang="en-US" dirty="0"/>
              <a:t>for</a:t>
            </a:r>
            <a:r>
              <a:rPr lang="en-US" spc="-11" dirty="0"/>
              <a:t> </a:t>
            </a:r>
            <a:r>
              <a:rPr lang="en-US" spc="-8" dirty="0"/>
              <a:t>FAIR.</a:t>
            </a:r>
            <a:r>
              <a:rPr lang="en-US" spc="-4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JSC</a:t>
            </a:r>
            <a:r>
              <a:rPr lang="en-US" spc="-15" dirty="0"/>
              <a:t> </a:t>
            </a:r>
            <a:r>
              <a:rPr lang="en-US" dirty="0"/>
              <a:t>would</a:t>
            </a:r>
            <a:r>
              <a:rPr lang="en-US" spc="-19" dirty="0"/>
              <a:t> </a:t>
            </a:r>
            <a:r>
              <a:rPr lang="en-US" dirty="0"/>
              <a:t>like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9" dirty="0"/>
              <a:t> </a:t>
            </a:r>
            <a:r>
              <a:rPr lang="en-US" dirty="0"/>
              <a:t>encourage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spc="-8" dirty="0"/>
              <a:t>funding </a:t>
            </a:r>
            <a:r>
              <a:rPr lang="en-US" dirty="0"/>
              <a:t>bodies</a:t>
            </a:r>
            <a:r>
              <a:rPr lang="en-US" spc="-23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dirty="0"/>
              <a:t>address</a:t>
            </a:r>
            <a:r>
              <a:rPr lang="en-US" spc="-11" dirty="0"/>
              <a:t> </a:t>
            </a:r>
            <a:r>
              <a:rPr lang="en-US" dirty="0"/>
              <a:t>this</a:t>
            </a:r>
            <a:r>
              <a:rPr lang="en-US" spc="-15" dirty="0"/>
              <a:t> </a:t>
            </a:r>
            <a:r>
              <a:rPr lang="en-US" dirty="0"/>
              <a:t>situation,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particular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conclude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on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modus </a:t>
            </a:r>
            <a:r>
              <a:rPr lang="en-US" b="1" dirty="0">
                <a:solidFill>
                  <a:srgbClr val="FF0000"/>
                </a:solidFill>
              </a:rPr>
              <a:t>operandi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GSI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finances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relation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8" dirty="0">
                <a:solidFill>
                  <a:srgbClr val="FF0000"/>
                </a:solidFill>
              </a:rPr>
              <a:t> FAIR</a:t>
            </a:r>
            <a:r>
              <a:rPr lang="en-US" spc="-8" dirty="0"/>
              <a:t>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1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Resolutions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 startAt="9"/>
            </a:pPr>
            <a:r>
              <a:rPr lang="en-US" dirty="0" smtClean="0"/>
              <a:t>The</a:t>
            </a:r>
            <a:r>
              <a:rPr lang="en-US" spc="-19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dirty="0"/>
              <a:t>recognizes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dirty="0"/>
              <a:t>ideas</a:t>
            </a:r>
            <a:r>
              <a:rPr lang="en-US" spc="-15" dirty="0"/>
              <a:t> </a:t>
            </a:r>
            <a:r>
              <a:rPr lang="en-US" dirty="0"/>
              <a:t>being</a:t>
            </a:r>
            <a:r>
              <a:rPr lang="en-US" spc="-15" dirty="0"/>
              <a:t> </a:t>
            </a:r>
            <a:r>
              <a:rPr lang="en-US" dirty="0"/>
              <a:t>developed</a:t>
            </a:r>
            <a:r>
              <a:rPr lang="en-US" spc="-15" dirty="0"/>
              <a:t> </a:t>
            </a:r>
            <a:r>
              <a:rPr lang="en-US" dirty="0"/>
              <a:t>by</a:t>
            </a:r>
            <a:r>
              <a:rPr lang="en-US" spc="-19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Collaborations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spc="-19" dirty="0"/>
              <a:t>use </a:t>
            </a:r>
            <a:r>
              <a:rPr lang="en-US" dirty="0"/>
              <a:t>detector</a:t>
            </a:r>
            <a:r>
              <a:rPr lang="en-US" spc="-23" dirty="0"/>
              <a:t> </a:t>
            </a:r>
            <a:r>
              <a:rPr lang="en-US" dirty="0"/>
              <a:t>components</a:t>
            </a:r>
            <a:r>
              <a:rPr lang="en-US" spc="-19" dirty="0"/>
              <a:t> </a:t>
            </a: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dirty="0"/>
              <a:t>augment</a:t>
            </a:r>
            <a:r>
              <a:rPr lang="en-US" spc="-19" dirty="0"/>
              <a:t> </a:t>
            </a:r>
            <a:r>
              <a:rPr lang="en-US" dirty="0"/>
              <a:t>experiments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19" dirty="0"/>
              <a:t> </a:t>
            </a:r>
            <a:r>
              <a:rPr lang="en-US" dirty="0"/>
              <a:t>First</a:t>
            </a:r>
            <a:r>
              <a:rPr lang="en-US" spc="-15" dirty="0"/>
              <a:t> </a:t>
            </a:r>
            <a:r>
              <a:rPr lang="en-US" dirty="0"/>
              <a:t>Science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9" dirty="0"/>
              <a:t> </a:t>
            </a:r>
            <a:r>
              <a:rPr lang="en-US" dirty="0"/>
              <a:t>at</a:t>
            </a:r>
            <a:r>
              <a:rPr lang="en-US" spc="-15" dirty="0"/>
              <a:t> </a:t>
            </a:r>
            <a:r>
              <a:rPr lang="en-US" spc="-8" dirty="0"/>
              <a:t>other </a:t>
            </a:r>
            <a:r>
              <a:rPr lang="en-US" dirty="0"/>
              <a:t>existing</a:t>
            </a:r>
            <a:r>
              <a:rPr lang="en-US" spc="-30" dirty="0"/>
              <a:t> </a:t>
            </a:r>
            <a:r>
              <a:rPr lang="en-US" dirty="0"/>
              <a:t>facilities.</a:t>
            </a:r>
            <a:r>
              <a:rPr lang="en-US" spc="-90" dirty="0"/>
              <a:t> </a:t>
            </a:r>
            <a:r>
              <a:rPr lang="en-US" dirty="0"/>
              <a:t>At</a:t>
            </a:r>
            <a:r>
              <a:rPr lang="en-US" spc="-23" dirty="0"/>
              <a:t> </a:t>
            </a:r>
            <a:r>
              <a:rPr lang="en-US" dirty="0"/>
              <a:t>FAIR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23" dirty="0"/>
              <a:t> </a:t>
            </a:r>
            <a:r>
              <a:rPr lang="en-US" spc="-8" dirty="0"/>
              <a:t>particular,</a:t>
            </a:r>
            <a:r>
              <a:rPr lang="en-US" spc="-23" dirty="0"/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dirty="0"/>
              <a:t>JSC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encourages</a:t>
            </a:r>
            <a:r>
              <a:rPr lang="en-US" b="1" spc="-26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spc="-8" dirty="0"/>
              <a:t>Management </a:t>
            </a:r>
            <a:r>
              <a:rPr lang="en-US" dirty="0"/>
              <a:t>and</a:t>
            </a:r>
            <a:r>
              <a:rPr lang="en-US" spc="-26" dirty="0"/>
              <a:t> </a:t>
            </a:r>
            <a:r>
              <a:rPr lang="en-US" dirty="0"/>
              <a:t>all</a:t>
            </a:r>
            <a:r>
              <a:rPr lang="en-US" spc="-11" dirty="0"/>
              <a:t> </a:t>
            </a:r>
            <a:r>
              <a:rPr lang="en-US" dirty="0"/>
              <a:t>Collaborations</a:t>
            </a:r>
            <a:r>
              <a:rPr lang="en-US" spc="-19" dirty="0"/>
              <a:t> </a:t>
            </a:r>
            <a:r>
              <a:rPr lang="en-US" dirty="0"/>
              <a:t>to,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within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approved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(or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FS+)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facilities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thus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available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beams</a:t>
            </a:r>
            <a:r>
              <a:rPr lang="en-US" dirty="0"/>
              <a:t>,</a:t>
            </a:r>
            <a:r>
              <a:rPr lang="en-US" spc="-11" dirty="0"/>
              <a:t> </a:t>
            </a:r>
            <a:r>
              <a:rPr lang="en-US" dirty="0"/>
              <a:t>seek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optimize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output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by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using </a:t>
            </a:r>
            <a:r>
              <a:rPr lang="en-US" b="1" dirty="0">
                <a:solidFill>
                  <a:srgbClr val="FF0000"/>
                </a:solidFill>
              </a:rPr>
              <a:t>experimental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equipment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originally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foreseen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use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elsewhere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MSV</a:t>
            </a:r>
            <a:r>
              <a:rPr lang="en-US" dirty="0"/>
              <a:t>.</a:t>
            </a:r>
            <a:r>
              <a:rPr lang="en-US" spc="-34" dirty="0"/>
              <a:t> </a:t>
            </a:r>
            <a:r>
              <a:rPr lang="en-US" dirty="0"/>
              <a:t>However,</a:t>
            </a:r>
            <a:r>
              <a:rPr lang="en-US" spc="-23" dirty="0"/>
              <a:t> </a:t>
            </a: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9" dirty="0"/>
              <a:t> </a:t>
            </a:r>
            <a:r>
              <a:rPr lang="en-US" dirty="0"/>
              <a:t>would</a:t>
            </a:r>
            <a:r>
              <a:rPr lang="en-US" spc="-26" dirty="0"/>
              <a:t> </a:t>
            </a:r>
            <a:r>
              <a:rPr lang="en-US" dirty="0"/>
              <a:t>encourage</a:t>
            </a:r>
            <a:r>
              <a:rPr lang="en-US" spc="-23" dirty="0"/>
              <a:t> </a:t>
            </a:r>
            <a:r>
              <a:rPr lang="en-US" dirty="0"/>
              <a:t>ideas</a:t>
            </a:r>
            <a:r>
              <a:rPr lang="en-US" spc="-23" dirty="0"/>
              <a:t> </a:t>
            </a:r>
            <a:r>
              <a:rPr lang="en-US" dirty="0"/>
              <a:t>for</a:t>
            </a:r>
            <a:r>
              <a:rPr lang="en-US" spc="-19" dirty="0"/>
              <a:t> </a:t>
            </a:r>
            <a:r>
              <a:rPr lang="en-US" dirty="0"/>
              <a:t>further</a:t>
            </a:r>
            <a:r>
              <a:rPr lang="en-US" spc="-23" dirty="0"/>
              <a:t> </a:t>
            </a:r>
            <a:r>
              <a:rPr lang="en-US" b="1" spc="-19" dirty="0">
                <a:solidFill>
                  <a:srgbClr val="FF0000"/>
                </a:solidFill>
              </a:rPr>
              <a:t>new</a:t>
            </a:r>
            <a:r>
              <a:rPr lang="en-US" b="1" spc="37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experimental</a:t>
            </a:r>
            <a:r>
              <a:rPr lang="en-US" b="1" spc="-3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setups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dirty="0"/>
              <a:t>at</a:t>
            </a:r>
            <a:r>
              <a:rPr lang="en-US" spc="-23" dirty="0"/>
              <a:t> </a:t>
            </a:r>
            <a:r>
              <a:rPr lang="en-US" dirty="0"/>
              <a:t>FAIR</a:t>
            </a:r>
            <a:r>
              <a:rPr lang="en-US" spc="-15" dirty="0"/>
              <a:t> </a:t>
            </a:r>
            <a:r>
              <a:rPr lang="en-US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only</a:t>
            </a:r>
            <a:r>
              <a:rPr lang="en-US" b="1" u="sng" spc="-1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if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they</a:t>
            </a:r>
            <a:r>
              <a:rPr lang="en-US" spc="-19" dirty="0"/>
              <a:t> </a:t>
            </a:r>
            <a:r>
              <a:rPr lang="en-US" dirty="0"/>
              <a:t>would</a:t>
            </a:r>
            <a:r>
              <a:rPr lang="en-US" spc="-19" dirty="0"/>
              <a:t> </a:t>
            </a:r>
            <a:r>
              <a:rPr lang="en-US" dirty="0"/>
              <a:t>enable</a:t>
            </a:r>
            <a:r>
              <a:rPr lang="en-US" spc="-23" dirty="0"/>
              <a:t>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unique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opportunities</a:t>
            </a:r>
            <a:r>
              <a:rPr lang="en-US" spc="-8" dirty="0"/>
              <a:t>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</a:t>
            </a:r>
            <a:r>
              <a:rPr lang="de-DE" dirty="0" err="1" smtClean="0"/>
              <a:t>Resolutions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0000" marR="1013460">
              <a:lnSpc>
                <a:spcPts val="1583"/>
              </a:lnSpc>
              <a:spcBef>
                <a:spcPts val="158"/>
              </a:spcBef>
              <a:buAutoNum type="arabicParenR" startAt="10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19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thanks</a:t>
            </a:r>
            <a:r>
              <a:rPr lang="en-US" b="1" spc="-4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ECE</a:t>
            </a:r>
            <a:r>
              <a:rPr lang="en-US" dirty="0"/>
              <a:t>,</a:t>
            </a:r>
            <a:r>
              <a:rPr lang="en-US" spc="-8" dirty="0"/>
              <a:t> </a:t>
            </a:r>
            <a:r>
              <a:rPr lang="en-US" b="1" dirty="0">
                <a:solidFill>
                  <a:srgbClr val="FF0000"/>
                </a:solidFill>
              </a:rPr>
              <a:t>MAC</a:t>
            </a:r>
            <a:r>
              <a:rPr lang="en-US" dirty="0"/>
              <a:t>,</a:t>
            </a:r>
            <a:r>
              <a:rPr lang="en-US" spc="-11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BFC</a:t>
            </a:r>
            <a:r>
              <a:rPr lang="en-US" b="1" spc="-4" dirty="0">
                <a:solidFill>
                  <a:srgbClr val="FF0000"/>
                </a:solidFill>
              </a:rPr>
              <a:t> </a:t>
            </a:r>
            <a:r>
              <a:rPr lang="en-US" dirty="0"/>
              <a:t>for</a:t>
            </a:r>
            <a:r>
              <a:rPr lang="en-US" spc="-8" dirty="0"/>
              <a:t> </a:t>
            </a:r>
            <a:r>
              <a:rPr lang="en-US" dirty="0"/>
              <a:t>their</a:t>
            </a:r>
            <a:r>
              <a:rPr lang="en-US" spc="-8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informative 	presentations</a:t>
            </a:r>
            <a:r>
              <a:rPr lang="en-US" spc="-8" dirty="0"/>
              <a:t>.</a:t>
            </a:r>
            <a:endParaRPr lang="en-US" dirty="0"/>
          </a:p>
          <a:p>
            <a:pPr marL="265271" marR="3810">
              <a:lnSpc>
                <a:spcPts val="1583"/>
              </a:lnSpc>
              <a:spcBef>
                <a:spcPts val="1335"/>
              </a:spcBef>
              <a:buAutoNum type="arabicParenR" startAt="10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8" dirty="0"/>
              <a:t> </a:t>
            </a:r>
            <a:r>
              <a:rPr lang="en-US" dirty="0"/>
              <a:t>commends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excellent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results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GSI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research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Phase-</a:t>
            </a:r>
            <a:r>
              <a:rPr lang="en-US" b="1" spc="-38" dirty="0">
                <a:solidFill>
                  <a:srgbClr val="FF0000"/>
                </a:solidFill>
              </a:rPr>
              <a:t>0 	</a:t>
            </a:r>
            <a:r>
              <a:rPr lang="en-US" b="1" spc="-8" dirty="0">
                <a:solidFill>
                  <a:srgbClr val="FF0000"/>
                </a:solidFill>
              </a:rPr>
              <a:t>experiments</a:t>
            </a:r>
            <a:r>
              <a:rPr lang="en-US" spc="-8" dirty="0"/>
              <a:t>.</a:t>
            </a:r>
            <a:endParaRPr lang="en-US" dirty="0"/>
          </a:p>
          <a:p>
            <a:pPr marL="265271" marR="222409">
              <a:lnSpc>
                <a:spcPct val="98900"/>
              </a:lnSpc>
              <a:spcBef>
                <a:spcPts val="1267"/>
              </a:spcBef>
              <a:buAutoNum type="arabicParenR" startAt="10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5" dirty="0"/>
              <a:t> </a:t>
            </a:r>
            <a:r>
              <a:rPr lang="en-US" dirty="0"/>
              <a:t>is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very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impressed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by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outstanding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world-leading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research 	</a:t>
            </a:r>
            <a:r>
              <a:rPr lang="en-US" dirty="0"/>
              <a:t>performed</a:t>
            </a:r>
            <a:r>
              <a:rPr lang="en-US" spc="-26" dirty="0"/>
              <a:t> </a:t>
            </a:r>
            <a:r>
              <a:rPr lang="en-US" b="1" dirty="0">
                <a:solidFill>
                  <a:srgbClr val="FF0000"/>
                </a:solidFill>
              </a:rPr>
              <a:t>at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Helmholtz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Institute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Mainz</a:t>
            </a:r>
            <a:r>
              <a:rPr lang="en-US" dirty="0"/>
              <a:t>,</a:t>
            </a:r>
            <a:r>
              <a:rPr lang="en-US" spc="-19" dirty="0"/>
              <a:t> </a:t>
            </a:r>
            <a:r>
              <a:rPr lang="en-US" dirty="0"/>
              <a:t>as</a:t>
            </a:r>
            <a:r>
              <a:rPr lang="en-US" spc="-15" dirty="0"/>
              <a:t> </a:t>
            </a:r>
            <a:r>
              <a:rPr lang="en-US" dirty="0"/>
              <a:t>presented</a:t>
            </a:r>
            <a:r>
              <a:rPr lang="en-US" spc="-19" dirty="0"/>
              <a:t> </a:t>
            </a:r>
            <a:r>
              <a:rPr lang="en-US" dirty="0"/>
              <a:t>especially</a:t>
            </a:r>
            <a:r>
              <a:rPr lang="en-US" spc="-15" dirty="0"/>
              <a:t> </a:t>
            </a:r>
            <a:r>
              <a:rPr lang="en-US" spc="-19" dirty="0"/>
              <a:t>by 	</a:t>
            </a:r>
            <a:r>
              <a:rPr lang="en-US" dirty="0"/>
              <a:t>young</a:t>
            </a:r>
            <a:r>
              <a:rPr lang="en-US" spc="-26" dirty="0"/>
              <a:t> </a:t>
            </a:r>
            <a:r>
              <a:rPr lang="en-US" dirty="0"/>
              <a:t>scientists.</a:t>
            </a:r>
            <a:r>
              <a:rPr lang="en-US" spc="-38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strong</a:t>
            </a:r>
            <a:r>
              <a:rPr lang="en-US" spc="-15" dirty="0"/>
              <a:t> </a:t>
            </a:r>
            <a:r>
              <a:rPr lang="en-US" dirty="0"/>
              <a:t>activities</a:t>
            </a:r>
            <a:r>
              <a:rPr lang="en-US" spc="-19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hadron</a:t>
            </a:r>
            <a:r>
              <a:rPr lang="en-US" spc="-15" dirty="0"/>
              <a:t> </a:t>
            </a:r>
            <a:r>
              <a:rPr lang="en-US" dirty="0"/>
              <a:t>physics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5" dirty="0"/>
              <a:t> </a:t>
            </a:r>
            <a:r>
              <a:rPr lang="en-US" spc="-8" dirty="0" err="1"/>
              <a:t>superheavy</a:t>
            </a:r>
            <a:r>
              <a:rPr lang="en-US" spc="-8" dirty="0"/>
              <a:t> 	</a:t>
            </a:r>
            <a:r>
              <a:rPr lang="en-US" dirty="0"/>
              <a:t>elements</a:t>
            </a:r>
            <a:r>
              <a:rPr lang="en-US" spc="-23" dirty="0"/>
              <a:t> </a:t>
            </a:r>
            <a:r>
              <a:rPr lang="en-US" dirty="0"/>
              <a:t>are</a:t>
            </a:r>
            <a:r>
              <a:rPr lang="en-US" spc="-11" dirty="0"/>
              <a:t> </a:t>
            </a:r>
            <a:r>
              <a:rPr lang="en-US" dirty="0"/>
              <a:t>fully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line</a:t>
            </a:r>
            <a:r>
              <a:rPr lang="en-US" spc="-15" dirty="0"/>
              <a:t> </a:t>
            </a:r>
            <a:r>
              <a:rPr lang="en-US" dirty="0"/>
              <a:t>with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1" dirty="0"/>
              <a:t> </a:t>
            </a:r>
            <a:r>
              <a:rPr lang="en-US" dirty="0"/>
              <a:t>scientific</a:t>
            </a:r>
            <a:r>
              <a:rPr lang="en-US" spc="-11" dirty="0"/>
              <a:t> </a:t>
            </a:r>
            <a:r>
              <a:rPr lang="en-US" dirty="0"/>
              <a:t>priorities</a:t>
            </a:r>
            <a:r>
              <a:rPr lang="en-US" spc="-15" dirty="0"/>
              <a:t> </a:t>
            </a:r>
            <a:r>
              <a:rPr lang="en-US" dirty="0"/>
              <a:t>of</a:t>
            </a:r>
            <a:r>
              <a:rPr lang="en-US" spc="-11" dirty="0"/>
              <a:t> </a:t>
            </a:r>
            <a:r>
              <a:rPr lang="en-US" dirty="0"/>
              <a:t>GSI</a:t>
            </a:r>
            <a:r>
              <a:rPr lang="en-US" spc="-11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spc="-15" dirty="0"/>
              <a:t>FAIR</a:t>
            </a:r>
            <a:endParaRPr lang="en-US" dirty="0"/>
          </a:p>
          <a:p>
            <a:pPr marL="265271" marR="146685">
              <a:lnSpc>
                <a:spcPct val="99400"/>
              </a:lnSpc>
              <a:spcBef>
                <a:spcPts val="1309"/>
              </a:spcBef>
              <a:buAutoNum type="arabicParenR" startAt="10"/>
              <a:tabLst>
                <a:tab pos="266700" algn="l"/>
              </a:tabLst>
            </a:pPr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dirty="0"/>
              <a:t>is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extremely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impressed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dirty="0"/>
              <a:t>by</a:t>
            </a:r>
            <a:r>
              <a:rPr lang="en-US" spc="-11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b="1" dirty="0">
                <a:solidFill>
                  <a:srgbClr val="FF0000"/>
                </a:solidFill>
              </a:rPr>
              <a:t>progress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dirty="0"/>
              <a:t>made</a:t>
            </a:r>
            <a:r>
              <a:rPr lang="en-US" spc="-15" dirty="0"/>
              <a:t> </a:t>
            </a:r>
            <a:r>
              <a:rPr lang="en-US" dirty="0"/>
              <a:t>with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8" dirty="0"/>
              <a:t> </a:t>
            </a:r>
            <a:r>
              <a:rPr lang="en-US" b="1" spc="-8" dirty="0">
                <a:solidFill>
                  <a:srgbClr val="FF0000"/>
                </a:solidFill>
              </a:rPr>
              <a:t>HELIAC 	</a:t>
            </a:r>
            <a:r>
              <a:rPr lang="en-US" spc="-8" dirty="0"/>
              <a:t>accelerator.</a:t>
            </a:r>
            <a:r>
              <a:rPr lang="en-US" spc="-23" dirty="0"/>
              <a:t> </a:t>
            </a:r>
            <a:r>
              <a:rPr lang="en-US" dirty="0"/>
              <a:t>It</a:t>
            </a:r>
            <a:r>
              <a:rPr lang="en-US" spc="-11" dirty="0"/>
              <a:t> </a:t>
            </a:r>
            <a:r>
              <a:rPr lang="en-US" dirty="0"/>
              <a:t>could</a:t>
            </a:r>
            <a:r>
              <a:rPr lang="en-US" spc="-11" dirty="0"/>
              <a:t> </a:t>
            </a:r>
            <a:r>
              <a:rPr lang="en-US" dirty="0"/>
              <a:t>play</a:t>
            </a:r>
            <a:r>
              <a:rPr lang="en-US" spc="-15" dirty="0"/>
              <a:t> </a:t>
            </a:r>
            <a:r>
              <a:rPr lang="en-US" dirty="0"/>
              <a:t>an</a:t>
            </a:r>
            <a:r>
              <a:rPr lang="en-US" spc="-11" dirty="0"/>
              <a:t> </a:t>
            </a:r>
            <a:r>
              <a:rPr lang="en-US" dirty="0"/>
              <a:t>important</a:t>
            </a:r>
            <a:r>
              <a:rPr lang="en-US" spc="-11" dirty="0"/>
              <a:t> </a:t>
            </a:r>
            <a:r>
              <a:rPr lang="en-US" dirty="0"/>
              <a:t>role</a:t>
            </a:r>
            <a:r>
              <a:rPr lang="en-US" spc="-15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view</a:t>
            </a:r>
            <a:r>
              <a:rPr lang="en-US" spc="-8" dirty="0"/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dirty="0"/>
              <a:t>its</a:t>
            </a:r>
            <a:r>
              <a:rPr lang="en-US" spc="-11" dirty="0"/>
              <a:t> </a:t>
            </a:r>
            <a:r>
              <a:rPr lang="en-US" dirty="0"/>
              <a:t>potential</a:t>
            </a:r>
            <a:r>
              <a:rPr lang="en-US" spc="-8" dirty="0"/>
              <a:t> </a:t>
            </a:r>
            <a:r>
              <a:rPr lang="en-US" dirty="0"/>
              <a:t>use</a:t>
            </a:r>
            <a:r>
              <a:rPr lang="en-US" spc="-11" dirty="0"/>
              <a:t> </a:t>
            </a:r>
            <a:r>
              <a:rPr lang="en-US" spc="-19" dirty="0"/>
              <a:t>as 	</a:t>
            </a:r>
            <a:r>
              <a:rPr lang="en-US" dirty="0"/>
              <a:t>injector</a:t>
            </a:r>
            <a:r>
              <a:rPr lang="en-US" spc="-19" dirty="0"/>
              <a:t> </a:t>
            </a:r>
            <a:r>
              <a:rPr lang="en-US" dirty="0"/>
              <a:t>for</a:t>
            </a:r>
            <a:r>
              <a:rPr lang="en-US" spc="-11" dirty="0"/>
              <a:t> </a:t>
            </a:r>
            <a:r>
              <a:rPr lang="en-US" spc="-15" dirty="0"/>
              <a:t>FAIR.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5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JSC Next Meeting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October</a:t>
            </a:r>
            <a:r>
              <a:rPr lang="de-DE" spc="-11" dirty="0"/>
              <a:t> </a:t>
            </a:r>
            <a:r>
              <a:rPr lang="de-DE" dirty="0"/>
              <a:t>5</a:t>
            </a:r>
            <a:r>
              <a:rPr lang="de-DE" spc="-11" dirty="0"/>
              <a:t> </a:t>
            </a:r>
            <a:r>
              <a:rPr lang="de-DE" dirty="0"/>
              <a:t>–</a:t>
            </a:r>
            <a:r>
              <a:rPr lang="de-DE" spc="-8" dirty="0"/>
              <a:t> </a:t>
            </a:r>
            <a:r>
              <a:rPr lang="de-DE" dirty="0"/>
              <a:t>6,</a:t>
            </a:r>
            <a:r>
              <a:rPr lang="de-DE" spc="-11" dirty="0"/>
              <a:t> </a:t>
            </a:r>
            <a:r>
              <a:rPr lang="de-DE" dirty="0"/>
              <a:t>2023,</a:t>
            </a:r>
            <a:r>
              <a:rPr lang="de-DE" spc="-11" dirty="0"/>
              <a:t> </a:t>
            </a:r>
            <a:r>
              <a:rPr lang="de-DE" spc="-8" dirty="0"/>
              <a:t>Darmstadt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6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800" dirty="0"/>
              <a:t>Talks </a:t>
            </a:r>
            <a:r>
              <a:rPr lang="de-DE" sz="2800" dirty="0" err="1"/>
              <a:t>should</a:t>
            </a:r>
            <a:r>
              <a:rPr lang="de-DE" sz="2800" dirty="0"/>
              <a:t> not </a:t>
            </a:r>
            <a:r>
              <a:rPr lang="de-DE" sz="2800" dirty="0" err="1"/>
              <a:t>exceed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allocated</a:t>
            </a:r>
            <a:r>
              <a:rPr lang="de-DE" sz="2800" dirty="0"/>
              <a:t> time</a:t>
            </a:r>
          </a:p>
          <a:p>
            <a:r>
              <a:rPr lang="de-DE" sz="2700" dirty="0" err="1"/>
              <a:t>discussion</a:t>
            </a:r>
            <a:r>
              <a:rPr lang="de-DE" sz="2700" dirty="0"/>
              <a:t> time </a:t>
            </a:r>
            <a:r>
              <a:rPr lang="de-DE" sz="2700" dirty="0" err="1"/>
              <a:t>is</a:t>
            </a:r>
            <a:r>
              <a:rPr lang="de-DE" sz="2700" dirty="0"/>
              <a:t> </a:t>
            </a:r>
            <a:r>
              <a:rPr lang="de-DE" sz="2700" dirty="0" err="1"/>
              <a:t>included</a:t>
            </a:r>
            <a:r>
              <a:rPr lang="de-DE" sz="2700" dirty="0"/>
              <a:t>, </a:t>
            </a:r>
            <a:r>
              <a:rPr lang="de-DE" sz="2700" dirty="0" err="1"/>
              <a:t>hence</a:t>
            </a:r>
            <a:r>
              <a:rPr lang="de-DE" sz="2700" dirty="0"/>
              <a:t>, </a:t>
            </a:r>
            <a:r>
              <a:rPr lang="de-DE" sz="2700" dirty="0" err="1"/>
              <a:t>please</a:t>
            </a:r>
            <a:r>
              <a:rPr lang="de-DE" sz="2700" dirty="0"/>
              <a:t> </a:t>
            </a:r>
            <a:r>
              <a:rPr lang="de-DE" sz="2700" dirty="0" err="1"/>
              <a:t>try</a:t>
            </a:r>
            <a:r>
              <a:rPr lang="de-DE" sz="2700" dirty="0"/>
              <a:t> </a:t>
            </a:r>
            <a:r>
              <a:rPr lang="de-DE" sz="2700" dirty="0" err="1"/>
              <a:t>to</a:t>
            </a:r>
            <a:r>
              <a:rPr lang="de-DE" sz="2700" dirty="0"/>
              <a:t> </a:t>
            </a:r>
            <a:r>
              <a:rPr lang="de-DE" sz="2700" dirty="0" err="1"/>
              <a:t>leave</a:t>
            </a:r>
            <a:r>
              <a:rPr lang="de-DE" sz="2700" dirty="0"/>
              <a:t> 5 </a:t>
            </a:r>
            <a:r>
              <a:rPr lang="de-DE" sz="2700" dirty="0" err="1"/>
              <a:t>minutes</a:t>
            </a:r>
            <a:r>
              <a:rPr lang="de-DE" sz="2700" dirty="0"/>
              <a:t> </a:t>
            </a:r>
            <a:r>
              <a:rPr lang="de-DE" sz="2700" dirty="0" err="1"/>
              <a:t>for</a:t>
            </a:r>
            <a:r>
              <a:rPr lang="de-DE" sz="2700" dirty="0"/>
              <a:t> </a:t>
            </a:r>
            <a:r>
              <a:rPr lang="de-DE" sz="2700" dirty="0" err="1"/>
              <a:t>discussion</a:t>
            </a:r>
            <a:endParaRPr lang="de-DE" sz="2700" dirty="0"/>
          </a:p>
          <a:p>
            <a:r>
              <a:rPr lang="de-DE" sz="2700" dirty="0"/>
              <a:t>zoom </a:t>
            </a:r>
            <a:r>
              <a:rPr lang="de-DE" sz="2700" dirty="0" err="1"/>
              <a:t>is</a:t>
            </a:r>
            <a:r>
              <a:rPr lang="de-DE" sz="2700" dirty="0"/>
              <a:t> </a:t>
            </a:r>
            <a:r>
              <a:rPr lang="de-DE" sz="2700" dirty="0" err="1"/>
              <a:t>meant</a:t>
            </a:r>
            <a:r>
              <a:rPr lang="de-DE" sz="2700" dirty="0"/>
              <a:t> </a:t>
            </a:r>
            <a:r>
              <a:rPr lang="de-DE" sz="2700" dirty="0" err="1"/>
              <a:t>to</a:t>
            </a:r>
            <a:r>
              <a:rPr lang="de-DE" sz="2700" dirty="0"/>
              <a:t> open </a:t>
            </a:r>
            <a:r>
              <a:rPr lang="de-DE" sz="2700" dirty="0" err="1"/>
              <a:t>the</a:t>
            </a:r>
            <a:r>
              <a:rPr lang="de-DE" sz="2700" dirty="0"/>
              <a:t> </a:t>
            </a:r>
            <a:r>
              <a:rPr lang="de-DE" sz="2700" dirty="0" err="1"/>
              <a:t>meeting</a:t>
            </a:r>
            <a:r>
              <a:rPr lang="de-DE" sz="2700" dirty="0"/>
              <a:t> </a:t>
            </a:r>
            <a:r>
              <a:rPr lang="de-DE" sz="2700" dirty="0" err="1"/>
              <a:t>to</a:t>
            </a:r>
            <a:r>
              <a:rPr lang="de-DE" sz="2700" dirty="0"/>
              <a:t> </a:t>
            </a:r>
            <a:r>
              <a:rPr lang="de-DE" sz="2700" dirty="0" err="1"/>
              <a:t>everybody</a:t>
            </a:r>
            <a:r>
              <a:rPr lang="de-DE" sz="2700" dirty="0"/>
              <a:t>, i.e. registered </a:t>
            </a:r>
            <a:r>
              <a:rPr lang="de-DE" sz="2700" dirty="0" err="1"/>
              <a:t>persons</a:t>
            </a:r>
            <a:endParaRPr lang="de-DE" sz="2700" dirty="0"/>
          </a:p>
          <a:p>
            <a:pPr lvl="2"/>
            <a:r>
              <a:rPr lang="de-DE" sz="2200" dirty="0"/>
              <a:t>in </a:t>
            </a:r>
            <a:r>
              <a:rPr lang="de-DE" sz="2200" dirty="0" err="1"/>
              <a:t>general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meeting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just </a:t>
            </a:r>
            <a:r>
              <a:rPr lang="de-DE" sz="2200" dirty="0" err="1"/>
              <a:t>streamed</a:t>
            </a:r>
            <a:r>
              <a:rPr lang="de-DE" sz="2200" dirty="0"/>
              <a:t>, </a:t>
            </a:r>
            <a:r>
              <a:rPr lang="de-DE" sz="2200" dirty="0" err="1"/>
              <a:t>discussion</a:t>
            </a:r>
            <a:r>
              <a:rPr lang="de-DE" sz="2200" dirty="0"/>
              <a:t> </a:t>
            </a:r>
            <a:r>
              <a:rPr lang="de-DE" sz="2200" dirty="0" err="1"/>
              <a:t>contributions</a:t>
            </a:r>
            <a:r>
              <a:rPr lang="de-DE" sz="2200" dirty="0"/>
              <a:t> </a:t>
            </a:r>
            <a:r>
              <a:rPr lang="de-DE" sz="2200" dirty="0" err="1"/>
              <a:t>should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put</a:t>
            </a:r>
            <a:r>
              <a:rPr lang="de-DE" sz="2200" dirty="0"/>
              <a:t> </a:t>
            </a:r>
            <a:r>
              <a:rPr lang="de-DE" sz="2200" dirty="0" err="1"/>
              <a:t>into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chat</a:t>
            </a:r>
            <a:endParaRPr lang="de-DE" sz="2200" dirty="0"/>
          </a:p>
          <a:p>
            <a:pPr lvl="2"/>
            <a:r>
              <a:rPr lang="de-DE" sz="2200" dirty="0" err="1"/>
              <a:t>there</a:t>
            </a:r>
            <a:r>
              <a:rPr lang="de-DE" sz="2200" dirty="0"/>
              <a:t> will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one</a:t>
            </a:r>
            <a:r>
              <a:rPr lang="de-DE" sz="2200" dirty="0"/>
              <a:t> </a:t>
            </a:r>
            <a:r>
              <a:rPr lang="de-DE" sz="2200" dirty="0" err="1"/>
              <a:t>talk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pre-recorded</a:t>
            </a:r>
            <a:r>
              <a:rPr lang="de-DE" sz="2200" dirty="0"/>
              <a:t> </a:t>
            </a:r>
            <a:r>
              <a:rPr lang="de-DE" sz="2200" dirty="0" err="1"/>
              <a:t>video</a:t>
            </a:r>
            <a:r>
              <a:rPr lang="de-DE" sz="2200" dirty="0"/>
              <a:t> (</a:t>
            </a:r>
            <a:r>
              <a:rPr lang="de-DE" sz="2200" dirty="0" err="1"/>
              <a:t>Jim‘s</a:t>
            </a:r>
            <a:r>
              <a:rPr lang="de-DE" sz="2200" dirty="0"/>
              <a:t>), </a:t>
            </a:r>
            <a:r>
              <a:rPr lang="de-DE" sz="2200" dirty="0" err="1"/>
              <a:t>question</a:t>
            </a:r>
            <a:r>
              <a:rPr lang="de-DE" sz="2200" dirty="0"/>
              <a:t> will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answered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zoom 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phone</a:t>
            </a:r>
            <a:endParaRPr lang="de-DE" sz="2200" dirty="0"/>
          </a:p>
          <a:p>
            <a:pPr lvl="2"/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one</a:t>
            </a:r>
            <a:r>
              <a:rPr lang="de-DE" sz="2200" dirty="0"/>
              <a:t> </a:t>
            </a:r>
            <a:r>
              <a:rPr lang="de-DE" sz="2200" dirty="0" err="1"/>
              <a:t>talk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zoom (Klaus </a:t>
            </a:r>
            <a:r>
              <a:rPr lang="de-DE" sz="2200" dirty="0" err="1"/>
              <a:t>Peter‘s</a:t>
            </a:r>
            <a:r>
              <a:rPr lang="de-DE" sz="2200" dirty="0"/>
              <a:t>) </a:t>
            </a:r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15 Joint Scientif Council Meeting - Research 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688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29492" y="3923340"/>
            <a:ext cx="1951668" cy="294312"/>
          </a:xfrm>
          <a:prstGeom prst="rect">
            <a:avLst/>
          </a:prstGeom>
        </p:spPr>
        <p:txBody>
          <a:bodyPr vert="horz" wrap="square" lIns="51435" tIns="25718" rIns="51435" bIns="25718" rtlCol="0" anchor="t">
            <a:spAutoFit/>
          </a:bodyPr>
          <a:lstStyle/>
          <a:p>
            <a:r>
              <a:rPr lang="en-US" sz="1575" b="1">
                <a:solidFill>
                  <a:prstClr val="white"/>
                </a:solidFill>
              </a:rPr>
              <a:t>Herzlichen Dank !</a:t>
            </a:r>
            <a:endParaRPr lang="en-US" sz="1575" b="1" dirty="0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2"/>
          <a:stretch/>
        </p:blipFill>
        <p:spPr>
          <a:xfrm>
            <a:off x="0" y="-663791"/>
            <a:ext cx="9180712" cy="58245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56246" y="4807770"/>
            <a:ext cx="3034139" cy="300082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algn="l"/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5EBA9E-3D4F-5045-B860-EA583618DCFF}"/>
              </a:ext>
            </a:extLst>
          </p:cNvPr>
          <p:cNvSpPr txBox="1"/>
          <p:nvPr/>
        </p:nvSpPr>
        <p:spPr>
          <a:xfrm>
            <a:off x="270265" y="4940488"/>
            <a:ext cx="1133204" cy="21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69" dirty="0" err="1">
                <a:solidFill>
                  <a:schemeClr val="bg1"/>
                </a:solidFill>
              </a:rPr>
              <a:t>Photo</a:t>
            </a:r>
            <a:r>
              <a:rPr lang="de-DE" sz="769" dirty="0">
                <a:solidFill>
                  <a:schemeClr val="bg1"/>
                </a:solidFill>
              </a:rPr>
              <a:t>: C. Betz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3C638-71DC-EA4F-8AA9-B104E9A11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15 Joint Scientif Council Meeting - Research 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EFF67-A15A-214C-8D63-18248C36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5078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Breaks will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schedule</a:t>
            </a:r>
            <a:r>
              <a:rPr lang="de-DE" dirty="0"/>
              <a:t> </a:t>
            </a:r>
          </a:p>
          <a:p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have</a:t>
            </a:r>
            <a:r>
              <a:rPr lang="de-DE" dirty="0"/>
              <a:t> lunch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cantine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Fraunhofer Institute </a:t>
            </a:r>
          </a:p>
          <a:p>
            <a:r>
              <a:rPr lang="de-DE" dirty="0"/>
              <a:t>Option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dinner</a:t>
            </a:r>
            <a:r>
              <a:rPr lang="de-DE" dirty="0"/>
              <a:t> </a:t>
            </a:r>
            <a:r>
              <a:rPr lang="de-DE" dirty="0" err="1"/>
              <a:t>together</a:t>
            </a:r>
            <a:endParaRPr lang="de-DE" dirty="0"/>
          </a:p>
          <a:p>
            <a:pPr lvl="1"/>
            <a:r>
              <a:rPr lang="de-DE" dirty="0"/>
              <a:t>on </a:t>
            </a:r>
            <a:r>
              <a:rPr lang="de-DE" dirty="0" err="1"/>
              <a:t>self-pay</a:t>
            </a:r>
            <a:r>
              <a:rPr lang="de-DE" dirty="0"/>
              <a:t> </a:t>
            </a:r>
            <a:r>
              <a:rPr lang="de-DE" dirty="0" err="1"/>
              <a:t>basis</a:t>
            </a:r>
            <a:endParaRPr lang="de-DE" dirty="0"/>
          </a:p>
          <a:p>
            <a:pPr lvl="1"/>
            <a:r>
              <a:rPr lang="de-DE" dirty="0" err="1"/>
              <a:t>drinks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 smtClean="0"/>
              <a:t>covered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15 Joint Scientif Council Meeting - Research 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Time </a:t>
            </a:r>
            <a:r>
              <a:rPr lang="de-DE" dirty="0" err="1" smtClean="0"/>
              <a:t>schedule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3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39760" y="226136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r>
              <a:rPr lang="en-GB" sz="2000" b="1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RDM: Status </a:t>
            </a:r>
            <a:r>
              <a:rPr lang="en-GB" sz="2000" b="1" strike="noStrike" spc="-1" dirty="0">
                <a:solidFill>
                  <a:srgbClr val="333333"/>
                </a:solidFill>
                <a:latin typeface="Arial"/>
                <a:ea typeface="Arial"/>
              </a:rPr>
              <a:t>and Update</a:t>
            </a:r>
            <a:endParaRPr lang="de-DE" sz="2000" spc="-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60437"/>
            <a:ext cx="9348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Research Data Management Policy Published </a:t>
            </a:r>
            <a:r>
              <a:rPr lang="en-US" sz="1400" i="1" dirty="0"/>
              <a:t>-&gt; </a:t>
            </a:r>
            <a:r>
              <a:rPr lang="en-US" sz="1400" i="1" dirty="0">
                <a:hlinkClick r:id="rId2"/>
              </a:rPr>
              <a:t>http://</a:t>
            </a:r>
            <a:r>
              <a:rPr lang="en-US" sz="1400" i="1" dirty="0" smtClean="0">
                <a:hlinkClick r:id="rId2"/>
              </a:rPr>
              <a:t>dx.doi.org/10.15120/GSI-2023-00646</a:t>
            </a:r>
            <a:r>
              <a:rPr lang="en-US" sz="1400" i="1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Research </a:t>
            </a:r>
            <a:r>
              <a:rPr lang="en-US" sz="1400" b="1" dirty="0">
                <a:solidFill>
                  <a:srgbClr val="002060"/>
                </a:solidFill>
              </a:rPr>
              <a:t>Data Management </a:t>
            </a:r>
            <a:r>
              <a:rPr lang="en-US" sz="1400" b="1" dirty="0" smtClean="0">
                <a:solidFill>
                  <a:srgbClr val="002060"/>
                </a:solidFill>
              </a:rPr>
              <a:t>planning </a:t>
            </a:r>
            <a:r>
              <a:rPr lang="en-US" sz="1400" i="1" dirty="0" smtClean="0"/>
              <a:t>-&gt;</a:t>
            </a:r>
            <a:r>
              <a:rPr lang="en-US" sz="1400" b="1" dirty="0" smtClean="0"/>
              <a:t> </a:t>
            </a:r>
            <a:r>
              <a:rPr lang="en-US" sz="1400" i="1" dirty="0" smtClean="0"/>
              <a:t>RDMO Software Under Testing (Thanks to volunteers)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Data/Software Publication </a:t>
            </a:r>
            <a:r>
              <a:rPr lang="en-US" sz="1400" i="1" dirty="0" smtClean="0"/>
              <a:t>-&gt; Interim solution, Instructions </a:t>
            </a:r>
            <a:r>
              <a:rPr lang="en-US" sz="1400" i="1" dirty="0"/>
              <a:t>available </a:t>
            </a:r>
            <a:r>
              <a:rPr lang="en-US" sz="1400" i="1" dirty="0">
                <a:hlinkClick r:id="rId3"/>
              </a:rPr>
              <a:t>https://</a:t>
            </a:r>
            <a:r>
              <a:rPr lang="en-US" sz="1400" i="1" dirty="0" smtClean="0">
                <a:hlinkClick r:id="rId3"/>
              </a:rPr>
              <a:t>doi.org/10.5281/zenodo.7628019</a:t>
            </a:r>
            <a:r>
              <a:rPr lang="en-US" sz="1400" i="1" dirty="0" smtClean="0"/>
              <a:t> </a:t>
            </a:r>
            <a:endParaRPr lang="en-US" sz="14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Helmholtz POF IV </a:t>
            </a:r>
            <a:r>
              <a:rPr lang="en-US" sz="1400" i="1" dirty="0" smtClean="0"/>
              <a:t>-&gt;</a:t>
            </a:r>
            <a:r>
              <a:rPr lang="en-US" sz="1400" b="1" i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/>
              <a:t>published data items to be counted (quality indicators</a:t>
            </a:r>
            <a:r>
              <a:rPr lang="en-US" sz="1400" i="1" dirty="0" smtClean="0"/>
              <a:t>). Please publish data/software</a:t>
            </a:r>
            <a:endParaRPr lang="en-US" sz="1400" i="1" dirty="0"/>
          </a:p>
        </p:txBody>
      </p:sp>
      <p:pic>
        <p:nvPicPr>
          <p:cNvPr id="13" name="Picture 10"/>
          <p:cNvPicPr/>
          <p:nvPr/>
        </p:nvPicPr>
        <p:blipFill>
          <a:blip r:embed="rId4"/>
          <a:stretch/>
        </p:blipFill>
        <p:spPr>
          <a:xfrm>
            <a:off x="284510" y="2305878"/>
            <a:ext cx="1722256" cy="2584722"/>
          </a:xfrm>
          <a:prstGeom prst="rect">
            <a:avLst/>
          </a:prstGeom>
          <a:ln w="0">
            <a:noFill/>
          </a:ln>
        </p:spPr>
      </p:pic>
      <p:pic>
        <p:nvPicPr>
          <p:cNvPr id="18" name="Picture 4"/>
          <p:cNvPicPr/>
          <p:nvPr/>
        </p:nvPicPr>
        <p:blipFill>
          <a:blip r:embed="rId5"/>
          <a:stretch/>
        </p:blipFill>
        <p:spPr>
          <a:xfrm>
            <a:off x="2509105" y="2413494"/>
            <a:ext cx="2997642" cy="236949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036" y="2515469"/>
            <a:ext cx="2964557" cy="19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39760" y="216304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r>
              <a:rPr lang="en-GB" sz="2000" b="1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RDM: Status </a:t>
            </a:r>
            <a:r>
              <a:rPr lang="en-GB" sz="2000" b="1" strike="noStrike" spc="-1" dirty="0">
                <a:solidFill>
                  <a:srgbClr val="333333"/>
                </a:solidFill>
                <a:latin typeface="Arial"/>
                <a:ea typeface="Arial"/>
              </a:rPr>
              <a:t>and Update</a:t>
            </a:r>
            <a:endParaRPr lang="de-DE" sz="2000" spc="-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60437"/>
            <a:ext cx="934862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i="1" dirty="0" smtClean="0"/>
              <a:t>Development </a:t>
            </a:r>
            <a:r>
              <a:rPr lang="en-GB" sz="1400" b="1" i="1" dirty="0" smtClean="0"/>
              <a:t>through</a:t>
            </a:r>
            <a:r>
              <a:rPr lang="de-DE" sz="1400" b="1" i="1" dirty="0" smtClean="0"/>
              <a:t>:</a:t>
            </a:r>
            <a:endParaRPr lang="en-US" sz="1400" b="1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i="1" dirty="0">
                <a:solidFill>
                  <a:srgbClr val="002060"/>
                </a:solidFill>
              </a:rPr>
              <a:t>Open Science Working Group </a:t>
            </a:r>
            <a:r>
              <a:rPr lang="de-DE" sz="1400" dirty="0" smtClean="0"/>
              <a:t>-&gt;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discuss</a:t>
            </a:r>
            <a:r>
              <a:rPr lang="de-DE" sz="1400" i="1" dirty="0" smtClean="0"/>
              <a:t>, </a:t>
            </a:r>
            <a:r>
              <a:rPr lang="de-DE" sz="1400" i="1" dirty="0" err="1" smtClean="0"/>
              <a:t>suggest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ideas</a:t>
            </a:r>
            <a:r>
              <a:rPr lang="de-DE" sz="1400" i="1" dirty="0" smtClean="0"/>
              <a:t>, </a:t>
            </a:r>
            <a:r>
              <a:rPr lang="de-DE" sz="1400" i="1" dirty="0" err="1" smtClean="0"/>
              <a:t>develop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strategy</a:t>
            </a:r>
            <a:endParaRPr lang="en-US" sz="14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002060"/>
                </a:solidFill>
              </a:rPr>
              <a:t>Working OS collaborations</a:t>
            </a:r>
            <a:r>
              <a:rPr lang="en-US" sz="1400" b="1" dirty="0">
                <a:solidFill>
                  <a:srgbClr val="800000"/>
                </a:solidFill>
              </a:rPr>
              <a:t> </a:t>
            </a:r>
            <a:r>
              <a:rPr lang="en-US" sz="1400" dirty="0" smtClean="0"/>
              <a:t>-&gt;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i="1" dirty="0"/>
              <a:t>national/international projects and </a:t>
            </a:r>
            <a:r>
              <a:rPr lang="en-US" sz="1400" i="1" dirty="0" smtClean="0"/>
              <a:t>initiatives (e.g. GSI/FAIR observers in EOSC, contributing to PUNCH4NFDI, ESCAPE, </a:t>
            </a:r>
            <a:r>
              <a:rPr lang="en-US" sz="1400" i="1" dirty="0" err="1" smtClean="0"/>
              <a:t>EuroLabs</a:t>
            </a:r>
            <a:r>
              <a:rPr lang="en-US" sz="1400" i="1" dirty="0" smtClean="0"/>
              <a:t> etc.)</a:t>
            </a:r>
          </a:p>
          <a:p>
            <a:pPr>
              <a:lnSpc>
                <a:spcPct val="150000"/>
              </a:lnSpc>
            </a:pPr>
            <a:r>
              <a:rPr lang="en-US" sz="1400" b="1" i="1" dirty="0" smtClean="0"/>
              <a:t>Goals: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2060"/>
                </a:solidFill>
              </a:rPr>
              <a:t>Achieve facility wide RDM techniques </a:t>
            </a:r>
            <a:r>
              <a:rPr lang="en-US" sz="1400" dirty="0" smtClean="0"/>
              <a:t>-&gt; publish Finable, Accessible, Interoperable, and Reusable (FAIR-Principles) Data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768" y="4024706"/>
            <a:ext cx="971109" cy="865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5E447-4F90-A14A-BA2A-7059E9AA0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51" y="4018374"/>
            <a:ext cx="872174" cy="872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169" y="4172627"/>
            <a:ext cx="948830" cy="65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495" y="4142466"/>
            <a:ext cx="1109403" cy="535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2" y="3495265"/>
            <a:ext cx="989137" cy="352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152" y="3524325"/>
            <a:ext cx="2171926" cy="273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542" y="3480304"/>
            <a:ext cx="2106890" cy="367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0" y="4120746"/>
            <a:ext cx="1154129" cy="769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8931" y="3376191"/>
            <a:ext cx="1012330" cy="4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39760" y="245800"/>
            <a:ext cx="6700680" cy="5904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r>
              <a:rPr lang="en-GB" sz="2000" b="1" strike="noStrike" spc="-1" dirty="0">
                <a:solidFill>
                  <a:srgbClr val="333333"/>
                </a:solidFill>
                <a:latin typeface="Arial"/>
                <a:ea typeface="Arial"/>
              </a:rPr>
              <a:t>RDM/OS: Info sources</a:t>
            </a:r>
            <a:endParaRPr lang="de-DE" sz="2000" spc="-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016" y="937979"/>
            <a:ext cx="8308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002060"/>
                </a:solidFill>
              </a:rPr>
              <a:t>Email address: </a:t>
            </a:r>
            <a:r>
              <a:rPr lang="en-GB" sz="1600" dirty="0">
                <a:hlinkClick r:id="rId3"/>
              </a:rPr>
              <a:t>open-science@gsi.de</a:t>
            </a:r>
            <a:r>
              <a:rPr lang="en-GB" sz="1600" dirty="0"/>
              <a:t> 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i="1" dirty="0">
                <a:solidFill>
                  <a:srgbClr val="002060"/>
                </a:solidFill>
              </a:rPr>
              <a:t>GSI/FAIR Open Science Webpage: 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www.gsi.de/work/forschung/open-science</a:t>
            </a:r>
            <a:endParaRPr lang="en-GB" sz="1600" dirty="0" smtClean="0"/>
          </a:p>
          <a:p>
            <a:pPr algn="ctr"/>
            <a:endParaRPr lang="en-GB" sz="16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GB" sz="1600" b="1" i="1" dirty="0" smtClean="0">
                <a:solidFill>
                  <a:srgbClr val="002060"/>
                </a:solidFill>
              </a:rPr>
              <a:t>GSI/FAIR 1</a:t>
            </a:r>
            <a:r>
              <a:rPr lang="en-GB" sz="1600" b="1" i="1" baseline="30000" dirty="0" smtClean="0">
                <a:solidFill>
                  <a:srgbClr val="002060"/>
                </a:solidFill>
              </a:rPr>
              <a:t>st</a:t>
            </a:r>
            <a:r>
              <a:rPr lang="en-GB" sz="1600" b="1" i="1" dirty="0" smtClean="0">
                <a:solidFill>
                  <a:srgbClr val="002060"/>
                </a:solidFill>
              </a:rPr>
              <a:t> Open Science </a:t>
            </a:r>
            <a:r>
              <a:rPr lang="en-GB" sz="1600" b="1" i="1" dirty="0">
                <a:solidFill>
                  <a:srgbClr val="002060"/>
                </a:solidFill>
              </a:rPr>
              <a:t>Workshop </a:t>
            </a:r>
            <a:r>
              <a:rPr lang="en-GB" sz="1600" b="1" i="1" dirty="0" smtClean="0">
                <a:solidFill>
                  <a:srgbClr val="002060"/>
                </a:solidFill>
              </a:rPr>
              <a:t>2023- 19/20</a:t>
            </a:r>
            <a:r>
              <a:rPr lang="en-GB" sz="1600" b="1" i="1" baseline="30000" dirty="0" smtClean="0">
                <a:solidFill>
                  <a:srgbClr val="002060"/>
                </a:solidFill>
              </a:rPr>
              <a:t>th</a:t>
            </a:r>
            <a:r>
              <a:rPr lang="en-GB" sz="1600" b="1" i="1" dirty="0" smtClean="0">
                <a:solidFill>
                  <a:srgbClr val="002060"/>
                </a:solidFill>
              </a:rPr>
              <a:t> October (two afternoons): </a:t>
            </a:r>
            <a:r>
              <a:rPr lang="en-GB" sz="1600" dirty="0">
                <a:solidFill>
                  <a:srgbClr val="002060"/>
                </a:solidFill>
                <a:hlinkClick r:id="rId5"/>
              </a:rPr>
              <a:t>https://indico.gsi.de/event/17498</a:t>
            </a:r>
            <a:r>
              <a:rPr lang="en-GB" sz="1600" dirty="0" smtClean="0">
                <a:solidFill>
                  <a:srgbClr val="002060"/>
                </a:solidFill>
                <a:hlinkClick r:id="rId5"/>
              </a:rPr>
              <a:t>/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GB" sz="1600" dirty="0" smtClean="0">
                <a:solidFill>
                  <a:srgbClr val="002060"/>
                </a:solidFill>
              </a:rPr>
              <a:t>Please register! 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60" y="2853162"/>
            <a:ext cx="3725012" cy="1888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686" y="2853162"/>
            <a:ext cx="2776200" cy="18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29492" y="3923340"/>
            <a:ext cx="1951668" cy="294312"/>
          </a:xfrm>
          <a:prstGeom prst="rect">
            <a:avLst/>
          </a:prstGeom>
        </p:spPr>
        <p:txBody>
          <a:bodyPr vert="horz" wrap="square" lIns="51435" tIns="25718" rIns="51435" bIns="25718" rtlCol="0" anchor="t">
            <a:spAutoFit/>
          </a:bodyPr>
          <a:lstStyle/>
          <a:p>
            <a:r>
              <a:rPr lang="en-US" sz="1575" b="1">
                <a:solidFill>
                  <a:prstClr val="white"/>
                </a:solidFill>
              </a:rPr>
              <a:t>Herzlichen Dank !</a:t>
            </a:r>
            <a:endParaRPr lang="en-US" sz="1575" b="1" dirty="0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2"/>
          <a:stretch/>
        </p:blipFill>
        <p:spPr>
          <a:xfrm>
            <a:off x="0" y="-663791"/>
            <a:ext cx="9180712" cy="58245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56246" y="4807770"/>
            <a:ext cx="3034139" cy="300082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algn="l"/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5EBA9E-3D4F-5045-B860-EA583618DCFF}"/>
              </a:ext>
            </a:extLst>
          </p:cNvPr>
          <p:cNvSpPr txBox="1"/>
          <p:nvPr/>
        </p:nvSpPr>
        <p:spPr>
          <a:xfrm>
            <a:off x="270265" y="4940488"/>
            <a:ext cx="1133204" cy="21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69" dirty="0" err="1">
                <a:solidFill>
                  <a:schemeClr val="bg1"/>
                </a:solidFill>
              </a:rPr>
              <a:t>Photo</a:t>
            </a:r>
            <a:r>
              <a:rPr lang="de-DE" sz="769" dirty="0">
                <a:solidFill>
                  <a:schemeClr val="bg1"/>
                </a:solidFill>
              </a:rPr>
              <a:t>: C. Betz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3C638-71DC-EA4F-8AA9-B104E9A11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15 Joint Scientif Council Meeting - Research 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EFF67-A15A-214C-8D63-18248C36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41308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Resolutions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JSC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9" dirty="0"/>
              <a:t> </a:t>
            </a:r>
            <a:r>
              <a:rPr lang="en-US" b="1" dirty="0">
                <a:solidFill>
                  <a:srgbClr val="FF0000"/>
                </a:solidFill>
              </a:rPr>
              <a:t>highly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commends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initiative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by</a:t>
            </a:r>
            <a:r>
              <a:rPr lang="en-US" b="1" spc="-23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German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shareholder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to </a:t>
            </a:r>
            <a:r>
              <a:rPr lang="en-US" b="1" dirty="0">
                <a:solidFill>
                  <a:srgbClr val="FF0000"/>
                </a:solidFill>
              </a:rPr>
              <a:t>provide</a:t>
            </a:r>
            <a:r>
              <a:rPr lang="en-US" b="1" spc="-26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very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substantial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additional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dirty="0"/>
              <a:t>in</a:t>
            </a:r>
            <a:r>
              <a:rPr lang="en-US" spc="-19" dirty="0"/>
              <a:t> </a:t>
            </a:r>
            <a:r>
              <a:rPr lang="en-US" dirty="0"/>
              <a:t>times</a:t>
            </a:r>
            <a:r>
              <a:rPr lang="en-US" spc="-19" dirty="0"/>
              <a:t> </a:t>
            </a:r>
            <a:r>
              <a:rPr lang="en-US" dirty="0"/>
              <a:t>of</a:t>
            </a:r>
            <a:r>
              <a:rPr lang="en-US" spc="-15" dirty="0"/>
              <a:t> </a:t>
            </a:r>
            <a:r>
              <a:rPr lang="en-US" spc="-8" dirty="0"/>
              <a:t>challenging </a:t>
            </a:r>
            <a:r>
              <a:rPr lang="en-US" dirty="0"/>
              <a:t>circumstances.</a:t>
            </a:r>
            <a:r>
              <a:rPr lang="en-US" spc="-49" dirty="0"/>
              <a:t> </a:t>
            </a:r>
            <a:r>
              <a:rPr lang="en-US" dirty="0"/>
              <a:t>This</a:t>
            </a:r>
            <a:r>
              <a:rPr lang="en-US" spc="-15" dirty="0"/>
              <a:t> </a:t>
            </a:r>
            <a:r>
              <a:rPr lang="en-US" dirty="0"/>
              <a:t>is</a:t>
            </a:r>
            <a:r>
              <a:rPr lang="en-US" spc="-15" dirty="0"/>
              <a:t> </a:t>
            </a:r>
            <a:r>
              <a:rPr lang="en-US" dirty="0"/>
              <a:t>very</a:t>
            </a:r>
            <a:r>
              <a:rPr lang="en-US" spc="-15" dirty="0"/>
              <a:t> </a:t>
            </a:r>
            <a:r>
              <a:rPr lang="en-US" dirty="0"/>
              <a:t>much</a:t>
            </a:r>
            <a:r>
              <a:rPr lang="en-US" spc="-15" dirty="0"/>
              <a:t> </a:t>
            </a:r>
            <a:r>
              <a:rPr lang="en-US" dirty="0"/>
              <a:t>appreciated</a:t>
            </a:r>
            <a:r>
              <a:rPr lang="en-US" spc="-19" dirty="0"/>
              <a:t> </a:t>
            </a:r>
            <a:r>
              <a:rPr lang="en-US" dirty="0"/>
              <a:t>as</a:t>
            </a:r>
            <a:r>
              <a:rPr lang="en-US" spc="-15" dirty="0"/>
              <a:t> </a:t>
            </a:r>
            <a:r>
              <a:rPr lang="en-US" dirty="0"/>
              <a:t>an</a:t>
            </a:r>
            <a:r>
              <a:rPr lang="en-US" spc="-15" dirty="0"/>
              <a:t> </a:t>
            </a:r>
            <a:r>
              <a:rPr lang="en-US" dirty="0"/>
              <a:t>essential</a:t>
            </a:r>
            <a:r>
              <a:rPr lang="en-US" spc="-11" dirty="0"/>
              <a:t> </a:t>
            </a:r>
            <a:r>
              <a:rPr lang="en-US" dirty="0"/>
              <a:t>step</a:t>
            </a:r>
            <a:r>
              <a:rPr lang="en-US" spc="-15" dirty="0"/>
              <a:t> </a:t>
            </a:r>
            <a:r>
              <a:rPr lang="en-US" spc="-8" dirty="0"/>
              <a:t>towards </a:t>
            </a:r>
            <a:r>
              <a:rPr lang="en-US" dirty="0"/>
              <a:t>realizing</a:t>
            </a:r>
            <a:r>
              <a:rPr lang="en-US" spc="-23" dirty="0"/>
              <a:t> </a:t>
            </a:r>
            <a:r>
              <a:rPr lang="en-US" spc="-8" dirty="0"/>
              <a:t>world-</a:t>
            </a:r>
            <a:r>
              <a:rPr lang="en-US" dirty="0"/>
              <a:t>class</a:t>
            </a:r>
            <a:r>
              <a:rPr lang="en-US" spc="-15" dirty="0"/>
              <a:t> </a:t>
            </a:r>
            <a:r>
              <a:rPr lang="en-US" dirty="0"/>
              <a:t>science</a:t>
            </a:r>
            <a:r>
              <a:rPr lang="en-US" spc="-15" dirty="0"/>
              <a:t> </a:t>
            </a:r>
            <a:r>
              <a:rPr lang="en-US" dirty="0"/>
              <a:t>at</a:t>
            </a:r>
            <a:r>
              <a:rPr lang="en-US" spc="-15" dirty="0"/>
              <a:t> </a:t>
            </a:r>
            <a:r>
              <a:rPr lang="en-US" spc="-8" dirty="0"/>
              <a:t>FAIR.</a:t>
            </a:r>
            <a:r>
              <a:rPr lang="en-US" spc="-34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b="1" dirty="0">
                <a:solidFill>
                  <a:srgbClr val="FF0000"/>
                </a:solidFill>
              </a:rPr>
              <a:t>very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much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appreciates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19" dirty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willingness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ongoing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efforts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of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other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shareholders</a:t>
            </a:r>
            <a:r>
              <a:rPr lang="en-US" b="1" spc="-15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seek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spc="-15" dirty="0">
                <a:solidFill>
                  <a:srgbClr val="FF0000"/>
                </a:solidFill>
              </a:rPr>
              <a:t>ways </a:t>
            </a:r>
            <a:r>
              <a:rPr lang="en-US" b="1" dirty="0">
                <a:solidFill>
                  <a:srgbClr val="FF0000"/>
                </a:solidFill>
              </a:rPr>
              <a:t>to</a:t>
            </a:r>
            <a:r>
              <a:rPr lang="en-US" b="1" spc="-19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also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commit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additional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funding</a:t>
            </a:r>
            <a:r>
              <a:rPr lang="en-US" b="1" spc="-4" dirty="0">
                <a:solidFill>
                  <a:srgbClr val="FF0000"/>
                </a:solidFill>
              </a:rPr>
              <a:t> </a:t>
            </a:r>
            <a:r>
              <a:rPr lang="en-US" dirty="0"/>
              <a:t>in</a:t>
            </a:r>
            <a:r>
              <a:rPr lang="en-US" spc="-8" dirty="0"/>
              <a:t> </a:t>
            </a:r>
            <a:r>
              <a:rPr lang="en-US" dirty="0"/>
              <a:t>a</a:t>
            </a:r>
            <a:r>
              <a:rPr lang="en-US" spc="-11" dirty="0"/>
              <a:t> </a:t>
            </a:r>
            <a:r>
              <a:rPr lang="en-US" dirty="0"/>
              <a:t>timely</a:t>
            </a:r>
            <a:r>
              <a:rPr lang="en-US" spc="-8" dirty="0"/>
              <a:t> manner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1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Resolutions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JSC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</a:t>
            </a:r>
            <a:r>
              <a:rPr lang="en-US" spc="-23" dirty="0"/>
              <a:t> </a:t>
            </a:r>
            <a:r>
              <a:rPr lang="en-US" dirty="0"/>
              <a:t>JSC</a:t>
            </a:r>
            <a:r>
              <a:rPr lang="en-US" spc="-11" dirty="0"/>
              <a:t> </a:t>
            </a:r>
            <a:r>
              <a:rPr lang="en-US" dirty="0"/>
              <a:t>had</a:t>
            </a:r>
            <a:r>
              <a:rPr lang="en-US" spc="-15" dirty="0"/>
              <a:t> </a:t>
            </a:r>
            <a:r>
              <a:rPr lang="en-US" dirty="0"/>
              <a:t>previously</a:t>
            </a:r>
            <a:r>
              <a:rPr lang="en-US" spc="-11" dirty="0"/>
              <a:t> </a:t>
            </a:r>
            <a:r>
              <a:rPr lang="en-US" dirty="0"/>
              <a:t>made</a:t>
            </a:r>
            <a:r>
              <a:rPr lang="en-US" spc="-15" dirty="0"/>
              <a:t> </a:t>
            </a:r>
            <a:r>
              <a:rPr lang="en-US" dirty="0"/>
              <a:t>the</a:t>
            </a:r>
            <a:r>
              <a:rPr lang="en-US" spc="-15" dirty="0"/>
              <a:t> </a:t>
            </a:r>
            <a:r>
              <a:rPr lang="en-US" dirty="0"/>
              <a:t>following</a:t>
            </a:r>
            <a:r>
              <a:rPr lang="en-US" spc="-15" dirty="0"/>
              <a:t> </a:t>
            </a:r>
            <a:r>
              <a:rPr lang="en-US" dirty="0"/>
              <a:t>recommendation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5" dirty="0"/>
              <a:t> </a:t>
            </a:r>
            <a:r>
              <a:rPr lang="en-US" dirty="0"/>
              <a:t>view</a:t>
            </a:r>
            <a:r>
              <a:rPr lang="en-US" spc="-11" dirty="0"/>
              <a:t> </a:t>
            </a:r>
            <a:r>
              <a:rPr lang="en-US" dirty="0"/>
              <a:t>of</a:t>
            </a:r>
            <a:r>
              <a:rPr lang="en-US" spc="-11" dirty="0"/>
              <a:t> </a:t>
            </a:r>
            <a:r>
              <a:rPr lang="en-US" spc="-19" dirty="0"/>
              <a:t>the </a:t>
            </a:r>
            <a:r>
              <a:rPr lang="en-US" dirty="0"/>
              <a:t>“First</a:t>
            </a:r>
            <a:r>
              <a:rPr lang="en-US" spc="-23" dirty="0"/>
              <a:t> </a:t>
            </a:r>
            <a:r>
              <a:rPr lang="en-US" dirty="0"/>
              <a:t>Science</a:t>
            </a:r>
            <a:r>
              <a:rPr lang="en-US" spc="-15" dirty="0"/>
              <a:t> </a:t>
            </a:r>
            <a:r>
              <a:rPr lang="en-US" dirty="0"/>
              <a:t>and</a:t>
            </a:r>
            <a:r>
              <a:rPr lang="en-US" spc="-11" dirty="0"/>
              <a:t> </a:t>
            </a:r>
            <a:r>
              <a:rPr lang="en-US" dirty="0"/>
              <a:t>staging</a:t>
            </a:r>
            <a:r>
              <a:rPr lang="en-US" spc="-15" dirty="0"/>
              <a:t> </a:t>
            </a:r>
            <a:r>
              <a:rPr lang="en-US" dirty="0"/>
              <a:t>report”</a:t>
            </a:r>
            <a:r>
              <a:rPr lang="en-US" spc="-11" dirty="0"/>
              <a:t> </a:t>
            </a:r>
            <a:r>
              <a:rPr lang="en-US" dirty="0"/>
              <a:t>in</a:t>
            </a:r>
            <a:r>
              <a:rPr lang="en-US" spc="-11" dirty="0"/>
              <a:t> </a:t>
            </a:r>
            <a:r>
              <a:rPr lang="en-US" dirty="0"/>
              <a:t>2022:</a:t>
            </a:r>
            <a:r>
              <a:rPr lang="en-US" spc="-15" dirty="0"/>
              <a:t> </a:t>
            </a:r>
            <a:r>
              <a:rPr lang="en-US" dirty="0">
                <a:solidFill>
                  <a:srgbClr val="0070C0"/>
                </a:solidFill>
              </a:rPr>
              <a:t>“If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potential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decision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were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be </a:t>
            </a:r>
            <a:r>
              <a:rPr lang="en-US" dirty="0">
                <a:solidFill>
                  <a:srgbClr val="0070C0"/>
                </a:solidFill>
              </a:rPr>
              <a:t>taken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between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scenarios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of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having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8" dirty="0">
                <a:solidFill>
                  <a:srgbClr val="0070C0"/>
                </a:solidFill>
              </a:rPr>
              <a:t>SIS-</a:t>
            </a:r>
            <a:r>
              <a:rPr lang="en-US" dirty="0">
                <a:solidFill>
                  <a:srgbClr val="0070C0"/>
                </a:solidFill>
              </a:rPr>
              <a:t>100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beams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into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8" dirty="0">
                <a:solidFill>
                  <a:srgbClr val="0070C0"/>
                </a:solidFill>
              </a:rPr>
              <a:t>S-</a:t>
            </a:r>
            <a:r>
              <a:rPr lang="en-US" dirty="0">
                <a:solidFill>
                  <a:srgbClr val="0070C0"/>
                </a:solidFill>
              </a:rPr>
              <a:t>FRS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HEB </a:t>
            </a:r>
            <a:r>
              <a:rPr lang="en-US" dirty="0">
                <a:solidFill>
                  <a:srgbClr val="0070C0"/>
                </a:solidFill>
              </a:rPr>
              <a:t>cave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with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or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without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CBM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parallel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(“First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Science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plus”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vs.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“First</a:t>
            </a:r>
            <a:r>
              <a:rPr lang="en-US" spc="-8" dirty="0">
                <a:solidFill>
                  <a:srgbClr val="0070C0"/>
                </a:solidFill>
              </a:rPr>
              <a:t> Science”), </a:t>
            </a:r>
            <a:r>
              <a:rPr lang="en-US" dirty="0">
                <a:solidFill>
                  <a:srgbClr val="0070C0"/>
                </a:solidFill>
              </a:rPr>
              <a:t>having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CBM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addition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(“First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Science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plus”,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FS+)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should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be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8" dirty="0">
                <a:solidFill>
                  <a:srgbClr val="0070C0"/>
                </a:solidFill>
              </a:rPr>
              <a:t>strongly </a:t>
            </a:r>
            <a:r>
              <a:rPr lang="en-US" dirty="0">
                <a:solidFill>
                  <a:srgbClr val="0070C0"/>
                </a:solidFill>
              </a:rPr>
              <a:t>preferred.</a:t>
            </a:r>
            <a:r>
              <a:rPr lang="en-US" spc="-4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CBM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detector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development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is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already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very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advanced.</a:t>
            </a:r>
            <a:r>
              <a:rPr lang="en-US" spc="-38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difference</a:t>
            </a:r>
            <a:r>
              <a:rPr lang="en-US" spc="-30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cost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is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therefore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significantly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below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current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uncertainty</a:t>
            </a:r>
            <a:r>
              <a:rPr lang="en-US" spc="-19" dirty="0">
                <a:solidFill>
                  <a:srgbClr val="0070C0"/>
                </a:solidFill>
              </a:rPr>
              <a:t> of </a:t>
            </a:r>
            <a:r>
              <a:rPr lang="en-US" dirty="0">
                <a:solidFill>
                  <a:srgbClr val="0070C0"/>
                </a:solidFill>
              </a:rPr>
              <a:t>overall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costs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(as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stated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report),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whereas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enormous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scientific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gain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spc="-19" dirty="0">
                <a:solidFill>
                  <a:srgbClr val="0070C0"/>
                </a:solidFill>
              </a:rPr>
              <a:t>of </a:t>
            </a:r>
            <a:r>
              <a:rPr lang="en-US" dirty="0">
                <a:solidFill>
                  <a:srgbClr val="0070C0"/>
                </a:solidFill>
              </a:rPr>
              <a:t>CBM</a:t>
            </a:r>
            <a:r>
              <a:rPr lang="en-US" spc="-19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would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outweigh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limited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monetary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saving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relative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</a:t>
            </a:r>
            <a:r>
              <a:rPr lang="en-US" spc="-15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spc="-11" dirty="0">
                <a:solidFill>
                  <a:srgbClr val="0070C0"/>
                </a:solidFill>
              </a:rPr>
              <a:t> </a:t>
            </a:r>
            <a:r>
              <a:rPr lang="en-US" spc="-8" dirty="0">
                <a:solidFill>
                  <a:srgbClr val="0070C0"/>
                </a:solidFill>
              </a:rPr>
              <a:t>investments </a:t>
            </a:r>
            <a:r>
              <a:rPr lang="en-US" dirty="0">
                <a:solidFill>
                  <a:srgbClr val="0070C0"/>
                </a:solidFill>
              </a:rPr>
              <a:t>already</a:t>
            </a:r>
            <a:r>
              <a:rPr lang="en-US" spc="-23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made.”</a:t>
            </a:r>
            <a:r>
              <a:rPr lang="en-US" spc="-8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JSC</a:t>
            </a:r>
            <a:r>
              <a:rPr lang="en-US" b="1" spc="-8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stands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by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this</a:t>
            </a:r>
            <a:r>
              <a:rPr lang="en-US" b="1" spc="-11" dirty="0">
                <a:solidFill>
                  <a:srgbClr val="FF0000"/>
                </a:solidFill>
              </a:rPr>
              <a:t> </a:t>
            </a:r>
            <a:r>
              <a:rPr lang="en-US" b="1" spc="-8" dirty="0">
                <a:solidFill>
                  <a:srgbClr val="FF0000"/>
                </a:solidFill>
              </a:rPr>
              <a:t>assessment</a:t>
            </a:r>
            <a:r>
              <a:rPr lang="en-US" spc="-8" dirty="0"/>
              <a:t>.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1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1505</Words>
  <Application>Microsoft Office PowerPoint</Application>
  <PresentationFormat>On-screen Show (16:9)</PresentationFormat>
  <Paragraphs>79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fair-gsi-folienmaster_2017_onering</vt:lpstr>
      <vt:lpstr>Welcome to the 2nd research retreat 203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Resolutions of the JSC</vt:lpstr>
      <vt:lpstr>Resolutions of the JSC</vt:lpstr>
      <vt:lpstr>Resolutions of the JSC</vt:lpstr>
      <vt:lpstr>Resolutions of the JSC</vt:lpstr>
      <vt:lpstr>JSC Resolutions</vt:lpstr>
      <vt:lpstr>JSC Resolutions</vt:lpstr>
      <vt:lpstr>JSC Recommendations</vt:lpstr>
      <vt:lpstr>JSC Recommendations</vt:lpstr>
      <vt:lpstr>JSC Resolutions</vt:lpstr>
      <vt:lpstr>JSC Resolutions</vt:lpstr>
      <vt:lpstr>JSC Resolutions</vt:lpstr>
      <vt:lpstr>JSC Next Meeting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User</dc:creator>
  <cp:lastModifiedBy>Leifels, Yvonne Dr.</cp:lastModifiedBy>
  <cp:revision>337</cp:revision>
  <cp:lastPrinted>2020-11-01T19:59:12Z</cp:lastPrinted>
  <dcterms:created xsi:type="dcterms:W3CDTF">2019-12-04T14:42:24Z</dcterms:created>
  <dcterms:modified xsi:type="dcterms:W3CDTF">2023-07-18T06:44:32Z</dcterms:modified>
</cp:coreProperties>
</file>