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1313" r:id="rId2"/>
    <p:sldId id="1376" r:id="rId3"/>
    <p:sldId id="1377" r:id="rId4"/>
    <p:sldId id="1378" r:id="rId5"/>
    <p:sldId id="1379" r:id="rId6"/>
    <p:sldId id="1380" r:id="rId7"/>
    <p:sldId id="260" r:id="rId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DBB63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2" autoAdjust="0"/>
    <p:restoredTop sz="97523" autoAdjust="0"/>
  </p:normalViewPr>
  <p:slideViewPr>
    <p:cSldViewPr snapToGrid="0" snapToObjects="1">
      <p:cViewPr varScale="1">
        <p:scale>
          <a:sx n="127" d="100"/>
          <a:sy n="127" d="100"/>
        </p:scale>
        <p:origin x="328" y="176"/>
      </p:cViewPr>
      <p:guideLst>
        <p:guide orient="horz" pos="935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8402105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2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0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18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71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1" r:id="rId3"/>
    <p:sldLayoutId id="2147483692" r:id="rId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65714"/>
            <a:ext cx="6607516" cy="1164916"/>
          </a:xfrm>
        </p:spPr>
        <p:txBody>
          <a:bodyPr/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4921" y="3734601"/>
            <a:ext cx="6400800" cy="1667363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tx1"/>
                </a:solidFill>
              </a:rPr>
              <a:t>Welcome </a:t>
            </a:r>
            <a:r>
              <a:rPr lang="de-DE" sz="3000" b="1" dirty="0" err="1">
                <a:solidFill>
                  <a:schemeClr val="tx1"/>
                </a:solidFill>
              </a:rPr>
              <a:t>to</a:t>
            </a:r>
            <a:r>
              <a:rPr lang="de-DE" sz="3000" b="1" dirty="0">
                <a:solidFill>
                  <a:schemeClr val="tx1"/>
                </a:solidFill>
              </a:rPr>
              <a:t> </a:t>
            </a:r>
            <a:r>
              <a:rPr lang="de-DE" sz="3000" b="1" dirty="0" err="1">
                <a:solidFill>
                  <a:schemeClr val="tx1"/>
                </a:solidFill>
              </a:rPr>
              <a:t>the</a:t>
            </a:r>
            <a:r>
              <a:rPr lang="de-DE" sz="3000" b="1" dirty="0">
                <a:solidFill>
                  <a:schemeClr val="tx1"/>
                </a:solidFill>
              </a:rPr>
              <a:t> Second 2023 </a:t>
            </a:r>
          </a:p>
          <a:p>
            <a:r>
              <a:rPr lang="de-DE" sz="3000" b="1" dirty="0">
                <a:solidFill>
                  <a:schemeClr val="tx1"/>
                </a:solidFill>
              </a:rPr>
              <a:t>Research Retreat</a:t>
            </a:r>
            <a:endParaRPr lang="de-DE" sz="2500" b="1" dirty="0">
              <a:solidFill>
                <a:schemeClr val="tx1"/>
              </a:solidFill>
            </a:endParaRPr>
          </a:p>
          <a:p>
            <a:r>
              <a:rPr lang="de-DE" sz="2500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</a:rPr>
              <a:t>Paolo Giubellino</a:t>
            </a:r>
          </a:p>
        </p:txBody>
      </p:sp>
    </p:spTree>
    <p:extLst>
      <p:ext uri="{BB962C8B-B14F-4D97-AF65-F5344CB8AC3E}">
        <p14:creationId xmlns:p14="http://schemas.microsoft.com/office/powerpoint/2010/main" val="417159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of this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66940"/>
            <a:ext cx="8631534" cy="5249363"/>
          </a:xfrm>
        </p:spPr>
        <p:txBody>
          <a:bodyPr>
            <a:noAutofit/>
          </a:bodyPr>
          <a:lstStyle/>
          <a:p>
            <a:r>
              <a:rPr lang="en-US" dirty="0"/>
              <a:t>Discuss the prospects of research at GSI and FAIR following the Council decisions (taken and expected)</a:t>
            </a:r>
          </a:p>
          <a:p>
            <a:pPr lvl="1"/>
            <a:r>
              <a:rPr lang="en-US" dirty="0"/>
              <a:t>How are the plans for FAIR 2028 developing?</a:t>
            </a:r>
          </a:p>
          <a:p>
            <a:pPr lvl="1"/>
            <a:r>
              <a:rPr lang="en-US" dirty="0"/>
              <a:t>What are the necessary steps we have to take to reach FAIR 2028?</a:t>
            </a:r>
          </a:p>
          <a:p>
            <a:r>
              <a:rPr lang="en-US" dirty="0"/>
              <a:t>Define the program until 2028</a:t>
            </a:r>
          </a:p>
          <a:p>
            <a:pPr lvl="1"/>
            <a:r>
              <a:rPr lang="en-US" dirty="0"/>
              <a:t>2024 and 2025 are now defined</a:t>
            </a:r>
          </a:p>
          <a:p>
            <a:pPr lvl="1"/>
            <a:r>
              <a:rPr lang="en-US" dirty="0"/>
              <a:t>What science program for 2026 and 2027 (with a look at 2028) ?</a:t>
            </a:r>
          </a:p>
          <a:p>
            <a:r>
              <a:rPr lang="en-US" dirty="0"/>
              <a:t>Do we already have a vision for the development after 2028 towards „full FAIR“?</a:t>
            </a:r>
          </a:p>
          <a:p>
            <a:r>
              <a:rPr lang="en-US" dirty="0"/>
              <a:t>Discuss the rapid evolution of plasma physics related to Inertial Laser Fusion and its impact on our activities</a:t>
            </a:r>
          </a:p>
          <a:p>
            <a:pPr marL="0" indent="0">
              <a:buNone/>
            </a:pPr>
            <a:r>
              <a:rPr lang="en-US" dirty="0"/>
              <a:t>Always keeping in mind the limitations in budgets of GSI and FAIR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July Council-1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6" y="1333041"/>
            <a:ext cx="8725359" cy="5221995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</a:pPr>
            <a:r>
              <a:rPr lang="en-US" dirty="0"/>
              <a:t>The procurement of the CBM dipole was approved.</a:t>
            </a:r>
          </a:p>
          <a:p>
            <a:pPr lvl="0">
              <a:lnSpc>
                <a:spcPct val="115000"/>
              </a:lnSpc>
            </a:pPr>
            <a:r>
              <a:rPr lang="en-US" dirty="0"/>
              <a:t>The ECB v12 was approved.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So we can mark the NUSTAR re-procurements as secured. </a:t>
            </a:r>
          </a:p>
          <a:p>
            <a:pPr lvl="2">
              <a:lnSpc>
                <a:spcPct val="115000"/>
              </a:lnSpc>
            </a:pPr>
            <a:r>
              <a:rPr lang="en-US" dirty="0"/>
              <a:t>But currently financing is only agreed for FS. </a:t>
            </a:r>
          </a:p>
          <a:p>
            <a:pPr lvl="3">
              <a:lnSpc>
                <a:spcPct val="115000"/>
              </a:lnSpc>
            </a:pPr>
            <a:endParaRPr lang="en-US" dirty="0"/>
          </a:p>
          <a:p>
            <a:pPr lvl="0">
              <a:lnSpc>
                <a:spcPct val="115000"/>
              </a:lnSpc>
            </a:pPr>
            <a:r>
              <a:rPr lang="en-US" dirty="0"/>
              <a:t>The assignment of the CBM DAQ contribution was approved</a:t>
            </a:r>
          </a:p>
          <a:p>
            <a:pPr lvl="2">
              <a:lnSpc>
                <a:spcPct val="115000"/>
              </a:lnSpc>
            </a:pPr>
            <a:endParaRPr lang="en-US" dirty="0"/>
          </a:p>
          <a:p>
            <a:pPr lvl="0">
              <a:lnSpc>
                <a:spcPct val="115000"/>
              </a:lnSpc>
            </a:pPr>
            <a:r>
              <a:rPr lang="en-US" dirty="0"/>
              <a:t>The management was tasked to provide a milestone plan for PANDA </a:t>
            </a:r>
          </a:p>
          <a:p>
            <a:pPr lvl="2">
              <a:lnSpc>
                <a:spcPct val="115000"/>
              </a:lnSpc>
            </a:pPr>
            <a:endParaRPr lang="en-US" dirty="0"/>
          </a:p>
          <a:p>
            <a:pPr lvl="0">
              <a:lnSpc>
                <a:spcPct val="115000"/>
              </a:lnSpc>
            </a:pPr>
            <a:r>
              <a:rPr lang="en-US" dirty="0"/>
              <a:t>The approval of FS+ gained substantial momentum, and it was generally agreed Council should aim at approving it at the next meeting, but it is linked to 2 correlated points: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the CSG must assess how much reserve on top of the existing funding is needed to consider FS secured 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the non-German shareholders must commit enough funds to cover the reserve above and the additional cost for FS+</a:t>
            </a:r>
          </a:p>
        </p:txBody>
      </p:sp>
    </p:spTree>
    <p:extLst>
      <p:ext uri="{BB962C8B-B14F-4D97-AF65-F5344CB8AC3E}">
        <p14:creationId xmlns:p14="http://schemas.microsoft.com/office/powerpoint/2010/main" val="65899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July Council-2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6" y="1333041"/>
            <a:ext cx="8725359" cy="5021229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</a:pPr>
            <a:r>
              <a:rPr lang="en-US" dirty="0"/>
              <a:t>Funds for commissioning have been approved for 2024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It is a modest little more than 5 Millions but it states a principle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The allocation of significant funds for 2025 will require the assessment of the need for 2025 AND the full ramp to operation by the CSG</a:t>
            </a:r>
          </a:p>
          <a:p>
            <a:pPr lvl="0">
              <a:lnSpc>
                <a:spcPct val="115000"/>
              </a:lnSpc>
            </a:pPr>
            <a:r>
              <a:rPr lang="en-US" dirty="0"/>
              <a:t>The commissioning fund approval is very important because is the only path we see to hire personnel for the installation and commissioning of the experiments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Do NOT expect large numbers!</a:t>
            </a:r>
          </a:p>
          <a:p>
            <a:pPr lvl="0">
              <a:lnSpc>
                <a:spcPct val="115000"/>
              </a:lnSpc>
            </a:pPr>
            <a:r>
              <a:rPr lang="en-US" dirty="0"/>
              <a:t>The commissioning funds foresee 300k to start a fellow and associates program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an essential step to develop the community participation to the experiments</a:t>
            </a:r>
          </a:p>
          <a:p>
            <a:pPr lvl="2">
              <a:lnSpc>
                <a:spcPct val="11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2565" y="270000"/>
            <a:ext cx="5584535" cy="787557"/>
          </a:xfrm>
        </p:spPr>
        <p:txBody>
          <a:bodyPr/>
          <a:lstStyle/>
          <a:p>
            <a:r>
              <a:rPr lang="en-GB" dirty="0"/>
              <a:t>Our vision: FAIR 2028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743" y="1569710"/>
            <a:ext cx="9024514" cy="49685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auto">
          <a:xfrm>
            <a:off x="251520" y="4599925"/>
            <a:ext cx="1878023" cy="692497"/>
            <a:chOff x="539552" y="4005064"/>
            <a:chExt cx="1878023" cy="69249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39552" y="4005064"/>
              <a:ext cx="1878023" cy="69249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GB" sz="1400"/>
            </a:p>
          </p:txBody>
        </p:sp>
        <p:grpSp>
          <p:nvGrpSpPr>
            <p:cNvPr id="10" name="Group 9"/>
            <p:cNvGrpSpPr/>
            <p:nvPr/>
          </p:nvGrpSpPr>
          <p:grpSpPr bwMode="auto">
            <a:xfrm>
              <a:off x="638589" y="4005064"/>
              <a:ext cx="1597847" cy="261610"/>
              <a:chOff x="638589" y="4005064"/>
              <a:chExt cx="1597847" cy="261610"/>
            </a:xfrm>
          </p:grpSpPr>
          <p:cxnSp>
            <p:nvCxnSpPr>
              <p:cNvPr id="7" name="Straight Connector 6"/>
              <p:cNvCxnSpPr>
                <a:cxnSpLocks/>
              </p:cNvCxnSpPr>
              <p:nvPr/>
            </p:nvCxnSpPr>
            <p:spPr bwMode="auto">
              <a:xfrm>
                <a:off x="638589" y="4143562"/>
                <a:ext cx="477027" cy="0"/>
              </a:xfrm>
              <a:prstGeom prst="line">
                <a:avLst/>
              </a:prstGeom>
              <a:ln w="50800">
                <a:solidFill>
                  <a:srgbClr val="02E90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 bwMode="auto">
              <a:xfrm>
                <a:off x="1115616" y="4005064"/>
                <a:ext cx="1120820" cy="261610"/>
              </a:xfrm>
              <a:prstGeom prst="rect">
                <a:avLst/>
              </a:prstGeom>
              <a:grp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>
                  <a:defRPr/>
                </a:pPr>
                <a:r>
                  <a:rPr lang="en-GB" sz="1050"/>
                  <a:t>First Science +</a:t>
                </a:r>
                <a:endParaRPr/>
              </a:p>
            </p:txBody>
          </p:sp>
        </p:grpSp>
        <p:grpSp>
          <p:nvGrpSpPr>
            <p:cNvPr id="11" name="Group 10"/>
            <p:cNvGrpSpPr/>
            <p:nvPr/>
          </p:nvGrpSpPr>
          <p:grpSpPr bwMode="auto">
            <a:xfrm>
              <a:off x="638589" y="4420562"/>
              <a:ext cx="1689218" cy="261610"/>
              <a:chOff x="638589" y="4005064"/>
              <a:chExt cx="1689218" cy="261610"/>
            </a:xfrm>
          </p:grpSpPr>
          <p:cxnSp>
            <p:nvCxnSpPr>
              <p:cNvPr id="12" name="Straight Connector 11"/>
              <p:cNvCxnSpPr>
                <a:cxnSpLocks/>
              </p:cNvCxnSpPr>
              <p:nvPr/>
            </p:nvCxnSpPr>
            <p:spPr bwMode="auto">
              <a:xfrm>
                <a:off x="638589" y="4143562"/>
                <a:ext cx="477027" cy="0"/>
              </a:xfrm>
              <a:prstGeom prst="line">
                <a:avLst/>
              </a:prstGeom>
              <a:ln w="50800">
                <a:solidFill>
                  <a:srgbClr val="E39C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1115616" y="4005064"/>
                <a:ext cx="1212191" cy="261610"/>
              </a:xfrm>
              <a:prstGeom prst="rect">
                <a:avLst/>
              </a:prstGeom>
              <a:grp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>
                  <a:defRPr/>
                </a:pPr>
                <a:r>
                  <a:rPr lang="en-GB" sz="1050"/>
                  <a:t>MSV completion</a:t>
                </a: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 bwMode="auto">
            <a:xfrm>
              <a:off x="638589" y="4216267"/>
              <a:ext cx="1326940" cy="261610"/>
              <a:chOff x="638589" y="4005064"/>
              <a:chExt cx="1326940" cy="261610"/>
            </a:xfrm>
          </p:grpSpPr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638589" y="4143562"/>
                <a:ext cx="477027" cy="0"/>
              </a:xfrm>
              <a:prstGeom prst="line">
                <a:avLst/>
              </a:prstGeom>
              <a:ln w="50800">
                <a:solidFill>
                  <a:srgbClr val="0100D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 bwMode="auto">
              <a:xfrm>
                <a:off x="1115616" y="4005064"/>
                <a:ext cx="849913" cy="261610"/>
              </a:xfrm>
              <a:prstGeom prst="rect">
                <a:avLst/>
              </a:prstGeom>
              <a:grp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>
                  <a:defRPr/>
                </a:pPr>
                <a:r>
                  <a:rPr lang="en-GB" sz="1050"/>
                  <a:t>Next steps</a:t>
                </a:r>
                <a:endParaRPr/>
              </a:p>
            </p:txBody>
          </p:sp>
        </p:grpSp>
      </p:grpSp>
      <p:sp>
        <p:nvSpPr>
          <p:cNvPr id="19" name="TextBox 18"/>
          <p:cNvSpPr txBox="1"/>
          <p:nvPr/>
        </p:nvSpPr>
        <p:spPr bwMode="auto">
          <a:xfrm>
            <a:off x="3724635" y="2511737"/>
            <a:ext cx="603050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200"/>
              <a:t>SIS18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6876256" y="2098808"/>
            <a:ext cx="77296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400"/>
              <a:t>SIS100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6702552" y="4326746"/>
            <a:ext cx="734567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400"/>
              <a:t>Super-FRS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2906191" y="3305484"/>
            <a:ext cx="50045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200"/>
              <a:t>ESR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2336093" y="4088105"/>
            <a:ext cx="89043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200"/>
              <a:t>CRYRING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899592" y="2563974"/>
            <a:ext cx="747320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200"/>
              <a:t>UNILAC</a:t>
            </a:r>
            <a:endParaRPr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 flipH="1">
            <a:off x="2411098" y="3683351"/>
            <a:ext cx="1080783" cy="18338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1412240" y="5499229"/>
            <a:ext cx="197998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dirty="0"/>
              <a:t>Continuation of APPA, CBM and NUSTAR experiments in existing facilities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6594909" y="5517232"/>
            <a:ext cx="2358219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/>
              <a:t>APPA, NUSTAR and PANDA investigate options for further experiments at green lines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7327316" y="3472476"/>
            <a:ext cx="58381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400"/>
              <a:t>CBM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4975568" y="5189467"/>
            <a:ext cx="999287" cy="5401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400"/>
              <a:t>NUSTAR HEB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3123849" y="2791961"/>
            <a:ext cx="89043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200"/>
              <a:t>HITRAP</a:t>
            </a:r>
            <a:endParaRPr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 flipH="1">
            <a:off x="2411098" y="3058276"/>
            <a:ext cx="1" cy="24589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>
            <a:off x="6427673" y="4941933"/>
            <a:ext cx="1329030" cy="52324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 bwMode="auto">
          <a:xfrm>
            <a:off x="7426960" y="4142195"/>
            <a:ext cx="329743" cy="13026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endCxn id="33" idx="3"/>
          </p:cNvCxnSpPr>
          <p:nvPr/>
        </p:nvCxnSpPr>
        <p:spPr bwMode="auto">
          <a:xfrm flipH="1" flipV="1">
            <a:off x="5416211" y="1278633"/>
            <a:ext cx="1911105" cy="3501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4227231" y="1124744"/>
            <a:ext cx="118898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400"/>
              <a:t>APPA Laser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700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F23EDE-A3CC-B24E-588D-2EAA5EDB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would like to hear from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1B4C42-7A8F-5F1C-B6F5-59DD662C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Dept’s/Collab’s </a:t>
            </a:r>
          </a:p>
          <a:p>
            <a:pPr lvl="1"/>
            <a:r>
              <a:rPr lang="en-GB" dirty="0"/>
              <a:t>Plans FAIR 2028: science, equipment</a:t>
            </a:r>
          </a:p>
          <a:p>
            <a:pPr lvl="1"/>
            <a:r>
              <a:rPr lang="en-GB" dirty="0"/>
              <a:t>Strategy given constraints on budget and personnel, time plan</a:t>
            </a:r>
          </a:p>
          <a:p>
            <a:pPr lvl="1"/>
            <a:r>
              <a:rPr lang="en-GB" dirty="0"/>
              <a:t>Critical items/path</a:t>
            </a:r>
          </a:p>
          <a:p>
            <a:pPr lvl="1"/>
            <a:r>
              <a:rPr lang="en-GB" dirty="0"/>
              <a:t>Beam time requirements 2026/27</a:t>
            </a:r>
          </a:p>
          <a:p>
            <a:r>
              <a:rPr lang="en-GB" dirty="0"/>
              <a:t>Beam time Coord./Head Acc. Op.</a:t>
            </a:r>
          </a:p>
          <a:p>
            <a:pPr lvl="1"/>
            <a:r>
              <a:rPr lang="en-GB" dirty="0"/>
              <a:t>Outcome retreat, beam time planning </a:t>
            </a:r>
          </a:p>
          <a:p>
            <a:pPr lvl="1"/>
            <a:r>
              <a:rPr lang="en-GB" dirty="0"/>
              <a:t>Available beams 2026/27, ions, quality, distribution</a:t>
            </a:r>
          </a:p>
          <a:p>
            <a:pPr lvl="1"/>
            <a:r>
              <a:rPr lang="en-GB" dirty="0"/>
              <a:t>Operation modes</a:t>
            </a:r>
          </a:p>
          <a:p>
            <a:r>
              <a:rPr lang="en-GB" dirty="0"/>
              <a:t>Campus development</a:t>
            </a:r>
          </a:p>
          <a:p>
            <a:pPr lvl="1"/>
            <a:r>
              <a:rPr lang="en-GB" dirty="0"/>
              <a:t>Plans for exp. halls UNILAC and SIS18</a:t>
            </a:r>
          </a:p>
        </p:txBody>
      </p:sp>
    </p:spTree>
    <p:extLst>
      <p:ext uri="{BB962C8B-B14F-4D97-AF65-F5344CB8AC3E}">
        <p14:creationId xmlns:p14="http://schemas.microsoft.com/office/powerpoint/2010/main" val="350410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E0979-955E-3B4E-23D2-4F3ADB71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C4A1C5-5E12-42BD-A131-A585AA548F26}" type="slidenum">
              <a:rPr lang="de-DE" smtClean="0"/>
              <a:pPr>
                <a:defRPr/>
              </a:pPr>
              <a:t>7</a:t>
            </a:fld>
            <a:endParaRPr lang="de-DE" altLang="de-DE">
              <a:solidFill>
                <a:srgbClr val="00599D"/>
              </a:solidFill>
            </a:endParaRPr>
          </a:p>
        </p:txBody>
      </p:sp>
      <p:sp>
        <p:nvSpPr>
          <p:cNvPr id="26628" name="Textfeld 11"/>
          <p:cNvSpPr txBox="1">
            <a:spLocks noChangeArrowheads="1"/>
          </p:cNvSpPr>
          <p:nvPr/>
        </p:nvSpPr>
        <p:spPr bwMode="auto">
          <a:xfrm>
            <a:off x="132202" y="5509926"/>
            <a:ext cx="8875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>
                <a:solidFill>
                  <a:schemeClr val="bg1"/>
                </a:solidFill>
              </a:rPr>
              <a:t>Thank You for making the Open Day a success!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492</Words>
  <Application>Microsoft Macintosh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fair-gsi-folienmaster_2016_onering</vt:lpstr>
      <vt:lpstr> </vt:lpstr>
      <vt:lpstr>Objectives of this meeting</vt:lpstr>
      <vt:lpstr>The July Council-1</vt:lpstr>
      <vt:lpstr>The July Council-2</vt:lpstr>
      <vt:lpstr>Our vision: FAIR 2028</vt:lpstr>
      <vt:lpstr>What we would like to hear from you</vt:lpstr>
      <vt:lpstr>PowerPoint Presentation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Personnel Planning</dc:title>
  <dc:creator>Constantinescu, Anna Dr.</dc:creator>
  <cp:lastModifiedBy>Inti Lehmann</cp:lastModifiedBy>
  <cp:revision>600</cp:revision>
  <cp:lastPrinted>2021-11-03T08:48:02Z</cp:lastPrinted>
  <dcterms:created xsi:type="dcterms:W3CDTF">2019-10-01T11:48:50Z</dcterms:created>
  <dcterms:modified xsi:type="dcterms:W3CDTF">2023-07-14T17:01:35Z</dcterms:modified>
</cp:coreProperties>
</file>