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347" r:id="rId2"/>
    <p:sldId id="2192" r:id="rId3"/>
    <p:sldId id="2481" r:id="rId4"/>
    <p:sldId id="2220" r:id="rId5"/>
    <p:sldId id="1937" r:id="rId6"/>
    <p:sldId id="1938" r:id="rId7"/>
    <p:sldId id="1939" r:id="rId8"/>
    <p:sldId id="1941" r:id="rId9"/>
    <p:sldId id="2374" r:id="rId10"/>
    <p:sldId id="2428" r:id="rId11"/>
    <p:sldId id="2451" r:id="rId12"/>
    <p:sldId id="2225" r:id="rId13"/>
    <p:sldId id="2453" r:id="rId14"/>
    <p:sldId id="2497" r:id="rId15"/>
    <p:sldId id="2355" r:id="rId16"/>
    <p:sldId id="2356" r:id="rId17"/>
    <p:sldId id="2597" r:id="rId18"/>
    <p:sldId id="2598" r:id="rId19"/>
    <p:sldId id="2599" r:id="rId20"/>
    <p:sldId id="2600" r:id="rId21"/>
    <p:sldId id="2328" r:id="rId22"/>
    <p:sldId id="2580" r:id="rId23"/>
    <p:sldId id="2583" r:id="rId24"/>
    <p:sldId id="2443" r:id="rId25"/>
    <p:sldId id="2606" r:id="rId26"/>
    <p:sldId id="2543" r:id="rId27"/>
    <p:sldId id="2603" r:id="rId28"/>
    <p:sldId id="2595" r:id="rId29"/>
    <p:sldId id="2596" r:id="rId30"/>
    <p:sldId id="2363" r:id="rId31"/>
    <p:sldId id="2463" r:id="rId32"/>
    <p:sldId id="2524" r:id="rId33"/>
    <p:sldId id="2605" r:id="rId34"/>
    <p:sldId id="1944" r:id="rId35"/>
    <p:sldId id="1942" r:id="rId36"/>
    <p:sldId id="1943" r:id="rId37"/>
    <p:sldId id="2011" r:id="rId38"/>
    <p:sldId id="2551" r:id="rId39"/>
    <p:sldId id="2604" r:id="rId40"/>
    <p:sldId id="2601" r:id="rId41"/>
    <p:sldId id="2588" r:id="rId42"/>
  </p:sldIdLst>
  <p:sldSz cx="12192000" cy="6858000"/>
  <p:notesSz cx="7315200" cy="96012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D3F"/>
    <a:srgbClr val="9966FF"/>
    <a:srgbClr val="008000"/>
    <a:srgbClr val="FFC319"/>
    <a:srgbClr val="F2B300"/>
    <a:srgbClr val="FFFF99"/>
    <a:srgbClr val="FFFFCC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974" autoAdjust="0"/>
  </p:normalViewPr>
  <p:slideViewPr>
    <p:cSldViewPr>
      <p:cViewPr varScale="1">
        <p:scale>
          <a:sx n="115" d="100"/>
          <a:sy n="115" d="100"/>
        </p:scale>
        <p:origin x="67" y="6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20+5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png"/><Relationship Id="rId7" Type="http://schemas.openxmlformats.org/officeDocument/2006/relationships/hyperlink" Target="https://inspirehep.net/literature/2637736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5" Type="http://schemas.openxmlformats.org/officeDocument/2006/relationships/hyperlink" Target="http://www.google.com/url?q=http%3A%2F%2Finspirehep.net%2Frecord%2F1771514%3Fln%3Den&amp;sa=D&amp;sntz=1&amp;usg=AFQjCNET20BeXjPH93dCyyROC0b_FEzg6w" TargetMode="External"/><Relationship Id="rId4" Type="http://schemas.openxmlformats.org/officeDocument/2006/relationships/hyperlink" Target="http://inspirehep.net/record/1504060?ln=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inspirehep.net%2Fliterature%2F1912339&amp;sa=D&amp;sntz=1&amp;usg=AOvVaw1rCIDDCEIyn_tYY0PdL5w9" TargetMode="External"/><Relationship Id="rId3" Type="http://schemas.openxmlformats.org/officeDocument/2006/relationships/image" Target="../media/image44.jpg"/><Relationship Id="rId7" Type="http://schemas.openxmlformats.org/officeDocument/2006/relationships/hyperlink" Target="https://www.google.com/url?q=https%3A%2F%2Finp.nju.edu.cn%2FPublications%2FBytime%2F20210827%2Fi205272.html&amp;sa=D&amp;sntz=1&amp;usg=AOvVaw2R5qtTDbv3c5-w9iSVjUtD" TargetMode="Externa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36.jpg"/><Relationship Id="rId4" Type="http://schemas.openxmlformats.org/officeDocument/2006/relationships/image" Target="../media/image45.jpg"/><Relationship Id="rId9" Type="http://schemas.openxmlformats.org/officeDocument/2006/relationships/hyperlink" Target="https://www.google.com/url?q=https%3A%2F%2Fiopscience.iop.org%2Fjournal%2F0256-307X%2Fpage%2FExpress_Letters&amp;sa=D&amp;sntz=1&amp;usg=AOvVaw1wr4Zzihwh798kH9caBrr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pirehep.net/literature/2654038" TargetMode="External"/><Relationship Id="rId5" Type="http://schemas.openxmlformats.org/officeDocument/2006/relationships/hyperlink" Target="https://inp.nju.edu.cn/Publications/Bytime/20230426/i244426.html" TargetMode="External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www.sciencedirect.com%2Fscience%2Farticle%2Fpii%2FS0370269322002647%3Fvia%253Dihub&amp;sa=D&amp;sntz=1&amp;usg=AOvVaw2XCeRugM2hP-Ri_ccA6g_g" TargetMode="External"/><Relationship Id="rId3" Type="http://schemas.openxmlformats.org/officeDocument/2006/relationships/image" Target="../media/image56.png"/><Relationship Id="rId7" Type="http://schemas.openxmlformats.org/officeDocument/2006/relationships/hyperlink" Target="https://www.google.com/url?q=https%3A%2F%2Finspirehep.net%2Fliterature%2F2043437&amp;sa=D&amp;sntz=1&amp;usg=AOvVaw05s_GZBYDeuYfzgFKdH72t" TargetMode="External"/><Relationship Id="rId12" Type="http://schemas.openxmlformats.org/officeDocument/2006/relationships/image" Target="../media/image600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%3A%2F%2Finp.nju.edu.cn%2FPublications%2FBytime%2F20220303%2Fi218948.html&amp;sa=D&amp;sntz=1&amp;usg=AOvVaw2wmNyz2G2DtQQeyWnHOuLr" TargetMode="External"/><Relationship Id="rId11" Type="http://schemas.openxmlformats.org/officeDocument/2006/relationships/hyperlink" Target="https://www.google.com/url?q=https%3A%2F%2Fdoi.org%2F10.1016%2Fj.physletb.2022.137078&amp;sa=D&amp;sntz=1&amp;usg=AOvVaw2MAljh1gZjwtr6Ba6yQhvC" TargetMode="External"/><Relationship Id="rId5" Type="http://schemas.openxmlformats.org/officeDocument/2006/relationships/image" Target="../media/image63.jpg"/><Relationship Id="rId10" Type="http://schemas.openxmlformats.org/officeDocument/2006/relationships/hyperlink" Target="https://www.google.com/url?q=https%3A%2F%2Finspirehep.net%2Fliterature%2F2014065&amp;sa=D&amp;sntz=1&amp;usg=AOvVaw3jn3u7a94qPXrTY2rN0Gzs" TargetMode="External"/><Relationship Id="rId4" Type="http://schemas.openxmlformats.org/officeDocument/2006/relationships/image" Target="../media/image62.jpg"/><Relationship Id="rId9" Type="http://schemas.openxmlformats.org/officeDocument/2006/relationships/hyperlink" Target="https://www.google.com/url?q=https%3A%2F%2Finp.nju.edu.cn%2FPublications%2FBytime%2F20220121%2Fi218103.html&amp;sa=D&amp;sntz=1&amp;usg=AOvVaw1af4TDWmyfuDmQJSYzTj6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31C84-1707-24B0-6836-85B143B4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b="2294"/>
          <a:stretch/>
        </p:blipFill>
        <p:spPr>
          <a:xfrm>
            <a:off x="-2078" y="1033923"/>
            <a:ext cx="12202082" cy="590176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6172200" y="491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2209800" y="5474161"/>
            <a:ext cx="7619999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80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On the Emergence of Mass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2EF143-E305-4E80-8CCC-B91CAC05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91752-E202-4C64-B120-5810F17E0440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4085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 Understanding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Grew Slowly from </a:t>
            </a:r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nch Script MT" panose="03020402040607040605" pitchFamily="66" charset="0"/>
              </a:rPr>
              <a:t>Ancient</a:t>
            </a: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Origins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More than 40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1100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0600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/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96CA1E-735E-9551-9169-06E6D016E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06155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 Understanding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Grew Slowly from </a:t>
            </a:r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ench Script MT" panose="03020402040607040605" pitchFamily="66" charset="0"/>
              </a:rPr>
              <a:t>Ancient</a:t>
            </a: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Origins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More than 40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∼1050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2773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7A9E7-EB8D-2B1A-9405-ECF06E752954}"/>
              </a:ext>
            </a:extLst>
          </p:cNvPr>
          <p:cNvSpPr txBox="1"/>
          <p:nvPr/>
        </p:nvSpPr>
        <p:spPr>
          <a:xfrm>
            <a:off x="3705814" y="1354803"/>
            <a:ext cx="5029200" cy="5016758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means</a:t>
            </a:r>
          </a:p>
          <a:p>
            <a:pPr algn="ctr"/>
            <a:r>
              <a:rPr lang="en-GB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Gluons are massive 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/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blipFill>
                <a:blip r:embed="rId5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2EF29-FC6B-B204-76D5-5892A8A575DE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46143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5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101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61386" y="6629400"/>
            <a:ext cx="4816320" cy="406635"/>
          </a:xfrm>
        </p:spPr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1511963" y="1421646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F24F63-9A89-4312-9ACF-97C309B90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22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8C5-E26E-4187-B9D0-FD1FF121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231391"/>
            <a:ext cx="5737572" cy="4344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D5C43-333B-49A0-B653-5068C8D0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independent 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charge = running coupling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</p:spPr>
            <p:txBody>
              <a:bodyPr/>
              <a:lstStyle/>
              <a:p>
                <a:r>
                  <a:rPr lang="en-GB" dirty="0"/>
                  <a:t>Modern theory enables unique QCD analogue of</a:t>
                </a:r>
              </a:p>
              <a:p>
                <a:pPr marL="0" indent="0">
                  <a:buNone/>
                </a:pPr>
                <a:r>
                  <a:rPr lang="en-GB" dirty="0"/>
                  <a:t>       “Gell-Mann – Low” running charge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to be rigorously defined and calculated</a:t>
                </a:r>
              </a:p>
              <a:p>
                <a:r>
                  <a:rPr lang="en-GB" dirty="0"/>
                  <a:t>Analysis of QCD’s gauge sector 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	        yields a  </a:t>
                </a:r>
                <a:r>
                  <a:rPr lang="en-GB" sz="2200" i="1" dirty="0">
                    <a:solidFill>
                      <a:srgbClr val="0000FF"/>
                    </a:solidFill>
                  </a:rPr>
                  <a:t>parameter-free prediction</a:t>
                </a:r>
              </a:p>
              <a:p>
                <a:r>
                  <a:rPr lang="en-GB" dirty="0"/>
                  <a:t>N.B. Qualitative change in </a:t>
                </a:r>
                <a:r>
                  <a:rPr lang="en-GB" i="1" dirty="0"/>
                  <a:t>α̂</a:t>
                </a:r>
                <a:r>
                  <a:rPr lang="en-GB" i="1" baseline="-25000" dirty="0"/>
                  <a:t>PI</a:t>
                </a:r>
                <a:r>
                  <a:rPr lang="en-GB" dirty="0"/>
                  <a:t>(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/>
                  <a:t>) at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GB" dirty="0"/>
                  <a:t>≈ ½ 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GB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/>
                  <a:t>No Landau Pole</a:t>
                </a:r>
              </a:p>
              <a:p>
                <a:pPr lvl="1"/>
                <a:r>
                  <a:rPr lang="en-GB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“Infrared Slavery” picture – linear potential – is not correct explanation of confinement</a:t>
                </a:r>
              </a:p>
              <a:p>
                <a:r>
                  <a:rPr lang="en-GB" dirty="0"/>
                  <a:t>Below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interactions become scale independent, just as they were in the Lagrangian; so, QCD becomes practically conformal again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  <a:blipFill>
                <a:blip r:embed="rId3"/>
                <a:stretch>
                  <a:fillRect l="-1283" t="-943" r="-1876" b="-4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DF46-5741-4D85-ABAA-739F12F7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3A21-161E-4E4A-A56E-F5EFF864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CE32-E62C-400D-894C-6700F2C1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413D1-7F5A-46CF-9AE9-45C2B8655E80}"/>
              </a:ext>
            </a:extLst>
          </p:cNvPr>
          <p:cNvSpPr txBox="1"/>
          <p:nvPr/>
        </p:nvSpPr>
        <p:spPr>
          <a:xfrm>
            <a:off x="6911627" y="5205189"/>
            <a:ext cx="528037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pPr>
              <a:spcAft>
                <a:spcPts val="300"/>
              </a:spcAft>
            </a:pP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AU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GB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Daniele </a:t>
            </a:r>
            <a:r>
              <a:rPr lang="en-GB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050" dirty="0">
                <a:hlinkClick r:id="rId4"/>
              </a:rPr>
              <a:t>arXiv:1612.04835 [</a:t>
            </a:r>
            <a:r>
              <a:rPr lang="en-GB" sz="1050" dirty="0" err="1">
                <a:hlinkClick r:id="rId4"/>
              </a:rPr>
              <a:t>nucl-th</a:t>
            </a:r>
            <a:r>
              <a:rPr lang="en-GB" sz="1050" dirty="0">
                <a:hlinkClick r:id="rId4"/>
              </a:rPr>
              <a:t>]</a:t>
            </a:r>
            <a:r>
              <a:rPr lang="en-GB" sz="1050" dirty="0"/>
              <a:t>, </a:t>
            </a:r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05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 charge from lattice QCD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Zhu-Fang Cui et al., NJU-INP 014/19,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arXiv:1912.08232 [hep-</a:t>
            </a:r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Chin. Phys. C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(2020) 083102/1-10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QCD Running Couplings and Effective Charges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A. </a:t>
            </a:r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Brodsky, C. D. Roberts – 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arXiv:2303.00723 [hep-</a:t>
            </a:r>
            <a:r>
              <a:rPr lang="en-US" sz="1050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ph</a:t>
            </a:r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]</a:t>
            </a:r>
            <a:endParaRPr lang="en-GB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857808-0FD9-4E33-9248-3D46C6710FBF}"/>
              </a:ext>
            </a:extLst>
          </p:cNvPr>
          <p:cNvCxnSpPr>
            <a:cxnSpLocks/>
          </p:cNvCxnSpPr>
          <p:nvPr/>
        </p:nvCxnSpPr>
        <p:spPr>
          <a:xfrm flipV="1">
            <a:off x="5410200" y="1691814"/>
            <a:ext cx="1989224" cy="163627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4508A3-EC3B-426C-A66D-1B9B2B3C4340}"/>
              </a:ext>
            </a:extLst>
          </p:cNvPr>
          <p:cNvSpPr/>
          <p:nvPr/>
        </p:nvSpPr>
        <p:spPr bwMode="auto">
          <a:xfrm>
            <a:off x="5715000" y="4136971"/>
            <a:ext cx="3940924" cy="838201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9D4E01-C9B4-42D7-85B1-8944A6C8C416}"/>
              </a:ext>
            </a:extLst>
          </p:cNvPr>
          <p:cNvCxnSpPr/>
          <p:nvPr/>
        </p:nvCxnSpPr>
        <p:spPr bwMode="auto">
          <a:xfrm flipH="1">
            <a:off x="9665225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72EA4F-77CB-432D-B7FC-3F0E73A9F83B}"/>
              </a:ext>
            </a:extLst>
          </p:cNvPr>
          <p:cNvSpPr txBox="1"/>
          <p:nvPr/>
        </p:nvSpPr>
        <p:spPr>
          <a:xfrm>
            <a:off x="0" y="101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 </a:t>
            </a: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orkshop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Dyson-Schwinger Equations in Modern Mathematics </a:t>
            </a:r>
          </a:p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and Physics (DSEMP2014) Trento, Italy, September 22-26, 2014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D0ED629-7C57-4718-A4FF-AC2B5C8999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56536"/>
            <a:ext cx="1128713" cy="4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7954-E2E9-4BAD-8822-8AAA182F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Basics</a:t>
            </a:r>
            <a:endParaRPr lang="en-US" sz="44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27CE-2842-4F01-8A5E-FC6016E49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6637"/>
            <a:ext cx="10972800" cy="4525963"/>
          </a:xfrm>
        </p:spPr>
        <p:txBody>
          <a:bodyPr/>
          <a:lstStyle/>
          <a:p>
            <a:r>
              <a:rPr lang="en-GB" dirty="0"/>
              <a:t>Absent Higgs boson couplings, the Lagrangian of QCD is scale invariant</a:t>
            </a:r>
          </a:p>
          <a:p>
            <a:r>
              <a:rPr lang="en-US" dirty="0"/>
              <a:t>Yet … </a:t>
            </a:r>
          </a:p>
          <a:p>
            <a:pPr lvl="1"/>
            <a:r>
              <a:rPr lang="en-US" sz="2200" dirty="0"/>
              <a:t>Massless gluons become massive</a:t>
            </a:r>
          </a:p>
          <a:p>
            <a:pPr lvl="1"/>
            <a:r>
              <a:rPr lang="en-US" sz="2200" dirty="0"/>
              <a:t>A momentum-dependent charge is produced</a:t>
            </a:r>
          </a:p>
          <a:p>
            <a:pPr lvl="1"/>
            <a:r>
              <a:rPr lang="en-US" sz="2200" dirty="0"/>
              <a:t>Massless quarks become massive</a:t>
            </a:r>
          </a:p>
          <a:p>
            <a:r>
              <a:rPr lang="en-US" dirty="0"/>
              <a:t>EHM is expressed in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EVERY strong interaction observable</a:t>
            </a:r>
          </a:p>
          <a:p>
            <a:r>
              <a:rPr lang="en-US" dirty="0"/>
              <a:t>Challenge to Theory = </a:t>
            </a:r>
          </a:p>
          <a:p>
            <a:pPr marL="800100" lvl="2" indent="0">
              <a:buNone/>
            </a:pPr>
            <a:r>
              <a:rPr lang="en-US" sz="2200" dirty="0"/>
              <a:t>Elucidate all observable consequences of these phenomena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and highlight the paths to measuring them</a:t>
            </a:r>
          </a:p>
          <a:p>
            <a:r>
              <a:rPr lang="en-US" dirty="0"/>
              <a:t>Challenge to Experiment = </a:t>
            </a:r>
          </a:p>
          <a:p>
            <a:pPr marL="800100" lvl="2" indent="0">
              <a:buNone/>
            </a:pPr>
            <a:r>
              <a:rPr lang="en-US" sz="2200" dirty="0"/>
              <a:t>Test the theory predictions so that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the boundaries of the Standard Model can finally be drawn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1E6A-84E8-41AC-AE0A-97EF0356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975F-D009-452C-89E8-42390092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9FE4-EB73-43B5-9651-AA0616A8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92C55D-2CEC-4AF0-85E8-9FC69F7FF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95" y="469180"/>
            <a:ext cx="2051167" cy="134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30205-1B06-484C-BAF6-D925AA60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813" y="2646269"/>
            <a:ext cx="2154547" cy="16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5BDA307-F8E5-4F17-A460-94533575D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42" y="2650776"/>
            <a:ext cx="2157633" cy="16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D16D8-1757-A5D9-4BC4-0A0A299EF490}"/>
              </a:ext>
            </a:extLst>
          </p:cNvPr>
          <p:cNvSpPr txBox="1"/>
          <p:nvPr/>
        </p:nvSpPr>
        <p:spPr>
          <a:xfrm>
            <a:off x="8312719" y="1424358"/>
            <a:ext cx="158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Three pillars of EHM</a:t>
            </a:r>
          </a:p>
        </p:txBody>
      </p:sp>
    </p:spTree>
    <p:extLst>
      <p:ext uri="{BB962C8B-B14F-4D97-AF65-F5344CB8AC3E}">
        <p14:creationId xmlns:p14="http://schemas.microsoft.com/office/powerpoint/2010/main" val="15178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0E3B-63EE-4248-B32D-0753011F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85800"/>
          </a:xfrm>
        </p:spPr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Measurements: </a:t>
            </a: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nucleon mass arise?</a:t>
            </a:r>
            <a:b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One Answer = QCD scale anomaly</a:t>
                </a:r>
              </a:p>
              <a:p>
                <a:r>
                  <a:rPr lang="en-US" dirty="0"/>
                  <a:t>Measurement = </a:t>
                </a:r>
                <a:r>
                  <a:rPr lang="en-US" b="0" i="0" dirty="0" err="1">
                    <a:effectLst/>
                    <a:latin typeface="-apple-system"/>
                  </a:rPr>
                  <a:t>femtoscopic</a:t>
                </a:r>
                <a:r>
                  <a:rPr lang="en-US" b="0" i="0" dirty="0">
                    <a:effectLst/>
                    <a:latin typeface="-apple-system"/>
                  </a:rPr>
                  <a:t> low-momentum correlation measurements </a:t>
                </a:r>
              </a:p>
              <a:p>
                <a:r>
                  <a:rPr lang="en-US" b="0" i="0" dirty="0">
                    <a:effectLst/>
                    <a:latin typeface="-apple-system"/>
                  </a:rPr>
                  <a:t>QCD multipole expansion … </a:t>
                </a:r>
                <a:r>
                  <a:rPr lang="en-US" b="0" i="1" dirty="0">
                    <a:effectLst/>
                    <a:latin typeface="KaTeX_Math"/>
                  </a:rPr>
                  <a:t>J</a:t>
                </a:r>
                <a:r>
                  <a:rPr lang="en-US" b="0" dirty="0">
                    <a:effectLst/>
                    <a:latin typeface="KaTeX_Main"/>
                  </a:rPr>
                  <a:t>/</a:t>
                </a:r>
                <a:r>
                  <a:rPr lang="en-US" b="0" i="1" dirty="0">
                    <a:effectLst/>
                    <a:latin typeface="KaTeX_Math"/>
                  </a:rPr>
                  <a:t>ψ</a:t>
                </a:r>
                <a:r>
                  <a:rPr lang="en-US" b="0" i="0" dirty="0">
                    <a:effectLst/>
                    <a:latin typeface="-apple-system"/>
                  </a:rPr>
                  <a:t> and/or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effectLst/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b="0" i="0" dirty="0">
                    <a:effectLst/>
                    <a:latin typeface="-apple-system"/>
                  </a:rPr>
                  <a:t> </a:t>
                </a:r>
                <a:r>
                  <a:rPr lang="en-US" b="0" i="0" dirty="0" err="1">
                    <a:effectLst/>
                    <a:latin typeface="-apple-system"/>
                  </a:rPr>
                  <a:t>chromopolarisability</a:t>
                </a:r>
                <a:r>
                  <a:rPr lang="en-US" b="0" i="0" dirty="0">
                    <a:effectLst/>
                    <a:latin typeface="-apple-system"/>
                  </a:rPr>
                  <a:t> relates forward scattering amplitude to a key matrix element in the origin of the nucleon mass problem</a:t>
                </a:r>
              </a:p>
              <a:p>
                <a:pPr marL="800100" lvl="2" indent="0">
                  <a:spcAft>
                    <a:spcPts val="1200"/>
                  </a:spcAft>
                  <a:buNone/>
                </a:pPr>
                <a:r>
                  <a:rPr lang="en-US" sz="2200" i="1" dirty="0">
                    <a:latin typeface="-apple-system"/>
                  </a:rPr>
                  <a:t>viz</a:t>
                </a:r>
                <a:r>
                  <a:rPr lang="en-US" sz="2200" dirty="0">
                    <a:latin typeface="-apple-system"/>
                  </a:rPr>
                  <a:t>. t</a:t>
                </a:r>
                <a:r>
                  <a:rPr lang="en-US" sz="2200" b="0" i="0" dirty="0">
                    <a:effectLst/>
                    <a:latin typeface="-apple-system"/>
                  </a:rPr>
                  <a:t>he average </a:t>
                </a:r>
                <a:r>
                  <a:rPr lang="en-US" sz="2200" b="0" i="0" dirty="0" err="1">
                    <a:effectLst/>
                    <a:latin typeface="-apple-system"/>
                  </a:rPr>
                  <a:t>chromoelectric</a:t>
                </a:r>
                <a:r>
                  <a:rPr lang="en-US" sz="2200" b="0" i="0" dirty="0">
                    <a:effectLst/>
                    <a:latin typeface="-apple-system"/>
                  </a:rPr>
                  <a:t> gluon distribution in the nucleon:</a:t>
                </a:r>
              </a:p>
              <a:p>
                <a:pPr marL="800100" lvl="2" indent="0">
                  <a:buNone/>
                </a:pPr>
                <a:r>
                  <a:rPr lang="en-US" sz="2200" b="0" i="0" dirty="0">
                    <a:effectLst/>
                    <a:latin typeface="-apple-system"/>
                  </a:rPr>
                  <a:t> </a:t>
                </a:r>
              </a:p>
              <a:p>
                <a:r>
                  <a:rPr lang="en-US" dirty="0"/>
                  <a:t>Once considered viable … 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electromagnetic vector-meson production reaction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1257300" lvl="3" indent="0" algn="ctr">
                  <a:buNone/>
                </a:pP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to access purely hadronic process </a:t>
                </a:r>
                <a:endParaRPr lang="en-GB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10972800" cy="4525963"/>
              </a:xfrm>
              <a:blipFill>
                <a:blip r:embed="rId2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F40-4ED1-45F6-A4BB-F67E97D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14C-9203-4E4B-A580-0C96B93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80A0-A77F-477B-8D3A-70798A22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E86DEC-23D5-4C52-A10B-E35C37B4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6" y="3502640"/>
            <a:ext cx="3332794" cy="2854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86E78C-6414-4933-9007-9A8A8A35B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82814"/>
            <a:ext cx="694848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E86DEC-23D5-4C52-A10B-E35C37B48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6" y="3502640"/>
            <a:ext cx="3332794" cy="2854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30E3B-63EE-4248-B32D-0753011F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82992"/>
          </a:xfrm>
        </p:spPr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Measurements: </a:t>
            </a: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nucleon mass arise?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8458200" cy="4525963"/>
              </a:xfrm>
            </p:spPr>
            <p:txBody>
              <a:bodyPr/>
              <a:lstStyle/>
              <a:p>
                <a:r>
                  <a:rPr lang="en-US" dirty="0"/>
                  <a:t>Once considered viable … 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Electromagnetic process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200" dirty="0"/>
                  <a:t>)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800100" lvl="2" indent="0">
                  <a:buFont typeface="Wingdings" pitchFamily="2" charset="2"/>
                  <a:buNone/>
                  <a:defRPr/>
                </a:pPr>
                <a:r>
                  <a:rPr lang="en-US" sz="2200" dirty="0"/>
                  <a:t>to access purely hadronic process … </a:t>
                </a:r>
                <a14:m>
                  <m:oMath xmlns:m="http://schemas.openxmlformats.org/officeDocument/2006/math"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lang="en-GB" sz="22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But … contemporary theory explains … </a:t>
                </a:r>
              </a:p>
              <a:p>
                <a:pPr lvl="1"/>
                <a:r>
                  <a:rPr lang="en-US" sz="1800" i="1" dirty="0"/>
                  <a:t>Deciphering the mechanism of near-threshold J/</a:t>
                </a:r>
                <a:r>
                  <a:rPr lang="el-GR" sz="1800" i="1" dirty="0"/>
                  <a:t>ψ </a:t>
                </a:r>
                <a:r>
                  <a:rPr lang="en-US" sz="1800" i="1" dirty="0"/>
                  <a:t>photoproduction</a:t>
                </a:r>
                <a:r>
                  <a:rPr lang="en-US" sz="1800" dirty="0"/>
                  <a:t>, M.-L. Du, V. </a:t>
                </a:r>
                <a:r>
                  <a:rPr lang="en-US" sz="1800" dirty="0" err="1"/>
                  <a:t>Baru</a:t>
                </a:r>
                <a:r>
                  <a:rPr lang="en-US" sz="1800" dirty="0"/>
                  <a:t>, F.-K. Guo et al., Eur. Phys. J. C </a:t>
                </a:r>
                <a:r>
                  <a:rPr lang="en-US" sz="1800" b="1" dirty="0"/>
                  <a:t>80</a:t>
                </a:r>
                <a:r>
                  <a:rPr lang="en-US" sz="1800" dirty="0"/>
                  <a:t>, 1053 (2020) </a:t>
                </a:r>
              </a:p>
              <a:p>
                <a:pPr lvl="1"/>
                <a:r>
                  <a:rPr lang="en-US" sz="1800" i="1" dirty="0"/>
                  <a:t>Vector-meson production and vector meson dominance</a:t>
                </a:r>
                <a:r>
                  <a:rPr lang="en-US" sz="1800" dirty="0"/>
                  <a:t>, Yin-Zhen Xu (</a:t>
                </a:r>
                <a:r>
                  <a:rPr lang="ja-JP" altLang="en-US" sz="1800" dirty="0"/>
                  <a:t>徐胤禛</a:t>
                </a:r>
                <a:r>
                  <a:rPr lang="en-US" altLang="ja-JP" sz="1800" dirty="0"/>
                  <a:t>), </a:t>
                </a:r>
                <a:r>
                  <a:rPr lang="en-US" sz="1800" dirty="0"/>
                  <a:t>Si-Yang Chen (</a:t>
                </a:r>
                <a:r>
                  <a:rPr lang="ja-JP" altLang="en-US" sz="1800" dirty="0"/>
                  <a:t>陈斯阳</a:t>
                </a:r>
                <a:r>
                  <a:rPr lang="en-US" altLang="ja-JP" sz="1800" dirty="0"/>
                  <a:t>), </a:t>
                </a:r>
                <a:r>
                  <a:rPr lang="en-US" sz="1800" dirty="0"/>
                  <a:t>Zhao-Qian Yao (</a:t>
                </a:r>
                <a:r>
                  <a:rPr lang="ja-JP" altLang="en-US" sz="1800" dirty="0"/>
                  <a:t>姚照千</a:t>
                </a:r>
                <a:r>
                  <a:rPr lang="en-US" altLang="ja-JP" sz="1800" dirty="0"/>
                  <a:t>) et al.</a:t>
                </a:r>
                <a:r>
                  <a:rPr lang="en-US" sz="1800" dirty="0"/>
                  <a:t>, NJU-INP 044/21, arXiv:2107.03488 [hep-</a:t>
                </a:r>
                <a:r>
                  <a:rPr lang="en-US" sz="1800" dirty="0" err="1"/>
                  <a:t>ph</a:t>
                </a:r>
                <a:r>
                  <a:rPr lang="en-US" sz="1800" dirty="0"/>
                  <a:t>], Eur. Phys. J. C </a:t>
                </a:r>
                <a:r>
                  <a:rPr lang="en-US" sz="1800" b="1" dirty="0"/>
                  <a:t>81</a:t>
                </a:r>
                <a:r>
                  <a:rPr lang="en-US" sz="1800" dirty="0"/>
                  <a:t> (2021) 895/1-11 </a:t>
                </a:r>
              </a:p>
              <a:p>
                <a:pPr lvl="1"/>
                <a:r>
                  <a:rPr lang="en-US" sz="1800" i="1" dirty="0"/>
                  <a:t>Near threshold heavy quarkonium photoproduction at large momentum transfer</a:t>
                </a:r>
                <a:r>
                  <a:rPr lang="en-US" sz="1800" dirty="0"/>
                  <a:t>, Peng Sun, Xuan-Bo Tong, Feng Yuan, </a:t>
                </a:r>
                <a:r>
                  <a:rPr lang="en-US" sz="1800" dirty="0" err="1"/>
                  <a:t>Phys.Rev.D</a:t>
                </a:r>
                <a:r>
                  <a:rPr lang="en-US" sz="1800" dirty="0"/>
                  <a:t> 105 (2022) 5, 054032</a:t>
                </a:r>
                <a:endParaRPr lang="en-US" dirty="0"/>
              </a:p>
              <a:p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 is no objective, model-independent means by which to connect </a:t>
                </a:r>
                <a14:m>
                  <m:oMath xmlns:m="http://schemas.openxmlformats.org/officeDocument/2006/math"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GB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Hence, vector meson photoproduction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GB" sz="2200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does not provide a path to the QCD trace anomaly</a:t>
                </a:r>
              </a:p>
              <a:p>
                <a:r>
                  <a:rPr lang="en-GB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Is there a viable alternative?</a:t>
                </a:r>
                <a:endParaRPr lang="en-US" sz="2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8458200" cy="4525963"/>
              </a:xfrm>
              <a:blipFill>
                <a:blip r:embed="rId3"/>
                <a:stretch>
                  <a:fillRect l="-1009" t="-943" r="-1657" b="-256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F40-4ED1-45F6-A4BB-F67E97D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14C-9203-4E4B-A580-0C96B93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80A0-A77F-477B-8D3A-70798A22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51D-4914-47AB-A4C4-0EB2FA15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003559"/>
            <a:ext cx="10363200" cy="1362075"/>
          </a:xfrm>
        </p:spPr>
        <p:txBody>
          <a:bodyPr/>
          <a:lstStyle/>
          <a:p>
            <a:pPr algn="ctr"/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Faddeev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Equation for Baryons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9942-9C06-429C-9A11-CD87F032A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7C13-66B6-4B83-A723-6690BB7F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3D9B-55CF-4A45-A168-DBDCD44D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1936-C505-4AC3-A8E8-F5DDA27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C69F2-F477-4CE3-929E-FDC94C811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71" y="1441371"/>
            <a:ext cx="9648058" cy="361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96093-9D75-49F5-9ABD-E9C21C619586}"/>
              </a:ext>
            </a:extLst>
          </p:cNvPr>
          <p:cNvSpPr txBox="1"/>
          <p:nvPr/>
        </p:nvSpPr>
        <p:spPr>
          <a:xfrm>
            <a:off x="117458" y="99536"/>
            <a:ext cx="49792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Nucleon mass from a covariant three-quark Faddeev equation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G. Eichmann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., Phys. Rev. Lett. 104 (2010) 201601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Poincaré-covariant analysis of heavy-quark baryons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Si-Xue Qin (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秦思学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 D 97 (2018) 114017/1-13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Unification of Weak and EM form factors of octet baryons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       Zhao-Qian Yao (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姚照千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 – nearing completion</a:t>
            </a:r>
          </a:p>
          <a:p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5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remains challenging problem – algorithms and numerical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C422A-78B4-41D6-B0B5-79F6EA1E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148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209FA-7BEB-8D09-068E-E593E2D27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F969B4-12DE-E4BD-A1EB-EF76ED5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remains challenging problem – algorithms and numerical analysis</a:t>
            </a:r>
          </a:p>
          <a:p>
            <a:r>
              <a:rPr lang="en-US" dirty="0"/>
              <a:t>For many/most applications, diquark approximation to </a:t>
            </a:r>
            <a:r>
              <a:rPr lang="en-US" dirty="0" err="1"/>
              <a:t>quark+quark</a:t>
            </a:r>
            <a:r>
              <a:rPr lang="en-US" dirty="0"/>
              <a:t> scattering kernel is used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EHM phenomena</a:t>
            </a:r>
            <a:r>
              <a:rPr lang="en-US" i="1" dirty="0"/>
              <a:t>, strong diquark correlations exist within baryons</a:t>
            </a:r>
          </a:p>
          <a:p>
            <a:pPr lvl="1"/>
            <a:r>
              <a:rPr lang="en-US" sz="2200" dirty="0"/>
              <a:t>       - proton and neutron … both scalar and axial-vector diquarks are present</a:t>
            </a:r>
            <a:endParaRPr lang="en-US" sz="22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C961F3D2-9B1D-4EEF-B11B-EC0CD1D5B3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97B15CE4-5B0F-0B10-7913-1F84CAD14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11638"/>
            <a:ext cx="2957513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/>
              <p:nvPr/>
            </p:nvSpPr>
            <p:spPr>
              <a:xfrm>
                <a:off x="3048000" y="4293275"/>
                <a:ext cx="25908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CSM prediction = presence of </a:t>
                </a:r>
                <a:r>
                  <a:rPr lang="en-US" dirty="0" err="1">
                    <a:solidFill>
                      <a:srgbClr val="C00000"/>
                    </a:solidFill>
                  </a:rPr>
                  <a:t>axialvector</a:t>
                </a:r>
                <a:r>
                  <a:rPr lang="en-US" dirty="0">
                    <a:solidFill>
                      <a:srgbClr val="C00000"/>
                    </a:solidFill>
                  </a:rPr>
                  <a:t> (AV) diquark correlation in the proton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AV Responsible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≈40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proton charge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293275"/>
                <a:ext cx="2590801" cy="2031325"/>
              </a:xfrm>
              <a:prstGeom prst="rect">
                <a:avLst/>
              </a:prstGeom>
              <a:blipFill>
                <a:blip r:embed="rId5"/>
                <a:stretch>
                  <a:fillRect l="-1412" t="-1497" b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481F23-48B7-F332-09DD-93E59DC6FEE7}"/>
              </a:ext>
            </a:extLst>
          </p:cNvPr>
          <p:cNvSpPr txBox="1"/>
          <p:nvPr/>
        </p:nvSpPr>
        <p:spPr>
          <a:xfrm>
            <a:off x="4953000" y="399871"/>
            <a:ext cx="316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Solution delivers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Poincaré-covariant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wave function</a:t>
            </a:r>
          </a:p>
        </p:txBody>
      </p:sp>
    </p:spTree>
    <p:extLst>
      <p:ext uri="{BB962C8B-B14F-4D97-AF65-F5344CB8AC3E}">
        <p14:creationId xmlns:p14="http://schemas.microsoft.com/office/powerpoint/2010/main" val="30413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2D85DA-0C46-42AA-90F8-20215465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410" y="2851944"/>
            <a:ext cx="5138190" cy="3320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Emergence of Hadron Mass</a:t>
            </a: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GB" dirty="0"/>
              <a:t>Standard Model of Particle Physics has one obvious mass-generating mechanism</a:t>
            </a:r>
          </a:p>
          <a:p>
            <a:pPr marL="0" indent="0">
              <a:buNone/>
            </a:pPr>
            <a:r>
              <a:rPr lang="en-GB" dirty="0"/>
              <a:t>	 = </a:t>
            </a: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Higgs Boson</a:t>
            </a:r>
            <a:r>
              <a:rPr lang="en-GB" dirty="0"/>
              <a:t> … impacts are critical to evolution of Universe as we know it</a:t>
            </a:r>
          </a:p>
          <a:p>
            <a:r>
              <a:rPr lang="en-GB" dirty="0"/>
              <a:t>However, Higgs boson alone is responsible for just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∼ 1%</a:t>
            </a:r>
            <a:r>
              <a:rPr lang="en-GB" dirty="0"/>
              <a:t> of the visible mass in the Universe</a:t>
            </a:r>
          </a:p>
          <a:p>
            <a:r>
              <a:rPr lang="en-GB" dirty="0"/>
              <a:t>Proton mass budget … only 9 MeV/939 MeV is directly from Higgs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88F52-8C5B-4843-9056-259E268257DD}"/>
              </a:ext>
            </a:extLst>
          </p:cNvPr>
          <p:cNvCxnSpPr>
            <a:cxnSpLocks/>
          </p:cNvCxnSpPr>
          <p:nvPr/>
        </p:nvCxnSpPr>
        <p:spPr bwMode="auto">
          <a:xfrm>
            <a:off x="8632553" y="2636747"/>
            <a:ext cx="1654447" cy="283219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55C524-63D1-45C2-BFAB-B6445F812F6D}"/>
              </a:ext>
            </a:extLst>
          </p:cNvPr>
          <p:cNvSpPr txBox="1">
            <a:spLocks/>
          </p:cNvSpPr>
          <p:nvPr/>
        </p:nvSpPr>
        <p:spPr bwMode="auto">
          <a:xfrm>
            <a:off x="609600" y="3200400"/>
            <a:ext cx="6019800" cy="26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Evidently, Nature has another very effective mechanism for producing mass:</a:t>
            </a:r>
          </a:p>
          <a:p>
            <a:pPr marL="0" indent="0">
              <a:buNone/>
            </a:pPr>
            <a:r>
              <a:rPr lang="en-GB" kern="0" dirty="0"/>
              <a:t>	</a:t>
            </a:r>
            <a:r>
              <a:rPr lang="en-GB" sz="2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Emergent Hadron Mass (EHM)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kern="0" dirty="0"/>
              <a:t>Alone, it produces </a:t>
            </a:r>
            <a:r>
              <a:rPr lang="en-GB" sz="2200" kern="0" dirty="0">
                <a:solidFill>
                  <a:srgbClr val="0000FF"/>
                </a:solidFill>
              </a:rPr>
              <a:t>94%</a:t>
            </a:r>
            <a:r>
              <a:rPr lang="en-GB" sz="2200" kern="0" dirty="0"/>
              <a:t> of the proton’s mass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kern="0" dirty="0"/>
              <a:t>Remaining </a:t>
            </a:r>
            <a:r>
              <a:rPr lang="en-GB" sz="2200" kern="0" dirty="0">
                <a:solidFill>
                  <a:srgbClr val="FF6600"/>
                </a:solidFill>
              </a:rPr>
              <a:t>5%</a:t>
            </a:r>
            <a:r>
              <a:rPr lang="en-GB" sz="2200" kern="0" dirty="0"/>
              <a:t> is generated by constructive interference between EHM and Higgs-boson</a:t>
            </a:r>
            <a:endParaRPr lang="en-US" sz="2200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B2374F-5515-4531-80E0-18BEA5DC8638}"/>
              </a:ext>
            </a:extLst>
          </p:cNvPr>
          <p:cNvCxnSpPr/>
          <p:nvPr/>
        </p:nvCxnSpPr>
        <p:spPr bwMode="auto">
          <a:xfrm>
            <a:off x="5562600" y="4648200"/>
            <a:ext cx="22123" cy="221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9DD77D-3E94-4269-BD3B-A5128859D6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4548552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6E41FD-865A-49D7-A6BB-9D7E197FD782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5591175"/>
            <a:ext cx="4050324" cy="20594"/>
          </a:xfrm>
          <a:prstGeom prst="straightConnector1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74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B15CE4-5B0F-0B10-7913-1F84CAD1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460" y="4211638"/>
            <a:ext cx="3031339" cy="2541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969B4-12DE-E4BD-A1EB-EF76ED53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6637"/>
            <a:ext cx="2057400" cy="2114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Structure of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Poincaré</a:t>
            </a:r>
            <a:r>
              <a:rPr lang="en-US" dirty="0">
                <a:solidFill>
                  <a:srgbClr val="7030A0"/>
                </a:solidFill>
              </a:rPr>
              <a:t> covariant </a:t>
            </a:r>
            <a:r>
              <a:rPr lang="en-US" dirty="0" err="1">
                <a:solidFill>
                  <a:srgbClr val="7030A0"/>
                </a:solidFill>
              </a:rPr>
              <a:t>Faddeev</a:t>
            </a:r>
            <a:r>
              <a:rPr lang="en-US" dirty="0">
                <a:solidFill>
                  <a:srgbClr val="7030A0"/>
                </a:solidFill>
              </a:rPr>
              <a:t> equation</a:t>
            </a:r>
            <a:r>
              <a:rPr lang="en-US" dirty="0"/>
              <a:t> sums all possible exchanges and interactions that can take place between three dressed-quarks</a:t>
            </a:r>
          </a:p>
          <a:p>
            <a:r>
              <a:rPr lang="en-US" dirty="0"/>
              <a:t>Direct solution of </a:t>
            </a:r>
            <a:r>
              <a:rPr lang="en-US" dirty="0" err="1"/>
              <a:t>Faddeev</a:t>
            </a:r>
            <a:r>
              <a:rPr lang="en-US" dirty="0"/>
              <a:t> equation using rainbow-ladder truncation is now possible, but numerical challenges remain</a:t>
            </a:r>
          </a:p>
          <a:p>
            <a:r>
              <a:rPr lang="en-US" dirty="0"/>
              <a:t>For many/most applications, diquark approximation to </a:t>
            </a:r>
            <a:r>
              <a:rPr lang="en-US" dirty="0" err="1"/>
              <a:t>quark+quark</a:t>
            </a:r>
            <a:r>
              <a:rPr lang="en-US" dirty="0"/>
              <a:t> scattering kernel is used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owing to EHM phenomena</a:t>
            </a:r>
            <a:r>
              <a:rPr lang="en-US" i="1" dirty="0"/>
              <a:t>: </a:t>
            </a:r>
          </a:p>
          <a:p>
            <a:r>
              <a:rPr lang="en-US" i="1" dirty="0"/>
              <a:t>                 proton wave function is not just S-wave, but contains strong P-wave contributions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C961F3D2-9B1D-4EEF-B11B-EC0CD1D5B3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/>
              <p:nvPr/>
            </p:nvSpPr>
            <p:spPr>
              <a:xfrm>
                <a:off x="8798985" y="4299994"/>
                <a:ext cx="319404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CSM prediction = canonical normalization dominated by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receives large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     contributions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Non-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make-up </a:t>
                </a:r>
                <a:r>
                  <a:rPr lang="en-AU" dirty="0">
                    <a:solidFill>
                      <a:srgbClr val="C0000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proton charge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0F5FBC-46BA-CBAF-F61F-5586B71A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85" y="4299994"/>
                <a:ext cx="3194049" cy="2031325"/>
              </a:xfrm>
              <a:prstGeom prst="rect">
                <a:avLst/>
              </a:prstGeom>
              <a:blipFill>
                <a:blip r:embed="rId5"/>
                <a:stretch>
                  <a:fillRect l="-1527" t="-1497" r="-954" b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481F23-48B7-F332-09DD-93E59DC6FEE7}"/>
              </a:ext>
            </a:extLst>
          </p:cNvPr>
          <p:cNvSpPr txBox="1"/>
          <p:nvPr/>
        </p:nvSpPr>
        <p:spPr>
          <a:xfrm>
            <a:off x="4953000" y="399871"/>
            <a:ext cx="316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Solution delivers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Poincaré-covariant </a:t>
            </a:r>
          </a:p>
          <a:p>
            <a:r>
              <a:rPr lang="en-A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wave function</a:t>
            </a:r>
          </a:p>
        </p:txBody>
      </p:sp>
    </p:spTree>
    <p:extLst>
      <p:ext uri="{BB962C8B-B14F-4D97-AF65-F5344CB8AC3E}">
        <p14:creationId xmlns:p14="http://schemas.microsoft.com/office/powerpoint/2010/main" val="40141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000" i="1" dirty="0">
                <a:ln/>
                <a:solidFill>
                  <a:schemeClr val="accent3"/>
                </a:solidFill>
              </a:rPr>
              <a:t>Parton Distribution Functions</a:t>
            </a:r>
            <a:endParaRPr lang="en-US" sz="60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CC1D3C-C4F1-4BCF-BF52-A34A7773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8614"/>
            <a:ext cx="4872031" cy="365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97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14D1-A11B-4252-AAD1-C1BFF934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Proton and pion distribution functions in counterpoint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23B7-6915-45F4-9DBD-5E09313DF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Today, despite enormous expense of time and effort, much must still be learnt before proton and pion structure may be considered understood in terms of DFs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Most simply –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are the differences, if any, between the distributions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within the proton and the pion?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question of similarity/difference between proton and pion DFs has particular resonance today as science seeks to explain EHM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How are obvious macroscopic differences between protons and </a:t>
            </a:r>
            <a:r>
              <a:rPr lang="en-US" sz="2000" dirty="0" err="1"/>
              <a:t>pions</a:t>
            </a:r>
            <a:r>
              <a:rPr lang="en-US" sz="2000" dirty="0"/>
              <a:t> expressed in the structural features of these two bound-states?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C881FAB-E3D0-4E9C-BBA2-FB13D92E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82338"/>
            <a:ext cx="5384800" cy="43616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6ABD-390E-4334-9B50-27DA9578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186F-96F5-4100-B381-8EE2AE33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1" y="6307138"/>
            <a:ext cx="7922684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68E0-05F0-48F7-89BD-4C304205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1" y="6489701"/>
            <a:ext cx="512233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5AD88-4FF6-4855-B184-6B008B5F645D}"/>
              </a:ext>
            </a:extLst>
          </p:cNvPr>
          <p:cNvSpPr txBox="1"/>
          <p:nvPr/>
        </p:nvSpPr>
        <p:spPr>
          <a:xfrm>
            <a:off x="6629400" y="1622423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8B6F3-D36D-4AF9-B44B-A9B237ADE2E3}"/>
              </a:ext>
            </a:extLst>
          </p:cNvPr>
          <p:cNvSpPr txBox="1"/>
          <p:nvPr/>
        </p:nvSpPr>
        <p:spPr>
          <a:xfrm>
            <a:off x="9296400" y="1609863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772E6-DE60-F367-4189-C08289287EAA}"/>
              </a:ext>
            </a:extLst>
          </p:cNvPr>
          <p:cNvSpPr txBox="1"/>
          <p:nvPr/>
        </p:nvSpPr>
        <p:spPr>
          <a:xfrm flipH="1">
            <a:off x="6629400" y="1313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massive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7D46D-A3A7-B0C3-6DC0-94FF2DB49847}"/>
              </a:ext>
            </a:extLst>
          </p:cNvPr>
          <p:cNvSpPr txBox="1"/>
          <p:nvPr/>
        </p:nvSpPr>
        <p:spPr>
          <a:xfrm flipH="1">
            <a:off x="9296400" y="1342303"/>
            <a:ext cx="205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almost massless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78EF-3932-4E67-A2E7-41B49CBC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pion distribution functions in counterpoint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B1343-747A-476C-8DBB-1173C9615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7239000" cy="4906964"/>
              </a:xfrm>
            </p:spPr>
            <p:txBody>
              <a:bodyPr/>
              <a:lstStyle/>
              <a:p>
                <a:r>
                  <a:rPr lang="en-GB" dirty="0"/>
                  <a:t>Symmetry-preserving analyses using continuum Schwinger function methods (CSMs) deliver hadron scale DFs that agree with QCD constraints</a:t>
                </a:r>
              </a:p>
              <a:p>
                <a:r>
                  <a:rPr lang="en-GB" dirty="0"/>
                  <a:t>Valence-quark degrees-of-freedom carry all hadron’s momentum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>
                  <a:spcBef>
                    <a:spcPts val="900"/>
                  </a:spcBef>
                </a:pPr>
                <a:r>
                  <a:rPr lang="en-GB" dirty="0"/>
                  <a:t>Diquark correlations in proton, induced by EHM</a:t>
                </a:r>
              </a:p>
              <a:p>
                <a:pPr marL="800100" lvl="2" indent="0">
                  <a:buNone/>
                </a:pP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  <a:p>
                <a:r>
                  <a:rPr lang="en-US" dirty="0"/>
                  <a:t>Proton and pion valence-quark DFs have markedly different </a:t>
                </a:r>
                <a:r>
                  <a:rPr lang="en-US" dirty="0" err="1"/>
                  <a:t>behaviour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Nature’s most dilated DF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200" dirty="0"/>
                  <a:t>“Obvious”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behaviour</a:t>
                </a:r>
                <a:r>
                  <a:rPr lang="en-US" sz="2200" dirty="0"/>
                  <a:t> &amp; preservation of this unit difference under evolution</a:t>
                </a:r>
              </a:p>
              <a:p>
                <a:pPr marL="971550" lvl="1" indent="-514350">
                  <a:spcBef>
                    <a:spcPts val="0"/>
                  </a:spcBef>
                  <a:buFont typeface="+mj-lt"/>
                  <a:buAutoNum type="romanLcPeriod"/>
                </a:pPr>
                <a:r>
                  <a:rPr lang="en-US" sz="2200" dirty="0"/>
                  <a:t>Also “hidden” = strong EHM-induced broadening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B1343-747A-476C-8DBB-1173C9615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7239000" cy="4906964"/>
              </a:xfrm>
              <a:blipFill>
                <a:blip r:embed="rId2"/>
                <a:stretch>
                  <a:fillRect l="-926" t="-870" r="-1094" b="-24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3C1A-EDA7-4E21-AA0E-FC5C061F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2DD44-39F5-4C04-A784-EF22937A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B24E5-E491-4FC2-8747-B7E6F662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C3599-7F5B-4CCE-B597-90B61AEE7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3639" y="809179"/>
            <a:ext cx="4158025" cy="5458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01C66-BA3E-42A8-9A74-862DF1BB8C3B}"/>
              </a:ext>
            </a:extLst>
          </p:cNvPr>
          <p:cNvSpPr txBox="1"/>
          <p:nvPr/>
        </p:nvSpPr>
        <p:spPr>
          <a:xfrm>
            <a:off x="10668000" y="3962400"/>
            <a:ext cx="1225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 in proton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d in proton</a:t>
            </a:r>
          </a:p>
          <a:p>
            <a:r>
              <a:rPr lang="en-GB" dirty="0">
                <a:solidFill>
                  <a:srgbClr val="008000"/>
                </a:solidFill>
              </a:rPr>
              <a:t>u in pion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7BF20-1E83-4DF8-ABA2-1E5DB77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4267200" cy="444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27DCED-124A-4582-8812-6C73F4E9200F}"/>
              </a:ext>
            </a:extLst>
          </p:cNvPr>
          <p:cNvSpPr txBox="1"/>
          <p:nvPr/>
        </p:nvSpPr>
        <p:spPr>
          <a:xfrm>
            <a:off x="609600" y="622626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Proton and pion distribution functions in counterpoint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Lu (</a:t>
            </a:r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陆亚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ja-JP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NJU-INP 056/22, e-Print: 2203.00753 [hep-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], Phys. Lett. B 830 (2022)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137130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1AA22-F929-4622-8A50-336203DF1A20}"/>
              </a:ext>
            </a:extLst>
          </p:cNvPr>
          <p:cNvSpPr txBox="1"/>
          <p:nvPr/>
        </p:nvSpPr>
        <p:spPr>
          <a:xfrm>
            <a:off x="10909128" y="1851026"/>
            <a:ext cx="9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dilation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FA8A5-E840-4859-B4F6-3DE6455B6A35}"/>
              </a:ext>
            </a:extLst>
          </p:cNvPr>
          <p:cNvSpPr txBox="1"/>
          <p:nvPr/>
        </p:nvSpPr>
        <p:spPr>
          <a:xfrm>
            <a:off x="10788564" y="5042439"/>
            <a:ext cx="9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dilation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5EB4-CE17-4FEF-B393-4EEC6E2E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and pion distribution functions in counterpoint</a:t>
            </a:r>
            <a:br>
              <a:rPr lang="en-US" dirty="0"/>
            </a:br>
            <a:r>
              <a:rPr lang="en-GB" dirty="0"/>
              <a:t>– </a:t>
            </a:r>
            <a:r>
              <a:rPr lang="en-US" dirty="0"/>
              <a:t>glue and 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85D-58C8-48CA-A1E0-2055B1D6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1"/>
            <a:ext cx="8001000" cy="4906964"/>
          </a:xfrm>
        </p:spPr>
        <p:txBody>
          <a:bodyPr/>
          <a:lstStyle/>
          <a:p>
            <a:r>
              <a:rPr lang="en-US" dirty="0"/>
              <a:t>Predicted CSM glue-in-pion DF is confirmed by recent </a:t>
            </a:r>
            <a:r>
              <a:rPr lang="en-US" dirty="0" err="1"/>
              <a:t>lQCD</a:t>
            </a:r>
            <a:r>
              <a:rPr lang="en-US" dirty="0"/>
              <a:t> calculation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/>
              <a:t>[</a:t>
            </a:r>
            <a:r>
              <a:rPr lang="en-US" sz="1400" i="1" dirty="0"/>
              <a:t>Regarding the distribution of glue in the pion</a:t>
            </a:r>
            <a:r>
              <a:rPr lang="en-US" sz="1400" dirty="0"/>
              <a:t>, Lei Chang (</a:t>
            </a:r>
            <a:r>
              <a:rPr lang="en-US" sz="1400" dirty="0" err="1"/>
              <a:t>常雷</a:t>
            </a:r>
            <a:r>
              <a:rPr lang="en-US" sz="1400" dirty="0"/>
              <a:t>) and Craig D Roberts, e-Print: 2106.08451 [hep-</a:t>
            </a:r>
            <a:r>
              <a:rPr lang="en-US" sz="1400" dirty="0" err="1"/>
              <a:t>ph</a:t>
            </a:r>
            <a:r>
              <a:rPr lang="en-US" sz="1400" dirty="0"/>
              <a:t>], Chin. Phys. Lett. 38 (8) (2021) 081101/1-6]</a:t>
            </a:r>
          </a:p>
          <a:p>
            <a:r>
              <a:rPr lang="en-US" dirty="0"/>
              <a:t>Glue-in-π DF possess significantly more support on the valence domain than the glue-in-p DF </a:t>
            </a:r>
          </a:p>
          <a:p>
            <a:r>
              <a:rPr lang="en-US" dirty="0"/>
              <a:t>Sea-in-π DF possess significantly more support on the valence domain than sea-in-p DFs.</a:t>
            </a:r>
          </a:p>
          <a:p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sea DFs are commensurate in size with those of the light-quark sea DFs</a:t>
            </a:r>
          </a:p>
          <a:p>
            <a:r>
              <a:rPr lang="en-US" dirty="0"/>
              <a:t>For s-and c-quarks, too, the pion DFs possess significantly greater support on the valence domain than the kindred proton DFs. </a:t>
            </a:r>
          </a:p>
          <a:p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These outcomes are measurable expressions of EHM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0AC8-17A5-4881-9E22-953B66E5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C64A7-49C7-403F-B94C-9E04EC33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E492-6489-4709-BBD5-B822FA3F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48E632F3-A0A9-4F28-90F9-118E39C1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83872"/>
            <a:ext cx="2924175" cy="59455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A2D86-7EA5-49B2-8F69-22252813D0DD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9600" y="1524000"/>
            <a:ext cx="3124200" cy="1072753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05BF39-9344-4C52-A00A-57791A162B6E}"/>
              </a:ext>
            </a:extLst>
          </p:cNvPr>
          <p:cNvCxnSpPr>
            <a:cxnSpLocks/>
          </p:cNvCxnSpPr>
          <p:nvPr/>
        </p:nvCxnSpPr>
        <p:spPr bwMode="auto">
          <a:xfrm>
            <a:off x="8153400" y="3341291"/>
            <a:ext cx="3276600" cy="521891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BAA48F-D431-4862-B101-8ADE5F15E2C3}"/>
              </a:ext>
            </a:extLst>
          </p:cNvPr>
          <p:cNvCxnSpPr>
            <a:cxnSpLocks/>
          </p:cNvCxnSpPr>
          <p:nvPr/>
        </p:nvCxnSpPr>
        <p:spPr bwMode="auto">
          <a:xfrm>
            <a:off x="8001000" y="5158384"/>
            <a:ext cx="3352800" cy="480415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9FCB-5499-4A21-B90E-B23493A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Diquarks &amp; Deep Inelastic Scattering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846F-B925-466D-A91F-C9AA7CBBE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744792"/>
                <a:ext cx="6705600" cy="4525963"/>
              </a:xfrm>
            </p:spPr>
            <p:txBody>
              <a:bodyPr/>
              <a:lstStyle/>
              <a:p>
                <a:r>
                  <a:rPr lang="en-GB" dirty="0"/>
                  <a:t>The ratio of neutron and proton structure functions at large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keen discriminator between competing pictures of proton structure</a:t>
                </a:r>
              </a:p>
              <a:p>
                <a:r>
                  <a:rPr lang="en-GB" dirty="0"/>
                  <a:t>Example: </a:t>
                </a:r>
              </a:p>
              <a:p>
                <a:pPr lvl="1"/>
                <a:r>
                  <a:rPr lang="en-GB" b="0" dirty="0"/>
                  <a:t>Only scalar diquark in the proton (no axial-vector):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 correlations in the proton wave function (SU(4) spin-flavour)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Experiments have been trying to deliver reliable data on this ratio for fifty years!</a:t>
                </a:r>
              </a:p>
              <a:p>
                <a:r>
                  <a:rPr lang="en-GB" dirty="0"/>
                  <a:t>MARATHON – a more-than ten-year effort, using a tritium target at JLab, has delivered precise results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9846F-B925-466D-A91F-C9AA7CBBE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44792"/>
                <a:ext cx="6705600" cy="4525963"/>
              </a:xfrm>
              <a:blipFill>
                <a:blip r:embed="rId2"/>
                <a:stretch>
                  <a:fillRect l="-1000" t="-942" r="-1545" b="-8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95CE-7F45-4DDA-B3D9-45B3C10A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A1AA-99E4-4E4E-B9A1-741CF3EB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A633-676E-4288-BE7D-DC3F40B7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52010-944D-4A35-A5E2-7B31FF9FC613}"/>
              </a:ext>
            </a:extLst>
          </p:cNvPr>
          <p:cNvSpPr txBox="1"/>
          <p:nvPr/>
        </p:nvSpPr>
        <p:spPr>
          <a:xfrm>
            <a:off x="2667000" y="5590441"/>
            <a:ext cx="489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D. Abrams</a:t>
            </a:r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, et al., Measurement of the Nucleon Fn2/Fp2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1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Structure Function Ratio by the Jefferson Lab MARATHON Tritium/Helium-3 Deep Inelastic Scattering Experiment – </a:t>
            </a: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arXiv:2104.05850 [hep-ex], </a:t>
            </a:r>
          </a:p>
          <a:p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Phys. Rev. Lett. (2022) in press. </a:t>
            </a:r>
            <a:endParaRPr lang="en-US" dirty="0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1E732AC-1095-4334-B0C4-3E1F29EAF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87" y="1552574"/>
            <a:ext cx="4445982" cy="4724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0AFFB1-BB6C-4B93-926D-8114C116CB75}"/>
              </a:ext>
            </a:extLst>
          </p:cNvPr>
          <p:cNvCxnSpPr/>
          <p:nvPr/>
        </p:nvCxnSpPr>
        <p:spPr bwMode="auto">
          <a:xfrm flipV="1">
            <a:off x="6858000" y="3124200"/>
            <a:ext cx="3886200" cy="1752600"/>
          </a:xfrm>
          <a:prstGeom prst="straightConnector1">
            <a:avLst/>
          </a:prstGeom>
          <a:ln>
            <a:solidFill>
              <a:srgbClr val="003399"/>
            </a:solidFill>
            <a:prstDash val="lgDash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515BA21-A867-42A0-8DF5-663AAFFF46B1}"/>
              </a:ext>
            </a:extLst>
          </p:cNvPr>
          <p:cNvSpPr/>
          <p:nvPr/>
        </p:nvSpPr>
        <p:spPr bwMode="auto">
          <a:xfrm>
            <a:off x="11754464" y="3790336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7A98F9-A537-A3ED-C57E-D366BE5FB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40989" y="3919545"/>
            <a:ext cx="228600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8212A0-9DF2-362A-DA72-2832A2CAE784}"/>
                  </a:ext>
                </a:extLst>
              </p:cNvPr>
              <p:cNvSpPr txBox="1"/>
              <p:nvPr/>
            </p:nvSpPr>
            <p:spPr>
              <a:xfrm>
                <a:off x="11060929" y="4490600"/>
                <a:ext cx="960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only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8212A0-9DF2-362A-DA72-2832A2CAE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929" y="4490600"/>
                <a:ext cx="96011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3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3483-12AC-4649-9DA1-F5A9D8F5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Neutron/Proton structure function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EA762-1D5B-47FE-9BFE-5C2E0E605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870156"/>
                <a:ext cx="6639402" cy="4830764"/>
              </a:xfrm>
            </p:spPr>
            <p:txBody>
              <a:bodyPr/>
              <a:lstStyle/>
              <a:p>
                <a:r>
                  <a:rPr lang="en-US" dirty="0"/>
                  <a:t>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diquarks in proton wave function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/>
                  <a:t>is measure of EHM </a:t>
                </a:r>
              </a:p>
              <a:p>
                <a:r>
                  <a:rPr lang="en-GB" dirty="0"/>
                  <a:t>Structure function ratio is clear window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dirty="0"/>
                  <a:t>+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Comparison with MARATHON data</a:t>
                </a:r>
              </a:p>
              <a:p>
                <a:pPr marL="800100" lvl="2" indent="0">
                  <a:buNone/>
                </a:pPr>
                <a:r>
                  <a:rPr lang="en-US" sz="1400" dirty="0"/>
                  <a:t>[</a:t>
                </a:r>
                <a:r>
                  <a:rPr lang="en-US" sz="1400" dirty="0">
                    <a:solidFill>
                      <a:srgbClr val="CC9900"/>
                    </a:solidFill>
                  </a:rPr>
                  <a:t>D. Abrams, </a:t>
                </a:r>
                <a:r>
                  <a:rPr lang="en-US" sz="1400" i="1" dirty="0">
                    <a:solidFill>
                      <a:srgbClr val="CC9900"/>
                    </a:solidFill>
                  </a:rPr>
                  <a:t>et al</a:t>
                </a:r>
                <a:r>
                  <a:rPr lang="en-US" sz="1400" dirty="0">
                    <a:solidFill>
                      <a:srgbClr val="CC9900"/>
                    </a:solidFill>
                  </a:rPr>
                  <a:t>., Measurement of Nucleon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14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400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rgbClr val="CC9900"/>
                    </a:solidFill>
                  </a:rPr>
                  <a:t>Structure Function Ratio by the Jefferson Lab MARATHON Tritium/Helium-3 Deep Inelastic Scattering Experiment – arXiv:2104.05850 [hep-ex], Phys. Rev. Lett. (2022) </a:t>
                </a:r>
                <a:r>
                  <a:rPr lang="en-US" sz="1400" i="1" dirty="0">
                    <a:solidFill>
                      <a:srgbClr val="CC9900"/>
                    </a:solidFill>
                  </a:rPr>
                  <a:t>in press</a:t>
                </a:r>
                <a:r>
                  <a:rPr lang="en-US" sz="1400" dirty="0"/>
                  <a:t>]</a:t>
                </a:r>
              </a:p>
              <a:p>
                <a:pPr marL="285750"/>
                <a:r>
                  <a:rPr lang="en-US" sz="2000" dirty="0"/>
                  <a:t>Agreement with modern data on entire x-domain – parameter-free prediction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EA762-1D5B-47FE-9BFE-5C2E0E605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70156"/>
                <a:ext cx="6639402" cy="4830764"/>
              </a:xfrm>
              <a:blipFill>
                <a:blip r:embed="rId2"/>
                <a:stretch>
                  <a:fillRect l="-1010" t="-884" b="-39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89E2-E864-4FFD-A1DF-E12206CC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AE69-9E3E-425D-B4CF-B391C8E2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1A5A-7F5C-46BD-AC18-F7EE7A3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CC89464-7B61-4B4D-B767-A6D0CD02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02" y="2761457"/>
            <a:ext cx="4638198" cy="318214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53D8893-669C-421C-977B-75BE708A9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49" y="2362200"/>
            <a:ext cx="3979333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941B5-59AF-4621-BC9F-0005FC71BB88}"/>
              </a:ext>
            </a:extLst>
          </p:cNvPr>
          <p:cNvSpPr txBox="1"/>
          <p:nvPr/>
        </p:nvSpPr>
        <p:spPr>
          <a:xfrm>
            <a:off x="6477000" y="592517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Probability that scalar diquark only models of nucleon might be consistent with available data is 1/141,000</a:t>
            </a:r>
            <a:endParaRPr lang="en-GB" i="1" kern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912B4F-C3A6-4E47-9D86-5D84867102AF}"/>
              </a:ext>
            </a:extLst>
          </p:cNvPr>
          <p:cNvCxnSpPr>
            <a:cxnSpLocks/>
          </p:cNvCxnSpPr>
          <p:nvPr/>
        </p:nvCxnSpPr>
        <p:spPr bwMode="auto">
          <a:xfrm flipV="1">
            <a:off x="9829800" y="5105400"/>
            <a:ext cx="1651001" cy="9328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hart, surface chart&#10;&#10;Description automatically generated">
            <a:extLst>
              <a:ext uri="{FF2B5EF4-FFF2-40B4-BE49-F238E27FC236}">
                <a16:creationId xmlns:a16="http://schemas.microsoft.com/office/drawing/2014/main" id="{3EE6DF4C-12EA-4BDD-9F0F-9F3AF9505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87" y="451417"/>
            <a:ext cx="2957513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39B10C-7407-4A96-BB26-99F08A6CD6CA}"/>
                  </a:ext>
                </a:extLst>
              </p:cNvPr>
              <p:cNvSpPr txBox="1"/>
              <p:nvPr/>
            </p:nvSpPr>
            <p:spPr>
              <a:xfrm>
                <a:off x="6400799" y="702525"/>
                <a:ext cx="25908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CSM prediction = presence of axial-vector diquark correlation in the proton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C00000"/>
                    </a:solidFill>
                  </a:rPr>
                  <a:t>Responsible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≈40</m:t>
                    </m:r>
                    <m:r>
                      <a:rPr lang="en-GB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proton charge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39B10C-7407-4A96-BB26-99F08A6C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702525"/>
                <a:ext cx="2590801" cy="2031325"/>
              </a:xfrm>
              <a:prstGeom prst="rect">
                <a:avLst/>
              </a:prstGeom>
              <a:blipFill>
                <a:blip r:embed="rId6"/>
                <a:stretch>
                  <a:fillRect l="-1412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37544DB-462F-4995-8033-56BC19CD1BFA}"/>
              </a:ext>
            </a:extLst>
          </p:cNvPr>
          <p:cNvSpPr txBox="1"/>
          <p:nvPr/>
        </p:nvSpPr>
        <p:spPr>
          <a:xfrm flipH="1">
            <a:off x="8229600" y="3033999"/>
            <a:ext cx="208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8000"/>
                </a:solidFill>
              </a:rPr>
              <a:t>Sea quark dominance on x&lt;0.2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8C0BD-4A6E-4E92-8EE4-22C79214C546}"/>
              </a:ext>
            </a:extLst>
          </p:cNvPr>
          <p:cNvSpPr txBox="1"/>
          <p:nvPr/>
        </p:nvSpPr>
        <p:spPr>
          <a:xfrm flipH="1">
            <a:off x="8153400" y="4789192"/>
            <a:ext cx="3200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CC9900"/>
                </a:solidFill>
              </a:rPr>
              <a:t>Valence quark dominance on x&gt;0.2</a:t>
            </a:r>
            <a:endParaRPr lang="en-US" sz="1600" b="1" i="1" dirty="0">
              <a:solidFill>
                <a:srgbClr val="CC99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BEE42-85C0-4C9C-A698-568B8FD75069}"/>
              </a:ext>
            </a:extLst>
          </p:cNvPr>
          <p:cNvSpPr txBox="1"/>
          <p:nvPr/>
        </p:nvSpPr>
        <p:spPr>
          <a:xfrm>
            <a:off x="304800" y="5697933"/>
            <a:ext cx="618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212121"/>
                </a:solidFill>
                <a:effectLst/>
              </a:rPr>
              <a:t>🎆 Valence quark ratio in the proton, 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Zhu-Fang Cui, (</a:t>
            </a:r>
            <a:r>
              <a:rPr lang="ja-JP" altLang="en-US" sz="1200" b="0" i="0" dirty="0">
                <a:solidFill>
                  <a:srgbClr val="212121"/>
                </a:solidFill>
                <a:effectLst/>
              </a:rPr>
              <a:t>崔著钫</a:t>
            </a:r>
            <a:r>
              <a:rPr lang="en-US" altLang="ja-JP" sz="1200" b="0" i="0" dirty="0">
                <a:solidFill>
                  <a:srgbClr val="212121"/>
                </a:solidFill>
                <a:effectLst/>
              </a:rPr>
              <a:t>), 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Fei Gao (</a:t>
            </a:r>
            <a:r>
              <a:rPr lang="ja-JP" altLang="en-US" sz="1200" b="0" i="0" dirty="0">
                <a:solidFill>
                  <a:srgbClr val="212121"/>
                </a:solidFill>
                <a:effectLst/>
              </a:rPr>
              <a:t>高飞</a:t>
            </a:r>
            <a:r>
              <a:rPr lang="en-US" altLang="ja-JP" sz="1200" b="0" i="0" dirty="0">
                <a:solidFill>
                  <a:srgbClr val="212121"/>
                </a:solidFill>
                <a:effectLst/>
              </a:rPr>
              <a:t>), 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Daniele Binosi, Lei Chang 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(</a:t>
            </a:r>
            <a:r>
              <a:rPr lang="ja-JP" altLang="en-US" sz="1200" b="0" i="0" dirty="0">
                <a:solidFill>
                  <a:srgbClr val="000000"/>
                </a:solidFill>
                <a:effectLst/>
              </a:rPr>
              <a:t>常雷</a:t>
            </a:r>
            <a:r>
              <a:rPr lang="en-US" altLang="ja-JP" sz="1200" b="0" i="0" dirty="0">
                <a:solidFill>
                  <a:srgbClr val="000000"/>
                </a:solidFill>
                <a:effectLst/>
              </a:rPr>
              <a:t>)</a:t>
            </a:r>
            <a:r>
              <a:rPr lang="en-US" altLang="ja-JP" sz="1200" b="0" i="0" dirty="0">
                <a:solidFill>
                  <a:srgbClr val="212121"/>
                </a:solidFill>
                <a:effectLst/>
              </a:rPr>
              <a:t>, 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Craig D. Roberts and Sebastian M. Schmidt,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hlinkClick r:id="rId7"/>
              </a:rPr>
              <a:t>NJU-INP 049/21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, e-print: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hlinkClick r:id="rId8"/>
              </a:rPr>
              <a:t>2108.11493 [hep-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hlinkClick r:id="rId8"/>
              </a:rPr>
              <a:t>ph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hlinkClick r:id="rId8"/>
              </a:rPr>
              <a:t>]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, Chin. Phys. Lett. 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Express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</a:t>
            </a:r>
            <a:r>
              <a:rPr lang="en-US" sz="1200" b="1" i="0" dirty="0">
                <a:solidFill>
                  <a:srgbClr val="212121"/>
                </a:solidFill>
                <a:effectLst/>
              </a:rPr>
              <a:t>39</a:t>
            </a:r>
            <a:r>
              <a:rPr lang="en-US" sz="1200" b="0" i="0" dirty="0">
                <a:solidFill>
                  <a:srgbClr val="212121"/>
                </a:solidFill>
                <a:effectLst/>
              </a:rPr>
              <a:t> (04) (2022) 041401/1-5: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hlinkClick r:id="rId9"/>
              </a:rPr>
              <a:t>Express Letter</a:t>
            </a:r>
            <a:r>
              <a:rPr lang="en-US" sz="1200" b="0" i="1" dirty="0">
                <a:solidFill>
                  <a:srgbClr val="212121"/>
                </a:solidFill>
                <a:effectLst/>
              </a:rPr>
              <a:t> </a:t>
            </a:r>
            <a:endParaRPr lang="en-US" sz="12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CEB1-C651-6416-DF6D-6FAFFC82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“Intrinsic” Charm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B0D83-6331-BC60-C6E2-817DA25EA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186" y="1066800"/>
                <a:ext cx="11107614" cy="4525963"/>
              </a:xfrm>
            </p:spPr>
            <p:txBody>
              <a:bodyPr/>
              <a:lstStyle/>
              <a:p>
                <a:r>
                  <a:rPr lang="en-AU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CSM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=1.32</m:t>
                    </m:r>
                    <m:d>
                      <m:dPr>
                        <m:ctrlP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86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06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cf</a:t>
                </a:r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. Phen. fits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2.5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scale whereat valence quasiparticle degrees-of-freedom carry all measurable hadron properties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Fock space components, which might be interpreted as intrinsic charm, are sublimated into nonperturbatively computed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Schwinger functions</a:t>
                </a:r>
              </a:p>
              <a:p>
                <a:r>
                  <a:rPr lang="en-US" dirty="0"/>
                  <a:t>Significant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quark momentum fraction obtained under nonperturbative evolution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without recourse to “intrinsic charm” </a:t>
                </a:r>
              </a:p>
              <a:p>
                <a:r>
                  <a:rPr lang="en-US" dirty="0"/>
                  <a:t>Outcome largely independent of explicit form of nonperturbative</a:t>
                </a:r>
                <a:r>
                  <a:rPr lang="en-US" b="1" dirty="0"/>
                  <a:t> </a:t>
                </a:r>
                <a:r>
                  <a:rPr lang="en-US" dirty="0"/>
                  <a:t>effective charge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Recent claims of “intrinsic charm discovery” might be overstated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Notwithstanding size of predicted fractions, CSM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sea quark profiles.</a:t>
                </a:r>
              </a:p>
              <a:p>
                <a:r>
                  <a:rPr lang="en-US" dirty="0"/>
                  <a:t>One is thus led to re-evaluate what is meant by intrinsic charm in any hadron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B0D83-6331-BC60-C6E2-817DA25EA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86" y="1066800"/>
                <a:ext cx="11107614" cy="4525963"/>
              </a:xfrm>
              <a:blipFill>
                <a:blip r:embed="rId2"/>
                <a:stretch>
                  <a:fillRect l="-933" r="-1207" b="-157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E30F-9E95-EB26-6B74-75DACF58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C144-A93A-8E9F-1CD4-9B3998E8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2EFB-8A17-0220-EE02-228E2868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02C16-6B68-AEE4-587B-A535619E189B}"/>
              </a:ext>
            </a:extLst>
          </p:cNvPr>
          <p:cNvSpPr txBox="1"/>
          <p:nvPr/>
        </p:nvSpPr>
        <p:spPr>
          <a:xfrm>
            <a:off x="0" y="0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Proton and pion distribution functions in counterpoint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Lu (</a:t>
            </a:r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陆亚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ja-JP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NJU-INP 056/22, e-Print: 2203.00753 [hep-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], Phys. Lett. B 830 (2022)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137130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54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A8816C-299B-AD1E-E32B-A09C3CA5B0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Polarised</a:t>
                </a:r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glue distribution functions at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sz="3200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b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GeV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A8816C-299B-AD1E-E32B-A09C3CA5B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4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16432-CEE1-0FF7-C5FB-B735A7249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943600" cy="4525963"/>
              </a:xfrm>
            </p:spPr>
            <p:txBody>
              <a:bodyPr/>
              <a:lstStyle/>
              <a:p>
                <a:r>
                  <a:rPr lang="en-AU" dirty="0"/>
                  <a:t>Parameter-free CSM prediction </a:t>
                </a:r>
              </a:p>
              <a:p>
                <a:pPr marL="0" indent="0">
                  <a:buNone/>
                </a:pPr>
                <a:r>
                  <a:rPr lang="en-AU" dirty="0"/>
                  <a:t>      compared with COMPASS data</a:t>
                </a:r>
              </a:p>
              <a:p>
                <a:pPr marL="800100" lvl="2" indent="0">
                  <a:buNone/>
                </a:pPr>
                <a:r>
                  <a:rPr lang="en-US" sz="2000" dirty="0"/>
                  <a:t>C. Adolph, </a:t>
                </a:r>
                <a:r>
                  <a:rPr lang="en-US" sz="2000" i="1" dirty="0"/>
                  <a:t>et al</a:t>
                </a:r>
                <a:r>
                  <a:rPr lang="en-US" sz="2000" dirty="0"/>
                  <a:t>., </a:t>
                </a:r>
                <a:r>
                  <a:rPr lang="en-US" sz="2000" i="1" dirty="0"/>
                  <a:t>Leading-order determination of the gluon polarization from semi-inclusive deep  inelastic scattering data</a:t>
                </a:r>
                <a:r>
                  <a:rPr lang="en-US" sz="2000" dirty="0"/>
                  <a:t>, Eur. Phys. J. C 77 (4) (2017) 209</a:t>
                </a:r>
              </a:p>
              <a:p>
                <a:pPr marL="400050" lvl="1" indent="0">
                  <a:buNone/>
                </a:pPr>
                <a:r>
                  <a:rPr lang="en-US" dirty="0"/>
                  <a:t>e.g. average value over data window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167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CSM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cf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113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038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036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COMPASS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spcBef>
                    <a:spcPts val="1200"/>
                  </a:spcBef>
                </a:pPr>
                <a:r>
                  <a:rPr lang="en-AU" dirty="0"/>
                  <a:t>Comparison with phenomenological global fits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199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CSM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                                   </a:t>
                </a:r>
                <a:r>
                  <a:rPr lang="en-AU" i="1" dirty="0"/>
                  <a:t>cf</a:t>
                </a:r>
                <a:r>
                  <a:rPr lang="en-AU" dirty="0"/>
                  <a:t>. DSSV14: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16432-CEE1-0FF7-C5FB-B735A7249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943600" cy="4525963"/>
              </a:xfrm>
              <a:blipFill>
                <a:blip r:embed="rId3"/>
                <a:stretch>
                  <a:fillRect l="-1128" t="-943" r="-1333" b="-18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7B1D-8F81-6B61-5F40-2CA3C2E7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465F-EEBF-B34C-E264-DB06825A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4DA3-4FE8-B733-EB57-F2A9AA48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27F7AB8-06D6-AE11-8820-0511355EB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82" y="1752600"/>
            <a:ext cx="5715418" cy="3838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37F60-5FD3-8B3C-45BE-CA666DCF0226}"/>
              </a:ext>
            </a:extLst>
          </p:cNvPr>
          <p:cNvSpPr txBox="1"/>
          <p:nvPr/>
        </p:nvSpPr>
        <p:spPr>
          <a:xfrm>
            <a:off x="6730219" y="5908524"/>
            <a:ext cx="5455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rtl="0"/>
            <a:r>
              <a:rPr lang="en-AU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Polarised parton distribution functions and proton spin, </a:t>
            </a:r>
          </a:p>
          <a:p>
            <a:pPr marL="0" indent="0" algn="l" rtl="0"/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Peng Cheng (</a:t>
            </a:r>
            <a:r>
              <a:rPr lang="ja-JP" altLang="en-US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程鹏</a:t>
            </a:r>
            <a:r>
              <a:rPr lang="en-US" altLang="ja-JP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 </a:t>
            </a:r>
            <a:r>
              <a:rPr lang="en-US" altLang="ja-JP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et al</a:t>
            </a:r>
            <a:r>
              <a:rPr lang="en-US" altLang="ja-JP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., </a:t>
            </a:r>
            <a:r>
              <a:rPr lang="en-AU" sz="14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NJU-INP 073/23</a:t>
            </a:r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 </a:t>
            </a:r>
            <a:r>
              <a:rPr lang="en-AU" sz="1400" b="0" i="0" u="sng" strike="noStrike" dirty="0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2304.12469 [hep-</a:t>
            </a:r>
            <a:r>
              <a:rPr lang="en-AU" sz="1400" b="0" i="0" u="sng" strike="noStrike" dirty="0" err="1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4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AU" sz="14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E29C4A-227F-A774-1FFF-EE414DDAD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37" y="4168456"/>
            <a:ext cx="3645842" cy="2460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3596-355A-D557-C962-D81C1679B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3598980"/>
            <a:ext cx="7472516" cy="76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602B-53AA-79E4-4B64-20395BD4D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714" y="990600"/>
                <a:ext cx="10972800" cy="5135565"/>
              </a:xfrm>
            </p:spPr>
            <p:txBody>
              <a:bodyPr/>
              <a:lstStyle/>
              <a:p>
                <a:r>
                  <a:rPr lang="en-US" dirty="0"/>
                  <a:t>CSM study of proton axial and pseudoscalar charges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0" dirty="0"/>
                  <a:t>   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dirty="0"/>
                  <a:t>of proton spin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carried by valence quark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quasiparticle degrees of freedom at the hadron scale. </a:t>
                </a:r>
              </a:p>
              <a:p>
                <a:r>
                  <a:rPr lang="en-US" dirty="0"/>
                  <a:t>Under evolution, this value is independent of scale.</a:t>
                </a:r>
              </a:p>
              <a:p>
                <a:r>
                  <a:rPr lang="en-US" dirty="0"/>
                  <a:t>Measurements of the proton spin are sensitive to </a:t>
                </a:r>
              </a:p>
              <a:p>
                <a:pPr marL="0" indent="0">
                  <a:buNone/>
                </a:pPr>
                <a:r>
                  <a:rPr lang="en-US" dirty="0"/>
                  <a:t>      non-Abelian anomaly corrected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AU" b="0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CSM prediction: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COMPASS: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COMPASS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Parameter-free explanation </a:t>
                </a:r>
              </a:p>
              <a:p>
                <a:pPr marL="0" indent="0">
                  <a:buNone/>
                </a:pPr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               of proton spin measurement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B602B-53AA-79E4-4B64-20395BD4D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714" y="990600"/>
                <a:ext cx="10972800" cy="5135565"/>
              </a:xfrm>
              <a:blipFill>
                <a:blip r:embed="rId4"/>
                <a:stretch>
                  <a:fillRect l="-1000" t="-831" b="-71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F077BBF-A77A-8C28-4631-6D686A6A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Spin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4D3B-2575-277F-85AC-075CE48F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EBA31-B603-0B32-B0E8-DECE9F65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0348-8E00-3E6E-3693-FDEACC00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A7D65-5D02-6FF0-F0E7-8D5A051EE300}"/>
              </a:ext>
            </a:extLst>
          </p:cNvPr>
          <p:cNvSpPr txBox="1"/>
          <p:nvPr/>
        </p:nvSpPr>
        <p:spPr>
          <a:xfrm>
            <a:off x="6294965" y="152400"/>
            <a:ext cx="589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All-Orders Evolution of Parton Distributions: Principle, Practice, and Predictions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Pei-Lin Yin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尹佩林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), NJU-INP 075/23, e-Print: 2306.03274 [hep-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A picture containing text, font, handwriting, white&#10;&#10;Description automatically generated">
            <a:extLst>
              <a:ext uri="{FF2B5EF4-FFF2-40B4-BE49-F238E27FC236}">
                <a16:creationId xmlns:a16="http://schemas.microsoft.com/office/drawing/2014/main" id="{1AE3B0BF-BCB2-776D-94AD-35C75DFD3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3" y="868680"/>
            <a:ext cx="5097780" cy="1036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E0B6E-0C17-D773-6E19-A0AF68FEF478}"/>
                  </a:ext>
                </a:extLst>
              </p:cNvPr>
              <p:cNvSpPr txBox="1"/>
              <p:nvPr/>
            </p:nvSpPr>
            <p:spPr>
              <a:xfrm>
                <a:off x="7447722" y="2057400"/>
                <a:ext cx="4847490" cy="1626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Algebraic formula for Glue contribution to proton spin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i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AU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AU" sz="24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necessarily positive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AU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Grows faster than 1/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AU" sz="2400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valence</m:t>
                        </m:r>
                      </m:sub>
                      <m:sup>
                        <m:r>
                          <a:rPr lang="en-AU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AU" sz="2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E0B6E-0C17-D773-6E19-A0AF68FE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22" y="2057400"/>
                <a:ext cx="4847490" cy="1626727"/>
              </a:xfrm>
              <a:prstGeom prst="rect">
                <a:avLst/>
              </a:prstGeom>
              <a:blipFill>
                <a:blip r:embed="rId6"/>
                <a:stretch>
                  <a:fillRect l="-2390" t="-3383" b="-8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3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Emergence of Hadron Mass - Basic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8597"/>
            <a:ext cx="4686922" cy="5458403"/>
          </a:xfrm>
        </p:spPr>
        <p:txBody>
          <a:bodyPr/>
          <a:lstStyle/>
          <a:p>
            <a:r>
              <a:rPr lang="en-US" sz="2100" dirty="0"/>
              <a:t>What is the origin of EHM?  </a:t>
            </a:r>
          </a:p>
          <a:p>
            <a:r>
              <a:rPr lang="en-US" sz="2100" dirty="0"/>
              <a:t>Does it lie within QCD?</a:t>
            </a:r>
          </a:p>
          <a:p>
            <a:r>
              <a:rPr lang="en-US" sz="2100" dirty="0"/>
              <a:t>What are the connections with …  </a:t>
            </a:r>
          </a:p>
          <a:p>
            <a:pPr lvl="1"/>
            <a:r>
              <a:rPr lang="en-US" sz="2100" dirty="0"/>
              <a:t>Gluon and quark confinement?</a:t>
            </a:r>
          </a:p>
          <a:p>
            <a:pPr lvl="1"/>
            <a:r>
              <a:rPr lang="en-US" sz="2100" dirty="0"/>
              <a:t>Dynamical chiral symmetry breaking (DCSB)?</a:t>
            </a:r>
          </a:p>
          <a:p>
            <a:pPr lvl="1"/>
            <a:r>
              <a:rPr lang="en-US" sz="2100" dirty="0" err="1"/>
              <a:t>Nambu</a:t>
            </a:r>
            <a:r>
              <a:rPr lang="en-US" sz="2100" dirty="0"/>
              <a:t>-Goldstone modes = </a:t>
            </a:r>
            <a:r>
              <a:rPr lang="el-GR" sz="2100" dirty="0"/>
              <a:t>π &amp; </a:t>
            </a:r>
            <a:r>
              <a:rPr lang="en-US" sz="2100" dirty="0"/>
              <a:t>K?</a:t>
            </a:r>
          </a:p>
          <a:p>
            <a:r>
              <a:rPr lang="en-US" sz="2100" dirty="0"/>
              <a:t>What is the role of Higgs in modulating observable properties of hadrons?</a:t>
            </a:r>
          </a:p>
          <a:p>
            <a:pPr lvl="1"/>
            <a:r>
              <a:rPr lang="en-US" sz="2100" dirty="0"/>
              <a:t>Without Higgs mechanism of mass generation, </a:t>
            </a:r>
            <a:r>
              <a:rPr lang="el-GR" sz="2100" dirty="0"/>
              <a:t>π </a:t>
            </a:r>
            <a:r>
              <a:rPr lang="en-US" sz="2100" dirty="0"/>
              <a:t>and K would be indistinguishable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and wherefrom mass?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D9C5BD-2F83-4B70-84D5-673DFC764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522" y="1524000"/>
            <a:ext cx="6726010" cy="4282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425372-2AEA-4849-7EE9-487071DD043F}"/>
                  </a:ext>
                </a:extLst>
              </p:cNvPr>
              <p:cNvSpPr txBox="1"/>
              <p:nvPr/>
            </p:nvSpPr>
            <p:spPr>
              <a:xfrm>
                <a:off x="5623332" y="109355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Proton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dirty="0"/>
                  <a:t>-meson mass budgets are practically identical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425372-2AEA-4849-7EE9-487071DD0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32" y="1093550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9C898-8A28-5B08-D5C0-9C1C347E0110}"/>
                  </a:ext>
                </a:extLst>
              </p:cNvPr>
              <p:cNvSpPr txBox="1"/>
              <p:nvPr/>
            </p:nvSpPr>
            <p:spPr>
              <a:xfrm>
                <a:off x="5563222" y="5764696"/>
                <a:ext cx="6459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-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AU" dirty="0"/>
                  <a:t>-meson mass budgets </a:t>
                </a:r>
              </a:p>
              <a:p>
                <a:r>
                  <a:rPr lang="en-AU" dirty="0"/>
                  <a:t>are essentially/completely different from those of proton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9C898-8A28-5B08-D5C0-9C1C347E0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222" y="5764696"/>
                <a:ext cx="6459309" cy="646331"/>
              </a:xfrm>
              <a:prstGeom prst="rect">
                <a:avLst/>
              </a:prstGeom>
              <a:blipFill>
                <a:blip r:embed="rId4"/>
                <a:stretch>
                  <a:fillRect l="-850" t="-5660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7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E8E5-0DE0-4CA6-9BED-FFB571FA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Lucida Calligraphy" panose="03010101010101010101" pitchFamily="66" charset="0"/>
              </a:rPr>
              <a:t>Emergent Hadron Mass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9C17-0B57-4AE6-AF15-BF19AB78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4906963"/>
          </a:xfrm>
        </p:spPr>
        <p:txBody>
          <a:bodyPr/>
          <a:lstStyle/>
          <a:p>
            <a:r>
              <a:rPr lang="en-GB" dirty="0"/>
              <a:t>QCD is unique amongst known fundamental theories of natural phenomena</a:t>
            </a:r>
          </a:p>
          <a:p>
            <a:pPr lvl="1"/>
            <a:r>
              <a:rPr lang="en-GB" dirty="0"/>
              <a:t>The degrees-of-freedom used to express the scale-free Lagrangian are not directly observable</a:t>
            </a:r>
          </a:p>
          <a:p>
            <a:pPr lvl="1"/>
            <a:r>
              <a:rPr lang="en-GB" dirty="0"/>
              <a:t>Massless gauge bosons become massive, with no “human” interference</a:t>
            </a:r>
          </a:p>
          <a:p>
            <a:pPr lvl="1"/>
            <a:r>
              <a:rPr lang="en-GB" dirty="0"/>
              <a:t>Gluon mass ensures a stable, infrared completion of the theory through the appearance of a running coupling that saturates at infrared momenta, being everywhere finite</a:t>
            </a:r>
          </a:p>
          <a:p>
            <a:pPr lvl="1"/>
            <a:r>
              <a:rPr lang="en-GB" dirty="0"/>
              <a:t>Massless fermions become massive, producing</a:t>
            </a:r>
          </a:p>
          <a:p>
            <a:pPr lvl="2"/>
            <a:r>
              <a:rPr lang="en-GB" sz="1800" dirty="0"/>
              <a:t>Massive baryons and simultaneously Massless mesons</a:t>
            </a:r>
            <a:endParaRPr lang="en-GB" dirty="0"/>
          </a:p>
          <a:p>
            <a:r>
              <a:rPr lang="en-GB" dirty="0"/>
              <a:t>These emergent features of QCD are expressed in every strong interaction observable </a:t>
            </a:r>
          </a:p>
          <a:p>
            <a:r>
              <a:rPr lang="en-GB" dirty="0"/>
              <a:t>They can also be revealed via </a:t>
            </a:r>
          </a:p>
          <a:p>
            <a:pPr marL="0" indent="0">
              <a:buNone/>
            </a:pPr>
            <a:r>
              <a:rPr lang="en-GB" dirty="0"/>
              <a:t>	EHM interference with Nature’s other known source of mass = Higgs</a:t>
            </a:r>
          </a:p>
          <a:p>
            <a:r>
              <a:rPr lang="en-GB" dirty="0"/>
              <a:t>We are capable of building facilities that can validate these concepts, proving QCD to be </a:t>
            </a:r>
          </a:p>
          <a:p>
            <a:pPr marL="0" indent="0">
              <a:buNone/>
            </a:pPr>
            <a:r>
              <a:rPr lang="en-GB" dirty="0"/>
              <a:t>	the 1</a:t>
            </a:r>
            <a:r>
              <a:rPr lang="en-GB" baseline="30000" dirty="0"/>
              <a:t>st</a:t>
            </a:r>
            <a:r>
              <a:rPr lang="en-GB" dirty="0"/>
              <a:t> well-defined four-dimensional quantum field theory ever contemplated</a:t>
            </a:r>
          </a:p>
          <a:p>
            <a:r>
              <a:rPr lang="en-GB" sz="24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DEE3-DD42-4279-90D5-E4197773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23D8-7BC2-4A95-86AA-EAEE4597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389-08F4-43E2-90D3-45707F9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612A037-A7C6-46CD-8D18-73BDF445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19F9-0B70-40DB-9819-B8018308456D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820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E8E5-0DE0-4CA6-9BED-FFB571FA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Lucida Calligraphy" panose="03010101010101010101" pitchFamily="66" charset="0"/>
              </a:rPr>
              <a:t>Emergent Hadron Mass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9C17-0B57-4AE6-AF15-BF19AB78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4906963"/>
          </a:xfrm>
        </p:spPr>
        <p:txBody>
          <a:bodyPr/>
          <a:lstStyle/>
          <a:p>
            <a:r>
              <a:rPr lang="en-GB" dirty="0"/>
              <a:t>QCD is unique amongst known fundamental theories of natural phenomena</a:t>
            </a:r>
          </a:p>
          <a:p>
            <a:pPr lvl="1"/>
            <a:r>
              <a:rPr lang="en-GB" dirty="0"/>
              <a:t>The degrees-of-freedom used to express the scale-free Lagrangian are not directly observable</a:t>
            </a:r>
          </a:p>
          <a:p>
            <a:pPr lvl="1"/>
            <a:r>
              <a:rPr lang="en-GB" dirty="0"/>
              <a:t>Massless gauge bosons become massive, with no “human” interference</a:t>
            </a:r>
          </a:p>
          <a:p>
            <a:pPr lvl="1"/>
            <a:r>
              <a:rPr lang="en-GB" dirty="0"/>
              <a:t>Gluon mass ensures a stable, infrared completion of the theory through the appearance of a running coupling that saturates at infrared momenta, being everywhere finite</a:t>
            </a:r>
          </a:p>
          <a:p>
            <a:pPr lvl="1"/>
            <a:r>
              <a:rPr lang="en-GB" dirty="0"/>
              <a:t>Massless fermions become massive, producing</a:t>
            </a:r>
          </a:p>
          <a:p>
            <a:pPr lvl="2"/>
            <a:r>
              <a:rPr lang="en-GB" sz="1800" dirty="0"/>
              <a:t>Massive baryons and simultaneously Massless mesons</a:t>
            </a:r>
            <a:endParaRPr lang="en-GB" dirty="0"/>
          </a:p>
          <a:p>
            <a:r>
              <a:rPr lang="en-GB" dirty="0"/>
              <a:t>These emergent features of QCD are expressed in every strong interaction observable </a:t>
            </a:r>
          </a:p>
          <a:p>
            <a:r>
              <a:rPr lang="en-GB" dirty="0"/>
              <a:t>They can also be revealed via </a:t>
            </a:r>
          </a:p>
          <a:p>
            <a:pPr marL="0" indent="0">
              <a:buNone/>
            </a:pPr>
            <a:r>
              <a:rPr lang="en-GB" dirty="0"/>
              <a:t>	EHM interference with Nature’s other known source of mass = Higgs</a:t>
            </a:r>
          </a:p>
          <a:p>
            <a:r>
              <a:rPr lang="en-GB" dirty="0"/>
              <a:t>We are capable of building facilities that can validate these concepts, proving QCD to be </a:t>
            </a:r>
          </a:p>
          <a:p>
            <a:pPr marL="0" indent="0">
              <a:buNone/>
            </a:pPr>
            <a:r>
              <a:rPr lang="en-GB" dirty="0"/>
              <a:t>	the 1</a:t>
            </a:r>
            <a:r>
              <a:rPr lang="en-GB" baseline="30000" dirty="0"/>
              <a:t>st</a:t>
            </a:r>
            <a:r>
              <a:rPr lang="en-GB" dirty="0"/>
              <a:t> well-defined four-dimensional quantum field theory ever contemplated</a:t>
            </a:r>
          </a:p>
          <a:p>
            <a:r>
              <a:rPr lang="en-GB" sz="24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DEE3-DD42-4279-90D5-E4197773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23D8-7BC2-4A95-86AA-EAEE4597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389-08F4-43E2-90D3-45707F9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612A037-A7C6-46CD-8D18-73BDF445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19F9-0B70-40DB-9819-B8018308456D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83F26-F9AC-DE83-3E9D-13A45FC8DD99}"/>
                  </a:ext>
                </a:extLst>
              </p:cNvPr>
              <p:cNvSpPr/>
              <p:nvPr/>
            </p:nvSpPr>
            <p:spPr bwMode="auto">
              <a:xfrm>
                <a:off x="7180385" y="2875377"/>
                <a:ext cx="3657600" cy="946785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60007" dir="1500000" sy="-30000" kx="800400" algn="b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accent1"/>
                  </a:solidFill>
                  <a:effectLst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83F26-F9AC-DE83-3E9D-13A45FC8D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385" y="2875377"/>
                <a:ext cx="3657600" cy="946785"/>
              </a:xfrm>
              <a:prstGeom prst="rect">
                <a:avLst/>
              </a:prstGeom>
              <a:blipFill>
                <a:blip r:embed="rId3"/>
                <a:stretch>
                  <a:fillRect b="-516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97E5E4-8378-6DFD-4BFB-FA4B59A80BDA}"/>
              </a:ext>
            </a:extLst>
          </p:cNvPr>
          <p:cNvSpPr txBox="1"/>
          <p:nvPr/>
        </p:nvSpPr>
        <p:spPr>
          <a:xfrm>
            <a:off x="2590800" y="1447800"/>
            <a:ext cx="8229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63095-1F0A-53B6-010C-697E098CD2FD}"/>
              </a:ext>
            </a:extLst>
          </p:cNvPr>
          <p:cNvSpPr txBox="1"/>
          <p:nvPr/>
        </p:nvSpPr>
        <p:spPr>
          <a:xfrm>
            <a:off x="5641731" y="295128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9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9182C5-1322-44D4-91BC-47473B87C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>
          <a:xfrm>
            <a:off x="20" y="0"/>
            <a:ext cx="12191980" cy="6872748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10732E4-5BBD-4113-A693-2E150315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C0B3A-C260-4769-AA8B-9E4BBF81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580276"/>
            <a:ext cx="5410200" cy="2280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Craig Roberts: cdroberts@nju.edu.cn  431 .. 23/06/21 09:50 .."On the Emergence of Mass"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64BA72D-9585-437C-8DE2-CD2B3FDC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49053BDB-9D74-4523-ABF4-4C7DC5E3548F}"/>
              </a:ext>
            </a:extLst>
          </p:cNvPr>
          <p:cNvSpPr txBox="1">
            <a:spLocks/>
          </p:cNvSpPr>
          <p:nvPr/>
        </p:nvSpPr>
        <p:spPr bwMode="auto">
          <a:xfrm>
            <a:off x="-2362200" y="5410200"/>
            <a:ext cx="10948441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Thankyou</a:t>
            </a:r>
            <a:endParaRPr lang="en-GB" sz="88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F6F65-3EFB-CFCE-403B-560CD6F0DC5A}"/>
              </a:ext>
            </a:extLst>
          </p:cNvPr>
          <p:cNvSpPr txBox="1"/>
          <p:nvPr/>
        </p:nvSpPr>
        <p:spPr>
          <a:xfrm>
            <a:off x="2590800" y="1447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0A2979-7310-CD2E-5062-C8247268FEFC}"/>
                  </a:ext>
                </a:extLst>
              </p:cNvPr>
              <p:cNvSpPr/>
              <p:nvPr/>
            </p:nvSpPr>
            <p:spPr bwMode="auto">
              <a:xfrm>
                <a:off x="7180385" y="2875377"/>
                <a:ext cx="3657600" cy="9467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60007" dir="1500000" sy="-30000" kx="800400" algn="bl" rotWithShape="0">
                                  <a:prstClr val="black">
                                    <a:alpha val="2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60007" dir="1500000" sy="-30000" kx="800400" algn="bl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rgbClr val="FFFF00"/>
                  </a:solidFill>
                  <a:effectLst>
                    <a:outerShdw blurRad="60007" dir="1500000" sy="-30000" kx="800400" algn="bl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0A2979-7310-CD2E-5062-C8247268F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385" y="2875377"/>
                <a:ext cx="3657600" cy="946785"/>
              </a:xfrm>
              <a:prstGeom prst="rect">
                <a:avLst/>
              </a:prstGeom>
              <a:blipFill>
                <a:blip r:embed="rId3"/>
                <a:stretch>
                  <a:fillRect b="-516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5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E6889-E590-E17E-4377-579005B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6200" y="6599367"/>
            <a:ext cx="4487026" cy="228600"/>
          </a:xfrm>
        </p:spPr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44D71-678E-E54F-8987-1157F7DE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6428F-6573-1FBE-1E7A-5158130B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2633-FA01-46F9-BF8D-14692543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810125"/>
            <a:ext cx="103632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1FE18-BFA1-4913-A3A9-263641675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F08C-CC07-4D17-AEEE-FDFC30B6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1224-01AD-4A23-B8C2-588BC8CC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A84E-2341-4F3A-8883-C3DF868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47B543-B3E9-4821-8D52-C7E6CA86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196" y="282873"/>
            <a:ext cx="4450976" cy="443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89971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173F-E40B-4990-89F4-9C35BEC0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A967-F9BF-4151-B593-B0C4F91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/>
              <a:t>In the chiral limit, pion is massless Nambu-Goldstone boson:</a:t>
            </a:r>
          </a:p>
          <a:p>
            <a:pPr marL="0" indent="0">
              <a:buNone/>
            </a:pPr>
            <a:r>
              <a:rPr lang="en-GB" sz="2400" dirty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C00000"/>
                </a:solidFill>
              </a:rPr>
              <a:t>Does this mean</a:t>
            </a:r>
            <a:r>
              <a:rPr lang="en-GB" sz="2400" dirty="0"/>
              <a:t> that the scale anomaly vanishes trivially in the pion state, </a:t>
            </a:r>
            <a:r>
              <a:rPr lang="en-GB" sz="2400" i="1" dirty="0"/>
              <a:t>i.e</a:t>
            </a:r>
            <a:r>
              <a:rPr lang="en-GB" sz="2400" dirty="0"/>
              <a:t>. </a:t>
            </a:r>
            <a:r>
              <a:rPr lang="en-GB" sz="2400" dirty="0">
                <a:solidFill>
                  <a:srgbClr val="C00000"/>
                </a:solidFill>
              </a:rPr>
              <a:t>gluons contribute nothing to the pion mass? </a:t>
            </a:r>
          </a:p>
          <a:p>
            <a:r>
              <a:rPr lang="en-AU" sz="2400" dirty="0"/>
              <a:t>Difficult way to obtain “zero”!</a:t>
            </a:r>
          </a:p>
          <a:p>
            <a:pPr>
              <a:spcBef>
                <a:spcPts val="1800"/>
              </a:spcBef>
            </a:pPr>
            <a:r>
              <a:rPr lang="en-AU" sz="2400" dirty="0"/>
              <a:t>Easier to imagine that “zero” owes to cancellations between different operator contributions to the 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r>
              <a:rPr lang="en-AU" sz="2400" dirty="0"/>
              <a:t>.  </a:t>
            </a:r>
          </a:p>
          <a:p>
            <a:r>
              <a:rPr lang="en-AU" sz="2400" dirty="0"/>
              <a:t>Of course, such precise cancellation should not be an accident.  </a:t>
            </a:r>
          </a:p>
          <a:p>
            <a:pPr marL="800100" lvl="2" indent="0">
              <a:buNone/>
            </a:pPr>
            <a:r>
              <a:rPr lang="en-AU" sz="2400" dirty="0"/>
              <a:t>It could only arise naturally because </a:t>
            </a:r>
          </a:p>
          <a:p>
            <a:pPr marL="800100" lvl="2" indent="0">
              <a:buNone/>
            </a:pPr>
            <a:r>
              <a:rPr lang="en-AU" sz="2400" dirty="0"/>
              <a:t>of some symmetry and/or symmetry-breaking pattern.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388B-DC5F-46A9-B111-F024B01A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B09-F311-43BB-A0BE-64A2B49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E337-22CA-443B-AAA7-E2DCAC8D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50C15-1864-4EC9-BA37-21E50625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710"/>
            <a:ext cx="47244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7ADB0-2EA9-4F6D-9818-8D3F5E93B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70272"/>
            <a:ext cx="3683000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8652C4-3AEE-48EB-9653-D1758ABDB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895672"/>
            <a:ext cx="2806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3216-C3F3-4033-AC57-85CF4682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2B4D-8A9A-4D3E-A7CA-BFC13F27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525963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pion remain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 dirty="0">
                <a:solidFill>
                  <a:srgbClr val="BF0703"/>
                </a:solidFill>
              </a:rPr>
              <a:t>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	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DB22-0688-4EB3-8658-D9E9DC2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6246-CFED-491F-85B8-D1EF2452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BC71-711F-431D-9800-553A0465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AAA9-48C7-4D1A-803D-6A66F641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3216-C3F3-4033-AC57-85CF4682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2B4D-8A9A-4D3E-A7CA-BFC13F27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525963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pion remain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 dirty="0">
                <a:solidFill>
                  <a:srgbClr val="BF0703"/>
                </a:solidFill>
              </a:rPr>
              <a:t>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	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DB22-0688-4EB3-8658-D9E9DC2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6246-CFED-491F-85B8-D1EF2452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BC71-711F-431D-9800-553A0465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AAA9-48C7-4D1A-803D-6A66F641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71DF6-D541-414E-97D8-051A4DB2ED45}"/>
              </a:ext>
            </a:extLst>
          </p:cNvPr>
          <p:cNvSpPr txBox="1"/>
          <p:nvPr/>
        </p:nvSpPr>
        <p:spPr>
          <a:xfrm>
            <a:off x="972937" y="4209033"/>
            <a:ext cx="102461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Modern Physics must 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Elucidate the entire array of Empirical Consequences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of the Mechanism responsible 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 that the Standard Model can be Validated</a:t>
            </a:r>
          </a:p>
        </p:txBody>
      </p:sp>
    </p:spTree>
    <p:extLst>
      <p:ext uri="{BB962C8B-B14F-4D97-AF65-F5344CB8AC3E}">
        <p14:creationId xmlns:p14="http://schemas.microsoft.com/office/powerpoint/2010/main" val="41223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F838EA-4951-6EEA-DDC1-2224E4EB2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1" y="3352800"/>
            <a:ext cx="3352800" cy="2538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8E6FD-F92E-8937-B20B-DB40F73C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9419"/>
            <a:ext cx="11049000" cy="695643"/>
          </a:xfrm>
        </p:spPr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All-orders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</p:spPr>
            <p:txBody>
              <a:bodyPr/>
              <a:lstStyle/>
              <a:p>
                <a:r>
                  <a:rPr lang="en-US" b="1" dirty="0"/>
                  <a:t>P1</a:t>
                </a:r>
                <a:r>
                  <a:rPr lang="en-US" dirty="0"/>
                  <a:t> – </a:t>
                </a:r>
                <a:r>
                  <a:rPr lang="en-US" i="1" dirty="0"/>
                  <a:t>In the context of Refs. [73, 74], there exists at least one effective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which, when used to integrate the leading-order perturbative DGLAP equations, defines an evolution scheme for parton DFs that is all-orders exact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CSM Process-Independent charge serves this purpose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  <a:blipFill>
                <a:blip r:embed="rId3"/>
                <a:stretch>
                  <a:fillRect l="-1011" t="-1452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438D-8762-E9FC-C2D4-6FC9B00C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65E1-A2DE-384F-3574-F369B116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24B1-8E1B-CB2E-87EC-91B8EB69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70EC263-9431-98E2-1E89-9DEB696F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3" y="4223861"/>
            <a:ext cx="5869517" cy="216931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5B03DD-A44E-AA6C-C6B2-BE9B95D75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3005"/>
            <a:ext cx="4495800" cy="391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Hadron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AU" i="1" kern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sz="22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Scale at which all properties of a given hadron are carried by valence degrees-of-freedom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blipFill>
                <a:blip r:embed="rId6"/>
                <a:stretch>
                  <a:fillRect l="-2545" t="-1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990E74-EA70-2FB4-A411-06587E1B78E6}"/>
              </a:ext>
            </a:extLst>
          </p:cNvPr>
          <p:cNvSpPr txBox="1"/>
          <p:nvPr/>
        </p:nvSpPr>
        <p:spPr>
          <a:xfrm>
            <a:off x="0" y="0"/>
            <a:ext cx="589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All-Orders Evolution of Parton Distributions: Principle, Practice, and Predictions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Pei-Lin Yin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尹佩林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), NJU-INP 075/23, e-Print: 2306.03274 [hep-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CEB1-C651-6416-DF6D-6FAFFC82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“Intrinsic” Charm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B0D83-6331-BC60-C6E2-817DA25EA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656490"/>
                <a:ext cx="10972800" cy="4525963"/>
              </a:xfrm>
            </p:spPr>
            <p:txBody>
              <a:bodyPr/>
              <a:lstStyle/>
              <a:p>
                <a:r>
                  <a:rPr lang="en-AU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CSM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=1.32</m:t>
                    </m:r>
                    <m:d>
                      <m:dPr>
                        <m:ctrlP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05</m:t>
                        </m:r>
                      </m:e>
                    </m:d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 smtClean="0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86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06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cf</a:t>
                </a:r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. NNPDF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=1.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ln w="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sSub>
                          <m:sSubPr>
                            <m:ctrlP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i="1">
                                <a:ln w="0"/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 smtClean="0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2.5</m:t>
                    </m:r>
                    <m:d>
                      <m:dPr>
                        <m:ctrlPr>
                          <a:rPr lang="en-AU" i="1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 smtClean="0">
                            <a:ln w="0"/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AU" i="1">
                        <a:ln w="0"/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being scale at which valence quasiparticle degrees-of-freedom carry all measurable hadron properties, then </a:t>
                </a:r>
                <a:r>
                  <a:rPr lang="en-US" dirty="0" err="1"/>
                  <a:t>Fock</a:t>
                </a:r>
                <a:r>
                  <a:rPr lang="en-US" dirty="0"/>
                  <a:t> space components, which might be interpreted as intrinsic charm are sublimated into nonperturbatively computed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Schwinger functions</a:t>
                </a:r>
              </a:p>
              <a:p>
                <a:r>
                  <a:rPr lang="en-US" dirty="0"/>
                  <a:t>Such </a:t>
                </a:r>
                <a:r>
                  <a:rPr lang="en-US" dirty="0" err="1"/>
                  <a:t>Fock</a:t>
                </a:r>
                <a:r>
                  <a:rPr lang="en-US" dirty="0"/>
                  <a:t> space components are then interpreted as being members of the set of basis eigenvectors representing a free-field light-front Hamiltonian. </a:t>
                </a:r>
              </a:p>
              <a:p>
                <a:r>
                  <a:rPr lang="en-US" dirty="0"/>
                  <a:t>E.g., any QCD solution for dressed quark Schwinger function must contain infinitely many and all possible contributing </a:t>
                </a:r>
                <a:r>
                  <a:rPr lang="en-US" dirty="0" err="1"/>
                  <a:t>Fock</a:t>
                </a:r>
                <a:r>
                  <a:rPr lang="en-US" dirty="0"/>
                  <a:t> space vectors. </a:t>
                </a:r>
              </a:p>
              <a:p>
                <a:r>
                  <a:rPr lang="en-US" dirty="0"/>
                  <a:t>Putative “intrinsic” components are revealed by evolving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Schwinger functions to higher scales, whereat data interpretation using </a:t>
                </a:r>
                <a:r>
                  <a:rPr lang="en-US" dirty="0" err="1"/>
                  <a:t>Fock</a:t>
                </a:r>
                <a:r>
                  <a:rPr lang="en-US" dirty="0"/>
                  <a:t> space expansion is relevant &amp; practicable. </a:t>
                </a:r>
              </a:p>
              <a:p>
                <a:r>
                  <a:rPr lang="en-US" dirty="0"/>
                  <a:t>Actual expressions of character of intrinsic charm will depend on sophistication of kernels used to calculate hadron-scale Schwinger functions. </a:t>
                </a:r>
              </a:p>
              <a:p>
                <a:r>
                  <a:rPr lang="en-US" dirty="0"/>
                  <a:t>Any reasonable kernels will predict that measurable fraction of proton light-front momentum is carried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quark sea at all scales for which DF interpretation of data is valid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6B0D83-6331-BC60-C6E2-817DA25EA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656490"/>
                <a:ext cx="10972800" cy="4525963"/>
              </a:xfrm>
              <a:blipFill>
                <a:blip r:embed="rId2"/>
                <a:stretch>
                  <a:fillRect l="-778" r="-833" b="-295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E30F-9E95-EB26-6B74-75DACF58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C144-A93A-8E9F-1CD4-9B3998E8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Roberts: cdroberts@nju.edu.cn  431 .. 23/06/21 09:50 .."On the Emergence of Mass"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2EFB-8A17-0220-EE02-228E2868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B39B3-4719-16C4-66BF-DBBBE347EEFE}"/>
              </a:ext>
            </a:extLst>
          </p:cNvPr>
          <p:cNvSpPr txBox="1"/>
          <p:nvPr/>
        </p:nvSpPr>
        <p:spPr>
          <a:xfrm>
            <a:off x="-11723" y="0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Proton and pion distribution functions in counterpoint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Ya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Lu (</a:t>
            </a:r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陆亚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altLang="ja-JP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altLang="ja-JP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NJU-INP 056/22, e-Print: 2203.00753 [hep-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], Phys. Lett. B 830 (2022)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137130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50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199A-AAF0-4631-8CD2-395E5D3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Quantum Chromodynamics</a:t>
            </a:r>
            <a:endParaRPr lang="en-US" sz="36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43E0-7D22-41DD-8F87-6BF712CC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76600"/>
            <a:ext cx="10972800" cy="1298730"/>
          </a:xfrm>
        </p:spPr>
        <p:txBody>
          <a:bodyPr/>
          <a:lstStyle/>
          <a:p>
            <a:r>
              <a:rPr lang="en-GB" sz="2400" dirty="0"/>
              <a:t>One-line Lagrangian – expressed in terms of gluon and quark </a:t>
            </a:r>
            <a:r>
              <a:rPr lang="en-GB" sz="2400" dirty="0" err="1"/>
              <a:t>partons</a:t>
            </a:r>
            <a:endParaRPr lang="en-GB" sz="2400" dirty="0"/>
          </a:p>
          <a:p>
            <a:r>
              <a:rPr lang="en-GB" sz="2400" dirty="0"/>
              <a:t>Which are NOT the degrees-of-freedom measured in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6B03F-AADC-48DA-95DC-C1B86C5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CD6-022C-4D11-9E22-165645ED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8AE9-9621-4A65-92B3-83A0E58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/>
              <p:nvPr/>
            </p:nvSpPr>
            <p:spPr>
              <a:xfrm>
                <a:off x="1897864" y="914400"/>
                <a:ext cx="8049684" cy="21890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64" y="914400"/>
                <a:ext cx="8049684" cy="2189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B5EC7D6-0986-49FD-A61A-7F0B0301BBF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111470"/>
                <a:ext cx="10972800" cy="1298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sz="28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Questions</a:t>
                </a:r>
              </a:p>
              <a:p>
                <a:r>
                  <a:rPr lang="en-GB" sz="2400" kern="0" dirty="0"/>
                  <a:t>What are the asymptotic detectable degrees-of-freedom?</a:t>
                </a:r>
              </a:p>
              <a:p>
                <a:r>
                  <a:rPr lang="en-GB" sz="2400" kern="0" dirty="0"/>
                  <a:t>How are they built from the Lagrangian degrees-of-freedom? </a:t>
                </a:r>
              </a:p>
              <a:p>
                <a:r>
                  <a:rPr lang="en-GB" sz="2400" kern="0" dirty="0"/>
                  <a:t>Is QCD really the theory of strong interactions?</a:t>
                </a:r>
              </a:p>
              <a:p>
                <a:r>
                  <a:rPr lang="en-GB" sz="2400" kern="0" dirty="0"/>
                  <a:t>Is QCD really a theory? </a:t>
                </a:r>
                <a14:m>
                  <m:oMath xmlns:m="http://schemas.openxmlformats.org/officeDocument/2006/math">
                    <m:r>
                      <a:rPr lang="en-GB" sz="2400" b="0" i="1" kern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kern="0" dirty="0"/>
                  <a:t> Implications far beyond Standard Model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B5EC7D6-0986-49FD-A61A-7F0B0301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111470"/>
                <a:ext cx="10972800" cy="1298730"/>
              </a:xfrm>
              <a:prstGeom prst="rect">
                <a:avLst/>
              </a:prstGeom>
              <a:blipFill>
                <a:blip r:embed="rId4"/>
                <a:stretch>
                  <a:fillRect l="-1333" t="-4673" b="-850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05E2BD-58C6-567F-63C9-B7AAA506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86654" y="227013"/>
            <a:ext cx="7818692" cy="605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455EACC-3CE0-459D-77D0-90E8A4D0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6200" y="6591713"/>
            <a:ext cx="4487026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6A640-BE63-F84E-9B58-1FFE1353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AC9B174-D79E-8935-868D-A9F1EED2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7E1220-4249-0283-B664-CB298A1F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4" y="4343400"/>
            <a:ext cx="3657600" cy="1987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2146B-E909-4D3A-9A76-6EB713B4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 of antimatter in the proton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12E63-0D66-4877-A3BC-86DAAF942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7010400" cy="4525963"/>
              </a:xfrm>
            </p:spPr>
            <p:txBody>
              <a:bodyPr/>
              <a:lstStyle/>
              <a:p>
                <a:r>
                  <a:rPr lang="en-GB" dirty="0"/>
                  <a:t>Proton = u + u + 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     ⇒</m:t>
                    </m:r>
                  </m:oMath>
                </a14:m>
                <a:r>
                  <a:rPr lang="en-GB" dirty="0"/>
                  <a:t> Pauli blocking: gluon splitting produces </a:t>
                </a:r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 in preference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Comparison with </a:t>
                </a:r>
                <a:r>
                  <a:rPr lang="en-US" dirty="0" err="1"/>
                  <a:t>SeaQuest</a:t>
                </a:r>
                <a:r>
                  <a:rPr lang="en-US" dirty="0"/>
                  <a:t> data </a:t>
                </a:r>
              </a:p>
              <a:p>
                <a:pPr marL="800100" lvl="2" indent="0">
                  <a:buNone/>
                </a:pPr>
                <a:r>
                  <a:rPr lang="en-US" sz="1400" dirty="0"/>
                  <a:t>[J. Dove, et al., </a:t>
                </a:r>
                <a:r>
                  <a:rPr lang="en-US" sz="1400" i="1" dirty="0"/>
                  <a:t>The asymmetry of antimatter in the proton</a:t>
                </a:r>
                <a:r>
                  <a:rPr lang="en-US" sz="1400" dirty="0"/>
                  <a:t>, Nature 590 (7847) (2021) 561–565.]</a:t>
                </a:r>
              </a:p>
              <a:p>
                <a:r>
                  <a:rPr lang="en-US" sz="2000" dirty="0"/>
                  <a:t>Gottfried sum rule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/>
                  <a:t>Most recent result from global fits [CT18]: 0.110(80)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12E63-0D66-4877-A3BC-86DAAF942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7010400" cy="4525963"/>
              </a:xfrm>
              <a:blipFill>
                <a:blip r:embed="rId3"/>
                <a:stretch>
                  <a:fillRect l="-957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0058-09A2-4B7A-98F4-B0395212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D8E9-8A6F-4F42-8C01-EEBCF5D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447D-50D0-4A50-B50D-E22F6E55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440E2-AE62-4078-88FE-8C5EA1F1B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700" y="1343582"/>
            <a:ext cx="5067300" cy="3136403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0DAEF1E0-C7D3-4C1A-B9C7-08AA4CCB6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332285"/>
            <a:ext cx="4362450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FB04DE-D1DA-F06E-89AF-EB1F62EFD965}"/>
              </a:ext>
            </a:extLst>
          </p:cNvPr>
          <p:cNvSpPr txBox="1"/>
          <p:nvPr/>
        </p:nvSpPr>
        <p:spPr>
          <a:xfrm>
            <a:off x="4267200" y="5291475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71450" algn="l" rtl="0">
              <a:buFont typeface="Wingdings" panose="05000000000000000000" pitchFamily="2" charset="2"/>
              <a:buChar char="ü"/>
            </a:pP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Proton and pion distribution functions in counterpoint, </a:t>
            </a:r>
            <a:r>
              <a:rPr lang="en-AU" sz="12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Lu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陆亚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Lei Chang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常雷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Khépani Raya, Craig D. Roberts and José Rodríguez-Quintero,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NJU-INP 056/22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e-Print: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2203.00753 [hep-</a:t>
            </a:r>
            <a:r>
              <a:rPr lang="en-AU" sz="12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ph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]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8"/>
              </a:rPr>
              <a:t>Phys. Lett. B 830 (2022) 137130/1-7</a:t>
            </a:r>
            <a:endParaRPr lang="en-AU" sz="1200" u="none" strike="noStrike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pPr marL="361950" indent="-171450" algn="l" rtl="0">
              <a:buFont typeface="Wingdings" panose="05000000000000000000" pitchFamily="2" charset="2"/>
              <a:buChar char="ü"/>
            </a:pP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Parton distributions of light quarks and antiquarks in the proton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Lei Chang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常雷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Fei Gao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高飞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and Craig D. Roberts,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9"/>
              </a:rPr>
              <a:t>NJU-INP 055/22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e-Print: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2201.07870 [hep-</a:t>
            </a:r>
            <a:r>
              <a:rPr lang="en-AU" sz="12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ph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]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12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1"/>
              </a:rPr>
              <a:t>Phys. Lett. B 829 (2022) 137078/1-7 </a:t>
            </a:r>
            <a:endParaRPr lang="en-AU" sz="12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DDE2A-787B-4F28-6DD9-51177CCC1E6E}"/>
                  </a:ext>
                </a:extLst>
              </p:cNvPr>
              <p:cNvSpPr txBox="1"/>
              <p:nvPr/>
            </p:nvSpPr>
            <p:spPr>
              <a:xfrm>
                <a:off x="4747133" y="923110"/>
                <a:ext cx="405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GeV</m:t>
                    </m:r>
                    <m:r>
                      <a:rPr lang="en-AU" b="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↓</m:t>
                    </m:r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 &amp; </m:t>
                    </m:r>
                    <m:sSub>
                      <m:sSubPr>
                        <m:ctrlPr>
                          <a:rPr lang="en-AU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AU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sub>
                    </m:sSub>
                    <m:r>
                      <a:rPr lang="en-AU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↑</m:t>
                    </m:r>
                    <m:r>
                      <a:rPr lang="en-AU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</m:t>
                    </m:r>
                    <m:r>
                      <a:rPr lang="en-AU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8DDE2A-787B-4F28-6DD9-51177CCC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33" y="923110"/>
                <a:ext cx="4051852" cy="369332"/>
              </a:xfrm>
              <a:prstGeom prst="rect">
                <a:avLst/>
              </a:prstGeom>
              <a:blipFill>
                <a:blip r:embed="rId12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D1A1-792B-4242-A84F-8B4582A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Strong Interactions in the Standard Model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90E92-FC7A-4DD5-8FDF-A1AD1E62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4525963"/>
          </a:xfrm>
        </p:spPr>
        <p:txBody>
          <a:bodyPr/>
          <a:lstStyle/>
          <a:p>
            <a:r>
              <a:rPr lang="en-GB" dirty="0"/>
              <a:t>Only apparent scale in chromodynamics is mass of the quark field</a:t>
            </a:r>
          </a:p>
          <a:p>
            <a:r>
              <a:rPr lang="en-GB" dirty="0"/>
              <a:t>Quark mass is generated by Higgs boson.</a:t>
            </a:r>
          </a:p>
          <a:p>
            <a:r>
              <a:rPr lang="en-GB" dirty="0"/>
              <a:t>In connection with everyday matter, that mass is 1/250</a:t>
            </a:r>
            <a:r>
              <a:rPr lang="en-GB" baseline="30000" dirty="0"/>
              <a:t>th</a:t>
            </a:r>
            <a:r>
              <a:rPr lang="en-GB" dirty="0"/>
              <a:t> of the natural (empirical)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/>
              <a:t>viz</a:t>
            </a:r>
            <a:r>
              <a:rPr lang="en-GB" dirty="0"/>
              <a:t>. more-than two orders-of-magnitude smaller</a:t>
            </a:r>
          </a:p>
          <a:p>
            <a:pPr>
              <a:spcBef>
                <a:spcPts val="600"/>
              </a:spcBef>
            </a:pPr>
            <a:r>
              <a:rPr lang="en-GB" dirty="0"/>
              <a:t>Plainly, the Higgs-generated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rgbClr val="C00000"/>
                </a:solidFill>
              </a:rPr>
              <a:t>Nuclear physics mass-scale </a:t>
            </a:r>
            <a:r>
              <a:rPr lang="en-GB" dirty="0"/>
              <a:t>– 1 GeV – is an </a:t>
            </a:r>
            <a:r>
              <a:rPr lang="en-GB" i="1" dirty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No amount of staring at </a:t>
            </a:r>
            <a:r>
              <a:rPr lang="en-GB" sz="2200" i="1" dirty="0"/>
              <a:t>L</a:t>
            </a:r>
            <a:r>
              <a:rPr lang="en-GB" sz="2200" baseline="-25000" dirty="0"/>
              <a:t>QCD</a:t>
            </a:r>
            <a:r>
              <a:rPr lang="en-GB" sz="2200" dirty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/>
              <a:t>Contrast with quantum electrodynamics, </a:t>
            </a:r>
            <a:r>
              <a:rPr lang="en-GB" i="1" dirty="0"/>
              <a:t>e.g</a:t>
            </a:r>
            <a:r>
              <a:rPr lang="en-GB" dirty="0"/>
              <a:t>., spectrum of hydrogen levels measured in units of </a:t>
            </a:r>
            <a:r>
              <a:rPr lang="en-GB" i="1" dirty="0"/>
              <a:t>m</a:t>
            </a:r>
            <a:r>
              <a:rPr lang="en-GB" i="1" baseline="-25000" dirty="0"/>
              <a:t>e</a:t>
            </a:r>
            <a:r>
              <a:rPr lang="en-GB" dirty="0"/>
              <a:t>, which appears in </a:t>
            </a:r>
            <a:r>
              <a:rPr lang="en-GB" i="1" dirty="0"/>
              <a:t>L</a:t>
            </a:r>
            <a:r>
              <a:rPr lang="en-GB" baseline="-25000" dirty="0"/>
              <a:t>QED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9FE8-4E50-4A61-98D0-D163E4BE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E27B-6AC6-4B5E-8435-A8AA8C3A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D8E0-911A-4418-A5D5-E252B311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8F2E67-F4C1-4263-9A16-998700A4214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9800" y="1337008"/>
            <a:ext cx="152400" cy="56799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09A157B-686D-4DA1-AA2B-B88BA6A3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54985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C53E-774D-4608-AD5B-8B6F9235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2C9F-AD85-4E9B-9192-5FA72A20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Classical chromodynamics … non-Abelian local gauge theory </a:t>
            </a:r>
          </a:p>
          <a:p>
            <a:r>
              <a:rPr lang="en-GB" sz="2400" dirty="0"/>
              <a:t>Remove the current mass … there’s no energy scale left</a:t>
            </a:r>
          </a:p>
          <a:p>
            <a:r>
              <a:rPr lang="en-AU" sz="2400" i="1" dirty="0">
                <a:solidFill>
                  <a:srgbClr val="FF0000"/>
                </a:solidFill>
              </a:rPr>
              <a:t>No dynamics in a scale-invariant theory</a:t>
            </a:r>
            <a:r>
              <a:rPr lang="en-AU" sz="2400" dirty="0"/>
              <a:t>; only kinematics … the theory looks the same at all length-scales </a:t>
            </a:r>
            <a:r>
              <a:rPr lang="en-GB" sz="2400" dirty="0"/>
              <a:t>… there can be no clumps of anything … </a:t>
            </a:r>
            <a:r>
              <a:rPr lang="en-AU" sz="2400" i="1" dirty="0">
                <a:solidFill>
                  <a:srgbClr val="FF0000"/>
                </a:solidFill>
              </a:rPr>
              <a:t>hence bound-states are impossible</a:t>
            </a:r>
            <a:r>
              <a:rPr lang="en-AU" sz="2400" dirty="0"/>
              <a:t>.</a:t>
            </a:r>
          </a:p>
          <a:p>
            <a:r>
              <a:rPr lang="en-AU" sz="2400" dirty="0"/>
              <a:t> </a:t>
            </a:r>
            <a:r>
              <a:rPr lang="en-AU" sz="2800" i="1" dirty="0"/>
              <a:t>Our Universe can’t exist</a:t>
            </a:r>
            <a:endParaRPr lang="en-AU" sz="2400" i="1" dirty="0"/>
          </a:p>
          <a:p>
            <a:r>
              <a:rPr lang="en-AU" sz="2400" i="1" dirty="0">
                <a:solidFill>
                  <a:srgbClr val="FF0000"/>
                </a:solidFill>
              </a:rPr>
              <a:t>Higgs boson doesn’t solve this problem</a:t>
            </a:r>
            <a:r>
              <a:rPr lang="en-GB" sz="2400" dirty="0"/>
              <a:t> … </a:t>
            </a:r>
          </a:p>
          <a:p>
            <a:pPr lvl="1"/>
            <a:r>
              <a:rPr lang="en-GB" dirty="0"/>
              <a:t>normal matter is constituted from light-quarks </a:t>
            </a:r>
          </a:p>
          <a:p>
            <a:pPr lvl="1"/>
            <a:r>
              <a:rPr lang="en-GB" dirty="0"/>
              <a:t>the mass of protons and neutrons, the kernels of all visible matter, are 100-times larger than anything the Higgs can produce</a:t>
            </a:r>
          </a:p>
          <a:p>
            <a:r>
              <a:rPr lang="en-GB" sz="2400" dirty="0"/>
              <a:t> </a:t>
            </a:r>
            <a:r>
              <a:rPr lang="en-GB" sz="2800" i="1" dirty="0">
                <a:solidFill>
                  <a:srgbClr val="FF0000"/>
                </a:solidFill>
              </a:rPr>
              <a:t>Where did it all begin? … becomes … Where did it all come from?</a:t>
            </a:r>
            <a:endParaRPr lang="en-AU" sz="24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D6A-E73C-4244-818F-A8B2D4A7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0540-A8D1-48C6-960D-F2C22FEE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035E-8523-4653-B621-5E8E8951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307F6-6E4B-4B2D-98A2-2D31436C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0"/>
            <a:ext cx="6873240" cy="762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E21845-D5BE-4DDF-8A8E-18F810D233B7}"/>
              </a:ext>
            </a:extLst>
          </p:cNvPr>
          <p:cNvSpPr/>
          <p:nvPr/>
        </p:nvSpPr>
        <p:spPr bwMode="auto">
          <a:xfrm>
            <a:off x="3810000" y="198439"/>
            <a:ext cx="838200" cy="563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BAEF-E6D6-4194-A538-3CA6F65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3FCD-A201-4D86-B069-B329B90B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/>
          <a:lstStyle/>
          <a:p>
            <a:r>
              <a:rPr lang="en-AU" dirty="0"/>
              <a:t>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the </a:t>
            </a:r>
            <a:r>
              <a:rPr lang="en-AU" i="1" dirty="0">
                <a:solidFill>
                  <a:srgbClr val="BF0703"/>
                </a:solidFill>
              </a:rPr>
              <a:t>energy-momentum tensor 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0</a:t>
            </a:r>
            <a:r>
              <a:rPr lang="en-AU" dirty="0"/>
              <a:t> </a:t>
            </a:r>
            <a:endParaRPr lang="en-AU" i="1" dirty="0"/>
          </a:p>
          <a:p>
            <a:pPr>
              <a:spcBef>
                <a:spcPts val="1800"/>
              </a:spcBef>
            </a:pPr>
            <a:r>
              <a:rPr lang="en-GB" dirty="0"/>
              <a:t>Regularisation and renormalisation of (ultraviolet) divergences in </a:t>
            </a:r>
            <a:r>
              <a:rPr lang="en-GB" u="sng" dirty="0"/>
              <a:t>Quantum</a:t>
            </a:r>
            <a:r>
              <a:rPr lang="en-GB" dirty="0"/>
              <a:t> Chromodynamics introduces a mass-scale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… </a:t>
            </a:r>
            <a:r>
              <a:rPr lang="en-GB" sz="2200" i="1" dirty="0"/>
              <a:t>dimensional transmutation</a:t>
            </a:r>
            <a:r>
              <a:rPr lang="en-GB" sz="2200" dirty="0"/>
              <a:t>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	</a:t>
            </a:r>
            <a:r>
              <a:rPr lang="en-GB" sz="2200" dirty="0" err="1"/>
              <a:t>Lagrangian’s</a:t>
            </a:r>
            <a:r>
              <a:rPr lang="en-GB" sz="2200" dirty="0"/>
              <a:t> </a:t>
            </a:r>
            <a:r>
              <a:rPr lang="en-GB" sz="2200" i="1" dirty="0"/>
              <a:t>constants</a:t>
            </a:r>
            <a:r>
              <a:rPr lang="en-GB" sz="2200" dirty="0"/>
              <a:t> (couplings and masses) become dependent on a mass-scale, ζ</a:t>
            </a:r>
          </a:p>
          <a:p>
            <a:pPr>
              <a:spcBef>
                <a:spcPts val="1800"/>
              </a:spcBef>
            </a:pPr>
            <a:r>
              <a:rPr lang="en-GB" i="1" dirty="0"/>
              <a:t>α</a:t>
            </a:r>
            <a:r>
              <a:rPr lang="en-GB" dirty="0"/>
              <a:t> → </a:t>
            </a:r>
            <a:r>
              <a:rPr lang="en-GB" i="1" dirty="0"/>
              <a:t>α(ζ)</a:t>
            </a:r>
            <a:r>
              <a:rPr lang="en-GB" dirty="0"/>
              <a:t> in QCD’s (massless) </a:t>
            </a:r>
            <a:r>
              <a:rPr lang="en-GB" dirty="0" err="1"/>
              <a:t>Lagrangian</a:t>
            </a:r>
            <a:r>
              <a:rPr lang="en-GB" dirty="0"/>
              <a:t> density, </a:t>
            </a:r>
            <a:r>
              <a:rPr lang="en-GB" dirty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⇒ ∂</a:t>
            </a:r>
            <a:r>
              <a:rPr lang="en-GB" sz="2400" baseline="-25000" dirty="0" err="1"/>
              <a:t>μ</a:t>
            </a:r>
            <a:r>
              <a:rPr lang="en-GB" sz="2400" dirty="0" err="1">
                <a:latin typeface="AR BERKLEY" panose="02000000000000000000" pitchFamily="2" charset="0"/>
              </a:rPr>
              <a:t>D</a:t>
            </a:r>
            <a:r>
              <a:rPr lang="en-GB" sz="2400" baseline="-25000" dirty="0" err="1"/>
              <a:t>μ</a:t>
            </a:r>
            <a:r>
              <a:rPr lang="en-GB" sz="2400" dirty="0"/>
              <a:t> = </a:t>
            </a:r>
            <a:r>
              <a:rPr lang="en-GB" sz="2400" i="1" dirty="0" err="1"/>
              <a:t>δ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 err="1"/>
              <a:t>δσ</a:t>
            </a:r>
            <a:r>
              <a:rPr lang="en-GB" sz="2400" dirty="0"/>
              <a:t> = </a:t>
            </a:r>
            <a:r>
              <a:rPr lang="en-GB" sz="2400" i="1" dirty="0"/>
              <a:t>α</a:t>
            </a:r>
            <a:r>
              <a:rPr lang="en-GB" sz="2400" dirty="0"/>
              <a:t>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d</a:t>
            </a:r>
            <a:r>
              <a:rPr lang="en-GB" sz="2400" dirty="0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= 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¼G</a:t>
            </a:r>
            <a:r>
              <a:rPr lang="en-GB" sz="2400" i="1" baseline="-25000" dirty="0"/>
              <a:t>μν</a:t>
            </a:r>
            <a:r>
              <a:rPr lang="en-GB" sz="2400" i="1" dirty="0"/>
              <a:t>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= 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ρρ</a:t>
            </a:r>
            <a:r>
              <a:rPr lang="en-GB" sz="2400" dirty="0"/>
              <a:t> =: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endParaRPr lang="en-GB" sz="2200" i="1" baseline="-25000" dirty="0"/>
          </a:p>
          <a:p>
            <a:pPr marL="800100" lvl="2" indent="0">
              <a:spcBef>
                <a:spcPts val="3600"/>
              </a:spcBef>
              <a:buNone/>
            </a:pPr>
            <a:r>
              <a:rPr lang="en-GB" sz="2800" i="1" dirty="0">
                <a:solidFill>
                  <a:srgbClr val="FF0000"/>
                </a:solidFill>
              </a:rPr>
              <a:t>Quantisation of </a:t>
            </a:r>
            <a:r>
              <a:rPr lang="en-GB" sz="2800" i="1" dirty="0" err="1">
                <a:solidFill>
                  <a:srgbClr val="FF0000"/>
                </a:solidFill>
              </a:rPr>
              <a:t>renormalisable</a:t>
            </a:r>
            <a:r>
              <a:rPr lang="en-GB" sz="2800" i="1" dirty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0148-D3D3-4014-813E-0D167661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0E6E-A8A8-4232-BBDA-EF43A03B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0A5F-EA59-4182-991B-365972F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9415E-0B5C-4389-AACB-585AD55BD93C}"/>
              </a:ext>
            </a:extLst>
          </p:cNvPr>
          <p:cNvSpPr/>
          <p:nvPr/>
        </p:nvSpPr>
        <p:spPr bwMode="auto">
          <a:xfrm>
            <a:off x="5181600" y="4504691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F8F29-AF52-4957-914D-D73753810296}"/>
              </a:ext>
            </a:extLst>
          </p:cNvPr>
          <p:cNvSpPr/>
          <p:nvPr/>
        </p:nvSpPr>
        <p:spPr bwMode="auto">
          <a:xfrm>
            <a:off x="8382000" y="4504691"/>
            <a:ext cx="2362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i="1" dirty="0">
                <a:solidFill>
                  <a:srgbClr val="C00000"/>
                </a:solidFill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3A3556-248C-4C9C-ADE0-CF8B3D958CB7}"/>
              </a:ext>
            </a:extLst>
          </p:cNvPr>
          <p:cNvCxnSpPr/>
          <p:nvPr/>
        </p:nvCxnSpPr>
        <p:spPr bwMode="auto">
          <a:xfrm flipV="1">
            <a:off x="4267200" y="4977653"/>
            <a:ext cx="914400" cy="369333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894A1A-CE4A-4B89-BF71-E18BFC2001FB}"/>
              </a:ext>
            </a:extLst>
          </p:cNvPr>
          <p:cNvSpPr txBox="1"/>
          <p:nvPr/>
        </p:nvSpPr>
        <p:spPr>
          <a:xfrm>
            <a:off x="2646243" y="5200420"/>
            <a:ext cx="496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function … specifies how the coupling “runs”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63774-2113-57DD-DBB2-042F314E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71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173F-E40B-4990-89F4-9C35BEC0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A967-F9BF-4151-B593-B0C4F91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r>
              <a:rPr lang="en-GB" dirty="0"/>
              <a:t>Knowing that a trace anomaly exists does not deliver much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… Indicates only that a mass-scale must exist</a:t>
            </a:r>
          </a:p>
          <a:p>
            <a:r>
              <a:rPr lang="en-GB" dirty="0"/>
              <a:t>Key Question: Can one compute and/or understand the magnitude of that scale?</a:t>
            </a:r>
          </a:p>
          <a:p>
            <a:pPr>
              <a:spcAft>
                <a:spcPts val="2400"/>
              </a:spcAft>
            </a:pPr>
            <a:r>
              <a:rPr lang="en-GB" dirty="0"/>
              <a:t>One can certainly </a:t>
            </a:r>
            <a:r>
              <a:rPr lang="en-GB" i="1" dirty="0">
                <a:solidFill>
                  <a:srgbClr val="008000"/>
                </a:solidFill>
              </a:rPr>
              <a:t>measure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magnitude … consider proton: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… In QCD,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baseline="-25000" dirty="0"/>
              <a:t> </a:t>
            </a:r>
            <a:r>
              <a:rPr lang="en-GB" dirty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… so, from one perspective,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		</a:t>
            </a:r>
            <a:r>
              <a:rPr lang="en-GB" i="1" dirty="0" err="1"/>
              <a:t>m</a:t>
            </a:r>
            <a:r>
              <a:rPr lang="en-GB" i="1" baseline="-25000" dirty="0" err="1"/>
              <a:t>p</a:t>
            </a:r>
            <a:r>
              <a:rPr lang="en-GB" dirty="0"/>
              <a:t> is (somehow) completely generated by glue.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388B-DC5F-46A9-B111-F024B01A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Physics opportunities with proton beams at SIS100                                                (31)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B09-F311-43BB-A0BE-64A2B49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431 .. 23/06/21 09:50 .."On the Emergence of Mass"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E337-22CA-443B-AAA7-E2DCAC8D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50C15-1864-4EC9-BA37-21E50625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710"/>
            <a:ext cx="47244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3F3F4-142D-4A4F-A8AE-9E760EB2B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4419600" cy="41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543A79-E048-4935-9386-E1BE313A9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39811"/>
            <a:ext cx="7620000" cy="1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nature, night sky&#10;&#10;Description automatically generated">
            <a:extLst>
              <a:ext uri="{FF2B5EF4-FFF2-40B4-BE49-F238E27FC236}">
                <a16:creationId xmlns:a16="http://schemas.microsoft.com/office/drawing/2014/main" id="{8CE16D31-D8FA-4842-B2B8-55A9FBB9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4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007E2BE-D0CA-4AB3-A6BD-E72B4165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Physics opportunities with proton beams at SIS100                                                (31)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294E2-EE79-4BA5-A624-5995E465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431 .. 23/06/21 09:50 .."On the Emergence of Mass"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064C8EE-C2E8-49BE-B22B-7EF31441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C6EEE0D-E60F-9812-0F5B-AB2B97F7F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5010150" cy="39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22624</TotalTime>
  <Words>5672</Words>
  <Application>Microsoft Office PowerPoint</Application>
  <PresentationFormat>Widescreen</PresentationFormat>
  <Paragraphs>528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Adobe Hebrew</vt:lpstr>
      <vt:lpstr>Algerian</vt:lpstr>
      <vt:lpstr>-apple-system</vt:lpstr>
      <vt:lpstr>AR BERKLEY</vt:lpstr>
      <vt:lpstr>Arial</vt:lpstr>
      <vt:lpstr>Brush Script MT</vt:lpstr>
      <vt:lpstr>Calibri</vt:lpstr>
      <vt:lpstr>Cambria Math</vt:lpstr>
      <vt:lpstr>Freestyle Script</vt:lpstr>
      <vt:lpstr>French Script MT</vt:lpstr>
      <vt:lpstr>KaTeX_Main</vt:lpstr>
      <vt:lpstr>KaTeX_Math</vt:lpstr>
      <vt:lpstr>Lucida Calligraphy</vt:lpstr>
      <vt:lpstr>Lucida Handwriting</vt:lpstr>
      <vt:lpstr>Open Sans</vt:lpstr>
      <vt:lpstr>Times New Roman</vt:lpstr>
      <vt:lpstr>Trebuchet MS</vt:lpstr>
      <vt:lpstr>Wingdings</vt:lpstr>
      <vt:lpstr>blue_2007</vt:lpstr>
      <vt:lpstr> </vt:lpstr>
      <vt:lpstr>Emergence of Hadron Mass</vt:lpstr>
      <vt:lpstr>Emergence of Hadron Mass - Basic Questions</vt:lpstr>
      <vt:lpstr>Quantum Chromodynamics</vt:lpstr>
      <vt:lpstr>Strong Interactions in the Standard Model</vt:lpstr>
      <vt:lpstr>Whence Mass?</vt:lpstr>
      <vt:lpstr>Trace Anomaly</vt:lpstr>
      <vt:lpstr>Trace Anomaly</vt:lpstr>
      <vt:lpstr>PowerPoint Presentation</vt:lpstr>
      <vt:lpstr>Modern Understanding Grew Slowly from Ancient Origins</vt:lpstr>
      <vt:lpstr>Modern Understanding Grew Slowly from Ancient Origins</vt:lpstr>
      <vt:lpstr>QCD’s Running Coupling</vt:lpstr>
      <vt:lpstr>Process independent  effective charge = running coupling</vt:lpstr>
      <vt:lpstr>EHM Basics</vt:lpstr>
      <vt:lpstr>EHM Measurements: How does nucleon mass arise? </vt:lpstr>
      <vt:lpstr>EHM Measurements: How does nucleon mass arise?</vt:lpstr>
      <vt:lpstr>Faddeev Equation for Baryons</vt:lpstr>
      <vt:lpstr>Structure of Baryons</vt:lpstr>
      <vt:lpstr>Structure of Baryons</vt:lpstr>
      <vt:lpstr>Structure of Baryons</vt:lpstr>
      <vt:lpstr>Parton Distribution Functions</vt:lpstr>
      <vt:lpstr>Proton and pion distribution functions in counterpoint</vt:lpstr>
      <vt:lpstr>Proton and pion distribution functions in counterpoint</vt:lpstr>
      <vt:lpstr>Proton and pion distribution functions in counterpoint – glue and sea</vt:lpstr>
      <vt:lpstr>Diquarks &amp; Deep Inelastic Scattering</vt:lpstr>
      <vt:lpstr>Neutron/Proton structure function ratio</vt:lpstr>
      <vt:lpstr>“Intrinsic” Charm</vt:lpstr>
      <vt:lpstr>Polarised glue distribution functions at ζ=√3GeV</vt:lpstr>
      <vt:lpstr>Proton Spin</vt:lpstr>
      <vt:lpstr>Emergent Hadron Mass</vt:lpstr>
      <vt:lpstr>Emergent Hadron Mass</vt:lpstr>
      <vt:lpstr>PowerPoint Presentation</vt:lpstr>
      <vt:lpstr>PowerPoint Presentation</vt:lpstr>
      <vt:lpstr>On the other hand …</vt:lpstr>
      <vt:lpstr>Trace Anomaly</vt:lpstr>
      <vt:lpstr>Whence “1” and yet “0” ?</vt:lpstr>
      <vt:lpstr>Whence “1” and yet “0” ?</vt:lpstr>
      <vt:lpstr>All-orders evolution</vt:lpstr>
      <vt:lpstr>“Intrinsic” Charm</vt:lpstr>
      <vt:lpstr>PowerPoint Presentation</vt:lpstr>
      <vt:lpstr>Asymmetry of antimatter in the proton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939</cp:revision>
  <cp:lastPrinted>2020-11-23T07:46:17Z</cp:lastPrinted>
  <dcterms:created xsi:type="dcterms:W3CDTF">2020-11-23T03:31:27Z</dcterms:created>
  <dcterms:modified xsi:type="dcterms:W3CDTF">2023-06-20T19:34:26Z</dcterms:modified>
</cp:coreProperties>
</file>