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98" r:id="rId2"/>
    <p:sldId id="1364" r:id="rId3"/>
    <p:sldId id="1365" r:id="rId4"/>
    <p:sldId id="1366" r:id="rId5"/>
    <p:sldId id="1367" r:id="rId6"/>
    <p:sldId id="1381" r:id="rId7"/>
    <p:sldId id="1387" r:id="rId8"/>
    <p:sldId id="1383" r:id="rId9"/>
    <p:sldId id="1384" r:id="rId10"/>
    <p:sldId id="1371" r:id="rId11"/>
    <p:sldId id="1372" r:id="rId12"/>
    <p:sldId id="1373" r:id="rId13"/>
    <p:sldId id="1374" r:id="rId14"/>
    <p:sldId id="1375" r:id="rId15"/>
    <p:sldId id="1370" r:id="rId16"/>
    <p:sldId id="1385" r:id="rId17"/>
    <p:sldId id="1386" r:id="rId18"/>
    <p:sldId id="1380" r:id="rId19"/>
    <p:sldId id="1393" r:id="rId20"/>
    <p:sldId id="1388" r:id="rId21"/>
    <p:sldId id="1389" r:id="rId22"/>
    <p:sldId id="1390" r:id="rId23"/>
    <p:sldId id="1391" r:id="rId24"/>
    <p:sldId id="1392" r:id="rId25"/>
    <p:sldId id="1394" r:id="rId26"/>
    <p:sldId id="1362" r:id="rId27"/>
    <p:sldId id="1363" r:id="rId28"/>
  </p:sldIdLst>
  <p:sldSz cx="12192000" cy="6858000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0670940-E44C-4262-848F-D635E6E197A5}">
          <p14:sldIdLst>
            <p14:sldId id="298"/>
            <p14:sldId id="1364"/>
            <p14:sldId id="1365"/>
            <p14:sldId id="1366"/>
            <p14:sldId id="1367"/>
            <p14:sldId id="1381"/>
            <p14:sldId id="1387"/>
            <p14:sldId id="1383"/>
            <p14:sldId id="1384"/>
            <p14:sldId id="1371"/>
            <p14:sldId id="1372"/>
            <p14:sldId id="1373"/>
            <p14:sldId id="1374"/>
            <p14:sldId id="1375"/>
            <p14:sldId id="1370"/>
            <p14:sldId id="1385"/>
            <p14:sldId id="1386"/>
            <p14:sldId id="1380"/>
            <p14:sldId id="1393"/>
            <p14:sldId id="1388"/>
            <p14:sldId id="1389"/>
            <p14:sldId id="1390"/>
            <p14:sldId id="1391"/>
            <p14:sldId id="1392"/>
            <p14:sldId id="1394"/>
            <p14:sldId id="1362"/>
            <p14:sldId id="13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Stoehlker/Laptop" initials="" lastIdx="1" clrIdx="0"/>
  <p:cmAuthor id="2" name="Thomas St" initials="" lastIdx="1" clrIdx="1"/>
  <p:cmAuthor id="3" name="Thomas St" initials="TS" lastIdx="2" clrIdx="2">
    <p:extLst>
      <p:ext uri="{19B8F6BF-5375-455C-9EA6-DF929625EA0E}">
        <p15:presenceInfo xmlns:p15="http://schemas.microsoft.com/office/powerpoint/2012/main" userId="223fea8dafadce52" providerId="Windows Live"/>
      </p:ext>
    </p:extLst>
  </p:cmAuthor>
  <p:cmAuthor id="4" name="chahn" initials="c" lastIdx="16" clrIdx="3">
    <p:extLst>
      <p:ext uri="{19B8F6BF-5375-455C-9EA6-DF929625EA0E}">
        <p15:presenceInfo xmlns:p15="http://schemas.microsoft.com/office/powerpoint/2012/main" userId="chahn" providerId="None"/>
      </p:ext>
    </p:extLst>
  </p:cmAuthor>
  <p:cmAuthor id="5" name="Thomas St" initials="TS [2]" lastIdx="2" clrIdx="4">
    <p:extLst>
      <p:ext uri="{19B8F6BF-5375-455C-9EA6-DF929625EA0E}">
        <p15:presenceInfo xmlns:p15="http://schemas.microsoft.com/office/powerpoint/2012/main" userId="Thomas 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C3"/>
    <a:srgbClr val="DEDEDE"/>
    <a:srgbClr val="FFC000"/>
    <a:srgbClr val="4E31F9"/>
    <a:srgbClr val="BBE0E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5" autoAdjust="0"/>
    <p:restoredTop sz="94927" autoAdjust="0"/>
  </p:normalViewPr>
  <p:slideViewPr>
    <p:cSldViewPr showGuides="1">
      <p:cViewPr varScale="1">
        <p:scale>
          <a:sx n="109" d="100"/>
          <a:sy n="109" d="100"/>
        </p:scale>
        <p:origin x="438" y="96"/>
      </p:cViewPr>
      <p:guideLst>
        <p:guide orient="horz" pos="415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02"/>
    </p:cViewPr>
  </p:sorterViewPr>
  <p:notesViewPr>
    <p:cSldViewPr showGuides="1">
      <p:cViewPr varScale="1">
        <p:scale>
          <a:sx n="38" d="100"/>
          <a:sy n="38" d="100"/>
        </p:scale>
        <p:origin x="288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-Arbeitsblat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-Arbeitsblat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9-4222-86E4-FD052AABC49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9-4222-86E4-FD052AABC49B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9-4222-86E4-FD052AABC49B}"/>
              </c:ext>
            </c:extLst>
          </c:dPt>
          <c:dLbls>
            <c:dLbl>
              <c:idx val="1"/>
              <c:layout>
                <c:manualLayout>
                  <c:x val="6.2809930008748904E-2"/>
                  <c:y val="0.1257957859434237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59-4222-86E4-FD052AABC49B}"/>
                </c:ext>
              </c:extLst>
            </c:dLbl>
            <c:dLbl>
              <c:idx val="2"/>
              <c:layout>
                <c:manualLayout>
                  <c:x val="2.7819116360454994E-2"/>
                  <c:y val="9.08942111402741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759-4222-86E4-FD052AABC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'RRB12'!$A$66:$A$68</c:f>
              <c:strCache>
                <c:ptCount val="3"/>
                <c:pt idx="0">
                  <c:v>Secured</c:v>
                </c:pt>
                <c:pt idx="1">
                  <c:v>EoI</c:v>
                </c:pt>
                <c:pt idx="2">
                  <c:v>TbA</c:v>
                </c:pt>
              </c:strCache>
            </c:strRef>
          </c:cat>
          <c:val>
            <c:numRef>
              <c:f>'RRB12'!$B$66:$B$68</c:f>
              <c:numCache>
                <c:formatCode>General</c:formatCode>
                <c:ptCount val="3"/>
                <c:pt idx="0">
                  <c:v>89.2</c:v>
                </c:pt>
                <c:pt idx="1">
                  <c:v>5.8</c:v>
                </c:pt>
                <c:pt idx="2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59-4222-86E4-FD052AABC49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5931584282657452"/>
          <c:y val="0.22365721071745845"/>
          <c:w val="0.2880256399451242"/>
          <c:h val="0.60265681026268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89-4D44-B83A-26EEF209E5B8}"/>
              </c:ext>
            </c:extLst>
          </c:dPt>
          <c:dPt>
            <c:idx val="1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89-4D44-B83A-26EEF209E5B8}"/>
              </c:ext>
            </c:extLst>
          </c:dPt>
          <c:dPt>
            <c:idx val="2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89-4D44-B83A-26EEF209E5B8}"/>
              </c:ext>
            </c:extLst>
          </c:dPt>
          <c:dPt>
            <c:idx val="3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89-4D44-B83A-26EEF209E5B8}"/>
              </c:ext>
            </c:extLst>
          </c:dPt>
          <c:dPt>
            <c:idx val="4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89-4D44-B83A-26EEF209E5B8}"/>
              </c:ext>
            </c:extLst>
          </c:dPt>
          <c:cat>
            <c:strRef>
              <c:f>'RRB12'!$A$50:$A$54</c:f>
              <c:strCache>
                <c:ptCount val="5"/>
                <c:pt idx="0">
                  <c:v>SPARC Laser Experiments</c:v>
                </c:pt>
                <c:pt idx="1">
                  <c:v>SPARC at APPA-cave</c:v>
                </c:pt>
                <c:pt idx="2">
                  <c:v>SPARC at  HESR</c:v>
                </c:pt>
                <c:pt idx="3">
                  <c:v>SPARC at CRYRING</c:v>
                </c:pt>
                <c:pt idx="4">
                  <c:v>CRYRING Installation</c:v>
                </c:pt>
              </c:strCache>
            </c:strRef>
          </c:cat>
          <c:val>
            <c:numRef>
              <c:f>'RRB12'!$B$50:$B$54</c:f>
              <c:numCache>
                <c:formatCode>General</c:formatCode>
                <c:ptCount val="5"/>
                <c:pt idx="0">
                  <c:v>8.3699999999999992</c:v>
                </c:pt>
                <c:pt idx="1">
                  <c:v>83.87</c:v>
                </c:pt>
                <c:pt idx="2">
                  <c:v>83.04</c:v>
                </c:pt>
                <c:pt idx="3">
                  <c:v>97.03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289-4D44-B83A-26EEF209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38346368"/>
        <c:axId val="338353256"/>
      </c:barChart>
      <c:catAx>
        <c:axId val="33834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8353256"/>
        <c:crossesAt val="0"/>
        <c:auto val="1"/>
        <c:lblAlgn val="ctr"/>
        <c:lblOffset val="100"/>
        <c:noMultiLvlLbl val="0"/>
      </c:catAx>
      <c:valAx>
        <c:axId val="3383532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38346368"/>
        <c:crosses val="autoZero"/>
        <c:crossBetween val="between"/>
        <c:majorUnit val="20"/>
      </c:val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showDLblsOverMax val="0"/>
  </c:chart>
  <c:spPr>
    <a:noFill/>
    <a:ln cmpd="sng">
      <a:solidFill>
        <a:srgbClr val="000000"/>
      </a:solidFill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79-4020-AD3B-8AD0A4AAFAF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79-4020-AD3B-8AD0A4AAFA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79-4020-AD3B-8AD0A4AAFAF9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79-4020-AD3B-8AD0A4AAFAF9}"/>
              </c:ext>
            </c:extLst>
          </c:dPt>
          <c:dLbls>
            <c:dLbl>
              <c:idx val="0"/>
              <c:layout>
                <c:manualLayout>
                  <c:x val="-0.12217519685039364"/>
                  <c:y val="-0.1756685622630504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779-4020-AD3B-8AD0A4AAF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'RRB12'!$A$100:$A$103</c:f>
              <c:strCache>
                <c:ptCount val="4"/>
                <c:pt idx="0">
                  <c:v>Secured</c:v>
                </c:pt>
                <c:pt idx="1">
                  <c:v>EoI</c:v>
                </c:pt>
                <c:pt idx="2">
                  <c:v>EoI-VF</c:v>
                </c:pt>
                <c:pt idx="3">
                  <c:v>TbA</c:v>
                </c:pt>
              </c:strCache>
            </c:strRef>
          </c:cat>
          <c:val>
            <c:numRef>
              <c:f>'RRB12'!$B$100:$B$103</c:f>
              <c:numCache>
                <c:formatCode>0.00</c:formatCode>
                <c:ptCount val="4"/>
                <c:pt idx="0">
                  <c:v>0.75280801921389839</c:v>
                </c:pt>
                <c:pt idx="1">
                  <c:v>8.8447212115110811E-3</c:v>
                </c:pt>
                <c:pt idx="2">
                  <c:v>4.9544820444968572E-2</c:v>
                </c:pt>
                <c:pt idx="3">
                  <c:v>0.18880243912962189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79-4020-AD3B-8AD0A4AAF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0238404778586052"/>
          <c:y val="0.20964549804262722"/>
          <c:w val="0.26219078665046214"/>
          <c:h val="0.605818735418561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89-4409-8C70-BB2AFC8AFE5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89-4409-8C70-BB2AFC8AFE5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89-4409-8C70-BB2AFC8AFE5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89-4409-8C70-BB2AFC8AFE5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89-4409-8C70-BB2AFC8AFE5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189-4409-8C70-BB2AFC8AFE5A}"/>
              </c:ext>
            </c:extLst>
          </c:dPt>
          <c:dLbls>
            <c:dLbl>
              <c:idx val="1"/>
              <c:layout>
                <c:manualLayout>
                  <c:x val="7.5781277340332465E-2"/>
                  <c:y val="-0.1083016185476816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189-4409-8C70-BB2AFC8AFE5A}"/>
                </c:ext>
              </c:extLst>
            </c:dLbl>
            <c:dLbl>
              <c:idx val="3"/>
              <c:layout>
                <c:manualLayout>
                  <c:x val="0.10554221347331581"/>
                  <c:y val="-3.4629994167395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189-4409-8C70-BB2AFC8AFE5A}"/>
                </c:ext>
              </c:extLst>
            </c:dLbl>
            <c:dLbl>
              <c:idx val="5"/>
              <c:layout>
                <c:manualLayout>
                  <c:x val="3.0735783027121558E-2"/>
                  <c:y val="0.157420166229221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189-4409-8C70-BB2AFC8AFE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'C-funding-2023'!$A$52:$A$57</c:f>
              <c:strCache>
                <c:ptCount val="6"/>
                <c:pt idx="0">
                  <c:v>Germany</c:v>
                </c:pt>
                <c:pt idx="1">
                  <c:v>Japan</c:v>
                </c:pt>
                <c:pt idx="2">
                  <c:v>Poland</c:v>
                </c:pt>
                <c:pt idx="3">
                  <c:v>Romania</c:v>
                </c:pt>
                <c:pt idx="4">
                  <c:v>Sweden</c:v>
                </c:pt>
                <c:pt idx="5">
                  <c:v>UK</c:v>
                </c:pt>
              </c:strCache>
            </c:strRef>
          </c:cat>
          <c:val>
            <c:numRef>
              <c:f>'C-funding-2023'!$B$52:$B$57</c:f>
              <c:numCache>
                <c:formatCode>0.00</c:formatCode>
                <c:ptCount val="6"/>
                <c:pt idx="0">
                  <c:v>0.59857324658098976</c:v>
                </c:pt>
                <c:pt idx="1">
                  <c:v>2.3570109874352492E-2</c:v>
                </c:pt>
                <c:pt idx="2">
                  <c:v>7.1696151709057007E-2</c:v>
                </c:pt>
                <c:pt idx="3">
                  <c:v>3.8088580595436537E-2</c:v>
                </c:pt>
                <c:pt idx="4">
                  <c:v>0.22405047409080317</c:v>
                </c:pt>
                <c:pt idx="5">
                  <c:v>3.8447061353981821E-2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89-4409-8C70-BB2AFC8AFE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979418197725275"/>
          <c:y val="0.16953448527267426"/>
          <c:w val="0.21798359580052493"/>
          <c:h val="0.67019028871391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49-4AAC-8012-8E3E81C04E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9-4AAC-8012-8E3E81C04E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49-4AAC-8012-8E3E81C04E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49-4AAC-8012-8E3E81C04E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49-4AAC-8012-8E3E81C04E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949-4AAC-8012-8E3E81C04E9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949-4AAC-8012-8E3E81C04E9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949-4AAC-8012-8E3E81C04E9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949-4AAC-8012-8E3E81C04E9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949-4AAC-8012-8E3E81C04E9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949-4AAC-8012-8E3E81C04E9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949-4AAC-8012-8E3E81C04E9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949-4AAC-8012-8E3E81C04E9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949-4AAC-8012-8E3E81C04E9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949-4AAC-8012-8E3E81C04E9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949-4AAC-8012-8E3E81C04E9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949-4AAC-8012-8E3E81C04E9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949-4AAC-8012-8E3E81C04E9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949-4AAC-8012-8E3E81C04E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Mitglieder_23!$A$69:$A$87</c:f>
              <c:strCache>
                <c:ptCount val="19"/>
                <c:pt idx="0">
                  <c:v>Austria</c:v>
                </c:pt>
                <c:pt idx="1">
                  <c:v>Canada</c:v>
                </c:pt>
                <c:pt idx="2">
                  <c:v>China</c:v>
                </c:pt>
                <c:pt idx="3">
                  <c:v>France</c:v>
                </c:pt>
                <c:pt idx="4">
                  <c:v>Germany</c:v>
                </c:pt>
                <c:pt idx="5">
                  <c:v>Greece</c:v>
                </c:pt>
                <c:pt idx="6">
                  <c:v>Hungary</c:v>
                </c:pt>
                <c:pt idx="7">
                  <c:v>India</c:v>
                </c:pt>
                <c:pt idx="8">
                  <c:v>Japan</c:v>
                </c:pt>
                <c:pt idx="9">
                  <c:v>Netherlands (the)</c:v>
                </c:pt>
                <c:pt idx="10">
                  <c:v>Poland</c:v>
                </c:pt>
                <c:pt idx="11">
                  <c:v>Portugal</c:v>
                </c:pt>
                <c:pt idx="12">
                  <c:v>Romania</c:v>
                </c:pt>
                <c:pt idx="13">
                  <c:v>Spain</c:v>
                </c:pt>
                <c:pt idx="14">
                  <c:v>Sweden</c:v>
                </c:pt>
                <c:pt idx="15">
                  <c:v>Ukraine</c:v>
                </c:pt>
                <c:pt idx="16">
                  <c:v>United Kingdom</c:v>
                </c:pt>
                <c:pt idx="17">
                  <c:v>USA</c:v>
                </c:pt>
                <c:pt idx="18">
                  <c:v>Others</c:v>
                </c:pt>
              </c:strCache>
            </c:strRef>
          </c:cat>
          <c:val>
            <c:numRef>
              <c:f>Mitglieder_23!$B$69:$B$87</c:f>
              <c:numCache>
                <c:formatCode>General</c:formatCode>
                <c:ptCount val="19"/>
                <c:pt idx="0">
                  <c:v>4</c:v>
                </c:pt>
                <c:pt idx="1">
                  <c:v>4</c:v>
                </c:pt>
                <c:pt idx="2">
                  <c:v>32</c:v>
                </c:pt>
                <c:pt idx="3">
                  <c:v>27</c:v>
                </c:pt>
                <c:pt idx="4">
                  <c:v>183</c:v>
                </c:pt>
                <c:pt idx="5">
                  <c:v>4</c:v>
                </c:pt>
                <c:pt idx="6">
                  <c:v>4</c:v>
                </c:pt>
                <c:pt idx="7">
                  <c:v>20</c:v>
                </c:pt>
                <c:pt idx="8">
                  <c:v>10</c:v>
                </c:pt>
                <c:pt idx="9">
                  <c:v>4</c:v>
                </c:pt>
                <c:pt idx="10">
                  <c:v>7</c:v>
                </c:pt>
                <c:pt idx="11">
                  <c:v>17</c:v>
                </c:pt>
                <c:pt idx="12">
                  <c:v>13</c:v>
                </c:pt>
                <c:pt idx="13">
                  <c:v>10</c:v>
                </c:pt>
                <c:pt idx="14">
                  <c:v>9</c:v>
                </c:pt>
                <c:pt idx="15">
                  <c:v>5</c:v>
                </c:pt>
                <c:pt idx="16">
                  <c:v>16</c:v>
                </c:pt>
                <c:pt idx="17">
                  <c:v>24</c:v>
                </c:pt>
                <c:pt idx="1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8949-4AAC-8012-8E3E81C04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0A0BE52-68C3-4335-9910-6AF47177E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1D7E9C8-99B0-407A-8C20-597707F43C3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8D0F7C45-0674-487D-B582-4563F8FAE4D2}" type="datetimeFigureOut">
              <a:rPr lang="en-US"/>
              <a:pPr>
                <a:defRPr/>
              </a:pPr>
              <a:t>6/5/2023</a:t>
            </a:fld>
            <a:endParaRPr lang="en-US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CB95A1C0-7973-4932-9A35-747A28CF3F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B138C96-07D6-49C6-98E8-B2660EAD8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64" y="4715406"/>
            <a:ext cx="5438748" cy="4467471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56076B-9675-4064-8C39-D3CC5CAC1A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3DD223-4D53-4BE5-A24D-385695803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85F9AE59-7CF7-44C2-94C6-E9B28A0B3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9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6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51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03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55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9AE59-7CF7-44C2-94C6-E9B28A0B34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5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8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-49213" y="6607175"/>
            <a:ext cx="5857876" cy="250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22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-49213" y="6607175"/>
            <a:ext cx="5857876" cy="2508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94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0608501" y="6597353"/>
            <a:ext cx="153246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8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5" y="6492876"/>
            <a:ext cx="28448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11089218" y="6607176"/>
            <a:ext cx="971549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1200" smtClean="0"/>
              <a:pPr>
                <a:defRPr/>
              </a:pPr>
              <a:t>‹#›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14355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9510" y="223434"/>
            <a:ext cx="7963660" cy="717423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-49213" y="6607175"/>
            <a:ext cx="5857876" cy="2508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6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309510" y="223434"/>
            <a:ext cx="7963661" cy="717423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23518" y="1473201"/>
            <a:ext cx="7027151" cy="4555068"/>
          </a:xfrm>
          <a:prstGeom prst="rect">
            <a:avLst/>
          </a:prstGeom>
        </p:spPr>
        <p:txBody>
          <a:bodyPr>
            <a:normAutofit/>
          </a:bodyPr>
          <a:lstStyle>
            <a:lvl1pPr marL="337534" indent="-337534">
              <a:spcBef>
                <a:spcPts val="500"/>
              </a:spcBef>
              <a:defRPr sz="2100"/>
            </a:lvl1pPr>
            <a:lvl2pPr marL="492908" indent="-321461">
              <a:spcBef>
                <a:spcPts val="500"/>
              </a:spcBef>
              <a:defRPr sz="2100"/>
            </a:lvl2pPr>
            <a:lvl3pPr marL="642921" indent="-300030">
              <a:spcBef>
                <a:spcPts val="500"/>
              </a:spcBef>
              <a:defRPr sz="2100"/>
            </a:lvl3pPr>
            <a:lvl4pPr marL="841643" indent="-327305">
              <a:spcBef>
                <a:spcPts val="500"/>
              </a:spcBef>
              <a:defRPr sz="2100"/>
            </a:lvl4pPr>
            <a:lvl5pPr marL="1045818" indent="-360035">
              <a:spcBef>
                <a:spcPts val="500"/>
              </a:spcBef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0861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BDF7C3-CA9F-4C41-8BEA-D39AE77A0F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360" y="1047"/>
            <a:ext cx="954628" cy="954628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82548" y="189491"/>
            <a:ext cx="902578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125538"/>
            <a:ext cx="114744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88688" y="6607175"/>
            <a:ext cx="9715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25"/>
            <a:ext cx="12192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1" y="412902"/>
            <a:ext cx="1386012" cy="4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6" descr="GSI_Logo_rgb.png">
            <a:extLst>
              <a:ext uri="{FF2B5EF4-FFF2-40B4-BE49-F238E27FC236}">
                <a16:creationId xmlns:a16="http://schemas.microsoft.com/office/drawing/2014/main" id="{A271A32C-D3C9-46EC-9A0F-98442A4F6A9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27" y="225487"/>
            <a:ext cx="1189916" cy="297479"/>
          </a:xfrm>
          <a:prstGeom prst="rect">
            <a:avLst/>
          </a:prstGeom>
        </p:spPr>
      </p:pic>
      <p:pic>
        <p:nvPicPr>
          <p:cNvPr id="10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2" y="52233"/>
            <a:ext cx="883281" cy="426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18" r:id="rId4"/>
    <p:sldLayoutId id="2147483723" r:id="rId5"/>
    <p:sldLayoutId id="2147483724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em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68556" y="1219202"/>
            <a:ext cx="1081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Storage &amp; Trapping of Cooled Highly Charged, Heavy Ions, and Exotic Nuclei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13899" y="5373216"/>
            <a:ext cx="12191999" cy="990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/>
          <a:lstStyle>
            <a:lvl1pPr marL="85725" indent="-857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marL="0" indent="0" algn="ctr">
              <a:buNone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sz="2400" dirty="0"/>
              <a:t>Alexandre </a:t>
            </a:r>
            <a:r>
              <a:rPr lang="en-US" sz="2400" dirty="0" smtClean="0"/>
              <a:t>Gumberidze</a:t>
            </a:r>
          </a:p>
          <a:p>
            <a:pPr marL="0" indent="0" algn="ctr">
              <a:buNone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n-US" sz="2400" dirty="0" smtClean="0">
                <a:latin typeface="+mn-lt"/>
              </a:rPr>
              <a:t>GSI Darmstadt</a:t>
            </a:r>
            <a:endParaRPr lang="en-US" sz="2400" dirty="0">
              <a:latin typeface="+mn-lt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2927648" y="-130835"/>
            <a:ext cx="567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ctr"/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APPA Collaborations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cs typeface="Arial" panose="020B0604020202020204" pitchFamily="34" charset="0"/>
              </a:rPr>
              <a:t>SPARC Progress Report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62D565F-B3F7-41B5-9FB8-AA73AF1F8E24}"/>
              </a:ext>
            </a:extLst>
          </p:cNvPr>
          <p:cNvSpPr txBox="1"/>
          <p:nvPr/>
        </p:nvSpPr>
        <p:spPr>
          <a:xfrm>
            <a:off x="3526509" y="4396882"/>
            <a:ext cx="5059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RRB </a:t>
            </a:r>
            <a:r>
              <a:rPr lang="en-US" sz="2800" dirty="0" smtClean="0"/>
              <a:t>12, June 05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/>
              <a:t>&amp; </a:t>
            </a:r>
            <a:r>
              <a:rPr lang="en-US" sz="2800" dirty="0" smtClean="0"/>
              <a:t>06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2023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D2BAB9B-13BE-49A6-9C88-6F8FB00E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50" y="2207415"/>
            <a:ext cx="3916929" cy="189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" name="Picture 3" descr="IMG_0760">
            <a:extLst>
              <a:ext uri="{FF2B5EF4-FFF2-40B4-BE49-F238E27FC236}">
                <a16:creationId xmlns:a16="http://schemas.microsoft.com/office/drawing/2014/main" id="{1C7D0A04-83B7-475E-A65D-1E60C89C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2" y="2243709"/>
            <a:ext cx="2476271" cy="182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BE34350-2EA8-475B-A9E8-54AFFD69B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7" t="5900" r="8102" b="11151"/>
          <a:stretch/>
        </p:blipFill>
        <p:spPr>
          <a:xfrm>
            <a:off x="6444762" y="2230049"/>
            <a:ext cx="2714590" cy="18329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61585" y="2222147"/>
            <a:ext cx="2878818" cy="1848691"/>
            <a:chOff x="8904312" y="2229162"/>
            <a:chExt cx="2881785" cy="18227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312" y="2229162"/>
              <a:ext cx="2881785" cy="182274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1064552" y="2492896"/>
              <a:ext cx="180020" cy="1692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9714402" y="3083333"/>
              <a:ext cx="180020" cy="17127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330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272" y="5920331"/>
            <a:ext cx="920576" cy="926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878" y="5840836"/>
            <a:ext cx="1358641" cy="10171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C3A428-B988-4440-963F-2CBD824E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630" y="221820"/>
            <a:ext cx="6264291" cy="490538"/>
          </a:xfrm>
        </p:spPr>
        <p:txBody>
          <a:bodyPr/>
          <a:lstStyle/>
          <a:p>
            <a:r>
              <a:rPr lang="en-US" b="1" dirty="0" smtClean="0">
                <a:solidFill>
                  <a:srgbClr val="00599D"/>
                </a:solidFill>
              </a:rPr>
              <a:t>CRYRING@ESR: Internal Jet Target</a:t>
            </a:r>
            <a:endParaRPr lang="en-US" b="1" dirty="0">
              <a:solidFill>
                <a:srgbClr val="00599D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40704" y="111307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endParaRPr lang="de-DE" dirty="0"/>
          </a:p>
          <a:p>
            <a:r>
              <a:rPr lang="en-GB" dirty="0"/>
              <a:t> </a:t>
            </a:r>
            <a:endParaRPr lang="de-DE" dirty="0"/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6707" y="908720"/>
            <a:ext cx="6425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Commissioning with beam was done  in spring 2022.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GB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beam test performed with the internal jet target </a:t>
            </a: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May 2022 showed </a:t>
            </a:r>
            <a:r>
              <a:rPr lang="en-GB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that the target is fully </a:t>
            </a: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operational.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Further optimization work, with different gases is requested (He, H</a:t>
            </a:r>
            <a:r>
              <a:rPr lang="en-GB" baseline="-25000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Gas distribution system for H</a:t>
            </a:r>
            <a:r>
              <a:rPr lang="en-GB" baseline="-25000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will be finished in 2023.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 upgrade of the pumping system for the target sump is in work.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The target control system must be completed and tested before the beam time in 2024.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To </a:t>
            </a:r>
            <a:r>
              <a:rPr lang="en-GB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be able to accommodate new setups close to the target, some rearrangement /reinstallation </a:t>
            </a:r>
            <a:r>
              <a:rPr lang="en-GB" dirty="0" smtClean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work is ongoing.</a:t>
            </a:r>
            <a:endParaRPr lang="de-DE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2091" y="1676807"/>
            <a:ext cx="4992554" cy="374441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292244" y="2648137"/>
            <a:ext cx="2232248" cy="720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423559" y="2089563"/>
            <a:ext cx="0" cy="22322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50847" y="208956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ion beam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0276" y="334369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gas jet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272" y="6065998"/>
            <a:ext cx="724976" cy="7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47728" y="227856"/>
            <a:ext cx="6308472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CRYRING@ESR: CARME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998" y="1103103"/>
            <a:ext cx="3618401" cy="482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344" y="1412776"/>
            <a:ext cx="540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successful commissioning of CARME </a:t>
            </a:r>
            <a:br>
              <a:rPr lang="en-GB" dirty="0" smtClean="0"/>
            </a:br>
            <a:r>
              <a:rPr lang="en-GB" dirty="0" smtClean="0"/>
              <a:t>in 2022</a:t>
            </a:r>
            <a:r>
              <a:rPr lang="en-GB" dirty="0"/>
              <a:t>, </a:t>
            </a:r>
            <a:r>
              <a:rPr lang="en-GB" dirty="0" smtClean="0"/>
              <a:t>some maintenance work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servicing CARME, a dolly was built and installed at CRYRING.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Installation of all the  DSSSD detectors (in 2022 only one out of four was installed and was tested with beam).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</a:t>
            </a:r>
            <a:r>
              <a:rPr lang="en-GB" dirty="0" smtClean="0"/>
              <a:t>acking (low temperature) system: testing after  repair and reinstallation.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Preparation for a possible beam time in November-December 2023 with local source  </a:t>
            </a:r>
            <a:r>
              <a:rPr lang="en-GB" baseline="30000" dirty="0" smtClean="0"/>
              <a:t>16</a:t>
            </a:r>
            <a:r>
              <a:rPr lang="en-GB" dirty="0" smtClean="0"/>
              <a:t>O-beam  @1MeV/u on He target (approved proposal).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1196752"/>
            <a:ext cx="735379" cy="742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735" y="1955805"/>
            <a:ext cx="2190263" cy="500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r="14076"/>
          <a:stretch/>
        </p:blipFill>
        <p:spPr>
          <a:xfrm>
            <a:off x="5447790" y="4005064"/>
            <a:ext cx="2830309" cy="25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A428-B988-4440-963F-2CBD824E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450" y="256988"/>
            <a:ext cx="5774886" cy="4905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599D"/>
                </a:solidFill>
              </a:rPr>
              <a:t>CRYRING@ESR: Electron </a:t>
            </a:r>
            <a:r>
              <a:rPr lang="en-US" b="1" dirty="0">
                <a:solidFill>
                  <a:srgbClr val="00599D"/>
                </a:solidFill>
              </a:rPr>
              <a:t>T</a:t>
            </a:r>
            <a:r>
              <a:rPr lang="en-US" b="1" dirty="0" smtClean="0">
                <a:solidFill>
                  <a:srgbClr val="00599D"/>
                </a:solidFill>
              </a:rPr>
              <a:t>arget</a:t>
            </a:r>
            <a:endParaRPr lang="en-US" b="1" dirty="0">
              <a:solidFill>
                <a:srgbClr val="00599D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5" y="1058617"/>
            <a:ext cx="48605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</a:t>
            </a:r>
            <a:r>
              <a:rPr lang="en-GB" sz="1600" dirty="0" smtClean="0"/>
              <a:t>transversal electron target is  a </a:t>
            </a:r>
            <a:r>
              <a:rPr lang="en-GB" sz="1600" dirty="0"/>
              <a:t>major setup for </a:t>
            </a:r>
            <a:r>
              <a:rPr lang="en-GB" sz="1600" dirty="0" smtClean="0"/>
              <a:t>CRYRING.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</a:t>
            </a:r>
            <a:r>
              <a:rPr lang="en-GB" sz="1600" dirty="0" smtClean="0"/>
              <a:t>he e-target </a:t>
            </a:r>
            <a:r>
              <a:rPr lang="en-GB" sz="1600" dirty="0"/>
              <a:t>interaction chamber </a:t>
            </a:r>
            <a:r>
              <a:rPr lang="en-GB" sz="1600" dirty="0" smtClean="0"/>
              <a:t>installed in ring and vacuum tested in  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All target components are available, and were tested off-line.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Components transported to GSI in March 2023.</a:t>
            </a:r>
          </a:p>
          <a:p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Conditioning </a:t>
            </a:r>
            <a:r>
              <a:rPr lang="en-GB" sz="1600" dirty="0"/>
              <a:t>of cathode </a:t>
            </a:r>
            <a:r>
              <a:rPr lang="en-GB" sz="1600" dirty="0" smtClean="0"/>
              <a:t>ongoing</a:t>
            </a:r>
            <a:r>
              <a:rPr lang="de-DE" sz="1600" dirty="0" smtClean="0"/>
              <a:t>: </a:t>
            </a:r>
            <a:r>
              <a:rPr lang="en-GB" sz="1600" dirty="0" smtClean="0"/>
              <a:t>the gun already </a:t>
            </a:r>
            <a:r>
              <a:rPr lang="en-GB" sz="1600" dirty="0"/>
              <a:t>delivers 35mA electron current at 140 V extraction voltage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Gun installation into CRYRING </a:t>
            </a:r>
            <a:r>
              <a:rPr lang="en-GB" sz="1600" dirty="0"/>
              <a:t>YR09 </a:t>
            </a:r>
            <a:r>
              <a:rPr lang="en-GB" sz="1600" dirty="0" smtClean="0"/>
              <a:t>scheduled for </a:t>
            </a:r>
            <a:r>
              <a:rPr lang="en-GB" sz="1600" dirty="0"/>
              <a:t>beginning of July 2023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</a:t>
            </a:r>
            <a:r>
              <a:rPr lang="en-GB" sz="1600" dirty="0" smtClean="0"/>
              <a:t>he </a:t>
            </a:r>
            <a:r>
              <a:rPr lang="en-GB" sz="1600" dirty="0"/>
              <a:t>gun control system is presently being </a:t>
            </a:r>
            <a:r>
              <a:rPr lang="en-GB" sz="1600" dirty="0" smtClean="0"/>
              <a:t>programmed</a:t>
            </a:r>
            <a:r>
              <a:rPr lang="en-GB" sz="1600" dirty="0"/>
              <a:t>.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Commissioning </a:t>
            </a:r>
            <a:r>
              <a:rPr lang="en-GB" sz="1600" dirty="0"/>
              <a:t>with beam and first experiments in CRYRING </a:t>
            </a:r>
            <a:r>
              <a:rPr lang="en-GB" sz="1600" dirty="0" smtClean="0"/>
              <a:t>to start in </a:t>
            </a:r>
            <a:r>
              <a:rPr lang="en-GB" sz="1600" dirty="0"/>
              <a:t>2024</a:t>
            </a:r>
            <a:r>
              <a:rPr lang="en-GB" sz="1600" dirty="0" smtClean="0"/>
              <a:t>.</a:t>
            </a:r>
            <a:endParaRPr lang="de-DE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124744"/>
            <a:ext cx="48768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275" y="2420395"/>
            <a:ext cx="2914141" cy="4072481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84" y="4096142"/>
            <a:ext cx="1575496" cy="2507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16" y="5425266"/>
            <a:ext cx="163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C000"/>
                </a:solidFill>
              </a:rPr>
              <a:t>Int</a:t>
            </a:r>
            <a:r>
              <a:rPr lang="en-GB" dirty="0" smtClean="0">
                <a:solidFill>
                  <a:srgbClr val="FFC000"/>
                </a:solidFill>
              </a:rPr>
              <a:t>,. chamber  in ring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6648" y="1334969"/>
            <a:ext cx="224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599D"/>
                </a:solidFill>
              </a:rPr>
              <a:t>Off-ring cathode conditioning at GSI</a:t>
            </a:r>
            <a:endParaRPr lang="en-GB" dirty="0">
              <a:solidFill>
                <a:srgbClr val="00599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054" y="5343582"/>
            <a:ext cx="560881" cy="560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5229002"/>
            <a:ext cx="1542530" cy="9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1664" y="229818"/>
            <a:ext cx="6308472" cy="49053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599D"/>
                </a:solidFill>
              </a:rPr>
              <a:t>HITRAP re-commissioning</a:t>
            </a:r>
            <a:endParaRPr lang="en-GB" b="1" dirty="0">
              <a:solidFill>
                <a:srgbClr val="00599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191574"/>
            <a:ext cx="89563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May 2022: start </a:t>
            </a:r>
            <a:r>
              <a:rPr lang="en-GB" dirty="0"/>
              <a:t>of the </a:t>
            </a:r>
            <a:r>
              <a:rPr lang="en-GB" b="1" dirty="0"/>
              <a:t>HITRAP </a:t>
            </a:r>
            <a:r>
              <a:rPr lang="en-GB" b="1" dirty="0" smtClean="0"/>
              <a:t>re-commissioning </a:t>
            </a:r>
            <a:r>
              <a:rPr lang="en-GB" dirty="0"/>
              <a:t>with the new FAIR control system. The deceleration part up to the cooling trap was successfully put into operation</a:t>
            </a:r>
            <a:r>
              <a:rPr lang="en-GB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</a:t>
            </a:r>
            <a:r>
              <a:rPr lang="en-GB" dirty="0" smtClean="0"/>
              <a:t>he  </a:t>
            </a:r>
            <a:r>
              <a:rPr lang="en-GB" dirty="0"/>
              <a:t>full scope   commissioning </a:t>
            </a:r>
            <a:r>
              <a:rPr lang="en-GB" dirty="0" smtClean="0"/>
              <a:t>includes the </a:t>
            </a:r>
            <a:r>
              <a:rPr lang="en-GB" dirty="0"/>
              <a:t>cooler trap and the low-energy beam transport line. </a:t>
            </a:r>
            <a:r>
              <a:rPr lang="en-GB" dirty="0" smtClean="0"/>
              <a:t>In work! </a:t>
            </a:r>
            <a:r>
              <a:rPr lang="en-GB" b="1" dirty="0" smtClean="0">
                <a:solidFill>
                  <a:srgbClr val="4E31F9"/>
                </a:solidFill>
              </a:rPr>
              <a:t>Completion  time  strongly depends on the available beam time.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 smtClean="0">
              <a:solidFill>
                <a:srgbClr val="4E31F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T</a:t>
            </a:r>
            <a:r>
              <a:rPr lang="en-GB" b="1" dirty="0" smtClean="0"/>
              <a:t>he experiment platform is ready </a:t>
            </a:r>
            <a:r>
              <a:rPr lang="en-GB" dirty="0" smtClean="0"/>
              <a:t>to accommodate new experiments; these can be tested off-line with beams from a local ion source.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In parallel </a:t>
            </a:r>
            <a:r>
              <a:rPr lang="en-GB" b="1" dirty="0" smtClean="0"/>
              <a:t>the physics program for HITRAP was reviewed</a:t>
            </a:r>
            <a:r>
              <a:rPr lang="en-GB" dirty="0" smtClean="0"/>
              <a:t>: a four-day </a:t>
            </a:r>
            <a:r>
              <a:rPr lang="en-GB" dirty="0"/>
              <a:t>workshop held in July 2022, attended by over 60 participants, highlighted the large interest of the community for this facility. New setups and beam time proposals </a:t>
            </a:r>
            <a:r>
              <a:rPr lang="en-GB" dirty="0" smtClean="0"/>
              <a:t>where presented</a:t>
            </a:r>
            <a:r>
              <a:rPr lang="en-GB" sz="1600" dirty="0" smtClean="0"/>
              <a:t>. </a:t>
            </a:r>
            <a:endParaRPr lang="de-DE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2158">
            <a:off x="5307599" y="2981354"/>
            <a:ext cx="6349110" cy="386315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1344586">
            <a:off x="4898906" y="5463447"/>
            <a:ext cx="4997681" cy="914400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284768" y="5164093"/>
            <a:ext cx="242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</a:rPr>
              <a:t>re-commissioned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13" name="L-Shape 12"/>
          <p:cNvSpPr/>
          <p:nvPr/>
        </p:nvSpPr>
        <p:spPr>
          <a:xfrm rot="21275956" flipH="1">
            <a:off x="10152414" y="4116608"/>
            <a:ext cx="1493436" cy="1974310"/>
          </a:xfrm>
          <a:prstGeom prst="corner">
            <a:avLst>
              <a:gd name="adj1" fmla="val 59119"/>
              <a:gd name="adj2" fmla="val 55860"/>
            </a:avLst>
          </a:prstGeom>
          <a:noFill/>
          <a:ln w="38100">
            <a:solidFill>
              <a:srgbClr val="4E3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739146" y="6196662"/>
            <a:ext cx="13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E31F9"/>
                </a:solidFill>
              </a:rPr>
              <a:t>in progress</a:t>
            </a:r>
            <a:endParaRPr lang="en-GB" dirty="0">
              <a:solidFill>
                <a:srgbClr val="4E31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1664" y="186177"/>
            <a:ext cx="6308472" cy="49053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599D"/>
                </a:solidFill>
              </a:rPr>
              <a:t>HITRAP capability today</a:t>
            </a:r>
            <a:endParaRPr lang="en-GB" b="1" dirty="0">
              <a:solidFill>
                <a:srgbClr val="00599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2158">
            <a:off x="5032202" y="3630586"/>
            <a:ext cx="5184576" cy="315458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1344586">
            <a:off x="4793084" y="5509203"/>
            <a:ext cx="4329116" cy="914400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677056" y="5029446"/>
            <a:ext cx="242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</a:rPr>
              <a:t>re-commissioned</a:t>
            </a:r>
            <a:endParaRPr lang="en-GB" dirty="0">
              <a:solidFill>
                <a:srgbClr val="009900"/>
              </a:solidFill>
            </a:endParaRPr>
          </a:p>
        </p:txBody>
      </p:sp>
      <p:sp>
        <p:nvSpPr>
          <p:cNvPr id="13" name="L-Shape 12"/>
          <p:cNvSpPr/>
          <p:nvPr/>
        </p:nvSpPr>
        <p:spPr>
          <a:xfrm rot="21275956" flipH="1">
            <a:off x="9167157" y="4624195"/>
            <a:ext cx="1075273" cy="1519823"/>
          </a:xfrm>
          <a:prstGeom prst="corner">
            <a:avLst>
              <a:gd name="adj1" fmla="val 59119"/>
              <a:gd name="adj2" fmla="val 55860"/>
            </a:avLst>
          </a:prstGeom>
          <a:noFill/>
          <a:ln w="38100">
            <a:solidFill>
              <a:srgbClr val="4E3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311566" y="5309341"/>
            <a:ext cx="132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E31F9"/>
                </a:solidFill>
              </a:rPr>
              <a:t>in progress</a:t>
            </a:r>
            <a:endParaRPr lang="en-GB" dirty="0">
              <a:solidFill>
                <a:srgbClr val="4E31F9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8248782" y="1019470"/>
          <a:ext cx="3563100" cy="2681514"/>
        </p:xfrm>
        <a:graphic>
          <a:graphicData uri="http://schemas.openxmlformats.org/drawingml/2006/table">
            <a:tbl>
              <a:tblPr firstRow="1" bandRow="1"/>
              <a:tblGrid>
                <a:gridCol w="1480170">
                  <a:extLst>
                    <a:ext uri="{9D8B030D-6E8A-4147-A177-3AD203B41FA5}">
                      <a16:colId xmlns:a16="http://schemas.microsoft.com/office/drawing/2014/main" val="1525477820"/>
                    </a:ext>
                  </a:extLst>
                </a:gridCol>
                <a:gridCol w="2082930">
                  <a:extLst>
                    <a:ext uri="{9D8B030D-6E8A-4147-A177-3AD203B41FA5}">
                      <a16:colId xmlns:a16="http://schemas.microsoft.com/office/drawing/2014/main" val="2688988060"/>
                    </a:ext>
                  </a:extLst>
                </a:gridCol>
              </a:tblGrid>
              <a:tr h="156835">
                <a:tc gridSpan="2"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Heavy highly charged ions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5859"/>
                  </a:ext>
                </a:extLst>
              </a:tr>
              <a:tr h="156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charge state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any up</a:t>
                      </a:r>
                      <a:r>
                        <a:rPr lang="sr-Latn-RS" sz="1400" baseline="0" dirty="0"/>
                        <a:t> to 92+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752221"/>
                  </a:ext>
                </a:extLst>
              </a:tr>
              <a:tr h="335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energy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5-7 keV/u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41122"/>
                  </a:ext>
                </a:extLst>
              </a:tr>
              <a:tr h="335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dispersion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30% (+/- 1keV/u)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253498"/>
                  </a:ext>
                </a:extLst>
              </a:tr>
              <a:tr h="335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/>
                        <a:t>no. ions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DE" sz="1400" dirty="0"/>
                        <a:t>1 … </a:t>
                      </a:r>
                      <a:r>
                        <a:rPr lang="en-DE" sz="1400" dirty="0" smtClean="0"/>
                        <a:t>10</a:t>
                      </a:r>
                      <a:r>
                        <a:rPr lang="en-US" sz="1400" baseline="30000" dirty="0" smtClean="0"/>
                        <a:t>4</a:t>
                      </a:r>
                      <a:r>
                        <a:rPr lang="en-DE" sz="1400" baseline="0" dirty="0" smtClean="0"/>
                        <a:t> </a:t>
                      </a:r>
                      <a:r>
                        <a:rPr lang="en-DE" sz="1400" baseline="0" dirty="0"/>
                        <a:t>(estim.)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18743"/>
                  </a:ext>
                </a:extLst>
              </a:tr>
              <a:tr h="335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/>
                        <a:t>focus size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&lt; 5 mm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80267"/>
                  </a:ext>
                </a:extLst>
              </a:tr>
              <a:tr h="335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rep. rate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30 sec.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798533"/>
                  </a:ext>
                </a:extLst>
              </a:tr>
              <a:tr h="335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setup 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/>
                        <a:t>3-7 days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354435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>
            <a:off x="8472264" y="3789040"/>
            <a:ext cx="1558068" cy="2177363"/>
          </a:xfrm>
          <a:prstGeom prst="straightConnector1">
            <a:avLst/>
          </a:prstGeom>
          <a:ln w="571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2150" y="3211194"/>
            <a:ext cx="5962571" cy="1446550"/>
          </a:xfrm>
          <a:prstGeom prst="rect">
            <a:avLst/>
          </a:prstGeom>
          <a:noFill/>
          <a:ln w="31750">
            <a:solidFill>
              <a:srgbClr val="4E31F9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4E31F9"/>
                </a:solidFill>
              </a:rPr>
              <a:t>!!! </a:t>
            </a:r>
            <a:r>
              <a:rPr lang="en-GB" sz="2000" b="1" dirty="0" smtClean="0"/>
              <a:t>Significant resources are still needed: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GB" sz="2000" b="1" dirty="0"/>
              <a:t> </a:t>
            </a:r>
            <a:r>
              <a:rPr lang="en-GB" sz="2000" b="1" dirty="0" smtClean="0"/>
              <a:t>beam time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GB" sz="2000" b="1" dirty="0"/>
              <a:t> </a:t>
            </a:r>
            <a:r>
              <a:rPr lang="en-GB" sz="2000" b="1" dirty="0" smtClean="0"/>
              <a:t>man power </a:t>
            </a:r>
          </a:p>
          <a:p>
            <a:r>
              <a:rPr lang="en-GB" sz="2000" b="1" dirty="0" smtClean="0"/>
              <a:t>for commissioning  and normal operation</a:t>
            </a:r>
            <a:endParaRPr lang="en-GB" sz="20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18376" y="1082157"/>
          <a:ext cx="6647093" cy="1981200"/>
        </p:xfrm>
        <a:graphic>
          <a:graphicData uri="http://schemas.openxmlformats.org/drawingml/2006/table">
            <a:tbl>
              <a:tblPr firstRow="1" bandRow="1"/>
              <a:tblGrid>
                <a:gridCol w="1307594">
                  <a:extLst>
                    <a:ext uri="{9D8B030D-6E8A-4147-A177-3AD203B41FA5}">
                      <a16:colId xmlns:a16="http://schemas.microsoft.com/office/drawing/2014/main" val="1552759743"/>
                    </a:ext>
                  </a:extLst>
                </a:gridCol>
                <a:gridCol w="1893537">
                  <a:extLst>
                    <a:ext uri="{9D8B030D-6E8A-4147-A177-3AD203B41FA5}">
                      <a16:colId xmlns:a16="http://schemas.microsoft.com/office/drawing/2014/main" val="16630205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42246582"/>
                    </a:ext>
                  </a:extLst>
                </a:gridCol>
                <a:gridCol w="1142102">
                  <a:extLst>
                    <a:ext uri="{9D8B030D-6E8A-4147-A177-3AD203B41FA5}">
                      <a16:colId xmlns:a16="http://schemas.microsoft.com/office/drawing/2014/main" val="2234374680"/>
                    </a:ext>
                  </a:extLst>
                </a:gridCol>
                <a:gridCol w="2095580">
                  <a:extLst>
                    <a:ext uri="{9D8B030D-6E8A-4147-A177-3AD203B41FA5}">
                      <a16:colId xmlns:a16="http://schemas.microsoft.com/office/drawing/2014/main" val="4109368231"/>
                    </a:ext>
                  </a:extLst>
                </a:gridCol>
              </a:tblGrid>
              <a:tr h="307987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dirty="0"/>
                        <a:t>Medium-heavy highly charged ions from EBIT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688312"/>
                  </a:ext>
                </a:extLst>
              </a:tr>
              <a:tr h="327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charge state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any up</a:t>
                      </a:r>
                      <a:r>
                        <a:rPr lang="sr-Latn-RS" sz="1600" baseline="0" dirty="0"/>
                        <a:t> to ~ 44+</a:t>
                      </a:r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ion type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gasses, some metals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52383"/>
                  </a:ext>
                </a:extLst>
              </a:tr>
              <a:tr h="327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energy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4 keV/q, adjustable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rep. rate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up to 10 Hz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218753"/>
                  </a:ext>
                </a:extLst>
              </a:tr>
              <a:tr h="327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dispersion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+/- 1 eV/q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focus size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5 mm, adjustable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974235"/>
                  </a:ext>
                </a:extLst>
              </a:tr>
              <a:tr h="327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no. ions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DE" sz="1600" dirty="0"/>
                        <a:t>10</a:t>
                      </a:r>
                      <a:r>
                        <a:rPr lang="en-DE" sz="1600" baseline="30000" dirty="0"/>
                        <a:t>4 </a:t>
                      </a:r>
                      <a:r>
                        <a:rPr lang="en-DE" sz="1600" dirty="0"/>
                        <a:t>– 10</a:t>
                      </a:r>
                      <a:r>
                        <a:rPr lang="en-DE" sz="1600" baseline="30000" dirty="0"/>
                        <a:t>5</a:t>
                      </a:r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multi user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two simultaneously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304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03731" y="10462087"/>
            <a:ext cx="412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599D"/>
                </a:solidFill>
              </a:rPr>
              <a:t>HGF Young Investigator </a:t>
            </a:r>
            <a:r>
              <a:rPr lang="en-GB" sz="2000" b="1" dirty="0">
                <a:solidFill>
                  <a:srgbClr val="00599D"/>
                </a:solidFill>
              </a:rPr>
              <a:t>G</a:t>
            </a:r>
            <a:r>
              <a:rPr lang="en-GB" sz="2000" b="1" dirty="0" smtClean="0">
                <a:solidFill>
                  <a:srgbClr val="00599D"/>
                </a:solidFill>
              </a:rPr>
              <a:t>roup 2023-2028, P. Micke, HI Jena</a:t>
            </a:r>
            <a:endParaRPr lang="en-GB" sz="2000" b="1" dirty="0">
              <a:solidFill>
                <a:srgbClr val="00599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283" y="4921724"/>
            <a:ext cx="4868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599D"/>
                </a:solidFill>
              </a:rPr>
              <a:t>New setup at HITRAP: </a:t>
            </a:r>
            <a:r>
              <a:rPr lang="en-GB" sz="2000" b="1" dirty="0" smtClean="0"/>
              <a:t>Laser lab for</a:t>
            </a:r>
          </a:p>
          <a:p>
            <a:r>
              <a:rPr lang="en-US" b="1" dirty="0"/>
              <a:t>q</a:t>
            </a:r>
            <a:r>
              <a:rPr lang="en-US" b="1" dirty="0" smtClean="0"/>
              <a:t>uantum </a:t>
            </a:r>
            <a:r>
              <a:rPr lang="en-US" b="1" dirty="0"/>
              <a:t>logic spectroscopy for frequency metrology for heavy and simple 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370" y="6071105"/>
            <a:ext cx="412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599D"/>
                </a:solidFill>
              </a:rPr>
              <a:t>HGF Young Investigator </a:t>
            </a:r>
            <a:r>
              <a:rPr lang="en-GB" sz="2000" b="1" dirty="0">
                <a:solidFill>
                  <a:srgbClr val="00599D"/>
                </a:solidFill>
              </a:rPr>
              <a:t>G</a:t>
            </a:r>
            <a:r>
              <a:rPr lang="en-GB" sz="2000" b="1" dirty="0" smtClean="0">
                <a:solidFill>
                  <a:srgbClr val="00599D"/>
                </a:solidFill>
              </a:rPr>
              <a:t>roup 2023-2028, P. Micke, HI Jena</a:t>
            </a:r>
            <a:endParaRPr lang="en-GB" sz="2000" b="1" dirty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31704" y="17475"/>
            <a:ext cx="5688632" cy="49053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599D"/>
                </a:solidFill>
              </a:rPr>
              <a:t>Laser cooling and spectroscopy at SIS100</a:t>
            </a:r>
            <a:endParaRPr lang="en-GB" b="1" dirty="0">
              <a:solidFill>
                <a:srgbClr val="00599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30" y="929058"/>
            <a:ext cx="2732843" cy="4176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7" y="980728"/>
            <a:ext cx="6351532" cy="345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2333" y="456517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Arial Narrow" panose="020B0606020202030204" pitchFamily="34" charset="0"/>
              </a:rPr>
              <a:t>Laser-</a:t>
            </a:r>
            <a:r>
              <a:rPr lang="de-DE" dirty="0" err="1">
                <a:latin typeface="Arial Narrow" panose="020B0606020202030204" pitchFamily="34" charset="0"/>
              </a:rPr>
              <a:t>cooled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relativistic</a:t>
            </a:r>
            <a:r>
              <a:rPr lang="de-DE" dirty="0">
                <a:latin typeface="Arial Narrow" panose="020B0606020202030204" pitchFamily="34" charset="0"/>
              </a:rPr>
              <a:t> heavy-</a:t>
            </a:r>
            <a:r>
              <a:rPr lang="de-DE" dirty="0" err="1">
                <a:latin typeface="Arial Narrow" panose="020B0606020202030204" pitchFamily="34" charset="0"/>
              </a:rPr>
              <a:t>ion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beams</a:t>
            </a:r>
            <a:r>
              <a:rPr lang="de-DE" dirty="0">
                <a:latin typeface="Arial Narrow" panose="020B0606020202030204" pitchFamily="34" charset="0"/>
              </a:rPr>
              <a:t> (Z = 10 - 60) </a:t>
            </a:r>
            <a:r>
              <a:rPr lang="de-DE" dirty="0" err="1">
                <a:latin typeface="Arial Narrow" panose="020B060602020203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 Narrow" panose="020B0606020202030204" pitchFamily="34" charset="0"/>
                <a:cs typeface="Arial" panose="020B0604020202020204" pitchFamily="34" charset="0"/>
              </a:rPr>
              <a:t>γ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~ </a:t>
            </a:r>
            <a:r>
              <a:rPr lang="en-US" dirty="0" smtClean="0">
                <a:latin typeface="Arial Narrow" panose="020B0606020202030204" pitchFamily="34" charset="0"/>
                <a:cs typeface="Arial" panose="020B0604020202020204" pitchFamily="34" charset="0"/>
              </a:rPr>
              <a:t>12</a:t>
            </a:r>
            <a:endParaRPr lang="de-DE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err="1">
                <a:latin typeface="Arial Narrow" panose="020B0606020202030204" pitchFamily="34" charset="0"/>
              </a:rPr>
              <a:t>Only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cooling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method</a:t>
            </a:r>
            <a:r>
              <a:rPr lang="de-DE" dirty="0">
                <a:latin typeface="Arial Narrow" panose="020B0606020202030204" pitchFamily="34" charset="0"/>
              </a:rPr>
              <a:t> at SIS100 </a:t>
            </a:r>
            <a:r>
              <a:rPr lang="de-DE" dirty="0" err="1">
                <a:latin typeface="Arial Narrow" panose="020B0606020202030204" pitchFamily="34" charset="0"/>
              </a:rPr>
              <a:t>energies</a:t>
            </a:r>
            <a:r>
              <a:rPr lang="de-DE" dirty="0">
                <a:latin typeface="Arial Narrow" panose="020B0606020202030204" pitchFamily="34" charset="0"/>
              </a:rPr>
              <a:t> (</a:t>
            </a:r>
            <a:r>
              <a:rPr lang="de-DE" dirty="0" err="1">
                <a:latin typeface="Arial Narrow" panose="020B0606020202030204" pitchFamily="34" charset="0"/>
              </a:rPr>
              <a:t>Δp</a:t>
            </a:r>
            <a:r>
              <a:rPr lang="de-DE" dirty="0">
                <a:latin typeface="Arial Narrow" panose="020B0606020202030204" pitchFamily="34" charset="0"/>
              </a:rPr>
              <a:t>/p down </a:t>
            </a:r>
            <a:r>
              <a:rPr lang="de-DE" dirty="0" err="1">
                <a:latin typeface="Arial Narrow" panose="020B0606020202030204" pitchFamily="34" charset="0"/>
              </a:rPr>
              <a:t>to</a:t>
            </a:r>
            <a:r>
              <a:rPr lang="de-DE" dirty="0">
                <a:latin typeface="Arial Narrow" panose="020B0606020202030204" pitchFamily="34" charset="0"/>
              </a:rPr>
              <a:t> 10</a:t>
            </a:r>
            <a:r>
              <a:rPr lang="de-DE" baseline="30000" dirty="0">
                <a:latin typeface="Arial Narrow" panose="020B0606020202030204" pitchFamily="34" charset="0"/>
              </a:rPr>
              <a:t>-7</a:t>
            </a:r>
            <a:r>
              <a:rPr lang="de-DE" dirty="0">
                <a:latin typeface="Arial Narrow" panose="020B0606020202030204" pitchFamily="34" charset="0"/>
              </a:rPr>
              <a:t> in a </a:t>
            </a:r>
            <a:r>
              <a:rPr lang="de-DE" dirty="0" err="1">
                <a:latin typeface="Arial Narrow" panose="020B0606020202030204" pitchFamily="34" charset="0"/>
              </a:rPr>
              <a:t>few</a:t>
            </a:r>
            <a:r>
              <a:rPr lang="de-DE" dirty="0">
                <a:latin typeface="Arial Narrow" panose="020B0606020202030204" pitchFamily="34" charset="0"/>
              </a:rPr>
              <a:t> sec.)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err="1">
                <a:latin typeface="Arial Narrow" panose="020B0606020202030204" pitchFamily="34" charset="0"/>
              </a:rPr>
              <a:t>Extraction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de-DE" dirty="0" err="1">
                <a:latin typeface="Arial Narrow" panose="020B0606020202030204" pitchFamily="34" charset="0"/>
              </a:rPr>
              <a:t>of</a:t>
            </a:r>
            <a:r>
              <a:rPr lang="de-DE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very cold and very short ultra-relativistic ion bunches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352" y="5578237"/>
            <a:ext cx="1080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dirty="0" smtClean="0"/>
              <a:t>A common project with the SIS100 team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dirty="0" smtClean="0"/>
              <a:t>Part of the experiment infrastructure is available.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b="1" dirty="0" smtClean="0"/>
              <a:t>The laser systems and the detection system will be provided by partners </a:t>
            </a:r>
            <a:br>
              <a:rPr lang="en-GB" b="1" dirty="0" smtClean="0"/>
            </a:br>
            <a:r>
              <a:rPr lang="en-GB" b="1" dirty="0" smtClean="0"/>
              <a:t>at Darmstadt, Dresden and </a:t>
            </a:r>
            <a:r>
              <a:rPr lang="en-GB" b="1" dirty="0" err="1" smtClean="0"/>
              <a:t>Münster</a:t>
            </a:r>
            <a:r>
              <a:rPr lang="en-GB" b="1" dirty="0" smtClean="0"/>
              <a:t> universities; funding expected via VF, starting with 2024.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8026" y="5158918"/>
            <a:ext cx="2450029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World-wide unique!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7608" y="21142"/>
            <a:ext cx="6308472" cy="490538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599D"/>
                </a:solidFill>
              </a:rPr>
              <a:t>FAIR </a:t>
            </a:r>
            <a:r>
              <a:rPr lang="en-GB" b="1" dirty="0" smtClean="0">
                <a:solidFill>
                  <a:srgbClr val="00599D"/>
                </a:solidFill>
              </a:rPr>
              <a:t>Phase-0 </a:t>
            </a:r>
            <a:r>
              <a:rPr lang="en-GB" b="1" dirty="0">
                <a:solidFill>
                  <a:srgbClr val="00599D"/>
                </a:solidFill>
              </a:rPr>
              <a:t>2024-2025:</a:t>
            </a:r>
            <a:br>
              <a:rPr lang="en-GB" b="1" dirty="0">
                <a:solidFill>
                  <a:srgbClr val="00599D"/>
                </a:solidFill>
              </a:rPr>
            </a:br>
            <a:r>
              <a:rPr lang="en-GB" b="1" dirty="0">
                <a:solidFill>
                  <a:srgbClr val="00599D"/>
                </a:solidFill>
              </a:rPr>
              <a:t> beam time applications 2022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43472" y="1196752"/>
          <a:ext cx="8208913" cy="4067793"/>
        </p:xfrm>
        <a:graphic>
          <a:graphicData uri="http://schemas.openxmlformats.org/drawingml/2006/table">
            <a:tbl>
              <a:tblPr/>
              <a:tblGrid>
                <a:gridCol w="616808">
                  <a:extLst>
                    <a:ext uri="{9D8B030D-6E8A-4147-A177-3AD203B41FA5}">
                      <a16:colId xmlns:a16="http://schemas.microsoft.com/office/drawing/2014/main" val="1321881736"/>
                    </a:ext>
                  </a:extLst>
                </a:gridCol>
                <a:gridCol w="5399915">
                  <a:extLst>
                    <a:ext uri="{9D8B030D-6E8A-4147-A177-3AD203B41FA5}">
                      <a16:colId xmlns:a16="http://schemas.microsoft.com/office/drawing/2014/main" val="3808087987"/>
                    </a:ext>
                  </a:extLst>
                </a:gridCol>
                <a:gridCol w="932535">
                  <a:extLst>
                    <a:ext uri="{9D8B030D-6E8A-4147-A177-3AD203B41FA5}">
                      <a16:colId xmlns:a16="http://schemas.microsoft.com/office/drawing/2014/main" val="2161292216"/>
                    </a:ext>
                  </a:extLst>
                </a:gridCol>
                <a:gridCol w="620063">
                  <a:extLst>
                    <a:ext uri="{9D8B030D-6E8A-4147-A177-3AD203B41FA5}">
                      <a16:colId xmlns:a16="http://schemas.microsoft.com/office/drawing/2014/main" val="2816747282"/>
                    </a:ext>
                  </a:extLst>
                </a:gridCol>
                <a:gridCol w="639592">
                  <a:extLst>
                    <a:ext uri="{9D8B030D-6E8A-4147-A177-3AD203B41FA5}">
                      <a16:colId xmlns:a16="http://schemas.microsoft.com/office/drawing/2014/main" val="305018792"/>
                    </a:ext>
                  </a:extLst>
                </a:gridCol>
              </a:tblGrid>
              <a:tr h="353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>
                          <a:effectLst/>
                        </a:rPr>
                        <a:t>Title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>
                          <a:effectLst/>
                        </a:rPr>
                        <a:t>Facility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>
                          <a:effectLst/>
                        </a:rPr>
                        <a:t>Grade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de-DE" sz="1500" b="1" u="none" strike="noStrike" dirty="0" err="1">
                          <a:effectLst/>
                        </a:rPr>
                        <a:t>Shifts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43525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High-Resolution Electron-Ion Collision Spectroscopy of </a:t>
                      </a:r>
                      <a:r>
                        <a:rPr lang="en-US" sz="1200" u="none" strike="noStrike" dirty="0" err="1">
                          <a:effectLst/>
                        </a:rPr>
                        <a:t>Berylliumlike</a:t>
                      </a:r>
                      <a:r>
                        <a:rPr lang="en-US" sz="1200" u="none" strike="noStrike" dirty="0">
                          <a:effectLst/>
                        </a:rPr>
                        <a:t> Heavy Ions in CRYRING@ESR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45,0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30257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G-22-00028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Indirect measurements of neutron-induced reaction cross sections at storage rings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36,5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44553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G-22-00038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Dielectronic</a:t>
                      </a:r>
                      <a:r>
                        <a:rPr lang="en-US" sz="1200" u="none" strike="noStrike" dirty="0">
                          <a:effectLst/>
                        </a:rPr>
                        <a:t> Recombination-assisted laser spectroscopy: A new tool to investigate the hyperfine-puzzle in Bi</a:t>
                      </a:r>
                      <a:r>
                        <a:rPr lang="en-US" sz="1200" u="none" strike="noStrike" baseline="30000" dirty="0">
                          <a:effectLst/>
                        </a:rPr>
                        <a:t>80+,82+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41,5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266119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G-22-00047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Absolute rate coefficients from </a:t>
                      </a:r>
                      <a:r>
                        <a:rPr lang="en-US" sz="1200" u="none" strike="noStrike" dirty="0" err="1">
                          <a:effectLst/>
                        </a:rPr>
                        <a:t>dielectronic</a:t>
                      </a:r>
                      <a:r>
                        <a:rPr lang="en-US" sz="1200" u="none" strike="noStrike" dirty="0">
                          <a:effectLst/>
                        </a:rPr>
                        <a:t> recombination for  the </a:t>
                      </a:r>
                      <a:r>
                        <a:rPr lang="en-US" sz="1200" u="none" strike="noStrike" dirty="0" err="1">
                          <a:effectLst/>
                        </a:rPr>
                        <a:t>astrophysically</a:t>
                      </a:r>
                      <a:r>
                        <a:rPr lang="en-US" sz="1200" u="none" strike="noStrike" dirty="0">
                          <a:effectLst/>
                        </a:rPr>
                        <a:t> relevant ions Ne</a:t>
                      </a:r>
                      <a:r>
                        <a:rPr lang="en-US" sz="1200" u="none" strike="noStrike" baseline="30000" dirty="0">
                          <a:effectLst/>
                        </a:rPr>
                        <a:t>3+</a:t>
                      </a:r>
                      <a:r>
                        <a:rPr lang="en-US" sz="1200" u="none" strike="noStrike" dirty="0">
                          <a:effectLst/>
                        </a:rPr>
                        <a:t> and S</a:t>
                      </a:r>
                      <a:r>
                        <a:rPr lang="en-US" sz="1200" u="none" strike="noStrike" baseline="30000" dirty="0">
                          <a:effectLst/>
                        </a:rPr>
                        <a:t>3+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54,0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395669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G-22-00052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Laser Excitation of the </a:t>
                      </a:r>
                      <a:r>
                        <a:rPr lang="en-US" sz="1200" u="none" strike="noStrike" baseline="30000" dirty="0">
                          <a:effectLst/>
                        </a:rPr>
                        <a:t>229</a:t>
                      </a:r>
                      <a:r>
                        <a:rPr lang="en-US" sz="1200" u="none" strike="noStrike" dirty="0">
                          <a:effectLst/>
                        </a:rPr>
                        <a:t>Th Nucleus Using Nuclear Hyperﬁne Mixing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48,5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646784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G-22-00057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Nanostructuring</a:t>
                      </a:r>
                      <a:r>
                        <a:rPr lang="en-US" sz="1200" u="none" strike="noStrike" dirty="0">
                          <a:effectLst/>
                        </a:rPr>
                        <a:t> of monolayer graphene by highly charged 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ESR-HITRAP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45,0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81666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G-22-00058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Ion beam and level population dynamics in Mg</a:t>
                      </a:r>
                      <a:r>
                        <a:rPr lang="en-US" sz="1200" u="none" strike="noStrike" baseline="30000" dirty="0">
                          <a:effectLst/>
                        </a:rPr>
                        <a:t>+</a:t>
                      </a:r>
                      <a:r>
                        <a:rPr lang="en-US" sz="1200" u="none" strike="noStrike" dirty="0">
                          <a:effectLst/>
                        </a:rPr>
                        <a:t> laser spectroscopy at CRYRING@ESR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51,0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466678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G-22-00086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Ultra-high resolution study of the </a:t>
                      </a:r>
                      <a:r>
                        <a:rPr lang="en-US" sz="1200" u="none" strike="noStrike" baseline="30000" dirty="0">
                          <a:effectLst/>
                        </a:rPr>
                        <a:t>15</a:t>
                      </a:r>
                      <a:r>
                        <a:rPr lang="en-US" sz="1200" u="none" strike="noStrike" dirty="0">
                          <a:effectLst/>
                        </a:rPr>
                        <a:t>O(α,α)</a:t>
                      </a:r>
                      <a:r>
                        <a:rPr lang="en-US" sz="1200" u="none" strike="noStrike" baseline="30000" dirty="0">
                          <a:effectLst/>
                        </a:rPr>
                        <a:t>15</a:t>
                      </a:r>
                      <a:r>
                        <a:rPr lang="en-US" sz="1200" u="none" strike="noStrike" dirty="0">
                          <a:effectLst/>
                        </a:rPr>
                        <a:t>O reaction using CARME@CRYRING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36,0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580352"/>
                  </a:ext>
                </a:extLst>
              </a:tr>
              <a:tr h="376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G-22-00095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Energy determination of the 1s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 2s</a:t>
                      </a:r>
                      <a:r>
                        <a:rPr lang="en-US" sz="1200" u="none" strike="noStrike" baseline="-25000" dirty="0">
                          <a:effectLst/>
                        </a:rPr>
                        <a:t>1/2</a:t>
                      </a:r>
                      <a:r>
                        <a:rPr lang="en-US" sz="1200" u="none" strike="noStrike" dirty="0">
                          <a:effectLst/>
                        </a:rPr>
                        <a:t>   → 1s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 2p</a:t>
                      </a:r>
                      <a:r>
                        <a:rPr lang="en-US" sz="1200" u="none" strike="noStrike" baseline="-25000" dirty="0">
                          <a:effectLst/>
                        </a:rPr>
                        <a:t>3/2</a:t>
                      </a:r>
                      <a:r>
                        <a:rPr lang="en-US" sz="1200" u="none" strike="noStrike" dirty="0">
                          <a:effectLst/>
                        </a:rPr>
                        <a:t> radiative transition in Li-like uranium ions via resonant coherent excitation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ESR-HTA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35,5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6160"/>
                  </a:ext>
                </a:extLst>
              </a:tr>
              <a:tr h="215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G-22-00134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Precision x-ray spectroscopy of helium-like uranium using  metallic magnetic calorimeter detectors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32,0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4793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00256" y="544522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99D"/>
                </a:solidFill>
              </a:rPr>
              <a:t>A grade: </a:t>
            </a:r>
          </a:p>
          <a:p>
            <a:r>
              <a:rPr lang="en-GB" dirty="0">
                <a:solidFill>
                  <a:srgbClr val="00599D"/>
                </a:solidFill>
              </a:rPr>
              <a:t>10 experiments, 425 shifts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83632" y="44624"/>
            <a:ext cx="6308472" cy="813167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599D"/>
                </a:solidFill>
              </a:rPr>
              <a:t>FAIR </a:t>
            </a:r>
            <a:r>
              <a:rPr lang="en-GB" b="1" dirty="0" smtClean="0">
                <a:solidFill>
                  <a:srgbClr val="00599D"/>
                </a:solidFill>
              </a:rPr>
              <a:t>Phase-0 </a:t>
            </a:r>
            <a:r>
              <a:rPr lang="en-GB" b="1" dirty="0">
                <a:solidFill>
                  <a:srgbClr val="00599D"/>
                </a:solidFill>
              </a:rPr>
              <a:t>2024-2025:</a:t>
            </a:r>
            <a:br>
              <a:rPr lang="en-GB" b="1" dirty="0">
                <a:solidFill>
                  <a:srgbClr val="00599D"/>
                </a:solidFill>
              </a:rPr>
            </a:br>
            <a:r>
              <a:rPr lang="en-GB" b="1" dirty="0">
                <a:solidFill>
                  <a:srgbClr val="00599D"/>
                </a:solidFill>
              </a:rPr>
              <a:t> beam time applications 2022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23392" y="1002658"/>
          <a:ext cx="10081121" cy="4926153"/>
        </p:xfrm>
        <a:graphic>
          <a:graphicData uri="http://schemas.openxmlformats.org/drawingml/2006/table">
            <a:tbl>
              <a:tblPr/>
              <a:tblGrid>
                <a:gridCol w="757482">
                  <a:extLst>
                    <a:ext uri="{9D8B030D-6E8A-4147-A177-3AD203B41FA5}">
                      <a16:colId xmlns:a16="http://schemas.microsoft.com/office/drawing/2014/main" val="1321881736"/>
                    </a:ext>
                  </a:extLst>
                </a:gridCol>
                <a:gridCol w="6631474">
                  <a:extLst>
                    <a:ext uri="{9D8B030D-6E8A-4147-A177-3AD203B41FA5}">
                      <a16:colId xmlns:a16="http://schemas.microsoft.com/office/drawing/2014/main" val="3808087987"/>
                    </a:ext>
                  </a:extLst>
                </a:gridCol>
                <a:gridCol w="1145220">
                  <a:extLst>
                    <a:ext uri="{9D8B030D-6E8A-4147-A177-3AD203B41FA5}">
                      <a16:colId xmlns:a16="http://schemas.microsoft.com/office/drawing/2014/main" val="2161292216"/>
                    </a:ext>
                  </a:extLst>
                </a:gridCol>
                <a:gridCol w="761481">
                  <a:extLst>
                    <a:ext uri="{9D8B030D-6E8A-4147-A177-3AD203B41FA5}">
                      <a16:colId xmlns:a16="http://schemas.microsoft.com/office/drawing/2014/main" val="2816747282"/>
                    </a:ext>
                  </a:extLst>
                </a:gridCol>
                <a:gridCol w="785464">
                  <a:extLst>
                    <a:ext uri="{9D8B030D-6E8A-4147-A177-3AD203B41FA5}">
                      <a16:colId xmlns:a16="http://schemas.microsoft.com/office/drawing/2014/main" val="305018792"/>
                    </a:ext>
                  </a:extLst>
                </a:gridCol>
              </a:tblGrid>
              <a:tr h="473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500" b="1" u="none" strike="noStrike" dirty="0" smtClean="0">
                          <a:effectLst/>
                        </a:rPr>
                        <a:t>ID</a:t>
                      </a:r>
                      <a:r>
                        <a:rPr lang="de-DE" sz="1500" b="1" u="none" strike="noStrike" dirty="0">
                          <a:effectLst/>
                        </a:rPr>
                        <a:t> </a:t>
                      </a:r>
                      <a:endParaRPr lang="de-DE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u="none" strike="noStrike" dirty="0">
                          <a:effectLst/>
                        </a:rPr>
                        <a:t> </a:t>
                      </a:r>
                      <a:r>
                        <a:rPr lang="de-DE" sz="1500" b="1" dirty="0"/>
                        <a:t>SPARC </a:t>
                      </a:r>
                      <a:r>
                        <a:rPr lang="de-DE" sz="1500" b="1" dirty="0" err="1"/>
                        <a:t>research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progam</a:t>
                      </a:r>
                      <a:r>
                        <a:rPr lang="de-DE" sz="1500" b="1" dirty="0"/>
                        <a:t> limited </a:t>
                      </a:r>
                      <a:r>
                        <a:rPr lang="de-DE" sz="1500" b="1" dirty="0" err="1"/>
                        <a:t>by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availability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of</a:t>
                      </a:r>
                      <a:r>
                        <a:rPr lang="de-DE" sz="1500" b="1" dirty="0"/>
                        <a:t> </a:t>
                      </a:r>
                      <a:r>
                        <a:rPr lang="de-DE" sz="1500" b="1" dirty="0" err="1"/>
                        <a:t>beamtime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de-DE" sz="15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66419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G-22-00029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X-ray spectroscopy of slow Xe</a:t>
                      </a:r>
                      <a:r>
                        <a:rPr lang="en-US" sz="1200" u="none" strike="noStrike" baseline="30000" dirty="0">
                          <a:effectLst/>
                        </a:rPr>
                        <a:t>54+</a:t>
                      </a:r>
                      <a:r>
                        <a:rPr lang="en-US" sz="1200" u="none" strike="noStrike" dirty="0">
                          <a:effectLst/>
                        </a:rPr>
                        <a:t> + </a:t>
                      </a:r>
                      <a:r>
                        <a:rPr lang="en-US" sz="1200" u="none" strike="noStrike" dirty="0" err="1">
                          <a:effectLst/>
                        </a:rPr>
                        <a:t>Xe</a:t>
                      </a:r>
                      <a:r>
                        <a:rPr lang="en-US" sz="1200" u="none" strike="noStrike" dirty="0">
                          <a:effectLst/>
                        </a:rPr>
                        <a:t> collisions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36,0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388149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G-22-00037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Atomic Processes in the Wake of Neutron-Star Mergers: Electron-Ion Recombination of Low-Charged Heavy 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46,0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552735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G-22-00060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Proton-capture on </a:t>
                      </a:r>
                      <a:r>
                        <a:rPr lang="en-US" sz="1200" u="none" strike="noStrike" baseline="30000" dirty="0">
                          <a:effectLst/>
                        </a:rPr>
                        <a:t>91</a:t>
                      </a:r>
                      <a:r>
                        <a:rPr lang="en-US" sz="1200" u="none" strike="noStrike" dirty="0">
                          <a:effectLst/>
                        </a:rPr>
                        <a:t>Nb -  A key to the explosive nucleosynthesis of the p nuclei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FRS-ESR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44,5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945120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G-22-00068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Towards testing three-loop effects of bound-state QED in </a:t>
                      </a:r>
                      <a:r>
                        <a:rPr lang="en-US" sz="1200" u="none" strike="noStrike" dirty="0" err="1">
                          <a:effectLst/>
                        </a:rPr>
                        <a:t>heliumlike</a:t>
                      </a:r>
                      <a:r>
                        <a:rPr lang="en-US" sz="1200" u="none" strike="noStrike" dirty="0">
                          <a:effectLst/>
                        </a:rPr>
                        <a:t> uranium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ESR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38,0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092729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G-22-00070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Dielectronic</a:t>
                      </a:r>
                      <a:r>
                        <a:rPr lang="en-US" sz="1200" u="none" strike="noStrike" dirty="0">
                          <a:effectLst/>
                        </a:rPr>
                        <a:t> and </a:t>
                      </a:r>
                      <a:r>
                        <a:rPr lang="en-US" sz="1200" u="none" strike="noStrike" dirty="0" err="1">
                          <a:effectLst/>
                        </a:rPr>
                        <a:t>trielectronic</a:t>
                      </a:r>
                      <a:r>
                        <a:rPr lang="en-US" sz="1200" u="none" strike="noStrike" dirty="0">
                          <a:effectLst/>
                        </a:rPr>
                        <a:t> recombination in sulfur 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21,0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991125"/>
                  </a:ext>
                </a:extLst>
              </a:tr>
              <a:tr h="266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G-22-00072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Commissioning and First Storage Ring Experiments of the CRYRING Transverse Electron Target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27,0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945417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G-22-00072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Commissioning and First Storage Ring Experiments of the CRYRING Transverse Electron Target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54,0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891107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G-22-00075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Laser spectroscopy of the (1s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 2s2p) </a:t>
                      </a:r>
                      <a:r>
                        <a:rPr lang="en-US" sz="1200" u="none" strike="noStrike" baseline="30000" dirty="0">
                          <a:effectLst/>
                        </a:rPr>
                        <a:t>3</a:t>
                      </a:r>
                      <a:r>
                        <a:rPr lang="en-US" sz="1200" u="none" strike="noStrike" dirty="0">
                          <a:effectLst/>
                        </a:rPr>
                        <a:t>P</a:t>
                      </a:r>
                      <a:r>
                        <a:rPr lang="en-US" sz="1200" u="none" strike="noStrike" baseline="-25000" dirty="0">
                          <a:effectLst/>
                        </a:rPr>
                        <a:t>0</a:t>
                      </a:r>
                      <a:r>
                        <a:rPr lang="en-US" sz="1200" u="none" strike="noStrike" dirty="0">
                          <a:effectLst/>
                        </a:rPr>
                        <a:t> - </a:t>
                      </a:r>
                      <a:r>
                        <a:rPr lang="en-US" sz="1200" u="none" strike="noStrike" baseline="30000" dirty="0">
                          <a:effectLst/>
                        </a:rPr>
                        <a:t>3</a:t>
                      </a:r>
                      <a:r>
                        <a:rPr lang="en-US" sz="1200" u="none" strike="noStrike" dirty="0">
                          <a:effectLst/>
                        </a:rPr>
                        <a:t>P</a:t>
                      </a:r>
                      <a:r>
                        <a:rPr lang="en-US" sz="1200" u="none" strike="noStrike" baseline="-25000" dirty="0">
                          <a:effectLst/>
                        </a:rPr>
                        <a:t>1</a:t>
                      </a:r>
                      <a:r>
                        <a:rPr lang="en-US" sz="1200" u="none" strike="noStrike" dirty="0">
                          <a:effectLst/>
                        </a:rPr>
                        <a:t> level splitting in Be-like krypton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27,0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13099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G-22-00087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Astrophysical nuclear reactions between bare ions using FISIC+CARME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18,0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92170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G-22-00093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Influence of hyperfine interaction on the nuclear electron capture decay in </a:t>
                      </a:r>
                      <a:r>
                        <a:rPr lang="en-US" sz="1200" u="none" strike="noStrike" baseline="30000" dirty="0">
                          <a:effectLst/>
                        </a:rPr>
                        <a:t>111</a:t>
                      </a:r>
                      <a:r>
                        <a:rPr lang="en-US" sz="1200" u="none" strike="noStrike" dirty="0">
                          <a:effectLst/>
                        </a:rPr>
                        <a:t>Sn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FRS-ESR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20,5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432686"/>
                  </a:ext>
                </a:extLst>
              </a:tr>
              <a:tr h="42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G-22-00130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Cooling and precision spectroscopy of </a:t>
                      </a:r>
                      <a:r>
                        <a:rPr lang="en-US" sz="1200" u="none" strike="noStrike" baseline="30000" dirty="0"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effectLst/>
                        </a:rPr>
                        <a:t>82+</a:t>
                      </a:r>
                      <a:r>
                        <a:rPr lang="en-US" sz="1200" u="none" strike="noStrike" dirty="0">
                          <a:effectLst/>
                        </a:rPr>
                        <a:t> ion ensembles  with the ARTEMIS and SPECTRAP experiments at the HITRAP facility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ESR-HITRAP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63,0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5502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G-22-00140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High-resolution measurement of the exotic Two-Electron One-Photon decay (TEOP) of the 1s</a:t>
                      </a:r>
                      <a:r>
                        <a:rPr lang="en-US" sz="1200" u="none" strike="noStrike" baseline="0" dirty="0">
                          <a:effectLst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</a:rPr>
                        <a:t>2s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 state in Li-like uranium.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24,0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09256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G-22-00152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Systematic measurement of electron capture cross  sections in the unexplored low collision energy regime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45,0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492432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G-22-00159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Fast Ion – Slow Ion Collisions @ CRYRING:  Exploring quantum dynamics of N-body systems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71,0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20674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G-22-00165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Heavy Ion Storage Ring Experiments of Nuclear Excitation by Electron Capture (NEEC)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27,5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43324"/>
                  </a:ext>
                </a:extLst>
              </a:tr>
              <a:tr h="241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G-22-00172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Exploring the limits of bunched beam laser cooling of relativistic stored ions, using 3 laser beams (pulsed and </a:t>
                      </a:r>
                      <a:r>
                        <a:rPr lang="en-US" sz="1200" u="none" strike="noStrike" dirty="0" err="1">
                          <a:effectLst/>
                        </a:rPr>
                        <a:t>cw</a:t>
                      </a:r>
                      <a:r>
                        <a:rPr lang="en-US" sz="1200" u="none" strike="noStrike" dirty="0">
                          <a:effectLst/>
                        </a:rPr>
                        <a:t>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39,5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9" marR="5189" marT="518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23916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36360" y="5823123"/>
            <a:ext cx="1897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599D"/>
                </a:solidFill>
              </a:rPr>
              <a:t>A- grade:</a:t>
            </a:r>
          </a:p>
          <a:p>
            <a:r>
              <a:rPr lang="en-GB" dirty="0" smtClean="0">
                <a:solidFill>
                  <a:srgbClr val="00599D"/>
                </a:solidFill>
              </a:rPr>
              <a:t>16 experiments,</a:t>
            </a:r>
          </a:p>
          <a:p>
            <a:r>
              <a:rPr lang="en-GB" dirty="0" smtClean="0">
                <a:solidFill>
                  <a:srgbClr val="00599D"/>
                </a:solidFill>
              </a:rPr>
              <a:t> 592  shifts</a:t>
            </a:r>
            <a:endParaRPr lang="en-GB" dirty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737" y="1447945"/>
            <a:ext cx="112332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Focus on FAIR Phase-0 </a:t>
            </a:r>
            <a:r>
              <a:rPr lang="en-US" b="1" dirty="0"/>
              <a:t>activities at the existing </a:t>
            </a:r>
            <a:r>
              <a:rPr lang="en-US" b="1" dirty="0" smtClean="0"/>
              <a:t>MSV facilities; </a:t>
            </a:r>
            <a:r>
              <a:rPr lang="en-US" dirty="0" smtClean="0"/>
              <a:t>ESR, CRYRING@ESR, and HITRAP</a:t>
            </a:r>
          </a:p>
          <a:p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dirty="0"/>
              <a:t>Early </a:t>
            </a:r>
            <a:r>
              <a:rPr lang="en-US" dirty="0" smtClean="0"/>
              <a:t>Science, SPARC low-energy physics program)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Sufficient </a:t>
            </a:r>
            <a:r>
              <a:rPr lang="en-US" b="1" dirty="0"/>
              <a:t>beam time in FAIR </a:t>
            </a:r>
            <a:r>
              <a:rPr lang="en-US" b="1" dirty="0" smtClean="0"/>
              <a:t>Phase-0 </a:t>
            </a:r>
            <a:r>
              <a:rPr lang="en-US" b="1" dirty="0"/>
              <a:t>as well as third party funding (e.g. BMBF </a:t>
            </a:r>
            <a:r>
              <a:rPr lang="en-US" b="1" dirty="0" err="1"/>
              <a:t>Verbundforschung</a:t>
            </a:r>
            <a:r>
              <a:rPr lang="en-US" b="1" dirty="0"/>
              <a:t>) </a:t>
            </a:r>
            <a:r>
              <a:rPr lang="en-US" dirty="0"/>
              <a:t>will be essential to keep the scientific community alive. </a:t>
            </a:r>
            <a:r>
              <a:rPr lang="en-US" dirty="0" smtClean="0"/>
              <a:t>Huge interest of community reflected in numerous submitted proposals at the last G-PAC.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Laser cooling and spectroscopy of relativistic heavy ion beams at SIS100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GB" dirty="0" smtClean="0"/>
              <a:t>German VF funding is of utmost importance.</a:t>
            </a:r>
            <a:endParaRPr lang="en-US" dirty="0" smtClean="0"/>
          </a:p>
          <a:p>
            <a:r>
              <a:rPr lang="en-US" dirty="0" smtClean="0"/>
              <a:t>    (First Science)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 the longer term, the APPA cave </a:t>
            </a:r>
            <a:r>
              <a:rPr lang="en-US" b="1" dirty="0"/>
              <a:t>(First Science</a:t>
            </a:r>
            <a:r>
              <a:rPr lang="en-US" b="1" dirty="0" smtClean="0"/>
              <a:t>++) and HESR (full MSV)</a:t>
            </a:r>
            <a:br>
              <a:rPr lang="en-US" b="1" dirty="0" smtClean="0"/>
            </a:br>
            <a:r>
              <a:rPr lang="en-US" dirty="0" smtClean="0"/>
              <a:t>(SPARC high-energy physics program)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SPARC </a:t>
            </a:r>
            <a:r>
              <a:rPr lang="en-GB" dirty="0" smtClean="0"/>
              <a:t>collaboration </a:t>
            </a:r>
            <a:r>
              <a:rPr lang="en-GB" dirty="0"/>
              <a:t>will investigate the possibilities to include the members working on setups for FS++ and </a:t>
            </a:r>
            <a:r>
              <a:rPr lang="en-GB" dirty="0" err="1"/>
              <a:t>MSVc</a:t>
            </a:r>
            <a:r>
              <a:rPr lang="en-GB" dirty="0"/>
              <a:t> facilities in the present program (FAIR Phase-0, ES, FS). The success of this mitigation depends on the financial support these colleagues will </a:t>
            </a:r>
            <a:r>
              <a:rPr lang="en-GB" dirty="0" smtClean="0"/>
              <a:t>get.</a:t>
            </a:r>
            <a:endParaRPr lang="de-DE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387BB5-CA59-402B-8241-5D842C855356}"/>
              </a:ext>
            </a:extLst>
          </p:cNvPr>
          <p:cNvSpPr txBox="1">
            <a:spLocks/>
          </p:cNvSpPr>
          <p:nvPr/>
        </p:nvSpPr>
        <p:spPr>
          <a:xfrm>
            <a:off x="3979721" y="162263"/>
            <a:ext cx="4464496" cy="49053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 kern="0" dirty="0">
                <a:solidFill>
                  <a:srgbClr val="0070C0"/>
                </a:solidFill>
              </a:rPr>
              <a:t>Summary and Outlook</a:t>
            </a:r>
            <a:br>
              <a:rPr lang="de-DE" b="1" kern="0" dirty="0">
                <a:solidFill>
                  <a:srgbClr val="0070C0"/>
                </a:solidFill>
              </a:rPr>
            </a:br>
            <a:endParaRPr lang="en-US" sz="225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3792" y="3429000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Backup slides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9791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55885" y="155137"/>
            <a:ext cx="5966034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FAIR realization: the new staging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983" y="1038808"/>
            <a:ext cx="8764979" cy="47789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3092" y="5079127"/>
            <a:ext cx="3556983" cy="1477328"/>
            <a:chOff x="623390" y="4119463"/>
            <a:chExt cx="3556983" cy="14773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23390" y="4293096"/>
              <a:ext cx="114372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23391" y="4581128"/>
              <a:ext cx="1143727" cy="0"/>
            </a:xfrm>
            <a:prstGeom prst="line">
              <a:avLst/>
            </a:prstGeom>
            <a:ln w="76200">
              <a:solidFill>
                <a:srgbClr val="4E31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23392" y="4869160"/>
              <a:ext cx="1143727" cy="0"/>
            </a:xfrm>
            <a:prstGeom prst="line">
              <a:avLst/>
            </a:prstGeom>
            <a:ln w="76200"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804109" y="4119463"/>
              <a:ext cx="23762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First Science +</a:t>
              </a:r>
            </a:p>
            <a:p>
              <a:r>
                <a:rPr lang="en-GB" dirty="0" smtClean="0"/>
                <a:t>First science ++</a:t>
              </a:r>
            </a:p>
            <a:p>
              <a:r>
                <a:rPr lang="en-GB" dirty="0" smtClean="0"/>
                <a:t>MSV completion</a:t>
              </a:r>
            </a:p>
            <a:p>
              <a:endParaRPr lang="en-GB" dirty="0"/>
            </a:p>
            <a:p>
              <a:r>
                <a:rPr lang="en-GB" dirty="0" smtClean="0"/>
                <a:t>SPARC @ FAIR</a:t>
              </a:r>
              <a:endParaRPr lang="en-GB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9552384" y="1038808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392144" y="4005064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430890" y="2852936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231904" y="3320256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807968" y="2348880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591944" y="2636912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398218" y="382039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FAIR Phase Zero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511824" y="3635670"/>
            <a:ext cx="828092" cy="3693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415480" y="6237312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8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3A428-B988-4440-963F-2CBD824E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92" y="310660"/>
            <a:ext cx="4536504" cy="490538"/>
          </a:xfrm>
        </p:spPr>
        <p:txBody>
          <a:bodyPr/>
          <a:lstStyle/>
          <a:p>
            <a:r>
              <a:rPr lang="en-US" b="1" dirty="0" smtClean="0">
                <a:solidFill>
                  <a:srgbClr val="00599D"/>
                </a:solidFill>
              </a:rPr>
              <a:t>Laser cooling at SIS100</a:t>
            </a:r>
            <a:endParaRPr lang="en-US" b="1" dirty="0">
              <a:solidFill>
                <a:srgbClr val="00599D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09" y="5301208"/>
            <a:ext cx="5956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599D"/>
                </a:solidFill>
                <a:latin typeface="+mn-lt"/>
              </a:rPr>
              <a:t>Laser systems  funding expected for 2024- 2027</a:t>
            </a:r>
          </a:p>
          <a:p>
            <a:r>
              <a:rPr lang="en-GB" dirty="0" smtClean="0">
                <a:solidFill>
                  <a:srgbClr val="00599D"/>
                </a:solidFill>
                <a:latin typeface="+mn-lt"/>
              </a:rPr>
              <a:t>Experiment infrastructure  at SIS100  is partly funded.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772816"/>
            <a:ext cx="8928991" cy="28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335" y="6381327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44471" y="45319"/>
            <a:ext cx="7089713" cy="49053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Construction Status CRYRING Experiments</a:t>
            </a:r>
            <a:endParaRPr lang="en-GB" b="1" dirty="0">
              <a:solidFill>
                <a:srgbClr val="0070C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201713" y="948348"/>
          <a:ext cx="9407574" cy="486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Arbeitsblatt" r:id="rId3" imgW="10280736" imgH="5315148" progId="Excel.Sheet.12">
                  <p:embed/>
                </p:oleObj>
              </mc:Choice>
              <mc:Fallback>
                <p:oleObj name="Arbeitsblatt" r:id="rId3" imgW="10280736" imgH="5315148" progId="Excel.Sheet.12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1713" y="948348"/>
                        <a:ext cx="9407574" cy="4863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90926" y="5965829"/>
            <a:ext cx="2629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Missing </a:t>
            </a:r>
            <a:r>
              <a:rPr lang="en-GB" sz="1600" dirty="0"/>
              <a:t>f</a:t>
            </a:r>
            <a:r>
              <a:rPr lang="en-GB" sz="1600" dirty="0" smtClean="0"/>
              <a:t>unding will be applied for  at German VF in 2023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0074" y="5832065"/>
            <a:ext cx="8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+4%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336359" y="5278067"/>
            <a:ext cx="210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70% fully or partially  commissioned 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171546" y="6016731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Delayed due to procurement issues and working place at GSI</a:t>
            </a:r>
            <a:endParaRPr lang="en-GB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688288" y="5431448"/>
            <a:ext cx="0" cy="5248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672064" y="5445224"/>
            <a:ext cx="0" cy="5248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1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03712" y="199828"/>
            <a:ext cx="6308472" cy="49053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Components beyond Day-one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601" y="2408282"/>
            <a:ext cx="411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CRYRING Components</a:t>
            </a:r>
            <a:endParaRPr lang="en-GB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63352" y="3284984"/>
          <a:ext cx="11644932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Arbeitsblatt" r:id="rId3" imgW="7651762" imgH="939903" progId="Excel.Sheet.12">
                  <p:embed/>
                </p:oleObj>
              </mc:Choice>
              <mc:Fallback>
                <p:oleObj name="Arbeitsblatt" r:id="rId3" imgW="7651762" imgH="939903" progId="Excel.Shee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352" y="3284984"/>
                        <a:ext cx="11644932" cy="147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1105403"/>
            <a:ext cx="340186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03712" y="199828"/>
            <a:ext cx="6308472" cy="490538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Components beyond ES / FS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119675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Existing Components</a:t>
            </a:r>
            <a:endParaRPr lang="en-GB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55440" y="1796793"/>
          <a:ext cx="9793089" cy="4608510"/>
        </p:xfrm>
        <a:graphic>
          <a:graphicData uri="http://schemas.openxmlformats.org/drawingml/2006/table">
            <a:tbl>
              <a:tblPr/>
              <a:tblGrid>
                <a:gridCol w="1179890">
                  <a:extLst>
                    <a:ext uri="{9D8B030D-6E8A-4147-A177-3AD203B41FA5}">
                      <a16:colId xmlns:a16="http://schemas.microsoft.com/office/drawing/2014/main" val="3514668115"/>
                    </a:ext>
                  </a:extLst>
                </a:gridCol>
                <a:gridCol w="1675444">
                  <a:extLst>
                    <a:ext uri="{9D8B030D-6E8A-4147-A177-3AD203B41FA5}">
                      <a16:colId xmlns:a16="http://schemas.microsoft.com/office/drawing/2014/main" val="260646348"/>
                    </a:ext>
                  </a:extLst>
                </a:gridCol>
                <a:gridCol w="1793433">
                  <a:extLst>
                    <a:ext uri="{9D8B030D-6E8A-4147-A177-3AD203B41FA5}">
                      <a16:colId xmlns:a16="http://schemas.microsoft.com/office/drawing/2014/main" val="1679147078"/>
                    </a:ext>
                  </a:extLst>
                </a:gridCol>
                <a:gridCol w="1628249">
                  <a:extLst>
                    <a:ext uri="{9D8B030D-6E8A-4147-A177-3AD203B41FA5}">
                      <a16:colId xmlns:a16="http://schemas.microsoft.com/office/drawing/2014/main" val="406513595"/>
                    </a:ext>
                  </a:extLst>
                </a:gridCol>
                <a:gridCol w="1132695">
                  <a:extLst>
                    <a:ext uri="{9D8B030D-6E8A-4147-A177-3AD203B41FA5}">
                      <a16:colId xmlns:a16="http://schemas.microsoft.com/office/drawing/2014/main" val="2512002465"/>
                    </a:ext>
                  </a:extLst>
                </a:gridCol>
                <a:gridCol w="2383378">
                  <a:extLst>
                    <a:ext uri="{9D8B030D-6E8A-4147-A177-3AD203B41FA5}">
                      <a16:colId xmlns:a16="http://schemas.microsoft.com/office/drawing/2014/main" val="3236462580"/>
                    </a:ext>
                  </a:extLst>
                </a:gridCol>
              </a:tblGrid>
              <a:tr h="2756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Nr.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PSP code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Provider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Staging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43423"/>
                  </a:ext>
                </a:extLst>
              </a:tr>
              <a:tr h="456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1.3.1.2.2.2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RCE setup: target chamber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GSI, DE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APPA cave, FSp2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use at cave A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88350"/>
                  </a:ext>
                </a:extLst>
              </a:tr>
              <a:tr h="456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1.3.1.2.2.3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RCE setup: goniometer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RIKEN, Japan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APPA cave, FSp2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use at cave A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598824"/>
                  </a:ext>
                </a:extLst>
              </a:tr>
              <a:tr h="904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1.3.1.3.5.1.1 + 1.3.1.3.1.5.3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Calorimeter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 Heidelberg and U. Jena, DE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HESR, </a:t>
                      </a:r>
                      <a:r>
                        <a:rPr lang="de-D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MSVc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use at the low-energy storage rings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427722"/>
                  </a:ext>
                </a:extLst>
              </a:tr>
              <a:tr h="4565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1.3.1.3.6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2D-Polarineter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 Jena, DE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HESR,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MSVc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use at the low-energy storage rings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330705"/>
                  </a:ext>
                </a:extLst>
              </a:tr>
              <a:tr h="904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1.3.1.3.11.2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setup @HESR Subproject 2 / XUV-laser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 Jena, DE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HESR,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MSVc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Planed to be installed  at ESR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596848"/>
                  </a:ext>
                </a:extLst>
              </a:tr>
              <a:tr h="904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1.3.1.3.12.3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HESR Infrastructure / VUV spectrometer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 Kassel, DE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HESR,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MSVc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be used at CRYRING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348713"/>
                  </a:ext>
                </a:extLst>
              </a:tr>
              <a:tr h="249807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665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5A44-85B6-8D04-9891-5FC80163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115977"/>
            <a:ext cx="3931612" cy="717423"/>
          </a:xfrm>
        </p:spPr>
        <p:txBody>
          <a:bodyPr/>
          <a:lstStyle/>
          <a:p>
            <a:r>
              <a:rPr lang="en-US" dirty="0" smtClean="0"/>
              <a:t>SPARC members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FC3B5-4A35-F2B1-C3E4-3451A2DFAF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24</a:t>
            </a:fld>
            <a:endParaRPr lang="en-DE"/>
          </a:p>
        </p:txBody>
      </p:sp>
      <p:sp>
        <p:nvSpPr>
          <p:cNvPr id="13" name="TextBox 12"/>
          <p:cNvSpPr txBox="1"/>
          <p:nvPr/>
        </p:nvSpPr>
        <p:spPr>
          <a:xfrm>
            <a:off x="767408" y="1772816"/>
            <a:ext cx="5348104" cy="233910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dirty="0" smtClean="0"/>
              <a:t>Total number of members: 418*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dirty="0" smtClean="0"/>
              <a:t>Number of German members: 183</a:t>
            </a:r>
          </a:p>
          <a:p>
            <a:pPr marL="990575" lvl="1" indent="-380990">
              <a:buFont typeface="Symbol" panose="05050102010706020507" pitchFamily="18" charset="2"/>
              <a:buChar char="-"/>
            </a:pPr>
            <a:r>
              <a:rPr lang="en-GB" dirty="0" smtClean="0"/>
              <a:t>Universities: 105</a:t>
            </a:r>
          </a:p>
          <a:p>
            <a:pPr marL="990575" lvl="1" indent="-380990">
              <a:buFont typeface="Symbol" panose="05050102010706020507" pitchFamily="18" charset="2"/>
              <a:buChar char="-"/>
            </a:pPr>
            <a:r>
              <a:rPr lang="en-GB" dirty="0" smtClean="0"/>
              <a:t>Non universities: 77</a:t>
            </a:r>
          </a:p>
          <a:p>
            <a:pPr marL="990575" lvl="1" indent="-380990">
              <a:buFont typeface="Symbol" panose="05050102010706020507" pitchFamily="18" charset="2"/>
              <a:buChar char="-"/>
            </a:pPr>
            <a:endParaRPr lang="en-GB" dirty="0"/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dirty="0" smtClean="0"/>
              <a:t>Others: countries with less that 1% members (15 countries with &lt;4 persons)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392144" y="1239394"/>
          <a:ext cx="460851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8452" y="5589240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* </a:t>
            </a:r>
            <a:r>
              <a:rPr lang="en-GB" sz="1600" dirty="0" smtClean="0">
                <a:solidFill>
                  <a:srgbClr val="7030A0"/>
                </a:solidFill>
              </a:rPr>
              <a:t>The </a:t>
            </a:r>
            <a:r>
              <a:rPr lang="en-GB" sz="1600" dirty="0">
                <a:solidFill>
                  <a:srgbClr val="7030A0"/>
                </a:solidFill>
              </a:rPr>
              <a:t>collaboration with the Russian partners is suspended since 2022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360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7688" y="189491"/>
            <a:ext cx="5976664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599D"/>
                </a:solidFill>
              </a:rPr>
              <a:t>SPRC Risks: status March 2023</a:t>
            </a:r>
            <a:endParaRPr lang="en-GB" b="1" dirty="0">
              <a:solidFill>
                <a:srgbClr val="00599D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C73F-F4EF-4D96-B37D-BA66626C7D7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9376" y="1196752"/>
            <a:ext cx="1116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risks for the APPA-SPARC collaboration were updated in  </a:t>
            </a:r>
            <a:r>
              <a:rPr lang="en-GB" dirty="0"/>
              <a:t>M</a:t>
            </a:r>
            <a:r>
              <a:rPr lang="en-GB" dirty="0" smtClean="0"/>
              <a:t>arch 2023 along the new FAIR project staging: only risks for ES / FE phases.</a:t>
            </a:r>
          </a:p>
          <a:p>
            <a:endParaRPr lang="en-GB" dirty="0" smtClean="0"/>
          </a:p>
          <a:p>
            <a:r>
              <a:rPr lang="en-GB" dirty="0" smtClean="0"/>
              <a:t>For SPARC the following risks have been identified: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5340" y="2659358"/>
          <a:ext cx="11809312" cy="4188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60968195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675370362"/>
                    </a:ext>
                  </a:extLst>
                </a:gridCol>
                <a:gridCol w="3132348">
                  <a:extLst>
                    <a:ext uri="{9D8B030D-6E8A-4147-A177-3AD203B41FA5}">
                      <a16:colId xmlns:a16="http://schemas.microsoft.com/office/drawing/2014/main" val="4375049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56946242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8394768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768784741"/>
                    </a:ext>
                  </a:extLst>
                </a:gridCol>
                <a:gridCol w="2844316">
                  <a:extLst>
                    <a:ext uri="{9D8B030D-6E8A-4147-A177-3AD203B41FA5}">
                      <a16:colId xmlns:a16="http://schemas.microsoft.com/office/drawing/2014/main" val="3184323440"/>
                    </a:ext>
                  </a:extLst>
                </a:gridCol>
              </a:tblGrid>
              <a:tr h="156173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Risk ID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PSP code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Risk description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Probability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Risk score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Risk evaluation</a:t>
                      </a: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Risk response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03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459</a:t>
                      </a:r>
                      <a:endParaRPr lang="en-GB" sz="160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1.3.1.1.1.1</a:t>
                      </a:r>
                      <a:r>
                        <a:rPr lang="en-GB" sz="1600" baseline="0" dirty="0" smtClean="0"/>
                        <a:t>   1.3.1.1.1.2</a:t>
                      </a:r>
                      <a:endParaRPr lang="en-GB" sz="160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laser providers, TU Dresden and TU Darmstadt were not granted the needed funding for the period 2021-2024</a:t>
                      </a:r>
                      <a:r>
                        <a:rPr lang="en-GB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GB" sz="140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/>
                        <a:t>50%</a:t>
                      </a:r>
                      <a:endParaRPr lang="en-GB" sz="1600" b="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/>
                        <a:t>13</a:t>
                      </a:r>
                      <a:endParaRPr lang="en-GB" sz="1600" b="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/>
                        <a:t>major</a:t>
                      </a:r>
                    </a:p>
                    <a:p>
                      <a:pPr algn="ctr"/>
                      <a:endParaRPr lang="en-GB" sz="1600" b="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Renewed application  for funding for next period (2024 – 2027) at BMBF VF.</a:t>
                      </a:r>
                      <a:endParaRPr lang="en-GB" sz="1600" dirty="0"/>
                    </a:p>
                  </a:txBody>
                  <a:tcPr anchor="ctr">
                    <a:solidFill>
                      <a:srgbClr val="E9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82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439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1.3.1.5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Missing adequate working space at the GSI /FAIR campus for mounting and testing  of large experiment components.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25%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moderate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temporary working space (20m²) available in the GSI target hall, close to CRYRING,  until end of 2023.</a:t>
                      </a:r>
                      <a:endParaRPr lang="en-GB" sz="1600" dirty="0"/>
                    </a:p>
                  </a:txBody>
                  <a:tcPr anchor="ctr">
                    <a:solidFill>
                      <a:srgbClr val="EB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245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56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12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760C953-B08E-3060-7701-DAB3AD5A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241" y="1738305"/>
            <a:ext cx="2792224" cy="19735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528BE4-C2B2-B77E-A7C6-40A672F8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Science at existing facilities</a:t>
            </a:r>
            <a:r>
              <a:rPr lang="de-DE" dirty="0">
                <a:latin typeface="Arial Narrow" panose="020B0606020202030204" pitchFamily="34" charset="0"/>
              </a:rPr>
              <a:t/>
            </a:r>
            <a:br>
              <a:rPr lang="de-DE" dirty="0">
                <a:latin typeface="Arial Narrow" panose="020B0606020202030204" pitchFamily="34" charset="0"/>
              </a:rPr>
            </a:br>
            <a:r>
              <a:rPr lang="de-DE" sz="3200" b="1" dirty="0">
                <a:latin typeface="Arial Narrow" panose="020B0606020202030204" pitchFamily="34" charset="0"/>
              </a:rPr>
              <a:t>SPARC Experiments at ESR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1A596F-8270-8A7E-6ABE-6AB114989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14EEC9-0E80-1EA9-2020-354AE1B02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97" r="36247"/>
          <a:stretch/>
        </p:blipFill>
        <p:spPr>
          <a:xfrm>
            <a:off x="8649417" y="1047563"/>
            <a:ext cx="3389224" cy="16816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3504A8-C437-582F-8037-1AA8A3FA6E12}"/>
              </a:ext>
            </a:extLst>
          </p:cNvPr>
          <p:cNvSpPr txBox="1"/>
          <p:nvPr/>
        </p:nvSpPr>
        <p:spPr>
          <a:xfrm>
            <a:off x="2582209" y="159935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>
                <a:solidFill>
                  <a:schemeClr val="bg1"/>
                </a:solidFill>
              </a:rPr>
              <a:t>208</a:t>
            </a:r>
            <a:r>
              <a:rPr lang="de-DE" dirty="0">
                <a:solidFill>
                  <a:schemeClr val="bg1"/>
                </a:solidFill>
              </a:rPr>
              <a:t>Bi</a:t>
            </a:r>
            <a:r>
              <a:rPr lang="de-DE" baseline="30000" dirty="0">
                <a:solidFill>
                  <a:schemeClr val="bg1"/>
                </a:solidFill>
              </a:rPr>
              <a:t>82+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504609CE-4DB4-8584-F888-94E3C6AE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1" y="976771"/>
            <a:ext cx="1581356" cy="5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FB4C0A-6E80-D31F-951F-14236345E4B2}"/>
              </a:ext>
            </a:extLst>
          </p:cNvPr>
          <p:cNvSpPr txBox="1"/>
          <p:nvPr/>
        </p:nvSpPr>
        <p:spPr>
          <a:xfrm>
            <a:off x="945969" y="3695996"/>
            <a:ext cx="7940527" cy="4796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algn="ctr"/>
            <a:r>
              <a:rPr lang="de-DE" sz="1867" dirty="0">
                <a:latin typeface="Arial Narrow" panose="020B0606020202030204" pitchFamily="34" charset="0"/>
              </a:rPr>
              <a:t>Premiere: First Laser </a:t>
            </a:r>
            <a:r>
              <a:rPr lang="de-DE" sz="1867" dirty="0" err="1">
                <a:latin typeface="Arial Narrow" panose="020B0606020202030204" pitchFamily="34" charset="0"/>
              </a:rPr>
              <a:t>Excitation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of</a:t>
            </a:r>
            <a:r>
              <a:rPr lang="de-DE" sz="1867" dirty="0">
                <a:latin typeface="Arial Narrow" panose="020B0606020202030204" pitchFamily="34" charset="0"/>
              </a:rPr>
              <a:t> an </a:t>
            </a:r>
            <a:r>
              <a:rPr lang="de-DE" sz="1867" dirty="0" err="1">
                <a:latin typeface="Arial Narrow" panose="020B0606020202030204" pitchFamily="34" charset="0"/>
              </a:rPr>
              <a:t>Accelerator-Produced</a:t>
            </a:r>
            <a:r>
              <a:rPr lang="de-DE" sz="1867" dirty="0">
                <a:latin typeface="Arial Narrow" panose="020B0606020202030204" pitchFamily="34" charset="0"/>
              </a:rPr>
              <a:t> Isotope in ESR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20E30B-3769-34A3-BD1E-BF56212FE9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914"/>
          <a:stretch/>
        </p:blipFill>
        <p:spPr>
          <a:xfrm>
            <a:off x="6972045" y="1873007"/>
            <a:ext cx="1404111" cy="18318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983193-5EDC-4DD0-159A-A123454B6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880" y="4399778"/>
            <a:ext cx="3389225" cy="21143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2306AF1-B66D-81A8-384A-529FD83410CD}"/>
              </a:ext>
            </a:extLst>
          </p:cNvPr>
          <p:cNvSpPr txBox="1"/>
          <p:nvPr/>
        </p:nvSpPr>
        <p:spPr>
          <a:xfrm>
            <a:off x="5768781" y="4030394"/>
            <a:ext cx="1245211" cy="469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May 2022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8B216C-1C6A-C502-F0C1-6B33C585E69B}"/>
              </a:ext>
            </a:extLst>
          </p:cNvPr>
          <p:cNvSpPr/>
          <p:nvPr/>
        </p:nvSpPr>
        <p:spPr>
          <a:xfrm>
            <a:off x="8734392" y="4213046"/>
            <a:ext cx="3234744" cy="849013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0"/>
              </a:spcAft>
            </a:pPr>
            <a:endParaRPr lang="en-US" sz="4267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sym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2C0911E-178B-D8E6-DE48-5A3C5F49C215}"/>
              </a:ext>
            </a:extLst>
          </p:cNvPr>
          <p:cNvSpPr/>
          <p:nvPr/>
        </p:nvSpPr>
        <p:spPr>
          <a:xfrm>
            <a:off x="1887143" y="942962"/>
            <a:ext cx="5229719" cy="849013"/>
          </a:xfrm>
          <a:prstGeom prst="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0"/>
              </a:spcAft>
            </a:pPr>
            <a:endParaRPr lang="en-US" sz="4267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sym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F72C34-43B8-FD87-131A-A2CDEAF6AA64}"/>
              </a:ext>
            </a:extLst>
          </p:cNvPr>
          <p:cNvSpPr txBox="1"/>
          <p:nvPr/>
        </p:nvSpPr>
        <p:spPr>
          <a:xfrm>
            <a:off x="8638350" y="2718645"/>
            <a:ext cx="3455293" cy="3865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800"/>
              </a:spcAft>
            </a:pPr>
            <a:r>
              <a:rPr lang="de-DE" sz="1867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Topics</a:t>
            </a:r>
          </a:p>
          <a:p>
            <a:pPr marL="489361" marR="108371" indent="-380990" defTabSz="242881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867" dirty="0">
                <a:latin typeface="Arial Narrow" panose="020B0606020202030204" pitchFamily="34" charset="0"/>
              </a:rPr>
              <a:t>Precision </a:t>
            </a:r>
            <a:r>
              <a:rPr lang="de-DE" sz="1867" dirty="0" err="1">
                <a:latin typeface="Arial Narrow" panose="020B0606020202030204" pitchFamily="34" charset="0"/>
              </a:rPr>
              <a:t>studies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of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atomic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structure</a:t>
            </a:r>
            <a:r>
              <a:rPr lang="de-DE" sz="1867" dirty="0">
                <a:latin typeface="Arial Narrow" panose="020B0606020202030204" pitchFamily="34" charset="0"/>
              </a:rPr>
              <a:t> at high Z </a:t>
            </a:r>
            <a:r>
              <a:rPr lang="de-DE" sz="1867" dirty="0" err="1">
                <a:latin typeface="Arial Narrow" panose="020B0606020202030204" pitchFamily="34" charset="0"/>
              </a:rPr>
              <a:t>with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stable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and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exotic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beams</a:t>
            </a:r>
            <a:endParaRPr lang="de-DE" sz="1867" dirty="0">
              <a:latin typeface="Arial Narrow" panose="020B0606020202030204" pitchFamily="34" charset="0"/>
            </a:endParaRPr>
          </a:p>
          <a:p>
            <a:pPr marL="489361" marR="108371" indent="-380990" defTabSz="2428814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867" dirty="0" err="1">
                <a:latin typeface="Arial Narrow" panose="020B0606020202030204" pitchFamily="34" charset="0"/>
              </a:rPr>
              <a:t>Atomic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and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nuclear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astrophysical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reactions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with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primary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and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secondary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beams</a:t>
            </a:r>
            <a:endParaRPr lang="de-DE" sz="1867" dirty="0">
              <a:latin typeface="Arial Narrow" panose="020B0606020202030204" pitchFamily="34" charset="0"/>
            </a:endParaRPr>
          </a:p>
          <a:p>
            <a:pPr marL="489361" marR="108371" indent="-380990" defTabSz="2428814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867" dirty="0" err="1">
                <a:latin typeface="Arial Narrow" panose="020B0606020202030204" pitchFamily="34" charset="0"/>
              </a:rPr>
              <a:t>Influence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of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atomic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configurations</a:t>
            </a:r>
            <a:r>
              <a:rPr lang="de-DE" sz="1867" dirty="0">
                <a:latin typeface="Arial Narrow" panose="020B0606020202030204" pitchFamily="34" charset="0"/>
              </a:rPr>
              <a:t> on </a:t>
            </a:r>
            <a:r>
              <a:rPr lang="de-DE" sz="1867" dirty="0" err="1">
                <a:latin typeface="Arial Narrow" panose="020B0606020202030204" pitchFamily="34" charset="0"/>
              </a:rPr>
              <a:t>nuclear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decay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modes</a:t>
            </a:r>
            <a:endParaRPr lang="de-DE" sz="1867" dirty="0">
              <a:latin typeface="Arial Narrow" panose="020B0606020202030204" pitchFamily="34" charset="0"/>
            </a:endParaRPr>
          </a:p>
          <a:p>
            <a:pPr marL="489361" marR="108371" indent="-380990" defTabSz="2428814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867" dirty="0" err="1">
                <a:latin typeface="Arial Narrow" panose="020B0606020202030204" pitchFamily="34" charset="0"/>
              </a:rPr>
              <a:t>Nuclear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clocks</a:t>
            </a:r>
            <a:endParaRPr lang="de-DE" sz="1867" dirty="0">
              <a:latin typeface="Arial Narrow" panose="020B0606020202030204" pitchFamily="34" charset="0"/>
            </a:endParaRPr>
          </a:p>
        </p:txBody>
      </p:sp>
      <p:pic>
        <p:nvPicPr>
          <p:cNvPr id="14" name="Bild 2" descr="g11640.png">
            <a:extLst>
              <a:ext uri="{FF2B5EF4-FFF2-40B4-BE49-F238E27FC236}">
                <a16:creationId xmlns:a16="http://schemas.microsoft.com/office/drawing/2014/main" id="{AFCC7A68-299E-BA3C-8900-7FA707FDA8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1" y="4421207"/>
            <a:ext cx="3088417" cy="21784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A2E528A-2E32-6FE0-681D-A7123E3034A0}"/>
              </a:ext>
            </a:extLst>
          </p:cNvPr>
          <p:cNvSpPr txBox="1"/>
          <p:nvPr/>
        </p:nvSpPr>
        <p:spPr>
          <a:xfrm>
            <a:off x="2545823" y="4458616"/>
            <a:ext cx="103906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baseline="30000" dirty="0"/>
              <a:t>209</a:t>
            </a:r>
            <a:r>
              <a:rPr lang="de-DE" sz="2133" dirty="0"/>
              <a:t>Bi</a:t>
            </a:r>
            <a:r>
              <a:rPr lang="de-DE" sz="2133" baseline="30000" dirty="0"/>
              <a:t>82+</a:t>
            </a:r>
            <a:endParaRPr lang="de-DE" sz="2133" dirty="0"/>
          </a:p>
        </p:txBody>
      </p:sp>
      <p:pic>
        <p:nvPicPr>
          <p:cNvPr id="16" name="Picture 46" descr="H-likeNucleus">
            <a:extLst>
              <a:ext uri="{FF2B5EF4-FFF2-40B4-BE49-F238E27FC236}">
                <a16:creationId xmlns:a16="http://schemas.microsoft.com/office/drawing/2014/main" id="{3AFC0AA7-149E-2A51-0644-C3D80925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75" y="4485097"/>
            <a:ext cx="538800" cy="5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F262FBC-EB6B-6FC9-F8DD-D9C173575B47}"/>
              </a:ext>
            </a:extLst>
          </p:cNvPr>
          <p:cNvSpPr txBox="1"/>
          <p:nvPr/>
        </p:nvSpPr>
        <p:spPr>
          <a:xfrm>
            <a:off x="5180029" y="4651576"/>
            <a:ext cx="103906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baseline="30000" dirty="0"/>
              <a:t>208</a:t>
            </a:r>
            <a:r>
              <a:rPr lang="de-DE" sz="2133" dirty="0"/>
              <a:t>Bi</a:t>
            </a:r>
            <a:r>
              <a:rPr lang="de-DE" sz="2133" baseline="30000" dirty="0"/>
              <a:t>82+</a:t>
            </a:r>
            <a:endParaRPr lang="de-DE" sz="2133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62B679F-C7A6-6439-14C3-F37FDD13B50E}"/>
              </a:ext>
            </a:extLst>
          </p:cNvPr>
          <p:cNvSpPr txBox="1"/>
          <p:nvPr/>
        </p:nvSpPr>
        <p:spPr>
          <a:xfrm>
            <a:off x="1812797" y="1076167"/>
            <a:ext cx="5528434" cy="6027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5249" tIns="95249" rIns="95249" bIns="95249" numCol="1" spcCol="38100" rtlCol="0" anchor="ctr">
            <a:spAutoFit/>
          </a:bodyPr>
          <a:lstStyle/>
          <a:p>
            <a:pPr marL="108371" marR="108371" defTabSz="2428814"/>
            <a:r>
              <a:rPr lang="en-US" sz="2667" dirty="0">
                <a:latin typeface="Arial Narrow" panose="020B0606020202030204" pitchFamily="34" charset="0"/>
              </a:rPr>
              <a:t>Hyperfine structure of </a:t>
            </a:r>
            <a:r>
              <a:rPr lang="en-US" sz="2667" baseline="30000" dirty="0">
                <a:latin typeface="Arial Narrow" panose="020B0606020202030204" pitchFamily="34" charset="0"/>
              </a:rPr>
              <a:t>208</a:t>
            </a:r>
            <a:r>
              <a:rPr lang="en-US" sz="2667" dirty="0">
                <a:latin typeface="Arial Narrow" panose="020B0606020202030204" pitchFamily="34" charset="0"/>
              </a:rPr>
              <a:t>Bi</a:t>
            </a:r>
            <a:r>
              <a:rPr lang="en-US" sz="2667" baseline="30000" dirty="0">
                <a:latin typeface="Arial Narrow" panose="020B0606020202030204" pitchFamily="34" charset="0"/>
              </a:rPr>
              <a:t>82+ </a:t>
            </a:r>
            <a:r>
              <a:rPr lang="en-US" sz="2667" dirty="0">
                <a:latin typeface="Arial Narrow" panose="020B0606020202030204" pitchFamily="34" charset="0"/>
              </a:rPr>
              <a:t>and </a:t>
            </a:r>
            <a:r>
              <a:rPr lang="en-US" sz="2667" baseline="30000" dirty="0">
                <a:latin typeface="Arial Narrow" panose="020B0606020202030204" pitchFamily="34" charset="0"/>
              </a:rPr>
              <a:t>209</a:t>
            </a:r>
            <a:r>
              <a:rPr lang="en-US" sz="2667" dirty="0">
                <a:latin typeface="Arial Narrow" panose="020B0606020202030204" pitchFamily="34" charset="0"/>
              </a:rPr>
              <a:t>Bi</a:t>
            </a:r>
            <a:r>
              <a:rPr lang="en-US" sz="2667" baseline="30000" dirty="0">
                <a:latin typeface="Arial Narrow" panose="020B0606020202030204" pitchFamily="34" charset="0"/>
              </a:rPr>
              <a:t>82+</a:t>
            </a:r>
            <a:endParaRPr lang="en-US" sz="2667" baseline="30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FE9FDA3-CC20-E8F3-3D83-78B3C8011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4086"/>
          <a:stretch/>
        </p:blipFill>
        <p:spPr>
          <a:xfrm>
            <a:off x="293670" y="1960112"/>
            <a:ext cx="2419695" cy="1769033"/>
          </a:xfrm>
          <a:prstGeom prst="rect">
            <a:avLst/>
          </a:prstGeom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756900" y="4108905"/>
            <a:ext cx="36288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latin typeface="Arial Narrow" panose="020B0606020202030204" pitchFamily="34" charset="0"/>
              </a:rPr>
              <a:t>Nature Communications 8, 15484 (2017)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68988" y="2328374"/>
            <a:ext cx="231666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“Hyperfine puzzle”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Jean-Philippe Karr</a:t>
            </a:r>
          </a:p>
          <a:p>
            <a:pPr>
              <a:buFontTx/>
              <a:buNone/>
            </a:pPr>
            <a:r>
              <a:rPr lang="de-DE" altLang="en-US" sz="1600" b="1" dirty="0">
                <a:solidFill>
                  <a:schemeClr val="bg1"/>
                </a:solidFill>
              </a:rPr>
              <a:t>Nature </a:t>
            </a:r>
            <a:r>
              <a:rPr lang="de-DE" altLang="en-US" sz="1600" b="1" dirty="0" err="1">
                <a:solidFill>
                  <a:schemeClr val="bg1"/>
                </a:solidFill>
              </a:rPr>
              <a:t>Physics</a:t>
            </a:r>
            <a:r>
              <a:rPr lang="de-DE" altLang="en-US" sz="1600" b="1" dirty="0">
                <a:solidFill>
                  <a:schemeClr val="bg1"/>
                </a:solidFill>
              </a:rPr>
              <a:t> (2017)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E7EB27-14CE-542C-DB77-E3BE3AC483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8C74017-6FBF-9053-E261-B962D52A1AB6}"/>
              </a:ext>
            </a:extLst>
          </p:cNvPr>
          <p:cNvSpPr txBox="1"/>
          <p:nvPr/>
        </p:nvSpPr>
        <p:spPr>
          <a:xfrm>
            <a:off x="5495510" y="4997344"/>
            <a:ext cx="616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Novel</a:t>
            </a:r>
            <a:r>
              <a:rPr lang="de-DE" sz="1600" b="1" dirty="0"/>
              <a:t> in-ring VUV </a:t>
            </a:r>
            <a:r>
              <a:rPr lang="de-DE" sz="1600" b="1" dirty="0" err="1"/>
              <a:t>fluorescense</a:t>
            </a:r>
            <a:r>
              <a:rPr lang="de-DE" sz="1600" b="1" dirty="0"/>
              <a:t> </a:t>
            </a:r>
            <a:r>
              <a:rPr lang="de-DE" sz="1600" b="1" dirty="0" err="1"/>
              <a:t>detection</a:t>
            </a:r>
            <a:r>
              <a:rPr lang="de-DE" sz="1600" b="1" dirty="0"/>
              <a:t> </a:t>
            </a:r>
            <a:r>
              <a:rPr lang="de-DE" sz="1600" b="1" dirty="0" err="1"/>
              <a:t>system</a:t>
            </a:r>
            <a:endParaRPr lang="de-DE" sz="1600" b="1" dirty="0"/>
          </a:p>
          <a:p>
            <a:r>
              <a:rPr lang="de-DE" sz="1400" dirty="0"/>
              <a:t>MgF</a:t>
            </a:r>
            <a:r>
              <a:rPr lang="de-DE" sz="1400" baseline="-25000" dirty="0"/>
              <a:t>2</a:t>
            </a:r>
            <a:r>
              <a:rPr lang="de-DE" sz="1400" dirty="0"/>
              <a:t>-coated Al-</a:t>
            </a:r>
            <a:r>
              <a:rPr lang="de-DE" sz="1400" dirty="0" err="1"/>
              <a:t>mirrors</a:t>
            </a:r>
            <a:r>
              <a:rPr lang="de-DE" sz="1400" b="1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 </a:t>
            </a:r>
            <a:r>
              <a:rPr lang="de-DE" sz="1400" dirty="0" err="1"/>
              <a:t>detection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photons</a:t>
            </a:r>
            <a:r>
              <a:rPr lang="de-DE" sz="1400" dirty="0"/>
              <a:t> </a:t>
            </a:r>
            <a:r>
              <a:rPr lang="de-DE" sz="1400" dirty="0" err="1"/>
              <a:t>bellow</a:t>
            </a:r>
            <a:r>
              <a:rPr lang="de-DE" sz="1400" dirty="0"/>
              <a:t> 115nm   </a:t>
            </a:r>
            <a:endParaRPr lang="de-DE" sz="1400" b="1" dirty="0"/>
          </a:p>
          <a:p>
            <a:r>
              <a:rPr lang="de-DE" sz="1400" dirty="0"/>
              <a:t>(</a:t>
            </a:r>
            <a:r>
              <a:rPr lang="de-DE" sz="1400" dirty="0" err="1"/>
              <a:t>Collaboration</a:t>
            </a:r>
            <a:r>
              <a:rPr lang="de-DE" sz="1400" dirty="0"/>
              <a:t> Fraunhofer IOF, Jena)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1A85417-9121-2395-E0DC-7A550C935C9C}"/>
              </a:ext>
            </a:extLst>
          </p:cNvPr>
          <p:cNvSpPr txBox="1"/>
          <p:nvPr/>
        </p:nvSpPr>
        <p:spPr>
          <a:xfrm>
            <a:off x="189283" y="6401978"/>
            <a:ext cx="5306227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0070C0"/>
                </a:solidFill>
              </a:rPr>
              <a:t>V. M. Shabaev et al., PRL. </a:t>
            </a:r>
            <a:r>
              <a:rPr lang="en-US" sz="1333" b="1" dirty="0">
                <a:solidFill>
                  <a:srgbClr val="0070C0"/>
                </a:solidFill>
              </a:rPr>
              <a:t>128</a:t>
            </a:r>
            <a:r>
              <a:rPr lang="en-US" sz="1333" dirty="0">
                <a:solidFill>
                  <a:srgbClr val="0070C0"/>
                </a:solidFill>
              </a:rPr>
              <a:t>, 043001 (2022)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9D30A5D-D39E-EF6A-E865-74CB819A41BC}"/>
              </a:ext>
            </a:extLst>
          </p:cNvPr>
          <p:cNvSpPr txBox="1">
            <a:spLocks/>
          </p:cNvSpPr>
          <p:nvPr/>
        </p:nvSpPr>
        <p:spPr>
          <a:xfrm>
            <a:off x="8053981" y="2318242"/>
            <a:ext cx="3840100" cy="1981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91">
              <a:buNone/>
              <a:defRPr/>
            </a:pPr>
            <a:r>
              <a:rPr lang="en-US" b="1" dirty="0">
                <a:latin typeface="Arial Narrow" panose="020B0606020202030204" pitchFamily="34" charset="0"/>
              </a:rPr>
              <a:t>Achievements </a:t>
            </a:r>
          </a:p>
          <a:p>
            <a:pPr marL="0" indent="0" defTabSz="342891">
              <a:buNone/>
              <a:defRPr/>
            </a:pPr>
            <a:r>
              <a:rPr lang="en-US" b="1" dirty="0">
                <a:latin typeface="Arial Narrow" panose="020B0606020202030204" pitchFamily="34" charset="0"/>
              </a:rPr>
              <a:t>at ESR in 2022</a:t>
            </a:r>
          </a:p>
          <a:p>
            <a:pPr marL="0" indent="0" defTabSz="342891">
              <a:buNone/>
              <a:defRPr/>
            </a:pPr>
            <a:endParaRPr lang="en-US" b="1" dirty="0"/>
          </a:p>
          <a:p>
            <a:pPr>
              <a:buSzPct val="200000"/>
              <a:buFont typeface="Arial" panose="020B0604020202020204" pitchFamily="34" charset="0"/>
              <a:buChar char="•"/>
            </a:pPr>
            <a:r>
              <a:rPr lang="de-DE" sz="1867" dirty="0">
                <a:latin typeface="Arial Narrow" panose="020B0606020202030204" pitchFamily="34" charset="0"/>
              </a:rPr>
              <a:t>2 </a:t>
            </a:r>
            <a:r>
              <a:rPr lang="de-DE" sz="1867" dirty="0">
                <a:latin typeface="Matura MT Script Capitals" panose="03020802060602070202" pitchFamily="66" charset="0"/>
              </a:rPr>
              <a:t>• </a:t>
            </a:r>
            <a:r>
              <a:rPr lang="de-DE" sz="1867" dirty="0">
                <a:latin typeface="Arial Narrow" panose="020B0606020202030204" pitchFamily="34" charset="0"/>
              </a:rPr>
              <a:t>10</a:t>
            </a:r>
            <a:r>
              <a:rPr lang="de-DE" sz="1867" baseline="30000" dirty="0">
                <a:latin typeface="Arial Narrow" panose="020B0606020202030204" pitchFamily="34" charset="0"/>
              </a:rPr>
              <a:t>4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bunched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baseline="30000" dirty="0">
                <a:latin typeface="Arial Narrow" panose="020B0606020202030204" pitchFamily="34" charset="0"/>
              </a:rPr>
              <a:t>229</a:t>
            </a:r>
            <a:r>
              <a:rPr lang="de-DE" sz="1867" dirty="0">
                <a:latin typeface="Arial Narrow" panose="020B0606020202030204" pitchFamily="34" charset="0"/>
              </a:rPr>
              <a:t>Th</a:t>
            </a:r>
            <a:r>
              <a:rPr lang="de-DE" sz="1867" baseline="30000" dirty="0">
                <a:latin typeface="Arial Narrow" panose="020B0606020202030204" pitchFamily="34" charset="0"/>
              </a:rPr>
              <a:t>89+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>
                <a:solidFill>
                  <a:schemeClr val="tx1"/>
                </a:solidFill>
                <a:latin typeface="Arial Narrow" panose="020B0606020202030204" pitchFamily="34" charset="0"/>
              </a:rPr>
              <a:t>in ESR</a:t>
            </a:r>
            <a:r>
              <a:rPr lang="de-DE" sz="1867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br>
              <a:rPr lang="de-DE" sz="1867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de-DE" sz="1867" dirty="0">
                <a:latin typeface="Arial Narrow" panose="020B0606020202030204" pitchFamily="34" charset="0"/>
              </a:rPr>
              <a:t>per 10</a:t>
            </a:r>
            <a:r>
              <a:rPr lang="de-DE" sz="1867" baseline="30000" dirty="0">
                <a:latin typeface="Arial Narrow" panose="020B0606020202030204" pitchFamily="34" charset="0"/>
              </a:rPr>
              <a:t>9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baseline="30000" dirty="0">
                <a:latin typeface="Arial Narrow" panose="020B0606020202030204" pitchFamily="34" charset="0"/>
              </a:rPr>
              <a:t>238</a:t>
            </a:r>
            <a:r>
              <a:rPr lang="de-DE" sz="1867" dirty="0">
                <a:latin typeface="Arial Narrow" panose="020B0606020202030204" pitchFamily="34" charset="0"/>
              </a:rPr>
              <a:t>U </a:t>
            </a:r>
            <a:r>
              <a:rPr lang="de-DE" sz="1867" dirty="0" err="1">
                <a:latin typeface="Arial Narrow" panose="020B0606020202030204" pitchFamily="34" charset="0"/>
              </a:rPr>
              <a:t>ions</a:t>
            </a:r>
            <a:r>
              <a:rPr lang="de-DE" sz="1867" dirty="0">
                <a:latin typeface="Arial Narrow" panose="020B0606020202030204" pitchFamily="34" charset="0"/>
              </a:rPr>
              <a:t> in SIS.</a:t>
            </a:r>
          </a:p>
          <a:p>
            <a:pPr marL="0" indent="0">
              <a:buSzPct val="200000"/>
              <a:buNone/>
            </a:pPr>
            <a:endParaRPr lang="de-DE" sz="1867" dirty="0">
              <a:latin typeface="Arial Narrow" panose="020B0606020202030204" pitchFamily="34" charset="0"/>
            </a:endParaRPr>
          </a:p>
          <a:p>
            <a:pPr defTabSz="342891">
              <a:buSzPct val="200000"/>
              <a:buFont typeface="Arial" panose="020B0604020202020204" pitchFamily="34" charset="0"/>
              <a:buChar char="•"/>
              <a:defRPr/>
            </a:pPr>
            <a:r>
              <a:rPr lang="de-DE" sz="1867" dirty="0" err="1">
                <a:latin typeface="Arial Narrow" panose="020B0606020202030204" pitchFamily="34" charset="0"/>
              </a:rPr>
              <a:t>Intense</a:t>
            </a:r>
            <a:r>
              <a:rPr lang="de-DE" sz="1867" dirty="0">
                <a:latin typeface="Arial Narrow" panose="020B0606020202030204" pitchFamily="34" charset="0"/>
              </a:rPr>
              <a:t> „10 eV“-laser </a:t>
            </a:r>
            <a:r>
              <a:rPr lang="de-DE" sz="1867" dirty="0" err="1">
                <a:latin typeface="Arial Narrow" panose="020B0606020202030204" pitchFamily="34" charset="0"/>
              </a:rPr>
              <a:t>exploiting</a:t>
            </a:r>
            <a:r>
              <a:rPr lang="de-DE" sz="1867" dirty="0">
                <a:latin typeface="Arial Narrow" panose="020B0606020202030204" pitchFamily="34" charset="0"/>
              </a:rPr>
              <a:t> </a:t>
            </a:r>
            <a:r>
              <a:rPr lang="de-DE" sz="1867" dirty="0" err="1">
                <a:latin typeface="Arial Narrow" panose="020B0606020202030204" pitchFamily="34" charset="0"/>
              </a:rPr>
              <a:t>the</a:t>
            </a:r>
            <a:r>
              <a:rPr lang="de-DE" sz="1867" dirty="0">
                <a:latin typeface="Arial Narrow" panose="020B0606020202030204" pitchFamily="34" charset="0"/>
              </a:rPr>
              <a:t> Doppler Shift</a:t>
            </a:r>
            <a:r>
              <a:rPr lang="en-US" sz="1867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6B4A093-0D4C-C61C-F70F-9F7C149C2726}"/>
              </a:ext>
            </a:extLst>
          </p:cNvPr>
          <p:cNvSpPr txBox="1"/>
          <p:nvPr/>
        </p:nvSpPr>
        <p:spPr>
          <a:xfrm>
            <a:off x="7847319" y="3882922"/>
            <a:ext cx="1154483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89"/>
            <a:r>
              <a:rPr lang="de-DE" sz="1000" dirty="0">
                <a:solidFill>
                  <a:schemeClr val="bg1"/>
                </a:solidFill>
                <a:latin typeface="Arial"/>
              </a:rPr>
              <a:t>Foto: C. Brandau</a:t>
            </a:r>
            <a:endParaRPr lang="en-US" sz="10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3" name="Grafik 1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F59A7FD3-EF59-D429-FFF4-E8FB65782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75" y="2040758"/>
            <a:ext cx="2205208" cy="2940277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B33AF3A9-8CC7-D47C-DED7-699E54529FF5}"/>
              </a:ext>
            </a:extLst>
          </p:cNvPr>
          <p:cNvSpPr txBox="1"/>
          <p:nvPr/>
        </p:nvSpPr>
        <p:spPr>
          <a:xfrm>
            <a:off x="5506023" y="5787816"/>
            <a:ext cx="7165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Feasibility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measurement</a:t>
            </a:r>
            <a:r>
              <a:rPr lang="de-DE" b="1" dirty="0"/>
              <a:t> </a:t>
            </a:r>
            <a:r>
              <a:rPr lang="de-DE" b="1" dirty="0" err="1"/>
              <a:t>method</a:t>
            </a:r>
            <a:r>
              <a:rPr lang="de-DE" b="1" dirty="0"/>
              <a:t> </a:t>
            </a:r>
            <a:r>
              <a:rPr lang="de-DE" b="1" dirty="0" err="1"/>
              <a:t>demonstrated</a:t>
            </a:r>
            <a:r>
              <a:rPr lang="de-DE" b="1" dirty="0"/>
              <a:t> </a:t>
            </a:r>
          </a:p>
          <a:p>
            <a:r>
              <a:rPr lang="de-DE" sz="1400" dirty="0"/>
              <a:t>(but due to </a:t>
            </a:r>
            <a:r>
              <a:rPr lang="de-DE" sz="1400" dirty="0" err="1"/>
              <a:t>restrictions</a:t>
            </a:r>
            <a:r>
              <a:rPr lang="de-DE" sz="1400" dirty="0"/>
              <a:t> </a:t>
            </a:r>
            <a:r>
              <a:rPr lang="de-DE" sz="1400" dirty="0" err="1"/>
              <a:t>only</a:t>
            </a:r>
            <a:r>
              <a:rPr lang="de-DE" sz="1400" dirty="0"/>
              <a:t> 15-20%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targeted</a:t>
            </a:r>
            <a:r>
              <a:rPr lang="de-DE" sz="1400" dirty="0"/>
              <a:t> </a:t>
            </a:r>
            <a:r>
              <a:rPr lang="de-DE" sz="1400" dirty="0" err="1"/>
              <a:t>scan</a:t>
            </a:r>
            <a:r>
              <a:rPr lang="de-DE" sz="1400" dirty="0"/>
              <a:t> </a:t>
            </a:r>
            <a:r>
              <a:rPr lang="de-DE" sz="1400" dirty="0" err="1"/>
              <a:t>range</a:t>
            </a:r>
            <a:r>
              <a:rPr lang="de-DE" sz="1400" dirty="0"/>
              <a:t> </a:t>
            </a:r>
            <a:r>
              <a:rPr lang="de-DE" sz="1400" dirty="0" err="1"/>
              <a:t>covered</a:t>
            </a:r>
            <a:r>
              <a:rPr lang="de-DE" sz="1400" dirty="0"/>
              <a:t>)</a:t>
            </a:r>
            <a:endParaRPr lang="de-DE" dirty="0"/>
          </a:p>
        </p:txBody>
      </p:sp>
      <p:grpSp>
        <p:nvGrpSpPr>
          <p:cNvPr id="17" name="Group 90">
            <a:extLst>
              <a:ext uri="{FF2B5EF4-FFF2-40B4-BE49-F238E27FC236}">
                <a16:creationId xmlns:a16="http://schemas.microsoft.com/office/drawing/2014/main" id="{583B5843-298E-EC04-BDCB-F584E2802564}"/>
              </a:ext>
            </a:extLst>
          </p:cNvPr>
          <p:cNvGrpSpPr>
            <a:grpSpLocks noChangeAspect="1"/>
          </p:cNvGrpSpPr>
          <p:nvPr/>
        </p:nvGrpSpPr>
        <p:grpSpPr>
          <a:xfrm>
            <a:off x="9974029" y="1419785"/>
            <a:ext cx="2155456" cy="1740694"/>
            <a:chOff x="5436096" y="3841255"/>
            <a:chExt cx="2870784" cy="2038638"/>
          </a:xfrm>
        </p:grpSpPr>
        <p:pic>
          <p:nvPicPr>
            <p:cNvPr id="18" name="Picture 2" descr="D:\presentations\2018-07_Heareaus\figs\kernuhr_schema.png">
              <a:extLst>
                <a:ext uri="{FF2B5EF4-FFF2-40B4-BE49-F238E27FC236}">
                  <a16:creationId xmlns:a16="http://schemas.microsoft.com/office/drawing/2014/main" id="{C9B2EECE-33AA-E91A-ED4E-B3AC12D6D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841255"/>
              <a:ext cx="2648878" cy="19691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92">
              <a:extLst>
                <a:ext uri="{FF2B5EF4-FFF2-40B4-BE49-F238E27FC236}">
                  <a16:creationId xmlns:a16="http://schemas.microsoft.com/office/drawing/2014/main" id="{FFA2F36B-012F-7BC0-902C-7566F0585C85}"/>
                </a:ext>
              </a:extLst>
            </p:cNvPr>
            <p:cNvSpPr/>
            <p:nvPr/>
          </p:nvSpPr>
          <p:spPr>
            <a:xfrm>
              <a:off x="7325991" y="5483391"/>
              <a:ext cx="980889" cy="39650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[GS]</a:t>
              </a: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B3D3EFD6-4DFC-AAEE-2B82-D8E8FCCA8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68" t="9651" r="6068" b="13508"/>
          <a:stretch/>
        </p:blipFill>
        <p:spPr>
          <a:xfrm>
            <a:off x="714349" y="3385127"/>
            <a:ext cx="3833224" cy="2825584"/>
          </a:xfrm>
          <a:prstGeom prst="rect">
            <a:avLst/>
          </a:prstGeom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9C862205-0171-3963-A84C-06530C38A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0" y="1921125"/>
            <a:ext cx="5807085" cy="72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133" b="1" dirty="0">
                <a:latin typeface="Arial Narrow" panose="020B0606020202030204" pitchFamily="34" charset="0"/>
              </a:rPr>
              <a:t>H-like </a:t>
            </a:r>
            <a:r>
              <a:rPr lang="de-DE" sz="2133" b="1" baseline="30000" dirty="0">
                <a:latin typeface="Arial Narrow" panose="020B0606020202030204" pitchFamily="34" charset="0"/>
              </a:rPr>
              <a:t>229</a:t>
            </a:r>
            <a:r>
              <a:rPr lang="de-DE" sz="2133" b="1" dirty="0">
                <a:latin typeface="Arial Narrow" panose="020B0606020202030204" pitchFamily="34" charset="0"/>
              </a:rPr>
              <a:t>Th</a:t>
            </a:r>
            <a:r>
              <a:rPr lang="de-DE" sz="2133" b="1" baseline="30000" dirty="0">
                <a:latin typeface="Arial Narrow" panose="020B0606020202030204" pitchFamily="34" charset="0"/>
              </a:rPr>
              <a:t>89+</a:t>
            </a:r>
            <a:r>
              <a:rPr lang="de-DE" sz="2133" dirty="0">
                <a:latin typeface="Arial Narrow" panose="020B0606020202030204" pitchFamily="34" charset="0"/>
              </a:rPr>
              <a:t>:</a:t>
            </a:r>
            <a:r>
              <a:rPr lang="de-DE" sz="2133" b="1" dirty="0">
                <a:solidFill>
                  <a:srgbClr val="3333CC"/>
                </a:solidFill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Acceleration of nuclear decay by coupling of electrons to nuclear spin (hyperfine interaction). </a:t>
            </a:r>
            <a:endParaRPr lang="de-DE" dirty="0">
              <a:latin typeface="Arial Narrow" panose="020B0606020202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FFF5348-413A-852D-83AF-EBC742B7F955}"/>
              </a:ext>
            </a:extLst>
          </p:cNvPr>
          <p:cNvSpPr txBox="1"/>
          <p:nvPr/>
        </p:nvSpPr>
        <p:spPr>
          <a:xfrm>
            <a:off x="2235942" y="835250"/>
            <a:ext cx="7989686" cy="1013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5249" tIns="95249" rIns="95249" bIns="95249" numCol="1" spcCol="38100" rtlCol="0" anchor="ctr">
            <a:spAutoFit/>
          </a:bodyPr>
          <a:lstStyle/>
          <a:p>
            <a:pPr marL="108371" marR="108371" algn="ctr" defTabSz="2428814"/>
            <a:r>
              <a:rPr lang="de-DE" sz="2667" baseline="30000" dirty="0">
                <a:latin typeface="Arial Narrow" panose="020B0606020202030204" pitchFamily="34" charset="0"/>
              </a:rPr>
              <a:t>229(m)</a:t>
            </a:r>
            <a:r>
              <a:rPr lang="de-DE" sz="2667" dirty="0">
                <a:latin typeface="Arial Narrow" panose="020B0606020202030204" pitchFamily="34" charset="0"/>
              </a:rPr>
              <a:t>Th: </a:t>
            </a:r>
            <a:r>
              <a:rPr lang="en-US" sz="2667" dirty="0">
                <a:latin typeface="Arial Narrow" panose="020B0606020202030204" pitchFamily="34" charset="0"/>
              </a:rPr>
              <a:t>Nuclear, Optical Frequency Standard (nuclear clock)</a:t>
            </a:r>
          </a:p>
          <a:p>
            <a:pPr marL="108371" marR="108371" algn="ctr" defTabSz="2428814"/>
            <a:r>
              <a:rPr lang="en-US" sz="2667" dirty="0">
                <a:latin typeface="Arial Narrow" panose="020B0606020202030204" pitchFamily="34" charset="0"/>
              </a:rPr>
              <a:t>Hyperfine spectroscopy of stored </a:t>
            </a:r>
            <a:r>
              <a:rPr lang="en-US" sz="2667" baseline="30000" dirty="0">
                <a:latin typeface="Arial Narrow" panose="020B0606020202030204" pitchFamily="34" charset="0"/>
              </a:rPr>
              <a:t>229m</a:t>
            </a:r>
            <a:r>
              <a:rPr lang="en-US" sz="2667" dirty="0">
                <a:latin typeface="Arial Narrow" panose="020B0606020202030204" pitchFamily="34" charset="0"/>
              </a:rPr>
              <a:t>Th</a:t>
            </a:r>
            <a:r>
              <a:rPr lang="en-US" sz="2667" baseline="30000" dirty="0">
                <a:latin typeface="Arial Narrow" panose="020B0606020202030204" pitchFamily="34" charset="0"/>
              </a:rPr>
              <a:t>89+</a:t>
            </a:r>
            <a:r>
              <a:rPr lang="en-US" sz="2667" dirty="0">
                <a:latin typeface="Arial Narrow" panose="020B0606020202030204" pitchFamily="34" charset="0"/>
              </a:rPr>
              <a:t> ions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5E596FEC-611A-EB7C-E8DE-8799A1B8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687" y="2985097"/>
            <a:ext cx="2413973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133" b="1" dirty="0"/>
              <a:t>1e- oder 3e- 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FE37BFF5-3620-50C8-E2E5-F91763EA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80" y="2950675"/>
            <a:ext cx="2413973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133" b="1" dirty="0"/>
              <a:t>neutral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1C4278B-1C48-5D39-EFB2-EC947853CCA7}"/>
              </a:ext>
            </a:extLst>
          </p:cNvPr>
          <p:cNvSpPr txBox="1"/>
          <p:nvPr/>
        </p:nvSpPr>
        <p:spPr>
          <a:xfrm>
            <a:off x="92614" y="3263275"/>
            <a:ext cx="1516119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baseline="30000" dirty="0"/>
              <a:t>229</a:t>
            </a:r>
            <a:r>
              <a:rPr lang="de-DE" sz="2400" b="1" dirty="0"/>
              <a:t>Th</a:t>
            </a:r>
            <a:r>
              <a:rPr lang="de-DE" sz="2400" b="1" baseline="30000" dirty="0"/>
              <a:t>89</a:t>
            </a:r>
            <a:r>
              <a:rPr lang="de-DE" sz="3200" b="1" baseline="30000" dirty="0"/>
              <a:t>+</a:t>
            </a:r>
            <a:endParaRPr lang="en-US" sz="3200" b="1" baseline="30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76CBBFA4-9514-E577-0D7C-2B1A1033100F}"/>
              </a:ext>
            </a:extLst>
          </p:cNvPr>
          <p:cNvSpPr/>
          <p:nvPr/>
        </p:nvSpPr>
        <p:spPr>
          <a:xfrm>
            <a:off x="131885" y="2722117"/>
            <a:ext cx="5239630" cy="3590760"/>
          </a:xfrm>
          <a:prstGeom prst="roundRect">
            <a:avLst/>
          </a:prstGeom>
          <a:noFill/>
          <a:ln w="28575" cap="flat">
            <a:solidFill>
              <a:srgbClr val="FFC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0"/>
              </a:spcAft>
            </a:pPr>
            <a:endParaRPr lang="en-US" sz="4267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sym typeface="Arial"/>
            </a:endParaRP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E1F93EF4-4F8E-91BA-8A24-A157C4B7F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839" y="5557265"/>
            <a:ext cx="2413973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sz="2133" b="1" dirty="0"/>
              <a:t>Δ</a:t>
            </a:r>
            <a:r>
              <a:rPr lang="de-DE" sz="2133" b="1" dirty="0"/>
              <a:t>E</a:t>
            </a:r>
            <a:r>
              <a:rPr lang="de-DE" sz="2133" b="1" baseline="-25000" dirty="0"/>
              <a:t>HFS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C528BE4-C2B2-B77E-A7C6-40A672F8F2C7}"/>
              </a:ext>
            </a:extLst>
          </p:cNvPr>
          <p:cNvSpPr txBox="1">
            <a:spLocks/>
          </p:cNvSpPr>
          <p:nvPr/>
        </p:nvSpPr>
        <p:spPr>
          <a:xfrm>
            <a:off x="1512248" y="185667"/>
            <a:ext cx="8845067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 marL="0" marR="0" indent="0" algn="l" defTabSz="6858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599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3429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2933" dirty="0">
                <a:latin typeface="Arial Narrow" panose="020B0606020202030204" pitchFamily="34" charset="0"/>
              </a:rPr>
              <a:t>Science at existing facilities</a:t>
            </a:r>
            <a:r>
              <a:rPr lang="de-DE" sz="2933" dirty="0">
                <a:latin typeface="Arial Narrow" panose="020B0606020202030204" pitchFamily="34" charset="0"/>
              </a:rPr>
              <a:t/>
            </a:r>
            <a:br>
              <a:rPr lang="de-DE" sz="2933" dirty="0">
                <a:latin typeface="Arial Narrow" panose="020B0606020202030204" pitchFamily="34" charset="0"/>
              </a:rPr>
            </a:br>
            <a:r>
              <a:rPr lang="de-DE" sz="2933" b="1" dirty="0">
                <a:solidFill>
                  <a:schemeClr val="tx1"/>
                </a:solidFill>
                <a:latin typeface="Arial Narrow" panose="020B0606020202030204" pitchFamily="34" charset="0"/>
              </a:rPr>
              <a:t>SPARC Experiments at ESR</a:t>
            </a:r>
            <a:endParaRPr lang="en-US" sz="2933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71764" y="228632"/>
            <a:ext cx="3888432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SPARC at FAIR FS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983" y="1038808"/>
            <a:ext cx="8764979" cy="47789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3092" y="5079127"/>
            <a:ext cx="3556983" cy="1477328"/>
            <a:chOff x="623390" y="4119463"/>
            <a:chExt cx="3556983" cy="14773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23390" y="4293096"/>
              <a:ext cx="114372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23391" y="4581128"/>
              <a:ext cx="1143727" cy="0"/>
            </a:xfrm>
            <a:prstGeom prst="line">
              <a:avLst/>
            </a:prstGeom>
            <a:ln w="76200">
              <a:solidFill>
                <a:srgbClr val="4E31F9">
                  <a:alpha val="1882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23392" y="4869160"/>
              <a:ext cx="1143727" cy="0"/>
            </a:xfrm>
            <a:prstGeom prst="line">
              <a:avLst/>
            </a:prstGeom>
            <a:ln w="76200">
              <a:solidFill>
                <a:srgbClr val="CC99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804109" y="4119463"/>
              <a:ext cx="23762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First Science +</a:t>
              </a:r>
            </a:p>
            <a:p>
              <a:r>
                <a:rPr lang="en-GB" dirty="0" smtClean="0">
                  <a:solidFill>
                    <a:schemeClr val="accent3">
                      <a:lumMod val="75000"/>
                    </a:schemeClr>
                  </a:solidFill>
                </a:rPr>
                <a:t>First science ++</a:t>
              </a:r>
            </a:p>
            <a:p>
              <a:r>
                <a:rPr lang="en-GB" dirty="0" smtClean="0">
                  <a:solidFill>
                    <a:schemeClr val="accent3">
                      <a:lumMod val="75000"/>
                    </a:schemeClr>
                  </a:solidFill>
                </a:rPr>
                <a:t>MSV completion</a:t>
              </a:r>
            </a:p>
            <a:p>
              <a:endParaRPr lang="en-GB" dirty="0" smtClean="0">
                <a:solidFill>
                  <a:schemeClr val="accent3">
                    <a:lumMod val="75000"/>
                  </a:schemeClr>
                </a:solidFill>
              </a:endParaRPr>
            </a:p>
            <a:p>
              <a:r>
                <a:rPr lang="en-GB" dirty="0" smtClean="0"/>
                <a:t>SPARC@FAIR FS</a:t>
              </a:r>
              <a:endParaRPr lang="en-GB" dirty="0"/>
            </a:p>
          </p:txBody>
        </p:sp>
      </p:grpSp>
      <p:sp>
        <p:nvSpPr>
          <p:cNvPr id="14" name="Oval 13"/>
          <p:cNvSpPr/>
          <p:nvPr/>
        </p:nvSpPr>
        <p:spPr>
          <a:xfrm>
            <a:off x="7392144" y="4005064"/>
            <a:ext cx="216024" cy="216024"/>
          </a:xfrm>
          <a:prstGeom prst="ellipse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430890" y="2852936"/>
            <a:ext cx="216024" cy="216024"/>
          </a:xfrm>
          <a:prstGeom prst="ellipse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159896" y="3265884"/>
            <a:ext cx="360040" cy="324768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807968" y="2348880"/>
            <a:ext cx="288032" cy="288032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591944" y="2636912"/>
            <a:ext cx="288032" cy="319638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415480" y="6237312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9408368" y="1019088"/>
            <a:ext cx="360040" cy="321680"/>
          </a:xfrm>
          <a:prstGeom prst="ellipse">
            <a:avLst/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832304" y="148478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Laser cooling  at SIS100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11276" y="3628090"/>
            <a:ext cx="2661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SPARC program at exiting facilities: ESR, CRYRING and HITRAP</a:t>
            </a:r>
            <a:endParaRPr lang="en-GB" dirty="0"/>
          </a:p>
        </p:txBody>
      </p:sp>
      <p:cxnSp>
        <p:nvCxnSpPr>
          <p:cNvPr id="22" name="Straight Arrow Connector 21"/>
          <p:cNvCxnSpPr>
            <a:endCxn id="18" idx="7"/>
          </p:cNvCxnSpPr>
          <p:nvPr/>
        </p:nvCxnSpPr>
        <p:spPr>
          <a:xfrm flipV="1">
            <a:off x="4223792" y="2683722"/>
            <a:ext cx="1614003" cy="126683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181611" y="3499600"/>
            <a:ext cx="1158305" cy="470680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9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1E1BD-72F1-4F58-90FD-92CC3801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284" y="106747"/>
            <a:ext cx="7963660" cy="71742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b="1" dirty="0">
                <a:latin typeface="Arial Narrow" panose="020B0606020202030204" pitchFamily="34" charset="0"/>
              </a:rPr>
              <a:t>Precision Domain </a:t>
            </a:r>
            <a:r>
              <a:rPr lang="de-DE" sz="3200" b="1" dirty="0" err="1">
                <a:latin typeface="Arial Narrow" panose="020B0606020202030204" pitchFamily="34" charset="0"/>
              </a:rPr>
              <a:t>of</a:t>
            </a:r>
            <a:r>
              <a:rPr lang="de-DE" sz="3200" b="1" dirty="0">
                <a:latin typeface="Arial Narrow" panose="020B0606020202030204" pitchFamily="34" charset="0"/>
              </a:rPr>
              <a:t> FAIR: </a:t>
            </a:r>
            <a:r>
              <a:rPr lang="de-DE" sz="3200" b="1" dirty="0" err="1">
                <a:latin typeface="Arial Narrow" panose="020B0606020202030204" pitchFamily="34" charset="0"/>
              </a:rPr>
              <a:t>Trapping</a:t>
            </a:r>
            <a:r>
              <a:rPr lang="de-DE" sz="3200" b="1" dirty="0">
                <a:latin typeface="Arial Narrow" panose="020B0606020202030204" pitchFamily="34" charset="0"/>
              </a:rPr>
              <a:t> &amp; Storage </a:t>
            </a:r>
            <a:r>
              <a:rPr lang="de-DE" sz="3200" b="1" dirty="0" err="1">
                <a:latin typeface="Arial Narrow" panose="020B0606020202030204" pitchFamily="34" charset="0"/>
              </a:rPr>
              <a:t>of</a:t>
            </a:r>
            <a:r>
              <a:rPr lang="de-DE" sz="3200" b="1" dirty="0">
                <a:latin typeface="Arial Narrow" panose="020B0606020202030204" pitchFamily="34" charset="0"/>
              </a:rPr>
              <a:t> HCI</a:t>
            </a:r>
            <a:r>
              <a:rPr lang="de-DE" sz="2667" b="1" dirty="0">
                <a:latin typeface="Arial Narrow" panose="020B0606020202030204" pitchFamily="34" charset="0"/>
              </a:rPr>
              <a:t/>
            </a:r>
            <a:br>
              <a:rPr lang="de-DE" sz="2667" b="1" dirty="0">
                <a:latin typeface="Arial Narrow" panose="020B0606020202030204" pitchFamily="34" charset="0"/>
              </a:rPr>
            </a:br>
            <a:r>
              <a:rPr lang="de-DE" sz="2667" b="1" i="1" dirty="0">
                <a:latin typeface="Arial Narrow" panose="020B0606020202030204" pitchFamily="34" charset="0"/>
              </a:rPr>
              <a:t>Atomic, Quantum, and Fundamental Physics</a:t>
            </a:r>
            <a:endParaRPr lang="en-US" b="1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ECCD1F-28BC-149E-B6E9-757F204D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3DD4E2-3EA4-86E7-C52F-847527A1EA99}"/>
              </a:ext>
            </a:extLst>
          </p:cNvPr>
          <p:cNvSpPr/>
          <p:nvPr/>
        </p:nvSpPr>
        <p:spPr bwMode="auto">
          <a:xfrm>
            <a:off x="626901" y="1530744"/>
            <a:ext cx="1964049" cy="75924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rtlCol="0" anchor="ctr"/>
          <a:lstStyle/>
          <a:p>
            <a:pPr algn="ctr" defTabSz="1219139"/>
            <a:endParaRPr lang="en-US" sz="1867" kern="0">
              <a:solidFill>
                <a:sysClr val="windowText" lastClr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7322A9-A171-38D1-0ECB-B22763AEEB32}"/>
              </a:ext>
            </a:extLst>
          </p:cNvPr>
          <p:cNvSpPr txBox="1"/>
          <p:nvPr/>
        </p:nvSpPr>
        <p:spPr>
          <a:xfrm>
            <a:off x="298227" y="1578154"/>
            <a:ext cx="272137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Arial Narrow" panose="020B0606020202030204" pitchFamily="34" charset="0"/>
              </a:rPr>
              <a:t>Worldwide</a:t>
            </a:r>
          </a:p>
          <a:p>
            <a:pPr algn="ctr"/>
            <a:r>
              <a:rPr lang="en-US" sz="1867" dirty="0">
                <a:latin typeface="Arial Narrow" panose="020B0606020202030204" pitchFamily="34" charset="0"/>
              </a:rPr>
              <a:t>Unique 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D009B2-3F2E-2949-EB4C-08C6572F1EAC}"/>
              </a:ext>
            </a:extLst>
          </p:cNvPr>
          <p:cNvSpPr txBox="1"/>
          <p:nvPr/>
        </p:nvSpPr>
        <p:spPr>
          <a:xfrm>
            <a:off x="55874" y="2496127"/>
            <a:ext cx="3429853" cy="738792"/>
          </a:xfrm>
          <a:prstGeom prst="rect">
            <a:avLst/>
          </a:prstGeom>
        </p:spPr>
        <p:txBody>
          <a:bodyPr vert="horz" wrap="square" lIns="162560" tIns="81280" rIns="162560" bIns="81280" rtlCol="0" anchor="t">
            <a:spAutoFit/>
          </a:bodyPr>
          <a:lstStyle/>
          <a:p>
            <a:r>
              <a:rPr lang="en-US" altLang="en-US" sz="1867" dirty="0">
                <a:solidFill>
                  <a:srgbClr val="000000"/>
                </a:solidFill>
                <a:cs typeface="Arial" panose="020B0604020202020204" pitchFamily="34" charset="0"/>
              </a:rPr>
              <a:t>From rest to relativistic energies (up to 4.9 GeV/u)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D23F65D-1B89-73C4-E05D-67FB2136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128" y="1765074"/>
            <a:ext cx="8882488" cy="16816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C3DC630-0EA4-27A8-7743-49945EA699D7}"/>
              </a:ext>
            </a:extLst>
          </p:cNvPr>
          <p:cNvSpPr txBox="1"/>
          <p:nvPr/>
        </p:nvSpPr>
        <p:spPr>
          <a:xfrm>
            <a:off x="3290090" y="1052141"/>
            <a:ext cx="8773573" cy="602792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algn="ctr" defTabSz="2428814" fontAlgn="auto">
              <a:spcBef>
                <a:spcPts val="0"/>
              </a:spcBef>
              <a:spcAft>
                <a:spcPts val="0"/>
              </a:spcAft>
            </a:pP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HITRAP, CRYRING@ESR, ESR: </a:t>
            </a:r>
            <a:r>
              <a:rPr lang="de-DE" sz="2667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Existing</a:t>
            </a: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lang="de-DE" sz="2667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Facilities</a:t>
            </a: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lang="de-DE" sz="2667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of</a:t>
            </a: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MSV</a:t>
            </a:r>
            <a:endParaRPr lang="en-US" sz="2667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2248F694-4E04-2CC5-E3B8-188DA8BA0EF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40843" y="3651895"/>
          <a:ext cx="3010203" cy="1954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Graph" r:id="rId4" imgW="3941640" imgH="2921040" progId="Origin50.Graph">
                  <p:embed/>
                </p:oleObj>
              </mc:Choice>
              <mc:Fallback>
                <p:oleObj name="Graph" r:id="rId4" imgW="3941640" imgH="2921040" progId="Origin50.Graph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2248F694-4E04-2CC5-E3B8-188DA8BA0E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0843" y="3651895"/>
                        <a:ext cx="3010203" cy="1954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9" descr="ec192PbTl_f">
            <a:extLst>
              <a:ext uri="{FF2B5EF4-FFF2-40B4-BE49-F238E27FC236}">
                <a16:creationId xmlns:a16="http://schemas.microsoft.com/office/drawing/2014/main" id="{78FF0F26-D139-74B5-921F-CE145E66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83" y="3930091"/>
            <a:ext cx="3479528" cy="140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2CD17AA-8208-F80A-FD99-8C6DF224558E}"/>
              </a:ext>
            </a:extLst>
          </p:cNvPr>
          <p:cNvSpPr txBox="1"/>
          <p:nvPr/>
        </p:nvSpPr>
        <p:spPr>
          <a:xfrm>
            <a:off x="4725933" y="3446710"/>
            <a:ext cx="3803624" cy="441146"/>
          </a:xfrm>
          <a:prstGeom prst="rect">
            <a:avLst/>
          </a:prstGeom>
        </p:spPr>
        <p:txBody>
          <a:bodyPr vert="horz" wrap="square" lIns="162560" tIns="81280" rIns="162560" bIns="81280" rtlCol="0" anchor="t">
            <a:spAutoFit/>
          </a:bodyPr>
          <a:lstStyle/>
          <a:p>
            <a:pPr algn="l"/>
            <a:r>
              <a:rPr lang="de-DE" b="1" dirty="0">
                <a:latin typeface="Arial Narrow" panose="020B0606020202030204" pitchFamily="34" charset="0"/>
              </a:rPr>
              <a:t>From </a:t>
            </a:r>
            <a:r>
              <a:rPr lang="de-DE" b="1" dirty="0" err="1">
                <a:latin typeface="Arial Narrow" panose="020B0606020202030204" pitchFamily="34" charset="0"/>
              </a:rPr>
              <a:t>single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  <a:r>
              <a:rPr lang="de-DE" b="1" dirty="0" err="1">
                <a:latin typeface="Arial Narrow" panose="020B0606020202030204" pitchFamily="34" charset="0"/>
              </a:rPr>
              <a:t>ions</a:t>
            </a:r>
            <a:r>
              <a:rPr lang="de-DE" b="1" dirty="0">
                <a:latin typeface="Arial Narrow" panose="020B0606020202030204" pitchFamily="34" charset="0"/>
              </a:rPr>
              <a:t> to </a:t>
            </a:r>
            <a:r>
              <a:rPr lang="de-DE" b="1" dirty="0" err="1">
                <a:latin typeface="Arial Narrow" panose="020B0606020202030204" pitchFamily="34" charset="0"/>
              </a:rPr>
              <a:t>highest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  <a:r>
              <a:rPr lang="de-DE" b="1" dirty="0" err="1">
                <a:latin typeface="Arial Narrow" panose="020B0606020202030204" pitchFamily="34" charset="0"/>
              </a:rPr>
              <a:t>intensities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527DDB7-0958-9DA8-0E80-50D8EBC119B3}"/>
              </a:ext>
            </a:extLst>
          </p:cNvPr>
          <p:cNvSpPr txBox="1"/>
          <p:nvPr/>
        </p:nvSpPr>
        <p:spPr>
          <a:xfrm>
            <a:off x="8618273" y="3446710"/>
            <a:ext cx="3829033" cy="441146"/>
          </a:xfrm>
          <a:prstGeom prst="rect">
            <a:avLst/>
          </a:prstGeom>
        </p:spPr>
        <p:txBody>
          <a:bodyPr vert="horz" wrap="square" lIns="162560" tIns="81280" rIns="162560" bIns="81280" rtlCol="0" anchor="t">
            <a:spAutoFit/>
          </a:bodyPr>
          <a:lstStyle/>
          <a:p>
            <a:pPr algn="l"/>
            <a:r>
              <a:rPr lang="de-DE" b="1" dirty="0">
                <a:latin typeface="Arial Narrow" panose="020B0606020202030204" pitchFamily="34" charset="0"/>
              </a:rPr>
              <a:t>Cooling </a:t>
            </a:r>
            <a:r>
              <a:rPr lang="de-DE" b="1" dirty="0" err="1">
                <a:latin typeface="Arial Narrow" panose="020B0606020202030204" pitchFamily="34" charset="0"/>
              </a:rPr>
              <a:t>is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  <a:r>
              <a:rPr lang="de-DE" b="1" dirty="0" err="1">
                <a:latin typeface="Arial Narrow" panose="020B0606020202030204" pitchFamily="34" charset="0"/>
              </a:rPr>
              <a:t>the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  <a:r>
              <a:rPr lang="de-DE" b="1" dirty="0" err="1">
                <a:latin typeface="Arial Narrow" panose="020B0606020202030204" pitchFamily="34" charset="0"/>
              </a:rPr>
              <a:t>key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  <a:r>
              <a:rPr lang="de-DE" b="1" dirty="0" err="1">
                <a:latin typeface="Arial Narrow" panose="020B0606020202030204" pitchFamily="34" charset="0"/>
              </a:rPr>
              <a:t>for</a:t>
            </a:r>
            <a:r>
              <a:rPr lang="de-DE" b="1" dirty="0">
                <a:latin typeface="Arial Narrow" panose="020B0606020202030204" pitchFamily="34" charset="0"/>
              </a:rPr>
              <a:t> </a:t>
            </a:r>
            <a:r>
              <a:rPr lang="de-DE" b="1" dirty="0" err="1">
                <a:latin typeface="Arial Narrow" panose="020B0606020202030204" pitchFamily="34" charset="0"/>
              </a:rPr>
              <a:t>precision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AF56BC6-7463-0A26-6B6C-8737F738A81F}"/>
              </a:ext>
            </a:extLst>
          </p:cNvPr>
          <p:cNvSpPr txBox="1"/>
          <p:nvPr/>
        </p:nvSpPr>
        <p:spPr>
          <a:xfrm>
            <a:off x="3241128" y="5769663"/>
            <a:ext cx="9139579" cy="10540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defTabSz="2428814" fontAlgn="auto">
              <a:spcBef>
                <a:spcPts val="0"/>
              </a:spcBef>
              <a:spcAft>
                <a:spcPts val="800"/>
              </a:spcAft>
            </a:pPr>
            <a:r>
              <a:rPr lang="en-US" sz="2133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CRYRING@ESR: Swedish in-kind to FAIR; in operation since 2020</a:t>
            </a:r>
          </a:p>
          <a:p>
            <a:pPr marL="108371" marR="108371" defTabSz="2428814" fontAlgn="auto">
              <a:spcBef>
                <a:spcPts val="0"/>
              </a:spcBef>
              <a:spcAft>
                <a:spcPts val="800"/>
              </a:spcAft>
            </a:pPr>
            <a:r>
              <a:rPr lang="en-US" sz="2133" dirty="0">
                <a:latin typeface="Arial Narrow" panose="020B0606020202030204" pitchFamily="34" charset="0"/>
              </a:rPr>
              <a:t>HITRAP: Re-commissioning has started in 2022</a:t>
            </a:r>
            <a:endParaRPr lang="en-US" sz="2133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7" y="3532842"/>
            <a:ext cx="3064884" cy="31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1E1BD-72F1-4F58-90FD-92CC3801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10821"/>
            <a:ext cx="7963660" cy="717423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b="1" dirty="0">
                <a:latin typeface="Arial Narrow" panose="020B0606020202030204" pitchFamily="34" charset="0"/>
              </a:rPr>
              <a:t>Precision Domain </a:t>
            </a:r>
            <a:r>
              <a:rPr lang="de-DE" sz="3200" b="1" dirty="0" err="1">
                <a:latin typeface="Arial Narrow" panose="020B0606020202030204" pitchFamily="34" charset="0"/>
              </a:rPr>
              <a:t>of</a:t>
            </a:r>
            <a:r>
              <a:rPr lang="de-DE" sz="3200" b="1" dirty="0">
                <a:latin typeface="Arial Narrow" panose="020B0606020202030204" pitchFamily="34" charset="0"/>
              </a:rPr>
              <a:t> FAIR: </a:t>
            </a:r>
            <a:r>
              <a:rPr lang="de-DE" sz="3200" b="1" dirty="0" err="1">
                <a:latin typeface="Arial Narrow" panose="020B0606020202030204" pitchFamily="34" charset="0"/>
              </a:rPr>
              <a:t>Trapping</a:t>
            </a:r>
            <a:r>
              <a:rPr lang="de-DE" sz="3200" b="1" dirty="0">
                <a:latin typeface="Arial Narrow" panose="020B0606020202030204" pitchFamily="34" charset="0"/>
              </a:rPr>
              <a:t> &amp; Storage </a:t>
            </a:r>
            <a:r>
              <a:rPr lang="de-DE" sz="3200" b="1" dirty="0" err="1">
                <a:latin typeface="Arial Narrow" panose="020B0606020202030204" pitchFamily="34" charset="0"/>
              </a:rPr>
              <a:t>of</a:t>
            </a:r>
            <a:r>
              <a:rPr lang="de-DE" sz="3200" b="1" dirty="0">
                <a:latin typeface="Arial Narrow" panose="020B0606020202030204" pitchFamily="34" charset="0"/>
              </a:rPr>
              <a:t> HCI</a:t>
            </a:r>
            <a:r>
              <a:rPr lang="de-DE" sz="2667" b="1" dirty="0">
                <a:latin typeface="Arial Narrow" panose="020B0606020202030204" pitchFamily="34" charset="0"/>
              </a:rPr>
              <a:t/>
            </a:r>
            <a:br>
              <a:rPr lang="de-DE" sz="2667" b="1" dirty="0">
                <a:latin typeface="Arial Narrow" panose="020B0606020202030204" pitchFamily="34" charset="0"/>
              </a:rPr>
            </a:br>
            <a:r>
              <a:rPr lang="de-DE" sz="2667" b="1" i="1" dirty="0">
                <a:latin typeface="Arial Narrow" panose="020B0606020202030204" pitchFamily="34" charset="0"/>
              </a:rPr>
              <a:t>Atomic, Quantum, and Fundamental Physics</a:t>
            </a:r>
            <a:endParaRPr lang="en-US" b="1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ECCD1F-28BC-149E-B6E9-757F204D9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D009B2-3F2E-2949-EB4C-08C6572F1EAC}"/>
              </a:ext>
            </a:extLst>
          </p:cNvPr>
          <p:cNvSpPr txBox="1"/>
          <p:nvPr/>
        </p:nvSpPr>
        <p:spPr>
          <a:xfrm>
            <a:off x="55874" y="2496127"/>
            <a:ext cx="3429853" cy="738792"/>
          </a:xfrm>
          <a:prstGeom prst="rect">
            <a:avLst/>
          </a:prstGeom>
        </p:spPr>
        <p:txBody>
          <a:bodyPr vert="horz" wrap="square" lIns="162560" tIns="81280" rIns="162560" bIns="81280" rtlCol="0" anchor="t">
            <a:spAutoFit/>
          </a:bodyPr>
          <a:lstStyle/>
          <a:p>
            <a:r>
              <a:rPr lang="en-US" altLang="en-US" sz="1867" dirty="0">
                <a:solidFill>
                  <a:srgbClr val="000000"/>
                </a:solidFill>
                <a:cs typeface="Arial" panose="020B0604020202020204" pitchFamily="34" charset="0"/>
              </a:rPr>
              <a:t>From rest to relativistic energies (up to 4.9 GeV/u)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D23F65D-1B89-73C4-E05D-67FB2136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128" y="1765074"/>
            <a:ext cx="8882488" cy="1681636"/>
          </a:xfrm>
          <a:prstGeom prst="rect">
            <a:avLst/>
          </a:prstGeom>
        </p:spPr>
      </p:pic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F0F18438-410B-96BB-F2A9-577BA09B89E0}"/>
              </a:ext>
            </a:extLst>
          </p:cNvPr>
          <p:cNvSpPr/>
          <p:nvPr/>
        </p:nvSpPr>
        <p:spPr>
          <a:xfrm>
            <a:off x="3629556" y="3606402"/>
            <a:ext cx="8034989" cy="301995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16" y="1126167"/>
            <a:ext cx="1369960" cy="13699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0E2AF86-6CD1-109B-8239-52E686D68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04" y="3704117"/>
            <a:ext cx="6189336" cy="2763201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F5312BB-5CB6-4A36-EB92-859AD0968BE1}"/>
              </a:ext>
            </a:extLst>
          </p:cNvPr>
          <p:cNvSpPr txBox="1"/>
          <p:nvPr/>
        </p:nvSpPr>
        <p:spPr>
          <a:xfrm>
            <a:off x="3290090" y="1052141"/>
            <a:ext cx="8773573" cy="602792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108371" marR="108371" algn="ctr" defTabSz="2428814" fontAlgn="auto">
              <a:spcBef>
                <a:spcPts val="0"/>
              </a:spcBef>
              <a:spcAft>
                <a:spcPts val="0"/>
              </a:spcAft>
            </a:pP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HITRAP, CRYRING@ESR, ESR: </a:t>
            </a:r>
            <a:r>
              <a:rPr lang="de-DE" sz="2667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Existing</a:t>
            </a: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lang="de-DE" sz="2667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Facilities</a:t>
            </a: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</a:t>
            </a:r>
            <a:r>
              <a:rPr lang="de-DE" sz="2667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of</a:t>
            </a:r>
            <a:r>
              <a:rPr lang="de-DE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Narrow" panose="020B0606020202030204" pitchFamily="34" charset="0"/>
                <a:sym typeface="Arial"/>
              </a:rPr>
              <a:t> MSV</a:t>
            </a:r>
            <a:endParaRPr lang="en-US" sz="2667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7" y="3532842"/>
            <a:ext cx="3064884" cy="31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727" y="6381328"/>
            <a:ext cx="2844800" cy="365125"/>
          </a:xfrm>
        </p:spPr>
        <p:txBody>
          <a:bodyPr/>
          <a:lstStyle/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19736" y="209160"/>
            <a:ext cx="5544616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Developments since the RRB11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360" y="1204944"/>
            <a:ext cx="1169183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NewRomanPSMT"/>
              </a:rPr>
              <a:t>Contributions and contracts: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NewRomanPSMT"/>
              </a:rPr>
              <a:t>Funding: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NewRomanPSMT"/>
              </a:rPr>
              <a:t>the Giessen university group was awarded  additional 47 k€( 2005) for the WP </a:t>
            </a:r>
            <a:r>
              <a:rPr lang="en-US" sz="1600" i="1" dirty="0" smtClean="0">
                <a:latin typeface="TimesNewRomanPSMT"/>
              </a:rPr>
              <a:t>Ion detectors in CRYRING</a:t>
            </a:r>
            <a:r>
              <a:rPr lang="en-US" sz="1600" dirty="0" smtClean="0">
                <a:latin typeface="TimesNewRomanPSMT"/>
              </a:rPr>
              <a:t>, as part of  the previous application for Collaborative German universities program 2021-2024 (VF).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NewRomanPSMT"/>
              </a:rPr>
              <a:t>The GSI group secured additional 112 k€ for ultra-high vacuum valves in CRYRING.</a:t>
            </a:r>
          </a:p>
          <a:p>
            <a:endParaRPr lang="en-US" sz="1600" dirty="0" smtClean="0">
              <a:latin typeface="TimesNewRomanPS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NewRomanPSMT"/>
              </a:rPr>
              <a:t>Contracts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NewRomanPSMT"/>
              </a:rPr>
              <a:t>T</a:t>
            </a:r>
            <a:r>
              <a:rPr lang="en-US" sz="1600" dirty="0" smtClean="0">
                <a:latin typeface="TimesNewRomanPSMT"/>
              </a:rPr>
              <a:t>he assignments for </a:t>
            </a:r>
            <a:r>
              <a:rPr lang="en-US" sz="1600" i="1" dirty="0" smtClean="0">
                <a:latin typeface="TimesNewRomanPSMT"/>
              </a:rPr>
              <a:t>the High Intensity </a:t>
            </a:r>
            <a:r>
              <a:rPr lang="en-US" sz="1600" i="1" dirty="0">
                <a:latin typeface="TimesNewRomanPSMT"/>
              </a:rPr>
              <a:t>L</a:t>
            </a:r>
            <a:r>
              <a:rPr lang="en-US" sz="1600" i="1" dirty="0" smtClean="0">
                <a:latin typeface="TimesNewRomanPSMT"/>
              </a:rPr>
              <a:t>aser </a:t>
            </a:r>
            <a:r>
              <a:rPr lang="en-US" sz="1600" dirty="0" smtClean="0">
                <a:latin typeface="TimesNewRomanPSMT"/>
              </a:rPr>
              <a:t>and </a:t>
            </a:r>
            <a:r>
              <a:rPr lang="en-US" sz="1600" i="1" dirty="0" smtClean="0">
                <a:latin typeface="TimesNewRomanPSMT"/>
              </a:rPr>
              <a:t>Laser setup at HESR </a:t>
            </a:r>
            <a:r>
              <a:rPr lang="en-US" sz="1600" dirty="0" smtClean="0">
                <a:latin typeface="TimesNewRomanPSMT"/>
              </a:rPr>
              <a:t>(Romanian in-kind contribution) and the </a:t>
            </a:r>
            <a:r>
              <a:rPr lang="en-US" sz="1600" i="1" dirty="0" smtClean="0">
                <a:latin typeface="TimesNewRomanPSMT"/>
              </a:rPr>
              <a:t>Internal Jet target for HESR</a:t>
            </a:r>
            <a:r>
              <a:rPr lang="en-US" sz="1600" dirty="0" smtClean="0">
                <a:latin typeface="TimesNewRomanPSMT"/>
              </a:rPr>
              <a:t> (German in-kind contribution) are on hold (not part of the present staging).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TimesNewRomanPS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NewRomanPSMT"/>
              </a:rPr>
              <a:t>TDRs: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NewRomanPSMT"/>
              </a:rPr>
              <a:t>The  TDR for the SPARC-BIOMAT at APPA cave is on hold until a definite time line for the cave realization is available.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NewRomanPSMT"/>
              </a:rPr>
              <a:t>The Instrumentation_2@CRYRING (not day-one) was discarded as obsolete.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TimesNewRomanPSM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NewRomanPSMT"/>
              </a:rPr>
              <a:t>FAIR Final Acceptance: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TimesNewRomanPSMT"/>
              </a:rPr>
              <a:t>Jagellonian</a:t>
            </a:r>
            <a:r>
              <a:rPr lang="en-US" sz="1600" dirty="0" smtClean="0">
                <a:latin typeface="TimesNewRomanPSMT"/>
              </a:rPr>
              <a:t> University, Krakow, transferred its in-kind for the CRYRING (</a:t>
            </a:r>
            <a:r>
              <a:rPr lang="en-US" sz="1600" i="1" dirty="0" smtClean="0">
                <a:latin typeface="TimesNewRomanPSMT"/>
              </a:rPr>
              <a:t>Vacuum system upgrade</a:t>
            </a:r>
            <a:r>
              <a:rPr lang="en-US" sz="1600" dirty="0" smtClean="0">
                <a:latin typeface="TimesNewRomanPSMT"/>
              </a:rPr>
              <a:t>) to FAIR GmbH. This WP is closed.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NewRomanPSMT"/>
              </a:rPr>
              <a:t>The transfer of the </a:t>
            </a:r>
            <a:r>
              <a:rPr lang="en-US" sz="1600" i="1" dirty="0" smtClean="0">
                <a:latin typeface="TimesNewRomanPSMT"/>
              </a:rPr>
              <a:t>CRYRING Installation </a:t>
            </a:r>
            <a:r>
              <a:rPr lang="en-US" sz="1600" dirty="0" smtClean="0">
                <a:latin typeface="TimesNewRomanPSMT"/>
              </a:rPr>
              <a:t>(German in-kind) is in the signing process.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NewRomanPSMT"/>
              </a:rPr>
              <a:t>The Swedish in-kinds (</a:t>
            </a:r>
            <a:r>
              <a:rPr lang="en-US" sz="1600" i="1" dirty="0" smtClean="0">
                <a:latin typeface="TimesNewRomanPSMT"/>
              </a:rPr>
              <a:t>Internal Jet target at CRYRING </a:t>
            </a:r>
            <a:r>
              <a:rPr lang="en-US" sz="1600" dirty="0" smtClean="0">
                <a:latin typeface="TimesNewRomanPSMT"/>
              </a:rPr>
              <a:t>and </a:t>
            </a:r>
            <a:r>
              <a:rPr lang="en-US" sz="1600" i="1" dirty="0" smtClean="0">
                <a:latin typeface="TimesNewRomanPSMT"/>
              </a:rPr>
              <a:t>SPECTRAP magnet</a:t>
            </a:r>
            <a:r>
              <a:rPr lang="en-US" sz="1600" dirty="0" smtClean="0">
                <a:latin typeface="TimesNewRomanPSMT"/>
              </a:rPr>
              <a:t>) are in preparation.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5971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71664" y="245220"/>
            <a:ext cx="6552728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Funding SPARC experiments Day-one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C73F-F4EF-4D96-B37D-BA66626C7D7F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11424" y="1036708"/>
          <a:ext cx="9361040" cy="2591735"/>
        </p:xfrm>
        <a:graphic>
          <a:graphicData uri="http://schemas.openxmlformats.org/drawingml/2006/table">
            <a:tbl>
              <a:tblPr/>
              <a:tblGrid>
                <a:gridCol w="2110231">
                  <a:extLst>
                    <a:ext uri="{9D8B030D-6E8A-4147-A177-3AD203B41FA5}">
                      <a16:colId xmlns:a16="http://schemas.microsoft.com/office/drawing/2014/main" val="1004658760"/>
                    </a:ext>
                  </a:extLst>
                </a:gridCol>
                <a:gridCol w="1438793">
                  <a:extLst>
                    <a:ext uri="{9D8B030D-6E8A-4147-A177-3AD203B41FA5}">
                      <a16:colId xmlns:a16="http://schemas.microsoft.com/office/drawing/2014/main" val="110821405"/>
                    </a:ext>
                  </a:extLst>
                </a:gridCol>
                <a:gridCol w="1165245">
                  <a:extLst>
                    <a:ext uri="{9D8B030D-6E8A-4147-A177-3AD203B41FA5}">
                      <a16:colId xmlns:a16="http://schemas.microsoft.com/office/drawing/2014/main" val="534198358"/>
                    </a:ext>
                  </a:extLst>
                </a:gridCol>
                <a:gridCol w="1374848">
                  <a:extLst>
                    <a:ext uri="{9D8B030D-6E8A-4147-A177-3AD203B41FA5}">
                      <a16:colId xmlns:a16="http://schemas.microsoft.com/office/drawing/2014/main" val="2999038152"/>
                    </a:ext>
                  </a:extLst>
                </a:gridCol>
                <a:gridCol w="1172350">
                  <a:extLst>
                    <a:ext uri="{9D8B030D-6E8A-4147-A177-3AD203B41FA5}">
                      <a16:colId xmlns:a16="http://schemas.microsoft.com/office/drawing/2014/main" val="3105212778"/>
                    </a:ext>
                  </a:extLst>
                </a:gridCol>
                <a:gridCol w="1257612">
                  <a:extLst>
                    <a:ext uri="{9D8B030D-6E8A-4147-A177-3AD203B41FA5}">
                      <a16:colId xmlns:a16="http://schemas.microsoft.com/office/drawing/2014/main" val="3960838856"/>
                    </a:ext>
                  </a:extLst>
                </a:gridCol>
                <a:gridCol w="841961">
                  <a:extLst>
                    <a:ext uri="{9D8B030D-6E8A-4147-A177-3AD203B41FA5}">
                      <a16:colId xmlns:a16="http://schemas.microsoft.com/office/drawing/2014/main" val="3009890201"/>
                    </a:ext>
                  </a:extLst>
                </a:gridCol>
              </a:tblGrid>
              <a:tr h="31981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RRB12  Day-one experiment  funding APPA-SPARC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01825"/>
                  </a:ext>
                </a:extLst>
              </a:tr>
              <a:tr h="2733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[k€, 2005]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[k€, 2005]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Secured [%]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79129"/>
                  </a:ext>
                </a:extLst>
              </a:tr>
              <a:tr h="2733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Secured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EoI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662469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Laser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Experiments at SIS100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553585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at APPA-cave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092036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at  HESR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2726,96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2264,46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145640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at CRYRING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2336,50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280154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CRYRING Installation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3801,36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3801,36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32122"/>
                  </a:ext>
                </a:extLst>
              </a:tr>
              <a:tr h="287017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10333,32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9222,18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15344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11424" y="3663707"/>
            <a:ext cx="93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- additional 689 k€ </a:t>
            </a:r>
            <a:r>
              <a:rPr lang="en-GB" sz="1200" dirty="0" smtClean="0"/>
              <a:t>(2005</a:t>
            </a:r>
            <a:r>
              <a:rPr lang="en-GB" sz="1200" dirty="0" smtClean="0"/>
              <a:t>) are considered </a:t>
            </a:r>
            <a:r>
              <a:rPr lang="en-GB" sz="1200" dirty="0" smtClean="0">
                <a:solidFill>
                  <a:srgbClr val="009900"/>
                </a:solidFill>
              </a:rPr>
              <a:t>secured</a:t>
            </a:r>
            <a:r>
              <a:rPr lang="en-GB" sz="1200" dirty="0" smtClean="0"/>
              <a:t> through the German universities. </a:t>
            </a:r>
            <a:r>
              <a:rPr lang="en-GB" sz="1200" b="1" dirty="0" smtClean="0"/>
              <a:t>Total secured amount: 9911,18 k€</a:t>
            </a:r>
          </a:p>
          <a:p>
            <a:r>
              <a:rPr lang="en-GB" sz="1200" dirty="0" smtClean="0"/>
              <a:t>- the laser setup at SIS100 has now the highest priority, being in </a:t>
            </a:r>
            <a:r>
              <a:rPr lang="en-GB" sz="1200" dirty="0" smtClean="0"/>
              <a:t>First </a:t>
            </a:r>
            <a:r>
              <a:rPr lang="en-GB" sz="1200" dirty="0" smtClean="0"/>
              <a:t>Science phase.</a:t>
            </a:r>
            <a:endParaRPr lang="en-GB" sz="12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533798" y="4162946"/>
          <a:ext cx="3417168" cy="217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982744" y="4153619"/>
            <a:ext cx="4209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In the present FAIR staging, SPARC experiments will be carried out at CRYRING, ESR, HITRAP and SIS100.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CRYRING Day-one is 98% secured. The rest is secured through the German VF program for the universities and Swedish contribution.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 </a:t>
            </a:r>
            <a:r>
              <a:rPr lang="en-GB" sz="1400" dirty="0" smtClean="0"/>
              <a:t>Existing SPARC components planed for FS++ and </a:t>
            </a:r>
            <a:r>
              <a:rPr lang="en-GB" sz="1400" dirty="0" err="1" smtClean="0"/>
              <a:t>MSVc</a:t>
            </a:r>
            <a:r>
              <a:rPr lang="en-GB" sz="1400" dirty="0" smtClean="0"/>
              <a:t> will be used at the existing facilities. 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12953" y="6416551"/>
            <a:ext cx="5541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Day-one costs: 10,33 M€   (secured 96% with  German VF)</a:t>
            </a:r>
            <a:endParaRPr lang="en-GB" sz="16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35260" y="4115386"/>
          <a:ext cx="3767259" cy="231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70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71664" y="245220"/>
            <a:ext cx="6552728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Funding SPARC experiments MSV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C73F-F4EF-4D96-B37D-BA66626C7D7F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207568" y="1124744"/>
          <a:ext cx="6646333" cy="2561789"/>
        </p:xfrm>
        <a:graphic>
          <a:graphicData uri="http://schemas.openxmlformats.org/drawingml/2006/table">
            <a:tbl>
              <a:tblPr/>
              <a:tblGrid>
                <a:gridCol w="2077197">
                  <a:extLst>
                    <a:ext uri="{9D8B030D-6E8A-4147-A177-3AD203B41FA5}">
                      <a16:colId xmlns:a16="http://schemas.microsoft.com/office/drawing/2014/main" val="3663647806"/>
                    </a:ext>
                  </a:extLst>
                </a:gridCol>
                <a:gridCol w="1411518">
                  <a:extLst>
                    <a:ext uri="{9D8B030D-6E8A-4147-A177-3AD203B41FA5}">
                      <a16:colId xmlns:a16="http://schemas.microsoft.com/office/drawing/2014/main" val="1497677533"/>
                    </a:ext>
                  </a:extLst>
                </a:gridCol>
                <a:gridCol w="1139670">
                  <a:extLst>
                    <a:ext uri="{9D8B030D-6E8A-4147-A177-3AD203B41FA5}">
                      <a16:colId xmlns:a16="http://schemas.microsoft.com/office/drawing/2014/main" val="3308940098"/>
                    </a:ext>
                  </a:extLst>
                </a:gridCol>
                <a:gridCol w="1348784">
                  <a:extLst>
                    <a:ext uri="{9D8B030D-6E8A-4147-A177-3AD203B41FA5}">
                      <a16:colId xmlns:a16="http://schemas.microsoft.com/office/drawing/2014/main" val="134582795"/>
                    </a:ext>
                  </a:extLst>
                </a:gridCol>
                <a:gridCol w="669164">
                  <a:extLst>
                    <a:ext uri="{9D8B030D-6E8A-4147-A177-3AD203B41FA5}">
                      <a16:colId xmlns:a16="http://schemas.microsoft.com/office/drawing/2014/main" val="352360189"/>
                    </a:ext>
                  </a:extLst>
                </a:gridCol>
              </a:tblGrid>
              <a:tr h="27124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RRB12  Status experiment funding APPA-SPARC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224511"/>
                  </a:ext>
                </a:extLst>
              </a:tr>
              <a:tr h="23183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Experiment/Project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Prices, K Euro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988465"/>
                  </a:ext>
                </a:extLst>
              </a:tr>
              <a:tr h="2318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2005 prices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84743"/>
                  </a:ext>
                </a:extLst>
              </a:tr>
              <a:tr h="2156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Secured amount 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</a:t>
                      </a:r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</a:t>
                      </a:r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assigned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338124"/>
                  </a:ext>
                </a:extLst>
              </a:tr>
              <a:tr h="45208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Laser Experiments at SIS100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671,62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1137,62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8396"/>
                  </a:ext>
                </a:extLst>
              </a:tr>
              <a:tr h="23183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at APPA cave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780,86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1140,86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599182"/>
                  </a:ext>
                </a:extLst>
              </a:tr>
              <a:tr h="23183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at HESR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228893"/>
                  </a:ext>
                </a:extLst>
              </a:tr>
              <a:tr h="23183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 at CRYRING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602808"/>
                  </a:ext>
                </a:extLst>
              </a:tr>
              <a:tr h="23183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3801,36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3801,36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878851"/>
                  </a:ext>
                </a:extLst>
              </a:tr>
              <a:tr h="23183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10469,22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2625,62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13906,84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375508"/>
                  </a:ext>
                </a:extLst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055440" y="4019789"/>
          <a:ext cx="3960440" cy="257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7968" y="443711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Full MSV cost: 13,9 M€</a:t>
            </a:r>
          </a:p>
          <a:p>
            <a:endParaRPr lang="en-GB" dirty="0" smtClean="0"/>
          </a:p>
          <a:p>
            <a:r>
              <a:rPr lang="en-GB" dirty="0" smtClean="0"/>
              <a:t>Total secured funding: 11,158 k€  (80%)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8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27648" y="299522"/>
            <a:ext cx="7560840" cy="490538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Country Funding for SPARC experiments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DB7578-0D49-4085-8A5B-F3279332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DC73F-F4EF-4D96-B37D-BA66626C7D7F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35360" y="1484784"/>
          <a:ext cx="10801198" cy="1440159"/>
        </p:xfrm>
        <a:graphic>
          <a:graphicData uri="http://schemas.openxmlformats.org/drawingml/2006/table">
            <a:tbl>
              <a:tblPr/>
              <a:tblGrid>
                <a:gridCol w="905435">
                  <a:extLst>
                    <a:ext uri="{9D8B030D-6E8A-4147-A177-3AD203B41FA5}">
                      <a16:colId xmlns:a16="http://schemas.microsoft.com/office/drawing/2014/main" val="2716707907"/>
                    </a:ext>
                  </a:extLst>
                </a:gridCol>
                <a:gridCol w="932873">
                  <a:extLst>
                    <a:ext uri="{9D8B030D-6E8A-4147-A177-3AD203B41FA5}">
                      <a16:colId xmlns:a16="http://schemas.microsoft.com/office/drawing/2014/main" val="1516654768"/>
                    </a:ext>
                  </a:extLst>
                </a:gridCol>
                <a:gridCol w="716317">
                  <a:extLst>
                    <a:ext uri="{9D8B030D-6E8A-4147-A177-3AD203B41FA5}">
                      <a16:colId xmlns:a16="http://schemas.microsoft.com/office/drawing/2014/main" val="1943283844"/>
                    </a:ext>
                  </a:extLst>
                </a:gridCol>
                <a:gridCol w="966615">
                  <a:extLst>
                    <a:ext uri="{9D8B030D-6E8A-4147-A177-3AD203B41FA5}">
                      <a16:colId xmlns:a16="http://schemas.microsoft.com/office/drawing/2014/main" val="4153365122"/>
                    </a:ext>
                  </a:extLst>
                </a:gridCol>
                <a:gridCol w="828527">
                  <a:extLst>
                    <a:ext uri="{9D8B030D-6E8A-4147-A177-3AD203B41FA5}">
                      <a16:colId xmlns:a16="http://schemas.microsoft.com/office/drawing/2014/main" val="506613996"/>
                    </a:ext>
                  </a:extLst>
                </a:gridCol>
                <a:gridCol w="966615">
                  <a:extLst>
                    <a:ext uri="{9D8B030D-6E8A-4147-A177-3AD203B41FA5}">
                      <a16:colId xmlns:a16="http://schemas.microsoft.com/office/drawing/2014/main" val="974928754"/>
                    </a:ext>
                  </a:extLst>
                </a:gridCol>
                <a:gridCol w="759483">
                  <a:extLst>
                    <a:ext uri="{9D8B030D-6E8A-4147-A177-3AD203B41FA5}">
                      <a16:colId xmlns:a16="http://schemas.microsoft.com/office/drawing/2014/main" val="954458844"/>
                    </a:ext>
                  </a:extLst>
                </a:gridCol>
                <a:gridCol w="690439">
                  <a:extLst>
                    <a:ext uri="{9D8B030D-6E8A-4147-A177-3AD203B41FA5}">
                      <a16:colId xmlns:a16="http://schemas.microsoft.com/office/drawing/2014/main" val="1353383245"/>
                    </a:ext>
                  </a:extLst>
                </a:gridCol>
                <a:gridCol w="552351">
                  <a:extLst>
                    <a:ext uri="{9D8B030D-6E8A-4147-A177-3AD203B41FA5}">
                      <a16:colId xmlns:a16="http://schemas.microsoft.com/office/drawing/2014/main" val="2963286016"/>
                    </a:ext>
                  </a:extLst>
                </a:gridCol>
                <a:gridCol w="966615">
                  <a:extLst>
                    <a:ext uri="{9D8B030D-6E8A-4147-A177-3AD203B41FA5}">
                      <a16:colId xmlns:a16="http://schemas.microsoft.com/office/drawing/2014/main" val="2454862224"/>
                    </a:ext>
                  </a:extLst>
                </a:gridCol>
                <a:gridCol w="759483">
                  <a:extLst>
                    <a:ext uri="{9D8B030D-6E8A-4147-A177-3AD203B41FA5}">
                      <a16:colId xmlns:a16="http://schemas.microsoft.com/office/drawing/2014/main" val="3681901930"/>
                    </a:ext>
                  </a:extLst>
                </a:gridCol>
                <a:gridCol w="690439">
                  <a:extLst>
                    <a:ext uri="{9D8B030D-6E8A-4147-A177-3AD203B41FA5}">
                      <a16:colId xmlns:a16="http://schemas.microsoft.com/office/drawing/2014/main" val="3529398197"/>
                    </a:ext>
                  </a:extLst>
                </a:gridCol>
                <a:gridCol w="1066006">
                  <a:extLst>
                    <a:ext uri="{9D8B030D-6E8A-4147-A177-3AD203B41FA5}">
                      <a16:colId xmlns:a16="http://schemas.microsoft.com/office/drawing/2014/main" val="1282429980"/>
                    </a:ext>
                  </a:extLst>
                </a:gridCol>
              </a:tblGrid>
              <a:tr h="58119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Funding by country : Secured /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EoI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772866"/>
                  </a:ext>
                </a:extLst>
              </a:tr>
              <a:tr h="29316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[k€, 2005 </a:t>
                      </a:r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prices</a:t>
                      </a:r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350516"/>
                  </a:ext>
                </a:extLst>
              </a:tr>
              <a:tr h="2931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688963"/>
                  </a:ext>
                </a:extLst>
              </a:tr>
              <a:tr h="2726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75334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56040" y="47971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Secured:  11,158 </a:t>
            </a:r>
            <a:r>
              <a:rPr lang="en-GB" dirty="0"/>
              <a:t>M</a:t>
            </a:r>
            <a:r>
              <a:rPr lang="en-GB" dirty="0" smtClean="0"/>
              <a:t>€ </a:t>
            </a:r>
            <a:endParaRPr lang="en-GB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1271464" y="35010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00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  <a:fontScheme name="Office Klassisch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2772</Words>
  <Application>Microsoft Office PowerPoint</Application>
  <PresentationFormat>Widescreen</PresentationFormat>
  <Paragraphs>607</Paragraphs>
  <Slides>27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ＭＳ Ｐゴシック</vt:lpstr>
      <vt:lpstr>Arial</vt:lpstr>
      <vt:lpstr>Arial Narrow</vt:lpstr>
      <vt:lpstr>Calibri</vt:lpstr>
      <vt:lpstr>Comic Sans MS</vt:lpstr>
      <vt:lpstr>Matura MT Script Capitals</vt:lpstr>
      <vt:lpstr>Symbol</vt:lpstr>
      <vt:lpstr>Times New Roman</vt:lpstr>
      <vt:lpstr>TimesNewRomanPSMT</vt:lpstr>
      <vt:lpstr>Verdana</vt:lpstr>
      <vt:lpstr>Wingdings</vt:lpstr>
      <vt:lpstr>FAIR</vt:lpstr>
      <vt:lpstr>Graph</vt:lpstr>
      <vt:lpstr>Arbeitsblatt</vt:lpstr>
      <vt:lpstr>PowerPoint Presentation</vt:lpstr>
      <vt:lpstr>FAIR realization: the new staging</vt:lpstr>
      <vt:lpstr>SPARC at FAIR FS</vt:lpstr>
      <vt:lpstr>Precision Domain of FAIR: Trapping &amp; Storage of HCI Atomic, Quantum, and Fundamental Physics</vt:lpstr>
      <vt:lpstr>Precision Domain of FAIR: Trapping &amp; Storage of HCI Atomic, Quantum, and Fundamental Physics</vt:lpstr>
      <vt:lpstr>Developments since the RRB11</vt:lpstr>
      <vt:lpstr>Funding SPARC experiments Day-one</vt:lpstr>
      <vt:lpstr>Funding SPARC experiments MSV</vt:lpstr>
      <vt:lpstr>Country Funding for SPARC experiments</vt:lpstr>
      <vt:lpstr>CRYRING@ESR: Internal Jet Target</vt:lpstr>
      <vt:lpstr>CRYRING@ESR: CARME</vt:lpstr>
      <vt:lpstr>CRYRING@ESR: Electron Target</vt:lpstr>
      <vt:lpstr>HITRAP re-commissioning</vt:lpstr>
      <vt:lpstr>HITRAP capability today</vt:lpstr>
      <vt:lpstr>Laser cooling and spectroscopy at SIS100</vt:lpstr>
      <vt:lpstr>FAIR Phase-0 2024-2025:  beam time applications 2022</vt:lpstr>
      <vt:lpstr>FAIR Phase-0 2024-2025:  beam time applications 2022</vt:lpstr>
      <vt:lpstr>PowerPoint Presentation</vt:lpstr>
      <vt:lpstr>PowerPoint Presentation</vt:lpstr>
      <vt:lpstr>Laser cooling at SIS100</vt:lpstr>
      <vt:lpstr>Construction Status CRYRING Experiments</vt:lpstr>
      <vt:lpstr>Components beyond Day-one</vt:lpstr>
      <vt:lpstr>Components beyond ES / FS</vt:lpstr>
      <vt:lpstr>SPARC members</vt:lpstr>
      <vt:lpstr>SPRC Risks: status March 2023</vt:lpstr>
      <vt:lpstr>Science at existing facilities SPARC Experiments at ESR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Stoehlker</dc:creator>
  <cp:lastModifiedBy>Gumberidze, Alexandre Dr.</cp:lastModifiedBy>
  <cp:revision>952</cp:revision>
  <cp:lastPrinted>2020-08-19T13:47:22Z</cp:lastPrinted>
  <dcterms:created xsi:type="dcterms:W3CDTF">2015-01-31T19:54:52Z</dcterms:created>
  <dcterms:modified xsi:type="dcterms:W3CDTF">2023-06-05T10:17:20Z</dcterms:modified>
</cp:coreProperties>
</file>