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0"/>
  </p:notesMasterIdLst>
  <p:handoutMasterIdLst>
    <p:handoutMasterId r:id="rId31"/>
  </p:handoutMasterIdLst>
  <p:sldIdLst>
    <p:sldId id="256" r:id="rId2"/>
    <p:sldId id="632" r:id="rId3"/>
    <p:sldId id="633" r:id="rId4"/>
    <p:sldId id="594" r:id="rId5"/>
    <p:sldId id="596" r:id="rId6"/>
    <p:sldId id="634" r:id="rId7"/>
    <p:sldId id="627" r:id="rId8"/>
    <p:sldId id="629" r:id="rId9"/>
    <p:sldId id="635" r:id="rId10"/>
    <p:sldId id="598" r:id="rId11"/>
    <p:sldId id="599" r:id="rId12"/>
    <p:sldId id="600" r:id="rId13"/>
    <p:sldId id="602" r:id="rId14"/>
    <p:sldId id="603" r:id="rId15"/>
    <p:sldId id="604" r:id="rId16"/>
    <p:sldId id="605" r:id="rId17"/>
    <p:sldId id="607" r:id="rId18"/>
    <p:sldId id="608" r:id="rId19"/>
    <p:sldId id="614" r:id="rId20"/>
    <p:sldId id="615" r:id="rId21"/>
    <p:sldId id="619" r:id="rId22"/>
    <p:sldId id="622" r:id="rId23"/>
    <p:sldId id="577" r:id="rId24"/>
    <p:sldId id="631" r:id="rId25"/>
    <p:sldId id="623" r:id="rId26"/>
    <p:sldId id="624" r:id="rId27"/>
    <p:sldId id="625" r:id="rId28"/>
    <p:sldId id="626" r:id="rId29"/>
  </p:sldIdLst>
  <p:sldSz cx="9144000" cy="6858000" type="screen4x3"/>
  <p:notesSz cx="6769100" cy="9906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249">
          <p15:clr>
            <a:srgbClr val="A4A3A4"/>
          </p15:clr>
        </p15:guide>
        <p15:guide id="2" orient="horz" pos="300">
          <p15:clr>
            <a:srgbClr val="A4A3A4"/>
          </p15:clr>
        </p15:guide>
        <p15:guide id="3" pos="2880">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33"/>
    <a:srgbClr val="D9D9D9"/>
    <a:srgbClr val="FFFFFF"/>
    <a:srgbClr val="009900"/>
    <a:srgbClr val="CDCDDE"/>
    <a:srgbClr val="E8E8EF"/>
    <a:srgbClr val="92D050"/>
    <a:srgbClr val="FFC0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unkle Formatvorlage 1 - Akz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410" autoAdjust="0"/>
  </p:normalViewPr>
  <p:slideViewPr>
    <p:cSldViewPr snapToObjects="1">
      <p:cViewPr varScale="1">
        <p:scale>
          <a:sx n="123" d="100"/>
          <a:sy n="123" d="100"/>
        </p:scale>
        <p:origin x="1152" y="90"/>
      </p:cViewPr>
      <p:guideLst>
        <p:guide orient="horz" pos="3249"/>
        <p:guide orient="horz" pos="300"/>
        <p:guide pos="2880"/>
      </p:guideLst>
    </p:cSldViewPr>
  </p:slideViewPr>
  <p:outlineViewPr>
    <p:cViewPr>
      <p:scale>
        <a:sx n="33" d="100"/>
        <a:sy n="33" d="100"/>
      </p:scale>
      <p:origin x="0" y="14016"/>
    </p:cViewPr>
  </p:outlineViewPr>
  <p:notesTextViewPr>
    <p:cViewPr>
      <p:scale>
        <a:sx n="100" d="100"/>
        <a:sy n="100" d="100"/>
      </p:scale>
      <p:origin x="0" y="0"/>
    </p:cViewPr>
  </p:notesTextViewPr>
  <p:sorterViewPr>
    <p:cViewPr>
      <p:scale>
        <a:sx n="80" d="100"/>
        <a:sy n="80" d="100"/>
      </p:scale>
      <p:origin x="0" y="4344"/>
    </p:cViewPr>
  </p:sorterViewPr>
  <p:notesViewPr>
    <p:cSldViewPr snapToObjects="1">
      <p:cViewPr varScale="1">
        <p:scale>
          <a:sx n="82" d="100"/>
          <a:sy n="82" d="100"/>
        </p:scale>
        <p:origin x="-3918" y="-102"/>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1"/>
            <a:ext cx="2933804" cy="49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7" tIns="45729" rIns="91457" bIns="45729" numCol="1" anchor="t" anchorCtr="0" compatLnSpc="1">
            <a:prstTxWarp prst="textNoShape">
              <a:avLst/>
            </a:prstTxWarp>
          </a:bodyPr>
          <a:lstStyle>
            <a:lvl1pPr>
              <a:defRPr sz="1200"/>
            </a:lvl1pPr>
          </a:lstStyle>
          <a:p>
            <a:pPr>
              <a:defRPr/>
            </a:pPr>
            <a:endParaRPr lang="en-GB"/>
          </a:p>
        </p:txBody>
      </p:sp>
      <p:sp>
        <p:nvSpPr>
          <p:cNvPr id="7171" name="Rectangle 3"/>
          <p:cNvSpPr>
            <a:spLocks noGrp="1" noChangeArrowheads="1"/>
          </p:cNvSpPr>
          <p:nvPr>
            <p:ph type="dt" sz="quarter" idx="1"/>
          </p:nvPr>
        </p:nvSpPr>
        <p:spPr bwMode="auto">
          <a:xfrm>
            <a:off x="3833715" y="1"/>
            <a:ext cx="2933804" cy="49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7" tIns="45729" rIns="91457" bIns="45729" numCol="1" anchor="t" anchorCtr="0" compatLnSpc="1">
            <a:prstTxWarp prst="textNoShape">
              <a:avLst/>
            </a:prstTxWarp>
          </a:bodyPr>
          <a:lstStyle>
            <a:lvl1pPr algn="r">
              <a:defRPr sz="1200"/>
            </a:lvl1pPr>
          </a:lstStyle>
          <a:p>
            <a:pPr>
              <a:defRPr/>
            </a:pPr>
            <a:endParaRPr lang="en-GB"/>
          </a:p>
        </p:txBody>
      </p:sp>
      <p:sp>
        <p:nvSpPr>
          <p:cNvPr id="7172" name="Rectangle 4"/>
          <p:cNvSpPr>
            <a:spLocks noGrp="1" noChangeArrowheads="1"/>
          </p:cNvSpPr>
          <p:nvPr>
            <p:ph type="ftr" sz="quarter" idx="2"/>
          </p:nvPr>
        </p:nvSpPr>
        <p:spPr bwMode="auto">
          <a:xfrm>
            <a:off x="1" y="9408802"/>
            <a:ext cx="2933804" cy="49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7" tIns="45729" rIns="91457" bIns="45729" numCol="1" anchor="b" anchorCtr="0" compatLnSpc="1">
            <a:prstTxWarp prst="textNoShape">
              <a:avLst/>
            </a:prstTxWarp>
          </a:bodyPr>
          <a:lstStyle>
            <a:lvl1pPr>
              <a:defRPr sz="1200"/>
            </a:lvl1pPr>
          </a:lstStyle>
          <a:p>
            <a:pPr>
              <a:defRPr/>
            </a:pPr>
            <a:endParaRPr lang="en-GB"/>
          </a:p>
        </p:txBody>
      </p:sp>
      <p:sp>
        <p:nvSpPr>
          <p:cNvPr id="7173" name="Rectangle 5"/>
          <p:cNvSpPr>
            <a:spLocks noGrp="1" noChangeArrowheads="1"/>
          </p:cNvSpPr>
          <p:nvPr>
            <p:ph type="sldNum" sz="quarter" idx="3"/>
          </p:nvPr>
        </p:nvSpPr>
        <p:spPr bwMode="auto">
          <a:xfrm>
            <a:off x="3833715" y="9408802"/>
            <a:ext cx="2933804" cy="49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7" tIns="45729" rIns="91457" bIns="45729" numCol="1" anchor="b" anchorCtr="0" compatLnSpc="1">
            <a:prstTxWarp prst="textNoShape">
              <a:avLst/>
            </a:prstTxWarp>
          </a:bodyPr>
          <a:lstStyle>
            <a:lvl1pPr algn="r">
              <a:defRPr sz="1200"/>
            </a:lvl1pPr>
          </a:lstStyle>
          <a:p>
            <a:pPr>
              <a:defRPr/>
            </a:pPr>
            <a:fld id="{8510BFC1-B721-4BE4-919B-87AAF945A2A0}" type="slidenum">
              <a:rPr lang="en-GB"/>
              <a:pPr>
                <a:defRPr/>
              </a:pPr>
              <a:t>‹Nr.›</a:t>
            </a:fld>
            <a:endParaRPr lang="en-GB"/>
          </a:p>
        </p:txBody>
      </p:sp>
    </p:spTree>
    <p:extLst>
      <p:ext uri="{BB962C8B-B14F-4D97-AF65-F5344CB8AC3E}">
        <p14:creationId xmlns:p14="http://schemas.microsoft.com/office/powerpoint/2010/main" val="85978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1"/>
            <a:ext cx="2933804" cy="49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7" tIns="45729" rIns="91457" bIns="45729" numCol="1" anchor="t" anchorCtr="0" compatLnSpc="1">
            <a:prstTxWarp prst="textNoShape">
              <a:avLst/>
            </a:prstTxWarp>
          </a:bodyPr>
          <a:lstStyle>
            <a:lvl1pPr>
              <a:defRPr sz="1200"/>
            </a:lvl1pPr>
          </a:lstStyle>
          <a:p>
            <a:pPr>
              <a:defRPr/>
            </a:pPr>
            <a:endParaRPr lang="en-GB"/>
          </a:p>
        </p:txBody>
      </p:sp>
      <p:sp>
        <p:nvSpPr>
          <p:cNvPr id="8195" name="Rectangle 3"/>
          <p:cNvSpPr>
            <a:spLocks noGrp="1" noChangeArrowheads="1"/>
          </p:cNvSpPr>
          <p:nvPr>
            <p:ph type="dt" idx="1"/>
          </p:nvPr>
        </p:nvSpPr>
        <p:spPr bwMode="auto">
          <a:xfrm>
            <a:off x="3833715" y="1"/>
            <a:ext cx="2933804" cy="49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7" tIns="45729" rIns="91457" bIns="45729" numCol="1" anchor="t" anchorCtr="0" compatLnSpc="1">
            <a:prstTxWarp prst="textNoShape">
              <a:avLst/>
            </a:prstTxWarp>
          </a:bodyPr>
          <a:lstStyle>
            <a:lvl1pPr algn="r">
              <a:defRPr sz="1200"/>
            </a:lvl1pPr>
          </a:lstStyle>
          <a:p>
            <a:pPr>
              <a:defRPr/>
            </a:pPr>
            <a:endParaRPr lang="en-GB"/>
          </a:p>
        </p:txBody>
      </p:sp>
      <p:sp>
        <p:nvSpPr>
          <p:cNvPr id="25604" name="Rectangle 4"/>
          <p:cNvSpPr>
            <a:spLocks noGrp="1" noRot="1" noChangeAspect="1" noChangeArrowheads="1" noTextEdit="1"/>
          </p:cNvSpPr>
          <p:nvPr>
            <p:ph type="sldImg" idx="2"/>
          </p:nvPr>
        </p:nvSpPr>
        <p:spPr bwMode="auto">
          <a:xfrm>
            <a:off x="908050" y="742950"/>
            <a:ext cx="4953000" cy="371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76910" y="4704402"/>
            <a:ext cx="5415280" cy="445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7" tIns="45729" rIns="91457" bIns="45729" numCol="1" anchor="t" anchorCtr="0" compatLnSpc="1">
            <a:prstTxWarp prst="textNoShape">
              <a:avLst/>
            </a:prstTxWarp>
          </a:bodyPr>
          <a:lstStyle/>
          <a:p>
            <a:pPr lvl="0"/>
            <a:r>
              <a:rPr lang="en-GB" noProof="0" smtClean="0"/>
              <a:t>Textmasterformate durch Klicken bearbeiten</a:t>
            </a:r>
          </a:p>
          <a:p>
            <a:pPr lvl="1"/>
            <a:r>
              <a:rPr lang="en-GB" noProof="0" smtClean="0"/>
              <a:t>Zweite Ebene</a:t>
            </a:r>
          </a:p>
          <a:p>
            <a:pPr lvl="2"/>
            <a:r>
              <a:rPr lang="en-GB" noProof="0" smtClean="0"/>
              <a:t>Dritte Ebene</a:t>
            </a:r>
          </a:p>
          <a:p>
            <a:pPr lvl="3"/>
            <a:r>
              <a:rPr lang="en-GB" noProof="0" smtClean="0"/>
              <a:t>Vierte Ebene</a:t>
            </a:r>
          </a:p>
          <a:p>
            <a:pPr lvl="4"/>
            <a:r>
              <a:rPr lang="en-GB" noProof="0" smtClean="0"/>
              <a:t>Fünfte Ebene</a:t>
            </a:r>
          </a:p>
        </p:txBody>
      </p:sp>
      <p:sp>
        <p:nvSpPr>
          <p:cNvPr id="8198" name="Rectangle 6"/>
          <p:cNvSpPr>
            <a:spLocks noGrp="1" noChangeArrowheads="1"/>
          </p:cNvSpPr>
          <p:nvPr>
            <p:ph type="ftr" sz="quarter" idx="4"/>
          </p:nvPr>
        </p:nvSpPr>
        <p:spPr bwMode="auto">
          <a:xfrm>
            <a:off x="1" y="9408802"/>
            <a:ext cx="2933804" cy="49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7" tIns="45729" rIns="91457" bIns="45729" numCol="1" anchor="b" anchorCtr="0" compatLnSpc="1">
            <a:prstTxWarp prst="textNoShape">
              <a:avLst/>
            </a:prstTxWarp>
          </a:bodyPr>
          <a:lstStyle>
            <a:lvl1pPr>
              <a:defRPr sz="1200"/>
            </a:lvl1pPr>
          </a:lstStyle>
          <a:p>
            <a:pPr>
              <a:defRPr/>
            </a:pPr>
            <a:endParaRPr lang="en-GB"/>
          </a:p>
        </p:txBody>
      </p:sp>
      <p:sp>
        <p:nvSpPr>
          <p:cNvPr id="8199" name="Rectangle 7"/>
          <p:cNvSpPr>
            <a:spLocks noGrp="1" noChangeArrowheads="1"/>
          </p:cNvSpPr>
          <p:nvPr>
            <p:ph type="sldNum" sz="quarter" idx="5"/>
          </p:nvPr>
        </p:nvSpPr>
        <p:spPr bwMode="auto">
          <a:xfrm>
            <a:off x="3833715" y="9408802"/>
            <a:ext cx="2933804" cy="49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57" tIns="45729" rIns="91457" bIns="45729" numCol="1" anchor="b" anchorCtr="0" compatLnSpc="1">
            <a:prstTxWarp prst="textNoShape">
              <a:avLst/>
            </a:prstTxWarp>
          </a:bodyPr>
          <a:lstStyle>
            <a:lvl1pPr algn="r">
              <a:defRPr sz="1200"/>
            </a:lvl1pPr>
          </a:lstStyle>
          <a:p>
            <a:pPr>
              <a:defRPr/>
            </a:pPr>
            <a:fld id="{4E473513-892E-43E3-A2E0-925A6219F3F4}" type="slidenum">
              <a:rPr lang="en-GB"/>
              <a:pPr>
                <a:defRPr/>
              </a:pPr>
              <a:t>‹Nr.›</a:t>
            </a:fld>
            <a:endParaRPr lang="en-GB"/>
          </a:p>
        </p:txBody>
      </p:sp>
    </p:spTree>
    <p:extLst>
      <p:ext uri="{BB962C8B-B14F-4D97-AF65-F5344CB8AC3E}">
        <p14:creationId xmlns:p14="http://schemas.microsoft.com/office/powerpoint/2010/main" val="16091404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872" indent="-285720" eaLnBrk="0" hangingPunct="0">
              <a:defRPr>
                <a:solidFill>
                  <a:schemeClr val="tx1"/>
                </a:solidFill>
                <a:latin typeface="Arial" charset="0"/>
              </a:defRPr>
            </a:lvl2pPr>
            <a:lvl3pPr marL="1142881" indent="-228576" eaLnBrk="0" hangingPunct="0">
              <a:defRPr>
                <a:solidFill>
                  <a:schemeClr val="tx1"/>
                </a:solidFill>
                <a:latin typeface="Arial" charset="0"/>
              </a:defRPr>
            </a:lvl3pPr>
            <a:lvl4pPr marL="1600032" indent="-228576" eaLnBrk="0" hangingPunct="0">
              <a:defRPr>
                <a:solidFill>
                  <a:schemeClr val="tx1"/>
                </a:solidFill>
                <a:latin typeface="Arial" charset="0"/>
              </a:defRPr>
            </a:lvl4pPr>
            <a:lvl5pPr marL="2057184" indent="-228576" eaLnBrk="0" hangingPunct="0">
              <a:defRPr>
                <a:solidFill>
                  <a:schemeClr val="tx1"/>
                </a:solidFill>
                <a:latin typeface="Arial" charset="0"/>
              </a:defRPr>
            </a:lvl5pPr>
            <a:lvl6pPr marL="2514336" indent="-228576" eaLnBrk="0" fontAlgn="base" hangingPunct="0">
              <a:spcBef>
                <a:spcPct val="0"/>
              </a:spcBef>
              <a:spcAft>
                <a:spcPct val="0"/>
              </a:spcAft>
              <a:defRPr>
                <a:solidFill>
                  <a:schemeClr val="tx1"/>
                </a:solidFill>
                <a:latin typeface="Arial" charset="0"/>
              </a:defRPr>
            </a:lvl6pPr>
            <a:lvl7pPr marL="2971488" indent="-228576" eaLnBrk="0" fontAlgn="base" hangingPunct="0">
              <a:spcBef>
                <a:spcPct val="0"/>
              </a:spcBef>
              <a:spcAft>
                <a:spcPct val="0"/>
              </a:spcAft>
              <a:defRPr>
                <a:solidFill>
                  <a:schemeClr val="tx1"/>
                </a:solidFill>
                <a:latin typeface="Arial" charset="0"/>
              </a:defRPr>
            </a:lvl7pPr>
            <a:lvl8pPr marL="3428641" indent="-228576" eaLnBrk="0" fontAlgn="base" hangingPunct="0">
              <a:spcBef>
                <a:spcPct val="0"/>
              </a:spcBef>
              <a:spcAft>
                <a:spcPct val="0"/>
              </a:spcAft>
              <a:defRPr>
                <a:solidFill>
                  <a:schemeClr val="tx1"/>
                </a:solidFill>
                <a:latin typeface="Arial" charset="0"/>
              </a:defRPr>
            </a:lvl8pPr>
            <a:lvl9pPr marL="3885792" indent="-228576" eaLnBrk="0" fontAlgn="base" hangingPunct="0">
              <a:spcBef>
                <a:spcPct val="0"/>
              </a:spcBef>
              <a:spcAft>
                <a:spcPct val="0"/>
              </a:spcAft>
              <a:defRPr>
                <a:solidFill>
                  <a:schemeClr val="tx1"/>
                </a:solidFill>
                <a:latin typeface="Arial" charset="0"/>
              </a:defRPr>
            </a:lvl9pPr>
          </a:lstStyle>
          <a:p>
            <a:pPr eaLnBrk="1" hangingPunct="1"/>
            <a:fld id="{842211B7-910A-4438-BD7C-DFDAFADFFA8D}" type="slidenum">
              <a:rPr lang="en-GB" smtClean="0"/>
              <a:pPr eaLnBrk="1" hangingPunct="1"/>
              <a:t>1</a:t>
            </a:fld>
            <a:endParaRPr lang="en-GB"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B6700E3-5B52-405A-A8EF-5F72D9D59DCE}" type="slidenum">
              <a:rPr lang="de-DE" altLang="de-DE" smtClean="0"/>
              <a:pPr eaLnBrk="1" hangingPunct="1">
                <a:spcBef>
                  <a:spcPct val="0"/>
                </a:spcBef>
              </a:pPr>
              <a:t>3</a:t>
            </a:fld>
            <a:endParaRPr lang="de-DE" altLang="de-DE"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de-DE" smtClean="0"/>
          </a:p>
        </p:txBody>
      </p:sp>
    </p:spTree>
    <p:extLst>
      <p:ext uri="{BB962C8B-B14F-4D97-AF65-F5344CB8AC3E}">
        <p14:creationId xmlns:p14="http://schemas.microsoft.com/office/powerpoint/2010/main" val="1506421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baseline="0" dirty="0"/>
              <a:t>Our field makes it necessary to create dedicated experiments to perform different types of measurements, which are here  briefly described. </a:t>
            </a:r>
            <a:r>
              <a:rPr lang="en-GB" dirty="0"/>
              <a:t>As all FAIR pillars,</a:t>
            </a:r>
            <a:r>
              <a:rPr lang="en-GB" baseline="0" dirty="0"/>
              <a:t> NUSTAR is organised as a project, but with different experiments (or sub collaborations) dealing with the different and often complementary techniques.</a:t>
            </a:r>
            <a:endParaRPr lang="en-GB" dirty="0"/>
          </a:p>
        </p:txBody>
      </p:sp>
      <p:sp>
        <p:nvSpPr>
          <p:cNvPr id="4" name="Slide Number Placeholder 3"/>
          <p:cNvSpPr>
            <a:spLocks noGrp="1"/>
          </p:cNvSpPr>
          <p:nvPr>
            <p:ph type="sldNum" sz="quarter" idx="10"/>
          </p:nvPr>
        </p:nvSpPr>
        <p:spPr/>
        <p:txBody>
          <a:bodyPr/>
          <a:lstStyle/>
          <a:p>
            <a:pPr>
              <a:defRPr/>
            </a:pPr>
            <a:fld id="{D1064BCA-6CCF-4444-8245-850F8E68BF06}" type="slidenum">
              <a:rPr lang="de-DE" smtClean="0"/>
              <a:pPr>
                <a:defRPr/>
              </a:pPr>
              <a:t>4</a:t>
            </a:fld>
            <a:endParaRPr lang="de-DE"/>
          </a:p>
        </p:txBody>
      </p:sp>
    </p:spTree>
    <p:extLst>
      <p:ext uri="{BB962C8B-B14F-4D97-AF65-F5344CB8AC3E}">
        <p14:creationId xmlns:p14="http://schemas.microsoft.com/office/powerpoint/2010/main" val="78170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=RUNDEN(WURZEL(B5/PI());2)</a:t>
            </a:r>
            <a:endParaRPr/>
          </a:p>
        </p:txBody>
      </p:sp>
      <p:sp>
        <p:nvSpPr>
          <p:cNvPr id="4" name="Foliennummernplatzhalter 3"/>
          <p:cNvSpPr>
            <a:spLocks noGrp="1"/>
          </p:cNvSpPr>
          <p:nvPr>
            <p:ph type="sldNum" sz="quarter" idx="10"/>
          </p:nvPr>
        </p:nvSpPr>
        <p:spPr bwMode="auto"/>
        <p:txBody>
          <a:bodyPr/>
          <a:lstStyle/>
          <a:p>
            <a:pPr marL="0" marR="0" lvl="0" indent="0" algn="r" defTabSz="914400">
              <a:lnSpc>
                <a:spcPct val="100000"/>
              </a:lnSpc>
              <a:spcBef>
                <a:spcPts val="0"/>
              </a:spcBef>
              <a:spcAft>
                <a:spcPts val="0"/>
              </a:spcAft>
              <a:buClrTx/>
              <a:buSzTx/>
              <a:buFontTx/>
              <a:buNone/>
              <a:defRPr/>
            </a:pPr>
            <a:fld id="{4E473513-892E-43E3-A2E0-925A6219F3F4}" type="slidenum">
              <a:rPr lang="en-GB" sz="1200" b="0" i="0" u="none" strike="noStrike" cap="none" spc="0">
                <a:ln>
                  <a:noFill/>
                </a:ln>
                <a:solidFill>
                  <a:srgbClr val="000000"/>
                </a:solidFill>
                <a:latin typeface="Arial"/>
                <a:ea typeface="Arial"/>
                <a:cs typeface="Arial"/>
              </a:rPr>
              <a:t>5</a:t>
            </a:fld>
            <a:endParaRPr lang="en-GB" sz="1200" b="0" i="0" u="none" strike="noStrike" cap="none" spc="0">
              <a:ln>
                <a:noFill/>
              </a:ln>
              <a:solidFill>
                <a:srgbClr val="000000"/>
              </a:solidFill>
              <a:latin typeface="Arial"/>
              <a:ea typeface="+mn-ea"/>
              <a:cs typeface="+mn-cs"/>
            </a:endParaRPr>
          </a:p>
        </p:txBody>
      </p:sp>
    </p:spTree>
    <p:extLst>
      <p:ext uri="{BB962C8B-B14F-4D97-AF65-F5344CB8AC3E}">
        <p14:creationId xmlns:p14="http://schemas.microsoft.com/office/powerpoint/2010/main" val="1155444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Let me start with the search for and study of new isotopes. On this plot the different colour codes indicate the level of knowledge for neutron-rich isotopes below 208Pb which becomes more and more sparse. The light blue nuclei indicate those which we are rather confident to study already in phase-0 using a Pb beam. Once we can perform experiments at the Super-FRS we will be able to use a U beam for this type of experiments (in view of the better suppression of fission fragments) and attack the dark blue region. We will still need the full FAIR MSV properties to go deeply into the region of the r-process nuclei.</a:t>
            </a:r>
            <a:endParaRPr/>
          </a:p>
        </p:txBody>
      </p:sp>
      <p:sp>
        <p:nvSpPr>
          <p:cNvPr id="4" name="Slide Number Placeholder 3"/>
          <p:cNvSpPr>
            <a:spLocks noGrp="1"/>
          </p:cNvSpPr>
          <p:nvPr>
            <p:ph type="sldNum" sz="quarter" idx="5"/>
          </p:nvPr>
        </p:nvSpPr>
        <p:spPr bwMode="auto"/>
        <p:txBody>
          <a:bodyPr/>
          <a:lstStyle/>
          <a:p>
            <a:pPr>
              <a:defRPr/>
            </a:pPr>
            <a:fld id="{DAE02386-BEE7-5D4D-B4E7-4BB579C47884}" type="slidenum">
              <a:rPr lang="de-DE"/>
              <a:t>8</a:t>
            </a:fld>
            <a:endParaRPr lang="de-DE"/>
          </a:p>
        </p:txBody>
      </p:sp>
    </p:spTree>
    <p:extLst>
      <p:ext uri="{BB962C8B-B14F-4D97-AF65-F5344CB8AC3E}">
        <p14:creationId xmlns:p14="http://schemas.microsoft.com/office/powerpoint/2010/main" val="3561807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90" descr="image007"/>
          <p:cNvPicPr>
            <a:picLocks noChangeAspect="1" noChangeArrowheads="1"/>
          </p:cNvPicPr>
          <p:nvPr/>
        </p:nvPicPr>
        <p:blipFill>
          <a:blip r:embed="rId2">
            <a:extLst>
              <a:ext uri="{28A0092B-C50C-407E-A947-70E740481C1C}">
                <a14:useLocalDpi xmlns:a14="http://schemas.microsoft.com/office/drawing/2010/main" val="0"/>
              </a:ext>
            </a:extLst>
          </a:blip>
          <a:srcRect t="10201" b="9200"/>
          <a:stretch>
            <a:fillRect/>
          </a:stretch>
        </p:blipFill>
        <p:spPr bwMode="auto">
          <a:xfrm>
            <a:off x="6048375" y="0"/>
            <a:ext cx="31638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FCAR3________L____4___ Kopie"/>
          <p:cNvPicPr>
            <a:picLocks noChangeAspect="1" noChangeArrowheads="1"/>
          </p:cNvPicPr>
          <p:nvPr/>
        </p:nvPicPr>
        <p:blipFill>
          <a:blip r:embed="rId3">
            <a:extLst>
              <a:ext uri="{28A0092B-C50C-407E-A947-70E740481C1C}">
                <a14:useLocalDpi xmlns:a14="http://schemas.microsoft.com/office/drawing/2010/main" val="0"/>
              </a:ext>
            </a:extLst>
          </a:blip>
          <a:srcRect t="17075"/>
          <a:stretch>
            <a:fillRect/>
          </a:stretch>
        </p:blipFill>
        <p:spPr bwMode="auto">
          <a:xfrm>
            <a:off x="0" y="0"/>
            <a:ext cx="3082925"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1"/>
          <p:cNvPicPr>
            <a:picLocks noChangeAspect="1" noChangeArrowheads="1"/>
          </p:cNvPicPr>
          <p:nvPr/>
        </p:nvPicPr>
        <p:blipFill>
          <a:blip r:embed="rId4" cstate="print">
            <a:extLst>
              <a:ext uri="{28A0092B-C50C-407E-A947-70E740481C1C}">
                <a14:useLocalDpi xmlns:a14="http://schemas.microsoft.com/office/drawing/2010/main" val="0"/>
              </a:ext>
            </a:extLst>
          </a:blip>
          <a:srcRect l="33714" r="33855"/>
          <a:stretch>
            <a:fillRect/>
          </a:stretch>
        </p:blipFill>
        <p:spPr bwMode="auto">
          <a:xfrm>
            <a:off x="3082925" y="0"/>
            <a:ext cx="296545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6"/>
          <p:cNvSpPr>
            <a:spLocks noChangeShapeType="1"/>
          </p:cNvSpPr>
          <p:nvPr/>
        </p:nvSpPr>
        <p:spPr bwMode="auto">
          <a:xfrm>
            <a:off x="6048375" y="0"/>
            <a:ext cx="0" cy="193833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 name="Line 75"/>
          <p:cNvSpPr>
            <a:spLocks noChangeShapeType="1"/>
          </p:cNvSpPr>
          <p:nvPr/>
        </p:nvSpPr>
        <p:spPr bwMode="auto">
          <a:xfrm>
            <a:off x="3082925" y="0"/>
            <a:ext cx="0" cy="193198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9" name="Rectangle 69"/>
          <p:cNvSpPr>
            <a:spLocks noChangeArrowheads="1"/>
          </p:cNvSpPr>
          <p:nvPr/>
        </p:nvSpPr>
        <p:spPr bwMode="auto">
          <a:xfrm>
            <a:off x="0" y="6035675"/>
            <a:ext cx="9144000" cy="841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 name="Rectangle 78"/>
          <p:cNvSpPr>
            <a:spLocks noChangeArrowheads="1"/>
          </p:cNvSpPr>
          <p:nvPr/>
        </p:nvSpPr>
        <p:spPr bwMode="auto">
          <a:xfrm>
            <a:off x="0" y="0"/>
            <a:ext cx="9144000" cy="1958975"/>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1" name="Rectangle 62"/>
          <p:cNvSpPr>
            <a:spLocks noChangeArrowheads="1"/>
          </p:cNvSpPr>
          <p:nvPr/>
        </p:nvSpPr>
        <p:spPr bwMode="auto">
          <a:xfrm>
            <a:off x="0" y="1919288"/>
            <a:ext cx="9144000" cy="4116387"/>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GB"/>
          </a:p>
        </p:txBody>
      </p:sp>
      <p:sp>
        <p:nvSpPr>
          <p:cNvPr id="12" name="Line 82"/>
          <p:cNvSpPr>
            <a:spLocks noChangeShapeType="1"/>
          </p:cNvSpPr>
          <p:nvPr/>
        </p:nvSpPr>
        <p:spPr bwMode="auto">
          <a:xfrm rot="16200000">
            <a:off x="4572000" y="-2633662"/>
            <a:ext cx="0" cy="9144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87" descr="FAIR_farb_RGB_3c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5938" y="6142038"/>
            <a:ext cx="898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503238" y="2419350"/>
            <a:ext cx="8064500" cy="1441450"/>
          </a:xfrm>
        </p:spPr>
        <p:txBody>
          <a:bodyPr/>
          <a:lstStyle>
            <a:lvl1pPr>
              <a:defRPr sz="3600">
                <a:solidFill>
                  <a:schemeClr val="bg1"/>
                </a:solidFill>
              </a:defRPr>
            </a:lvl1pPr>
          </a:lstStyle>
          <a:p>
            <a:r>
              <a:rPr lang="en-GB"/>
              <a:t>Titelmasterformat durch Klicken bearbeiten</a:t>
            </a:r>
          </a:p>
        </p:txBody>
      </p:sp>
      <p:sp>
        <p:nvSpPr>
          <p:cNvPr id="4099" name="Rectangle 3"/>
          <p:cNvSpPr>
            <a:spLocks noGrp="1" noChangeArrowheads="1"/>
          </p:cNvSpPr>
          <p:nvPr>
            <p:ph type="subTitle" idx="1"/>
          </p:nvPr>
        </p:nvSpPr>
        <p:spPr>
          <a:xfrm>
            <a:off x="503238" y="4124325"/>
            <a:ext cx="6127750" cy="1465263"/>
          </a:xfrm>
        </p:spPr>
        <p:txBody>
          <a:bodyPr anchor="b"/>
          <a:lstStyle>
            <a:lvl1pPr marL="0" indent="0">
              <a:defRPr>
                <a:solidFill>
                  <a:schemeClr val="bg1"/>
                </a:solidFill>
                <a:latin typeface="Arial Narrow" pitchFamily="34" charset="0"/>
              </a:defRPr>
            </a:lvl1pPr>
          </a:lstStyle>
          <a:p>
            <a:r>
              <a:rPr lang="en-GB"/>
              <a:t>Formatvorlage des Untertitelmasters durch Klicken bearbeiten</a:t>
            </a:r>
          </a:p>
        </p:txBody>
      </p:sp>
    </p:spTree>
    <p:extLst>
      <p:ext uri="{BB962C8B-B14F-4D97-AF65-F5344CB8AC3E}">
        <p14:creationId xmlns:p14="http://schemas.microsoft.com/office/powerpoint/2010/main" val="1288352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89746731-5F80-4123-B1A6-25A22E36C029}" type="slidenum">
              <a:rPr lang="de-DE"/>
              <a:pPr>
                <a:defRPr/>
              </a:pPr>
              <a:t>‹Nr.›</a:t>
            </a:fld>
            <a:endParaRPr lang="de-DE"/>
          </a:p>
        </p:txBody>
      </p:sp>
      <p:sp>
        <p:nvSpPr>
          <p:cNvPr id="6"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defRPr>
            </a:lvl1pPr>
          </a:lstStyle>
          <a:p>
            <a:pPr>
              <a:defRPr/>
            </a:pPr>
            <a:r>
              <a:rPr lang="en-US" dirty="0" smtClean="0"/>
              <a:t>12th FAIR-NUSTAR RRB meeting - June 5-6, 2023</a:t>
            </a:r>
            <a:endParaRPr lang="en-US" dirty="0"/>
          </a:p>
        </p:txBody>
      </p:sp>
    </p:spTree>
    <p:extLst>
      <p:ext uri="{BB962C8B-B14F-4D97-AF65-F5344CB8AC3E}">
        <p14:creationId xmlns:p14="http://schemas.microsoft.com/office/powerpoint/2010/main" val="1590507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42113" y="225425"/>
            <a:ext cx="2151062" cy="61563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7338" y="225425"/>
            <a:ext cx="6302375" cy="61563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sldNum" sz="quarter" idx="11"/>
          </p:nvPr>
        </p:nvSpPr>
        <p:spPr>
          <a:ln/>
        </p:spPr>
        <p:txBody>
          <a:bodyPr/>
          <a:lstStyle>
            <a:lvl1pPr>
              <a:defRPr/>
            </a:lvl1pPr>
          </a:lstStyle>
          <a:p>
            <a:pPr>
              <a:defRPr/>
            </a:pPr>
            <a:fld id="{1CB3CC99-32E0-4A11-8C8E-AA7205F0ADF0}" type="slidenum">
              <a:rPr lang="de-DE"/>
              <a:pPr>
                <a:defRPr/>
              </a:pPr>
              <a:t>‹Nr.›</a:t>
            </a:fld>
            <a:endParaRPr lang="de-DE"/>
          </a:p>
        </p:txBody>
      </p:sp>
    </p:spTree>
    <p:extLst>
      <p:ext uri="{BB962C8B-B14F-4D97-AF65-F5344CB8AC3E}">
        <p14:creationId xmlns:p14="http://schemas.microsoft.com/office/powerpoint/2010/main" val="237772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1_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p>
            <a:pPr lvl="0">
              <a:defRPr/>
            </a:pPr>
            <a:r>
              <a:rPr lang="de-DE"/>
              <a:t>Mastertextformat bearbeiten</a:t>
            </a:r>
            <a:endParaRPr/>
          </a:p>
        </p:txBody>
      </p:sp>
      <p:sp>
        <p:nvSpPr>
          <p:cNvPr id="6" name="Foliennummernplatzhalter 5"/>
          <p:cNvSpPr>
            <a:spLocks noGrp="1"/>
          </p:cNvSpPr>
          <p:nvPr>
            <p:ph type="sldNum" sz="quarter" idx="12"/>
          </p:nvPr>
        </p:nvSpPr>
        <p:spPr bwMode="auto"/>
        <p:txBody>
          <a:bodyPr/>
          <a:lstStyle/>
          <a:p>
            <a:pPr>
              <a:defRPr/>
            </a:pPr>
            <a:fld id="{125CBDDA-5CCF-8748-8988-9DC6C8981774}" type="slidenum">
              <a:rPr lang="de-DE"/>
              <a:t>‹Nr.›</a:t>
            </a:fld>
            <a:endParaRPr lang="de-DE"/>
          </a:p>
        </p:txBody>
      </p:sp>
      <p:sp>
        <p:nvSpPr>
          <p:cNvPr id="13" name="Textplatzhalter 12"/>
          <p:cNvSpPr>
            <a:spLocks noGrp="1"/>
          </p:cNvSpPr>
          <p:nvPr>
            <p:ph type="body" sz="quarter" idx="13" hasCustomPrompt="1"/>
          </p:nvPr>
        </p:nvSpPr>
        <p:spPr bwMode="auto">
          <a:xfrm>
            <a:off x="975601" y="211200"/>
            <a:ext cx="6071291" cy="935045"/>
          </a:xfrm>
        </p:spPr>
        <p:txBody>
          <a:bodyPr anchor="b"/>
          <a:lstStyle>
            <a:lvl1pPr marL="0" indent="0" algn="l">
              <a:buNone/>
              <a:defRPr sz="2000" b="1"/>
            </a:lvl1pPr>
          </a:lstStyle>
          <a:p>
            <a:pPr>
              <a:defRPr/>
            </a:pPr>
            <a:r>
              <a:rPr lang="de-DE"/>
              <a:t>Titel hinzufügen</a:t>
            </a:r>
            <a:endParaRPr/>
          </a:p>
        </p:txBody>
      </p:sp>
      <p:sp>
        <p:nvSpPr>
          <p:cNvPr id="8"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defRPr>
            </a:lvl1pPr>
          </a:lstStyle>
          <a:p>
            <a:pPr>
              <a:defRPr/>
            </a:pPr>
            <a:r>
              <a:rPr lang="en-US" dirty="0" smtClean="0"/>
              <a:t>12th FAIR-NUSTAR RRB meeting - June 5-6, 2023</a:t>
            </a:r>
            <a:endParaRPr lang="en-US" dirty="0"/>
          </a:p>
        </p:txBody>
      </p:sp>
    </p:spTree>
    <p:extLst>
      <p:ext uri="{BB962C8B-B14F-4D97-AF65-F5344CB8AC3E}">
        <p14:creationId xmlns:p14="http://schemas.microsoft.com/office/powerpoint/2010/main" val="2825301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2_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p>
            <a:pPr lvl="0">
              <a:defRPr/>
            </a:pPr>
            <a:r>
              <a:rPr lang="de-DE"/>
              <a:t>Mastertextformat bearbeiten</a:t>
            </a:r>
            <a:endParaRPr/>
          </a:p>
        </p:txBody>
      </p:sp>
      <p:sp>
        <p:nvSpPr>
          <p:cNvPr id="6" name="Foliennummernplatzhalter 5"/>
          <p:cNvSpPr>
            <a:spLocks noGrp="1"/>
          </p:cNvSpPr>
          <p:nvPr>
            <p:ph type="sldNum" sz="quarter" idx="12"/>
          </p:nvPr>
        </p:nvSpPr>
        <p:spPr bwMode="auto"/>
        <p:txBody>
          <a:bodyPr/>
          <a:lstStyle/>
          <a:p>
            <a:pPr>
              <a:defRPr/>
            </a:pPr>
            <a:fld id="{125CBDDA-5CCF-8748-8988-9DC6C8981774}" type="slidenum">
              <a:rPr lang="de-DE"/>
              <a:t>‹Nr.›</a:t>
            </a:fld>
            <a:endParaRPr lang="de-DE"/>
          </a:p>
        </p:txBody>
      </p:sp>
      <p:sp>
        <p:nvSpPr>
          <p:cNvPr id="13" name="Textplatzhalter 12"/>
          <p:cNvSpPr>
            <a:spLocks noGrp="1"/>
          </p:cNvSpPr>
          <p:nvPr>
            <p:ph type="body" sz="quarter" idx="13" hasCustomPrompt="1"/>
          </p:nvPr>
        </p:nvSpPr>
        <p:spPr bwMode="auto">
          <a:xfrm>
            <a:off x="975601" y="211200"/>
            <a:ext cx="6071291" cy="935045"/>
          </a:xfrm>
        </p:spPr>
        <p:txBody>
          <a:bodyPr anchor="b"/>
          <a:lstStyle>
            <a:lvl1pPr marL="0" indent="0" algn="l">
              <a:buNone/>
              <a:defRPr sz="2000" b="1"/>
            </a:lvl1pPr>
          </a:lstStyle>
          <a:p>
            <a:pPr>
              <a:defRPr/>
            </a:pPr>
            <a:r>
              <a:rPr lang="de-DE"/>
              <a:t>Titel hinzufügen</a:t>
            </a:r>
            <a:endParaRPr/>
          </a:p>
        </p:txBody>
      </p:sp>
      <p:sp>
        <p:nvSpPr>
          <p:cNvPr id="8"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defRPr>
            </a:lvl1pPr>
          </a:lstStyle>
          <a:p>
            <a:pPr>
              <a:defRPr/>
            </a:pPr>
            <a:r>
              <a:rPr lang="en-US" dirty="0" smtClean="0"/>
              <a:t>12th FAIR-NUSTAR RRB meeting - June 5-6, 2023</a:t>
            </a:r>
            <a:endParaRPr lang="en-US" dirty="0"/>
          </a:p>
        </p:txBody>
      </p:sp>
    </p:spTree>
    <p:extLst>
      <p:ext uri="{BB962C8B-B14F-4D97-AF65-F5344CB8AC3E}">
        <p14:creationId xmlns:p14="http://schemas.microsoft.com/office/powerpoint/2010/main" val="3281021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Rectangle 6"/>
          <p:cNvSpPr>
            <a:spLocks noGrp="1" noChangeArrowheads="1"/>
          </p:cNvSpPr>
          <p:nvPr>
            <p:ph type="sldNum" sz="quarter" idx="11"/>
          </p:nvPr>
        </p:nvSpPr>
        <p:spPr>
          <a:ln/>
        </p:spPr>
        <p:txBody>
          <a:bodyPr/>
          <a:lstStyle>
            <a:lvl1pPr>
              <a:defRPr/>
            </a:lvl1pPr>
          </a:lstStyle>
          <a:p>
            <a:pPr>
              <a:defRPr/>
            </a:pPr>
            <a:fld id="{8318BF4F-15D2-4EE0-A03D-F50D946F8623}" type="slidenum">
              <a:rPr lang="de-DE"/>
              <a:pPr>
                <a:defRPr/>
              </a:pPr>
              <a:t>‹Nr.›</a:t>
            </a:fld>
            <a:endParaRPr lang="de-DE" dirty="0"/>
          </a:p>
        </p:txBody>
      </p:sp>
      <p:sp>
        <p:nvSpPr>
          <p:cNvPr id="6"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defRPr>
            </a:lvl1pPr>
          </a:lstStyle>
          <a:p>
            <a:pPr>
              <a:defRPr/>
            </a:pPr>
            <a:r>
              <a:rPr lang="en-US" dirty="0" smtClean="0"/>
              <a:t>12th FAIR-NUSTAR RRB meeting - June 5-6, 2023</a:t>
            </a:r>
            <a:endParaRPr lang="en-US" dirty="0"/>
          </a:p>
        </p:txBody>
      </p:sp>
    </p:spTree>
    <p:extLst>
      <p:ext uri="{BB962C8B-B14F-4D97-AF65-F5344CB8AC3E}">
        <p14:creationId xmlns:p14="http://schemas.microsoft.com/office/powerpoint/2010/main" val="41234843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5" name="Rectangle 6"/>
          <p:cNvSpPr>
            <a:spLocks noGrp="1" noChangeArrowheads="1"/>
          </p:cNvSpPr>
          <p:nvPr>
            <p:ph type="sldNum" sz="quarter" idx="11"/>
          </p:nvPr>
        </p:nvSpPr>
        <p:spPr>
          <a:ln/>
        </p:spPr>
        <p:txBody>
          <a:bodyPr/>
          <a:lstStyle>
            <a:lvl1pPr>
              <a:defRPr/>
            </a:lvl1pPr>
          </a:lstStyle>
          <a:p>
            <a:pPr>
              <a:defRPr/>
            </a:pPr>
            <a:fld id="{44BD9814-CAC0-491B-9C48-3D5110D3B508}" type="slidenum">
              <a:rPr lang="de-DE"/>
              <a:pPr>
                <a:defRPr/>
              </a:pPr>
              <a:t>‹Nr.›</a:t>
            </a:fld>
            <a:endParaRPr lang="de-DE"/>
          </a:p>
        </p:txBody>
      </p:sp>
      <p:sp>
        <p:nvSpPr>
          <p:cNvPr id="6"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defRPr>
            </a:lvl1pPr>
          </a:lstStyle>
          <a:p>
            <a:pPr>
              <a:defRPr/>
            </a:pPr>
            <a:r>
              <a:rPr lang="en-US" dirty="0" smtClean="0"/>
              <a:t>12th FAIR-NUSTAR RRB meeting - June 5-6, 2023</a:t>
            </a:r>
            <a:endParaRPr lang="en-US" dirty="0"/>
          </a:p>
        </p:txBody>
      </p:sp>
    </p:spTree>
    <p:extLst>
      <p:ext uri="{BB962C8B-B14F-4D97-AF65-F5344CB8AC3E}">
        <p14:creationId xmlns:p14="http://schemas.microsoft.com/office/powerpoint/2010/main" val="41876675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7338" y="1125538"/>
            <a:ext cx="4225925"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65663" y="1125538"/>
            <a:ext cx="4227512"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sldNum" sz="quarter" idx="11"/>
          </p:nvPr>
        </p:nvSpPr>
        <p:spPr>
          <a:ln/>
        </p:spPr>
        <p:txBody>
          <a:bodyPr/>
          <a:lstStyle>
            <a:lvl1pPr>
              <a:defRPr/>
            </a:lvl1pPr>
          </a:lstStyle>
          <a:p>
            <a:pPr>
              <a:defRPr/>
            </a:pPr>
            <a:fld id="{0D668B7B-EC26-4C78-BB35-37670BC2A15D}" type="slidenum">
              <a:rPr lang="de-DE"/>
              <a:pPr>
                <a:defRPr/>
              </a:pPr>
              <a:t>‹Nr.›</a:t>
            </a:fld>
            <a:endParaRPr lang="de-DE"/>
          </a:p>
        </p:txBody>
      </p:sp>
    </p:spTree>
    <p:extLst>
      <p:ext uri="{BB962C8B-B14F-4D97-AF65-F5344CB8AC3E}">
        <p14:creationId xmlns:p14="http://schemas.microsoft.com/office/powerpoint/2010/main" val="1082303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Rectangle 6"/>
          <p:cNvSpPr>
            <a:spLocks noGrp="1" noChangeArrowheads="1"/>
          </p:cNvSpPr>
          <p:nvPr>
            <p:ph type="sldNum" sz="quarter" idx="11"/>
          </p:nvPr>
        </p:nvSpPr>
        <p:spPr>
          <a:ln/>
        </p:spPr>
        <p:txBody>
          <a:bodyPr/>
          <a:lstStyle>
            <a:lvl1pPr>
              <a:defRPr/>
            </a:lvl1pPr>
          </a:lstStyle>
          <a:p>
            <a:pPr>
              <a:defRPr/>
            </a:pPr>
            <a:fld id="{E6AC9F41-D07B-4410-9654-75EAA4B54DBA}" type="slidenum">
              <a:rPr lang="de-DE"/>
              <a:pPr>
                <a:defRPr/>
              </a:pPr>
              <a:t>‹Nr.›</a:t>
            </a:fld>
            <a:endParaRPr lang="de-DE"/>
          </a:p>
        </p:txBody>
      </p:sp>
    </p:spTree>
    <p:extLst>
      <p:ext uri="{BB962C8B-B14F-4D97-AF65-F5344CB8AC3E}">
        <p14:creationId xmlns:p14="http://schemas.microsoft.com/office/powerpoint/2010/main" val="386684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4" name="Rectangle 6"/>
          <p:cNvSpPr>
            <a:spLocks noGrp="1" noChangeArrowheads="1"/>
          </p:cNvSpPr>
          <p:nvPr>
            <p:ph type="sldNum" sz="quarter" idx="11"/>
          </p:nvPr>
        </p:nvSpPr>
        <p:spPr>
          <a:ln/>
        </p:spPr>
        <p:txBody>
          <a:bodyPr/>
          <a:lstStyle>
            <a:lvl1pPr>
              <a:defRPr/>
            </a:lvl1pPr>
          </a:lstStyle>
          <a:p>
            <a:pPr>
              <a:defRPr/>
            </a:pPr>
            <a:fld id="{CFB9FAFC-0530-4BC0-8D3E-8612A5697BE4}" type="slidenum">
              <a:rPr lang="de-DE"/>
              <a:pPr>
                <a:defRPr/>
              </a:pPr>
              <a:t>‹Nr.›</a:t>
            </a:fld>
            <a:endParaRPr lang="de-DE"/>
          </a:p>
        </p:txBody>
      </p:sp>
      <p:sp>
        <p:nvSpPr>
          <p:cNvPr id="5"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defRPr>
            </a:lvl1pPr>
          </a:lstStyle>
          <a:p>
            <a:pPr>
              <a:defRPr/>
            </a:pPr>
            <a:r>
              <a:rPr lang="en-US" dirty="0" smtClean="0"/>
              <a:t>12th FAIR-NUSTAR RRB meeting - June 5-6, 2023</a:t>
            </a:r>
            <a:endParaRPr lang="en-US" dirty="0"/>
          </a:p>
        </p:txBody>
      </p:sp>
    </p:spTree>
    <p:extLst>
      <p:ext uri="{BB962C8B-B14F-4D97-AF65-F5344CB8AC3E}">
        <p14:creationId xmlns:p14="http://schemas.microsoft.com/office/powerpoint/2010/main" val="3444787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4EF7D6DD-AFDD-4A3B-9316-89710568036E}" type="slidenum">
              <a:rPr lang="de-DE"/>
              <a:pPr>
                <a:defRPr/>
              </a:pPr>
              <a:t>‹Nr.›</a:t>
            </a:fld>
            <a:endParaRPr lang="de-DE"/>
          </a:p>
        </p:txBody>
      </p:sp>
      <p:sp>
        <p:nvSpPr>
          <p:cNvPr id="4"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defRPr>
            </a:lvl1pPr>
          </a:lstStyle>
          <a:p>
            <a:pPr>
              <a:defRPr/>
            </a:pPr>
            <a:r>
              <a:rPr lang="en-US" dirty="0" smtClean="0"/>
              <a:t>12th FAIR-NUSTAR RRB meeting - June 5-6, 2023</a:t>
            </a:r>
            <a:endParaRPr lang="en-US" dirty="0"/>
          </a:p>
        </p:txBody>
      </p:sp>
    </p:spTree>
    <p:extLst>
      <p:ext uri="{BB962C8B-B14F-4D97-AF65-F5344CB8AC3E}">
        <p14:creationId xmlns:p14="http://schemas.microsoft.com/office/powerpoint/2010/main" val="3501425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pPr>
              <a:defRPr/>
            </a:pPr>
            <a:fld id="{7CF4BEBD-059B-4DF0-B698-FE3EF75F3179}" type="slidenum">
              <a:rPr lang="de-DE"/>
              <a:pPr>
                <a:defRPr/>
              </a:pPr>
              <a:t>‹Nr.›</a:t>
            </a:fld>
            <a:endParaRPr lang="de-DE"/>
          </a:p>
        </p:txBody>
      </p:sp>
    </p:spTree>
    <p:extLst>
      <p:ext uri="{BB962C8B-B14F-4D97-AF65-F5344CB8AC3E}">
        <p14:creationId xmlns:p14="http://schemas.microsoft.com/office/powerpoint/2010/main" val="4105923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6" name="Rectangle 6"/>
          <p:cNvSpPr>
            <a:spLocks noGrp="1" noChangeArrowheads="1"/>
          </p:cNvSpPr>
          <p:nvPr>
            <p:ph type="sldNum" sz="quarter" idx="11"/>
          </p:nvPr>
        </p:nvSpPr>
        <p:spPr>
          <a:ln/>
        </p:spPr>
        <p:txBody>
          <a:bodyPr/>
          <a:lstStyle>
            <a:lvl1pPr>
              <a:defRPr/>
            </a:lvl1pPr>
          </a:lstStyle>
          <a:p>
            <a:pPr>
              <a:defRPr/>
            </a:pPr>
            <a:fld id="{B92155D0-292B-49F3-A27F-0FE139FCDE04}" type="slidenum">
              <a:rPr lang="de-DE"/>
              <a:pPr>
                <a:defRPr/>
              </a:pPr>
              <a:t>‹Nr.›</a:t>
            </a:fld>
            <a:endParaRPr lang="de-DE"/>
          </a:p>
        </p:txBody>
      </p:sp>
      <p:sp>
        <p:nvSpPr>
          <p:cNvPr id="7"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defRPr>
            </a:lvl1pPr>
          </a:lstStyle>
          <a:p>
            <a:pPr>
              <a:defRPr/>
            </a:pPr>
            <a:r>
              <a:rPr lang="en-US" dirty="0" smtClean="0"/>
              <a:t>12th FAIR-NUSTAR RRB meeting - June 5-6, 2023</a:t>
            </a:r>
            <a:endParaRPr lang="en-US" dirty="0"/>
          </a:p>
        </p:txBody>
      </p:sp>
    </p:spTree>
    <p:extLst>
      <p:ext uri="{BB962C8B-B14F-4D97-AF65-F5344CB8AC3E}">
        <p14:creationId xmlns:p14="http://schemas.microsoft.com/office/powerpoint/2010/main" val="2594505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7338" y="225425"/>
            <a:ext cx="86058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Titelmasterformat durch Klicken bearbeiten</a:t>
            </a:r>
          </a:p>
        </p:txBody>
      </p:sp>
      <p:sp>
        <p:nvSpPr>
          <p:cNvPr id="1027" name="Rectangle 3"/>
          <p:cNvSpPr>
            <a:spLocks noGrp="1" noChangeArrowheads="1"/>
          </p:cNvSpPr>
          <p:nvPr>
            <p:ph type="body" idx="1"/>
          </p:nvPr>
        </p:nvSpPr>
        <p:spPr bwMode="auto">
          <a:xfrm>
            <a:off x="287338" y="1125538"/>
            <a:ext cx="8605837"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3077" name="Rectangle 5"/>
          <p:cNvSpPr>
            <a:spLocks noGrp="1" noChangeArrowheads="1"/>
          </p:cNvSpPr>
          <p:nvPr>
            <p:ph type="ftr" sz="quarter" idx="3"/>
          </p:nvPr>
        </p:nvSpPr>
        <p:spPr bwMode="auto">
          <a:xfrm>
            <a:off x="-36513" y="6607175"/>
            <a:ext cx="4392613"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defRPr sz="1200">
                <a:solidFill>
                  <a:srgbClr val="00599D"/>
                </a:solidFill>
              </a:defRPr>
            </a:lvl1pPr>
          </a:lstStyle>
          <a:p>
            <a:pPr>
              <a:defRPr/>
            </a:pPr>
            <a:r>
              <a:rPr lang="en-US" dirty="0" smtClean="0"/>
              <a:t>12th FAIR-NUSTAR RRB meeting - June 5-6, 2023</a:t>
            </a:r>
            <a:endParaRPr lang="en-US" dirty="0"/>
          </a:p>
        </p:txBody>
      </p:sp>
      <p:sp>
        <p:nvSpPr>
          <p:cNvPr id="3078" name="Rectangle 6"/>
          <p:cNvSpPr>
            <a:spLocks noGrp="1" noChangeArrowheads="1"/>
          </p:cNvSpPr>
          <p:nvPr>
            <p:ph type="sldNum" sz="quarter" idx="4"/>
          </p:nvPr>
        </p:nvSpPr>
        <p:spPr bwMode="auto">
          <a:xfrm>
            <a:off x="8316913" y="6607175"/>
            <a:ext cx="728662" cy="250825"/>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bodyPr>
          <a:lstStyle>
            <a:lvl1pPr algn="r">
              <a:defRPr sz="1200">
                <a:solidFill>
                  <a:srgbClr val="00599D"/>
                </a:solidFill>
              </a:defRPr>
            </a:lvl1pPr>
          </a:lstStyle>
          <a:p>
            <a:pPr>
              <a:defRPr/>
            </a:pPr>
            <a:fld id="{5502A0CA-E80D-4C4D-8A6B-33CF28258D2B}" type="slidenum">
              <a:rPr lang="de-DE"/>
              <a:pPr>
                <a:defRPr/>
              </a:pPr>
              <a:t>‹Nr.›</a:t>
            </a:fld>
            <a:endParaRPr lang="de-DE"/>
          </a:p>
        </p:txBody>
      </p:sp>
      <p:sp>
        <p:nvSpPr>
          <p:cNvPr id="1030" name="Rectangle 8"/>
          <p:cNvSpPr>
            <a:spLocks noChangeArrowheads="1"/>
          </p:cNvSpPr>
          <p:nvPr/>
        </p:nvSpPr>
        <p:spPr bwMode="auto">
          <a:xfrm>
            <a:off x="4356100" y="6607175"/>
            <a:ext cx="1404938" cy="8413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1" name="Rectangle 9"/>
          <p:cNvSpPr>
            <a:spLocks noChangeArrowheads="1"/>
          </p:cNvSpPr>
          <p:nvPr/>
        </p:nvSpPr>
        <p:spPr bwMode="auto">
          <a:xfrm>
            <a:off x="5757863" y="6607175"/>
            <a:ext cx="1404937" cy="8413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2" name="Rectangle 10"/>
          <p:cNvSpPr>
            <a:spLocks noChangeArrowheads="1"/>
          </p:cNvSpPr>
          <p:nvPr/>
        </p:nvSpPr>
        <p:spPr bwMode="auto">
          <a:xfrm>
            <a:off x="7162800" y="6607175"/>
            <a:ext cx="1404938" cy="84138"/>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3" name="Rectangle 11"/>
          <p:cNvSpPr>
            <a:spLocks noChangeArrowheads="1"/>
          </p:cNvSpPr>
          <p:nvPr/>
        </p:nvSpPr>
        <p:spPr bwMode="auto">
          <a:xfrm>
            <a:off x="0" y="6524625"/>
            <a:ext cx="9144000"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4" name="Rectangle 12"/>
          <p:cNvSpPr>
            <a:spLocks noChangeArrowheads="1"/>
          </p:cNvSpPr>
          <p:nvPr/>
        </p:nvSpPr>
        <p:spPr bwMode="auto">
          <a:xfrm>
            <a:off x="5757863" y="6691313"/>
            <a:ext cx="2809875"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5" name="Rectangle 13"/>
          <p:cNvSpPr>
            <a:spLocks noChangeArrowheads="1"/>
          </p:cNvSpPr>
          <p:nvPr/>
        </p:nvSpPr>
        <p:spPr bwMode="auto">
          <a:xfrm>
            <a:off x="4356100" y="6775450"/>
            <a:ext cx="1404938"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sp>
        <p:nvSpPr>
          <p:cNvPr id="1036" name="Rectangle 14"/>
          <p:cNvSpPr>
            <a:spLocks noChangeArrowheads="1"/>
          </p:cNvSpPr>
          <p:nvPr/>
        </p:nvSpPr>
        <p:spPr bwMode="auto">
          <a:xfrm>
            <a:off x="0" y="873125"/>
            <a:ext cx="9144000" cy="82550"/>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p>
        </p:txBody>
      </p:sp>
      <p:pic>
        <p:nvPicPr>
          <p:cNvPr id="1037" name="Picture 13" descr="FAIR_Logo_rgb_frei"/>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00988" y="38100"/>
            <a:ext cx="9921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9" r:id="rId12"/>
    <p:sldLayoutId id="2147483710" r:id="rId13"/>
  </p:sldLayoutIdLst>
  <p:timing>
    <p:tnLst>
      <p:par>
        <p:cTn id="1" dur="indefinite" restart="never" nodeType="tmRoot"/>
      </p:par>
    </p:tnLst>
  </p:timing>
  <p:hf hdr="0" dt="0"/>
  <p:txStyles>
    <p:title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p:titleStyle>
    <p:bodyStyle>
      <a:lvl1pPr marL="85725" indent="-85725" algn="l" rtl="0" eaLnBrk="0" fontAlgn="base" hangingPunct="0">
        <a:spcBef>
          <a:spcPct val="20000"/>
        </a:spcBef>
        <a:spcAft>
          <a:spcPct val="0"/>
        </a:spcAft>
        <a:buClr>
          <a:srgbClr val="0066CC"/>
        </a:buClr>
        <a:buFont typeface="Wingdings" pitchFamily="2" charset="2"/>
        <a:defRPr sz="2400">
          <a:solidFill>
            <a:srgbClr val="00599D"/>
          </a:solidFill>
          <a:latin typeface="+mn-lt"/>
          <a:ea typeface="+mn-ea"/>
          <a:cs typeface="+mn-cs"/>
        </a:defRPr>
      </a:lvl1pPr>
      <a:lvl2pPr marL="419100" indent="-266700" algn="l" rtl="0" eaLnBrk="0" fontAlgn="base" hangingPunct="0">
        <a:spcBef>
          <a:spcPct val="20000"/>
        </a:spcBef>
        <a:spcAft>
          <a:spcPct val="0"/>
        </a:spcAft>
        <a:buClr>
          <a:srgbClr val="FF9900"/>
        </a:buClr>
        <a:buSzPct val="140000"/>
        <a:buFont typeface="Wingdings" pitchFamily="2" charset="2"/>
        <a:buChar char="§"/>
        <a:defRPr sz="2000">
          <a:solidFill>
            <a:schemeClr val="tx1"/>
          </a:solidFill>
          <a:latin typeface="+mn-lt"/>
        </a:defRPr>
      </a:lvl2pPr>
      <a:lvl3pPr marL="514350" indent="400050" algn="l" rtl="0" eaLnBrk="0" fontAlgn="base" hangingPunct="0">
        <a:spcBef>
          <a:spcPct val="20000"/>
        </a:spcBef>
        <a:spcAft>
          <a:spcPct val="0"/>
        </a:spcAft>
        <a:defRPr>
          <a:solidFill>
            <a:schemeClr val="tx1"/>
          </a:solidFill>
          <a:latin typeface="+mn-lt"/>
        </a:defRPr>
      </a:lvl3pPr>
      <a:lvl4pPr marL="714375" indent="-20638" algn="l" rtl="0" eaLnBrk="0" fontAlgn="base" hangingPunct="0">
        <a:spcBef>
          <a:spcPct val="20000"/>
        </a:spcBef>
        <a:spcAft>
          <a:spcPct val="0"/>
        </a:spcAft>
        <a:defRPr sz="1600" i="1">
          <a:solidFill>
            <a:srgbClr val="990000"/>
          </a:solidFill>
          <a:latin typeface="+mn-lt"/>
        </a:defRPr>
      </a:lvl4pPr>
      <a:lvl5pPr marL="2143125" indent="-1247775" algn="l" rtl="0" eaLnBrk="0" fontAlgn="base" hangingPunct="0">
        <a:spcBef>
          <a:spcPct val="20000"/>
        </a:spcBef>
        <a:spcAft>
          <a:spcPct val="0"/>
        </a:spcAft>
        <a:defRPr sz="1600">
          <a:solidFill>
            <a:srgbClr val="0066CC"/>
          </a:solidFill>
          <a:latin typeface="+mn-lt"/>
        </a:defRPr>
      </a:lvl5pPr>
      <a:lvl6pPr marL="2600325" indent="-1247775" algn="l" rtl="0" fontAlgn="base">
        <a:spcBef>
          <a:spcPct val="20000"/>
        </a:spcBef>
        <a:spcAft>
          <a:spcPct val="0"/>
        </a:spcAft>
        <a:defRPr sz="1600">
          <a:solidFill>
            <a:srgbClr val="0066CC"/>
          </a:solidFill>
          <a:latin typeface="+mn-lt"/>
        </a:defRPr>
      </a:lvl6pPr>
      <a:lvl7pPr marL="3057525" indent="-1247775" algn="l" rtl="0" fontAlgn="base">
        <a:spcBef>
          <a:spcPct val="20000"/>
        </a:spcBef>
        <a:spcAft>
          <a:spcPct val="0"/>
        </a:spcAft>
        <a:defRPr sz="1600">
          <a:solidFill>
            <a:srgbClr val="0066CC"/>
          </a:solidFill>
          <a:latin typeface="+mn-lt"/>
        </a:defRPr>
      </a:lvl7pPr>
      <a:lvl8pPr marL="3514725" indent="-1247775" algn="l" rtl="0" fontAlgn="base">
        <a:spcBef>
          <a:spcPct val="20000"/>
        </a:spcBef>
        <a:spcAft>
          <a:spcPct val="0"/>
        </a:spcAft>
        <a:defRPr sz="1600">
          <a:solidFill>
            <a:srgbClr val="0066CC"/>
          </a:solidFill>
          <a:latin typeface="+mn-lt"/>
        </a:defRPr>
      </a:lvl8pPr>
      <a:lvl9pPr marL="3971925" indent="-1247775" algn="l" rtl="0" fontAlgn="base">
        <a:spcBef>
          <a:spcPct val="20000"/>
        </a:spcBef>
        <a:spcAft>
          <a:spcPct val="0"/>
        </a:spcAft>
        <a:defRPr sz="1600">
          <a:solidFill>
            <a:srgbClr val="0066CC"/>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jpeg"/><Relationship Id="rId3" Type="http://schemas.openxmlformats.org/officeDocument/2006/relationships/notesSlide" Target="../notesSlides/notesSlide1.xml"/><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image" Target="../media/image6.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oleObject" Target="../embeddings/oleObject1.bin"/><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28.pn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2.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package" Target="../embeddings/Microsoft_Word-Dokument.docx"/><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44.jp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03238" y="2419350"/>
            <a:ext cx="8245226" cy="1945754"/>
          </a:xfrm>
        </p:spPr>
        <p:txBody>
          <a:bodyPr/>
          <a:lstStyle/>
          <a:p>
            <a:pPr eaLnBrk="1" hangingPunct="1"/>
            <a:r>
              <a:rPr lang="en-GB" dirty="0" smtClean="0"/>
              <a:t>NUSTAR Project Status</a:t>
            </a:r>
            <a:br>
              <a:rPr lang="en-GB" dirty="0" smtClean="0"/>
            </a:br>
            <a:r>
              <a:rPr lang="en-GB" sz="2400" dirty="0" smtClean="0"/>
              <a:t>12</a:t>
            </a:r>
            <a:r>
              <a:rPr lang="en-GB" sz="2400" baseline="30000" dirty="0" smtClean="0"/>
              <a:t>th</a:t>
            </a:r>
            <a:r>
              <a:rPr lang="en-GB" sz="2400" dirty="0" smtClean="0"/>
              <a:t> FAIR-NUSTAR Resources Review Board</a:t>
            </a:r>
            <a:r>
              <a:rPr lang="en-GB" sz="2400" dirty="0"/>
              <a:t/>
            </a:r>
            <a:br>
              <a:rPr lang="en-GB" sz="2400" dirty="0"/>
            </a:br>
            <a:r>
              <a:rPr lang="en-GB" sz="2400" dirty="0" smtClean="0"/>
              <a:t>FAIR/GSI, Darmstadt</a:t>
            </a:r>
            <a:r>
              <a:rPr lang="en-GB" sz="2400" dirty="0"/>
              <a:t>, </a:t>
            </a:r>
            <a:r>
              <a:rPr lang="en-GB" sz="2400" dirty="0" smtClean="0"/>
              <a:t>Germany</a:t>
            </a:r>
            <a:br>
              <a:rPr lang="en-GB" sz="2400" dirty="0" smtClean="0"/>
            </a:br>
            <a:endParaRPr lang="en-GB" sz="2400" i="1" dirty="0" smtClean="0"/>
          </a:p>
        </p:txBody>
      </p:sp>
      <p:sp>
        <p:nvSpPr>
          <p:cNvPr id="3075" name="Rectangle 3"/>
          <p:cNvSpPr>
            <a:spLocks noGrp="1" noChangeArrowheads="1"/>
          </p:cNvSpPr>
          <p:nvPr>
            <p:ph type="subTitle" idx="1"/>
          </p:nvPr>
        </p:nvSpPr>
        <p:spPr>
          <a:xfrm>
            <a:off x="503238" y="4124325"/>
            <a:ext cx="6127750" cy="1752947"/>
          </a:xfrm>
        </p:spPr>
        <p:txBody>
          <a:bodyPr/>
          <a:lstStyle/>
          <a:p>
            <a:pPr eaLnBrk="1" hangingPunct="1">
              <a:lnSpc>
                <a:spcPct val="80000"/>
              </a:lnSpc>
            </a:pPr>
            <a:r>
              <a:rPr lang="en-GB" dirty="0" smtClean="0"/>
              <a:t>Jürgen Gerl</a:t>
            </a:r>
            <a:endParaRPr lang="en-GB" sz="1800" i="1" dirty="0" smtClean="0">
              <a:solidFill>
                <a:srgbClr val="003366"/>
              </a:solidFill>
            </a:endParaRPr>
          </a:p>
          <a:p>
            <a:pPr eaLnBrk="1" hangingPunct="1">
              <a:lnSpc>
                <a:spcPct val="80000"/>
              </a:lnSpc>
            </a:pPr>
            <a:r>
              <a:rPr lang="en-GB" sz="2000" i="1" dirty="0" smtClean="0"/>
              <a:t>NUSTAR Technical Coordinator</a:t>
            </a:r>
          </a:p>
          <a:p>
            <a:pPr eaLnBrk="1" hangingPunct="1">
              <a:lnSpc>
                <a:spcPct val="80000"/>
              </a:lnSpc>
            </a:pPr>
            <a:r>
              <a:rPr lang="en-GB" sz="2000" i="1" dirty="0" smtClean="0"/>
              <a:t>FAIR</a:t>
            </a:r>
          </a:p>
          <a:p>
            <a:pPr eaLnBrk="1" hangingPunct="1">
              <a:lnSpc>
                <a:spcPct val="80000"/>
              </a:lnSpc>
            </a:pPr>
            <a:endParaRPr lang="en-GB" sz="2000" i="1" dirty="0" smtClean="0"/>
          </a:p>
        </p:txBody>
      </p:sp>
      <p:grpSp>
        <p:nvGrpSpPr>
          <p:cNvPr id="4" name="Gruppieren 3"/>
          <p:cNvGrpSpPr/>
          <p:nvPr/>
        </p:nvGrpSpPr>
        <p:grpSpPr>
          <a:xfrm>
            <a:off x="371475" y="6337300"/>
            <a:ext cx="6329275" cy="474663"/>
            <a:chOff x="371475" y="6337300"/>
            <a:chExt cx="6329275" cy="474663"/>
          </a:xfrm>
        </p:grpSpPr>
        <p:sp>
          <p:nvSpPr>
            <p:cNvPr id="3076" name="Text Box 20"/>
            <p:cNvSpPr txBox="1">
              <a:spLocks noChangeAspect="1" noChangeArrowheads="1"/>
            </p:cNvSpPr>
            <p:nvPr/>
          </p:nvSpPr>
          <p:spPr bwMode="auto">
            <a:xfrm>
              <a:off x="899592" y="6583363"/>
              <a:ext cx="539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t>France</a:t>
              </a:r>
            </a:p>
          </p:txBody>
        </p:sp>
        <p:pic>
          <p:nvPicPr>
            <p:cNvPr id="3078" name="Picture 1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174" y="6340475"/>
              <a:ext cx="3587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79" name="Text Box 11"/>
            <p:cNvSpPr txBox="1">
              <a:spLocks noChangeAspect="1" noChangeArrowheads="1"/>
            </p:cNvSpPr>
            <p:nvPr/>
          </p:nvSpPr>
          <p:spPr bwMode="auto">
            <a:xfrm>
              <a:off x="2006661" y="6583363"/>
              <a:ext cx="4318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India</a:t>
              </a:r>
            </a:p>
          </p:txBody>
        </p:sp>
        <p:pic>
          <p:nvPicPr>
            <p:cNvPr id="3080" name="Picture 1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13" y="6340475"/>
              <a:ext cx="330200"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81" name="Text Box 17"/>
            <p:cNvSpPr txBox="1">
              <a:spLocks noChangeAspect="1" noChangeArrowheads="1"/>
            </p:cNvSpPr>
            <p:nvPr/>
          </p:nvSpPr>
          <p:spPr bwMode="auto">
            <a:xfrm>
              <a:off x="371475" y="6581775"/>
              <a:ext cx="55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Finland</a:t>
              </a:r>
            </a:p>
          </p:txBody>
        </p:sp>
        <p:pic>
          <p:nvPicPr>
            <p:cNvPr id="3082" name="Picture 19"/>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667" y="6340475"/>
              <a:ext cx="3587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83" name="Picture 2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311" y="6340475"/>
              <a:ext cx="400050"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84" name="Text Box 23"/>
            <p:cNvSpPr txBox="1">
              <a:spLocks noChangeAspect="1" noChangeArrowheads="1"/>
            </p:cNvSpPr>
            <p:nvPr/>
          </p:nvSpPr>
          <p:spPr bwMode="auto">
            <a:xfrm>
              <a:off x="1363724" y="6583363"/>
              <a:ext cx="6540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Germany</a:t>
              </a:r>
            </a:p>
          </p:txBody>
        </p:sp>
        <p:pic>
          <p:nvPicPr>
            <p:cNvPr id="3085" name="Picture 34"/>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1649" y="6340475"/>
              <a:ext cx="3841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86" name="Text Box 35"/>
            <p:cNvSpPr txBox="1">
              <a:spLocks noChangeAspect="1" noChangeArrowheads="1"/>
            </p:cNvSpPr>
            <p:nvPr/>
          </p:nvSpPr>
          <p:spPr bwMode="auto">
            <a:xfrm>
              <a:off x="2447986" y="6583363"/>
              <a:ext cx="5397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Poland</a:t>
              </a:r>
            </a:p>
          </p:txBody>
        </p:sp>
        <p:pic>
          <p:nvPicPr>
            <p:cNvPr id="3089" name="Picture 46"/>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9606" y="6337300"/>
              <a:ext cx="384175" cy="242888"/>
            </a:xfrm>
            <a:prstGeom prst="rect">
              <a:avLst/>
            </a:prstGeom>
            <a:noFill/>
            <a:ln w="9525" cap="rnd" algn="ctr">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90" name="Text Box 47"/>
            <p:cNvSpPr txBox="1">
              <a:spLocks noChangeAspect="1" noChangeArrowheads="1"/>
            </p:cNvSpPr>
            <p:nvPr/>
          </p:nvSpPr>
          <p:spPr bwMode="auto">
            <a:xfrm>
              <a:off x="4460068" y="6580188"/>
              <a:ext cx="5969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a:t>Sweden</a:t>
              </a:r>
            </a:p>
          </p:txBody>
        </p:sp>
        <p:graphicFrame>
          <p:nvGraphicFramePr>
            <p:cNvPr id="3091" name="Object 49"/>
            <p:cNvGraphicFramePr>
              <a:graphicFrameLocks noChangeAspect="1"/>
            </p:cNvGraphicFramePr>
            <p:nvPr>
              <p:extLst>
                <p:ext uri="{D42A27DB-BD31-4B8C-83A1-F6EECF244321}">
                  <p14:modId xmlns:p14="http://schemas.microsoft.com/office/powerpoint/2010/main" val="1500912702"/>
                </p:ext>
              </p:extLst>
            </p:nvPr>
          </p:nvGraphicFramePr>
          <p:xfrm>
            <a:off x="3076636" y="6340475"/>
            <a:ext cx="360363" cy="242888"/>
          </p:xfrm>
          <a:graphic>
            <a:graphicData uri="http://schemas.openxmlformats.org/presentationml/2006/ole">
              <mc:AlternateContent xmlns:mc="http://schemas.openxmlformats.org/markup-compatibility/2006">
                <mc:Choice xmlns:v="urn:schemas-microsoft-com:vml" Requires="v">
                  <p:oleObj spid="_x0000_s4217" name="Photo Editor Photo" r:id="rId10" imgW="2723810" imgH="1695687" progId="MSPhotoEd.3">
                    <p:embed/>
                  </p:oleObj>
                </mc:Choice>
                <mc:Fallback>
                  <p:oleObj name="Photo Editor Photo" r:id="rId10" imgW="2723810" imgH="1695687" progId="MSPhotoEd.3">
                    <p:embed/>
                    <p:pic>
                      <p:nvPicPr>
                        <p:cNvPr id="0" name="Object 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6636" y="6340475"/>
                          <a:ext cx="360363" cy="242888"/>
                        </a:xfrm>
                        <a:prstGeom prst="rect">
                          <a:avLst/>
                        </a:prstGeom>
                        <a:noFill/>
                        <a:ln w="9525" cap="rnd" algn="ctr">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92" name="Text Box 50"/>
            <p:cNvSpPr txBox="1">
              <a:spLocks noChangeAspect="1" noChangeArrowheads="1"/>
            </p:cNvSpPr>
            <p:nvPr/>
          </p:nvSpPr>
          <p:spPr bwMode="auto">
            <a:xfrm>
              <a:off x="2935349" y="6583363"/>
              <a:ext cx="6413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Romania</a:t>
              </a:r>
            </a:p>
          </p:txBody>
        </p:sp>
        <p:pic>
          <p:nvPicPr>
            <p:cNvPr id="3093" name="Picture 52"/>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1936" y="6338888"/>
              <a:ext cx="358775" cy="242888"/>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094" name="Text Box 53"/>
            <p:cNvSpPr txBox="1">
              <a:spLocks noChangeAspect="1" noChangeArrowheads="1"/>
            </p:cNvSpPr>
            <p:nvPr/>
          </p:nvSpPr>
          <p:spPr bwMode="auto">
            <a:xfrm>
              <a:off x="3479861" y="6581775"/>
              <a:ext cx="5334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Russia</a:t>
              </a:r>
            </a:p>
          </p:txBody>
        </p:sp>
        <p:sp>
          <p:nvSpPr>
            <p:cNvPr id="3095" name="Text Box 41"/>
            <p:cNvSpPr txBox="1">
              <a:spLocks noChangeAspect="1" noChangeArrowheads="1"/>
            </p:cNvSpPr>
            <p:nvPr/>
          </p:nvSpPr>
          <p:spPr bwMode="auto">
            <a:xfrm>
              <a:off x="3941824" y="6578600"/>
              <a:ext cx="6223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a:t>Slovenia</a:t>
              </a:r>
            </a:p>
          </p:txBody>
        </p:sp>
        <p:pic>
          <p:nvPicPr>
            <p:cNvPr id="3096" name="Picture 62" descr="slowenien-fahne-slowenia-flagge_0_g_60p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1999" y="6340475"/>
              <a:ext cx="363538" cy="2413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5" name="Text Box 20"/>
            <p:cNvSpPr txBox="1">
              <a:spLocks noChangeAspect="1" noChangeArrowheads="1"/>
            </p:cNvSpPr>
            <p:nvPr/>
          </p:nvSpPr>
          <p:spPr bwMode="auto">
            <a:xfrm>
              <a:off x="5312861" y="6576271"/>
              <a:ext cx="3449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900" dirty="0" smtClean="0"/>
                <a:t>UK</a:t>
              </a:r>
              <a:endParaRPr lang="en-US" sz="900" dirty="0"/>
            </a:p>
          </p:txBody>
        </p:sp>
        <p:pic>
          <p:nvPicPr>
            <p:cNvPr id="2" name="Grafik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12861" y="6338887"/>
              <a:ext cx="358775" cy="242888"/>
            </a:xfrm>
            <a:prstGeom prst="rect">
              <a:avLst/>
            </a:prstGeom>
          </p:spPr>
        </p:pic>
        <p:pic>
          <p:nvPicPr>
            <p:cNvPr id="3" name="Grafik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19823" y="6340475"/>
              <a:ext cx="365137" cy="242888"/>
            </a:xfrm>
            <a:prstGeom prst="rect">
              <a:avLst/>
            </a:prstGeom>
            <a:ln>
              <a:solidFill>
                <a:schemeClr val="bg1">
                  <a:lumMod val="85000"/>
                </a:schemeClr>
              </a:solidFill>
            </a:ln>
          </p:spPr>
        </p:pic>
        <p:sp>
          <p:nvSpPr>
            <p:cNvPr id="26" name="Text Box 47"/>
            <p:cNvSpPr txBox="1">
              <a:spLocks noChangeAspect="1" noChangeArrowheads="1"/>
            </p:cNvSpPr>
            <p:nvPr/>
          </p:nvSpPr>
          <p:spPr bwMode="auto">
            <a:xfrm>
              <a:off x="5708171" y="6574555"/>
              <a:ext cx="9925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dirty="0" smtClean="0"/>
                <a:t>Czech Republic</a:t>
              </a:r>
              <a:endParaRPr lang="en-US" sz="900" dirty="0"/>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73723289" name="Google Shape;125;p27"/>
          <p:cNvSpPr txBox="1"/>
          <p:nvPr/>
        </p:nvSpPr>
        <p:spPr bwMode="auto">
          <a:xfrm>
            <a:off x="1403648" y="135330"/>
            <a:ext cx="6071039" cy="700920"/>
          </a:xfrm>
          <a:prstGeom prst="rect">
            <a:avLst/>
          </a:prstGeom>
          <a:noFill/>
          <a:ln>
            <a:noFill/>
          </a:ln>
        </p:spPr>
        <p:txBody>
          <a:bodyPr spcFirstLastPara="1" wrap="square" lIns="91423" tIns="45699" rIns="91423" bIns="45699" anchor="ctr" anchorCtr="0">
            <a:noAutofit/>
          </a:bodyPr>
          <a:lstStyle/>
          <a:p>
            <a:pPr>
              <a:spcBef>
                <a:spcPts val="0"/>
              </a:spcBef>
              <a:spcAft>
                <a:spcPts val="0"/>
              </a:spcAft>
              <a:defRPr/>
            </a:pPr>
            <a:r>
              <a:rPr lang="en" sz="2800" dirty="0">
                <a:solidFill>
                  <a:schemeClr val="accent6"/>
                </a:solidFill>
                <a:latin typeface="Arial"/>
                <a:ea typeface="Arial"/>
                <a:cs typeface="Arial"/>
              </a:rPr>
              <a:t>Technical </a:t>
            </a:r>
            <a:r>
              <a:rPr lang="en" sz="2800" dirty="0" smtClean="0">
                <a:solidFill>
                  <a:schemeClr val="accent6"/>
                </a:solidFill>
                <a:latin typeface="Arial"/>
                <a:ea typeface="Arial"/>
                <a:cs typeface="Arial"/>
              </a:rPr>
              <a:t>developments</a:t>
            </a:r>
            <a:endParaRPr sz="2800" dirty="0">
              <a:solidFill>
                <a:schemeClr val="accent6"/>
              </a:solidFill>
              <a:latin typeface="Arial"/>
              <a:ea typeface="Arial"/>
              <a:cs typeface="Arial"/>
            </a:endParaRPr>
          </a:p>
        </p:txBody>
      </p:sp>
      <p:pic>
        <p:nvPicPr>
          <p:cNvPr id="1648296745" name="Grafik 1648296744"/>
          <p:cNvPicPr>
            <a:picLocks noChangeAspect="1"/>
          </p:cNvPicPr>
          <p:nvPr/>
        </p:nvPicPr>
        <p:blipFill>
          <a:blip r:embed="rId2"/>
          <a:stretch/>
        </p:blipFill>
        <p:spPr bwMode="auto">
          <a:xfrm>
            <a:off x="3536381" y="2545405"/>
            <a:ext cx="2916673" cy="2091393"/>
          </a:xfrm>
          <a:prstGeom prst="rect">
            <a:avLst/>
          </a:prstGeom>
        </p:spPr>
      </p:pic>
      <p:pic>
        <p:nvPicPr>
          <p:cNvPr id="1890004737" name="Grafik 1890004736"/>
          <p:cNvPicPr>
            <a:picLocks noChangeAspect="1"/>
          </p:cNvPicPr>
          <p:nvPr/>
        </p:nvPicPr>
        <p:blipFill>
          <a:blip r:embed="rId3"/>
          <a:stretch/>
        </p:blipFill>
        <p:spPr bwMode="auto">
          <a:xfrm>
            <a:off x="6832178" y="2586896"/>
            <a:ext cx="2211581" cy="2984736"/>
          </a:xfrm>
          <a:prstGeom prst="rect">
            <a:avLst/>
          </a:prstGeom>
        </p:spPr>
      </p:pic>
      <p:sp>
        <p:nvSpPr>
          <p:cNvPr id="667227668" name="Textfeld 667227667"/>
          <p:cNvSpPr txBox="1"/>
          <p:nvPr/>
        </p:nvSpPr>
        <p:spPr bwMode="auto">
          <a:xfrm>
            <a:off x="3406470" y="1363487"/>
            <a:ext cx="5720477" cy="829714"/>
          </a:xfrm>
          <a:prstGeom prst="rect">
            <a:avLst/>
          </a:prstGeom>
          <a:noFill/>
        </p:spPr>
        <p:txBody>
          <a:bodyPr vertOverflow="overflow" horzOverflow="overflow" vert="horz" wrap="none" lIns="91440" tIns="45720" rIns="91440" bIns="45720" numCol="1" spcCol="0" rtlCol="0" fromWordArt="0" anchor="t" anchorCtr="0" forceAA="0" compatLnSpc="0">
            <a:spAutoFit/>
          </a:bodyPr>
          <a:lstStyle/>
          <a:p>
            <a:pPr>
              <a:defRPr/>
            </a:pPr>
            <a:r>
              <a:rPr b="1" dirty="0">
                <a:solidFill>
                  <a:schemeClr val="accent6"/>
                </a:solidFill>
              </a:rPr>
              <a:t>New DESPEC hybrid </a:t>
            </a:r>
            <a:r>
              <a:rPr b="1" dirty="0">
                <a:solidFill>
                  <a:schemeClr val="accent6"/>
                </a:solidFill>
                <a:latin typeface="Arial"/>
                <a:ea typeface="Arial"/>
                <a:cs typeface="Arial"/>
              </a:rPr>
              <a:t>γ</a:t>
            </a:r>
            <a:r>
              <a:rPr b="1" dirty="0">
                <a:solidFill>
                  <a:schemeClr val="accent6"/>
                </a:solidFill>
              </a:rPr>
              <a:t>-ray array</a:t>
            </a:r>
            <a:r>
              <a:rPr dirty="0"/>
              <a:t> </a:t>
            </a:r>
            <a:endParaRPr lang="de-DE" dirty="0" smtClean="0"/>
          </a:p>
          <a:p>
            <a:pPr>
              <a:defRPr/>
            </a:pPr>
            <a:endParaRPr lang="de-DE" dirty="0"/>
          </a:p>
          <a:p>
            <a:pPr>
              <a:defRPr/>
            </a:pPr>
            <a:r>
              <a:rPr sz="1400" dirty="0" smtClean="0">
                <a:solidFill>
                  <a:schemeClr val="accent6"/>
                </a:solidFill>
              </a:rPr>
              <a:t>12 </a:t>
            </a:r>
            <a:r>
              <a:rPr sz="1400" dirty="0">
                <a:solidFill>
                  <a:schemeClr val="accent6"/>
                </a:solidFill>
              </a:rPr>
              <a:t>DEGAS </a:t>
            </a:r>
            <a:r>
              <a:rPr sz="1400" dirty="0" err="1" smtClean="0">
                <a:solidFill>
                  <a:schemeClr val="accent6"/>
                </a:solidFill>
              </a:rPr>
              <a:t>HPGe</a:t>
            </a:r>
            <a:r>
              <a:rPr sz="1400" dirty="0" smtClean="0">
                <a:solidFill>
                  <a:schemeClr val="accent6"/>
                </a:solidFill>
              </a:rPr>
              <a:t> + </a:t>
            </a:r>
            <a:r>
              <a:rPr sz="1400" dirty="0">
                <a:solidFill>
                  <a:schemeClr val="accent6"/>
                </a:solidFill>
              </a:rPr>
              <a:t>36 FATIMA </a:t>
            </a:r>
            <a:r>
              <a:rPr sz="1400" dirty="0" smtClean="0">
                <a:solidFill>
                  <a:schemeClr val="accent6"/>
                </a:solidFill>
              </a:rPr>
              <a:t>LaBr</a:t>
            </a:r>
            <a:r>
              <a:rPr sz="1400" baseline="-25000" dirty="0" smtClean="0">
                <a:solidFill>
                  <a:schemeClr val="accent6"/>
                </a:solidFill>
              </a:rPr>
              <a:t>3</a:t>
            </a:r>
            <a:r>
              <a:rPr sz="1400" dirty="0" smtClean="0">
                <a:solidFill>
                  <a:schemeClr val="accent6"/>
                </a:solidFill>
              </a:rPr>
              <a:t>for </a:t>
            </a:r>
            <a:r>
              <a:rPr sz="1400" b="1" dirty="0">
                <a:solidFill>
                  <a:schemeClr val="accent6"/>
                </a:solidFill>
              </a:rPr>
              <a:t>fast-timing measurements </a:t>
            </a:r>
          </a:p>
        </p:txBody>
      </p:sp>
      <p:pic>
        <p:nvPicPr>
          <p:cNvPr id="66138295" name="Grafik 66138294"/>
          <p:cNvPicPr>
            <a:picLocks noChangeAspect="1"/>
          </p:cNvPicPr>
          <p:nvPr/>
        </p:nvPicPr>
        <p:blipFill>
          <a:blip r:embed="rId4"/>
          <a:srcRect l="22862" t="10326" r="23031" b="-635"/>
          <a:stretch/>
        </p:blipFill>
        <p:spPr bwMode="auto">
          <a:xfrm rot="16199969">
            <a:off x="1317664" y="4077397"/>
            <a:ext cx="1001549" cy="2227384"/>
          </a:xfrm>
          <a:prstGeom prst="rect">
            <a:avLst/>
          </a:prstGeom>
        </p:spPr>
      </p:pic>
      <p:sp>
        <p:nvSpPr>
          <p:cNvPr id="657963686" name="Textfeld 657963685"/>
          <p:cNvSpPr txBox="1"/>
          <p:nvPr/>
        </p:nvSpPr>
        <p:spPr bwMode="auto">
          <a:xfrm>
            <a:off x="3332272" y="4704832"/>
            <a:ext cx="4654772" cy="100620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239821" indent="-239821">
              <a:buFont typeface="Arial"/>
              <a:buChar char="•"/>
              <a:defRPr/>
            </a:pPr>
            <a:r>
              <a:rPr sz="1200" dirty="0">
                <a:solidFill>
                  <a:schemeClr val="accent6"/>
                </a:solidFill>
              </a:rPr>
              <a:t>Compatible with ‘wide’ 24x8-cm</a:t>
            </a:r>
            <a:r>
              <a:rPr sz="1200" baseline="30000" dirty="0">
                <a:solidFill>
                  <a:schemeClr val="accent6"/>
                </a:solidFill>
              </a:rPr>
              <a:t>2</a:t>
            </a:r>
            <a:r>
              <a:rPr sz="1200" dirty="0">
                <a:solidFill>
                  <a:schemeClr val="accent6"/>
                </a:solidFill>
              </a:rPr>
              <a:t> AIDA Active Stopper + </a:t>
            </a:r>
            <a:r>
              <a:rPr sz="1200" dirty="0">
                <a:solidFill>
                  <a:schemeClr val="accent6"/>
                </a:solidFill>
                <a:latin typeface="Arial"/>
                <a:ea typeface="Arial"/>
                <a:cs typeface="Arial"/>
              </a:rPr>
              <a:t>β</a:t>
            </a:r>
            <a:r>
              <a:rPr sz="1200" dirty="0" err="1">
                <a:solidFill>
                  <a:schemeClr val="accent6"/>
                </a:solidFill>
              </a:rPr>
              <a:t>Plast</a:t>
            </a:r>
            <a:r>
              <a:rPr sz="1200" dirty="0">
                <a:solidFill>
                  <a:schemeClr val="accent6"/>
                </a:solidFill>
              </a:rPr>
              <a:t> fast scintillators</a:t>
            </a:r>
          </a:p>
          <a:p>
            <a:pPr marL="239821" indent="-239821">
              <a:buFont typeface="Arial"/>
              <a:buChar char="•"/>
              <a:defRPr/>
            </a:pPr>
            <a:r>
              <a:rPr sz="1200" dirty="0">
                <a:solidFill>
                  <a:schemeClr val="accent6"/>
                </a:solidFill>
              </a:rPr>
              <a:t>Improved efficiency compared with 2021 setup</a:t>
            </a:r>
          </a:p>
          <a:p>
            <a:pPr marL="239820" indent="-239820">
              <a:buFont typeface="Arial"/>
              <a:buChar char="•"/>
              <a:defRPr/>
            </a:pPr>
            <a:r>
              <a:rPr lang="en-US" sz="1200" dirty="0">
                <a:solidFill>
                  <a:schemeClr val="accent6"/>
                </a:solidFill>
                <a:latin typeface="Arial"/>
                <a:ea typeface="Arial"/>
                <a:cs typeface="Arial"/>
              </a:rPr>
              <a:t>Plans for front-end improvement of TAMEX electronics for low-energy γ rays</a:t>
            </a:r>
            <a:r>
              <a:rPr sz="1200" dirty="0">
                <a:solidFill>
                  <a:schemeClr val="accent6"/>
                </a:solidFill>
              </a:rPr>
              <a:t> </a:t>
            </a:r>
          </a:p>
        </p:txBody>
      </p:sp>
      <p:grpSp>
        <p:nvGrpSpPr>
          <p:cNvPr id="1557456751" name="Gruppieren 1557456750"/>
          <p:cNvGrpSpPr/>
          <p:nvPr/>
        </p:nvGrpSpPr>
        <p:grpSpPr bwMode="auto">
          <a:xfrm>
            <a:off x="249483" y="1943926"/>
            <a:ext cx="3070500" cy="2594259"/>
            <a:chOff x="0" y="0"/>
            <a:chExt cx="3070500" cy="2594259"/>
          </a:xfrm>
        </p:grpSpPr>
        <p:pic>
          <p:nvPicPr>
            <p:cNvPr id="1412530790" name="Grafik 1412530789"/>
            <p:cNvPicPr>
              <a:picLocks noChangeAspect="1"/>
            </p:cNvPicPr>
            <p:nvPr/>
          </p:nvPicPr>
          <p:blipFill>
            <a:blip r:embed="rId5"/>
            <a:stretch/>
          </p:blipFill>
          <p:spPr bwMode="auto">
            <a:xfrm>
              <a:off x="0" y="0"/>
              <a:ext cx="3070500" cy="2594259"/>
            </a:xfrm>
            <a:prstGeom prst="rect">
              <a:avLst/>
            </a:prstGeom>
          </p:spPr>
        </p:pic>
        <p:sp>
          <p:nvSpPr>
            <p:cNvPr id="76007133" name="Rechteck 76007132"/>
            <p:cNvSpPr/>
            <p:nvPr/>
          </p:nvSpPr>
          <p:spPr bwMode="auto">
            <a:xfrm>
              <a:off x="38388" y="5750"/>
              <a:ext cx="484908" cy="121227"/>
            </a:xfrm>
            <a:prstGeom prst="rect">
              <a:avLst/>
            </a:prstGeom>
            <a:solidFill>
              <a:schemeClr val="tx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sp>
      </p:grpSp>
      <p:cxnSp>
        <p:nvCxnSpPr>
          <p:cNvPr id="47495758" name="Gerader Verbinder 47495757"/>
          <p:cNvCxnSpPr>
            <a:cxnSpLocks/>
          </p:cNvCxnSpPr>
          <p:nvPr/>
        </p:nvCxnSpPr>
        <p:spPr bwMode="auto">
          <a:xfrm flipV="1">
            <a:off x="2613963" y="3591100"/>
            <a:ext cx="2217963" cy="1441652"/>
          </a:xfrm>
          <a:prstGeom prst="line">
            <a:avLst/>
          </a:prstGeom>
          <a:ln w="28575" cap="flat" cmpd="sng" algn="ctr">
            <a:solidFill>
              <a:schemeClr val="tx1"/>
            </a:solidFill>
            <a:prstDash val="solid"/>
            <a:tailEnd type="arrow" w="lg" len="lg"/>
          </a:ln>
        </p:spPr>
        <p:style>
          <a:lnRef idx="1">
            <a:schemeClr val="accent1">
              <a:shade val="50000"/>
            </a:schemeClr>
          </a:lnRef>
          <a:fillRef idx="0">
            <a:schemeClr val="accent1"/>
          </a:fillRef>
          <a:effectRef idx="0">
            <a:schemeClr val="accent1"/>
          </a:effectRef>
          <a:fontRef idx="minor">
            <a:schemeClr val="tx1"/>
          </a:fontRef>
        </p:style>
      </p:cxnSp>
      <p:pic>
        <p:nvPicPr>
          <p:cNvPr id="12" name="Picture 8" descr="NUSTAR-Logo"/>
          <p:cNvPicPr>
            <a:picLocks noChangeAspect="1" noChangeArrowheads="1"/>
          </p:cNvPicPr>
          <p:nvPr/>
        </p:nvPicPr>
        <p:blipFill>
          <a:blip r:embed="rId6"/>
          <a:stretch/>
        </p:blipFill>
        <p:spPr bwMode="auto">
          <a:xfrm>
            <a:off x="12001" y="116250"/>
            <a:ext cx="959999" cy="720000"/>
          </a:xfrm>
          <a:prstGeom prst="rect">
            <a:avLst/>
          </a:prstGeom>
          <a:noFill/>
          <a:ln>
            <a:noFill/>
          </a:ln>
        </p:spPr>
      </p:pic>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4EF7D6DD-AFDD-4A3B-9316-89710568036E}" type="slidenum">
              <a:rPr lang="de-DE" smtClean="0"/>
              <a:pPr>
                <a:defRPr/>
              </a:pPr>
              <a:t>10</a:t>
            </a:fld>
            <a:endParaRPr lang="de-DE"/>
          </a:p>
        </p:txBody>
      </p:sp>
    </p:spTree>
    <p:extLst>
      <p:ext uri="{BB962C8B-B14F-4D97-AF65-F5344CB8AC3E}">
        <p14:creationId xmlns:p14="http://schemas.microsoft.com/office/powerpoint/2010/main" val="927219478"/>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59649410" name="TextBox 9"/>
          <p:cNvSpPr txBox="1"/>
          <p:nvPr/>
        </p:nvSpPr>
        <p:spPr bwMode="auto">
          <a:xfrm>
            <a:off x="2538580" y="2054165"/>
            <a:ext cx="3749942" cy="274679"/>
          </a:xfrm>
          <a:prstGeom prst="rect">
            <a:avLst/>
          </a:prstGeom>
        </p:spPr>
        <p:txBody>
          <a:bodyPr vert="horz" wrap="none" lIns="91440" tIns="45720" rIns="91440" bIns="45720" rtlCol="0" anchor="t">
            <a:spAutoFit/>
          </a:bodyPr>
          <a:lstStyle/>
          <a:p>
            <a:pPr>
              <a:defRPr/>
            </a:pPr>
            <a:r>
              <a:rPr lang="en-US" sz="1200"/>
              <a:t>wave forms recorded by high bandwidth oscilloscope</a:t>
            </a:r>
          </a:p>
        </p:txBody>
      </p:sp>
      <p:pic>
        <p:nvPicPr>
          <p:cNvPr id="2083836024" name="Picture 15"/>
          <p:cNvPicPr>
            <a:picLocks noChangeAspect="1"/>
          </p:cNvPicPr>
          <p:nvPr/>
        </p:nvPicPr>
        <p:blipFill>
          <a:blip r:embed="rId2"/>
          <a:srcRect l="20832" t="13952" r="20295" b="13953"/>
          <a:stretch/>
        </p:blipFill>
        <p:spPr bwMode="auto">
          <a:xfrm rot="5399976">
            <a:off x="3242370" y="1573652"/>
            <a:ext cx="2340000" cy="3708000"/>
          </a:xfrm>
          <a:prstGeom prst="rect">
            <a:avLst/>
          </a:prstGeom>
        </p:spPr>
      </p:pic>
      <p:sp>
        <p:nvSpPr>
          <p:cNvPr id="411608727" name="Google Shape;125;p27"/>
          <p:cNvSpPr txBox="1"/>
          <p:nvPr/>
        </p:nvSpPr>
        <p:spPr bwMode="auto">
          <a:xfrm>
            <a:off x="1331640" y="116250"/>
            <a:ext cx="6071038" cy="700920"/>
          </a:xfrm>
          <a:prstGeom prst="rect">
            <a:avLst/>
          </a:prstGeom>
          <a:noFill/>
          <a:ln>
            <a:noFill/>
          </a:ln>
        </p:spPr>
        <p:txBody>
          <a:bodyPr spcFirstLastPara="1" wrap="square" lIns="91422" tIns="45698" rIns="91422" bIns="45698" anchor="ctr" anchorCtr="0">
            <a:noAutofit/>
          </a:bodyPr>
          <a:lstStyle/>
          <a:p>
            <a:pPr>
              <a:spcBef>
                <a:spcPts val="0"/>
              </a:spcBef>
              <a:spcAft>
                <a:spcPts val="0"/>
              </a:spcAft>
              <a:defRPr/>
            </a:pPr>
            <a:r>
              <a:rPr lang="en" sz="2800" dirty="0">
                <a:solidFill>
                  <a:schemeClr val="accent6"/>
                </a:solidFill>
                <a:latin typeface="Arial"/>
                <a:ea typeface="Arial"/>
                <a:cs typeface="Arial"/>
              </a:rPr>
              <a:t>Technical </a:t>
            </a:r>
            <a:r>
              <a:rPr lang="en" sz="2800" dirty="0" smtClean="0">
                <a:solidFill>
                  <a:schemeClr val="accent6"/>
                </a:solidFill>
                <a:latin typeface="Arial"/>
                <a:ea typeface="Arial"/>
                <a:cs typeface="Arial"/>
              </a:rPr>
              <a:t>developments</a:t>
            </a:r>
            <a:endParaRPr sz="2800" dirty="0">
              <a:solidFill>
                <a:schemeClr val="accent6"/>
              </a:solidFill>
              <a:latin typeface="Arial"/>
              <a:ea typeface="Arial"/>
              <a:cs typeface="Arial"/>
            </a:endParaRPr>
          </a:p>
        </p:txBody>
      </p:sp>
      <p:pic>
        <p:nvPicPr>
          <p:cNvPr id="1601355" name="Content Placeholder 4"/>
          <p:cNvPicPr>
            <a:picLocks noGrp="1" noChangeAspect="1"/>
          </p:cNvPicPr>
          <p:nvPr/>
        </p:nvPicPr>
        <p:blipFill>
          <a:blip r:embed="rId3"/>
          <a:stretch/>
        </p:blipFill>
        <p:spPr bwMode="auto">
          <a:xfrm>
            <a:off x="6886821" y="2030211"/>
            <a:ext cx="2013161" cy="2521862"/>
          </a:xfrm>
          <a:prstGeom prst="rect">
            <a:avLst/>
          </a:prstGeom>
        </p:spPr>
      </p:pic>
      <p:pic>
        <p:nvPicPr>
          <p:cNvPr id="303746858" name="Content Placeholder 7"/>
          <p:cNvPicPr>
            <a:picLocks noGrp="1" noChangeAspect="1"/>
          </p:cNvPicPr>
          <p:nvPr/>
        </p:nvPicPr>
        <p:blipFill>
          <a:blip r:embed="rId4"/>
          <a:srcRect l="24109" r="24998"/>
          <a:stretch/>
        </p:blipFill>
        <p:spPr bwMode="auto">
          <a:xfrm>
            <a:off x="139051" y="2098512"/>
            <a:ext cx="2052000" cy="3028950"/>
          </a:xfrm>
          <a:prstGeom prst="rect">
            <a:avLst/>
          </a:prstGeom>
        </p:spPr>
      </p:pic>
      <p:sp>
        <p:nvSpPr>
          <p:cNvPr id="1686959441" name="TextBox 8"/>
          <p:cNvSpPr txBox="1"/>
          <p:nvPr/>
        </p:nvSpPr>
        <p:spPr bwMode="auto">
          <a:xfrm>
            <a:off x="2156288" y="4644956"/>
            <a:ext cx="6882926" cy="1371960"/>
          </a:xfrm>
          <a:prstGeom prst="rect">
            <a:avLst/>
          </a:prstGeom>
        </p:spPr>
        <p:txBody>
          <a:bodyPr vert="horz" wrap="none" lIns="91440" tIns="45720" rIns="91440" bIns="45720" rtlCol="0" anchor="t">
            <a:spAutoFit/>
          </a:bodyPr>
          <a:lstStyle/>
          <a:p>
            <a:pPr marL="285750" indent="-285750">
              <a:buFont typeface="Arial"/>
              <a:buChar char="•"/>
              <a:defRPr/>
            </a:pPr>
            <a:r>
              <a:rPr lang="en-US" sz="1400" dirty="0">
                <a:solidFill>
                  <a:schemeClr val="accent6"/>
                </a:solidFill>
              </a:rPr>
              <a:t>diamond detectors offer the necessary energy resolution and radiation hardness</a:t>
            </a:r>
            <a:endParaRPr dirty="0">
              <a:solidFill>
                <a:schemeClr val="accent6"/>
              </a:solidFill>
            </a:endParaRPr>
          </a:p>
          <a:p>
            <a:pPr marL="285750" indent="-285750">
              <a:buFont typeface="Arial"/>
              <a:buChar char="•"/>
              <a:defRPr/>
            </a:pPr>
            <a:r>
              <a:rPr lang="en-US" sz="1400" dirty="0" err="1">
                <a:solidFill>
                  <a:schemeClr val="accent6"/>
                </a:solidFill>
              </a:rPr>
              <a:t>sc</a:t>
            </a:r>
            <a:r>
              <a:rPr lang="en-US" sz="1400" dirty="0">
                <a:solidFill>
                  <a:schemeClr val="accent6"/>
                </a:solidFill>
              </a:rPr>
              <a:t>-CVD diamond detectors testing in collaboration with GSI detector lab</a:t>
            </a:r>
            <a:endParaRPr dirty="0">
              <a:solidFill>
                <a:schemeClr val="accent6"/>
              </a:solidFill>
            </a:endParaRPr>
          </a:p>
          <a:p>
            <a:pPr marL="285750" indent="-285750">
              <a:buFont typeface="Arial"/>
              <a:buChar char="•"/>
              <a:defRPr/>
            </a:pPr>
            <a:r>
              <a:rPr lang="en-US" sz="1400" b="1" dirty="0">
                <a:solidFill>
                  <a:schemeClr val="accent6"/>
                </a:solidFill>
              </a:rPr>
              <a:t>triple-</a:t>
            </a:r>
            <a:r>
              <a:rPr lang="el-GR" sz="1400" b="1" dirty="0">
                <a:solidFill>
                  <a:schemeClr val="accent6"/>
                </a:solidFill>
              </a:rPr>
              <a:t>α </a:t>
            </a:r>
            <a:r>
              <a:rPr lang="en-US" sz="1400" b="1" dirty="0">
                <a:solidFill>
                  <a:schemeClr val="accent6"/>
                </a:solidFill>
              </a:rPr>
              <a:t>source: energy resolution 0.8%</a:t>
            </a:r>
          </a:p>
          <a:p>
            <a:pPr marL="285750" indent="-285750">
              <a:buFont typeface="Arial"/>
              <a:buChar char="•"/>
              <a:defRPr/>
            </a:pPr>
            <a:r>
              <a:rPr lang="en-US" sz="1400" dirty="0">
                <a:solidFill>
                  <a:schemeClr val="accent6"/>
                </a:solidFill>
              </a:rPr>
              <a:t>energy resolution sufficient for identification of one-proton removal events</a:t>
            </a:r>
            <a:endParaRPr dirty="0">
              <a:solidFill>
                <a:schemeClr val="accent6"/>
              </a:solidFill>
            </a:endParaRPr>
          </a:p>
          <a:p>
            <a:pPr marL="285750" indent="-285750">
              <a:buFont typeface="Arial"/>
              <a:buChar char="•"/>
              <a:defRPr/>
            </a:pPr>
            <a:r>
              <a:rPr lang="en-US" sz="1400" dirty="0">
                <a:solidFill>
                  <a:schemeClr val="accent6"/>
                </a:solidFill>
              </a:rPr>
              <a:t>design and construction of 2×2×2 prototype</a:t>
            </a:r>
          </a:p>
          <a:p>
            <a:pPr marL="285750" indent="-285750">
              <a:buFont typeface="Arial"/>
              <a:buChar char="•"/>
              <a:defRPr/>
            </a:pPr>
            <a:r>
              <a:rPr lang="en-US" sz="1400" dirty="0">
                <a:solidFill>
                  <a:schemeClr val="accent6"/>
                </a:solidFill>
              </a:rPr>
              <a:t>ongoing optimization of charge sensitive pre-amplifiers and FEBEX4 DAQ system</a:t>
            </a:r>
          </a:p>
        </p:txBody>
      </p:sp>
      <p:sp>
        <p:nvSpPr>
          <p:cNvPr id="1040531219" name="Textfeld 1040531218"/>
          <p:cNvSpPr txBox="1"/>
          <p:nvPr/>
        </p:nvSpPr>
        <p:spPr bwMode="auto">
          <a:xfrm>
            <a:off x="899592" y="1303165"/>
            <a:ext cx="6192688" cy="35779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lang="en-US" b="1" dirty="0">
                <a:solidFill>
                  <a:schemeClr val="accent6"/>
                </a:solidFill>
              </a:rPr>
              <a:t>LISA: </a:t>
            </a:r>
            <a:r>
              <a:rPr lang="en-US" b="1" dirty="0" err="1">
                <a:solidFill>
                  <a:schemeClr val="accent6"/>
                </a:solidFill>
              </a:rPr>
              <a:t>LIfetime</a:t>
            </a:r>
            <a:r>
              <a:rPr lang="en-US" b="1" dirty="0">
                <a:solidFill>
                  <a:schemeClr val="accent6"/>
                </a:solidFill>
              </a:rPr>
              <a:t> measurements with Solid Active targets</a:t>
            </a:r>
            <a:endParaRPr b="1" dirty="0">
              <a:solidFill>
                <a:schemeClr val="accent6"/>
              </a:solidFill>
            </a:endParaRPr>
          </a:p>
        </p:txBody>
      </p:sp>
      <p:pic>
        <p:nvPicPr>
          <p:cNvPr id="9" name="Picture 8" descr="NUSTAR-Logo"/>
          <p:cNvPicPr>
            <a:picLocks noChangeAspect="1" noChangeArrowheads="1"/>
          </p:cNvPicPr>
          <p:nvPr/>
        </p:nvPicPr>
        <p:blipFill>
          <a:blip r:embed="rId5"/>
          <a:stretch/>
        </p:blipFill>
        <p:spPr bwMode="auto">
          <a:xfrm>
            <a:off x="12001" y="116250"/>
            <a:ext cx="959999" cy="720000"/>
          </a:xfrm>
          <a:prstGeom prst="rect">
            <a:avLst/>
          </a:prstGeom>
          <a:noFill/>
          <a:ln>
            <a:noFill/>
          </a:ln>
        </p:spPr>
      </p:pic>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4EF7D6DD-AFDD-4A3B-9316-89710568036E}" type="slidenum">
              <a:rPr lang="de-DE" smtClean="0"/>
              <a:pPr>
                <a:defRPr/>
              </a:pPr>
              <a:t>11</a:t>
            </a:fld>
            <a:endParaRPr lang="de-DE"/>
          </a:p>
        </p:txBody>
      </p:sp>
    </p:spTree>
    <p:extLst>
      <p:ext uri="{BB962C8B-B14F-4D97-AF65-F5344CB8AC3E}">
        <p14:creationId xmlns:p14="http://schemas.microsoft.com/office/powerpoint/2010/main" val="2390202650"/>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39199856" name="Google Shape;125;p27"/>
          <p:cNvSpPr txBox="1"/>
          <p:nvPr/>
        </p:nvSpPr>
        <p:spPr bwMode="auto">
          <a:xfrm>
            <a:off x="1259632" y="116250"/>
            <a:ext cx="6071037" cy="700920"/>
          </a:xfrm>
          <a:prstGeom prst="rect">
            <a:avLst/>
          </a:prstGeom>
          <a:noFill/>
          <a:ln>
            <a:noFill/>
          </a:ln>
        </p:spPr>
        <p:txBody>
          <a:bodyPr spcFirstLastPara="1" wrap="square" lIns="91422" tIns="45697" rIns="91422" bIns="45697" anchor="ctr" anchorCtr="0">
            <a:noAutofit/>
          </a:bodyPr>
          <a:lstStyle/>
          <a:p>
            <a:pPr>
              <a:spcBef>
                <a:spcPts val="0"/>
              </a:spcBef>
              <a:spcAft>
                <a:spcPts val="0"/>
              </a:spcAft>
              <a:defRPr/>
            </a:pPr>
            <a:r>
              <a:rPr lang="en" sz="2800" dirty="0">
                <a:solidFill>
                  <a:schemeClr val="accent6"/>
                </a:solidFill>
                <a:latin typeface="Arial"/>
                <a:ea typeface="Arial"/>
                <a:cs typeface="Arial"/>
              </a:rPr>
              <a:t>Technical </a:t>
            </a:r>
            <a:r>
              <a:rPr lang="en" sz="2800" dirty="0" smtClean="0">
                <a:solidFill>
                  <a:schemeClr val="accent6"/>
                </a:solidFill>
                <a:latin typeface="Arial"/>
                <a:ea typeface="Arial"/>
                <a:cs typeface="Arial"/>
              </a:rPr>
              <a:t>developments</a:t>
            </a:r>
            <a:endParaRPr sz="2800" dirty="0">
              <a:solidFill>
                <a:schemeClr val="accent6"/>
              </a:solidFill>
              <a:latin typeface="Arial"/>
              <a:ea typeface="Arial"/>
              <a:cs typeface="Arial"/>
            </a:endParaRPr>
          </a:p>
        </p:txBody>
      </p:sp>
      <p:pic>
        <p:nvPicPr>
          <p:cNvPr id="835231378" name="Grafik 6"/>
          <p:cNvPicPr>
            <a:picLocks noChangeAspect="1"/>
          </p:cNvPicPr>
          <p:nvPr/>
        </p:nvPicPr>
        <p:blipFill>
          <a:blip r:embed="rId3"/>
          <a:stretch/>
        </p:blipFill>
        <p:spPr bwMode="auto">
          <a:xfrm>
            <a:off x="5085617" y="3799805"/>
            <a:ext cx="930623" cy="1505676"/>
          </a:xfrm>
          <a:prstGeom prst="rect">
            <a:avLst/>
          </a:prstGeom>
        </p:spPr>
      </p:pic>
      <p:sp>
        <p:nvSpPr>
          <p:cNvPr id="169487325" name="Textfeld 7"/>
          <p:cNvSpPr txBox="1"/>
          <p:nvPr/>
        </p:nvSpPr>
        <p:spPr bwMode="auto">
          <a:xfrm>
            <a:off x="4862537" y="5322926"/>
            <a:ext cx="1552156" cy="461665"/>
          </a:xfrm>
          <a:prstGeom prst="rect">
            <a:avLst/>
          </a:prstGeom>
          <a:noFill/>
        </p:spPr>
        <p:txBody>
          <a:bodyPr wrap="none" rtlCol="0">
            <a:spAutoFit/>
          </a:bodyPr>
          <a:lstStyle/>
          <a:p>
            <a:pPr defTabSz="685781">
              <a:defRPr/>
            </a:pPr>
            <a:r>
              <a:rPr lang="de-CH" sz="1200" b="1">
                <a:solidFill>
                  <a:prstClr val="black"/>
                </a:solidFill>
                <a:latin typeface="Calibri"/>
              </a:rPr>
              <a:t>Tracking station with </a:t>
            </a:r>
            <a:endParaRPr/>
          </a:p>
          <a:p>
            <a:pPr defTabSz="685781">
              <a:defRPr/>
            </a:pPr>
            <a:r>
              <a:rPr lang="de-CH" sz="1200" b="1">
                <a:solidFill>
                  <a:prstClr val="black"/>
                </a:solidFill>
                <a:latin typeface="Calibri"/>
              </a:rPr>
              <a:t>18 ALPIDE detectors </a:t>
            </a:r>
            <a:endParaRPr/>
          </a:p>
        </p:txBody>
      </p:sp>
      <p:sp>
        <p:nvSpPr>
          <p:cNvPr id="1349126030" name="Inhaltsplatzhalter 2"/>
          <p:cNvSpPr txBox="1"/>
          <p:nvPr/>
        </p:nvSpPr>
        <p:spPr bwMode="auto">
          <a:xfrm>
            <a:off x="6231526" y="4149064"/>
            <a:ext cx="2582379" cy="855805"/>
          </a:xfrm>
          <a:prstGeom prst="rect">
            <a:avLst/>
          </a:prstGeom>
          <a:ln>
            <a:solidFill>
              <a:schemeClr val="tx1"/>
            </a:solidFill>
          </a:ln>
        </p:spPr>
        <p:txBody>
          <a:bodyPr vert="horz" lIns="91440" tIns="45720" rIns="91440" bIns="45720" rtlCol="0">
            <a:noAutofit/>
          </a:bodyPr>
          <a:lstStyle>
            <a:lvl1pPr marL="257175" indent="-257175" algn="l" defTabSz="342900">
              <a:spcBef>
                <a:spcPts val="0"/>
              </a:spcBef>
              <a:buClr>
                <a:srgbClr val="FDBB63"/>
              </a:buClr>
              <a:buFont typeface="Wingdings"/>
              <a:buChar char="§"/>
              <a:defRPr sz="1800">
                <a:solidFill>
                  <a:srgbClr val="333333"/>
                </a:solidFill>
                <a:latin typeface="Arial"/>
                <a:ea typeface="+mn-ea"/>
                <a:cs typeface="Arial"/>
              </a:defRPr>
            </a:lvl1pPr>
            <a:lvl2pPr marL="557212" indent="-214312" algn="l" defTabSz="342900">
              <a:spcBef>
                <a:spcPts val="0"/>
              </a:spcBef>
              <a:buClr>
                <a:srgbClr val="FDBB63"/>
              </a:buClr>
              <a:buFont typeface="Wingdings"/>
              <a:buChar char="§"/>
              <a:defRPr sz="1500">
                <a:solidFill>
                  <a:srgbClr val="333333"/>
                </a:solidFill>
                <a:latin typeface="Arial"/>
                <a:ea typeface="+mn-ea"/>
                <a:cs typeface="Arial"/>
              </a:defRPr>
            </a:lvl2pPr>
            <a:lvl3pPr marL="857250" indent="-171450" algn="l" defTabSz="342900">
              <a:spcBef>
                <a:spcPts val="0"/>
              </a:spcBef>
              <a:buClr>
                <a:srgbClr val="FDBB63"/>
              </a:buClr>
              <a:buFont typeface="Wingdings"/>
              <a:buChar char="§"/>
              <a:defRPr sz="1350">
                <a:solidFill>
                  <a:srgbClr val="333333"/>
                </a:solidFill>
                <a:latin typeface="Arial"/>
                <a:ea typeface="+mn-ea"/>
                <a:cs typeface="Arial"/>
              </a:defRPr>
            </a:lvl3pPr>
            <a:lvl4pPr marL="1200150" indent="-171450" algn="l" defTabSz="342900">
              <a:spcBef>
                <a:spcPts val="0"/>
              </a:spcBef>
              <a:buClr>
                <a:srgbClr val="FDBB63"/>
              </a:buClr>
              <a:buFont typeface="Wingdings"/>
              <a:buChar char="§"/>
              <a:defRPr sz="1200">
                <a:solidFill>
                  <a:srgbClr val="333333"/>
                </a:solidFill>
                <a:latin typeface="Arial"/>
                <a:ea typeface="+mn-ea"/>
                <a:cs typeface="Arial"/>
              </a:defRPr>
            </a:lvl4pPr>
            <a:lvl5pPr marL="1543050" indent="-171450" algn="l" defTabSz="342900">
              <a:spcBef>
                <a:spcPts val="0"/>
              </a:spcBef>
              <a:buClr>
                <a:srgbClr val="FDBB63"/>
              </a:buClr>
              <a:buFont typeface="Wingdings"/>
              <a:buChar char="§"/>
              <a:defRPr sz="1050">
                <a:solidFill>
                  <a:srgbClr val="333333"/>
                </a:solidFill>
                <a:latin typeface="Arial"/>
                <a:ea typeface="+mn-ea"/>
                <a:cs typeface="Arial"/>
              </a:defRPr>
            </a:lvl5pPr>
            <a:lvl6pPr marL="1885950" indent="-171450" algn="l" defTabSz="342900">
              <a:spcBef>
                <a:spcPts val="0"/>
              </a:spcBef>
              <a:buFont typeface="Arial"/>
              <a:buChar char="•"/>
              <a:defRPr sz="1500">
                <a:solidFill>
                  <a:schemeClr val="tx1"/>
                </a:solidFill>
                <a:latin typeface="+mn-lt"/>
                <a:ea typeface="+mn-ea"/>
                <a:cs typeface="+mn-cs"/>
              </a:defRPr>
            </a:lvl6pPr>
            <a:lvl7pPr marL="2228850" indent="-171450" algn="l" defTabSz="342900">
              <a:spcBef>
                <a:spcPts val="0"/>
              </a:spcBef>
              <a:buFont typeface="Arial"/>
              <a:buChar char="•"/>
              <a:defRPr sz="1500">
                <a:solidFill>
                  <a:schemeClr val="tx1"/>
                </a:solidFill>
                <a:latin typeface="+mn-lt"/>
                <a:ea typeface="+mn-ea"/>
                <a:cs typeface="+mn-cs"/>
              </a:defRPr>
            </a:lvl7pPr>
            <a:lvl8pPr marL="2571750" indent="-171450" algn="l" defTabSz="342900">
              <a:spcBef>
                <a:spcPts val="0"/>
              </a:spcBef>
              <a:buFont typeface="Arial"/>
              <a:buChar char="•"/>
              <a:defRPr sz="1500">
                <a:solidFill>
                  <a:schemeClr val="tx1"/>
                </a:solidFill>
                <a:latin typeface="+mn-lt"/>
                <a:ea typeface="+mn-ea"/>
                <a:cs typeface="+mn-cs"/>
              </a:defRPr>
            </a:lvl8pPr>
            <a:lvl9pPr marL="2914650" indent="-171450" algn="l" defTabSz="342900">
              <a:spcBef>
                <a:spcPts val="0"/>
              </a:spcBef>
              <a:buFont typeface="Arial"/>
              <a:buChar char="•"/>
              <a:defRPr sz="1500">
                <a:solidFill>
                  <a:schemeClr val="tx1"/>
                </a:solidFill>
                <a:latin typeface="+mn-lt"/>
                <a:ea typeface="+mn-ea"/>
                <a:cs typeface="+mn-cs"/>
              </a:defRPr>
            </a:lvl9pPr>
          </a:lstStyle>
          <a:p>
            <a:pPr marL="0" indent="0">
              <a:buNone/>
              <a:defRPr/>
            </a:pPr>
            <a:r>
              <a:rPr lang="en-GB" sz="1200"/>
              <a:t>Tests with p-beams at COSY Jülich</a:t>
            </a:r>
          </a:p>
          <a:p>
            <a:pPr>
              <a:defRPr/>
            </a:pPr>
            <a:r>
              <a:rPr lang="en-GB" sz="1200"/>
              <a:t>FOOT micro-strip detectors</a:t>
            </a:r>
            <a:endParaRPr/>
          </a:p>
          <a:p>
            <a:pPr>
              <a:defRPr/>
            </a:pPr>
            <a:r>
              <a:rPr lang="en-GB" sz="1200"/>
              <a:t>ALPIDE tracking station</a:t>
            </a:r>
            <a:endParaRPr/>
          </a:p>
          <a:p>
            <a:pPr>
              <a:defRPr/>
            </a:pPr>
            <a:r>
              <a:rPr lang="en-GB" sz="1200"/>
              <a:t>GADAST readout system</a:t>
            </a:r>
            <a:endParaRPr lang="de-CH" sz="1200"/>
          </a:p>
        </p:txBody>
      </p:sp>
      <p:sp>
        <p:nvSpPr>
          <p:cNvPr id="900014969" name="TextBox 40"/>
          <p:cNvSpPr txBox="1">
            <a:spLocks noChangeArrowheads="1"/>
          </p:cNvSpPr>
          <p:nvPr/>
        </p:nvSpPr>
        <p:spPr bwMode="auto">
          <a:xfrm>
            <a:off x="1907704" y="3838440"/>
            <a:ext cx="2370129" cy="1401293"/>
          </a:xfrm>
          <a:prstGeom prst="rect">
            <a:avLst/>
          </a:prstGeom>
          <a:ln>
            <a:solidFill>
              <a:schemeClr val="tx1"/>
            </a:solidFill>
          </a:ln>
        </p:spPr>
        <p:txBody>
          <a:bodyPr vert="horz" lIns="91440" tIns="45720" rIns="91440" bIns="45720" rtlCol="0">
            <a:noAutofit/>
          </a:bodyPr>
          <a:lstStyle>
            <a:defPPr>
              <a:defRPr lang="en-US"/>
            </a:defPPr>
            <a:lvl1pPr marL="171450" indent="-171450" defTabSz="342900">
              <a:spcBef>
                <a:spcPts val="0"/>
              </a:spcBef>
              <a:buClr>
                <a:srgbClr val="FDBB63"/>
              </a:buClr>
              <a:buFont typeface="Arial"/>
              <a:buChar char="•"/>
              <a:defRPr sz="1200">
                <a:solidFill>
                  <a:srgbClr val="333333"/>
                </a:solidFill>
                <a:latin typeface="Arial"/>
                <a:cs typeface="Arial"/>
              </a:defRPr>
            </a:lvl1pPr>
          </a:lstStyle>
          <a:p>
            <a:pPr>
              <a:defRPr/>
            </a:pPr>
            <a:r>
              <a:rPr lang="en-US"/>
              <a:t>GSI-FAIR In-Kind Contract signed</a:t>
            </a:r>
            <a:endParaRPr/>
          </a:p>
          <a:p>
            <a:pPr>
              <a:defRPr/>
            </a:pPr>
            <a:r>
              <a:rPr lang="en-US"/>
              <a:t>First procurements completed, construction started</a:t>
            </a:r>
            <a:endParaRPr/>
          </a:p>
          <a:p>
            <a:pPr>
              <a:defRPr/>
            </a:pPr>
            <a:r>
              <a:rPr lang="en-US"/>
              <a:t>Construction / assembly will be continued in  2024</a:t>
            </a:r>
            <a:endParaRPr lang="de-DE"/>
          </a:p>
        </p:txBody>
      </p:sp>
      <p:pic>
        <p:nvPicPr>
          <p:cNvPr id="808937607" name="Grafik 15"/>
          <p:cNvPicPr>
            <a:picLocks noChangeAspect="1"/>
          </p:cNvPicPr>
          <p:nvPr/>
        </p:nvPicPr>
        <p:blipFill>
          <a:blip r:embed="rId4"/>
          <a:stretch/>
        </p:blipFill>
        <p:spPr bwMode="auto">
          <a:xfrm>
            <a:off x="400779" y="3907625"/>
            <a:ext cx="1487440" cy="1632180"/>
          </a:xfrm>
          <a:prstGeom prst="rect">
            <a:avLst/>
          </a:prstGeom>
        </p:spPr>
      </p:pic>
      <p:pic>
        <p:nvPicPr>
          <p:cNvPr id="1258893864" name="Grafik 21"/>
          <p:cNvPicPr>
            <a:picLocks noChangeAspect="1"/>
          </p:cNvPicPr>
          <p:nvPr/>
        </p:nvPicPr>
        <p:blipFill>
          <a:blip r:embed="rId5"/>
          <a:stretch/>
        </p:blipFill>
        <p:spPr bwMode="auto">
          <a:xfrm>
            <a:off x="1909077" y="5259722"/>
            <a:ext cx="1586200" cy="520762"/>
          </a:xfrm>
          <a:prstGeom prst="rect">
            <a:avLst/>
          </a:prstGeom>
        </p:spPr>
      </p:pic>
      <p:graphicFrame>
        <p:nvGraphicFramePr>
          <p:cNvPr id="2" name="Objekt 1"/>
          <p:cNvGraphicFramePr>
            <a:graphicFrameLocks noChangeAspect="1"/>
          </p:cNvGraphicFramePr>
          <p:nvPr>
            <p:extLst>
              <p:ext uri="{D42A27DB-BD31-4B8C-83A1-F6EECF244321}">
                <p14:modId xmlns:p14="http://schemas.microsoft.com/office/powerpoint/2010/main" val="256751985"/>
              </p:ext>
            </p:extLst>
          </p:nvPr>
        </p:nvGraphicFramePr>
        <p:xfrm>
          <a:off x="360451" y="2043121"/>
          <a:ext cx="1840307" cy="1322575"/>
        </p:xfrm>
        <a:graphic>
          <a:graphicData uri="http://schemas.openxmlformats.org/presentationml/2006/ole">
            <mc:AlternateContent xmlns:mc="http://schemas.openxmlformats.org/markup-compatibility/2006">
              <mc:Choice xmlns:v="urn:schemas-microsoft-com:vml" Requires="v">
                <p:oleObj spid="_x0000_s5145" name="oleObj" r:id="rId6" imgW="5391150" imgH="3867150" progId="Word.Document.8">
                  <p:embed/>
                </p:oleObj>
              </mc:Choice>
              <mc:Fallback>
                <p:oleObj name="oleObj" r:id="rId6" imgW="5391150" imgH="3867150" progId="Word.Document.8">
                  <p:embed/>
                  <p:pic>
                    <p:nvPicPr>
                      <p:cNvPr id="2" name="Objekt 1"/>
                      <p:cNvPicPr/>
                      <p:nvPr/>
                    </p:nvPicPr>
                    <p:blipFill>
                      <a:blip r:embed="rId7"/>
                      <a:stretch/>
                    </p:blipFill>
                    <p:spPr bwMode="auto">
                      <a:xfrm>
                        <a:off x="360451" y="2043121"/>
                        <a:ext cx="1840307" cy="1322575"/>
                      </a:xfrm>
                      <a:prstGeom prst="rect">
                        <a:avLst/>
                      </a:prstGeom>
                      <a:noFill/>
                      <a:ln>
                        <a:noFill/>
                      </a:ln>
                    </p:spPr>
                  </p:pic>
                </p:oleObj>
              </mc:Fallback>
            </mc:AlternateContent>
          </a:graphicData>
        </a:graphic>
      </p:graphicFrame>
      <p:sp>
        <p:nvSpPr>
          <p:cNvPr id="1412507547" name="Rechteck 25"/>
          <p:cNvSpPr/>
          <p:nvPr/>
        </p:nvSpPr>
        <p:spPr bwMode="auto">
          <a:xfrm>
            <a:off x="2355402" y="2146590"/>
            <a:ext cx="1750355" cy="994050"/>
          </a:xfrm>
          <a:prstGeom prst="rect">
            <a:avLst/>
          </a:prstGeom>
          <a:ln>
            <a:solidFill>
              <a:schemeClr val="tx1"/>
            </a:solidFill>
          </a:ln>
        </p:spPr>
        <p:txBody>
          <a:bodyPr vert="horz" lIns="91440" tIns="45720" rIns="91440" bIns="45720" rtlCol="0">
            <a:noAutofit/>
          </a:bodyPr>
          <a:lstStyle/>
          <a:p>
            <a:pPr marL="171445" indent="-171445" defTabSz="342889">
              <a:spcBef>
                <a:spcPts val="0"/>
              </a:spcBef>
              <a:buClr>
                <a:srgbClr val="FDBB63"/>
              </a:buClr>
              <a:buFont typeface="Arial"/>
              <a:buChar char="•"/>
              <a:defRPr/>
            </a:pPr>
            <a:r>
              <a:rPr lang="de-DE" sz="1200">
                <a:solidFill>
                  <a:srgbClr val="333333"/>
                </a:solidFill>
                <a:latin typeface="Arial"/>
                <a:cs typeface="Arial"/>
              </a:rPr>
              <a:t>Test at the FRS</a:t>
            </a:r>
            <a:endParaRPr sz="1400"/>
          </a:p>
          <a:p>
            <a:pPr marL="171445" indent="-171445" defTabSz="342889">
              <a:spcBef>
                <a:spcPts val="0"/>
              </a:spcBef>
              <a:buClr>
                <a:srgbClr val="FDBB63"/>
              </a:buClr>
              <a:buFont typeface="Arial"/>
              <a:buChar char="•"/>
              <a:defRPr/>
            </a:pPr>
            <a:r>
              <a:rPr lang="de-DE" sz="1200">
                <a:solidFill>
                  <a:srgbClr val="333333"/>
                </a:solidFill>
                <a:latin typeface="Arial"/>
                <a:cs typeface="Arial"/>
              </a:rPr>
              <a:t>Design of an array with 4x4 crystals (active detector area 40x40 mm²)</a:t>
            </a:r>
            <a:endParaRPr sz="1400"/>
          </a:p>
        </p:txBody>
      </p:sp>
      <p:pic>
        <p:nvPicPr>
          <p:cNvPr id="225791716" name="Grafik 28"/>
          <p:cNvPicPr>
            <a:picLocks noChangeAspect="1"/>
          </p:cNvPicPr>
          <p:nvPr/>
        </p:nvPicPr>
        <p:blipFill>
          <a:blip r:embed="rId8"/>
          <a:stretch/>
        </p:blipFill>
        <p:spPr bwMode="auto">
          <a:xfrm>
            <a:off x="4862538" y="2130709"/>
            <a:ext cx="1617945" cy="1204959"/>
          </a:xfrm>
          <a:prstGeom prst="rect">
            <a:avLst/>
          </a:prstGeom>
          <a:ln w="0">
            <a:noFill/>
          </a:ln>
        </p:spPr>
      </p:pic>
      <p:sp>
        <p:nvSpPr>
          <p:cNvPr id="1208818609" name="Rechteck 32"/>
          <p:cNvSpPr/>
          <p:nvPr/>
        </p:nvSpPr>
        <p:spPr bwMode="auto">
          <a:xfrm>
            <a:off x="6555159" y="2116110"/>
            <a:ext cx="2258747" cy="1024528"/>
          </a:xfrm>
          <a:prstGeom prst="rect">
            <a:avLst/>
          </a:prstGeom>
          <a:ln>
            <a:solidFill>
              <a:schemeClr val="tx1"/>
            </a:solidFill>
          </a:ln>
        </p:spPr>
        <p:txBody>
          <a:bodyPr vert="horz" lIns="91440" tIns="45720" rIns="91440" bIns="45720" rtlCol="0">
            <a:noAutofit/>
          </a:bodyPr>
          <a:lstStyle/>
          <a:p>
            <a:pPr defTabSz="342889">
              <a:spcBef>
                <a:spcPts val="0"/>
              </a:spcBef>
              <a:buClr>
                <a:srgbClr val="FDBB63"/>
              </a:buClr>
              <a:defRPr/>
            </a:pPr>
            <a:r>
              <a:rPr lang="de-DE" sz="1200">
                <a:solidFill>
                  <a:srgbClr val="333333"/>
                </a:solidFill>
                <a:latin typeface="Arial"/>
                <a:cs typeface="Arial"/>
              </a:rPr>
              <a:t>Test with off-line sources and with stable-ion beams: efficiency, tracking capability, IP measurement of nucleus-nucleus collisions</a:t>
            </a:r>
          </a:p>
        </p:txBody>
      </p:sp>
      <p:sp>
        <p:nvSpPr>
          <p:cNvPr id="504144366" name="Slide Number Placeholder 3"/>
          <p:cNvSpPr>
            <a:spLocks noGrp="1"/>
          </p:cNvSpPr>
          <p:nvPr/>
        </p:nvSpPr>
        <p:spPr bwMode="auto">
          <a:xfrm>
            <a:off x="8610599" y="8070849"/>
            <a:ext cx="2743200" cy="365124"/>
          </a:xfrm>
        </p:spPr>
        <p:txBody>
          <a:bodyPr spcFirstLastPara="1" wrap="square" lIns="91423" tIns="45699" rIns="91423" bIns="45699" anchor="ctr" anchorCtr="0">
            <a:noAutofit/>
          </a:bodyPr>
          <a:lstStyle>
            <a:defPPr marR="0" lvl="0" algn="l">
              <a:lnSpc>
                <a:spcPct val="100000"/>
              </a:lnSpc>
              <a:spcBef>
                <a:spcPts val="0"/>
              </a:spcBef>
              <a:spcAft>
                <a:spcPts val="0"/>
              </a:spcAft>
            </a:defPPr>
            <a:lvl1pPr marL="0" marR="0" lvl="0"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1pPr>
            <a:lvl2pPr marL="0" marR="0" lvl="1"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2pPr>
            <a:lvl3pPr marL="0" marR="0" lvl="2"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3pPr>
            <a:lvl4pPr marL="0" marR="0" lvl="3"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4pPr>
            <a:lvl5pPr marL="0" marR="0" lvl="4"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5pPr>
            <a:lvl6pPr marL="0" marR="0" lvl="5"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6pPr>
            <a:lvl7pPr marL="0" marR="0" lvl="6"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7pPr>
            <a:lvl8pPr marL="0" marR="0" lvl="7"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8pPr>
            <a:lvl9pPr marL="0" marR="0" lvl="8"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9pPr>
          </a:lstStyle>
          <a:p>
            <a:pPr>
              <a:defRPr/>
            </a:pPr>
            <a:fld id="{9EED46D1-1F89-7349-9DE9-0382D0EEB96F}" type="slidenum">
              <a:rPr lang="de-DE"/>
              <a:t>12</a:t>
            </a:fld>
            <a:endParaRPr lang="de-DE"/>
          </a:p>
        </p:txBody>
      </p:sp>
      <p:sp>
        <p:nvSpPr>
          <p:cNvPr id="1379851448" name="Textfeld 1379851447"/>
          <p:cNvSpPr txBox="1"/>
          <p:nvPr/>
        </p:nvSpPr>
        <p:spPr bwMode="auto">
          <a:xfrm>
            <a:off x="400779" y="1749991"/>
            <a:ext cx="3366578" cy="3661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de-DE" b="1" dirty="0">
                <a:solidFill>
                  <a:srgbClr val="002060"/>
                </a:solidFill>
              </a:rPr>
              <a:t>Micro </a:t>
            </a:r>
            <a:r>
              <a:rPr lang="de-DE" b="1" dirty="0" err="1">
                <a:solidFill>
                  <a:srgbClr val="002060"/>
                </a:solidFill>
              </a:rPr>
              <a:t>calorimeters</a:t>
            </a:r>
            <a:r>
              <a:rPr lang="de-DE" b="1" dirty="0">
                <a:solidFill>
                  <a:srgbClr val="002060"/>
                </a:solidFill>
              </a:rPr>
              <a:t> </a:t>
            </a:r>
            <a:r>
              <a:rPr lang="de-DE" b="1" dirty="0" err="1">
                <a:solidFill>
                  <a:srgbClr val="002060"/>
                </a:solidFill>
              </a:rPr>
              <a:t>for</a:t>
            </a:r>
            <a:r>
              <a:rPr lang="de-DE" b="1" dirty="0">
                <a:solidFill>
                  <a:srgbClr val="002060"/>
                </a:solidFill>
              </a:rPr>
              <a:t> PID</a:t>
            </a:r>
            <a:endParaRPr dirty="0"/>
          </a:p>
        </p:txBody>
      </p:sp>
      <p:sp>
        <p:nvSpPr>
          <p:cNvPr id="559917750" name="Textfeld 559917749"/>
          <p:cNvSpPr txBox="1"/>
          <p:nvPr/>
        </p:nvSpPr>
        <p:spPr bwMode="auto">
          <a:xfrm>
            <a:off x="4431956" y="1749991"/>
            <a:ext cx="4490813" cy="3661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de-DE" b="1">
                <a:solidFill>
                  <a:srgbClr val="002060"/>
                </a:solidFill>
              </a:rPr>
              <a:t>Micro vertex detector for WASA@FRS</a:t>
            </a:r>
            <a:endParaRPr/>
          </a:p>
        </p:txBody>
      </p:sp>
      <p:sp>
        <p:nvSpPr>
          <p:cNvPr id="307780746" name="Textfeld 307780745"/>
          <p:cNvSpPr txBox="1"/>
          <p:nvPr/>
        </p:nvSpPr>
        <p:spPr bwMode="auto">
          <a:xfrm>
            <a:off x="635654" y="3472320"/>
            <a:ext cx="3053648" cy="3661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de-DE" b="1" dirty="0" err="1">
                <a:solidFill>
                  <a:srgbClr val="002060"/>
                </a:solidFill>
              </a:rPr>
              <a:t>Cryogenic</a:t>
            </a:r>
            <a:r>
              <a:rPr lang="de-DE" b="1" dirty="0">
                <a:solidFill>
                  <a:srgbClr val="002060"/>
                </a:solidFill>
              </a:rPr>
              <a:t> </a:t>
            </a:r>
            <a:r>
              <a:rPr lang="de-DE" b="1" dirty="0" err="1">
                <a:solidFill>
                  <a:srgbClr val="002060"/>
                </a:solidFill>
              </a:rPr>
              <a:t>Stopping</a:t>
            </a:r>
            <a:r>
              <a:rPr lang="de-DE" b="1" dirty="0">
                <a:solidFill>
                  <a:srgbClr val="002060"/>
                </a:solidFill>
              </a:rPr>
              <a:t> </a:t>
            </a:r>
            <a:r>
              <a:rPr lang="de-DE" b="1" dirty="0" err="1">
                <a:solidFill>
                  <a:srgbClr val="002060"/>
                </a:solidFill>
              </a:rPr>
              <a:t>Cell</a:t>
            </a:r>
            <a:endParaRPr dirty="0"/>
          </a:p>
        </p:txBody>
      </p:sp>
      <p:sp>
        <p:nvSpPr>
          <p:cNvPr id="534283846" name="Textfeld 534283845"/>
          <p:cNvSpPr txBox="1"/>
          <p:nvPr/>
        </p:nvSpPr>
        <p:spPr bwMode="auto">
          <a:xfrm>
            <a:off x="4728915" y="3472320"/>
            <a:ext cx="3652485" cy="3661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de-DE" b="1">
                <a:solidFill>
                  <a:srgbClr val="002060"/>
                </a:solidFill>
              </a:rPr>
              <a:t>Tracking detectors for EXPERT</a:t>
            </a:r>
            <a:endParaRPr/>
          </a:p>
        </p:txBody>
      </p:sp>
      <p:pic>
        <p:nvPicPr>
          <p:cNvPr id="18" name="Picture 8" descr="NUSTAR-Logo"/>
          <p:cNvPicPr>
            <a:picLocks noChangeAspect="1" noChangeArrowheads="1"/>
          </p:cNvPicPr>
          <p:nvPr/>
        </p:nvPicPr>
        <p:blipFill>
          <a:blip r:embed="rId9"/>
          <a:stretch/>
        </p:blipFill>
        <p:spPr bwMode="auto">
          <a:xfrm>
            <a:off x="12001" y="116250"/>
            <a:ext cx="959999" cy="720000"/>
          </a:xfrm>
          <a:prstGeom prst="rect">
            <a:avLst/>
          </a:prstGeom>
          <a:noFill/>
          <a:ln>
            <a:noFill/>
          </a:ln>
        </p:spPr>
      </p:pic>
      <p:sp>
        <p:nvSpPr>
          <p:cNvPr id="3" name="Fußzeilenplatzhalter 2"/>
          <p:cNvSpPr>
            <a:spLocks noGrp="1"/>
          </p:cNvSpPr>
          <p:nvPr>
            <p:ph type="ftr" sz="quarter" idx="3"/>
          </p:nvPr>
        </p:nvSpPr>
        <p:spPr/>
        <p:txBody>
          <a:bodyPr/>
          <a:lstStyle/>
          <a:p>
            <a:pPr>
              <a:defRPr/>
            </a:pPr>
            <a:r>
              <a:rPr lang="en-US" smtClean="0"/>
              <a:t>12th FAIR-NUSTAR RRB meeting - June 5-6, 2023</a:t>
            </a:r>
            <a:endParaRPr lang="en-US" dirty="0"/>
          </a:p>
        </p:txBody>
      </p:sp>
      <p:sp>
        <p:nvSpPr>
          <p:cNvPr id="4" name="Foliennummernplatzhalter 3"/>
          <p:cNvSpPr>
            <a:spLocks noGrp="1"/>
          </p:cNvSpPr>
          <p:nvPr>
            <p:ph type="sldNum" sz="quarter" idx="11"/>
          </p:nvPr>
        </p:nvSpPr>
        <p:spPr/>
        <p:txBody>
          <a:bodyPr/>
          <a:lstStyle/>
          <a:p>
            <a:pPr>
              <a:defRPr/>
            </a:pPr>
            <a:fld id="{4EF7D6DD-AFDD-4A3B-9316-89710568036E}" type="slidenum">
              <a:rPr lang="de-DE" smtClean="0"/>
              <a:pPr>
                <a:defRPr/>
              </a:pPr>
              <a:t>12</a:t>
            </a:fld>
            <a:endParaRPr lang="de-DE"/>
          </a:p>
        </p:txBody>
      </p:sp>
    </p:spTree>
    <p:extLst>
      <p:ext uri="{BB962C8B-B14F-4D97-AF65-F5344CB8AC3E}">
        <p14:creationId xmlns:p14="http://schemas.microsoft.com/office/powerpoint/2010/main" val="3151943697"/>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78899279" name="Google Shape;125;p27"/>
          <p:cNvSpPr txBox="1"/>
          <p:nvPr/>
        </p:nvSpPr>
        <p:spPr bwMode="auto">
          <a:xfrm>
            <a:off x="1298044" y="116250"/>
            <a:ext cx="6071039" cy="700920"/>
          </a:xfrm>
          <a:prstGeom prst="rect">
            <a:avLst/>
          </a:prstGeom>
          <a:noFill/>
          <a:ln>
            <a:noFill/>
          </a:ln>
        </p:spPr>
        <p:txBody>
          <a:bodyPr spcFirstLastPara="1" wrap="square" lIns="91423" tIns="45699" rIns="91423" bIns="45699" anchor="ctr" anchorCtr="0">
            <a:noAutofit/>
          </a:bodyPr>
          <a:lstStyle/>
          <a:p>
            <a:pPr>
              <a:spcBef>
                <a:spcPts val="0"/>
              </a:spcBef>
              <a:spcAft>
                <a:spcPts val="0"/>
              </a:spcAft>
              <a:defRPr/>
            </a:pPr>
            <a:r>
              <a:rPr lang="en" sz="2800" dirty="0">
                <a:solidFill>
                  <a:schemeClr val="accent6"/>
                </a:solidFill>
                <a:latin typeface="Arial"/>
                <a:ea typeface="Arial"/>
                <a:cs typeface="Arial"/>
              </a:rPr>
              <a:t>On-site construction </a:t>
            </a:r>
            <a:r>
              <a:rPr lang="en" sz="2800" dirty="0" smtClean="0">
                <a:solidFill>
                  <a:schemeClr val="accent6"/>
                </a:solidFill>
                <a:latin typeface="Arial"/>
                <a:ea typeface="Arial"/>
                <a:cs typeface="Arial"/>
              </a:rPr>
              <a:t>update</a:t>
            </a:r>
            <a:endParaRPr sz="2800" dirty="0">
              <a:solidFill>
                <a:schemeClr val="accent6"/>
              </a:solidFill>
              <a:latin typeface="Arial"/>
              <a:ea typeface="Arial"/>
              <a:cs typeface="Arial"/>
            </a:endParaRPr>
          </a:p>
        </p:txBody>
      </p:sp>
      <p:grpSp>
        <p:nvGrpSpPr>
          <p:cNvPr id="268005487" name="Gruppieren 268005486"/>
          <p:cNvGrpSpPr/>
          <p:nvPr/>
        </p:nvGrpSpPr>
        <p:grpSpPr bwMode="auto">
          <a:xfrm>
            <a:off x="97669" y="2450620"/>
            <a:ext cx="4320161" cy="3236960"/>
            <a:chOff x="26765" y="104992"/>
            <a:chExt cx="4320161" cy="3236960"/>
          </a:xfrm>
        </p:grpSpPr>
        <p:pic>
          <p:nvPicPr>
            <p:cNvPr id="423666481" name="Grafik 423666480"/>
            <p:cNvPicPr>
              <a:picLocks noChangeAspect="1"/>
            </p:cNvPicPr>
            <p:nvPr/>
          </p:nvPicPr>
          <p:blipFill>
            <a:blip r:embed="rId2"/>
            <a:stretch/>
          </p:blipFill>
          <p:spPr bwMode="auto">
            <a:xfrm>
              <a:off x="26765" y="104992"/>
              <a:ext cx="4320161" cy="3236960"/>
            </a:xfrm>
            <a:prstGeom prst="rect">
              <a:avLst/>
            </a:prstGeom>
          </p:spPr>
        </p:pic>
        <p:cxnSp>
          <p:nvCxnSpPr>
            <p:cNvPr id="2" name="Gekrümmter Verbinder 1"/>
            <p:cNvCxnSpPr>
              <a:cxnSpLocks/>
              <a:stCxn id="1110311489" idx="0"/>
            </p:cNvCxnSpPr>
            <p:nvPr/>
          </p:nvCxnSpPr>
          <p:spPr bwMode="auto">
            <a:xfrm rot="16200000" flipV="1">
              <a:off x="594844" y="2298841"/>
              <a:ext cx="821565" cy="111855"/>
            </a:xfrm>
            <a:prstGeom prst="curvedConnector3">
              <a:avLst>
                <a:gd name="adj1" fmla="val 50000"/>
              </a:avLst>
            </a:prstGeom>
            <a:ln w="38099" cap="flat" cmpd="sng" algn="ctr">
              <a:solidFill>
                <a:srgbClr val="92D050"/>
              </a:solidFill>
              <a:prstDash val="solid"/>
              <a:tailEnd type="arrow" w="lg" len="lg"/>
            </a:ln>
          </p:spPr>
          <p:style>
            <a:lnRef idx="1">
              <a:schemeClr val="accent1">
                <a:shade val="50000"/>
              </a:schemeClr>
            </a:lnRef>
            <a:fillRef idx="0">
              <a:schemeClr val="accent1"/>
            </a:fillRef>
            <a:effectRef idx="0">
              <a:schemeClr val="accent1"/>
            </a:effectRef>
            <a:fontRef idx="minor">
              <a:schemeClr val="tx1"/>
            </a:fontRef>
          </p:style>
        </p:cxnSp>
        <p:cxnSp>
          <p:nvCxnSpPr>
            <p:cNvPr id="3" name="Gekrümmter Verbinder 2"/>
            <p:cNvCxnSpPr>
              <a:cxnSpLocks/>
              <a:stCxn id="1107962787" idx="0"/>
            </p:cNvCxnSpPr>
            <p:nvPr/>
          </p:nvCxnSpPr>
          <p:spPr bwMode="auto">
            <a:xfrm rot="5400000" flipH="1" flipV="1">
              <a:off x="1970261" y="2369554"/>
              <a:ext cx="769122" cy="12700"/>
            </a:xfrm>
            <a:prstGeom prst="curvedConnector3">
              <a:avLst>
                <a:gd name="adj1" fmla="val 50000"/>
              </a:avLst>
            </a:prstGeom>
            <a:ln w="38099" cap="flat" cmpd="sng" algn="ctr">
              <a:solidFill>
                <a:srgbClr val="92D050"/>
              </a:solidFill>
              <a:prstDash val="solid"/>
              <a:tailEnd type="arrow" w="lg" len="lg"/>
            </a:ln>
          </p:spPr>
          <p:style>
            <a:lnRef idx="1">
              <a:schemeClr val="accent1">
                <a:shade val="50000"/>
              </a:schemeClr>
            </a:lnRef>
            <a:fillRef idx="0">
              <a:schemeClr val="accent1"/>
            </a:fillRef>
            <a:effectRef idx="0">
              <a:schemeClr val="accent1"/>
            </a:effectRef>
            <a:fontRef idx="minor">
              <a:schemeClr val="tx1"/>
            </a:fontRef>
          </p:style>
        </p:cxnSp>
        <p:cxnSp>
          <p:nvCxnSpPr>
            <p:cNvPr id="1093484810" name="Gekrümmter Verbinder 1093484809"/>
            <p:cNvCxnSpPr>
              <a:cxnSpLocks/>
              <a:stCxn id="612757651" idx="0"/>
            </p:cNvCxnSpPr>
            <p:nvPr/>
          </p:nvCxnSpPr>
          <p:spPr bwMode="auto">
            <a:xfrm rot="5400000" flipH="1" flipV="1">
              <a:off x="3125628" y="2140131"/>
              <a:ext cx="870465" cy="383668"/>
            </a:xfrm>
            <a:prstGeom prst="curvedConnector3">
              <a:avLst>
                <a:gd name="adj1" fmla="val 50000"/>
              </a:avLst>
            </a:prstGeom>
            <a:ln w="38099" cap="flat" cmpd="sng" algn="ctr">
              <a:solidFill>
                <a:srgbClr val="92D050"/>
              </a:solidFill>
              <a:prstDash val="solid"/>
              <a:tailEnd type="arrow" w="lg" len="lg"/>
            </a:ln>
          </p:spPr>
          <p:style>
            <a:lnRef idx="1">
              <a:schemeClr val="accent1">
                <a:shade val="50000"/>
              </a:schemeClr>
            </a:lnRef>
            <a:fillRef idx="0">
              <a:schemeClr val="accent1"/>
            </a:fillRef>
            <a:effectRef idx="0">
              <a:schemeClr val="accent1"/>
            </a:effectRef>
            <a:fontRef idx="minor">
              <a:schemeClr val="tx1"/>
            </a:fontRef>
          </p:style>
        </p:cxnSp>
        <p:sp>
          <p:nvSpPr>
            <p:cNvPr id="1110311489" name="Textfeld 1110311488"/>
            <p:cNvSpPr txBox="1"/>
            <p:nvPr/>
          </p:nvSpPr>
          <p:spPr bwMode="auto">
            <a:xfrm>
              <a:off x="459454" y="2765551"/>
              <a:ext cx="1204198" cy="50526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400" b="1" dirty="0">
                  <a:solidFill>
                    <a:schemeClr val="bg1"/>
                  </a:solidFill>
                </a:rPr>
                <a:t>Low-energy </a:t>
              </a:r>
            </a:p>
            <a:p>
              <a:pPr algn="ctr">
                <a:defRPr/>
              </a:pPr>
              <a:r>
                <a:rPr sz="1400" b="1" dirty="0">
                  <a:solidFill>
                    <a:schemeClr val="bg1"/>
                  </a:solidFill>
                </a:rPr>
                <a:t>Branch</a:t>
              </a:r>
            </a:p>
          </p:txBody>
        </p:sp>
        <p:sp>
          <p:nvSpPr>
            <p:cNvPr id="1107962787" name="Textfeld 1107962786"/>
            <p:cNvSpPr txBox="1"/>
            <p:nvPr/>
          </p:nvSpPr>
          <p:spPr bwMode="auto">
            <a:xfrm>
              <a:off x="1724322" y="2754115"/>
              <a:ext cx="1260999" cy="50526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400" b="1" dirty="0">
                  <a:solidFill>
                    <a:schemeClr val="bg1"/>
                  </a:solidFill>
                </a:rPr>
                <a:t>High-energy </a:t>
              </a:r>
            </a:p>
            <a:p>
              <a:pPr algn="ctr">
                <a:defRPr/>
              </a:pPr>
              <a:r>
                <a:rPr sz="1400" b="1" dirty="0">
                  <a:solidFill>
                    <a:schemeClr val="bg1"/>
                  </a:solidFill>
                </a:rPr>
                <a:t>Branch</a:t>
              </a:r>
            </a:p>
          </p:txBody>
        </p:sp>
        <p:sp>
          <p:nvSpPr>
            <p:cNvPr id="612757651" name="Textfeld 612757650"/>
            <p:cNvSpPr txBox="1"/>
            <p:nvPr/>
          </p:nvSpPr>
          <p:spPr bwMode="auto">
            <a:xfrm>
              <a:off x="2927904" y="2767197"/>
              <a:ext cx="882243" cy="50526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sz="1400" b="1" dirty="0">
                  <a:solidFill>
                    <a:schemeClr val="bg1"/>
                  </a:solidFill>
                </a:rPr>
                <a:t>Ring</a:t>
              </a:r>
            </a:p>
            <a:p>
              <a:pPr algn="ctr">
                <a:defRPr/>
              </a:pPr>
              <a:r>
                <a:rPr sz="1400" b="1" dirty="0">
                  <a:solidFill>
                    <a:schemeClr val="bg1"/>
                  </a:solidFill>
                </a:rPr>
                <a:t>Branch</a:t>
              </a:r>
            </a:p>
          </p:txBody>
        </p:sp>
      </p:grpSp>
      <p:pic>
        <p:nvPicPr>
          <p:cNvPr id="1285526983" name="Grafik 1285526982"/>
          <p:cNvPicPr>
            <a:picLocks noChangeAspect="1"/>
          </p:cNvPicPr>
          <p:nvPr/>
        </p:nvPicPr>
        <p:blipFill>
          <a:blip r:embed="rId3"/>
          <a:stretch/>
        </p:blipFill>
        <p:spPr bwMode="auto">
          <a:xfrm>
            <a:off x="4739548" y="3678206"/>
            <a:ext cx="1624606" cy="2181140"/>
          </a:xfrm>
          <a:prstGeom prst="rect">
            <a:avLst/>
          </a:prstGeom>
        </p:spPr>
      </p:pic>
      <p:pic>
        <p:nvPicPr>
          <p:cNvPr id="1006959983" name="Grafik 1006959982"/>
          <p:cNvPicPr>
            <a:picLocks noChangeAspect="1"/>
          </p:cNvPicPr>
          <p:nvPr/>
        </p:nvPicPr>
        <p:blipFill>
          <a:blip r:embed="rId4"/>
          <a:stretch/>
        </p:blipFill>
        <p:spPr bwMode="auto">
          <a:xfrm>
            <a:off x="6782190" y="4242360"/>
            <a:ext cx="2167313" cy="1616986"/>
          </a:xfrm>
          <a:prstGeom prst="rect">
            <a:avLst/>
          </a:prstGeom>
        </p:spPr>
      </p:pic>
      <p:pic>
        <p:nvPicPr>
          <p:cNvPr id="1730759293" name="Grafik 1730759292"/>
          <p:cNvPicPr>
            <a:picLocks noChangeAspect="1"/>
          </p:cNvPicPr>
          <p:nvPr/>
        </p:nvPicPr>
        <p:blipFill>
          <a:blip r:embed="rId5"/>
          <a:srcRect b="1665"/>
          <a:stretch/>
        </p:blipFill>
        <p:spPr bwMode="auto">
          <a:xfrm>
            <a:off x="4631769" y="1556793"/>
            <a:ext cx="4119080" cy="1800200"/>
          </a:xfrm>
          <a:prstGeom prst="rect">
            <a:avLst/>
          </a:prstGeom>
        </p:spPr>
      </p:pic>
      <p:sp>
        <p:nvSpPr>
          <p:cNvPr id="201345785" name="Textfeld 201345784"/>
          <p:cNvSpPr txBox="1"/>
          <p:nvPr/>
        </p:nvSpPr>
        <p:spPr bwMode="auto">
          <a:xfrm>
            <a:off x="6876256" y="4242360"/>
            <a:ext cx="761747" cy="357790"/>
          </a:xfrm>
          <a:prstGeom prst="rect">
            <a:avLst/>
          </a:prstGeom>
          <a:noFill/>
        </p:spPr>
        <p:txBody>
          <a:bodyPr vertOverflow="overflow" horzOverflow="overflow" vert="horz" wrap="none" lIns="91440" tIns="45720" rIns="91440" bIns="45720" numCol="1" spcCol="0" rtlCol="0" fromWordArt="0" anchor="t" anchorCtr="0" forceAA="0" compatLnSpc="0">
            <a:spAutoFit/>
          </a:bodyPr>
          <a:lstStyle/>
          <a:p>
            <a:pPr>
              <a:defRPr/>
            </a:pPr>
            <a:r>
              <a:rPr dirty="0"/>
              <a:t>FHF1</a:t>
            </a:r>
          </a:p>
        </p:txBody>
      </p:sp>
      <p:sp>
        <p:nvSpPr>
          <p:cNvPr id="1410275667" name="Textfeld 1410275666"/>
          <p:cNvSpPr txBox="1"/>
          <p:nvPr/>
        </p:nvSpPr>
        <p:spPr bwMode="auto">
          <a:xfrm>
            <a:off x="4769636" y="3669045"/>
            <a:ext cx="723403" cy="357790"/>
          </a:xfrm>
          <a:prstGeom prst="rect">
            <a:avLst/>
          </a:prstGeom>
          <a:noFill/>
        </p:spPr>
        <p:txBody>
          <a:bodyPr vertOverflow="overflow" horzOverflow="overflow" vert="horz" wrap="none" lIns="91440" tIns="45720" rIns="91440" bIns="45720" numCol="1" spcCol="0" rtlCol="0" fromWordArt="0" anchor="t" anchorCtr="0" forceAA="0" compatLnSpc="0">
            <a:spAutoFit/>
          </a:bodyPr>
          <a:lstStyle/>
          <a:p>
            <a:pPr>
              <a:defRPr/>
            </a:pPr>
            <a:r>
              <a:rPr dirty="0"/>
              <a:t>FLF2</a:t>
            </a:r>
          </a:p>
        </p:txBody>
      </p:sp>
      <p:pic>
        <p:nvPicPr>
          <p:cNvPr id="16" name="Picture 8" descr="NUSTAR-Logo"/>
          <p:cNvPicPr>
            <a:picLocks noChangeAspect="1" noChangeArrowheads="1"/>
          </p:cNvPicPr>
          <p:nvPr/>
        </p:nvPicPr>
        <p:blipFill>
          <a:blip r:embed="rId6"/>
          <a:stretch/>
        </p:blipFill>
        <p:spPr bwMode="auto">
          <a:xfrm>
            <a:off x="12001" y="116250"/>
            <a:ext cx="959999" cy="720000"/>
          </a:xfrm>
          <a:prstGeom prst="rect">
            <a:avLst/>
          </a:prstGeom>
          <a:noFill/>
          <a:ln>
            <a:noFill/>
          </a:ln>
        </p:spPr>
      </p:pic>
      <p:sp>
        <p:nvSpPr>
          <p:cNvPr id="4" name="Textfeld 3"/>
          <p:cNvSpPr txBox="1"/>
          <p:nvPr/>
        </p:nvSpPr>
        <p:spPr>
          <a:xfrm>
            <a:off x="323528" y="5848960"/>
            <a:ext cx="2376264" cy="369332"/>
          </a:xfrm>
          <a:prstGeom prst="rect">
            <a:avLst/>
          </a:prstGeom>
          <a:noFill/>
        </p:spPr>
        <p:txBody>
          <a:bodyPr wrap="square" rtlCol="0">
            <a:spAutoFit/>
          </a:bodyPr>
          <a:lstStyle/>
          <a:p>
            <a:r>
              <a:rPr lang="de-DE" i="1" dirty="0" smtClean="0">
                <a:solidFill>
                  <a:srgbClr val="7030A0"/>
                </a:solidFill>
                <a:latin typeface="Arial"/>
                <a:ea typeface="Arial"/>
                <a:cs typeface="Arial"/>
              </a:rPr>
              <a:t>26th </a:t>
            </a:r>
            <a:r>
              <a:rPr lang="de-DE" i="1" dirty="0">
                <a:solidFill>
                  <a:srgbClr val="7030A0"/>
                </a:solidFill>
                <a:latin typeface="Arial"/>
                <a:ea typeface="Arial"/>
                <a:cs typeface="Arial"/>
              </a:rPr>
              <a:t>April </a:t>
            </a:r>
            <a:r>
              <a:rPr lang="de-DE" i="1" dirty="0" smtClean="0">
                <a:solidFill>
                  <a:srgbClr val="7030A0"/>
                </a:solidFill>
                <a:latin typeface="Arial"/>
                <a:ea typeface="Arial"/>
                <a:cs typeface="Arial"/>
              </a:rPr>
              <a:t>2023</a:t>
            </a:r>
            <a:endParaRPr lang="de-DE" i="1" dirty="0">
              <a:solidFill>
                <a:srgbClr val="7030A0"/>
              </a:solidFill>
              <a:latin typeface="Arial"/>
              <a:ea typeface="Arial"/>
              <a:cs typeface="Arial"/>
            </a:endParaRPr>
          </a:p>
        </p:txBody>
      </p:sp>
      <p:sp>
        <p:nvSpPr>
          <p:cNvPr id="5" name="Fußzeilenplatzhalter 4"/>
          <p:cNvSpPr>
            <a:spLocks noGrp="1"/>
          </p:cNvSpPr>
          <p:nvPr>
            <p:ph type="ftr" sz="quarter" idx="3"/>
          </p:nvPr>
        </p:nvSpPr>
        <p:spPr/>
        <p:txBody>
          <a:bodyPr/>
          <a:lstStyle/>
          <a:p>
            <a:pPr>
              <a:defRPr/>
            </a:pPr>
            <a:r>
              <a:rPr lang="en-US" smtClean="0"/>
              <a:t>12th FAIR-NUSTAR RRB meeting - June 5-6, 2023</a:t>
            </a:r>
            <a:endParaRPr lang="en-US" dirty="0"/>
          </a:p>
        </p:txBody>
      </p:sp>
      <p:sp>
        <p:nvSpPr>
          <p:cNvPr id="6" name="Foliennummernplatzhalter 5"/>
          <p:cNvSpPr>
            <a:spLocks noGrp="1"/>
          </p:cNvSpPr>
          <p:nvPr>
            <p:ph type="sldNum" sz="quarter" idx="11"/>
          </p:nvPr>
        </p:nvSpPr>
        <p:spPr/>
        <p:txBody>
          <a:bodyPr/>
          <a:lstStyle/>
          <a:p>
            <a:pPr>
              <a:defRPr/>
            </a:pPr>
            <a:fld id="{4EF7D6DD-AFDD-4A3B-9316-89710568036E}" type="slidenum">
              <a:rPr lang="de-DE" smtClean="0"/>
              <a:pPr>
                <a:defRPr/>
              </a:pPr>
              <a:t>13</a:t>
            </a:fld>
            <a:endParaRPr lang="de-DE"/>
          </a:p>
        </p:txBody>
      </p:sp>
      <p:sp>
        <p:nvSpPr>
          <p:cNvPr id="11" name="Rechteck 10"/>
          <p:cNvSpPr/>
          <p:nvPr/>
        </p:nvSpPr>
        <p:spPr>
          <a:xfrm>
            <a:off x="6948264" y="2450620"/>
            <a:ext cx="420819" cy="474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97669" y="2450620"/>
            <a:ext cx="4320161" cy="3236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89016031"/>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96363215" name="Grafik 1196363214"/>
          <p:cNvPicPr>
            <a:picLocks noChangeAspect="1"/>
          </p:cNvPicPr>
          <p:nvPr/>
        </p:nvPicPr>
        <p:blipFill>
          <a:blip r:embed="rId2"/>
          <a:stretch/>
        </p:blipFill>
        <p:spPr bwMode="auto">
          <a:xfrm>
            <a:off x="3318548" y="1900820"/>
            <a:ext cx="3039513" cy="2282591"/>
          </a:xfrm>
          <a:prstGeom prst="rect">
            <a:avLst/>
          </a:prstGeom>
        </p:spPr>
      </p:pic>
      <p:pic>
        <p:nvPicPr>
          <p:cNvPr id="842572362" name="Grafik 842572361"/>
          <p:cNvPicPr>
            <a:picLocks noChangeAspect="1"/>
          </p:cNvPicPr>
          <p:nvPr/>
        </p:nvPicPr>
        <p:blipFill>
          <a:blip r:embed="rId3"/>
          <a:stretch/>
        </p:blipFill>
        <p:spPr bwMode="auto">
          <a:xfrm>
            <a:off x="6505273" y="1900820"/>
            <a:ext cx="2396661" cy="3203737"/>
          </a:xfrm>
          <a:prstGeom prst="rect">
            <a:avLst/>
          </a:prstGeom>
        </p:spPr>
      </p:pic>
      <p:pic>
        <p:nvPicPr>
          <p:cNvPr id="2064767964" name="Grafik 2064767963"/>
          <p:cNvPicPr>
            <a:picLocks noChangeAspect="1"/>
          </p:cNvPicPr>
          <p:nvPr/>
        </p:nvPicPr>
        <p:blipFill>
          <a:blip r:embed="rId4"/>
          <a:stretch/>
        </p:blipFill>
        <p:spPr bwMode="auto">
          <a:xfrm>
            <a:off x="135817" y="1900820"/>
            <a:ext cx="3035519" cy="2282591"/>
          </a:xfrm>
          <a:prstGeom prst="rect">
            <a:avLst/>
          </a:prstGeom>
        </p:spPr>
      </p:pic>
      <p:sp>
        <p:nvSpPr>
          <p:cNvPr id="1843129668" name="Textfeld 1843129667"/>
          <p:cNvSpPr txBox="1"/>
          <p:nvPr/>
        </p:nvSpPr>
        <p:spPr bwMode="auto">
          <a:xfrm>
            <a:off x="4104811" y="1452025"/>
            <a:ext cx="1847685" cy="357790"/>
          </a:xfrm>
          <a:prstGeom prst="rect">
            <a:avLst/>
          </a:prstGeom>
          <a:noFill/>
        </p:spPr>
        <p:txBody>
          <a:bodyPr vertOverflow="overflow" horzOverflow="overflow" vert="horz" wrap="none" lIns="91440" tIns="45720" rIns="91440" bIns="45720" numCol="1" spcCol="0" rtlCol="0" fromWordArt="0" anchor="t" anchorCtr="0" forceAA="0" compatLnSpc="0">
            <a:spAutoFit/>
          </a:bodyPr>
          <a:lstStyle/>
          <a:p>
            <a:pPr>
              <a:defRPr/>
            </a:pPr>
            <a:r>
              <a:rPr b="1" dirty="0"/>
              <a:t>MATS/</a:t>
            </a:r>
            <a:r>
              <a:rPr b="1" dirty="0" err="1"/>
              <a:t>LaSPEC</a:t>
            </a:r>
            <a:r>
              <a:rPr b="1" dirty="0"/>
              <a:t> </a:t>
            </a:r>
          </a:p>
        </p:txBody>
      </p:sp>
      <p:sp>
        <p:nvSpPr>
          <p:cNvPr id="924208247" name="Textfeld 924208246"/>
          <p:cNvSpPr txBox="1"/>
          <p:nvPr/>
        </p:nvSpPr>
        <p:spPr bwMode="auto">
          <a:xfrm>
            <a:off x="6723830" y="1454037"/>
            <a:ext cx="2095958" cy="357790"/>
          </a:xfrm>
          <a:prstGeom prst="rect">
            <a:avLst/>
          </a:prstGeom>
          <a:noFill/>
        </p:spPr>
        <p:txBody>
          <a:bodyPr vertOverflow="overflow" horzOverflow="overflow" vert="horz" wrap="none" lIns="91440" tIns="45720" rIns="91440" bIns="45720" numCol="1" spcCol="0" rtlCol="0" fromWordArt="0" anchor="t" anchorCtr="0" forceAA="0" compatLnSpc="0">
            <a:spAutoFit/>
          </a:bodyPr>
          <a:lstStyle/>
          <a:p>
            <a:pPr>
              <a:defRPr/>
            </a:pPr>
            <a:r>
              <a:rPr b="1" dirty="0"/>
              <a:t>Low-energy Cave</a:t>
            </a:r>
          </a:p>
        </p:txBody>
      </p:sp>
      <p:sp>
        <p:nvSpPr>
          <p:cNvPr id="901568954" name="Textfeld 901568953"/>
          <p:cNvSpPr txBox="1"/>
          <p:nvPr/>
        </p:nvSpPr>
        <p:spPr bwMode="auto">
          <a:xfrm>
            <a:off x="657368" y="1428142"/>
            <a:ext cx="2222872" cy="35779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b="1" dirty="0"/>
              <a:t>High-energy Cave</a:t>
            </a:r>
          </a:p>
        </p:txBody>
      </p:sp>
      <p:grpSp>
        <p:nvGrpSpPr>
          <p:cNvPr id="500732309" name="Gruppieren 500732308"/>
          <p:cNvGrpSpPr/>
          <p:nvPr/>
        </p:nvGrpSpPr>
        <p:grpSpPr bwMode="auto">
          <a:xfrm>
            <a:off x="1893110" y="3867706"/>
            <a:ext cx="3542985" cy="2343488"/>
            <a:chOff x="0" y="0"/>
            <a:chExt cx="3061506" cy="1830727"/>
          </a:xfrm>
        </p:grpSpPr>
        <p:grpSp>
          <p:nvGrpSpPr>
            <p:cNvPr id="128698427" name="Gruppieren 128698426"/>
            <p:cNvGrpSpPr/>
            <p:nvPr/>
          </p:nvGrpSpPr>
          <p:grpSpPr bwMode="auto">
            <a:xfrm>
              <a:off x="0" y="616097"/>
              <a:ext cx="3061506" cy="1214630"/>
              <a:chOff x="0" y="0"/>
              <a:chExt cx="3061506" cy="1214630"/>
            </a:xfrm>
          </p:grpSpPr>
          <p:grpSp>
            <p:nvGrpSpPr>
              <p:cNvPr id="2112327281" name="Gruppieren 2112327280"/>
              <p:cNvGrpSpPr/>
              <p:nvPr/>
            </p:nvGrpSpPr>
            <p:grpSpPr bwMode="auto">
              <a:xfrm>
                <a:off x="0" y="0"/>
                <a:ext cx="3061506" cy="1214630"/>
                <a:chOff x="0" y="0"/>
                <a:chExt cx="3061506" cy="1214630"/>
              </a:xfrm>
            </p:grpSpPr>
            <p:pic>
              <p:nvPicPr>
                <p:cNvPr id="1000173406" name="Google Shape;126;p27"/>
                <p:cNvPicPr/>
                <p:nvPr/>
              </p:nvPicPr>
              <p:blipFill>
                <a:blip r:embed="rId5">
                  <a:alphaModFix/>
                </a:blip>
                <a:srcRect t="5302" r="22500" b="36099"/>
                <a:stretch/>
              </p:blipFill>
              <p:spPr bwMode="auto">
                <a:xfrm>
                  <a:off x="0" y="19945"/>
                  <a:ext cx="2963096" cy="1194684"/>
                </a:xfrm>
                <a:prstGeom prst="rect">
                  <a:avLst/>
                </a:prstGeom>
                <a:noFill/>
                <a:ln>
                  <a:noFill/>
                </a:ln>
              </p:spPr>
            </p:pic>
            <p:grpSp>
              <p:nvGrpSpPr>
                <p:cNvPr id="1715195157" name="Google Shape;136;p27"/>
                <p:cNvGrpSpPr/>
                <p:nvPr/>
              </p:nvGrpSpPr>
              <p:grpSpPr bwMode="auto">
                <a:xfrm>
                  <a:off x="1049229" y="0"/>
                  <a:ext cx="2012277" cy="1167022"/>
                  <a:chOff x="0" y="0"/>
                  <a:chExt cx="2012277" cy="1167022"/>
                </a:xfrm>
              </p:grpSpPr>
              <p:sp>
                <p:nvSpPr>
                  <p:cNvPr id="2051729448" name="Google Shape;137;p27"/>
                  <p:cNvSpPr/>
                  <p:nvPr/>
                </p:nvSpPr>
                <p:spPr bwMode="auto">
                  <a:xfrm>
                    <a:off x="0" y="94083"/>
                    <a:ext cx="525743" cy="143384"/>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322143734" name="Google Shape;138;p27"/>
                  <p:cNvSpPr/>
                  <p:nvPr/>
                </p:nvSpPr>
                <p:spPr bwMode="auto">
                  <a:xfrm>
                    <a:off x="1074444" y="0"/>
                    <a:ext cx="382359" cy="95589"/>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1908611662" name="Google Shape;139;p27"/>
                  <p:cNvSpPr/>
                  <p:nvPr/>
                </p:nvSpPr>
                <p:spPr bwMode="auto">
                  <a:xfrm>
                    <a:off x="1725508" y="407573"/>
                    <a:ext cx="286768" cy="238974"/>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311166474" name="Google Shape;140;p27"/>
                  <p:cNvSpPr/>
                  <p:nvPr/>
                </p:nvSpPr>
                <p:spPr bwMode="auto">
                  <a:xfrm>
                    <a:off x="289027" y="942725"/>
                    <a:ext cx="525743" cy="224296"/>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grpSp>
          </p:grpSp>
          <p:sp>
            <p:nvSpPr>
              <p:cNvPr id="1817115720" name="Textfeld 1817115719"/>
              <p:cNvSpPr txBox="1"/>
              <p:nvPr/>
            </p:nvSpPr>
            <p:spPr bwMode="auto">
              <a:xfrm>
                <a:off x="2451691" y="721018"/>
                <a:ext cx="357981" cy="183240"/>
              </a:xfrm>
              <a:prstGeom prst="rect">
                <a:avLst/>
              </a:prstGeom>
              <a:solidFill>
                <a:srgbClr val="9C9C9C"/>
              </a:solidFill>
              <a:ln w="6349">
                <a:solidFill>
                  <a:schemeClr val="accent1">
                    <a:lumMod val="50196"/>
                  </a:schemeClr>
                </a:solidFill>
                <a:prstDash val="solid"/>
              </a:ln>
            </p:spPr>
            <p:txBody>
              <a:bodyPr vertOverflow="overflow" horzOverflow="overflow" vert="horz" wrap="square" lIns="91440" tIns="45720" rIns="91440" bIns="45720" numCol="1" spcCol="0" rtlCol="0" fromWordArt="0" anchor="t" anchorCtr="0" forceAA="0" compatLnSpc="0">
                <a:spAutoFit/>
              </a:bodyPr>
              <a:lstStyle/>
              <a:p>
                <a:pPr>
                  <a:defRPr/>
                </a:pPr>
                <a:r>
                  <a:rPr sz="600" b="1"/>
                  <a:t>HEC</a:t>
                </a:r>
                <a:endParaRPr sz="1000"/>
              </a:p>
            </p:txBody>
          </p:sp>
          <p:sp>
            <p:nvSpPr>
              <p:cNvPr id="255312671" name="Textfeld 255312670"/>
              <p:cNvSpPr txBox="1"/>
              <p:nvPr/>
            </p:nvSpPr>
            <p:spPr bwMode="auto">
              <a:xfrm>
                <a:off x="2650813" y="303312"/>
                <a:ext cx="352113" cy="183240"/>
              </a:xfrm>
              <a:prstGeom prst="rect">
                <a:avLst/>
              </a:prstGeom>
              <a:solidFill>
                <a:schemeClr val="accent3">
                  <a:lumMod val="75000"/>
                </a:schemeClr>
              </a:solidFill>
              <a:ln w="6349">
                <a:solidFill>
                  <a:schemeClr val="tx1"/>
                </a:solidFill>
                <a:prstDash val="solid"/>
              </a:ln>
            </p:spPr>
            <p:txBody>
              <a:bodyPr vertOverflow="overflow" horzOverflow="overflow" vert="horz" wrap="square" lIns="91440" tIns="45720" rIns="91440" bIns="45720" numCol="1" spcCol="0" rtlCol="0" fromWordArt="0" anchor="t" anchorCtr="0" forceAA="0" compatLnSpc="0">
                <a:spAutoFit/>
              </a:bodyPr>
              <a:lstStyle/>
              <a:p>
                <a:pPr>
                  <a:defRPr/>
                </a:pPr>
                <a:r>
                  <a:rPr sz="600" b="1"/>
                  <a:t>LEC</a:t>
                </a:r>
                <a:endParaRPr sz="1000"/>
              </a:p>
            </p:txBody>
          </p:sp>
        </p:grpSp>
        <p:cxnSp>
          <p:nvCxnSpPr>
            <p:cNvPr id="1588248250" name="Gerader Verbinder 1588248249"/>
            <p:cNvCxnSpPr>
              <a:cxnSpLocks/>
            </p:cNvCxnSpPr>
            <p:nvPr/>
          </p:nvCxnSpPr>
          <p:spPr bwMode="auto">
            <a:xfrm flipV="1">
              <a:off x="2496196" y="0"/>
              <a:ext cx="61035" cy="809833"/>
            </a:xfrm>
            <a:prstGeom prst="line">
              <a:avLst/>
            </a:prstGeom>
            <a:ln w="28575" cap="flat" cmpd="sng" algn="ctr">
              <a:solidFill>
                <a:srgbClr val="92D050"/>
              </a:solidFill>
              <a:prstDash val="solid"/>
              <a:tailEnd type="arrow" w="lg" len="lg"/>
            </a:ln>
          </p:spPr>
          <p:style>
            <a:lnRef idx="1">
              <a:schemeClr val="accent1">
                <a:shade val="50000"/>
              </a:schemeClr>
            </a:lnRef>
            <a:fillRef idx="0">
              <a:schemeClr val="accent1"/>
            </a:fillRef>
            <a:effectRef idx="0">
              <a:schemeClr val="accent1"/>
            </a:effectRef>
            <a:fontRef idx="minor">
              <a:schemeClr val="tx1"/>
            </a:fontRef>
          </p:style>
        </p:cxnSp>
      </p:grpSp>
      <p:sp>
        <p:nvSpPr>
          <p:cNvPr id="584094016" name="Textfeld 584094015"/>
          <p:cNvSpPr txBox="1"/>
          <p:nvPr/>
        </p:nvSpPr>
        <p:spPr bwMode="auto">
          <a:xfrm>
            <a:off x="4175024" y="4639747"/>
            <a:ext cx="739695" cy="183240"/>
          </a:xfrm>
          <a:prstGeom prst="rect">
            <a:avLst/>
          </a:prstGeom>
          <a:solidFill>
            <a:schemeClr val="accent3">
              <a:lumMod val="75000"/>
            </a:schemeClr>
          </a:solidFill>
          <a:ln w="6349">
            <a:solidFill>
              <a:schemeClr val="tx1"/>
            </a:solidFill>
            <a:prstDash val="solid"/>
          </a:ln>
        </p:spPr>
        <p:txBody>
          <a:bodyPr vertOverflow="overflow" horzOverflow="overflow" vert="horz" wrap="square" lIns="91440" tIns="45720" rIns="91440" bIns="45720" numCol="1" spcCol="0" rtlCol="0" fromWordArt="0" anchor="t" anchorCtr="0" forceAA="0" compatLnSpc="0">
            <a:spAutoFit/>
          </a:bodyPr>
          <a:lstStyle/>
          <a:p>
            <a:pPr>
              <a:defRPr/>
            </a:pPr>
            <a:r>
              <a:rPr sz="600" b="1"/>
              <a:t>MATS/LaSPEC</a:t>
            </a:r>
          </a:p>
        </p:txBody>
      </p:sp>
      <p:cxnSp>
        <p:nvCxnSpPr>
          <p:cNvPr id="2" name="Gerader Verbinder 1"/>
          <p:cNvCxnSpPr>
            <a:cxnSpLocks/>
          </p:cNvCxnSpPr>
          <p:nvPr/>
        </p:nvCxnSpPr>
        <p:spPr bwMode="auto">
          <a:xfrm flipH="1" flipV="1">
            <a:off x="2253599" y="4090052"/>
            <a:ext cx="2414394" cy="1697966"/>
          </a:xfrm>
          <a:prstGeom prst="line">
            <a:avLst/>
          </a:prstGeom>
          <a:ln w="28575" cap="flat" cmpd="sng" algn="ctr">
            <a:solidFill>
              <a:srgbClr val="92D050"/>
            </a:solidFill>
            <a:prstDash val="solid"/>
            <a:tailEnd type="arrow" w="lg" len="lg"/>
          </a:ln>
        </p:spPr>
        <p:style>
          <a:lnRef idx="1">
            <a:schemeClr val="accent1">
              <a:shade val="50000"/>
            </a:schemeClr>
          </a:lnRef>
          <a:fillRef idx="0">
            <a:schemeClr val="accent1"/>
          </a:fillRef>
          <a:effectRef idx="0">
            <a:schemeClr val="accent1"/>
          </a:effectRef>
          <a:fontRef idx="minor">
            <a:schemeClr val="tx1"/>
          </a:fontRef>
        </p:style>
      </p:cxnSp>
      <p:cxnSp>
        <p:nvCxnSpPr>
          <p:cNvPr id="1442256567" name="Gerader Verbinder 1442256566"/>
          <p:cNvCxnSpPr>
            <a:cxnSpLocks/>
          </p:cNvCxnSpPr>
          <p:nvPr/>
        </p:nvCxnSpPr>
        <p:spPr bwMode="auto">
          <a:xfrm flipV="1">
            <a:off x="4898841" y="4412811"/>
            <a:ext cx="1824989" cy="687360"/>
          </a:xfrm>
          <a:prstGeom prst="line">
            <a:avLst/>
          </a:prstGeom>
          <a:ln w="28575" cap="flat" cmpd="sng" algn="ctr">
            <a:solidFill>
              <a:srgbClr val="92D050"/>
            </a:solidFill>
            <a:prstDash val="solid"/>
            <a:tailEnd type="arrow" w="lg" len="lg"/>
          </a:ln>
        </p:spPr>
        <p:style>
          <a:lnRef idx="1">
            <a:schemeClr val="accent1">
              <a:shade val="50000"/>
            </a:schemeClr>
          </a:lnRef>
          <a:fillRef idx="0">
            <a:schemeClr val="accent1"/>
          </a:fillRef>
          <a:effectRef idx="0">
            <a:schemeClr val="accent1"/>
          </a:effectRef>
          <a:fontRef idx="minor">
            <a:schemeClr val="tx1"/>
          </a:fontRef>
        </p:style>
      </p:cxnSp>
      <p:pic>
        <p:nvPicPr>
          <p:cNvPr id="24" name="Picture 8" descr="NUSTAR-Logo"/>
          <p:cNvPicPr>
            <a:picLocks noChangeAspect="1" noChangeArrowheads="1"/>
          </p:cNvPicPr>
          <p:nvPr/>
        </p:nvPicPr>
        <p:blipFill>
          <a:blip r:embed="rId6"/>
          <a:stretch/>
        </p:blipFill>
        <p:spPr bwMode="auto">
          <a:xfrm>
            <a:off x="12001" y="116250"/>
            <a:ext cx="959999" cy="720000"/>
          </a:xfrm>
          <a:prstGeom prst="rect">
            <a:avLst/>
          </a:prstGeom>
          <a:noFill/>
          <a:ln>
            <a:noFill/>
          </a:ln>
        </p:spPr>
      </p:pic>
      <p:sp>
        <p:nvSpPr>
          <p:cNvPr id="25" name="Google Shape;125;p27"/>
          <p:cNvSpPr txBox="1"/>
          <p:nvPr/>
        </p:nvSpPr>
        <p:spPr bwMode="auto">
          <a:xfrm>
            <a:off x="1298044" y="116250"/>
            <a:ext cx="6071039" cy="700920"/>
          </a:xfrm>
          <a:prstGeom prst="rect">
            <a:avLst/>
          </a:prstGeom>
          <a:noFill/>
          <a:ln>
            <a:noFill/>
          </a:ln>
        </p:spPr>
        <p:txBody>
          <a:bodyPr spcFirstLastPara="1" wrap="square" lIns="91423" tIns="45699" rIns="91423" bIns="45699" anchor="ctr" anchorCtr="0">
            <a:noAutofit/>
          </a:bodyPr>
          <a:lstStyle/>
          <a:p>
            <a:pPr>
              <a:spcBef>
                <a:spcPts val="0"/>
              </a:spcBef>
              <a:spcAft>
                <a:spcPts val="0"/>
              </a:spcAft>
              <a:defRPr/>
            </a:pPr>
            <a:r>
              <a:rPr lang="en" sz="2800" dirty="0">
                <a:solidFill>
                  <a:schemeClr val="accent6"/>
                </a:solidFill>
                <a:latin typeface="Arial"/>
                <a:ea typeface="Arial"/>
                <a:cs typeface="Arial"/>
              </a:rPr>
              <a:t>On-site construction </a:t>
            </a:r>
            <a:r>
              <a:rPr lang="en" sz="2800" dirty="0" smtClean="0">
                <a:solidFill>
                  <a:schemeClr val="accent6"/>
                </a:solidFill>
                <a:latin typeface="Arial"/>
                <a:ea typeface="Arial"/>
                <a:cs typeface="Arial"/>
              </a:rPr>
              <a:t>update</a:t>
            </a:r>
            <a:endParaRPr sz="2800" dirty="0">
              <a:solidFill>
                <a:schemeClr val="accent6"/>
              </a:solidFill>
              <a:latin typeface="Arial"/>
              <a:ea typeface="Arial"/>
              <a:cs typeface="Arial"/>
            </a:endParaRPr>
          </a:p>
        </p:txBody>
      </p:sp>
      <p:sp>
        <p:nvSpPr>
          <p:cNvPr id="26" name="Textfeld 25"/>
          <p:cNvSpPr txBox="1"/>
          <p:nvPr/>
        </p:nvSpPr>
        <p:spPr bwMode="auto">
          <a:xfrm>
            <a:off x="323528" y="5848960"/>
            <a:ext cx="2376264" cy="369332"/>
          </a:xfrm>
          <a:prstGeom prst="rect">
            <a:avLst/>
          </a:prstGeom>
          <a:noFill/>
        </p:spPr>
        <p:txBody>
          <a:bodyPr wrap="square" rtlCol="0">
            <a:spAutoFit/>
          </a:bodyPr>
          <a:lstStyle/>
          <a:p>
            <a:r>
              <a:rPr lang="de-DE" i="1" dirty="0" smtClean="0">
                <a:solidFill>
                  <a:srgbClr val="7030A0"/>
                </a:solidFill>
                <a:latin typeface="Arial"/>
                <a:ea typeface="Arial"/>
                <a:cs typeface="Arial"/>
              </a:rPr>
              <a:t>26th </a:t>
            </a:r>
            <a:r>
              <a:rPr lang="de-DE" i="1" dirty="0">
                <a:solidFill>
                  <a:srgbClr val="7030A0"/>
                </a:solidFill>
                <a:latin typeface="Arial"/>
                <a:ea typeface="Arial"/>
                <a:cs typeface="Arial"/>
              </a:rPr>
              <a:t>April </a:t>
            </a:r>
            <a:r>
              <a:rPr lang="de-DE" i="1" dirty="0" smtClean="0">
                <a:solidFill>
                  <a:srgbClr val="7030A0"/>
                </a:solidFill>
                <a:latin typeface="Arial"/>
                <a:ea typeface="Arial"/>
                <a:cs typeface="Arial"/>
              </a:rPr>
              <a:t>2023</a:t>
            </a:r>
            <a:endParaRPr lang="de-DE" i="1" dirty="0">
              <a:solidFill>
                <a:srgbClr val="7030A0"/>
              </a:solidFill>
              <a:latin typeface="Arial"/>
              <a:ea typeface="Arial"/>
              <a:cs typeface="Arial"/>
            </a:endParaRPr>
          </a:p>
        </p:txBody>
      </p:sp>
      <p:sp>
        <p:nvSpPr>
          <p:cNvPr id="3" name="Fußzeilenplatzhalter 2"/>
          <p:cNvSpPr>
            <a:spLocks noGrp="1"/>
          </p:cNvSpPr>
          <p:nvPr>
            <p:ph type="ftr" sz="quarter" idx="3"/>
          </p:nvPr>
        </p:nvSpPr>
        <p:spPr/>
        <p:txBody>
          <a:bodyPr/>
          <a:lstStyle/>
          <a:p>
            <a:pPr>
              <a:defRPr/>
            </a:pPr>
            <a:r>
              <a:rPr lang="en-US" smtClean="0"/>
              <a:t>12th FAIR-NUSTAR RRB meeting - June 5-6, 2023</a:t>
            </a:r>
            <a:endParaRPr lang="en-US" dirty="0"/>
          </a:p>
        </p:txBody>
      </p:sp>
      <p:sp>
        <p:nvSpPr>
          <p:cNvPr id="4" name="Foliennummernplatzhalter 3"/>
          <p:cNvSpPr>
            <a:spLocks noGrp="1"/>
          </p:cNvSpPr>
          <p:nvPr>
            <p:ph type="sldNum" sz="quarter" idx="11"/>
          </p:nvPr>
        </p:nvSpPr>
        <p:spPr/>
        <p:txBody>
          <a:bodyPr/>
          <a:lstStyle/>
          <a:p>
            <a:pPr>
              <a:defRPr/>
            </a:pPr>
            <a:fld id="{4EF7D6DD-AFDD-4A3B-9316-89710568036E}" type="slidenum">
              <a:rPr lang="de-DE" smtClean="0"/>
              <a:pPr>
                <a:defRPr/>
              </a:pPr>
              <a:t>14</a:t>
            </a:fld>
            <a:endParaRPr lang="de-DE"/>
          </a:p>
        </p:txBody>
      </p:sp>
    </p:spTree>
    <p:extLst>
      <p:ext uri="{BB962C8B-B14F-4D97-AF65-F5344CB8AC3E}">
        <p14:creationId xmlns:p14="http://schemas.microsoft.com/office/powerpoint/2010/main" val="1717073057"/>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47712069" name="Google Shape;125;p27"/>
          <p:cNvSpPr txBox="1"/>
          <p:nvPr/>
        </p:nvSpPr>
        <p:spPr bwMode="auto">
          <a:xfrm>
            <a:off x="1250588" y="116250"/>
            <a:ext cx="6071039" cy="700920"/>
          </a:xfrm>
          <a:prstGeom prst="rect">
            <a:avLst/>
          </a:prstGeom>
          <a:noFill/>
          <a:ln>
            <a:noFill/>
          </a:ln>
        </p:spPr>
        <p:txBody>
          <a:bodyPr spcFirstLastPara="1" wrap="square" lIns="91423" tIns="45699" rIns="91423" bIns="45699" anchor="ctr" anchorCtr="0">
            <a:noAutofit/>
          </a:bodyPr>
          <a:lstStyle/>
          <a:p>
            <a:pPr>
              <a:spcBef>
                <a:spcPts val="0"/>
              </a:spcBef>
              <a:spcAft>
                <a:spcPts val="0"/>
              </a:spcAft>
              <a:defRPr/>
            </a:pPr>
            <a:r>
              <a:rPr lang="en" sz="2800" dirty="0">
                <a:solidFill>
                  <a:schemeClr val="accent6"/>
                </a:solidFill>
                <a:latin typeface="Arial"/>
                <a:ea typeface="Arial"/>
                <a:cs typeface="Arial"/>
              </a:rPr>
              <a:t>Status of TDRs</a:t>
            </a:r>
            <a:endParaRPr sz="2800" dirty="0">
              <a:solidFill>
                <a:schemeClr val="accent6"/>
              </a:solidFill>
              <a:latin typeface="Arial"/>
              <a:ea typeface="Arial"/>
              <a:cs typeface="Arial"/>
            </a:endParaRPr>
          </a:p>
        </p:txBody>
      </p:sp>
      <p:sp>
        <p:nvSpPr>
          <p:cNvPr id="1326398074" name="Google Shape;381;p42"/>
          <p:cNvSpPr txBox="1"/>
          <p:nvPr/>
        </p:nvSpPr>
        <p:spPr bwMode="auto">
          <a:xfrm>
            <a:off x="4634196" y="2920580"/>
            <a:ext cx="3801958" cy="3231620"/>
          </a:xfrm>
          <a:prstGeom prst="rect">
            <a:avLst/>
          </a:prstGeom>
          <a:noFill/>
          <a:ln>
            <a:noFill/>
          </a:ln>
        </p:spPr>
        <p:txBody>
          <a:bodyPr spcFirstLastPara="1" wrap="square" lIns="91423" tIns="91423" rIns="91423" bIns="91423" anchor="t" anchorCtr="0">
            <a:spAutoFit/>
          </a:bodyPr>
          <a:lstStyle/>
          <a:p>
            <a:pPr marL="457200" indent="-317499">
              <a:spcBef>
                <a:spcPts val="0"/>
              </a:spcBef>
              <a:spcAft>
                <a:spcPts val="0"/>
              </a:spcAft>
              <a:buSzPts val="1400"/>
              <a:buChar char="●"/>
              <a:defRPr/>
            </a:pPr>
            <a:r>
              <a:rPr lang="en" dirty="0"/>
              <a:t>gSPEC:</a:t>
            </a:r>
            <a:endParaRPr dirty="0"/>
          </a:p>
          <a:p>
            <a:pPr marL="914400" lvl="1" indent="-317499">
              <a:spcBef>
                <a:spcPts val="0"/>
              </a:spcBef>
              <a:spcAft>
                <a:spcPts val="0"/>
              </a:spcAft>
              <a:buClr>
                <a:srgbClr val="72BF44"/>
              </a:buClr>
              <a:buSzPts val="1400"/>
              <a:buChar char="○"/>
              <a:defRPr/>
            </a:pPr>
            <a:r>
              <a:rPr lang="en" dirty="0">
                <a:solidFill>
                  <a:srgbClr val="72BF44"/>
                </a:solidFill>
              </a:rPr>
              <a:t>Optional component</a:t>
            </a:r>
            <a:endParaRPr dirty="0">
              <a:solidFill>
                <a:srgbClr val="72BF44"/>
              </a:solidFill>
            </a:endParaRPr>
          </a:p>
          <a:p>
            <a:pPr marL="914400" lvl="1" indent="-317499">
              <a:spcBef>
                <a:spcPts val="0"/>
              </a:spcBef>
              <a:spcAft>
                <a:spcPts val="0"/>
              </a:spcAft>
              <a:buSzPts val="1400"/>
              <a:buChar char="○"/>
              <a:defRPr/>
            </a:pPr>
            <a:r>
              <a:rPr lang="en" dirty="0"/>
              <a:t>Grant request submitted</a:t>
            </a:r>
            <a:endParaRPr dirty="0"/>
          </a:p>
          <a:p>
            <a:pPr marL="457200" indent="-317499">
              <a:spcBef>
                <a:spcPts val="0"/>
              </a:spcBef>
              <a:spcAft>
                <a:spcPts val="0"/>
              </a:spcAft>
              <a:buSzPts val="1400"/>
              <a:buChar char="●"/>
              <a:defRPr/>
            </a:pPr>
            <a:r>
              <a:rPr lang="en" dirty="0"/>
              <a:t>Si tracker:</a:t>
            </a:r>
            <a:endParaRPr dirty="0"/>
          </a:p>
          <a:p>
            <a:pPr marL="914400" lvl="1" indent="-317499">
              <a:spcBef>
                <a:spcPts val="0"/>
              </a:spcBef>
              <a:spcAft>
                <a:spcPts val="0"/>
              </a:spcAft>
              <a:buClr>
                <a:srgbClr val="72BF44"/>
              </a:buClr>
              <a:buSzPts val="1400"/>
              <a:buChar char="○"/>
              <a:defRPr/>
            </a:pPr>
            <a:r>
              <a:rPr lang="en" dirty="0">
                <a:solidFill>
                  <a:srgbClr val="72BF44"/>
                </a:solidFill>
              </a:rPr>
              <a:t>Funding granted by STFC</a:t>
            </a:r>
            <a:endParaRPr dirty="0">
              <a:solidFill>
                <a:srgbClr val="72BF44"/>
              </a:solidFill>
            </a:endParaRPr>
          </a:p>
          <a:p>
            <a:pPr marL="914400" lvl="1" indent="-317499">
              <a:spcBef>
                <a:spcPts val="0"/>
              </a:spcBef>
              <a:spcAft>
                <a:spcPts val="0"/>
              </a:spcAft>
              <a:buSzPts val="1400"/>
              <a:buChar char="○"/>
              <a:defRPr/>
            </a:pPr>
            <a:r>
              <a:rPr lang="en" dirty="0"/>
              <a:t>Re-design complete</a:t>
            </a:r>
            <a:endParaRPr dirty="0"/>
          </a:p>
          <a:p>
            <a:pPr marL="914400" lvl="1" indent="-317499">
              <a:spcBef>
                <a:spcPts val="0"/>
              </a:spcBef>
              <a:spcAft>
                <a:spcPts val="0"/>
              </a:spcAft>
              <a:buSzPts val="1400"/>
              <a:buChar char="○"/>
              <a:defRPr/>
            </a:pPr>
            <a:r>
              <a:rPr lang="en" dirty="0"/>
              <a:t>TDR expected this year</a:t>
            </a:r>
            <a:endParaRPr dirty="0"/>
          </a:p>
          <a:p>
            <a:pPr marL="457200" indent="-317499">
              <a:spcBef>
                <a:spcPts val="0"/>
              </a:spcBef>
              <a:spcAft>
                <a:spcPts val="0"/>
              </a:spcAft>
              <a:buSzPts val="1400"/>
              <a:buChar char="●"/>
              <a:defRPr/>
            </a:pPr>
            <a:r>
              <a:rPr lang="en" dirty="0"/>
              <a:t>Ice-target and tensor force detection:</a:t>
            </a:r>
            <a:endParaRPr dirty="0"/>
          </a:p>
          <a:p>
            <a:pPr marL="914400" lvl="1" indent="-317499">
              <a:spcBef>
                <a:spcPts val="0"/>
              </a:spcBef>
              <a:spcAft>
                <a:spcPts val="0"/>
              </a:spcAft>
              <a:buClr>
                <a:srgbClr val="72BF44"/>
              </a:buClr>
              <a:buSzPts val="1400"/>
              <a:buChar char="○"/>
              <a:defRPr/>
            </a:pPr>
            <a:r>
              <a:rPr lang="en" dirty="0">
                <a:solidFill>
                  <a:srgbClr val="72BF44"/>
                </a:solidFill>
              </a:rPr>
              <a:t>Funding available</a:t>
            </a:r>
            <a:endParaRPr dirty="0">
              <a:solidFill>
                <a:srgbClr val="72BF44"/>
              </a:solidFill>
            </a:endParaRPr>
          </a:p>
          <a:p>
            <a:pPr marL="914400" lvl="1" indent="-317499">
              <a:spcBef>
                <a:spcPts val="0"/>
              </a:spcBef>
              <a:spcAft>
                <a:spcPts val="0"/>
              </a:spcAft>
              <a:buSzPts val="1400"/>
              <a:buChar char="○"/>
              <a:defRPr/>
            </a:pPr>
            <a:r>
              <a:rPr lang="en" dirty="0"/>
              <a:t>TDR expected this year</a:t>
            </a:r>
            <a:endParaRPr dirty="0"/>
          </a:p>
        </p:txBody>
      </p:sp>
      <p:sp>
        <p:nvSpPr>
          <p:cNvPr id="352426960" name="Google Shape;382;p42"/>
          <p:cNvSpPr txBox="1"/>
          <p:nvPr/>
        </p:nvSpPr>
        <p:spPr bwMode="auto">
          <a:xfrm>
            <a:off x="4686675" y="2558096"/>
            <a:ext cx="3724605" cy="427045"/>
          </a:xfrm>
          <a:prstGeom prst="rect">
            <a:avLst/>
          </a:prstGeom>
          <a:noFill/>
          <a:ln>
            <a:noFill/>
          </a:ln>
        </p:spPr>
        <p:txBody>
          <a:bodyPr spcFirstLastPara="1" wrap="square" lIns="91423" tIns="91423" rIns="91423" bIns="91423" anchor="t" anchorCtr="0">
            <a:spAutoFit/>
          </a:bodyPr>
          <a:lstStyle/>
          <a:p>
            <a:pPr>
              <a:spcBef>
                <a:spcPts val="0"/>
              </a:spcBef>
              <a:spcAft>
                <a:spcPts val="0"/>
              </a:spcAft>
              <a:defRPr/>
            </a:pPr>
            <a:r>
              <a:rPr lang="en" sz="1600" b="1"/>
              <a:t>Expected TDRs:</a:t>
            </a:r>
            <a:endParaRPr sz="1600" b="1"/>
          </a:p>
        </p:txBody>
      </p:sp>
      <p:sp>
        <p:nvSpPr>
          <p:cNvPr id="718291513" name="Foliennummernplatzhalter 2"/>
          <p:cNvSpPr>
            <a:spLocks noGrp="1"/>
          </p:cNvSpPr>
          <p:nvPr/>
        </p:nvSpPr>
        <p:spPr bwMode="auto">
          <a:xfrm>
            <a:off x="6686229" y="7593447"/>
            <a:ext cx="728661" cy="250824"/>
          </a:xfrm>
        </p:spPr>
        <p:txBody>
          <a:bodyPr spcFirstLastPara="1" wrap="square" lIns="91423" tIns="45699" rIns="91423" bIns="45699" anchor="ctr" anchorCtr="0">
            <a:noAutofit/>
          </a:bodyPr>
          <a:lstStyle>
            <a:defPPr marR="0" lvl="0" algn="l">
              <a:lnSpc>
                <a:spcPct val="100000"/>
              </a:lnSpc>
              <a:spcBef>
                <a:spcPts val="0"/>
              </a:spcBef>
              <a:spcAft>
                <a:spcPts val="0"/>
              </a:spcAft>
            </a:defPPr>
            <a:lvl1pPr marL="0" marR="0" lvl="0"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1pPr>
            <a:lvl2pPr marL="0" marR="0" lvl="1"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2pPr>
            <a:lvl3pPr marL="0" marR="0" lvl="2"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3pPr>
            <a:lvl4pPr marL="0" marR="0" lvl="3"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4pPr>
            <a:lvl5pPr marL="0" marR="0" lvl="4"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5pPr>
            <a:lvl6pPr marL="0" marR="0" lvl="5"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6pPr>
            <a:lvl7pPr marL="0" marR="0" lvl="6"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7pPr>
            <a:lvl8pPr marL="0" marR="0" lvl="7"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8pPr>
            <a:lvl9pPr marL="0" marR="0" lvl="8"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9pPr>
          </a:lstStyle>
          <a:p>
            <a:pPr>
              <a:defRPr/>
            </a:pPr>
            <a:fld id="{74B264C0-3005-E46C-6E59-F01199ECE3E9}" type="slidenum">
              <a:rPr lang="de-DE"/>
              <a:t>15</a:t>
            </a:fld>
            <a:endParaRPr lang="de-DE"/>
          </a:p>
        </p:txBody>
      </p:sp>
      <p:graphicFrame>
        <p:nvGraphicFramePr>
          <p:cNvPr id="615350747" name="Tabelle 411"/>
          <p:cNvGraphicFramePr>
            <a:graphicFrameLocks/>
          </p:cNvGraphicFramePr>
          <p:nvPr>
            <p:extLst>
              <p:ext uri="{D42A27DB-BD31-4B8C-83A1-F6EECF244321}">
                <p14:modId xmlns:p14="http://schemas.microsoft.com/office/powerpoint/2010/main" val="4072070678"/>
              </p:ext>
            </p:extLst>
          </p:nvPr>
        </p:nvGraphicFramePr>
        <p:xfrm>
          <a:off x="5782423" y="1442358"/>
          <a:ext cx="1621815" cy="848256"/>
        </p:xfrm>
        <a:graphic>
          <a:graphicData uri="http://schemas.openxmlformats.org/drawingml/2006/table">
            <a:tbl>
              <a:tblPr/>
              <a:tblGrid>
                <a:gridCol w="349625">
                  <a:extLst>
                    <a:ext uri="{9D8B030D-6E8A-4147-A177-3AD203B41FA5}">
                      <a16:colId xmlns:a16="http://schemas.microsoft.com/office/drawing/2014/main" val="20000"/>
                    </a:ext>
                  </a:extLst>
                </a:gridCol>
                <a:gridCol w="1272190">
                  <a:extLst>
                    <a:ext uri="{9D8B030D-6E8A-4147-A177-3AD203B41FA5}">
                      <a16:colId xmlns:a16="http://schemas.microsoft.com/office/drawing/2014/main" val="20001"/>
                    </a:ext>
                  </a:extLst>
                </a:gridCol>
              </a:tblGrid>
              <a:tr h="214619">
                <a:tc>
                  <a:txBody>
                    <a:bodyPr/>
                    <a:lstStyle/>
                    <a:p>
                      <a:pPr algn="ctr">
                        <a:defRPr/>
                      </a:pPr>
                      <a:r>
                        <a:rPr lang="de-DE" sz="1200" b="1" i="0" u="none" strike="noStrike">
                          <a:solidFill>
                            <a:schemeClr val="tx1"/>
                          </a:solidFill>
                          <a:latin typeface="Arial"/>
                        </a:rPr>
                        <a:t>27</a:t>
                      </a:r>
                    </a:p>
                  </a:txBody>
                  <a:tcPr marL="0" marR="9524" marT="9524" marB="0" anchor="ctr">
                    <a:lnL w="6349" algn="ctr">
                      <a:solidFill>
                        <a:srgbClr val="000000"/>
                      </a:solidFill>
                    </a:lnL>
                    <a:lnR w="6349" algn="ctr">
                      <a:solidFill>
                        <a:srgbClr val="000000"/>
                      </a:solidFill>
                    </a:lnR>
                    <a:lnT w="6349" algn="ctr">
                      <a:solidFill>
                        <a:srgbClr val="000000"/>
                      </a:solidFill>
                    </a:lnT>
                    <a:lnB w="6349" algn="ctr">
                      <a:solidFill>
                        <a:srgbClr val="000000"/>
                      </a:solidFill>
                    </a:lnB>
                    <a:solidFill>
                      <a:srgbClr val="92D050"/>
                    </a:solidFill>
                  </a:tcPr>
                </a:tc>
                <a:tc>
                  <a:txBody>
                    <a:bodyPr/>
                    <a:lstStyle/>
                    <a:p>
                      <a:pPr algn="ctr">
                        <a:defRPr/>
                      </a:pPr>
                      <a:r>
                        <a:rPr lang="de-DE" sz="1200" b="0" i="0" u="none" strike="noStrike" dirty="0" err="1">
                          <a:solidFill>
                            <a:srgbClr val="000000"/>
                          </a:solidFill>
                          <a:latin typeface="Arial"/>
                        </a:rPr>
                        <a:t>approved</a:t>
                      </a:r>
                      <a:endParaRPr lang="de-DE" sz="1200" b="0" i="0" u="none" strike="noStrike" dirty="0">
                        <a:solidFill>
                          <a:srgbClr val="000000"/>
                        </a:solidFill>
                        <a:latin typeface="Arial"/>
                      </a:endParaRPr>
                    </a:p>
                  </a:txBody>
                  <a:tcPr marL="9524" marR="9524" marT="9524" marB="0" anchor="ctr">
                    <a:lnL w="6349" algn="ctr">
                      <a:solidFill>
                        <a:srgbClr val="000000"/>
                      </a:solidFill>
                    </a:lnL>
                    <a:lnR w="6349" algn="ctr">
                      <a:solidFill>
                        <a:srgbClr val="000000"/>
                      </a:solidFill>
                    </a:lnR>
                    <a:lnT w="6349" algn="ctr">
                      <a:solidFill>
                        <a:srgbClr val="000000"/>
                      </a:solidFill>
                    </a:lnT>
                    <a:lnB w="6349" algn="ctr">
                      <a:solidFill>
                        <a:srgbClr val="000000"/>
                      </a:solidFill>
                    </a:lnB>
                  </a:tcPr>
                </a:tc>
                <a:extLst>
                  <a:ext uri="{0D108BD9-81ED-4DB2-BD59-A6C34878D82A}">
                    <a16:rowId xmlns:a16="http://schemas.microsoft.com/office/drawing/2014/main" val="10000"/>
                  </a:ext>
                </a:extLst>
              </a:tr>
              <a:tr h="214619">
                <a:tc>
                  <a:txBody>
                    <a:bodyPr/>
                    <a:lstStyle/>
                    <a:p>
                      <a:pPr algn="ctr">
                        <a:defRPr/>
                      </a:pPr>
                      <a:r>
                        <a:rPr lang="de-DE" sz="1200" b="1" i="0" u="none" strike="noStrike">
                          <a:solidFill>
                            <a:schemeClr val="tx1"/>
                          </a:solidFill>
                          <a:latin typeface="Arial"/>
                        </a:rPr>
                        <a:t>0</a:t>
                      </a:r>
                    </a:p>
                  </a:txBody>
                  <a:tcPr marL="0" marR="9524" marT="9524" marB="0" anchor="ctr">
                    <a:lnL w="6349" algn="ctr">
                      <a:solidFill>
                        <a:srgbClr val="000000"/>
                      </a:solidFill>
                    </a:lnL>
                    <a:lnR w="6349" algn="ctr">
                      <a:solidFill>
                        <a:srgbClr val="000000"/>
                      </a:solidFill>
                    </a:lnR>
                    <a:lnT w="6349" algn="ctr">
                      <a:solidFill>
                        <a:srgbClr val="000000"/>
                      </a:solidFill>
                    </a:lnT>
                    <a:lnB w="6349" algn="ctr">
                      <a:solidFill>
                        <a:srgbClr val="000000"/>
                      </a:solidFill>
                    </a:lnB>
                    <a:solidFill>
                      <a:srgbClr val="FFFF00"/>
                    </a:solidFill>
                  </a:tcPr>
                </a:tc>
                <a:tc>
                  <a:txBody>
                    <a:bodyPr/>
                    <a:lstStyle/>
                    <a:p>
                      <a:pPr algn="ctr">
                        <a:defRPr/>
                      </a:pPr>
                      <a:r>
                        <a:rPr lang="de-DE" sz="1200" b="0" i="0" u="none" strike="noStrike">
                          <a:solidFill>
                            <a:srgbClr val="000000"/>
                          </a:solidFill>
                          <a:latin typeface="Arial"/>
                        </a:rPr>
                        <a:t>submitted</a:t>
                      </a:r>
                      <a:endParaRPr sz="1100"/>
                    </a:p>
                  </a:txBody>
                  <a:tcPr marL="9524" marR="9524" marT="9524" marB="0" anchor="ctr">
                    <a:lnL w="6349" algn="ctr">
                      <a:solidFill>
                        <a:srgbClr val="000000"/>
                      </a:solidFill>
                    </a:lnL>
                    <a:lnR w="6349" algn="ctr">
                      <a:solidFill>
                        <a:srgbClr val="000000"/>
                      </a:solidFill>
                    </a:lnR>
                    <a:lnT w="6349" algn="ctr">
                      <a:solidFill>
                        <a:srgbClr val="000000"/>
                      </a:solidFill>
                    </a:lnT>
                    <a:lnB w="6349" algn="ctr">
                      <a:solidFill>
                        <a:srgbClr val="000000"/>
                      </a:solidFill>
                    </a:lnB>
                  </a:tcPr>
                </a:tc>
                <a:extLst>
                  <a:ext uri="{0D108BD9-81ED-4DB2-BD59-A6C34878D82A}">
                    <a16:rowId xmlns:a16="http://schemas.microsoft.com/office/drawing/2014/main" val="10001"/>
                  </a:ext>
                </a:extLst>
              </a:tr>
              <a:tr h="214619">
                <a:tc>
                  <a:txBody>
                    <a:bodyPr/>
                    <a:lstStyle/>
                    <a:p>
                      <a:pPr algn="ctr">
                        <a:defRPr/>
                      </a:pPr>
                      <a:r>
                        <a:rPr lang="de-DE" sz="1200" b="1" i="0" u="none" strike="noStrike">
                          <a:solidFill>
                            <a:schemeClr val="tx1"/>
                          </a:solidFill>
                          <a:latin typeface="Arial"/>
                        </a:rPr>
                        <a:t>3</a:t>
                      </a:r>
                    </a:p>
                  </a:txBody>
                  <a:tcPr marL="0" marR="9524" marT="9524" marB="0" anchor="ctr">
                    <a:lnL w="6349" algn="ctr">
                      <a:solidFill>
                        <a:srgbClr val="000000"/>
                      </a:solidFill>
                    </a:lnL>
                    <a:lnR w="6349" algn="ctr">
                      <a:solidFill>
                        <a:srgbClr val="000000"/>
                      </a:solidFill>
                    </a:lnR>
                    <a:lnT w="6349" algn="ctr">
                      <a:solidFill>
                        <a:srgbClr val="000000"/>
                      </a:solidFill>
                    </a:lnT>
                    <a:lnB w="6349" algn="ctr">
                      <a:solidFill>
                        <a:srgbClr val="000000"/>
                      </a:solidFill>
                    </a:lnB>
                    <a:solidFill>
                      <a:srgbClr val="FFC000"/>
                    </a:solidFill>
                  </a:tcPr>
                </a:tc>
                <a:tc>
                  <a:txBody>
                    <a:bodyPr/>
                    <a:lstStyle/>
                    <a:p>
                      <a:pPr algn="ctr">
                        <a:defRPr/>
                      </a:pPr>
                      <a:r>
                        <a:rPr lang="en-GB" sz="1200" b="0" i="0" u="none" strike="noStrike">
                          <a:solidFill>
                            <a:srgbClr val="000000"/>
                          </a:solidFill>
                          <a:latin typeface="Arial"/>
                        </a:rPr>
                        <a:t>expected</a:t>
                      </a:r>
                      <a:endParaRPr lang="de-DE" sz="1200" b="0" i="0" u="none" strike="noStrike">
                        <a:solidFill>
                          <a:srgbClr val="000000"/>
                        </a:solidFill>
                        <a:latin typeface="Arial"/>
                      </a:endParaRPr>
                    </a:p>
                  </a:txBody>
                  <a:tcPr marL="9524" marR="9524" marT="9524" marB="0" anchor="ctr">
                    <a:lnL w="6349" algn="ctr">
                      <a:solidFill>
                        <a:srgbClr val="000000"/>
                      </a:solidFill>
                    </a:lnL>
                    <a:lnR w="6349" algn="ctr">
                      <a:solidFill>
                        <a:srgbClr val="000000"/>
                      </a:solidFill>
                    </a:lnR>
                    <a:lnT w="6349" algn="ctr">
                      <a:solidFill>
                        <a:srgbClr val="000000"/>
                      </a:solidFill>
                    </a:lnT>
                    <a:lnB w="6349" algn="ctr">
                      <a:solidFill>
                        <a:srgbClr val="000000"/>
                      </a:solidFill>
                    </a:lnB>
                  </a:tcPr>
                </a:tc>
                <a:extLst>
                  <a:ext uri="{0D108BD9-81ED-4DB2-BD59-A6C34878D82A}">
                    <a16:rowId xmlns:a16="http://schemas.microsoft.com/office/drawing/2014/main" val="10002"/>
                  </a:ext>
                </a:extLst>
              </a:tr>
              <a:tr h="204399">
                <a:tc>
                  <a:txBody>
                    <a:bodyPr/>
                    <a:lstStyle/>
                    <a:p>
                      <a:pPr algn="ctr">
                        <a:defRPr/>
                      </a:pPr>
                      <a:r>
                        <a:rPr lang="de-DE" sz="1200" b="1" i="0" u="none" strike="noStrike">
                          <a:solidFill>
                            <a:schemeClr val="tx1"/>
                          </a:solidFill>
                          <a:latin typeface="Arial"/>
                        </a:rPr>
                        <a:t>7</a:t>
                      </a:r>
                    </a:p>
                  </a:txBody>
                  <a:tcPr marL="0" marR="9524" marT="9524" marB="0" anchor="ctr">
                    <a:lnL w="6349" algn="ctr">
                      <a:solidFill>
                        <a:srgbClr val="000000"/>
                      </a:solidFill>
                    </a:lnL>
                    <a:lnR w="6349" algn="ctr">
                      <a:solidFill>
                        <a:srgbClr val="000000"/>
                      </a:solidFill>
                    </a:lnR>
                    <a:lnT w="6349" algn="ctr">
                      <a:solidFill>
                        <a:srgbClr val="000000"/>
                      </a:solidFill>
                    </a:lnT>
                    <a:lnB w="6349" algn="ctr">
                      <a:solidFill>
                        <a:srgbClr val="000000"/>
                      </a:solidFill>
                    </a:lnB>
                    <a:solidFill>
                      <a:srgbClr val="D9D9D9"/>
                    </a:solidFill>
                  </a:tcPr>
                </a:tc>
                <a:tc>
                  <a:txBody>
                    <a:bodyPr/>
                    <a:lstStyle/>
                    <a:p>
                      <a:pPr algn="ctr">
                        <a:defRPr/>
                      </a:pPr>
                      <a:r>
                        <a:rPr lang="en-US" sz="1200" b="0" i="0" u="none" strike="noStrike" dirty="0">
                          <a:solidFill>
                            <a:srgbClr val="000000"/>
                          </a:solidFill>
                          <a:latin typeface="Arial"/>
                        </a:rPr>
                        <a:t>beyond “Day one”</a:t>
                      </a:r>
                    </a:p>
                  </a:txBody>
                  <a:tcPr marL="9524" marR="9524" marT="9524" marB="0" anchor="ctr">
                    <a:lnL w="6349" algn="ctr">
                      <a:solidFill>
                        <a:srgbClr val="000000"/>
                      </a:solidFill>
                    </a:lnL>
                    <a:lnR w="6349" algn="ctr">
                      <a:solidFill>
                        <a:srgbClr val="000000"/>
                      </a:solidFill>
                    </a:lnR>
                    <a:lnT w="6349" algn="ctr">
                      <a:solidFill>
                        <a:srgbClr val="000000"/>
                      </a:solidFill>
                    </a:lnT>
                    <a:lnB w="6349" algn="ctr">
                      <a:solidFill>
                        <a:srgbClr val="000000"/>
                      </a:solidFill>
                    </a:lnB>
                  </a:tcPr>
                </a:tc>
                <a:extLst>
                  <a:ext uri="{0D108BD9-81ED-4DB2-BD59-A6C34878D82A}">
                    <a16:rowId xmlns:a16="http://schemas.microsoft.com/office/drawing/2014/main" val="10003"/>
                  </a:ext>
                </a:extLst>
              </a:tr>
            </a:tbl>
          </a:graphicData>
        </a:graphic>
      </p:graphicFrame>
      <p:sp>
        <p:nvSpPr>
          <p:cNvPr id="610179809" name="Textfeld 3"/>
          <p:cNvSpPr txBox="1"/>
          <p:nvPr/>
        </p:nvSpPr>
        <p:spPr bwMode="auto">
          <a:xfrm>
            <a:off x="461961" y="5571546"/>
            <a:ext cx="1970662" cy="274356"/>
          </a:xfrm>
          <a:prstGeom prst="rect">
            <a:avLst/>
          </a:prstGeom>
          <a:noFill/>
        </p:spPr>
        <p:txBody>
          <a:bodyPr wrap="none" rtlCol="0">
            <a:spAutoFit/>
          </a:bodyPr>
          <a:lstStyle/>
          <a:p>
            <a:pPr>
              <a:defRPr/>
            </a:pPr>
            <a:r>
              <a:rPr lang="de-DE" sz="1200"/>
              <a:t>*funding available/secured</a:t>
            </a:r>
          </a:p>
        </p:txBody>
      </p:sp>
      <p:grpSp>
        <p:nvGrpSpPr>
          <p:cNvPr id="184447334" name="Gruppieren 184447333"/>
          <p:cNvGrpSpPr/>
          <p:nvPr/>
        </p:nvGrpSpPr>
        <p:grpSpPr bwMode="auto">
          <a:xfrm>
            <a:off x="528521" y="1860977"/>
            <a:ext cx="3831652" cy="3931861"/>
            <a:chOff x="0" y="0"/>
            <a:chExt cx="3831652" cy="3931861"/>
          </a:xfrm>
        </p:grpSpPr>
        <p:pic>
          <p:nvPicPr>
            <p:cNvPr id="119769101" name="Google Shape;380;p42"/>
            <p:cNvPicPr/>
            <p:nvPr/>
          </p:nvPicPr>
          <p:blipFill>
            <a:blip r:embed="rId2">
              <a:alphaModFix/>
            </a:blip>
            <a:stretch/>
          </p:blipFill>
          <p:spPr bwMode="auto">
            <a:xfrm>
              <a:off x="0" y="0"/>
              <a:ext cx="2822823" cy="3774898"/>
            </a:xfrm>
            <a:prstGeom prst="rect">
              <a:avLst/>
            </a:prstGeom>
            <a:noFill/>
            <a:ln>
              <a:noFill/>
            </a:ln>
          </p:spPr>
        </p:pic>
        <p:sp>
          <p:nvSpPr>
            <p:cNvPr id="1340524730" name="Textfeld 4"/>
            <p:cNvSpPr txBox="1"/>
            <p:nvPr/>
          </p:nvSpPr>
          <p:spPr bwMode="auto">
            <a:xfrm>
              <a:off x="3059848" y="242251"/>
              <a:ext cx="687922" cy="259115"/>
            </a:xfrm>
            <a:prstGeom prst="rect">
              <a:avLst/>
            </a:prstGeom>
            <a:noFill/>
          </p:spPr>
          <p:txBody>
            <a:bodyPr wrap="none" rtlCol="0">
              <a:spAutoFit/>
            </a:bodyPr>
            <a:lstStyle/>
            <a:p>
              <a:pPr>
                <a:defRPr/>
              </a:pPr>
              <a:r>
                <a:rPr lang="de-DE" sz="1100"/>
                <a:t>11/2025</a:t>
              </a:r>
            </a:p>
          </p:txBody>
        </p:sp>
        <p:sp>
          <p:nvSpPr>
            <p:cNvPr id="1399890671" name="Textfeld 7"/>
            <p:cNvSpPr txBox="1"/>
            <p:nvPr/>
          </p:nvSpPr>
          <p:spPr bwMode="auto">
            <a:xfrm>
              <a:off x="3069665" y="599711"/>
              <a:ext cx="687922" cy="259115"/>
            </a:xfrm>
            <a:prstGeom prst="rect">
              <a:avLst/>
            </a:prstGeom>
            <a:noFill/>
          </p:spPr>
          <p:txBody>
            <a:bodyPr wrap="none" rtlCol="0">
              <a:spAutoFit/>
            </a:bodyPr>
            <a:lstStyle/>
            <a:p>
              <a:pPr>
                <a:defRPr/>
              </a:pPr>
              <a:r>
                <a:rPr lang="de-DE" sz="1100"/>
                <a:t>11/2025</a:t>
              </a:r>
            </a:p>
          </p:txBody>
        </p:sp>
        <p:sp>
          <p:nvSpPr>
            <p:cNvPr id="272999233" name="Textfeld 8"/>
            <p:cNvSpPr txBox="1"/>
            <p:nvPr/>
          </p:nvSpPr>
          <p:spPr bwMode="auto">
            <a:xfrm>
              <a:off x="3069665" y="1518528"/>
              <a:ext cx="687922" cy="259115"/>
            </a:xfrm>
            <a:prstGeom prst="rect">
              <a:avLst/>
            </a:prstGeom>
            <a:noFill/>
          </p:spPr>
          <p:txBody>
            <a:bodyPr wrap="none" rtlCol="0">
              <a:spAutoFit/>
            </a:bodyPr>
            <a:lstStyle/>
            <a:p>
              <a:pPr>
                <a:defRPr/>
              </a:pPr>
              <a:r>
                <a:rPr lang="de-DE" sz="1100" b="1">
                  <a:solidFill>
                    <a:srgbClr val="0070C0"/>
                  </a:solidFill>
                </a:rPr>
                <a:t>11/2023</a:t>
              </a:r>
            </a:p>
          </p:txBody>
        </p:sp>
        <p:sp>
          <p:nvSpPr>
            <p:cNvPr id="1062712781" name="Textfeld 9"/>
            <p:cNvSpPr txBox="1"/>
            <p:nvPr/>
          </p:nvSpPr>
          <p:spPr bwMode="auto">
            <a:xfrm>
              <a:off x="3069665" y="2124336"/>
              <a:ext cx="742287" cy="259115"/>
            </a:xfrm>
            <a:prstGeom prst="rect">
              <a:avLst/>
            </a:prstGeom>
            <a:noFill/>
          </p:spPr>
          <p:txBody>
            <a:bodyPr wrap="none" rtlCol="0">
              <a:spAutoFit/>
            </a:bodyPr>
            <a:lstStyle/>
            <a:p>
              <a:pPr>
                <a:defRPr/>
              </a:pPr>
              <a:r>
                <a:rPr lang="de-DE" sz="1100" b="1">
                  <a:solidFill>
                    <a:srgbClr val="0070C0"/>
                  </a:solidFill>
                </a:rPr>
                <a:t>06/2023*</a:t>
              </a:r>
            </a:p>
          </p:txBody>
        </p:sp>
        <p:sp>
          <p:nvSpPr>
            <p:cNvPr id="976061610" name="Textfeld 10"/>
            <p:cNvSpPr txBox="1"/>
            <p:nvPr/>
          </p:nvSpPr>
          <p:spPr bwMode="auto">
            <a:xfrm>
              <a:off x="3069665" y="2489286"/>
              <a:ext cx="687922" cy="259115"/>
            </a:xfrm>
            <a:prstGeom prst="rect">
              <a:avLst/>
            </a:prstGeom>
            <a:noFill/>
          </p:spPr>
          <p:txBody>
            <a:bodyPr wrap="none" rtlCol="0">
              <a:spAutoFit/>
            </a:bodyPr>
            <a:lstStyle/>
            <a:p>
              <a:pPr>
                <a:defRPr/>
              </a:pPr>
              <a:r>
                <a:rPr lang="de-DE" sz="1100"/>
                <a:t>07/2024</a:t>
              </a:r>
            </a:p>
          </p:txBody>
        </p:sp>
        <p:sp>
          <p:nvSpPr>
            <p:cNvPr id="1418315462" name="Textfeld 11"/>
            <p:cNvSpPr txBox="1"/>
            <p:nvPr/>
          </p:nvSpPr>
          <p:spPr bwMode="auto">
            <a:xfrm>
              <a:off x="3069665" y="2987958"/>
              <a:ext cx="687922" cy="259115"/>
            </a:xfrm>
            <a:prstGeom prst="rect">
              <a:avLst/>
            </a:prstGeom>
            <a:noFill/>
          </p:spPr>
          <p:txBody>
            <a:bodyPr wrap="none" rtlCol="0">
              <a:spAutoFit/>
            </a:bodyPr>
            <a:lstStyle/>
            <a:p>
              <a:pPr>
                <a:defRPr/>
              </a:pPr>
              <a:r>
                <a:rPr lang="de-DE" sz="1100"/>
                <a:t>11/2025</a:t>
              </a:r>
            </a:p>
          </p:txBody>
        </p:sp>
        <p:sp>
          <p:nvSpPr>
            <p:cNvPr id="1079295750" name="Textfeld 12"/>
            <p:cNvSpPr txBox="1"/>
            <p:nvPr/>
          </p:nvSpPr>
          <p:spPr bwMode="auto">
            <a:xfrm>
              <a:off x="3096847" y="3206505"/>
              <a:ext cx="687922" cy="259115"/>
            </a:xfrm>
            <a:prstGeom prst="rect">
              <a:avLst/>
            </a:prstGeom>
            <a:noFill/>
          </p:spPr>
          <p:txBody>
            <a:bodyPr wrap="none" rtlCol="0">
              <a:spAutoFit/>
            </a:bodyPr>
            <a:lstStyle/>
            <a:p>
              <a:pPr>
                <a:defRPr/>
              </a:pPr>
              <a:r>
                <a:rPr lang="de-DE" sz="1100"/>
                <a:t>07/2024</a:t>
              </a:r>
            </a:p>
          </p:txBody>
        </p:sp>
        <p:sp>
          <p:nvSpPr>
            <p:cNvPr id="1185752105" name="Textfeld 13"/>
            <p:cNvSpPr txBox="1"/>
            <p:nvPr/>
          </p:nvSpPr>
          <p:spPr bwMode="auto">
            <a:xfrm>
              <a:off x="3089364" y="3531641"/>
              <a:ext cx="687922" cy="259115"/>
            </a:xfrm>
            <a:prstGeom prst="rect">
              <a:avLst/>
            </a:prstGeom>
            <a:noFill/>
          </p:spPr>
          <p:txBody>
            <a:bodyPr wrap="none" rtlCol="0">
              <a:spAutoFit/>
            </a:bodyPr>
            <a:lstStyle/>
            <a:p>
              <a:pPr>
                <a:defRPr/>
              </a:pPr>
              <a:r>
                <a:rPr lang="de-DE" sz="1100"/>
                <a:t>07/2025</a:t>
              </a:r>
            </a:p>
          </p:txBody>
        </p:sp>
        <p:cxnSp>
          <p:nvCxnSpPr>
            <p:cNvPr id="600143043" name="Gerader Verbinder 6"/>
            <p:cNvCxnSpPr>
              <a:cxnSpLocks/>
            </p:cNvCxnSpPr>
            <p:nvPr/>
          </p:nvCxnSpPr>
          <p:spPr bwMode="auto">
            <a:xfrm flipV="1">
              <a:off x="2847639" y="413006"/>
              <a:ext cx="294640" cy="137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011792" name="Gerader Verbinder 16"/>
            <p:cNvCxnSpPr>
              <a:cxnSpLocks/>
            </p:cNvCxnSpPr>
            <p:nvPr/>
          </p:nvCxnSpPr>
          <p:spPr bwMode="auto">
            <a:xfrm>
              <a:off x="2848023" y="685390"/>
              <a:ext cx="299548" cy="564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9367958" name="Textfeld 18"/>
            <p:cNvSpPr txBox="1"/>
            <p:nvPr/>
          </p:nvSpPr>
          <p:spPr bwMode="auto">
            <a:xfrm>
              <a:off x="3089364" y="3364713"/>
              <a:ext cx="742287" cy="259115"/>
            </a:xfrm>
            <a:prstGeom prst="rect">
              <a:avLst/>
            </a:prstGeom>
            <a:noFill/>
          </p:spPr>
          <p:txBody>
            <a:bodyPr wrap="none" rtlCol="0">
              <a:spAutoFit/>
            </a:bodyPr>
            <a:lstStyle/>
            <a:p>
              <a:pPr>
                <a:defRPr/>
              </a:pPr>
              <a:r>
                <a:rPr lang="de-DE" sz="1100" b="1">
                  <a:solidFill>
                    <a:srgbClr val="0070C0"/>
                  </a:solidFill>
                </a:rPr>
                <a:t>06/2023*</a:t>
              </a:r>
            </a:p>
          </p:txBody>
        </p:sp>
        <p:sp>
          <p:nvSpPr>
            <p:cNvPr id="727508075" name="Textfeld 19"/>
            <p:cNvSpPr txBox="1"/>
            <p:nvPr/>
          </p:nvSpPr>
          <p:spPr bwMode="auto">
            <a:xfrm>
              <a:off x="3090088" y="3672745"/>
              <a:ext cx="687922" cy="259115"/>
            </a:xfrm>
            <a:prstGeom prst="rect">
              <a:avLst/>
            </a:prstGeom>
            <a:noFill/>
          </p:spPr>
          <p:txBody>
            <a:bodyPr wrap="none" rtlCol="0">
              <a:spAutoFit/>
            </a:bodyPr>
            <a:lstStyle/>
            <a:p>
              <a:pPr>
                <a:defRPr/>
              </a:pPr>
              <a:r>
                <a:rPr lang="de-DE" sz="1100"/>
                <a:t>07/2024</a:t>
              </a:r>
            </a:p>
          </p:txBody>
        </p:sp>
        <p:cxnSp>
          <p:nvCxnSpPr>
            <p:cNvPr id="154220072" name="Gerader Verbinder 20"/>
            <p:cNvCxnSpPr>
              <a:cxnSpLocks/>
            </p:cNvCxnSpPr>
            <p:nvPr/>
          </p:nvCxnSpPr>
          <p:spPr bwMode="auto">
            <a:xfrm flipV="1">
              <a:off x="2843046" y="3364713"/>
              <a:ext cx="294640" cy="68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5249852" name="Gerader Verbinder 21"/>
            <p:cNvCxnSpPr>
              <a:cxnSpLocks/>
            </p:cNvCxnSpPr>
            <p:nvPr/>
          </p:nvCxnSpPr>
          <p:spPr bwMode="auto">
            <a:xfrm flipV="1">
              <a:off x="2843046" y="3505500"/>
              <a:ext cx="2684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1880690" name="Gerader Verbinder 25"/>
            <p:cNvCxnSpPr>
              <a:cxnSpLocks/>
            </p:cNvCxnSpPr>
            <p:nvPr/>
          </p:nvCxnSpPr>
          <p:spPr bwMode="auto">
            <a:xfrm>
              <a:off x="2826785" y="3719180"/>
              <a:ext cx="320786" cy="83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2283890" name="Gerader Verbinder 16"/>
            <p:cNvCxnSpPr>
              <a:cxnSpLocks/>
            </p:cNvCxnSpPr>
            <p:nvPr/>
          </p:nvCxnSpPr>
          <p:spPr bwMode="auto">
            <a:xfrm>
              <a:off x="2848023" y="1648086"/>
              <a:ext cx="29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512107" name="Gerader Verbinder 16"/>
            <p:cNvCxnSpPr>
              <a:cxnSpLocks/>
            </p:cNvCxnSpPr>
            <p:nvPr/>
          </p:nvCxnSpPr>
          <p:spPr bwMode="auto">
            <a:xfrm>
              <a:off x="2848023" y="2256627"/>
              <a:ext cx="29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536837" name="Gerader Verbinder 16"/>
            <p:cNvCxnSpPr>
              <a:cxnSpLocks/>
            </p:cNvCxnSpPr>
            <p:nvPr/>
          </p:nvCxnSpPr>
          <p:spPr bwMode="auto">
            <a:xfrm>
              <a:off x="2848023" y="2627043"/>
              <a:ext cx="29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1424185" name="Gerader Verbinder 16"/>
            <p:cNvCxnSpPr>
              <a:cxnSpLocks/>
            </p:cNvCxnSpPr>
            <p:nvPr/>
          </p:nvCxnSpPr>
          <p:spPr bwMode="auto">
            <a:xfrm>
              <a:off x="2848023" y="3129751"/>
              <a:ext cx="29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8575862" name="Gerader Verbinder 16"/>
            <p:cNvCxnSpPr>
              <a:cxnSpLocks/>
            </p:cNvCxnSpPr>
            <p:nvPr/>
          </p:nvCxnSpPr>
          <p:spPr bwMode="auto">
            <a:xfrm>
              <a:off x="2838137" y="3616246"/>
              <a:ext cx="299548" cy="564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 name="Picture 8" descr="NUSTAR-Logo"/>
          <p:cNvPicPr>
            <a:picLocks noChangeAspect="1" noChangeArrowheads="1"/>
          </p:cNvPicPr>
          <p:nvPr/>
        </p:nvPicPr>
        <p:blipFill>
          <a:blip r:embed="rId3"/>
          <a:stretch/>
        </p:blipFill>
        <p:spPr bwMode="auto">
          <a:xfrm>
            <a:off x="12001" y="116250"/>
            <a:ext cx="959999" cy="720000"/>
          </a:xfrm>
          <a:prstGeom prst="rect">
            <a:avLst/>
          </a:prstGeom>
          <a:noFill/>
          <a:ln>
            <a:noFill/>
          </a:ln>
        </p:spPr>
      </p:pic>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4EF7D6DD-AFDD-4A3B-9316-89710568036E}" type="slidenum">
              <a:rPr lang="de-DE" smtClean="0"/>
              <a:pPr>
                <a:defRPr/>
              </a:pPr>
              <a:t>15</a:t>
            </a:fld>
            <a:endParaRPr lang="de-DE"/>
          </a:p>
        </p:txBody>
      </p:sp>
    </p:spTree>
    <p:extLst>
      <p:ext uri="{BB962C8B-B14F-4D97-AF65-F5344CB8AC3E}">
        <p14:creationId xmlns:p14="http://schemas.microsoft.com/office/powerpoint/2010/main" val="2565665835"/>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39275988" name="Google Shape;125;p27"/>
          <p:cNvSpPr txBox="1"/>
          <p:nvPr/>
        </p:nvSpPr>
        <p:spPr bwMode="auto">
          <a:xfrm>
            <a:off x="1288991" y="116250"/>
            <a:ext cx="6071038" cy="700920"/>
          </a:xfrm>
          <a:prstGeom prst="rect">
            <a:avLst/>
          </a:prstGeom>
          <a:noFill/>
          <a:ln>
            <a:noFill/>
          </a:ln>
        </p:spPr>
        <p:txBody>
          <a:bodyPr spcFirstLastPara="1" wrap="square" lIns="91422" tIns="45698" rIns="91422" bIns="45698" anchor="ctr" anchorCtr="0">
            <a:noAutofit/>
          </a:bodyPr>
          <a:lstStyle/>
          <a:p>
            <a:pPr>
              <a:defRPr/>
            </a:pPr>
            <a:r>
              <a:rPr lang="en-US" sz="2000" b="1" dirty="0">
                <a:solidFill>
                  <a:schemeClr val="accent6"/>
                </a:solidFill>
                <a:latin typeface="Arial"/>
                <a:ea typeface="Arial"/>
                <a:cs typeface="Arial"/>
              </a:rPr>
              <a:t>Status of TDRs: Nuclear moments with </a:t>
            </a:r>
            <a:r>
              <a:rPr lang="en-US" sz="2000" b="1" dirty="0" err="1">
                <a:solidFill>
                  <a:schemeClr val="accent6"/>
                </a:solidFill>
                <a:latin typeface="Arial"/>
                <a:ea typeface="Arial"/>
                <a:cs typeface="Arial"/>
              </a:rPr>
              <a:t>gSPEC</a:t>
            </a:r>
            <a:endParaRPr sz="2000" b="1" dirty="0">
              <a:solidFill>
                <a:schemeClr val="accent6"/>
              </a:solidFill>
            </a:endParaRPr>
          </a:p>
        </p:txBody>
      </p:sp>
      <p:sp>
        <p:nvSpPr>
          <p:cNvPr id="1646468968" name="Foliennummernplatzhalter 2"/>
          <p:cNvSpPr>
            <a:spLocks noGrp="1"/>
          </p:cNvSpPr>
          <p:nvPr/>
        </p:nvSpPr>
        <p:spPr bwMode="auto">
          <a:xfrm>
            <a:off x="6686227" y="7593446"/>
            <a:ext cx="728660" cy="250823"/>
          </a:xfrm>
        </p:spPr>
        <p:txBody>
          <a:bodyPr spcFirstLastPara="1" wrap="square" lIns="91422" tIns="45698" rIns="91422" bIns="45698" anchor="ctr" anchorCtr="0">
            <a:noAutofit/>
          </a:bodyPr>
          <a:lstStyle>
            <a:defPPr marR="0" lvl="0" algn="l">
              <a:lnSpc>
                <a:spcPct val="100000"/>
              </a:lnSpc>
              <a:spcBef>
                <a:spcPts val="0"/>
              </a:spcBef>
              <a:spcAft>
                <a:spcPts val="0"/>
              </a:spcAft>
            </a:defPPr>
            <a:lvl1pPr marL="0" marR="0" lvl="0"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1pPr>
            <a:lvl2pPr marL="0" marR="0" lvl="1"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2pPr>
            <a:lvl3pPr marL="0" marR="0" lvl="2"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3pPr>
            <a:lvl4pPr marL="0" marR="0" lvl="3"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4pPr>
            <a:lvl5pPr marL="0" marR="0" lvl="4"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5pPr>
            <a:lvl6pPr marL="0" marR="0" lvl="5"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6pPr>
            <a:lvl7pPr marL="0" marR="0" lvl="6"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7pPr>
            <a:lvl8pPr marL="0" marR="0" lvl="7"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8pPr>
            <a:lvl9pPr marL="0" marR="0" lvl="8" indent="0" algn="r">
              <a:lnSpc>
                <a:spcPct val="100000"/>
              </a:lnSpc>
              <a:spcBef>
                <a:spcPts val="0"/>
              </a:spcBef>
              <a:spcAft>
                <a:spcPts val="0"/>
              </a:spcAft>
              <a:buClr>
                <a:srgbClr val="000000"/>
              </a:buClr>
              <a:buFont typeface="Arial"/>
              <a:buNone/>
              <a:defRPr sz="750" b="0" i="0" u="none" strike="noStrike" cap="none">
                <a:solidFill>
                  <a:srgbClr val="333333"/>
                </a:solidFill>
                <a:latin typeface="Arial"/>
                <a:ea typeface="Arial"/>
                <a:cs typeface="Arial"/>
              </a:defRPr>
            </a:lvl9pPr>
          </a:lstStyle>
          <a:p>
            <a:pPr>
              <a:defRPr/>
            </a:pPr>
            <a:fld id="{8A4D66A5-6B02-35AF-6F8E-E3C003C8EFD7}" type="slidenum">
              <a:rPr lang="de-DE"/>
              <a:t>16</a:t>
            </a:fld>
            <a:endParaRPr lang="de-DE"/>
          </a:p>
        </p:txBody>
      </p:sp>
      <p:sp>
        <p:nvSpPr>
          <p:cNvPr id="1001976835" name="Espace réservé du contenu 2"/>
          <p:cNvSpPr>
            <a:spLocks noGrp="1"/>
          </p:cNvSpPr>
          <p:nvPr/>
        </p:nvSpPr>
        <p:spPr bwMode="auto">
          <a:xfrm>
            <a:off x="170730" y="4629387"/>
            <a:ext cx="4827968" cy="1675236"/>
          </a:xfrm>
        </p:spPr>
        <p:txBody>
          <a:bodyPr>
            <a:noAutofit/>
          </a:bodyPr>
          <a:ls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285750" indent="-285750">
              <a:buFont typeface="Arial"/>
              <a:buChar char="•"/>
              <a:defRPr/>
            </a:pPr>
            <a:r>
              <a:rPr lang="fr-FR" sz="1600" dirty="0" err="1">
                <a:solidFill>
                  <a:schemeClr val="accent6"/>
                </a:solidFill>
              </a:rPr>
              <a:t>Regions</a:t>
            </a:r>
            <a:r>
              <a:rPr lang="fr-FR" sz="1600" dirty="0">
                <a:solidFill>
                  <a:schemeClr val="accent6"/>
                </a:solidFill>
              </a:rPr>
              <a:t> </a:t>
            </a:r>
            <a:r>
              <a:rPr lang="fr-FR" sz="1600" dirty="0" err="1">
                <a:solidFill>
                  <a:schemeClr val="accent6"/>
                </a:solidFill>
              </a:rPr>
              <a:t>around</a:t>
            </a:r>
            <a:r>
              <a:rPr lang="fr-FR" sz="1600" dirty="0">
                <a:solidFill>
                  <a:schemeClr val="accent6"/>
                </a:solidFill>
              </a:rPr>
              <a:t> the </a:t>
            </a:r>
            <a:r>
              <a:rPr lang="fr-FR" sz="1600" dirty="0" err="1">
                <a:solidFill>
                  <a:schemeClr val="accent6"/>
                </a:solidFill>
              </a:rPr>
              <a:t>doubly-magic</a:t>
            </a:r>
            <a:r>
              <a:rPr lang="fr-FR" sz="1600" dirty="0">
                <a:solidFill>
                  <a:schemeClr val="accent6"/>
                </a:solidFill>
              </a:rPr>
              <a:t> </a:t>
            </a:r>
            <a:r>
              <a:rPr lang="fr-FR" sz="1600" dirty="0" err="1">
                <a:solidFill>
                  <a:schemeClr val="accent6"/>
                </a:solidFill>
              </a:rPr>
              <a:t>nuclei</a:t>
            </a:r>
            <a:r>
              <a:rPr lang="fr-FR" sz="1600" dirty="0">
                <a:solidFill>
                  <a:schemeClr val="accent6"/>
                </a:solidFill>
              </a:rPr>
              <a:t> </a:t>
            </a:r>
            <a:endParaRPr dirty="0">
              <a:solidFill>
                <a:schemeClr val="accent6"/>
              </a:solidFill>
            </a:endParaRPr>
          </a:p>
          <a:p>
            <a:pPr marL="285750" indent="-285750">
              <a:buFont typeface="Arial"/>
              <a:buChar char="•"/>
              <a:defRPr/>
            </a:pPr>
            <a:r>
              <a:rPr lang="fr-FR" sz="1600" dirty="0" err="1">
                <a:solidFill>
                  <a:schemeClr val="accent6"/>
                </a:solidFill>
              </a:rPr>
              <a:t>Nuclear</a:t>
            </a:r>
            <a:r>
              <a:rPr lang="fr-FR" sz="1600" dirty="0">
                <a:solidFill>
                  <a:schemeClr val="accent6"/>
                </a:solidFill>
              </a:rPr>
              <a:t> m moments of </a:t>
            </a:r>
            <a:r>
              <a:rPr lang="fr-FR" sz="1600" dirty="0" err="1">
                <a:solidFill>
                  <a:schemeClr val="accent6"/>
                </a:solidFill>
              </a:rPr>
              <a:t>excited</a:t>
            </a:r>
            <a:r>
              <a:rPr lang="fr-FR" sz="1600" dirty="0">
                <a:solidFill>
                  <a:schemeClr val="accent6"/>
                </a:solidFill>
              </a:rPr>
              <a:t> </a:t>
            </a:r>
            <a:r>
              <a:rPr lang="fr-FR" sz="1600" dirty="0" err="1">
                <a:solidFill>
                  <a:schemeClr val="accent6"/>
                </a:solidFill>
              </a:rPr>
              <a:t>isomeric</a:t>
            </a:r>
            <a:r>
              <a:rPr lang="fr-FR" sz="1600" dirty="0">
                <a:solidFill>
                  <a:schemeClr val="accent6"/>
                </a:solidFill>
              </a:rPr>
              <a:t> states </a:t>
            </a:r>
            <a:endParaRPr dirty="0">
              <a:solidFill>
                <a:schemeClr val="accent6"/>
              </a:solidFill>
            </a:endParaRPr>
          </a:p>
          <a:p>
            <a:pPr marL="285750" indent="-285750">
              <a:buFont typeface="Arial"/>
              <a:buChar char="•"/>
              <a:defRPr/>
            </a:pPr>
            <a:r>
              <a:rPr lang="fr-FR" sz="1600" dirty="0">
                <a:solidFill>
                  <a:schemeClr val="accent6"/>
                </a:solidFill>
              </a:rPr>
              <a:t>Single-</a:t>
            </a:r>
            <a:r>
              <a:rPr lang="fr-FR" sz="1600" dirty="0" err="1">
                <a:solidFill>
                  <a:schemeClr val="accent6"/>
                </a:solidFill>
              </a:rPr>
              <a:t>particle</a:t>
            </a:r>
            <a:r>
              <a:rPr lang="fr-FR" sz="1600" dirty="0">
                <a:solidFill>
                  <a:schemeClr val="accent6"/>
                </a:solidFill>
              </a:rPr>
              <a:t> structure and M1 </a:t>
            </a:r>
            <a:r>
              <a:rPr lang="fr-FR" sz="1600" dirty="0" err="1">
                <a:solidFill>
                  <a:schemeClr val="accent6"/>
                </a:solidFill>
              </a:rPr>
              <a:t>operator</a:t>
            </a:r>
            <a:endParaRPr lang="fr-FR" sz="1600" dirty="0">
              <a:solidFill>
                <a:schemeClr val="accent6"/>
              </a:solidFill>
            </a:endParaRPr>
          </a:p>
          <a:p>
            <a:pPr marL="285750" indent="-285750">
              <a:buFont typeface="Arial"/>
              <a:buChar char="•"/>
              <a:defRPr/>
            </a:pPr>
            <a:r>
              <a:rPr lang="fr-FR" sz="1600" dirty="0">
                <a:solidFill>
                  <a:schemeClr val="accent6"/>
                </a:solidFill>
              </a:rPr>
              <a:t>Collective </a:t>
            </a:r>
            <a:r>
              <a:rPr lang="fr-FR" sz="1600" dirty="0" err="1">
                <a:solidFill>
                  <a:schemeClr val="accent6"/>
                </a:solidFill>
              </a:rPr>
              <a:t>properties</a:t>
            </a:r>
            <a:r>
              <a:rPr lang="fr-FR" sz="1600" dirty="0">
                <a:solidFill>
                  <a:schemeClr val="accent6"/>
                </a:solidFill>
              </a:rPr>
              <a:t> and </a:t>
            </a:r>
            <a:r>
              <a:rPr lang="fr-FR" sz="1600" dirty="0" err="1">
                <a:solidFill>
                  <a:schemeClr val="accent6"/>
                </a:solidFill>
              </a:rPr>
              <a:t>deformation</a:t>
            </a:r>
            <a:endParaRPr lang="fr-FR" sz="1600" dirty="0">
              <a:solidFill>
                <a:schemeClr val="accent6"/>
              </a:solidFill>
            </a:endParaRPr>
          </a:p>
        </p:txBody>
      </p:sp>
      <p:pic>
        <p:nvPicPr>
          <p:cNvPr id="1354953307" name="Image 3"/>
          <p:cNvPicPr>
            <a:picLocks noChangeAspect="1"/>
          </p:cNvPicPr>
          <p:nvPr/>
        </p:nvPicPr>
        <p:blipFill>
          <a:blip r:embed="rId2"/>
          <a:stretch/>
        </p:blipFill>
        <p:spPr bwMode="auto">
          <a:xfrm>
            <a:off x="170731" y="2231860"/>
            <a:ext cx="3653653" cy="2357677"/>
          </a:xfrm>
          <a:prstGeom prst="rect">
            <a:avLst/>
          </a:prstGeom>
        </p:spPr>
      </p:pic>
      <p:sp>
        <p:nvSpPr>
          <p:cNvPr id="852989980" name="Espace réservé du contenu 2"/>
          <p:cNvSpPr txBox="1"/>
          <p:nvPr/>
        </p:nvSpPr>
        <p:spPr bwMode="auto">
          <a:xfrm>
            <a:off x="4357050" y="1790352"/>
            <a:ext cx="4819488" cy="1380708"/>
          </a:xfrm>
          <a:prstGeom prst="rect">
            <a:avLst/>
          </a:prstGeom>
        </p:spPr>
        <p:txBody>
          <a:bodyPr vert="horz" lIns="68580" tIns="34290" rIns="68580" bIns="34290" rtlCol="0">
            <a:no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a:defRPr/>
            </a:pPr>
            <a:r>
              <a:rPr lang="en-US" sz="1600" dirty="0">
                <a:solidFill>
                  <a:schemeClr val="accent6"/>
                </a:solidFill>
              </a:rPr>
              <a:t>Custom superconducting electromagnet</a:t>
            </a:r>
            <a:endParaRPr dirty="0">
              <a:solidFill>
                <a:schemeClr val="accent6"/>
              </a:solidFill>
            </a:endParaRPr>
          </a:p>
          <a:p>
            <a:pPr lvl="1">
              <a:buClr>
                <a:srgbClr val="FF9933"/>
              </a:buClr>
              <a:buFont typeface="Wingdings"/>
              <a:buChar char="§"/>
              <a:defRPr/>
            </a:pPr>
            <a:r>
              <a:rPr lang="en-US" sz="1600" dirty="0">
                <a:solidFill>
                  <a:schemeClr val="accent6"/>
                </a:solidFill>
              </a:rPr>
              <a:t>fields up to 2T</a:t>
            </a:r>
            <a:endParaRPr dirty="0">
              <a:solidFill>
                <a:schemeClr val="accent6"/>
              </a:solidFill>
            </a:endParaRPr>
          </a:p>
          <a:p>
            <a:pPr>
              <a:defRPr/>
            </a:pPr>
            <a:r>
              <a:rPr lang="en-US" sz="1600" dirty="0">
                <a:solidFill>
                  <a:schemeClr val="accent6"/>
                </a:solidFill>
              </a:rPr>
              <a:t>Custom ancillary and reformatted </a:t>
            </a:r>
            <a:r>
              <a:rPr lang="en-US" sz="1600" dirty="0" err="1">
                <a:solidFill>
                  <a:schemeClr val="accent6"/>
                </a:solidFill>
              </a:rPr>
              <a:t>HPGe</a:t>
            </a:r>
            <a:r>
              <a:rPr lang="en-US" sz="1600" dirty="0">
                <a:solidFill>
                  <a:schemeClr val="accent6"/>
                </a:solidFill>
              </a:rPr>
              <a:t> detectors with optimized timing properties</a:t>
            </a:r>
          </a:p>
        </p:txBody>
      </p:sp>
      <p:pic>
        <p:nvPicPr>
          <p:cNvPr id="414397576" name="Image 6"/>
          <p:cNvPicPr>
            <a:picLocks noChangeAspect="1"/>
          </p:cNvPicPr>
          <p:nvPr/>
        </p:nvPicPr>
        <p:blipFill>
          <a:blip r:embed="rId3"/>
          <a:stretch/>
        </p:blipFill>
        <p:spPr bwMode="auto">
          <a:xfrm>
            <a:off x="5638048" y="3058026"/>
            <a:ext cx="2336565" cy="2195969"/>
          </a:xfrm>
          <a:prstGeom prst="rect">
            <a:avLst/>
          </a:prstGeom>
        </p:spPr>
      </p:pic>
      <p:sp>
        <p:nvSpPr>
          <p:cNvPr id="1562614312" name="Espace réservé du contenu 2"/>
          <p:cNvSpPr txBox="1"/>
          <p:nvPr/>
        </p:nvSpPr>
        <p:spPr bwMode="auto">
          <a:xfrm>
            <a:off x="4990510" y="5373216"/>
            <a:ext cx="4053048" cy="540797"/>
          </a:xfrm>
          <a:prstGeom prst="rect">
            <a:avLst/>
          </a:prstGeom>
        </p:spPr>
        <p:txBody>
          <a:bodyPr vert="horz" lIns="68580" tIns="34290" rIns="68580" bIns="34290" rtlCol="0">
            <a:no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None/>
              <a:defRPr/>
            </a:pPr>
            <a:r>
              <a:rPr lang="fr-FR" sz="1350" i="1" dirty="0" err="1"/>
              <a:t>gRISING</a:t>
            </a:r>
            <a:r>
              <a:rPr lang="fr-FR" sz="1350" i="1" dirty="0"/>
              <a:t> G. Neyens et al., APP, B38, 1237 (2007)</a:t>
            </a:r>
            <a:endParaRPr dirty="0"/>
          </a:p>
          <a:p>
            <a:pPr marL="0" indent="0">
              <a:buNone/>
              <a:defRPr/>
            </a:pPr>
            <a:r>
              <a:rPr lang="fr-FR" sz="1350" i="1" dirty="0"/>
              <a:t> </a:t>
            </a:r>
            <a:r>
              <a:rPr lang="fr-FR" sz="1350" i="1" dirty="0" err="1"/>
              <a:t>gSPEC</a:t>
            </a:r>
            <a:r>
              <a:rPr lang="fr-FR" sz="1350" i="1" dirty="0"/>
              <a:t> R. Lozeva et al.,  HI, 240, 55 (2019)</a:t>
            </a:r>
            <a:endParaRPr dirty="0"/>
          </a:p>
        </p:txBody>
      </p:sp>
      <p:sp>
        <p:nvSpPr>
          <p:cNvPr id="552966737" name="Textfeld 8"/>
          <p:cNvSpPr txBox="1"/>
          <p:nvPr/>
        </p:nvSpPr>
        <p:spPr bwMode="auto">
          <a:xfrm>
            <a:off x="165123" y="1276367"/>
            <a:ext cx="1349712" cy="518519"/>
          </a:xfrm>
          <a:prstGeom prst="rect">
            <a:avLst/>
          </a:prstGeom>
          <a:noFill/>
        </p:spPr>
        <p:txBody>
          <a:bodyPr wrap="none" rtlCol="0">
            <a:spAutoFit/>
          </a:bodyPr>
          <a:lstStyle/>
          <a:p>
            <a:pPr>
              <a:defRPr/>
            </a:pPr>
            <a:r>
              <a:rPr lang="de-DE" sz="2800" dirty="0" err="1">
                <a:solidFill>
                  <a:srgbClr val="12599D"/>
                </a:solidFill>
              </a:rPr>
              <a:t>gSPEC</a:t>
            </a:r>
            <a:endParaRPr lang="de-DE" sz="2800" dirty="0">
              <a:solidFill>
                <a:srgbClr val="12599D"/>
              </a:solidFill>
            </a:endParaRPr>
          </a:p>
        </p:txBody>
      </p:sp>
      <p:sp>
        <p:nvSpPr>
          <p:cNvPr id="684480884" name="Textfeld 9"/>
          <p:cNvSpPr txBox="1"/>
          <p:nvPr/>
        </p:nvSpPr>
        <p:spPr bwMode="auto">
          <a:xfrm>
            <a:off x="1650693" y="1700808"/>
            <a:ext cx="2539991" cy="369332"/>
          </a:xfrm>
          <a:prstGeom prst="rect">
            <a:avLst/>
          </a:prstGeom>
          <a:noFill/>
        </p:spPr>
        <p:txBody>
          <a:bodyPr wrap="none" rtlCol="0">
            <a:spAutoFit/>
          </a:bodyPr>
          <a:lstStyle/>
          <a:p>
            <a:pPr>
              <a:defRPr/>
            </a:pPr>
            <a:r>
              <a:rPr lang="de-DE" dirty="0">
                <a:solidFill>
                  <a:srgbClr val="FF0000"/>
                </a:solidFill>
              </a:rPr>
              <a:t>TDR </a:t>
            </a:r>
            <a:r>
              <a:rPr lang="de-DE" dirty="0" err="1">
                <a:solidFill>
                  <a:srgbClr val="FF0000"/>
                </a:solidFill>
              </a:rPr>
              <a:t>expected</a:t>
            </a:r>
            <a:r>
              <a:rPr lang="de-DE" dirty="0">
                <a:solidFill>
                  <a:srgbClr val="FF0000"/>
                </a:solidFill>
              </a:rPr>
              <a:t> 11/2023</a:t>
            </a:r>
          </a:p>
        </p:txBody>
      </p:sp>
      <p:pic>
        <p:nvPicPr>
          <p:cNvPr id="11" name="Picture 8" descr="NUSTAR-Logo"/>
          <p:cNvPicPr>
            <a:picLocks noChangeAspect="1" noChangeArrowheads="1"/>
          </p:cNvPicPr>
          <p:nvPr/>
        </p:nvPicPr>
        <p:blipFill>
          <a:blip r:embed="rId4"/>
          <a:stretch/>
        </p:blipFill>
        <p:spPr bwMode="auto">
          <a:xfrm>
            <a:off x="12001" y="116250"/>
            <a:ext cx="959999" cy="720000"/>
          </a:xfrm>
          <a:prstGeom prst="rect">
            <a:avLst/>
          </a:prstGeom>
          <a:noFill/>
          <a:ln>
            <a:noFill/>
          </a:ln>
        </p:spPr>
      </p:pic>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4EF7D6DD-AFDD-4A3B-9316-89710568036E}" type="slidenum">
              <a:rPr lang="de-DE" smtClean="0"/>
              <a:pPr>
                <a:defRPr/>
              </a:pPr>
              <a:t>16</a:t>
            </a:fld>
            <a:endParaRPr lang="de-DE"/>
          </a:p>
        </p:txBody>
      </p:sp>
    </p:spTree>
    <p:extLst>
      <p:ext uri="{BB962C8B-B14F-4D97-AF65-F5344CB8AC3E}">
        <p14:creationId xmlns:p14="http://schemas.microsoft.com/office/powerpoint/2010/main" val="4095473513"/>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89832640" name="Google Shape;125;p27"/>
          <p:cNvSpPr txBox="1"/>
          <p:nvPr/>
        </p:nvSpPr>
        <p:spPr bwMode="auto">
          <a:xfrm>
            <a:off x="1331640" y="116250"/>
            <a:ext cx="6071039" cy="700920"/>
          </a:xfrm>
          <a:prstGeom prst="rect">
            <a:avLst/>
          </a:prstGeom>
          <a:noFill/>
          <a:ln>
            <a:noFill/>
          </a:ln>
        </p:spPr>
        <p:txBody>
          <a:bodyPr spcFirstLastPara="1" wrap="square" lIns="91423" tIns="45699" rIns="91423" bIns="45699" anchor="ctr" anchorCtr="0">
            <a:noAutofit/>
          </a:bodyPr>
          <a:lstStyle/>
          <a:p>
            <a:pPr>
              <a:spcBef>
                <a:spcPts val="0"/>
              </a:spcBef>
              <a:spcAft>
                <a:spcPts val="0"/>
              </a:spcAft>
              <a:defRPr/>
            </a:pPr>
            <a:r>
              <a:rPr lang="en" sz="2800" dirty="0">
                <a:solidFill>
                  <a:schemeClr val="accent6"/>
                </a:solidFill>
                <a:latin typeface="Arial"/>
                <a:ea typeface="Arial"/>
                <a:cs typeface="Arial"/>
              </a:rPr>
              <a:t>NUSTAR Risk Register (Top 3)</a:t>
            </a:r>
            <a:endParaRPr sz="2800" dirty="0">
              <a:solidFill>
                <a:schemeClr val="accent6"/>
              </a:solidFill>
              <a:latin typeface="Arial"/>
              <a:ea typeface="Arial"/>
              <a:cs typeface="Arial"/>
            </a:endParaRPr>
          </a:p>
        </p:txBody>
      </p:sp>
      <p:graphicFrame>
        <p:nvGraphicFramePr>
          <p:cNvPr id="2122104639" name="Tabelle 2122104638"/>
          <p:cNvGraphicFramePr>
            <a:graphicFrameLocks/>
          </p:cNvGraphicFramePr>
          <p:nvPr>
            <p:extLst>
              <p:ext uri="{D42A27DB-BD31-4B8C-83A1-F6EECF244321}">
                <p14:modId xmlns:p14="http://schemas.microsoft.com/office/powerpoint/2010/main" val="3922765171"/>
              </p:ext>
            </p:extLst>
          </p:nvPr>
        </p:nvGraphicFramePr>
        <p:xfrm>
          <a:off x="107504" y="1052736"/>
          <a:ext cx="8888232" cy="4632960"/>
        </p:xfrm>
        <a:graphic>
          <a:graphicData uri="http://schemas.openxmlformats.org/drawingml/2006/table">
            <a:tbl>
              <a:tblPr firstRow="1" bandRow="1"/>
              <a:tblGrid>
                <a:gridCol w="576064">
                  <a:extLst>
                    <a:ext uri="{9D8B030D-6E8A-4147-A177-3AD203B41FA5}">
                      <a16:colId xmlns:a16="http://schemas.microsoft.com/office/drawing/2014/main" val="20000"/>
                    </a:ext>
                  </a:extLst>
                </a:gridCol>
                <a:gridCol w="793642">
                  <a:extLst>
                    <a:ext uri="{9D8B030D-6E8A-4147-A177-3AD203B41FA5}">
                      <a16:colId xmlns:a16="http://schemas.microsoft.com/office/drawing/2014/main" val="20001"/>
                    </a:ext>
                  </a:extLst>
                </a:gridCol>
                <a:gridCol w="1150574">
                  <a:extLst>
                    <a:ext uri="{9D8B030D-6E8A-4147-A177-3AD203B41FA5}">
                      <a16:colId xmlns:a16="http://schemas.microsoft.com/office/drawing/2014/main" val="20002"/>
                    </a:ext>
                  </a:extLst>
                </a:gridCol>
                <a:gridCol w="2558711">
                  <a:extLst>
                    <a:ext uri="{9D8B030D-6E8A-4147-A177-3AD203B41FA5}">
                      <a16:colId xmlns:a16="http://schemas.microsoft.com/office/drawing/2014/main" val="20003"/>
                    </a:ext>
                  </a:extLst>
                </a:gridCol>
                <a:gridCol w="825665">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2335504">
                  <a:extLst>
                    <a:ext uri="{9D8B030D-6E8A-4147-A177-3AD203B41FA5}">
                      <a16:colId xmlns:a16="http://schemas.microsoft.com/office/drawing/2014/main" val="20006"/>
                    </a:ext>
                  </a:extLst>
                </a:gridCol>
              </a:tblGrid>
              <a:tr h="317499">
                <a:tc>
                  <a:txBody>
                    <a:bodyPr/>
                    <a:lstStyle/>
                    <a:p>
                      <a:pPr>
                        <a:defRPr/>
                      </a:pPr>
                      <a:r>
                        <a:rPr sz="1200" dirty="0"/>
                        <a:t>Risk ID</a:t>
                      </a:r>
                    </a:p>
                  </a:txBody>
                  <a:tcPr/>
                </a:tc>
                <a:tc>
                  <a:txBody>
                    <a:bodyPr/>
                    <a:lstStyle/>
                    <a:p>
                      <a:pPr>
                        <a:defRPr/>
                      </a:pPr>
                      <a:r>
                        <a:rPr sz="1200"/>
                        <a:t>Scenario</a:t>
                      </a:r>
                    </a:p>
                  </a:txBody>
                  <a:tcPr/>
                </a:tc>
                <a:tc>
                  <a:txBody>
                    <a:bodyPr/>
                    <a:lstStyle/>
                    <a:p>
                      <a:pPr>
                        <a:defRPr/>
                      </a:pPr>
                      <a:r>
                        <a:rPr sz="1200"/>
                        <a:t>Status</a:t>
                      </a:r>
                    </a:p>
                  </a:txBody>
                  <a:tcPr/>
                </a:tc>
                <a:tc>
                  <a:txBody>
                    <a:bodyPr/>
                    <a:lstStyle/>
                    <a:p>
                      <a:pPr>
                        <a:defRPr/>
                      </a:pPr>
                      <a:r>
                        <a:rPr sz="1200"/>
                        <a:t>Description</a:t>
                      </a:r>
                    </a:p>
                  </a:txBody>
                  <a:tcPr/>
                </a:tc>
                <a:tc>
                  <a:txBody>
                    <a:bodyPr/>
                    <a:lstStyle/>
                    <a:p>
                      <a:pPr>
                        <a:defRPr/>
                      </a:pPr>
                      <a:r>
                        <a:rPr sz="1200"/>
                        <a:t>Prob</a:t>
                      </a:r>
                    </a:p>
                  </a:txBody>
                  <a:tcPr/>
                </a:tc>
                <a:tc>
                  <a:txBody>
                    <a:bodyPr/>
                    <a:lstStyle/>
                    <a:p>
                      <a:pPr>
                        <a:defRPr/>
                      </a:pPr>
                      <a:r>
                        <a:rPr sz="1200"/>
                        <a:t>Risk Score</a:t>
                      </a:r>
                    </a:p>
                  </a:txBody>
                  <a:tcPr/>
                </a:tc>
                <a:tc>
                  <a:txBody>
                    <a:bodyPr/>
                    <a:lstStyle/>
                    <a:p>
                      <a:pPr>
                        <a:defRPr/>
                      </a:pPr>
                      <a:r>
                        <a:rPr sz="1200"/>
                        <a:t>Status/mitigating actions</a:t>
                      </a:r>
                    </a:p>
                  </a:txBody>
                  <a:tcPr/>
                </a:tc>
                <a:extLst>
                  <a:ext uri="{0D108BD9-81ED-4DB2-BD59-A6C34878D82A}">
                    <a16:rowId xmlns:a16="http://schemas.microsoft.com/office/drawing/2014/main" val="10000"/>
                  </a:ext>
                </a:extLst>
              </a:tr>
              <a:tr h="304799">
                <a:tc>
                  <a:txBody>
                    <a:bodyPr/>
                    <a:lstStyle/>
                    <a:p>
                      <a:pPr>
                        <a:defRPr/>
                      </a:pPr>
                      <a:r>
                        <a:rPr sz="1600" dirty="0"/>
                        <a:t>642</a:t>
                      </a:r>
                    </a:p>
                  </a:txBody>
                  <a:tcPr/>
                </a:tc>
                <a:tc>
                  <a:txBody>
                    <a:bodyPr/>
                    <a:lstStyle/>
                    <a:p>
                      <a:pPr>
                        <a:defRPr/>
                      </a:pPr>
                      <a:r>
                        <a:rPr sz="1600" dirty="0"/>
                        <a:t>ES</a:t>
                      </a:r>
                    </a:p>
                  </a:txBody>
                  <a:tcPr/>
                </a:tc>
                <a:tc>
                  <a:txBody>
                    <a:bodyPr/>
                    <a:lstStyle/>
                    <a:p>
                      <a:pPr>
                        <a:defRPr/>
                      </a:pPr>
                      <a:r>
                        <a:rPr sz="1600" dirty="0"/>
                        <a:t>Accepted</a:t>
                      </a:r>
                    </a:p>
                  </a:txBody>
                  <a:tcPr/>
                </a:tc>
                <a:tc>
                  <a:txBody>
                    <a:bodyPr/>
                    <a:lstStyle/>
                    <a:p>
                      <a:pPr>
                        <a:defRPr/>
                      </a:pPr>
                      <a:r>
                        <a:rPr sz="1600"/>
                        <a:t>Re-procurement of experimental components </a:t>
                      </a:r>
                    </a:p>
                    <a:p>
                      <a:pPr>
                        <a:defRPr/>
                      </a:pPr>
                      <a:r>
                        <a:rPr sz="1600"/>
                        <a:t>due to </a:t>
                      </a:r>
                      <a:r>
                        <a:rPr sz="1600" b="1"/>
                        <a:t>termination of Russian contracts </a:t>
                      </a:r>
                      <a:endParaRPr sz="1600"/>
                    </a:p>
                    <a:p>
                      <a:pPr>
                        <a:defRPr/>
                      </a:pPr>
                      <a:r>
                        <a:rPr sz="1600"/>
                        <a:t>(NeuLAND, ACTAF2, PAS)</a:t>
                      </a:r>
                    </a:p>
                  </a:txBody>
                  <a:tcPr/>
                </a:tc>
                <a:tc>
                  <a:txBody>
                    <a:bodyPr/>
                    <a:lstStyle/>
                    <a:p>
                      <a:pPr>
                        <a:defRPr/>
                      </a:pPr>
                      <a:r>
                        <a:rPr sz="1600"/>
                        <a:t>99.9%</a:t>
                      </a:r>
                    </a:p>
                  </a:txBody>
                  <a:tcPr/>
                </a:tc>
                <a:tc>
                  <a:txBody>
                    <a:bodyPr/>
                    <a:lstStyle/>
                    <a:p>
                      <a:pPr>
                        <a:defRPr/>
                      </a:pPr>
                      <a:r>
                        <a:rPr sz="1600"/>
                        <a:t>15</a:t>
                      </a:r>
                    </a:p>
                  </a:txBody>
                  <a:tcPr>
                    <a:solidFill>
                      <a:srgbClr val="FF0000"/>
                    </a:solidFill>
                  </a:tcPr>
                </a:tc>
                <a:tc>
                  <a:txBody>
                    <a:bodyPr/>
                    <a:lstStyle/>
                    <a:p>
                      <a:pPr>
                        <a:defRPr/>
                      </a:pPr>
                      <a:r>
                        <a:rPr sz="1600"/>
                        <a:t>Costs to be updated in ECB12, but council decision outstanding</a:t>
                      </a:r>
                    </a:p>
                  </a:txBody>
                  <a:tcPr/>
                </a:tc>
                <a:extLst>
                  <a:ext uri="{0D108BD9-81ED-4DB2-BD59-A6C34878D82A}">
                    <a16:rowId xmlns:a16="http://schemas.microsoft.com/office/drawing/2014/main" val="10001"/>
                  </a:ext>
                </a:extLst>
              </a:tr>
              <a:tr h="304799">
                <a:tc>
                  <a:txBody>
                    <a:bodyPr/>
                    <a:lstStyle/>
                    <a:p>
                      <a:pPr>
                        <a:defRPr/>
                      </a:pPr>
                      <a:r>
                        <a:rPr sz="1600"/>
                        <a:t>173</a:t>
                      </a:r>
                    </a:p>
                  </a:txBody>
                  <a:tcPr/>
                </a:tc>
                <a:tc>
                  <a:txBody>
                    <a:bodyPr/>
                    <a:lstStyle/>
                    <a:p>
                      <a:pPr>
                        <a:defRPr/>
                      </a:pPr>
                      <a:r>
                        <a:rPr sz="1600"/>
                        <a:t>ES</a:t>
                      </a:r>
                    </a:p>
                  </a:txBody>
                  <a:tcPr/>
                </a:tc>
                <a:tc>
                  <a:txBody>
                    <a:bodyPr/>
                    <a:lstStyle/>
                    <a:p>
                      <a:pPr>
                        <a:defRPr/>
                      </a:pPr>
                      <a:r>
                        <a:rPr sz="1600" dirty="0"/>
                        <a:t>Mitigation</a:t>
                      </a:r>
                    </a:p>
                    <a:p>
                      <a:pPr>
                        <a:defRPr/>
                      </a:pPr>
                      <a:r>
                        <a:rPr sz="1600" dirty="0"/>
                        <a:t>ongoing</a:t>
                      </a:r>
                    </a:p>
                  </a:txBody>
                  <a:tcPr/>
                </a:tc>
                <a:tc>
                  <a:txBody>
                    <a:bodyPr/>
                    <a:lstStyle/>
                    <a:p>
                      <a:pPr>
                        <a:defRPr/>
                      </a:pPr>
                      <a:r>
                        <a:rPr sz="1600" dirty="0"/>
                        <a:t>No budget approved for NUSTAR infrastructure</a:t>
                      </a:r>
                    </a:p>
                  </a:txBody>
                  <a:tcPr/>
                </a:tc>
                <a:tc>
                  <a:txBody>
                    <a:bodyPr/>
                    <a:lstStyle/>
                    <a:p>
                      <a:pPr>
                        <a:defRPr/>
                      </a:pPr>
                      <a:r>
                        <a:rPr sz="1600"/>
                        <a:t>20%</a:t>
                      </a:r>
                    </a:p>
                  </a:txBody>
                  <a:tcPr/>
                </a:tc>
                <a:tc>
                  <a:txBody>
                    <a:bodyPr/>
                    <a:lstStyle/>
                    <a:p>
                      <a:pPr>
                        <a:defRPr/>
                      </a:pPr>
                      <a:r>
                        <a:rPr sz="1600"/>
                        <a:t>12</a:t>
                      </a:r>
                    </a:p>
                  </a:txBody>
                  <a:tcPr>
                    <a:solidFill>
                      <a:srgbClr val="F5B847"/>
                    </a:solidFill>
                  </a:tcPr>
                </a:tc>
                <a:tc>
                  <a:txBody>
                    <a:bodyPr/>
                    <a:lstStyle/>
                    <a:p>
                      <a:pPr>
                        <a:defRPr/>
                      </a:pPr>
                      <a:r>
                        <a:rPr sz="1600"/>
                        <a:t>Mitigation: fund to be established via NUSTAR MoU. Delays due to FAIR Scientific Review.</a:t>
                      </a:r>
                    </a:p>
                  </a:txBody>
                  <a:tcPr/>
                </a:tc>
                <a:extLst>
                  <a:ext uri="{0D108BD9-81ED-4DB2-BD59-A6C34878D82A}">
                    <a16:rowId xmlns:a16="http://schemas.microsoft.com/office/drawing/2014/main" val="10002"/>
                  </a:ext>
                </a:extLst>
              </a:tr>
              <a:tr h="317499">
                <a:tc>
                  <a:txBody>
                    <a:bodyPr/>
                    <a:lstStyle/>
                    <a:p>
                      <a:pPr>
                        <a:defRPr/>
                      </a:pPr>
                      <a:r>
                        <a:rPr sz="1600"/>
                        <a:t>358</a:t>
                      </a:r>
                    </a:p>
                  </a:txBody>
                  <a:tcPr/>
                </a:tc>
                <a:tc>
                  <a:txBody>
                    <a:bodyPr/>
                    <a:lstStyle/>
                    <a:p>
                      <a:pPr>
                        <a:defRPr/>
                      </a:pPr>
                      <a:r>
                        <a:rPr sz="1600"/>
                        <a:t>ES</a:t>
                      </a:r>
                    </a:p>
                  </a:txBody>
                  <a:tcPr/>
                </a:tc>
                <a:tc>
                  <a:txBody>
                    <a:bodyPr/>
                    <a:lstStyle/>
                    <a:p>
                      <a:pPr>
                        <a:defRPr/>
                      </a:pPr>
                      <a:r>
                        <a:rPr sz="1600" dirty="0"/>
                        <a:t>Mitigation ongoing</a:t>
                      </a:r>
                    </a:p>
                  </a:txBody>
                  <a:tcPr/>
                </a:tc>
                <a:tc>
                  <a:txBody>
                    <a:bodyPr/>
                    <a:lstStyle/>
                    <a:p>
                      <a:pPr>
                        <a:defRPr/>
                      </a:pPr>
                      <a:r>
                        <a:rPr sz="1600" dirty="0"/>
                        <a:t>Detection threshold of Si tracker far too high</a:t>
                      </a:r>
                    </a:p>
                  </a:txBody>
                  <a:tcPr/>
                </a:tc>
                <a:tc>
                  <a:txBody>
                    <a:bodyPr/>
                    <a:lstStyle/>
                    <a:p>
                      <a:pPr>
                        <a:defRPr/>
                      </a:pPr>
                      <a:r>
                        <a:rPr sz="1600" dirty="0"/>
                        <a:t>20%</a:t>
                      </a:r>
                    </a:p>
                  </a:txBody>
                  <a:tcPr/>
                </a:tc>
                <a:tc>
                  <a:txBody>
                    <a:bodyPr/>
                    <a:lstStyle/>
                    <a:p>
                      <a:pPr>
                        <a:defRPr/>
                      </a:pPr>
                      <a:r>
                        <a:rPr sz="1600" dirty="0"/>
                        <a:t>11</a:t>
                      </a:r>
                    </a:p>
                  </a:txBody>
                  <a:tcPr>
                    <a:solidFill>
                      <a:srgbClr val="F5B847"/>
                    </a:solidFill>
                  </a:tcPr>
                </a:tc>
                <a:tc>
                  <a:txBody>
                    <a:bodyPr/>
                    <a:lstStyle/>
                    <a:p>
                      <a:pPr>
                        <a:defRPr/>
                      </a:pPr>
                      <a:r>
                        <a:rPr sz="1600" dirty="0"/>
                        <a:t>Mitigation: Modules to be replaced with new design. R&amp;D ongoing, new TDR expected this year. </a:t>
                      </a:r>
                    </a:p>
                  </a:txBody>
                  <a:tcPr/>
                </a:tc>
                <a:extLst>
                  <a:ext uri="{0D108BD9-81ED-4DB2-BD59-A6C34878D82A}">
                    <a16:rowId xmlns:a16="http://schemas.microsoft.com/office/drawing/2014/main" val="10003"/>
                  </a:ext>
                </a:extLst>
              </a:tr>
            </a:tbl>
          </a:graphicData>
        </a:graphic>
      </p:graphicFrame>
      <p:pic>
        <p:nvPicPr>
          <p:cNvPr id="4" name="Picture 8" descr="NUSTAR-Logo"/>
          <p:cNvPicPr>
            <a:picLocks noChangeAspect="1" noChangeArrowheads="1"/>
          </p:cNvPicPr>
          <p:nvPr/>
        </p:nvPicPr>
        <p:blipFill>
          <a:blip r:embed="rId2"/>
          <a:stretch/>
        </p:blipFill>
        <p:spPr bwMode="auto">
          <a:xfrm>
            <a:off x="12001" y="116250"/>
            <a:ext cx="959999" cy="720000"/>
          </a:xfrm>
          <a:prstGeom prst="rect">
            <a:avLst/>
          </a:prstGeom>
          <a:noFill/>
          <a:ln>
            <a:noFill/>
          </a:ln>
        </p:spPr>
      </p:pic>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4EF7D6DD-AFDD-4A3B-9316-89710568036E}" type="slidenum">
              <a:rPr lang="de-DE" smtClean="0"/>
              <a:pPr>
                <a:defRPr/>
              </a:pPr>
              <a:t>17</a:t>
            </a:fld>
            <a:endParaRPr lang="de-DE"/>
          </a:p>
        </p:txBody>
      </p:sp>
    </p:spTree>
    <p:extLst>
      <p:ext uri="{BB962C8B-B14F-4D97-AF65-F5344CB8AC3E}">
        <p14:creationId xmlns:p14="http://schemas.microsoft.com/office/powerpoint/2010/main" val="3656312101"/>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0951837" name="Rechteck 120951836"/>
          <p:cNvSpPr/>
          <p:nvPr/>
        </p:nvSpPr>
        <p:spPr bwMode="auto">
          <a:xfrm>
            <a:off x="5433934" y="2195987"/>
            <a:ext cx="3549040" cy="27949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sp>
      <p:sp>
        <p:nvSpPr>
          <p:cNvPr id="1949280627" name="Rechteck 1949280626"/>
          <p:cNvSpPr/>
          <p:nvPr/>
        </p:nvSpPr>
        <p:spPr bwMode="auto">
          <a:xfrm>
            <a:off x="4315514" y="4101161"/>
            <a:ext cx="4667460" cy="2280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sp>
      <p:pic>
        <p:nvPicPr>
          <p:cNvPr id="460796672" name="Grafik 7"/>
          <p:cNvPicPr>
            <a:picLocks noChangeAspect="1"/>
          </p:cNvPicPr>
          <p:nvPr/>
        </p:nvPicPr>
        <p:blipFill>
          <a:blip r:embed="rId2"/>
          <a:srcRect l="6757" t="8922" r="6162"/>
          <a:stretch/>
        </p:blipFill>
        <p:spPr bwMode="auto">
          <a:xfrm>
            <a:off x="276699" y="1884372"/>
            <a:ext cx="2063878" cy="1306431"/>
          </a:xfrm>
          <a:prstGeom prst="rect">
            <a:avLst/>
          </a:prstGeom>
        </p:spPr>
      </p:pic>
      <p:sp>
        <p:nvSpPr>
          <p:cNvPr id="2105946552" name="Titel 1"/>
          <p:cNvSpPr>
            <a:spLocks noGrp="1"/>
          </p:cNvSpPr>
          <p:nvPr>
            <p:ph type="title"/>
          </p:nvPr>
        </p:nvSpPr>
        <p:spPr bwMode="auto">
          <a:xfrm>
            <a:off x="1339465" y="233021"/>
            <a:ext cx="8605837" cy="490538"/>
          </a:xfrm>
        </p:spPr>
        <p:txBody>
          <a:bodyPr anchor="ctr"/>
          <a:lstStyle/>
          <a:p>
            <a:pPr>
              <a:defRPr/>
            </a:pPr>
            <a:r>
              <a:rPr lang="de-DE" dirty="0" smtClean="0">
                <a:solidFill>
                  <a:schemeClr val="accent6"/>
                </a:solidFill>
              </a:rPr>
              <a:t>Substitution </a:t>
            </a:r>
            <a:r>
              <a:rPr lang="de-DE" dirty="0" err="1">
                <a:solidFill>
                  <a:schemeClr val="accent6"/>
                </a:solidFill>
              </a:rPr>
              <a:t>for</a:t>
            </a:r>
            <a:r>
              <a:rPr lang="de-DE" dirty="0">
                <a:solidFill>
                  <a:schemeClr val="accent6"/>
                </a:solidFill>
              </a:rPr>
              <a:t> </a:t>
            </a:r>
            <a:r>
              <a:rPr lang="de-DE" dirty="0" err="1">
                <a:solidFill>
                  <a:schemeClr val="accent6"/>
                </a:solidFill>
              </a:rPr>
              <a:t>Russian</a:t>
            </a:r>
            <a:r>
              <a:rPr lang="de-DE" dirty="0">
                <a:solidFill>
                  <a:schemeClr val="accent6"/>
                </a:solidFill>
              </a:rPr>
              <a:t> in-kind </a:t>
            </a:r>
            <a:endParaRPr dirty="0">
              <a:solidFill>
                <a:schemeClr val="accent6"/>
              </a:solidFill>
            </a:endParaRPr>
          </a:p>
        </p:txBody>
      </p:sp>
      <p:sp>
        <p:nvSpPr>
          <p:cNvPr id="1645386203" name="Textfeld 10"/>
          <p:cNvSpPr txBox="1"/>
          <p:nvPr/>
        </p:nvSpPr>
        <p:spPr bwMode="auto">
          <a:xfrm>
            <a:off x="257100" y="2853984"/>
            <a:ext cx="864339" cy="369332"/>
          </a:xfrm>
          <a:prstGeom prst="rect">
            <a:avLst/>
          </a:prstGeom>
          <a:noFill/>
        </p:spPr>
        <p:txBody>
          <a:bodyPr wrap="none" rtlCol="0">
            <a:spAutoFit/>
          </a:bodyPr>
          <a:lstStyle/>
          <a:p>
            <a:pPr>
              <a:defRPr/>
            </a:pPr>
            <a:r>
              <a:rPr lang="de-DE"/>
              <a:t>design</a:t>
            </a:r>
            <a:endParaRPr/>
          </a:p>
        </p:txBody>
      </p:sp>
      <p:sp>
        <p:nvSpPr>
          <p:cNvPr id="518851444" name="Textfeld 11"/>
          <p:cNvSpPr txBox="1"/>
          <p:nvPr/>
        </p:nvSpPr>
        <p:spPr bwMode="auto">
          <a:xfrm>
            <a:off x="1765258" y="4072110"/>
            <a:ext cx="2073542" cy="923330"/>
          </a:xfrm>
          <a:prstGeom prst="rect">
            <a:avLst/>
          </a:prstGeom>
          <a:noFill/>
        </p:spPr>
        <p:txBody>
          <a:bodyPr wrap="square" rtlCol="0">
            <a:spAutoFit/>
          </a:bodyPr>
          <a:lstStyle/>
          <a:p>
            <a:pPr>
              <a:defRPr/>
            </a:pPr>
            <a:r>
              <a:rPr lang="de-DE" dirty="0" err="1"/>
              <a:t>some</a:t>
            </a:r>
            <a:r>
              <a:rPr lang="de-DE" dirty="0"/>
              <a:t> </a:t>
            </a:r>
            <a:r>
              <a:rPr lang="de-DE" dirty="0" err="1"/>
              <a:t>delivered</a:t>
            </a:r>
            <a:r>
              <a:rPr lang="de-DE" dirty="0"/>
              <a:t> DB50 </a:t>
            </a:r>
            <a:r>
              <a:rPr lang="de-DE" dirty="0" err="1"/>
              <a:t>modules</a:t>
            </a:r>
            <a:endParaRPr lang="de-DE" dirty="0"/>
          </a:p>
          <a:p>
            <a:pPr>
              <a:defRPr/>
            </a:pPr>
            <a:endParaRPr lang="de-DE" dirty="0"/>
          </a:p>
        </p:txBody>
      </p:sp>
      <p:sp>
        <p:nvSpPr>
          <p:cNvPr id="2099892298" name="Textfeld 14"/>
          <p:cNvSpPr txBox="1"/>
          <p:nvPr/>
        </p:nvSpPr>
        <p:spPr bwMode="auto">
          <a:xfrm>
            <a:off x="1563961" y="4632257"/>
            <a:ext cx="2073542" cy="923330"/>
          </a:xfrm>
          <a:prstGeom prst="rect">
            <a:avLst/>
          </a:prstGeom>
          <a:noFill/>
        </p:spPr>
        <p:txBody>
          <a:bodyPr wrap="square" rtlCol="0">
            <a:spAutoFit/>
          </a:bodyPr>
          <a:lstStyle/>
          <a:p>
            <a:pPr algn="ctr">
              <a:defRPr/>
            </a:pPr>
            <a:r>
              <a:rPr lang="de-DE" dirty="0"/>
              <a:t>HV </a:t>
            </a:r>
            <a:r>
              <a:rPr lang="de-DE" dirty="0" err="1"/>
              <a:t>distribution</a:t>
            </a:r>
            <a:endParaRPr lang="de-DE" dirty="0"/>
          </a:p>
          <a:p>
            <a:pPr algn="ctr">
              <a:defRPr/>
            </a:pPr>
            <a:r>
              <a:rPr lang="de-DE" dirty="0" err="1"/>
              <a:t>control</a:t>
            </a:r>
            <a:r>
              <a:rPr lang="de-DE" dirty="0"/>
              <a:t> </a:t>
            </a:r>
            <a:r>
              <a:rPr lang="de-DE" dirty="0" err="1"/>
              <a:t>board</a:t>
            </a:r>
            <a:endParaRPr lang="de-DE" dirty="0"/>
          </a:p>
          <a:p>
            <a:pPr algn="ctr">
              <a:defRPr/>
            </a:pPr>
            <a:endParaRPr lang="de-DE" dirty="0"/>
          </a:p>
        </p:txBody>
      </p:sp>
      <p:sp>
        <p:nvSpPr>
          <p:cNvPr id="1685185938" name="Textfeld 15"/>
          <p:cNvSpPr txBox="1"/>
          <p:nvPr/>
        </p:nvSpPr>
        <p:spPr bwMode="auto">
          <a:xfrm>
            <a:off x="238747" y="1185036"/>
            <a:ext cx="1722224" cy="701399"/>
          </a:xfrm>
          <a:prstGeom prst="rect">
            <a:avLst/>
          </a:prstGeom>
          <a:noFill/>
        </p:spPr>
        <p:txBody>
          <a:bodyPr wrap="none" rtlCol="0">
            <a:spAutoFit/>
          </a:bodyPr>
          <a:lstStyle/>
          <a:p>
            <a:pPr algn="ctr">
              <a:defRPr/>
            </a:pPr>
            <a:r>
              <a:rPr lang="de-DE" sz="2000" b="1" dirty="0" err="1">
                <a:solidFill>
                  <a:srgbClr val="12599D"/>
                </a:solidFill>
              </a:rPr>
              <a:t>Active</a:t>
            </a:r>
            <a:r>
              <a:rPr lang="de-DE" sz="2000" b="1" dirty="0">
                <a:solidFill>
                  <a:srgbClr val="12599D"/>
                </a:solidFill>
              </a:rPr>
              <a:t> </a:t>
            </a:r>
            <a:r>
              <a:rPr lang="de-DE" sz="2000" b="1" dirty="0" err="1">
                <a:solidFill>
                  <a:srgbClr val="12599D"/>
                </a:solidFill>
              </a:rPr>
              <a:t>target</a:t>
            </a:r>
            <a:endParaRPr lang="de-DE" sz="2000" b="1" dirty="0">
              <a:solidFill>
                <a:srgbClr val="12599D"/>
              </a:solidFill>
            </a:endParaRPr>
          </a:p>
          <a:p>
            <a:pPr algn="ctr">
              <a:defRPr/>
            </a:pPr>
            <a:r>
              <a:rPr lang="de-DE" sz="2000" b="1" dirty="0">
                <a:solidFill>
                  <a:srgbClr val="12599D"/>
                </a:solidFill>
              </a:rPr>
              <a:t>ACTAF2</a:t>
            </a:r>
          </a:p>
        </p:txBody>
      </p:sp>
      <p:sp>
        <p:nvSpPr>
          <p:cNvPr id="1753691180" name="Textfeld 16"/>
          <p:cNvSpPr txBox="1"/>
          <p:nvPr/>
        </p:nvSpPr>
        <p:spPr bwMode="auto">
          <a:xfrm>
            <a:off x="1757774" y="3770670"/>
            <a:ext cx="1813317" cy="400110"/>
          </a:xfrm>
          <a:prstGeom prst="rect">
            <a:avLst/>
          </a:prstGeom>
          <a:noFill/>
        </p:spPr>
        <p:txBody>
          <a:bodyPr wrap="none" rtlCol="0">
            <a:spAutoFit/>
          </a:bodyPr>
          <a:lstStyle/>
          <a:p>
            <a:pPr>
              <a:defRPr/>
            </a:pPr>
            <a:r>
              <a:rPr lang="de-DE" sz="2000" b="1">
                <a:solidFill>
                  <a:srgbClr val="12599D"/>
                </a:solidFill>
              </a:rPr>
              <a:t>NeuLAND HV</a:t>
            </a:r>
          </a:p>
        </p:txBody>
      </p:sp>
      <p:sp>
        <p:nvSpPr>
          <p:cNvPr id="160728035" name="Textfeld 17"/>
          <p:cNvSpPr txBox="1"/>
          <p:nvPr/>
        </p:nvSpPr>
        <p:spPr bwMode="auto">
          <a:xfrm>
            <a:off x="5935764" y="2195987"/>
            <a:ext cx="2583068" cy="701399"/>
          </a:xfrm>
          <a:prstGeom prst="rect">
            <a:avLst/>
          </a:prstGeom>
          <a:noFill/>
        </p:spPr>
        <p:txBody>
          <a:bodyPr wrap="none" rtlCol="0">
            <a:spAutoFit/>
          </a:bodyPr>
          <a:lstStyle/>
          <a:p>
            <a:pPr algn="ctr">
              <a:defRPr/>
            </a:pPr>
            <a:r>
              <a:rPr lang="de-DE" sz="2000" b="1">
                <a:solidFill>
                  <a:srgbClr val="12599D"/>
                </a:solidFill>
              </a:rPr>
              <a:t>Proton Arm</a:t>
            </a:r>
            <a:endParaRPr sz="1100"/>
          </a:p>
          <a:p>
            <a:pPr algn="ctr">
              <a:defRPr/>
            </a:pPr>
            <a:r>
              <a:rPr lang="de-DE" sz="2000" b="1">
                <a:solidFill>
                  <a:srgbClr val="12599D"/>
                </a:solidFill>
              </a:rPr>
              <a:t>Spectrometer (PAS)</a:t>
            </a:r>
          </a:p>
        </p:txBody>
      </p:sp>
      <p:sp>
        <p:nvSpPr>
          <p:cNvPr id="1474112080" name="Textfeld 9"/>
          <p:cNvSpPr txBox="1"/>
          <p:nvPr/>
        </p:nvSpPr>
        <p:spPr bwMode="auto">
          <a:xfrm>
            <a:off x="3000128" y="2811784"/>
            <a:ext cx="1941558" cy="369332"/>
          </a:xfrm>
          <a:prstGeom prst="rect">
            <a:avLst/>
          </a:prstGeom>
          <a:noFill/>
        </p:spPr>
        <p:txBody>
          <a:bodyPr wrap="none" rtlCol="0">
            <a:spAutoFit/>
          </a:bodyPr>
          <a:lstStyle/>
          <a:p>
            <a:pPr algn="ctr">
              <a:defRPr/>
            </a:pPr>
            <a:r>
              <a:rPr lang="de-DE" dirty="0" err="1"/>
              <a:t>chamber</a:t>
            </a:r>
            <a:r>
              <a:rPr lang="de-DE" dirty="0"/>
              <a:t> at PNPI</a:t>
            </a:r>
            <a:endParaRPr dirty="0"/>
          </a:p>
        </p:txBody>
      </p:sp>
      <p:pic>
        <p:nvPicPr>
          <p:cNvPr id="945070656" name="Grafik 8"/>
          <p:cNvPicPr>
            <a:picLocks noChangeAspect="1"/>
          </p:cNvPicPr>
          <p:nvPr/>
        </p:nvPicPr>
        <p:blipFill>
          <a:blip r:embed="rId3"/>
          <a:srcRect l="1563" b="5051"/>
          <a:stretch/>
        </p:blipFill>
        <p:spPr bwMode="auto">
          <a:xfrm>
            <a:off x="2842407" y="1362435"/>
            <a:ext cx="2240923" cy="1466970"/>
          </a:xfrm>
          <a:prstGeom prst="rect">
            <a:avLst/>
          </a:prstGeom>
        </p:spPr>
      </p:pic>
      <p:pic>
        <p:nvPicPr>
          <p:cNvPr id="548332498" name="Grafik 12"/>
          <p:cNvPicPr>
            <a:picLocks noChangeAspect="1"/>
          </p:cNvPicPr>
          <p:nvPr/>
        </p:nvPicPr>
        <p:blipFill>
          <a:blip r:embed="rId4"/>
          <a:stretch/>
        </p:blipFill>
        <p:spPr bwMode="auto">
          <a:xfrm>
            <a:off x="605869" y="3832216"/>
            <a:ext cx="1103021" cy="1301702"/>
          </a:xfrm>
          <a:prstGeom prst="rect">
            <a:avLst/>
          </a:prstGeom>
        </p:spPr>
      </p:pic>
      <p:sp>
        <p:nvSpPr>
          <p:cNvPr id="279823091" name="Rechteck 279823090"/>
          <p:cNvSpPr/>
          <p:nvPr/>
        </p:nvSpPr>
        <p:spPr bwMode="auto">
          <a:xfrm>
            <a:off x="5377566" y="4139658"/>
            <a:ext cx="3592360" cy="1367153"/>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sp>
      <p:pic>
        <p:nvPicPr>
          <p:cNvPr id="856134897" name="Grafik 13"/>
          <p:cNvPicPr>
            <a:picLocks noChangeAspect="1"/>
          </p:cNvPicPr>
          <p:nvPr/>
        </p:nvPicPr>
        <p:blipFill>
          <a:blip r:embed="rId5"/>
          <a:stretch/>
        </p:blipFill>
        <p:spPr bwMode="auto">
          <a:xfrm>
            <a:off x="694022" y="5329530"/>
            <a:ext cx="2565412" cy="471667"/>
          </a:xfrm>
          <a:prstGeom prst="rect">
            <a:avLst/>
          </a:prstGeom>
        </p:spPr>
      </p:pic>
      <p:sp>
        <p:nvSpPr>
          <p:cNvPr id="2132231987" name="Rechteck 2132231986"/>
          <p:cNvSpPr/>
          <p:nvPr/>
        </p:nvSpPr>
        <p:spPr bwMode="auto">
          <a:xfrm>
            <a:off x="170531" y="1127777"/>
            <a:ext cx="5036506" cy="24775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sp>
      <p:sp>
        <p:nvSpPr>
          <p:cNvPr id="525028864" name="Rechteck 525028863"/>
          <p:cNvSpPr/>
          <p:nvPr/>
        </p:nvSpPr>
        <p:spPr bwMode="auto">
          <a:xfrm>
            <a:off x="480307" y="3758518"/>
            <a:ext cx="3426856" cy="2622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sp>
      <p:sp>
        <p:nvSpPr>
          <p:cNvPr id="1057405243" name="Rechteck 1057405242"/>
          <p:cNvSpPr/>
          <p:nvPr/>
        </p:nvSpPr>
        <p:spPr bwMode="auto">
          <a:xfrm>
            <a:off x="5446554" y="3723257"/>
            <a:ext cx="3509897" cy="1367153"/>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sp>
      <p:sp>
        <p:nvSpPr>
          <p:cNvPr id="1246337675" name="Textfeld 4"/>
          <p:cNvSpPr txBox="1"/>
          <p:nvPr/>
        </p:nvSpPr>
        <p:spPr bwMode="auto">
          <a:xfrm>
            <a:off x="5760843" y="3063112"/>
            <a:ext cx="1738868" cy="923330"/>
          </a:xfrm>
          <a:prstGeom prst="rect">
            <a:avLst/>
          </a:prstGeom>
          <a:noFill/>
        </p:spPr>
        <p:txBody>
          <a:bodyPr wrap="square" rtlCol="0">
            <a:spAutoFit/>
          </a:bodyPr>
          <a:lstStyle/>
          <a:p>
            <a:pPr algn="r">
              <a:defRPr/>
            </a:pPr>
            <a:r>
              <a:rPr lang="de-DE" dirty="0"/>
              <a:t>gas </a:t>
            </a:r>
            <a:r>
              <a:rPr lang="de-DE" dirty="0" err="1"/>
              <a:t>system</a:t>
            </a:r>
            <a:r>
              <a:rPr lang="de-DE" dirty="0"/>
              <a:t> </a:t>
            </a:r>
            <a:r>
              <a:rPr lang="de-DE" dirty="0" err="1"/>
              <a:t>for</a:t>
            </a:r>
            <a:r>
              <a:rPr lang="de-DE" dirty="0"/>
              <a:t> PAS</a:t>
            </a:r>
            <a:endParaRPr dirty="0"/>
          </a:p>
          <a:p>
            <a:pPr algn="r">
              <a:defRPr/>
            </a:pPr>
            <a:r>
              <a:rPr lang="de-DE" dirty="0"/>
              <a:t>at PNPI</a:t>
            </a:r>
            <a:endParaRPr dirty="0"/>
          </a:p>
        </p:txBody>
      </p:sp>
      <p:pic>
        <p:nvPicPr>
          <p:cNvPr id="612287778" name="Grafik 3"/>
          <p:cNvPicPr>
            <a:picLocks noChangeAspect="1"/>
          </p:cNvPicPr>
          <p:nvPr/>
        </p:nvPicPr>
        <p:blipFill>
          <a:blip r:embed="rId6"/>
          <a:stretch/>
        </p:blipFill>
        <p:spPr bwMode="auto">
          <a:xfrm>
            <a:off x="4478107" y="4554486"/>
            <a:ext cx="2848701" cy="1192285"/>
          </a:xfrm>
          <a:prstGeom prst="rect">
            <a:avLst/>
          </a:prstGeom>
        </p:spPr>
      </p:pic>
      <p:pic>
        <p:nvPicPr>
          <p:cNvPr id="1500646728" name="Grafik 6"/>
          <p:cNvPicPr>
            <a:picLocks noChangeAspect="1"/>
          </p:cNvPicPr>
          <p:nvPr/>
        </p:nvPicPr>
        <p:blipFill>
          <a:blip r:embed="rId7"/>
          <a:stretch/>
        </p:blipFill>
        <p:spPr bwMode="auto">
          <a:xfrm>
            <a:off x="7499353" y="3165599"/>
            <a:ext cx="1375193" cy="2270698"/>
          </a:xfrm>
          <a:prstGeom prst="rect">
            <a:avLst/>
          </a:prstGeom>
        </p:spPr>
      </p:pic>
      <p:sp>
        <p:nvSpPr>
          <p:cNvPr id="136154371" name="Textfeld 5"/>
          <p:cNvSpPr txBox="1"/>
          <p:nvPr/>
        </p:nvSpPr>
        <p:spPr bwMode="auto">
          <a:xfrm>
            <a:off x="4651884" y="4174769"/>
            <a:ext cx="2217918" cy="369332"/>
          </a:xfrm>
          <a:prstGeom prst="rect">
            <a:avLst/>
          </a:prstGeom>
          <a:noFill/>
        </p:spPr>
        <p:txBody>
          <a:bodyPr wrap="square" rtlCol="0">
            <a:spAutoFit/>
          </a:bodyPr>
          <a:lstStyle/>
          <a:p>
            <a:pPr algn="r">
              <a:defRPr/>
            </a:pPr>
            <a:r>
              <a:rPr lang="de-DE" dirty="0" err="1"/>
              <a:t>straw</a:t>
            </a:r>
            <a:r>
              <a:rPr lang="de-DE" dirty="0"/>
              <a:t> </a:t>
            </a:r>
            <a:r>
              <a:rPr lang="de-DE" dirty="0" err="1"/>
              <a:t>tubes</a:t>
            </a:r>
            <a:r>
              <a:rPr lang="de-DE" dirty="0"/>
              <a:t> at PNPI</a:t>
            </a:r>
            <a:endParaRPr dirty="0"/>
          </a:p>
        </p:txBody>
      </p:sp>
      <p:pic>
        <p:nvPicPr>
          <p:cNvPr id="26" name="Picture 8" descr="NUSTAR-Logo"/>
          <p:cNvPicPr>
            <a:picLocks noChangeAspect="1" noChangeArrowheads="1"/>
          </p:cNvPicPr>
          <p:nvPr/>
        </p:nvPicPr>
        <p:blipFill>
          <a:blip r:embed="rId8"/>
          <a:stretch/>
        </p:blipFill>
        <p:spPr bwMode="auto">
          <a:xfrm>
            <a:off x="12001" y="116250"/>
            <a:ext cx="959999" cy="720000"/>
          </a:xfrm>
          <a:prstGeom prst="rect">
            <a:avLst/>
          </a:prstGeom>
          <a:noFill/>
          <a:ln>
            <a:noFill/>
          </a:ln>
        </p:spPr>
      </p:pic>
      <p:sp>
        <p:nvSpPr>
          <p:cNvPr id="2" name="Textfeld 1"/>
          <p:cNvSpPr txBox="1"/>
          <p:nvPr/>
        </p:nvSpPr>
        <p:spPr>
          <a:xfrm>
            <a:off x="2264824" y="3187632"/>
            <a:ext cx="3187093" cy="369332"/>
          </a:xfrm>
          <a:prstGeom prst="rect">
            <a:avLst/>
          </a:prstGeom>
          <a:noFill/>
        </p:spPr>
        <p:txBody>
          <a:bodyPr wrap="square" rtlCol="0">
            <a:spAutoFit/>
          </a:bodyPr>
          <a:lstStyle/>
          <a:p>
            <a:r>
              <a:rPr lang="de-DE" i="1" dirty="0" smtClean="0">
                <a:solidFill>
                  <a:srgbClr val="FF0066"/>
                </a:solidFill>
              </a:rPr>
              <a:t>Combine </a:t>
            </a:r>
            <a:r>
              <a:rPr lang="de-DE" i="1" dirty="0" err="1" smtClean="0">
                <a:solidFill>
                  <a:srgbClr val="FF0066"/>
                </a:solidFill>
              </a:rPr>
              <a:t>with</a:t>
            </a:r>
            <a:r>
              <a:rPr lang="de-DE" i="1" dirty="0" smtClean="0">
                <a:solidFill>
                  <a:srgbClr val="FF0066"/>
                </a:solidFill>
              </a:rPr>
              <a:t> ACTAF1</a:t>
            </a:r>
            <a:endParaRPr lang="de-DE" i="1" dirty="0">
              <a:solidFill>
                <a:srgbClr val="FF0066"/>
              </a:solidFill>
            </a:endParaRPr>
          </a:p>
        </p:txBody>
      </p:sp>
      <p:sp>
        <p:nvSpPr>
          <p:cNvPr id="28" name="Textfeld 27"/>
          <p:cNvSpPr txBox="1"/>
          <p:nvPr/>
        </p:nvSpPr>
        <p:spPr bwMode="auto">
          <a:xfrm>
            <a:off x="651707" y="5906596"/>
            <a:ext cx="3187093" cy="369332"/>
          </a:xfrm>
          <a:prstGeom prst="rect">
            <a:avLst/>
          </a:prstGeom>
          <a:noFill/>
        </p:spPr>
        <p:txBody>
          <a:bodyPr wrap="square" rtlCol="0">
            <a:spAutoFit/>
          </a:bodyPr>
          <a:lstStyle/>
          <a:p>
            <a:r>
              <a:rPr lang="de-DE" i="1" dirty="0" err="1" smtClean="0">
                <a:solidFill>
                  <a:srgbClr val="FF0066"/>
                </a:solidFill>
              </a:rPr>
              <a:t>build</a:t>
            </a:r>
            <a:r>
              <a:rPr lang="de-DE" i="1" dirty="0" smtClean="0">
                <a:solidFill>
                  <a:srgbClr val="FF0066"/>
                </a:solidFill>
              </a:rPr>
              <a:t> </a:t>
            </a:r>
            <a:r>
              <a:rPr lang="de-DE" i="1" dirty="0" err="1" smtClean="0">
                <a:solidFill>
                  <a:srgbClr val="FF0066"/>
                </a:solidFill>
              </a:rPr>
              <a:t>new</a:t>
            </a:r>
            <a:r>
              <a:rPr lang="de-DE" i="1" dirty="0" smtClean="0">
                <a:solidFill>
                  <a:srgbClr val="FF0066"/>
                </a:solidFill>
              </a:rPr>
              <a:t>/</a:t>
            </a:r>
            <a:r>
              <a:rPr lang="de-DE" i="1" dirty="0" err="1" smtClean="0">
                <a:solidFill>
                  <a:srgbClr val="FF0066"/>
                </a:solidFill>
              </a:rPr>
              <a:t>repair</a:t>
            </a:r>
            <a:r>
              <a:rPr lang="de-DE" i="1" dirty="0" smtClean="0">
                <a:solidFill>
                  <a:srgbClr val="FF0066"/>
                </a:solidFill>
              </a:rPr>
              <a:t> </a:t>
            </a:r>
            <a:r>
              <a:rPr lang="de-DE" i="1" dirty="0" err="1" smtClean="0">
                <a:solidFill>
                  <a:srgbClr val="FF0066"/>
                </a:solidFill>
              </a:rPr>
              <a:t>broken</a:t>
            </a:r>
            <a:r>
              <a:rPr lang="de-DE" i="1" dirty="0" smtClean="0">
                <a:solidFill>
                  <a:srgbClr val="FF0066"/>
                </a:solidFill>
              </a:rPr>
              <a:t> </a:t>
            </a:r>
            <a:endParaRPr lang="de-DE" i="1" dirty="0">
              <a:solidFill>
                <a:srgbClr val="FF0066"/>
              </a:solidFill>
            </a:endParaRPr>
          </a:p>
        </p:txBody>
      </p:sp>
      <p:sp>
        <p:nvSpPr>
          <p:cNvPr id="29" name="Textfeld 28"/>
          <p:cNvSpPr txBox="1"/>
          <p:nvPr/>
        </p:nvSpPr>
        <p:spPr bwMode="auto">
          <a:xfrm>
            <a:off x="4865530" y="5867755"/>
            <a:ext cx="3529493" cy="369332"/>
          </a:xfrm>
          <a:prstGeom prst="rect">
            <a:avLst/>
          </a:prstGeom>
          <a:noFill/>
        </p:spPr>
        <p:txBody>
          <a:bodyPr wrap="square" rtlCol="0">
            <a:spAutoFit/>
          </a:bodyPr>
          <a:lstStyle/>
          <a:p>
            <a:r>
              <a:rPr lang="de-DE" i="1" dirty="0" smtClean="0">
                <a:solidFill>
                  <a:srgbClr val="FF0066"/>
                </a:solidFill>
              </a:rPr>
              <a:t>Check </a:t>
            </a:r>
            <a:r>
              <a:rPr lang="de-DE" i="1" dirty="0" err="1" smtClean="0">
                <a:solidFill>
                  <a:srgbClr val="FF0066"/>
                </a:solidFill>
              </a:rPr>
              <a:t>new</a:t>
            </a:r>
            <a:r>
              <a:rPr lang="de-DE" i="1" dirty="0" smtClean="0">
                <a:solidFill>
                  <a:srgbClr val="FF0066"/>
                </a:solidFill>
              </a:rPr>
              <a:t> </a:t>
            </a:r>
            <a:r>
              <a:rPr lang="de-DE" i="1" dirty="0" err="1" smtClean="0">
                <a:solidFill>
                  <a:srgbClr val="FF0066"/>
                </a:solidFill>
              </a:rPr>
              <a:t>technical</a:t>
            </a:r>
            <a:r>
              <a:rPr lang="de-DE" i="1" dirty="0" smtClean="0">
                <a:solidFill>
                  <a:srgbClr val="FF0066"/>
                </a:solidFill>
              </a:rPr>
              <a:t> </a:t>
            </a:r>
            <a:r>
              <a:rPr lang="de-DE" i="1" dirty="0" err="1" smtClean="0">
                <a:solidFill>
                  <a:srgbClr val="FF0066"/>
                </a:solidFill>
              </a:rPr>
              <a:t>solutions</a:t>
            </a:r>
            <a:endParaRPr lang="de-DE" i="1" dirty="0">
              <a:solidFill>
                <a:srgbClr val="FF0066"/>
              </a:solidFill>
            </a:endParaRPr>
          </a:p>
        </p:txBody>
      </p:sp>
      <p:sp>
        <p:nvSpPr>
          <p:cNvPr id="30" name="Textfeld 29"/>
          <p:cNvSpPr txBox="1"/>
          <p:nvPr/>
        </p:nvSpPr>
        <p:spPr bwMode="auto">
          <a:xfrm>
            <a:off x="5742221" y="1234026"/>
            <a:ext cx="2144115" cy="646331"/>
          </a:xfrm>
          <a:prstGeom prst="rect">
            <a:avLst/>
          </a:prstGeom>
          <a:solidFill>
            <a:srgbClr val="D9D9D9"/>
          </a:solidFill>
        </p:spPr>
        <p:txBody>
          <a:bodyPr wrap="square" rtlCol="0">
            <a:spAutoFit/>
          </a:bodyPr>
          <a:lstStyle/>
          <a:p>
            <a:r>
              <a:rPr lang="de-DE" b="1" i="1" dirty="0" err="1" smtClean="0">
                <a:solidFill>
                  <a:srgbClr val="FF0066"/>
                </a:solidFill>
              </a:rPr>
              <a:t>Taken</a:t>
            </a:r>
            <a:r>
              <a:rPr lang="de-DE" b="1" i="1" dirty="0" smtClean="0">
                <a:solidFill>
                  <a:srgbClr val="FF0066"/>
                </a:solidFill>
              </a:rPr>
              <a:t> </a:t>
            </a:r>
            <a:r>
              <a:rPr lang="de-DE" b="1" i="1" dirty="0" err="1" smtClean="0">
                <a:solidFill>
                  <a:srgbClr val="FF0066"/>
                </a:solidFill>
              </a:rPr>
              <a:t>up</a:t>
            </a:r>
            <a:r>
              <a:rPr lang="de-DE" b="1" i="1" dirty="0" smtClean="0">
                <a:solidFill>
                  <a:srgbClr val="FF0066"/>
                </a:solidFill>
              </a:rPr>
              <a:t> </a:t>
            </a:r>
            <a:r>
              <a:rPr lang="de-DE" b="1" i="1" dirty="0" err="1" smtClean="0">
                <a:solidFill>
                  <a:srgbClr val="FF0066"/>
                </a:solidFill>
              </a:rPr>
              <a:t>by</a:t>
            </a:r>
            <a:r>
              <a:rPr lang="de-DE" b="1" i="1" dirty="0" smtClean="0">
                <a:solidFill>
                  <a:srgbClr val="FF0066"/>
                </a:solidFill>
              </a:rPr>
              <a:t> </a:t>
            </a:r>
            <a:r>
              <a:rPr lang="de-DE" b="1" i="1" dirty="0" err="1" smtClean="0">
                <a:solidFill>
                  <a:srgbClr val="FF0066"/>
                </a:solidFill>
              </a:rPr>
              <a:t>other</a:t>
            </a:r>
            <a:r>
              <a:rPr lang="de-DE" b="1" i="1" dirty="0" smtClean="0">
                <a:solidFill>
                  <a:srgbClr val="FF0066"/>
                </a:solidFill>
              </a:rPr>
              <a:t> </a:t>
            </a:r>
            <a:r>
              <a:rPr lang="de-DE" b="1" i="1" dirty="0" err="1" smtClean="0">
                <a:solidFill>
                  <a:srgbClr val="FF0066"/>
                </a:solidFill>
              </a:rPr>
              <a:t>collaborators</a:t>
            </a:r>
            <a:endParaRPr lang="de-DE" b="1" i="1" dirty="0">
              <a:solidFill>
                <a:srgbClr val="FF0066"/>
              </a:solidFill>
            </a:endParaRPr>
          </a:p>
        </p:txBody>
      </p:sp>
      <p:sp>
        <p:nvSpPr>
          <p:cNvPr id="3" name="Fußzeilenplatzhalter 2"/>
          <p:cNvSpPr>
            <a:spLocks noGrp="1"/>
          </p:cNvSpPr>
          <p:nvPr>
            <p:ph type="ftr" sz="quarter" idx="3"/>
          </p:nvPr>
        </p:nvSpPr>
        <p:spPr/>
        <p:txBody>
          <a:bodyPr/>
          <a:lstStyle/>
          <a:p>
            <a:pPr>
              <a:defRPr/>
            </a:pPr>
            <a:r>
              <a:rPr lang="en-US" smtClean="0"/>
              <a:t>12th FAIR-NUSTAR RRB meeting - June 5-6, 2023</a:t>
            </a:r>
            <a:endParaRPr lang="en-US" dirty="0"/>
          </a:p>
        </p:txBody>
      </p:sp>
      <p:sp>
        <p:nvSpPr>
          <p:cNvPr id="4" name="Foliennummernplatzhalter 3"/>
          <p:cNvSpPr>
            <a:spLocks noGrp="1"/>
          </p:cNvSpPr>
          <p:nvPr>
            <p:ph type="sldNum" sz="quarter" idx="11"/>
          </p:nvPr>
        </p:nvSpPr>
        <p:spPr/>
        <p:txBody>
          <a:bodyPr/>
          <a:lstStyle/>
          <a:p>
            <a:pPr>
              <a:defRPr/>
            </a:pPr>
            <a:fld id="{CFB9FAFC-0530-4BC0-8D3E-8612A5697BE4}" type="slidenum">
              <a:rPr lang="de-DE" smtClean="0"/>
              <a:pPr>
                <a:defRPr/>
              </a:pPr>
              <a:t>18</a:t>
            </a:fld>
            <a:endParaRPr lang="de-DE"/>
          </a:p>
        </p:txBody>
      </p:sp>
    </p:spTree>
    <p:extLst>
      <p:ext uri="{BB962C8B-B14F-4D97-AF65-F5344CB8AC3E}">
        <p14:creationId xmlns:p14="http://schemas.microsoft.com/office/powerpoint/2010/main" val="2808138730"/>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8769472" name="Google Shape;125;p27"/>
          <p:cNvSpPr txBox="1"/>
          <p:nvPr/>
        </p:nvSpPr>
        <p:spPr bwMode="auto">
          <a:xfrm>
            <a:off x="1403648" y="120195"/>
            <a:ext cx="6071038" cy="700920"/>
          </a:xfrm>
          <a:prstGeom prst="rect">
            <a:avLst/>
          </a:prstGeom>
          <a:noFill/>
          <a:ln>
            <a:noFill/>
          </a:ln>
        </p:spPr>
        <p:txBody>
          <a:bodyPr spcFirstLastPara="1" wrap="square" lIns="91422" tIns="45698" rIns="91422" bIns="45698" anchor="ctr" anchorCtr="0">
            <a:noAutofit/>
          </a:bodyPr>
          <a:lstStyle/>
          <a:p>
            <a:pPr>
              <a:spcBef>
                <a:spcPts val="0"/>
              </a:spcBef>
              <a:spcAft>
                <a:spcPts val="0"/>
              </a:spcAft>
              <a:defRPr/>
            </a:pPr>
            <a:r>
              <a:rPr lang="en" sz="2800" dirty="0">
                <a:solidFill>
                  <a:schemeClr val="accent6"/>
                </a:solidFill>
                <a:latin typeface="Arial"/>
                <a:ea typeface="Arial"/>
                <a:cs typeface="Arial"/>
              </a:rPr>
              <a:t>NUSTAR </a:t>
            </a:r>
            <a:r>
              <a:rPr lang="en" sz="2800" dirty="0" smtClean="0">
                <a:solidFill>
                  <a:schemeClr val="accent6"/>
                </a:solidFill>
                <a:latin typeface="Arial"/>
                <a:ea typeface="Arial"/>
                <a:cs typeface="Arial"/>
              </a:rPr>
              <a:t>ES Start - NU</a:t>
            </a:r>
            <a:r>
              <a:rPr lang="en" sz="2800" dirty="0" smtClean="0">
                <a:solidFill>
                  <a:srgbClr val="FF0066"/>
                </a:solidFill>
                <a:latin typeface="Arial"/>
                <a:ea typeface="Arial"/>
                <a:cs typeface="Arial"/>
              </a:rPr>
              <a:t>START</a:t>
            </a:r>
            <a:endParaRPr sz="2800" dirty="0">
              <a:solidFill>
                <a:srgbClr val="FF0066"/>
              </a:solidFill>
              <a:latin typeface="Arial"/>
              <a:ea typeface="Arial"/>
              <a:cs typeface="Arial"/>
            </a:endParaRPr>
          </a:p>
        </p:txBody>
      </p:sp>
      <p:sp>
        <p:nvSpPr>
          <p:cNvPr id="1120832529" name="Google Shape;155;p27"/>
          <p:cNvSpPr txBox="1"/>
          <p:nvPr/>
        </p:nvSpPr>
        <p:spPr bwMode="auto">
          <a:xfrm>
            <a:off x="185274" y="1104148"/>
            <a:ext cx="8557152" cy="1434268"/>
          </a:xfrm>
          <a:prstGeom prst="rect">
            <a:avLst/>
          </a:prstGeom>
          <a:noFill/>
          <a:ln>
            <a:noFill/>
          </a:ln>
        </p:spPr>
        <p:txBody>
          <a:bodyPr spcFirstLastPara="1" wrap="square" lIns="90000" tIns="45000" rIns="90000" bIns="45000" anchor="t" anchorCtr="0">
            <a:noAutofit/>
          </a:bodyPr>
          <a:lstStyle/>
          <a:p>
            <a:pPr marL="283878" indent="-283878">
              <a:spcBef>
                <a:spcPts val="0"/>
              </a:spcBef>
              <a:spcAft>
                <a:spcPts val="0"/>
              </a:spcAft>
              <a:buFont typeface="Arial"/>
              <a:buChar char="•"/>
              <a:defRPr/>
            </a:pPr>
            <a:r>
              <a:rPr lang="en" b="1" dirty="0" smtClean="0">
                <a:solidFill>
                  <a:schemeClr val="accent6"/>
                </a:solidFill>
              </a:rPr>
              <a:t>NU</a:t>
            </a:r>
            <a:r>
              <a:rPr lang="en" b="1" dirty="0" smtClean="0">
                <a:solidFill>
                  <a:srgbClr val="FF0066"/>
                </a:solidFill>
              </a:rPr>
              <a:t>START</a:t>
            </a:r>
            <a:r>
              <a:rPr lang="en" dirty="0" smtClean="0">
                <a:solidFill>
                  <a:schemeClr val="accent6"/>
                </a:solidFill>
              </a:rPr>
              <a:t> </a:t>
            </a:r>
            <a:r>
              <a:rPr lang="en" dirty="0">
                <a:solidFill>
                  <a:schemeClr val="accent6"/>
                </a:solidFill>
              </a:rPr>
              <a:t>Experiment</a:t>
            </a:r>
          </a:p>
          <a:p>
            <a:pPr marL="683928" lvl="1" indent="-283878">
              <a:spcBef>
                <a:spcPts val="0"/>
              </a:spcBef>
              <a:spcAft>
                <a:spcPts val="0"/>
              </a:spcAft>
              <a:buFont typeface="Arial"/>
              <a:buChar char="•"/>
              <a:defRPr/>
            </a:pPr>
            <a:r>
              <a:rPr lang="en" dirty="0">
                <a:solidFill>
                  <a:schemeClr val="accent6"/>
                </a:solidFill>
              </a:rPr>
              <a:t>First experiment at FAIR, involving </a:t>
            </a:r>
            <a:r>
              <a:rPr lang="en" dirty="0" smtClean="0">
                <a:solidFill>
                  <a:schemeClr val="accent6"/>
                </a:solidFill>
              </a:rPr>
              <a:t>the entire </a:t>
            </a:r>
            <a:r>
              <a:rPr lang="en" dirty="0">
                <a:solidFill>
                  <a:schemeClr val="accent6"/>
                </a:solidFill>
              </a:rPr>
              <a:t>NUSTAR community</a:t>
            </a:r>
          </a:p>
          <a:p>
            <a:pPr marL="683928" lvl="1" indent="-283878">
              <a:spcBef>
                <a:spcPts val="0"/>
              </a:spcBef>
              <a:spcAft>
                <a:spcPts val="0"/>
              </a:spcAft>
              <a:buFont typeface="Arial"/>
              <a:buChar char="•"/>
              <a:defRPr/>
            </a:pPr>
            <a:r>
              <a:rPr lang="en" dirty="0">
                <a:solidFill>
                  <a:schemeClr val="accent6"/>
                </a:solidFill>
              </a:rPr>
              <a:t>Will take place inside the High-Energy Cave</a:t>
            </a:r>
          </a:p>
          <a:p>
            <a:pPr marL="683928" lvl="1" indent="-283878">
              <a:spcBef>
                <a:spcPts val="0"/>
              </a:spcBef>
              <a:spcAft>
                <a:spcPts val="0"/>
              </a:spcAft>
              <a:buFont typeface="Arial"/>
              <a:buChar char="•"/>
              <a:defRPr/>
            </a:pPr>
            <a:r>
              <a:rPr lang="en" dirty="0">
                <a:solidFill>
                  <a:schemeClr val="accent6"/>
                </a:solidFill>
              </a:rPr>
              <a:t>Starting immediately following Super-FRS commissioning</a:t>
            </a:r>
          </a:p>
          <a:p>
            <a:pPr marL="683928" lvl="1" indent="-283878">
              <a:spcBef>
                <a:spcPts val="0"/>
              </a:spcBef>
              <a:spcAft>
                <a:spcPts val="0"/>
              </a:spcAft>
              <a:buFont typeface="Arial"/>
              <a:buChar char="•"/>
              <a:defRPr/>
            </a:pPr>
            <a:r>
              <a:rPr lang="en" dirty="0">
                <a:solidFill>
                  <a:schemeClr val="accent6"/>
                </a:solidFill>
              </a:rPr>
              <a:t>Simple and compact (&lt;3m in beam direction)</a:t>
            </a:r>
          </a:p>
          <a:p>
            <a:pPr lvl="1">
              <a:spcBef>
                <a:spcPts val="0"/>
              </a:spcBef>
              <a:spcAft>
                <a:spcPts val="0"/>
              </a:spcAft>
              <a:defRPr/>
            </a:pPr>
            <a:endParaRPr lang="en" dirty="0"/>
          </a:p>
          <a:p>
            <a:pPr marL="683928" lvl="1" indent="-283878">
              <a:spcBef>
                <a:spcPts val="0"/>
              </a:spcBef>
              <a:spcAft>
                <a:spcPts val="0"/>
              </a:spcAft>
              <a:buFont typeface="Arial"/>
              <a:buChar char="•"/>
              <a:defRPr/>
            </a:pPr>
            <a:endParaRPr dirty="0"/>
          </a:p>
          <a:p>
            <a:pPr>
              <a:spcBef>
                <a:spcPts val="0"/>
              </a:spcBef>
              <a:spcAft>
                <a:spcPts val="0"/>
              </a:spcAft>
              <a:defRPr/>
            </a:pPr>
            <a:endParaRPr dirty="0">
              <a:latin typeface="Arial"/>
              <a:ea typeface="Arial"/>
              <a:cs typeface="Arial"/>
            </a:endParaRPr>
          </a:p>
        </p:txBody>
      </p:sp>
      <p:graphicFrame>
        <p:nvGraphicFramePr>
          <p:cNvPr id="943342104" name="Tabelle 943342103"/>
          <p:cNvGraphicFramePr>
            <a:graphicFrameLocks/>
          </p:cNvGraphicFramePr>
          <p:nvPr>
            <p:extLst>
              <p:ext uri="{D42A27DB-BD31-4B8C-83A1-F6EECF244321}">
                <p14:modId xmlns:p14="http://schemas.microsoft.com/office/powerpoint/2010/main" val="324030759"/>
              </p:ext>
            </p:extLst>
          </p:nvPr>
        </p:nvGraphicFramePr>
        <p:xfrm>
          <a:off x="200855" y="3811361"/>
          <a:ext cx="3089517" cy="2377440"/>
        </p:xfrm>
        <a:graphic>
          <a:graphicData uri="http://schemas.openxmlformats.org/drawingml/2006/table">
            <a:tbl>
              <a:tblPr firstRow="1" bandRow="1"/>
              <a:tblGrid>
                <a:gridCol w="3089517">
                  <a:extLst>
                    <a:ext uri="{9D8B030D-6E8A-4147-A177-3AD203B41FA5}">
                      <a16:colId xmlns:a16="http://schemas.microsoft.com/office/drawing/2014/main" val="20000"/>
                    </a:ext>
                  </a:extLst>
                </a:gridCol>
              </a:tblGrid>
              <a:tr h="317499">
                <a:tc>
                  <a:txBody>
                    <a:bodyPr/>
                    <a:lstStyle/>
                    <a:p>
                      <a:pPr>
                        <a:defRPr/>
                      </a:pPr>
                      <a:r>
                        <a:rPr dirty="0"/>
                        <a:t>Possible </a:t>
                      </a:r>
                      <a:r>
                        <a:rPr dirty="0" smtClean="0">
                          <a:solidFill>
                            <a:schemeClr val="accent6"/>
                          </a:solidFill>
                        </a:rPr>
                        <a:t>NU</a:t>
                      </a:r>
                      <a:r>
                        <a:rPr dirty="0" smtClean="0">
                          <a:solidFill>
                            <a:srgbClr val="FF0000"/>
                          </a:solidFill>
                        </a:rPr>
                        <a:t>STAR</a:t>
                      </a:r>
                      <a:r>
                        <a:rPr lang="de-DE" dirty="0" smtClean="0">
                          <a:solidFill>
                            <a:srgbClr val="FF0000"/>
                          </a:solidFill>
                        </a:rPr>
                        <a:t>T</a:t>
                      </a:r>
                      <a:r>
                        <a:rPr dirty="0" smtClean="0">
                          <a:solidFill>
                            <a:srgbClr val="FF0000"/>
                          </a:solidFill>
                        </a:rPr>
                        <a:t> </a:t>
                      </a:r>
                      <a:r>
                        <a:rPr dirty="0"/>
                        <a:t>setups</a:t>
                      </a:r>
                    </a:p>
                  </a:txBody>
                  <a:tcPr>
                    <a:solidFill>
                      <a:schemeClr val="accent1"/>
                    </a:solidFill>
                  </a:tcPr>
                </a:tc>
                <a:extLst>
                  <a:ext uri="{0D108BD9-81ED-4DB2-BD59-A6C34878D82A}">
                    <a16:rowId xmlns:a16="http://schemas.microsoft.com/office/drawing/2014/main" val="10000"/>
                  </a:ext>
                </a:extLst>
              </a:tr>
              <a:tr h="304799">
                <a:tc>
                  <a:txBody>
                    <a:bodyPr/>
                    <a:lstStyle/>
                    <a:p>
                      <a:pPr>
                        <a:defRPr/>
                      </a:pPr>
                      <a:r>
                        <a:rPr/>
                        <a:t>Passive or Active stoppers </a:t>
                      </a:r>
                    </a:p>
                    <a:p>
                      <a:pPr>
                        <a:defRPr/>
                      </a:pPr>
                      <a:r>
                        <a:rPr/>
                        <a:t>(e.g., Si-based detectors)</a:t>
                      </a:r>
                    </a:p>
                  </a:txBody>
                  <a:tcPr>
                    <a:solidFill>
                      <a:schemeClr val="accent1"/>
                    </a:solidFill>
                  </a:tcPr>
                </a:tc>
                <a:extLst>
                  <a:ext uri="{0D108BD9-81ED-4DB2-BD59-A6C34878D82A}">
                    <a16:rowId xmlns:a16="http://schemas.microsoft.com/office/drawing/2014/main" val="10001"/>
                  </a:ext>
                </a:extLst>
              </a:tr>
              <a:tr h="304799">
                <a:tc>
                  <a:txBody>
                    <a:bodyPr/>
                    <a:lstStyle/>
                    <a:p>
                      <a:pPr>
                        <a:defRPr/>
                      </a:pPr>
                      <a:r>
                        <a:rPr/>
                        <a:t>HPGe detectors (e.g., DEGAS)</a:t>
                      </a:r>
                    </a:p>
                  </a:txBody>
                  <a:tcPr>
                    <a:solidFill>
                      <a:schemeClr val="accent1"/>
                    </a:solidFill>
                  </a:tcPr>
                </a:tc>
                <a:extLst>
                  <a:ext uri="{0D108BD9-81ED-4DB2-BD59-A6C34878D82A}">
                    <a16:rowId xmlns:a16="http://schemas.microsoft.com/office/drawing/2014/main" val="10002"/>
                  </a:ext>
                </a:extLst>
              </a:tr>
              <a:tr h="317499">
                <a:tc>
                  <a:txBody>
                    <a:bodyPr/>
                    <a:lstStyle/>
                    <a:p>
                      <a:pPr>
                        <a:defRPr/>
                      </a:pPr>
                      <a:r>
                        <a:rPr/>
                        <a:t>Ion Catcher</a:t>
                      </a:r>
                    </a:p>
                  </a:txBody>
                  <a:tcPr>
                    <a:solidFill>
                      <a:schemeClr val="accent1"/>
                    </a:solidFill>
                  </a:tcPr>
                </a:tc>
                <a:extLst>
                  <a:ext uri="{0D108BD9-81ED-4DB2-BD59-A6C34878D82A}">
                    <a16:rowId xmlns:a16="http://schemas.microsoft.com/office/drawing/2014/main" val="10003"/>
                  </a:ext>
                </a:extLst>
              </a:tr>
              <a:tr h="317499">
                <a:tc>
                  <a:txBody>
                    <a:bodyPr/>
                    <a:lstStyle/>
                    <a:p>
                      <a:pPr>
                        <a:defRPr/>
                      </a:pPr>
                      <a:r>
                        <a:rPr dirty="0"/>
                        <a:t>...</a:t>
                      </a:r>
                    </a:p>
                  </a:txBody>
                  <a:tcPr>
                    <a:solidFill>
                      <a:schemeClr val="accent1"/>
                    </a:solidFill>
                  </a:tcPr>
                </a:tc>
                <a:extLst>
                  <a:ext uri="{0D108BD9-81ED-4DB2-BD59-A6C34878D82A}">
                    <a16:rowId xmlns:a16="http://schemas.microsoft.com/office/drawing/2014/main" val="10004"/>
                  </a:ext>
                </a:extLst>
              </a:tr>
            </a:tbl>
          </a:graphicData>
        </a:graphic>
      </p:graphicFrame>
      <p:grpSp>
        <p:nvGrpSpPr>
          <p:cNvPr id="1404961359" name="Gruppieren 1404961358"/>
          <p:cNvGrpSpPr/>
          <p:nvPr/>
        </p:nvGrpSpPr>
        <p:grpSpPr bwMode="auto">
          <a:xfrm>
            <a:off x="3429696" y="2530197"/>
            <a:ext cx="5715353" cy="2839516"/>
            <a:chOff x="0" y="0"/>
            <a:chExt cx="5715353" cy="2839516"/>
          </a:xfrm>
        </p:grpSpPr>
        <p:grpSp>
          <p:nvGrpSpPr>
            <p:cNvPr id="1566899379" name="Gruppieren 1566899378"/>
            <p:cNvGrpSpPr/>
            <p:nvPr/>
          </p:nvGrpSpPr>
          <p:grpSpPr bwMode="auto">
            <a:xfrm>
              <a:off x="0" y="0"/>
              <a:ext cx="5715354" cy="2839517"/>
              <a:chOff x="0" y="0"/>
              <a:chExt cx="5715354" cy="2839517"/>
            </a:xfrm>
          </p:grpSpPr>
          <p:pic>
            <p:nvPicPr>
              <p:cNvPr id="1740033925" name="Google Shape;126;p27"/>
              <p:cNvPicPr/>
              <p:nvPr/>
            </p:nvPicPr>
            <p:blipFill>
              <a:blip r:embed="rId2">
                <a:alphaModFix/>
              </a:blip>
              <a:srcRect t="5302" r="22500" b="36099"/>
              <a:stretch/>
            </p:blipFill>
            <p:spPr bwMode="auto">
              <a:xfrm>
                <a:off x="0" y="608176"/>
                <a:ext cx="5531630" cy="2230286"/>
              </a:xfrm>
              <a:prstGeom prst="rect">
                <a:avLst/>
              </a:prstGeom>
              <a:noFill/>
              <a:ln>
                <a:noFill/>
              </a:ln>
            </p:spPr>
          </p:pic>
          <p:cxnSp>
            <p:nvCxnSpPr>
              <p:cNvPr id="576386773" name="Google Shape;127;p27"/>
              <p:cNvCxnSpPr>
                <a:cxnSpLocks/>
              </p:cNvCxnSpPr>
              <p:nvPr/>
            </p:nvCxnSpPr>
            <p:spPr bwMode="auto">
              <a:xfrm flipH="1">
                <a:off x="708182" y="1308281"/>
                <a:ext cx="103979" cy="82550"/>
              </a:xfrm>
              <a:prstGeom prst="straightConnector1">
                <a:avLst/>
              </a:prstGeom>
              <a:noFill/>
              <a:ln w="54700" cap="flat" cmpd="sng">
                <a:solidFill>
                  <a:srgbClr val="72BF44"/>
                </a:solidFill>
                <a:prstDash val="solid"/>
                <a:round/>
                <a:headEnd type="none" w="sm" len="sm"/>
                <a:tailEnd type="none" w="sm" len="sm"/>
              </a:ln>
            </p:spPr>
          </p:cxnSp>
          <p:grpSp>
            <p:nvGrpSpPr>
              <p:cNvPr id="847899460" name="Google Shape;128;p27"/>
              <p:cNvGrpSpPr/>
              <p:nvPr/>
            </p:nvGrpSpPr>
            <p:grpSpPr bwMode="auto">
              <a:xfrm>
                <a:off x="299993" y="1182522"/>
                <a:ext cx="4001377" cy="918671"/>
                <a:chOff x="0" y="0"/>
                <a:chExt cx="4001377" cy="918671"/>
              </a:xfrm>
            </p:grpSpPr>
            <p:cxnSp>
              <p:nvCxnSpPr>
                <p:cNvPr id="450855899" name="Google Shape;129;p27"/>
                <p:cNvCxnSpPr>
                  <a:cxnSpLocks/>
                </p:cNvCxnSpPr>
                <p:nvPr/>
              </p:nvCxnSpPr>
              <p:spPr bwMode="auto">
                <a:xfrm rot="10799952" flipH="1">
                  <a:off x="0" y="133134"/>
                  <a:ext cx="488983" cy="455260"/>
                </a:xfrm>
                <a:prstGeom prst="straightConnector1">
                  <a:avLst/>
                </a:prstGeom>
                <a:noFill/>
                <a:ln w="54700" cap="flat" cmpd="sng">
                  <a:solidFill>
                    <a:srgbClr val="94FA58"/>
                  </a:solidFill>
                  <a:prstDash val="solid"/>
                  <a:round/>
                  <a:headEnd type="none" w="sm" len="sm"/>
                  <a:tailEnd type="none" w="sm" len="sm"/>
                </a:ln>
              </p:spPr>
            </p:cxnSp>
            <p:cxnSp>
              <p:nvCxnSpPr>
                <p:cNvPr id="324248266" name="Google Shape;130;p27"/>
                <p:cNvCxnSpPr>
                  <a:cxnSpLocks/>
                </p:cNvCxnSpPr>
                <p:nvPr/>
              </p:nvCxnSpPr>
              <p:spPr bwMode="auto">
                <a:xfrm rot="10799952" flipH="1">
                  <a:off x="488983" y="4214"/>
                  <a:ext cx="812865" cy="128920"/>
                </a:xfrm>
                <a:prstGeom prst="straightConnector1">
                  <a:avLst/>
                </a:prstGeom>
                <a:noFill/>
                <a:ln w="54700" cap="flat" cmpd="sng">
                  <a:solidFill>
                    <a:srgbClr val="94FA58"/>
                  </a:solidFill>
                  <a:prstDash val="solid"/>
                  <a:round/>
                  <a:headEnd type="none" w="sm" len="sm"/>
                  <a:tailEnd type="none" w="sm" len="sm"/>
                </a:ln>
              </p:spPr>
            </p:cxnSp>
            <p:cxnSp>
              <p:nvCxnSpPr>
                <p:cNvPr id="669716205" name="Google Shape;131;p27"/>
                <p:cNvCxnSpPr>
                  <a:cxnSpLocks/>
                </p:cNvCxnSpPr>
                <p:nvPr/>
              </p:nvCxnSpPr>
              <p:spPr bwMode="auto">
                <a:xfrm rot="10799952">
                  <a:off x="1301846" y="0"/>
                  <a:ext cx="499522" cy="142619"/>
                </a:xfrm>
                <a:prstGeom prst="straightConnector1">
                  <a:avLst/>
                </a:prstGeom>
                <a:noFill/>
                <a:ln w="54700" cap="flat" cmpd="sng">
                  <a:solidFill>
                    <a:srgbClr val="94FA58"/>
                  </a:solidFill>
                  <a:prstDash val="solid"/>
                  <a:round/>
                  <a:headEnd type="none" w="sm" len="sm"/>
                  <a:tailEnd type="none" w="sm" len="sm"/>
                </a:ln>
              </p:spPr>
            </p:cxnSp>
            <p:cxnSp>
              <p:nvCxnSpPr>
                <p:cNvPr id="339768432" name="Google Shape;132;p27"/>
                <p:cNvCxnSpPr>
                  <a:cxnSpLocks/>
                </p:cNvCxnSpPr>
                <p:nvPr/>
              </p:nvCxnSpPr>
              <p:spPr bwMode="auto">
                <a:xfrm>
                  <a:off x="1799263" y="135242"/>
                  <a:ext cx="401163" cy="430319"/>
                </a:xfrm>
                <a:prstGeom prst="straightConnector1">
                  <a:avLst/>
                </a:prstGeom>
                <a:noFill/>
                <a:ln w="54700" cap="flat" cmpd="sng">
                  <a:solidFill>
                    <a:srgbClr val="94FA58"/>
                  </a:solidFill>
                  <a:prstDash val="solid"/>
                  <a:round/>
                  <a:headEnd type="none" w="sm" len="sm"/>
                  <a:tailEnd type="none" w="sm" len="sm"/>
                </a:ln>
              </p:spPr>
            </p:cxnSp>
            <p:cxnSp>
              <p:nvCxnSpPr>
                <p:cNvPr id="1601458164" name="Google Shape;133;p27"/>
                <p:cNvCxnSpPr>
                  <a:cxnSpLocks/>
                </p:cNvCxnSpPr>
                <p:nvPr/>
              </p:nvCxnSpPr>
              <p:spPr bwMode="auto">
                <a:xfrm rot="10799952">
                  <a:off x="2195158" y="554322"/>
                  <a:ext cx="543783" cy="166507"/>
                </a:xfrm>
                <a:prstGeom prst="straightConnector1">
                  <a:avLst/>
                </a:prstGeom>
                <a:noFill/>
                <a:ln w="54700" cap="flat" cmpd="sng">
                  <a:solidFill>
                    <a:srgbClr val="94FA58"/>
                  </a:solidFill>
                  <a:prstDash val="solid"/>
                  <a:round/>
                  <a:headEnd type="none" w="sm" len="sm"/>
                  <a:tailEnd type="none" w="sm" len="sm"/>
                </a:ln>
              </p:spPr>
            </p:cxnSp>
            <p:cxnSp>
              <p:nvCxnSpPr>
                <p:cNvPr id="1027574879" name="Google Shape;134;p27"/>
                <p:cNvCxnSpPr>
                  <a:cxnSpLocks/>
                </p:cNvCxnSpPr>
                <p:nvPr/>
              </p:nvCxnSpPr>
              <p:spPr bwMode="auto">
                <a:xfrm rot="10799952" flipH="1">
                  <a:off x="2733671" y="665676"/>
                  <a:ext cx="446127" cy="55150"/>
                </a:xfrm>
                <a:prstGeom prst="straightConnector1">
                  <a:avLst/>
                </a:prstGeom>
                <a:noFill/>
                <a:ln w="54700" cap="flat" cmpd="sng">
                  <a:solidFill>
                    <a:srgbClr val="94FA58"/>
                  </a:solidFill>
                  <a:prstDash val="solid"/>
                  <a:round/>
                  <a:headEnd type="none" w="sm" len="sm"/>
                  <a:tailEnd type="none" w="sm" len="sm"/>
                </a:ln>
              </p:spPr>
            </p:cxnSp>
            <p:cxnSp>
              <p:nvCxnSpPr>
                <p:cNvPr id="1170017379" name="Google Shape;135;p27"/>
                <p:cNvCxnSpPr>
                  <a:cxnSpLocks/>
                </p:cNvCxnSpPr>
                <p:nvPr/>
              </p:nvCxnSpPr>
              <p:spPr bwMode="auto">
                <a:xfrm rot="10799952">
                  <a:off x="3174109" y="659894"/>
                  <a:ext cx="827267" cy="258775"/>
                </a:xfrm>
                <a:prstGeom prst="straightConnector1">
                  <a:avLst/>
                </a:prstGeom>
                <a:noFill/>
                <a:ln w="54700" cap="flat" cmpd="sng">
                  <a:solidFill>
                    <a:srgbClr val="94FA58"/>
                  </a:solidFill>
                  <a:prstDash val="solid"/>
                  <a:round/>
                  <a:headEnd type="none" w="sm" len="sm"/>
                  <a:tailEnd type="none" w="sm" len="sm"/>
                </a:ln>
              </p:spPr>
            </p:cxnSp>
          </p:grpSp>
          <p:grpSp>
            <p:nvGrpSpPr>
              <p:cNvPr id="756475245" name="Google Shape;136;p27"/>
              <p:cNvGrpSpPr/>
              <p:nvPr/>
            </p:nvGrpSpPr>
            <p:grpSpPr bwMode="auto">
              <a:xfrm>
                <a:off x="1958744" y="570940"/>
                <a:ext cx="3756603" cy="2268576"/>
                <a:chOff x="0" y="0"/>
                <a:chExt cx="3756603" cy="2268576"/>
              </a:xfrm>
            </p:grpSpPr>
            <p:sp>
              <p:nvSpPr>
                <p:cNvPr id="1275920616" name="Google Shape;137;p27"/>
                <p:cNvSpPr/>
                <p:nvPr/>
              </p:nvSpPr>
              <p:spPr bwMode="auto">
                <a:xfrm>
                  <a:off x="0" y="175640"/>
                  <a:ext cx="981480" cy="267676"/>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1318850647" name="Google Shape;138;p27"/>
                <p:cNvSpPr/>
                <p:nvPr/>
              </p:nvSpPr>
              <p:spPr bwMode="auto">
                <a:xfrm>
                  <a:off x="2005817" y="0"/>
                  <a:ext cx="713804" cy="178450"/>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1965498834" name="Google Shape;139;p27"/>
                <p:cNvSpPr/>
                <p:nvPr/>
              </p:nvSpPr>
              <p:spPr bwMode="auto">
                <a:xfrm>
                  <a:off x="3221251" y="760875"/>
                  <a:ext cx="535352" cy="446127"/>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1147512634" name="Google Shape;140;p27"/>
                <p:cNvSpPr/>
                <p:nvPr/>
              </p:nvSpPr>
              <p:spPr bwMode="auto">
                <a:xfrm>
                  <a:off x="539568" y="1759919"/>
                  <a:ext cx="981480" cy="418726"/>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518653650" name="Google Shape;143;p27"/>
                <p:cNvSpPr/>
                <p:nvPr/>
              </p:nvSpPr>
              <p:spPr bwMode="auto">
                <a:xfrm>
                  <a:off x="2175367" y="1371813"/>
                  <a:ext cx="267676" cy="267676"/>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sp>
            <p:grpSp>
              <p:nvGrpSpPr>
                <p:cNvPr id="550835095" name="Google Shape;144;p27"/>
                <p:cNvGrpSpPr/>
                <p:nvPr/>
              </p:nvGrpSpPr>
              <p:grpSpPr bwMode="auto">
                <a:xfrm>
                  <a:off x="1631702" y="240978"/>
                  <a:ext cx="1936965" cy="2027597"/>
                  <a:chOff x="0" y="0"/>
                  <a:chExt cx="1936965" cy="2027597"/>
                </a:xfrm>
              </p:grpSpPr>
              <p:sp>
                <p:nvSpPr>
                  <p:cNvPr id="248463120" name="Google Shape;145;p27"/>
                  <p:cNvSpPr/>
                  <p:nvPr/>
                </p:nvSpPr>
                <p:spPr bwMode="auto">
                  <a:xfrm rot="-2124527">
                    <a:off x="640384" y="0"/>
                    <a:ext cx="824457" cy="278917"/>
                  </a:xfrm>
                  <a:prstGeom prst="rect">
                    <a:avLst/>
                  </a:prstGeom>
                  <a:solidFill>
                    <a:srgbClr val="B2B2B2">
                      <a:alpha val="64705"/>
                    </a:srgbClr>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167681461" name="Google Shape;146;p27"/>
                  <p:cNvSpPr/>
                  <p:nvPr/>
                </p:nvSpPr>
                <p:spPr bwMode="auto">
                  <a:xfrm rot="-2124527">
                    <a:off x="697644" y="228683"/>
                    <a:ext cx="1101970" cy="357603"/>
                  </a:xfrm>
                  <a:prstGeom prst="rect">
                    <a:avLst/>
                  </a:prstGeom>
                  <a:solidFill>
                    <a:srgbClr val="B2B2B2">
                      <a:alpha val="64705"/>
                    </a:srgbClr>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407158240" name="Google Shape;147;p27"/>
                  <p:cNvSpPr/>
                  <p:nvPr/>
                </p:nvSpPr>
                <p:spPr bwMode="auto">
                  <a:xfrm rot="1096123">
                    <a:off x="0" y="1589900"/>
                    <a:ext cx="1101970" cy="263812"/>
                  </a:xfrm>
                  <a:prstGeom prst="rect">
                    <a:avLst/>
                  </a:prstGeom>
                  <a:solidFill>
                    <a:srgbClr val="B2B2B2">
                      <a:alpha val="64705"/>
                    </a:srgbClr>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1739984645" name="Google Shape;148;p27"/>
                  <p:cNvSpPr/>
                  <p:nvPr/>
                </p:nvSpPr>
                <p:spPr bwMode="auto">
                  <a:xfrm rot="38365">
                    <a:off x="779843" y="1763433"/>
                    <a:ext cx="1157121" cy="264163"/>
                  </a:xfrm>
                  <a:prstGeom prst="rect">
                    <a:avLst/>
                  </a:prstGeom>
                  <a:solidFill>
                    <a:srgbClr val="B2B2B2">
                      <a:alpha val="54900"/>
                    </a:srgbClr>
                  </a:solidFill>
                  <a:ln>
                    <a:noFill/>
                  </a:ln>
                </p:spPr>
                <p:txBody>
                  <a:bodyPr spcFirstLastPara="1" wrap="square" lIns="91422" tIns="91422" rIns="91422" bIns="91422" anchor="ctr" anchorCtr="0">
                    <a:noAutofit/>
                  </a:bodyPr>
                  <a:lstStyle/>
                  <a:p>
                    <a:pPr>
                      <a:spcBef>
                        <a:spcPts val="0"/>
                      </a:spcBef>
                      <a:spcAft>
                        <a:spcPts val="0"/>
                      </a:spcAft>
                      <a:defRPr/>
                    </a:pPr>
                    <a:endParaRPr/>
                  </a:p>
                </p:txBody>
              </p:sp>
            </p:grpSp>
          </p:grpSp>
          <p:sp>
            <p:nvSpPr>
              <p:cNvPr id="2031161688" name="Google Shape;157;p27"/>
              <p:cNvSpPr txBox="1"/>
              <p:nvPr/>
            </p:nvSpPr>
            <p:spPr bwMode="auto">
              <a:xfrm>
                <a:off x="3960703" y="0"/>
                <a:ext cx="1754651" cy="475399"/>
              </a:xfrm>
              <a:prstGeom prst="rect">
                <a:avLst/>
              </a:prstGeom>
              <a:noFill/>
              <a:ln>
                <a:noFill/>
              </a:ln>
            </p:spPr>
            <p:txBody>
              <a:bodyPr spcFirstLastPara="1" wrap="square" lIns="90000" tIns="45000" rIns="90000" bIns="45000" anchor="t" anchorCtr="0">
                <a:noAutofit/>
              </a:bodyPr>
              <a:lstStyle/>
              <a:p>
                <a:pPr algn="ctr">
                  <a:spcBef>
                    <a:spcPts val="0"/>
                  </a:spcBef>
                  <a:spcAft>
                    <a:spcPts val="0"/>
                  </a:spcAft>
                  <a:defRPr/>
                </a:pPr>
                <a:r>
                  <a:rPr lang="en" b="1" dirty="0" smtClean="0">
                    <a:solidFill>
                      <a:schemeClr val="accent6"/>
                    </a:solidFill>
                  </a:rPr>
                  <a:t>NU</a:t>
                </a:r>
                <a:r>
                  <a:rPr lang="en" b="1" dirty="0" smtClean="0">
                    <a:solidFill>
                      <a:srgbClr val="FF0000"/>
                    </a:solidFill>
                  </a:rPr>
                  <a:t>START</a:t>
                </a:r>
                <a:endParaRPr lang="en" b="1" dirty="0">
                  <a:solidFill>
                    <a:srgbClr val="FF0000"/>
                  </a:solidFill>
                </a:endParaRPr>
              </a:p>
              <a:p>
                <a:pPr algn="ctr">
                  <a:spcBef>
                    <a:spcPts val="0"/>
                  </a:spcBef>
                  <a:spcAft>
                    <a:spcPts val="0"/>
                  </a:spcAft>
                  <a:defRPr/>
                </a:pPr>
                <a:r>
                  <a:rPr lang="en" b="1" dirty="0"/>
                  <a:t>@ FHF2</a:t>
                </a:r>
                <a:endParaRPr sz="1400" b="1" dirty="0">
                  <a:solidFill>
                    <a:srgbClr val="000000"/>
                  </a:solidFill>
                  <a:latin typeface="Arial"/>
                  <a:ea typeface="Arial"/>
                  <a:cs typeface="Arial"/>
                </a:endParaRPr>
              </a:p>
            </p:txBody>
          </p:sp>
          <p:cxnSp>
            <p:nvCxnSpPr>
              <p:cNvPr id="568559031" name="Google Shape;158;p27"/>
              <p:cNvCxnSpPr>
                <a:cxnSpLocks/>
              </p:cNvCxnSpPr>
              <p:nvPr/>
            </p:nvCxnSpPr>
            <p:spPr bwMode="auto">
              <a:xfrm flipH="1">
                <a:off x="4274318" y="534455"/>
                <a:ext cx="372942" cy="1553248"/>
              </a:xfrm>
              <a:prstGeom prst="straightConnector1">
                <a:avLst/>
              </a:prstGeom>
              <a:noFill/>
              <a:ln w="18350" cap="flat" cmpd="sng">
                <a:solidFill>
                  <a:srgbClr val="000000"/>
                </a:solidFill>
                <a:prstDash val="solid"/>
                <a:round/>
                <a:headEnd type="none" w="sm" len="sm"/>
                <a:tailEnd type="stealth" w="med" len="med"/>
              </a:ln>
            </p:spPr>
          </p:cxnSp>
        </p:grpSp>
        <p:sp>
          <p:nvSpPr>
            <p:cNvPr id="874758181" name="Textfeld 874758180"/>
            <p:cNvSpPr txBox="1"/>
            <p:nvPr/>
          </p:nvSpPr>
          <p:spPr bwMode="auto">
            <a:xfrm>
              <a:off x="4416305" y="2073008"/>
              <a:ext cx="460007" cy="243875"/>
            </a:xfrm>
            <a:prstGeom prst="rect">
              <a:avLst/>
            </a:prstGeom>
            <a:solidFill>
              <a:srgbClr val="9C9C9C"/>
            </a:solidFill>
            <a:ln w="6349">
              <a:solidFill>
                <a:schemeClr val="accent1">
                  <a:lumMod val="50196"/>
                </a:schemeClr>
              </a:solidFill>
              <a:prstDash val="solid"/>
            </a:ln>
          </p:spPr>
          <p:txBody>
            <a:bodyPr vertOverflow="overflow" horzOverflow="overflow" vert="horz" wrap="square" lIns="91440" tIns="45720" rIns="91440" bIns="45720" numCol="1" spcCol="0" rtlCol="0" fromWordArt="0" anchor="t" anchorCtr="0" forceAA="0" compatLnSpc="0">
              <a:spAutoFit/>
            </a:bodyPr>
            <a:lstStyle/>
            <a:p>
              <a:pPr>
                <a:defRPr/>
              </a:pPr>
              <a:r>
                <a:rPr sz="1000" b="1"/>
                <a:t>HEC</a:t>
              </a:r>
              <a:endParaRPr sz="1000"/>
            </a:p>
          </p:txBody>
        </p:sp>
      </p:grpSp>
      <p:sp>
        <p:nvSpPr>
          <p:cNvPr id="1455845423" name="Textfeld 1455845422"/>
          <p:cNvSpPr txBox="1"/>
          <p:nvPr/>
        </p:nvSpPr>
        <p:spPr bwMode="auto">
          <a:xfrm>
            <a:off x="185274" y="2553551"/>
            <a:ext cx="5815182" cy="1154162"/>
          </a:xfrm>
          <a:prstGeom prst="rect">
            <a:avLst/>
          </a:prstGeom>
          <a:noFill/>
        </p:spPr>
        <p:txBody>
          <a:bodyPr vertOverflow="overflow" horzOverflow="overflow" vert="horz" wrap="none" lIns="91440" tIns="45720" rIns="91440" bIns="45720" numCol="1" spcCol="0" rtlCol="0" fromWordArt="0" anchor="t" anchorCtr="0" forceAA="0" compatLnSpc="0">
            <a:spAutoFit/>
          </a:bodyPr>
          <a:lstStyle/>
          <a:p>
            <a:pPr marL="239820" indent="-239820">
              <a:buFont typeface="Arial"/>
              <a:buChar char="•"/>
              <a:defRPr/>
            </a:pPr>
            <a:r>
              <a:rPr dirty="0">
                <a:solidFill>
                  <a:schemeClr val="accent6"/>
                </a:solidFill>
              </a:rPr>
              <a:t>Physics goals and setup to be defined</a:t>
            </a:r>
          </a:p>
          <a:p>
            <a:pPr marL="239820" indent="-239820">
              <a:buFont typeface="Arial"/>
              <a:buChar char="•"/>
              <a:defRPr/>
            </a:pPr>
            <a:r>
              <a:rPr lang="en" dirty="0">
                <a:solidFill>
                  <a:schemeClr val="accent6"/>
                </a:solidFill>
                <a:latin typeface="Arial"/>
                <a:ea typeface="Arial"/>
                <a:cs typeface="Arial"/>
              </a:rPr>
              <a:t>Part of </a:t>
            </a:r>
            <a:r>
              <a:rPr lang="en" dirty="0" smtClean="0">
                <a:solidFill>
                  <a:schemeClr val="accent6"/>
                </a:solidFill>
                <a:latin typeface="Arial"/>
                <a:ea typeface="Arial"/>
                <a:cs typeface="Arial"/>
              </a:rPr>
              <a:t>NU</a:t>
            </a:r>
            <a:r>
              <a:rPr lang="en" dirty="0" smtClean="0">
                <a:solidFill>
                  <a:srgbClr val="FF0066"/>
                </a:solidFill>
                <a:latin typeface="Arial"/>
                <a:ea typeface="Arial"/>
                <a:cs typeface="Arial"/>
              </a:rPr>
              <a:t>START</a:t>
            </a:r>
            <a:r>
              <a:rPr lang="en" dirty="0" smtClean="0">
                <a:solidFill>
                  <a:schemeClr val="accent6"/>
                </a:solidFill>
                <a:latin typeface="Arial"/>
                <a:ea typeface="Arial"/>
                <a:cs typeface="Arial"/>
              </a:rPr>
              <a:t> </a:t>
            </a:r>
            <a:r>
              <a:rPr lang="en" dirty="0">
                <a:solidFill>
                  <a:schemeClr val="accent6"/>
                </a:solidFill>
                <a:latin typeface="Arial"/>
                <a:ea typeface="Arial"/>
                <a:cs typeface="Arial"/>
              </a:rPr>
              <a:t>setup to provide verification of PID</a:t>
            </a:r>
            <a:endParaRPr dirty="0">
              <a:solidFill>
                <a:schemeClr val="accent6"/>
              </a:solidFill>
            </a:endParaRPr>
          </a:p>
          <a:p>
            <a:pPr marL="239820" indent="-239820">
              <a:buFont typeface="Arial"/>
              <a:buChar char="•"/>
              <a:defRPr/>
            </a:pPr>
            <a:r>
              <a:rPr dirty="0">
                <a:solidFill>
                  <a:schemeClr val="accent6"/>
                </a:solidFill>
              </a:rPr>
              <a:t>Likely to include </a:t>
            </a:r>
            <a:r>
              <a:rPr dirty="0" err="1">
                <a:solidFill>
                  <a:schemeClr val="accent6"/>
                </a:solidFill>
              </a:rPr>
              <a:t>HPGes</a:t>
            </a:r>
            <a:r>
              <a:rPr lang="en" dirty="0">
                <a:solidFill>
                  <a:schemeClr val="accent6"/>
                </a:solidFill>
                <a:latin typeface="Arial"/>
                <a:ea typeface="Arial"/>
                <a:cs typeface="Arial"/>
              </a:rPr>
              <a:t> </a:t>
            </a:r>
            <a:endParaRPr dirty="0">
              <a:solidFill>
                <a:schemeClr val="accent6"/>
              </a:solidFill>
            </a:endParaRPr>
          </a:p>
          <a:p>
            <a:pPr marL="239820" indent="-239820">
              <a:buFont typeface="Arial"/>
              <a:buChar char="•"/>
              <a:defRPr/>
            </a:pPr>
            <a:endParaRPr dirty="0"/>
          </a:p>
        </p:txBody>
      </p:sp>
      <p:sp>
        <p:nvSpPr>
          <p:cNvPr id="263806559" name="Textfeld 263806558"/>
          <p:cNvSpPr txBox="1"/>
          <p:nvPr/>
        </p:nvSpPr>
        <p:spPr bwMode="auto">
          <a:xfrm>
            <a:off x="3491881" y="5436803"/>
            <a:ext cx="5544616" cy="800219"/>
          </a:xfrm>
          <a:prstGeom prst="rect">
            <a:avLst/>
          </a:prstGeom>
          <a:noFill/>
          <a:ln w="12699">
            <a:solidFill>
              <a:schemeClr val="accent6"/>
            </a:solidFill>
            <a:prstDash val="solid"/>
          </a:ln>
        </p:spPr>
        <p:txBody>
          <a:bodyPr vertOverflow="overflow" horzOverflow="overflow" vert="horz" wrap="square" lIns="91440" tIns="45720" rIns="91440" bIns="45720" numCol="1" spcCol="0" rtlCol="0" fromWordArt="0" anchor="t" anchorCtr="0" forceAA="0" compatLnSpc="0">
            <a:spAutoFit/>
          </a:bodyPr>
          <a:lstStyle/>
          <a:p>
            <a:pPr marL="239821" indent="-239821">
              <a:buFont typeface="Arial"/>
              <a:buChar char="•"/>
              <a:defRPr/>
            </a:pPr>
            <a:r>
              <a:rPr sz="1600" dirty="0">
                <a:solidFill>
                  <a:srgbClr val="7030A0"/>
                </a:solidFill>
              </a:rPr>
              <a:t>Technical </a:t>
            </a:r>
            <a:r>
              <a:rPr sz="1600" dirty="0" smtClean="0">
                <a:solidFill>
                  <a:srgbClr val="7030A0"/>
                </a:solidFill>
              </a:rPr>
              <a:t>requirements met</a:t>
            </a:r>
            <a:r>
              <a:rPr lang="de-DE" sz="1600" dirty="0" smtClean="0">
                <a:solidFill>
                  <a:srgbClr val="7030A0"/>
                </a:solidFill>
              </a:rPr>
              <a:t> </a:t>
            </a:r>
            <a:r>
              <a:rPr lang="en-US" sz="1600" dirty="0">
                <a:solidFill>
                  <a:srgbClr val="7030A0"/>
                </a:solidFill>
              </a:rPr>
              <a:t>electrical power, heat dissipation, cooling water, LN2 and other technical </a:t>
            </a:r>
            <a:r>
              <a:rPr lang="en-US" sz="1600" dirty="0" smtClean="0">
                <a:solidFill>
                  <a:srgbClr val="7030A0"/>
                </a:solidFill>
              </a:rPr>
              <a:t>gases</a:t>
            </a:r>
            <a:endParaRPr sz="1600" dirty="0">
              <a:solidFill>
                <a:srgbClr val="7030A0"/>
              </a:solidFill>
            </a:endParaRPr>
          </a:p>
          <a:p>
            <a:pPr marL="239821" indent="-239821">
              <a:buFont typeface="Arial"/>
              <a:buChar char="•"/>
              <a:defRPr/>
            </a:pPr>
            <a:r>
              <a:rPr sz="1600" dirty="0">
                <a:solidFill>
                  <a:srgbClr val="7030A0"/>
                </a:solidFill>
              </a:rPr>
              <a:t>No costs beyond current planning foreseen</a:t>
            </a:r>
          </a:p>
        </p:txBody>
      </p:sp>
      <p:pic>
        <p:nvPicPr>
          <p:cNvPr id="34" name="Picture 8" descr="NUSTAR-Logo"/>
          <p:cNvPicPr>
            <a:picLocks noChangeAspect="1" noChangeArrowheads="1"/>
          </p:cNvPicPr>
          <p:nvPr/>
        </p:nvPicPr>
        <p:blipFill>
          <a:blip r:embed="rId3"/>
          <a:stretch/>
        </p:blipFill>
        <p:spPr bwMode="auto">
          <a:xfrm>
            <a:off x="12001" y="116250"/>
            <a:ext cx="959999" cy="720000"/>
          </a:xfrm>
          <a:prstGeom prst="rect">
            <a:avLst/>
          </a:prstGeom>
          <a:noFill/>
          <a:ln>
            <a:noFill/>
          </a:ln>
        </p:spPr>
      </p:pic>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4EF7D6DD-AFDD-4A3B-9316-89710568036E}" type="slidenum">
              <a:rPr lang="de-DE" smtClean="0"/>
              <a:pPr>
                <a:defRPr/>
              </a:pPr>
              <a:t>19</a:t>
            </a:fld>
            <a:endParaRPr lang="de-DE"/>
          </a:p>
        </p:txBody>
      </p:sp>
    </p:spTree>
    <p:extLst>
      <p:ext uri="{BB962C8B-B14F-4D97-AF65-F5344CB8AC3E}">
        <p14:creationId xmlns:p14="http://schemas.microsoft.com/office/powerpoint/2010/main" val="1634897153"/>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NUSTA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251" y="3806825"/>
            <a:ext cx="3623749" cy="271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p:nvSpPr>
        <p:spPr>
          <a:xfrm>
            <a:off x="140822" y="1584325"/>
            <a:ext cx="8893175" cy="4445000"/>
          </a:xfrm>
          <a:prstGeom prst="rect">
            <a:avLst/>
          </a:prstGeom>
        </p:spPr>
        <p:txBody>
          <a:bodyPr vert="horz" lIns="91440" tIns="45720" rIns="91440" bIns="45720" rtlCol="0" anchor="t">
            <a:normAutofit lnSpcReduction="10000"/>
          </a:bodyPr>
          <a:lstStyle>
            <a:lvl1pPr marL="180000" indent="-180000" algn="l" defTabSz="457200" rtl="0" eaLnBrk="1" latinLnBrk="0" hangingPunct="1">
              <a:spcBef>
                <a:spcPts val="500"/>
              </a:spcBef>
              <a:buClr>
                <a:schemeClr val="tx2"/>
              </a:buClr>
              <a:buFont typeface="Arial"/>
              <a:buChar char="•"/>
              <a:defRPr sz="2400" kern="1200">
                <a:solidFill>
                  <a:srgbClr val="333333"/>
                </a:solidFill>
                <a:latin typeface="Arial"/>
                <a:ea typeface="+mn-ea"/>
                <a:cs typeface="Arial"/>
              </a:defRPr>
            </a:lvl1pPr>
            <a:lvl2pPr marL="180000" indent="-180000" algn="l" defTabSz="457200" rtl="0" eaLnBrk="1" latinLnBrk="0" hangingPunct="1">
              <a:spcBef>
                <a:spcPts val="500"/>
              </a:spcBef>
              <a:buClr>
                <a:schemeClr val="tx2"/>
              </a:buClr>
              <a:buFont typeface="Arial"/>
              <a:buChar char="•"/>
              <a:defRPr sz="2000" kern="1200">
                <a:solidFill>
                  <a:srgbClr val="333333"/>
                </a:solidFill>
                <a:latin typeface="Arial"/>
                <a:ea typeface="+mn-ea"/>
                <a:cs typeface="Arial"/>
              </a:defRPr>
            </a:lvl2pPr>
            <a:lvl3pPr marL="180000" indent="-180000" algn="l" defTabSz="457200" rtl="0" eaLnBrk="1" latinLnBrk="0" hangingPunct="1">
              <a:spcBef>
                <a:spcPts val="500"/>
              </a:spcBef>
              <a:buClr>
                <a:schemeClr val="tx2"/>
              </a:buClr>
              <a:buFont typeface="Arial"/>
              <a:buChar char="•"/>
              <a:defRPr sz="1800" kern="1200">
                <a:solidFill>
                  <a:srgbClr val="333333"/>
                </a:solidFill>
                <a:latin typeface="Arial"/>
                <a:ea typeface="+mn-ea"/>
                <a:cs typeface="Arial"/>
              </a:defRPr>
            </a:lvl3pPr>
            <a:lvl4pPr marL="180000" indent="-180000" algn="l" defTabSz="457200" rtl="0" eaLnBrk="1" latinLnBrk="0" hangingPunct="1">
              <a:spcBef>
                <a:spcPts val="500"/>
              </a:spcBef>
              <a:buClr>
                <a:schemeClr val="tx2"/>
              </a:buClr>
              <a:buFont typeface="Arial"/>
              <a:buChar char="•"/>
              <a:defRPr sz="1600" kern="1200">
                <a:solidFill>
                  <a:srgbClr val="333333"/>
                </a:solidFill>
                <a:latin typeface="Arial"/>
                <a:ea typeface="+mn-ea"/>
                <a:cs typeface="Arial"/>
              </a:defRPr>
            </a:lvl4pPr>
            <a:lvl5pPr marL="180000" indent="-180000" algn="l" defTabSz="457200" rtl="0" eaLnBrk="1" latinLnBrk="0" hangingPunct="1">
              <a:spcBef>
                <a:spcPts val="500"/>
              </a:spcBef>
              <a:buClr>
                <a:schemeClr val="tx2"/>
              </a:buClr>
              <a:buFont typeface="Arial"/>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en-US" altLang="de-DE" sz="1600" b="1" dirty="0" smtClean="0">
                <a:solidFill>
                  <a:srgbClr val="0070C0"/>
                </a:solidFill>
              </a:rPr>
              <a:t>What are the limits for existence of nuclei?</a:t>
            </a:r>
          </a:p>
          <a:p>
            <a:pPr lvl="1">
              <a:buFontTx/>
              <a:buNone/>
            </a:pPr>
            <a:r>
              <a:rPr lang="en-US" altLang="de-DE" sz="1600" dirty="0" smtClean="0">
                <a:solidFill>
                  <a:srgbClr val="FF0066"/>
                </a:solidFill>
              </a:rPr>
              <a:t>Where are the proton and neutron drip lines situated? </a:t>
            </a:r>
          </a:p>
          <a:p>
            <a:pPr lvl="1">
              <a:buFontTx/>
              <a:buNone/>
            </a:pPr>
            <a:r>
              <a:rPr lang="en-US" altLang="de-DE" sz="1600" dirty="0" smtClean="0">
                <a:solidFill>
                  <a:srgbClr val="FF0066"/>
                </a:solidFill>
              </a:rPr>
              <a:t>Where does the nuclear chart end?</a:t>
            </a:r>
          </a:p>
          <a:p>
            <a:pPr>
              <a:spcBef>
                <a:spcPct val="35000"/>
              </a:spcBef>
              <a:buFontTx/>
              <a:buNone/>
            </a:pPr>
            <a:r>
              <a:rPr lang="en-US" altLang="de-DE" sz="1600" b="1" dirty="0" smtClean="0">
                <a:solidFill>
                  <a:srgbClr val="0070C0"/>
                </a:solidFill>
              </a:rPr>
              <a:t>How does the nuclear force depend on varying proton-to-neutron ratios?</a:t>
            </a:r>
          </a:p>
          <a:p>
            <a:pPr lvl="1">
              <a:buFontTx/>
              <a:buNone/>
            </a:pPr>
            <a:r>
              <a:rPr lang="en-US" altLang="de-DE" sz="1600" dirty="0" smtClean="0">
                <a:solidFill>
                  <a:srgbClr val="FF0066"/>
                </a:solidFill>
              </a:rPr>
              <a:t>What is the isospin dependence of the spin-orbit force?</a:t>
            </a:r>
          </a:p>
          <a:p>
            <a:pPr lvl="1">
              <a:buFontTx/>
              <a:buNone/>
            </a:pPr>
            <a:r>
              <a:rPr lang="en-US" altLang="de-DE" sz="1600" dirty="0" smtClean="0">
                <a:solidFill>
                  <a:srgbClr val="FF0066"/>
                </a:solidFill>
              </a:rPr>
              <a:t>How does shell structure change far away from stability?</a:t>
            </a:r>
          </a:p>
          <a:p>
            <a:pPr>
              <a:spcBef>
                <a:spcPct val="35000"/>
              </a:spcBef>
              <a:buFontTx/>
              <a:buNone/>
            </a:pPr>
            <a:r>
              <a:rPr lang="en-US" altLang="de-DE" sz="1600" b="1" dirty="0" smtClean="0">
                <a:solidFill>
                  <a:srgbClr val="0070C0"/>
                </a:solidFill>
              </a:rPr>
              <a:t>How to explain collective phenomena from individual motion?</a:t>
            </a:r>
          </a:p>
          <a:p>
            <a:pPr lvl="1">
              <a:buFontTx/>
              <a:buNone/>
            </a:pPr>
            <a:r>
              <a:rPr lang="en-US" altLang="de-DE" sz="1600" dirty="0" smtClean="0">
                <a:solidFill>
                  <a:srgbClr val="FF0066"/>
                </a:solidFill>
              </a:rPr>
              <a:t>What are the phases, relevant degrees of freedom, and symmetries </a:t>
            </a:r>
          </a:p>
          <a:p>
            <a:pPr lvl="1">
              <a:spcBef>
                <a:spcPct val="0"/>
              </a:spcBef>
              <a:buFontTx/>
              <a:buNone/>
            </a:pPr>
            <a:r>
              <a:rPr lang="en-US" altLang="de-DE" sz="1600" dirty="0" smtClean="0">
                <a:solidFill>
                  <a:srgbClr val="FF0066"/>
                </a:solidFill>
              </a:rPr>
              <a:t>of the nuclear many-body system?</a:t>
            </a:r>
          </a:p>
          <a:p>
            <a:pPr>
              <a:spcBef>
                <a:spcPct val="35000"/>
              </a:spcBef>
              <a:buFontTx/>
              <a:buNone/>
            </a:pPr>
            <a:r>
              <a:rPr lang="en-US" altLang="de-DE" sz="1600" b="1" dirty="0" smtClean="0">
                <a:solidFill>
                  <a:srgbClr val="0070C0"/>
                </a:solidFill>
              </a:rPr>
              <a:t>How are complex nuclei built from their basic constituents?</a:t>
            </a:r>
          </a:p>
          <a:p>
            <a:pPr lvl="1">
              <a:buFontTx/>
              <a:buNone/>
            </a:pPr>
            <a:r>
              <a:rPr lang="en-US" altLang="de-DE" sz="1600" dirty="0" smtClean="0">
                <a:solidFill>
                  <a:srgbClr val="FF0066"/>
                </a:solidFill>
              </a:rPr>
              <a:t>What is the effective nucleon-nucleon interaction?</a:t>
            </a:r>
          </a:p>
          <a:p>
            <a:pPr lvl="1">
              <a:buFontTx/>
              <a:buNone/>
            </a:pPr>
            <a:r>
              <a:rPr lang="en-US" altLang="de-DE" sz="1600" dirty="0" smtClean="0">
                <a:solidFill>
                  <a:srgbClr val="FF0066"/>
                </a:solidFill>
              </a:rPr>
              <a:t>How does QCD constrain its parameters?</a:t>
            </a:r>
          </a:p>
          <a:p>
            <a:pPr>
              <a:spcBef>
                <a:spcPct val="35000"/>
              </a:spcBef>
              <a:buFontTx/>
              <a:buNone/>
            </a:pPr>
            <a:r>
              <a:rPr lang="en-US" altLang="de-DE" sz="1600" b="1" dirty="0" smtClean="0">
                <a:solidFill>
                  <a:srgbClr val="0070C0"/>
                </a:solidFill>
              </a:rPr>
              <a:t>Which are the nuclei relevant for astrophysical processes  </a:t>
            </a:r>
          </a:p>
          <a:p>
            <a:pPr>
              <a:spcBef>
                <a:spcPct val="0"/>
              </a:spcBef>
              <a:buFontTx/>
              <a:buNone/>
            </a:pPr>
            <a:r>
              <a:rPr lang="en-US" altLang="de-DE" sz="1600" b="1" dirty="0" smtClean="0">
                <a:solidFill>
                  <a:srgbClr val="0070C0"/>
                </a:solidFill>
              </a:rPr>
              <a:t>and what are their properties?</a:t>
            </a:r>
          </a:p>
          <a:p>
            <a:pPr lvl="1">
              <a:buFontTx/>
              <a:buNone/>
            </a:pPr>
            <a:r>
              <a:rPr lang="en-US" altLang="de-DE" sz="1600" dirty="0" smtClean="0">
                <a:solidFill>
                  <a:srgbClr val="FF0066"/>
                </a:solidFill>
              </a:rPr>
              <a:t>What is the origin of the heavy elements?</a:t>
            </a:r>
          </a:p>
        </p:txBody>
      </p:sp>
      <p:sp>
        <p:nvSpPr>
          <p:cNvPr id="7" name="Rectangle 4"/>
          <p:cNvSpPr>
            <a:spLocks noChangeArrowheads="1"/>
          </p:cNvSpPr>
          <p:nvPr/>
        </p:nvSpPr>
        <p:spPr bwMode="auto">
          <a:xfrm>
            <a:off x="119118" y="225734"/>
            <a:ext cx="8229600" cy="561975"/>
          </a:xfrm>
          <a:prstGeom prst="rect">
            <a:avLst/>
          </a:prstGeom>
          <a:noFill/>
          <a:ln w="15875">
            <a:noFill/>
            <a:miter lim="800000"/>
            <a:headEnd/>
            <a:tailEnd/>
          </a:ln>
          <a:effec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800" dirty="0" err="1">
                <a:solidFill>
                  <a:srgbClr val="FF0066"/>
                </a:solidFill>
              </a:rPr>
              <a:t>NU</a:t>
            </a:r>
            <a:r>
              <a:rPr lang="de-DE" altLang="de-DE" sz="2800" dirty="0" err="1">
                <a:solidFill>
                  <a:srgbClr val="0070C0"/>
                </a:solidFill>
              </a:rPr>
              <a:t>clear</a:t>
            </a:r>
            <a:r>
              <a:rPr lang="de-DE" altLang="de-DE" sz="2800" dirty="0">
                <a:solidFill>
                  <a:schemeClr val="accent2"/>
                </a:solidFill>
              </a:rPr>
              <a:t> </a:t>
            </a:r>
            <a:r>
              <a:rPr lang="de-DE" altLang="de-DE" sz="2800" dirty="0" err="1">
                <a:solidFill>
                  <a:srgbClr val="FF0066"/>
                </a:solidFill>
              </a:rPr>
              <a:t>ST</a:t>
            </a:r>
            <a:r>
              <a:rPr lang="de-DE" altLang="de-DE" sz="2800" dirty="0" err="1">
                <a:solidFill>
                  <a:srgbClr val="0070C0"/>
                </a:solidFill>
              </a:rPr>
              <a:t>ructure</a:t>
            </a:r>
            <a:r>
              <a:rPr lang="de-DE" altLang="de-DE" sz="2800" dirty="0">
                <a:solidFill>
                  <a:schemeClr val="accent2"/>
                </a:solidFill>
              </a:rPr>
              <a:t> </a:t>
            </a:r>
            <a:r>
              <a:rPr lang="de-DE" altLang="de-DE" sz="2800" dirty="0" err="1">
                <a:solidFill>
                  <a:srgbClr val="FF0066"/>
                </a:solidFill>
              </a:rPr>
              <a:t>A</a:t>
            </a:r>
            <a:r>
              <a:rPr lang="de-DE" altLang="de-DE" sz="2800" dirty="0" err="1">
                <a:solidFill>
                  <a:srgbClr val="0070C0"/>
                </a:solidFill>
              </a:rPr>
              <a:t>strophysics</a:t>
            </a:r>
            <a:r>
              <a:rPr lang="de-DE" altLang="de-DE" sz="2800" dirty="0">
                <a:solidFill>
                  <a:schemeClr val="accent2"/>
                </a:solidFill>
              </a:rPr>
              <a:t> </a:t>
            </a:r>
            <a:r>
              <a:rPr lang="de-DE" altLang="de-DE" sz="2800" dirty="0" err="1">
                <a:solidFill>
                  <a:srgbClr val="0070C0"/>
                </a:solidFill>
              </a:rPr>
              <a:t>and</a:t>
            </a:r>
            <a:r>
              <a:rPr lang="de-DE" altLang="de-DE" sz="2800" dirty="0">
                <a:solidFill>
                  <a:schemeClr val="accent2"/>
                </a:solidFill>
              </a:rPr>
              <a:t> </a:t>
            </a:r>
            <a:r>
              <a:rPr lang="de-DE" altLang="de-DE" sz="2800" dirty="0" err="1">
                <a:solidFill>
                  <a:srgbClr val="FF0066"/>
                </a:solidFill>
              </a:rPr>
              <a:t>R</a:t>
            </a:r>
            <a:r>
              <a:rPr lang="de-DE" altLang="de-DE" sz="2800" dirty="0" err="1">
                <a:solidFill>
                  <a:srgbClr val="0070C0"/>
                </a:solidFill>
              </a:rPr>
              <a:t>eactions</a:t>
            </a:r>
            <a:endParaRPr lang="de-DE" altLang="de-DE" sz="2800" dirty="0">
              <a:solidFill>
                <a:srgbClr val="0070C0"/>
              </a:solidFill>
            </a:endParaRPr>
          </a:p>
        </p:txBody>
      </p:sp>
      <p:sp>
        <p:nvSpPr>
          <p:cNvPr id="3" name="Fußzeilenplatzhalter 2"/>
          <p:cNvSpPr>
            <a:spLocks noGrp="1"/>
          </p:cNvSpPr>
          <p:nvPr>
            <p:ph type="ftr" sz="quarter" idx="3"/>
          </p:nvPr>
        </p:nvSpPr>
        <p:spPr/>
        <p:txBody>
          <a:bodyPr/>
          <a:lstStyle/>
          <a:p>
            <a:pPr>
              <a:defRPr/>
            </a:pPr>
            <a:r>
              <a:rPr lang="en-US" smtClean="0"/>
              <a:t>12th FAIR-NUSTAR RRB meeting - June 5-6, 2023</a:t>
            </a:r>
            <a:endParaRPr lang="en-US" dirty="0"/>
          </a:p>
        </p:txBody>
      </p:sp>
      <p:sp>
        <p:nvSpPr>
          <p:cNvPr id="4" name="Foliennummernplatzhalter 3"/>
          <p:cNvSpPr>
            <a:spLocks noGrp="1"/>
          </p:cNvSpPr>
          <p:nvPr>
            <p:ph type="sldNum" sz="quarter" idx="11"/>
          </p:nvPr>
        </p:nvSpPr>
        <p:spPr/>
        <p:txBody>
          <a:bodyPr/>
          <a:lstStyle/>
          <a:p>
            <a:pPr>
              <a:defRPr/>
            </a:pPr>
            <a:fld id="{4EF7D6DD-AFDD-4A3B-9316-89710568036E}" type="slidenum">
              <a:rPr lang="de-DE" smtClean="0"/>
              <a:pPr>
                <a:defRPr/>
              </a:pPr>
              <a:t>2</a:t>
            </a:fld>
            <a:endParaRPr lang="de-DE"/>
          </a:p>
        </p:txBody>
      </p:sp>
    </p:spTree>
    <p:extLst>
      <p:ext uri="{BB962C8B-B14F-4D97-AF65-F5344CB8AC3E}">
        <p14:creationId xmlns:p14="http://schemas.microsoft.com/office/powerpoint/2010/main" val="1330372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30079553" name="Google Shape;125;p27"/>
          <p:cNvSpPr txBox="1"/>
          <p:nvPr/>
        </p:nvSpPr>
        <p:spPr bwMode="auto">
          <a:xfrm>
            <a:off x="1314911" y="101160"/>
            <a:ext cx="6071038" cy="700920"/>
          </a:xfrm>
          <a:prstGeom prst="rect">
            <a:avLst/>
          </a:prstGeom>
          <a:noFill/>
          <a:ln>
            <a:noFill/>
          </a:ln>
        </p:spPr>
        <p:txBody>
          <a:bodyPr spcFirstLastPara="1" wrap="square" lIns="91422" tIns="45698" rIns="91422" bIns="45698" anchor="ctr" anchorCtr="0">
            <a:noAutofit/>
          </a:bodyPr>
          <a:lstStyle/>
          <a:p>
            <a:pPr>
              <a:spcBef>
                <a:spcPts val="0"/>
              </a:spcBef>
              <a:spcAft>
                <a:spcPts val="0"/>
              </a:spcAft>
              <a:defRPr/>
            </a:pPr>
            <a:r>
              <a:rPr lang="en" sz="2800" dirty="0">
                <a:solidFill>
                  <a:schemeClr val="accent6"/>
                </a:solidFill>
                <a:latin typeface="Arial"/>
                <a:ea typeface="Arial"/>
                <a:cs typeface="Arial"/>
              </a:rPr>
              <a:t>NUSTAR ES/FS</a:t>
            </a:r>
            <a:endParaRPr sz="2800" dirty="0">
              <a:solidFill>
                <a:schemeClr val="accent6"/>
              </a:solidFill>
              <a:latin typeface="Arial"/>
              <a:ea typeface="Arial"/>
              <a:cs typeface="Arial"/>
            </a:endParaRPr>
          </a:p>
        </p:txBody>
      </p:sp>
      <p:sp>
        <p:nvSpPr>
          <p:cNvPr id="1577213887" name="Google Shape;154;p27"/>
          <p:cNvSpPr/>
          <p:nvPr/>
        </p:nvSpPr>
        <p:spPr bwMode="auto">
          <a:xfrm>
            <a:off x="5324931" y="5513704"/>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sp>
      <p:sp>
        <p:nvSpPr>
          <p:cNvPr id="1084553818" name="Google Shape;155;p27"/>
          <p:cNvSpPr txBox="1"/>
          <p:nvPr/>
        </p:nvSpPr>
        <p:spPr bwMode="auto">
          <a:xfrm>
            <a:off x="157616" y="1160599"/>
            <a:ext cx="6646631" cy="674832"/>
          </a:xfrm>
          <a:prstGeom prst="rect">
            <a:avLst/>
          </a:prstGeom>
          <a:noFill/>
          <a:ln>
            <a:noFill/>
          </a:ln>
        </p:spPr>
        <p:txBody>
          <a:bodyPr spcFirstLastPara="1" wrap="square" lIns="90000" tIns="45000" rIns="90000" bIns="45000" anchor="t" anchorCtr="0">
            <a:noAutofit/>
          </a:bodyPr>
          <a:lstStyle/>
          <a:p>
            <a:pPr>
              <a:spcBef>
                <a:spcPts val="0"/>
              </a:spcBef>
              <a:spcAft>
                <a:spcPts val="0"/>
              </a:spcAft>
              <a:defRPr/>
            </a:pPr>
            <a:r>
              <a:rPr lang="en" dirty="0">
                <a:solidFill>
                  <a:schemeClr val="accent6"/>
                </a:solidFill>
              </a:rPr>
              <a:t>NUSTAR experiments along high-energy branch of Super-FRS </a:t>
            </a:r>
          </a:p>
          <a:p>
            <a:pPr>
              <a:spcBef>
                <a:spcPts val="0"/>
              </a:spcBef>
              <a:spcAft>
                <a:spcPts val="0"/>
              </a:spcAft>
              <a:defRPr/>
            </a:pPr>
            <a:r>
              <a:rPr lang="en" dirty="0" smtClean="0">
                <a:solidFill>
                  <a:schemeClr val="accent6"/>
                </a:solidFill>
              </a:rPr>
              <a:t>with </a:t>
            </a:r>
            <a:r>
              <a:rPr lang="en" dirty="0">
                <a:solidFill>
                  <a:schemeClr val="accent6"/>
                </a:solidFill>
              </a:rPr>
              <a:t>SIS18 (ES) and SIS100 (FS) beams</a:t>
            </a:r>
          </a:p>
          <a:p>
            <a:pPr marL="283878" indent="-283878">
              <a:spcBef>
                <a:spcPts val="0"/>
              </a:spcBef>
              <a:spcAft>
                <a:spcPts val="0"/>
              </a:spcAft>
              <a:buFont typeface="Arial"/>
              <a:buChar char="•"/>
              <a:defRPr/>
            </a:pPr>
            <a:endParaRPr lang="en" sz="1600" dirty="0"/>
          </a:p>
          <a:p>
            <a:pPr marL="683929" lvl="1" indent="-283879">
              <a:spcBef>
                <a:spcPts val="0"/>
              </a:spcBef>
              <a:spcAft>
                <a:spcPts val="0"/>
              </a:spcAft>
              <a:buFont typeface="Arial"/>
              <a:buChar char="•"/>
              <a:defRPr/>
            </a:pPr>
            <a:endParaRPr dirty="0"/>
          </a:p>
          <a:p>
            <a:pPr>
              <a:spcBef>
                <a:spcPts val="0"/>
              </a:spcBef>
              <a:spcAft>
                <a:spcPts val="0"/>
              </a:spcAft>
              <a:defRPr/>
            </a:pPr>
            <a:endParaRPr dirty="0">
              <a:latin typeface="Arial"/>
              <a:ea typeface="Arial"/>
              <a:cs typeface="Arial"/>
            </a:endParaRPr>
          </a:p>
        </p:txBody>
      </p:sp>
      <p:sp>
        <p:nvSpPr>
          <p:cNvPr id="1347955460" name="Textfeld 1347955459"/>
          <p:cNvSpPr txBox="1"/>
          <p:nvPr/>
        </p:nvSpPr>
        <p:spPr bwMode="auto">
          <a:xfrm>
            <a:off x="5524520" y="5513704"/>
            <a:ext cx="3365289" cy="623248"/>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spcBef>
                <a:spcPts val="0"/>
              </a:spcBef>
              <a:spcAft>
                <a:spcPts val="0"/>
              </a:spcAft>
              <a:defRPr/>
            </a:pPr>
            <a:r>
              <a:rPr lang="en" b="0" strike="noStrike">
                <a:latin typeface="Arial"/>
                <a:ea typeface="Arial"/>
                <a:cs typeface="Arial"/>
              </a:rPr>
              <a:t>S-FRS High-Energy Branch focal planes</a:t>
            </a:r>
            <a:endParaRPr>
              <a:latin typeface="Arial"/>
              <a:ea typeface="Arial"/>
              <a:cs typeface="Arial"/>
            </a:endParaRPr>
          </a:p>
        </p:txBody>
      </p:sp>
      <p:grpSp>
        <p:nvGrpSpPr>
          <p:cNvPr id="556133890" name="Gruppieren 556133889"/>
          <p:cNvGrpSpPr/>
          <p:nvPr/>
        </p:nvGrpSpPr>
        <p:grpSpPr bwMode="auto">
          <a:xfrm>
            <a:off x="3298021" y="3038172"/>
            <a:ext cx="5857199" cy="2401071"/>
            <a:chOff x="0" y="0"/>
            <a:chExt cx="5857199" cy="2401071"/>
          </a:xfrm>
        </p:grpSpPr>
        <p:pic>
          <p:nvPicPr>
            <p:cNvPr id="1337779736" name="Google Shape;126;p27"/>
            <p:cNvPicPr/>
            <p:nvPr/>
          </p:nvPicPr>
          <p:blipFill>
            <a:blip r:embed="rId2">
              <a:alphaModFix/>
            </a:blip>
            <a:srcRect t="5302" r="22500" b="36099"/>
            <a:stretch/>
          </p:blipFill>
          <p:spPr bwMode="auto">
            <a:xfrm>
              <a:off x="0" y="114350"/>
              <a:ext cx="5668920" cy="2285640"/>
            </a:xfrm>
            <a:prstGeom prst="rect">
              <a:avLst/>
            </a:prstGeom>
            <a:noFill/>
            <a:ln>
              <a:noFill/>
            </a:ln>
          </p:spPr>
        </p:pic>
        <p:cxnSp>
          <p:nvCxnSpPr>
            <p:cNvPr id="1607983903" name="Google Shape;127;p27"/>
            <p:cNvCxnSpPr>
              <a:cxnSpLocks/>
            </p:cNvCxnSpPr>
            <p:nvPr/>
          </p:nvCxnSpPr>
          <p:spPr bwMode="auto">
            <a:xfrm flipH="1">
              <a:off x="725758" y="831830"/>
              <a:ext cx="106560" cy="84600"/>
            </a:xfrm>
            <a:prstGeom prst="straightConnector1">
              <a:avLst/>
            </a:prstGeom>
            <a:noFill/>
            <a:ln w="54700" cap="flat" cmpd="sng">
              <a:solidFill>
                <a:srgbClr val="72BF44"/>
              </a:solidFill>
              <a:prstDash val="solid"/>
              <a:round/>
              <a:headEnd type="none" w="sm" len="sm"/>
              <a:tailEnd type="none" w="sm" len="sm"/>
            </a:ln>
          </p:spPr>
        </p:cxnSp>
        <p:grpSp>
          <p:nvGrpSpPr>
            <p:cNvPr id="1880072140" name="Google Shape;128;p27"/>
            <p:cNvGrpSpPr/>
            <p:nvPr/>
          </p:nvGrpSpPr>
          <p:grpSpPr bwMode="auto">
            <a:xfrm>
              <a:off x="307438" y="702950"/>
              <a:ext cx="4100688" cy="941470"/>
              <a:chOff x="0" y="0"/>
              <a:chExt cx="4100688" cy="941470"/>
            </a:xfrm>
          </p:grpSpPr>
          <p:cxnSp>
            <p:nvCxnSpPr>
              <p:cNvPr id="192356818" name="Google Shape;129;p27"/>
              <p:cNvCxnSpPr>
                <a:cxnSpLocks/>
              </p:cNvCxnSpPr>
              <p:nvPr/>
            </p:nvCxnSpPr>
            <p:spPr bwMode="auto">
              <a:xfrm rot="10799952" flipH="1">
                <a:off x="0" y="136439"/>
                <a:ext cx="501120" cy="466560"/>
              </a:xfrm>
              <a:prstGeom prst="straightConnector1">
                <a:avLst/>
              </a:prstGeom>
              <a:noFill/>
              <a:ln w="54700" cap="flat" cmpd="sng">
                <a:solidFill>
                  <a:srgbClr val="94FA58"/>
                </a:solidFill>
                <a:prstDash val="solid"/>
                <a:round/>
                <a:headEnd type="none" w="sm" len="sm"/>
                <a:tailEnd type="none" w="sm" len="sm"/>
              </a:ln>
            </p:spPr>
          </p:cxnSp>
          <p:cxnSp>
            <p:nvCxnSpPr>
              <p:cNvPr id="1555055036" name="Google Shape;130;p27"/>
              <p:cNvCxnSpPr>
                <a:cxnSpLocks/>
              </p:cNvCxnSpPr>
              <p:nvPr/>
            </p:nvCxnSpPr>
            <p:spPr bwMode="auto">
              <a:xfrm rot="10799952" flipH="1">
                <a:off x="501120" y="4319"/>
                <a:ext cx="833040" cy="132120"/>
              </a:xfrm>
              <a:prstGeom prst="straightConnector1">
                <a:avLst/>
              </a:prstGeom>
              <a:noFill/>
              <a:ln w="54700" cap="flat" cmpd="sng">
                <a:solidFill>
                  <a:srgbClr val="94FA58"/>
                </a:solidFill>
                <a:prstDash val="solid"/>
                <a:round/>
                <a:headEnd type="none" w="sm" len="sm"/>
                <a:tailEnd type="none" w="sm" len="sm"/>
              </a:ln>
            </p:spPr>
          </p:cxnSp>
          <p:cxnSp>
            <p:nvCxnSpPr>
              <p:cNvPr id="211025219" name="Google Shape;131;p27"/>
              <p:cNvCxnSpPr>
                <a:cxnSpLocks/>
              </p:cNvCxnSpPr>
              <p:nvPr/>
            </p:nvCxnSpPr>
            <p:spPr bwMode="auto">
              <a:xfrm rot="10799952">
                <a:off x="1334157" y="0"/>
                <a:ext cx="511920" cy="146158"/>
              </a:xfrm>
              <a:prstGeom prst="straightConnector1">
                <a:avLst/>
              </a:prstGeom>
              <a:noFill/>
              <a:ln w="54700" cap="flat" cmpd="sng">
                <a:solidFill>
                  <a:srgbClr val="94FA58"/>
                </a:solidFill>
                <a:prstDash val="solid"/>
                <a:round/>
                <a:headEnd type="none" w="sm" len="sm"/>
                <a:tailEnd type="none" w="sm" len="sm"/>
              </a:ln>
            </p:spPr>
          </p:cxnSp>
          <p:cxnSp>
            <p:nvCxnSpPr>
              <p:cNvPr id="1315043018" name="Google Shape;132;p27"/>
              <p:cNvCxnSpPr>
                <a:cxnSpLocks/>
              </p:cNvCxnSpPr>
              <p:nvPr/>
            </p:nvCxnSpPr>
            <p:spPr bwMode="auto">
              <a:xfrm>
                <a:off x="1843920" y="138599"/>
                <a:ext cx="411120" cy="441000"/>
              </a:xfrm>
              <a:prstGeom prst="straightConnector1">
                <a:avLst/>
              </a:prstGeom>
              <a:noFill/>
              <a:ln w="54700" cap="flat" cmpd="sng">
                <a:solidFill>
                  <a:srgbClr val="94FA58"/>
                </a:solidFill>
                <a:prstDash val="solid"/>
                <a:round/>
                <a:headEnd type="none" w="sm" len="sm"/>
                <a:tailEnd type="none" w="sm" len="sm"/>
              </a:ln>
            </p:spPr>
          </p:cxnSp>
          <p:cxnSp>
            <p:nvCxnSpPr>
              <p:cNvPr id="2059864436" name="Google Shape;133;p27"/>
              <p:cNvCxnSpPr>
                <a:cxnSpLocks/>
              </p:cNvCxnSpPr>
              <p:nvPr/>
            </p:nvCxnSpPr>
            <p:spPr bwMode="auto">
              <a:xfrm rot="10799952">
                <a:off x="2249640" y="568080"/>
                <a:ext cx="557280" cy="170640"/>
              </a:xfrm>
              <a:prstGeom prst="straightConnector1">
                <a:avLst/>
              </a:prstGeom>
              <a:noFill/>
              <a:ln w="54700" cap="flat" cmpd="sng">
                <a:solidFill>
                  <a:srgbClr val="94FA58"/>
                </a:solidFill>
                <a:prstDash val="solid"/>
                <a:round/>
                <a:headEnd type="none" w="sm" len="sm"/>
                <a:tailEnd type="none" w="sm" len="sm"/>
              </a:ln>
            </p:spPr>
          </p:cxnSp>
          <p:cxnSp>
            <p:nvCxnSpPr>
              <p:cNvPr id="1687283120" name="Google Shape;134;p27"/>
              <p:cNvCxnSpPr>
                <a:cxnSpLocks/>
              </p:cNvCxnSpPr>
              <p:nvPr/>
            </p:nvCxnSpPr>
            <p:spPr bwMode="auto">
              <a:xfrm rot="10799952" flipH="1">
                <a:off x="2801519" y="682197"/>
                <a:ext cx="457200" cy="56520"/>
              </a:xfrm>
              <a:prstGeom prst="straightConnector1">
                <a:avLst/>
              </a:prstGeom>
              <a:noFill/>
              <a:ln w="54700" cap="flat" cmpd="sng">
                <a:solidFill>
                  <a:srgbClr val="94FA58"/>
                </a:solidFill>
                <a:prstDash val="solid"/>
                <a:round/>
                <a:headEnd type="none" w="sm" len="sm"/>
                <a:tailEnd type="none" w="sm" len="sm"/>
              </a:ln>
            </p:spPr>
          </p:cxnSp>
          <p:cxnSp>
            <p:nvCxnSpPr>
              <p:cNvPr id="1976535452" name="Google Shape;135;p27"/>
              <p:cNvCxnSpPr>
                <a:cxnSpLocks/>
              </p:cNvCxnSpPr>
              <p:nvPr/>
            </p:nvCxnSpPr>
            <p:spPr bwMode="auto">
              <a:xfrm rot="10799952">
                <a:off x="3252888" y="676272"/>
                <a:ext cx="847800" cy="265198"/>
              </a:xfrm>
              <a:prstGeom prst="straightConnector1">
                <a:avLst/>
              </a:prstGeom>
              <a:noFill/>
              <a:ln w="54700" cap="flat" cmpd="sng">
                <a:solidFill>
                  <a:srgbClr val="94FA58"/>
                </a:solidFill>
                <a:prstDash val="solid"/>
                <a:round/>
                <a:headEnd type="none" w="sm" len="sm"/>
                <a:tailEnd type="none" w="sm" len="sm"/>
              </a:ln>
            </p:spPr>
          </p:cxnSp>
        </p:grpSp>
        <p:grpSp>
          <p:nvGrpSpPr>
            <p:cNvPr id="1984531312" name="Google Shape;136;p27"/>
            <p:cNvGrpSpPr/>
            <p:nvPr/>
          </p:nvGrpSpPr>
          <p:grpSpPr bwMode="auto">
            <a:xfrm>
              <a:off x="1940852" y="0"/>
              <a:ext cx="3916346" cy="2401071"/>
              <a:chOff x="0" y="0"/>
              <a:chExt cx="3916346" cy="2401071"/>
            </a:xfrm>
          </p:grpSpPr>
          <p:sp>
            <p:nvSpPr>
              <p:cNvPr id="1807707493" name="Google Shape;137;p27"/>
              <p:cNvSpPr/>
              <p:nvPr/>
            </p:nvSpPr>
            <p:spPr bwMode="auto">
              <a:xfrm>
                <a:off x="66506" y="256191"/>
                <a:ext cx="1005840" cy="274320"/>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1328468276" name="Google Shape;138;p27"/>
              <p:cNvSpPr/>
              <p:nvPr/>
            </p:nvSpPr>
            <p:spPr bwMode="auto">
              <a:xfrm>
                <a:off x="2122106" y="76191"/>
                <a:ext cx="731520" cy="182880"/>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323439388" name="Google Shape;139;p27"/>
              <p:cNvSpPr/>
              <p:nvPr/>
            </p:nvSpPr>
            <p:spPr bwMode="auto">
              <a:xfrm>
                <a:off x="3367706" y="855951"/>
                <a:ext cx="548640" cy="457200"/>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1196885725" name="Google Shape;140;p27"/>
              <p:cNvSpPr/>
              <p:nvPr/>
            </p:nvSpPr>
            <p:spPr bwMode="auto">
              <a:xfrm>
                <a:off x="619466" y="1879791"/>
                <a:ext cx="1005840" cy="429120"/>
              </a:xfrm>
              <a:prstGeom prst="rect">
                <a:avLst/>
              </a:prstGeom>
              <a:solidFill>
                <a:srgbClr val="FFFFFF"/>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1990929555" name="Google Shape;141;p27"/>
              <p:cNvSpPr/>
              <p:nvPr/>
            </p:nvSpPr>
            <p:spPr bwMode="auto">
              <a:xfrm>
                <a:off x="796226" y="1205510"/>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sp>
          <p:sp>
            <p:nvSpPr>
              <p:cNvPr id="1382120288" name="Google Shape;142;p27"/>
              <p:cNvSpPr/>
              <p:nvPr/>
            </p:nvSpPr>
            <p:spPr bwMode="auto">
              <a:xfrm>
                <a:off x="1771466" y="1303069"/>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sp>
          <p:sp>
            <p:nvSpPr>
              <p:cNvPr id="251143029" name="Google Shape;143;p27"/>
              <p:cNvSpPr/>
              <p:nvPr/>
            </p:nvSpPr>
            <p:spPr bwMode="auto">
              <a:xfrm>
                <a:off x="2295864" y="1482052"/>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sp>
          <p:grpSp>
            <p:nvGrpSpPr>
              <p:cNvPr id="1859192236" name="Google Shape;144;p27"/>
              <p:cNvGrpSpPr/>
              <p:nvPr/>
            </p:nvGrpSpPr>
            <p:grpSpPr bwMode="auto">
              <a:xfrm>
                <a:off x="1738706" y="323151"/>
                <a:ext cx="1985039" cy="2077920"/>
                <a:chOff x="0" y="0"/>
                <a:chExt cx="1985039" cy="2077920"/>
              </a:xfrm>
            </p:grpSpPr>
            <p:sp>
              <p:nvSpPr>
                <p:cNvPr id="997732494" name="Google Shape;145;p27"/>
                <p:cNvSpPr/>
                <p:nvPr/>
              </p:nvSpPr>
              <p:spPr bwMode="auto">
                <a:xfrm rot="-2124561">
                  <a:off x="656279" y="0"/>
                  <a:ext cx="844920" cy="285840"/>
                </a:xfrm>
                <a:prstGeom prst="rect">
                  <a:avLst/>
                </a:prstGeom>
                <a:solidFill>
                  <a:srgbClr val="B2B2B2">
                    <a:alpha val="64705"/>
                  </a:srgbClr>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313478653" name="Google Shape;146;p27"/>
                <p:cNvSpPr/>
                <p:nvPr/>
              </p:nvSpPr>
              <p:spPr bwMode="auto">
                <a:xfrm rot="-2124561">
                  <a:off x="714959" y="234359"/>
                  <a:ext cx="1129320" cy="366480"/>
                </a:xfrm>
                <a:prstGeom prst="rect">
                  <a:avLst/>
                </a:prstGeom>
                <a:solidFill>
                  <a:srgbClr val="B2B2B2">
                    <a:alpha val="64705"/>
                  </a:srgbClr>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67566798" name="Google Shape;147;p27"/>
                <p:cNvSpPr/>
                <p:nvPr/>
              </p:nvSpPr>
              <p:spPr bwMode="auto">
                <a:xfrm rot="1096159">
                  <a:off x="0" y="1629360"/>
                  <a:ext cx="1129320" cy="270360"/>
                </a:xfrm>
                <a:prstGeom prst="rect">
                  <a:avLst/>
                </a:prstGeom>
                <a:solidFill>
                  <a:srgbClr val="B2B2B2">
                    <a:alpha val="64705"/>
                  </a:srgbClr>
                </a:solidFill>
                <a:ln>
                  <a:noFill/>
                </a:ln>
              </p:spPr>
              <p:txBody>
                <a:bodyPr spcFirstLastPara="1" wrap="square" lIns="91422" tIns="91422" rIns="91422" bIns="91422" anchor="ctr" anchorCtr="0">
                  <a:noAutofit/>
                </a:bodyPr>
                <a:lstStyle/>
                <a:p>
                  <a:pPr>
                    <a:spcBef>
                      <a:spcPts val="0"/>
                    </a:spcBef>
                    <a:spcAft>
                      <a:spcPts val="0"/>
                    </a:spcAft>
                    <a:defRPr/>
                  </a:pPr>
                  <a:endParaRPr/>
                </a:p>
              </p:txBody>
            </p:sp>
            <p:sp>
              <p:nvSpPr>
                <p:cNvPr id="532824541" name="Google Shape;148;p27"/>
                <p:cNvSpPr/>
                <p:nvPr/>
              </p:nvSpPr>
              <p:spPr bwMode="auto">
                <a:xfrm rot="38365">
                  <a:off x="799199" y="1807200"/>
                  <a:ext cx="1185840" cy="270720"/>
                </a:xfrm>
                <a:prstGeom prst="rect">
                  <a:avLst/>
                </a:prstGeom>
                <a:solidFill>
                  <a:srgbClr val="B2B2B2">
                    <a:alpha val="54900"/>
                  </a:srgbClr>
                </a:solidFill>
                <a:ln>
                  <a:noFill/>
                </a:ln>
              </p:spPr>
              <p:txBody>
                <a:bodyPr spcFirstLastPara="1" wrap="square" lIns="91422" tIns="91422" rIns="91422" bIns="91422" anchor="ctr" anchorCtr="0">
                  <a:noAutofit/>
                </a:bodyPr>
                <a:lstStyle/>
                <a:p>
                  <a:pPr>
                    <a:spcBef>
                      <a:spcPts val="0"/>
                    </a:spcBef>
                    <a:spcAft>
                      <a:spcPts val="0"/>
                    </a:spcAft>
                    <a:defRPr/>
                  </a:pPr>
                  <a:endParaRPr/>
                </a:p>
              </p:txBody>
            </p:sp>
          </p:grpSp>
          <p:sp>
            <p:nvSpPr>
              <p:cNvPr id="2137041242" name="Google Shape;149;p27"/>
              <p:cNvSpPr txBox="1"/>
              <p:nvPr/>
            </p:nvSpPr>
            <p:spPr bwMode="auto">
              <a:xfrm>
                <a:off x="0" y="1697874"/>
                <a:ext cx="1798200" cy="346198"/>
              </a:xfrm>
              <a:prstGeom prst="rect">
                <a:avLst/>
              </a:prstGeom>
              <a:noFill/>
              <a:ln>
                <a:noFill/>
              </a:ln>
            </p:spPr>
            <p:txBody>
              <a:bodyPr spcFirstLastPara="1" wrap="square" lIns="90000" tIns="45000" rIns="90000" bIns="45000" anchor="t" anchorCtr="0">
                <a:noAutofit/>
              </a:bodyPr>
              <a:lstStyle/>
              <a:p>
                <a:pPr>
                  <a:spcBef>
                    <a:spcPts val="0"/>
                  </a:spcBef>
                  <a:spcAft>
                    <a:spcPts val="0"/>
                  </a:spcAft>
                  <a:defRPr/>
                </a:pPr>
                <a:r>
                  <a:rPr lang="en" sz="1500" b="1">
                    <a:solidFill>
                      <a:srgbClr val="000000"/>
                    </a:solidFill>
                    <a:latin typeface="Arial"/>
                    <a:ea typeface="Arial"/>
                    <a:cs typeface="Arial"/>
                  </a:rPr>
                  <a:t>Super-FRS EC</a:t>
                </a:r>
                <a:endParaRPr sz="1500" b="1">
                  <a:solidFill>
                    <a:srgbClr val="000000"/>
                  </a:solidFill>
                  <a:latin typeface="Arial"/>
                  <a:ea typeface="Arial"/>
                  <a:cs typeface="Arial"/>
                </a:endParaRPr>
              </a:p>
              <a:p>
                <a:pPr>
                  <a:spcBef>
                    <a:spcPts val="0"/>
                  </a:spcBef>
                  <a:spcAft>
                    <a:spcPts val="0"/>
                  </a:spcAft>
                  <a:defRPr/>
                </a:pPr>
                <a:endParaRPr b="1"/>
              </a:p>
            </p:txBody>
          </p:sp>
          <p:sp>
            <p:nvSpPr>
              <p:cNvPr id="1783505410" name="Google Shape;150;p27"/>
              <p:cNvSpPr txBox="1"/>
              <p:nvPr/>
            </p:nvSpPr>
            <p:spPr bwMode="auto">
              <a:xfrm>
                <a:off x="348876" y="0"/>
                <a:ext cx="1798200" cy="487198"/>
              </a:xfrm>
              <a:prstGeom prst="rect">
                <a:avLst/>
              </a:prstGeom>
              <a:noFill/>
              <a:ln>
                <a:noFill/>
              </a:ln>
            </p:spPr>
            <p:txBody>
              <a:bodyPr spcFirstLastPara="1" wrap="square" lIns="90000" tIns="45000" rIns="90000" bIns="45000" anchor="t" anchorCtr="0">
                <a:noAutofit/>
              </a:bodyPr>
              <a:lstStyle/>
              <a:p>
                <a:pPr algn="ctr">
                  <a:spcBef>
                    <a:spcPts val="0"/>
                  </a:spcBef>
                  <a:spcAft>
                    <a:spcPts val="0"/>
                  </a:spcAft>
                  <a:defRPr/>
                </a:pPr>
                <a:r>
                  <a:rPr lang="en" sz="1400" b="1">
                    <a:solidFill>
                      <a:srgbClr val="000000"/>
                    </a:solidFill>
                    <a:latin typeface="Arial"/>
                    <a:ea typeface="Arial"/>
                    <a:cs typeface="Arial"/>
                  </a:rPr>
                  <a:t>HISPEC/DESPEC</a:t>
                </a:r>
                <a:endParaRPr sz="1400" b="1">
                  <a:solidFill>
                    <a:srgbClr val="000000"/>
                  </a:solidFill>
                  <a:latin typeface="Arial"/>
                  <a:ea typeface="Arial"/>
                  <a:cs typeface="Arial"/>
                </a:endParaRPr>
              </a:p>
              <a:p>
                <a:pPr algn="ctr">
                  <a:spcBef>
                    <a:spcPts val="0"/>
                  </a:spcBef>
                  <a:spcAft>
                    <a:spcPts val="0"/>
                  </a:spcAft>
                  <a:defRPr/>
                </a:pPr>
                <a:r>
                  <a:rPr lang="en" sz="1400" b="1">
                    <a:solidFill>
                      <a:srgbClr val="000000"/>
                    </a:solidFill>
                    <a:latin typeface="Arial"/>
                    <a:ea typeface="Arial"/>
                    <a:cs typeface="Arial"/>
                  </a:rPr>
                  <a:t>Super-F</a:t>
                </a:r>
                <a:r>
                  <a:rPr lang="en" b="1"/>
                  <a:t>RS </a:t>
                </a:r>
                <a:r>
                  <a:rPr lang="en" sz="1400" b="1">
                    <a:solidFill>
                      <a:srgbClr val="000000"/>
                    </a:solidFill>
                    <a:latin typeface="Arial"/>
                    <a:ea typeface="Arial"/>
                    <a:cs typeface="Arial"/>
                  </a:rPr>
                  <a:t>EC</a:t>
                </a:r>
                <a:endParaRPr sz="1400" b="1">
                  <a:solidFill>
                    <a:srgbClr val="000000"/>
                  </a:solidFill>
                  <a:latin typeface="Arial"/>
                  <a:ea typeface="Arial"/>
                  <a:cs typeface="Arial"/>
                </a:endParaRPr>
              </a:p>
            </p:txBody>
          </p:sp>
          <p:sp>
            <p:nvSpPr>
              <p:cNvPr id="1829568989" name="Google Shape;151;p27"/>
              <p:cNvSpPr txBox="1"/>
              <p:nvPr/>
            </p:nvSpPr>
            <p:spPr bwMode="auto">
              <a:xfrm>
                <a:off x="2213906" y="1746231"/>
                <a:ext cx="1625400" cy="290520"/>
              </a:xfrm>
              <a:prstGeom prst="rect">
                <a:avLst/>
              </a:prstGeom>
              <a:noFill/>
              <a:ln>
                <a:noFill/>
              </a:ln>
            </p:spPr>
            <p:txBody>
              <a:bodyPr spcFirstLastPara="1" wrap="square" lIns="90000" tIns="45000" rIns="90000" bIns="45000" anchor="t" anchorCtr="0">
                <a:noAutofit/>
              </a:bodyPr>
              <a:lstStyle/>
              <a:p>
                <a:pPr>
                  <a:spcBef>
                    <a:spcPts val="0"/>
                  </a:spcBef>
                  <a:spcAft>
                    <a:spcPts val="0"/>
                  </a:spcAft>
                  <a:defRPr/>
                </a:pPr>
                <a:r>
                  <a:rPr lang="en" sz="1400" b="1">
                    <a:solidFill>
                      <a:srgbClr val="000000"/>
                    </a:solidFill>
                    <a:latin typeface="Arial"/>
                    <a:ea typeface="Arial"/>
                    <a:cs typeface="Arial"/>
                  </a:rPr>
                  <a:t>HISPEC/DESPEC</a:t>
                </a:r>
                <a:endParaRPr sz="1400">
                  <a:latin typeface="Arial"/>
                  <a:ea typeface="Arial"/>
                  <a:cs typeface="Arial"/>
                </a:endParaRPr>
              </a:p>
            </p:txBody>
          </p:sp>
        </p:grpSp>
        <p:cxnSp>
          <p:nvCxnSpPr>
            <p:cNvPr id="305613749" name="Google Shape;152;p27"/>
            <p:cNvCxnSpPr>
              <a:cxnSpLocks/>
            </p:cNvCxnSpPr>
            <p:nvPr/>
          </p:nvCxnSpPr>
          <p:spPr bwMode="auto">
            <a:xfrm rot="10799952" flipH="1">
              <a:off x="2870638" y="1324730"/>
              <a:ext cx="1498" cy="344098"/>
            </a:xfrm>
            <a:prstGeom prst="straightConnector1">
              <a:avLst/>
            </a:prstGeom>
            <a:noFill/>
            <a:ln w="18350" cap="flat" cmpd="sng">
              <a:solidFill>
                <a:srgbClr val="000000"/>
              </a:solidFill>
              <a:prstDash val="solid"/>
              <a:round/>
              <a:headEnd type="none" w="sm" len="sm"/>
              <a:tailEnd type="stealth" w="med" len="med"/>
            </a:ln>
          </p:spPr>
        </p:cxnSp>
        <p:cxnSp>
          <p:nvCxnSpPr>
            <p:cNvPr id="242729122" name="Google Shape;153;p27"/>
            <p:cNvCxnSpPr>
              <a:cxnSpLocks/>
            </p:cNvCxnSpPr>
            <p:nvPr/>
          </p:nvCxnSpPr>
          <p:spPr bwMode="auto">
            <a:xfrm>
              <a:off x="3401638" y="553190"/>
              <a:ext cx="457200" cy="914400"/>
            </a:xfrm>
            <a:prstGeom prst="straightConnector1">
              <a:avLst/>
            </a:prstGeom>
            <a:noFill/>
            <a:ln w="18350" cap="flat" cmpd="sng">
              <a:solidFill>
                <a:srgbClr val="000000"/>
              </a:solidFill>
              <a:prstDash val="solid"/>
              <a:round/>
              <a:headEnd type="none" w="sm" len="sm"/>
              <a:tailEnd type="stealth" w="med" len="med"/>
            </a:ln>
          </p:spPr>
        </p:cxnSp>
        <p:cxnSp>
          <p:nvCxnSpPr>
            <p:cNvPr id="1375479747" name="Google Shape;156;p27"/>
            <p:cNvCxnSpPr>
              <a:cxnSpLocks/>
            </p:cNvCxnSpPr>
            <p:nvPr/>
          </p:nvCxnSpPr>
          <p:spPr bwMode="auto">
            <a:xfrm rot="10799952">
              <a:off x="4380298" y="1630490"/>
              <a:ext cx="301500" cy="103500"/>
            </a:xfrm>
            <a:prstGeom prst="straightConnector1">
              <a:avLst/>
            </a:prstGeom>
            <a:noFill/>
            <a:ln w="18350" cap="flat" cmpd="sng">
              <a:solidFill>
                <a:srgbClr val="000000"/>
              </a:solidFill>
              <a:prstDash val="solid"/>
              <a:round/>
              <a:headEnd type="none" w="sm" len="sm"/>
              <a:tailEnd type="stealth" w="med" len="med"/>
            </a:ln>
          </p:spPr>
        </p:cxnSp>
      </p:grpSp>
      <p:pic>
        <p:nvPicPr>
          <p:cNvPr id="36" name="Picture 8" descr="NUSTAR-Logo"/>
          <p:cNvPicPr>
            <a:picLocks noChangeAspect="1" noChangeArrowheads="1"/>
          </p:cNvPicPr>
          <p:nvPr/>
        </p:nvPicPr>
        <p:blipFill>
          <a:blip r:embed="rId3"/>
          <a:stretch/>
        </p:blipFill>
        <p:spPr bwMode="auto">
          <a:xfrm>
            <a:off x="12001" y="116250"/>
            <a:ext cx="959999" cy="720000"/>
          </a:xfrm>
          <a:prstGeom prst="rect">
            <a:avLst/>
          </a:prstGeom>
          <a:noFill/>
          <a:ln>
            <a:noFill/>
          </a:ln>
        </p:spPr>
      </p:pic>
      <p:pic>
        <p:nvPicPr>
          <p:cNvPr id="37" name="Picture 24" descr="NUSTAR-Logo"/>
          <p:cNvPicPr>
            <a:picLocks noChangeAspect="1" noChangeArrowheads="1"/>
          </p:cNvPicPr>
          <p:nvPr/>
        </p:nvPicPr>
        <p:blipFill>
          <a:blip r:embed="rId3"/>
          <a:stretch/>
        </p:blipFill>
        <p:spPr bwMode="auto">
          <a:xfrm>
            <a:off x="19699" y="109015"/>
            <a:ext cx="959999" cy="720000"/>
          </a:xfrm>
          <a:prstGeom prst="rect">
            <a:avLst/>
          </a:prstGeom>
          <a:noFill/>
          <a:ln>
            <a:noFill/>
          </a:ln>
        </p:spPr>
      </p:pic>
      <p:sp>
        <p:nvSpPr>
          <p:cNvPr id="38" name="Textfeld 37"/>
          <p:cNvSpPr txBox="1"/>
          <p:nvPr/>
        </p:nvSpPr>
        <p:spPr bwMode="auto">
          <a:xfrm>
            <a:off x="244150" y="3566531"/>
            <a:ext cx="3184370" cy="168507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b="1" dirty="0"/>
              <a:t>Super-FRS EC</a:t>
            </a:r>
          </a:p>
          <a:p>
            <a:pPr marL="239821" indent="-239821">
              <a:buFont typeface="Arial"/>
              <a:buChar char="•"/>
              <a:defRPr/>
            </a:pPr>
            <a:r>
              <a:rPr dirty="0">
                <a:solidFill>
                  <a:srgbClr val="00B050"/>
                </a:solidFill>
              </a:rPr>
              <a:t>Already planned for operation at </a:t>
            </a:r>
            <a:r>
              <a:rPr b="1" dirty="0">
                <a:solidFill>
                  <a:srgbClr val="00B050"/>
                </a:solidFill>
              </a:rPr>
              <a:t>FMF2</a:t>
            </a:r>
            <a:r>
              <a:rPr dirty="0">
                <a:solidFill>
                  <a:srgbClr val="00B050"/>
                </a:solidFill>
              </a:rPr>
              <a:t> (EXPERT, tensor force, Super-WASA,...) </a:t>
            </a:r>
            <a:endParaRPr lang="de-DE" dirty="0" smtClean="0">
              <a:solidFill>
                <a:srgbClr val="00B050"/>
              </a:solidFill>
            </a:endParaRPr>
          </a:p>
          <a:p>
            <a:pPr marL="239821" indent="-239821">
              <a:buFont typeface="Arial"/>
              <a:buChar char="•"/>
              <a:defRPr/>
            </a:pPr>
            <a:r>
              <a:rPr dirty="0" smtClean="0">
                <a:solidFill>
                  <a:srgbClr val="00B050"/>
                </a:solidFill>
              </a:rPr>
              <a:t>and </a:t>
            </a:r>
            <a:r>
              <a:rPr b="1" dirty="0">
                <a:solidFill>
                  <a:srgbClr val="00B050"/>
                </a:solidFill>
              </a:rPr>
              <a:t>FHF1</a:t>
            </a:r>
            <a:r>
              <a:rPr dirty="0">
                <a:solidFill>
                  <a:srgbClr val="00B050"/>
                </a:solidFill>
              </a:rPr>
              <a:t> (Ion Catcher)</a:t>
            </a:r>
          </a:p>
        </p:txBody>
      </p:sp>
      <p:sp>
        <p:nvSpPr>
          <p:cNvPr id="39" name="Textfeld 38"/>
          <p:cNvSpPr txBox="1"/>
          <p:nvPr/>
        </p:nvSpPr>
        <p:spPr bwMode="auto">
          <a:xfrm>
            <a:off x="247505" y="1896117"/>
            <a:ext cx="5309434" cy="168507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b="1" dirty="0"/>
              <a:t>HISPEC/DESPEC</a:t>
            </a:r>
          </a:p>
          <a:p>
            <a:pPr marL="239821" indent="-239821">
              <a:buFont typeface="Arial"/>
              <a:buChar char="•"/>
              <a:defRPr/>
            </a:pPr>
            <a:r>
              <a:rPr b="0" dirty="0">
                <a:solidFill>
                  <a:srgbClr val="FF0000"/>
                </a:solidFill>
              </a:rPr>
              <a:t>No HISPEC-10 (Slowed-down Beams), </a:t>
            </a:r>
            <a:r>
              <a:rPr b="0" dirty="0" smtClean="0">
                <a:solidFill>
                  <a:srgbClr val="FF0000"/>
                </a:solidFill>
              </a:rPr>
              <a:t>MONSTER</a:t>
            </a:r>
            <a:r>
              <a:rPr lang="de-DE" b="0" dirty="0" smtClean="0">
                <a:solidFill>
                  <a:srgbClr val="FF0000"/>
                </a:solidFill>
              </a:rPr>
              <a:t> (limited </a:t>
            </a:r>
            <a:r>
              <a:rPr lang="de-DE" b="0" dirty="0" err="1" smtClean="0">
                <a:solidFill>
                  <a:srgbClr val="FF0000"/>
                </a:solidFill>
              </a:rPr>
              <a:t>performance</a:t>
            </a:r>
            <a:r>
              <a:rPr lang="de-DE" b="0" dirty="0" smtClean="0">
                <a:solidFill>
                  <a:srgbClr val="FF0000"/>
                </a:solidFill>
              </a:rPr>
              <a:t>)</a:t>
            </a:r>
            <a:r>
              <a:rPr b="0" dirty="0" smtClean="0">
                <a:solidFill>
                  <a:srgbClr val="FF0000"/>
                </a:solidFill>
              </a:rPr>
              <a:t>, </a:t>
            </a:r>
            <a:endParaRPr lang="de-DE" b="0" dirty="0" smtClean="0">
              <a:solidFill>
                <a:srgbClr val="FF0000"/>
              </a:solidFill>
            </a:endParaRPr>
          </a:p>
          <a:p>
            <a:pPr marL="239821" indent="-239821">
              <a:buFont typeface="Arial"/>
              <a:buChar char="•"/>
              <a:defRPr/>
            </a:pPr>
            <a:r>
              <a:rPr b="0" dirty="0" smtClean="0">
                <a:solidFill>
                  <a:srgbClr val="FF9933"/>
                </a:solidFill>
              </a:rPr>
              <a:t>AGATA (at </a:t>
            </a:r>
            <a:r>
              <a:rPr lang="de-DE" b="0" dirty="0" smtClean="0">
                <a:solidFill>
                  <a:srgbClr val="FF9933"/>
                </a:solidFill>
              </a:rPr>
              <a:t>FHF2 </a:t>
            </a:r>
            <a:r>
              <a:rPr lang="de-DE" b="0" dirty="0" err="1" smtClean="0">
                <a:solidFill>
                  <a:srgbClr val="FF9933"/>
                </a:solidFill>
              </a:rPr>
              <a:t>or</a:t>
            </a:r>
            <a:r>
              <a:rPr lang="de-DE" b="0" dirty="0" smtClean="0">
                <a:solidFill>
                  <a:srgbClr val="FF9933"/>
                </a:solidFill>
              </a:rPr>
              <a:t> </a:t>
            </a:r>
            <a:r>
              <a:rPr b="0" dirty="0" smtClean="0">
                <a:solidFill>
                  <a:srgbClr val="FF9933"/>
                </a:solidFill>
              </a:rPr>
              <a:t>FMF2</a:t>
            </a:r>
            <a:r>
              <a:rPr b="0" dirty="0">
                <a:solidFill>
                  <a:srgbClr val="FF9933"/>
                </a:solidFill>
              </a:rPr>
              <a:t>)</a:t>
            </a:r>
          </a:p>
          <a:p>
            <a:pPr marL="239821" indent="-239821">
              <a:buFont typeface="Arial"/>
              <a:buChar char="•"/>
              <a:defRPr/>
            </a:pPr>
            <a:r>
              <a:rPr b="0" dirty="0">
                <a:solidFill>
                  <a:srgbClr val="00B050"/>
                </a:solidFill>
              </a:rPr>
              <a:t>AIDA, DEGAS, FATIMA, DTAS, BELEN experiments at FHF1 (or FHF2</a:t>
            </a:r>
            <a:r>
              <a:rPr b="0" dirty="0" smtClean="0">
                <a:solidFill>
                  <a:srgbClr val="00B050"/>
                </a:solidFill>
              </a:rPr>
              <a:t>)</a:t>
            </a:r>
            <a:endParaRPr b="0" dirty="0">
              <a:solidFill>
                <a:srgbClr val="00B050"/>
              </a:solidFill>
            </a:endParaRPr>
          </a:p>
        </p:txBody>
      </p:sp>
      <p:sp>
        <p:nvSpPr>
          <p:cNvPr id="40" name="Textfeld 39"/>
          <p:cNvSpPr txBox="1"/>
          <p:nvPr/>
        </p:nvSpPr>
        <p:spPr bwMode="auto">
          <a:xfrm>
            <a:off x="244150" y="5275090"/>
            <a:ext cx="3361305" cy="1154162"/>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b="1" dirty="0"/>
              <a:t>R3B</a:t>
            </a:r>
          </a:p>
          <a:p>
            <a:pPr marL="239821" indent="-239821">
              <a:buFont typeface="Arial"/>
              <a:buChar char="•"/>
              <a:defRPr/>
            </a:pPr>
            <a:r>
              <a:rPr b="0" dirty="0">
                <a:solidFill>
                  <a:srgbClr val="00B050"/>
                </a:solidFill>
              </a:rPr>
              <a:t>Experiments as planned in high-energy cave</a:t>
            </a:r>
          </a:p>
          <a:p>
            <a:pPr>
              <a:defRPr/>
            </a:pPr>
            <a:endParaRPr b="1" dirty="0">
              <a:solidFill>
                <a:srgbClr val="00B050"/>
              </a:solidFill>
            </a:endParaRPr>
          </a:p>
        </p:txBody>
      </p:sp>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4EF7D6DD-AFDD-4A3B-9316-89710568036E}" type="slidenum">
              <a:rPr lang="de-DE" smtClean="0"/>
              <a:pPr>
                <a:defRPr/>
              </a:pPr>
              <a:t>20</a:t>
            </a:fld>
            <a:endParaRPr lang="de-DE"/>
          </a:p>
        </p:txBody>
      </p:sp>
    </p:spTree>
    <p:extLst>
      <p:ext uri="{BB962C8B-B14F-4D97-AF65-F5344CB8AC3E}">
        <p14:creationId xmlns:p14="http://schemas.microsoft.com/office/powerpoint/2010/main" val="3707699690"/>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6419588" name="Google Shape;125;p27"/>
          <p:cNvSpPr txBox="1"/>
          <p:nvPr/>
        </p:nvSpPr>
        <p:spPr bwMode="auto">
          <a:xfrm>
            <a:off x="1187624" y="110388"/>
            <a:ext cx="6071037" cy="700920"/>
          </a:xfrm>
          <a:prstGeom prst="rect">
            <a:avLst/>
          </a:prstGeom>
          <a:noFill/>
          <a:ln>
            <a:noFill/>
          </a:ln>
        </p:spPr>
        <p:txBody>
          <a:bodyPr spcFirstLastPara="1" wrap="square" lIns="91422" tIns="45697" rIns="91422" bIns="45697" anchor="ctr" anchorCtr="0">
            <a:noAutofit/>
          </a:bodyPr>
          <a:lstStyle/>
          <a:p>
            <a:pPr>
              <a:spcBef>
                <a:spcPts val="0"/>
              </a:spcBef>
              <a:spcAft>
                <a:spcPts val="0"/>
              </a:spcAft>
              <a:defRPr/>
            </a:pPr>
            <a:r>
              <a:rPr lang="en" sz="2800" dirty="0">
                <a:solidFill>
                  <a:schemeClr val="accent6"/>
                </a:solidFill>
                <a:latin typeface="Arial"/>
                <a:ea typeface="Arial"/>
                <a:cs typeface="Arial"/>
              </a:rPr>
              <a:t>NUSTAR ES/FS</a:t>
            </a:r>
            <a:r>
              <a:rPr sz="2800" dirty="0">
                <a:solidFill>
                  <a:schemeClr val="accent6"/>
                </a:solidFill>
                <a:latin typeface="Arial"/>
                <a:ea typeface="Arial"/>
                <a:cs typeface="Arial"/>
              </a:rPr>
              <a:t> Summary</a:t>
            </a:r>
          </a:p>
        </p:txBody>
      </p:sp>
      <p:graphicFrame>
        <p:nvGraphicFramePr>
          <p:cNvPr id="2056463635" name="Tabelle 2056463634"/>
          <p:cNvGraphicFramePr>
            <a:graphicFrameLocks/>
          </p:cNvGraphicFramePr>
          <p:nvPr>
            <p:extLst>
              <p:ext uri="{D42A27DB-BD31-4B8C-83A1-F6EECF244321}">
                <p14:modId xmlns:p14="http://schemas.microsoft.com/office/powerpoint/2010/main" val="1131441843"/>
              </p:ext>
            </p:extLst>
          </p:nvPr>
        </p:nvGraphicFramePr>
        <p:xfrm>
          <a:off x="1255972" y="1556792"/>
          <a:ext cx="6632055" cy="3017520"/>
        </p:xfrm>
        <a:graphic>
          <a:graphicData uri="http://schemas.openxmlformats.org/drawingml/2006/table">
            <a:tbl>
              <a:tblPr firstRow="1" bandRow="1"/>
              <a:tblGrid>
                <a:gridCol w="2210685">
                  <a:extLst>
                    <a:ext uri="{9D8B030D-6E8A-4147-A177-3AD203B41FA5}">
                      <a16:colId xmlns:a16="http://schemas.microsoft.com/office/drawing/2014/main" val="20000"/>
                    </a:ext>
                  </a:extLst>
                </a:gridCol>
                <a:gridCol w="2210685">
                  <a:extLst>
                    <a:ext uri="{9D8B030D-6E8A-4147-A177-3AD203B41FA5}">
                      <a16:colId xmlns:a16="http://schemas.microsoft.com/office/drawing/2014/main" val="20001"/>
                    </a:ext>
                  </a:extLst>
                </a:gridCol>
                <a:gridCol w="2210685">
                  <a:extLst>
                    <a:ext uri="{9D8B030D-6E8A-4147-A177-3AD203B41FA5}">
                      <a16:colId xmlns:a16="http://schemas.microsoft.com/office/drawing/2014/main" val="20002"/>
                    </a:ext>
                  </a:extLst>
                </a:gridCol>
              </a:tblGrid>
              <a:tr h="304800">
                <a:tc>
                  <a:txBody>
                    <a:bodyPr/>
                    <a:lstStyle/>
                    <a:p>
                      <a:pPr>
                        <a:defRPr/>
                      </a:pPr>
                      <a:r>
                        <a:rPr dirty="0"/>
                        <a:t>Setup</a:t>
                      </a:r>
                    </a:p>
                  </a:txBody>
                  <a:tcPr>
                    <a:solidFill>
                      <a:schemeClr val="accent5"/>
                    </a:solidFill>
                  </a:tcPr>
                </a:tc>
                <a:tc>
                  <a:txBody>
                    <a:bodyPr/>
                    <a:lstStyle/>
                    <a:p>
                      <a:pPr>
                        <a:defRPr/>
                      </a:pPr>
                      <a:r>
                        <a:rPr/>
                        <a:t>Sub-collaboration</a:t>
                      </a:r>
                    </a:p>
                  </a:txBody>
                  <a:tcPr>
                    <a:solidFill>
                      <a:schemeClr val="accent5"/>
                    </a:solidFill>
                  </a:tcPr>
                </a:tc>
                <a:tc>
                  <a:txBody>
                    <a:bodyPr/>
                    <a:lstStyle/>
                    <a:p>
                      <a:pPr>
                        <a:defRPr/>
                      </a:pPr>
                      <a:r>
                        <a:rPr/>
                        <a:t>Focal Plane</a:t>
                      </a:r>
                    </a:p>
                  </a:txBody>
                  <a:tcPr>
                    <a:solidFill>
                      <a:schemeClr val="accent5"/>
                    </a:solidFill>
                  </a:tcPr>
                </a:tc>
                <a:extLst>
                  <a:ext uri="{0D108BD9-81ED-4DB2-BD59-A6C34878D82A}">
                    <a16:rowId xmlns:a16="http://schemas.microsoft.com/office/drawing/2014/main" val="10000"/>
                  </a:ext>
                </a:extLst>
              </a:tr>
              <a:tr h="304800">
                <a:tc>
                  <a:txBody>
                    <a:bodyPr/>
                    <a:lstStyle/>
                    <a:p>
                      <a:pPr>
                        <a:defRPr/>
                      </a:pPr>
                      <a:r>
                        <a:rPr dirty="0" smtClean="0"/>
                        <a:t>NUSTAR</a:t>
                      </a:r>
                      <a:r>
                        <a:rPr lang="de-DE" dirty="0" smtClean="0"/>
                        <a:t>T</a:t>
                      </a:r>
                      <a:endParaRPr dirty="0"/>
                    </a:p>
                  </a:txBody>
                  <a:tcPr>
                    <a:solidFill>
                      <a:schemeClr val="accent5"/>
                    </a:solidFill>
                  </a:tcPr>
                </a:tc>
                <a:tc>
                  <a:txBody>
                    <a:bodyPr/>
                    <a:lstStyle/>
                    <a:p>
                      <a:pPr>
                        <a:defRPr/>
                      </a:pPr>
                      <a:r>
                        <a:rPr/>
                        <a:t>All</a:t>
                      </a:r>
                    </a:p>
                  </a:txBody>
                  <a:tcPr>
                    <a:solidFill>
                      <a:schemeClr val="accent5"/>
                    </a:solidFill>
                  </a:tcPr>
                </a:tc>
                <a:tc>
                  <a:txBody>
                    <a:bodyPr/>
                    <a:lstStyle/>
                    <a:p>
                      <a:pPr>
                        <a:defRPr/>
                      </a:pPr>
                      <a:r>
                        <a:rPr/>
                        <a:t>FHF2</a:t>
                      </a:r>
                    </a:p>
                  </a:txBody>
                  <a:tcPr>
                    <a:solidFill>
                      <a:schemeClr val="accent5"/>
                    </a:solidFill>
                  </a:tcPr>
                </a:tc>
                <a:extLst>
                  <a:ext uri="{0D108BD9-81ED-4DB2-BD59-A6C34878D82A}">
                    <a16:rowId xmlns:a16="http://schemas.microsoft.com/office/drawing/2014/main" val="10001"/>
                  </a:ext>
                </a:extLst>
              </a:tr>
              <a:tr h="304800">
                <a:tc>
                  <a:txBody>
                    <a:bodyPr/>
                    <a:lstStyle/>
                    <a:p>
                      <a:pPr>
                        <a:defRPr/>
                      </a:pPr>
                      <a:r>
                        <a:rPr/>
                        <a:t>EXPERT, tensor force, Super-WASA</a:t>
                      </a:r>
                    </a:p>
                  </a:txBody>
                  <a:tcPr>
                    <a:solidFill>
                      <a:schemeClr val="accent5"/>
                    </a:solidFill>
                  </a:tcPr>
                </a:tc>
                <a:tc>
                  <a:txBody>
                    <a:bodyPr/>
                    <a:lstStyle/>
                    <a:p>
                      <a:pPr>
                        <a:defRPr/>
                      </a:pPr>
                      <a:r>
                        <a:rPr/>
                        <a:t>Super-FRS EC</a:t>
                      </a:r>
                    </a:p>
                  </a:txBody>
                  <a:tcPr>
                    <a:solidFill>
                      <a:schemeClr val="accent5"/>
                    </a:solidFill>
                  </a:tcPr>
                </a:tc>
                <a:tc>
                  <a:txBody>
                    <a:bodyPr/>
                    <a:lstStyle/>
                    <a:p>
                      <a:pPr>
                        <a:defRPr/>
                      </a:pPr>
                      <a:r>
                        <a:rPr/>
                        <a:t>FMF2</a:t>
                      </a:r>
                    </a:p>
                  </a:txBody>
                  <a:tcPr>
                    <a:solidFill>
                      <a:schemeClr val="accent5"/>
                    </a:solidFill>
                  </a:tcPr>
                </a:tc>
                <a:extLst>
                  <a:ext uri="{0D108BD9-81ED-4DB2-BD59-A6C34878D82A}">
                    <a16:rowId xmlns:a16="http://schemas.microsoft.com/office/drawing/2014/main" val="10002"/>
                  </a:ext>
                </a:extLst>
              </a:tr>
              <a:tr h="304800">
                <a:tc>
                  <a:txBody>
                    <a:bodyPr/>
                    <a:lstStyle/>
                    <a:p>
                      <a:pPr>
                        <a:defRPr/>
                      </a:pPr>
                      <a:r>
                        <a:rPr/>
                        <a:t>Ion Catcher</a:t>
                      </a:r>
                    </a:p>
                  </a:txBody>
                  <a:tcPr>
                    <a:solidFill>
                      <a:schemeClr val="accent5"/>
                    </a:solidFill>
                  </a:tcPr>
                </a:tc>
                <a:tc>
                  <a:txBody>
                    <a:bodyPr/>
                    <a:lstStyle/>
                    <a:p>
                      <a:pPr>
                        <a:defRPr/>
                      </a:pPr>
                      <a:r>
                        <a:rPr/>
                        <a:t>Super-FRS EC</a:t>
                      </a:r>
                    </a:p>
                  </a:txBody>
                  <a:tcPr>
                    <a:solidFill>
                      <a:schemeClr val="accent5"/>
                    </a:solidFill>
                  </a:tcPr>
                </a:tc>
                <a:tc>
                  <a:txBody>
                    <a:bodyPr/>
                    <a:lstStyle/>
                    <a:p>
                      <a:pPr>
                        <a:defRPr/>
                      </a:pPr>
                      <a:r>
                        <a:rPr/>
                        <a:t>FHF1</a:t>
                      </a:r>
                    </a:p>
                  </a:txBody>
                  <a:tcPr>
                    <a:solidFill>
                      <a:schemeClr val="accent5"/>
                    </a:solidFill>
                  </a:tcPr>
                </a:tc>
                <a:extLst>
                  <a:ext uri="{0D108BD9-81ED-4DB2-BD59-A6C34878D82A}">
                    <a16:rowId xmlns:a16="http://schemas.microsoft.com/office/drawing/2014/main" val="10003"/>
                  </a:ext>
                </a:extLst>
              </a:tr>
              <a:tr h="304800">
                <a:tc>
                  <a:txBody>
                    <a:bodyPr/>
                    <a:lstStyle/>
                    <a:p>
                      <a:pPr>
                        <a:defRPr/>
                      </a:pPr>
                      <a:r>
                        <a:rPr/>
                        <a:t>AIDA, DEGAS, FATIMA, DTAS, BELEN</a:t>
                      </a:r>
                    </a:p>
                  </a:txBody>
                  <a:tcPr>
                    <a:solidFill>
                      <a:schemeClr val="accent5"/>
                    </a:solidFill>
                  </a:tcPr>
                </a:tc>
                <a:tc>
                  <a:txBody>
                    <a:bodyPr/>
                    <a:lstStyle/>
                    <a:p>
                      <a:pPr>
                        <a:defRPr/>
                      </a:pPr>
                      <a:r>
                        <a:rPr/>
                        <a:t>HISPEC/DESPEC</a:t>
                      </a:r>
                    </a:p>
                  </a:txBody>
                  <a:tcPr>
                    <a:solidFill>
                      <a:schemeClr val="accent5"/>
                    </a:solidFill>
                  </a:tcPr>
                </a:tc>
                <a:tc>
                  <a:txBody>
                    <a:bodyPr/>
                    <a:lstStyle/>
                    <a:p>
                      <a:pPr>
                        <a:defRPr/>
                      </a:pPr>
                      <a:r>
                        <a:rPr dirty="0"/>
                        <a:t>FHF1/FHF2</a:t>
                      </a:r>
                    </a:p>
                  </a:txBody>
                  <a:tcPr>
                    <a:solidFill>
                      <a:schemeClr val="accent5"/>
                    </a:solidFill>
                  </a:tcPr>
                </a:tc>
                <a:extLst>
                  <a:ext uri="{0D108BD9-81ED-4DB2-BD59-A6C34878D82A}">
                    <a16:rowId xmlns:a16="http://schemas.microsoft.com/office/drawing/2014/main" val="10004"/>
                  </a:ext>
                </a:extLst>
              </a:tr>
              <a:tr h="304800">
                <a:tc>
                  <a:txBody>
                    <a:bodyPr/>
                    <a:lstStyle/>
                    <a:p>
                      <a:pPr>
                        <a:defRPr/>
                      </a:pPr>
                      <a:r>
                        <a:rPr dirty="0"/>
                        <a:t>R3B Full</a:t>
                      </a:r>
                    </a:p>
                  </a:txBody>
                  <a:tcPr>
                    <a:solidFill>
                      <a:schemeClr val="accent5"/>
                    </a:solidFill>
                  </a:tcPr>
                </a:tc>
                <a:tc>
                  <a:txBody>
                    <a:bodyPr/>
                    <a:lstStyle/>
                    <a:p>
                      <a:pPr>
                        <a:defRPr/>
                      </a:pPr>
                      <a:r>
                        <a:rPr/>
                        <a:t>R3B</a:t>
                      </a:r>
                    </a:p>
                  </a:txBody>
                  <a:tcPr>
                    <a:solidFill>
                      <a:schemeClr val="accent5"/>
                    </a:solidFill>
                  </a:tcPr>
                </a:tc>
                <a:tc>
                  <a:txBody>
                    <a:bodyPr/>
                    <a:lstStyle/>
                    <a:p>
                      <a:pPr>
                        <a:defRPr/>
                      </a:pPr>
                      <a:r>
                        <a:rPr dirty="0"/>
                        <a:t>FHF2</a:t>
                      </a:r>
                    </a:p>
                  </a:txBody>
                  <a:tcPr>
                    <a:solidFill>
                      <a:schemeClr val="accent5"/>
                    </a:solidFill>
                  </a:tcPr>
                </a:tc>
                <a:extLst>
                  <a:ext uri="{0D108BD9-81ED-4DB2-BD59-A6C34878D82A}">
                    <a16:rowId xmlns:a16="http://schemas.microsoft.com/office/drawing/2014/main" val="10005"/>
                  </a:ext>
                </a:extLst>
              </a:tr>
            </a:tbl>
          </a:graphicData>
        </a:graphic>
      </p:graphicFrame>
      <p:sp>
        <p:nvSpPr>
          <p:cNvPr id="1754658241" name="Textfeld 1754658240"/>
          <p:cNvSpPr txBox="1"/>
          <p:nvPr/>
        </p:nvSpPr>
        <p:spPr bwMode="auto">
          <a:xfrm>
            <a:off x="1331640" y="4784847"/>
            <a:ext cx="4903843" cy="888705"/>
          </a:xfrm>
          <a:prstGeom prst="rect">
            <a:avLst/>
          </a:prstGeom>
          <a:noFill/>
        </p:spPr>
        <p:txBody>
          <a:bodyPr vertOverflow="overflow" horzOverflow="overflow" vert="horz" wrap="none" lIns="91440" tIns="45720" rIns="91440" bIns="45720" numCol="1" spcCol="0" rtlCol="0" fromWordArt="0" anchor="t" anchorCtr="0" forceAA="0" compatLnSpc="0">
            <a:spAutoFit/>
          </a:bodyPr>
          <a:lstStyle/>
          <a:p>
            <a:pPr>
              <a:defRPr/>
            </a:pPr>
            <a:r>
              <a:rPr lang="de-DE" dirty="0" err="1" smtClean="0">
                <a:solidFill>
                  <a:srgbClr val="7030A0"/>
                </a:solidFill>
              </a:rPr>
              <a:t>Identified</a:t>
            </a:r>
            <a:r>
              <a:rPr dirty="0" smtClean="0">
                <a:solidFill>
                  <a:srgbClr val="7030A0"/>
                </a:solidFill>
              </a:rPr>
              <a:t> </a:t>
            </a:r>
            <a:r>
              <a:rPr dirty="0">
                <a:solidFill>
                  <a:srgbClr val="7030A0"/>
                </a:solidFill>
              </a:rPr>
              <a:t>costs beyond </a:t>
            </a:r>
            <a:r>
              <a:rPr lang="de-DE" dirty="0" err="1" smtClean="0">
                <a:solidFill>
                  <a:srgbClr val="7030A0"/>
                </a:solidFill>
              </a:rPr>
              <a:t>previous</a:t>
            </a:r>
            <a:r>
              <a:rPr dirty="0" smtClean="0">
                <a:solidFill>
                  <a:srgbClr val="7030A0"/>
                </a:solidFill>
              </a:rPr>
              <a:t> </a:t>
            </a:r>
            <a:r>
              <a:rPr dirty="0">
                <a:solidFill>
                  <a:srgbClr val="7030A0"/>
                </a:solidFill>
              </a:rPr>
              <a:t>planning:</a:t>
            </a:r>
          </a:p>
          <a:p>
            <a:pPr marL="239821" indent="-239821">
              <a:buFont typeface="Arial"/>
              <a:buChar char="–"/>
              <a:defRPr/>
            </a:pPr>
            <a:r>
              <a:rPr dirty="0">
                <a:solidFill>
                  <a:srgbClr val="7030A0"/>
                </a:solidFill>
              </a:rPr>
              <a:t>NUSTAR contribution to LN2 </a:t>
            </a:r>
            <a:r>
              <a:rPr b="1" dirty="0">
                <a:solidFill>
                  <a:srgbClr val="7030A0"/>
                </a:solidFill>
              </a:rPr>
              <a:t>€30k</a:t>
            </a:r>
            <a:r>
              <a:rPr dirty="0">
                <a:solidFill>
                  <a:srgbClr val="7030A0"/>
                </a:solidFill>
              </a:rPr>
              <a:t> (@2005)</a:t>
            </a:r>
          </a:p>
          <a:p>
            <a:pPr marL="239821" indent="-239821">
              <a:buFont typeface="Arial"/>
              <a:buChar char="–"/>
              <a:defRPr/>
            </a:pPr>
            <a:r>
              <a:rPr dirty="0">
                <a:solidFill>
                  <a:srgbClr val="7030A0"/>
                </a:solidFill>
              </a:rPr>
              <a:t>Platform modification </a:t>
            </a:r>
            <a:r>
              <a:rPr lang="en-US" b="1" dirty="0">
                <a:solidFill>
                  <a:srgbClr val="7030A0"/>
                </a:solidFill>
                <a:latin typeface="Arial"/>
                <a:ea typeface="Arial"/>
                <a:cs typeface="Arial"/>
              </a:rPr>
              <a:t>€10k</a:t>
            </a:r>
            <a:r>
              <a:rPr lang="en-US" dirty="0">
                <a:solidFill>
                  <a:srgbClr val="7030A0"/>
                </a:solidFill>
                <a:latin typeface="Arial"/>
                <a:ea typeface="Arial"/>
                <a:cs typeface="Arial"/>
              </a:rPr>
              <a:t> </a:t>
            </a:r>
            <a:r>
              <a:rPr lang="en-US" sz="1400" dirty="0">
                <a:solidFill>
                  <a:srgbClr val="7030A0"/>
                </a:solidFill>
                <a:latin typeface="Arial"/>
                <a:ea typeface="Arial"/>
                <a:cs typeface="Arial"/>
              </a:rPr>
              <a:t>(@2005)</a:t>
            </a:r>
            <a:endParaRPr dirty="0">
              <a:solidFill>
                <a:srgbClr val="7030A0"/>
              </a:solidFill>
            </a:endParaRPr>
          </a:p>
        </p:txBody>
      </p:sp>
      <p:pic>
        <p:nvPicPr>
          <p:cNvPr id="5" name="Picture 8" descr="NUSTAR-Logo"/>
          <p:cNvPicPr>
            <a:picLocks noChangeAspect="1" noChangeArrowheads="1"/>
          </p:cNvPicPr>
          <p:nvPr/>
        </p:nvPicPr>
        <p:blipFill>
          <a:blip r:embed="rId2"/>
          <a:stretch/>
        </p:blipFill>
        <p:spPr bwMode="auto">
          <a:xfrm>
            <a:off x="12001" y="116250"/>
            <a:ext cx="959999" cy="720000"/>
          </a:xfrm>
          <a:prstGeom prst="rect">
            <a:avLst/>
          </a:prstGeom>
          <a:noFill/>
          <a:ln>
            <a:noFill/>
          </a:ln>
        </p:spPr>
      </p:pic>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4EF7D6DD-AFDD-4A3B-9316-89710568036E}" type="slidenum">
              <a:rPr lang="de-DE" smtClean="0"/>
              <a:pPr>
                <a:defRPr/>
              </a:pPr>
              <a:t>21</a:t>
            </a:fld>
            <a:endParaRPr lang="de-DE"/>
          </a:p>
        </p:txBody>
      </p:sp>
    </p:spTree>
    <p:extLst>
      <p:ext uri="{BB962C8B-B14F-4D97-AF65-F5344CB8AC3E}">
        <p14:creationId xmlns:p14="http://schemas.microsoft.com/office/powerpoint/2010/main" val="1296582434"/>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45438380" name="Google Shape;125;p27"/>
          <p:cNvSpPr txBox="1"/>
          <p:nvPr/>
        </p:nvSpPr>
        <p:spPr bwMode="auto">
          <a:xfrm>
            <a:off x="1115616" y="106467"/>
            <a:ext cx="6121691" cy="700920"/>
          </a:xfrm>
          <a:prstGeom prst="rect">
            <a:avLst/>
          </a:prstGeom>
          <a:noFill/>
          <a:ln>
            <a:noFill/>
          </a:ln>
        </p:spPr>
        <p:txBody>
          <a:bodyPr spcFirstLastPara="1" wrap="square" lIns="91422" tIns="45696" rIns="91422" bIns="45696" anchor="ctr" anchorCtr="0">
            <a:noAutofit/>
          </a:bodyPr>
          <a:lstStyle/>
          <a:p>
            <a:pPr>
              <a:spcBef>
                <a:spcPts val="0"/>
              </a:spcBef>
              <a:spcAft>
                <a:spcPts val="0"/>
              </a:spcAft>
              <a:defRPr/>
            </a:pPr>
            <a:r>
              <a:rPr lang="en" sz="2800" dirty="0">
                <a:solidFill>
                  <a:schemeClr val="accent6"/>
                </a:solidFill>
                <a:latin typeface="Arial"/>
                <a:ea typeface="Arial"/>
                <a:cs typeface="Arial"/>
              </a:rPr>
              <a:t>NUSTAR </a:t>
            </a:r>
            <a:r>
              <a:rPr lang="en" sz="2800" dirty="0" smtClean="0">
                <a:solidFill>
                  <a:schemeClr val="accent6"/>
                </a:solidFill>
                <a:latin typeface="Arial"/>
                <a:ea typeface="Arial"/>
                <a:cs typeface="Arial"/>
              </a:rPr>
              <a:t>FS</a:t>
            </a:r>
            <a:r>
              <a:rPr sz="2800" dirty="0">
                <a:solidFill>
                  <a:schemeClr val="accent6"/>
                </a:solidFill>
                <a:latin typeface="Arial"/>
                <a:ea typeface="Arial"/>
                <a:cs typeface="Arial"/>
              </a:rPr>
              <a:t>: 2-branch </a:t>
            </a:r>
            <a:r>
              <a:rPr sz="2800" dirty="0" smtClean="0">
                <a:solidFill>
                  <a:schemeClr val="accent6"/>
                </a:solidFill>
                <a:latin typeface="Arial"/>
                <a:ea typeface="Arial"/>
                <a:cs typeface="Arial"/>
              </a:rPr>
              <a:t>opportunity</a:t>
            </a:r>
            <a:endParaRPr sz="2800" dirty="0">
              <a:solidFill>
                <a:schemeClr val="accent6"/>
              </a:solidFill>
              <a:latin typeface="Arial"/>
              <a:ea typeface="Arial"/>
              <a:cs typeface="Arial"/>
            </a:endParaRPr>
          </a:p>
        </p:txBody>
      </p:sp>
      <p:pic>
        <p:nvPicPr>
          <p:cNvPr id="1058754226" name="Grafik 1058754225"/>
          <p:cNvPicPr>
            <a:picLocks noChangeAspect="1"/>
          </p:cNvPicPr>
          <p:nvPr/>
        </p:nvPicPr>
        <p:blipFill>
          <a:blip r:embed="rId2"/>
          <a:stretch/>
        </p:blipFill>
        <p:spPr bwMode="auto">
          <a:xfrm>
            <a:off x="2666618" y="2245325"/>
            <a:ext cx="5650295" cy="2690928"/>
          </a:xfrm>
          <a:prstGeom prst="rect">
            <a:avLst/>
          </a:prstGeom>
        </p:spPr>
      </p:pic>
      <p:grpSp>
        <p:nvGrpSpPr>
          <p:cNvPr id="899315315" name="Gruppieren 899315314"/>
          <p:cNvGrpSpPr/>
          <p:nvPr/>
        </p:nvGrpSpPr>
        <p:grpSpPr bwMode="auto">
          <a:xfrm>
            <a:off x="3357513" y="4501327"/>
            <a:ext cx="2963942" cy="534826"/>
            <a:chOff x="0" y="0"/>
            <a:chExt cx="2963942" cy="534826"/>
          </a:xfrm>
        </p:grpSpPr>
        <p:sp>
          <p:nvSpPr>
            <p:cNvPr id="490402086" name="Google Shape;154;p27"/>
            <p:cNvSpPr/>
            <p:nvPr/>
          </p:nvSpPr>
          <p:spPr bwMode="auto">
            <a:xfrm>
              <a:off x="0" y="0"/>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sp>
        <p:sp>
          <p:nvSpPr>
            <p:cNvPr id="226620125" name="Textfeld 226620124"/>
            <p:cNvSpPr txBox="1"/>
            <p:nvPr/>
          </p:nvSpPr>
          <p:spPr bwMode="auto">
            <a:xfrm>
              <a:off x="199586" y="0"/>
              <a:ext cx="2764356" cy="534826"/>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spcBef>
                  <a:spcPts val="0"/>
                </a:spcBef>
                <a:spcAft>
                  <a:spcPts val="0"/>
                </a:spcAft>
                <a:defRPr/>
              </a:pPr>
              <a:r>
                <a:rPr lang="en" b="0" strike="noStrike" dirty="0">
                  <a:latin typeface="Arial"/>
                  <a:ea typeface="Arial"/>
                  <a:cs typeface="Arial"/>
                </a:rPr>
                <a:t>S-FRS focal planes</a:t>
              </a:r>
              <a:endParaRPr dirty="0">
                <a:latin typeface="Arial"/>
                <a:ea typeface="Arial"/>
                <a:cs typeface="Arial"/>
              </a:endParaRPr>
            </a:p>
            <a:p>
              <a:pPr>
                <a:spcBef>
                  <a:spcPts val="0"/>
                </a:spcBef>
                <a:spcAft>
                  <a:spcPts val="0"/>
                </a:spcAft>
                <a:defRPr/>
              </a:pPr>
              <a:r>
                <a:rPr sz="1200" dirty="0">
                  <a:latin typeface="Arial"/>
                  <a:ea typeface="Arial"/>
                  <a:cs typeface="Arial"/>
                </a:rPr>
                <a:t>*with additional in-kind contributions</a:t>
              </a:r>
              <a:endParaRPr dirty="0">
                <a:latin typeface="Arial"/>
                <a:ea typeface="Arial"/>
                <a:cs typeface="Arial"/>
              </a:endParaRPr>
            </a:p>
          </p:txBody>
        </p:sp>
      </p:grpSp>
      <p:sp>
        <p:nvSpPr>
          <p:cNvPr id="1442417327" name="Google Shape;155;p27"/>
          <p:cNvSpPr txBox="1"/>
          <p:nvPr/>
        </p:nvSpPr>
        <p:spPr bwMode="auto">
          <a:xfrm>
            <a:off x="238288" y="1235378"/>
            <a:ext cx="8654192" cy="1191541"/>
          </a:xfrm>
          <a:prstGeom prst="rect">
            <a:avLst/>
          </a:prstGeom>
          <a:noFill/>
          <a:ln>
            <a:noFill/>
          </a:ln>
        </p:spPr>
        <p:txBody>
          <a:bodyPr spcFirstLastPara="1" wrap="square" lIns="90000" tIns="45000" rIns="90000" bIns="45000" anchor="t" anchorCtr="0">
            <a:noAutofit/>
          </a:bodyPr>
          <a:lstStyle/>
          <a:p>
            <a:pPr marL="283878" indent="-283878">
              <a:spcBef>
                <a:spcPts val="0"/>
              </a:spcBef>
              <a:spcAft>
                <a:spcPts val="0"/>
              </a:spcAft>
              <a:buFont typeface="Arial"/>
              <a:buChar char="•"/>
              <a:defRPr/>
            </a:pPr>
            <a:r>
              <a:rPr lang="en" sz="1600" dirty="0">
                <a:solidFill>
                  <a:schemeClr val="accent6"/>
                </a:solidFill>
              </a:rPr>
              <a:t>Super-FRS </a:t>
            </a:r>
            <a:r>
              <a:rPr lang="en" sz="1600" dirty="0" smtClean="0">
                <a:solidFill>
                  <a:schemeClr val="accent6"/>
                </a:solidFill>
              </a:rPr>
              <a:t>components mostly available</a:t>
            </a:r>
            <a:endParaRPr lang="en" sz="1600" dirty="0">
              <a:solidFill>
                <a:schemeClr val="accent6"/>
              </a:solidFill>
            </a:endParaRPr>
          </a:p>
          <a:p>
            <a:pPr marL="283878" indent="-283878">
              <a:spcBef>
                <a:spcPts val="0"/>
              </a:spcBef>
              <a:spcAft>
                <a:spcPts val="0"/>
              </a:spcAft>
              <a:buFont typeface="Arial"/>
              <a:buChar char="•"/>
              <a:defRPr/>
            </a:pPr>
            <a:r>
              <a:rPr lang="en" sz="1600" b="1" dirty="0">
                <a:solidFill>
                  <a:schemeClr val="accent6"/>
                </a:solidFill>
              </a:rPr>
              <a:t>S</a:t>
            </a:r>
            <a:r>
              <a:rPr lang="en" sz="1600" b="1" dirty="0" smtClean="0">
                <a:solidFill>
                  <a:schemeClr val="accent6"/>
                </a:solidFill>
              </a:rPr>
              <a:t>eparate </a:t>
            </a:r>
            <a:r>
              <a:rPr lang="en" sz="1600" b="1" dirty="0">
                <a:solidFill>
                  <a:schemeClr val="accent6"/>
                </a:solidFill>
              </a:rPr>
              <a:t>radiation safety area </a:t>
            </a:r>
          </a:p>
          <a:p>
            <a:pPr marL="283878" indent="-283878">
              <a:spcBef>
                <a:spcPts val="0"/>
              </a:spcBef>
              <a:spcAft>
                <a:spcPts val="0"/>
              </a:spcAft>
              <a:buFont typeface="Arial"/>
              <a:buChar char="•"/>
              <a:defRPr/>
            </a:pPr>
            <a:r>
              <a:rPr lang="en" sz="1600" b="1" dirty="0">
                <a:solidFill>
                  <a:schemeClr val="accent6"/>
                </a:solidFill>
              </a:rPr>
              <a:t>Parallel activities</a:t>
            </a:r>
            <a:r>
              <a:rPr lang="en" sz="1600" dirty="0">
                <a:solidFill>
                  <a:schemeClr val="accent6"/>
                </a:solidFill>
              </a:rPr>
              <a:t> within tunnel/HEC and FLF3 possible </a:t>
            </a:r>
          </a:p>
          <a:p>
            <a:pPr marL="283878" indent="-283878">
              <a:spcBef>
                <a:spcPts val="0"/>
              </a:spcBef>
              <a:spcAft>
                <a:spcPts val="0"/>
              </a:spcAft>
              <a:buFont typeface="Arial"/>
              <a:buChar char="•"/>
              <a:defRPr/>
            </a:pPr>
            <a:r>
              <a:rPr lang="en" sz="1600" smtClean="0">
                <a:solidFill>
                  <a:schemeClr val="accent6"/>
                </a:solidFill>
              </a:rPr>
              <a:t>Increased </a:t>
            </a:r>
            <a:r>
              <a:rPr lang="en" sz="1600" dirty="0" smtClean="0">
                <a:solidFill>
                  <a:schemeClr val="accent6"/>
                </a:solidFill>
              </a:rPr>
              <a:t>flexibility and output</a:t>
            </a:r>
            <a:endParaRPr lang="en" sz="1600" dirty="0">
              <a:solidFill>
                <a:schemeClr val="accent6"/>
              </a:solidFill>
            </a:endParaRPr>
          </a:p>
          <a:p>
            <a:pPr marL="283878" indent="-283878">
              <a:spcBef>
                <a:spcPts val="0"/>
              </a:spcBef>
              <a:spcAft>
                <a:spcPts val="0"/>
              </a:spcAft>
              <a:buFont typeface="Arial"/>
              <a:buChar char="•"/>
              <a:defRPr/>
            </a:pPr>
            <a:endParaRPr lang="en" sz="1200" dirty="0"/>
          </a:p>
          <a:p>
            <a:pPr marL="683928" lvl="1" indent="-283878">
              <a:spcBef>
                <a:spcPts val="0"/>
              </a:spcBef>
              <a:spcAft>
                <a:spcPts val="0"/>
              </a:spcAft>
              <a:buFont typeface="Arial"/>
              <a:buChar char="•"/>
              <a:defRPr/>
            </a:pPr>
            <a:endParaRPr sz="1400" dirty="0"/>
          </a:p>
          <a:p>
            <a:pPr>
              <a:spcBef>
                <a:spcPts val="0"/>
              </a:spcBef>
              <a:spcAft>
                <a:spcPts val="0"/>
              </a:spcAft>
              <a:defRPr/>
            </a:pPr>
            <a:endParaRPr sz="1400" dirty="0">
              <a:latin typeface="Arial"/>
              <a:ea typeface="Arial"/>
              <a:cs typeface="Arial"/>
            </a:endParaRPr>
          </a:p>
        </p:txBody>
      </p:sp>
      <p:sp>
        <p:nvSpPr>
          <p:cNvPr id="274471444" name="Textfeld 274471443"/>
          <p:cNvSpPr txBox="1"/>
          <p:nvPr/>
        </p:nvSpPr>
        <p:spPr bwMode="auto">
          <a:xfrm>
            <a:off x="201486" y="5421554"/>
            <a:ext cx="6692384" cy="800219"/>
          </a:xfrm>
          <a:prstGeom prst="rect">
            <a:avLst/>
          </a:prstGeom>
          <a:noFill/>
          <a:ln w="12699">
            <a:noFill/>
            <a:prstDash val="solid"/>
          </a:ln>
        </p:spPr>
        <p:txBody>
          <a:bodyPr vertOverflow="overflow" horzOverflow="overflow" vert="horz" wrap="square" lIns="91440" tIns="45720" rIns="91440" bIns="45720" numCol="1" spcCol="0" rtlCol="0" fromWordArt="0" anchor="t" anchorCtr="0" forceAA="0" compatLnSpc="0">
            <a:spAutoFit/>
          </a:bodyPr>
          <a:lstStyle/>
          <a:p>
            <a:pPr marL="239820" indent="-239820">
              <a:buFont typeface="Arial"/>
              <a:buChar char="–"/>
              <a:defRPr/>
            </a:pPr>
            <a:r>
              <a:rPr sz="1600" dirty="0">
                <a:solidFill>
                  <a:srgbClr val="7030A0"/>
                </a:solidFill>
              </a:rPr>
              <a:t>Additional components (slits, degraders) needed at FLF2</a:t>
            </a:r>
          </a:p>
          <a:p>
            <a:pPr marL="239820" indent="-239820">
              <a:buFont typeface="Arial"/>
              <a:buChar char="–"/>
              <a:defRPr/>
            </a:pPr>
            <a:r>
              <a:rPr sz="1600" dirty="0">
                <a:solidFill>
                  <a:srgbClr val="7030A0"/>
                </a:solidFill>
              </a:rPr>
              <a:t>Data-acquisition hardware (racks </a:t>
            </a:r>
            <a:r>
              <a:rPr sz="1600" dirty="0" err="1">
                <a:solidFill>
                  <a:srgbClr val="7030A0"/>
                </a:solidFill>
              </a:rPr>
              <a:t>etc</a:t>
            </a:r>
            <a:r>
              <a:rPr sz="1600" dirty="0">
                <a:solidFill>
                  <a:srgbClr val="7030A0"/>
                </a:solidFill>
              </a:rPr>
              <a:t>) needed, estimated cost </a:t>
            </a:r>
            <a:r>
              <a:rPr sz="1600" b="1" dirty="0">
                <a:solidFill>
                  <a:srgbClr val="7030A0"/>
                </a:solidFill>
              </a:rPr>
              <a:t>~€40k</a:t>
            </a:r>
          </a:p>
          <a:p>
            <a:pPr marL="239820" indent="-239820">
              <a:buFont typeface="Arial"/>
              <a:buChar char="–"/>
              <a:defRPr/>
            </a:pPr>
            <a:r>
              <a:rPr sz="1600" dirty="0">
                <a:solidFill>
                  <a:srgbClr val="7030A0"/>
                </a:solidFill>
              </a:rPr>
              <a:t>Short additional LN2 line to FLF3 required, estimated cost ~</a:t>
            </a:r>
            <a:r>
              <a:rPr lang="en-US" sz="1600" b="1" dirty="0">
                <a:solidFill>
                  <a:srgbClr val="7030A0"/>
                </a:solidFill>
                <a:latin typeface="Arial"/>
                <a:ea typeface="Arial"/>
                <a:cs typeface="Arial"/>
              </a:rPr>
              <a:t>€5k</a:t>
            </a:r>
            <a:endParaRPr sz="1600" dirty="0">
              <a:solidFill>
                <a:srgbClr val="7030A0"/>
              </a:solidFill>
            </a:endParaRPr>
          </a:p>
        </p:txBody>
      </p:sp>
      <p:sp>
        <p:nvSpPr>
          <p:cNvPr id="206191679" name="Textfeld 206191678"/>
          <p:cNvSpPr txBox="1"/>
          <p:nvPr/>
        </p:nvSpPr>
        <p:spPr bwMode="auto">
          <a:xfrm>
            <a:off x="240212" y="2296551"/>
            <a:ext cx="3755724" cy="564257"/>
          </a:xfrm>
          <a:prstGeom prst="rect">
            <a:avLst/>
          </a:prstGeom>
          <a:noFill/>
          <a:ln w="12699">
            <a:solidFill>
              <a:schemeClr val="accent3"/>
            </a:solidFill>
            <a:prstDash val="solid"/>
          </a:ln>
        </p:spPr>
        <p:txBody>
          <a:bodyPr vertOverflow="overflow" horzOverflow="overflow" vert="horz" wrap="square" lIns="91440" tIns="45720" rIns="91440" bIns="45720" numCol="1" spcCol="0" rtlCol="0" fromWordArt="0" anchor="t" anchorCtr="0" forceAA="0" compatLnSpc="0">
            <a:spAutoFit/>
          </a:bodyPr>
          <a:lstStyle/>
          <a:p>
            <a:pPr marL="283878" indent="-283878">
              <a:spcBef>
                <a:spcPts val="0"/>
              </a:spcBef>
              <a:spcAft>
                <a:spcPts val="0"/>
              </a:spcAft>
              <a:buFont typeface="Arial"/>
              <a:buChar char="•"/>
              <a:defRPr/>
            </a:pPr>
            <a:r>
              <a:rPr lang="en" sz="1600" dirty="0">
                <a:solidFill>
                  <a:schemeClr val="accent6"/>
                </a:solidFill>
              </a:rPr>
              <a:t>AGATA </a:t>
            </a:r>
            <a:r>
              <a:rPr lang="en" sz="1600" dirty="0" smtClean="0">
                <a:solidFill>
                  <a:schemeClr val="accent6"/>
                </a:solidFill>
              </a:rPr>
              <a:t>operation at nominal place</a:t>
            </a:r>
            <a:endParaRPr lang="en" sz="1600" dirty="0">
              <a:solidFill>
                <a:schemeClr val="accent6"/>
              </a:solidFill>
            </a:endParaRPr>
          </a:p>
          <a:p>
            <a:pPr marL="217791" lvl="1" indent="-217791">
              <a:spcBef>
                <a:spcPts val="0"/>
              </a:spcBef>
              <a:spcAft>
                <a:spcPts val="0"/>
              </a:spcAft>
              <a:buFont typeface="Arial"/>
              <a:buChar char="•"/>
              <a:defRPr/>
            </a:pPr>
            <a:r>
              <a:rPr lang="en" sz="1600" dirty="0" smtClean="0">
                <a:solidFill>
                  <a:schemeClr val="accent6"/>
                </a:solidFill>
              </a:rPr>
              <a:t> Part </a:t>
            </a:r>
            <a:r>
              <a:rPr lang="en" sz="1600" dirty="0">
                <a:solidFill>
                  <a:schemeClr val="accent6"/>
                </a:solidFill>
              </a:rPr>
              <a:t>of MATS/LaSPEC </a:t>
            </a:r>
            <a:r>
              <a:rPr lang="en" sz="1600" dirty="0" smtClean="0">
                <a:solidFill>
                  <a:schemeClr val="accent6"/>
                </a:solidFill>
              </a:rPr>
              <a:t>program</a:t>
            </a:r>
            <a:endParaRPr sz="1600" dirty="0">
              <a:solidFill>
                <a:schemeClr val="accent6"/>
              </a:solidFill>
            </a:endParaRPr>
          </a:p>
        </p:txBody>
      </p:sp>
      <p:pic>
        <p:nvPicPr>
          <p:cNvPr id="10" name="Picture 8" descr="NUSTAR-Logo"/>
          <p:cNvPicPr>
            <a:picLocks noChangeAspect="1" noChangeArrowheads="1"/>
          </p:cNvPicPr>
          <p:nvPr/>
        </p:nvPicPr>
        <p:blipFill>
          <a:blip r:embed="rId3"/>
          <a:stretch/>
        </p:blipFill>
        <p:spPr bwMode="auto">
          <a:xfrm>
            <a:off x="12001" y="116250"/>
            <a:ext cx="959999" cy="720000"/>
          </a:xfrm>
          <a:prstGeom prst="rect">
            <a:avLst/>
          </a:prstGeom>
          <a:noFill/>
          <a:ln>
            <a:noFill/>
          </a:ln>
        </p:spPr>
      </p:pic>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4EF7D6DD-AFDD-4A3B-9316-89710568036E}" type="slidenum">
              <a:rPr lang="de-DE" smtClean="0"/>
              <a:pPr>
                <a:defRPr/>
              </a:pPr>
              <a:t>22</a:t>
            </a:fld>
            <a:endParaRPr lang="de-DE"/>
          </a:p>
        </p:txBody>
      </p:sp>
    </p:spTree>
    <p:extLst>
      <p:ext uri="{BB962C8B-B14F-4D97-AF65-F5344CB8AC3E}">
        <p14:creationId xmlns:p14="http://schemas.microsoft.com/office/powerpoint/2010/main" val="4098951379"/>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87624" y="225425"/>
            <a:ext cx="8605837" cy="490538"/>
          </a:xfrm>
        </p:spPr>
        <p:txBody>
          <a:bodyPr anchor="ctr"/>
          <a:lstStyle/>
          <a:p>
            <a:r>
              <a:rPr lang="de-DE" dirty="0" smtClean="0">
                <a:solidFill>
                  <a:schemeClr val="accent6"/>
                </a:solidFill>
              </a:rPr>
              <a:t>Critical </a:t>
            </a:r>
            <a:r>
              <a:rPr lang="de-DE" dirty="0" err="1" smtClean="0">
                <a:solidFill>
                  <a:schemeClr val="accent6"/>
                </a:solidFill>
              </a:rPr>
              <a:t>to</a:t>
            </a:r>
            <a:r>
              <a:rPr lang="de-DE" dirty="0" smtClean="0">
                <a:solidFill>
                  <a:schemeClr val="accent6"/>
                </a:solidFill>
              </a:rPr>
              <a:t> </a:t>
            </a:r>
            <a:r>
              <a:rPr lang="de-DE" dirty="0" err="1" smtClean="0">
                <a:solidFill>
                  <a:schemeClr val="accent6"/>
                </a:solidFill>
              </a:rPr>
              <a:t>success</a:t>
            </a:r>
            <a:endParaRPr lang="de-DE" dirty="0">
              <a:solidFill>
                <a:schemeClr val="accent6"/>
              </a:solidFill>
            </a:endParaRPr>
          </a:p>
        </p:txBody>
      </p:sp>
      <p:sp>
        <p:nvSpPr>
          <p:cNvPr id="5" name="Rechteck 4"/>
          <p:cNvSpPr/>
          <p:nvPr/>
        </p:nvSpPr>
        <p:spPr>
          <a:xfrm>
            <a:off x="319027" y="1988840"/>
            <a:ext cx="8505945" cy="2340260"/>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marL="342900" indent="-342900" algn="l">
              <a:spcAft>
                <a:spcPts val="600"/>
              </a:spcAft>
              <a:buFont typeface="Wingdings" panose="05000000000000000000" pitchFamily="2" charset="2"/>
              <a:buChar char="§"/>
            </a:pPr>
            <a:r>
              <a:rPr lang="en-US" sz="2000" dirty="0" smtClean="0">
                <a:solidFill>
                  <a:srgbClr val="00599D"/>
                </a:solidFill>
                <a:latin typeface="Arial" pitchFamily="34" charset="0"/>
                <a:cs typeface="Arial" charset="0"/>
              </a:rPr>
              <a:t>Acquiring funding for NUSTAR infrastructure through Common Funds</a:t>
            </a:r>
          </a:p>
          <a:p>
            <a:pPr marL="342900" indent="-342900" algn="l">
              <a:spcAft>
                <a:spcPts val="600"/>
              </a:spcAft>
              <a:buFont typeface="Wingdings" panose="05000000000000000000" pitchFamily="2" charset="2"/>
              <a:buChar char="§"/>
            </a:pPr>
            <a:r>
              <a:rPr lang="en-US" sz="2000" dirty="0" smtClean="0">
                <a:solidFill>
                  <a:srgbClr val="00599D"/>
                </a:solidFill>
                <a:latin typeface="Arial" pitchFamily="34" charset="0"/>
                <a:cs typeface="Arial" charset="0"/>
              </a:rPr>
              <a:t>Fulfilling all formal safety requirements to be able to operate the planned set-ups</a:t>
            </a:r>
          </a:p>
          <a:p>
            <a:pPr marL="342900" indent="-342900" algn="l">
              <a:spcAft>
                <a:spcPts val="600"/>
              </a:spcAft>
              <a:buFont typeface="Wingdings" panose="05000000000000000000" pitchFamily="2" charset="2"/>
              <a:buChar char="§"/>
            </a:pPr>
            <a:r>
              <a:rPr lang="en-US" sz="2000" dirty="0" smtClean="0">
                <a:solidFill>
                  <a:srgbClr val="00599D"/>
                </a:solidFill>
                <a:latin typeface="Arial" pitchFamily="34" charset="0"/>
                <a:cs typeface="Arial" charset="0"/>
              </a:rPr>
              <a:t>Getting sufficient Phase-0 beam time for </a:t>
            </a:r>
            <a:r>
              <a:rPr lang="en-US" sz="2000" dirty="0" err="1" smtClean="0">
                <a:solidFill>
                  <a:srgbClr val="00599D"/>
                </a:solidFill>
                <a:latin typeface="Arial" pitchFamily="34" charset="0"/>
                <a:cs typeface="Arial" charset="0"/>
              </a:rPr>
              <a:t>i</a:t>
            </a:r>
            <a:r>
              <a:rPr lang="en-US" sz="2000" dirty="0" smtClean="0">
                <a:solidFill>
                  <a:srgbClr val="00599D"/>
                </a:solidFill>
                <a:latin typeface="Arial" pitchFamily="34" charset="0"/>
                <a:cs typeface="Arial" charset="0"/>
              </a:rPr>
              <a:t>) testing FAIR/NUSTAR  equipment, ii) gaining further operating experience and iii) training scientists and technicians</a:t>
            </a:r>
            <a:endParaRPr lang="en-US" sz="2000" dirty="0">
              <a:solidFill>
                <a:srgbClr val="00599D"/>
              </a:solidFill>
              <a:latin typeface="Arial" pitchFamily="34" charset="0"/>
              <a:cs typeface="Arial" charset="0"/>
            </a:endParaRPr>
          </a:p>
        </p:txBody>
      </p:sp>
      <p:pic>
        <p:nvPicPr>
          <p:cNvPr id="7" name="Picture 8" descr="NUSTAR-Logo"/>
          <p:cNvPicPr>
            <a:picLocks noChangeAspect="1" noChangeArrowheads="1"/>
          </p:cNvPicPr>
          <p:nvPr/>
        </p:nvPicPr>
        <p:blipFill>
          <a:blip r:embed="rId2"/>
          <a:stretch/>
        </p:blipFill>
        <p:spPr bwMode="auto">
          <a:xfrm>
            <a:off x="12001" y="116250"/>
            <a:ext cx="959999" cy="720000"/>
          </a:xfrm>
          <a:prstGeom prst="rect">
            <a:avLst/>
          </a:prstGeom>
          <a:noFill/>
          <a:ln>
            <a:noFill/>
          </a:ln>
        </p:spPr>
      </p:pic>
      <p:sp>
        <p:nvSpPr>
          <p:cNvPr id="3" name="Fußzeilenplatzhalter 2"/>
          <p:cNvSpPr>
            <a:spLocks noGrp="1"/>
          </p:cNvSpPr>
          <p:nvPr>
            <p:ph type="ftr" sz="quarter" idx="3"/>
          </p:nvPr>
        </p:nvSpPr>
        <p:spPr/>
        <p:txBody>
          <a:bodyPr/>
          <a:lstStyle/>
          <a:p>
            <a:pPr>
              <a:defRPr/>
            </a:pPr>
            <a:r>
              <a:rPr lang="en-US" smtClean="0"/>
              <a:t>12th FAIR-NUSTAR RRB meeting - June 5-6, 2023</a:t>
            </a:r>
            <a:endParaRPr lang="en-US" dirty="0"/>
          </a:p>
        </p:txBody>
      </p:sp>
      <p:sp>
        <p:nvSpPr>
          <p:cNvPr id="8" name="Foliennummernplatzhalter 7"/>
          <p:cNvSpPr>
            <a:spLocks noGrp="1"/>
          </p:cNvSpPr>
          <p:nvPr>
            <p:ph type="sldNum" sz="quarter" idx="11"/>
          </p:nvPr>
        </p:nvSpPr>
        <p:spPr/>
        <p:txBody>
          <a:bodyPr/>
          <a:lstStyle/>
          <a:p>
            <a:pPr>
              <a:defRPr/>
            </a:pPr>
            <a:fld id="{8318BF4F-15D2-4EE0-A03D-F50D946F8623}" type="slidenum">
              <a:rPr lang="de-DE" smtClean="0"/>
              <a:pPr>
                <a:defRPr/>
              </a:pPr>
              <a:t>23</a:t>
            </a:fld>
            <a:endParaRPr lang="de-DE" dirty="0"/>
          </a:p>
        </p:txBody>
      </p:sp>
    </p:spTree>
    <p:extLst>
      <p:ext uri="{BB962C8B-B14F-4D97-AF65-F5344CB8AC3E}">
        <p14:creationId xmlns:p14="http://schemas.microsoft.com/office/powerpoint/2010/main" val="1490827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7" name="Textfeld 6"/>
          <p:cNvSpPr txBox="1"/>
          <p:nvPr/>
        </p:nvSpPr>
        <p:spPr>
          <a:xfrm>
            <a:off x="6516216" y="5589240"/>
            <a:ext cx="3024336" cy="369332"/>
          </a:xfrm>
          <a:prstGeom prst="rect">
            <a:avLst/>
          </a:prstGeom>
          <a:noFill/>
        </p:spPr>
        <p:txBody>
          <a:bodyPr wrap="square" rtlCol="0">
            <a:spAutoFit/>
          </a:bodyPr>
          <a:lstStyle/>
          <a:p>
            <a:r>
              <a:rPr lang="de-DE" b="1" i="1" dirty="0" err="1" smtClean="0">
                <a:solidFill>
                  <a:schemeClr val="accent6"/>
                </a:solidFill>
              </a:rPr>
              <a:t>Thank</a:t>
            </a:r>
            <a:r>
              <a:rPr lang="de-DE" b="1" i="1" dirty="0" smtClean="0">
                <a:solidFill>
                  <a:schemeClr val="accent6"/>
                </a:solidFill>
              </a:rPr>
              <a:t> </a:t>
            </a:r>
            <a:r>
              <a:rPr lang="de-DE" b="1" i="1" dirty="0" err="1" smtClean="0">
                <a:solidFill>
                  <a:schemeClr val="accent6"/>
                </a:solidFill>
              </a:rPr>
              <a:t>you</a:t>
            </a:r>
            <a:endParaRPr lang="de-DE" b="1" i="1" dirty="0">
              <a:solidFill>
                <a:schemeClr val="accent6"/>
              </a:solidFill>
            </a:endParaRPr>
          </a:p>
        </p:txBody>
      </p:sp>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5" name="Foliennummernplatzhalter 4"/>
          <p:cNvSpPr>
            <a:spLocks noGrp="1"/>
          </p:cNvSpPr>
          <p:nvPr>
            <p:ph type="sldNum" sz="quarter" idx="11"/>
          </p:nvPr>
        </p:nvSpPr>
        <p:spPr/>
        <p:txBody>
          <a:bodyPr/>
          <a:lstStyle/>
          <a:p>
            <a:pPr>
              <a:defRPr/>
            </a:pPr>
            <a:fld id="{8318BF4F-15D2-4EE0-A03D-F50D946F8623}" type="slidenum">
              <a:rPr lang="de-DE" smtClean="0"/>
              <a:pPr>
                <a:defRPr/>
              </a:pPr>
              <a:t>24</a:t>
            </a:fld>
            <a:endParaRPr lang="de-DE" dirty="0"/>
          </a:p>
        </p:txBody>
      </p:sp>
    </p:spTree>
    <p:extLst>
      <p:ext uri="{BB962C8B-B14F-4D97-AF65-F5344CB8AC3E}">
        <p14:creationId xmlns:p14="http://schemas.microsoft.com/office/powerpoint/2010/main" val="5624826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82155251" name="Google Shape;69;p16"/>
          <p:cNvSpPr txBox="1">
            <a:spLocks noGrp="1"/>
          </p:cNvSpPr>
          <p:nvPr>
            <p:ph type="title"/>
          </p:nvPr>
        </p:nvSpPr>
        <p:spPr bwMode="auto">
          <a:xfrm>
            <a:off x="457200" y="1062450"/>
            <a:ext cx="8229240" cy="858600"/>
          </a:xfrm>
          <a:prstGeom prst="rect">
            <a:avLst/>
          </a:prstGeom>
          <a:noFill/>
          <a:ln>
            <a:noFill/>
          </a:ln>
        </p:spPr>
        <p:txBody>
          <a:bodyPr spcFirstLastPara="1" vert="horz" wrap="square" lIns="0" tIns="0" rIns="0" bIns="0" numCol="1" anchor="ctr" anchorCtr="0" compatLnSpc="1">
            <a:prstTxWarp prst="textNoShape">
              <a:avLst/>
            </a:prstTxWarp>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en" sz="2000" b="1">
                <a:solidFill>
                  <a:srgbClr val="333333"/>
                </a:solidFill>
                <a:latin typeface="Arial"/>
                <a:ea typeface="Arial"/>
                <a:cs typeface="Arial"/>
              </a:rPr>
              <a:t>Installation Planning – </a:t>
            </a:r>
            <a:r>
              <a:rPr lang="en" sz="2000">
                <a:solidFill>
                  <a:srgbClr val="333333"/>
                </a:solidFill>
                <a:latin typeface="Arial"/>
                <a:ea typeface="Arial"/>
                <a:cs typeface="Arial"/>
              </a:rPr>
              <a:t>new tool “Planisware”</a:t>
            </a:r>
            <a:endParaRPr sz="2000">
              <a:solidFill>
                <a:srgbClr val="333333"/>
              </a:solidFill>
              <a:latin typeface="Arial"/>
              <a:ea typeface="Arial"/>
              <a:cs typeface="Arial"/>
            </a:endParaRPr>
          </a:p>
        </p:txBody>
      </p:sp>
      <p:pic>
        <p:nvPicPr>
          <p:cNvPr id="1100275236" name="Inhaltsplatzhalter 5"/>
          <p:cNvPicPr>
            <a:picLocks noGrp="1" noChangeAspect="1"/>
          </p:cNvPicPr>
          <p:nvPr>
            <p:ph idx="1"/>
          </p:nvPr>
        </p:nvPicPr>
        <p:blipFill>
          <a:blip r:embed="rId2"/>
          <a:stretch/>
        </p:blipFill>
        <p:spPr bwMode="auto">
          <a:xfrm>
            <a:off x="317500" y="2157133"/>
            <a:ext cx="8420099" cy="3253344"/>
          </a:xfrm>
          <a:prstGeom prst="rect">
            <a:avLst/>
          </a:prstGeom>
        </p:spPr>
      </p:pic>
      <p:sp>
        <p:nvSpPr>
          <p:cNvPr id="1543661751" name="Textfeld 6"/>
          <p:cNvSpPr txBox="1"/>
          <p:nvPr/>
        </p:nvSpPr>
        <p:spPr bwMode="auto">
          <a:xfrm rot="20260257">
            <a:off x="4967593" y="2316940"/>
            <a:ext cx="1810423" cy="369332"/>
          </a:xfrm>
          <a:prstGeom prst="rect">
            <a:avLst/>
          </a:prstGeom>
          <a:solidFill>
            <a:schemeClr val="accent5"/>
          </a:solidFill>
        </p:spPr>
        <p:txBody>
          <a:bodyPr vert="horz" wrap="square" lIns="91440" tIns="45720" rIns="91440" bIns="45720" rtlCol="0" anchor="t">
            <a:spAutoFit/>
          </a:bodyPr>
          <a:lstStyle/>
          <a:p>
            <a:pPr algn="ctr">
              <a:defRPr/>
            </a:pPr>
            <a:r>
              <a:rPr lang="de-DE">
                <a:solidFill>
                  <a:schemeClr val="bg1"/>
                </a:solidFill>
              </a:rPr>
              <a:t>New look &amp; feel</a:t>
            </a:r>
          </a:p>
        </p:txBody>
      </p:sp>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8318BF4F-15D2-4EE0-A03D-F50D946F8623}" type="slidenum">
              <a:rPr lang="de-DE" smtClean="0"/>
              <a:pPr>
                <a:defRPr/>
              </a:pPr>
              <a:t>25</a:t>
            </a:fld>
            <a:endParaRPr lang="de-DE" dirty="0"/>
          </a:p>
        </p:txBody>
      </p:sp>
    </p:spTree>
    <p:extLst>
      <p:ext uri="{BB962C8B-B14F-4D97-AF65-F5344CB8AC3E}">
        <p14:creationId xmlns:p14="http://schemas.microsoft.com/office/powerpoint/2010/main" val="1137720192"/>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15162509" name="Titel 1"/>
          <p:cNvSpPr>
            <a:spLocks noGrp="1"/>
          </p:cNvSpPr>
          <p:nvPr>
            <p:ph type="title"/>
          </p:nvPr>
        </p:nvSpPr>
        <p:spPr bwMode="auto"/>
        <p:txBody>
          <a:bodyPr/>
          <a:lstStyle/>
          <a:p>
            <a:pPr>
              <a:spcBef>
                <a:spcPts val="0"/>
              </a:spcBef>
              <a:spcAft>
                <a:spcPts val="0"/>
              </a:spcAft>
              <a:defRPr/>
            </a:pPr>
            <a:r>
              <a:rPr lang="en" sz="2000" b="1">
                <a:solidFill>
                  <a:srgbClr val="333333"/>
                </a:solidFill>
                <a:latin typeface="Arial"/>
                <a:ea typeface="Arial"/>
                <a:cs typeface="Arial"/>
              </a:rPr>
              <a:t>Installation Planning – </a:t>
            </a:r>
            <a:r>
              <a:rPr lang="de-DE" sz="2000"/>
              <a:t>NUSTAR Overview</a:t>
            </a:r>
            <a:endParaRPr sz="2000">
              <a:solidFill>
                <a:srgbClr val="333333"/>
              </a:solidFill>
              <a:latin typeface="Arial"/>
              <a:ea typeface="Arial"/>
              <a:cs typeface="Arial"/>
            </a:endParaRPr>
          </a:p>
        </p:txBody>
      </p:sp>
      <p:pic>
        <p:nvPicPr>
          <p:cNvPr id="710079822" name="Inhaltsplatzhalter 3"/>
          <p:cNvPicPr>
            <a:picLocks noGrp="1" noChangeAspect="1"/>
          </p:cNvPicPr>
          <p:nvPr>
            <p:ph sz="half" idx="1"/>
          </p:nvPr>
        </p:nvPicPr>
        <p:blipFill>
          <a:blip r:embed="rId2"/>
          <a:stretch/>
        </p:blipFill>
        <p:spPr bwMode="auto">
          <a:xfrm>
            <a:off x="385864" y="3047028"/>
            <a:ext cx="6650475" cy="2588835"/>
          </a:xfrm>
          <a:prstGeom prst="rect">
            <a:avLst/>
          </a:prstGeom>
        </p:spPr>
      </p:pic>
      <p:sp>
        <p:nvSpPr>
          <p:cNvPr id="1369754194" name="Inhaltsplatzhalter 4"/>
          <p:cNvSpPr>
            <a:spLocks noGrp="1"/>
          </p:cNvSpPr>
          <p:nvPr>
            <p:ph sz="half" idx="2"/>
          </p:nvPr>
        </p:nvSpPr>
        <p:spPr bwMode="auto">
          <a:xfrm>
            <a:off x="169387" y="1933750"/>
            <a:ext cx="7856181" cy="1006040"/>
          </a:xfrm>
        </p:spPr>
        <p:txBody>
          <a:bodyPr spcFirstLastPara="1" vertOverflow="overflow" horzOverflow="overflow" vert="horz" wrap="square" lIns="0" tIns="0" rIns="0" bIns="0" numCol="1" spcCol="0" rtlCol="0" fromWordArt="0" anchor="t" anchorCtr="0" forceAA="0" compatLnSpc="0">
            <a:prstTxWarp prst="textNoShape">
              <a:avLst/>
            </a:prstTxWarp>
            <a:normAutofit fontScale="65000" lnSpcReduction="20000"/>
          </a:bodyPr>
          <a:lstStyle/>
          <a:p>
            <a:pPr marL="501465" indent="-272865">
              <a:buSzPts val="1400"/>
              <a:buFont typeface="Arial"/>
              <a:buChar char="•"/>
              <a:defRPr/>
            </a:pPr>
            <a:r>
              <a:rPr lang="de-DE"/>
              <a:t>Current plan contains complete MSV (migrated </a:t>
            </a:r>
            <a:r>
              <a:rPr lang="en-GB"/>
              <a:t>from </a:t>
            </a:r>
            <a:r>
              <a:rPr lang="de-DE"/>
              <a:t>MS Project with status from 08/22)</a:t>
            </a:r>
            <a:endParaRPr/>
          </a:p>
          <a:p>
            <a:pPr marL="501465" indent="-272865">
              <a:buSzPts val="1400"/>
              <a:buFont typeface="Arial"/>
              <a:buChar char="•"/>
              <a:defRPr/>
            </a:pPr>
            <a:r>
              <a:rPr lang="de-DE"/>
              <a:t>Updated for now ES/FS staging</a:t>
            </a:r>
          </a:p>
          <a:p>
            <a:pPr marL="501465" indent="-272865">
              <a:buSzPts val="1400"/>
              <a:buFont typeface="Arial"/>
              <a:buChar char="•"/>
              <a:defRPr/>
            </a:pPr>
            <a:r>
              <a:rPr lang="de-DE"/>
              <a:t>Sections relevant to ES/FS are used for re-baselining</a:t>
            </a:r>
            <a:endParaRPr/>
          </a:p>
        </p:txBody>
      </p:sp>
      <p:sp>
        <p:nvSpPr>
          <p:cNvPr id="2" name="Foliennummernplatzhalter 1"/>
          <p:cNvSpPr>
            <a:spLocks noGrp="1"/>
          </p:cNvSpPr>
          <p:nvPr>
            <p:ph type="sldNum" sz="quarter" idx="11"/>
          </p:nvPr>
        </p:nvSpPr>
        <p:spPr/>
        <p:txBody>
          <a:bodyPr/>
          <a:lstStyle/>
          <a:p>
            <a:pPr>
              <a:defRPr/>
            </a:pPr>
            <a:fld id="{0D668B7B-EC26-4C78-BB35-37670BC2A15D}" type="slidenum">
              <a:rPr lang="de-DE" smtClean="0"/>
              <a:pPr>
                <a:defRPr/>
              </a:pPr>
              <a:t>26</a:t>
            </a:fld>
            <a:endParaRPr lang="de-DE"/>
          </a:p>
        </p:txBody>
      </p:sp>
    </p:spTree>
    <p:extLst>
      <p:ext uri="{BB962C8B-B14F-4D97-AF65-F5344CB8AC3E}">
        <p14:creationId xmlns:p14="http://schemas.microsoft.com/office/powerpoint/2010/main" val="4047510611"/>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86546907" name="Inhaltsplatzhalter 4"/>
          <p:cNvPicPr>
            <a:picLocks noGrp="1" noChangeAspect="1"/>
          </p:cNvPicPr>
          <p:nvPr>
            <p:ph idx="1"/>
          </p:nvPr>
        </p:nvPicPr>
        <p:blipFill>
          <a:blip r:embed="rId2"/>
          <a:stretch/>
        </p:blipFill>
        <p:spPr bwMode="auto">
          <a:xfrm>
            <a:off x="317500" y="1949127"/>
            <a:ext cx="8420099" cy="2215320"/>
          </a:xfrm>
          <a:prstGeom prst="rect">
            <a:avLst/>
          </a:prstGeom>
        </p:spPr>
      </p:pic>
      <p:sp>
        <p:nvSpPr>
          <p:cNvPr id="1565485870" name="Titel 1"/>
          <p:cNvSpPr>
            <a:spLocks noGrp="1"/>
          </p:cNvSpPr>
          <p:nvPr>
            <p:ph type="title"/>
          </p:nvPr>
        </p:nvSpPr>
        <p:spPr bwMode="auto"/>
        <p:txBody>
          <a:bodyPr/>
          <a:lstStyle/>
          <a:p>
            <a:pPr>
              <a:spcBef>
                <a:spcPts val="0"/>
              </a:spcBef>
              <a:spcAft>
                <a:spcPts val="0"/>
              </a:spcAft>
              <a:defRPr/>
            </a:pPr>
            <a:r>
              <a:rPr lang="en" sz="2000" b="1">
                <a:solidFill>
                  <a:srgbClr val="333333"/>
                </a:solidFill>
                <a:latin typeface="Arial"/>
                <a:ea typeface="Arial"/>
                <a:cs typeface="Arial"/>
              </a:rPr>
              <a:t>Installation Planning – </a:t>
            </a:r>
            <a:r>
              <a:rPr lang="de-DE" sz="2000">
                <a:solidFill>
                  <a:srgbClr val="000000"/>
                </a:solidFill>
                <a:latin typeface="Arial"/>
                <a:ea typeface="Arial"/>
                <a:cs typeface="Arial"/>
              </a:rPr>
              <a:t>NUSTAR </a:t>
            </a:r>
            <a:r>
              <a:rPr sz="2000"/>
              <a:t>Status</a:t>
            </a:r>
            <a:endParaRPr sz="2000">
              <a:solidFill>
                <a:srgbClr val="333333"/>
              </a:solidFill>
              <a:latin typeface="Arial"/>
              <a:ea typeface="Arial"/>
              <a:cs typeface="Arial"/>
            </a:endParaRPr>
          </a:p>
        </p:txBody>
      </p:sp>
      <p:sp>
        <p:nvSpPr>
          <p:cNvPr id="1119424025" name="Rechteck 5"/>
          <p:cNvSpPr/>
          <p:nvPr/>
        </p:nvSpPr>
        <p:spPr bwMode="auto">
          <a:xfrm>
            <a:off x="3335310" y="2333545"/>
            <a:ext cx="2660754" cy="23234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e-DE"/>
          </a:p>
        </p:txBody>
      </p:sp>
      <p:sp>
        <p:nvSpPr>
          <p:cNvPr id="1772425974" name="Textfeld 6"/>
          <p:cNvSpPr txBox="1"/>
          <p:nvPr/>
        </p:nvSpPr>
        <p:spPr bwMode="auto">
          <a:xfrm>
            <a:off x="6078513" y="2318914"/>
            <a:ext cx="1184221" cy="261609"/>
          </a:xfrm>
          <a:prstGeom prst="rect">
            <a:avLst/>
          </a:prstGeom>
          <a:ln>
            <a:solidFill>
              <a:srgbClr val="FF0000"/>
            </a:solidFill>
          </a:ln>
        </p:spPr>
        <p:txBody>
          <a:bodyPr vert="horz" wrap="square" lIns="91440" tIns="45720" rIns="91440" bIns="45720" rtlCol="0" anchor="t">
            <a:spAutoFit/>
          </a:bodyPr>
          <a:lstStyle/>
          <a:p>
            <a:pPr algn="l">
              <a:defRPr/>
            </a:pPr>
            <a:r>
              <a:rPr lang="de-DE" sz="1100" b="1"/>
              <a:t>newly added</a:t>
            </a:r>
          </a:p>
        </p:txBody>
      </p:sp>
      <p:sp>
        <p:nvSpPr>
          <p:cNvPr id="1928782731" name="Rechteck 7"/>
          <p:cNvSpPr/>
          <p:nvPr/>
        </p:nvSpPr>
        <p:spPr bwMode="auto">
          <a:xfrm>
            <a:off x="3335310" y="2641323"/>
            <a:ext cx="1575634" cy="242339"/>
          </a:xfrm>
          <a:prstGeom prst="rect">
            <a:avLst/>
          </a:prstGeom>
          <a:noFill/>
          <a:ln w="38100">
            <a:solidFill>
              <a:srgbClr val="FF00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e-DE"/>
          </a:p>
        </p:txBody>
      </p:sp>
      <p:sp>
        <p:nvSpPr>
          <p:cNvPr id="1505661261" name="Textfeld 8"/>
          <p:cNvSpPr txBox="1"/>
          <p:nvPr/>
        </p:nvSpPr>
        <p:spPr bwMode="auto">
          <a:xfrm>
            <a:off x="5008382" y="2631688"/>
            <a:ext cx="875257" cy="261609"/>
          </a:xfrm>
          <a:prstGeom prst="rect">
            <a:avLst/>
          </a:prstGeom>
          <a:ln>
            <a:solidFill>
              <a:srgbClr val="FF00FF"/>
            </a:solidFill>
          </a:ln>
        </p:spPr>
        <p:txBody>
          <a:bodyPr vert="horz" wrap="square" lIns="91440" tIns="45720" rIns="91440" bIns="45720" rtlCol="0" anchor="t">
            <a:spAutoFit/>
          </a:bodyPr>
          <a:lstStyle/>
          <a:p>
            <a:pPr algn="l">
              <a:defRPr/>
            </a:pPr>
            <a:r>
              <a:rPr lang="de-DE" sz="1100" b="1"/>
              <a:t>updated</a:t>
            </a:r>
          </a:p>
        </p:txBody>
      </p:sp>
      <p:sp>
        <p:nvSpPr>
          <p:cNvPr id="1928520888" name="Textfeld 12"/>
          <p:cNvSpPr txBox="1"/>
          <p:nvPr/>
        </p:nvSpPr>
        <p:spPr bwMode="auto">
          <a:xfrm>
            <a:off x="317500" y="4304988"/>
            <a:ext cx="8420099" cy="1446550"/>
          </a:xfrm>
          <a:prstGeom prst="rect">
            <a:avLst/>
          </a:prstGeom>
        </p:spPr>
        <p:txBody>
          <a:bodyPr vertOverflow="overflow" horzOverflow="overflow" vert="horz" wrap="square" lIns="91440" tIns="45720" rIns="91440" bIns="45720" numCol="1" spcCol="0" rtlCol="0" fromWordArt="0" anchor="t" anchorCtr="0" forceAA="0" compatLnSpc="0">
            <a:normAutofit/>
          </a:bodyPr>
          <a:lstStyle/>
          <a:p>
            <a:pPr marL="257175" indent="-257175" defTabSz="342900">
              <a:lnSpc>
                <a:spcPct val="90000"/>
              </a:lnSpc>
              <a:spcBef>
                <a:spcPts val="0"/>
              </a:spcBef>
              <a:buClr>
                <a:srgbClr val="FDBB63"/>
              </a:buClr>
              <a:buFont typeface="Wingdings"/>
              <a:buChar char="§"/>
              <a:defRPr/>
            </a:pPr>
            <a:r>
              <a:rPr lang="de-DE" sz="1500" b="1">
                <a:solidFill>
                  <a:srgbClr val="333333"/>
                </a:solidFill>
                <a:latin typeface="Arial"/>
                <a:cs typeface="Arial"/>
              </a:rPr>
              <a:t>New block:</a:t>
            </a:r>
            <a:r>
              <a:rPr lang="de-DE" sz="1500">
                <a:solidFill>
                  <a:srgbClr val="333333"/>
                </a:solidFill>
                <a:latin typeface="Arial"/>
                <a:cs typeface="Arial"/>
              </a:rPr>
              <a:t> </a:t>
            </a:r>
            <a:r>
              <a:rPr lang="en-GB" sz="1500">
                <a:solidFill>
                  <a:srgbClr val="333333"/>
                </a:solidFill>
                <a:latin typeface="Arial"/>
                <a:cs typeface="Arial"/>
              </a:rPr>
              <a:t>operation </a:t>
            </a:r>
            <a:r>
              <a:rPr lang="de-DE" sz="1500">
                <a:solidFill>
                  <a:srgbClr val="333333"/>
                </a:solidFill>
                <a:latin typeface="Arial"/>
                <a:cs typeface="Arial"/>
              </a:rPr>
              <a:t>of the high-energy branch </a:t>
            </a:r>
            <a:r>
              <a:rPr lang="de-DE" sz="1500" b="1">
                <a:solidFill>
                  <a:srgbClr val="FF0000"/>
                </a:solidFill>
                <a:latin typeface="Arial"/>
                <a:cs typeface="Arial"/>
              </a:rPr>
              <a:t>requires </a:t>
            </a:r>
            <a:r>
              <a:rPr lang="en-GB" sz="1500" b="1">
                <a:solidFill>
                  <a:srgbClr val="FF0000"/>
                </a:solidFill>
                <a:latin typeface="Arial"/>
                <a:cs typeface="Arial"/>
              </a:rPr>
              <a:t>installation </a:t>
            </a:r>
            <a:r>
              <a:rPr lang="de-DE" sz="1500" b="1">
                <a:solidFill>
                  <a:srgbClr val="FF0000"/>
                </a:solidFill>
                <a:latin typeface="Arial"/>
                <a:cs typeface="Arial"/>
              </a:rPr>
              <a:t>of components in the low-energy Cave (e.g., cryo components, racks,...)</a:t>
            </a:r>
            <a:endParaRPr sz="1500" b="1">
              <a:solidFill>
                <a:srgbClr val="FF0000"/>
              </a:solidFill>
              <a:latin typeface="Arial"/>
              <a:cs typeface="Arial"/>
            </a:endParaRPr>
          </a:p>
          <a:p>
            <a:pPr marL="257175" indent="-257175" defTabSz="342900">
              <a:lnSpc>
                <a:spcPct val="90000"/>
              </a:lnSpc>
              <a:spcBef>
                <a:spcPts val="0"/>
              </a:spcBef>
              <a:buClr>
                <a:srgbClr val="FDBB63"/>
              </a:buClr>
              <a:buFont typeface="Wingdings"/>
              <a:buChar char="§"/>
              <a:defRPr/>
            </a:pPr>
            <a:r>
              <a:rPr lang="de-DE" sz="1500">
                <a:solidFill>
                  <a:srgbClr val="333333"/>
                </a:solidFill>
                <a:latin typeface="Arial"/>
                <a:cs typeface="Arial"/>
              </a:rPr>
              <a:t>Relevant parties (inc FSB) are informed</a:t>
            </a:r>
            <a:endParaRPr/>
          </a:p>
          <a:p>
            <a:pPr marL="257175" indent="-257175" defTabSz="342900">
              <a:lnSpc>
                <a:spcPct val="90000"/>
              </a:lnSpc>
              <a:spcBef>
                <a:spcPts val="0"/>
              </a:spcBef>
              <a:buClr>
                <a:srgbClr val="FDBB63"/>
              </a:buClr>
              <a:buFont typeface="Wingdings"/>
              <a:buChar char="§"/>
              <a:defRPr/>
            </a:pPr>
            <a:r>
              <a:rPr lang="de-DE" sz="1500">
                <a:solidFill>
                  <a:srgbClr val="333333"/>
                </a:solidFill>
                <a:latin typeface="Arial"/>
                <a:cs typeface="Arial"/>
              </a:rPr>
              <a:t>Construction milestones should be provided to define the timeline for the installation and commissioning for those components</a:t>
            </a:r>
          </a:p>
          <a:p>
            <a:pPr marL="257175" indent="-257175" defTabSz="342900">
              <a:lnSpc>
                <a:spcPct val="90000"/>
              </a:lnSpc>
              <a:spcBef>
                <a:spcPts val="0"/>
              </a:spcBef>
              <a:buClr>
                <a:srgbClr val="FDBB63"/>
              </a:buClr>
              <a:buFont typeface="Wingdings"/>
              <a:buChar char="§"/>
              <a:defRPr/>
            </a:pPr>
            <a:endParaRPr lang="de-DE" sz="1500">
              <a:solidFill>
                <a:srgbClr val="333333"/>
              </a:solidFill>
              <a:latin typeface="Arial"/>
              <a:cs typeface="Arial"/>
            </a:endParaRPr>
          </a:p>
        </p:txBody>
      </p:sp>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8318BF4F-15D2-4EE0-A03D-F50D946F8623}" type="slidenum">
              <a:rPr lang="de-DE" smtClean="0"/>
              <a:pPr>
                <a:defRPr/>
              </a:pPr>
              <a:t>27</a:t>
            </a:fld>
            <a:endParaRPr lang="de-DE" dirty="0"/>
          </a:p>
        </p:txBody>
      </p:sp>
    </p:spTree>
    <p:extLst>
      <p:ext uri="{BB962C8B-B14F-4D97-AF65-F5344CB8AC3E}">
        <p14:creationId xmlns:p14="http://schemas.microsoft.com/office/powerpoint/2010/main" val="1890709552"/>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92134415" name="Google Shape;69;p16"/>
          <p:cNvSpPr txBox="1">
            <a:spLocks noGrp="1"/>
          </p:cNvSpPr>
          <p:nvPr>
            <p:ph type="title"/>
          </p:nvPr>
        </p:nvSpPr>
        <p:spPr bwMode="auto">
          <a:xfrm>
            <a:off x="508359" y="46950"/>
            <a:ext cx="8229240" cy="858600"/>
          </a:xfrm>
          <a:prstGeom prst="rect">
            <a:avLst/>
          </a:prstGeom>
          <a:noFill/>
          <a:ln>
            <a:noFill/>
          </a:ln>
        </p:spPr>
        <p:txBody>
          <a:bodyPr spcFirstLastPara="1" vert="horz" wrap="square" lIns="0" tIns="0" rIns="0" bIns="0" numCol="1" anchor="ctr" anchorCtr="0" compatLnSpc="1">
            <a:prstTxWarp prst="textNoShape">
              <a:avLst/>
            </a:prstTxWarp>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r>
              <a:rPr lang="en" sz="2000" b="1">
                <a:solidFill>
                  <a:srgbClr val="333333"/>
                </a:solidFill>
                <a:latin typeface="Arial"/>
                <a:ea typeface="Arial"/>
                <a:cs typeface="Arial"/>
              </a:rPr>
              <a:t>Installation Planning – </a:t>
            </a:r>
            <a:r>
              <a:rPr lang="de-DE" sz="2000" dirty="0">
                <a:solidFill>
                  <a:srgbClr val="000000"/>
                </a:solidFill>
                <a:latin typeface="Arial"/>
                <a:ea typeface="Arial"/>
                <a:cs typeface="Arial"/>
              </a:rPr>
              <a:t>NUSTAR </a:t>
            </a:r>
            <a:r>
              <a:rPr lang="en-US" sz="2000" dirty="0">
                <a:solidFill>
                  <a:srgbClr val="000000"/>
                </a:solidFill>
                <a:latin typeface="Arial"/>
                <a:ea typeface="Arial"/>
                <a:cs typeface="Arial"/>
              </a:rPr>
              <a:t>Status</a:t>
            </a:r>
            <a:endParaRPr sz="2000" dirty="0">
              <a:solidFill>
                <a:srgbClr val="333333"/>
              </a:solidFill>
              <a:latin typeface="Arial"/>
              <a:ea typeface="Arial"/>
              <a:cs typeface="Arial"/>
            </a:endParaRPr>
          </a:p>
        </p:txBody>
      </p:sp>
      <p:pic>
        <p:nvPicPr>
          <p:cNvPr id="327904560" name="Inhaltsplatzhalter 3"/>
          <p:cNvPicPr>
            <a:picLocks noGrp="1" noChangeAspect="1"/>
          </p:cNvPicPr>
          <p:nvPr>
            <p:ph idx="1"/>
          </p:nvPr>
        </p:nvPicPr>
        <p:blipFill>
          <a:blip r:embed="rId2"/>
          <a:stretch/>
        </p:blipFill>
        <p:spPr bwMode="auto">
          <a:xfrm>
            <a:off x="317500" y="1965423"/>
            <a:ext cx="8420099" cy="3636765"/>
          </a:xfrm>
          <a:prstGeom prst="rect">
            <a:avLst/>
          </a:prstGeom>
        </p:spPr>
      </p:pic>
      <p:sp>
        <p:nvSpPr>
          <p:cNvPr id="970611933" name="Rechteck 4"/>
          <p:cNvSpPr/>
          <p:nvPr/>
        </p:nvSpPr>
        <p:spPr bwMode="auto">
          <a:xfrm>
            <a:off x="2330970" y="2701284"/>
            <a:ext cx="457200" cy="172143"/>
          </a:xfrm>
          <a:prstGeom prst="rect">
            <a:avLst/>
          </a:prstGeom>
          <a:noFill/>
          <a:ln w="38100">
            <a:solidFill>
              <a:srgbClr val="FF00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e-DE"/>
          </a:p>
        </p:txBody>
      </p:sp>
      <p:sp>
        <p:nvSpPr>
          <p:cNvPr id="318310579" name="Rechteck 5"/>
          <p:cNvSpPr/>
          <p:nvPr/>
        </p:nvSpPr>
        <p:spPr bwMode="auto">
          <a:xfrm>
            <a:off x="2333468" y="3655658"/>
            <a:ext cx="836950" cy="172143"/>
          </a:xfrm>
          <a:prstGeom prst="rect">
            <a:avLst/>
          </a:prstGeom>
          <a:noFill/>
          <a:ln w="38100">
            <a:solidFill>
              <a:srgbClr val="FF00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e-DE"/>
          </a:p>
        </p:txBody>
      </p:sp>
      <p:sp>
        <p:nvSpPr>
          <p:cNvPr id="1616035769" name="Rechteck 6"/>
          <p:cNvSpPr/>
          <p:nvPr/>
        </p:nvSpPr>
        <p:spPr bwMode="auto">
          <a:xfrm>
            <a:off x="2333468" y="4610031"/>
            <a:ext cx="836950" cy="172143"/>
          </a:xfrm>
          <a:prstGeom prst="rect">
            <a:avLst/>
          </a:prstGeom>
          <a:noFill/>
          <a:ln w="38100">
            <a:solidFill>
              <a:srgbClr val="FF00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e-DE"/>
          </a:p>
        </p:txBody>
      </p:sp>
      <p:sp>
        <p:nvSpPr>
          <p:cNvPr id="2140717268" name="Rechteck 7"/>
          <p:cNvSpPr/>
          <p:nvPr/>
        </p:nvSpPr>
        <p:spPr bwMode="auto">
          <a:xfrm>
            <a:off x="2333467" y="2328104"/>
            <a:ext cx="1683894" cy="172143"/>
          </a:xfrm>
          <a:prstGeom prst="rect">
            <a:avLst/>
          </a:prstGeom>
          <a:noFill/>
          <a:ln w="38100">
            <a:solidFill>
              <a:srgbClr val="FF00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e-DE"/>
          </a:p>
        </p:txBody>
      </p:sp>
      <p:sp>
        <p:nvSpPr>
          <p:cNvPr id="1093597939" name="Textfeld 8"/>
          <p:cNvSpPr txBox="1"/>
          <p:nvPr/>
        </p:nvSpPr>
        <p:spPr bwMode="auto">
          <a:xfrm>
            <a:off x="4946754" y="4610030"/>
            <a:ext cx="1881265" cy="938718"/>
          </a:xfrm>
          <a:prstGeom prst="rect">
            <a:avLst/>
          </a:prstGeom>
          <a:solidFill>
            <a:srgbClr val="FFFF00"/>
          </a:solidFill>
        </p:spPr>
        <p:txBody>
          <a:bodyPr vert="horz" wrap="square" lIns="91440" tIns="45720" rIns="91440" bIns="45720" rtlCol="0" anchor="t">
            <a:spAutoFit/>
          </a:bodyPr>
          <a:lstStyle/>
          <a:p>
            <a:pPr algn="l">
              <a:defRPr/>
            </a:pPr>
            <a:r>
              <a:rPr lang="de-DE" sz="1100"/>
              <a:t>SFRS ES milestones:</a:t>
            </a:r>
            <a:endParaRPr/>
          </a:p>
          <a:p>
            <a:pPr algn="l">
              <a:defRPr/>
            </a:pPr>
            <a:r>
              <a:rPr lang="de-DE" sz="1100"/>
              <a:t>M11 (ready for beam) 30.03.2027</a:t>
            </a:r>
            <a:endParaRPr/>
          </a:p>
          <a:p>
            <a:pPr algn="l">
              <a:defRPr/>
            </a:pPr>
            <a:r>
              <a:rPr lang="de-DE" sz="1100"/>
              <a:t>M12 (ready for operation) 30.11.2027</a:t>
            </a:r>
          </a:p>
        </p:txBody>
      </p:sp>
      <p:sp>
        <p:nvSpPr>
          <p:cNvPr id="2" name="Fußzeilenplatzhalter 1"/>
          <p:cNvSpPr>
            <a:spLocks noGrp="1"/>
          </p:cNvSpPr>
          <p:nvPr>
            <p:ph type="ftr" sz="quarter" idx="3"/>
          </p:nvPr>
        </p:nvSpPr>
        <p:spPr/>
        <p:txBody>
          <a:bodyPr/>
          <a:lstStyle/>
          <a:p>
            <a:pPr>
              <a:defRPr/>
            </a:pPr>
            <a:r>
              <a:rPr lang="en-US" smtClean="0"/>
              <a:t>12th FAIR-NUSTAR RRB meeting - June 5-6, 2023</a:t>
            </a:r>
            <a:endParaRPr lang="en-US" dirty="0"/>
          </a:p>
        </p:txBody>
      </p:sp>
      <p:sp>
        <p:nvSpPr>
          <p:cNvPr id="3" name="Foliennummernplatzhalter 2"/>
          <p:cNvSpPr>
            <a:spLocks noGrp="1"/>
          </p:cNvSpPr>
          <p:nvPr>
            <p:ph type="sldNum" sz="quarter" idx="11"/>
          </p:nvPr>
        </p:nvSpPr>
        <p:spPr/>
        <p:txBody>
          <a:bodyPr/>
          <a:lstStyle/>
          <a:p>
            <a:pPr>
              <a:defRPr/>
            </a:pPr>
            <a:fld id="{8318BF4F-15D2-4EE0-A03D-F50D946F8623}" type="slidenum">
              <a:rPr lang="de-DE" smtClean="0"/>
              <a:pPr>
                <a:defRPr/>
              </a:pPr>
              <a:t>28</a:t>
            </a:fld>
            <a:endParaRPr lang="de-DE" dirty="0"/>
          </a:p>
        </p:txBody>
      </p:sp>
    </p:spTree>
    <p:extLst>
      <p:ext uri="{BB962C8B-B14F-4D97-AF65-F5344CB8AC3E}">
        <p14:creationId xmlns:p14="http://schemas.microsoft.com/office/powerpoint/2010/main" val="563180800"/>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ußzeilenplatzhalter 4"/>
          <p:cNvSpPr>
            <a:spLocks noGrp="1"/>
          </p:cNvSpPr>
          <p:nvPr>
            <p:ph type="ftr" sz="quarter" idx="3"/>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de-DE" sz="1400" smtClean="0"/>
              <a:t>12th FAIR-NUSTAR RRB meeting - June 5-6, 2023</a:t>
            </a:r>
            <a:endParaRPr lang="de-DE" altLang="de-DE" sz="1400" smtClean="0"/>
          </a:p>
        </p:txBody>
      </p:sp>
      <p:pic>
        <p:nvPicPr>
          <p:cNvPr id="4100" name="Picture 14" descr="Fotos 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0288"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17" descr="Fotos 010"/>
          <p:cNvPicPr>
            <a:picLocks noChangeAspect="1" noChangeArrowheads="1"/>
          </p:cNvPicPr>
          <p:nvPr/>
        </p:nvPicPr>
        <p:blipFill>
          <a:blip r:embed="rId4">
            <a:extLst>
              <a:ext uri="{28A0092B-C50C-407E-A947-70E740481C1C}">
                <a14:useLocalDpi xmlns:a14="http://schemas.microsoft.com/office/drawing/2010/main" val="0"/>
              </a:ext>
            </a:extLst>
          </a:blip>
          <a:srcRect l="76996" b="80437"/>
          <a:stretch>
            <a:fillRect/>
          </a:stretch>
        </p:blipFill>
        <p:spPr bwMode="auto">
          <a:xfrm rot="217532">
            <a:off x="4656138" y="342900"/>
            <a:ext cx="1604962"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16"/>
          <p:cNvSpPr>
            <a:spLocks noChangeArrowheads="1"/>
          </p:cNvSpPr>
          <p:nvPr/>
        </p:nvSpPr>
        <p:spPr bwMode="auto">
          <a:xfrm>
            <a:off x="6096000" y="0"/>
            <a:ext cx="3048000" cy="68580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de-DE" altLang="de-DE" sz="1800"/>
          </a:p>
        </p:txBody>
      </p:sp>
      <p:sp>
        <p:nvSpPr>
          <p:cNvPr id="4103" name="Rectangle 8"/>
          <p:cNvSpPr>
            <a:spLocks noGrp="1" noChangeArrowheads="1"/>
          </p:cNvSpPr>
          <p:nvPr>
            <p:ph type="body" idx="1"/>
          </p:nvPr>
        </p:nvSpPr>
        <p:spPr>
          <a:xfrm>
            <a:off x="1" y="1176338"/>
            <a:ext cx="7236296" cy="504825"/>
          </a:xfrm>
          <a:solidFill>
            <a:srgbClr val="0E225A"/>
          </a:solidFill>
        </p:spPr>
        <p:txBody>
          <a:bodyPr/>
          <a:lstStyle/>
          <a:p>
            <a:pPr eaLnBrk="1" hangingPunct="1">
              <a:buFontTx/>
              <a:buNone/>
            </a:pPr>
            <a:r>
              <a:rPr lang="en-US" altLang="de-DE" sz="2400" b="1" dirty="0" smtClean="0">
                <a:solidFill>
                  <a:srgbClr val="FF0066"/>
                </a:solidFill>
              </a:rPr>
              <a:t>  </a:t>
            </a:r>
            <a:r>
              <a:rPr lang="en-US" altLang="de-DE" sz="2000" b="1" dirty="0" smtClean="0">
                <a:solidFill>
                  <a:srgbClr val="FFFFCC"/>
                </a:solidFill>
              </a:rPr>
              <a:t>Study the properties and the </a:t>
            </a:r>
            <a:r>
              <a:rPr lang="en-US" altLang="de-DE" sz="2000" b="1" dirty="0" err="1" smtClean="0">
                <a:solidFill>
                  <a:srgbClr val="FFFFCC"/>
                </a:solidFill>
              </a:rPr>
              <a:t>behaviour</a:t>
            </a:r>
            <a:r>
              <a:rPr lang="en-US" altLang="de-DE" sz="2000" b="1" dirty="0" smtClean="0">
                <a:solidFill>
                  <a:srgbClr val="FFFFCC"/>
                </a:solidFill>
              </a:rPr>
              <a:t> of exotic nuclei!</a:t>
            </a:r>
          </a:p>
        </p:txBody>
      </p:sp>
      <p:sp>
        <p:nvSpPr>
          <p:cNvPr id="4104" name="Rectangle 7"/>
          <p:cNvSpPr>
            <a:spLocks noChangeArrowheads="1"/>
          </p:cNvSpPr>
          <p:nvPr/>
        </p:nvSpPr>
        <p:spPr bwMode="auto">
          <a:xfrm>
            <a:off x="5324475" y="122238"/>
            <a:ext cx="3695700" cy="561975"/>
          </a:xfrm>
          <a:prstGeom prst="rect">
            <a:avLst/>
          </a:prstGeom>
          <a:solidFill>
            <a:schemeClr val="bg1">
              <a:lumMod val="95000"/>
            </a:schemeClr>
          </a:solidFill>
          <a:ln w="15875">
            <a:solidFill>
              <a:schemeClr val="accent2"/>
            </a:solidFill>
            <a:miter lim="800000"/>
            <a:headEnd/>
            <a:tailEnd/>
          </a:ln>
          <a:effectLs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de-DE" altLang="de-DE" sz="2800" dirty="0" err="1">
                <a:solidFill>
                  <a:srgbClr val="002060"/>
                </a:solidFill>
              </a:rPr>
              <a:t>How</a:t>
            </a:r>
            <a:r>
              <a:rPr lang="de-DE" altLang="de-DE" sz="2800" dirty="0">
                <a:solidFill>
                  <a:srgbClr val="002060"/>
                </a:solidFill>
              </a:rPr>
              <a:t> </a:t>
            </a:r>
            <a:r>
              <a:rPr lang="de-DE" altLang="de-DE" sz="2800" dirty="0" err="1">
                <a:solidFill>
                  <a:srgbClr val="002060"/>
                </a:solidFill>
              </a:rPr>
              <a:t>to</a:t>
            </a:r>
            <a:r>
              <a:rPr lang="de-DE" altLang="de-DE" sz="2800" dirty="0">
                <a:solidFill>
                  <a:srgbClr val="002060"/>
                </a:solidFill>
              </a:rPr>
              <a:t> </a:t>
            </a:r>
            <a:r>
              <a:rPr lang="de-DE" altLang="de-DE" sz="2800" dirty="0" err="1">
                <a:solidFill>
                  <a:srgbClr val="002060"/>
                </a:solidFill>
              </a:rPr>
              <a:t>get</a:t>
            </a:r>
            <a:r>
              <a:rPr lang="de-DE" altLang="de-DE" sz="2800" dirty="0">
                <a:solidFill>
                  <a:srgbClr val="002060"/>
                </a:solidFill>
              </a:rPr>
              <a:t> </a:t>
            </a:r>
            <a:r>
              <a:rPr lang="de-DE" altLang="de-DE" sz="2800" dirty="0" err="1">
                <a:solidFill>
                  <a:srgbClr val="002060"/>
                </a:solidFill>
              </a:rPr>
              <a:t>answers</a:t>
            </a:r>
            <a:r>
              <a:rPr lang="de-DE" altLang="de-DE" sz="2800" dirty="0">
                <a:solidFill>
                  <a:srgbClr val="002060"/>
                </a:solidFill>
              </a:rPr>
              <a:t>?</a:t>
            </a:r>
          </a:p>
        </p:txBody>
      </p:sp>
      <p:sp>
        <p:nvSpPr>
          <p:cNvPr id="4105" name="Text Box 10"/>
          <p:cNvSpPr txBox="1">
            <a:spLocks noChangeArrowheads="1"/>
          </p:cNvSpPr>
          <p:nvPr/>
        </p:nvSpPr>
        <p:spPr bwMode="auto">
          <a:xfrm>
            <a:off x="6235700" y="1722438"/>
            <a:ext cx="2749550"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de-DE" altLang="de-DE" sz="1800" dirty="0" err="1">
                <a:solidFill>
                  <a:srgbClr val="002060"/>
                </a:solidFill>
              </a:rPr>
              <a:t>Ground</a:t>
            </a:r>
            <a:r>
              <a:rPr lang="de-DE" altLang="de-DE" sz="1800" dirty="0">
                <a:solidFill>
                  <a:srgbClr val="002060"/>
                </a:solidFill>
              </a:rPr>
              <a:t> </a:t>
            </a:r>
            <a:r>
              <a:rPr lang="de-DE" altLang="de-DE" sz="1800" dirty="0" err="1">
                <a:solidFill>
                  <a:srgbClr val="002060"/>
                </a:solidFill>
              </a:rPr>
              <a:t>state</a:t>
            </a:r>
            <a:endParaRPr lang="de-DE" altLang="de-DE" sz="1800" dirty="0">
              <a:solidFill>
                <a:srgbClr val="002060"/>
              </a:solidFill>
            </a:endParaRPr>
          </a:p>
          <a:p>
            <a:pPr eaLnBrk="1" hangingPunct="1">
              <a:spcBef>
                <a:spcPct val="25000"/>
              </a:spcBef>
              <a:buFontTx/>
              <a:buNone/>
            </a:pPr>
            <a:r>
              <a:rPr lang="de-DE" altLang="de-DE" sz="1800" i="1" dirty="0" err="1">
                <a:solidFill>
                  <a:srgbClr val="002060"/>
                </a:solidFill>
              </a:rPr>
              <a:t>mass</a:t>
            </a:r>
            <a:r>
              <a:rPr lang="de-DE" altLang="de-DE" sz="1800" i="1" dirty="0">
                <a:solidFill>
                  <a:srgbClr val="002060"/>
                </a:solidFill>
              </a:rPr>
              <a:t>, </a:t>
            </a:r>
            <a:r>
              <a:rPr lang="de-DE" altLang="de-DE" sz="1800" i="1" dirty="0" err="1">
                <a:solidFill>
                  <a:srgbClr val="002060"/>
                </a:solidFill>
              </a:rPr>
              <a:t>binding</a:t>
            </a:r>
            <a:r>
              <a:rPr lang="de-DE" altLang="de-DE" sz="1800" i="1" dirty="0">
                <a:solidFill>
                  <a:srgbClr val="002060"/>
                </a:solidFill>
              </a:rPr>
              <a:t> </a:t>
            </a:r>
            <a:r>
              <a:rPr lang="de-DE" altLang="de-DE" sz="1800" i="1" dirty="0" err="1">
                <a:solidFill>
                  <a:srgbClr val="002060"/>
                </a:solidFill>
              </a:rPr>
              <a:t>energy</a:t>
            </a:r>
            <a:r>
              <a:rPr lang="de-DE" altLang="de-DE" sz="1800" i="1" dirty="0">
                <a:solidFill>
                  <a:srgbClr val="002060"/>
                </a:solidFill>
              </a:rPr>
              <a:t>, </a:t>
            </a:r>
            <a:r>
              <a:rPr lang="de-DE" altLang="de-DE" sz="1800" i="1" dirty="0" err="1">
                <a:solidFill>
                  <a:srgbClr val="002060"/>
                </a:solidFill>
              </a:rPr>
              <a:t>spin</a:t>
            </a:r>
            <a:r>
              <a:rPr lang="de-DE" altLang="de-DE" sz="1800" i="1" dirty="0">
                <a:solidFill>
                  <a:srgbClr val="002060"/>
                </a:solidFill>
              </a:rPr>
              <a:t>, </a:t>
            </a:r>
            <a:r>
              <a:rPr lang="de-DE" altLang="de-DE" sz="1800" i="1" dirty="0" err="1">
                <a:solidFill>
                  <a:srgbClr val="002060"/>
                </a:solidFill>
              </a:rPr>
              <a:t>parity</a:t>
            </a:r>
            <a:r>
              <a:rPr lang="de-DE" altLang="de-DE" sz="1800" i="1" dirty="0">
                <a:solidFill>
                  <a:srgbClr val="002060"/>
                </a:solidFill>
              </a:rPr>
              <a:t>...</a:t>
            </a:r>
          </a:p>
          <a:p>
            <a:pPr eaLnBrk="1" hangingPunct="1">
              <a:spcBef>
                <a:spcPct val="25000"/>
              </a:spcBef>
              <a:buFontTx/>
              <a:buNone/>
            </a:pPr>
            <a:endParaRPr lang="de-DE" altLang="de-DE" sz="1800" i="1" dirty="0">
              <a:solidFill>
                <a:srgbClr val="002060"/>
              </a:solidFill>
            </a:endParaRPr>
          </a:p>
          <a:p>
            <a:pPr eaLnBrk="1" hangingPunct="1">
              <a:spcBef>
                <a:spcPct val="0"/>
              </a:spcBef>
              <a:buFontTx/>
              <a:buNone/>
            </a:pPr>
            <a:r>
              <a:rPr lang="de-DE" altLang="de-DE" sz="1800" dirty="0" err="1">
                <a:solidFill>
                  <a:srgbClr val="002060"/>
                </a:solidFill>
              </a:rPr>
              <a:t>Excited</a:t>
            </a:r>
            <a:r>
              <a:rPr lang="de-DE" altLang="de-DE" sz="1800" dirty="0">
                <a:solidFill>
                  <a:srgbClr val="002060"/>
                </a:solidFill>
              </a:rPr>
              <a:t> </a:t>
            </a:r>
            <a:r>
              <a:rPr lang="de-DE" altLang="de-DE" sz="1800" dirty="0" err="1">
                <a:solidFill>
                  <a:srgbClr val="002060"/>
                </a:solidFill>
              </a:rPr>
              <a:t>states</a:t>
            </a:r>
            <a:endParaRPr lang="de-DE" altLang="de-DE" sz="1800" dirty="0">
              <a:solidFill>
                <a:srgbClr val="002060"/>
              </a:solidFill>
            </a:endParaRPr>
          </a:p>
          <a:p>
            <a:pPr eaLnBrk="1" hangingPunct="1">
              <a:spcBef>
                <a:spcPct val="0"/>
              </a:spcBef>
              <a:buFontTx/>
              <a:buNone/>
            </a:pPr>
            <a:r>
              <a:rPr lang="de-DE" altLang="de-DE" sz="1800" i="1" dirty="0" err="1">
                <a:solidFill>
                  <a:srgbClr val="002060"/>
                </a:solidFill>
              </a:rPr>
              <a:t>energy</a:t>
            </a:r>
            <a:r>
              <a:rPr lang="de-DE" altLang="de-DE" sz="1800" i="1" dirty="0">
                <a:solidFill>
                  <a:srgbClr val="002060"/>
                </a:solidFill>
              </a:rPr>
              <a:t>, </a:t>
            </a:r>
            <a:r>
              <a:rPr lang="de-DE" altLang="de-DE" sz="1800" i="1" dirty="0" err="1">
                <a:solidFill>
                  <a:srgbClr val="002060"/>
                </a:solidFill>
              </a:rPr>
              <a:t>spin</a:t>
            </a:r>
            <a:r>
              <a:rPr lang="de-DE" altLang="de-DE" sz="1800" i="1" dirty="0">
                <a:solidFill>
                  <a:srgbClr val="002060"/>
                </a:solidFill>
              </a:rPr>
              <a:t>, </a:t>
            </a:r>
            <a:r>
              <a:rPr lang="de-DE" altLang="de-DE" sz="1800" i="1" dirty="0" err="1">
                <a:solidFill>
                  <a:srgbClr val="002060"/>
                </a:solidFill>
              </a:rPr>
              <a:t>moments</a:t>
            </a:r>
            <a:r>
              <a:rPr lang="de-DE" altLang="de-DE" sz="1800" i="1" dirty="0">
                <a:solidFill>
                  <a:srgbClr val="002060"/>
                </a:solidFill>
              </a:rPr>
              <a:t>, </a:t>
            </a:r>
            <a:r>
              <a:rPr lang="de-DE" altLang="de-DE" sz="1800" i="1" dirty="0" err="1">
                <a:solidFill>
                  <a:srgbClr val="002060"/>
                </a:solidFill>
              </a:rPr>
              <a:t>transition</a:t>
            </a:r>
            <a:r>
              <a:rPr lang="de-DE" altLang="de-DE" sz="1800" i="1" dirty="0">
                <a:solidFill>
                  <a:srgbClr val="002060"/>
                </a:solidFill>
              </a:rPr>
              <a:t> </a:t>
            </a:r>
            <a:r>
              <a:rPr lang="de-DE" altLang="de-DE" sz="1800" i="1" dirty="0" err="1">
                <a:solidFill>
                  <a:srgbClr val="002060"/>
                </a:solidFill>
              </a:rPr>
              <a:t>probability</a:t>
            </a:r>
            <a:r>
              <a:rPr lang="de-DE" altLang="de-DE" sz="1800" i="1" dirty="0">
                <a:solidFill>
                  <a:srgbClr val="002060"/>
                </a:solidFill>
              </a:rPr>
              <a:t>...</a:t>
            </a:r>
          </a:p>
          <a:p>
            <a:pPr eaLnBrk="1" hangingPunct="1">
              <a:spcBef>
                <a:spcPct val="0"/>
              </a:spcBef>
              <a:buFontTx/>
              <a:buNone/>
            </a:pPr>
            <a:endParaRPr lang="de-DE" altLang="de-DE" sz="1800" i="1" dirty="0">
              <a:solidFill>
                <a:srgbClr val="002060"/>
              </a:solidFill>
            </a:endParaRPr>
          </a:p>
          <a:p>
            <a:pPr eaLnBrk="1" hangingPunct="1">
              <a:spcBef>
                <a:spcPct val="0"/>
              </a:spcBef>
              <a:buFontTx/>
              <a:buNone/>
            </a:pPr>
            <a:r>
              <a:rPr lang="de-DE" altLang="de-DE" sz="1800" dirty="0" err="1">
                <a:solidFill>
                  <a:srgbClr val="002060"/>
                </a:solidFill>
              </a:rPr>
              <a:t>Decay</a:t>
            </a:r>
            <a:endParaRPr lang="de-DE" altLang="de-DE" sz="1800" dirty="0">
              <a:solidFill>
                <a:srgbClr val="002060"/>
              </a:solidFill>
            </a:endParaRPr>
          </a:p>
          <a:p>
            <a:pPr eaLnBrk="1" hangingPunct="1">
              <a:spcBef>
                <a:spcPct val="0"/>
              </a:spcBef>
              <a:buFontTx/>
              <a:buNone/>
            </a:pPr>
            <a:r>
              <a:rPr lang="de-DE" altLang="de-DE" sz="1800" i="1" dirty="0" err="1">
                <a:solidFill>
                  <a:srgbClr val="002060"/>
                </a:solidFill>
              </a:rPr>
              <a:t>lifetime</a:t>
            </a:r>
            <a:r>
              <a:rPr lang="de-DE" altLang="de-DE" sz="1800" i="1" dirty="0">
                <a:solidFill>
                  <a:srgbClr val="002060"/>
                </a:solidFill>
              </a:rPr>
              <a:t>, </a:t>
            </a:r>
            <a:r>
              <a:rPr lang="de-DE" altLang="de-DE" sz="1800" i="1" dirty="0" err="1">
                <a:solidFill>
                  <a:srgbClr val="002060"/>
                </a:solidFill>
              </a:rPr>
              <a:t>energy</a:t>
            </a:r>
            <a:r>
              <a:rPr lang="de-DE" altLang="de-DE" sz="1800" i="1" dirty="0">
                <a:solidFill>
                  <a:srgbClr val="002060"/>
                </a:solidFill>
              </a:rPr>
              <a:t>, </a:t>
            </a:r>
            <a:r>
              <a:rPr lang="de-DE" altLang="de-DE" sz="1800" i="1" dirty="0" err="1">
                <a:solidFill>
                  <a:srgbClr val="002060"/>
                </a:solidFill>
              </a:rPr>
              <a:t>modes</a:t>
            </a:r>
            <a:r>
              <a:rPr lang="de-DE" altLang="de-DE" sz="1800" i="1" dirty="0">
                <a:solidFill>
                  <a:srgbClr val="002060"/>
                </a:solidFill>
              </a:rPr>
              <a:t>...</a:t>
            </a:r>
          </a:p>
          <a:p>
            <a:pPr eaLnBrk="1" hangingPunct="1">
              <a:spcBef>
                <a:spcPct val="0"/>
              </a:spcBef>
              <a:buFontTx/>
              <a:buNone/>
            </a:pPr>
            <a:endParaRPr lang="de-DE" altLang="de-DE" sz="1800" i="1" dirty="0">
              <a:solidFill>
                <a:srgbClr val="002060"/>
              </a:solidFill>
            </a:endParaRPr>
          </a:p>
          <a:p>
            <a:pPr eaLnBrk="1" hangingPunct="1">
              <a:spcBef>
                <a:spcPct val="0"/>
              </a:spcBef>
              <a:buFontTx/>
              <a:buNone/>
            </a:pPr>
            <a:r>
              <a:rPr lang="de-DE" altLang="de-DE" sz="1800" dirty="0" err="1">
                <a:solidFill>
                  <a:srgbClr val="002060"/>
                </a:solidFill>
              </a:rPr>
              <a:t>Reaction</a:t>
            </a:r>
            <a:endParaRPr lang="de-DE" altLang="de-DE" sz="1800" dirty="0">
              <a:solidFill>
                <a:srgbClr val="002060"/>
              </a:solidFill>
            </a:endParaRPr>
          </a:p>
          <a:p>
            <a:pPr eaLnBrk="1" hangingPunct="1">
              <a:spcBef>
                <a:spcPct val="0"/>
              </a:spcBef>
              <a:buFontTx/>
              <a:buNone/>
            </a:pPr>
            <a:r>
              <a:rPr lang="de-DE" altLang="de-DE" sz="1800" i="1" dirty="0" err="1">
                <a:solidFill>
                  <a:srgbClr val="002060"/>
                </a:solidFill>
              </a:rPr>
              <a:t>kinetics</a:t>
            </a:r>
            <a:r>
              <a:rPr lang="de-DE" altLang="de-DE" sz="1800" i="1" dirty="0">
                <a:solidFill>
                  <a:srgbClr val="002060"/>
                </a:solidFill>
              </a:rPr>
              <a:t>, </a:t>
            </a:r>
            <a:r>
              <a:rPr lang="de-DE" altLang="de-DE" sz="1800" i="1" dirty="0" err="1">
                <a:solidFill>
                  <a:srgbClr val="002060"/>
                </a:solidFill>
              </a:rPr>
              <a:t>energy</a:t>
            </a:r>
            <a:r>
              <a:rPr lang="de-DE" altLang="de-DE" sz="1800" i="1" dirty="0">
                <a:solidFill>
                  <a:srgbClr val="002060"/>
                </a:solidFill>
              </a:rPr>
              <a:t>, </a:t>
            </a:r>
            <a:r>
              <a:rPr lang="de-DE" altLang="de-DE" sz="1800" i="1" dirty="0" err="1">
                <a:solidFill>
                  <a:srgbClr val="002060"/>
                </a:solidFill>
              </a:rPr>
              <a:t>constituents</a:t>
            </a:r>
            <a:r>
              <a:rPr lang="de-DE" altLang="de-DE" sz="1800" i="1" dirty="0">
                <a:solidFill>
                  <a:srgbClr val="002060"/>
                </a:solidFill>
              </a:rPr>
              <a:t>..</a:t>
            </a:r>
            <a:r>
              <a:rPr lang="de-DE" altLang="de-DE" sz="1800" dirty="0">
                <a:solidFill>
                  <a:srgbClr val="002060"/>
                </a:solidFill>
              </a:rPr>
              <a:t>.</a:t>
            </a:r>
          </a:p>
          <a:p>
            <a:pPr algn="ctr" eaLnBrk="1" hangingPunct="1">
              <a:spcBef>
                <a:spcPct val="25000"/>
              </a:spcBef>
              <a:buFontTx/>
              <a:buNone/>
            </a:pPr>
            <a:endParaRPr lang="de-DE" altLang="de-DE" sz="1800" i="1" dirty="0">
              <a:solidFill>
                <a:schemeClr val="accent2"/>
              </a:solidFill>
            </a:endParaRPr>
          </a:p>
        </p:txBody>
      </p:sp>
      <p:sp>
        <p:nvSpPr>
          <p:cNvPr id="4106" name="Rectangle 15"/>
          <p:cNvSpPr>
            <a:spLocks noChangeArrowheads="1"/>
          </p:cNvSpPr>
          <p:nvPr/>
        </p:nvSpPr>
        <p:spPr bwMode="auto">
          <a:xfrm>
            <a:off x="1849438" y="5832475"/>
            <a:ext cx="7294562" cy="495300"/>
          </a:xfrm>
          <a:prstGeom prst="rect">
            <a:avLst/>
          </a:prstGeom>
          <a:solidFill>
            <a:srgbClr val="0E22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r>
              <a:rPr lang="de-DE" altLang="de-DE" sz="2000" b="1" dirty="0" err="1">
                <a:solidFill>
                  <a:srgbClr val="FFFFCC"/>
                </a:solidFill>
              </a:rPr>
              <a:t>Investigate</a:t>
            </a:r>
            <a:r>
              <a:rPr lang="de-DE" altLang="de-DE" sz="2000" b="1" dirty="0">
                <a:solidFill>
                  <a:srgbClr val="FFFFCC"/>
                </a:solidFill>
              </a:rPr>
              <a:t> </a:t>
            </a:r>
            <a:r>
              <a:rPr lang="de-DE" altLang="de-DE" sz="2000" b="1" dirty="0" err="1">
                <a:solidFill>
                  <a:srgbClr val="FFFFCC"/>
                </a:solidFill>
              </a:rPr>
              <a:t>systematically</a:t>
            </a:r>
            <a:r>
              <a:rPr lang="de-DE" altLang="de-DE" sz="2000" b="1" dirty="0">
                <a:solidFill>
                  <a:srgbClr val="FFFFCC"/>
                </a:solidFill>
              </a:rPr>
              <a:t> </a:t>
            </a:r>
            <a:r>
              <a:rPr lang="de-DE" altLang="de-DE" sz="2000" b="1" dirty="0" err="1">
                <a:solidFill>
                  <a:srgbClr val="FFFFCC"/>
                </a:solidFill>
              </a:rPr>
              <a:t>many</a:t>
            </a:r>
            <a:r>
              <a:rPr lang="de-DE" altLang="de-DE" sz="2000" b="1" dirty="0">
                <a:solidFill>
                  <a:srgbClr val="FFFFCC"/>
                </a:solidFill>
              </a:rPr>
              <a:t> isotopes </a:t>
            </a:r>
            <a:r>
              <a:rPr lang="de-DE" altLang="de-DE" sz="2000" b="1" dirty="0" err="1">
                <a:solidFill>
                  <a:srgbClr val="FFFFCC"/>
                </a:solidFill>
              </a:rPr>
              <a:t>far</a:t>
            </a:r>
            <a:r>
              <a:rPr lang="de-DE" altLang="de-DE" sz="2000" b="1" dirty="0">
                <a:solidFill>
                  <a:srgbClr val="FFFFCC"/>
                </a:solidFill>
              </a:rPr>
              <a:t> off </a:t>
            </a:r>
            <a:r>
              <a:rPr lang="de-DE" altLang="de-DE" sz="2000" b="1" dirty="0" err="1">
                <a:solidFill>
                  <a:srgbClr val="FFFFCC"/>
                </a:solidFill>
              </a:rPr>
              <a:t>stability</a:t>
            </a:r>
            <a:endParaRPr lang="en-US" altLang="de-DE" sz="2000" b="1" dirty="0">
              <a:solidFill>
                <a:srgbClr val="FFFFCC"/>
              </a:solidFill>
            </a:endParaRPr>
          </a:p>
        </p:txBody>
      </p:sp>
      <p:sp>
        <p:nvSpPr>
          <p:cNvPr id="2" name="Foliennummernplatzhalter 1"/>
          <p:cNvSpPr>
            <a:spLocks noGrp="1"/>
          </p:cNvSpPr>
          <p:nvPr>
            <p:ph type="sldNum" sz="quarter" idx="11"/>
          </p:nvPr>
        </p:nvSpPr>
        <p:spPr/>
        <p:txBody>
          <a:bodyPr/>
          <a:lstStyle/>
          <a:p>
            <a:pPr>
              <a:defRPr/>
            </a:pPr>
            <a:fld id="{8318BF4F-15D2-4EE0-A03D-F50D946F8623}" type="slidenum">
              <a:rPr lang="de-DE" smtClean="0"/>
              <a:pPr>
                <a:defRPr/>
              </a:pPr>
              <a:t>3</a:t>
            </a:fld>
            <a:endParaRPr lang="de-DE" dirty="0"/>
          </a:p>
        </p:txBody>
      </p:sp>
    </p:spTree>
    <p:extLst>
      <p:ext uri="{BB962C8B-B14F-4D97-AF65-F5344CB8AC3E}">
        <p14:creationId xmlns:p14="http://schemas.microsoft.com/office/powerpoint/2010/main" val="395022426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3" y="230981"/>
            <a:ext cx="6408712" cy="490538"/>
          </a:xfrm>
        </p:spPr>
        <p:txBody>
          <a:bodyPr anchor="ctr"/>
          <a:lstStyle/>
          <a:p>
            <a:r>
              <a:rPr lang="de-DE" altLang="x-none" dirty="0">
                <a:solidFill>
                  <a:schemeClr val="accent6"/>
                </a:solidFill>
                <a:ea typeface="MS PGothic" charset="-128"/>
              </a:rPr>
              <a:t>NUSTAR - The Project</a:t>
            </a:r>
            <a:endParaRPr lang="en-GB" dirty="0">
              <a:solidFill>
                <a:schemeClr val="accent6"/>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043570407"/>
              </p:ext>
            </p:extLst>
          </p:nvPr>
        </p:nvGraphicFramePr>
        <p:xfrm>
          <a:off x="277812" y="1489581"/>
          <a:ext cx="8588375" cy="4195314"/>
        </p:xfrm>
        <a:graphic>
          <a:graphicData uri="http://schemas.openxmlformats.org/drawingml/2006/table">
            <a:tbl>
              <a:tblPr/>
              <a:tblGrid>
                <a:gridCol w="814415">
                  <a:extLst>
                    <a:ext uri="{9D8B030D-6E8A-4147-A177-3AD203B41FA5}">
                      <a16:colId xmlns:a16="http://schemas.microsoft.com/office/drawing/2014/main" val="20000"/>
                    </a:ext>
                  </a:extLst>
                </a:gridCol>
                <a:gridCol w="1636430">
                  <a:extLst>
                    <a:ext uri="{9D8B030D-6E8A-4147-A177-3AD203B41FA5}">
                      <a16:colId xmlns:a16="http://schemas.microsoft.com/office/drawing/2014/main" val="20001"/>
                    </a:ext>
                  </a:extLst>
                </a:gridCol>
                <a:gridCol w="6137530">
                  <a:extLst>
                    <a:ext uri="{9D8B030D-6E8A-4147-A177-3AD203B41FA5}">
                      <a16:colId xmlns:a16="http://schemas.microsoft.com/office/drawing/2014/main" val="20002"/>
                    </a:ext>
                  </a:extLst>
                </a:gridCol>
              </a:tblGrid>
              <a:tr h="390525">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PSP code</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dirty="0">
                          <a:ln>
                            <a:noFill/>
                          </a:ln>
                          <a:solidFill>
                            <a:srgbClr val="333399"/>
                          </a:solidFill>
                          <a:effectLst/>
                          <a:latin typeface="Arial" charset="0"/>
                          <a:ea typeface="ＭＳ Ｐゴシック" charset="-128"/>
                        </a:rPr>
                        <a:t>Super-FRS</a:t>
                      </a:r>
                      <a:endParaRPr kumimoji="0" lang="en-GB" altLang="x-none" sz="1600" b="0" i="0" u="none" strike="noStrike" cap="none" normalizeH="0" baseline="0" dirty="0">
                        <a:ln>
                          <a:noFill/>
                        </a:ln>
                        <a:solidFill>
                          <a:srgbClr val="000000"/>
                        </a:solidFill>
                        <a:effectLst/>
                        <a:latin typeface="Arial" charset="0"/>
                        <a:ea typeface="ＭＳ Ｐゴシック" charset="-128"/>
                      </a:endParaRP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RIB production, separation, and identification</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0"/>
                  </a:ext>
                </a:extLst>
              </a:tr>
              <a:tr h="579438">
                <a:tc>
                  <a:txBody>
                    <a:bodyPr/>
                    <a:lstStyle>
                      <a:lvl1pPr defTabSz="449263"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defTabSz="449263"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defTabSz="449263" eaLnBrk="0" hangingPunct="0">
                        <a:spcBef>
                          <a:spcPct val="20000"/>
                        </a:spcBef>
                        <a:defRPr sz="1600">
                          <a:solidFill>
                            <a:schemeClr val="tx1"/>
                          </a:solidFill>
                          <a:latin typeface="Arial" charset="0"/>
                          <a:ea typeface="MS PGothic" charset="-128"/>
                        </a:defRPr>
                      </a:lvl3pPr>
                      <a:lvl4pPr marL="1600200" indent="-228600" defTabSz="449263" eaLnBrk="0" hangingPunct="0">
                        <a:spcBef>
                          <a:spcPct val="20000"/>
                        </a:spcBef>
                        <a:defRPr sz="1400" i="1">
                          <a:solidFill>
                            <a:srgbClr val="990000"/>
                          </a:solidFill>
                          <a:latin typeface="Arial" charset="0"/>
                          <a:ea typeface="MS PGothic" charset="-128"/>
                        </a:defRPr>
                      </a:lvl4pPr>
                      <a:lvl5pPr marL="2057400" indent="-228600" defTabSz="449263" eaLnBrk="0" hangingPunct="0">
                        <a:spcBef>
                          <a:spcPct val="20000"/>
                        </a:spcBef>
                        <a:defRPr sz="1400">
                          <a:solidFill>
                            <a:srgbClr val="0066CC"/>
                          </a:solidFill>
                          <a:latin typeface="Arial" charset="0"/>
                          <a:ea typeface="MS PGothic" charset="-128"/>
                        </a:defRPr>
                      </a:lvl5pPr>
                      <a:lvl6pPr marL="2514600" indent="-228600" defTabSz="449263" eaLnBrk="0" fontAlgn="base" hangingPunct="0">
                        <a:spcBef>
                          <a:spcPct val="20000"/>
                        </a:spcBef>
                        <a:spcAft>
                          <a:spcPct val="0"/>
                        </a:spcAft>
                        <a:defRPr sz="1400">
                          <a:solidFill>
                            <a:srgbClr val="0066CC"/>
                          </a:solidFill>
                          <a:latin typeface="Arial" charset="0"/>
                          <a:ea typeface="MS PGothic" charset="-128"/>
                        </a:defRPr>
                      </a:lvl6pPr>
                      <a:lvl7pPr marL="2971800" indent="-228600" defTabSz="449263" eaLnBrk="0" fontAlgn="base" hangingPunct="0">
                        <a:spcBef>
                          <a:spcPct val="20000"/>
                        </a:spcBef>
                        <a:spcAft>
                          <a:spcPct val="0"/>
                        </a:spcAft>
                        <a:defRPr sz="1400">
                          <a:solidFill>
                            <a:srgbClr val="0066CC"/>
                          </a:solidFill>
                          <a:latin typeface="Arial" charset="0"/>
                          <a:ea typeface="MS PGothic" charset="-128"/>
                        </a:defRPr>
                      </a:lvl7pPr>
                      <a:lvl8pPr marL="3429000" indent="-228600" defTabSz="449263" eaLnBrk="0" fontAlgn="base" hangingPunct="0">
                        <a:spcBef>
                          <a:spcPct val="20000"/>
                        </a:spcBef>
                        <a:spcAft>
                          <a:spcPct val="0"/>
                        </a:spcAft>
                        <a:defRPr sz="1400">
                          <a:solidFill>
                            <a:srgbClr val="0066CC"/>
                          </a:solidFill>
                          <a:latin typeface="Arial" charset="0"/>
                          <a:ea typeface="MS PGothic" charset="-128"/>
                        </a:defRPr>
                      </a:lvl8pPr>
                      <a:lvl9pPr marL="3886200" indent="-228600" defTabSz="449263"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449263" rtl="0" eaLnBrk="1" fontAlgn="base" latinLnBrk="0" hangingPunct="1">
                        <a:lnSpc>
                          <a:spcPct val="100000"/>
                        </a:lnSpc>
                        <a:spcBef>
                          <a:spcPts val="525"/>
                        </a:spcBef>
                        <a:spcAft>
                          <a:spcPts val="1125"/>
                        </a:spcAft>
                        <a:buClrTx/>
                        <a:buSzPct val="100000"/>
                        <a:buFontTx/>
                        <a:buNone/>
                        <a:tabLst/>
                      </a:pPr>
                      <a:r>
                        <a:rPr kumimoji="0" lang="de-DE" altLang="x-none" sz="1600" b="0" i="0" u="none" strike="noStrike" cap="none" normalizeH="0" baseline="0">
                          <a:ln>
                            <a:noFill/>
                          </a:ln>
                          <a:solidFill>
                            <a:srgbClr val="000000"/>
                          </a:solidFill>
                          <a:effectLst/>
                          <a:latin typeface="Arial" charset="0"/>
                          <a:ea typeface="ＭＳ Ｐゴシック" charset="-128"/>
                        </a:rPr>
                        <a:t>1.2.2</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49263"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defTabSz="449263"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defTabSz="449263" eaLnBrk="0" hangingPunct="0">
                        <a:spcBef>
                          <a:spcPct val="20000"/>
                        </a:spcBef>
                        <a:defRPr sz="1600">
                          <a:solidFill>
                            <a:schemeClr val="tx1"/>
                          </a:solidFill>
                          <a:latin typeface="Arial" charset="0"/>
                          <a:ea typeface="MS PGothic" charset="-128"/>
                        </a:defRPr>
                      </a:lvl3pPr>
                      <a:lvl4pPr marL="1600200" indent="-228600" defTabSz="449263" eaLnBrk="0" hangingPunct="0">
                        <a:spcBef>
                          <a:spcPct val="20000"/>
                        </a:spcBef>
                        <a:defRPr sz="1400" i="1">
                          <a:solidFill>
                            <a:srgbClr val="990000"/>
                          </a:solidFill>
                          <a:latin typeface="Arial" charset="0"/>
                          <a:ea typeface="MS PGothic" charset="-128"/>
                        </a:defRPr>
                      </a:lvl4pPr>
                      <a:lvl5pPr marL="2057400" indent="-228600" defTabSz="449263" eaLnBrk="0" hangingPunct="0">
                        <a:spcBef>
                          <a:spcPct val="20000"/>
                        </a:spcBef>
                        <a:defRPr sz="1400">
                          <a:solidFill>
                            <a:srgbClr val="0066CC"/>
                          </a:solidFill>
                          <a:latin typeface="Arial" charset="0"/>
                          <a:ea typeface="MS PGothic" charset="-128"/>
                        </a:defRPr>
                      </a:lvl5pPr>
                      <a:lvl6pPr marL="2514600" indent="-228600" defTabSz="449263" eaLnBrk="0" fontAlgn="base" hangingPunct="0">
                        <a:spcBef>
                          <a:spcPct val="20000"/>
                        </a:spcBef>
                        <a:spcAft>
                          <a:spcPct val="0"/>
                        </a:spcAft>
                        <a:defRPr sz="1400">
                          <a:solidFill>
                            <a:srgbClr val="0066CC"/>
                          </a:solidFill>
                          <a:latin typeface="Arial" charset="0"/>
                          <a:ea typeface="MS PGothic" charset="-128"/>
                        </a:defRPr>
                      </a:lvl6pPr>
                      <a:lvl7pPr marL="2971800" indent="-228600" defTabSz="449263" eaLnBrk="0" fontAlgn="base" hangingPunct="0">
                        <a:spcBef>
                          <a:spcPct val="20000"/>
                        </a:spcBef>
                        <a:spcAft>
                          <a:spcPct val="0"/>
                        </a:spcAft>
                        <a:defRPr sz="1400">
                          <a:solidFill>
                            <a:srgbClr val="0066CC"/>
                          </a:solidFill>
                          <a:latin typeface="Arial" charset="0"/>
                          <a:ea typeface="MS PGothic" charset="-128"/>
                        </a:defRPr>
                      </a:lvl7pPr>
                      <a:lvl8pPr marL="3429000" indent="-228600" defTabSz="449263" eaLnBrk="0" fontAlgn="base" hangingPunct="0">
                        <a:spcBef>
                          <a:spcPct val="20000"/>
                        </a:spcBef>
                        <a:spcAft>
                          <a:spcPct val="0"/>
                        </a:spcAft>
                        <a:defRPr sz="1400">
                          <a:solidFill>
                            <a:srgbClr val="0066CC"/>
                          </a:solidFill>
                          <a:latin typeface="Arial" charset="0"/>
                          <a:ea typeface="MS PGothic" charset="-128"/>
                        </a:defRPr>
                      </a:lvl8pPr>
                      <a:lvl9pPr marL="3886200" indent="-228600" defTabSz="449263"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449263" rtl="0" eaLnBrk="1" fontAlgn="base" latinLnBrk="0" hangingPunct="1">
                        <a:lnSpc>
                          <a:spcPct val="100000"/>
                        </a:lnSpc>
                        <a:spcBef>
                          <a:spcPts val="525"/>
                        </a:spcBef>
                        <a:spcAft>
                          <a:spcPts val="1125"/>
                        </a:spcAft>
                        <a:buClrTx/>
                        <a:buSzPct val="100000"/>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HISPEC/</a:t>
                      </a:r>
                      <a:br>
                        <a:rPr kumimoji="0" lang="de-DE" altLang="x-none" sz="1600" b="1" i="0" u="none" strike="noStrike" cap="none" normalizeH="0" baseline="0">
                          <a:ln>
                            <a:noFill/>
                          </a:ln>
                          <a:solidFill>
                            <a:srgbClr val="333399"/>
                          </a:solidFill>
                          <a:effectLst/>
                          <a:latin typeface="Arial" charset="0"/>
                          <a:ea typeface="ＭＳ Ｐゴシック" charset="-128"/>
                        </a:rPr>
                      </a:br>
                      <a:r>
                        <a:rPr kumimoji="0" lang="de-DE" altLang="x-none" sz="1600" b="1" i="0" u="none" strike="noStrike" cap="none" normalizeH="0" baseline="0">
                          <a:ln>
                            <a:noFill/>
                          </a:ln>
                          <a:solidFill>
                            <a:srgbClr val="333399"/>
                          </a:solidFill>
                          <a:effectLst/>
                          <a:latin typeface="Arial" charset="0"/>
                          <a:ea typeface="ＭＳ Ｐゴシック" charset="-128"/>
                        </a:rPr>
                        <a:t>DESPEC </a:t>
                      </a:r>
                      <a:endParaRPr kumimoji="0" lang="de-DE" altLang="x-none" sz="1600" b="0" i="0" u="none" strike="noStrike" cap="none" normalizeH="0" baseline="0">
                        <a:ln>
                          <a:noFill/>
                        </a:ln>
                        <a:solidFill>
                          <a:srgbClr val="000000"/>
                        </a:solidFill>
                        <a:effectLst/>
                        <a:latin typeface="Arial" charset="0"/>
                        <a:ea typeface="ＭＳ Ｐゴシック" charset="-128"/>
                      </a:endParaRP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In-beam </a:t>
                      </a:r>
                      <a:r>
                        <a:rPr kumimoji="0" lang="en-GB" altLang="x-none" sz="1600" b="0" i="0" u="none" strike="noStrike" cap="none" normalizeH="0" baseline="0" dirty="0">
                          <a:ln>
                            <a:noFill/>
                          </a:ln>
                          <a:solidFill>
                            <a:srgbClr val="000000"/>
                          </a:solidFill>
                          <a:effectLst/>
                          <a:latin typeface="Symbol" charset="2"/>
                          <a:ea typeface="ＭＳ Ｐゴシック" charset="-128"/>
                        </a:rPr>
                        <a:t></a:t>
                      </a:r>
                      <a:r>
                        <a:rPr kumimoji="0" lang="en-GB" altLang="x-none" sz="1600" b="0" i="0" u="none" strike="noStrike" cap="none" normalizeH="0" baseline="0" dirty="0">
                          <a:ln>
                            <a:noFill/>
                          </a:ln>
                          <a:solidFill>
                            <a:srgbClr val="000000"/>
                          </a:solidFill>
                          <a:effectLst/>
                          <a:latin typeface="Arial" charset="0"/>
                          <a:ea typeface="ＭＳ Ｐゴシック" charset="-128"/>
                        </a:rPr>
                        <a:t>-spectroscopy at low and intermediate energy, </a:t>
                      </a:r>
                      <a:r>
                        <a:rPr kumimoji="0" lang="en-GB" altLang="x-none" sz="1600" b="0" i="0" u="none" strike="noStrike" cap="none" normalizeH="0" baseline="0" dirty="0">
                          <a:ln>
                            <a:noFill/>
                          </a:ln>
                          <a:solidFill>
                            <a:schemeClr val="tx2"/>
                          </a:solidFill>
                          <a:effectLst/>
                          <a:latin typeface="Arial" charset="0"/>
                          <a:ea typeface="ＭＳ Ｐゴシック" charset="-128"/>
                        </a:rPr>
                        <a:t>n-decay,</a:t>
                      </a:r>
                      <a:r>
                        <a:rPr kumimoji="0" lang="en-GB" altLang="x-none" sz="1600" b="0" i="0" u="none" strike="noStrike" cap="none" normalizeH="0" baseline="0" dirty="0">
                          <a:ln>
                            <a:noFill/>
                          </a:ln>
                          <a:solidFill>
                            <a:srgbClr val="000000"/>
                          </a:solidFill>
                          <a:effectLst/>
                          <a:latin typeface="Arial" charset="0"/>
                          <a:ea typeface="ＭＳ Ｐゴシック" charset="-128"/>
                        </a:rPr>
                        <a:t> high-resolution </a:t>
                      </a:r>
                      <a:r>
                        <a:rPr kumimoji="0" lang="en-GB" altLang="x-none" sz="1600" b="0" i="0" u="none" strike="noStrike" cap="none" normalizeH="0" baseline="0" dirty="0">
                          <a:ln>
                            <a:noFill/>
                          </a:ln>
                          <a:solidFill>
                            <a:schemeClr val="tx2"/>
                          </a:solidFill>
                          <a:effectLst/>
                          <a:latin typeface="Symbol" charset="2"/>
                          <a:ea typeface="ＭＳ Ｐゴシック" charset="-128"/>
                        </a:rPr>
                        <a:t></a:t>
                      </a:r>
                      <a:r>
                        <a:rPr kumimoji="0" lang="en-GB" altLang="x-none" sz="1600" b="0" i="0" u="none" strike="noStrike" cap="none" normalizeH="0" baseline="0" dirty="0">
                          <a:ln>
                            <a:noFill/>
                          </a:ln>
                          <a:solidFill>
                            <a:schemeClr val="tx2"/>
                          </a:solidFill>
                          <a:effectLst/>
                          <a:latin typeface="Arial" charset="0"/>
                          <a:ea typeface="ＭＳ Ｐゴシック" charset="-128"/>
                        </a:rPr>
                        <a:t>-, </a:t>
                      </a:r>
                      <a:r>
                        <a:rPr kumimoji="0" lang="en-GB" altLang="x-none" sz="1600" b="0" i="0" u="none" strike="noStrike" cap="none" normalizeH="0" baseline="0" dirty="0">
                          <a:ln>
                            <a:noFill/>
                          </a:ln>
                          <a:solidFill>
                            <a:schemeClr val="tx2"/>
                          </a:solidFill>
                          <a:effectLst/>
                          <a:latin typeface="Symbol" charset="2"/>
                          <a:ea typeface="ＭＳ Ｐゴシック" charset="-128"/>
                        </a:rPr>
                        <a:t></a:t>
                      </a:r>
                      <a:r>
                        <a:rPr kumimoji="0" lang="en-GB" altLang="x-none" sz="1600" b="0" i="0" u="none" strike="noStrike" cap="none" normalizeH="0" baseline="0" dirty="0">
                          <a:ln>
                            <a:noFill/>
                          </a:ln>
                          <a:solidFill>
                            <a:schemeClr val="tx2"/>
                          </a:solidFill>
                          <a:effectLst/>
                          <a:latin typeface="Arial" charset="0"/>
                          <a:ea typeface="ＭＳ Ｐゴシック" charset="-128"/>
                        </a:rPr>
                        <a:t>-, </a:t>
                      </a:r>
                      <a:r>
                        <a:rPr kumimoji="0" lang="en-GB" altLang="x-none" sz="1600" b="0" i="0" u="none" strike="noStrike" cap="none" normalizeH="0" baseline="0" dirty="0">
                          <a:ln>
                            <a:noFill/>
                          </a:ln>
                          <a:solidFill>
                            <a:schemeClr val="tx2"/>
                          </a:solidFill>
                          <a:effectLst/>
                          <a:latin typeface="Symbol" charset="2"/>
                          <a:ea typeface="ＭＳ Ｐゴシック" charset="-128"/>
                        </a:rPr>
                        <a:t></a:t>
                      </a:r>
                      <a:r>
                        <a:rPr kumimoji="0" lang="en-GB" altLang="x-none" sz="1600" b="0" i="0" u="none" strike="noStrike" cap="none" normalizeH="0" baseline="0" dirty="0">
                          <a:ln>
                            <a:noFill/>
                          </a:ln>
                          <a:solidFill>
                            <a:schemeClr val="tx2"/>
                          </a:solidFill>
                          <a:effectLst/>
                          <a:latin typeface="Arial" charset="0"/>
                          <a:ea typeface="ＭＳ Ｐゴシック" charset="-128"/>
                        </a:rPr>
                        <a:t>-, p-, spectroscopy</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1"/>
                  </a:ext>
                </a:extLst>
              </a:tr>
              <a:tr h="334963">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1.2.3</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MATS </a:t>
                      </a:r>
                      <a:endParaRPr kumimoji="0" lang="en-GB" altLang="x-none" sz="1600" b="0" i="0" u="none" strike="noStrike" cap="none" normalizeH="0" baseline="0">
                        <a:ln>
                          <a:noFill/>
                        </a:ln>
                        <a:solidFill>
                          <a:srgbClr val="000000"/>
                        </a:solidFill>
                        <a:effectLst/>
                        <a:latin typeface="Arial" charset="0"/>
                        <a:ea typeface="ＭＳ Ｐゴシック" charset="-128"/>
                      </a:endParaRP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In-trap mass measurements and decay studies</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2"/>
                  </a:ext>
                </a:extLst>
              </a:tr>
              <a:tr h="334963">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1.2.4</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a:ln>
                            <a:noFill/>
                          </a:ln>
                          <a:solidFill>
                            <a:srgbClr val="333399"/>
                          </a:solidFill>
                          <a:effectLst/>
                          <a:latin typeface="Arial" charset="0"/>
                          <a:ea typeface="ＭＳ Ｐゴシック" charset="-128"/>
                        </a:rPr>
                        <a:t>LaSpec </a:t>
                      </a:r>
                      <a:endParaRPr kumimoji="0" lang="en-GB" altLang="x-none" sz="1600" b="0" i="0" u="none" strike="noStrike" cap="none" normalizeH="0" baseline="0">
                        <a:ln>
                          <a:noFill/>
                        </a:ln>
                        <a:solidFill>
                          <a:srgbClr val="000000"/>
                        </a:solidFill>
                        <a:effectLst/>
                        <a:latin typeface="Arial" charset="0"/>
                        <a:ea typeface="ＭＳ Ｐゴシック" charset="-128"/>
                      </a:endParaRP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Laser spectroscopy</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3"/>
                  </a:ext>
                </a:extLst>
              </a:tr>
              <a:tr h="334963">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1.2.5</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dirty="0">
                          <a:ln>
                            <a:noFill/>
                          </a:ln>
                          <a:solidFill>
                            <a:srgbClr val="333399"/>
                          </a:solidFill>
                          <a:effectLst/>
                          <a:latin typeface="Arial" charset="0"/>
                          <a:ea typeface="ＭＳ Ｐゴシック" charset="-128"/>
                        </a:rPr>
                        <a:t>R</a:t>
                      </a:r>
                      <a:r>
                        <a:rPr kumimoji="0" lang="de-DE" altLang="x-none" sz="1600" b="1" i="0" u="none" strike="noStrike" cap="none" normalizeH="0" baseline="30000" dirty="0">
                          <a:ln>
                            <a:noFill/>
                          </a:ln>
                          <a:solidFill>
                            <a:srgbClr val="333399"/>
                          </a:solidFill>
                          <a:effectLst/>
                          <a:latin typeface="Arial" charset="0"/>
                          <a:ea typeface="ＭＳ Ｐゴシック" charset="-128"/>
                        </a:rPr>
                        <a:t>3</a:t>
                      </a:r>
                      <a:r>
                        <a:rPr kumimoji="0" lang="de-DE" altLang="x-none" sz="1600" b="1" i="0" u="none" strike="noStrike" cap="none" normalizeH="0" baseline="0" dirty="0">
                          <a:ln>
                            <a:noFill/>
                          </a:ln>
                          <a:solidFill>
                            <a:srgbClr val="333399"/>
                          </a:solidFill>
                          <a:effectLst/>
                          <a:latin typeface="Arial" charset="0"/>
                          <a:ea typeface="ＭＳ Ｐゴシック" charset="-128"/>
                        </a:rPr>
                        <a:t>B</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Kinematical complete reactions with relativistic radioactive beams</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4"/>
                  </a:ext>
                </a:extLst>
              </a:tr>
              <a:tr h="579438">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1.2.6</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x-none" sz="1600" b="1" i="0" u="none" strike="noStrike" cap="none" normalizeH="0" baseline="0" dirty="0" smtClean="0">
                          <a:ln>
                            <a:noFill/>
                          </a:ln>
                          <a:solidFill>
                            <a:srgbClr val="333399"/>
                          </a:solidFill>
                          <a:effectLst/>
                          <a:latin typeface="Arial" charset="0"/>
                          <a:ea typeface="ＭＳ Ｐゴシック" charset="-128"/>
                        </a:rPr>
                        <a:t>ILIMA</a:t>
                      </a:r>
                      <a:r>
                        <a:rPr kumimoji="0" lang="de-DE" altLang="x-none" sz="1600" b="1" i="0" u="none" strike="noStrike" cap="none" normalizeH="0" baseline="0" dirty="0" smtClean="0">
                          <a:ln>
                            <a:noFill/>
                          </a:ln>
                          <a:solidFill>
                            <a:schemeClr val="accent2"/>
                          </a:solidFill>
                          <a:effectLst/>
                          <a:latin typeface="Arial" charset="0"/>
                          <a:ea typeface="ＭＳ Ｐゴシック" charset="-128"/>
                        </a:rPr>
                        <a:t>(</a:t>
                      </a:r>
                      <a:r>
                        <a:rPr kumimoji="0" lang="de-DE" altLang="x-none" sz="1600" b="1" i="0" u="none" strike="noStrike" cap="none" normalizeH="0" baseline="30000" dirty="0" smtClean="0">
                          <a:ln>
                            <a:noFill/>
                          </a:ln>
                          <a:solidFill>
                            <a:schemeClr val="accent2"/>
                          </a:solidFill>
                          <a:effectLst/>
                          <a:latin typeface="Arial" charset="0"/>
                          <a:ea typeface="ＭＳ Ｐゴシック" charset="-128"/>
                        </a:rPr>
                        <a:t>*</a:t>
                      </a:r>
                      <a:r>
                        <a:rPr kumimoji="0" lang="de-DE" altLang="x-none" sz="1600" b="1" i="0" u="none" strike="noStrike" cap="none" normalizeH="0" baseline="0" dirty="0" smtClean="0">
                          <a:ln>
                            <a:noFill/>
                          </a:ln>
                          <a:solidFill>
                            <a:schemeClr val="accent2"/>
                          </a:solidFill>
                          <a:effectLst/>
                          <a:latin typeface="Arial" charset="0"/>
                          <a:ea typeface="ＭＳ Ｐゴシック" charset="-128"/>
                        </a:rPr>
                        <a:t>)</a:t>
                      </a:r>
                      <a:r>
                        <a:rPr kumimoji="0" lang="de-DE" altLang="x-none" sz="1600" b="1" i="0" u="none" strike="noStrike" cap="none" normalizeH="0" baseline="0" dirty="0" smtClean="0">
                          <a:ln>
                            <a:noFill/>
                          </a:ln>
                          <a:solidFill>
                            <a:srgbClr val="333399"/>
                          </a:solidFill>
                          <a:effectLst/>
                          <a:latin typeface="Arial" charset="0"/>
                          <a:ea typeface="ＭＳ Ｐゴシック" charset="-128"/>
                        </a:rPr>
                        <a:t> </a:t>
                      </a:r>
                      <a:endParaRPr kumimoji="0" lang="en-GB" altLang="x-none" sz="1600" b="0" i="0" u="none" strike="noStrike" cap="none" normalizeH="0" baseline="0" dirty="0">
                        <a:ln>
                          <a:noFill/>
                        </a:ln>
                        <a:solidFill>
                          <a:srgbClr val="000000"/>
                        </a:solidFill>
                        <a:effectLst/>
                        <a:latin typeface="Arial" charset="0"/>
                        <a:ea typeface="ＭＳ Ｐゴシック" charset="-128"/>
                      </a:endParaRP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Large-scale scans of mass and lifetimes of nuclei in ground and isomeric states</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5"/>
                  </a:ext>
                </a:extLst>
              </a:tr>
              <a:tr h="334963">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a:ln>
                            <a:noFill/>
                          </a:ln>
                          <a:solidFill>
                            <a:srgbClr val="000000"/>
                          </a:solidFill>
                          <a:effectLst/>
                          <a:latin typeface="Arial" charset="0"/>
                          <a:ea typeface="ＭＳ Ｐゴシック" charset="-128"/>
                        </a:rPr>
                        <a:t>1.2.10</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dirty="0" smtClean="0">
                          <a:ln>
                            <a:noFill/>
                          </a:ln>
                          <a:solidFill>
                            <a:schemeClr val="accent2"/>
                          </a:solidFill>
                          <a:effectLst/>
                          <a:latin typeface="Arial" charset="0"/>
                          <a:ea typeface="ＭＳ Ｐゴシック" charset="-128"/>
                        </a:rPr>
                        <a:t>Super-FRS EC</a:t>
                      </a:r>
                      <a:endParaRPr kumimoji="0" lang="de-DE" altLang="x-none" sz="1600" b="1" i="0" u="none" strike="noStrike" cap="none" normalizeH="0" baseline="0" dirty="0">
                        <a:ln>
                          <a:noFill/>
                        </a:ln>
                        <a:solidFill>
                          <a:schemeClr val="accent2"/>
                        </a:solidFill>
                        <a:effectLst/>
                        <a:latin typeface="Arial" charset="0"/>
                        <a:ea typeface="ＭＳ Ｐゴシック" charset="-128"/>
                      </a:endParaRP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chemeClr val="tx1"/>
                          </a:solidFill>
                          <a:effectLst/>
                          <a:latin typeface="Arial" charset="0"/>
                          <a:ea typeface="ＭＳ Ｐゴシック" charset="-128"/>
                        </a:rPr>
                        <a:t>High-resolution spectrometer experiments</a:t>
                      </a:r>
                      <a:endParaRPr kumimoji="0" lang="en-GB" altLang="x-none" sz="1600" b="1" i="0" u="none" strike="noStrike" cap="none" normalizeH="0" baseline="0" dirty="0">
                        <a:ln>
                          <a:noFill/>
                        </a:ln>
                        <a:solidFill>
                          <a:schemeClr val="tx1"/>
                        </a:solidFill>
                        <a:effectLst/>
                        <a:latin typeface="Arial" charset="0"/>
                        <a:ea typeface="ＭＳ Ｐゴシック" charset="-128"/>
                      </a:endParaRP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6"/>
                  </a:ext>
                </a:extLst>
              </a:tr>
              <a:tr h="334963">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1.2.11</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dirty="0" smtClean="0">
                          <a:ln>
                            <a:noFill/>
                          </a:ln>
                          <a:solidFill>
                            <a:schemeClr val="accent2"/>
                          </a:solidFill>
                          <a:effectLst/>
                          <a:latin typeface="Arial" charset="0"/>
                          <a:ea typeface="ＭＳ Ｐゴシック" charset="-128"/>
                        </a:rPr>
                        <a:t>SHE(</a:t>
                      </a:r>
                      <a:r>
                        <a:rPr kumimoji="0" lang="de-DE" altLang="x-none" sz="1600" b="1" i="0" u="none" strike="noStrike" cap="none" normalizeH="0" baseline="30000" dirty="0" smtClean="0">
                          <a:ln>
                            <a:noFill/>
                          </a:ln>
                          <a:solidFill>
                            <a:schemeClr val="accent2"/>
                          </a:solidFill>
                          <a:effectLst/>
                          <a:latin typeface="Arial" charset="0"/>
                          <a:ea typeface="ＭＳ Ｐゴシック" charset="-128"/>
                        </a:rPr>
                        <a:t>**</a:t>
                      </a:r>
                      <a:r>
                        <a:rPr kumimoji="0" lang="de-DE" altLang="x-none" sz="1600" b="1" i="0" u="none" strike="noStrike" cap="none" normalizeH="0" baseline="0" dirty="0" smtClean="0">
                          <a:ln>
                            <a:noFill/>
                          </a:ln>
                          <a:solidFill>
                            <a:schemeClr val="accent2"/>
                          </a:solidFill>
                          <a:effectLst/>
                          <a:latin typeface="Arial" charset="0"/>
                          <a:ea typeface="ＭＳ Ｐゴシック" charset="-128"/>
                        </a:rPr>
                        <a:t>)</a:t>
                      </a:r>
                      <a:endParaRPr kumimoji="0" lang="en-GB" altLang="x-none" sz="1600" b="0" i="0" u="none" strike="noStrike" cap="none" normalizeH="0" baseline="0" dirty="0">
                        <a:ln>
                          <a:noFill/>
                        </a:ln>
                        <a:solidFill>
                          <a:schemeClr val="accent2"/>
                        </a:solidFill>
                        <a:effectLst/>
                        <a:latin typeface="Arial" charset="0"/>
                        <a:ea typeface="ＭＳ Ｐゴシック" charset="-128"/>
                      </a:endParaRP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chemeClr val="tx1"/>
                          </a:solidFill>
                          <a:effectLst/>
                          <a:latin typeface="Arial" charset="0"/>
                          <a:ea typeface="ＭＳ Ｐゴシック" charset="-128"/>
                        </a:rPr>
                        <a:t>Synthesis and study of super-heavy elements</a:t>
                      </a:r>
                    </a:p>
                  </a:txBody>
                  <a:tcPr marL="85134" marR="85134"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7"/>
                  </a:ext>
                </a:extLst>
              </a:tr>
              <a:tr h="390525">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1.2.8</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dirty="0" err="1">
                          <a:ln>
                            <a:noFill/>
                          </a:ln>
                          <a:solidFill>
                            <a:srgbClr val="7030A0"/>
                          </a:solidFill>
                          <a:effectLst/>
                          <a:latin typeface="Arial" charset="0"/>
                          <a:ea typeface="ＭＳ Ｐゴシック" charset="-128"/>
                        </a:rPr>
                        <a:t>ELISe</a:t>
                      </a:r>
                      <a:r>
                        <a:rPr kumimoji="0" lang="de-DE" altLang="x-none" sz="1600" b="1" i="0" u="none" strike="noStrike" cap="none" normalizeH="0" baseline="0" dirty="0" smtClean="0">
                          <a:ln>
                            <a:noFill/>
                          </a:ln>
                          <a:solidFill>
                            <a:srgbClr val="7030A0"/>
                          </a:solidFill>
                          <a:effectLst/>
                          <a:latin typeface="Arial" charset="0"/>
                          <a:ea typeface="ＭＳ Ｐゴシック" charset="-128"/>
                        </a:rPr>
                        <a:t>(</a:t>
                      </a:r>
                      <a:r>
                        <a:rPr kumimoji="0" lang="de-DE" altLang="x-none" sz="1600" b="1" i="0" u="none" strike="noStrike" cap="none" normalizeH="0" baseline="30000" dirty="0" smtClean="0">
                          <a:ln>
                            <a:noFill/>
                          </a:ln>
                          <a:solidFill>
                            <a:srgbClr val="7030A0"/>
                          </a:solidFill>
                          <a:effectLst/>
                          <a:latin typeface="Arial" charset="0"/>
                          <a:ea typeface="ＭＳ Ｐゴシック" charset="-128"/>
                        </a:rPr>
                        <a:t>#</a:t>
                      </a:r>
                      <a:r>
                        <a:rPr kumimoji="0" lang="de-DE" altLang="x-none" sz="1600" b="1" i="0" u="none" strike="noStrike" cap="none" normalizeH="0" baseline="0" dirty="0" smtClean="0">
                          <a:ln>
                            <a:noFill/>
                          </a:ln>
                          <a:solidFill>
                            <a:srgbClr val="7030A0"/>
                          </a:solidFill>
                          <a:effectLst/>
                          <a:latin typeface="Arial" charset="0"/>
                          <a:ea typeface="ＭＳ Ｐゴシック" charset="-128"/>
                        </a:rPr>
                        <a:t>) </a:t>
                      </a:r>
                      <a:endParaRPr kumimoji="0" lang="en-GB" altLang="x-none" sz="1600" b="0" i="0" u="none" strike="noStrike" cap="none" normalizeH="0" baseline="0" dirty="0">
                        <a:ln>
                          <a:noFill/>
                        </a:ln>
                        <a:solidFill>
                          <a:srgbClr val="7030A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Elastic, inelastic, and quasi-free e</a:t>
                      </a:r>
                      <a:r>
                        <a:rPr kumimoji="0" lang="en-GB" altLang="x-none" sz="1600" b="0" i="0" u="none" strike="noStrike" cap="none" normalizeH="0" baseline="30000" dirty="0">
                          <a:ln>
                            <a:noFill/>
                          </a:ln>
                          <a:solidFill>
                            <a:srgbClr val="000000"/>
                          </a:solidFill>
                          <a:effectLst/>
                          <a:latin typeface="Arial" charset="0"/>
                          <a:ea typeface="ＭＳ Ｐゴシック" charset="-128"/>
                        </a:rPr>
                        <a:t>-</a:t>
                      </a:r>
                      <a:r>
                        <a:rPr kumimoji="0" lang="en-GB" altLang="x-none" sz="1600" b="0" i="0" u="none" strike="noStrike" cap="none" normalizeH="0" baseline="0" dirty="0">
                          <a:ln>
                            <a:noFill/>
                          </a:ln>
                          <a:solidFill>
                            <a:srgbClr val="000000"/>
                          </a:solidFill>
                          <a:effectLst/>
                          <a:latin typeface="Arial" charset="0"/>
                          <a:ea typeface="ＭＳ Ｐゴシック" charset="-128"/>
                        </a:rPr>
                        <a:t>-A scattering</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extLst>
                  <a:ext uri="{0D108BD9-81ED-4DB2-BD59-A6C34878D82A}">
                    <a16:rowId xmlns:a16="http://schemas.microsoft.com/office/drawing/2014/main" val="10008"/>
                  </a:ext>
                </a:extLst>
              </a:tr>
              <a:tr h="390525">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1.2.9</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x-none" sz="1600" b="1" i="0" u="none" strike="noStrike" cap="none" normalizeH="0" baseline="0" dirty="0">
                          <a:ln>
                            <a:noFill/>
                          </a:ln>
                          <a:solidFill>
                            <a:srgbClr val="7030A0"/>
                          </a:solidFill>
                          <a:effectLst/>
                          <a:latin typeface="Arial" charset="0"/>
                          <a:ea typeface="ＭＳ Ｐゴシック" charset="-128"/>
                        </a:rPr>
                        <a:t>EXL</a:t>
                      </a:r>
                      <a:r>
                        <a:rPr kumimoji="0" lang="de-DE" altLang="x-none" sz="1600" b="1" i="0" u="none" strike="noStrike" cap="none" normalizeH="0" baseline="0" dirty="0" smtClean="0">
                          <a:ln>
                            <a:noFill/>
                          </a:ln>
                          <a:solidFill>
                            <a:srgbClr val="7030A0"/>
                          </a:solidFill>
                          <a:effectLst/>
                          <a:latin typeface="Arial" charset="0"/>
                          <a:ea typeface="ＭＳ Ｐゴシック" charset="-128"/>
                        </a:rPr>
                        <a:t>(</a:t>
                      </a:r>
                      <a:r>
                        <a:rPr kumimoji="0" lang="de-DE" altLang="x-none" sz="1600" b="1" i="0" u="none" strike="noStrike" cap="none" normalizeH="0" baseline="30000" dirty="0" smtClean="0">
                          <a:ln>
                            <a:noFill/>
                          </a:ln>
                          <a:solidFill>
                            <a:srgbClr val="7030A0"/>
                          </a:solidFill>
                          <a:effectLst/>
                          <a:latin typeface="Arial" charset="0"/>
                          <a:ea typeface="ＭＳ Ｐゴシック" charset="-128"/>
                        </a:rPr>
                        <a:t>#</a:t>
                      </a:r>
                      <a:r>
                        <a:rPr kumimoji="0" lang="de-DE" altLang="x-none" sz="1600" b="1" i="0" u="none" strike="noStrike" cap="none" normalizeH="0" baseline="0" dirty="0" smtClean="0">
                          <a:ln>
                            <a:noFill/>
                          </a:ln>
                          <a:solidFill>
                            <a:srgbClr val="7030A0"/>
                          </a:solidFill>
                          <a:effectLst/>
                          <a:latin typeface="Arial" charset="0"/>
                          <a:ea typeface="ＭＳ Ｐゴシック" charset="-128"/>
                        </a:rPr>
                        <a:t>)</a:t>
                      </a:r>
                      <a:endParaRPr kumimoji="0" lang="en-GB" altLang="x-none" sz="1600" b="0" i="0" u="none" strike="noStrike" cap="none" normalizeH="0" baseline="0" dirty="0">
                        <a:ln>
                          <a:noFill/>
                        </a:ln>
                        <a:solidFill>
                          <a:srgbClr val="7030A0"/>
                        </a:solidFill>
                        <a:effectLst/>
                        <a:latin typeface="Arial" charset="0"/>
                        <a:ea typeface="ＭＳ Ｐゴシック" charset="-128"/>
                      </a:endParaRP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tc>
                  <a:txBody>
                    <a:bodyPr/>
                    <a:lstStyle>
                      <a:lvl1pPr eaLnBrk="0" hangingPunct="0">
                        <a:spcBef>
                          <a:spcPct val="20000"/>
                        </a:spcBef>
                        <a:buClr>
                          <a:srgbClr val="0066CC"/>
                        </a:buClr>
                        <a:buFont typeface="Wingdings" charset="2"/>
                        <a:defRPr sz="2000">
                          <a:solidFill>
                            <a:srgbClr val="00599D"/>
                          </a:solidFill>
                          <a:latin typeface="Arial" charset="0"/>
                          <a:ea typeface="MS PGothic" charset="-128"/>
                        </a:defRPr>
                      </a:lvl1pPr>
                      <a:lvl2pPr marL="742950" indent="-285750" eaLnBrk="0" hangingPunct="0">
                        <a:spcBef>
                          <a:spcPct val="20000"/>
                        </a:spcBef>
                        <a:buClr>
                          <a:srgbClr val="FF9900"/>
                        </a:buClr>
                        <a:buSzPct val="140000"/>
                        <a:buFont typeface="Wingdings" charset="2"/>
                        <a:defRPr>
                          <a:solidFill>
                            <a:schemeClr val="tx1"/>
                          </a:solidFill>
                          <a:latin typeface="Arial" charset="0"/>
                          <a:ea typeface="MS PGothic" charset="-128"/>
                        </a:defRPr>
                      </a:lvl2pPr>
                      <a:lvl3pPr marL="1143000" indent="-228600" eaLnBrk="0" hangingPunct="0">
                        <a:spcBef>
                          <a:spcPct val="20000"/>
                        </a:spcBef>
                        <a:defRPr sz="1600">
                          <a:solidFill>
                            <a:schemeClr val="tx1"/>
                          </a:solidFill>
                          <a:latin typeface="Arial" charset="0"/>
                          <a:ea typeface="MS PGothic" charset="-128"/>
                        </a:defRPr>
                      </a:lvl3pPr>
                      <a:lvl4pPr marL="1600200" indent="-228600" eaLnBrk="0" hangingPunct="0">
                        <a:spcBef>
                          <a:spcPct val="20000"/>
                        </a:spcBef>
                        <a:defRPr sz="1400" i="1">
                          <a:solidFill>
                            <a:srgbClr val="990000"/>
                          </a:solidFill>
                          <a:latin typeface="Arial" charset="0"/>
                          <a:ea typeface="MS PGothic" charset="-128"/>
                        </a:defRPr>
                      </a:lvl4pPr>
                      <a:lvl5pPr marL="2057400" indent="-228600" eaLnBrk="0" hangingPunct="0">
                        <a:spcBef>
                          <a:spcPct val="20000"/>
                        </a:spcBef>
                        <a:defRPr sz="1400">
                          <a:solidFill>
                            <a:srgbClr val="0066CC"/>
                          </a:solidFill>
                          <a:latin typeface="Arial" charset="0"/>
                          <a:ea typeface="MS PGothic" charset="-128"/>
                        </a:defRPr>
                      </a:lvl5pPr>
                      <a:lvl6pPr marL="2514600" indent="-228600" eaLnBrk="0" fontAlgn="base" hangingPunct="0">
                        <a:spcBef>
                          <a:spcPct val="20000"/>
                        </a:spcBef>
                        <a:spcAft>
                          <a:spcPct val="0"/>
                        </a:spcAft>
                        <a:defRPr sz="1400">
                          <a:solidFill>
                            <a:srgbClr val="0066CC"/>
                          </a:solidFill>
                          <a:latin typeface="Arial" charset="0"/>
                          <a:ea typeface="MS PGothic" charset="-128"/>
                        </a:defRPr>
                      </a:lvl6pPr>
                      <a:lvl7pPr marL="2971800" indent="-228600" eaLnBrk="0" fontAlgn="base" hangingPunct="0">
                        <a:spcBef>
                          <a:spcPct val="20000"/>
                        </a:spcBef>
                        <a:spcAft>
                          <a:spcPct val="0"/>
                        </a:spcAft>
                        <a:defRPr sz="1400">
                          <a:solidFill>
                            <a:srgbClr val="0066CC"/>
                          </a:solidFill>
                          <a:latin typeface="Arial" charset="0"/>
                          <a:ea typeface="MS PGothic" charset="-128"/>
                        </a:defRPr>
                      </a:lvl7pPr>
                      <a:lvl8pPr marL="3429000" indent="-228600" eaLnBrk="0" fontAlgn="base" hangingPunct="0">
                        <a:spcBef>
                          <a:spcPct val="20000"/>
                        </a:spcBef>
                        <a:spcAft>
                          <a:spcPct val="0"/>
                        </a:spcAft>
                        <a:defRPr sz="1400">
                          <a:solidFill>
                            <a:srgbClr val="0066CC"/>
                          </a:solidFill>
                          <a:latin typeface="Arial" charset="0"/>
                          <a:ea typeface="MS PGothic" charset="-128"/>
                        </a:defRPr>
                      </a:lvl8pPr>
                      <a:lvl9pPr marL="3886200" indent="-228600" eaLnBrk="0" fontAlgn="base" hangingPunct="0">
                        <a:spcBef>
                          <a:spcPct val="20000"/>
                        </a:spcBef>
                        <a:spcAft>
                          <a:spcPct val="0"/>
                        </a:spcAft>
                        <a:defRPr sz="1400">
                          <a:solidFill>
                            <a:srgbClr val="0066CC"/>
                          </a:solidFill>
                          <a:latin typeface="Arial" charset="0"/>
                          <a:ea typeface="MS P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600" b="0" i="0" u="none" strike="noStrike" cap="none" normalizeH="0" baseline="0" dirty="0">
                          <a:ln>
                            <a:noFill/>
                          </a:ln>
                          <a:solidFill>
                            <a:srgbClr val="000000"/>
                          </a:solidFill>
                          <a:effectLst/>
                          <a:latin typeface="Arial" charset="0"/>
                          <a:ea typeface="ＭＳ Ｐゴシック" charset="-128"/>
                        </a:rPr>
                        <a:t>Light-ion scattering reactions in inverse kinematics</a:t>
                      </a:r>
                    </a:p>
                  </a:txBody>
                  <a:tcPr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AC6CD"/>
                    </a:solidFill>
                  </a:tcPr>
                </a:tc>
                <a:extLst>
                  <a:ext uri="{0D108BD9-81ED-4DB2-BD59-A6C34878D82A}">
                    <a16:rowId xmlns:a16="http://schemas.microsoft.com/office/drawing/2014/main" val="10009"/>
                  </a:ext>
                </a:extLst>
              </a:tr>
            </a:tbl>
          </a:graphicData>
        </a:graphic>
      </p:graphicFrame>
      <p:sp>
        <p:nvSpPr>
          <p:cNvPr id="3" name="Rectangle 2">
            <a:extLst>
              <a:ext uri="{FF2B5EF4-FFF2-40B4-BE49-F238E27FC236}">
                <a16:creationId xmlns:a16="http://schemas.microsoft.com/office/drawing/2014/main" id="{535DAEF9-3BB3-AF4E-9C54-2CE037869D13}"/>
              </a:ext>
            </a:extLst>
          </p:cNvPr>
          <p:cNvSpPr/>
          <p:nvPr/>
        </p:nvSpPr>
        <p:spPr>
          <a:xfrm>
            <a:off x="252733" y="5722551"/>
            <a:ext cx="8932195" cy="738664"/>
          </a:xfrm>
          <a:prstGeom prst="rect">
            <a:avLst/>
          </a:prstGeom>
        </p:spPr>
        <p:txBody>
          <a:bodyPr wrap="square">
            <a:spAutoFit/>
          </a:bodyPr>
          <a:lstStyle/>
          <a:p>
            <a:pPr algn="l"/>
            <a:r>
              <a:rPr lang="en-GB" altLang="x-none" sz="1400" b="1" i="1" dirty="0" smtClean="0">
                <a:ea typeface="ＭＳ Ｐゴシック" charset="-128"/>
              </a:rPr>
              <a:t>(</a:t>
            </a:r>
            <a:r>
              <a:rPr lang="en-GB" altLang="x-none" sz="1400" b="1" i="1" baseline="30000" dirty="0" smtClean="0">
                <a:ea typeface="ＭＳ Ｐゴシック" charset="-128"/>
              </a:rPr>
              <a:t>*</a:t>
            </a:r>
            <a:r>
              <a:rPr lang="en-GB" altLang="x-none" sz="1400" b="1" i="1" dirty="0" smtClean="0">
                <a:ea typeface="ＭＳ Ｐゴシック" charset="-128"/>
              </a:rPr>
              <a:t>) </a:t>
            </a:r>
            <a:r>
              <a:rPr lang="en-GB" altLang="x-none" sz="1400" b="1" i="1" dirty="0">
                <a:ea typeface="ＭＳ Ｐゴシック" charset="-128"/>
              </a:rPr>
              <a:t>NUSTAR </a:t>
            </a:r>
            <a:r>
              <a:rPr lang="en-GB" altLang="x-none" sz="1400" b="1" i="1" dirty="0" smtClean="0">
                <a:ea typeface="ＭＳ Ｐゴシック" charset="-128"/>
              </a:rPr>
              <a:t>experiment using existing FAIR/GSI rings until FAIR rings become available</a:t>
            </a:r>
          </a:p>
          <a:p>
            <a:r>
              <a:rPr lang="en-GB" altLang="x-none" sz="1400" b="1" i="1" dirty="0" smtClean="0">
                <a:ea typeface="ＭＳ Ｐゴシック" charset="-128"/>
              </a:rPr>
              <a:t>(</a:t>
            </a:r>
            <a:r>
              <a:rPr lang="en-GB" altLang="x-none" sz="1400" b="1" i="1" baseline="30000" dirty="0" smtClean="0">
                <a:ea typeface="ＭＳ Ｐゴシック" charset="-128"/>
              </a:rPr>
              <a:t>**</a:t>
            </a:r>
            <a:r>
              <a:rPr lang="en-GB" altLang="x-none" sz="1400" b="1" i="1" dirty="0" smtClean="0">
                <a:ea typeface="ＭＳ Ｐゴシック" charset="-128"/>
              </a:rPr>
              <a:t>) </a:t>
            </a:r>
            <a:r>
              <a:rPr lang="en-GB" altLang="x-none" sz="1400" b="1" i="1" dirty="0">
                <a:ea typeface="ＭＳ Ｐゴシック" charset="-128"/>
              </a:rPr>
              <a:t>NUSTAR experiments </a:t>
            </a:r>
            <a:r>
              <a:rPr lang="en-GB" altLang="x-none" sz="1400" b="1" i="1" dirty="0" smtClean="0">
                <a:ea typeface="ＭＳ Ｐゴシック" charset="-128"/>
              </a:rPr>
              <a:t>using FAIR/GSI linear accelerators</a:t>
            </a:r>
            <a:endParaRPr lang="en-GB" altLang="x-none" sz="1400" b="1" i="1" dirty="0">
              <a:ea typeface="MS PGothic" charset="-128"/>
            </a:endParaRPr>
          </a:p>
          <a:p>
            <a:pPr lvl="0" algn="l"/>
            <a:r>
              <a:rPr lang="en-GB" altLang="x-none" sz="1400" b="1" i="1" dirty="0" smtClean="0">
                <a:solidFill>
                  <a:srgbClr val="7030A0"/>
                </a:solidFill>
                <a:ea typeface="MS PGothic" charset="-128"/>
              </a:rPr>
              <a:t>(</a:t>
            </a:r>
            <a:r>
              <a:rPr lang="en-GB" altLang="x-none" sz="1400" b="1" i="1" baseline="30000" dirty="0" smtClean="0">
                <a:solidFill>
                  <a:srgbClr val="7030A0"/>
                </a:solidFill>
                <a:ea typeface="MS PGothic" charset="-128"/>
              </a:rPr>
              <a:t>#</a:t>
            </a:r>
            <a:r>
              <a:rPr lang="en-GB" altLang="x-none" sz="1400" b="1" i="1" dirty="0" smtClean="0">
                <a:solidFill>
                  <a:srgbClr val="7030A0"/>
                </a:solidFill>
                <a:ea typeface="MS PGothic" charset="-128"/>
              </a:rPr>
              <a:t>) </a:t>
            </a:r>
            <a:r>
              <a:rPr lang="en-GB" altLang="x-none" sz="1400" b="1" i="1" dirty="0">
                <a:solidFill>
                  <a:srgbClr val="7030A0"/>
                </a:solidFill>
                <a:ea typeface="MS PGothic" charset="-128"/>
              </a:rPr>
              <a:t>Experiments requiring NESR </a:t>
            </a:r>
            <a:r>
              <a:rPr lang="en-GB" altLang="x-none" sz="1400" b="1" i="1" dirty="0">
                <a:solidFill>
                  <a:srgbClr val="808080"/>
                </a:solidFill>
                <a:ea typeface="MS PGothic" charset="-128"/>
              </a:rPr>
              <a:t>– </a:t>
            </a:r>
            <a:r>
              <a:rPr lang="en-GB" altLang="x-none" sz="1400" b="1" i="1" dirty="0">
                <a:solidFill>
                  <a:srgbClr val="000000"/>
                </a:solidFill>
                <a:ea typeface="MS PGothic" charset="-128"/>
              </a:rPr>
              <a:t>alternative solutions within FAIR MSV under consideration</a:t>
            </a:r>
          </a:p>
        </p:txBody>
      </p:sp>
      <p:pic>
        <p:nvPicPr>
          <p:cNvPr id="7" name="Picture 24" descr="NUSTAR-Logo"/>
          <p:cNvPicPr>
            <a:picLocks noChangeAspect="1" noChangeArrowheads="1"/>
          </p:cNvPicPr>
          <p:nvPr/>
        </p:nvPicPr>
        <p:blipFill>
          <a:blip r:embed="rId3"/>
          <a:stretch/>
        </p:blipFill>
        <p:spPr bwMode="auto">
          <a:xfrm>
            <a:off x="19699" y="109015"/>
            <a:ext cx="959999" cy="720000"/>
          </a:xfrm>
          <a:prstGeom prst="rect">
            <a:avLst/>
          </a:prstGeom>
          <a:noFill/>
          <a:ln>
            <a:noFill/>
          </a:ln>
        </p:spPr>
      </p:pic>
      <p:sp>
        <p:nvSpPr>
          <p:cNvPr id="4" name="Textfeld 3"/>
          <p:cNvSpPr txBox="1"/>
          <p:nvPr/>
        </p:nvSpPr>
        <p:spPr>
          <a:xfrm>
            <a:off x="161977" y="997602"/>
            <a:ext cx="8820043" cy="430887"/>
          </a:xfrm>
          <a:prstGeom prst="rect">
            <a:avLst/>
          </a:prstGeom>
          <a:noFill/>
        </p:spPr>
        <p:txBody>
          <a:bodyPr wrap="none" rtlCol="0">
            <a:spAutoFit/>
          </a:bodyPr>
          <a:lstStyle/>
          <a:p>
            <a:r>
              <a:rPr lang="de-DE" sz="2200" b="1" dirty="0" err="1" smtClean="0">
                <a:solidFill>
                  <a:srgbClr val="FF0066"/>
                </a:solidFill>
              </a:rPr>
              <a:t>Complementary</a:t>
            </a:r>
            <a:r>
              <a:rPr lang="de-DE" sz="2200" b="1" dirty="0" smtClean="0">
                <a:solidFill>
                  <a:srgbClr val="FF0066"/>
                </a:solidFill>
              </a:rPr>
              <a:t> Experiments </a:t>
            </a:r>
            <a:r>
              <a:rPr lang="de-DE" sz="2200" b="1" dirty="0" err="1" smtClean="0">
                <a:solidFill>
                  <a:srgbClr val="FF0066"/>
                </a:solidFill>
              </a:rPr>
              <a:t>are</a:t>
            </a:r>
            <a:r>
              <a:rPr lang="de-DE" sz="2200" b="1" dirty="0" smtClean="0">
                <a:solidFill>
                  <a:srgbClr val="FF0066"/>
                </a:solidFill>
              </a:rPr>
              <a:t> </a:t>
            </a:r>
            <a:r>
              <a:rPr lang="de-DE" sz="2200" b="1" dirty="0" err="1" smtClean="0">
                <a:solidFill>
                  <a:srgbClr val="FF0066"/>
                </a:solidFill>
              </a:rPr>
              <a:t>needed</a:t>
            </a:r>
            <a:r>
              <a:rPr lang="de-DE" sz="2200" b="1" dirty="0" smtClean="0">
                <a:solidFill>
                  <a:srgbClr val="FF0066"/>
                </a:solidFill>
              </a:rPr>
              <a:t> </a:t>
            </a:r>
            <a:r>
              <a:rPr lang="de-DE" sz="2200" b="1" dirty="0" err="1" smtClean="0">
                <a:solidFill>
                  <a:srgbClr val="FF0066"/>
                </a:solidFill>
              </a:rPr>
              <a:t>for</a:t>
            </a:r>
            <a:r>
              <a:rPr lang="de-DE" sz="2200" b="1" dirty="0" smtClean="0">
                <a:solidFill>
                  <a:srgbClr val="FF0066"/>
                </a:solidFill>
              </a:rPr>
              <a:t> </a:t>
            </a:r>
            <a:r>
              <a:rPr lang="de-DE" sz="2200" b="1" dirty="0" err="1" smtClean="0">
                <a:solidFill>
                  <a:srgbClr val="FF0066"/>
                </a:solidFill>
              </a:rPr>
              <a:t>consistent</a:t>
            </a:r>
            <a:r>
              <a:rPr lang="de-DE" sz="2200" b="1" dirty="0" smtClean="0">
                <a:solidFill>
                  <a:srgbClr val="FF0066"/>
                </a:solidFill>
              </a:rPr>
              <a:t> </a:t>
            </a:r>
            <a:r>
              <a:rPr lang="de-DE" sz="2200" b="1" dirty="0" err="1" smtClean="0">
                <a:solidFill>
                  <a:srgbClr val="FF0066"/>
                </a:solidFill>
              </a:rPr>
              <a:t>answers</a:t>
            </a:r>
            <a:endParaRPr lang="de-DE" sz="2200" b="1" dirty="0">
              <a:solidFill>
                <a:srgbClr val="FF0066"/>
              </a:solidFill>
            </a:endParaRPr>
          </a:p>
        </p:txBody>
      </p:sp>
      <p:sp>
        <p:nvSpPr>
          <p:cNvPr id="8" name="Fußzeilenplatzhalter 7"/>
          <p:cNvSpPr>
            <a:spLocks noGrp="1"/>
          </p:cNvSpPr>
          <p:nvPr>
            <p:ph type="ftr" sz="quarter" idx="3"/>
          </p:nvPr>
        </p:nvSpPr>
        <p:spPr/>
        <p:txBody>
          <a:bodyPr/>
          <a:lstStyle/>
          <a:p>
            <a:pPr>
              <a:defRPr/>
            </a:pPr>
            <a:r>
              <a:rPr lang="en-US" smtClean="0"/>
              <a:t>12th FAIR-NUSTAR RRB meeting - June 5-6, 2023</a:t>
            </a:r>
            <a:endParaRPr lang="en-US" dirty="0"/>
          </a:p>
        </p:txBody>
      </p:sp>
      <p:sp>
        <p:nvSpPr>
          <p:cNvPr id="9" name="Foliennummernplatzhalter 8"/>
          <p:cNvSpPr>
            <a:spLocks noGrp="1"/>
          </p:cNvSpPr>
          <p:nvPr>
            <p:ph type="sldNum" sz="quarter" idx="11"/>
          </p:nvPr>
        </p:nvSpPr>
        <p:spPr/>
        <p:txBody>
          <a:bodyPr/>
          <a:lstStyle/>
          <a:p>
            <a:pPr>
              <a:defRPr/>
            </a:pPr>
            <a:fld id="{8318BF4F-15D2-4EE0-A03D-F50D946F8623}" type="slidenum">
              <a:rPr lang="de-DE" smtClean="0"/>
              <a:pPr>
                <a:defRPr/>
              </a:pPr>
              <a:t>4</a:t>
            </a:fld>
            <a:endParaRPr lang="de-DE" dirty="0"/>
          </a:p>
        </p:txBody>
      </p:sp>
    </p:spTree>
    <p:extLst>
      <p:ext uri="{BB962C8B-B14F-4D97-AF65-F5344CB8AC3E}">
        <p14:creationId xmlns:p14="http://schemas.microsoft.com/office/powerpoint/2010/main" val="893798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0" name="Picture 29"/>
          <p:cNvPicPr>
            <a:picLocks noChangeAspect="1"/>
          </p:cNvPicPr>
          <p:nvPr/>
        </p:nvPicPr>
        <p:blipFill>
          <a:blip r:embed="rId3"/>
          <a:stretch/>
        </p:blipFill>
        <p:spPr bwMode="auto">
          <a:xfrm>
            <a:off x="5400000" y="1832304"/>
            <a:ext cx="3723894" cy="1573911"/>
          </a:xfrm>
          <a:prstGeom prst="rect">
            <a:avLst/>
          </a:prstGeom>
        </p:spPr>
      </p:pic>
      <p:sp>
        <p:nvSpPr>
          <p:cNvPr id="22" name="Ellipse 21"/>
          <p:cNvSpPr>
            <a:spLocks noChangeAspect="1"/>
          </p:cNvSpPr>
          <p:nvPr/>
        </p:nvSpPr>
        <p:spPr bwMode="auto">
          <a:xfrm>
            <a:off x="3998919" y="1958868"/>
            <a:ext cx="680400" cy="680400"/>
          </a:xfrm>
          <a:prstGeom prst="ellipse">
            <a:avLst/>
          </a:prstGeom>
          <a:solidFill>
            <a:schemeClr val="bg1"/>
          </a:solidFill>
          <a:ln w="28575" cap="flat" cmpd="sng" algn="ctr">
            <a:solidFill>
              <a:srgbClr val="5B9BD5">
                <a:shade val="50000"/>
              </a:srgbClr>
            </a:solidFill>
            <a:prstDash val="dash"/>
            <a:miter lim="800000"/>
          </a:ln>
          <a:effectLst/>
        </p:spPr>
        <p:txBody>
          <a:bodyPr rtlCol="0" anchor="ctr"/>
          <a:lstStyle/>
          <a:p>
            <a:pPr algn="ctr" defTabSz="342900">
              <a:defRPr/>
            </a:pPr>
            <a:r>
              <a:rPr lang="de-DE" sz="1000" b="1">
                <a:solidFill>
                  <a:prstClr val="black"/>
                </a:solidFill>
                <a:latin typeface="Calibri"/>
              </a:rPr>
              <a:t>ELISe</a:t>
            </a:r>
          </a:p>
          <a:p>
            <a:pPr algn="ctr" defTabSz="342900">
              <a:defRPr/>
            </a:pPr>
            <a:r>
              <a:rPr lang="de-DE" sz="1000">
                <a:solidFill>
                  <a:prstClr val="black"/>
                </a:solidFill>
                <a:latin typeface="Calibri"/>
              </a:rPr>
              <a:t>16</a:t>
            </a:r>
            <a:endParaRPr/>
          </a:p>
        </p:txBody>
      </p:sp>
      <p:sp>
        <p:nvSpPr>
          <p:cNvPr id="21" name="Ellipse 20"/>
          <p:cNvSpPr>
            <a:spLocks noChangeAspect="1"/>
          </p:cNvSpPr>
          <p:nvPr/>
        </p:nvSpPr>
        <p:spPr bwMode="auto">
          <a:xfrm>
            <a:off x="3308079" y="1873038"/>
            <a:ext cx="745200" cy="745200"/>
          </a:xfrm>
          <a:prstGeom prst="ellipse">
            <a:avLst/>
          </a:prstGeom>
          <a:solidFill>
            <a:schemeClr val="bg1"/>
          </a:solidFill>
          <a:ln w="28575" cap="flat" cmpd="sng" algn="ctr">
            <a:solidFill>
              <a:srgbClr val="5B9BD5">
                <a:shade val="50000"/>
              </a:srgbClr>
            </a:solidFill>
            <a:prstDash val="dash"/>
            <a:miter lim="800000"/>
          </a:ln>
          <a:effectLst/>
        </p:spPr>
        <p:txBody>
          <a:bodyPr rtlCol="0" anchor="ctr"/>
          <a:lstStyle/>
          <a:p>
            <a:pPr algn="ctr" defTabSz="342900">
              <a:defRPr/>
            </a:pPr>
            <a:r>
              <a:rPr lang="de-DE" sz="1200" b="1">
                <a:solidFill>
                  <a:prstClr val="black"/>
                </a:solidFill>
                <a:latin typeface="Calibri"/>
              </a:rPr>
              <a:t>EXL</a:t>
            </a:r>
            <a:endParaRPr/>
          </a:p>
          <a:p>
            <a:pPr algn="ctr" defTabSz="342900">
              <a:defRPr/>
            </a:pPr>
            <a:r>
              <a:rPr lang="de-DE" sz="1200">
                <a:solidFill>
                  <a:prstClr val="black"/>
                </a:solidFill>
                <a:latin typeface="Calibri"/>
              </a:rPr>
              <a:t>22</a:t>
            </a:r>
            <a:endParaRPr/>
          </a:p>
        </p:txBody>
      </p:sp>
      <p:sp>
        <p:nvSpPr>
          <p:cNvPr id="2" name="Titel 1"/>
          <p:cNvSpPr>
            <a:spLocks noGrp="1"/>
          </p:cNvSpPr>
          <p:nvPr>
            <p:ph type="title"/>
          </p:nvPr>
        </p:nvSpPr>
        <p:spPr bwMode="auto">
          <a:xfrm>
            <a:off x="979698" y="329774"/>
            <a:ext cx="7380159" cy="590668"/>
          </a:xfrm>
        </p:spPr>
        <p:txBody>
          <a:bodyPr/>
          <a:lstStyle/>
          <a:p>
            <a:pPr>
              <a:defRPr/>
            </a:pPr>
            <a:r>
              <a:rPr lang="en-GB" sz="2000" dirty="0">
                <a:solidFill>
                  <a:schemeClr val="accent6"/>
                </a:solidFill>
              </a:rPr>
              <a:t>NUSTAR sub-collaborations and members (without Russia)</a:t>
            </a:r>
          </a:p>
        </p:txBody>
      </p:sp>
      <p:sp>
        <p:nvSpPr>
          <p:cNvPr id="5" name="Ellipse 4"/>
          <p:cNvSpPr>
            <a:spLocks noChangeAspect="1"/>
          </p:cNvSpPr>
          <p:nvPr/>
        </p:nvSpPr>
        <p:spPr bwMode="auto">
          <a:xfrm>
            <a:off x="3928439" y="4547217"/>
            <a:ext cx="1104159" cy="1104159"/>
          </a:xfrm>
          <a:prstGeom prst="ellipse">
            <a:avLst/>
          </a:prstGeom>
          <a:noFill/>
          <a:ln w="28575" cap="flat" cmpd="sng" algn="ctr">
            <a:solidFill>
              <a:srgbClr val="5B9BD5">
                <a:shade val="50000"/>
              </a:srgbClr>
            </a:solidFill>
            <a:prstDash val="dash"/>
            <a:miter lim="800000"/>
          </a:ln>
          <a:effectLst/>
        </p:spPr>
        <p:txBody>
          <a:bodyPr rtlCol="0" anchor="ctr"/>
          <a:lstStyle/>
          <a:p>
            <a:pPr algn="ctr" defTabSz="342900">
              <a:defRPr/>
            </a:pPr>
            <a:r>
              <a:rPr lang="de-DE" sz="1600" b="1">
                <a:solidFill>
                  <a:prstClr val="black"/>
                </a:solidFill>
                <a:latin typeface="Calibri"/>
              </a:rPr>
              <a:t>SHE</a:t>
            </a:r>
            <a:endParaRPr/>
          </a:p>
          <a:p>
            <a:pPr algn="ctr" defTabSz="342900">
              <a:defRPr/>
            </a:pPr>
            <a:r>
              <a:rPr lang="de-DE" sz="1600">
                <a:solidFill>
                  <a:prstClr val="black"/>
                </a:solidFill>
                <a:latin typeface="Calibri"/>
              </a:rPr>
              <a:t>63</a:t>
            </a:r>
            <a:endParaRPr/>
          </a:p>
        </p:txBody>
      </p:sp>
      <p:sp>
        <p:nvSpPr>
          <p:cNvPr id="6" name="Ellipse 5"/>
          <p:cNvSpPr>
            <a:spLocks noChangeAspect="1"/>
          </p:cNvSpPr>
          <p:nvPr/>
        </p:nvSpPr>
        <p:spPr bwMode="auto">
          <a:xfrm>
            <a:off x="131138" y="3185436"/>
            <a:ext cx="2087336" cy="2087336"/>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342900">
              <a:defRPr/>
            </a:pPr>
            <a:r>
              <a:rPr lang="de-DE" sz="2400" b="1">
                <a:solidFill>
                  <a:prstClr val="white"/>
                </a:solidFill>
                <a:latin typeface="Calibri"/>
              </a:rPr>
              <a:t>Super-FRS</a:t>
            </a:r>
            <a:endParaRPr/>
          </a:p>
          <a:p>
            <a:pPr algn="ctr" defTabSz="342900">
              <a:defRPr/>
            </a:pPr>
            <a:r>
              <a:rPr lang="de-DE" sz="2400" b="1">
                <a:solidFill>
                  <a:prstClr val="white"/>
                </a:solidFill>
                <a:latin typeface="Calibri"/>
              </a:rPr>
              <a:t>EC</a:t>
            </a:r>
            <a:endParaRPr/>
          </a:p>
        </p:txBody>
      </p:sp>
      <p:sp>
        <p:nvSpPr>
          <p:cNvPr id="7" name="Ellipse 6"/>
          <p:cNvSpPr>
            <a:spLocks noChangeAspect="1"/>
          </p:cNvSpPr>
          <p:nvPr/>
        </p:nvSpPr>
        <p:spPr bwMode="auto">
          <a:xfrm>
            <a:off x="1529561" y="2083682"/>
            <a:ext cx="2181924" cy="218192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342900">
              <a:defRPr/>
            </a:pPr>
            <a:r>
              <a:rPr lang="de-DE" sz="2800" b="1">
                <a:solidFill>
                  <a:prstClr val="white"/>
                </a:solidFill>
                <a:latin typeface="Calibri"/>
              </a:rPr>
              <a:t>R</a:t>
            </a:r>
            <a:r>
              <a:rPr lang="de-DE" sz="2800" b="1" baseline="30000">
                <a:solidFill>
                  <a:prstClr val="white"/>
                </a:solidFill>
                <a:latin typeface="Calibri"/>
              </a:rPr>
              <a:t>3</a:t>
            </a:r>
            <a:r>
              <a:rPr lang="de-DE" sz="2800" b="1">
                <a:solidFill>
                  <a:prstClr val="white"/>
                </a:solidFill>
                <a:latin typeface="Calibri"/>
              </a:rPr>
              <a:t>B</a:t>
            </a:r>
            <a:endParaRPr/>
          </a:p>
        </p:txBody>
      </p:sp>
      <p:sp>
        <p:nvSpPr>
          <p:cNvPr id="8" name="Ellipse 7"/>
          <p:cNvSpPr>
            <a:spLocks noChangeAspect="1"/>
          </p:cNvSpPr>
          <p:nvPr/>
        </p:nvSpPr>
        <p:spPr bwMode="auto">
          <a:xfrm>
            <a:off x="3591022" y="2459153"/>
            <a:ext cx="2152332" cy="2152332"/>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342900">
              <a:defRPr/>
            </a:pPr>
            <a:r>
              <a:rPr lang="de-DE" sz="2800" b="1">
                <a:solidFill>
                  <a:prstClr val="white"/>
                </a:solidFill>
                <a:latin typeface="Calibri"/>
              </a:rPr>
              <a:t>HISPEC/ DESPEC</a:t>
            </a:r>
            <a:endParaRPr/>
          </a:p>
        </p:txBody>
      </p:sp>
      <p:sp>
        <p:nvSpPr>
          <p:cNvPr id="9" name="Ellipse 8"/>
          <p:cNvSpPr>
            <a:spLocks noChangeAspect="1"/>
          </p:cNvSpPr>
          <p:nvPr/>
        </p:nvSpPr>
        <p:spPr bwMode="auto">
          <a:xfrm>
            <a:off x="3091148" y="3817421"/>
            <a:ext cx="1011381" cy="1011381"/>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342900">
              <a:defRPr/>
            </a:pPr>
            <a:r>
              <a:rPr lang="de-DE" sz="1500" b="1">
                <a:solidFill>
                  <a:prstClr val="white"/>
                </a:solidFill>
                <a:latin typeface="Calibri"/>
              </a:rPr>
              <a:t>MATS</a:t>
            </a:r>
            <a:endParaRPr/>
          </a:p>
        </p:txBody>
      </p:sp>
      <p:sp>
        <p:nvSpPr>
          <p:cNvPr id="11" name="Ellipse 10"/>
          <p:cNvSpPr>
            <a:spLocks noChangeAspect="1"/>
          </p:cNvSpPr>
          <p:nvPr/>
        </p:nvSpPr>
        <p:spPr bwMode="auto">
          <a:xfrm>
            <a:off x="1946919" y="4064673"/>
            <a:ext cx="1228737" cy="122873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342900">
              <a:defRPr/>
            </a:pPr>
            <a:r>
              <a:rPr lang="de-DE" b="1">
                <a:solidFill>
                  <a:prstClr val="white"/>
                </a:solidFill>
                <a:latin typeface="Calibri"/>
              </a:rPr>
              <a:t>ILIMA</a:t>
            </a:r>
            <a:endParaRPr/>
          </a:p>
        </p:txBody>
      </p:sp>
      <p:sp>
        <p:nvSpPr>
          <p:cNvPr id="12" name="Textfeld 11"/>
          <p:cNvSpPr txBox="1"/>
          <p:nvPr/>
        </p:nvSpPr>
        <p:spPr bwMode="auto">
          <a:xfrm>
            <a:off x="2374497" y="3409852"/>
            <a:ext cx="535724" cy="369332"/>
          </a:xfrm>
          <a:prstGeom prst="rect">
            <a:avLst/>
          </a:prstGeom>
          <a:noFill/>
        </p:spPr>
        <p:txBody>
          <a:bodyPr wrap="none" rtlCol="0">
            <a:spAutoFit/>
          </a:bodyPr>
          <a:lstStyle/>
          <a:p>
            <a:pPr defTabSz="342900">
              <a:defRPr/>
            </a:pPr>
            <a:r>
              <a:rPr lang="de-DE" b="1">
                <a:solidFill>
                  <a:srgbClr val="C5E0B4"/>
                </a:solidFill>
                <a:latin typeface="Calibri"/>
              </a:rPr>
              <a:t>226</a:t>
            </a:r>
            <a:endParaRPr/>
          </a:p>
        </p:txBody>
      </p:sp>
      <p:sp>
        <p:nvSpPr>
          <p:cNvPr id="13" name="Textfeld 12"/>
          <p:cNvSpPr txBox="1"/>
          <p:nvPr/>
        </p:nvSpPr>
        <p:spPr bwMode="auto">
          <a:xfrm>
            <a:off x="4363066" y="3936841"/>
            <a:ext cx="535724" cy="369332"/>
          </a:xfrm>
          <a:prstGeom prst="rect">
            <a:avLst/>
          </a:prstGeom>
          <a:noFill/>
        </p:spPr>
        <p:txBody>
          <a:bodyPr wrap="none" rtlCol="0">
            <a:spAutoFit/>
          </a:bodyPr>
          <a:lstStyle/>
          <a:p>
            <a:pPr defTabSz="342900">
              <a:defRPr/>
            </a:pPr>
            <a:r>
              <a:rPr lang="de-DE" b="1">
                <a:solidFill>
                  <a:srgbClr val="C5E0B4"/>
                </a:solidFill>
                <a:latin typeface="Calibri"/>
              </a:rPr>
              <a:t>241</a:t>
            </a:r>
            <a:endParaRPr/>
          </a:p>
        </p:txBody>
      </p:sp>
      <p:sp>
        <p:nvSpPr>
          <p:cNvPr id="14" name="Textfeld 13"/>
          <p:cNvSpPr txBox="1"/>
          <p:nvPr/>
        </p:nvSpPr>
        <p:spPr bwMode="auto">
          <a:xfrm>
            <a:off x="2341194" y="4780177"/>
            <a:ext cx="418704" cy="369332"/>
          </a:xfrm>
          <a:prstGeom prst="rect">
            <a:avLst/>
          </a:prstGeom>
          <a:noFill/>
        </p:spPr>
        <p:txBody>
          <a:bodyPr wrap="none" rtlCol="0">
            <a:spAutoFit/>
          </a:bodyPr>
          <a:lstStyle/>
          <a:p>
            <a:pPr defTabSz="342900">
              <a:defRPr/>
            </a:pPr>
            <a:r>
              <a:rPr lang="de-DE" b="1">
                <a:solidFill>
                  <a:srgbClr val="70AD47">
                    <a:lumMod val="40000"/>
                    <a:lumOff val="60000"/>
                  </a:srgbClr>
                </a:solidFill>
                <a:latin typeface="Calibri"/>
              </a:rPr>
              <a:t>75</a:t>
            </a:r>
            <a:endParaRPr/>
          </a:p>
        </p:txBody>
      </p:sp>
      <p:sp>
        <p:nvSpPr>
          <p:cNvPr id="15" name="Textfeld 14"/>
          <p:cNvSpPr txBox="1"/>
          <p:nvPr/>
        </p:nvSpPr>
        <p:spPr bwMode="auto">
          <a:xfrm>
            <a:off x="910710" y="4601940"/>
            <a:ext cx="535724" cy="369332"/>
          </a:xfrm>
          <a:prstGeom prst="rect">
            <a:avLst/>
          </a:prstGeom>
          <a:noFill/>
        </p:spPr>
        <p:txBody>
          <a:bodyPr wrap="none" rtlCol="0">
            <a:spAutoFit/>
          </a:bodyPr>
          <a:lstStyle/>
          <a:p>
            <a:pPr defTabSz="342900">
              <a:defRPr/>
            </a:pPr>
            <a:r>
              <a:rPr lang="de-DE" b="1">
                <a:solidFill>
                  <a:srgbClr val="70AD47">
                    <a:lumMod val="40000"/>
                    <a:lumOff val="60000"/>
                  </a:srgbClr>
                </a:solidFill>
                <a:latin typeface="Calibri"/>
              </a:rPr>
              <a:t>180</a:t>
            </a:r>
            <a:endParaRPr/>
          </a:p>
        </p:txBody>
      </p:sp>
      <p:sp>
        <p:nvSpPr>
          <p:cNvPr id="16" name="Textfeld 15"/>
          <p:cNvSpPr txBox="1"/>
          <p:nvPr/>
        </p:nvSpPr>
        <p:spPr bwMode="auto">
          <a:xfrm>
            <a:off x="3419485" y="4375101"/>
            <a:ext cx="393056" cy="338554"/>
          </a:xfrm>
          <a:prstGeom prst="rect">
            <a:avLst/>
          </a:prstGeom>
          <a:noFill/>
        </p:spPr>
        <p:txBody>
          <a:bodyPr wrap="none" rtlCol="0">
            <a:spAutoFit/>
          </a:bodyPr>
          <a:lstStyle/>
          <a:p>
            <a:pPr defTabSz="342900">
              <a:defRPr/>
            </a:pPr>
            <a:r>
              <a:rPr lang="de-DE" sz="1600" b="1">
                <a:solidFill>
                  <a:srgbClr val="70AD47">
                    <a:lumMod val="40000"/>
                    <a:lumOff val="60000"/>
                  </a:srgbClr>
                </a:solidFill>
                <a:latin typeface="Calibri"/>
              </a:rPr>
              <a:t>53</a:t>
            </a:r>
            <a:endParaRPr/>
          </a:p>
        </p:txBody>
      </p:sp>
      <p:sp>
        <p:nvSpPr>
          <p:cNvPr id="3" name="Textfeld 2"/>
          <p:cNvSpPr txBox="1"/>
          <p:nvPr/>
        </p:nvSpPr>
        <p:spPr bwMode="auto">
          <a:xfrm>
            <a:off x="208421" y="1367975"/>
            <a:ext cx="2708614" cy="923330"/>
          </a:xfrm>
          <a:prstGeom prst="rect">
            <a:avLst/>
          </a:prstGeom>
          <a:noFill/>
        </p:spPr>
        <p:txBody>
          <a:bodyPr wrap="square" rtlCol="0">
            <a:spAutoFit/>
          </a:bodyPr>
          <a:lstStyle/>
          <a:p>
            <a:pPr algn="ctr" defTabSz="685800">
              <a:spcBef>
                <a:spcPts val="0"/>
              </a:spcBef>
              <a:spcAft>
                <a:spcPts val="0"/>
              </a:spcAft>
              <a:defRPr/>
            </a:pPr>
            <a:r>
              <a:rPr lang="en-GB" b="1">
                <a:solidFill>
                  <a:srgbClr val="000000"/>
                </a:solidFill>
                <a:latin typeface="Arial"/>
              </a:rPr>
              <a:t>&gt;640 </a:t>
            </a:r>
            <a:r>
              <a:rPr lang="en-GB">
                <a:solidFill>
                  <a:srgbClr val="000000"/>
                </a:solidFill>
                <a:latin typeface="Arial"/>
              </a:rPr>
              <a:t>NUSTAR members</a:t>
            </a:r>
            <a:endParaRPr lang="en-GB" b="1">
              <a:solidFill>
                <a:srgbClr val="000000"/>
              </a:solidFill>
              <a:latin typeface="Arial"/>
            </a:endParaRPr>
          </a:p>
          <a:p>
            <a:pPr defTabSz="685800">
              <a:spcBef>
                <a:spcPts val="0"/>
              </a:spcBef>
              <a:spcAft>
                <a:spcPts val="0"/>
              </a:spcAft>
              <a:defRPr/>
            </a:pPr>
            <a:r>
              <a:rPr lang="en-GB" dirty="0">
                <a:solidFill>
                  <a:srgbClr val="000000"/>
                </a:solidFill>
                <a:latin typeface="Arial"/>
              </a:rPr>
              <a:t>(incl. students, engineers)</a:t>
            </a:r>
            <a:endParaRPr dirty="0"/>
          </a:p>
        </p:txBody>
      </p:sp>
      <p:sp>
        <p:nvSpPr>
          <p:cNvPr id="10" name="Ellipse 9"/>
          <p:cNvSpPr>
            <a:spLocks noChangeAspect="1"/>
          </p:cNvSpPr>
          <p:nvPr/>
        </p:nvSpPr>
        <p:spPr bwMode="auto">
          <a:xfrm>
            <a:off x="3070018" y="4653966"/>
            <a:ext cx="977132" cy="977132"/>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342900">
              <a:defRPr/>
            </a:pPr>
            <a:r>
              <a:rPr lang="de-DE" sz="1400" b="1">
                <a:solidFill>
                  <a:prstClr val="white"/>
                </a:solidFill>
                <a:latin typeface="Calibri"/>
              </a:rPr>
              <a:t>LaSpec</a:t>
            </a:r>
          </a:p>
        </p:txBody>
      </p:sp>
      <p:sp>
        <p:nvSpPr>
          <p:cNvPr id="17" name="Textfeld 16"/>
          <p:cNvSpPr txBox="1"/>
          <p:nvPr/>
        </p:nvSpPr>
        <p:spPr bwMode="auto">
          <a:xfrm>
            <a:off x="3347770" y="5208187"/>
            <a:ext cx="393056" cy="338554"/>
          </a:xfrm>
          <a:prstGeom prst="rect">
            <a:avLst/>
          </a:prstGeom>
          <a:noFill/>
        </p:spPr>
        <p:txBody>
          <a:bodyPr wrap="none" rtlCol="0">
            <a:spAutoFit/>
          </a:bodyPr>
          <a:lstStyle/>
          <a:p>
            <a:pPr defTabSz="342900">
              <a:defRPr/>
            </a:pPr>
            <a:r>
              <a:rPr lang="de-DE" sz="1600" b="1">
                <a:solidFill>
                  <a:srgbClr val="70AD47">
                    <a:lumMod val="40000"/>
                    <a:lumOff val="60000"/>
                  </a:srgbClr>
                </a:solidFill>
                <a:latin typeface="Calibri"/>
              </a:rPr>
              <a:t>43</a:t>
            </a:r>
            <a:endParaRPr/>
          </a:p>
        </p:txBody>
      </p:sp>
      <p:sp>
        <p:nvSpPr>
          <p:cNvPr id="19" name="Textfeld 18"/>
          <p:cNvSpPr txBox="1"/>
          <p:nvPr/>
        </p:nvSpPr>
        <p:spPr bwMode="auto">
          <a:xfrm>
            <a:off x="187638" y="5657696"/>
            <a:ext cx="1723549" cy="300082"/>
          </a:xfrm>
          <a:prstGeom prst="rect">
            <a:avLst/>
          </a:prstGeom>
          <a:noFill/>
        </p:spPr>
        <p:txBody>
          <a:bodyPr wrap="none" rtlCol="0">
            <a:spAutoFit/>
          </a:bodyPr>
          <a:lstStyle/>
          <a:p>
            <a:pPr defTabSz="685800">
              <a:spcBef>
                <a:spcPts val="0"/>
              </a:spcBef>
              <a:spcAft>
                <a:spcPts val="0"/>
              </a:spcAft>
              <a:defRPr/>
            </a:pPr>
            <a:r>
              <a:rPr lang="de-DE" sz="1350" i="1" dirty="0">
                <a:solidFill>
                  <a:srgbClr val="7030A0"/>
                </a:solidFill>
                <a:latin typeface="Arial"/>
              </a:rPr>
              <a:t>Status: May 2, 2023</a:t>
            </a:r>
            <a:endParaRPr i="1" dirty="0">
              <a:solidFill>
                <a:srgbClr val="7030A0"/>
              </a:solidFill>
            </a:endParaRPr>
          </a:p>
        </p:txBody>
      </p:sp>
      <p:pic>
        <p:nvPicPr>
          <p:cNvPr id="25" name="Picture 24" descr="NUSTAR-Logo"/>
          <p:cNvPicPr>
            <a:picLocks noChangeAspect="1" noChangeArrowheads="1"/>
          </p:cNvPicPr>
          <p:nvPr/>
        </p:nvPicPr>
        <p:blipFill>
          <a:blip r:embed="rId4"/>
          <a:stretch/>
        </p:blipFill>
        <p:spPr bwMode="auto">
          <a:xfrm>
            <a:off x="19699" y="109015"/>
            <a:ext cx="959999" cy="720000"/>
          </a:xfrm>
          <a:prstGeom prst="rect">
            <a:avLst/>
          </a:prstGeom>
          <a:noFill/>
          <a:ln>
            <a:noFill/>
          </a:ln>
        </p:spPr>
      </p:pic>
      <p:sp>
        <p:nvSpPr>
          <p:cNvPr id="28" name="TextBox 1"/>
          <p:cNvSpPr txBox="1"/>
          <p:nvPr/>
        </p:nvSpPr>
        <p:spPr bwMode="auto">
          <a:xfrm>
            <a:off x="5829116" y="3572003"/>
            <a:ext cx="3303884" cy="1338828"/>
          </a:xfrm>
          <a:prstGeom prst="rect">
            <a:avLst/>
          </a:prstGeom>
          <a:noFill/>
        </p:spPr>
        <p:txBody>
          <a:bodyPr wrap="square" rtlCol="0">
            <a:spAutoFit/>
          </a:bodyPr>
          <a:lstStyle/>
          <a:p>
            <a:pPr algn="l">
              <a:defRPr/>
            </a:pPr>
            <a:r>
              <a:rPr lang="en-US" sz="1350" b="1"/>
              <a:t>&gt; 1000 listed “interested” scientists</a:t>
            </a:r>
            <a:endParaRPr/>
          </a:p>
          <a:p>
            <a:pPr algn="l">
              <a:defRPr/>
            </a:pPr>
            <a:r>
              <a:rPr lang="en-US" sz="1350" b="1">
                <a:solidFill>
                  <a:srgbClr val="336699"/>
                </a:solidFill>
              </a:rPr>
              <a:t>&gt;   640 registered members </a:t>
            </a:r>
            <a:endParaRPr/>
          </a:p>
          <a:p>
            <a:pPr algn="l">
              <a:defRPr/>
            </a:pPr>
            <a:r>
              <a:rPr lang="en-US" sz="1350" b="1">
                <a:solidFill>
                  <a:srgbClr val="336699"/>
                </a:solidFill>
              </a:rPr>
              <a:t>	(incl. students, etc.)</a:t>
            </a:r>
            <a:endParaRPr/>
          </a:p>
          <a:p>
            <a:pPr algn="l">
              <a:defRPr/>
            </a:pPr>
            <a:r>
              <a:rPr lang="en-US" sz="1350" b="1">
                <a:solidFill>
                  <a:srgbClr val="9900CC"/>
                </a:solidFill>
              </a:rPr>
              <a:t>~   430 senior members </a:t>
            </a:r>
            <a:endParaRPr/>
          </a:p>
          <a:p>
            <a:pPr algn="l">
              <a:defRPr/>
            </a:pPr>
            <a:r>
              <a:rPr lang="en-US" sz="1350" b="1">
                <a:solidFill>
                  <a:srgbClr val="9900CC"/>
                </a:solidFill>
              </a:rPr>
              <a:t>	(PhD holder w/o Russia)</a:t>
            </a:r>
            <a:endParaRPr/>
          </a:p>
          <a:p>
            <a:pPr algn="l">
              <a:defRPr/>
            </a:pPr>
            <a:r>
              <a:rPr lang="en-US" sz="1350" b="1">
                <a:solidFill>
                  <a:srgbClr val="009900"/>
                </a:solidFill>
              </a:rPr>
              <a:t>&gt;   180 institutes from 36 countries</a:t>
            </a:r>
            <a:endParaRPr/>
          </a:p>
        </p:txBody>
      </p:sp>
      <p:sp>
        <p:nvSpPr>
          <p:cNvPr id="4" name="Fußzeilenplatzhalter 3"/>
          <p:cNvSpPr>
            <a:spLocks noGrp="1"/>
          </p:cNvSpPr>
          <p:nvPr>
            <p:ph type="ftr" sz="quarter" idx="3"/>
          </p:nvPr>
        </p:nvSpPr>
        <p:spPr/>
        <p:txBody>
          <a:bodyPr/>
          <a:lstStyle/>
          <a:p>
            <a:pPr>
              <a:defRPr/>
            </a:pPr>
            <a:r>
              <a:rPr lang="en-US" smtClean="0"/>
              <a:t>12th FAIR-NUSTAR RRB meeting - June 5-6, 2023</a:t>
            </a:r>
            <a:endParaRPr lang="en-US" dirty="0"/>
          </a:p>
        </p:txBody>
      </p:sp>
      <p:sp>
        <p:nvSpPr>
          <p:cNvPr id="23" name="Foliennummernplatzhalter 22"/>
          <p:cNvSpPr>
            <a:spLocks noGrp="1"/>
          </p:cNvSpPr>
          <p:nvPr>
            <p:ph type="sldNum" sz="quarter" idx="11"/>
          </p:nvPr>
        </p:nvSpPr>
        <p:spPr/>
        <p:txBody>
          <a:bodyPr/>
          <a:lstStyle/>
          <a:p>
            <a:pPr>
              <a:defRPr/>
            </a:pPr>
            <a:fld id="{8318BF4F-15D2-4EE0-A03D-F50D946F8623}" type="slidenum">
              <a:rPr lang="de-DE" smtClean="0"/>
              <a:pPr>
                <a:defRPr/>
              </a:pPr>
              <a:t>5</a:t>
            </a:fld>
            <a:endParaRPr lang="de-DE" dirty="0"/>
          </a:p>
        </p:txBody>
      </p:sp>
    </p:spTree>
    <p:extLst>
      <p:ext uri="{BB962C8B-B14F-4D97-AF65-F5344CB8AC3E}">
        <p14:creationId xmlns:p14="http://schemas.microsoft.com/office/powerpoint/2010/main" val="3950144945"/>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fik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92" y="1063852"/>
            <a:ext cx="9144000" cy="4370832"/>
          </a:xfrm>
          <a:prstGeom prst="rect">
            <a:avLst/>
          </a:prstGeom>
        </p:spPr>
      </p:pic>
      <p:sp>
        <p:nvSpPr>
          <p:cNvPr id="5" name="Fußzeilenplatzhalter 4"/>
          <p:cNvSpPr>
            <a:spLocks noGrp="1"/>
          </p:cNvSpPr>
          <p:nvPr>
            <p:ph type="ftr" sz="quarter" idx="3"/>
          </p:nvPr>
        </p:nvSpPr>
        <p:spPr/>
        <p:txBody>
          <a:bodyPr/>
          <a:lstStyle/>
          <a:p>
            <a:pPr>
              <a:defRPr/>
            </a:pPr>
            <a:r>
              <a:rPr lang="en-US" smtClean="0"/>
              <a:t>12th FAIR-NUSTAR RRB meeting - June 5-6, 2023</a:t>
            </a:r>
            <a:endParaRPr lang="en-US" dirty="0"/>
          </a:p>
        </p:txBody>
      </p:sp>
      <p:cxnSp>
        <p:nvCxnSpPr>
          <p:cNvPr id="6" name="Gerader Verbinder 5"/>
          <p:cNvCxnSpPr/>
          <p:nvPr/>
        </p:nvCxnSpPr>
        <p:spPr>
          <a:xfrm flipV="1">
            <a:off x="2990816" y="1762534"/>
            <a:ext cx="501064" cy="8580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209332" y="1100043"/>
            <a:ext cx="966932" cy="646331"/>
          </a:xfrm>
          <a:prstGeom prst="rect">
            <a:avLst/>
          </a:prstGeom>
          <a:noFill/>
        </p:spPr>
        <p:txBody>
          <a:bodyPr wrap="none" rtlCol="0">
            <a:spAutoFit/>
          </a:bodyPr>
          <a:lstStyle/>
          <a:p>
            <a:pPr algn="ctr"/>
            <a:r>
              <a:rPr lang="de-DE" b="1" dirty="0" smtClean="0">
                <a:solidFill>
                  <a:srgbClr val="92D050"/>
                </a:solidFill>
              </a:rPr>
              <a:t>ILIMA</a:t>
            </a:r>
          </a:p>
          <a:p>
            <a:pPr algn="ctr"/>
            <a:r>
              <a:rPr lang="de-DE" dirty="0" err="1" smtClean="0">
                <a:solidFill>
                  <a:srgbClr val="92D050"/>
                </a:solidFill>
              </a:rPr>
              <a:t>LaSpec</a:t>
            </a:r>
            <a:endParaRPr lang="de-DE" dirty="0">
              <a:solidFill>
                <a:srgbClr val="92D050"/>
              </a:solidFill>
            </a:endParaRPr>
          </a:p>
        </p:txBody>
      </p:sp>
      <p:cxnSp>
        <p:nvCxnSpPr>
          <p:cNvPr id="8" name="Gerader Verbinder 7"/>
          <p:cNvCxnSpPr/>
          <p:nvPr/>
        </p:nvCxnSpPr>
        <p:spPr>
          <a:xfrm flipH="1" flipV="1">
            <a:off x="2419315" y="1626248"/>
            <a:ext cx="1" cy="8799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2014942" y="1021885"/>
            <a:ext cx="808748" cy="646331"/>
          </a:xfrm>
          <a:prstGeom prst="rect">
            <a:avLst/>
          </a:prstGeom>
          <a:noFill/>
        </p:spPr>
        <p:txBody>
          <a:bodyPr wrap="none" rtlCol="0">
            <a:spAutoFit/>
          </a:bodyPr>
          <a:lstStyle/>
          <a:p>
            <a:pPr algn="ctr"/>
            <a:r>
              <a:rPr lang="de-DE" b="1" dirty="0" smtClean="0">
                <a:solidFill>
                  <a:srgbClr val="00B050"/>
                </a:solidFill>
              </a:rPr>
              <a:t>SHE</a:t>
            </a:r>
          </a:p>
          <a:p>
            <a:pPr algn="ctr"/>
            <a:r>
              <a:rPr lang="de-DE" dirty="0" smtClean="0">
                <a:solidFill>
                  <a:srgbClr val="92D050"/>
                </a:solidFill>
              </a:rPr>
              <a:t>MATS</a:t>
            </a:r>
            <a:endParaRPr lang="de-DE" dirty="0">
              <a:solidFill>
                <a:srgbClr val="92D050"/>
              </a:solidFill>
            </a:endParaRPr>
          </a:p>
        </p:txBody>
      </p:sp>
      <p:cxnSp>
        <p:nvCxnSpPr>
          <p:cNvPr id="10" name="Gerader Verbinder 9"/>
          <p:cNvCxnSpPr/>
          <p:nvPr/>
        </p:nvCxnSpPr>
        <p:spPr>
          <a:xfrm flipV="1">
            <a:off x="4607496" y="4356893"/>
            <a:ext cx="184907" cy="76458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3785604" y="5122641"/>
            <a:ext cx="1643783" cy="1200329"/>
          </a:xfrm>
          <a:prstGeom prst="rect">
            <a:avLst/>
          </a:prstGeom>
          <a:noFill/>
        </p:spPr>
        <p:txBody>
          <a:bodyPr wrap="none" rtlCol="0">
            <a:spAutoFit/>
          </a:bodyPr>
          <a:lstStyle/>
          <a:p>
            <a:pPr algn="ctr"/>
            <a:r>
              <a:rPr lang="de-DE" b="1" dirty="0" smtClean="0">
                <a:solidFill>
                  <a:srgbClr val="00B050"/>
                </a:solidFill>
              </a:rPr>
              <a:t>R</a:t>
            </a:r>
            <a:r>
              <a:rPr lang="de-DE" b="1" baseline="30000" dirty="0" smtClean="0">
                <a:solidFill>
                  <a:srgbClr val="00B050"/>
                </a:solidFill>
              </a:rPr>
              <a:t>3</a:t>
            </a:r>
            <a:r>
              <a:rPr lang="de-DE" b="1" dirty="0" smtClean="0">
                <a:solidFill>
                  <a:srgbClr val="00B050"/>
                </a:solidFill>
              </a:rPr>
              <a:t>B</a:t>
            </a:r>
          </a:p>
          <a:p>
            <a:pPr algn="ctr"/>
            <a:r>
              <a:rPr lang="de-DE" dirty="0" smtClean="0">
                <a:solidFill>
                  <a:srgbClr val="7030A0"/>
                </a:solidFill>
              </a:rPr>
              <a:t>HISPEC/DESPEC</a:t>
            </a:r>
          </a:p>
          <a:p>
            <a:pPr algn="ctr"/>
            <a:r>
              <a:rPr lang="de-DE" dirty="0" smtClean="0">
                <a:solidFill>
                  <a:srgbClr val="7030A0"/>
                </a:solidFill>
              </a:rPr>
              <a:t>MATS/</a:t>
            </a:r>
            <a:r>
              <a:rPr lang="de-DE" dirty="0" err="1" smtClean="0">
                <a:solidFill>
                  <a:srgbClr val="7030A0"/>
                </a:solidFill>
              </a:rPr>
              <a:t>LaSpec</a:t>
            </a:r>
            <a:endParaRPr lang="de-DE" dirty="0" smtClean="0">
              <a:solidFill>
                <a:srgbClr val="7030A0"/>
              </a:solidFill>
            </a:endParaRPr>
          </a:p>
          <a:p>
            <a:pPr algn="ctr"/>
            <a:r>
              <a:rPr lang="de-DE" dirty="0" smtClean="0">
                <a:solidFill>
                  <a:srgbClr val="7030A0"/>
                </a:solidFill>
              </a:rPr>
              <a:t>Super-FRS EC</a:t>
            </a:r>
            <a:endParaRPr lang="de-DE" dirty="0">
              <a:solidFill>
                <a:srgbClr val="7030A0"/>
              </a:solidFill>
            </a:endParaRPr>
          </a:p>
        </p:txBody>
      </p:sp>
      <p:cxnSp>
        <p:nvCxnSpPr>
          <p:cNvPr id="12" name="Gerader Verbinder 11"/>
          <p:cNvCxnSpPr/>
          <p:nvPr/>
        </p:nvCxnSpPr>
        <p:spPr>
          <a:xfrm flipH="1" flipV="1">
            <a:off x="5072710" y="4147341"/>
            <a:ext cx="733424" cy="2315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5705648" y="4143099"/>
            <a:ext cx="2056974" cy="646331"/>
          </a:xfrm>
          <a:prstGeom prst="rect">
            <a:avLst/>
          </a:prstGeom>
          <a:noFill/>
        </p:spPr>
        <p:txBody>
          <a:bodyPr wrap="none" rtlCol="0">
            <a:spAutoFit/>
          </a:bodyPr>
          <a:lstStyle/>
          <a:p>
            <a:pPr algn="ctr"/>
            <a:r>
              <a:rPr lang="de-DE" b="1" dirty="0">
                <a:solidFill>
                  <a:srgbClr val="00B050"/>
                </a:solidFill>
              </a:rPr>
              <a:t>Super-FRS EC</a:t>
            </a:r>
          </a:p>
          <a:p>
            <a:pPr algn="ctr"/>
            <a:r>
              <a:rPr lang="de-DE" dirty="0" smtClean="0">
                <a:solidFill>
                  <a:srgbClr val="7030A0"/>
                </a:solidFill>
              </a:rPr>
              <a:t>HISPEC</a:t>
            </a:r>
            <a:r>
              <a:rPr lang="de-DE" dirty="0" smtClean="0"/>
              <a:t>/</a:t>
            </a:r>
            <a:r>
              <a:rPr lang="de-DE" b="1" dirty="0" smtClean="0">
                <a:solidFill>
                  <a:srgbClr val="92D050"/>
                </a:solidFill>
              </a:rPr>
              <a:t>DESPEC</a:t>
            </a:r>
          </a:p>
        </p:txBody>
      </p:sp>
      <p:cxnSp>
        <p:nvCxnSpPr>
          <p:cNvPr id="14" name="Gerader Verbinder 13"/>
          <p:cNvCxnSpPr/>
          <p:nvPr/>
        </p:nvCxnSpPr>
        <p:spPr>
          <a:xfrm flipH="1">
            <a:off x="5347574" y="3735505"/>
            <a:ext cx="736594" cy="5879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6228184" y="3423126"/>
            <a:ext cx="1643783" cy="646331"/>
          </a:xfrm>
          <a:prstGeom prst="rect">
            <a:avLst/>
          </a:prstGeom>
          <a:noFill/>
        </p:spPr>
        <p:txBody>
          <a:bodyPr wrap="none" rtlCol="0">
            <a:spAutoFit/>
          </a:bodyPr>
          <a:lstStyle/>
          <a:p>
            <a:pPr algn="ctr"/>
            <a:r>
              <a:rPr lang="de-DE" b="1" dirty="0">
                <a:solidFill>
                  <a:srgbClr val="00B050"/>
                </a:solidFill>
              </a:rPr>
              <a:t>Super-FRS EC</a:t>
            </a:r>
          </a:p>
          <a:p>
            <a:pPr algn="ctr"/>
            <a:r>
              <a:rPr lang="de-DE" dirty="0" smtClean="0">
                <a:solidFill>
                  <a:srgbClr val="7030A0"/>
                </a:solidFill>
              </a:rPr>
              <a:t>HISPEC/DESPEC</a:t>
            </a:r>
          </a:p>
        </p:txBody>
      </p:sp>
      <p:sp>
        <p:nvSpPr>
          <p:cNvPr id="16" name="Ellipse 15"/>
          <p:cNvSpPr/>
          <p:nvPr/>
        </p:nvSpPr>
        <p:spPr>
          <a:xfrm>
            <a:off x="2381729" y="2440504"/>
            <a:ext cx="87105" cy="979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2947262" y="2552083"/>
            <a:ext cx="87105" cy="979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4993758" y="4098354"/>
            <a:ext cx="87105" cy="979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5271344" y="3735505"/>
            <a:ext cx="87105" cy="979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4758373" y="4299910"/>
            <a:ext cx="87105" cy="9797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a:xfrm>
            <a:off x="6372200" y="5117614"/>
            <a:ext cx="2572900" cy="1200329"/>
          </a:xfrm>
          <a:prstGeom prst="rect">
            <a:avLst/>
          </a:prstGeom>
          <a:noFill/>
          <a:ln w="9525">
            <a:solidFill>
              <a:schemeClr val="tx1"/>
            </a:solidFill>
          </a:ln>
        </p:spPr>
        <p:txBody>
          <a:bodyPr wrap="square" rtlCol="0">
            <a:spAutoFit/>
          </a:bodyPr>
          <a:lstStyle/>
          <a:p>
            <a:pPr algn="ctr"/>
            <a:r>
              <a:rPr lang="de-DE" b="1" dirty="0" err="1" smtClean="0">
                <a:solidFill>
                  <a:srgbClr val="00B050"/>
                </a:solidFill>
              </a:rPr>
              <a:t>Full</a:t>
            </a:r>
            <a:r>
              <a:rPr lang="de-DE" b="1" dirty="0">
                <a:solidFill>
                  <a:srgbClr val="00B050"/>
                </a:solidFill>
              </a:rPr>
              <a:t> </a:t>
            </a:r>
            <a:r>
              <a:rPr lang="de-DE" b="1" dirty="0" err="1" smtClean="0">
                <a:solidFill>
                  <a:srgbClr val="00B050"/>
                </a:solidFill>
              </a:rPr>
              <a:t>operation</a:t>
            </a:r>
            <a:endParaRPr lang="de-DE" b="1" dirty="0" smtClean="0">
              <a:solidFill>
                <a:srgbClr val="00B050"/>
              </a:solidFill>
            </a:endParaRPr>
          </a:p>
          <a:p>
            <a:pPr algn="ctr"/>
            <a:r>
              <a:rPr lang="de-DE" b="1" dirty="0" smtClean="0">
                <a:solidFill>
                  <a:srgbClr val="92D050"/>
                </a:solidFill>
              </a:rPr>
              <a:t>Limited </a:t>
            </a:r>
            <a:r>
              <a:rPr lang="de-DE" b="1" dirty="0" err="1" smtClean="0">
                <a:solidFill>
                  <a:srgbClr val="92D050"/>
                </a:solidFill>
              </a:rPr>
              <a:t>operation</a:t>
            </a:r>
            <a:endParaRPr lang="de-DE" b="1" dirty="0" smtClean="0">
              <a:solidFill>
                <a:srgbClr val="92D050"/>
              </a:solidFill>
            </a:endParaRPr>
          </a:p>
          <a:p>
            <a:pPr algn="ctr"/>
            <a:r>
              <a:rPr lang="de-DE" dirty="0" err="1" smtClean="0">
                <a:solidFill>
                  <a:srgbClr val="7030A0"/>
                </a:solidFill>
              </a:rPr>
              <a:t>Possible</a:t>
            </a:r>
            <a:r>
              <a:rPr lang="de-DE" dirty="0" smtClean="0">
                <a:solidFill>
                  <a:srgbClr val="7030A0"/>
                </a:solidFill>
              </a:rPr>
              <a:t> </a:t>
            </a:r>
            <a:r>
              <a:rPr lang="de-DE" dirty="0" err="1" smtClean="0">
                <a:solidFill>
                  <a:srgbClr val="7030A0"/>
                </a:solidFill>
              </a:rPr>
              <a:t>with</a:t>
            </a:r>
            <a:r>
              <a:rPr lang="de-DE" dirty="0" smtClean="0">
                <a:solidFill>
                  <a:srgbClr val="7030A0"/>
                </a:solidFill>
              </a:rPr>
              <a:t> additional</a:t>
            </a:r>
          </a:p>
          <a:p>
            <a:pPr algn="ctr"/>
            <a:r>
              <a:rPr lang="de-DE" dirty="0" err="1" smtClean="0">
                <a:solidFill>
                  <a:srgbClr val="7030A0"/>
                </a:solidFill>
              </a:rPr>
              <a:t>cost</a:t>
            </a:r>
            <a:r>
              <a:rPr lang="de-DE" dirty="0" smtClean="0">
                <a:solidFill>
                  <a:srgbClr val="7030A0"/>
                </a:solidFill>
              </a:rPr>
              <a:t> </a:t>
            </a:r>
            <a:r>
              <a:rPr lang="de-DE" dirty="0" err="1" smtClean="0">
                <a:solidFill>
                  <a:srgbClr val="7030A0"/>
                </a:solidFill>
              </a:rPr>
              <a:t>and</a:t>
            </a:r>
            <a:r>
              <a:rPr lang="de-DE" dirty="0" smtClean="0">
                <a:solidFill>
                  <a:srgbClr val="7030A0"/>
                </a:solidFill>
              </a:rPr>
              <a:t> </a:t>
            </a:r>
            <a:r>
              <a:rPr lang="de-DE" dirty="0" err="1" smtClean="0">
                <a:solidFill>
                  <a:srgbClr val="7030A0"/>
                </a:solidFill>
              </a:rPr>
              <a:t>effort</a:t>
            </a:r>
            <a:endParaRPr lang="de-DE" dirty="0" smtClean="0">
              <a:solidFill>
                <a:srgbClr val="7030A0"/>
              </a:solidFill>
            </a:endParaRPr>
          </a:p>
        </p:txBody>
      </p:sp>
      <p:grpSp>
        <p:nvGrpSpPr>
          <p:cNvPr id="22" name="Group 17">
            <a:extLst>
              <a:ext uri="{FF2B5EF4-FFF2-40B4-BE49-F238E27FC236}">
                <a16:creationId xmlns:a16="http://schemas.microsoft.com/office/drawing/2014/main" id="{A801B800-A292-B3A1-120B-3DD3EEFF33D6}"/>
              </a:ext>
            </a:extLst>
          </p:cNvPr>
          <p:cNvGrpSpPr/>
          <p:nvPr/>
        </p:nvGrpSpPr>
        <p:grpSpPr>
          <a:xfrm>
            <a:off x="522816" y="3801091"/>
            <a:ext cx="1878023" cy="692497"/>
            <a:chOff x="539552" y="4005064"/>
            <a:chExt cx="1878023" cy="692497"/>
          </a:xfrm>
        </p:grpSpPr>
        <p:sp>
          <p:nvSpPr>
            <p:cNvPr id="23" name="Rectangle 16">
              <a:extLst>
                <a:ext uri="{FF2B5EF4-FFF2-40B4-BE49-F238E27FC236}">
                  <a16:creationId xmlns:a16="http://schemas.microsoft.com/office/drawing/2014/main" id="{EFBC3343-36BC-9B72-E033-803E77C9F6A4}"/>
                </a:ext>
              </a:extLst>
            </p:cNvPr>
            <p:cNvSpPr/>
            <p:nvPr/>
          </p:nvSpPr>
          <p:spPr>
            <a:xfrm>
              <a:off x="539552" y="4005064"/>
              <a:ext cx="1878023" cy="692497"/>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grpSp>
          <p:nvGrpSpPr>
            <p:cNvPr id="24" name="Group 9">
              <a:extLst>
                <a:ext uri="{FF2B5EF4-FFF2-40B4-BE49-F238E27FC236}">
                  <a16:creationId xmlns:a16="http://schemas.microsoft.com/office/drawing/2014/main" id="{9991ADEF-6195-EE51-11D8-916755D2DB74}"/>
                </a:ext>
              </a:extLst>
            </p:cNvPr>
            <p:cNvGrpSpPr/>
            <p:nvPr/>
          </p:nvGrpSpPr>
          <p:grpSpPr>
            <a:xfrm>
              <a:off x="638589" y="4005064"/>
              <a:ext cx="1597847" cy="261610"/>
              <a:chOff x="638589" y="4005064"/>
              <a:chExt cx="1597847" cy="261610"/>
            </a:xfrm>
          </p:grpSpPr>
          <p:cxnSp>
            <p:nvCxnSpPr>
              <p:cNvPr id="31" name="Straight Connector 6">
                <a:extLst>
                  <a:ext uri="{FF2B5EF4-FFF2-40B4-BE49-F238E27FC236}">
                    <a16:creationId xmlns:a16="http://schemas.microsoft.com/office/drawing/2014/main" id="{D22001EF-EFB8-3F5E-BC9C-83B225B97BE2}"/>
                  </a:ext>
                </a:extLst>
              </p:cNvPr>
              <p:cNvCxnSpPr>
                <a:cxnSpLocks/>
              </p:cNvCxnSpPr>
              <p:nvPr/>
            </p:nvCxnSpPr>
            <p:spPr>
              <a:xfrm>
                <a:off x="638589" y="4143563"/>
                <a:ext cx="477027" cy="0"/>
              </a:xfrm>
              <a:prstGeom prst="line">
                <a:avLst/>
              </a:prstGeom>
              <a:ln w="50800">
                <a:solidFill>
                  <a:srgbClr val="02E901"/>
                </a:solidFill>
              </a:ln>
              <a:effectLst/>
            </p:spPr>
            <p:style>
              <a:lnRef idx="2">
                <a:schemeClr val="accent1"/>
              </a:lnRef>
              <a:fillRef idx="0">
                <a:schemeClr val="accent1"/>
              </a:fillRef>
              <a:effectRef idx="1">
                <a:schemeClr val="accent1"/>
              </a:effectRef>
              <a:fontRef idx="minor">
                <a:schemeClr val="tx1"/>
              </a:fontRef>
            </p:style>
          </p:cxnSp>
          <p:sp>
            <p:nvSpPr>
              <p:cNvPr id="32" name="TextBox 8">
                <a:extLst>
                  <a:ext uri="{FF2B5EF4-FFF2-40B4-BE49-F238E27FC236}">
                    <a16:creationId xmlns:a16="http://schemas.microsoft.com/office/drawing/2014/main" id="{AC4DF0CC-8A30-CCEE-D0BC-5F96E9E8F230}"/>
                  </a:ext>
                </a:extLst>
              </p:cNvPr>
              <p:cNvSpPr txBox="1"/>
              <p:nvPr/>
            </p:nvSpPr>
            <p:spPr>
              <a:xfrm>
                <a:off x="1115616" y="4005064"/>
                <a:ext cx="1120820" cy="261610"/>
              </a:xfrm>
              <a:prstGeom prst="rect">
                <a:avLst/>
              </a:prstGeom>
            </p:spPr>
            <p:txBody>
              <a:bodyPr vert="horz" wrap="none" lIns="91440" tIns="45720" rIns="91440" bIns="45720" rtlCol="0" anchor="t">
                <a:spAutoFit/>
              </a:bodyPr>
              <a:lstStyle/>
              <a:p>
                <a:pPr algn="l"/>
                <a:r>
                  <a:rPr lang="en-GB" sz="1050" dirty="0"/>
                  <a:t>First Science +</a:t>
                </a:r>
              </a:p>
            </p:txBody>
          </p:sp>
        </p:grpSp>
        <p:grpSp>
          <p:nvGrpSpPr>
            <p:cNvPr id="25" name="Group 10">
              <a:extLst>
                <a:ext uri="{FF2B5EF4-FFF2-40B4-BE49-F238E27FC236}">
                  <a16:creationId xmlns:a16="http://schemas.microsoft.com/office/drawing/2014/main" id="{58334565-C81A-8E43-97FA-71C3692309D0}"/>
                </a:ext>
              </a:extLst>
            </p:cNvPr>
            <p:cNvGrpSpPr/>
            <p:nvPr/>
          </p:nvGrpSpPr>
          <p:grpSpPr>
            <a:xfrm>
              <a:off x="638589" y="4420562"/>
              <a:ext cx="1689218" cy="261610"/>
              <a:chOff x="638589" y="4005064"/>
              <a:chExt cx="1689218" cy="261610"/>
            </a:xfrm>
          </p:grpSpPr>
          <p:cxnSp>
            <p:nvCxnSpPr>
              <p:cNvPr id="29" name="Straight Connector 11">
                <a:extLst>
                  <a:ext uri="{FF2B5EF4-FFF2-40B4-BE49-F238E27FC236}">
                    <a16:creationId xmlns:a16="http://schemas.microsoft.com/office/drawing/2014/main" id="{93561797-F191-B370-68A1-586BD73C2CED}"/>
                  </a:ext>
                </a:extLst>
              </p:cNvPr>
              <p:cNvCxnSpPr>
                <a:cxnSpLocks/>
              </p:cNvCxnSpPr>
              <p:nvPr/>
            </p:nvCxnSpPr>
            <p:spPr>
              <a:xfrm>
                <a:off x="638589" y="4143563"/>
                <a:ext cx="477027" cy="0"/>
              </a:xfrm>
              <a:prstGeom prst="line">
                <a:avLst/>
              </a:prstGeom>
              <a:ln w="50800">
                <a:solidFill>
                  <a:srgbClr val="E39C02"/>
                </a:solidFill>
              </a:ln>
              <a:effectLst/>
            </p:spPr>
            <p:style>
              <a:lnRef idx="2">
                <a:schemeClr val="accent1"/>
              </a:lnRef>
              <a:fillRef idx="0">
                <a:schemeClr val="accent1"/>
              </a:fillRef>
              <a:effectRef idx="1">
                <a:schemeClr val="accent1"/>
              </a:effectRef>
              <a:fontRef idx="minor">
                <a:schemeClr val="tx1"/>
              </a:fontRef>
            </p:style>
          </p:cxnSp>
          <p:sp>
            <p:nvSpPr>
              <p:cNvPr id="30" name="TextBox 12">
                <a:extLst>
                  <a:ext uri="{FF2B5EF4-FFF2-40B4-BE49-F238E27FC236}">
                    <a16:creationId xmlns:a16="http://schemas.microsoft.com/office/drawing/2014/main" id="{189BAA42-B9AC-09DC-34BF-5AE35D2451CF}"/>
                  </a:ext>
                </a:extLst>
              </p:cNvPr>
              <p:cNvSpPr txBox="1"/>
              <p:nvPr/>
            </p:nvSpPr>
            <p:spPr>
              <a:xfrm>
                <a:off x="1115616" y="4005064"/>
                <a:ext cx="1212191" cy="261610"/>
              </a:xfrm>
              <a:prstGeom prst="rect">
                <a:avLst/>
              </a:prstGeom>
            </p:spPr>
            <p:txBody>
              <a:bodyPr vert="horz" wrap="none" lIns="91440" tIns="45720" rIns="91440" bIns="45720" rtlCol="0" anchor="t">
                <a:spAutoFit/>
              </a:bodyPr>
              <a:lstStyle/>
              <a:p>
                <a:pPr algn="l"/>
                <a:r>
                  <a:rPr lang="en-GB" sz="1050" dirty="0"/>
                  <a:t>MSV completion</a:t>
                </a:r>
              </a:p>
            </p:txBody>
          </p:sp>
        </p:grpSp>
        <p:grpSp>
          <p:nvGrpSpPr>
            <p:cNvPr id="26" name="Group 13">
              <a:extLst>
                <a:ext uri="{FF2B5EF4-FFF2-40B4-BE49-F238E27FC236}">
                  <a16:creationId xmlns:a16="http://schemas.microsoft.com/office/drawing/2014/main" id="{CB2AF664-62FB-9A23-9C9E-5266EEC4BBE0}"/>
                </a:ext>
              </a:extLst>
            </p:cNvPr>
            <p:cNvGrpSpPr/>
            <p:nvPr/>
          </p:nvGrpSpPr>
          <p:grpSpPr>
            <a:xfrm>
              <a:off x="638589" y="4216267"/>
              <a:ext cx="1326940" cy="261610"/>
              <a:chOff x="638589" y="4005064"/>
              <a:chExt cx="1326940" cy="261610"/>
            </a:xfrm>
          </p:grpSpPr>
          <p:cxnSp>
            <p:nvCxnSpPr>
              <p:cNvPr id="27" name="Straight Connector 14">
                <a:extLst>
                  <a:ext uri="{FF2B5EF4-FFF2-40B4-BE49-F238E27FC236}">
                    <a16:creationId xmlns:a16="http://schemas.microsoft.com/office/drawing/2014/main" id="{74F83295-4A86-B394-B1CC-F79148154C78}"/>
                  </a:ext>
                </a:extLst>
              </p:cNvPr>
              <p:cNvCxnSpPr>
                <a:cxnSpLocks/>
              </p:cNvCxnSpPr>
              <p:nvPr/>
            </p:nvCxnSpPr>
            <p:spPr>
              <a:xfrm>
                <a:off x="638589" y="4143563"/>
                <a:ext cx="477027" cy="0"/>
              </a:xfrm>
              <a:prstGeom prst="line">
                <a:avLst/>
              </a:prstGeom>
              <a:ln w="50800">
                <a:solidFill>
                  <a:srgbClr val="0100DE"/>
                </a:solidFill>
              </a:ln>
              <a:effectLst/>
            </p:spPr>
            <p:style>
              <a:lnRef idx="2">
                <a:schemeClr val="accent1"/>
              </a:lnRef>
              <a:fillRef idx="0">
                <a:schemeClr val="accent1"/>
              </a:fillRef>
              <a:effectRef idx="1">
                <a:schemeClr val="accent1"/>
              </a:effectRef>
              <a:fontRef idx="minor">
                <a:schemeClr val="tx1"/>
              </a:fontRef>
            </p:style>
          </p:cxnSp>
          <p:sp>
            <p:nvSpPr>
              <p:cNvPr id="28" name="TextBox 15">
                <a:extLst>
                  <a:ext uri="{FF2B5EF4-FFF2-40B4-BE49-F238E27FC236}">
                    <a16:creationId xmlns:a16="http://schemas.microsoft.com/office/drawing/2014/main" id="{3B027F02-A00D-D8FA-9764-991FB03BA5BC}"/>
                  </a:ext>
                </a:extLst>
              </p:cNvPr>
              <p:cNvSpPr txBox="1"/>
              <p:nvPr/>
            </p:nvSpPr>
            <p:spPr>
              <a:xfrm>
                <a:off x="1115616" y="4005064"/>
                <a:ext cx="849913" cy="261610"/>
              </a:xfrm>
              <a:prstGeom prst="rect">
                <a:avLst/>
              </a:prstGeom>
            </p:spPr>
            <p:txBody>
              <a:bodyPr vert="horz" wrap="none" lIns="91440" tIns="45720" rIns="91440" bIns="45720" rtlCol="0" anchor="t">
                <a:spAutoFit/>
              </a:bodyPr>
              <a:lstStyle/>
              <a:p>
                <a:pPr algn="l"/>
                <a:r>
                  <a:rPr lang="en-GB" sz="1050" dirty="0"/>
                  <a:t>Next steps</a:t>
                </a:r>
              </a:p>
            </p:txBody>
          </p:sp>
        </p:grpSp>
      </p:grpSp>
      <p:pic>
        <p:nvPicPr>
          <p:cNvPr id="34" name="Picture 24" descr="NUSTAR-Logo"/>
          <p:cNvPicPr>
            <a:picLocks noChangeAspect="1" noChangeArrowheads="1"/>
          </p:cNvPicPr>
          <p:nvPr/>
        </p:nvPicPr>
        <p:blipFill>
          <a:blip r:embed="rId3"/>
          <a:stretch/>
        </p:blipFill>
        <p:spPr bwMode="auto">
          <a:xfrm>
            <a:off x="19699" y="109015"/>
            <a:ext cx="959999" cy="720000"/>
          </a:xfrm>
          <a:prstGeom prst="rect">
            <a:avLst/>
          </a:prstGeom>
          <a:noFill/>
          <a:ln>
            <a:noFill/>
          </a:ln>
        </p:spPr>
      </p:pic>
      <p:sp>
        <p:nvSpPr>
          <p:cNvPr id="35" name="Titel 1"/>
          <p:cNvSpPr>
            <a:spLocks noGrp="1"/>
          </p:cNvSpPr>
          <p:nvPr>
            <p:ph type="title"/>
          </p:nvPr>
        </p:nvSpPr>
        <p:spPr>
          <a:xfrm>
            <a:off x="1331640" y="248206"/>
            <a:ext cx="8605837" cy="490538"/>
          </a:xfrm>
        </p:spPr>
        <p:txBody>
          <a:bodyPr/>
          <a:lstStyle/>
          <a:p>
            <a:r>
              <a:rPr lang="de-DE" dirty="0" smtClean="0">
                <a:solidFill>
                  <a:schemeClr val="accent6"/>
                </a:solidFill>
              </a:rPr>
              <a:t>Experimental </a:t>
            </a:r>
            <a:r>
              <a:rPr lang="de-DE" dirty="0" err="1" smtClean="0">
                <a:solidFill>
                  <a:schemeClr val="accent6"/>
                </a:solidFill>
              </a:rPr>
              <a:t>opportunities</a:t>
            </a:r>
            <a:r>
              <a:rPr lang="de-DE" dirty="0" smtClean="0">
                <a:solidFill>
                  <a:schemeClr val="accent6"/>
                </a:solidFill>
              </a:rPr>
              <a:t> </a:t>
            </a:r>
            <a:r>
              <a:rPr lang="de-DE" dirty="0" err="1" smtClean="0">
                <a:solidFill>
                  <a:schemeClr val="accent6"/>
                </a:solidFill>
              </a:rPr>
              <a:t>for</a:t>
            </a:r>
            <a:r>
              <a:rPr lang="de-DE" dirty="0" smtClean="0">
                <a:solidFill>
                  <a:schemeClr val="accent6"/>
                </a:solidFill>
              </a:rPr>
              <a:t> ES/FS</a:t>
            </a:r>
            <a:endParaRPr lang="de-DE" dirty="0">
              <a:solidFill>
                <a:schemeClr val="accent6"/>
              </a:solidFill>
            </a:endParaRPr>
          </a:p>
        </p:txBody>
      </p:sp>
      <p:sp>
        <p:nvSpPr>
          <p:cNvPr id="41" name="Foliennummernplatzhalter 40"/>
          <p:cNvSpPr>
            <a:spLocks noGrp="1"/>
          </p:cNvSpPr>
          <p:nvPr>
            <p:ph type="sldNum" sz="quarter" idx="11"/>
          </p:nvPr>
        </p:nvSpPr>
        <p:spPr/>
        <p:txBody>
          <a:bodyPr/>
          <a:lstStyle/>
          <a:p>
            <a:pPr>
              <a:defRPr/>
            </a:pPr>
            <a:fld id="{8318BF4F-15D2-4EE0-A03D-F50D946F8623}" type="slidenum">
              <a:rPr lang="de-DE" smtClean="0"/>
              <a:pPr>
                <a:defRPr/>
              </a:pPr>
              <a:t>6</a:t>
            </a:fld>
            <a:endParaRPr lang="de-DE" dirty="0"/>
          </a:p>
        </p:txBody>
      </p:sp>
    </p:spTree>
    <p:extLst>
      <p:ext uri="{BB962C8B-B14F-4D97-AF65-F5344CB8AC3E}">
        <p14:creationId xmlns:p14="http://schemas.microsoft.com/office/powerpoint/2010/main" val="1003832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hteck 6"/>
          <p:cNvSpPr/>
          <p:nvPr/>
        </p:nvSpPr>
        <p:spPr bwMode="auto">
          <a:xfrm>
            <a:off x="4705399" y="2716853"/>
            <a:ext cx="432048" cy="269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8"/>
          <p:cNvSpPr txBox="1"/>
          <p:nvPr/>
        </p:nvSpPr>
        <p:spPr bwMode="auto">
          <a:xfrm>
            <a:off x="331931" y="4975724"/>
            <a:ext cx="7293591" cy="830997"/>
          </a:xfrm>
          <a:prstGeom prst="rect">
            <a:avLst/>
          </a:prstGeom>
          <a:noFill/>
        </p:spPr>
        <p:txBody>
          <a:bodyPr wrap="square" rtlCol="0">
            <a:spAutoFit/>
          </a:bodyPr>
          <a:lstStyle/>
          <a:p>
            <a:pPr>
              <a:defRPr/>
            </a:pPr>
            <a:r>
              <a:rPr lang="en-GB" sz="1600" b="1" dirty="0">
                <a:solidFill>
                  <a:schemeClr val="accent2"/>
                </a:solidFill>
              </a:rPr>
              <a:t>Preparation	</a:t>
            </a:r>
            <a:r>
              <a:rPr lang="en-GB" sz="1600" b="1" dirty="0" smtClean="0">
                <a:solidFill>
                  <a:schemeClr val="accent2"/>
                </a:solidFill>
                <a:sym typeface="Symbol" panose="05050102010706020507" pitchFamily="18" charset="2"/>
              </a:rPr>
              <a:t></a:t>
            </a:r>
            <a:r>
              <a:rPr lang="en-GB" sz="1600" b="1" dirty="0">
                <a:solidFill>
                  <a:schemeClr val="accent2"/>
                </a:solidFill>
              </a:rPr>
              <a:t>	discovery	</a:t>
            </a:r>
            <a:r>
              <a:rPr lang="en-GB" sz="1600" b="1" dirty="0">
                <a:solidFill>
                  <a:schemeClr val="accent2"/>
                </a:solidFill>
                <a:sym typeface="Symbol" panose="05050102010706020507" pitchFamily="18" charset="2"/>
              </a:rPr>
              <a:t>  </a:t>
            </a:r>
            <a:r>
              <a:rPr lang="en-GB" sz="1600" b="1" dirty="0">
                <a:solidFill>
                  <a:schemeClr val="accent2"/>
                </a:solidFill>
              </a:rPr>
              <a:t>	detailed studies</a:t>
            </a:r>
          </a:p>
          <a:p>
            <a:pPr>
              <a:defRPr/>
            </a:pPr>
            <a:r>
              <a:rPr lang="en-GB" sz="1600" b="1" dirty="0">
                <a:solidFill>
                  <a:schemeClr val="accent2"/>
                </a:solidFill>
              </a:rPr>
              <a:t>0.1 fb</a:t>
            </a:r>
            <a:r>
              <a:rPr lang="en-GB" sz="1600" b="1" baseline="30000" dirty="0">
                <a:solidFill>
                  <a:schemeClr val="accent2"/>
                </a:solidFill>
              </a:rPr>
              <a:t>-1</a:t>
            </a:r>
            <a:r>
              <a:rPr lang="en-GB" sz="1600" dirty="0">
                <a:solidFill>
                  <a:schemeClr val="accent2"/>
                </a:solidFill>
              </a:rPr>
              <a:t>		</a:t>
            </a:r>
            <a:r>
              <a:rPr lang="en-GB" sz="1600" b="1" dirty="0">
                <a:solidFill>
                  <a:schemeClr val="accent2"/>
                </a:solidFill>
                <a:sym typeface="Symbol" panose="05050102010706020507" pitchFamily="18" charset="2"/>
              </a:rPr>
              <a:t>  </a:t>
            </a:r>
            <a:r>
              <a:rPr lang="en-GB" sz="1600" dirty="0">
                <a:solidFill>
                  <a:schemeClr val="accent2"/>
                </a:solidFill>
              </a:rPr>
              <a:t>	</a:t>
            </a:r>
            <a:r>
              <a:rPr lang="en-GB" sz="1600" b="1" dirty="0">
                <a:solidFill>
                  <a:schemeClr val="accent2"/>
                </a:solidFill>
              </a:rPr>
              <a:t>2-5 fb</a:t>
            </a:r>
            <a:r>
              <a:rPr lang="en-GB" sz="1600" b="1" baseline="30000" dirty="0">
                <a:solidFill>
                  <a:schemeClr val="accent2"/>
                </a:solidFill>
              </a:rPr>
              <a:t>-1		</a:t>
            </a:r>
            <a:r>
              <a:rPr lang="en-GB" sz="1600" b="1" dirty="0">
                <a:solidFill>
                  <a:schemeClr val="accent2"/>
                </a:solidFill>
                <a:sym typeface="Symbol" panose="05050102010706020507" pitchFamily="18" charset="2"/>
              </a:rPr>
              <a:t>  </a:t>
            </a:r>
            <a:r>
              <a:rPr lang="en-GB" sz="1600" dirty="0">
                <a:solidFill>
                  <a:schemeClr val="accent2"/>
                </a:solidFill>
              </a:rPr>
              <a:t>	</a:t>
            </a:r>
            <a:r>
              <a:rPr lang="en-GB" sz="1600" b="1" dirty="0">
                <a:solidFill>
                  <a:schemeClr val="accent2"/>
                </a:solidFill>
              </a:rPr>
              <a:t>100 fb</a:t>
            </a:r>
            <a:r>
              <a:rPr lang="en-GB" sz="1600" b="1" baseline="30000" dirty="0">
                <a:solidFill>
                  <a:schemeClr val="accent2"/>
                </a:solidFill>
              </a:rPr>
              <a:t>-1</a:t>
            </a:r>
            <a:endParaRPr dirty="0">
              <a:solidFill>
                <a:schemeClr val="accent2"/>
              </a:solidFill>
            </a:endParaRPr>
          </a:p>
          <a:p>
            <a:pPr>
              <a:defRPr/>
            </a:pPr>
            <a:r>
              <a:rPr lang="en-GB" sz="1600" dirty="0">
                <a:solidFill>
                  <a:schemeClr val="accent2"/>
                </a:solidFill>
              </a:rPr>
              <a:t>(near) stability	</a:t>
            </a:r>
            <a:r>
              <a:rPr lang="en-GB" sz="1600" b="1" dirty="0">
                <a:solidFill>
                  <a:schemeClr val="accent2"/>
                </a:solidFill>
                <a:sym typeface="Symbol" panose="05050102010706020507" pitchFamily="18" charset="2"/>
              </a:rPr>
              <a:t>  </a:t>
            </a:r>
            <a:r>
              <a:rPr lang="en-GB" sz="1600" dirty="0">
                <a:solidFill>
                  <a:schemeClr val="accent2"/>
                </a:solidFill>
              </a:rPr>
              <a:t>	exotic		</a:t>
            </a:r>
            <a:r>
              <a:rPr lang="en-GB" sz="1600" b="1" dirty="0">
                <a:solidFill>
                  <a:schemeClr val="accent2"/>
                </a:solidFill>
                <a:sym typeface="Symbol" panose="05050102010706020507" pitchFamily="18" charset="2"/>
              </a:rPr>
              <a:t>  </a:t>
            </a:r>
            <a:r>
              <a:rPr lang="en-GB" sz="1600" dirty="0">
                <a:solidFill>
                  <a:schemeClr val="accent2"/>
                </a:solidFill>
              </a:rPr>
              <a:t>	very exotic nuclei</a:t>
            </a:r>
            <a:endParaRPr dirty="0">
              <a:solidFill>
                <a:schemeClr val="accent2"/>
              </a:solidFill>
            </a:endParaRPr>
          </a:p>
        </p:txBody>
      </p:sp>
      <p:graphicFrame>
        <p:nvGraphicFramePr>
          <p:cNvPr id="6" name="Tabelle 2"/>
          <p:cNvGraphicFramePr>
            <a:graphicFrameLocks noGrp="1"/>
          </p:cNvGraphicFramePr>
          <p:nvPr>
            <p:extLst>
              <p:ext uri="{D42A27DB-BD31-4B8C-83A1-F6EECF244321}">
                <p14:modId xmlns:p14="http://schemas.microsoft.com/office/powerpoint/2010/main" val="302075739"/>
              </p:ext>
            </p:extLst>
          </p:nvPr>
        </p:nvGraphicFramePr>
        <p:xfrm>
          <a:off x="251520" y="1229981"/>
          <a:ext cx="7272808" cy="3176661"/>
        </p:xfrm>
        <a:graphic>
          <a:graphicData uri="http://schemas.openxmlformats.org/drawingml/2006/table">
            <a:tbl>
              <a:tblPr firstRow="1" bandRow="1">
                <a:tableStyleId>{5C22544A-7EE6-4342-B048-85BDC9FD1C3A}</a:tableStyleId>
              </a:tblPr>
              <a:tblGrid>
                <a:gridCol w="4598667">
                  <a:extLst>
                    <a:ext uri="{9D8B030D-6E8A-4147-A177-3AD203B41FA5}">
                      <a16:colId xmlns:a16="http://schemas.microsoft.com/office/drawing/2014/main" val="20000"/>
                    </a:ext>
                  </a:extLst>
                </a:gridCol>
                <a:gridCol w="2674141">
                  <a:extLst>
                    <a:ext uri="{9D8B030D-6E8A-4147-A177-3AD203B41FA5}">
                      <a16:colId xmlns:a16="http://schemas.microsoft.com/office/drawing/2014/main" val="20001"/>
                    </a:ext>
                  </a:extLst>
                </a:gridCol>
              </a:tblGrid>
              <a:tr h="796627">
                <a:tc>
                  <a:txBody>
                    <a:bodyPr/>
                    <a:lstStyle/>
                    <a:p>
                      <a:pPr>
                        <a:defRPr/>
                      </a:pPr>
                      <a:r>
                        <a:rPr lang="en-US" sz="1800" dirty="0">
                          <a:solidFill>
                            <a:srgbClr val="000000"/>
                          </a:solidFill>
                        </a:rPr>
                        <a:t>Facility</a:t>
                      </a:r>
                      <a:endParaRPr dirty="0"/>
                    </a:p>
                  </a:txBody>
                  <a:tcPr/>
                </a:tc>
                <a:tc>
                  <a:txBody>
                    <a:bodyPr/>
                    <a:lstStyle/>
                    <a:p>
                      <a:pPr>
                        <a:defRPr/>
                      </a:pPr>
                      <a:r>
                        <a:rPr lang="en-US" sz="1800">
                          <a:solidFill>
                            <a:srgbClr val="000000"/>
                          </a:solidFill>
                        </a:rPr>
                        <a:t>U beam intensity/spill at production target</a:t>
                      </a:r>
                    </a:p>
                  </a:txBody>
                  <a:tcPr/>
                </a:tc>
                <a:extLst>
                  <a:ext uri="{0D108BD9-81ED-4DB2-BD59-A6C34878D82A}">
                    <a16:rowId xmlns:a16="http://schemas.microsoft.com/office/drawing/2014/main" val="10000"/>
                  </a:ext>
                </a:extLst>
              </a:tr>
              <a:tr h="459794">
                <a:tc>
                  <a:txBody>
                    <a:bodyPr/>
                    <a:lstStyle/>
                    <a:p>
                      <a:pPr>
                        <a:defRPr/>
                      </a:pPr>
                      <a:r>
                        <a:rPr lang="en-US" sz="1800"/>
                        <a:t>Today at GSI with </a:t>
                      </a:r>
                      <a:r>
                        <a:rPr lang="en-US" sz="1800" b="1">
                          <a:solidFill>
                            <a:srgbClr val="7030A0"/>
                          </a:solidFill>
                        </a:rPr>
                        <a:t>FRS</a:t>
                      </a:r>
                      <a:r>
                        <a:rPr lang="en-US" sz="1800"/>
                        <a:t> (Phase 0)</a:t>
                      </a:r>
                      <a:endParaRPr/>
                    </a:p>
                  </a:txBody>
                  <a:tcPr anchor="ctr"/>
                </a:tc>
                <a:tc>
                  <a:txBody>
                    <a:bodyPr/>
                    <a:lstStyle/>
                    <a:p>
                      <a:pPr>
                        <a:defRPr/>
                      </a:pPr>
                      <a:r>
                        <a:rPr lang="de-DE" sz="1800">
                          <a:solidFill>
                            <a:srgbClr val="7030A0"/>
                          </a:solidFill>
                        </a:rPr>
                        <a:t>1...2x10</a:t>
                      </a:r>
                      <a:r>
                        <a:rPr lang="de-DE" sz="1800" baseline="30000">
                          <a:solidFill>
                            <a:srgbClr val="7030A0"/>
                          </a:solidFill>
                        </a:rPr>
                        <a:t>9</a:t>
                      </a:r>
                      <a:endParaRPr/>
                    </a:p>
                  </a:txBody>
                  <a:tcPr anchor="ctr"/>
                </a:tc>
                <a:extLst>
                  <a:ext uri="{0D108BD9-81ED-4DB2-BD59-A6C34878D82A}">
                    <a16:rowId xmlns:a16="http://schemas.microsoft.com/office/drawing/2014/main" val="10001"/>
                  </a:ext>
                </a:extLst>
              </a:tr>
              <a:tr h="498764">
                <a:tc>
                  <a:txBody>
                    <a:bodyPr/>
                    <a:lstStyle/>
                    <a:p>
                      <a:pPr>
                        <a:defRPr/>
                      </a:pPr>
                      <a:r>
                        <a:rPr lang="en-US" sz="1800" b="1">
                          <a:solidFill>
                            <a:srgbClr val="7030A0"/>
                          </a:solidFill>
                        </a:rPr>
                        <a:t>Early science</a:t>
                      </a:r>
                      <a:r>
                        <a:rPr lang="en-US" sz="1800" b="1"/>
                        <a:t> </a:t>
                      </a:r>
                      <a:r>
                        <a:rPr lang="en-US" sz="1800" b="0"/>
                        <a:t>with</a:t>
                      </a:r>
                      <a:r>
                        <a:rPr lang="en-US" sz="1800" b="1"/>
                        <a:t> </a:t>
                      </a:r>
                      <a:r>
                        <a:rPr lang="en-US" sz="1800" b="1">
                          <a:solidFill>
                            <a:srgbClr val="FF0066"/>
                          </a:solidFill>
                        </a:rPr>
                        <a:t>Super-FRS</a:t>
                      </a:r>
                      <a:r>
                        <a:rPr lang="en-US" sz="1800"/>
                        <a:t> and </a:t>
                      </a:r>
                      <a:r>
                        <a:rPr lang="en-US" sz="1800" b="1">
                          <a:solidFill>
                            <a:srgbClr val="FF0066"/>
                          </a:solidFill>
                        </a:rPr>
                        <a:t>UNILAC/SIS18</a:t>
                      </a:r>
                      <a:endParaRPr lang="en-US" sz="1800">
                        <a:solidFill>
                          <a:srgbClr val="FF0066"/>
                        </a:solidFill>
                      </a:endParaRPr>
                    </a:p>
                  </a:txBody>
                  <a:tcPr anchor="ctr"/>
                </a:tc>
                <a:tc>
                  <a:txBody>
                    <a:bodyPr/>
                    <a:lstStyle/>
                    <a:p>
                      <a:pPr>
                        <a:defRPr/>
                      </a:pPr>
                      <a:r>
                        <a:rPr lang="de-DE" sz="1800">
                          <a:solidFill>
                            <a:schemeClr val="tx1"/>
                          </a:solidFill>
                        </a:rPr>
                        <a:t>2...5x10</a:t>
                      </a:r>
                      <a:r>
                        <a:rPr lang="de-DE" sz="1800" baseline="30000">
                          <a:solidFill>
                            <a:schemeClr val="tx1"/>
                          </a:solidFill>
                        </a:rPr>
                        <a:t>9</a:t>
                      </a:r>
                      <a:endParaRPr/>
                    </a:p>
                  </a:txBody>
                  <a:tcPr anchor="ctr"/>
                </a:tc>
                <a:extLst>
                  <a:ext uri="{0D108BD9-81ED-4DB2-BD59-A6C34878D82A}">
                    <a16:rowId xmlns:a16="http://schemas.microsoft.com/office/drawing/2014/main" val="10002"/>
                  </a:ext>
                </a:extLst>
              </a:tr>
              <a:tr h="488372">
                <a:tc>
                  <a:txBody>
                    <a:bodyPr/>
                    <a:lstStyle/>
                    <a:p>
                      <a:pPr>
                        <a:defRPr/>
                      </a:pPr>
                      <a:r>
                        <a:rPr lang="en-US" sz="1800" b="1">
                          <a:solidFill>
                            <a:srgbClr val="7030A0"/>
                          </a:solidFill>
                        </a:rPr>
                        <a:t>First Science</a:t>
                      </a:r>
                      <a:r>
                        <a:rPr lang="en-US" sz="1800" b="1">
                          <a:solidFill>
                            <a:schemeClr val="tx1"/>
                          </a:solidFill>
                        </a:rPr>
                        <a:t>  </a:t>
                      </a:r>
                      <a:r>
                        <a:rPr lang="en-US" sz="1800"/>
                        <a:t>with </a:t>
                      </a:r>
                      <a:r>
                        <a:rPr lang="en-US" sz="1800" b="1">
                          <a:solidFill>
                            <a:srgbClr val="FF0000"/>
                          </a:solidFill>
                        </a:rPr>
                        <a:t>SIS100</a:t>
                      </a:r>
                      <a:r>
                        <a:rPr lang="en-US" sz="1800" b="1">
                          <a:solidFill>
                            <a:srgbClr val="7030A0"/>
                          </a:solidFill>
                        </a:rPr>
                        <a:t> </a:t>
                      </a:r>
                      <a:endParaRPr/>
                    </a:p>
                    <a:p>
                      <a:pPr>
                        <a:defRPr/>
                      </a:pPr>
                      <a:r>
                        <a:rPr lang="en-US" sz="1800">
                          <a:solidFill>
                            <a:schemeClr val="tx1"/>
                          </a:solidFill>
                        </a:rPr>
                        <a:t>(after commissioning)</a:t>
                      </a:r>
                      <a:endParaRPr lang="en-US" sz="1800" b="1">
                        <a:solidFill>
                          <a:schemeClr val="tx1"/>
                        </a:solidFill>
                      </a:endParaRPr>
                    </a:p>
                  </a:txBody>
                  <a:tcPr anchor="ctr"/>
                </a:tc>
                <a:tc>
                  <a:txBody>
                    <a:bodyPr/>
                    <a:lstStyle/>
                    <a:p>
                      <a:pPr marL="0" marR="0" indent="0" algn="l" defTabSz="914400">
                        <a:lnSpc>
                          <a:spcPct val="100000"/>
                        </a:lnSpc>
                        <a:spcBef>
                          <a:spcPts val="0"/>
                        </a:spcBef>
                        <a:spcAft>
                          <a:spcPts val="0"/>
                        </a:spcAft>
                        <a:buClrTx/>
                        <a:buSzTx/>
                        <a:buFontTx/>
                        <a:buNone/>
                        <a:defRPr/>
                      </a:pPr>
                      <a:r>
                        <a:rPr lang="de-DE" sz="1800"/>
                        <a:t>2x10</a:t>
                      </a:r>
                      <a:r>
                        <a:rPr lang="de-DE" sz="1800" baseline="30000"/>
                        <a:t>10</a:t>
                      </a:r>
                      <a:endParaRPr/>
                    </a:p>
                  </a:txBody>
                  <a:tcPr anchor="ctr"/>
                </a:tc>
                <a:extLst>
                  <a:ext uri="{0D108BD9-81ED-4DB2-BD59-A6C34878D82A}">
                    <a16:rowId xmlns:a16="http://schemas.microsoft.com/office/drawing/2014/main" val="10003"/>
                  </a:ext>
                </a:extLst>
              </a:tr>
              <a:tr h="488373">
                <a:tc>
                  <a:txBody>
                    <a:bodyPr/>
                    <a:lstStyle/>
                    <a:p>
                      <a:pPr>
                        <a:defRPr/>
                      </a:pPr>
                      <a:r>
                        <a:rPr lang="en-US" sz="1800" b="1">
                          <a:solidFill>
                            <a:srgbClr val="7030A0"/>
                          </a:solidFill>
                        </a:rPr>
                        <a:t>First Science++</a:t>
                      </a:r>
                      <a:r>
                        <a:rPr lang="en-US" sz="1800" b="1">
                          <a:solidFill>
                            <a:schemeClr val="tx1"/>
                          </a:solidFill>
                        </a:rPr>
                        <a:t> </a:t>
                      </a:r>
                      <a:r>
                        <a:rPr lang="en-US" sz="1800">
                          <a:solidFill>
                            <a:schemeClr val="tx1"/>
                          </a:solidFill>
                        </a:rPr>
                        <a:t>with</a:t>
                      </a:r>
                      <a:r>
                        <a:rPr lang="en-US" sz="1800">
                          <a:solidFill>
                            <a:srgbClr val="7030A0"/>
                          </a:solidFill>
                        </a:rPr>
                        <a:t> </a:t>
                      </a:r>
                      <a:r>
                        <a:rPr lang="en-US" sz="1800" b="1">
                          <a:solidFill>
                            <a:srgbClr val="FF0000"/>
                          </a:solidFill>
                        </a:rPr>
                        <a:t>SIS100</a:t>
                      </a:r>
                      <a:r>
                        <a:rPr lang="en-US" sz="1800" b="1">
                          <a:solidFill>
                            <a:srgbClr val="7030A0"/>
                          </a:solidFill>
                        </a:rPr>
                        <a:t> </a:t>
                      </a:r>
                      <a:endParaRPr/>
                    </a:p>
                    <a:p>
                      <a:pPr>
                        <a:defRPr/>
                      </a:pPr>
                      <a:r>
                        <a:rPr lang="en-US" sz="1800" b="0">
                          <a:solidFill>
                            <a:schemeClr val="tx1"/>
                          </a:solidFill>
                        </a:rPr>
                        <a:t>(</a:t>
                      </a:r>
                      <a:r>
                        <a:rPr lang="en-US" sz="1800">
                          <a:solidFill>
                            <a:schemeClr val="tx1"/>
                          </a:solidFill>
                        </a:rPr>
                        <a:t>full intensity)</a:t>
                      </a:r>
                      <a:endParaRPr lang="en-US" sz="1800" b="1">
                        <a:solidFill>
                          <a:schemeClr val="tx1"/>
                        </a:solidFill>
                      </a:endParaRPr>
                    </a:p>
                  </a:txBody>
                  <a:tcPr anchor="ctr"/>
                </a:tc>
                <a:tc>
                  <a:txBody>
                    <a:bodyPr/>
                    <a:lstStyle/>
                    <a:p>
                      <a:pPr marL="0" marR="0" indent="0" algn="l" defTabSz="914400">
                        <a:lnSpc>
                          <a:spcPct val="100000"/>
                        </a:lnSpc>
                        <a:spcBef>
                          <a:spcPts val="0"/>
                        </a:spcBef>
                        <a:spcAft>
                          <a:spcPts val="0"/>
                        </a:spcAft>
                        <a:buClrTx/>
                        <a:buSzTx/>
                        <a:buFontTx/>
                        <a:buNone/>
                        <a:defRPr/>
                      </a:pPr>
                      <a:r>
                        <a:rPr lang="de-DE" sz="1800" dirty="0"/>
                        <a:t>3-4x10</a:t>
                      </a:r>
                      <a:r>
                        <a:rPr lang="de-DE" sz="1800" baseline="30000" dirty="0"/>
                        <a:t>11</a:t>
                      </a:r>
                      <a:endParaRPr dirty="0"/>
                    </a:p>
                  </a:txBody>
                  <a:tcPr anchor="ctr"/>
                </a:tc>
                <a:extLst>
                  <a:ext uri="{0D108BD9-81ED-4DB2-BD59-A6C34878D82A}">
                    <a16:rowId xmlns:a16="http://schemas.microsoft.com/office/drawing/2014/main" val="10004"/>
                  </a:ext>
                </a:extLst>
              </a:tr>
            </a:tbl>
          </a:graphicData>
        </a:graphic>
      </p:graphicFrame>
      <p:sp>
        <p:nvSpPr>
          <p:cNvPr id="8" name="TextBox 7"/>
          <p:cNvSpPr txBox="1"/>
          <p:nvPr/>
        </p:nvSpPr>
        <p:spPr bwMode="auto">
          <a:xfrm>
            <a:off x="7604947" y="1304611"/>
            <a:ext cx="1415772" cy="2877711"/>
          </a:xfrm>
          <a:prstGeom prst="rect">
            <a:avLst/>
          </a:prstGeom>
          <a:noFill/>
        </p:spPr>
        <p:txBody>
          <a:bodyPr wrap="none" rtlCol="0">
            <a:spAutoFit/>
          </a:bodyPr>
          <a:lstStyle/>
          <a:p>
            <a:pPr algn="l">
              <a:defRPr/>
            </a:pPr>
            <a:r>
              <a:rPr lang="en-GB" b="1" dirty="0"/>
              <a:t>Luminosity</a:t>
            </a:r>
            <a:endParaRPr dirty="0"/>
          </a:p>
          <a:p>
            <a:pPr algn="l">
              <a:defRPr/>
            </a:pPr>
            <a:r>
              <a:rPr lang="en-GB" b="1" dirty="0"/>
              <a:t>     [fb</a:t>
            </a:r>
            <a:r>
              <a:rPr lang="en-GB" b="1" baseline="30000" dirty="0"/>
              <a:t>-1</a:t>
            </a:r>
            <a:r>
              <a:rPr lang="en-GB" b="1" dirty="0"/>
              <a:t>]</a:t>
            </a:r>
            <a:endParaRPr dirty="0"/>
          </a:p>
          <a:p>
            <a:pPr algn="l">
              <a:defRPr/>
            </a:pPr>
            <a:endParaRPr lang="en-GB" dirty="0"/>
          </a:p>
          <a:p>
            <a:pPr algn="l">
              <a:defRPr/>
            </a:pPr>
            <a:r>
              <a:rPr lang="en-GB" dirty="0">
                <a:solidFill>
                  <a:schemeClr val="accent2"/>
                </a:solidFill>
              </a:rPr>
              <a:t>    ~0.1</a:t>
            </a:r>
            <a:endParaRPr dirty="0">
              <a:solidFill>
                <a:schemeClr val="accent2"/>
              </a:solidFill>
            </a:endParaRPr>
          </a:p>
          <a:p>
            <a:pPr>
              <a:spcBef>
                <a:spcPts val="1800"/>
              </a:spcBef>
              <a:defRPr/>
            </a:pPr>
            <a:r>
              <a:rPr lang="en-GB" dirty="0">
                <a:solidFill>
                  <a:schemeClr val="accent2"/>
                </a:solidFill>
              </a:rPr>
              <a:t>      1-2   </a:t>
            </a:r>
            <a:endParaRPr dirty="0">
              <a:solidFill>
                <a:schemeClr val="accent2"/>
              </a:solidFill>
            </a:endParaRPr>
          </a:p>
          <a:p>
            <a:pPr>
              <a:spcBef>
                <a:spcPts val="2400"/>
              </a:spcBef>
              <a:defRPr/>
            </a:pPr>
            <a:r>
              <a:rPr lang="en-GB" dirty="0">
                <a:solidFill>
                  <a:schemeClr val="accent2"/>
                </a:solidFill>
              </a:rPr>
              <a:t>       5</a:t>
            </a:r>
            <a:endParaRPr dirty="0">
              <a:solidFill>
                <a:schemeClr val="accent2"/>
              </a:solidFill>
            </a:endParaRPr>
          </a:p>
          <a:p>
            <a:pPr>
              <a:spcBef>
                <a:spcPts val="2400"/>
              </a:spcBef>
              <a:defRPr/>
            </a:pPr>
            <a:r>
              <a:rPr lang="en-GB" dirty="0">
                <a:solidFill>
                  <a:schemeClr val="accent2"/>
                </a:solidFill>
              </a:rPr>
              <a:t>     100</a:t>
            </a:r>
            <a:endParaRPr dirty="0">
              <a:solidFill>
                <a:schemeClr val="accent2"/>
              </a:solidFill>
            </a:endParaRPr>
          </a:p>
        </p:txBody>
      </p:sp>
      <p:pic>
        <p:nvPicPr>
          <p:cNvPr id="12" name="Picture 8" descr="NUSTAR-Logo"/>
          <p:cNvPicPr>
            <a:picLocks noChangeAspect="1" noChangeArrowheads="1"/>
          </p:cNvPicPr>
          <p:nvPr/>
        </p:nvPicPr>
        <p:blipFill>
          <a:blip r:embed="rId2"/>
          <a:stretch/>
        </p:blipFill>
        <p:spPr bwMode="auto">
          <a:xfrm>
            <a:off x="107504" y="78972"/>
            <a:ext cx="959999" cy="720000"/>
          </a:xfrm>
          <a:prstGeom prst="rect">
            <a:avLst/>
          </a:prstGeom>
          <a:noFill/>
          <a:ln>
            <a:noFill/>
          </a:ln>
        </p:spPr>
      </p:pic>
      <p:sp>
        <p:nvSpPr>
          <p:cNvPr id="10" name="Title 1"/>
          <p:cNvSpPr txBox="1"/>
          <p:nvPr/>
        </p:nvSpPr>
        <p:spPr bwMode="auto">
          <a:xfrm>
            <a:off x="1401927" y="78972"/>
            <a:ext cx="7268400" cy="720000"/>
          </a:xfrm>
          <a:prstGeom prst="rect">
            <a:avLst/>
          </a:prstGeom>
        </p:spPr>
        <p:txBody>
          <a:bodyPr/>
          <a:lstStyle>
            <a:lvl1pPr algn="l" defTabSz="342900">
              <a:spcBef>
                <a:spcPts val="0"/>
              </a:spcBef>
              <a:buNone/>
              <a:defRPr sz="1800" b="1">
                <a:solidFill>
                  <a:srgbClr val="333333"/>
                </a:solidFill>
                <a:latin typeface="Arial"/>
                <a:ea typeface="+mj-ea"/>
                <a:cs typeface="Arial"/>
              </a:defRPr>
            </a:lvl1pPr>
          </a:lstStyle>
          <a:p>
            <a:pPr>
              <a:defRPr/>
            </a:pPr>
            <a:r>
              <a:rPr lang="en-US" sz="2000" dirty="0">
                <a:solidFill>
                  <a:schemeClr val="accent6"/>
                </a:solidFill>
              </a:rPr>
              <a:t>NUSTAR requirements: </a:t>
            </a:r>
            <a:br>
              <a:rPr lang="en-US" sz="2000" dirty="0">
                <a:solidFill>
                  <a:schemeClr val="accent6"/>
                </a:solidFill>
              </a:rPr>
            </a:br>
            <a:r>
              <a:rPr lang="en-US" sz="2000" dirty="0">
                <a:solidFill>
                  <a:schemeClr val="accent6"/>
                </a:solidFill>
              </a:rPr>
              <a:t>From Phase-0 to Early and First Science</a:t>
            </a:r>
            <a:endParaRPr lang="en-GB" sz="2000" dirty="0">
              <a:solidFill>
                <a:schemeClr val="accent6"/>
              </a:solidFill>
            </a:endParaRPr>
          </a:p>
        </p:txBody>
      </p:sp>
      <p:sp>
        <p:nvSpPr>
          <p:cNvPr id="7" name="Fußzeilenplatzhalter 6"/>
          <p:cNvSpPr>
            <a:spLocks noGrp="1"/>
          </p:cNvSpPr>
          <p:nvPr>
            <p:ph type="ftr" sz="quarter" idx="3"/>
          </p:nvPr>
        </p:nvSpPr>
        <p:spPr/>
        <p:txBody>
          <a:bodyPr/>
          <a:lstStyle/>
          <a:p>
            <a:pPr>
              <a:defRPr/>
            </a:pPr>
            <a:r>
              <a:rPr lang="en-US" smtClean="0"/>
              <a:t>12th FAIR-NUSTAR RRB meeting - June 5-6, 2023</a:t>
            </a:r>
            <a:endParaRPr lang="en-US" dirty="0"/>
          </a:p>
        </p:txBody>
      </p:sp>
      <p:sp>
        <p:nvSpPr>
          <p:cNvPr id="9" name="Foliennummernplatzhalter 8"/>
          <p:cNvSpPr>
            <a:spLocks noGrp="1"/>
          </p:cNvSpPr>
          <p:nvPr>
            <p:ph type="sldNum" sz="quarter" idx="12"/>
          </p:nvPr>
        </p:nvSpPr>
        <p:spPr/>
        <p:txBody>
          <a:bodyPr/>
          <a:lstStyle/>
          <a:p>
            <a:pPr>
              <a:defRPr/>
            </a:pPr>
            <a:fld id="{125CBDDA-5CCF-8748-8988-9DC6C8981774}" type="slidenum">
              <a:rPr lang="de-DE" smtClean="0"/>
              <a:t>7</a:t>
            </a:fld>
            <a:endParaRPr lang="de-DE"/>
          </a:p>
        </p:txBody>
      </p:sp>
    </p:spTree>
    <p:extLst>
      <p:ext uri="{BB962C8B-B14F-4D97-AF65-F5344CB8AC3E}">
        <p14:creationId xmlns:p14="http://schemas.microsoft.com/office/powerpoint/2010/main" val="3877190257"/>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7" name="Picture 46"/>
          <p:cNvPicPr>
            <a:picLocks noChangeAspect="1"/>
          </p:cNvPicPr>
          <p:nvPr/>
        </p:nvPicPr>
        <p:blipFill>
          <a:blip r:embed="rId3"/>
          <a:stretch/>
        </p:blipFill>
        <p:spPr bwMode="auto">
          <a:xfrm>
            <a:off x="-65314" y="1998102"/>
            <a:ext cx="6605389" cy="4053784"/>
          </a:xfrm>
          <a:prstGeom prst="rect">
            <a:avLst/>
          </a:prstGeom>
        </p:spPr>
      </p:pic>
      <p:sp>
        <p:nvSpPr>
          <p:cNvPr id="3" name="Text Placeholder 2"/>
          <p:cNvSpPr>
            <a:spLocks noGrp="1"/>
          </p:cNvSpPr>
          <p:nvPr>
            <p:ph type="body" sz="quarter" idx="13"/>
          </p:nvPr>
        </p:nvSpPr>
        <p:spPr bwMode="auto">
          <a:xfrm>
            <a:off x="1115616" y="125608"/>
            <a:ext cx="6353711" cy="701284"/>
          </a:xfrm>
        </p:spPr>
        <p:txBody>
          <a:bodyPr/>
          <a:lstStyle/>
          <a:p>
            <a:pPr>
              <a:defRPr/>
            </a:pPr>
            <a:r>
              <a:rPr lang="en-US" dirty="0">
                <a:solidFill>
                  <a:schemeClr val="accent6"/>
                </a:solidFill>
              </a:rPr>
              <a:t>NUSTAR Early Science: </a:t>
            </a:r>
            <a:r>
              <a:rPr lang="en-GB" dirty="0">
                <a:solidFill>
                  <a:schemeClr val="accent6"/>
                </a:solidFill>
              </a:rPr>
              <a:t>New isotopes towards the r-process waiting points at the N=126 shell closure</a:t>
            </a:r>
            <a:endParaRPr dirty="0">
              <a:solidFill>
                <a:schemeClr val="accent6"/>
              </a:solidFill>
            </a:endParaRPr>
          </a:p>
        </p:txBody>
      </p:sp>
      <p:sp>
        <p:nvSpPr>
          <p:cNvPr id="5" name="TextBox 16"/>
          <p:cNvSpPr txBox="1">
            <a:spLocks noChangeArrowheads="1"/>
          </p:cNvSpPr>
          <p:nvPr/>
        </p:nvSpPr>
        <p:spPr bwMode="auto">
          <a:xfrm>
            <a:off x="335496" y="1441088"/>
            <a:ext cx="8377944" cy="646331"/>
          </a:xfrm>
          <a:prstGeom prst="rect">
            <a:avLst/>
          </a:prstGeom>
          <a:noFill/>
          <a:ln>
            <a:noFill/>
          </a:ln>
        </p:spPr>
        <p:txBody>
          <a:bodyPr wrap="square">
            <a:spAutoFit/>
          </a:bodyPr>
          <a:lstStyle>
            <a:lvl1pPr defTabSz="457200">
              <a:spcBef>
                <a:spcPts val="0"/>
              </a:spcBef>
              <a:buChar char="•"/>
              <a:defRPr sz="2000">
                <a:solidFill>
                  <a:schemeClr val="accent2"/>
                </a:solidFill>
                <a:latin typeface="Arial"/>
              </a:defRPr>
            </a:lvl1pPr>
            <a:lvl2pPr marL="742950" indent="-285750" defTabSz="457200">
              <a:spcBef>
                <a:spcPts val="0"/>
              </a:spcBef>
              <a:buChar char="–"/>
              <a:defRPr>
                <a:solidFill>
                  <a:schemeClr val="tx1"/>
                </a:solidFill>
                <a:latin typeface="Arial"/>
              </a:defRPr>
            </a:lvl2pPr>
            <a:lvl3pPr marL="1143000" indent="-228600" defTabSz="457200">
              <a:spcBef>
                <a:spcPts val="0"/>
              </a:spcBef>
              <a:buChar char="•"/>
              <a:defRPr sz="1600">
                <a:solidFill>
                  <a:schemeClr val="tx1"/>
                </a:solidFill>
                <a:latin typeface="Arial"/>
              </a:defRPr>
            </a:lvl3pPr>
            <a:lvl4pPr marL="1600200" indent="-228600" defTabSz="457200">
              <a:spcBef>
                <a:spcPts val="0"/>
              </a:spcBef>
              <a:buChar char="–"/>
              <a:defRPr sz="1400">
                <a:solidFill>
                  <a:schemeClr val="tx1"/>
                </a:solidFill>
                <a:latin typeface="Arial"/>
              </a:defRPr>
            </a:lvl4pPr>
            <a:lvl5pPr marL="2057400" indent="-228600" defTabSz="457200">
              <a:spcBef>
                <a:spcPts val="0"/>
              </a:spcBef>
              <a:buChar char="»"/>
              <a:defRPr sz="1400">
                <a:solidFill>
                  <a:schemeClr val="tx1"/>
                </a:solidFill>
                <a:latin typeface="Arial"/>
              </a:defRPr>
            </a:lvl5pPr>
            <a:lvl6pPr marL="2514600" indent="-228600" defTabSz="457200">
              <a:spcBef>
                <a:spcPts val="0"/>
              </a:spcBef>
              <a:spcAft>
                <a:spcPts val="0"/>
              </a:spcAft>
              <a:buChar char="»"/>
              <a:defRPr sz="1400">
                <a:solidFill>
                  <a:schemeClr val="tx1"/>
                </a:solidFill>
                <a:latin typeface="Arial"/>
              </a:defRPr>
            </a:lvl6pPr>
            <a:lvl7pPr marL="2971800" indent="-228600" defTabSz="457200">
              <a:spcBef>
                <a:spcPts val="0"/>
              </a:spcBef>
              <a:spcAft>
                <a:spcPts val="0"/>
              </a:spcAft>
              <a:buChar char="»"/>
              <a:defRPr sz="1400">
                <a:solidFill>
                  <a:schemeClr val="tx1"/>
                </a:solidFill>
                <a:latin typeface="Arial"/>
              </a:defRPr>
            </a:lvl7pPr>
            <a:lvl8pPr marL="3429000" indent="-228600" defTabSz="457200">
              <a:spcBef>
                <a:spcPts val="0"/>
              </a:spcBef>
              <a:spcAft>
                <a:spcPts val="0"/>
              </a:spcAft>
              <a:buChar char="»"/>
              <a:defRPr sz="1400">
                <a:solidFill>
                  <a:schemeClr val="tx1"/>
                </a:solidFill>
                <a:latin typeface="Arial"/>
              </a:defRPr>
            </a:lvl8pPr>
            <a:lvl9pPr marL="3886200" indent="-228600" defTabSz="457200">
              <a:spcBef>
                <a:spcPts val="0"/>
              </a:spcBef>
              <a:spcAft>
                <a:spcPts val="0"/>
              </a:spcAft>
              <a:buChar char="»"/>
              <a:defRPr sz="1400">
                <a:solidFill>
                  <a:schemeClr val="tx1"/>
                </a:solidFill>
                <a:latin typeface="Arial"/>
              </a:defRPr>
            </a:lvl9pPr>
          </a:lstStyle>
          <a:p>
            <a:pPr>
              <a:buNone/>
              <a:defRPr/>
            </a:pPr>
            <a:r>
              <a:rPr lang="en-US" sz="1800" dirty="0">
                <a:solidFill>
                  <a:srgbClr val="000000"/>
                </a:solidFill>
                <a:latin typeface="Calibri"/>
              </a:rPr>
              <a:t>Understanding the </a:t>
            </a:r>
            <a:r>
              <a:rPr lang="en-US" sz="1800" b="1" dirty="0">
                <a:solidFill>
                  <a:srgbClr val="9900CC"/>
                </a:solidFill>
                <a:latin typeface="Calibri"/>
              </a:rPr>
              <a:t>3</a:t>
            </a:r>
            <a:r>
              <a:rPr lang="en-US" sz="1800" b="1" baseline="30000" dirty="0">
                <a:solidFill>
                  <a:srgbClr val="9900CC"/>
                </a:solidFill>
                <a:latin typeface="Calibri"/>
              </a:rPr>
              <a:t>rd</a:t>
            </a:r>
            <a:r>
              <a:rPr lang="en-US" sz="1800" b="1" dirty="0">
                <a:solidFill>
                  <a:srgbClr val="9900CC"/>
                </a:solidFill>
                <a:latin typeface="Calibri"/>
              </a:rPr>
              <a:t> r-process abundance peak </a:t>
            </a:r>
            <a:r>
              <a:rPr lang="en-US" sz="1800" dirty="0">
                <a:solidFill>
                  <a:srgbClr val="000000"/>
                </a:solidFill>
                <a:latin typeface="Calibri"/>
              </a:rPr>
              <a:t>by studying neutron-rich isotopes towards the </a:t>
            </a:r>
            <a:r>
              <a:rPr lang="en-US" sz="1800" b="1" dirty="0">
                <a:solidFill>
                  <a:srgbClr val="9900CC"/>
                </a:solidFill>
                <a:latin typeface="Calibri"/>
              </a:rPr>
              <a:t>N=126 shell closure </a:t>
            </a:r>
            <a:r>
              <a:rPr lang="en-US" sz="1800" dirty="0">
                <a:solidFill>
                  <a:srgbClr val="000000"/>
                </a:solidFill>
                <a:latin typeface="Calibri"/>
              </a:rPr>
              <a:t>and their </a:t>
            </a:r>
            <a:r>
              <a:rPr lang="en-US" sz="1800" b="1" dirty="0">
                <a:solidFill>
                  <a:srgbClr val="7030A0"/>
                </a:solidFill>
                <a:latin typeface="Calibri"/>
              </a:rPr>
              <a:t>ground-state and decay properties</a:t>
            </a:r>
            <a:endParaRPr dirty="0"/>
          </a:p>
        </p:txBody>
      </p:sp>
      <p:sp>
        <p:nvSpPr>
          <p:cNvPr id="26" name="Rectangle 25"/>
          <p:cNvSpPr>
            <a:spLocks noChangeAspect="1"/>
          </p:cNvSpPr>
          <p:nvPr/>
        </p:nvSpPr>
        <p:spPr bwMode="auto">
          <a:xfrm>
            <a:off x="6274753" y="4522082"/>
            <a:ext cx="133200" cy="133215"/>
          </a:xfrm>
          <a:prstGeom prst="rect">
            <a:avLst/>
          </a:prstGeom>
          <a:solidFill>
            <a:schemeClr val="bg1"/>
          </a:solidFill>
          <a:ln w="25400" cap="flat" cmpd="sng" algn="ctr">
            <a:solidFill>
              <a:srgbClr val="CC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0"/>
              </a:spcBef>
              <a:spcAft>
                <a:spcPts val="0"/>
              </a:spcAft>
              <a:defRPr/>
            </a:pPr>
            <a:endParaRPr lang="en-GB" sz="2800">
              <a:solidFill>
                <a:srgbClr val="000066"/>
              </a:solidFill>
              <a:latin typeface="Arial"/>
            </a:endParaRPr>
          </a:p>
        </p:txBody>
      </p:sp>
      <p:sp>
        <p:nvSpPr>
          <p:cNvPr id="27" name="TextBox 26"/>
          <p:cNvSpPr txBox="1"/>
          <p:nvPr/>
        </p:nvSpPr>
        <p:spPr bwMode="auto">
          <a:xfrm>
            <a:off x="6431249" y="2949477"/>
            <a:ext cx="2773516" cy="2554545"/>
          </a:xfrm>
          <a:prstGeom prst="rect">
            <a:avLst/>
          </a:prstGeom>
          <a:noFill/>
        </p:spPr>
        <p:txBody>
          <a:bodyPr wrap="none" rtlCol="0">
            <a:spAutoFit/>
          </a:bodyPr>
          <a:lstStyle/>
          <a:p>
            <a:pPr algn="l">
              <a:defRPr/>
            </a:pPr>
            <a:r>
              <a:rPr lang="en-GB" sz="1600"/>
              <a:t>stable isotopes</a:t>
            </a:r>
            <a:endParaRPr/>
          </a:p>
          <a:p>
            <a:pPr algn="l">
              <a:defRPr/>
            </a:pPr>
            <a:r>
              <a:rPr lang="en-GB" sz="1600"/>
              <a:t>mass &amp; half-life known</a:t>
            </a:r>
            <a:endParaRPr/>
          </a:p>
          <a:p>
            <a:pPr algn="l">
              <a:defRPr/>
            </a:pPr>
            <a:r>
              <a:rPr lang="en-GB" sz="1600"/>
              <a:t>half-life known</a:t>
            </a:r>
            <a:endParaRPr/>
          </a:p>
          <a:p>
            <a:pPr algn="l">
              <a:defRPr/>
            </a:pPr>
            <a:r>
              <a:rPr lang="en-GB" sz="1600"/>
              <a:t>mass known</a:t>
            </a:r>
            <a:endParaRPr/>
          </a:p>
          <a:p>
            <a:pPr algn="l">
              <a:defRPr/>
            </a:pPr>
            <a:r>
              <a:rPr lang="en-GB" sz="1600"/>
              <a:t>existence known</a:t>
            </a:r>
            <a:endParaRPr/>
          </a:p>
          <a:p>
            <a:pPr algn="l">
              <a:defRPr/>
            </a:pPr>
            <a:r>
              <a:rPr lang="en-GB" sz="1600"/>
              <a:t>unknown isotopes</a:t>
            </a:r>
            <a:endParaRPr/>
          </a:p>
          <a:p>
            <a:pPr algn="l">
              <a:defRPr/>
            </a:pPr>
            <a:r>
              <a:rPr lang="en-GB" sz="1600"/>
              <a:t>r process waiting point</a:t>
            </a:r>
            <a:endParaRPr/>
          </a:p>
          <a:p>
            <a:pPr>
              <a:defRPr/>
            </a:pPr>
            <a:r>
              <a:rPr lang="en-GB" sz="1600"/>
              <a:t>ES (SIS18 Pb </a:t>
            </a:r>
            <a:r>
              <a:rPr lang="en-GB" sz="1600">
                <a:cs typeface="Arial"/>
              </a:rPr>
              <a:t>2x10</a:t>
            </a:r>
            <a:r>
              <a:rPr lang="en-GB" sz="1600" baseline="30000">
                <a:cs typeface="Arial"/>
              </a:rPr>
              <a:t>9 </a:t>
            </a:r>
            <a:r>
              <a:rPr lang="en-GB" sz="1600">
                <a:cs typeface="Arial"/>
              </a:rPr>
              <a:t>/cycle</a:t>
            </a:r>
            <a:r>
              <a:rPr lang="en-GB" sz="1600"/>
              <a:t>)</a:t>
            </a:r>
            <a:endParaRPr/>
          </a:p>
          <a:p>
            <a:pPr>
              <a:defRPr/>
            </a:pPr>
            <a:r>
              <a:rPr lang="en-GB" sz="1600"/>
              <a:t>FS (SIS100 U </a:t>
            </a:r>
            <a:r>
              <a:rPr lang="en-GB" sz="1600">
                <a:cs typeface="Arial"/>
              </a:rPr>
              <a:t>2x10</a:t>
            </a:r>
            <a:r>
              <a:rPr lang="en-GB" sz="1600" baseline="30000">
                <a:cs typeface="Arial"/>
              </a:rPr>
              <a:t>10 </a:t>
            </a:r>
            <a:r>
              <a:rPr lang="en-GB" sz="1600">
                <a:cs typeface="Arial"/>
              </a:rPr>
              <a:t>/cycle</a:t>
            </a:r>
            <a:r>
              <a:rPr lang="en-GB" sz="1600"/>
              <a:t>)</a:t>
            </a:r>
            <a:endParaRPr/>
          </a:p>
          <a:p>
            <a:pPr algn="l">
              <a:defRPr/>
            </a:pPr>
            <a:r>
              <a:rPr lang="en-GB" sz="1600"/>
              <a:t>FAIR MSV</a:t>
            </a:r>
            <a:endParaRPr/>
          </a:p>
        </p:txBody>
      </p:sp>
      <p:sp>
        <p:nvSpPr>
          <p:cNvPr id="28" name="Rectangle 27"/>
          <p:cNvSpPr>
            <a:spLocks noChangeAspect="1"/>
          </p:cNvSpPr>
          <p:nvPr/>
        </p:nvSpPr>
        <p:spPr bwMode="auto">
          <a:xfrm>
            <a:off x="6274753" y="3072970"/>
            <a:ext cx="133200" cy="133215"/>
          </a:xfrm>
          <a:prstGeom prst="rect">
            <a:avLst/>
          </a:prstGeom>
          <a:solidFill>
            <a:schemeClr val="tx1"/>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0"/>
              </a:spcBef>
              <a:spcAft>
                <a:spcPts val="0"/>
              </a:spcAft>
              <a:defRPr/>
            </a:pPr>
            <a:endParaRPr lang="en-GB" sz="2800">
              <a:solidFill>
                <a:srgbClr val="000066"/>
              </a:solidFill>
              <a:latin typeface="Arial"/>
            </a:endParaRPr>
          </a:p>
        </p:txBody>
      </p:sp>
      <p:sp>
        <p:nvSpPr>
          <p:cNvPr id="29" name="Rectangle 28"/>
          <p:cNvSpPr>
            <a:spLocks noChangeAspect="1"/>
          </p:cNvSpPr>
          <p:nvPr/>
        </p:nvSpPr>
        <p:spPr bwMode="auto">
          <a:xfrm>
            <a:off x="6274753" y="3314489"/>
            <a:ext cx="133200" cy="133215"/>
          </a:xfrm>
          <a:prstGeom prst="rect">
            <a:avLst/>
          </a:prstGeom>
          <a:solidFill>
            <a:srgbClr val="B46C24"/>
          </a:solidFill>
          <a:ln w="15875" cap="flat" cmpd="sng" algn="ctr">
            <a:solidFill>
              <a:srgbClr val="B46C2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0"/>
              </a:spcBef>
              <a:spcAft>
                <a:spcPts val="0"/>
              </a:spcAft>
              <a:defRPr/>
            </a:pPr>
            <a:endParaRPr lang="en-GB" sz="2800">
              <a:solidFill>
                <a:srgbClr val="000066"/>
              </a:solidFill>
              <a:latin typeface="Arial"/>
            </a:endParaRPr>
          </a:p>
        </p:txBody>
      </p:sp>
      <p:sp>
        <p:nvSpPr>
          <p:cNvPr id="30" name="Rectangle 29"/>
          <p:cNvSpPr>
            <a:spLocks noChangeAspect="1"/>
          </p:cNvSpPr>
          <p:nvPr/>
        </p:nvSpPr>
        <p:spPr bwMode="auto">
          <a:xfrm>
            <a:off x="6274753" y="3556008"/>
            <a:ext cx="133200" cy="133215"/>
          </a:xfrm>
          <a:prstGeom prst="rect">
            <a:avLst/>
          </a:prstGeom>
          <a:solidFill>
            <a:srgbClr val="FF9933"/>
          </a:solidFill>
          <a:ln w="15875" cap="flat" cmpd="sng" algn="ctr">
            <a:solidFill>
              <a:srgbClr val="FF993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0"/>
              </a:spcBef>
              <a:spcAft>
                <a:spcPts val="0"/>
              </a:spcAft>
              <a:defRPr/>
            </a:pPr>
            <a:endParaRPr lang="en-GB" sz="2800">
              <a:solidFill>
                <a:srgbClr val="000066"/>
              </a:solidFill>
              <a:latin typeface="Arial"/>
            </a:endParaRPr>
          </a:p>
        </p:txBody>
      </p:sp>
      <p:sp>
        <p:nvSpPr>
          <p:cNvPr id="31" name="Rectangle 30"/>
          <p:cNvSpPr>
            <a:spLocks noChangeAspect="1"/>
          </p:cNvSpPr>
          <p:nvPr/>
        </p:nvSpPr>
        <p:spPr bwMode="auto">
          <a:xfrm>
            <a:off x="6274753" y="3797527"/>
            <a:ext cx="133200" cy="133215"/>
          </a:xfrm>
          <a:prstGeom prst="rect">
            <a:avLst/>
          </a:prstGeom>
          <a:solidFill>
            <a:srgbClr val="FF0000"/>
          </a:solidFill>
          <a:ln w="158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0"/>
              </a:spcBef>
              <a:spcAft>
                <a:spcPts val="0"/>
              </a:spcAft>
              <a:defRPr/>
            </a:pPr>
            <a:endParaRPr lang="en-GB" sz="2800">
              <a:solidFill>
                <a:srgbClr val="000066"/>
              </a:solidFill>
              <a:latin typeface="Arial"/>
            </a:endParaRPr>
          </a:p>
        </p:txBody>
      </p:sp>
      <p:sp>
        <p:nvSpPr>
          <p:cNvPr id="32" name="Rectangle 31"/>
          <p:cNvSpPr>
            <a:spLocks noChangeAspect="1"/>
          </p:cNvSpPr>
          <p:nvPr/>
        </p:nvSpPr>
        <p:spPr bwMode="auto">
          <a:xfrm>
            <a:off x="6274753" y="4039046"/>
            <a:ext cx="133200" cy="133215"/>
          </a:xfrm>
          <a:prstGeom prst="rect">
            <a:avLst/>
          </a:prstGeom>
          <a:solidFill>
            <a:srgbClr val="CBD0D3"/>
          </a:solidFill>
          <a:ln w="15875" cap="flat" cmpd="sng" algn="ctr">
            <a:solidFill>
              <a:srgbClr val="CBD0D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0"/>
              </a:spcBef>
              <a:spcAft>
                <a:spcPts val="0"/>
              </a:spcAft>
              <a:defRPr/>
            </a:pPr>
            <a:endParaRPr lang="en-GB" sz="2800">
              <a:solidFill>
                <a:srgbClr val="000066"/>
              </a:solidFill>
              <a:latin typeface="Arial"/>
            </a:endParaRPr>
          </a:p>
        </p:txBody>
      </p:sp>
      <p:sp>
        <p:nvSpPr>
          <p:cNvPr id="33" name="Rectangle 32"/>
          <p:cNvSpPr>
            <a:spLocks noChangeAspect="1"/>
          </p:cNvSpPr>
          <p:nvPr/>
        </p:nvSpPr>
        <p:spPr bwMode="auto">
          <a:xfrm>
            <a:off x="6274753" y="4280565"/>
            <a:ext cx="133200" cy="133215"/>
          </a:xfrm>
          <a:prstGeom prst="rect">
            <a:avLst/>
          </a:prstGeom>
          <a:solidFill>
            <a:schemeClr val="bg1"/>
          </a:solidFill>
          <a:ln w="31750" cap="flat" cmpd="sng" algn="ctr">
            <a:solidFill>
              <a:srgbClr val="CBD0D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0"/>
              </a:spcBef>
              <a:spcAft>
                <a:spcPts val="0"/>
              </a:spcAft>
              <a:defRPr/>
            </a:pPr>
            <a:endParaRPr lang="en-GB" sz="2800">
              <a:solidFill>
                <a:srgbClr val="000066"/>
              </a:solidFill>
              <a:latin typeface="Arial"/>
            </a:endParaRPr>
          </a:p>
        </p:txBody>
      </p:sp>
      <p:sp>
        <p:nvSpPr>
          <p:cNvPr id="41" name="Rectangle 40"/>
          <p:cNvSpPr>
            <a:spLocks noChangeAspect="1"/>
          </p:cNvSpPr>
          <p:nvPr/>
        </p:nvSpPr>
        <p:spPr bwMode="auto">
          <a:xfrm>
            <a:off x="6282188" y="4752539"/>
            <a:ext cx="133200" cy="133215"/>
          </a:xfrm>
          <a:prstGeom prst="rect">
            <a:avLst/>
          </a:prstGeom>
          <a:solidFill>
            <a:srgbClr val="00FDFF"/>
          </a:solidFill>
          <a:ln w="25400" cap="flat" cmpd="sng" algn="ctr">
            <a:solidFill>
              <a:srgbClr val="00FD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0"/>
              </a:spcBef>
              <a:spcAft>
                <a:spcPts val="0"/>
              </a:spcAft>
              <a:defRPr/>
            </a:pPr>
            <a:endParaRPr lang="en-GB" sz="2800">
              <a:solidFill>
                <a:srgbClr val="000066"/>
              </a:solidFill>
              <a:highlight>
                <a:srgbClr val="00FFFF"/>
              </a:highlight>
              <a:latin typeface="Arial"/>
            </a:endParaRPr>
          </a:p>
        </p:txBody>
      </p:sp>
      <p:sp>
        <p:nvSpPr>
          <p:cNvPr id="42" name="Rectangle 41"/>
          <p:cNvSpPr>
            <a:spLocks noChangeAspect="1"/>
          </p:cNvSpPr>
          <p:nvPr/>
        </p:nvSpPr>
        <p:spPr bwMode="auto">
          <a:xfrm>
            <a:off x="6278471" y="4994149"/>
            <a:ext cx="133200" cy="133215"/>
          </a:xfrm>
          <a:prstGeom prst="rect">
            <a:avLst/>
          </a:prstGeom>
          <a:solidFill>
            <a:srgbClr val="7A81FF"/>
          </a:solidFill>
          <a:ln w="25400" cap="flat" cmpd="sng" algn="ctr">
            <a:solidFill>
              <a:srgbClr val="7A81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0"/>
              </a:spcBef>
              <a:spcAft>
                <a:spcPts val="0"/>
              </a:spcAft>
              <a:defRPr/>
            </a:pPr>
            <a:endParaRPr lang="en-GB" sz="2800">
              <a:solidFill>
                <a:srgbClr val="000066"/>
              </a:solidFill>
              <a:highlight>
                <a:srgbClr val="00FFFF"/>
              </a:highlight>
              <a:latin typeface="Arial"/>
            </a:endParaRPr>
          </a:p>
        </p:txBody>
      </p:sp>
      <p:sp>
        <p:nvSpPr>
          <p:cNvPr id="43" name="Rectangle 42"/>
          <p:cNvSpPr>
            <a:spLocks noChangeAspect="1"/>
          </p:cNvSpPr>
          <p:nvPr/>
        </p:nvSpPr>
        <p:spPr bwMode="auto">
          <a:xfrm>
            <a:off x="6285905" y="5235759"/>
            <a:ext cx="133200" cy="133215"/>
          </a:xfrm>
          <a:prstGeom prst="rect">
            <a:avLst/>
          </a:prstGeom>
          <a:solidFill>
            <a:srgbClr val="FF7E79"/>
          </a:solidFill>
          <a:ln w="25400" cap="flat" cmpd="sng" algn="ctr">
            <a:solidFill>
              <a:srgbClr val="FF7E7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0"/>
              </a:spcBef>
              <a:spcAft>
                <a:spcPts val="0"/>
              </a:spcAft>
              <a:defRPr/>
            </a:pPr>
            <a:endParaRPr lang="en-GB" sz="2800">
              <a:solidFill>
                <a:srgbClr val="000066"/>
              </a:solidFill>
              <a:highlight>
                <a:srgbClr val="00FFFF"/>
              </a:highlight>
              <a:latin typeface="Arial"/>
            </a:endParaRPr>
          </a:p>
        </p:txBody>
      </p:sp>
      <p:sp>
        <p:nvSpPr>
          <p:cNvPr id="37" name="TextBox 36"/>
          <p:cNvSpPr txBox="1"/>
          <p:nvPr/>
        </p:nvSpPr>
        <p:spPr bwMode="auto">
          <a:xfrm rot="19499999">
            <a:off x="2348758" y="4621494"/>
            <a:ext cx="1382366" cy="400110"/>
          </a:xfrm>
          <a:prstGeom prst="rect">
            <a:avLst/>
          </a:prstGeom>
          <a:noFill/>
        </p:spPr>
        <p:txBody>
          <a:bodyPr wrap="none" rtlCol="0">
            <a:spAutoFit/>
          </a:bodyPr>
          <a:lstStyle/>
          <a:p>
            <a:pPr>
              <a:defRPr/>
            </a:pPr>
            <a:r>
              <a:rPr lang="en-GB" sz="2000"/>
              <a:t>FAIR MSV</a:t>
            </a:r>
            <a:endParaRPr/>
          </a:p>
        </p:txBody>
      </p:sp>
      <p:sp>
        <p:nvSpPr>
          <p:cNvPr id="39" name="TextBox 38"/>
          <p:cNvSpPr txBox="1"/>
          <p:nvPr/>
        </p:nvSpPr>
        <p:spPr bwMode="auto">
          <a:xfrm rot="19499999">
            <a:off x="2038083" y="4152341"/>
            <a:ext cx="1754006" cy="400110"/>
          </a:xfrm>
          <a:prstGeom prst="rect">
            <a:avLst/>
          </a:prstGeom>
          <a:noFill/>
        </p:spPr>
        <p:txBody>
          <a:bodyPr wrap="none" rtlCol="0">
            <a:spAutoFit/>
          </a:bodyPr>
          <a:lstStyle/>
          <a:p>
            <a:pPr>
              <a:defRPr/>
            </a:pPr>
            <a:r>
              <a:rPr lang="en-GB" sz="2000"/>
              <a:t>Early Science</a:t>
            </a:r>
            <a:endParaRPr/>
          </a:p>
        </p:txBody>
      </p:sp>
      <p:sp>
        <p:nvSpPr>
          <p:cNvPr id="40" name="TextBox 39"/>
          <p:cNvSpPr txBox="1"/>
          <p:nvPr/>
        </p:nvSpPr>
        <p:spPr bwMode="auto">
          <a:xfrm rot="19499999">
            <a:off x="3655946" y="3042146"/>
            <a:ext cx="1667444" cy="400110"/>
          </a:xfrm>
          <a:prstGeom prst="rect">
            <a:avLst/>
          </a:prstGeom>
          <a:noFill/>
        </p:spPr>
        <p:txBody>
          <a:bodyPr wrap="none" rtlCol="0">
            <a:spAutoFit/>
          </a:bodyPr>
          <a:lstStyle/>
          <a:p>
            <a:pPr>
              <a:defRPr/>
            </a:pPr>
            <a:r>
              <a:rPr lang="en-GB" sz="2000"/>
              <a:t>First Science</a:t>
            </a:r>
            <a:endParaRPr/>
          </a:p>
        </p:txBody>
      </p:sp>
      <p:pic>
        <p:nvPicPr>
          <p:cNvPr id="44" name="Picture 8" descr="NUSTAR-Logo"/>
          <p:cNvPicPr>
            <a:picLocks noChangeAspect="1" noChangeArrowheads="1"/>
          </p:cNvPicPr>
          <p:nvPr/>
        </p:nvPicPr>
        <p:blipFill>
          <a:blip r:embed="rId4"/>
          <a:stretch/>
        </p:blipFill>
        <p:spPr bwMode="auto">
          <a:xfrm>
            <a:off x="12001" y="116250"/>
            <a:ext cx="959999" cy="720000"/>
          </a:xfrm>
          <a:prstGeom prst="rect">
            <a:avLst/>
          </a:prstGeom>
          <a:noFill/>
          <a:ln>
            <a:noFill/>
          </a:ln>
        </p:spPr>
      </p:pic>
      <p:sp>
        <p:nvSpPr>
          <p:cNvPr id="48" name="TextBox 47"/>
          <p:cNvSpPr txBox="1"/>
          <p:nvPr/>
        </p:nvSpPr>
        <p:spPr bwMode="auto">
          <a:xfrm rot="19499999">
            <a:off x="4852709" y="2694557"/>
            <a:ext cx="1382366" cy="400110"/>
          </a:xfrm>
          <a:prstGeom prst="rect">
            <a:avLst/>
          </a:prstGeom>
          <a:noFill/>
        </p:spPr>
        <p:txBody>
          <a:bodyPr wrap="none" rtlCol="0">
            <a:spAutoFit/>
          </a:bodyPr>
          <a:lstStyle/>
          <a:p>
            <a:pPr>
              <a:defRPr/>
            </a:pPr>
            <a:r>
              <a:rPr lang="en-GB" sz="2000"/>
              <a:t>FAIR MSV</a:t>
            </a:r>
            <a:endParaRPr/>
          </a:p>
        </p:txBody>
      </p:sp>
      <p:grpSp>
        <p:nvGrpSpPr>
          <p:cNvPr id="49" name="Group 48"/>
          <p:cNvGrpSpPr/>
          <p:nvPr/>
        </p:nvGrpSpPr>
        <p:grpSpPr bwMode="auto">
          <a:xfrm>
            <a:off x="2404927" y="4538971"/>
            <a:ext cx="1607236" cy="1026073"/>
            <a:chOff x="3707904" y="4518425"/>
            <a:chExt cx="2247806" cy="1026073"/>
          </a:xfrm>
        </p:grpSpPr>
        <p:grpSp>
          <p:nvGrpSpPr>
            <p:cNvPr id="50" name="Group 49"/>
            <p:cNvGrpSpPr/>
            <p:nvPr/>
          </p:nvGrpSpPr>
          <p:grpSpPr bwMode="auto">
            <a:xfrm>
              <a:off x="3707904" y="4518425"/>
              <a:ext cx="2247806" cy="1026073"/>
              <a:chOff x="3779832" y="3815919"/>
              <a:chExt cx="2247806" cy="1026073"/>
            </a:xfrm>
          </p:grpSpPr>
          <p:cxnSp>
            <p:nvCxnSpPr>
              <p:cNvPr id="52" name="Straight Connector 51"/>
              <p:cNvCxnSpPr>
                <a:cxnSpLocks/>
              </p:cNvCxnSpPr>
              <p:nvPr/>
            </p:nvCxnSpPr>
            <p:spPr bwMode="auto">
              <a:xfrm flipH="1">
                <a:off x="5136179" y="3989226"/>
                <a:ext cx="720080" cy="0"/>
              </a:xfrm>
              <a:prstGeom prst="line">
                <a:avLst/>
              </a:prstGeom>
              <a:noFill/>
              <a:ln w="28575" cap="flat" cmpd="sng" algn="ctr">
                <a:solidFill>
                  <a:srgbClr val="FF0000"/>
                </a:solidFill>
                <a:prstDash val="solid"/>
                <a:round/>
                <a:headEnd type="none" w="med" len="med"/>
                <a:tailEnd type="none" w="med" len="med"/>
              </a:ln>
              <a:effectLst/>
            </p:spPr>
          </p:cxnSp>
          <p:cxnSp>
            <p:nvCxnSpPr>
              <p:cNvPr id="53" name="Straight Connector 52"/>
              <p:cNvCxnSpPr>
                <a:cxnSpLocks/>
              </p:cNvCxnSpPr>
              <p:nvPr/>
            </p:nvCxnSpPr>
            <p:spPr bwMode="auto">
              <a:xfrm flipH="1">
                <a:off x="4816728" y="4157992"/>
                <a:ext cx="360000" cy="0"/>
              </a:xfrm>
              <a:prstGeom prst="line">
                <a:avLst/>
              </a:prstGeom>
              <a:noFill/>
              <a:ln w="28575" cap="flat" cmpd="sng" algn="ctr">
                <a:solidFill>
                  <a:srgbClr val="FF0000"/>
                </a:solidFill>
                <a:prstDash val="solid"/>
                <a:round/>
                <a:headEnd type="none" w="med" len="med"/>
                <a:tailEnd type="none" w="med" len="med"/>
              </a:ln>
              <a:effectLst/>
            </p:spPr>
          </p:cxnSp>
          <p:cxnSp>
            <p:nvCxnSpPr>
              <p:cNvPr id="54" name="Straight Connector 53"/>
              <p:cNvCxnSpPr>
                <a:cxnSpLocks/>
              </p:cNvCxnSpPr>
              <p:nvPr/>
            </p:nvCxnSpPr>
            <p:spPr bwMode="auto">
              <a:xfrm flipH="1">
                <a:off x="4471128" y="4330310"/>
                <a:ext cx="360000" cy="0"/>
              </a:xfrm>
              <a:prstGeom prst="line">
                <a:avLst/>
              </a:prstGeom>
              <a:noFill/>
              <a:ln w="28575" cap="flat" cmpd="sng" algn="ctr">
                <a:solidFill>
                  <a:srgbClr val="FF0000"/>
                </a:solidFill>
                <a:prstDash val="solid"/>
                <a:round/>
                <a:headEnd type="none" w="med" len="med"/>
                <a:tailEnd type="none" w="med" len="med"/>
              </a:ln>
              <a:effectLst/>
            </p:spPr>
          </p:cxnSp>
          <p:cxnSp>
            <p:nvCxnSpPr>
              <p:cNvPr id="55" name="Straight Connector 54"/>
              <p:cNvCxnSpPr>
                <a:cxnSpLocks/>
              </p:cNvCxnSpPr>
              <p:nvPr/>
            </p:nvCxnSpPr>
            <p:spPr bwMode="auto">
              <a:xfrm flipH="1">
                <a:off x="4291128" y="4491136"/>
                <a:ext cx="180000" cy="0"/>
              </a:xfrm>
              <a:prstGeom prst="line">
                <a:avLst/>
              </a:prstGeom>
              <a:noFill/>
              <a:ln w="28575" cap="flat" cmpd="sng" algn="ctr">
                <a:solidFill>
                  <a:srgbClr val="FF0000"/>
                </a:solidFill>
                <a:prstDash val="solid"/>
                <a:round/>
                <a:headEnd type="none" w="med" len="med"/>
                <a:tailEnd type="none" w="med" len="med"/>
              </a:ln>
              <a:effectLst/>
            </p:spPr>
          </p:cxnSp>
          <p:cxnSp>
            <p:nvCxnSpPr>
              <p:cNvPr id="56" name="Straight Connector 55"/>
              <p:cNvCxnSpPr>
                <a:cxnSpLocks/>
              </p:cNvCxnSpPr>
              <p:nvPr/>
            </p:nvCxnSpPr>
            <p:spPr bwMode="auto">
              <a:xfrm flipH="1">
                <a:off x="4121928" y="4661992"/>
                <a:ext cx="180000" cy="0"/>
              </a:xfrm>
              <a:prstGeom prst="line">
                <a:avLst/>
              </a:prstGeom>
              <a:noFill/>
              <a:ln w="28575" cap="flat" cmpd="sng" algn="ctr">
                <a:solidFill>
                  <a:srgbClr val="FF0000"/>
                </a:solidFill>
                <a:prstDash val="solid"/>
                <a:round/>
                <a:headEnd type="none" w="med" len="med"/>
                <a:tailEnd type="none" w="med" len="med"/>
              </a:ln>
              <a:effectLst/>
            </p:spPr>
          </p:cxnSp>
          <p:cxnSp>
            <p:nvCxnSpPr>
              <p:cNvPr id="57" name="Straight Connector 56"/>
              <p:cNvCxnSpPr>
                <a:cxnSpLocks/>
              </p:cNvCxnSpPr>
              <p:nvPr/>
            </p:nvCxnSpPr>
            <p:spPr bwMode="auto">
              <a:xfrm flipH="1">
                <a:off x="3779832" y="4841992"/>
                <a:ext cx="360040" cy="0"/>
              </a:xfrm>
              <a:prstGeom prst="line">
                <a:avLst/>
              </a:prstGeom>
              <a:noFill/>
              <a:ln w="28575" cap="flat" cmpd="sng" algn="ctr">
                <a:solidFill>
                  <a:srgbClr val="FF0000"/>
                </a:solidFill>
                <a:prstDash val="solid"/>
                <a:round/>
                <a:headEnd type="none" w="med" len="med"/>
                <a:tailEnd type="none" w="med" len="med"/>
              </a:ln>
              <a:effectLst/>
            </p:spPr>
          </p:cxnSp>
          <p:cxnSp>
            <p:nvCxnSpPr>
              <p:cNvPr id="58" name="Straight Connector 57"/>
              <p:cNvCxnSpPr>
                <a:cxnSpLocks/>
              </p:cNvCxnSpPr>
              <p:nvPr/>
            </p:nvCxnSpPr>
            <p:spPr bwMode="auto">
              <a:xfrm>
                <a:off x="5156454" y="3996000"/>
                <a:ext cx="0" cy="162000"/>
              </a:xfrm>
              <a:prstGeom prst="line">
                <a:avLst/>
              </a:prstGeom>
              <a:noFill/>
              <a:ln w="28575" cap="flat" cmpd="sng" algn="ctr">
                <a:solidFill>
                  <a:srgbClr val="FF0000"/>
                </a:solidFill>
                <a:prstDash val="solid"/>
                <a:round/>
                <a:headEnd type="none" w="med" len="med"/>
                <a:tailEnd type="none" w="med" len="med"/>
              </a:ln>
              <a:effectLst/>
            </p:spPr>
          </p:cxnSp>
          <p:cxnSp>
            <p:nvCxnSpPr>
              <p:cNvPr id="59" name="Straight Connector 58"/>
              <p:cNvCxnSpPr>
                <a:cxnSpLocks/>
              </p:cNvCxnSpPr>
              <p:nvPr/>
            </p:nvCxnSpPr>
            <p:spPr bwMode="auto">
              <a:xfrm>
                <a:off x="4824008" y="4148400"/>
                <a:ext cx="0" cy="180000"/>
              </a:xfrm>
              <a:prstGeom prst="line">
                <a:avLst/>
              </a:prstGeom>
              <a:noFill/>
              <a:ln w="28575" cap="flat" cmpd="sng" algn="ctr">
                <a:solidFill>
                  <a:srgbClr val="FF0000"/>
                </a:solidFill>
                <a:prstDash val="solid"/>
                <a:round/>
                <a:headEnd type="none" w="med" len="med"/>
                <a:tailEnd type="none" w="med" len="med"/>
              </a:ln>
              <a:effectLst/>
            </p:spPr>
          </p:cxnSp>
          <p:cxnSp>
            <p:nvCxnSpPr>
              <p:cNvPr id="60" name="Straight Connector 59"/>
              <p:cNvCxnSpPr>
                <a:cxnSpLocks/>
              </p:cNvCxnSpPr>
              <p:nvPr/>
            </p:nvCxnSpPr>
            <p:spPr bwMode="auto">
              <a:xfrm>
                <a:off x="4471128" y="4319992"/>
                <a:ext cx="0" cy="180000"/>
              </a:xfrm>
              <a:prstGeom prst="line">
                <a:avLst/>
              </a:prstGeom>
              <a:noFill/>
              <a:ln w="28575" cap="flat" cmpd="sng" algn="ctr">
                <a:solidFill>
                  <a:srgbClr val="FF0000"/>
                </a:solidFill>
                <a:prstDash val="solid"/>
                <a:round/>
                <a:headEnd type="none" w="med" len="med"/>
                <a:tailEnd type="none" w="med" len="med"/>
              </a:ln>
              <a:effectLst/>
            </p:spPr>
          </p:cxnSp>
          <p:cxnSp>
            <p:nvCxnSpPr>
              <p:cNvPr id="61" name="Straight Connector 60"/>
              <p:cNvCxnSpPr>
                <a:cxnSpLocks/>
              </p:cNvCxnSpPr>
              <p:nvPr/>
            </p:nvCxnSpPr>
            <p:spPr bwMode="auto">
              <a:xfrm>
                <a:off x="4301928" y="4481992"/>
                <a:ext cx="0" cy="180000"/>
              </a:xfrm>
              <a:prstGeom prst="line">
                <a:avLst/>
              </a:prstGeom>
              <a:noFill/>
              <a:ln w="28575" cap="flat" cmpd="sng" algn="ctr">
                <a:solidFill>
                  <a:srgbClr val="FF0000"/>
                </a:solidFill>
                <a:prstDash val="solid"/>
                <a:round/>
                <a:headEnd type="none" w="med" len="med"/>
                <a:tailEnd type="none" w="med" len="med"/>
              </a:ln>
              <a:effectLst/>
            </p:spPr>
          </p:cxnSp>
          <p:cxnSp>
            <p:nvCxnSpPr>
              <p:cNvPr id="62" name="Straight Connector 61"/>
              <p:cNvCxnSpPr>
                <a:cxnSpLocks/>
              </p:cNvCxnSpPr>
              <p:nvPr/>
            </p:nvCxnSpPr>
            <p:spPr bwMode="auto">
              <a:xfrm>
                <a:off x="4132728" y="4661992"/>
                <a:ext cx="0" cy="180000"/>
              </a:xfrm>
              <a:prstGeom prst="line">
                <a:avLst/>
              </a:prstGeom>
              <a:noFill/>
              <a:ln w="28575" cap="flat" cmpd="sng" algn="ctr">
                <a:solidFill>
                  <a:srgbClr val="FF0000"/>
                </a:solidFill>
                <a:prstDash val="solid"/>
                <a:round/>
                <a:headEnd type="none" w="med" len="med"/>
                <a:tailEnd type="none" w="med" len="med"/>
              </a:ln>
              <a:effectLst/>
            </p:spPr>
          </p:cxnSp>
          <p:cxnSp>
            <p:nvCxnSpPr>
              <p:cNvPr id="63" name="Straight Connector 62"/>
              <p:cNvCxnSpPr>
                <a:cxnSpLocks/>
              </p:cNvCxnSpPr>
              <p:nvPr/>
            </p:nvCxnSpPr>
            <p:spPr bwMode="auto">
              <a:xfrm>
                <a:off x="5834342" y="3815919"/>
                <a:ext cx="0" cy="180000"/>
              </a:xfrm>
              <a:prstGeom prst="line">
                <a:avLst/>
              </a:prstGeom>
              <a:noFill/>
              <a:ln w="28575" cap="flat" cmpd="sng" algn="ctr">
                <a:solidFill>
                  <a:srgbClr val="FF0000"/>
                </a:solidFill>
                <a:prstDash val="solid"/>
                <a:round/>
                <a:headEnd type="none" w="med" len="med"/>
                <a:tailEnd type="none" w="med" len="med"/>
              </a:ln>
              <a:effectLst/>
            </p:spPr>
          </p:cxnSp>
          <p:cxnSp>
            <p:nvCxnSpPr>
              <p:cNvPr id="64" name="Straight Connector 63"/>
              <p:cNvCxnSpPr>
                <a:cxnSpLocks/>
              </p:cNvCxnSpPr>
              <p:nvPr/>
            </p:nvCxnSpPr>
            <p:spPr bwMode="auto">
              <a:xfrm flipH="1">
                <a:off x="5847654" y="3820444"/>
                <a:ext cx="179984" cy="0"/>
              </a:xfrm>
              <a:prstGeom prst="line">
                <a:avLst/>
              </a:prstGeom>
              <a:noFill/>
              <a:ln w="28575" cap="flat" cmpd="sng" algn="ctr">
                <a:solidFill>
                  <a:srgbClr val="FF0000"/>
                </a:solidFill>
                <a:prstDash val="solid"/>
                <a:round/>
                <a:headEnd type="none" w="med" len="med"/>
                <a:tailEnd type="none" w="med" len="med"/>
              </a:ln>
              <a:effectLst/>
            </p:spPr>
          </p:cxnSp>
        </p:grpSp>
        <p:sp>
          <p:nvSpPr>
            <p:cNvPr id="51" name="TextBox 50"/>
            <p:cNvSpPr txBox="1"/>
            <p:nvPr/>
          </p:nvSpPr>
          <p:spPr bwMode="auto">
            <a:xfrm rot="19740001">
              <a:off x="4104637" y="5093328"/>
              <a:ext cx="1376967" cy="338554"/>
            </a:xfrm>
            <a:prstGeom prst="rect">
              <a:avLst/>
            </a:prstGeom>
            <a:noFill/>
          </p:spPr>
          <p:txBody>
            <a:bodyPr wrap="none" rtlCol="0">
              <a:spAutoFit/>
            </a:bodyPr>
            <a:lstStyle/>
            <a:p>
              <a:pPr>
                <a:defRPr/>
              </a:pPr>
              <a:r>
                <a:rPr lang="en-GB" sz="1600">
                  <a:solidFill>
                    <a:srgbClr val="FF0066"/>
                  </a:solidFill>
                </a:rPr>
                <a:t>1 atom/d</a:t>
              </a:r>
              <a:endParaRPr/>
            </a:p>
          </p:txBody>
        </p:sp>
      </p:grpSp>
      <p:sp>
        <p:nvSpPr>
          <p:cNvPr id="4" name="Footer Placeholder 3"/>
          <p:cNvSpPr>
            <a:spLocks noGrp="1"/>
          </p:cNvSpPr>
          <p:nvPr>
            <p:ph type="ftr" sz="quarter" idx="3"/>
          </p:nvPr>
        </p:nvSpPr>
        <p:spPr bwMode="auto">
          <a:xfrm>
            <a:off x="-15249" y="6627621"/>
            <a:ext cx="3939177" cy="230379"/>
          </a:xfrm>
        </p:spPr>
        <p:txBody>
          <a:bodyPr/>
          <a:lstStyle/>
          <a:p>
            <a:pPr algn="l">
              <a:defRPr/>
            </a:pPr>
            <a:r>
              <a:rPr lang="en-US" dirty="0" smtClean="0"/>
              <a:t>12th FAIR-NUSTAR RRB meeting - June 5-6, 2023</a:t>
            </a:r>
            <a:endParaRPr lang="de-DE" dirty="0"/>
          </a:p>
        </p:txBody>
      </p:sp>
      <p:sp>
        <p:nvSpPr>
          <p:cNvPr id="6" name="Foliennummernplatzhalter 5"/>
          <p:cNvSpPr>
            <a:spLocks noGrp="1"/>
          </p:cNvSpPr>
          <p:nvPr>
            <p:ph type="sldNum" sz="quarter" idx="12"/>
          </p:nvPr>
        </p:nvSpPr>
        <p:spPr/>
        <p:txBody>
          <a:bodyPr/>
          <a:lstStyle/>
          <a:p>
            <a:pPr>
              <a:defRPr/>
            </a:pPr>
            <a:fld id="{125CBDDA-5CCF-8748-8988-9DC6C8981774}" type="slidenum">
              <a:rPr lang="de-DE" smtClean="0"/>
              <a:t>8</a:t>
            </a:fld>
            <a:endParaRPr lang="de-DE"/>
          </a:p>
        </p:txBody>
      </p:sp>
    </p:spTree>
    <p:extLst>
      <p:ext uri="{BB962C8B-B14F-4D97-AF65-F5344CB8AC3E}">
        <p14:creationId xmlns:p14="http://schemas.microsoft.com/office/powerpoint/2010/main" val="2374935608"/>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p:txBody>
          <a:bodyPr/>
          <a:lstStyle/>
          <a:p>
            <a:pPr>
              <a:defRPr/>
            </a:pPr>
            <a:r>
              <a:rPr lang="en-US" smtClean="0"/>
              <a:t>12th FAIR-NUSTAR RRB meeting - June 5-6, 2023</a:t>
            </a:r>
            <a:endParaRPr lang="en-US" dirty="0"/>
          </a:p>
        </p:txBody>
      </p:sp>
      <p:sp>
        <p:nvSpPr>
          <p:cNvPr id="6" name="Google Shape;125;p27"/>
          <p:cNvSpPr txBox="1"/>
          <p:nvPr/>
        </p:nvSpPr>
        <p:spPr bwMode="auto">
          <a:xfrm>
            <a:off x="1403648" y="135330"/>
            <a:ext cx="6071039" cy="700920"/>
          </a:xfrm>
          <a:prstGeom prst="rect">
            <a:avLst/>
          </a:prstGeom>
          <a:noFill/>
          <a:ln>
            <a:noFill/>
          </a:ln>
        </p:spPr>
        <p:txBody>
          <a:bodyPr spcFirstLastPara="1" wrap="square" lIns="91423" tIns="45699" rIns="91423" bIns="45699" anchor="ctr" anchorCtr="0">
            <a:noAutofit/>
          </a:bodyPr>
          <a:lstStyle/>
          <a:p>
            <a:pPr>
              <a:spcBef>
                <a:spcPts val="0"/>
              </a:spcBef>
              <a:spcAft>
                <a:spcPts val="0"/>
              </a:spcAft>
              <a:defRPr/>
            </a:pPr>
            <a:r>
              <a:rPr lang="en" sz="2800" dirty="0">
                <a:solidFill>
                  <a:schemeClr val="accent6"/>
                </a:solidFill>
                <a:latin typeface="Arial"/>
                <a:ea typeface="Arial"/>
                <a:cs typeface="Arial"/>
              </a:rPr>
              <a:t>Technical </a:t>
            </a:r>
            <a:r>
              <a:rPr lang="en" sz="2800" dirty="0" smtClean="0">
                <a:solidFill>
                  <a:schemeClr val="accent6"/>
                </a:solidFill>
                <a:latin typeface="Arial"/>
                <a:ea typeface="Arial"/>
                <a:cs typeface="Arial"/>
              </a:rPr>
              <a:t>developments</a:t>
            </a:r>
            <a:endParaRPr sz="2800" dirty="0">
              <a:solidFill>
                <a:schemeClr val="accent6"/>
              </a:solidFill>
              <a:latin typeface="Arial"/>
              <a:ea typeface="Arial"/>
              <a:cs typeface="Arial"/>
            </a:endParaRPr>
          </a:p>
        </p:txBody>
      </p:sp>
      <p:pic>
        <p:nvPicPr>
          <p:cNvPr id="7" name="Picture 8" descr="NUSTAR-Logo"/>
          <p:cNvPicPr>
            <a:picLocks noChangeAspect="1" noChangeArrowheads="1"/>
          </p:cNvPicPr>
          <p:nvPr/>
        </p:nvPicPr>
        <p:blipFill>
          <a:blip r:embed="rId2"/>
          <a:stretch/>
        </p:blipFill>
        <p:spPr bwMode="auto">
          <a:xfrm>
            <a:off x="12001" y="116250"/>
            <a:ext cx="959999" cy="720000"/>
          </a:xfrm>
          <a:prstGeom prst="rect">
            <a:avLst/>
          </a:prstGeom>
          <a:noFill/>
          <a:ln>
            <a:noFill/>
          </a:ln>
        </p:spPr>
      </p:pic>
      <p:pic>
        <p:nvPicPr>
          <p:cNvPr id="8" name="Picture 1"/>
          <p:cNvPicPr>
            <a:picLocks noChangeAspect="1"/>
          </p:cNvPicPr>
          <p:nvPr/>
        </p:nvPicPr>
        <p:blipFill>
          <a:blip r:embed="rId3"/>
          <a:srcRect t="6055" b="3055"/>
          <a:stretch/>
        </p:blipFill>
        <p:spPr bwMode="auto">
          <a:xfrm>
            <a:off x="1683" y="1412776"/>
            <a:ext cx="8874968" cy="3836095"/>
          </a:xfrm>
          <a:prstGeom prst="rect">
            <a:avLst/>
          </a:prstGeom>
        </p:spPr>
      </p:pic>
      <p:sp>
        <p:nvSpPr>
          <p:cNvPr id="9" name="5-point Star 2"/>
          <p:cNvSpPr/>
          <p:nvPr/>
        </p:nvSpPr>
        <p:spPr bwMode="auto">
          <a:xfrm>
            <a:off x="2739001" y="4199212"/>
            <a:ext cx="181969" cy="165892"/>
          </a:xfrm>
          <a:prstGeom prst="star5">
            <a:avLst>
              <a:gd name="adj" fmla="val 19098"/>
              <a:gd name="hf" fmla="val 105146"/>
              <a:gd name="vf" fmla="val 110557"/>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 name="TextBox 3"/>
          <p:cNvSpPr txBox="1"/>
          <p:nvPr/>
        </p:nvSpPr>
        <p:spPr bwMode="auto">
          <a:xfrm>
            <a:off x="2313002" y="3894053"/>
            <a:ext cx="1033966" cy="305159"/>
          </a:xfrm>
          <a:prstGeom prst="rect">
            <a:avLst/>
          </a:prstGeom>
          <a:noFill/>
        </p:spPr>
        <p:txBody>
          <a:bodyPr wrap="square" rtlCol="0">
            <a:spAutoFit/>
          </a:bodyPr>
          <a:lstStyle/>
          <a:p>
            <a:pPr>
              <a:defRPr/>
            </a:pPr>
            <a:r>
              <a:rPr lang="en-US" b="1" dirty="0">
                <a:solidFill>
                  <a:srgbClr val="0070C0"/>
                </a:solidFill>
              </a:rPr>
              <a:t>present</a:t>
            </a:r>
            <a:endParaRPr dirty="0"/>
          </a:p>
        </p:txBody>
      </p:sp>
      <p:sp>
        <p:nvSpPr>
          <p:cNvPr id="13" name="Foliennummernplatzhalter 12"/>
          <p:cNvSpPr>
            <a:spLocks noGrp="1"/>
          </p:cNvSpPr>
          <p:nvPr>
            <p:ph type="sldNum" sz="quarter" idx="12"/>
          </p:nvPr>
        </p:nvSpPr>
        <p:spPr/>
        <p:txBody>
          <a:bodyPr/>
          <a:lstStyle/>
          <a:p>
            <a:pPr>
              <a:defRPr/>
            </a:pPr>
            <a:fld id="{125CBDDA-5CCF-8748-8988-9DC6C8981774}" type="slidenum">
              <a:rPr lang="de-DE" smtClean="0"/>
              <a:t>9</a:t>
            </a:fld>
            <a:endParaRPr lang="de-DE"/>
          </a:p>
        </p:txBody>
      </p:sp>
    </p:spTree>
    <p:extLst>
      <p:ext uri="{BB962C8B-B14F-4D97-AF65-F5344CB8AC3E}">
        <p14:creationId xmlns:p14="http://schemas.microsoft.com/office/powerpoint/2010/main" val="34817482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_FAIR_Power_Point">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2218</Words>
  <Application>Microsoft Office PowerPoint</Application>
  <PresentationFormat>Bildschirmpräsentation (4:3)</PresentationFormat>
  <Paragraphs>474</Paragraphs>
  <Slides>28</Slides>
  <Notes>5</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2</vt:i4>
      </vt:variant>
      <vt:variant>
        <vt:lpstr>Folientitel</vt:lpstr>
      </vt:variant>
      <vt:variant>
        <vt:i4>28</vt:i4>
      </vt:variant>
    </vt:vector>
  </HeadingPairs>
  <TitlesOfParts>
    <vt:vector size="38" baseType="lpstr">
      <vt:lpstr>ＭＳ Ｐゴシック</vt:lpstr>
      <vt:lpstr>ＭＳ Ｐゴシック</vt:lpstr>
      <vt:lpstr>Arial</vt:lpstr>
      <vt:lpstr>Arial Narrow</vt:lpstr>
      <vt:lpstr>Calibri</vt:lpstr>
      <vt:lpstr>Symbol</vt:lpstr>
      <vt:lpstr>Wingdings</vt:lpstr>
      <vt:lpstr>Template_FAIR_Power_Point</vt:lpstr>
      <vt:lpstr>Photo Editor Photo</vt:lpstr>
      <vt:lpstr>oleObj</vt:lpstr>
      <vt:lpstr>NUSTAR Project Status 12th FAIR-NUSTAR Resources Review Board FAIR/GSI, Darmstadt, Germany </vt:lpstr>
      <vt:lpstr>PowerPoint-Präsentation</vt:lpstr>
      <vt:lpstr>PowerPoint-Präsentation</vt:lpstr>
      <vt:lpstr>NUSTAR - The Project</vt:lpstr>
      <vt:lpstr>NUSTAR sub-collaborations and members (without Russia)</vt:lpstr>
      <vt:lpstr>Experimental opportunities for ES/FS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Substitution for Russian in-kind </vt:lpstr>
      <vt:lpstr>PowerPoint-Präsentation</vt:lpstr>
      <vt:lpstr>PowerPoint-Präsentation</vt:lpstr>
      <vt:lpstr>PowerPoint-Präsentation</vt:lpstr>
      <vt:lpstr>PowerPoint-Präsentation</vt:lpstr>
      <vt:lpstr>Critical to success</vt:lpstr>
      <vt:lpstr>PowerPoint-Präsentation</vt:lpstr>
      <vt:lpstr>Installation Planning – new tool “Planisware”</vt:lpstr>
      <vt:lpstr>Installation Planning – NUSTAR Overview</vt:lpstr>
      <vt:lpstr>Installation Planning – NUSTAR Status</vt:lpstr>
      <vt:lpstr>Installation Planning – NUSTAR Status</vt:lpstr>
    </vt:vector>
  </TitlesOfParts>
  <Company>FAIR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FAIR NUSTAR RRB</dc:title>
  <dc:creator>Alexander Herlert</dc:creator>
  <cp:lastModifiedBy>Gerl, Juergen Dr.</cp:lastModifiedBy>
  <cp:revision>1141</cp:revision>
  <cp:lastPrinted>2021-02-05T14:28:58Z</cp:lastPrinted>
  <dcterms:created xsi:type="dcterms:W3CDTF">2012-03-15T15:20:34Z</dcterms:created>
  <dcterms:modified xsi:type="dcterms:W3CDTF">2023-06-02T08:21:58Z</dcterms:modified>
</cp:coreProperties>
</file>