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92" r:id="rId4"/>
    <p:sldMasterId id="2147483678" r:id="rId5"/>
  </p:sldMasterIdLst>
  <p:notesMasterIdLst>
    <p:notesMasterId r:id="rId19"/>
  </p:notesMasterIdLst>
  <p:handoutMasterIdLst>
    <p:handoutMasterId r:id="rId20"/>
  </p:handoutMasterIdLst>
  <p:sldIdLst>
    <p:sldId id="256" r:id="rId6"/>
    <p:sldId id="298" r:id="rId7"/>
    <p:sldId id="301" r:id="rId8"/>
    <p:sldId id="300" r:id="rId9"/>
    <p:sldId id="310" r:id="rId10"/>
    <p:sldId id="302" r:id="rId11"/>
    <p:sldId id="311" r:id="rId12"/>
    <p:sldId id="303" r:id="rId13"/>
    <p:sldId id="304" r:id="rId14"/>
    <p:sldId id="309" r:id="rId15"/>
    <p:sldId id="308" r:id="rId16"/>
    <p:sldId id="305" r:id="rId17"/>
    <p:sldId id="306" r:id="rId18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7" userDrawn="1">
          <p15:clr>
            <a:srgbClr val="A4A3A4"/>
          </p15:clr>
        </p15:guide>
        <p15:guide id="2" pos="7015" userDrawn="1">
          <p15:clr>
            <a:srgbClr val="A4A3A4"/>
          </p15:clr>
        </p15:guide>
        <p15:guide id="3" pos="6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207CA"/>
    <a:srgbClr val="0FE6F8"/>
    <a:srgbClr val="253366"/>
    <a:srgbClr val="FEFCDE"/>
    <a:srgbClr val="FBEA1C"/>
    <a:srgbClr val="B30505"/>
    <a:srgbClr val="2EAC68"/>
    <a:srgbClr val="005DE0"/>
    <a:srgbClr val="2621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04" autoAdjust="0"/>
    <p:restoredTop sz="94900" autoAdjust="0"/>
  </p:normalViewPr>
  <p:slideViewPr>
    <p:cSldViewPr snapToObjects="1" showGuides="1">
      <p:cViewPr varScale="1">
        <p:scale>
          <a:sx n="163" d="100"/>
          <a:sy n="163" d="100"/>
        </p:scale>
        <p:origin x="654" y="150"/>
      </p:cViewPr>
      <p:guideLst>
        <p:guide orient="horz" pos="3067"/>
        <p:guide pos="7015"/>
        <p:guide pos="6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 showGuides="1">
      <p:cViewPr varScale="1">
        <p:scale>
          <a:sx n="106" d="100"/>
          <a:sy n="106" d="100"/>
        </p:scale>
        <p:origin x="4245" y="6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8C6C0-723B-1144-B0BB-13233DB680E2}" type="datetimeFigureOut">
              <a:rPr lang="fr-FR" smtClean="0"/>
              <a:pPr/>
              <a:t>17/10/2023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49DF4-BFDC-CE44-88D7-285A0821448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25803-7089-5846-80C7-3D9AC85D7E45}" type="datetimeFigureOut">
              <a:rPr lang="fr-FR" smtClean="0"/>
              <a:pPr/>
              <a:t>17/10/2023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F73C1-2BD6-684E-AA1B-49165E0DF4BD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9615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016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486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1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1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787" y="5419084"/>
            <a:ext cx="1560595" cy="890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53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dirty="0" smtClean="0"/>
              <a:t>Peter Spiller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96101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670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804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614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377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988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190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5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180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51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63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984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67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240000" cy="68798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240000" cy="68796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t="-9305" b="-930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787" y="556840"/>
            <a:ext cx="2131621" cy="121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7" y="5816297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84947" y="5755322"/>
            <a:ext cx="5031133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45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08662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9644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06780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1281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52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73478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8750" y="457200"/>
            <a:ext cx="6175050" cy="5116834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1663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74562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75520" y="1268760"/>
            <a:ext cx="9361040" cy="391284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69048" y="5390488"/>
            <a:ext cx="6629333" cy="195262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069049" y="555625"/>
            <a:ext cx="10067512" cy="56197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7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E0C21EA-FA05-7048-AA70-4DED716611A1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6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8" r:id="rId2"/>
    <p:sldLayoutId id="2147483711" r:id="rId3"/>
    <p:sldLayoutId id="2147483694" r:id="rId4"/>
    <p:sldLayoutId id="2147483696" r:id="rId5"/>
    <p:sldLayoutId id="2147483697" r:id="rId6"/>
    <p:sldLayoutId id="2147483700" r:id="rId7"/>
    <p:sldLayoutId id="2147483701" r:id="rId8"/>
    <p:sldLayoutId id="2147483710" r:id="rId9"/>
    <p:sldLayoutId id="2147483699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C9839-AA0F-4FC0-B433-6D4C9F8DFC0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04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Peter Spiller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I.FAST Meeting, </a:t>
            </a:r>
            <a:r>
              <a:rPr lang="en-GB" dirty="0" smtClean="0"/>
              <a:t>Darmstadt, 19.10.23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1066432" y="1822885"/>
            <a:ext cx="10646192" cy="1586075"/>
          </a:xfrm>
        </p:spPr>
        <p:txBody>
          <a:bodyPr/>
          <a:lstStyle/>
          <a:p>
            <a:r>
              <a:rPr lang="en-US" sz="2800" i="1" dirty="0" smtClean="0"/>
              <a:t>Superconductivity for Sustainable Energy Systems</a:t>
            </a:r>
            <a:endParaRPr lang="en-US" sz="2800" i="1" dirty="0"/>
          </a:p>
          <a:p>
            <a:r>
              <a:rPr lang="en-US" sz="2800" i="1" dirty="0"/>
              <a:t>Accelerator Research and </a:t>
            </a:r>
            <a:r>
              <a:rPr lang="en-US" sz="2800" i="1" dirty="0" smtClean="0"/>
              <a:t>Development</a:t>
            </a:r>
            <a:endParaRPr lang="en-US" sz="2800" i="1" dirty="0"/>
          </a:p>
          <a:p>
            <a:endParaRPr lang="de-DE" dirty="0"/>
          </a:p>
        </p:txBody>
      </p:sp>
      <p:pic>
        <p:nvPicPr>
          <p:cNvPr id="8" name="Picture 2" descr="Superconductivity for Sustainable Energy Systems and Particle Accelera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4275445"/>
            <a:ext cx="4536504" cy="189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0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Spiller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67615" y="292800"/>
            <a:ext cx="9756844" cy="4959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de-DE" sz="2200" dirty="0" err="1" smtClean="0"/>
              <a:t>Everything</a:t>
            </a:r>
            <a:r>
              <a:rPr lang="de-DE" sz="2200" dirty="0" smtClean="0"/>
              <a:t> </a:t>
            </a:r>
            <a:r>
              <a:rPr lang="de-DE" sz="2200" dirty="0" err="1" smtClean="0"/>
              <a:t>shall</a:t>
            </a:r>
            <a:r>
              <a:rPr lang="de-DE" sz="2200" dirty="0" smtClean="0"/>
              <a:t> </a:t>
            </a:r>
            <a:r>
              <a:rPr lang="de-DE" sz="2200" dirty="0" err="1" smtClean="0"/>
              <a:t>become</a:t>
            </a:r>
            <a:r>
              <a:rPr lang="de-DE" sz="2200" dirty="0" smtClean="0"/>
              <a:t> clean </a:t>
            </a:r>
            <a:r>
              <a:rPr lang="de-DE" sz="2200" dirty="0" err="1" smtClean="0"/>
              <a:t>electric</a:t>
            </a:r>
            <a:endParaRPr lang="de-DE" sz="2200" dirty="0"/>
          </a:p>
        </p:txBody>
      </p:sp>
      <p:sp>
        <p:nvSpPr>
          <p:cNvPr id="5" name="Textfeld 4"/>
          <p:cNvSpPr txBox="1"/>
          <p:nvPr/>
        </p:nvSpPr>
        <p:spPr>
          <a:xfrm>
            <a:off x="439882" y="4375979"/>
            <a:ext cx="10965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Provision </a:t>
            </a:r>
            <a:r>
              <a:rPr lang="de-DE" dirty="0" err="1">
                <a:latin typeface="Montserrat ExtraBold" panose="00000900000000000000" pitchFamily="2" charset="0"/>
                <a:ea typeface="+mj-ea"/>
                <a:cs typeface="+mj-cs"/>
              </a:rPr>
              <a:t>of</a:t>
            </a: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> controlling power </a:t>
            </a:r>
            <a:r>
              <a:rPr lang="de-DE" dirty="0" err="1">
                <a:latin typeface="Montserrat ExtraBold" panose="00000900000000000000" pitchFamily="2" charset="0"/>
                <a:ea typeface="+mj-ea"/>
                <a:cs typeface="+mj-cs"/>
              </a:rPr>
              <a:t>by</a:t>
            </a: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controlled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computing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(CPU,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cloud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etc.)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Energy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efficient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HPC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technologies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, e.g. GSI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green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>IT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cube</a:t>
            </a:r>
            <a:endParaRPr lang="de-DE" dirty="0">
              <a:latin typeface="Montserrat ExtraBold" panose="00000900000000000000" pitchFamily="2" charset="0"/>
              <a:ea typeface="+mj-ea"/>
              <a:cs typeface="+mj-cs"/>
            </a:endParaRPr>
          </a:p>
        </p:txBody>
      </p:sp>
      <p:sp>
        <p:nvSpPr>
          <p:cNvPr id="6" name="AutoShape 2" descr="https://email.gsi.de/owa/service.svc/s/GetFileAttachment?id=AAMkADNkMDcyNGUxLTM2MWMtNGQ0OS04ZThlLWY3ZWNkMWNiNGQzNwBGAAAAAABBADEna71SSZUghqWe4D%2BVBwDLMvckP3CwRKSs64pGO2V7AAAAX9OXAACY1%2BrlDT6BSL22FCXOrP1sAAO7wXstAAABEgAQALR%2BsV%2B5F5xEru1Omf3XaNo%3D&amp;X-OWA-CANARY=5yd18CXJPUWoQqIJ2i8QxyCvH6eJzdsITPsGlpBPMxatiFxg7Lk5aQM1eWq_ShXhu1UFWgC3F2w.&amp;isImagePreview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https://email.gsi.de/owa/service.svc/s/GetFileAttachment?id=AAMkADNkMDcyNGUxLTM2MWMtNGQ0OS04ZThlLWY3ZWNkMWNiNGQzNwBGAAAAAABBADEna71SSZUghqWe4D%2BVBwDLMvckP3CwRKSs64pGO2V7AAAAX9OXAACY1%2BrlDT6BSL22FCXOrP1sAAO7wXstAAABEgAQALR%2BsV%2B5F5xEru1Omf3XaNo%3D&amp;X-OWA-CANARY=5yd18CXJPUWoQqIJ2i8QxyCvH6eJzdsITPsGlpBPMxatiFxg7Lk5aQM1eWq_ShXhu1UFWgC3F2w.&amp;isImagePreview=Tru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6" descr="https://email.gsi.de/owa/service.svc/s/GetFileAttachment?id=AAMkADNkMDcyNGUxLTM2MWMtNGQ0OS04ZThlLWY3ZWNkMWNiNGQzNwBGAAAAAABBADEna71SSZUghqWe4D%2BVBwDLMvckP3CwRKSs64pGO2V7AAAAX9OXAACY1%2BrlDT6BSL22FCXOrP1sAAO7wXstAAABEgAQALR%2BsV%2B5F5xEru1Omf3XaNo%3D&amp;X-OWA-CANARY=5yd18CXJPUWoQqIJ2i8QxyCvH6eJzdsITPsGlpBPMxatiFxg7Lk5aQM1eWq_ShXhu1UFWgC3F2w.&amp;isImagePreview=Tru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8" descr="https://email.gsi.de/owa/service.svc/s/GetFileAttachment?id=AAMkADNkMDcyNGUxLTM2MWMtNGQ0OS04ZThlLWY3ZWNkMWNiNGQzNwBGAAAAAABBADEna71SSZUghqWe4D%2BVBwDLMvckP3CwRKSs64pGO2V7AAAAX9OXAACY1%2BrlDT6BSL22FCXOrP1sAAO7wXstAAABEgAQALR%2BsV%2B5F5xEru1Omf3XaNo%3D&amp;X-OWA-CANARY=5yd18CXJPUWoQqIJ2i8QxyCvH6eJzdsITPsGlpBPMxatiFxg7Lk5aQM1eWq_ShXhu1UFWgC3F2w.&amp;isImagePreview=Tru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145175" y="1325149"/>
            <a:ext cx="7020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>The </a:t>
            </a:r>
            <a:r>
              <a:rPr lang="de-DE" dirty="0" err="1">
                <a:latin typeface="Montserrat ExtraBold" panose="00000900000000000000" pitchFamily="2" charset="0"/>
                <a:ea typeface="+mj-ea"/>
                <a:cs typeface="+mj-cs"/>
              </a:rPr>
              <a:t>virtual</a:t>
            </a: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> (</a:t>
            </a:r>
            <a:r>
              <a:rPr lang="de-DE" dirty="0" err="1">
                <a:latin typeface="Montserrat ExtraBold" panose="00000900000000000000" pitchFamily="2" charset="0"/>
                <a:ea typeface="+mj-ea"/>
                <a:cs typeface="+mj-cs"/>
              </a:rPr>
              <a:t>computing</a:t>
            </a: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>) </a:t>
            </a:r>
            <a:r>
              <a:rPr lang="de-DE" dirty="0" err="1">
                <a:latin typeface="Montserrat ExtraBold" panose="00000900000000000000" pitchFamily="2" charset="0"/>
                <a:ea typeface="+mj-ea"/>
                <a:cs typeface="+mj-cs"/>
              </a:rPr>
              <a:t>world</a:t>
            </a: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>
                <a:latin typeface="Montserrat ExtraBold" panose="00000900000000000000" pitchFamily="2" charset="0"/>
                <a:ea typeface="+mj-ea"/>
                <a:cs typeface="+mj-cs"/>
              </a:rPr>
              <a:t>becomes</a:t>
            </a: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>
                <a:latin typeface="Montserrat ExtraBold" panose="00000900000000000000" pitchFamily="2" charset="0"/>
                <a:ea typeface="+mj-ea"/>
                <a:cs typeface="+mj-cs"/>
              </a:rPr>
              <a:t>as</a:t>
            </a: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>
                <a:latin typeface="Montserrat ExtraBold" panose="00000900000000000000" pitchFamily="2" charset="0"/>
                <a:ea typeface="+mj-ea"/>
                <a:cs typeface="+mj-cs"/>
              </a:rPr>
              <a:t>energy</a:t>
            </a: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>
                <a:latin typeface="Montserrat ExtraBold" panose="00000900000000000000" pitchFamily="2" charset="0"/>
                <a:ea typeface="+mj-ea"/>
                <a:cs typeface="+mj-cs"/>
              </a:rPr>
              <a:t>consuming</a:t>
            </a: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>
                <a:latin typeface="Montserrat ExtraBold" panose="00000900000000000000" pitchFamily="2" charset="0"/>
                <a:ea typeface="+mj-ea"/>
                <a:cs typeface="+mj-cs"/>
              </a:rPr>
              <a:t>as</a:t>
            </a: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>
                <a:latin typeface="Montserrat ExtraBold" panose="00000900000000000000" pitchFamily="2" charset="0"/>
                <a:ea typeface="+mj-ea"/>
                <a:cs typeface="+mj-cs"/>
              </a:rPr>
              <a:t>the</a:t>
            </a: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> real </a:t>
            </a:r>
            <a:r>
              <a:rPr lang="de-DE" dirty="0" err="1">
                <a:latin typeface="Montserrat ExtraBold" panose="00000900000000000000" pitchFamily="2" charset="0"/>
                <a:ea typeface="+mj-ea"/>
                <a:cs typeface="+mj-cs"/>
              </a:rPr>
              <a:t>world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Data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processing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,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storage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and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transport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consumes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a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major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faction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of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the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overall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electrical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energy</a:t>
            </a: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consumption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.</a:t>
            </a: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/>
            </a:r>
            <a:b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</a:b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(12%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of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world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wide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electric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energy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production</a:t>
            </a: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>)</a:t>
            </a:r>
          </a:p>
        </p:txBody>
      </p:sp>
      <p:sp>
        <p:nvSpPr>
          <p:cNvPr id="11" name="Rechteck 10"/>
          <p:cNvSpPr/>
          <p:nvPr/>
        </p:nvSpPr>
        <p:spPr>
          <a:xfrm>
            <a:off x="1371723" y="3189767"/>
            <a:ext cx="4771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Graphik Web"/>
              </a:rPr>
              <a:t>„Energiebedarf </a:t>
            </a:r>
            <a:r>
              <a:rPr lang="de-DE" dirty="0">
                <a:solidFill>
                  <a:srgbClr val="FF0000"/>
                </a:solidFill>
                <a:latin typeface="Graphik Web"/>
              </a:rPr>
              <a:t>der </a:t>
            </a:r>
            <a:r>
              <a:rPr lang="de-DE" dirty="0" smtClean="0">
                <a:solidFill>
                  <a:srgbClr val="FF0000"/>
                </a:solidFill>
                <a:latin typeface="Graphik Web"/>
              </a:rPr>
              <a:t>Digitalisierung</a:t>
            </a:r>
          </a:p>
          <a:p>
            <a:r>
              <a:rPr lang="de-DE" dirty="0" smtClean="0">
                <a:solidFill>
                  <a:srgbClr val="FF0000"/>
                </a:solidFill>
                <a:latin typeface="Graphik Web"/>
              </a:rPr>
              <a:t>Droht </a:t>
            </a:r>
            <a:r>
              <a:rPr lang="de-DE" dirty="0">
                <a:solidFill>
                  <a:srgbClr val="FF0000"/>
                </a:solidFill>
                <a:latin typeface="Graphik Web"/>
              </a:rPr>
              <a:t>der Stromkollaps durchs </a:t>
            </a:r>
            <a:r>
              <a:rPr lang="de-DE" dirty="0" smtClean="0">
                <a:solidFill>
                  <a:srgbClr val="FF0000"/>
                </a:solidFill>
                <a:latin typeface="Graphik Web"/>
              </a:rPr>
              <a:t>Internet ?“</a:t>
            </a:r>
            <a:endParaRPr lang="de-DE" b="1" dirty="0">
              <a:solidFill>
                <a:srgbClr val="FF0000"/>
              </a:solidFill>
              <a:latin typeface="Graphik Web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222" y="947354"/>
            <a:ext cx="4104456" cy="2546126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676142" y="3512933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Montserrat ExtraBold" panose="00000900000000000000" pitchFamily="2" charset="0"/>
                <a:ea typeface="+mj-ea"/>
                <a:cs typeface="+mj-cs"/>
              </a:rPr>
              <a:t>Exascale</a:t>
            </a: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dirty="0" err="1">
                <a:latin typeface="Montserrat ExtraBold" panose="00000900000000000000" pitchFamily="2" charset="0"/>
                <a:ea typeface="+mj-ea"/>
                <a:cs typeface="+mj-cs"/>
              </a:rPr>
              <a:t>computing</a:t>
            </a: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> (</a:t>
            </a:r>
            <a:r>
              <a:rPr lang="de-DE" dirty="0" err="1" smtClean="0">
                <a:latin typeface="Montserrat ExtraBold" panose="00000900000000000000" pitchFamily="2" charset="0"/>
                <a:ea typeface="+mj-ea"/>
                <a:cs typeface="+mj-cs"/>
              </a:rPr>
              <a:t>oak-ridge</a:t>
            </a:r>
            <a:r>
              <a:rPr lang="de-DE" dirty="0">
                <a:latin typeface="Montserrat ExtraBold" panose="00000900000000000000" pitchFamily="2" charset="0"/>
                <a:ea typeface="+mj-ea"/>
                <a:cs typeface="+mj-cs"/>
              </a:rPr>
              <a:t>, </a:t>
            </a:r>
            <a:r>
              <a:rPr lang="de-DE" dirty="0" smtClean="0">
                <a:latin typeface="Montserrat ExtraBold" panose="00000900000000000000" pitchFamily="2" charset="0"/>
                <a:ea typeface="+mj-ea"/>
                <a:cs typeface="+mj-cs"/>
              </a:rPr>
              <a:t>FZJ..)</a:t>
            </a:r>
            <a:endParaRPr lang="de-DE" dirty="0">
              <a:latin typeface="Montserrat ExtraBold" panose="000009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634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Spiller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7515340" y="3278236"/>
            <a:ext cx="331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Driving</a:t>
            </a:r>
            <a:r>
              <a:rPr lang="de-DE" dirty="0" smtClean="0"/>
              <a:t> </a:t>
            </a:r>
            <a:r>
              <a:rPr lang="de-DE" dirty="0" err="1" smtClean="0"/>
              <a:t>electric</a:t>
            </a:r>
            <a:r>
              <a:rPr lang="de-DE" dirty="0" smtClean="0"/>
              <a:t> </a:t>
            </a:r>
            <a:r>
              <a:rPr lang="de-DE" dirty="0" err="1" smtClean="0"/>
              <a:t>cars</a:t>
            </a:r>
            <a:endParaRPr lang="de-DE" dirty="0"/>
          </a:p>
        </p:txBody>
      </p:sp>
      <p:pic>
        <p:nvPicPr>
          <p:cNvPr id="5" name="Picture 10" descr="PEM-Projekt der RWTH Aa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9" y="1340768"/>
            <a:ext cx="3057174" cy="183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19336" y="3240426"/>
            <a:ext cx="3985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Overhead </a:t>
            </a:r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trucks</a:t>
            </a:r>
            <a:r>
              <a:rPr lang="de-DE" dirty="0" smtClean="0"/>
              <a:t> on German </a:t>
            </a:r>
            <a:r>
              <a:rPr lang="de-DE" dirty="0" err="1" smtClean="0"/>
              <a:t>highwa</a:t>
            </a:r>
            <a:r>
              <a:rPr lang="de-DE" dirty="0" err="1"/>
              <a:t>y</a:t>
            </a:r>
            <a:r>
              <a:rPr lang="de-DE" dirty="0" smtClean="0"/>
              <a:t> A5</a:t>
            </a:r>
            <a:endParaRPr lang="de-DE" dirty="0"/>
          </a:p>
        </p:txBody>
      </p:sp>
      <p:pic>
        <p:nvPicPr>
          <p:cNvPr id="7" name="Picture 12" descr="Wärmepumpen und Wärmepumpenheizungen finden | Vail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694" y="1340767"/>
            <a:ext cx="3240360" cy="18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104529" y="3286766"/>
            <a:ext cx="331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Heating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pumps</a:t>
            </a:r>
            <a:endParaRPr lang="de-DE" dirty="0"/>
          </a:p>
        </p:txBody>
      </p:sp>
      <p:pic>
        <p:nvPicPr>
          <p:cNvPr id="9" name="Picture 14" descr="Analyse: Tesla muss seine Marke im Markt verteidigen - ecomento.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006" y="1340767"/>
            <a:ext cx="3168351" cy="18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551384" y="381390"/>
            <a:ext cx="9756844" cy="4959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de-DE" sz="2200" smtClean="0"/>
              <a:t>Everything shall become clean electric</a:t>
            </a:r>
            <a:endParaRPr lang="de-DE" sz="2200" dirty="0"/>
          </a:p>
        </p:txBody>
      </p:sp>
      <p:sp>
        <p:nvSpPr>
          <p:cNvPr id="11" name="Textfeld 10"/>
          <p:cNvSpPr txBox="1"/>
          <p:nvPr/>
        </p:nvSpPr>
        <p:spPr>
          <a:xfrm>
            <a:off x="839416" y="3947099"/>
            <a:ext cx="106571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All </a:t>
            </a:r>
            <a:r>
              <a:rPr lang="de-DE" dirty="0" err="1" smtClean="0"/>
              <a:t>chemical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shall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replaced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„</a:t>
            </a:r>
            <a:r>
              <a:rPr lang="de-DE" dirty="0" err="1" smtClean="0"/>
              <a:t>renewable</a:t>
            </a:r>
            <a:r>
              <a:rPr lang="de-DE" dirty="0" smtClean="0"/>
              <a:t>“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/>
              <a:t>.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The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electric</a:t>
            </a:r>
            <a:r>
              <a:rPr lang="de-DE" dirty="0" smtClean="0"/>
              <a:t> power </a:t>
            </a:r>
            <a:r>
              <a:rPr lang="de-DE" dirty="0" err="1" smtClean="0"/>
              <a:t>needs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 smtClean="0"/>
              <a:t>doubled</a:t>
            </a:r>
            <a:r>
              <a:rPr lang="de-DE" dirty="0" smtClean="0"/>
              <a:t> (?)in parallel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withdrawl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chemical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The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electric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transported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dissipated</a:t>
            </a:r>
            <a:r>
              <a:rPr lang="de-DE" smtClean="0"/>
              <a:t>.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At </a:t>
            </a:r>
            <a:r>
              <a:rPr lang="de-DE" dirty="0" err="1" smtClean="0"/>
              <a:t>the</a:t>
            </a:r>
            <a:r>
              <a:rPr lang="de-DE" dirty="0" smtClean="0"/>
              <a:t> end, </a:t>
            </a:r>
            <a:r>
              <a:rPr lang="de-DE" dirty="0" err="1" smtClean="0"/>
              <a:t>everything</a:t>
            </a:r>
            <a:r>
              <a:rPr lang="de-DE" dirty="0" smtClean="0"/>
              <a:t> </a:t>
            </a:r>
            <a:r>
              <a:rPr lang="de-DE" dirty="0" err="1" smtClean="0"/>
              <a:t>becomes</a:t>
            </a:r>
            <a:r>
              <a:rPr lang="de-DE" dirty="0" smtClean="0"/>
              <a:t> just </a:t>
            </a:r>
            <a:r>
              <a:rPr lang="de-DE" dirty="0" err="1" smtClean="0"/>
              <a:t>heat</a:t>
            </a:r>
            <a:r>
              <a:rPr lang="de-DE" dirty="0" smtClean="0"/>
              <a:t>.</a:t>
            </a:r>
          </a:p>
          <a:p>
            <a:r>
              <a:rPr lang="de-DE" dirty="0" smtClean="0"/>
              <a:t>                       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Superconductivity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few</a:t>
            </a:r>
            <a:r>
              <a:rPr lang="de-DE" dirty="0" smtClean="0"/>
              <a:t> </a:t>
            </a:r>
            <a:r>
              <a:rPr lang="de-DE" dirty="0" err="1" smtClean="0"/>
              <a:t>options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reduced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dissipation</a:t>
            </a:r>
            <a:r>
              <a:rPr lang="de-DE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76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Spiller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911424" y="908720"/>
            <a:ext cx="1008112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Key words of </a:t>
            </a:r>
            <a:r>
              <a:rPr lang="en-US" sz="2200" dirty="0" smtClean="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the workshops</a:t>
            </a:r>
          </a:p>
          <a:p>
            <a:endParaRPr lang="en-US" dirty="0">
              <a:latin typeface="Montserrat ExtraBold" panose="00000900000000000000" pitchFamily="2" charset="0"/>
              <a:ea typeface="+mj-ea"/>
              <a:cs typeface="+mj-c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Montserrat ExtraBold" panose="00000900000000000000" pitchFamily="2" charset="0"/>
                <a:ea typeface="+mj-ea"/>
                <a:cs typeface="+mj-cs"/>
              </a:rPr>
              <a:t> Applications </a:t>
            </a:r>
            <a:r>
              <a:rPr lang="en-US" dirty="0">
                <a:latin typeface="Montserrat ExtraBold" panose="00000900000000000000" pitchFamily="2" charset="0"/>
                <a:ea typeface="+mj-ea"/>
                <a:cs typeface="+mj-cs"/>
              </a:rPr>
              <a:t>of superconductivity in energy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Montserrat ExtraBold" panose="00000900000000000000" pitchFamily="2" charset="0"/>
                <a:ea typeface="+mj-ea"/>
                <a:cs typeface="+mj-cs"/>
              </a:rPr>
              <a:t> Energy </a:t>
            </a:r>
            <a:r>
              <a:rPr lang="en-US" dirty="0">
                <a:latin typeface="Montserrat ExtraBold" panose="00000900000000000000" pitchFamily="2" charset="0"/>
                <a:ea typeface="+mj-ea"/>
                <a:cs typeface="+mj-cs"/>
              </a:rPr>
              <a:t>efficiency of accelerator components, including accelerator magnets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Montserrat ExtraBold" panose="00000900000000000000" pitchFamily="2" charset="0"/>
                <a:ea typeface="+mj-ea"/>
                <a:cs typeface="+mj-cs"/>
              </a:rPr>
              <a:t> Minimization </a:t>
            </a:r>
            <a:r>
              <a:rPr lang="en-US" dirty="0">
                <a:latin typeface="Montserrat ExtraBold" panose="00000900000000000000" pitchFamily="2" charset="0"/>
                <a:ea typeface="+mj-ea"/>
                <a:cs typeface="+mj-cs"/>
              </a:rPr>
              <a:t>of heat load (e.g. @fast ramping, current leads, cavities..)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Montserrat ExtraBold" panose="00000900000000000000" pitchFamily="2" charset="0"/>
                <a:ea typeface="+mj-ea"/>
                <a:cs typeface="+mj-cs"/>
              </a:rPr>
              <a:t> Energy </a:t>
            </a:r>
            <a:r>
              <a:rPr lang="en-US" dirty="0">
                <a:latin typeface="Montserrat ExtraBold" panose="00000900000000000000" pitchFamily="2" charset="0"/>
                <a:ea typeface="+mj-ea"/>
                <a:cs typeface="+mj-cs"/>
              </a:rPr>
              <a:t>efficient accelerator facilities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Montserrat ExtraBold" panose="00000900000000000000" pitchFamily="2" charset="0"/>
                <a:ea typeface="+mj-ea"/>
                <a:cs typeface="+mj-cs"/>
              </a:rPr>
              <a:t> New </a:t>
            </a:r>
            <a:r>
              <a:rPr lang="en-US" dirty="0">
                <a:latin typeface="Montserrat ExtraBold" panose="00000900000000000000" pitchFamily="2" charset="0"/>
                <a:ea typeface="+mj-ea"/>
                <a:cs typeface="+mj-cs"/>
              </a:rPr>
              <a:t>superconductor technologies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Montserrat ExtraBold" panose="00000900000000000000" pitchFamily="2" charset="0"/>
                <a:ea typeface="+mj-ea"/>
                <a:cs typeface="+mj-cs"/>
              </a:rPr>
              <a:t> Superconducting </a:t>
            </a:r>
            <a:r>
              <a:rPr lang="en-US" dirty="0">
                <a:latin typeface="Montserrat ExtraBold" panose="00000900000000000000" pitchFamily="2" charset="0"/>
                <a:ea typeface="+mj-ea"/>
                <a:cs typeface="+mj-cs"/>
              </a:rPr>
              <a:t>cables and energy transfer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Montserrat ExtraBold" panose="00000900000000000000" pitchFamily="2" charset="0"/>
                <a:ea typeface="+mj-ea"/>
                <a:cs typeface="+mj-cs"/>
              </a:rPr>
              <a:t> Energy </a:t>
            </a:r>
            <a:r>
              <a:rPr lang="en-US" dirty="0">
                <a:latin typeface="Montserrat ExtraBold" panose="00000900000000000000" pitchFamily="2" charset="0"/>
                <a:ea typeface="+mj-ea"/>
                <a:cs typeface="+mj-cs"/>
              </a:rPr>
              <a:t>efficient cryogenic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Montserrat ExtraBold" panose="00000900000000000000" pitchFamily="2" charset="0"/>
                <a:ea typeface="+mj-ea"/>
                <a:cs typeface="+mj-cs"/>
              </a:rPr>
              <a:t> "</a:t>
            </a:r>
            <a:r>
              <a:rPr lang="en-US" dirty="0">
                <a:latin typeface="Montserrat ExtraBold" panose="00000900000000000000" pitchFamily="2" charset="0"/>
                <a:ea typeface="+mj-ea"/>
                <a:cs typeface="+mj-cs"/>
              </a:rPr>
              <a:t>Dual use of accelerator technologies" (for energy systems)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Montserrat ExtraBold" panose="00000900000000000000" pitchFamily="2" charset="0"/>
                <a:ea typeface="+mj-ea"/>
                <a:cs typeface="+mj-cs"/>
              </a:rPr>
              <a:t> Increase </a:t>
            </a:r>
            <a:r>
              <a:rPr lang="en-US" dirty="0">
                <a:latin typeface="Montserrat ExtraBold" panose="00000900000000000000" pitchFamily="2" charset="0"/>
                <a:ea typeface="+mj-ea"/>
                <a:cs typeface="+mj-cs"/>
              </a:rPr>
              <a:t>of coolant temperature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Montserrat ExtraBold" panose="00000900000000000000" pitchFamily="2" charset="0"/>
                <a:ea typeface="+mj-ea"/>
                <a:cs typeface="+mj-cs"/>
              </a:rPr>
              <a:t> Cooperation </a:t>
            </a:r>
            <a:r>
              <a:rPr lang="en-US" dirty="0">
                <a:latin typeface="Montserrat ExtraBold" panose="00000900000000000000" pitchFamily="2" charset="0"/>
                <a:ea typeface="+mj-ea"/>
                <a:cs typeface="+mj-cs"/>
              </a:rPr>
              <a:t>research and industrial policy (EU funding / HGF funding)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en-US" dirty="0" err="1" smtClean="0">
                <a:latin typeface="Montserrat ExtraBold" panose="00000900000000000000" pitchFamily="2" charset="0"/>
                <a:ea typeface="+mj-ea"/>
                <a:cs typeface="+mj-cs"/>
              </a:rPr>
              <a:t>Connectus</a:t>
            </a:r>
            <a:r>
              <a:rPr lang="en-US" dirty="0" smtClean="0"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en-US" dirty="0">
                <a:latin typeface="Montserrat ExtraBold" panose="00000900000000000000" pitchFamily="2" charset="0"/>
                <a:ea typeface="+mj-ea"/>
                <a:cs typeface="+mj-cs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02581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Peter Spiller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742181" y="620688"/>
            <a:ext cx="101531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Wednesday</a:t>
            </a:r>
            <a:r>
              <a:rPr lang="de-DE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(</a:t>
            </a:r>
            <a:r>
              <a:rPr lang="de-DE" dirty="0" err="1" smtClean="0"/>
              <a:t>Visit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General </a:t>
            </a:r>
            <a:r>
              <a:rPr lang="de-DE" dirty="0" err="1" smtClean="0"/>
              <a:t>Electrics</a:t>
            </a:r>
            <a:r>
              <a:rPr lang="de-DE" dirty="0" smtClean="0"/>
              <a:t> Germany </a:t>
            </a:r>
            <a:r>
              <a:rPr lang="de-DE" dirty="0" err="1" smtClean="0"/>
              <a:t>and</a:t>
            </a:r>
            <a:r>
              <a:rPr lang="de-DE" dirty="0" smtClean="0"/>
              <a:t> USA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Commenwealth</a:t>
            </a:r>
            <a:r>
              <a:rPr lang="de-DE" dirty="0" smtClean="0"/>
              <a:t> Fusion)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Annual </a:t>
            </a:r>
            <a:r>
              <a:rPr lang="de-DE" dirty="0" err="1" smtClean="0"/>
              <a:t>meeting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Connectus</a:t>
            </a:r>
            <a:r>
              <a:rPr lang="de-DE" dirty="0" smtClean="0"/>
              <a:t> at GSI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Welcome </a:t>
            </a:r>
            <a:r>
              <a:rPr lang="de-DE" dirty="0" err="1" smtClean="0"/>
              <a:t>receiption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Thursday</a:t>
            </a:r>
            <a:r>
              <a:rPr lang="de-DE" dirty="0" smtClean="0"/>
              <a:t> after Lunch: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Visit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FAIR/GSI </a:t>
            </a:r>
            <a:r>
              <a:rPr lang="de-DE" dirty="0" err="1" smtClean="0"/>
              <a:t>series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facility</a:t>
            </a:r>
            <a:r>
              <a:rPr lang="de-DE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Group </a:t>
            </a:r>
            <a:r>
              <a:rPr lang="de-DE" dirty="0" err="1" smtClean="0"/>
              <a:t>photo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STF</a:t>
            </a:r>
          </a:p>
          <a:p>
            <a:endParaRPr lang="de-DE" dirty="0"/>
          </a:p>
          <a:p>
            <a:r>
              <a:rPr lang="de-DE" dirty="0" err="1" smtClean="0"/>
              <a:t>Friday</a:t>
            </a:r>
            <a:r>
              <a:rPr lang="de-DE" dirty="0" smtClean="0"/>
              <a:t> after Lunch: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Tour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FAIR </a:t>
            </a:r>
            <a:r>
              <a:rPr lang="de-DE" dirty="0" err="1" smtClean="0"/>
              <a:t>civil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site</a:t>
            </a:r>
            <a:r>
              <a:rPr lang="de-DE" dirty="0" smtClean="0"/>
              <a:t> </a:t>
            </a:r>
            <a:r>
              <a:rPr lang="de-DE" dirty="0" err="1" smtClean="0"/>
              <a:t>including</a:t>
            </a:r>
            <a:r>
              <a:rPr lang="de-DE" dirty="0"/>
              <a:t> </a:t>
            </a:r>
            <a:r>
              <a:rPr lang="de-DE" dirty="0" err="1" smtClean="0"/>
              <a:t>visit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FAIR </a:t>
            </a:r>
            <a:r>
              <a:rPr lang="de-DE" dirty="0" err="1" smtClean="0"/>
              <a:t>cryogenics</a:t>
            </a:r>
            <a:r>
              <a:rPr lang="de-DE" dirty="0" smtClean="0"/>
              <a:t>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Discussion</a:t>
            </a:r>
            <a:r>
              <a:rPr lang="de-DE" dirty="0" smtClean="0"/>
              <a:t> </a:t>
            </a:r>
            <a:r>
              <a:rPr lang="de-DE" dirty="0" err="1" smtClean="0"/>
              <a:t>forum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joint</a:t>
            </a:r>
            <a:r>
              <a:rPr lang="de-DE" dirty="0" smtClean="0"/>
              <a:t> </a:t>
            </a:r>
            <a:r>
              <a:rPr lang="de-DE" dirty="0" err="1" smtClean="0"/>
              <a:t>working</a:t>
            </a:r>
            <a:r>
              <a:rPr lang="de-DE" dirty="0" smtClean="0"/>
              <a:t> </a:t>
            </a:r>
            <a:r>
              <a:rPr lang="de-DE" dirty="0" err="1" smtClean="0"/>
              <a:t>groups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For</a:t>
            </a:r>
            <a:r>
              <a:rPr lang="de-DE" dirty="0"/>
              <a:t> </a:t>
            </a:r>
            <a:r>
              <a:rPr lang="de-DE" dirty="0" err="1" smtClean="0"/>
              <a:t>dinner</a:t>
            </a:r>
            <a:r>
              <a:rPr lang="de-DE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Serve</a:t>
            </a:r>
            <a:r>
              <a:rPr lang="de-DE" dirty="0" smtClean="0"/>
              <a:t> </a:t>
            </a:r>
            <a:r>
              <a:rPr lang="de-DE" dirty="0" err="1" smtClean="0"/>
              <a:t>yourselve</a:t>
            </a:r>
            <a:r>
              <a:rPr lang="de-DE" dirty="0" smtClean="0"/>
              <a:t> – List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recommendated</a:t>
            </a:r>
            <a:r>
              <a:rPr lang="de-DE" dirty="0" smtClean="0"/>
              <a:t> </a:t>
            </a:r>
            <a:r>
              <a:rPr lang="de-DE" dirty="0" err="1" smtClean="0"/>
              <a:t>restaurants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neighbourhood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223792" y="116632"/>
            <a:ext cx="35283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The </a:t>
            </a:r>
            <a:r>
              <a:rPr lang="de-DE" sz="2200" dirty="0" err="1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workshop</a:t>
            </a:r>
            <a:endParaRPr lang="de-DE" sz="2200" dirty="0">
              <a:solidFill>
                <a:schemeClr val="accent5"/>
              </a:solidFill>
              <a:latin typeface="Montserrat ExtraBold" panose="000009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4033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Spiller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Foliennummernplatzhalter 2"/>
          <p:cNvSpPr txBox="1">
            <a:spLocks/>
          </p:cNvSpPr>
          <p:nvPr/>
        </p:nvSpPr>
        <p:spPr>
          <a:xfrm>
            <a:off x="9696400" y="6129202"/>
            <a:ext cx="16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A1A58B-7BA1-7E42-8231-6D1CB1C760B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35360" y="283328"/>
            <a:ext cx="6753554" cy="5906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de-DE" sz="2200" dirty="0" smtClean="0"/>
              <a:t>GSI </a:t>
            </a:r>
            <a:r>
              <a:rPr lang="de-DE" sz="2200" dirty="0" err="1" smtClean="0"/>
              <a:t>involvement</a:t>
            </a:r>
            <a:r>
              <a:rPr lang="de-DE" sz="2200" dirty="0" smtClean="0"/>
              <a:t> in IFAST </a:t>
            </a:r>
            <a:r>
              <a:rPr lang="de-DE" sz="2200" dirty="0" err="1" smtClean="0"/>
              <a:t>workpackages</a:t>
            </a:r>
            <a:endParaRPr lang="de-DE" sz="2200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391771"/>
              </p:ext>
            </p:extLst>
          </p:nvPr>
        </p:nvGraphicFramePr>
        <p:xfrm>
          <a:off x="191344" y="3520198"/>
          <a:ext cx="4582467" cy="2297952"/>
        </p:xfrm>
        <a:graphic>
          <a:graphicData uri="http://schemas.openxmlformats.org/drawingml/2006/table">
            <a:tbl>
              <a:tblPr/>
              <a:tblGrid>
                <a:gridCol w="972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0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804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333333"/>
                          </a:solidFill>
                          <a:effectLst/>
                        </a:rPr>
                        <a:t>8.1</a:t>
                      </a:r>
                    </a:p>
                  </a:txBody>
                  <a:tcPr marL="8616" marR="8616" marT="8616" marB="86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33333"/>
                          </a:solidFill>
                          <a:effectLst/>
                        </a:rPr>
                        <a:t>Coordination and High-Temperature Superconductor (HTS) Strategy Group</a:t>
                      </a:r>
                    </a:p>
                  </a:txBody>
                  <a:tcPr marL="8616" marR="8616" marT="8616" marB="86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804"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333333"/>
                          </a:solidFill>
                          <a:effectLst/>
                        </a:rPr>
                        <a:t>8.2</a:t>
                      </a:r>
                    </a:p>
                  </a:txBody>
                  <a:tcPr marL="8616" marR="8616" marT="8616" marB="86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C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33"/>
                          </a:solidFill>
                          <a:effectLst/>
                        </a:rPr>
                        <a:t>Preliminary Engineering design of curved Canted Cosine Theta (CCT) magnet</a:t>
                      </a:r>
                    </a:p>
                  </a:txBody>
                  <a:tcPr marL="8616" marR="8616" marT="8616" marB="86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461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333333"/>
                          </a:solidFill>
                          <a:effectLst/>
                        </a:rPr>
                        <a:t>8.3</a:t>
                      </a:r>
                    </a:p>
                  </a:txBody>
                  <a:tcPr marL="8616" marR="8616" marT="8616" marB="86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33"/>
                          </a:solidFill>
                          <a:effectLst/>
                        </a:rPr>
                        <a:t>Preliminary Engineering design of HTS CCT</a:t>
                      </a:r>
                    </a:p>
                  </a:txBody>
                  <a:tcPr marL="8616" marR="8616" marT="8616" marB="86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461"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333333"/>
                          </a:solidFill>
                          <a:effectLst/>
                        </a:rPr>
                        <a:t>8.4</a:t>
                      </a:r>
                    </a:p>
                  </a:txBody>
                  <a:tcPr marL="8616" marR="8616" marT="8616" marB="86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C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33"/>
                          </a:solidFill>
                          <a:effectLst/>
                        </a:rPr>
                        <a:t>Construction of curved CCT magnet demonstrator</a:t>
                      </a:r>
                    </a:p>
                  </a:txBody>
                  <a:tcPr marL="8616" marR="8616" marT="8616" marB="86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930"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333333"/>
                          </a:solidFill>
                          <a:effectLst/>
                        </a:rPr>
                        <a:t>8.5</a:t>
                      </a:r>
                    </a:p>
                  </a:txBody>
                  <a:tcPr marL="8616" marR="8616" marT="8616" marB="86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33"/>
                          </a:solidFill>
                          <a:effectLst/>
                        </a:rPr>
                        <a:t>Construction of the HTS CCT magnet demonstrator</a:t>
                      </a:r>
                    </a:p>
                  </a:txBody>
                  <a:tcPr marL="8616" marR="8616" marT="8616" marB="86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868"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FF0000"/>
                          </a:solidFill>
                          <a:effectLst/>
                        </a:rPr>
                        <a:t>8.6</a:t>
                      </a:r>
                    </a:p>
                  </a:txBody>
                  <a:tcPr marL="8616" marR="8616" marT="8616" marB="86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C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Development of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ReBCO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HTS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Nuclotron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cable</a:t>
                      </a:r>
                    </a:p>
                  </a:txBody>
                  <a:tcPr marL="8616" marR="8616" marT="8616" marB="86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116417" y="968696"/>
            <a:ext cx="54035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92929"/>
                </a:solidFill>
                <a:latin typeface="opensans-bold"/>
              </a:rPr>
              <a:t>WP8: Innovative superconducting magnets</a:t>
            </a:r>
          </a:p>
          <a:p>
            <a:r>
              <a:rPr lang="en-US" sz="1200" dirty="0">
                <a:latin typeface="sourcesans-bold"/>
              </a:rPr>
              <a:t>Objectives</a:t>
            </a:r>
            <a:endParaRPr lang="en-US" sz="1200" dirty="0">
              <a:latin typeface="sourcesans-regular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200" dirty="0" smtClean="0"/>
              <a:t> Form </a:t>
            </a:r>
            <a:r>
              <a:rPr lang="en-US" sz="1200" dirty="0"/>
              <a:t>a </a:t>
            </a:r>
            <a:r>
              <a:rPr lang="en-US" sz="1200" dirty="0">
                <a:solidFill>
                  <a:srgbClr val="FF0000"/>
                </a:solidFill>
              </a:rPr>
              <a:t>permanent European Strategy Group </a:t>
            </a:r>
            <a:r>
              <a:rPr lang="en-US" sz="1200" dirty="0"/>
              <a:t>to discuss the European strategy for HTS magnets for accelerators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200" dirty="0" smtClean="0"/>
              <a:t> Conceptual </a:t>
            </a:r>
            <a:r>
              <a:rPr lang="en-US" sz="1200" dirty="0"/>
              <a:t>magnetic design for a CCT scaled demonstrator with new integrated curved coil geometry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200" dirty="0" smtClean="0"/>
              <a:t> Magnet </a:t>
            </a:r>
            <a:r>
              <a:rPr lang="en-US" sz="1200" dirty="0"/>
              <a:t>demonstrator construction design and construction of coil former and assembly parts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200" dirty="0" smtClean="0"/>
              <a:t> Choice </a:t>
            </a:r>
            <a:r>
              <a:rPr lang="en-US" sz="1200" dirty="0"/>
              <a:t>of </a:t>
            </a:r>
            <a:r>
              <a:rPr lang="en-US" sz="1200" dirty="0" err="1"/>
              <a:t>ReBCO</a:t>
            </a:r>
            <a:r>
              <a:rPr lang="en-US" sz="1200" dirty="0"/>
              <a:t> tape material to be used in a </a:t>
            </a:r>
            <a:r>
              <a:rPr lang="en-US" sz="1200" dirty="0" err="1"/>
              <a:t>Nuclotron</a:t>
            </a:r>
            <a:r>
              <a:rPr lang="en-US" sz="1200" dirty="0"/>
              <a:t> cable for fast-cycling magnets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200" dirty="0" smtClean="0"/>
              <a:t> Manufacture </a:t>
            </a:r>
            <a:r>
              <a:rPr lang="en-US" sz="1200" dirty="0"/>
              <a:t>a cable prototype and evaluation of its performance</a:t>
            </a:r>
            <a:endParaRPr lang="en-US" sz="1200" dirty="0">
              <a:effectLst/>
            </a:endParaRPr>
          </a:p>
        </p:txBody>
      </p:sp>
      <p:pic>
        <p:nvPicPr>
          <p:cNvPr id="8" name="Picture 4" descr="I.FAST | Lehrstuhl für Oberflächen- und Werkstofftechnolog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151" y="122737"/>
            <a:ext cx="1644874" cy="93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29451"/>
              </p:ext>
            </p:extLst>
          </p:nvPr>
        </p:nvGraphicFramePr>
        <p:xfrm>
          <a:off x="5966554" y="3520198"/>
          <a:ext cx="5393239" cy="2297758"/>
        </p:xfrm>
        <a:graphic>
          <a:graphicData uri="http://schemas.openxmlformats.org/drawingml/2006/table">
            <a:tbl>
              <a:tblPr/>
              <a:tblGrid>
                <a:gridCol w="597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5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2739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333333"/>
                          </a:solidFill>
                          <a:effectLst/>
                        </a:rPr>
                        <a:t>11.1</a:t>
                      </a:r>
                    </a:p>
                  </a:txBody>
                  <a:tcPr marL="4103" marR="4103" marT="4103" marB="41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33"/>
                          </a:solidFill>
                          <a:effectLst/>
                        </a:rPr>
                        <a:t>Sustainable Concepts for Accelerator driven Research Infrastructures</a:t>
                      </a:r>
                    </a:p>
                  </a:txBody>
                  <a:tcPr marL="4103" marR="4103" marT="4103" marB="41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034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333333"/>
                          </a:solidFill>
                          <a:effectLst/>
                        </a:rPr>
                        <a:t> </a:t>
                      </a:r>
                    </a:p>
                  </a:txBody>
                  <a:tcPr marL="4103" marR="4103" marT="4103" marB="41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C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33"/>
                          </a:solidFill>
                          <a:effectLst/>
                        </a:rPr>
                        <a:t>11.1.1: System Efficiency of Accelerator Concepts</a:t>
                      </a:r>
                    </a:p>
                  </a:txBody>
                  <a:tcPr marL="4103" marR="4103" marT="4103" marB="41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049"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333333"/>
                          </a:solidFill>
                          <a:effectLst/>
                        </a:rPr>
                        <a:t> </a:t>
                      </a:r>
                    </a:p>
                  </a:txBody>
                  <a:tcPr marL="4103" marR="4103" marT="4103" marB="41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33"/>
                          </a:solidFill>
                          <a:effectLst/>
                        </a:rPr>
                        <a:t>11.1.2: Key Technologies and Components for High Efficiency</a:t>
                      </a:r>
                    </a:p>
                  </a:txBody>
                  <a:tcPr marL="4103" marR="4103" marT="4103" marB="41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518"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</a:txBody>
                  <a:tcPr marL="4103" marR="4103" marT="4103" marB="41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C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11.1.3: Cross Linking Accelerator R&amp;D with Industrial Approaches</a:t>
                      </a:r>
                    </a:p>
                  </a:txBody>
                  <a:tcPr marL="4103" marR="4103" marT="4103" marB="41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9787"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333333"/>
                          </a:solidFill>
                          <a:effectLst/>
                        </a:rPr>
                        <a:t> </a:t>
                      </a:r>
                    </a:p>
                  </a:txBody>
                  <a:tcPr marL="4103" marR="4103" marT="4103" marB="41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333333"/>
                          </a:solidFill>
                          <a:effectLst/>
                        </a:rPr>
                        <a:t>11.1.4: </a:t>
                      </a:r>
                      <a:r>
                        <a:rPr lang="de-DE" sz="1200" dirty="0" err="1">
                          <a:solidFill>
                            <a:srgbClr val="333333"/>
                          </a:solidFill>
                          <a:effectLst/>
                        </a:rPr>
                        <a:t>Ecological</a:t>
                      </a:r>
                      <a:r>
                        <a:rPr lang="de-DE" sz="1200" dirty="0">
                          <a:solidFill>
                            <a:srgbClr val="333333"/>
                          </a:solidFill>
                          <a:effectLst/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333333"/>
                          </a:solidFill>
                          <a:effectLst/>
                        </a:rPr>
                        <a:t>Concepts</a:t>
                      </a:r>
                      <a:endParaRPr lang="de-DE" sz="12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103" marR="4103" marT="4103" marB="41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722"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333333"/>
                          </a:solidFill>
                          <a:effectLst/>
                        </a:rPr>
                        <a:t>11.2</a:t>
                      </a:r>
                    </a:p>
                  </a:txBody>
                  <a:tcPr marL="4103" marR="4103" marT="4103" marB="41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C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33333"/>
                          </a:solidFill>
                          <a:effectLst/>
                        </a:rPr>
                        <a:t>High Efficiency Klystron Industrial Prototype</a:t>
                      </a:r>
                    </a:p>
                  </a:txBody>
                  <a:tcPr marL="4103" marR="4103" marT="4103" marB="41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294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333333"/>
                          </a:solidFill>
                          <a:effectLst/>
                        </a:rPr>
                        <a:t>11.3</a:t>
                      </a:r>
                    </a:p>
                  </a:txBody>
                  <a:tcPr marL="4103" marR="4103" marT="4103" marB="41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333333"/>
                          </a:solidFill>
                          <a:effectLst/>
                        </a:rPr>
                        <a:t>Permanent Magnet </a:t>
                      </a:r>
                      <a:r>
                        <a:rPr lang="de-DE" sz="1200" dirty="0" err="1">
                          <a:solidFill>
                            <a:srgbClr val="333333"/>
                          </a:solidFill>
                          <a:effectLst/>
                        </a:rPr>
                        <a:t>Quadrupoles</a:t>
                      </a:r>
                      <a:r>
                        <a:rPr lang="de-DE" sz="1200" dirty="0">
                          <a:solidFill>
                            <a:srgbClr val="333333"/>
                          </a:solidFill>
                          <a:effectLst/>
                        </a:rPr>
                        <a:t> &amp; </a:t>
                      </a:r>
                      <a:r>
                        <a:rPr lang="de-DE" sz="1200" dirty="0" err="1">
                          <a:solidFill>
                            <a:srgbClr val="333333"/>
                          </a:solidFill>
                          <a:effectLst/>
                        </a:rPr>
                        <a:t>Combined</a:t>
                      </a:r>
                      <a:r>
                        <a:rPr lang="de-DE" sz="1200" dirty="0">
                          <a:solidFill>
                            <a:srgbClr val="333333"/>
                          </a:solidFill>
                          <a:effectLst/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333333"/>
                          </a:solidFill>
                          <a:effectLst/>
                        </a:rPr>
                        <a:t>Function</a:t>
                      </a:r>
                      <a:r>
                        <a:rPr lang="de-DE" sz="1200" dirty="0">
                          <a:solidFill>
                            <a:srgbClr val="333333"/>
                          </a:solidFill>
                          <a:effectLst/>
                        </a:rPr>
                        <a:t> Magnets </a:t>
                      </a:r>
                      <a:r>
                        <a:rPr lang="de-DE" sz="1200" dirty="0" err="1">
                          <a:solidFill>
                            <a:srgbClr val="333333"/>
                          </a:solidFill>
                          <a:effectLst/>
                        </a:rPr>
                        <a:t>for</a:t>
                      </a:r>
                      <a:r>
                        <a:rPr lang="de-DE" sz="1200" dirty="0">
                          <a:solidFill>
                            <a:srgbClr val="333333"/>
                          </a:solidFill>
                          <a:effectLst/>
                        </a:rPr>
                        <a:t> Ultra Low-</a:t>
                      </a:r>
                      <a:r>
                        <a:rPr lang="de-DE" sz="1200" dirty="0" err="1">
                          <a:solidFill>
                            <a:srgbClr val="333333"/>
                          </a:solidFill>
                          <a:effectLst/>
                        </a:rPr>
                        <a:t>Emittance</a:t>
                      </a:r>
                      <a:r>
                        <a:rPr lang="de-DE" sz="1200" dirty="0">
                          <a:solidFill>
                            <a:srgbClr val="333333"/>
                          </a:solidFill>
                          <a:effectLst/>
                        </a:rPr>
                        <a:t> Rings</a:t>
                      </a:r>
                    </a:p>
                  </a:txBody>
                  <a:tcPr marL="4103" marR="4103" marT="4103" marB="41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5879976" y="1280021"/>
            <a:ext cx="56886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92929"/>
                </a:solidFill>
                <a:latin typeface="opensans-bold"/>
              </a:rPr>
              <a:t>WP11: Sustainable concepts and technologies</a:t>
            </a:r>
          </a:p>
          <a:p>
            <a:r>
              <a:rPr lang="en-US" sz="1200" dirty="0">
                <a:latin typeface="sourcesans-bold"/>
              </a:rPr>
              <a:t>Objectives</a:t>
            </a:r>
            <a:endParaRPr lang="en-US" sz="1200" dirty="0">
              <a:latin typeface="sourcesans-regula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 smtClean="0"/>
              <a:t> Provide </a:t>
            </a:r>
            <a:r>
              <a:rPr lang="en-US" sz="1200" dirty="0"/>
              <a:t>guidelines for new accelerator projects for implementing sustainable concepts and technologies.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 smtClean="0"/>
              <a:t> Identify </a:t>
            </a:r>
            <a:r>
              <a:rPr lang="en-US" sz="1200" dirty="0"/>
              <a:t>and </a:t>
            </a:r>
            <a:r>
              <a:rPr lang="en-US" sz="1200" dirty="0">
                <a:solidFill>
                  <a:srgbClr val="FF0000"/>
                </a:solidFill>
              </a:rPr>
              <a:t>introduce sustainable technologies available in industry, and vice-versa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 smtClean="0"/>
              <a:t> Build </a:t>
            </a:r>
            <a:r>
              <a:rPr lang="en-US" sz="1200" dirty="0"/>
              <a:t>and test an industrial prototype of the High Efficiency Klystron.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 smtClean="0"/>
              <a:t> Manufacture </a:t>
            </a:r>
            <a:r>
              <a:rPr lang="en-US" sz="1200" dirty="0"/>
              <a:t>and test prototypes of two PM-based magnets.</a:t>
            </a:r>
            <a:endParaRPr lang="en-US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492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5648" y="5601126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dirty="0" smtClean="0"/>
              <a:t>M. </a:t>
            </a:r>
            <a:r>
              <a:rPr lang="en-US" dirty="0" err="1" smtClean="0"/>
              <a:t>Vretenar</a:t>
            </a:r>
            <a:r>
              <a:rPr lang="en-US" dirty="0" smtClean="0"/>
              <a:t>, I.FAST </a:t>
            </a:r>
            <a:r>
              <a:rPr lang="en-US" dirty="0"/>
              <a:t>Meeting Trieste, Italy, April 2023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C3D5C0-31D0-42EB-83AE-F66FF3BFF4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584" y="692696"/>
            <a:ext cx="6264336" cy="498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8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Spiller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22566" y="203502"/>
            <a:ext cx="7617650" cy="5906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de-DE" sz="2200" dirty="0"/>
              <a:t>IFAST </a:t>
            </a:r>
            <a:r>
              <a:rPr lang="de-DE" sz="2200" dirty="0" err="1"/>
              <a:t>is</a:t>
            </a:r>
            <a:r>
              <a:rPr lang="de-DE" sz="2200" dirty="0"/>
              <a:t> </a:t>
            </a:r>
            <a:r>
              <a:rPr lang="de-DE" sz="2200" dirty="0" err="1"/>
              <a:t>fostering</a:t>
            </a:r>
            <a:r>
              <a:rPr lang="de-DE" sz="2200" dirty="0"/>
              <a:t> Technology Transfer </a:t>
            </a:r>
          </a:p>
        </p:txBody>
      </p:sp>
      <p:sp>
        <p:nvSpPr>
          <p:cNvPr id="6" name="Rechteck 5"/>
          <p:cNvSpPr/>
          <p:nvPr/>
        </p:nvSpPr>
        <p:spPr>
          <a:xfrm>
            <a:off x="386751" y="1068764"/>
            <a:ext cx="110892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AIPF - Research </a:t>
            </a:r>
            <a:r>
              <a:rPr lang="de-DE" dirty="0" err="1"/>
              <a:t>institutions</a:t>
            </a:r>
            <a:r>
              <a:rPr lang="de-DE" dirty="0"/>
              <a:t>/</a:t>
            </a:r>
            <a:r>
              <a:rPr lang="de-DE" dirty="0" err="1"/>
              <a:t>Universities</a:t>
            </a:r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Developing a communication plan (content and means) encompassing both internal and external communications </a:t>
            </a:r>
            <a:r>
              <a:rPr lang="en-US" dirty="0" smtClean="0"/>
              <a:t>(</a:t>
            </a:r>
            <a:r>
              <a:rPr lang="en-US" dirty="0"/>
              <a:t>AIPF SharePoint utilization, website enhancements and social </a:t>
            </a:r>
            <a:r>
              <a:rPr lang="en-US" dirty="0" smtClean="0"/>
              <a:t>networks)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Reviewing </a:t>
            </a:r>
            <a:r>
              <a:rPr lang="en-US" dirty="0"/>
              <a:t>of the IFAST report on extended industrial contribution in R&amp;D </a:t>
            </a:r>
            <a:r>
              <a:rPr lang="en-US" dirty="0" smtClean="0"/>
              <a:t>activities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Establishing </a:t>
            </a:r>
            <a:r>
              <a:rPr lang="en-US" dirty="0">
                <a:solidFill>
                  <a:srgbClr val="FF0000"/>
                </a:solidFill>
              </a:rPr>
              <a:t>a long-term co-innovation </a:t>
            </a:r>
            <a:r>
              <a:rPr lang="en-US" dirty="0" smtClean="0">
                <a:solidFill>
                  <a:srgbClr val="FF0000"/>
                </a:solidFill>
              </a:rPr>
              <a:t>strategy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• Identifying strategies to engage industry as early as possible in the procurement of products and services needed by research institutions.</a:t>
            </a:r>
            <a:br>
              <a:rPr lang="en-US" dirty="0"/>
            </a:br>
            <a:r>
              <a:rPr lang="en-US" dirty="0"/>
              <a:t>• Developing a quantitative assessment framework of Industry-</a:t>
            </a:r>
            <a:r>
              <a:rPr lang="en-US" dirty="0" err="1"/>
              <a:t>Accademia</a:t>
            </a:r>
            <a:r>
              <a:rPr lang="en-US" dirty="0"/>
              <a:t> R&amp;D.</a:t>
            </a:r>
            <a:br>
              <a:rPr lang="en-US" dirty="0"/>
            </a:br>
            <a:r>
              <a:rPr lang="en-US" dirty="0"/>
              <a:t>• Discussing new procurement mechanisms adapted to R&amp;D </a:t>
            </a:r>
            <a:r>
              <a:rPr lang="en-US" dirty="0" smtClean="0"/>
              <a:t>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BSBF2024 </a:t>
            </a:r>
            <a:r>
              <a:rPr lang="en-US" dirty="0"/>
              <a:t>– Discussing strategies for leveraging BSBF2024 to enhance the visibility and credibility of AIPF, positioning it as a trusted think tank for industry and Academia, offering collective vision and insights.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76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Spiller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30509" t="23750" r="31691"/>
          <a:stretch/>
        </p:blipFill>
        <p:spPr>
          <a:xfrm>
            <a:off x="5735960" y="830194"/>
            <a:ext cx="4608512" cy="522920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22566" y="203502"/>
            <a:ext cx="7617650" cy="5906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de-DE" sz="2200" dirty="0"/>
              <a:t>IFAST </a:t>
            </a:r>
            <a:r>
              <a:rPr lang="de-DE" sz="2200" dirty="0" err="1"/>
              <a:t>is</a:t>
            </a:r>
            <a:r>
              <a:rPr lang="de-DE" sz="2200" dirty="0"/>
              <a:t> </a:t>
            </a:r>
            <a:r>
              <a:rPr lang="de-DE" sz="2200" dirty="0" err="1"/>
              <a:t>fostering</a:t>
            </a:r>
            <a:r>
              <a:rPr lang="de-DE" sz="2200" dirty="0"/>
              <a:t> Technology Transfer </a:t>
            </a:r>
          </a:p>
        </p:txBody>
      </p:sp>
      <p:sp>
        <p:nvSpPr>
          <p:cNvPr id="4" name="Rechteck 3"/>
          <p:cNvSpPr/>
          <p:nvPr/>
        </p:nvSpPr>
        <p:spPr>
          <a:xfrm>
            <a:off x="168000" y="1124744"/>
            <a:ext cx="5135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WP3:</a:t>
            </a:r>
          </a:p>
          <a:p>
            <a:r>
              <a:rPr lang="en-US" sz="1200" dirty="0" smtClean="0"/>
              <a:t>The fundamental goal of the Task 3 of WP3 of IFAST (WP3.3) is to </a:t>
            </a:r>
            <a:r>
              <a:rPr lang="en-US" sz="1200" dirty="0" smtClean="0">
                <a:solidFill>
                  <a:srgbClr val="FF0000"/>
                </a:solidFill>
              </a:rPr>
              <a:t>identify how the accelerator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science and technology community can improve the effectiveness of industry-research institution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collaboration since early stages. </a:t>
            </a:r>
            <a:r>
              <a:rPr lang="en-US" sz="1200" dirty="0" smtClean="0"/>
              <a:t>In this deliverable report, the </a:t>
            </a:r>
            <a:r>
              <a:rPr lang="en-US" sz="1200" dirty="0" err="1" smtClean="0"/>
              <a:t>workplan</a:t>
            </a:r>
            <a:r>
              <a:rPr lang="en-US" sz="1200" dirty="0" smtClean="0"/>
              <a:t> of WP3.3 is described, </a:t>
            </a:r>
          </a:p>
          <a:p>
            <a:r>
              <a:rPr lang="en-US" sz="1200" dirty="0" smtClean="0"/>
              <a:t>together with a description of the activities done at this period of the project. In particular, the </a:t>
            </a:r>
          </a:p>
          <a:p>
            <a:r>
              <a:rPr lang="en-US" sz="1200" dirty="0" smtClean="0"/>
              <a:t>collection of feedback from industrial partners and RIs. </a:t>
            </a:r>
          </a:p>
          <a:p>
            <a:endParaRPr lang="en-US" sz="1200" dirty="0" smtClean="0"/>
          </a:p>
          <a:p>
            <a:r>
              <a:rPr lang="en-US" sz="1200" dirty="0"/>
              <a:t>For such, the working group </a:t>
            </a:r>
            <a:r>
              <a:rPr lang="en-US" sz="1200" dirty="0">
                <a:solidFill>
                  <a:srgbClr val="FF0000"/>
                </a:solidFill>
              </a:rPr>
              <a:t>has arranged a series of meetings with companies with experience in </a:t>
            </a:r>
            <a:r>
              <a:rPr lang="en-US" sz="1200" dirty="0" err="1">
                <a:solidFill>
                  <a:srgbClr val="FF0000"/>
                </a:solidFill>
              </a:rPr>
              <a:t>ASc&amp;T</a:t>
            </a:r>
            <a:r>
              <a:rPr lang="en-US" sz="1200" dirty="0">
                <a:solidFill>
                  <a:srgbClr val="FF0000"/>
                </a:solidFill>
              </a:rPr>
              <a:t> and related fields, </a:t>
            </a:r>
            <a:r>
              <a:rPr lang="en-US" sz="1200" dirty="0"/>
              <a:t>has iterated with them on their responses and compiled their feedback. Other stakeholders were consulted as well, in particular with the ILOs of a number of European countries. </a:t>
            </a:r>
          </a:p>
          <a:p>
            <a:endParaRPr lang="en-US" sz="1200" dirty="0" smtClean="0"/>
          </a:p>
          <a:p>
            <a:r>
              <a:rPr lang="en-US" sz="1200" dirty="0" smtClean="0"/>
              <a:t>A number of question are raised to complete the document.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870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Spiller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551384" y="548680"/>
            <a:ext cx="1057590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High-tech</a:t>
            </a:r>
            <a:r>
              <a:rPr lang="de-DE" sz="1600" dirty="0" smtClean="0"/>
              <a:t> </a:t>
            </a:r>
            <a:r>
              <a:rPr lang="de-DE" sz="1600" dirty="0" err="1"/>
              <a:t>requires</a:t>
            </a:r>
            <a:r>
              <a:rPr lang="de-DE" sz="1600" dirty="0"/>
              <a:t> </a:t>
            </a:r>
            <a:r>
              <a:rPr lang="de-DE" sz="1600" dirty="0" err="1"/>
              <a:t>long</a:t>
            </a:r>
            <a:r>
              <a:rPr lang="de-DE" sz="1600" dirty="0"/>
              <a:t> </a:t>
            </a:r>
            <a:r>
              <a:rPr lang="de-DE" sz="1600" dirty="0" err="1"/>
              <a:t>term</a:t>
            </a:r>
            <a:r>
              <a:rPr lang="de-DE" sz="1600" dirty="0"/>
              <a:t> </a:t>
            </a:r>
            <a:r>
              <a:rPr lang="de-DE" sz="1600" dirty="0" err="1"/>
              <a:t>collaborations</a:t>
            </a:r>
            <a:r>
              <a:rPr lang="de-DE" sz="1600" dirty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industry</a:t>
            </a:r>
            <a:r>
              <a:rPr lang="de-DE" sz="1600" dirty="0" smtClean="0"/>
              <a:t> </a:t>
            </a:r>
            <a:r>
              <a:rPr lang="de-DE" sz="1600" dirty="0" err="1"/>
              <a:t>involvement</a:t>
            </a:r>
            <a:r>
              <a:rPr lang="de-DE" sz="1600" dirty="0"/>
              <a:t> in an </a:t>
            </a:r>
            <a:r>
              <a:rPr lang="de-DE" sz="1600" dirty="0" err="1"/>
              <a:t>early</a:t>
            </a:r>
            <a:r>
              <a:rPr lang="de-DE" sz="1600" dirty="0"/>
              <a:t> </a:t>
            </a:r>
            <a:r>
              <a:rPr lang="de-DE" sz="1600" dirty="0" err="1"/>
              <a:t>phase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R&amp;D</a:t>
            </a:r>
            <a:r>
              <a:rPr lang="de-DE" sz="1600" dirty="0" smtClean="0"/>
              <a:t>.</a:t>
            </a:r>
          </a:p>
          <a:p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One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biggest</a:t>
            </a:r>
            <a:r>
              <a:rPr lang="de-DE" sz="1600" dirty="0" smtClean="0"/>
              <a:t> </a:t>
            </a:r>
            <a:r>
              <a:rPr lang="de-DE" sz="1600" dirty="0" err="1" smtClean="0"/>
              <a:t>challenges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technology</a:t>
            </a:r>
            <a:r>
              <a:rPr lang="de-DE" sz="1600" dirty="0" smtClean="0"/>
              <a:t> </a:t>
            </a:r>
            <a:r>
              <a:rPr lang="de-DE" sz="1600" dirty="0" err="1" smtClean="0"/>
              <a:t>transfer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co</a:t>
            </a:r>
            <a:r>
              <a:rPr lang="de-DE" sz="1600" dirty="0" smtClean="0"/>
              <a:t>-innovation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industry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procurement</a:t>
            </a:r>
            <a:r>
              <a:rPr lang="de-DE" sz="1600" dirty="0" smtClean="0"/>
              <a:t> </a:t>
            </a:r>
            <a:r>
              <a:rPr lang="de-DE" sz="1600" dirty="0" err="1" smtClean="0"/>
              <a:t>laws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European </a:t>
            </a:r>
            <a:r>
              <a:rPr lang="de-DE" sz="1600" dirty="0" err="1" smtClean="0"/>
              <a:t>public</a:t>
            </a:r>
            <a:r>
              <a:rPr lang="de-DE" sz="1600" dirty="0" smtClean="0"/>
              <a:t> </a:t>
            </a:r>
            <a:r>
              <a:rPr lang="de-DE" sz="1600" dirty="0" err="1" smtClean="0"/>
              <a:t>sector</a:t>
            </a:r>
            <a:r>
              <a:rPr lang="de-DE" sz="1600" dirty="0" smtClean="0"/>
              <a:t>.</a:t>
            </a:r>
          </a:p>
          <a:p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The European </a:t>
            </a:r>
            <a:r>
              <a:rPr lang="de-DE" sz="1600" dirty="0" err="1" smtClean="0"/>
              <a:t>procurement</a:t>
            </a:r>
            <a:r>
              <a:rPr lang="de-DE" sz="1600" dirty="0" smtClean="0"/>
              <a:t> </a:t>
            </a:r>
            <a:r>
              <a:rPr lang="de-DE" sz="1600" dirty="0" err="1" smtClean="0"/>
              <a:t>laws</a:t>
            </a:r>
            <a:r>
              <a:rPr lang="de-DE" sz="1600" dirty="0" smtClean="0"/>
              <a:t> </a:t>
            </a:r>
            <a:r>
              <a:rPr lang="de-DE" sz="1600" dirty="0" err="1" smtClean="0"/>
              <a:t>inhibit</a:t>
            </a:r>
            <a:r>
              <a:rPr lang="de-DE" sz="1600" dirty="0" smtClean="0"/>
              <a:t> </a:t>
            </a:r>
            <a:r>
              <a:rPr lang="de-DE" sz="1600" dirty="0" err="1" smtClean="0"/>
              <a:t>long</a:t>
            </a:r>
            <a:r>
              <a:rPr lang="de-DE" sz="1600" dirty="0" smtClean="0"/>
              <a:t> </a:t>
            </a:r>
            <a:r>
              <a:rPr lang="de-DE" sz="1600" dirty="0" err="1" smtClean="0"/>
              <a:t>term</a:t>
            </a:r>
            <a:r>
              <a:rPr lang="de-DE" sz="1600" dirty="0" smtClean="0"/>
              <a:t> </a:t>
            </a:r>
            <a:r>
              <a:rPr lang="de-DE" sz="1600" dirty="0" err="1" smtClean="0"/>
              <a:t>collaborations</a:t>
            </a:r>
            <a:r>
              <a:rPr lang="de-DE" sz="1600" dirty="0" smtClean="0"/>
              <a:t>. In </a:t>
            </a:r>
            <a:r>
              <a:rPr lang="de-DE" sz="1600" dirty="0" err="1" smtClean="0"/>
              <a:t>contrary</a:t>
            </a:r>
            <a:r>
              <a:rPr lang="de-DE" sz="1600" dirty="0" smtClean="0"/>
              <a:t>, </a:t>
            </a:r>
            <a:r>
              <a:rPr lang="de-DE" sz="1600" dirty="0" err="1" smtClean="0"/>
              <a:t>exclude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continuation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collaborations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a </a:t>
            </a:r>
            <a:r>
              <a:rPr lang="de-DE" sz="1600" dirty="0" err="1" smtClean="0"/>
              <a:t>qualified</a:t>
            </a:r>
            <a:r>
              <a:rPr lang="de-DE" sz="1600" dirty="0" smtClean="0"/>
              <a:t> </a:t>
            </a:r>
            <a:r>
              <a:rPr lang="de-DE" sz="1600" dirty="0" err="1" smtClean="0"/>
              <a:t>supplier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ask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repeated</a:t>
            </a:r>
            <a:r>
              <a:rPr lang="de-DE" sz="1600" dirty="0" smtClean="0"/>
              <a:t>, time </a:t>
            </a:r>
            <a:r>
              <a:rPr lang="de-DE" sz="1600" dirty="0" err="1" smtClean="0"/>
              <a:t>consuming</a:t>
            </a:r>
            <a:r>
              <a:rPr lang="de-DE" sz="1600" dirty="0" smtClean="0"/>
              <a:t> </a:t>
            </a:r>
            <a:r>
              <a:rPr lang="de-DE" sz="1600" dirty="0" err="1" smtClean="0"/>
              <a:t>qualification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several</a:t>
            </a:r>
            <a:r>
              <a:rPr lang="de-DE" sz="1600" dirty="0" smtClean="0"/>
              <a:t> different </a:t>
            </a:r>
            <a:r>
              <a:rPr lang="de-DE" sz="1600" dirty="0" err="1" smtClean="0"/>
              <a:t>suppliers</a:t>
            </a:r>
            <a:r>
              <a:rPr lang="de-DE" sz="1600" dirty="0" smtClean="0"/>
              <a:t>.</a:t>
            </a:r>
          </a:p>
          <a:p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Long </a:t>
            </a:r>
            <a:r>
              <a:rPr lang="de-DE" sz="1600" dirty="0" err="1" smtClean="0"/>
              <a:t>term</a:t>
            </a:r>
            <a:r>
              <a:rPr lang="de-DE" sz="1600" dirty="0" smtClean="0"/>
              <a:t> </a:t>
            </a:r>
            <a:r>
              <a:rPr lang="de-DE" sz="1600" dirty="0" err="1" smtClean="0"/>
              <a:t>collaboration</a:t>
            </a:r>
            <a:r>
              <a:rPr lang="de-DE" sz="1600" dirty="0" smtClean="0"/>
              <a:t> </a:t>
            </a:r>
            <a:r>
              <a:rPr lang="de-DE" sz="1600" dirty="0" err="1" smtClean="0"/>
              <a:t>may</a:t>
            </a:r>
            <a:r>
              <a:rPr lang="de-DE" sz="1600" dirty="0" smtClean="0"/>
              <a:t> </a:t>
            </a:r>
            <a:r>
              <a:rPr lang="de-DE" sz="1600" dirty="0" err="1" smtClean="0"/>
              <a:t>effect</a:t>
            </a:r>
            <a:r>
              <a:rPr lang="de-DE" sz="1600" dirty="0" smtClean="0"/>
              <a:t> </a:t>
            </a:r>
            <a:r>
              <a:rPr lang="de-DE" sz="1600" dirty="0" err="1" smtClean="0"/>
              <a:t>competition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prices</a:t>
            </a:r>
            <a:r>
              <a:rPr lang="de-DE" sz="1600" dirty="0" smtClean="0"/>
              <a:t>.</a:t>
            </a:r>
          </a:p>
          <a:p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The </a:t>
            </a:r>
            <a:r>
              <a:rPr lang="de-DE" sz="1600" dirty="0" err="1" smtClean="0"/>
              <a:t>application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these</a:t>
            </a:r>
            <a:r>
              <a:rPr lang="de-DE" sz="1600" dirty="0" smtClean="0"/>
              <a:t> </a:t>
            </a:r>
            <a:r>
              <a:rPr lang="de-DE" sz="1600" dirty="0" err="1" smtClean="0"/>
              <a:t>procurement</a:t>
            </a:r>
            <a:r>
              <a:rPr lang="de-DE" sz="1600" dirty="0" smtClean="0"/>
              <a:t> </a:t>
            </a:r>
            <a:r>
              <a:rPr lang="de-DE" sz="1600" dirty="0" err="1" smtClean="0"/>
              <a:t>rules</a:t>
            </a:r>
            <a:r>
              <a:rPr lang="de-DE" sz="1600" dirty="0" smtClean="0"/>
              <a:t> </a:t>
            </a:r>
            <a:r>
              <a:rPr lang="de-DE" sz="1600" dirty="0" err="1" smtClean="0"/>
              <a:t>created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standard</a:t>
            </a:r>
            <a:r>
              <a:rPr lang="de-DE" sz="1600" dirty="0" smtClean="0"/>
              <a:t>, </a:t>
            </a:r>
            <a:r>
              <a:rPr lang="de-DE" sz="1600" dirty="0" err="1" smtClean="0"/>
              <a:t>low</a:t>
            </a:r>
            <a:r>
              <a:rPr lang="de-DE" sz="1600" dirty="0" smtClean="0"/>
              <a:t> </a:t>
            </a:r>
            <a:r>
              <a:rPr lang="de-DE" sz="1600" dirty="0" err="1" smtClean="0"/>
              <a:t>tech</a:t>
            </a:r>
            <a:r>
              <a:rPr lang="de-DE" sz="1600" dirty="0" smtClean="0"/>
              <a:t> </a:t>
            </a:r>
            <a:r>
              <a:rPr lang="de-DE" sz="1600" dirty="0" err="1" smtClean="0"/>
              <a:t>products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high </a:t>
            </a:r>
            <a:r>
              <a:rPr lang="de-DE" sz="1600" dirty="0" err="1" smtClean="0"/>
              <a:t>technology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a </a:t>
            </a:r>
            <a:r>
              <a:rPr lang="de-DE" sz="1600" dirty="0" err="1" smtClean="0"/>
              <a:t>missunderstanding</a:t>
            </a:r>
            <a:r>
              <a:rPr lang="de-DE" sz="1600" dirty="0" smtClean="0"/>
              <a:t> (</a:t>
            </a:r>
            <a:r>
              <a:rPr lang="de-DE" sz="1600" dirty="0" err="1" smtClean="0"/>
              <a:t>or</a:t>
            </a:r>
            <a:r>
              <a:rPr lang="de-DE" sz="1600" dirty="0" smtClean="0"/>
              <a:t> </a:t>
            </a:r>
            <a:r>
              <a:rPr lang="de-DE" sz="1600" dirty="0" err="1" smtClean="0"/>
              <a:t>missing</a:t>
            </a:r>
            <a:r>
              <a:rPr lang="de-DE" sz="1600" dirty="0" smtClean="0"/>
              <a:t> </a:t>
            </a:r>
            <a:r>
              <a:rPr lang="de-DE" sz="1600" dirty="0" err="1" smtClean="0"/>
              <a:t>understanding</a:t>
            </a:r>
            <a:r>
              <a:rPr lang="de-DE" sz="1600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Conferences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workshops</a:t>
            </a:r>
            <a:r>
              <a:rPr lang="de-DE" sz="1600" dirty="0" smtClean="0"/>
              <a:t> like </a:t>
            </a:r>
            <a:r>
              <a:rPr lang="de-DE" sz="1600" dirty="0" err="1" smtClean="0"/>
              <a:t>the</a:t>
            </a:r>
            <a:r>
              <a:rPr lang="de-DE" sz="1600" dirty="0" smtClean="0"/>
              <a:t> Big Science Business Forum </a:t>
            </a:r>
            <a:r>
              <a:rPr lang="de-DE" sz="1600" dirty="0" err="1" smtClean="0"/>
              <a:t>help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foster</a:t>
            </a:r>
            <a:r>
              <a:rPr lang="de-DE" sz="1600" dirty="0" smtClean="0"/>
              <a:t> </a:t>
            </a:r>
            <a:r>
              <a:rPr lang="de-DE" sz="1600" dirty="0" err="1" smtClean="0"/>
              <a:t>communication</a:t>
            </a:r>
            <a:r>
              <a:rPr lang="de-DE" sz="1600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sz="2200" dirty="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                 </a:t>
            </a:r>
            <a:r>
              <a:rPr lang="de-DE" sz="2200" dirty="0" smtClean="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Workshops </a:t>
            </a:r>
            <a:r>
              <a:rPr lang="de-DE" sz="2200" dirty="0" err="1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create</a:t>
            </a:r>
            <a:r>
              <a:rPr lang="de-DE" sz="2200" dirty="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sz="2200" dirty="0" err="1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Opportunities</a:t>
            </a:r>
            <a:endParaRPr lang="de-DE" sz="2200" dirty="0">
              <a:solidFill>
                <a:schemeClr val="accent5"/>
              </a:solidFill>
              <a:latin typeface="Montserrat ExtraBold" panose="000009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818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603"/>
          </a:xfrm>
        </p:spPr>
        <p:txBody>
          <a:bodyPr>
            <a:normAutofit/>
          </a:bodyPr>
          <a:lstStyle/>
          <a:p>
            <a:r>
              <a:rPr lang="en-GB" sz="2200" dirty="0"/>
              <a:t>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97" y="1555644"/>
            <a:ext cx="10730408" cy="3763615"/>
          </a:xfrm>
        </p:spPr>
        <p:txBody>
          <a:bodyPr>
            <a:norm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sz="1800" dirty="0">
                <a:latin typeface="Montserrat ExtraBold" panose="00000900000000000000" pitchFamily="2" charset="0"/>
                <a:ea typeface="+mj-ea"/>
                <a:cs typeface="+mj-cs"/>
              </a:rPr>
              <a:t>Sustainable concepts for research infrastructures are a clear I.FAST highlight and contribute to a global R&amp;D drive.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sz="1800" dirty="0">
                <a:latin typeface="Montserrat ExtraBold" panose="00000900000000000000" pitchFamily="2" charset="0"/>
                <a:ea typeface="+mj-ea"/>
                <a:cs typeface="+mj-cs"/>
              </a:rPr>
              <a:t>High efficiency klystrons and permanent magnets as key technologies to reduce energy consumption.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sz="1800" dirty="0">
                <a:latin typeface="Montserrat ExtraBold" panose="00000900000000000000" pitchFamily="2" charset="0"/>
                <a:ea typeface="+mj-ea"/>
                <a:cs typeface="+mj-cs"/>
              </a:rPr>
              <a:t>AI-based classification of energy consumption as realistic pathway towards assessment of facility’s environment impact.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sz="1800" dirty="0">
                <a:latin typeface="Montserrat ExtraBold" panose="00000900000000000000" pitchFamily="2" charset="0"/>
                <a:ea typeface="+mj-ea"/>
                <a:cs typeface="+mj-cs"/>
              </a:rPr>
              <a:t>Increased awareness: Critical materials and life cycle management, importance of public perception of accelerator-related construction and operation.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42950" y="4293096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SAC Feedback 2023 – I.FAST Meeting Trieste, Italy, April 2023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E0C03C-F4D0-84FA-19EE-5908F5185F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0629" y="157467"/>
            <a:ext cx="1757979" cy="13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8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Spiller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618685" y="548680"/>
            <a:ext cx="10461484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dirty="0" err="1" smtClean="0"/>
              <a:t>Accelerator</a:t>
            </a:r>
            <a:r>
              <a:rPr lang="de-DE" dirty="0" smtClean="0"/>
              <a:t> </a:t>
            </a:r>
            <a:r>
              <a:rPr lang="de-DE" dirty="0" err="1" smtClean="0"/>
              <a:t>facilities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consuming</a:t>
            </a:r>
            <a:r>
              <a:rPr lang="de-DE" dirty="0" smtClean="0"/>
              <a:t> a </a:t>
            </a:r>
            <a:r>
              <a:rPr lang="de-DE" dirty="0" err="1" smtClean="0"/>
              <a:t>major</a:t>
            </a:r>
            <a:r>
              <a:rPr lang="de-DE" dirty="0" smtClean="0"/>
              <a:t> </a:t>
            </a:r>
            <a:r>
              <a:rPr lang="de-DE" dirty="0" err="1" smtClean="0"/>
              <a:t>amount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.</a:t>
            </a:r>
          </a:p>
          <a:p>
            <a:endParaRPr lang="de-DE" dirty="0" smtClean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dirty="0" smtClean="0"/>
              <a:t>Enhanced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prices</a:t>
            </a:r>
            <a:r>
              <a:rPr lang="de-DE" dirty="0"/>
              <a:t> </a:t>
            </a:r>
            <a:r>
              <a:rPr lang="de-DE" dirty="0" err="1"/>
              <a:t>generate</a:t>
            </a:r>
            <a:r>
              <a:rPr lang="de-DE" dirty="0"/>
              <a:t> a </a:t>
            </a:r>
            <a:r>
              <a:rPr lang="de-DE" dirty="0" err="1"/>
              <a:t>signficant</a:t>
            </a:r>
            <a:r>
              <a:rPr lang="de-DE" dirty="0"/>
              <a:t> </a:t>
            </a:r>
            <a:r>
              <a:rPr lang="de-DE" dirty="0" err="1" smtClean="0"/>
              <a:t>budgetary</a:t>
            </a:r>
            <a:r>
              <a:rPr lang="de-DE" dirty="0" smtClean="0"/>
              <a:t> </a:t>
            </a:r>
            <a:r>
              <a:rPr lang="de-DE" dirty="0" err="1" smtClean="0"/>
              <a:t>issue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all European large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facilities</a:t>
            </a:r>
            <a:r>
              <a:rPr lang="de-DE" dirty="0" smtClean="0"/>
              <a:t>, such </a:t>
            </a:r>
            <a:r>
              <a:rPr lang="de-DE" dirty="0" err="1" smtClean="0"/>
              <a:t>as</a:t>
            </a:r>
            <a:r>
              <a:rPr lang="de-DE" dirty="0" smtClean="0"/>
              <a:t> CERN, GSI etc. The Heavy Ion </a:t>
            </a:r>
            <a:r>
              <a:rPr lang="de-DE" dirty="0" err="1" smtClean="0"/>
              <a:t>Therapy</a:t>
            </a:r>
            <a:r>
              <a:rPr lang="de-DE" dirty="0" smtClean="0"/>
              <a:t> </a:t>
            </a:r>
            <a:r>
              <a:rPr lang="de-DE" dirty="0" err="1" smtClean="0"/>
              <a:t>accelerator</a:t>
            </a:r>
            <a:r>
              <a:rPr lang="de-DE" dirty="0" smtClean="0"/>
              <a:t> in Heidelberg </a:t>
            </a:r>
            <a:r>
              <a:rPr lang="de-DE" dirty="0" err="1" smtClean="0"/>
              <a:t>consumes</a:t>
            </a:r>
            <a:r>
              <a:rPr lang="de-DE" dirty="0" smtClean="0"/>
              <a:t> 25 %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overal</a:t>
            </a:r>
            <a:r>
              <a:rPr lang="de-DE" dirty="0" smtClean="0"/>
              <a:t> </a:t>
            </a:r>
            <a:r>
              <a:rPr lang="de-DE" dirty="0" err="1" smtClean="0"/>
              <a:t>clinic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.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price</a:t>
            </a:r>
            <a:r>
              <a:rPr lang="de-DE" dirty="0" smtClean="0"/>
              <a:t> </a:t>
            </a:r>
            <a:r>
              <a:rPr lang="de-DE" dirty="0" err="1" smtClean="0"/>
              <a:t>increase</a:t>
            </a:r>
            <a:r>
              <a:rPr lang="de-DE" dirty="0" smtClean="0"/>
              <a:t>, </a:t>
            </a:r>
            <a:r>
              <a:rPr lang="de-DE" dirty="0" err="1" smtClean="0"/>
              <a:t>increases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treatment</a:t>
            </a:r>
            <a:r>
              <a:rPr lang="de-DE" dirty="0" smtClean="0"/>
              <a:t> </a:t>
            </a:r>
            <a:r>
              <a:rPr lang="de-DE" dirty="0" err="1" smtClean="0"/>
              <a:t>cost</a:t>
            </a:r>
            <a:r>
              <a:rPr lang="de-DE" dirty="0" smtClean="0"/>
              <a:t> per </a:t>
            </a:r>
            <a:r>
              <a:rPr lang="de-DE" dirty="0" err="1" smtClean="0"/>
              <a:t>patient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cost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addressed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technology</a:t>
            </a:r>
            <a:r>
              <a:rPr lang="de-DE" dirty="0" smtClean="0"/>
              <a:t> </a:t>
            </a:r>
            <a:r>
              <a:rPr lang="de-DE" dirty="0" err="1" smtClean="0"/>
              <a:t>review</a:t>
            </a:r>
            <a:r>
              <a:rPr lang="de-DE" dirty="0" smtClean="0"/>
              <a:t> </a:t>
            </a:r>
            <a:r>
              <a:rPr lang="de-DE" dirty="0" err="1" smtClean="0"/>
              <a:t>teams</a:t>
            </a:r>
            <a:r>
              <a:rPr lang="de-DE" dirty="0" smtClean="0"/>
              <a:t> (e.g. MAC)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organisations</a:t>
            </a:r>
            <a:r>
              <a:rPr lang="de-DE" dirty="0" smtClean="0"/>
              <a:t> (e.g. </a:t>
            </a:r>
            <a:r>
              <a:rPr lang="de-DE" dirty="0" err="1" smtClean="0"/>
              <a:t>Helmholz</a:t>
            </a:r>
            <a:r>
              <a:rPr lang="de-DE" dirty="0" smtClean="0"/>
              <a:t>).</a:t>
            </a:r>
          </a:p>
          <a:p>
            <a:endParaRPr lang="de-DE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dirty="0" err="1" smtClean="0"/>
              <a:t>Concepts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lowering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consumption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implemented</a:t>
            </a:r>
            <a:r>
              <a:rPr lang="de-DE" dirty="0" smtClean="0"/>
              <a:t>. (GSI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implemented</a:t>
            </a:r>
            <a:r>
              <a:rPr lang="de-DE" dirty="0" smtClean="0"/>
              <a:t> a </a:t>
            </a:r>
            <a:r>
              <a:rPr lang="de-DE" dirty="0" err="1" smtClean="0"/>
              <a:t>dedicated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group</a:t>
            </a:r>
            <a:r>
              <a:rPr lang="de-DE" dirty="0"/>
              <a:t>)</a:t>
            </a:r>
            <a:endParaRPr lang="de-DE" dirty="0" smtClean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de-DE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dirty="0" err="1" smtClean="0"/>
              <a:t>Superconductivity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dissipation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accelerator</a:t>
            </a:r>
            <a:r>
              <a:rPr lang="de-DE" dirty="0" smtClean="0"/>
              <a:t> </a:t>
            </a:r>
            <a:r>
              <a:rPr lang="de-DE" dirty="0" err="1" smtClean="0"/>
              <a:t>facilities</a:t>
            </a:r>
            <a:r>
              <a:rPr lang="de-DE" dirty="0" smtClean="0"/>
              <a:t> e.g.</a:t>
            </a:r>
            <a:r>
              <a:rPr lang="de-DE" dirty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HTS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saving</a:t>
            </a:r>
            <a:r>
              <a:rPr lang="de-DE" dirty="0" smtClean="0"/>
              <a:t> </a:t>
            </a:r>
            <a:r>
              <a:rPr lang="de-DE" dirty="0" err="1" smtClean="0"/>
              <a:t>magnetes</a:t>
            </a:r>
            <a:r>
              <a:rPr lang="de-DE" dirty="0" smtClean="0"/>
              <a:t>, </a:t>
            </a:r>
            <a:r>
              <a:rPr lang="de-DE" dirty="0" err="1" smtClean="0"/>
              <a:t>s.c</a:t>
            </a:r>
            <a:r>
              <a:rPr lang="de-DE" dirty="0" smtClean="0"/>
              <a:t>. </a:t>
            </a:r>
            <a:r>
              <a:rPr lang="de-DE" dirty="0" err="1" smtClean="0"/>
              <a:t>linacs</a:t>
            </a:r>
            <a:r>
              <a:rPr lang="de-DE" dirty="0" smtClean="0"/>
              <a:t>, </a:t>
            </a:r>
            <a:r>
              <a:rPr lang="de-DE" dirty="0" err="1" smtClean="0"/>
              <a:t>s.c</a:t>
            </a:r>
            <a:r>
              <a:rPr lang="de-DE" dirty="0" smtClean="0"/>
              <a:t>. power </a:t>
            </a:r>
            <a:r>
              <a:rPr lang="de-DE" dirty="0" err="1" smtClean="0"/>
              <a:t>transmission</a:t>
            </a:r>
            <a:r>
              <a:rPr lang="de-DE" dirty="0" smtClean="0"/>
              <a:t> </a:t>
            </a:r>
            <a:r>
              <a:rPr lang="de-DE" dirty="0" err="1" smtClean="0"/>
              <a:t>cables</a:t>
            </a:r>
            <a:r>
              <a:rPr lang="de-DE" dirty="0" smtClean="0"/>
              <a:t> (Mg2B </a:t>
            </a:r>
            <a:r>
              <a:rPr lang="de-DE" dirty="0" err="1" smtClean="0"/>
              <a:t>cable</a:t>
            </a:r>
            <a:r>
              <a:rPr lang="de-DE" dirty="0" smtClean="0"/>
              <a:t>).</a:t>
            </a:r>
            <a:endParaRPr lang="de-DE" dirty="0"/>
          </a:p>
          <a:p>
            <a:endParaRPr lang="de-DE" sz="135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4" y="5050120"/>
            <a:ext cx="1350493" cy="1186151"/>
          </a:xfrm>
          <a:prstGeom prst="rect">
            <a:avLst/>
          </a:prstGeom>
        </p:spPr>
      </p:pic>
      <p:pic>
        <p:nvPicPr>
          <p:cNvPr id="8" name="Grafik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285" y="4974629"/>
            <a:ext cx="1584000" cy="133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4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 Spiller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Untertitel 2"/>
          <p:cNvSpPr txBox="1">
            <a:spLocks/>
          </p:cNvSpPr>
          <p:nvPr/>
        </p:nvSpPr>
        <p:spPr>
          <a:xfrm>
            <a:off x="695400" y="980728"/>
            <a:ext cx="7824000" cy="92342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/>
            <a:r>
              <a:rPr lang="de-DE" sz="7200" dirty="0" err="1">
                <a:solidFill>
                  <a:schemeClr val="tx1"/>
                </a:solidFill>
              </a:rPr>
              <a:t>Energy</a:t>
            </a:r>
            <a:r>
              <a:rPr lang="de-DE" sz="7200" dirty="0">
                <a:solidFill>
                  <a:schemeClr val="tx1"/>
                </a:solidFill>
              </a:rPr>
              <a:t> </a:t>
            </a:r>
            <a:r>
              <a:rPr lang="de-DE" sz="7200" dirty="0" err="1">
                <a:solidFill>
                  <a:schemeClr val="tx1"/>
                </a:solidFill>
              </a:rPr>
              <a:t>Saving</a:t>
            </a:r>
            <a:r>
              <a:rPr lang="de-DE" sz="7200" dirty="0">
                <a:solidFill>
                  <a:schemeClr val="tx1"/>
                </a:solidFill>
              </a:rPr>
              <a:t> HTS </a:t>
            </a:r>
            <a:r>
              <a:rPr lang="de-DE" sz="7200" dirty="0" smtClean="0">
                <a:solidFill>
                  <a:schemeClr val="tx1"/>
                </a:solidFill>
              </a:rPr>
              <a:t>Magnet</a:t>
            </a:r>
          </a:p>
          <a:p>
            <a:pPr marL="285750" indent="-285750" defTabSz="457200"/>
            <a:r>
              <a:rPr lang="de-DE" sz="7200" dirty="0" err="1" smtClean="0">
                <a:solidFill>
                  <a:schemeClr val="tx1"/>
                </a:solidFill>
              </a:rPr>
              <a:t>Energy</a:t>
            </a:r>
            <a:r>
              <a:rPr lang="de-DE" sz="7200" dirty="0" smtClean="0">
                <a:solidFill>
                  <a:schemeClr val="tx1"/>
                </a:solidFill>
              </a:rPr>
              <a:t> </a:t>
            </a:r>
            <a:r>
              <a:rPr lang="de-DE" sz="7200" dirty="0" err="1" smtClean="0">
                <a:solidFill>
                  <a:schemeClr val="tx1"/>
                </a:solidFill>
              </a:rPr>
              <a:t>Saving</a:t>
            </a:r>
            <a:r>
              <a:rPr lang="de-DE" sz="7200" dirty="0" smtClean="0">
                <a:solidFill>
                  <a:schemeClr val="tx1"/>
                </a:solidFill>
              </a:rPr>
              <a:t> </a:t>
            </a:r>
            <a:r>
              <a:rPr lang="de-DE" sz="7200" dirty="0" err="1" smtClean="0">
                <a:solidFill>
                  <a:schemeClr val="tx1"/>
                </a:solidFill>
              </a:rPr>
              <a:t>s.c</a:t>
            </a:r>
            <a:r>
              <a:rPr lang="de-DE" sz="7200" dirty="0" smtClean="0">
                <a:solidFill>
                  <a:schemeClr val="tx1"/>
                </a:solidFill>
              </a:rPr>
              <a:t>. </a:t>
            </a:r>
            <a:r>
              <a:rPr lang="de-DE" sz="7200" dirty="0" err="1" smtClean="0">
                <a:solidFill>
                  <a:schemeClr val="tx1"/>
                </a:solidFill>
              </a:rPr>
              <a:t>Linac</a:t>
            </a:r>
            <a:endParaRPr lang="de-DE" sz="7200" dirty="0">
              <a:solidFill>
                <a:schemeClr val="tx1"/>
              </a:solidFill>
            </a:endParaRPr>
          </a:p>
          <a:p>
            <a:pPr marL="285750" indent="-285750" defTabSz="457200"/>
            <a:r>
              <a:rPr lang="de-DE" sz="7200" dirty="0">
                <a:solidFill>
                  <a:schemeClr val="tx1"/>
                </a:solidFill>
              </a:rPr>
              <a:t>KI </a:t>
            </a:r>
            <a:r>
              <a:rPr lang="de-DE" sz="7200" dirty="0" err="1">
                <a:solidFill>
                  <a:schemeClr val="tx1"/>
                </a:solidFill>
              </a:rPr>
              <a:t>based</a:t>
            </a:r>
            <a:r>
              <a:rPr lang="de-DE" sz="7200" dirty="0">
                <a:solidFill>
                  <a:schemeClr val="tx1"/>
                </a:solidFill>
              </a:rPr>
              <a:t> Power </a:t>
            </a:r>
            <a:r>
              <a:rPr lang="de-DE" sz="7200" dirty="0" err="1">
                <a:solidFill>
                  <a:schemeClr val="tx1"/>
                </a:solidFill>
              </a:rPr>
              <a:t>Grid</a:t>
            </a:r>
            <a:r>
              <a:rPr lang="de-DE" sz="7200" dirty="0">
                <a:solidFill>
                  <a:schemeClr val="tx1"/>
                </a:solidFill>
              </a:rPr>
              <a:t> </a:t>
            </a:r>
            <a:r>
              <a:rPr lang="de-DE" sz="7200" dirty="0" smtClean="0">
                <a:solidFill>
                  <a:schemeClr val="tx1"/>
                </a:solidFill>
              </a:rPr>
              <a:t>Monitoring System</a:t>
            </a:r>
            <a:endParaRPr lang="de-DE" sz="7200" dirty="0">
              <a:solidFill>
                <a:schemeClr val="tx1"/>
              </a:solidFill>
            </a:endParaRPr>
          </a:p>
          <a:p>
            <a:pPr marL="285750" indent="-285750" defTabSz="457200"/>
            <a:r>
              <a:rPr lang="de-DE" sz="7200" dirty="0">
                <a:solidFill>
                  <a:schemeClr val="tx1"/>
                </a:solidFill>
              </a:rPr>
              <a:t>Sensor </a:t>
            </a:r>
            <a:r>
              <a:rPr lang="de-DE" sz="7200" dirty="0" err="1">
                <a:solidFill>
                  <a:schemeClr val="tx1"/>
                </a:solidFill>
              </a:rPr>
              <a:t>Based</a:t>
            </a:r>
            <a:r>
              <a:rPr lang="de-DE" sz="7200" dirty="0">
                <a:solidFill>
                  <a:schemeClr val="tx1"/>
                </a:solidFill>
              </a:rPr>
              <a:t> </a:t>
            </a:r>
            <a:r>
              <a:rPr lang="de-DE" sz="7200" dirty="0" err="1">
                <a:solidFill>
                  <a:schemeClr val="tx1"/>
                </a:solidFill>
              </a:rPr>
              <a:t>Energy</a:t>
            </a:r>
            <a:r>
              <a:rPr lang="de-DE" sz="7200" dirty="0">
                <a:solidFill>
                  <a:schemeClr val="tx1"/>
                </a:solidFill>
              </a:rPr>
              <a:t> </a:t>
            </a:r>
            <a:r>
              <a:rPr lang="de-DE" sz="7200" dirty="0" smtClean="0">
                <a:solidFill>
                  <a:schemeClr val="tx1"/>
                </a:solidFill>
              </a:rPr>
              <a:t>Monitoring System</a:t>
            </a:r>
            <a:endParaRPr lang="de-DE" sz="7200" dirty="0">
              <a:solidFill>
                <a:schemeClr val="tx1"/>
              </a:solidFill>
            </a:endParaRPr>
          </a:p>
          <a:p>
            <a:pPr marL="285750" indent="-285750" defTabSz="457200"/>
            <a:r>
              <a:rPr lang="de-DE" sz="7200" dirty="0" err="1">
                <a:solidFill>
                  <a:schemeClr val="tx1"/>
                </a:solidFill>
              </a:rPr>
              <a:t>Watchdog</a:t>
            </a:r>
            <a:r>
              <a:rPr lang="de-DE" sz="7200" dirty="0">
                <a:solidFill>
                  <a:schemeClr val="tx1"/>
                </a:solidFill>
              </a:rPr>
              <a:t> </a:t>
            </a:r>
            <a:r>
              <a:rPr lang="de-DE" sz="7200" dirty="0" err="1">
                <a:solidFill>
                  <a:schemeClr val="tx1"/>
                </a:solidFill>
              </a:rPr>
              <a:t>for</a:t>
            </a:r>
            <a:r>
              <a:rPr lang="de-DE" sz="7200" dirty="0">
                <a:solidFill>
                  <a:schemeClr val="tx1"/>
                </a:solidFill>
              </a:rPr>
              <a:t> </a:t>
            </a:r>
            <a:r>
              <a:rPr lang="de-DE" sz="7200" dirty="0" err="1">
                <a:solidFill>
                  <a:schemeClr val="tx1"/>
                </a:solidFill>
              </a:rPr>
              <a:t>Accelerator</a:t>
            </a:r>
            <a:r>
              <a:rPr lang="de-DE" sz="7200" dirty="0">
                <a:solidFill>
                  <a:schemeClr val="tx1"/>
                </a:solidFill>
              </a:rPr>
              <a:t> Devices</a:t>
            </a:r>
          </a:p>
          <a:p>
            <a:pPr marL="285750" indent="-285750" defTabSz="457200"/>
            <a:r>
              <a:rPr lang="de-DE" sz="7200" dirty="0">
                <a:solidFill>
                  <a:schemeClr val="tx1"/>
                </a:solidFill>
              </a:rPr>
              <a:t>Development </a:t>
            </a:r>
            <a:r>
              <a:rPr lang="de-DE" sz="7200" dirty="0" err="1">
                <a:solidFill>
                  <a:schemeClr val="tx1"/>
                </a:solidFill>
              </a:rPr>
              <a:t>of</a:t>
            </a:r>
            <a:r>
              <a:rPr lang="de-DE" sz="7200" dirty="0">
                <a:solidFill>
                  <a:schemeClr val="tx1"/>
                </a:solidFill>
              </a:rPr>
              <a:t> </a:t>
            </a:r>
            <a:r>
              <a:rPr lang="de-DE" sz="7200" dirty="0" smtClean="0">
                <a:solidFill>
                  <a:schemeClr val="tx1"/>
                </a:solidFill>
              </a:rPr>
              <a:t>an </a:t>
            </a:r>
            <a:r>
              <a:rPr lang="de-DE" sz="7200" dirty="0">
                <a:solidFill>
                  <a:schemeClr val="tx1"/>
                </a:solidFill>
              </a:rPr>
              <a:t>HTS </a:t>
            </a:r>
            <a:r>
              <a:rPr lang="de-DE" sz="7200" dirty="0" err="1">
                <a:solidFill>
                  <a:schemeClr val="tx1"/>
                </a:solidFill>
              </a:rPr>
              <a:t>Nuclotron</a:t>
            </a:r>
            <a:r>
              <a:rPr lang="de-DE" sz="7200" dirty="0">
                <a:solidFill>
                  <a:schemeClr val="tx1"/>
                </a:solidFill>
              </a:rPr>
              <a:t> Cable</a:t>
            </a:r>
          </a:p>
          <a:p>
            <a:pPr marL="285750" indent="-285750" defTabSz="457200"/>
            <a:r>
              <a:rPr lang="de-DE" sz="7200" dirty="0">
                <a:solidFill>
                  <a:schemeClr val="tx1"/>
                </a:solidFill>
              </a:rPr>
              <a:t>FAIR </a:t>
            </a:r>
            <a:r>
              <a:rPr lang="de-DE" sz="7200" dirty="0" err="1">
                <a:solidFill>
                  <a:schemeClr val="tx1"/>
                </a:solidFill>
              </a:rPr>
              <a:t>Energy</a:t>
            </a:r>
            <a:r>
              <a:rPr lang="de-DE" sz="7200" dirty="0">
                <a:solidFill>
                  <a:schemeClr val="tx1"/>
                </a:solidFill>
              </a:rPr>
              <a:t> </a:t>
            </a:r>
            <a:r>
              <a:rPr lang="de-DE" sz="7200" dirty="0" err="1">
                <a:solidFill>
                  <a:schemeClr val="tx1"/>
                </a:solidFill>
              </a:rPr>
              <a:t>Consumption</a:t>
            </a:r>
            <a:r>
              <a:rPr lang="de-DE" sz="7200" dirty="0">
                <a:solidFill>
                  <a:schemeClr val="tx1"/>
                </a:solidFill>
              </a:rPr>
              <a:t> </a:t>
            </a:r>
            <a:r>
              <a:rPr lang="de-DE" sz="7200" dirty="0" err="1">
                <a:solidFill>
                  <a:schemeClr val="tx1"/>
                </a:solidFill>
              </a:rPr>
              <a:t>Prediction</a:t>
            </a:r>
            <a:endParaRPr lang="de-DE" sz="7200" dirty="0">
              <a:solidFill>
                <a:schemeClr val="tx1"/>
              </a:solidFill>
            </a:endParaRPr>
          </a:p>
          <a:p>
            <a:pPr marL="285750" indent="-285750" defTabSz="457200"/>
            <a:r>
              <a:rPr lang="de-DE" sz="7200" dirty="0" err="1">
                <a:solidFill>
                  <a:schemeClr val="tx1"/>
                </a:solidFill>
              </a:rPr>
              <a:t>Cooling</a:t>
            </a:r>
            <a:r>
              <a:rPr lang="de-DE" sz="7200" dirty="0">
                <a:solidFill>
                  <a:schemeClr val="tx1"/>
                </a:solidFill>
              </a:rPr>
              <a:t> </a:t>
            </a:r>
            <a:r>
              <a:rPr lang="de-DE" sz="7200" dirty="0" err="1">
                <a:solidFill>
                  <a:schemeClr val="tx1"/>
                </a:solidFill>
              </a:rPr>
              <a:t>Water</a:t>
            </a:r>
            <a:r>
              <a:rPr lang="de-DE" sz="7200" dirty="0">
                <a:solidFill>
                  <a:schemeClr val="tx1"/>
                </a:solidFill>
              </a:rPr>
              <a:t> Flow Control</a:t>
            </a:r>
          </a:p>
          <a:p>
            <a:pPr marL="285750" indent="-285750" defTabSz="457200"/>
            <a:r>
              <a:rPr lang="de-DE" sz="7200" dirty="0" err="1">
                <a:solidFill>
                  <a:schemeClr val="tx1"/>
                </a:solidFill>
              </a:rPr>
              <a:t>Energy</a:t>
            </a:r>
            <a:r>
              <a:rPr lang="de-DE" sz="7200" dirty="0">
                <a:solidFill>
                  <a:schemeClr val="tx1"/>
                </a:solidFill>
              </a:rPr>
              <a:t> </a:t>
            </a:r>
            <a:r>
              <a:rPr lang="de-DE" sz="7200" dirty="0" err="1">
                <a:solidFill>
                  <a:schemeClr val="tx1"/>
                </a:solidFill>
              </a:rPr>
              <a:t>Efficient</a:t>
            </a:r>
            <a:r>
              <a:rPr lang="de-DE" sz="7200" dirty="0">
                <a:solidFill>
                  <a:schemeClr val="tx1"/>
                </a:solidFill>
              </a:rPr>
              <a:t> Design </a:t>
            </a:r>
            <a:r>
              <a:rPr lang="de-DE" sz="7200" dirty="0" err="1">
                <a:solidFill>
                  <a:schemeClr val="tx1"/>
                </a:solidFill>
              </a:rPr>
              <a:t>of</a:t>
            </a:r>
            <a:r>
              <a:rPr lang="de-DE" sz="7200" dirty="0">
                <a:solidFill>
                  <a:schemeClr val="tx1"/>
                </a:solidFill>
              </a:rPr>
              <a:t> SIS100 </a:t>
            </a:r>
            <a:r>
              <a:rPr lang="de-DE" sz="7200" dirty="0" err="1">
                <a:solidFill>
                  <a:schemeClr val="tx1"/>
                </a:solidFill>
              </a:rPr>
              <a:t>and</a:t>
            </a:r>
            <a:r>
              <a:rPr lang="de-DE" sz="7200" dirty="0">
                <a:solidFill>
                  <a:schemeClr val="tx1"/>
                </a:solidFill>
              </a:rPr>
              <a:t> FAIR </a:t>
            </a:r>
            <a:r>
              <a:rPr lang="de-DE" sz="7200" dirty="0" err="1">
                <a:solidFill>
                  <a:schemeClr val="tx1"/>
                </a:solidFill>
              </a:rPr>
              <a:t>Cooling</a:t>
            </a:r>
            <a:r>
              <a:rPr lang="de-DE" sz="7200" dirty="0">
                <a:solidFill>
                  <a:schemeClr val="tx1"/>
                </a:solidFill>
              </a:rPr>
              <a:t> System</a:t>
            </a:r>
          </a:p>
          <a:p>
            <a:pPr marL="285750" indent="-285750" defTabSz="457200"/>
            <a:r>
              <a:rPr lang="de-DE" sz="7200" dirty="0" err="1">
                <a:solidFill>
                  <a:schemeClr val="tx1"/>
                </a:solidFill>
              </a:rPr>
              <a:t>Energy</a:t>
            </a:r>
            <a:r>
              <a:rPr lang="de-DE" sz="7200" dirty="0">
                <a:solidFill>
                  <a:schemeClr val="tx1"/>
                </a:solidFill>
              </a:rPr>
              <a:t> </a:t>
            </a:r>
            <a:r>
              <a:rPr lang="de-DE" sz="7200" dirty="0" err="1">
                <a:solidFill>
                  <a:schemeClr val="tx1"/>
                </a:solidFill>
              </a:rPr>
              <a:t>Efficient</a:t>
            </a:r>
            <a:r>
              <a:rPr lang="de-DE" sz="7200" dirty="0">
                <a:solidFill>
                  <a:schemeClr val="tx1"/>
                </a:solidFill>
              </a:rPr>
              <a:t> beam Transport </a:t>
            </a:r>
            <a:r>
              <a:rPr lang="de-DE" sz="7200" dirty="0" err="1">
                <a:solidFill>
                  <a:schemeClr val="tx1"/>
                </a:solidFill>
              </a:rPr>
              <a:t>by</a:t>
            </a:r>
            <a:r>
              <a:rPr lang="de-DE" sz="7200" dirty="0">
                <a:solidFill>
                  <a:schemeClr val="tx1"/>
                </a:solidFill>
              </a:rPr>
              <a:t> High </a:t>
            </a:r>
            <a:r>
              <a:rPr lang="de-DE" sz="7200" dirty="0" err="1">
                <a:solidFill>
                  <a:schemeClr val="tx1"/>
                </a:solidFill>
              </a:rPr>
              <a:t>Current</a:t>
            </a:r>
            <a:r>
              <a:rPr lang="de-DE" sz="7200" dirty="0">
                <a:solidFill>
                  <a:schemeClr val="tx1"/>
                </a:solidFill>
              </a:rPr>
              <a:t> </a:t>
            </a:r>
            <a:r>
              <a:rPr lang="de-DE" sz="7200" dirty="0" err="1">
                <a:solidFill>
                  <a:schemeClr val="tx1"/>
                </a:solidFill>
              </a:rPr>
              <a:t>Pulsed</a:t>
            </a:r>
            <a:r>
              <a:rPr lang="de-DE" sz="7200" dirty="0">
                <a:solidFill>
                  <a:schemeClr val="tx1"/>
                </a:solidFill>
              </a:rPr>
              <a:t> Magnets </a:t>
            </a:r>
          </a:p>
          <a:p>
            <a:pPr marL="609585" indent="-609585">
              <a:buFont typeface="+mj-lt"/>
              <a:buAutoNum type="arabicPeriod"/>
            </a:pPr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>
              <a:buFont typeface="+mj-lt"/>
              <a:buAutoNum type="arabicPeriod"/>
            </a:pPr>
            <a:endParaRPr lang="de-DE" sz="4267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680240" y="4365104"/>
            <a:ext cx="8553938" cy="6925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lnSpc>
                <a:spcPct val="80000"/>
              </a:lnSpc>
            </a:pPr>
            <a:r>
              <a:rPr lang="de-DE" sz="1800" dirty="0">
                <a:solidFill>
                  <a:schemeClr val="tx1"/>
                </a:solidFill>
              </a:rPr>
              <a:t>EU IFAST „</a:t>
            </a:r>
            <a:r>
              <a:rPr lang="en-GB" sz="1800" dirty="0">
                <a:solidFill>
                  <a:schemeClr val="tx1"/>
                </a:solidFill>
              </a:rPr>
              <a:t>Sustainable Concepts for Accelerator driven Research Infrastructures</a:t>
            </a:r>
            <a:r>
              <a:rPr lang="de-DE" sz="1800" dirty="0" smtClean="0">
                <a:solidFill>
                  <a:schemeClr val="tx1"/>
                </a:solidFill>
              </a:rPr>
              <a:t>“( </a:t>
            </a:r>
            <a:r>
              <a:rPr lang="en-GB" sz="1800" dirty="0">
                <a:solidFill>
                  <a:schemeClr val="tx1"/>
                </a:solidFill>
              </a:rPr>
              <a:t>PSI, CERN, ESS, DESY, GSI </a:t>
            </a:r>
            <a:r>
              <a:rPr lang="en-GB" sz="1800" dirty="0" smtClean="0">
                <a:solidFill>
                  <a:schemeClr val="tx1"/>
                </a:solidFill>
              </a:rPr>
              <a:t>)</a:t>
            </a:r>
          </a:p>
          <a:p>
            <a:pPr marL="0" indent="0" defTabSz="457200">
              <a:lnSpc>
                <a:spcPct val="80000"/>
              </a:lnSpc>
              <a:buNone/>
            </a:pPr>
            <a:endParaRPr lang="de-DE" sz="1800" dirty="0">
              <a:solidFill>
                <a:schemeClr val="tx1"/>
              </a:solidFill>
            </a:endParaRPr>
          </a:p>
          <a:p>
            <a:pPr marL="285750" indent="-285750" defTabSz="457200">
              <a:lnSpc>
                <a:spcPct val="80000"/>
              </a:lnSpc>
            </a:pPr>
            <a:r>
              <a:rPr lang="de-DE" sz="1800" dirty="0" err="1">
                <a:solidFill>
                  <a:schemeClr val="tx1"/>
                </a:solidFill>
              </a:rPr>
              <a:t>Paticipation</a:t>
            </a:r>
            <a:r>
              <a:rPr lang="de-DE" sz="1800" dirty="0">
                <a:solidFill>
                  <a:schemeClr val="tx1"/>
                </a:solidFill>
              </a:rPr>
              <a:t> in </a:t>
            </a:r>
            <a:r>
              <a:rPr lang="de-DE" sz="1800" dirty="0" err="1">
                <a:solidFill>
                  <a:schemeClr val="tx1"/>
                </a:solidFill>
              </a:rPr>
              <a:t>future</a:t>
            </a:r>
            <a:r>
              <a:rPr lang="de-DE" sz="1800" dirty="0">
                <a:solidFill>
                  <a:schemeClr val="tx1"/>
                </a:solidFill>
              </a:rPr>
              <a:t> EU CARAT </a:t>
            </a:r>
            <a:r>
              <a:rPr lang="de-DE" sz="1800" dirty="0" err="1">
                <a:solidFill>
                  <a:schemeClr val="tx1"/>
                </a:solidFill>
              </a:rPr>
              <a:t>program</a:t>
            </a:r>
            <a:r>
              <a:rPr lang="de-DE" sz="1800" dirty="0">
                <a:solidFill>
                  <a:schemeClr val="tx1"/>
                </a:solidFill>
              </a:rPr>
              <a:t> „Green </a:t>
            </a:r>
            <a:r>
              <a:rPr lang="de-DE" sz="1800" dirty="0" err="1">
                <a:solidFill>
                  <a:schemeClr val="tx1"/>
                </a:solidFill>
              </a:rPr>
              <a:t>Energy</a:t>
            </a:r>
            <a:r>
              <a:rPr lang="de-DE" sz="1800" dirty="0">
                <a:solidFill>
                  <a:schemeClr val="tx1"/>
                </a:solidFill>
              </a:rPr>
              <a:t> Monitoring </a:t>
            </a:r>
            <a:r>
              <a:rPr lang="de-DE" sz="1800" dirty="0" err="1">
                <a:solidFill>
                  <a:schemeClr val="tx1"/>
                </a:solidFill>
              </a:rPr>
              <a:t>for</a:t>
            </a:r>
            <a:r>
              <a:rPr lang="de-DE" sz="1800" dirty="0">
                <a:solidFill>
                  <a:schemeClr val="tx1"/>
                </a:solidFill>
              </a:rPr>
              <a:t> Large-</a:t>
            </a:r>
            <a:r>
              <a:rPr lang="de-DE" sz="1800" dirty="0" err="1">
                <a:solidFill>
                  <a:schemeClr val="tx1"/>
                </a:solidFill>
              </a:rPr>
              <a:t>scale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Infrastructures</a:t>
            </a:r>
            <a:r>
              <a:rPr lang="de-DE" sz="1800" dirty="0">
                <a:solidFill>
                  <a:schemeClr val="tx1"/>
                </a:solidFill>
              </a:rPr>
              <a:t> (GREMLIN)“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INNOVEA in M&amp;T ARD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79884" y="261476"/>
            <a:ext cx="81938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GSI </a:t>
            </a:r>
            <a:r>
              <a:rPr lang="de-DE" sz="2200" dirty="0" err="1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energy</a:t>
            </a:r>
            <a:r>
              <a:rPr lang="de-DE" sz="2200" dirty="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sz="2200" dirty="0" err="1" smtClean="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saving</a:t>
            </a:r>
            <a:r>
              <a:rPr lang="de-DE" sz="2200" dirty="0" smtClean="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sz="2200" dirty="0" err="1" smtClean="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approaches</a:t>
            </a:r>
            <a:r>
              <a:rPr lang="de-DE" sz="2200" dirty="0" smtClean="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sz="2200" dirty="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in </a:t>
            </a:r>
            <a:r>
              <a:rPr lang="de-DE" sz="2200" dirty="0" err="1" smtClean="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high-tech</a:t>
            </a:r>
            <a:r>
              <a:rPr lang="de-DE" sz="2200" dirty="0" smtClean="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 </a:t>
            </a:r>
            <a:r>
              <a:rPr lang="de-DE" sz="2200" dirty="0" err="1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rPr>
              <a:t>areas</a:t>
            </a:r>
            <a:endParaRPr lang="de-DE" sz="2200" dirty="0">
              <a:solidFill>
                <a:schemeClr val="accent5"/>
              </a:solidFill>
              <a:latin typeface="Montserrat ExtraBold" panose="00000900000000000000" pitchFamily="2" charset="0"/>
              <a:ea typeface="+mj-ea"/>
              <a:cs typeface="+mj-cs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538" y="798795"/>
            <a:ext cx="3949724" cy="207255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091" y="2924944"/>
            <a:ext cx="2902171" cy="38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8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theme" id="{7AE54E39-E136-2946-BAAD-9EC2262D7CA6}" vid="{60EF505A-9AB9-5F42-9EF0-EE8A69267E7D}"/>
    </a:ext>
  </a:extLst>
</a:theme>
</file>

<file path=ppt/theme/theme2.xml><?xml version="1.0" encoding="utf-8"?>
<a:theme xmlns:a="http://schemas.openxmlformats.org/drawingml/2006/main" name="Gener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5A8A6F1B7A04C83B6C332FAFEF4E6" ma:contentTypeVersion="0" ma:contentTypeDescription="Create a new document." ma:contentTypeScope="" ma:versionID="fb8b00b907be45f467c39999d89e440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CE991EF-3D82-46B1-B637-757D2AD10B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1CF59E-9F68-4C65-A97D-90C6714BA2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1B81A68-0725-445C-A121-1669D6BEC9DB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HLU-Pres-test01.thmx</Template>
  <TotalTime>0</TotalTime>
  <Words>1395</Words>
  <Application>Microsoft Office PowerPoint</Application>
  <PresentationFormat>Breitbild</PresentationFormat>
  <Paragraphs>179</Paragraphs>
  <Slides>13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13</vt:i4>
      </vt:variant>
    </vt:vector>
  </HeadingPairs>
  <TitlesOfParts>
    <vt:vector size="26" baseType="lpstr">
      <vt:lpstr>Arial</vt:lpstr>
      <vt:lpstr>Calibri</vt:lpstr>
      <vt:lpstr>Calibri Light</vt:lpstr>
      <vt:lpstr>Graphik Web</vt:lpstr>
      <vt:lpstr>Montserrat</vt:lpstr>
      <vt:lpstr>Montserrat ExtraBold</vt:lpstr>
      <vt:lpstr>Montserrat SemiBold</vt:lpstr>
      <vt:lpstr>opensans-bold</vt:lpstr>
      <vt:lpstr>sourcesans-bold</vt:lpstr>
      <vt:lpstr>sourcesans-regular</vt:lpstr>
      <vt:lpstr>Tahoma</vt:lpstr>
      <vt:lpstr>I.FAST Custom Slides</vt:lpstr>
      <vt:lpstr>Generic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Sustainability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Spiller, Peter Dr.</cp:lastModifiedBy>
  <cp:revision>461</cp:revision>
  <dcterms:created xsi:type="dcterms:W3CDTF">2017-04-26T09:15:49Z</dcterms:created>
  <dcterms:modified xsi:type="dcterms:W3CDTF">2023-10-17T11:19:35Z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0x0101008625A8A6F1B7A04C83B6C332FAFEF4E6</vt:lpwstr>
  </property>
</Properties>
</file>