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9"/>
  </p:notesMasterIdLst>
  <p:sldIdLst>
    <p:sldId id="258" r:id="rId3"/>
    <p:sldId id="2052" r:id="rId4"/>
    <p:sldId id="263" r:id="rId5"/>
    <p:sldId id="264" r:id="rId6"/>
    <p:sldId id="285" r:id="rId7"/>
    <p:sldId id="286" r:id="rId8"/>
    <p:sldId id="2053" r:id="rId9"/>
    <p:sldId id="315" r:id="rId10"/>
    <p:sldId id="2066" r:id="rId11"/>
    <p:sldId id="2054" r:id="rId12"/>
    <p:sldId id="287" r:id="rId13"/>
    <p:sldId id="2055" r:id="rId14"/>
    <p:sldId id="2056" r:id="rId15"/>
    <p:sldId id="2057" r:id="rId16"/>
    <p:sldId id="2058" r:id="rId17"/>
    <p:sldId id="2065" r:id="rId18"/>
    <p:sldId id="2059" r:id="rId19"/>
    <p:sldId id="2060" r:id="rId20"/>
    <p:sldId id="2062" r:id="rId21"/>
    <p:sldId id="2063" r:id="rId22"/>
    <p:sldId id="2064" r:id="rId23"/>
    <p:sldId id="268" r:id="rId24"/>
    <p:sldId id="2067" r:id="rId25"/>
    <p:sldId id="2061" r:id="rId26"/>
    <p:sldId id="2045" r:id="rId27"/>
    <p:sldId id="2046" r:id="rId28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FB67509-9EEC-42C8-9032-D2C7D482C8C0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F493C8A-761F-480A-86E0-4CEAD01531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77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2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e immag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CC78F0-B89B-414D-B4E9-151881F6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D947B9-3515-4E91-B890-57232D569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87" y="1109632"/>
            <a:ext cx="11488949" cy="107285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0062F82F-EFEA-44F8-9D5C-67BF3A8840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87" y="6538185"/>
            <a:ext cx="11488948" cy="230832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77BFF5-9B4A-4237-9C6C-051756793B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988" y="2459038"/>
            <a:ext cx="11489488" cy="37258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460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CC78F0-B89B-414D-B4E9-151881F6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2A5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D947B9-3515-4E91-B890-57232D569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0062F82F-EFEA-44F8-9D5C-67BF3A8840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87" y="6538185"/>
            <a:ext cx="11488948" cy="230832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7265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CC78F0-B89B-414D-B4E9-151881F6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2A5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D947B9-3515-4E91-B890-57232D569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685800" indent="0">
              <a:buNone/>
              <a:defRPr/>
            </a:lvl2pPr>
            <a:lvl3pPr marL="1143000" indent="0">
              <a:buNone/>
              <a:defRPr/>
            </a:lvl3pPr>
            <a:lvl4pPr marL="1543050" indent="0">
              <a:buNone/>
              <a:defRPr/>
            </a:lvl4pPr>
            <a:lvl5pPr marL="2000250" indent="0"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0062F82F-EFEA-44F8-9D5C-67BF3A8840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87" y="6538185"/>
            <a:ext cx="11488948" cy="230832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74839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89997-302D-46BE-999D-CBB2A958D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FA8A00-AC2E-4069-AA8B-CBAD6369B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373DBF-36EC-45BA-9E8E-5D107A64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CDDA-F44F-4344-9990-BCB14FC6078B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813CFD-CF1F-422E-9D35-7F76413A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D08574-4217-4D2C-BDD3-8B386DF4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61E9-7376-40C6-86A9-896000973E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219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BD4CE-6ACA-4B0B-A3B3-04233EF3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7D3BDA-9A2C-40DF-9713-04A96699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CDDA-F44F-4344-9990-BCB14FC6078B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9485D9-1848-4A80-AC93-B5D0B97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DE3384-BFDD-465D-8437-0910E9F8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61E9-7376-40C6-86A9-896000973E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17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80D6B-75F6-4F54-963D-3A45B2DB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C6B0A16C-EACF-4BD5-8824-D32F0BB16B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87" y="6538185"/>
            <a:ext cx="11488948" cy="230832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9312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80D6B-75F6-4F54-963D-3A45B2DB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C6B0A16C-EACF-4BD5-8824-D32F0BB16B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87" y="6538185"/>
            <a:ext cx="11488948" cy="230832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14983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A6C43-4305-2E4A-BC50-E063E3D7D80C}" type="datetime1">
              <a:rPr lang="de-CH" smtClean="0"/>
              <a:t>19.10.2023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50473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EA51-9368-1141-9936-3522A40A8665}" type="datetime1">
              <a:rPr lang="de-CH" smtClean="0"/>
              <a:t>19.10.2023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470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AA0D-3020-744B-BE16-9B0E3470F3A4}" type="datetime1">
              <a:rPr lang="de-CH" smtClean="0"/>
              <a:t>19.10.2023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65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5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99CB-2800-5A4E-830F-5F609C11ABB6}" type="datetime1">
              <a:rPr lang="de-CH" smtClean="0"/>
              <a:t>19.10.2023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73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F021-AD9F-9847-ABEE-12BFC0A7A8B6}" type="datetime1">
              <a:rPr lang="de-CH" smtClean="0"/>
              <a:t>19.10.2023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6675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7F324-35C7-CA49-82B7-FFEE98A0F493}" type="datetime1">
              <a:rPr lang="de-CH" smtClean="0"/>
              <a:t>19.10.2023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506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CAD6-7AA6-5849-A80A-4D54E8B1F53A}" type="datetime1">
              <a:rPr lang="de-CH" smtClean="0"/>
              <a:t>19.10.2023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661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84F2-B553-A147-8443-CB2FCFC54682}" type="datetime1">
              <a:rPr lang="de-CH" smtClean="0"/>
              <a:t>19.10.2023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790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47A8-0F24-4B4D-A425-BC41E3D6BB01}" type="datetime1">
              <a:rPr lang="de-CH" smtClean="0"/>
              <a:t>19.10.2023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502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3E0CE-307F-C9EE-0757-AF770FC8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3A9C53-B7A7-1655-024B-BDF6B872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F899-E543-BB4C-97C6-DC75C01D13EA}" type="datetime1">
              <a:rPr lang="de-CH" smtClean="0"/>
              <a:t>19.10.2023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8EFCBB-3BBE-FFF1-30CB-6F318D68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Massimo Sorbi – WP4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F45A34-5BA1-790C-358A-2D40C074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3998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797"/>
            <a:ext cx="10515600" cy="42291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5DA4-A5CA-2D41-928F-BDC6457EBE19}" type="datetime1">
              <a:rPr lang="it-IT" smtClean="0"/>
              <a:t>19/10/2023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1013" y="6430138"/>
            <a:ext cx="4401879" cy="365125"/>
          </a:xfrm>
        </p:spPr>
        <p:txBody>
          <a:bodyPr/>
          <a:lstStyle/>
          <a:p>
            <a:r>
              <a:rPr lang="it-IT"/>
              <a:t>PNRR_IRIS - Project Steering Meeting - Author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5914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CC78F0-B89B-414D-B4E9-151881F6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2A5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D947B9-3515-4E91-B890-57232D569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685800" indent="0">
              <a:buNone/>
              <a:defRPr/>
            </a:lvl2pPr>
            <a:lvl3pPr marL="1143000" indent="0">
              <a:buNone/>
              <a:defRPr/>
            </a:lvl3pPr>
            <a:lvl4pPr marL="1543050" indent="0">
              <a:buNone/>
              <a:defRPr/>
            </a:lvl4pPr>
            <a:lvl5pPr marL="2000250" indent="0"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0062F82F-EFEA-44F8-9D5C-67BF3A8840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987" y="6538185"/>
            <a:ext cx="11488948" cy="230832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529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137800" cy="920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I.FAST Period 1 Review, 7 February 2023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660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667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129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4742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0514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819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E0C21EA-FA05-7048-AA70-4DED716611A1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4B35F899-E543-BB4C-97C6-DC75C01D13EA}" type="datetime1">
              <a:rPr lang="de-CH" smtClean="0"/>
              <a:t>19.10.2023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PNRR_IRIS – Massimo Sorbi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6.png"/><Relationship Id="rId3" Type="http://schemas.openxmlformats.org/officeDocument/2006/relationships/hyperlink" Target="https://doi.org/10.5281/zenodo.6979877" TargetMode="Externa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0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hyperlink" Target="https://doi.org/10.5281/zenodo.7930115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7.jpe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10" Type="http://schemas.openxmlformats.org/officeDocument/2006/relationships/image" Target="../media/image16.png"/><Relationship Id="rId4" Type="http://schemas.openxmlformats.org/officeDocument/2006/relationships/image" Target="../media/image94.jp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Relationship Id="rId5" Type="http://schemas.openxmlformats.org/officeDocument/2006/relationships/hyperlink" Target="mailto:ernesto.dematteis@mi.infn.it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image" Target="../media/image16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emf"/><Relationship Id="rId7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C8C82D8-0879-452A-B68E-AC1867F60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24" y="1289872"/>
            <a:ext cx="11199223" cy="101237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Innovative Superconducting Magnets: IFAST's approach with Canted Cosine Theta based on High-Temperature Superconductor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691308" y="2498885"/>
            <a:ext cx="3524794" cy="1370573"/>
          </a:xfrm>
        </p:spPr>
        <p:txBody>
          <a:bodyPr>
            <a:normAutofit lnSpcReduction="10000"/>
          </a:bodyPr>
          <a:lstStyle/>
          <a:p>
            <a:r>
              <a:rPr lang="en-GB" sz="2000" b="1" u="sng" dirty="0"/>
              <a:t>Ernesto De Matteis</a:t>
            </a:r>
            <a:r>
              <a:rPr lang="en-GB" sz="2000" b="1" dirty="0"/>
              <a:t>, </a:t>
            </a:r>
          </a:p>
          <a:p>
            <a:r>
              <a:rPr lang="en-GB" sz="2000" b="1" dirty="0"/>
              <a:t>INFN of Milan (Italy) – LASA </a:t>
            </a:r>
          </a:p>
          <a:p>
            <a:r>
              <a:rPr lang="en-GB" sz="1800" b="1" dirty="0"/>
              <a:t>On behalf of my colleagues I.FAST WP8 and INFN-LASA</a:t>
            </a:r>
          </a:p>
          <a:p>
            <a:pPr marL="0"/>
            <a:endParaRPr lang="fr-CH" sz="20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60CCE66-A30C-4359-963E-4969122C9D4E}"/>
              </a:ext>
            </a:extLst>
          </p:cNvPr>
          <p:cNvSpPr txBox="1">
            <a:spLocks/>
          </p:cNvSpPr>
          <p:nvPr/>
        </p:nvSpPr>
        <p:spPr>
          <a:xfrm>
            <a:off x="4218313" y="5467689"/>
            <a:ext cx="7496353" cy="8194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3000" b="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2400" kern="1200">
                <a:solidFill>
                  <a:srgbClr val="1E386B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2000" kern="1200">
                <a:solidFill>
                  <a:srgbClr val="1E386B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1800" kern="1200">
                <a:solidFill>
                  <a:srgbClr val="1E386B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Tx/>
              <a:buNone/>
              <a:defRPr sz="1800" kern="1200">
                <a:solidFill>
                  <a:srgbClr val="1E386B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chemeClr val="tx1"/>
                </a:solidFill>
                <a:latin typeface="Montserrat ExtraBold" panose="00000900000000000000"/>
              </a:rPr>
              <a:t>Superconductivity for Sustainable Energy Systems and Particle Accelerators </a:t>
            </a:r>
          </a:p>
          <a:p>
            <a:pPr algn="ctr"/>
            <a:r>
              <a:rPr lang="en-GB" sz="1400" b="1" dirty="0">
                <a:solidFill>
                  <a:schemeClr val="tx1"/>
                </a:solidFill>
                <a:latin typeface="Montserrat ExtraBold" panose="00000900000000000000"/>
              </a:rPr>
              <a:t>19. October.2023 – GSI, Darmstadt, Germany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D028FF-8E13-4659-A044-4E8144829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6" y="3840277"/>
            <a:ext cx="1671624" cy="7555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4D98977-0253-482B-A344-4D2FE7A6F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76" y="3663854"/>
            <a:ext cx="1207288" cy="10597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3C4B4FE-F87C-4E6A-B652-AD73C7D7FB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033" y="4760191"/>
            <a:ext cx="1440160" cy="819422"/>
          </a:xfrm>
          <a:prstGeom prst="rect">
            <a:avLst/>
          </a:prstGeom>
        </p:spPr>
      </p:pic>
      <p:pic>
        <p:nvPicPr>
          <p:cNvPr id="23" name="Segnaposto immagine 22">
            <a:extLst>
              <a:ext uri="{FF2B5EF4-FFF2-40B4-BE49-F238E27FC236}">
                <a16:creationId xmlns:a16="http://schemas.microsoft.com/office/drawing/2014/main" id="{BEAAFFFA-10BC-4822-B208-9DF093725FB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/>
          <a:srcRect t="1338" b="1338"/>
          <a:stretch>
            <a:fillRect/>
          </a:stretch>
        </p:blipFill>
        <p:spPr>
          <a:xfrm>
            <a:off x="4216102" y="2414114"/>
            <a:ext cx="7560945" cy="305357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2BE3752-595A-44D7-15BB-BEC274D807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02" y="5717255"/>
            <a:ext cx="776039" cy="439975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3858CA6B-B704-373C-28DE-5D1462FCDF68}"/>
              </a:ext>
            </a:extLst>
          </p:cNvPr>
          <p:cNvSpPr/>
          <p:nvPr/>
        </p:nvSpPr>
        <p:spPr>
          <a:xfrm>
            <a:off x="1287264" y="5535986"/>
            <a:ext cx="3301989" cy="6921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900" b="1" i="0" kern="1200" dirty="0"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700" b="1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2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ED34-4C63-4478-A518-84441E46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6" y="1304759"/>
            <a:ext cx="6224964" cy="541412"/>
          </a:xfrm>
        </p:spPr>
        <p:txBody>
          <a:bodyPr>
            <a:normAutofit/>
          </a:bodyPr>
          <a:lstStyle/>
          <a:p>
            <a:r>
              <a:rPr lang="en-US" dirty="0"/>
              <a:t>Preliminary Design of HTS CCT Magnet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8064" y="1741986"/>
            <a:ext cx="713630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on the conceptual design study of the HTS CCT: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Baseline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 T dipole @ 10 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&gt; 15 K of margin);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Superconductor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ReBCO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(Tapes) – SST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650 A @ (15 K, 5 T);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Cooling with cryocoolers → low current (&lt; 2kA) to avoid high losses in current leads.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preliminary designs (No iron):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Metal Insulation-like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design with 2 tapes cable (550 A x 2 tapes  x 14 cables)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Insulated-like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design (added copper to the conductor);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protection aspect is the critical point for both: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classical protection for the MI;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&lt;5 mV in 13 V, &lt;60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detect for the INS, adding more than 260 µm of copper.</a:t>
            </a:r>
          </a:p>
        </p:txBody>
      </p:sp>
      <p:pic>
        <p:nvPicPr>
          <p:cNvPr id="19" name="Image 4">
            <a:extLst>
              <a:ext uri="{FF2B5EF4-FFF2-40B4-BE49-F238E27FC236}">
                <a16:creationId xmlns:a16="http://schemas.microsoft.com/office/drawing/2014/main" id="{06026341-0E4A-4E4C-B438-378A633F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5" t="12365" r="3227" b="63548"/>
          <a:stretch/>
        </p:blipFill>
        <p:spPr>
          <a:xfrm>
            <a:off x="1434116" y="4886408"/>
            <a:ext cx="5965589" cy="127191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14FBD17-E447-4BBA-88CD-F637F304DA3C}"/>
              </a:ext>
            </a:extLst>
          </p:cNvPr>
          <p:cNvSpPr/>
          <p:nvPr/>
        </p:nvSpPr>
        <p:spPr>
          <a:xfrm>
            <a:off x="368064" y="6064201"/>
            <a:ext cx="840034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200" baseline="30000" dirty="0"/>
              <a:t>1</a:t>
            </a:r>
            <a:r>
              <a:rPr lang="it-IT" sz="1200" dirty="0"/>
              <a:t>T. </a:t>
            </a:r>
            <a:r>
              <a:rPr lang="it-IT" sz="1200" dirty="0" err="1"/>
              <a:t>Lecrevisse</a:t>
            </a:r>
            <a:r>
              <a:rPr lang="it-IT" sz="1200" dirty="0"/>
              <a:t>, ‘’</a:t>
            </a:r>
            <a:r>
              <a:rPr lang="en-US" sz="1200" b="1" dirty="0"/>
              <a:t>Conceptual Design of HTS Magnet</a:t>
            </a:r>
            <a:r>
              <a:rPr lang="it-IT" sz="1200" dirty="0"/>
              <a:t>’’, I</a:t>
            </a:r>
            <a:r>
              <a:rPr lang="en-US" sz="1200" dirty="0"/>
              <a:t>FAST WP8.3 Milestone 33, </a:t>
            </a:r>
            <a:r>
              <a:rPr lang="en-US" sz="1200" dirty="0" err="1"/>
              <a:t>Zenodo</a:t>
            </a:r>
            <a:r>
              <a:rPr lang="en-US" sz="1200" dirty="0"/>
              <a:t>,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https://doi.org/10.5281/zenodo.6979877</a:t>
            </a:r>
            <a:r>
              <a:rPr lang="en-US" sz="1200" dirty="0"/>
              <a:t>    </a:t>
            </a:r>
          </a:p>
        </p:txBody>
      </p:sp>
      <p:pic>
        <p:nvPicPr>
          <p:cNvPr id="3" name="Graphic 14">
            <a:extLst>
              <a:ext uri="{FF2B5EF4-FFF2-40B4-BE49-F238E27FC236}">
                <a16:creationId xmlns:a16="http://schemas.microsoft.com/office/drawing/2014/main" id="{AC4FA44C-CAAA-FED6-C6EE-84547E3EE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5757" y="3695848"/>
            <a:ext cx="3358179" cy="2626694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32776F36-D3CD-9857-D31C-E18AAA53E2F7}"/>
              </a:ext>
            </a:extLst>
          </p:cNvPr>
          <p:cNvGrpSpPr/>
          <p:nvPr/>
        </p:nvGrpSpPr>
        <p:grpSpPr>
          <a:xfrm>
            <a:off x="7777663" y="1917320"/>
            <a:ext cx="3694454" cy="1640301"/>
            <a:chOff x="4814589" y="4244435"/>
            <a:chExt cx="3034866" cy="1416089"/>
          </a:xfrm>
        </p:grpSpPr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1CE1211C-8AB0-1BC8-6F72-B28D029A8EC4}"/>
                </a:ext>
              </a:extLst>
            </p:cNvPr>
            <p:cNvSpPr txBox="1"/>
            <p:nvPr/>
          </p:nvSpPr>
          <p:spPr>
            <a:xfrm>
              <a:off x="5071832" y="4608581"/>
              <a:ext cx="1008238" cy="292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Montserrat SemiBold" pitchFamily="2" charset="0"/>
                </a:rPr>
                <a:t>MI cable</a:t>
              </a:r>
              <a:endParaRPr lang="en-GB" sz="1600" dirty="0"/>
            </a:p>
          </p:txBody>
        </p: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id="{86886B35-5942-97D8-89F8-AF16B12A321F}"/>
                </a:ext>
              </a:extLst>
            </p:cNvPr>
            <p:cNvGrpSpPr/>
            <p:nvPr/>
          </p:nvGrpSpPr>
          <p:grpSpPr>
            <a:xfrm>
              <a:off x="6080070" y="4317207"/>
              <a:ext cx="1769385" cy="1343317"/>
              <a:chOff x="6201122" y="4480995"/>
              <a:chExt cx="1677678" cy="1273693"/>
            </a:xfrm>
          </p:grpSpPr>
          <p:pic>
            <p:nvPicPr>
              <p:cNvPr id="10" name="Graphic 17">
                <a:extLst>
                  <a:ext uri="{FF2B5EF4-FFF2-40B4-BE49-F238E27FC236}">
                    <a16:creationId xmlns:a16="http://schemas.microsoft.com/office/drawing/2014/main" id="{02B088EF-3B34-52C6-455A-0A0AE1F59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215236" y="5249772"/>
                <a:ext cx="1663564" cy="504916"/>
              </a:xfrm>
              <a:prstGeom prst="rect">
                <a:avLst/>
              </a:prstGeom>
            </p:spPr>
          </p:pic>
          <p:pic>
            <p:nvPicPr>
              <p:cNvPr id="12" name="Graphic 19">
                <a:extLst>
                  <a:ext uri="{FF2B5EF4-FFF2-40B4-BE49-F238E27FC236}">
                    <a16:creationId xmlns:a16="http://schemas.microsoft.com/office/drawing/2014/main" id="{1057196F-62A0-8A84-691B-2E8269A25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201122" y="4758153"/>
                <a:ext cx="1663564" cy="297459"/>
              </a:xfrm>
              <a:prstGeom prst="rect">
                <a:avLst/>
              </a:prstGeom>
            </p:spPr>
          </p:pic>
          <p:pic>
            <p:nvPicPr>
              <p:cNvPr id="13" name="Graphic 21">
                <a:extLst>
                  <a:ext uri="{FF2B5EF4-FFF2-40B4-BE49-F238E27FC236}">
                    <a16:creationId xmlns:a16="http://schemas.microsoft.com/office/drawing/2014/main" id="{991A0C7C-531B-158A-D5A8-6BE962283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215236" y="4480995"/>
                <a:ext cx="1663564" cy="142279"/>
              </a:xfrm>
              <a:prstGeom prst="rect">
                <a:avLst/>
              </a:prstGeom>
            </p:spPr>
          </p:pic>
        </p:grp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C0BA0DB8-1FCF-DA4B-58C8-26478ADC2D97}"/>
                </a:ext>
              </a:extLst>
            </p:cNvPr>
            <p:cNvSpPr txBox="1"/>
            <p:nvPr/>
          </p:nvSpPr>
          <p:spPr>
            <a:xfrm>
              <a:off x="4991014" y="5254881"/>
              <a:ext cx="1077511" cy="2922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GB" sz="1600" dirty="0">
                  <a:latin typeface="Montserrat SemiBold"/>
                </a:rPr>
                <a:t>INS cable</a:t>
              </a:r>
            </a:p>
          </p:txBody>
        </p: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5644BDAA-1AF4-9E43-6023-8F89EE9B82A8}"/>
                </a:ext>
              </a:extLst>
            </p:cNvPr>
            <p:cNvSpPr txBox="1"/>
            <p:nvPr/>
          </p:nvSpPr>
          <p:spPr>
            <a:xfrm>
              <a:off x="4814589" y="4244435"/>
              <a:ext cx="1160501" cy="292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Montserrat SemiBold" pitchFamily="2" charset="0"/>
                </a:rPr>
                <a:t>4-mm tape</a:t>
              </a:r>
              <a:endParaRPr lang="en-GB" sz="1600" dirty="0"/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3EFD01E8-7C36-4D21-8CD5-58460695ADF7}"/>
              </a:ext>
            </a:extLst>
          </p:cNvPr>
          <p:cNvSpPr/>
          <p:nvPr/>
        </p:nvSpPr>
        <p:spPr>
          <a:xfrm>
            <a:off x="7809272" y="1471316"/>
            <a:ext cx="31617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Work done by Thibault Lecrevisse (CEA)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F50DEF6-233F-4073-9D98-B45B371058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1003" y="1204468"/>
            <a:ext cx="911556" cy="792432"/>
          </a:xfrm>
          <a:prstGeom prst="rect">
            <a:avLst/>
          </a:prstGeom>
        </p:spPr>
      </p:pic>
      <p:sp>
        <p:nvSpPr>
          <p:cNvPr id="23" name="Segnaposto numero diapositiva 4">
            <a:extLst>
              <a:ext uri="{FF2B5EF4-FFF2-40B4-BE49-F238E27FC236}">
                <a16:creationId xmlns:a16="http://schemas.microsoft.com/office/drawing/2014/main" id="{B6F99A1A-FF62-421E-BE56-06BA49F4F098}"/>
              </a:ext>
            </a:extLst>
          </p:cNvPr>
          <p:cNvSpPr txBox="1">
            <a:spLocks/>
          </p:cNvSpPr>
          <p:nvPr/>
        </p:nvSpPr>
        <p:spPr>
          <a:xfrm>
            <a:off x="9762574" y="6317315"/>
            <a:ext cx="16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5BDAF888-64FA-4C21-A69E-8B27AAB3FA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0E033999-30A6-5449-34DB-BB0B54B0E088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10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FB3EECC-55EB-3512-872E-977F8C3F8CD8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56731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2">
            <a:extLst>
              <a:ext uri="{FF2B5EF4-FFF2-40B4-BE49-F238E27FC236}">
                <a16:creationId xmlns:a16="http://schemas.microsoft.com/office/drawing/2014/main" id="{9E3E3EEA-E400-4220-900B-067BC4E8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0B5793-290B-451A-8D12-101F98A564EC}"/>
              </a:ext>
            </a:extLst>
          </p:cNvPr>
          <p:cNvSpPr txBox="1"/>
          <p:nvPr/>
        </p:nvSpPr>
        <p:spPr>
          <a:xfrm>
            <a:off x="-337017" y="1857921"/>
            <a:ext cx="8737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current distribution in subscale model (20 turns) for a ±4 T cycle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71CF75-78E1-4961-95B9-C3CCFF796441}"/>
              </a:ext>
            </a:extLst>
          </p:cNvPr>
          <p:cNvGrpSpPr/>
          <p:nvPr/>
        </p:nvGrpSpPr>
        <p:grpSpPr>
          <a:xfrm>
            <a:off x="731351" y="1952323"/>
            <a:ext cx="7321111" cy="3230209"/>
            <a:chOff x="1221871" y="1487714"/>
            <a:chExt cx="8369964" cy="396141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3C6754B-0226-4093-8735-8C24BFB4F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1871" y="1487714"/>
              <a:ext cx="3768908" cy="3882572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C5D47EF-F1DD-42A4-BE6D-C1825D17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55923" y="1487714"/>
              <a:ext cx="4680154" cy="3882572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98A9B59-3F4F-458C-9F94-C28EE33B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78343" y="2453765"/>
              <a:ext cx="3887966" cy="2879576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452F0B9-1686-4F91-B921-4ED53B0F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57827" y="2391305"/>
              <a:ext cx="4134008" cy="3057822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B8A522A1-FA37-4C13-A1FC-1241524B13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77748" y="1391119"/>
            <a:ext cx="3017489" cy="428832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2C4CFA-F372-44D9-A403-5E73A1FB0A3F}"/>
              </a:ext>
            </a:extLst>
          </p:cNvPr>
          <p:cNvCxnSpPr>
            <a:cxnSpLocks/>
          </p:cNvCxnSpPr>
          <p:nvPr/>
        </p:nvCxnSpPr>
        <p:spPr>
          <a:xfrm flipV="1">
            <a:off x="9031189" y="2562110"/>
            <a:ext cx="0" cy="139446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3460E8-0B3B-4646-BCF1-F0D9A45ED853}"/>
              </a:ext>
            </a:extLst>
          </p:cNvPr>
          <p:cNvCxnSpPr>
            <a:cxnSpLocks/>
          </p:cNvCxnSpPr>
          <p:nvPr/>
        </p:nvCxnSpPr>
        <p:spPr>
          <a:xfrm flipV="1">
            <a:off x="9427429" y="2562110"/>
            <a:ext cx="0" cy="139446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6B0CCA3-7EDE-40CD-ABB2-ACB4FEE35F7C}"/>
              </a:ext>
            </a:extLst>
          </p:cNvPr>
          <p:cNvSpPr txBox="1"/>
          <p:nvPr/>
        </p:nvSpPr>
        <p:spPr>
          <a:xfrm>
            <a:off x="767876" y="5037041"/>
            <a:ext cx="328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End of 1° </a:t>
            </a:r>
            <a:r>
              <a:rPr lang="it-IT" b="1" dirty="0" err="1"/>
              <a:t>ramp</a:t>
            </a:r>
            <a:r>
              <a:rPr lang="it-IT" b="1" dirty="0"/>
              <a:t> (t</a:t>
            </a:r>
            <a:r>
              <a:rPr lang="it-IT" b="1" baseline="-25000" dirty="0"/>
              <a:t>1</a:t>
            </a:r>
            <a:r>
              <a:rPr lang="it-IT" b="1" dirty="0"/>
              <a:t>)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674CFE-8BD1-41AB-8CE8-D3B17847E949}"/>
              </a:ext>
            </a:extLst>
          </p:cNvPr>
          <p:cNvSpPr txBox="1"/>
          <p:nvPr/>
        </p:nvSpPr>
        <p:spPr>
          <a:xfrm>
            <a:off x="4007002" y="5050453"/>
            <a:ext cx="328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Passing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0 A (t</a:t>
            </a:r>
            <a:r>
              <a:rPr lang="it-IT" b="1" baseline="-25000" dirty="0"/>
              <a:t>2</a:t>
            </a:r>
            <a:r>
              <a:rPr lang="it-IT" b="1" dirty="0"/>
              <a:t>)</a:t>
            </a:r>
            <a:endParaRPr lang="en-GB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C5D4A5-6087-411E-BE2F-6FF860C77CBE}"/>
              </a:ext>
            </a:extLst>
          </p:cNvPr>
          <p:cNvSpPr txBox="1"/>
          <p:nvPr/>
        </p:nvSpPr>
        <p:spPr>
          <a:xfrm>
            <a:off x="8859106" y="3939366"/>
            <a:ext cx="442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t</a:t>
            </a:r>
            <a:r>
              <a:rPr lang="it-IT" b="1" baseline="-25000" dirty="0"/>
              <a:t>1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ECAF2C-F675-480C-A295-DA58625B23E6}"/>
              </a:ext>
            </a:extLst>
          </p:cNvPr>
          <p:cNvSpPr txBox="1"/>
          <p:nvPr/>
        </p:nvSpPr>
        <p:spPr>
          <a:xfrm>
            <a:off x="9276967" y="3939366"/>
            <a:ext cx="442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t</a:t>
            </a:r>
            <a:r>
              <a:rPr lang="it-IT" b="1" baseline="-25000" dirty="0"/>
              <a:t>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611DF06-3D2D-93D4-105F-EE2E6E948142}"/>
                  </a:ext>
                </a:extLst>
              </p:cNvPr>
              <p:cNvSpPr txBox="1"/>
              <p:nvPr/>
            </p:nvSpPr>
            <p:spPr>
              <a:xfrm>
                <a:off x="869443" y="5517006"/>
                <a:ext cx="9558186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FF0000"/>
                    </a:solidFill>
                  </a:rPr>
                  <a:t>High AC losses for the full scale magnet (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100 W peak for ±4 T cycle,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0 W peak for 0-4 T cycle 25 </a:t>
                </a:r>
                <a:r>
                  <a:rPr lang="el-GR" sz="1600" dirty="0">
                    <a:solidFill>
                      <a:srgbClr val="FF0000"/>
                    </a:solidFill>
                  </a:rPr>
                  <a:t>Ω</a:t>
                </a:r>
                <a:r>
                  <a:rPr lang="it-IT" sz="1600" dirty="0">
                    <a:solidFill>
                      <a:srgbClr val="FF0000"/>
                    </a:solidFill>
                  </a:rPr>
                  <a:t> cm</a:t>
                </a:r>
                <a:r>
                  <a:rPr lang="it-IT" sz="16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GB" sz="1600" dirty="0">
                    <a:solidFill>
                      <a:srgbClr val="FF0000"/>
                    </a:solidFill>
                  </a:rPr>
                  <a:t>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Estimated adiabatic heating in one cycle gives + 8 K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FF0000"/>
                    </a:solidFill>
                  </a:rPr>
                  <a:t>Difficult to extract by cryocoolers at 10 K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611DF06-3D2D-93D4-105F-EE2E6E948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43" y="5517006"/>
                <a:ext cx="9558186" cy="861774"/>
              </a:xfrm>
              <a:prstGeom prst="rect">
                <a:avLst/>
              </a:prstGeom>
              <a:blipFill>
                <a:blip r:embed="rId13"/>
                <a:stretch>
                  <a:fillRect l="-255" t="-2128" b="-49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3">
            <a:extLst>
              <a:ext uri="{FF2B5EF4-FFF2-40B4-BE49-F238E27FC236}">
                <a16:creationId xmlns:a16="http://schemas.microsoft.com/office/drawing/2014/main" id="{423A4E3B-7CB3-4F68-B0FE-F91BD752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97" y="1364532"/>
            <a:ext cx="7907383" cy="616687"/>
          </a:xfrm>
        </p:spPr>
        <p:txBody>
          <a:bodyPr>
            <a:normAutofit fontScale="90000"/>
          </a:bodyPr>
          <a:lstStyle/>
          <a:p>
            <a:r>
              <a:rPr lang="en-US" dirty="0"/>
              <a:t>AC losses calculation for preliminary design HTS Magnet</a:t>
            </a:r>
            <a:br>
              <a:rPr lang="en-US" dirty="0"/>
            </a:br>
            <a:endParaRPr lang="it-IT" dirty="0"/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174CC838-0CE7-09CE-3B26-3AF7471E5595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11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51B8EC9-B3F0-EE6D-BBD5-EE15CFF9E812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1273166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ED34-4C63-4478-A518-84441E46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70" y="1185437"/>
            <a:ext cx="6304559" cy="619718"/>
          </a:xfrm>
        </p:spPr>
        <p:txBody>
          <a:bodyPr>
            <a:normAutofit/>
          </a:bodyPr>
          <a:lstStyle/>
          <a:p>
            <a:r>
              <a:rPr lang="en-US" sz="3200" dirty="0"/>
              <a:t>Further design</a:t>
            </a:r>
            <a:r>
              <a:rPr lang="en-US" sz="3200" baseline="30000" dirty="0"/>
              <a:t>1</a:t>
            </a:r>
            <a:r>
              <a:rPr lang="en-US" sz="3200" dirty="0"/>
              <a:t> of the HTS magnet</a:t>
            </a:r>
            <a:endParaRPr lang="en-US" sz="2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14FBD17-E447-4BBA-88CD-F637F304DA3C}"/>
              </a:ext>
            </a:extLst>
          </p:cNvPr>
          <p:cNvSpPr/>
          <p:nvPr/>
        </p:nvSpPr>
        <p:spPr>
          <a:xfrm>
            <a:off x="699493" y="6078729"/>
            <a:ext cx="1129140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1200" baseline="30000" dirty="0"/>
              <a:t>1</a:t>
            </a:r>
            <a:r>
              <a:rPr lang="it-IT" sz="1200" dirty="0"/>
              <a:t>S. Sorti, E. De Matteis, ‘’</a:t>
            </a:r>
            <a:r>
              <a:rPr lang="en-US" sz="1200" b="1" dirty="0"/>
              <a:t>First Engineering design of HTS demonstrator </a:t>
            </a:r>
            <a:r>
              <a:rPr lang="it-IT" sz="1200" dirty="0"/>
              <a:t>’’, I</a:t>
            </a:r>
            <a:r>
              <a:rPr lang="en-US" sz="1200" dirty="0"/>
              <a:t>FAST WP8 Deliverable 8.3,  </a:t>
            </a:r>
            <a:r>
              <a:rPr lang="nl-NL" sz="1200" dirty="0"/>
              <a:t>Zenodo,  </a:t>
            </a:r>
            <a:r>
              <a:rPr lang="nl-NL" sz="1200" dirty="0">
                <a:hlinkClick r:id="rId2"/>
              </a:rPr>
              <a:t>https://doi.org/10.5281/zenodo.7930115</a:t>
            </a:r>
            <a:r>
              <a:rPr lang="nl-NL" sz="1200" dirty="0"/>
              <a:t> </a:t>
            </a:r>
            <a:endParaRPr lang="en-US" sz="1200" dirty="0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02497986-412F-4555-9768-5D4AE1FC1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687"/>
          <a:stretch/>
        </p:blipFill>
        <p:spPr>
          <a:xfrm>
            <a:off x="1067707" y="4478979"/>
            <a:ext cx="3234782" cy="147228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D82F925-4A11-4D53-8B87-57C9144187B0}"/>
              </a:ext>
            </a:extLst>
          </p:cNvPr>
          <p:cNvSpPr/>
          <p:nvPr/>
        </p:nvSpPr>
        <p:spPr>
          <a:xfrm>
            <a:off x="455470" y="1642879"/>
            <a:ext cx="7426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Collaboration between Little Beast Engineering (Jeroen van Nugteren) and INFN LASA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3F3A8D8-03EA-458C-884B-AB23330264F9}"/>
              </a:ext>
            </a:extLst>
          </p:cNvPr>
          <p:cNvSpPr/>
          <p:nvPr/>
        </p:nvSpPr>
        <p:spPr>
          <a:xfrm>
            <a:off x="542881" y="1953508"/>
            <a:ext cx="6842002" cy="2412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4T dipole with a new Top of 20 K (&gt; 10 K of margin):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Superconductor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ReBCO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(Tapes) -Fujikura 660 A @ (20K, 5T);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Frenet-Serret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frame used for the conductor geometry;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Insulation option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the conductor with Cu stabilizer is pursued. 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Two further design options: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2-tapes cable (980 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4-tapes cable (1990 A)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Soldering all tapes inside the  cable under consideration;</a:t>
            </a: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16A0F4D0-4A84-4DA9-9052-7A59B5A56E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558" y="1343665"/>
            <a:ext cx="2769494" cy="20935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02BD9FF-8FD7-43D0-8931-4CB157AEA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39" y="3550028"/>
            <a:ext cx="4864943" cy="246108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E8810AA-C514-4E82-A630-3AF818F06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722" y="2214323"/>
            <a:ext cx="1084614" cy="75025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9C5F5F9-7396-48D3-8AED-B75FBCD2E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83" y="2271957"/>
            <a:ext cx="1404845" cy="63499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99722B9C-1818-47AB-BF0F-4AF917F265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EE1263D5-B17A-97CB-DFDB-581A6EE2AEA5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12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12B9DC5-F007-28E6-9D65-3CDA3C1EC2F0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174665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B61789-F551-D5B1-0822-584059EA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82" y="1184694"/>
            <a:ext cx="10515600" cy="573543"/>
          </a:xfrm>
        </p:spPr>
        <p:txBody>
          <a:bodyPr>
            <a:normAutofit fontScale="90000"/>
          </a:bodyPr>
          <a:lstStyle/>
          <a:p>
            <a:r>
              <a:rPr lang="it-IT" sz="3600" dirty="0" err="1"/>
              <a:t>Magnetic</a:t>
            </a:r>
            <a:r>
              <a:rPr lang="it-IT" sz="3600" dirty="0"/>
              <a:t> design </a:t>
            </a:r>
          </a:p>
        </p:txBody>
      </p:sp>
      <p:grpSp>
        <p:nvGrpSpPr>
          <p:cNvPr id="4" name="Group 43">
            <a:extLst>
              <a:ext uri="{FF2B5EF4-FFF2-40B4-BE49-F238E27FC236}">
                <a16:creationId xmlns:a16="http://schemas.microsoft.com/office/drawing/2014/main" id="{474ABB76-5F02-4045-8C41-6D15E5889DCC}"/>
              </a:ext>
            </a:extLst>
          </p:cNvPr>
          <p:cNvGrpSpPr/>
          <p:nvPr/>
        </p:nvGrpSpPr>
        <p:grpSpPr>
          <a:xfrm>
            <a:off x="7034429" y="1287637"/>
            <a:ext cx="4000863" cy="2456921"/>
            <a:chOff x="6847840" y="405408"/>
            <a:chExt cx="4529147" cy="2894856"/>
          </a:xfrm>
        </p:grpSpPr>
        <p:pic>
          <p:nvPicPr>
            <p:cNvPr id="5" name="Picture 5" descr="Chart, surface chart&#10;&#10;Description automatically generated">
              <a:extLst>
                <a:ext uri="{FF2B5EF4-FFF2-40B4-BE49-F238E27FC236}">
                  <a16:creationId xmlns:a16="http://schemas.microsoft.com/office/drawing/2014/main" id="{8CE08912-BAB7-4D55-88A6-CFDFA232F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39" t="14792" r="18943" b="19125"/>
            <a:stretch/>
          </p:blipFill>
          <p:spPr>
            <a:xfrm>
              <a:off x="6847840" y="805982"/>
              <a:ext cx="3775661" cy="2348836"/>
            </a:xfrm>
            <a:prstGeom prst="rect">
              <a:avLst/>
            </a:prstGeom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976B7700-ABD1-4EFE-9B35-0BD67A3A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3501" y="617792"/>
              <a:ext cx="167655" cy="2682472"/>
            </a:xfrm>
            <a:prstGeom prst="rect">
              <a:avLst/>
            </a:prstGeom>
          </p:spPr>
        </p:pic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0967576A-BE95-44EC-A7FA-35464A990AF3}"/>
                </a:ext>
              </a:extLst>
            </p:cNvPr>
            <p:cNvSpPr txBox="1"/>
            <p:nvPr/>
          </p:nvSpPr>
          <p:spPr>
            <a:xfrm>
              <a:off x="10791156" y="405408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80</a:t>
              </a:r>
              <a:endParaRPr lang="en-GB" sz="1600" dirty="0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3193204F-08A3-4417-B001-2AD90EDA86D2}"/>
                </a:ext>
              </a:extLst>
            </p:cNvPr>
            <p:cNvSpPr txBox="1"/>
            <p:nvPr/>
          </p:nvSpPr>
          <p:spPr>
            <a:xfrm>
              <a:off x="10815932" y="887579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70</a:t>
              </a:r>
              <a:endParaRPr lang="en-GB" sz="1600" dirty="0"/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B8247E9-0027-4CBE-B696-B998FA400F45}"/>
                </a:ext>
              </a:extLst>
            </p:cNvPr>
            <p:cNvSpPr txBox="1"/>
            <p:nvPr/>
          </p:nvSpPr>
          <p:spPr>
            <a:xfrm>
              <a:off x="10813921" y="1369751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60</a:t>
              </a:r>
              <a:endParaRPr lang="en-GB" sz="1600" dirty="0"/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958C5920-37A1-4F4B-B637-368E3815C65C}"/>
                </a:ext>
              </a:extLst>
            </p:cNvPr>
            <p:cNvSpPr txBox="1"/>
            <p:nvPr/>
          </p:nvSpPr>
          <p:spPr>
            <a:xfrm>
              <a:off x="10813921" y="1851922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50</a:t>
              </a:r>
              <a:endParaRPr lang="en-GB" sz="1600" dirty="0"/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E957AA59-65F3-4045-8BE3-2A459222F641}"/>
                </a:ext>
              </a:extLst>
            </p:cNvPr>
            <p:cNvSpPr txBox="1"/>
            <p:nvPr/>
          </p:nvSpPr>
          <p:spPr>
            <a:xfrm>
              <a:off x="10813921" y="2334093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40</a:t>
              </a:r>
              <a:endParaRPr lang="en-GB" sz="1600" dirty="0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ED34C006-EEBC-451E-8EBD-6B930E38D435}"/>
                </a:ext>
              </a:extLst>
            </p:cNvPr>
            <p:cNvSpPr txBox="1"/>
            <p:nvPr/>
          </p:nvSpPr>
          <p:spPr>
            <a:xfrm>
              <a:off x="10813921" y="2816264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30</a:t>
              </a:r>
              <a:endParaRPr lang="en-GB" sz="1600" dirty="0"/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230714A6-8228-49A5-92AB-85DFEB6853F7}"/>
                </a:ext>
              </a:extLst>
            </p:cNvPr>
            <p:cNvSpPr txBox="1"/>
            <p:nvPr/>
          </p:nvSpPr>
          <p:spPr>
            <a:xfrm>
              <a:off x="7081520" y="457201"/>
              <a:ext cx="3238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Montserrat Medium" pitchFamily="2" charset="0"/>
                </a:rPr>
                <a:t>LOADLINE FRACTION [%]</a:t>
              </a:r>
              <a:endParaRPr lang="en-GB" sz="1600" dirty="0">
                <a:latin typeface="Montserrat Medium" pitchFamily="2" charset="0"/>
              </a:endParaRPr>
            </a:p>
          </p:txBody>
        </p:sp>
      </p:grpSp>
      <p:grpSp>
        <p:nvGrpSpPr>
          <p:cNvPr id="14" name="Group 42">
            <a:extLst>
              <a:ext uri="{FF2B5EF4-FFF2-40B4-BE49-F238E27FC236}">
                <a16:creationId xmlns:a16="http://schemas.microsoft.com/office/drawing/2014/main" id="{91895A26-B548-4872-9AB3-85D2C134BB10}"/>
              </a:ext>
            </a:extLst>
          </p:cNvPr>
          <p:cNvGrpSpPr/>
          <p:nvPr/>
        </p:nvGrpSpPr>
        <p:grpSpPr>
          <a:xfrm>
            <a:off x="7076688" y="3780836"/>
            <a:ext cx="3956828" cy="2578902"/>
            <a:chOff x="6847840" y="3351318"/>
            <a:chExt cx="4517883" cy="2767657"/>
          </a:xfrm>
        </p:grpSpPr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0255D72F-8615-438F-9DCF-0ECDCF0F10CB}"/>
                </a:ext>
              </a:extLst>
            </p:cNvPr>
            <p:cNvSpPr txBox="1"/>
            <p:nvPr/>
          </p:nvSpPr>
          <p:spPr>
            <a:xfrm>
              <a:off x="7081521" y="3351318"/>
              <a:ext cx="3238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Montserrat Medium" pitchFamily="2" charset="0"/>
                </a:rPr>
                <a:t>FLUX DENSITY [T]</a:t>
              </a:r>
              <a:endParaRPr lang="en-GB" sz="1600" dirty="0">
                <a:latin typeface="Montserrat Medium" pitchFamily="2" charset="0"/>
              </a:endParaRPr>
            </a:p>
          </p:txBody>
        </p:sp>
        <p:pic>
          <p:nvPicPr>
            <p:cNvPr id="16" name="Picture 25">
              <a:extLst>
                <a:ext uri="{FF2B5EF4-FFF2-40B4-BE49-F238E27FC236}">
                  <a16:creationId xmlns:a16="http://schemas.microsoft.com/office/drawing/2014/main" id="{63F5C1AE-A22C-4AFC-A785-261C3640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0639" y="3482227"/>
              <a:ext cx="190517" cy="2636748"/>
            </a:xfrm>
            <a:prstGeom prst="rect">
              <a:avLst/>
            </a:prstGeom>
          </p:spPr>
        </p:pic>
        <p:pic>
          <p:nvPicPr>
            <p:cNvPr id="17" name="Picture 2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2F702DDB-024E-4CAF-85F5-C0346F3F5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363" t="25371" r="15207" b="25669"/>
            <a:stretch/>
          </p:blipFill>
          <p:spPr>
            <a:xfrm>
              <a:off x="6847840" y="3886373"/>
              <a:ext cx="3647440" cy="2087707"/>
            </a:xfrm>
            <a:prstGeom prst="rect">
              <a:avLst/>
            </a:prstGeom>
          </p:spPr>
        </p:pic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B4AD894C-E99F-40F3-A331-7F0E36354C9F}"/>
                </a:ext>
              </a:extLst>
            </p:cNvPr>
            <p:cNvSpPr txBox="1"/>
            <p:nvPr/>
          </p:nvSpPr>
          <p:spPr>
            <a:xfrm>
              <a:off x="10804668" y="3561232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4.5</a:t>
              </a:r>
              <a:endParaRPr lang="en-GB" sz="1600" dirty="0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50DBE764-183B-43AA-BED5-EF777F0F563D}"/>
                </a:ext>
              </a:extLst>
            </p:cNvPr>
            <p:cNvSpPr txBox="1"/>
            <p:nvPr/>
          </p:nvSpPr>
          <p:spPr>
            <a:xfrm>
              <a:off x="10804668" y="4096278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3.5</a:t>
              </a:r>
              <a:endParaRPr lang="en-GB" sz="1600" dirty="0"/>
            </a:p>
          </p:txBody>
        </p:sp>
        <p:sp>
          <p:nvSpPr>
            <p:cNvPr id="20" name="TextBox 34">
              <a:extLst>
                <a:ext uri="{FF2B5EF4-FFF2-40B4-BE49-F238E27FC236}">
                  <a16:creationId xmlns:a16="http://schemas.microsoft.com/office/drawing/2014/main" id="{AAD04453-A871-44A8-8A03-4781F238B9B5}"/>
                </a:ext>
              </a:extLst>
            </p:cNvPr>
            <p:cNvSpPr txBox="1"/>
            <p:nvPr/>
          </p:nvSpPr>
          <p:spPr>
            <a:xfrm>
              <a:off x="10804668" y="4631324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2.5</a:t>
              </a:r>
              <a:endParaRPr lang="en-GB" sz="1600" dirty="0"/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AD476159-AD35-4C0E-BDE0-F59A4B0E60F7}"/>
                </a:ext>
              </a:extLst>
            </p:cNvPr>
            <p:cNvSpPr txBox="1"/>
            <p:nvPr/>
          </p:nvSpPr>
          <p:spPr>
            <a:xfrm>
              <a:off x="10804668" y="5166370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1.5</a:t>
              </a:r>
              <a:endParaRPr lang="en-GB" sz="1600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BFFDFDC7-0DA0-428E-B11E-155A06CD9A1C}"/>
                </a:ext>
              </a:extLst>
            </p:cNvPr>
            <p:cNvSpPr txBox="1"/>
            <p:nvPr/>
          </p:nvSpPr>
          <p:spPr>
            <a:xfrm>
              <a:off x="10804668" y="5701419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0.5</a:t>
              </a:r>
              <a:endParaRPr lang="en-GB" sz="1600" dirty="0"/>
            </a:p>
          </p:txBody>
        </p: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A43A203F-DA17-4334-8C72-387074672F9A}"/>
                </a:ext>
              </a:extLst>
            </p:cNvPr>
            <p:cNvSpPr txBox="1"/>
            <p:nvPr/>
          </p:nvSpPr>
          <p:spPr>
            <a:xfrm>
              <a:off x="10804668" y="3828755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4.0</a:t>
              </a:r>
              <a:endParaRPr lang="en-GB" sz="1600" dirty="0"/>
            </a:p>
          </p:txBody>
        </p: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A42E1923-2927-45B3-AA1B-0EDBBE8B34EC}"/>
                </a:ext>
              </a:extLst>
            </p:cNvPr>
            <p:cNvSpPr txBox="1"/>
            <p:nvPr/>
          </p:nvSpPr>
          <p:spPr>
            <a:xfrm>
              <a:off x="10804668" y="4363801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3.0</a:t>
              </a:r>
              <a:endParaRPr lang="en-GB" sz="1600" dirty="0"/>
            </a:p>
          </p:txBody>
        </p:sp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3C8D082A-A0B2-45EB-AE6F-9082EA30B8EE}"/>
                </a:ext>
              </a:extLst>
            </p:cNvPr>
            <p:cNvSpPr txBox="1"/>
            <p:nvPr/>
          </p:nvSpPr>
          <p:spPr>
            <a:xfrm>
              <a:off x="10804668" y="4898847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2.0</a:t>
              </a:r>
              <a:endParaRPr lang="en-GB" sz="1600" dirty="0"/>
            </a:p>
          </p:txBody>
        </p:sp>
        <p:sp>
          <p:nvSpPr>
            <p:cNvPr id="26" name="TextBox 41">
              <a:extLst>
                <a:ext uri="{FF2B5EF4-FFF2-40B4-BE49-F238E27FC236}">
                  <a16:creationId xmlns:a16="http://schemas.microsoft.com/office/drawing/2014/main" id="{5EC5F627-0AF0-414C-A86B-1639241EB1C7}"/>
                </a:ext>
              </a:extLst>
            </p:cNvPr>
            <p:cNvSpPr txBox="1"/>
            <p:nvPr/>
          </p:nvSpPr>
          <p:spPr>
            <a:xfrm>
              <a:off x="10804668" y="5433893"/>
              <a:ext cx="561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1.0</a:t>
              </a:r>
              <a:endParaRPr lang="en-GB" sz="1600" dirty="0"/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7F8B4B4-49BE-4A3B-A7DE-424F073EB662}"/>
              </a:ext>
            </a:extLst>
          </p:cNvPr>
          <p:cNvSpPr txBox="1"/>
          <p:nvPr/>
        </p:nvSpPr>
        <p:spPr>
          <a:xfrm>
            <a:off x="738482" y="1664251"/>
            <a:ext cx="6146753" cy="130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Accelerator-level </a:t>
            </a:r>
            <a:r>
              <a:rPr lang="en-GB" sz="1600" b="1" dirty="0"/>
              <a:t>field-quality</a:t>
            </a:r>
            <a:r>
              <a:rPr lang="en-GB" sz="1600" dirty="0"/>
              <a:t> (integral below-unit), no iron yoke (shielding open problem);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Loadline</a:t>
            </a:r>
            <a:r>
              <a:rPr lang="en-US" sz="1600" b="1" dirty="0"/>
              <a:t> margin </a:t>
            </a:r>
            <a:r>
              <a:rPr lang="en-US" sz="1600" dirty="0"/>
              <a:t>expectably 20-25% (reference tape has 660 A at 20 K, 5 T with a current-per-tape in cable of 500 A);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614A0899-9BED-455E-BAF0-6D58CF5F3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53" y="3129113"/>
            <a:ext cx="4971020" cy="3229349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0EBDD3C1-7F4D-4DBD-88D3-00F0B5E82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0A426762-35AC-87E2-0306-8D4CF58217D7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13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9C502A9C-62FD-481A-CC75-ED8B563E60B3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76861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1A1B61-B5A3-4959-A066-B897AB28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88" y="1205047"/>
            <a:ext cx="10515600" cy="610829"/>
          </a:xfrm>
        </p:spPr>
        <p:txBody>
          <a:bodyPr>
            <a:normAutofit/>
          </a:bodyPr>
          <a:lstStyle/>
          <a:p>
            <a:r>
              <a:rPr lang="en-US" sz="3200" dirty="0"/>
              <a:t>Temperature margin and Quench protection 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40C2D7C7-E69D-4FCD-BE7C-BE208089A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2809" y="1750121"/>
            <a:ext cx="3385875" cy="218747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6C726A6-3FF7-4048-8DDF-08C6756762A0}"/>
                  </a:ext>
                </a:extLst>
              </p:cNvPr>
              <p:cNvSpPr/>
              <p:nvPr/>
            </p:nvSpPr>
            <p:spPr>
              <a:xfrm>
                <a:off x="5575313" y="2305344"/>
                <a:ext cx="6269999" cy="3413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Temperature margin of 10 K</a:t>
                </a:r>
                <a:r>
                  <a:rPr lang="en-GB" sz="2000" dirty="0">
                    <a:latin typeface="Montserrat SemiBold" pitchFamily="2" charset="0"/>
                  </a:rPr>
                  <a:t> </a:t>
                </a:r>
                <a:r>
                  <a:rPr lang="en-GB" sz="2000" dirty="0"/>
                  <a:t>but most of the conductor with even higher margin;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Quench protection </a:t>
                </a:r>
                <a:r>
                  <a:rPr lang="en-GB" sz="2000" dirty="0"/>
                  <a:t>system is being demanded for better performances:</a:t>
                </a:r>
              </a:p>
              <a:p>
                <a:pPr marL="800100" lvl="1" indent="-342900">
                  <a:lnSpc>
                    <a:spcPct val="125000"/>
                  </a:lnSpc>
                  <a:buFont typeface="+mj-lt"/>
                  <a:buAutoNum type="arabicPeriod"/>
                </a:pPr>
                <a:r>
                  <a:rPr lang="en-GB" dirty="0"/>
                  <a:t>Inductive signal to be compensated;</a:t>
                </a:r>
              </a:p>
              <a:p>
                <a:pPr marL="800100" lvl="1" indent="-342900">
                  <a:lnSpc>
                    <a:spcPct val="125000"/>
                  </a:lnSpc>
                  <a:buFont typeface="+mj-lt"/>
                  <a:buAutoNum type="arabicPeriod"/>
                </a:pPr>
                <a:r>
                  <a:rPr lang="en-GB" dirty="0"/>
                  <a:t>Higher </a:t>
                </a:r>
                <a:r>
                  <a:rPr lang="en-GB" dirty="0" err="1"/>
                  <a:t>V</a:t>
                </a:r>
                <a:r>
                  <a:rPr lang="en-GB" baseline="-25000" dirty="0" err="1"/>
                  <a:t>d</a:t>
                </a:r>
                <a:r>
                  <a:rPr lang="en-GB" dirty="0"/>
                  <a:t>, above AC losses voltage </a:t>
                </a:r>
                <a:br>
                  <a:rPr lang="en-GB" dirty="0"/>
                </a:br>
                <a:r>
                  <a:rPr lang="en-GB" dirty="0"/>
                  <a:t>(which is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50 mV);</a:t>
                </a:r>
              </a:p>
              <a:p>
                <a:pPr marL="800100" lvl="1" indent="-342900">
                  <a:lnSpc>
                    <a:spcPct val="125000"/>
                  </a:lnSpc>
                  <a:buFont typeface="+mj-lt"/>
                  <a:buAutoNum type="arabicPeriod"/>
                </a:pPr>
                <a:r>
                  <a:rPr lang="en-GB" dirty="0"/>
                  <a:t>Push the detection time to the lowest limit possible.</a:t>
                </a:r>
              </a:p>
              <a:p>
                <a:pPr marL="800100" lvl="1" indent="-342900">
                  <a:lnSpc>
                    <a:spcPct val="125000"/>
                  </a:lnSpc>
                  <a:buFont typeface="+mj-lt"/>
                  <a:buAutoNum type="arabicPeriod"/>
                </a:pPr>
                <a:r>
                  <a:rPr lang="en-GB" dirty="0"/>
                  <a:t>Varistor unit?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6C726A6-3FF7-4048-8DDF-08C675676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313" y="2305344"/>
                <a:ext cx="6269999" cy="3413755"/>
              </a:xfrm>
              <a:prstGeom prst="rect">
                <a:avLst/>
              </a:prstGeom>
              <a:blipFill>
                <a:blip r:embed="rId3"/>
                <a:stretch>
                  <a:fillRect l="-875" b="-19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791CA8D2-2726-4026-BA79-C2FBAD7C9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97406"/>
              </p:ext>
            </p:extLst>
          </p:nvPr>
        </p:nvGraphicFramePr>
        <p:xfrm>
          <a:off x="766788" y="4158410"/>
          <a:ext cx="4568845" cy="217993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779817">
                  <a:extLst>
                    <a:ext uri="{9D8B030D-6E8A-4147-A177-3AD203B41FA5}">
                      <a16:colId xmlns:a16="http://schemas.microsoft.com/office/drawing/2014/main" val="1358392189"/>
                    </a:ext>
                  </a:extLst>
                </a:gridCol>
                <a:gridCol w="1448792">
                  <a:extLst>
                    <a:ext uri="{9D8B030D-6E8A-4147-A177-3AD203B41FA5}">
                      <a16:colId xmlns:a16="http://schemas.microsoft.com/office/drawing/2014/main" val="3031206739"/>
                    </a:ext>
                  </a:extLst>
                </a:gridCol>
                <a:gridCol w="1111553">
                  <a:extLst>
                    <a:ext uri="{9D8B030D-6E8A-4147-A177-3AD203B41FA5}">
                      <a16:colId xmlns:a16="http://schemas.microsoft.com/office/drawing/2014/main" val="56401482"/>
                    </a:ext>
                  </a:extLst>
                </a:gridCol>
                <a:gridCol w="1228683">
                  <a:extLst>
                    <a:ext uri="{9D8B030D-6E8A-4147-A177-3AD203B41FA5}">
                      <a16:colId xmlns:a16="http://schemas.microsoft.com/office/drawing/2014/main" val="3238533872"/>
                    </a:ext>
                  </a:extLst>
                </a:gridCol>
              </a:tblGrid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Two HTS tapes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</a:rPr>
                        <a:t>Four HTS tapes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13360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350 µm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600 µm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700 µm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41496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V</a:t>
                      </a:r>
                      <a:r>
                        <a:rPr lang="en-GB" sz="1200" baseline="-25000">
                          <a:effectLst/>
                        </a:rPr>
                        <a:t>Th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</a:rPr>
                        <a:t>0.2 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0.2 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0.3 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527752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 [s]</a:t>
                      </a:r>
                      <a:endParaRPr lang="en-GB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</a:rPr>
                        <a:t>hot-spot</a:t>
                      </a: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 [K]</a:t>
                      </a:r>
                      <a:endParaRPr lang="en-GB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</a:rPr>
                        <a:t>hot-spot</a:t>
                      </a: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 [K]</a:t>
                      </a:r>
                      <a:endParaRPr lang="en-GB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r>
                        <a:rPr lang="en-GB" sz="1200" baseline="-25000" dirty="0">
                          <a:solidFill>
                            <a:schemeClr val="bg1"/>
                          </a:solidFill>
                          <a:effectLst/>
                        </a:rPr>
                        <a:t>hot-spot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 [K]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010648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0.01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224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224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241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135709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0.02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</a:rPr>
                        <a:t>235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238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252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82637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0.03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242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</a:rPr>
                        <a:t>252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264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796899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0.04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253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268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277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6792906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0.05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263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284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290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996652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0.06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275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>
                          <a:effectLst/>
                        </a:rPr>
                        <a:t>302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</a:rPr>
                        <a:t>304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1244653"/>
                  </a:ext>
                </a:extLst>
              </a:tr>
            </a:tbl>
          </a:graphicData>
        </a:graphic>
      </p:graphicFrame>
      <p:pic>
        <p:nvPicPr>
          <p:cNvPr id="16" name="Picture 12">
            <a:extLst>
              <a:ext uri="{FF2B5EF4-FFF2-40B4-BE49-F238E27FC236}">
                <a16:creationId xmlns:a16="http://schemas.microsoft.com/office/drawing/2014/main" id="{DBA370B1-0E80-4E90-8A84-A157C8619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62E91165-B62D-34E7-50BC-F975653A08B0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14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5B891-BB3D-F0B2-D535-54D36D31C5D4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89176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1A1B61-B5A3-4959-A066-B897AB28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36" y="1182638"/>
            <a:ext cx="6116382" cy="571541"/>
          </a:xfrm>
        </p:spPr>
        <p:txBody>
          <a:bodyPr>
            <a:normAutofit/>
          </a:bodyPr>
          <a:lstStyle/>
          <a:p>
            <a:r>
              <a:rPr lang="en-US" sz="3200" dirty="0"/>
              <a:t>Quench analysis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F46F2B7-A3BC-4B7E-BC22-704169D8C889}"/>
              </a:ext>
            </a:extLst>
          </p:cNvPr>
          <p:cNvSpPr/>
          <p:nvPr/>
        </p:nvSpPr>
        <p:spPr>
          <a:xfrm>
            <a:off x="491036" y="1669175"/>
            <a:ext cx="65643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ea typeface="Times New Roman" panose="02020603050405020304" pitchFamily="18" charset="0"/>
              </a:rPr>
              <a:t>Adiabatic quench analysis: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 transverse background field of 4 T is applied. The magneto resistance of the copper is also taken into account during. </a:t>
            </a:r>
            <a:endParaRPr lang="en-GB" sz="1600" dirty="0"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</a:rPr>
              <a:t>quench detection voltage threshold of 0.3 V, a protection delay of 20 </a:t>
            </a:r>
            <a:r>
              <a:rPr lang="en-GB" sz="1600" dirty="0" err="1">
                <a:ea typeface="Times New Roman" panose="02020603050405020304" pitchFamily="18" charset="0"/>
              </a:rPr>
              <a:t>ms</a:t>
            </a:r>
            <a:r>
              <a:rPr lang="en-GB" sz="1600" dirty="0">
                <a:ea typeface="Times New Roman" panose="02020603050405020304" pitchFamily="18" charset="0"/>
              </a:rPr>
              <a:t> and a protection voltage of 500 V using a varistor unit;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ea typeface="Times New Roman" panose="02020603050405020304" pitchFamily="18" charset="0"/>
              </a:rPr>
              <a:t>350 </a:t>
            </a:r>
            <a:r>
              <a:rPr lang="en-GB" sz="1600" dirty="0" err="1">
                <a:ea typeface="Times New Roman" panose="02020603050405020304" pitchFamily="18" charset="0"/>
              </a:rPr>
              <a:t>μm</a:t>
            </a:r>
            <a:r>
              <a:rPr lang="en-GB" sz="1600" dirty="0">
                <a:ea typeface="Times New Roman" panose="02020603050405020304" pitchFamily="18" charset="0"/>
              </a:rPr>
              <a:t> and 700 </a:t>
            </a:r>
            <a:r>
              <a:rPr lang="en-GB" sz="1600" dirty="0" err="1">
                <a:ea typeface="Times New Roman" panose="02020603050405020304" pitchFamily="18" charset="0"/>
              </a:rPr>
              <a:t>μm</a:t>
            </a:r>
            <a:r>
              <a:rPr lang="en-GB" sz="1600" dirty="0">
                <a:ea typeface="Times New Roman" panose="02020603050405020304" pitchFamily="18" charset="0"/>
              </a:rPr>
              <a:t> of Cu stabilizer for the two-tape and four-tape designs, (peak temperature within </a:t>
            </a:r>
            <a:r>
              <a:rPr lang="en-GB" sz="1600" b="1" dirty="0">
                <a:ea typeface="Times New Roman" panose="02020603050405020304" pitchFamily="18" charset="0"/>
              </a:rPr>
              <a:t>250 K</a:t>
            </a:r>
            <a:r>
              <a:rPr lang="en-GB" sz="1600" dirty="0">
                <a:ea typeface="Times New Roman" panose="02020603050405020304" pitchFamily="18" charset="0"/>
              </a:rPr>
              <a:t>).</a:t>
            </a:r>
            <a:endParaRPr lang="it-IT" sz="16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5D13152-EE9A-49A7-847B-80D6A149E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777" y="1281325"/>
            <a:ext cx="2720934" cy="244609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1923E0E7-B177-4985-851C-7E9A32423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421" y="3846239"/>
            <a:ext cx="3575534" cy="2424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7D82239E-BDBA-486A-86DF-9C586971E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06DD991C-8009-4956-9B65-CDB847E4C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93" y="3840240"/>
            <a:ext cx="3508431" cy="2424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8967236A-FFBF-4491-8A53-BC5963199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284" y="3840240"/>
            <a:ext cx="3614007" cy="2424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C273F60-2E06-4140-A777-E34E2B9A15C7}"/>
              </a:ext>
            </a:extLst>
          </p:cNvPr>
          <p:cNvSpPr/>
          <p:nvPr/>
        </p:nvSpPr>
        <p:spPr>
          <a:xfrm>
            <a:off x="10188534" y="1930785"/>
            <a:ext cx="18255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200 mm long CCT layer with 11 sub-layers, four HTS tapes per sub-layer and 700 µm copper stabilizer, for different quench protection delays. </a:t>
            </a:r>
            <a:endParaRPr lang="it-IT" sz="1400" dirty="0"/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D790E2E0-1ECC-A847-51B9-35C635AFF969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15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8897C08-D676-D74A-2BCA-391648087AE3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195112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0FA21EC-785B-41A7-9A8D-61D0DDC8B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93" y="1410368"/>
            <a:ext cx="4128726" cy="242422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6D57E7A-6038-4C7F-A5C6-16F8E29BFA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4" y="3834596"/>
            <a:ext cx="4128725" cy="24819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41A1B61-B5A3-4959-A066-B897AB28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94" y="1278215"/>
            <a:ext cx="6116382" cy="571541"/>
          </a:xfrm>
        </p:spPr>
        <p:txBody>
          <a:bodyPr>
            <a:normAutofit/>
          </a:bodyPr>
          <a:lstStyle/>
          <a:p>
            <a:r>
              <a:rPr lang="en-US" sz="3200" dirty="0"/>
              <a:t>AC losses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E38767F-323F-4A30-9EE5-5799C52D3E2F}"/>
              </a:ext>
            </a:extLst>
          </p:cNvPr>
          <p:cNvSpPr/>
          <p:nvPr/>
        </p:nvSpPr>
        <p:spPr>
          <a:xfrm>
            <a:off x="344209" y="1754139"/>
            <a:ext cx="6355844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AC-losses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during operating for both designs are on average </a:t>
            </a: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50 W.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This is compatible with a conduction cooling system at 20 K.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A126E7A8-59DE-4771-8186-7CB679F4F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B655394-7354-4D5D-9F55-48A19EB27D6D}"/>
              </a:ext>
            </a:extLst>
          </p:cNvPr>
          <p:cNvSpPr txBox="1"/>
          <p:nvPr/>
        </p:nvSpPr>
        <p:spPr>
          <a:xfrm>
            <a:off x="697223" y="2748448"/>
            <a:ext cx="600283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rgbClr val="00B050"/>
                </a:solidFill>
              </a:rPr>
              <a:t>1) No need of </a:t>
            </a:r>
            <a:r>
              <a:rPr lang="it-IT" dirty="0" err="1">
                <a:solidFill>
                  <a:srgbClr val="00B050"/>
                </a:solidFill>
              </a:rPr>
              <a:t>helium</a:t>
            </a:r>
            <a:r>
              <a:rPr lang="it-IT" dirty="0">
                <a:solidFill>
                  <a:srgbClr val="00B050"/>
                </a:solidFill>
              </a:rPr>
              <a:t> gas;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B050"/>
                </a:solidFill>
              </a:rPr>
              <a:t>2) Power efficiency of </a:t>
            </a:r>
            <a:r>
              <a:rPr lang="it-IT" dirty="0" err="1">
                <a:solidFill>
                  <a:srgbClr val="00B050"/>
                </a:solidFill>
              </a:rPr>
              <a:t>cryocooler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higher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at</a:t>
            </a:r>
            <a:r>
              <a:rPr lang="it-IT" dirty="0">
                <a:solidFill>
                  <a:srgbClr val="00B050"/>
                </a:solidFill>
              </a:rPr>
              <a:t> 20 K </a:t>
            </a:r>
            <a:r>
              <a:rPr lang="it-IT" dirty="0" err="1">
                <a:solidFill>
                  <a:srgbClr val="00B050"/>
                </a:solidFill>
              </a:rPr>
              <a:t>wrt</a:t>
            </a:r>
            <a:r>
              <a:rPr lang="it-IT" dirty="0">
                <a:solidFill>
                  <a:srgbClr val="00B050"/>
                </a:solidFill>
              </a:rPr>
              <a:t> 4.5 K; 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56828C51-7B7E-4991-BE36-5B696755F26A}"/>
              </a:ext>
            </a:extLst>
          </p:cNvPr>
          <p:cNvSpPr/>
          <p:nvPr/>
        </p:nvSpPr>
        <p:spPr>
          <a:xfrm>
            <a:off x="3304903" y="2408879"/>
            <a:ext cx="313508" cy="426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CBF19E3-0B83-4DC3-9517-09ABF49DE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7" y="3534266"/>
            <a:ext cx="3501086" cy="283866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85719A9-0DEE-46B7-8CB7-DC194772E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3534266"/>
            <a:ext cx="3552806" cy="2880596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2A9E6507-1618-D359-6DFC-BC61B99E67E0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16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B97D883-9CD7-3835-9A37-9F86F4F2CDFD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87515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8D4CEF0-4EB4-4914-A563-D6E43B695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56" y="1142233"/>
            <a:ext cx="1186873" cy="667616"/>
          </a:xfrm>
          <a:prstGeom prst="rect">
            <a:avLst/>
          </a:prstGeom>
        </p:spPr>
      </p:pic>
      <p:grpSp>
        <p:nvGrpSpPr>
          <p:cNvPr id="54" name="Google Shape;54;p13"/>
          <p:cNvGrpSpPr/>
          <p:nvPr/>
        </p:nvGrpSpPr>
        <p:grpSpPr>
          <a:xfrm>
            <a:off x="4826726" y="1878458"/>
            <a:ext cx="3138581" cy="2600412"/>
            <a:chOff x="4036618" y="487650"/>
            <a:chExt cx="2810301" cy="2391126"/>
          </a:xfrm>
        </p:grpSpPr>
        <p:pic>
          <p:nvPicPr>
            <p:cNvPr id="55" name="Google Shape;55;p13"/>
            <p:cNvPicPr preferRelativeResize="0"/>
            <p:nvPr/>
          </p:nvPicPr>
          <p:blipFill rotWithShape="1">
            <a:blip r:embed="rId4">
              <a:alphaModFix/>
            </a:blip>
            <a:srcRect l="15158" t="19333" r="22204" b="9613"/>
            <a:stretch/>
          </p:blipFill>
          <p:spPr>
            <a:xfrm>
              <a:off x="4036618" y="487650"/>
              <a:ext cx="2810301" cy="2391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13"/>
            <p:cNvSpPr txBox="1"/>
            <p:nvPr/>
          </p:nvSpPr>
          <p:spPr>
            <a:xfrm>
              <a:off x="4061408" y="487650"/>
              <a:ext cx="2785511" cy="22640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en" sz="1600" dirty="0"/>
                <a:t>Splice geometry is highly non-trivial</a:t>
              </a:r>
              <a:endParaRPr sz="1600" dirty="0"/>
            </a:p>
          </p:txBody>
        </p:sp>
      </p:grp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3334" y="4393803"/>
            <a:ext cx="3814990" cy="213493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95495" y="4487059"/>
            <a:ext cx="2832463" cy="184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66693" indent="-194728">
              <a:buSzPts val="1400"/>
              <a:buChar char="●"/>
            </a:pPr>
            <a:r>
              <a:rPr lang="en" sz="1600" dirty="0"/>
              <a:t>VBScript macro to build 3D grooves</a:t>
            </a:r>
            <a:br>
              <a:rPr lang="en" sz="1600" dirty="0"/>
            </a:br>
            <a:r>
              <a:rPr lang="en" sz="1600" dirty="0"/>
              <a:t>(C++ → Inventor CAD)</a:t>
            </a:r>
            <a:endParaRPr sz="1600" dirty="0"/>
          </a:p>
          <a:p>
            <a:pPr marL="266693" indent="-194728">
              <a:spcBef>
                <a:spcPts val="1333"/>
              </a:spcBef>
              <a:spcAft>
                <a:spcPts val="1333"/>
              </a:spcAft>
              <a:buSzPts val="1400"/>
              <a:buChar char="●"/>
            </a:pPr>
            <a:r>
              <a:rPr lang="en" sz="1600" dirty="0"/>
              <a:t>Variable-pitch test former designed w/ optimized start/end sections</a:t>
            </a:r>
            <a:endParaRPr sz="1600" dirty="0"/>
          </a:p>
        </p:txBody>
      </p:sp>
      <p:grpSp>
        <p:nvGrpSpPr>
          <p:cNvPr id="59" name="Google Shape;59;p13"/>
          <p:cNvGrpSpPr/>
          <p:nvPr/>
        </p:nvGrpSpPr>
        <p:grpSpPr>
          <a:xfrm>
            <a:off x="621878" y="1872237"/>
            <a:ext cx="4204850" cy="2615991"/>
            <a:chOff x="111649" y="1215149"/>
            <a:chExt cx="3807798" cy="2365619"/>
          </a:xfrm>
        </p:grpSpPr>
        <p:pic>
          <p:nvPicPr>
            <p:cNvPr id="60" name="Google Shape;60;p13"/>
            <p:cNvPicPr preferRelativeResize="0"/>
            <p:nvPr/>
          </p:nvPicPr>
          <p:blipFill rotWithShape="1">
            <a:blip r:embed="rId6">
              <a:alphaModFix/>
            </a:blip>
            <a:srcRect l="22904" t="24694" b="35482"/>
            <a:stretch/>
          </p:blipFill>
          <p:spPr>
            <a:xfrm>
              <a:off x="111748" y="1215149"/>
              <a:ext cx="3807698" cy="1106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1749" y="2296054"/>
              <a:ext cx="3807698" cy="1284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62;p13"/>
            <p:cNvSpPr txBox="1"/>
            <p:nvPr/>
          </p:nvSpPr>
          <p:spPr>
            <a:xfrm>
              <a:off x="111649" y="2296054"/>
              <a:ext cx="2565002" cy="490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36567" tIns="36567" rIns="36567" bIns="36567" anchor="t" anchorCtr="0">
              <a:noAutofit/>
            </a:bodyPr>
            <a:lstStyle/>
            <a:p>
              <a:r>
                <a:rPr lang="en" sz="1600" dirty="0"/>
                <a:t>Making short samples of kapton-insulated tape stacks</a:t>
              </a:r>
              <a:endParaRPr sz="1600" dirty="0"/>
            </a:p>
          </p:txBody>
        </p:sp>
      </p:grpSp>
      <p:sp>
        <p:nvSpPr>
          <p:cNvPr id="64" name="Google Shape;64;p13"/>
          <p:cNvSpPr txBox="1"/>
          <p:nvPr/>
        </p:nvSpPr>
        <p:spPr>
          <a:xfrm>
            <a:off x="8603571" y="1645356"/>
            <a:ext cx="2648400" cy="1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dirty="0">
                <a:solidFill>
                  <a:schemeClr val="dk1"/>
                </a:solidFill>
              </a:rPr>
              <a:t>C++ library development for tape geometry optimization</a:t>
            </a:r>
            <a:endParaRPr dirty="0">
              <a:solidFill>
                <a:schemeClr val="dk1"/>
              </a:solidFill>
            </a:endParaRPr>
          </a:p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" dirty="0">
                <a:solidFill>
                  <a:schemeClr val="dk1"/>
                </a:solidFill>
              </a:rPr>
              <a:t>Looking for possible splice geometries 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65" name="Google Shape;65;p13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22563" y="3928613"/>
            <a:ext cx="3138582" cy="24515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3"/>
          <p:cNvCxnSpPr>
            <a:cxnSpLocks/>
          </p:cNvCxnSpPr>
          <p:nvPr/>
        </p:nvCxnSpPr>
        <p:spPr>
          <a:xfrm>
            <a:off x="9927771" y="3429000"/>
            <a:ext cx="287383" cy="86868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" name="Picture 14" descr="Logo&#10;&#10;Description automatically generated">
            <a:extLst>
              <a:ext uri="{FF2B5EF4-FFF2-40B4-BE49-F238E27FC236}">
                <a16:creationId xmlns:a16="http://schemas.microsoft.com/office/drawing/2014/main" id="{644D0769-7749-456E-B0B8-7D1BC45A4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99" y="1226856"/>
            <a:ext cx="1578169" cy="49836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E164FE3-5016-4DA4-94E2-32352EBF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49" y="1185108"/>
            <a:ext cx="4497977" cy="429845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Cabling</a:t>
            </a:r>
            <a:r>
              <a:rPr lang="it-IT" dirty="0"/>
              <a:t> and </a:t>
            </a:r>
            <a:r>
              <a:rPr lang="it-IT" dirty="0" err="1"/>
              <a:t>former</a:t>
            </a:r>
            <a:r>
              <a:rPr lang="it-IT" dirty="0"/>
              <a:t> progress</a:t>
            </a:r>
            <a:br>
              <a:rPr lang="it-IT" dirty="0"/>
            </a:br>
            <a:endParaRPr lang="it-IT" dirty="0"/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395170A4-342B-41EC-A555-E5F371CF8F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77C6FF0D-8D75-1504-E09F-DDF8637140A3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17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DB31A-9905-1389-677F-6D44BFD869E6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8C36962-8395-46C7-B745-EDBFE3864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60" y="3111505"/>
            <a:ext cx="1404845" cy="634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EEAB3B1-A285-444D-86B3-31D3D861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09" y="1257359"/>
            <a:ext cx="4112622" cy="511051"/>
          </a:xfrm>
        </p:spPr>
        <p:txBody>
          <a:bodyPr/>
          <a:lstStyle/>
          <a:p>
            <a:r>
              <a:rPr lang="it-IT" dirty="0"/>
              <a:t>Test facility and HTS tape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E9D58B-E4AC-4513-BFE8-6B48C9BF6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611" y="983952"/>
            <a:ext cx="3233257" cy="562874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EE4552E-9B0E-471A-A5E0-413CEF782F80}"/>
              </a:ext>
            </a:extLst>
          </p:cNvPr>
          <p:cNvSpPr/>
          <p:nvPr/>
        </p:nvSpPr>
        <p:spPr>
          <a:xfrm>
            <a:off x="405543" y="1838826"/>
            <a:ext cx="6217023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Magnet test programmed at INFN-LASA (Milan):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Upgrade of one test facility at INFN-LASA: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Customized insert for the HTS CCT (1 kA,10 -50 K);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Funded in the frame of EU recovery project IRIS </a:t>
            </a:r>
            <a:r>
              <a:rPr lang="en-GB" dirty="0">
                <a:solidFill>
                  <a:srgbClr val="FF0000"/>
                </a:solidFill>
              </a:rPr>
              <a:t>(presented this morning by L. Rossi);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procurement of HTS tape is underway by CERN </a:t>
            </a:r>
            <a:r>
              <a:rPr lang="en-GB" dirty="0"/>
              <a:t>(</a:t>
            </a:r>
            <a:r>
              <a:rPr lang="en-GB" dirty="0" err="1"/>
              <a:t>A.Ballarino</a:t>
            </a:r>
            <a:r>
              <a:rPr lang="en-GB" dirty="0"/>
              <a:t>);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Faraday Factory Japan (about 2.5 km);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Delivery foreseen in the next months.</a:t>
            </a:r>
          </a:p>
        </p:txBody>
      </p:sp>
      <p:pic>
        <p:nvPicPr>
          <p:cNvPr id="1026" name="Picture 2" descr="CERN - Wikipedia">
            <a:extLst>
              <a:ext uri="{FF2B5EF4-FFF2-40B4-BE49-F238E27FC236}">
                <a16:creationId xmlns:a16="http://schemas.microsoft.com/office/drawing/2014/main" id="{45A2C0CD-7922-4BDB-B7B9-3CB437B1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25" y="502435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4">
            <a:extLst>
              <a:ext uri="{FF2B5EF4-FFF2-40B4-BE49-F238E27FC236}">
                <a16:creationId xmlns:a16="http://schemas.microsoft.com/office/drawing/2014/main" id="{F3F0529D-E954-4370-AF9E-69BC7CCA4C92}"/>
              </a:ext>
            </a:extLst>
          </p:cNvPr>
          <p:cNvSpPr txBox="1">
            <a:spLocks/>
          </p:cNvSpPr>
          <p:nvPr/>
        </p:nvSpPr>
        <p:spPr>
          <a:xfrm>
            <a:off x="9762574" y="6317315"/>
            <a:ext cx="16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22643BB-7D0A-4CB9-9879-D6205C976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143" y="1653735"/>
            <a:ext cx="1302119" cy="1143001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5DA2C855-0241-47C5-A233-178ACC9DA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CB8526-F274-F981-D36F-F0F2ED2F5129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18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569C8A0-4BB4-4F61-EF5F-4081C696CD31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17475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4B0B58F-09CD-47A3-BE99-09E5DBE8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03" y="1184041"/>
            <a:ext cx="10515600" cy="486647"/>
          </a:xfrm>
        </p:spPr>
        <p:txBody>
          <a:bodyPr>
            <a:noAutofit/>
          </a:bodyPr>
          <a:lstStyle/>
          <a:p>
            <a:r>
              <a:rPr lang="it-IT" sz="2400" dirty="0"/>
              <a:t>Innovative Research </a:t>
            </a:r>
            <a:r>
              <a:rPr lang="it-IT" sz="2400" dirty="0" err="1"/>
              <a:t>Infrastructure</a:t>
            </a:r>
            <a:r>
              <a:rPr lang="it-IT" sz="2400" dirty="0"/>
              <a:t> on </a:t>
            </a:r>
            <a:r>
              <a:rPr lang="it-IT" sz="2400" dirty="0" err="1"/>
              <a:t>applied</a:t>
            </a:r>
            <a:r>
              <a:rPr lang="it-IT" sz="2400" dirty="0"/>
              <a:t> </a:t>
            </a:r>
            <a:r>
              <a:rPr lang="it-IT" sz="2400" dirty="0" err="1"/>
              <a:t>Superconductivity</a:t>
            </a:r>
            <a:r>
              <a:rPr lang="it-IT" sz="2400" dirty="0"/>
              <a:t> (IRIS) project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EB2D7A-9ACD-471A-BCDF-5B4A1132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284" y="1323762"/>
            <a:ext cx="1449819" cy="1272652"/>
          </a:xfrm>
          <a:prstGeom prst="rect">
            <a:avLst/>
          </a:prstGeom>
        </p:spPr>
      </p:pic>
      <p:grpSp>
        <p:nvGrpSpPr>
          <p:cNvPr id="9" name="Group 20">
            <a:extLst>
              <a:ext uri="{FF2B5EF4-FFF2-40B4-BE49-F238E27FC236}">
                <a16:creationId xmlns:a16="http://schemas.microsoft.com/office/drawing/2014/main" id="{55864E5A-62F4-455D-8DEE-B2F2BFACF4AB}"/>
              </a:ext>
            </a:extLst>
          </p:cNvPr>
          <p:cNvGrpSpPr/>
          <p:nvPr/>
        </p:nvGrpSpPr>
        <p:grpSpPr>
          <a:xfrm>
            <a:off x="6863163" y="1606731"/>
            <a:ext cx="3430523" cy="2967383"/>
            <a:chOff x="7396346" y="1095138"/>
            <a:chExt cx="3399172" cy="2628280"/>
          </a:xfrm>
        </p:grpSpPr>
        <p:pic>
          <p:nvPicPr>
            <p:cNvPr id="10" name="Picture 4" descr="A close-up of a metal cylinder&#10;&#10;Description automatically generated">
              <a:extLst>
                <a:ext uri="{FF2B5EF4-FFF2-40B4-BE49-F238E27FC236}">
                  <a16:creationId xmlns:a16="http://schemas.microsoft.com/office/drawing/2014/main" id="{5172EE7C-40F9-4724-B534-904DAAB0C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7985360" y="1340263"/>
              <a:ext cx="2810158" cy="2016499"/>
            </a:xfrm>
            <a:prstGeom prst="rect">
              <a:avLst/>
            </a:prstGeom>
          </p:spPr>
        </p:pic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B7AE4A6-5E7E-4C97-B64C-4C3183A45300}"/>
                </a:ext>
              </a:extLst>
            </p:cNvPr>
            <p:cNvSpPr txBox="1"/>
            <p:nvPr/>
          </p:nvSpPr>
          <p:spPr>
            <a:xfrm>
              <a:off x="8298263" y="3145149"/>
              <a:ext cx="1185784" cy="4336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r>
                <a:rPr lang="en-US" kern="12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Racetracks</a:t>
              </a:r>
              <a:endParaRPr lang="it-IT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3F1736DD-5907-4C6F-9FF3-20AB8AF235F9}"/>
                </a:ext>
              </a:extLst>
            </p:cNvPr>
            <p:cNvSpPr txBox="1"/>
            <p:nvPr/>
          </p:nvSpPr>
          <p:spPr>
            <a:xfrm>
              <a:off x="7985359" y="1095138"/>
              <a:ext cx="1238978" cy="2906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kern="12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Iron insert</a:t>
              </a:r>
              <a:endParaRPr lang="it-IT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6EC5A24D-D8EA-43A6-A39A-86BB454AF522}"/>
                </a:ext>
              </a:extLst>
            </p:cNvPr>
            <p:cNvSpPr txBox="1"/>
            <p:nvPr/>
          </p:nvSpPr>
          <p:spPr>
            <a:xfrm>
              <a:off x="7396346" y="2670346"/>
              <a:ext cx="1558106" cy="4411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/>
              <a:r>
                <a:rPr lang="en-US" kern="12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Thermal shield</a:t>
              </a:r>
              <a:endParaRPr lang="it-IT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BAE8BE81-94AA-489C-8FAA-899232CF231E}"/>
                </a:ext>
              </a:extLst>
            </p:cNvPr>
            <p:cNvSpPr txBox="1"/>
            <p:nvPr/>
          </p:nvSpPr>
          <p:spPr>
            <a:xfrm>
              <a:off x="8954452" y="3416608"/>
              <a:ext cx="1230150" cy="3068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kern="12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Endplates</a:t>
              </a:r>
              <a:endParaRPr lang="it-IT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5" name="Straight Arrow Connector 12">
              <a:extLst>
                <a:ext uri="{FF2B5EF4-FFF2-40B4-BE49-F238E27FC236}">
                  <a16:creationId xmlns:a16="http://schemas.microsoft.com/office/drawing/2014/main" id="{A81D0F96-A739-4FA8-8398-35E265103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8746" y="2436297"/>
              <a:ext cx="272355" cy="256818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27">
              <a:extLst>
                <a:ext uri="{FF2B5EF4-FFF2-40B4-BE49-F238E27FC236}">
                  <a16:creationId xmlns:a16="http://schemas.microsoft.com/office/drawing/2014/main" id="{4682B733-BC3A-44A2-950C-5322B5AFE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7716" y="3194915"/>
              <a:ext cx="215853" cy="221693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28">
              <a:extLst>
                <a:ext uri="{FF2B5EF4-FFF2-40B4-BE49-F238E27FC236}">
                  <a16:creationId xmlns:a16="http://schemas.microsoft.com/office/drawing/2014/main" id="{945D15B4-531C-4DC7-A054-6B2F3A1C9513}"/>
                </a:ext>
              </a:extLst>
            </p:cNvPr>
            <p:cNvCxnSpPr>
              <a:cxnSpLocks/>
            </p:cNvCxnSpPr>
            <p:nvPr/>
          </p:nvCxnSpPr>
          <p:spPr>
            <a:xfrm>
              <a:off x="8505475" y="1386451"/>
              <a:ext cx="330275" cy="222664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Arrow Connector 12">
              <a:extLst>
                <a:ext uri="{FF2B5EF4-FFF2-40B4-BE49-F238E27FC236}">
                  <a16:creationId xmlns:a16="http://schemas.microsoft.com/office/drawing/2014/main" id="{44830187-310C-4BEC-B5A2-ED6A2F4F0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6172" y="2762515"/>
              <a:ext cx="272355" cy="256819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F8C36AD2-79CF-4580-9D89-299651B80B05}"/>
              </a:ext>
            </a:extLst>
          </p:cNvPr>
          <p:cNvSpPr/>
          <p:nvPr/>
        </p:nvSpPr>
        <p:spPr>
          <a:xfrm>
            <a:off x="371658" y="1664623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ESMA: Energy Saving Magnet for Accelerators to be an HTS, conduction-cooled magnet.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39626A8-CE61-49E0-B34A-0C3185FFB326}"/>
              </a:ext>
            </a:extLst>
          </p:cNvPr>
          <p:cNvSpPr/>
          <p:nvPr/>
        </p:nvSpPr>
        <p:spPr>
          <a:xfrm>
            <a:off x="461364" y="2382559"/>
            <a:ext cx="60062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Three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scopes</a:t>
            </a:r>
            <a:r>
              <a:rPr lang="it-IT" dirty="0"/>
              <a:t>: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1600" dirty="0"/>
              <a:t>Start a </a:t>
            </a:r>
            <a:r>
              <a:rPr lang="it-IT" sz="1600" dirty="0" err="1"/>
              <a:t>focused</a:t>
            </a:r>
            <a:r>
              <a:rPr lang="it-IT" sz="1600" dirty="0"/>
              <a:t> </a:t>
            </a:r>
            <a:r>
              <a:rPr lang="it-IT" sz="1600" dirty="0" err="1"/>
              <a:t>program</a:t>
            </a:r>
            <a:r>
              <a:rPr lang="it-IT" sz="1600" dirty="0"/>
              <a:t> with </a:t>
            </a:r>
            <a:r>
              <a:rPr lang="it-IT" sz="1600" b="1" dirty="0" err="1"/>
              <a:t>basic</a:t>
            </a:r>
            <a:r>
              <a:rPr lang="it-IT" sz="1600" b="1" dirty="0"/>
              <a:t> R&amp;D on HTS;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1600" b="1" dirty="0" err="1"/>
              <a:t>demonstrator</a:t>
            </a:r>
            <a:r>
              <a:rPr lang="it-IT" sz="1600" dirty="0"/>
              <a:t> for </a:t>
            </a:r>
            <a:r>
              <a:rPr lang="it-IT" sz="1600" dirty="0" err="1"/>
              <a:t>accelerator</a:t>
            </a:r>
            <a:r>
              <a:rPr lang="it-IT" sz="1600" dirty="0"/>
              <a:t>-like </a:t>
            </a:r>
            <a:r>
              <a:rPr lang="it-IT" sz="1600" dirty="0" err="1"/>
              <a:t>magnets</a:t>
            </a:r>
            <a:r>
              <a:rPr lang="it-IT" sz="1600" dirty="0"/>
              <a:t> (</a:t>
            </a:r>
            <a:r>
              <a:rPr lang="it-IT" sz="1600" dirty="0" err="1"/>
              <a:t>transverse</a:t>
            </a:r>
            <a:r>
              <a:rPr lang="it-IT" sz="1600" dirty="0"/>
              <a:t> </a:t>
            </a:r>
            <a:r>
              <a:rPr lang="it-IT" sz="1600" dirty="0" err="1"/>
              <a:t>fied</a:t>
            </a:r>
            <a:r>
              <a:rPr lang="it-IT" sz="1600" dirty="0"/>
              <a:t> with </a:t>
            </a:r>
            <a:r>
              <a:rPr lang="it-IT" sz="1600" dirty="0" err="1"/>
              <a:t>accessible</a:t>
            </a:r>
            <a:r>
              <a:rPr lang="it-IT" sz="1600" dirty="0"/>
              <a:t> bore) </a:t>
            </a:r>
            <a:r>
              <a:rPr lang="it-IT" sz="1600" dirty="0" err="1"/>
              <a:t>employing</a:t>
            </a:r>
            <a:r>
              <a:rPr lang="it-IT" sz="1600" dirty="0"/>
              <a:t> HTS operating </a:t>
            </a:r>
            <a:r>
              <a:rPr lang="it-IT" sz="1600" dirty="0" err="1"/>
              <a:t>above</a:t>
            </a:r>
            <a:r>
              <a:rPr lang="it-IT" sz="1600" dirty="0"/>
              <a:t> </a:t>
            </a:r>
            <a:r>
              <a:rPr lang="it-IT" sz="1600" dirty="0" err="1"/>
              <a:t>LHe</a:t>
            </a:r>
            <a:r>
              <a:rPr lang="it-IT" sz="1600" dirty="0"/>
              <a:t> temperature: 10-20K;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1600" b="1" dirty="0"/>
              <a:t>User </a:t>
            </a:r>
            <a:r>
              <a:rPr lang="it-IT" sz="1600" b="1" dirty="0" err="1"/>
              <a:t>magnet</a:t>
            </a:r>
            <a:r>
              <a:rPr lang="it-IT" sz="1600" b="1" dirty="0"/>
              <a:t> </a:t>
            </a:r>
            <a:r>
              <a:rPr lang="it-IT" sz="1600" dirty="0"/>
              <a:t>for </a:t>
            </a:r>
            <a:r>
              <a:rPr lang="it-IT" sz="1600" dirty="0" err="1"/>
              <a:t>conductor</a:t>
            </a:r>
            <a:r>
              <a:rPr lang="it-IT" sz="1600" dirty="0"/>
              <a:t> and large </a:t>
            </a:r>
            <a:r>
              <a:rPr lang="it-IT" sz="1600" dirty="0" err="1"/>
              <a:t>current</a:t>
            </a:r>
            <a:r>
              <a:rPr lang="it-IT" sz="1600" dirty="0"/>
              <a:t> </a:t>
            </a:r>
            <a:r>
              <a:rPr lang="it-IT" sz="1600" dirty="0" err="1"/>
              <a:t>cable</a:t>
            </a:r>
            <a:r>
              <a:rPr lang="it-IT" sz="1600" dirty="0"/>
              <a:t> testing </a:t>
            </a:r>
            <a:r>
              <a:rPr lang="it-IT" sz="1600" dirty="0" err="1"/>
              <a:t>at</a:t>
            </a:r>
            <a:r>
              <a:rPr lang="it-IT" sz="1600" dirty="0"/>
              <a:t> INFN Genova (providing background fields in the 2 – 10 T range).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85AFA72C-1BB4-474E-9DC0-FC077318798B}"/>
              </a:ext>
            </a:extLst>
          </p:cNvPr>
          <p:cNvSpPr/>
          <p:nvPr/>
        </p:nvSpPr>
        <p:spPr>
          <a:xfrm>
            <a:off x="3203090" y="4410810"/>
            <a:ext cx="433136" cy="67110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79C886C8-2EC8-4226-AF21-4D5B885D63AC}"/>
              </a:ext>
            </a:extLst>
          </p:cNvPr>
          <p:cNvSpPr/>
          <p:nvPr/>
        </p:nvSpPr>
        <p:spPr>
          <a:xfrm>
            <a:off x="936379" y="5193377"/>
            <a:ext cx="505626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Technology-wise it serves both for FCC or Muon-C magnets, but in general for </a:t>
            </a:r>
            <a:r>
              <a:rPr lang="en-US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Accelerator magnets</a:t>
            </a:r>
            <a:r>
              <a:rPr lang="en-US" b="1" u="sng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oriented to Energy saving.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D2D997E8-6E05-4FF5-B2D2-A8985257F6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2129739"/>
                  </p:ext>
                </p:extLst>
              </p:nvPr>
            </p:nvGraphicFramePr>
            <p:xfrm>
              <a:off x="6535173" y="4574114"/>
              <a:ext cx="5056262" cy="2086182"/>
            </p:xfrm>
            <a:graphic>
              <a:graphicData uri="http://schemas.openxmlformats.org/drawingml/2006/table">
                <a:tbl>
                  <a:tblPr>
                    <a:tableStyleId>{00A15C55-8517-42AA-B614-E9B94910E393}</a:tableStyleId>
                  </a:tblPr>
                  <a:tblGrid>
                    <a:gridCol w="3039355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561331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455576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319222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Central field B</a:t>
                          </a:r>
                          <a:r>
                            <a:rPr lang="en-GB" sz="1800" u="none" strike="noStrike" baseline="-25000" dirty="0">
                              <a:effectLst/>
                            </a:rPr>
                            <a:t>0 </a:t>
                          </a:r>
                          <a:r>
                            <a:rPr lang="en-GB" sz="1800" u="none" strike="noStrike" baseline="0" dirty="0">
                              <a:effectLst/>
                            </a:rPr>
                            <a:t>(min. accept)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tesla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10 (8)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649128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Free aperture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mm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r>
                                <a:rPr lang="pt-BR" sz="1800" i="1" u="none" strike="noStrike" dirty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pt-BR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70</a:t>
                          </a: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Good field region uniformity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N/A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±1.5%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461810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Good field region extension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mm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H50xV30xL350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734058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Operating temperature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K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20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D2D997E8-6E05-4FF5-B2D2-A8985257F6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2129739"/>
                  </p:ext>
                </p:extLst>
              </p:nvPr>
            </p:nvGraphicFramePr>
            <p:xfrm>
              <a:off x="6535173" y="4574114"/>
              <a:ext cx="5056262" cy="2086182"/>
            </p:xfrm>
            <a:graphic>
              <a:graphicData uri="http://schemas.openxmlformats.org/drawingml/2006/table">
                <a:tbl>
                  <a:tblPr>
                    <a:tableStyleId>{00A15C55-8517-42AA-B614-E9B94910E393}</a:tableStyleId>
                  </a:tblPr>
                  <a:tblGrid>
                    <a:gridCol w="3039355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561331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455576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319222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Central field B</a:t>
                          </a:r>
                          <a:r>
                            <a:rPr lang="en-GB" sz="1800" u="none" strike="noStrike" baseline="-25000" dirty="0">
                              <a:effectLst/>
                            </a:rPr>
                            <a:t>0 </a:t>
                          </a:r>
                          <a:r>
                            <a:rPr lang="en-GB" sz="1800" u="none" strike="noStrike" baseline="0" dirty="0">
                              <a:effectLst/>
                            </a:rPr>
                            <a:t>(min. accept)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tesla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10 (8)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649128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Free aperture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mm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34" marR="5234" marT="5234" marB="0" anchor="ctr">
                        <a:blipFill>
                          <a:blip r:embed="rId4"/>
                          <a:stretch>
                            <a:fillRect l="-247699" t="-56075" r="-837" b="-1906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Good field region uniformity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N/A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±1.5%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461810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Good field region extension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mm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H50xV30xL350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2734058"/>
                      </a:ext>
                    </a:extLst>
                  </a:tr>
                  <a:tr h="328011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GB" sz="1800" u="none" strike="noStrike" dirty="0">
                              <a:effectLst/>
                            </a:rPr>
                            <a:t>Operating temperature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K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800" u="none" strike="noStrike" dirty="0">
                              <a:effectLst/>
                            </a:rPr>
                            <a:t>20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5234" marR="5234" marT="5234" marB="0" anchor="ctr">
                        <a:solidFill>
                          <a:srgbClr val="FFF4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Oval 3">
            <a:extLst>
              <a:ext uri="{FF2B5EF4-FFF2-40B4-BE49-F238E27FC236}">
                <a16:creationId xmlns:a16="http://schemas.microsoft.com/office/drawing/2014/main" id="{2E597318-A581-40D9-8BE3-2874BA0EE556}"/>
              </a:ext>
            </a:extLst>
          </p:cNvPr>
          <p:cNvSpPr/>
          <p:nvPr/>
        </p:nvSpPr>
        <p:spPr>
          <a:xfrm>
            <a:off x="10400898" y="4554868"/>
            <a:ext cx="914400" cy="38141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6">
            <a:extLst>
              <a:ext uri="{FF2B5EF4-FFF2-40B4-BE49-F238E27FC236}">
                <a16:creationId xmlns:a16="http://schemas.microsoft.com/office/drawing/2014/main" id="{BF957D8D-B1A0-4E60-85C8-8C8E4B574C59}"/>
              </a:ext>
            </a:extLst>
          </p:cNvPr>
          <p:cNvSpPr/>
          <p:nvPr/>
        </p:nvSpPr>
        <p:spPr>
          <a:xfrm>
            <a:off x="10101958" y="5864703"/>
            <a:ext cx="1596689" cy="50039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F0CC9D9A-1962-E91D-62DF-D8E9716797A8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19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9947ABC-671D-0919-4C9D-6FD543D2B5CA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20F188-8AE5-9085-FE2D-D35191FA2ED1}"/>
              </a:ext>
            </a:extLst>
          </p:cNvPr>
          <p:cNvSpPr txBox="1"/>
          <p:nvPr/>
        </p:nvSpPr>
        <p:spPr>
          <a:xfrm>
            <a:off x="4063378" y="4209453"/>
            <a:ext cx="352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See talk of L. Rossi (</a:t>
            </a:r>
            <a:r>
              <a:rPr lang="it-IT" b="1" dirty="0" err="1">
                <a:solidFill>
                  <a:srgbClr val="FF0000"/>
                </a:solidFill>
              </a:rPr>
              <a:t>this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morning</a:t>
            </a:r>
            <a:r>
              <a:rPr lang="it-IT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406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9BAA66-B20F-41E9-97AC-CAE8B1C1B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C1CF24-D971-4E28-B9D4-D3DB8EC44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Hadron</a:t>
            </a:r>
            <a:r>
              <a:rPr lang="it-IT" dirty="0"/>
              <a:t> therapy application: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parameters</a:t>
            </a:r>
            <a:endParaRPr lang="it-IT" dirty="0"/>
          </a:p>
          <a:p>
            <a:r>
              <a:rPr lang="it-IT" dirty="0"/>
              <a:t>IFAST WP8: Scope and </a:t>
            </a:r>
            <a:r>
              <a:rPr lang="it-IT" dirty="0" err="1"/>
              <a:t>demostrators</a:t>
            </a:r>
            <a:r>
              <a:rPr lang="it-IT" dirty="0"/>
              <a:t>; </a:t>
            </a:r>
          </a:p>
          <a:p>
            <a:r>
              <a:rPr lang="it-IT" dirty="0"/>
              <a:t>CCT </a:t>
            </a:r>
            <a:r>
              <a:rPr lang="it-IT" dirty="0" err="1"/>
              <a:t>based</a:t>
            </a:r>
            <a:r>
              <a:rPr lang="it-IT" dirty="0"/>
              <a:t> on HTS:</a:t>
            </a:r>
          </a:p>
          <a:p>
            <a:pPr lvl="1"/>
            <a:r>
              <a:rPr lang="it-IT" dirty="0"/>
              <a:t>Preliminary design</a:t>
            </a:r>
          </a:p>
          <a:p>
            <a:pPr lvl="1"/>
            <a:r>
              <a:rPr lang="it-IT" dirty="0" err="1"/>
              <a:t>Geometry</a:t>
            </a:r>
            <a:r>
              <a:rPr lang="it-IT" dirty="0"/>
              <a:t>, </a:t>
            </a:r>
            <a:r>
              <a:rPr lang="it-IT" dirty="0" err="1"/>
              <a:t>magnetic</a:t>
            </a:r>
            <a:r>
              <a:rPr lang="it-IT" dirty="0"/>
              <a:t> design, </a:t>
            </a:r>
            <a:r>
              <a:rPr lang="it-IT" dirty="0" err="1"/>
              <a:t>quench</a:t>
            </a:r>
            <a:r>
              <a:rPr lang="it-IT" dirty="0"/>
              <a:t> protection </a:t>
            </a:r>
            <a:r>
              <a:rPr lang="it-IT" dirty="0" err="1"/>
              <a:t>analysis</a:t>
            </a:r>
            <a:endParaRPr lang="it-IT" dirty="0"/>
          </a:p>
          <a:p>
            <a:pPr lvl="1"/>
            <a:r>
              <a:rPr lang="it-IT" dirty="0"/>
              <a:t>AC </a:t>
            </a:r>
            <a:r>
              <a:rPr lang="it-IT" dirty="0" err="1"/>
              <a:t>losses</a:t>
            </a:r>
            <a:r>
              <a:rPr lang="it-IT" dirty="0"/>
              <a:t>, R&amp;D </a:t>
            </a:r>
            <a:r>
              <a:rPr lang="it-IT" dirty="0" err="1"/>
              <a:t>advancements</a:t>
            </a:r>
            <a:r>
              <a:rPr lang="it-IT" dirty="0"/>
              <a:t>, Test in the frame of IRIS </a:t>
            </a:r>
          </a:p>
          <a:p>
            <a:r>
              <a:rPr lang="it-IT" dirty="0" err="1"/>
              <a:t>Sinergy</a:t>
            </a:r>
            <a:r>
              <a:rPr lang="it-IT" dirty="0"/>
              <a:t> IRIS-I.FAST</a:t>
            </a:r>
          </a:p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F4EDA0-410E-4BAF-AC27-84F3AB02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336357E-F7DF-47AF-BE91-A1C34776C7BF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751017F8-B9E4-7ADF-BD37-33C1D554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46" y="1211968"/>
            <a:ext cx="1097947" cy="6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2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05A23B1-1708-4AE3-9E12-1269E0290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66" y="4308085"/>
            <a:ext cx="4051972" cy="18678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3D5B074-2499-439D-9296-6C3506D1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23" y="1163880"/>
            <a:ext cx="10515600" cy="544535"/>
          </a:xfrm>
        </p:spPr>
        <p:txBody>
          <a:bodyPr>
            <a:normAutofit/>
          </a:bodyPr>
          <a:lstStyle/>
          <a:p>
            <a:r>
              <a:rPr lang="it-IT" dirty="0" err="1"/>
              <a:t>Synergy</a:t>
            </a:r>
            <a:r>
              <a:rPr lang="it-IT" dirty="0"/>
              <a:t> IRIS - I.FAST (and </a:t>
            </a:r>
            <a:r>
              <a:rPr lang="it-IT" dirty="0" err="1"/>
              <a:t>beyond</a:t>
            </a:r>
            <a:r>
              <a:rPr lang="it-IT" dirty="0"/>
              <a:t>)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96596893-9655-4B64-9957-89285AD9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3" y="1704746"/>
            <a:ext cx="7055443" cy="4323762"/>
          </a:xfrm>
        </p:spPr>
        <p:txBody>
          <a:bodyPr>
            <a:normAutofit/>
          </a:bodyPr>
          <a:lstStyle/>
          <a:p>
            <a:r>
              <a:rPr lang="it-IT" sz="2000" dirty="0" err="1"/>
              <a:t>Preparation</a:t>
            </a:r>
            <a:r>
              <a:rPr lang="it-IT" sz="2000" dirty="0"/>
              <a:t> of the facility for </a:t>
            </a:r>
            <a:r>
              <a:rPr lang="it-IT" sz="2000" dirty="0" err="1"/>
              <a:t>cold</a:t>
            </a:r>
            <a:r>
              <a:rPr lang="it-IT" sz="2000" dirty="0"/>
              <a:t> </a:t>
            </a:r>
            <a:r>
              <a:rPr lang="it-IT" sz="2000" dirty="0" err="1"/>
              <a:t>measurements</a:t>
            </a:r>
            <a:r>
              <a:rPr lang="it-IT" sz="2000" dirty="0"/>
              <a:t>;</a:t>
            </a:r>
          </a:p>
          <a:p>
            <a:pPr lvl="1"/>
            <a:r>
              <a:rPr lang="it-IT" sz="1800" dirty="0"/>
              <a:t>I.FAST CCT </a:t>
            </a:r>
            <a:r>
              <a:rPr lang="it-IT" sz="1800" dirty="0" err="1"/>
              <a:t>based</a:t>
            </a:r>
            <a:r>
              <a:rPr lang="it-IT" sz="1800" dirty="0"/>
              <a:t> on HTS </a:t>
            </a:r>
            <a:r>
              <a:rPr lang="it-IT" sz="1800" dirty="0" err="1"/>
              <a:t>will</a:t>
            </a:r>
            <a:r>
              <a:rPr lang="it-IT" sz="1800" dirty="0"/>
              <a:t> be a </a:t>
            </a:r>
            <a:r>
              <a:rPr lang="it-IT" sz="1800" dirty="0" err="1"/>
              <a:t>conduction-cooled</a:t>
            </a:r>
            <a:r>
              <a:rPr lang="it-IT" sz="1800" dirty="0"/>
              <a:t> </a:t>
            </a:r>
            <a:r>
              <a:rPr lang="it-IT" sz="1800" dirty="0" err="1"/>
              <a:t>magnet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ESMA </a:t>
            </a:r>
            <a:r>
              <a:rPr lang="it-IT" sz="1800" dirty="0" err="1"/>
              <a:t>dipole</a:t>
            </a:r>
            <a:r>
              <a:rPr lang="it-IT" sz="1800" dirty="0"/>
              <a:t>;</a:t>
            </a:r>
          </a:p>
          <a:p>
            <a:r>
              <a:rPr lang="it-IT" sz="2000" dirty="0"/>
              <a:t>Common studies </a:t>
            </a:r>
            <a:r>
              <a:rPr lang="it-IT" sz="2000" dirty="0" err="1"/>
              <a:t>related</a:t>
            </a:r>
            <a:r>
              <a:rPr lang="it-IT" sz="2000" dirty="0"/>
              <a:t> to the joint/</a:t>
            </a:r>
            <a:r>
              <a:rPr lang="it-IT" sz="2000" dirty="0" err="1"/>
              <a:t>splice</a:t>
            </a:r>
            <a:r>
              <a:rPr lang="it-IT" sz="2000" dirty="0"/>
              <a:t> technology;</a:t>
            </a:r>
          </a:p>
          <a:p>
            <a:pPr lvl="1"/>
            <a:r>
              <a:rPr lang="it-IT" sz="1800" dirty="0" err="1"/>
              <a:t>Tests</a:t>
            </a:r>
            <a:r>
              <a:rPr lang="it-IT" sz="1800" dirty="0"/>
              <a:t> </a:t>
            </a:r>
            <a:r>
              <a:rPr lang="it-IT" sz="1800" dirty="0" err="1"/>
              <a:t>ongoing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LASA for ESMA;</a:t>
            </a:r>
          </a:p>
          <a:p>
            <a:pPr lvl="1"/>
            <a:r>
              <a:rPr lang="it-IT" sz="1800" dirty="0" err="1"/>
              <a:t>Cold</a:t>
            </a:r>
            <a:r>
              <a:rPr lang="it-IT" sz="1800" dirty="0"/>
              <a:t> </a:t>
            </a:r>
            <a:r>
              <a:rPr lang="it-IT" sz="1800" dirty="0" err="1"/>
              <a:t>measurements</a:t>
            </a:r>
            <a:r>
              <a:rPr lang="it-IT" sz="1800" dirty="0"/>
              <a:t> for the I.FAST CCT;</a:t>
            </a:r>
          </a:p>
          <a:p>
            <a:r>
              <a:rPr lang="it-IT" sz="2000" dirty="0" err="1"/>
              <a:t>Superconducting</a:t>
            </a:r>
            <a:r>
              <a:rPr lang="it-IT" sz="2000" dirty="0"/>
              <a:t> </a:t>
            </a:r>
            <a:r>
              <a:rPr lang="it-IT" sz="2000" dirty="0" err="1"/>
              <a:t>Magnet</a:t>
            </a:r>
            <a:r>
              <a:rPr lang="it-IT" sz="2000" dirty="0"/>
              <a:t> </a:t>
            </a:r>
            <a:r>
              <a:rPr lang="it-IT" sz="2000" dirty="0" err="1"/>
              <a:t>Laboratory</a:t>
            </a:r>
            <a:r>
              <a:rPr lang="it-IT" sz="2000" dirty="0"/>
              <a:t> (SML) – IRIS </a:t>
            </a:r>
            <a:r>
              <a:rPr lang="it-IT" sz="2000" dirty="0" err="1"/>
              <a:t>at</a:t>
            </a:r>
            <a:r>
              <a:rPr lang="it-IT" sz="2000" dirty="0"/>
              <a:t> LASA:</a:t>
            </a:r>
          </a:p>
          <a:p>
            <a:pPr lvl="1"/>
            <a:r>
              <a:rPr lang="en-US" sz="1600" dirty="0"/>
              <a:t>New equipment for manufacturing small/medium size SC magnets: winding machines, ovens for heat treatment and impregnation, presses for curing, collaring and welding;</a:t>
            </a:r>
          </a:p>
          <a:p>
            <a:pPr lvl="1"/>
            <a:r>
              <a:rPr lang="en-US" sz="1600" dirty="0"/>
              <a:t>Additive manufacturing machines (metallic and plastic);</a:t>
            </a:r>
          </a:p>
          <a:p>
            <a:pPr lvl="1"/>
            <a:r>
              <a:rPr lang="en-US" sz="1600" dirty="0"/>
              <a:t>Mechanical and electrical qualification of the magnets.</a:t>
            </a:r>
          </a:p>
          <a:p>
            <a:r>
              <a:rPr lang="en-US" sz="2000" dirty="0"/>
              <a:t>Great synergy with projects as I.FAST (especially looking at the future prospects of this and other projects).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767644B0-0D8F-4622-B92D-7361BD708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B0D84DC-002F-427B-B5EF-EE464AD2E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766" y="1225046"/>
            <a:ext cx="3366889" cy="238214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EC58007-32E8-41A6-9A93-9861E5BF0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422" y="2919804"/>
            <a:ext cx="2429882" cy="2044781"/>
          </a:xfrm>
          <a:prstGeom prst="rect">
            <a:avLst/>
          </a:prstGeom>
        </p:spPr>
      </p:pic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30D0F858-AE3D-9CEE-07BB-6FAD5FB14443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20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9A384-8D03-DEBF-7670-9572507FD6D9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AD6C8E-529B-559E-A1B7-D63BD7634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5014" y="1880935"/>
            <a:ext cx="1054849" cy="9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5B074-2499-439D-9296-6C3506D1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471CC045-ED11-4FCD-BE12-31B6C51C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70" y="1225046"/>
            <a:ext cx="1097947" cy="624710"/>
          </a:xfrm>
          <a:prstGeom prst="rect">
            <a:avLst/>
          </a:prstGeom>
        </p:spPr>
      </p:pic>
      <p:sp>
        <p:nvSpPr>
          <p:cNvPr id="9" name="Segnaposto contenuto 9">
            <a:extLst>
              <a:ext uri="{FF2B5EF4-FFF2-40B4-BE49-F238E27FC236}">
                <a16:creationId xmlns:a16="http://schemas.microsoft.com/office/drawing/2014/main" id="{412B2279-AE7D-4DA3-8B1E-F202204A6601}"/>
              </a:ext>
            </a:extLst>
          </p:cNvPr>
          <p:cNvSpPr txBox="1">
            <a:spLocks/>
          </p:cNvSpPr>
          <p:nvPr/>
        </p:nvSpPr>
        <p:spPr>
          <a:xfrm>
            <a:off x="793937" y="1953185"/>
            <a:ext cx="10726106" cy="35691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Research and medical accelerators need big size and cost infrastructure;</a:t>
            </a:r>
          </a:p>
          <a:p>
            <a:r>
              <a:rPr lang="en-US" sz="2400" dirty="0"/>
              <a:t>Superconducting magnets, as CCT, based on superconductor can help make these structures compact and economically sustainable (reduce the power consumption);</a:t>
            </a:r>
          </a:p>
          <a:p>
            <a:r>
              <a:rPr lang="en-US" sz="2400" dirty="0"/>
              <a:t>IFAST WP8 is oriented to explore CCT magnets based on LTS and HTS (main goal);</a:t>
            </a:r>
          </a:p>
          <a:p>
            <a:r>
              <a:rPr lang="en-US" sz="2400" dirty="0"/>
              <a:t>IFAST CCT magnet based on </a:t>
            </a:r>
            <a:r>
              <a:rPr lang="en-US" sz="2400" dirty="0" err="1"/>
              <a:t>ReBCo</a:t>
            </a:r>
            <a:r>
              <a:rPr lang="en-US" sz="2400" dirty="0"/>
              <a:t> tape will operate at 20 K, conduction cooled without helium gas temperature range where the power efficiency of the cryocooler increases;</a:t>
            </a:r>
          </a:p>
          <a:p>
            <a:r>
              <a:rPr lang="en-US" sz="2400" dirty="0"/>
              <a:t>IRIS research infrastructure can work in synergy with projects as I.FAST (especially looking at the future prospects of this and other projects).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30F271DA-65C7-C585-458D-4005DB131225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21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36AF-48B2-9C39-030F-E94D67F14A21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169051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145102-990E-4D60-A645-876F45F9FD85}"/>
              </a:ext>
            </a:extLst>
          </p:cNvPr>
          <p:cNvSpPr txBox="1"/>
          <p:nvPr/>
        </p:nvSpPr>
        <p:spPr>
          <a:xfrm>
            <a:off x="3123102" y="2282931"/>
            <a:ext cx="62001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Thank you for your attention!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2353C50-1338-4BA2-BC85-DF68EF58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25" y="3098227"/>
            <a:ext cx="6200169" cy="129246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CA869F8-DC71-4D04-9243-B59F7FEFC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58" y="4526891"/>
            <a:ext cx="1830468" cy="10415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6F1B580-71BD-8771-69E2-6667075D6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648" y="4837556"/>
            <a:ext cx="776039" cy="439975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C778BE54-974E-53CD-2E26-32D06476407F}"/>
              </a:ext>
            </a:extLst>
          </p:cNvPr>
          <p:cNvSpPr/>
          <p:nvPr/>
        </p:nvSpPr>
        <p:spPr>
          <a:xfrm>
            <a:off x="5678110" y="4760161"/>
            <a:ext cx="4785732" cy="4844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900" b="1" i="0" kern="1200" dirty="0"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700" b="1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3C7601-9C76-2086-AA7E-363EAF6DE49E}"/>
              </a:ext>
            </a:extLst>
          </p:cNvPr>
          <p:cNvSpPr txBox="1"/>
          <p:nvPr/>
        </p:nvSpPr>
        <p:spPr>
          <a:xfrm>
            <a:off x="4252050" y="5429393"/>
            <a:ext cx="394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email: </a:t>
            </a:r>
            <a:r>
              <a:rPr lang="it-IT" b="1" dirty="0">
                <a:hlinkClick r:id="rId5"/>
              </a:rPr>
              <a:t>ernesto.dematteis@mi.infn.it</a:t>
            </a:r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572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4513A-FE95-FC65-31AB-DA0D2953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19043"/>
          </a:xfrm>
        </p:spPr>
        <p:txBody>
          <a:bodyPr>
            <a:normAutofit/>
          </a:bodyPr>
          <a:lstStyle/>
          <a:p>
            <a:r>
              <a:rPr lang="it-IT" dirty="0"/>
              <a:t>I.FAST WP8 – Task and timeline (</a:t>
            </a:r>
            <a:r>
              <a:rPr lang="it-IT" dirty="0" err="1"/>
              <a:t>magnets</a:t>
            </a:r>
            <a:r>
              <a:rPr lang="it-IT" dirty="0"/>
              <a:t>)</a:t>
            </a:r>
          </a:p>
        </p:txBody>
      </p:sp>
      <p:graphicFrame>
        <p:nvGraphicFramePr>
          <p:cNvPr id="4" name="Tabella 12">
            <a:extLst>
              <a:ext uri="{FF2B5EF4-FFF2-40B4-BE49-F238E27FC236}">
                <a16:creationId xmlns:a16="http://schemas.microsoft.com/office/drawing/2014/main" id="{4CF1F897-5BA2-EFB2-CF93-347DC791E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525541"/>
              </p:ext>
            </p:extLst>
          </p:nvPr>
        </p:nvGraphicFramePr>
        <p:xfrm>
          <a:off x="311080" y="1854679"/>
          <a:ext cx="11569840" cy="22201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709">
                  <a:extLst>
                    <a:ext uri="{9D8B030D-6E8A-4147-A177-3AD203B41FA5}">
                      <a16:colId xmlns:a16="http://schemas.microsoft.com/office/drawing/2014/main" val="2380961336"/>
                    </a:ext>
                  </a:extLst>
                </a:gridCol>
                <a:gridCol w="1302588">
                  <a:extLst>
                    <a:ext uri="{9D8B030D-6E8A-4147-A177-3AD203B41FA5}">
                      <a16:colId xmlns:a16="http://schemas.microsoft.com/office/drawing/2014/main" val="289632104"/>
                    </a:ext>
                  </a:extLst>
                </a:gridCol>
                <a:gridCol w="4675517">
                  <a:extLst>
                    <a:ext uri="{9D8B030D-6E8A-4147-A177-3AD203B41FA5}">
                      <a16:colId xmlns:a16="http://schemas.microsoft.com/office/drawing/2014/main" val="3178154882"/>
                    </a:ext>
                  </a:extLst>
                </a:gridCol>
                <a:gridCol w="2113472">
                  <a:extLst>
                    <a:ext uri="{9D8B030D-6E8A-4147-A177-3AD203B41FA5}">
                      <a16:colId xmlns:a16="http://schemas.microsoft.com/office/drawing/2014/main" val="1377900524"/>
                    </a:ext>
                  </a:extLst>
                </a:gridCol>
                <a:gridCol w="2029554">
                  <a:extLst>
                    <a:ext uri="{9D8B030D-6E8A-4147-A177-3AD203B41FA5}">
                      <a16:colId xmlns:a16="http://schemas.microsoft.com/office/drawing/2014/main" val="1084833987"/>
                    </a:ext>
                  </a:extLst>
                </a:gridCol>
              </a:tblGrid>
              <a:tr h="282640">
                <a:tc rowSpan="7">
                  <a:txBody>
                    <a:bodyPr/>
                    <a:lstStyle/>
                    <a:p>
                      <a:pPr algn="ctr"/>
                      <a:r>
                        <a:rPr lang="it-CH" sz="1400" b="1" dirty="0"/>
                        <a:t>WP8 </a:t>
                      </a:r>
                    </a:p>
                    <a:p>
                      <a:pPr algn="ctr"/>
                      <a:r>
                        <a:rPr lang="it-CH" sz="1400" b="1" dirty="0"/>
                        <a:t>Innovative </a:t>
                      </a:r>
                      <a:r>
                        <a:rPr lang="it-CH" sz="1400" b="1" dirty="0" err="1"/>
                        <a:t>superconducting</a:t>
                      </a:r>
                      <a:r>
                        <a:rPr lang="it-CH" sz="1400" b="1" dirty="0"/>
                        <a:t> </a:t>
                      </a:r>
                      <a:r>
                        <a:rPr lang="it-CH" sz="1400" b="1" dirty="0" err="1"/>
                        <a:t>magnets</a:t>
                      </a:r>
                      <a:endParaRPr lang="it-CH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CH" sz="1400" b="1" dirty="0" err="1"/>
                        <a:t>Coordination</a:t>
                      </a:r>
                      <a:endParaRPr lang="it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b="1" dirty="0" err="1"/>
                        <a:t>Tasks</a:t>
                      </a:r>
                      <a:endParaRPr lang="it-CH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b="1" dirty="0"/>
                        <a:t>Task leader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b="1" dirty="0" err="1"/>
                        <a:t>Deputy</a:t>
                      </a:r>
                      <a:r>
                        <a:rPr lang="it-CH" sz="1400" b="1" dirty="0"/>
                        <a:t>-task leader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50944"/>
                  </a:ext>
                </a:extLst>
              </a:tr>
              <a:tr h="282640">
                <a:tc v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it-CH" sz="1400" dirty="0"/>
                        <a:t>E. De Matteis (INFN)</a:t>
                      </a:r>
                    </a:p>
                    <a:p>
                      <a:pPr algn="ctr"/>
                      <a:r>
                        <a:rPr lang="it-CH" sz="1400" dirty="0"/>
                        <a:t>T. </a:t>
                      </a:r>
                      <a:r>
                        <a:rPr lang="it-CH" sz="1400" dirty="0" err="1"/>
                        <a:t>Lecrevisse</a:t>
                      </a:r>
                      <a:endParaRPr lang="it-CH" sz="1400" dirty="0"/>
                    </a:p>
                    <a:p>
                      <a:pPr algn="ctr"/>
                      <a:r>
                        <a:rPr lang="it-CH" sz="1400" dirty="0"/>
                        <a:t>(CEA)</a:t>
                      </a:r>
                    </a:p>
                    <a:p>
                      <a:pPr algn="ctr"/>
                      <a:r>
                        <a:rPr lang="it-CH" sz="1400" dirty="0"/>
                        <a:t>C. Roux (GSI)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/>
                        <a:t>8.1 - Coordination and HTS Strategy Group</a:t>
                      </a:r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E. De Matteis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A. Ballarino (CERN)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412856"/>
                  </a:ext>
                </a:extLst>
              </a:tr>
              <a:tr h="343879">
                <a:tc vMerge="1">
                  <a:txBody>
                    <a:bodyPr/>
                    <a:lstStyle/>
                    <a:p>
                      <a:endParaRPr lang="it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/>
                        <a:t>8.2 – Preliminary Engineering design of combined CCT magnet</a:t>
                      </a:r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E. De Matteis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D. Barna (</a:t>
                      </a:r>
                      <a:r>
                        <a:rPr lang="it-CH" sz="1400" dirty="0" err="1"/>
                        <a:t>Wigner</a:t>
                      </a:r>
                      <a:r>
                        <a:rPr lang="it-CH" sz="1400" dirty="0"/>
                        <a:t> </a:t>
                      </a:r>
                      <a:r>
                        <a:rPr lang="it-CH" sz="1400" dirty="0" err="1"/>
                        <a:t>Inst</a:t>
                      </a:r>
                      <a:r>
                        <a:rPr lang="it-CH" sz="1400" dirty="0"/>
                        <a:t>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57929"/>
                  </a:ext>
                </a:extLst>
              </a:tr>
              <a:tr h="225477">
                <a:tc v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/>
                        <a:t>8.3 – Preliminary Engineering design of HTS CCT </a:t>
                      </a:r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b="0" dirty="0"/>
                        <a:t>S. Sorti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A. Ballarino (CERN)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231568"/>
                  </a:ext>
                </a:extLst>
              </a:tr>
              <a:tr h="307526">
                <a:tc v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/>
                        <a:t>8.4 - Construction of combined CCT magnet demonstrator</a:t>
                      </a:r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Fernando </a:t>
                      </a:r>
                      <a:r>
                        <a:rPr lang="it-CH" sz="1400" b="0" dirty="0" err="1">
                          <a:solidFill>
                            <a:schemeClr val="tx1"/>
                          </a:solidFill>
                        </a:rPr>
                        <a:t>Toral</a:t>
                      </a:r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 (CIEMAT)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D. Barna (</a:t>
                      </a:r>
                      <a:r>
                        <a:rPr lang="it-CH" sz="1400" b="0" dirty="0" err="1">
                          <a:solidFill>
                            <a:schemeClr val="tx1"/>
                          </a:solidFill>
                        </a:rPr>
                        <a:t>Wigner</a:t>
                      </a:r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CH" sz="1400" b="0" dirty="0" err="1">
                          <a:solidFill>
                            <a:schemeClr val="tx1"/>
                          </a:solidFill>
                        </a:rPr>
                        <a:t>Inst</a:t>
                      </a:r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663758"/>
                  </a:ext>
                </a:extLst>
              </a:tr>
              <a:tr h="318782">
                <a:tc vMerge="1">
                  <a:txBody>
                    <a:bodyPr/>
                    <a:lstStyle/>
                    <a:p>
                      <a:pPr algn="ctr"/>
                      <a:endParaRPr lang="it-CH" sz="1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CH" sz="1400" dirty="0"/>
                        <a:t>8.5 – Construction of HTS CCT </a:t>
                      </a:r>
                      <a:r>
                        <a:rPr lang="it-CH" sz="1400" dirty="0" err="1"/>
                        <a:t>magnet</a:t>
                      </a:r>
                      <a:r>
                        <a:rPr lang="it-CH" sz="1400" dirty="0"/>
                        <a:t> </a:t>
                      </a:r>
                      <a:r>
                        <a:rPr lang="it-CH" sz="1400" dirty="0" err="1"/>
                        <a:t>demonstrator</a:t>
                      </a:r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A. Echeandia (</a:t>
                      </a:r>
                      <a:r>
                        <a:rPr lang="it-CH" sz="1400" b="0" dirty="0" err="1">
                          <a:solidFill>
                            <a:schemeClr val="tx1"/>
                          </a:solidFill>
                        </a:rPr>
                        <a:t>Elytt</a:t>
                      </a:r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400" b="0" dirty="0">
                          <a:solidFill>
                            <a:schemeClr val="tx1"/>
                          </a:solidFill>
                        </a:rPr>
                        <a:t>S. Sorti (INFN)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983821"/>
                  </a:ext>
                </a:extLst>
              </a:tr>
              <a:tr h="335559">
                <a:tc vMerge="1">
                  <a:txBody>
                    <a:bodyPr/>
                    <a:lstStyle/>
                    <a:p>
                      <a:pPr algn="ctr"/>
                      <a:endParaRPr lang="it-CH" sz="1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CH" sz="1400" dirty="0"/>
                        <a:t>8.6 – Development of </a:t>
                      </a:r>
                      <a:r>
                        <a:rPr lang="it-CH" sz="1400" dirty="0" err="1"/>
                        <a:t>ReBCO</a:t>
                      </a:r>
                      <a:r>
                        <a:rPr lang="it-CH" sz="1400" dirty="0"/>
                        <a:t> HTS </a:t>
                      </a:r>
                      <a:r>
                        <a:rPr lang="it-CH" sz="1400" dirty="0" err="1"/>
                        <a:t>nuclotron</a:t>
                      </a:r>
                      <a:r>
                        <a:rPr lang="it-CH" sz="1400" dirty="0"/>
                        <a:t> </a:t>
                      </a:r>
                      <a:r>
                        <a:rPr lang="it-CH" sz="1400" dirty="0" err="1"/>
                        <a:t>cable</a:t>
                      </a:r>
                      <a:endParaRPr lang="it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T. Winkler (GSI)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sz="1400" dirty="0"/>
                        <a:t>C. Roux (GSI)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147914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C7C9F2-F2ED-9E2F-3D3A-BD61CC46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6F12F51-9F2C-E0CA-0CE2-A19A21A32547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9411C17-06A8-2CE4-21A0-CC10A892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70" y="4468359"/>
            <a:ext cx="10975595" cy="1455422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699D7892-483E-3AE3-2F0A-C3FD43006151}"/>
              </a:ext>
            </a:extLst>
          </p:cNvPr>
          <p:cNvSpPr txBox="1"/>
          <p:nvPr/>
        </p:nvSpPr>
        <p:spPr>
          <a:xfrm>
            <a:off x="264869" y="4962776"/>
            <a:ext cx="705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Montserrat ExtraBold" panose="00000900000000000000"/>
              </a:rPr>
              <a:t>Task 8.1</a:t>
            </a:r>
          </a:p>
          <a:p>
            <a:r>
              <a:rPr lang="en-US" sz="1200" b="1" dirty="0">
                <a:latin typeface="Montserrat ExtraBold" panose="00000900000000000000"/>
              </a:rPr>
              <a:t>Task 8.2</a:t>
            </a:r>
          </a:p>
          <a:p>
            <a:r>
              <a:rPr lang="en-US" sz="1200" b="1" dirty="0">
                <a:latin typeface="Montserrat ExtraBold" panose="00000900000000000000"/>
              </a:rPr>
              <a:t>Task 8.3</a:t>
            </a:r>
          </a:p>
          <a:p>
            <a:r>
              <a:rPr lang="en-US" sz="1200" b="1" dirty="0">
                <a:latin typeface="Montserrat ExtraBold" panose="00000900000000000000"/>
              </a:rPr>
              <a:t>Task 8.4</a:t>
            </a:r>
          </a:p>
          <a:p>
            <a:r>
              <a:rPr lang="en-US" sz="1200" b="1" dirty="0">
                <a:latin typeface="Montserrat ExtraBold" panose="00000900000000000000"/>
              </a:rPr>
              <a:t>Task 8.5</a:t>
            </a:r>
          </a:p>
        </p:txBody>
      </p:sp>
    </p:spTree>
    <p:extLst>
      <p:ext uri="{BB962C8B-B14F-4D97-AF65-F5344CB8AC3E}">
        <p14:creationId xmlns:p14="http://schemas.microsoft.com/office/powerpoint/2010/main" val="1805400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4">
            <a:extLst>
              <a:ext uri="{FF2B5EF4-FFF2-40B4-BE49-F238E27FC236}">
                <a16:creationId xmlns:a16="http://schemas.microsoft.com/office/drawing/2014/main" id="{7D5054FF-8437-4D37-A9D7-BE669604F091}"/>
              </a:ext>
            </a:extLst>
          </p:cNvPr>
          <p:cNvSpPr txBox="1">
            <a:spLocks/>
          </p:cNvSpPr>
          <p:nvPr/>
        </p:nvSpPr>
        <p:spPr>
          <a:xfrm>
            <a:off x="9762574" y="6317315"/>
            <a:ext cx="16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00CEC4B-FF6B-4F0B-BF48-747055CF7EFE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chemeClr val="accent5"/>
                </a:solidFill>
              </a:rPr>
              <a:t>E. De Matteis – Superconductivity for Sustainable Energy Systems and Particle Accelerators - GSI, Darmstadt, Germany, 19 October 2023</a:t>
            </a:r>
          </a:p>
        </p:txBody>
      </p:sp>
      <p:pic>
        <p:nvPicPr>
          <p:cNvPr id="22" name="Picture 4" descr="A picture containing toy, automaton&#10;&#10;Description automatically generated">
            <a:extLst>
              <a:ext uri="{FF2B5EF4-FFF2-40B4-BE49-F238E27FC236}">
                <a16:creationId xmlns:a16="http://schemas.microsoft.com/office/drawing/2014/main" id="{62D25160-25D6-43B2-A3E1-BD30BFAA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70" y="4127693"/>
            <a:ext cx="2879506" cy="261182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4B0B58F-09CD-47A3-BE99-09E5DBE8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0" y="1246062"/>
            <a:ext cx="10515600" cy="451464"/>
          </a:xfrm>
        </p:spPr>
        <p:txBody>
          <a:bodyPr>
            <a:noAutofit/>
          </a:bodyPr>
          <a:lstStyle/>
          <a:p>
            <a:r>
              <a:rPr lang="it-IT" sz="2400" dirty="0"/>
              <a:t>Innovative Research </a:t>
            </a:r>
            <a:r>
              <a:rPr lang="it-IT" sz="2400" dirty="0" err="1"/>
              <a:t>Infrastructure</a:t>
            </a:r>
            <a:r>
              <a:rPr lang="it-IT" sz="2400" dirty="0"/>
              <a:t> on </a:t>
            </a:r>
            <a:r>
              <a:rPr lang="it-IT" sz="2400" dirty="0" err="1"/>
              <a:t>applied</a:t>
            </a:r>
            <a:r>
              <a:rPr lang="it-IT" sz="2400" dirty="0"/>
              <a:t> </a:t>
            </a:r>
            <a:r>
              <a:rPr lang="it-IT" sz="2400" dirty="0" err="1"/>
              <a:t>Superconductivity</a:t>
            </a:r>
            <a:r>
              <a:rPr lang="it-IT" sz="2400" dirty="0"/>
              <a:t> (IRIS) project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EB2D7A-9ACD-471A-BCDF-5B4A1132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928" y="1101037"/>
            <a:ext cx="1194264" cy="1048326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5263CAE-2802-43D0-91FA-E663F13FE541}"/>
              </a:ext>
            </a:extLst>
          </p:cNvPr>
          <p:cNvSpPr txBox="1"/>
          <p:nvPr/>
        </p:nvSpPr>
        <p:spPr>
          <a:xfrm>
            <a:off x="297439" y="2100462"/>
            <a:ext cx="84657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tillium" panose="00000500000000000000"/>
              </a:rPr>
              <a:t>Ultimate goal </a:t>
            </a:r>
            <a:r>
              <a:rPr lang="en-US" sz="1600" dirty="0">
                <a:latin typeface="Titillium" panose="00000500000000000000"/>
              </a:rPr>
              <a:t>to contribute to </a:t>
            </a:r>
            <a:r>
              <a:rPr lang="en-US" sz="1600" dirty="0">
                <a:solidFill>
                  <a:srgbClr val="C00000"/>
                </a:solidFill>
                <a:latin typeface="Titillium" panose="00000500000000000000"/>
              </a:rPr>
              <a:t>Fundamental Physics instrumentation</a:t>
            </a:r>
            <a:r>
              <a:rPr lang="en-US" sz="1600" dirty="0">
                <a:solidFill>
                  <a:srgbClr val="FF0000"/>
                </a:solidFill>
                <a:latin typeface="Titillium" panose="00000500000000000000"/>
              </a:rPr>
              <a:t> </a:t>
            </a:r>
            <a:r>
              <a:rPr lang="en-US" sz="1600" dirty="0">
                <a:latin typeface="Titillium" panose="00000500000000000000"/>
              </a:rPr>
              <a:t>(particle accelerators for post-LHC era) and to Societal Applications for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itillium" panose="00000500000000000000"/>
              </a:rPr>
              <a:t>green energy </a:t>
            </a:r>
            <a:r>
              <a:rPr lang="en-US" sz="1600" dirty="0">
                <a:latin typeface="Titillium" panose="00000500000000000000"/>
              </a:rPr>
              <a:t>and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itillium" panose="00000500000000000000"/>
              </a:rPr>
              <a:t> </a:t>
            </a:r>
            <a:r>
              <a:rPr lang="en-US" sz="1600" b="1" u="sng" dirty="0">
                <a:solidFill>
                  <a:srgbClr val="0289A7"/>
                </a:solidFill>
                <a:latin typeface="Titillium" panose="00000500000000000000"/>
              </a:rPr>
              <a:t>medical applications</a:t>
            </a:r>
            <a:r>
              <a:rPr lang="en-US" sz="1600" dirty="0">
                <a:latin typeface="Titillium" panose="0000050000000000000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tillium" panose="00000500000000000000"/>
              </a:rPr>
              <a:t>6 poles </a:t>
            </a:r>
            <a:r>
              <a:rPr lang="en-US" sz="1600" dirty="0">
                <a:latin typeface="Titillium" panose="00000500000000000000"/>
              </a:rPr>
              <a:t>for  the new or renewed infrastructures: Frascati (INFN), Genova (INFN, CNR-Spin, </a:t>
            </a:r>
            <a:r>
              <a:rPr lang="en-US" sz="1600" dirty="0" err="1">
                <a:latin typeface="Titillium" panose="00000500000000000000"/>
              </a:rPr>
              <a:t>Unige</a:t>
            </a:r>
            <a:r>
              <a:rPr lang="en-US" sz="1600" dirty="0">
                <a:latin typeface="Titillium" panose="00000500000000000000"/>
              </a:rPr>
              <a:t>), Milano (INFN, Unimi – LASA lab), Napoli (</a:t>
            </a:r>
            <a:r>
              <a:rPr lang="en-US" sz="1600" dirty="0" err="1">
                <a:latin typeface="Titillium" panose="00000500000000000000"/>
              </a:rPr>
              <a:t>Unina</a:t>
            </a:r>
            <a:r>
              <a:rPr lang="en-US" sz="1600" dirty="0">
                <a:latin typeface="Titillium" panose="00000500000000000000"/>
              </a:rPr>
              <a:t>), Salento (</a:t>
            </a:r>
            <a:r>
              <a:rPr lang="en-US" sz="1600" dirty="0" err="1">
                <a:latin typeface="Titillium" panose="00000500000000000000"/>
              </a:rPr>
              <a:t>Unisalento</a:t>
            </a:r>
            <a:r>
              <a:rPr lang="en-US" sz="1600" dirty="0">
                <a:latin typeface="Titillium" panose="00000500000000000000"/>
              </a:rPr>
              <a:t>) e Salerno (INFN e Unisa).</a:t>
            </a:r>
            <a:br>
              <a:rPr lang="en-US" sz="1600" dirty="0">
                <a:latin typeface="Titillium" panose="00000500000000000000"/>
              </a:rPr>
            </a:br>
            <a:r>
              <a:rPr lang="en-US" sz="1600" dirty="0">
                <a:latin typeface="Titillium" panose="00000500000000000000"/>
              </a:rPr>
              <a:t>LASA (Milano) is the hub and coordinates the activity</a:t>
            </a:r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6E1463AB-2BC0-4934-A7FB-2756F01E033F}"/>
              </a:ext>
            </a:extLst>
          </p:cNvPr>
          <p:cNvSpPr txBox="1">
            <a:spLocks/>
          </p:cNvSpPr>
          <p:nvPr/>
        </p:nvSpPr>
        <p:spPr>
          <a:xfrm>
            <a:off x="391954" y="1639231"/>
            <a:ext cx="4981908" cy="39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4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1800" b="1" dirty="0" err="1">
                <a:solidFill>
                  <a:srgbClr val="1C89BA"/>
                </a:solidFill>
              </a:rPr>
              <a:t>Next</a:t>
            </a:r>
            <a:r>
              <a:rPr lang="it-IT" sz="1800" b="1" dirty="0">
                <a:solidFill>
                  <a:srgbClr val="1C89BA"/>
                </a:solidFill>
              </a:rPr>
              <a:t> Generation EU project (PNRR)</a:t>
            </a:r>
          </a:p>
        </p:txBody>
      </p:sp>
      <p:pic>
        <p:nvPicPr>
          <p:cNvPr id="23" name="Picture 5" descr="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CAF49744-EFC7-4E1B-B0CB-54E328A5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485" y="2130533"/>
            <a:ext cx="2939076" cy="1959384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DFA4B895-C52D-4AD9-8EC7-065672F6E716}"/>
              </a:ext>
            </a:extLst>
          </p:cNvPr>
          <p:cNvSpPr txBox="1"/>
          <p:nvPr/>
        </p:nvSpPr>
        <p:spPr>
          <a:xfrm>
            <a:off x="9196145" y="6402000"/>
            <a:ext cx="2591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Courtesy M. Pullia (CNAO –Italy)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0FC0A4B-DA88-446B-8E98-EE4949AB3509}"/>
              </a:ext>
            </a:extLst>
          </p:cNvPr>
          <p:cNvSpPr txBox="1"/>
          <p:nvPr/>
        </p:nvSpPr>
        <p:spPr>
          <a:xfrm>
            <a:off x="9052067" y="3764286"/>
            <a:ext cx="287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Courtesy A. Ballarino - CERN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BF0815B9-9D0C-4BB3-A3E0-884C33B42D55}"/>
              </a:ext>
            </a:extLst>
          </p:cNvPr>
          <p:cNvSpPr txBox="1"/>
          <p:nvPr/>
        </p:nvSpPr>
        <p:spPr>
          <a:xfrm>
            <a:off x="9052067" y="2199173"/>
            <a:ext cx="240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SC cables for energy transport</a:t>
            </a:r>
          </a:p>
        </p:txBody>
      </p:sp>
      <p:pic>
        <p:nvPicPr>
          <p:cNvPr id="9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F9C00CBA-E0D6-4DF2-AA04-41CAF081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98" y="3697461"/>
            <a:ext cx="6004245" cy="29177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FBAA51-BF3A-4246-B5F2-4D6D402B7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9" y="3885519"/>
            <a:ext cx="2375977" cy="284673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D17E86-B34A-F196-590D-878A2641589A}"/>
              </a:ext>
            </a:extLst>
          </p:cNvPr>
          <p:cNvSpPr txBox="1"/>
          <p:nvPr/>
        </p:nvSpPr>
        <p:spPr>
          <a:xfrm>
            <a:off x="1604780" y="3737353"/>
            <a:ext cx="352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See talk of L. Rossi (</a:t>
            </a:r>
            <a:r>
              <a:rPr lang="it-IT" b="1" dirty="0" err="1">
                <a:solidFill>
                  <a:srgbClr val="FF0000"/>
                </a:solidFill>
              </a:rPr>
              <a:t>this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morning</a:t>
            </a:r>
            <a:r>
              <a:rPr lang="it-IT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56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52AF4A0B-6CEB-47F6-9B86-7AAA8C19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7" y="1131592"/>
            <a:ext cx="10515600" cy="508812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Canted-Cosine-Theta (CCT) </a:t>
            </a:r>
            <a:r>
              <a:rPr lang="it-IT" dirty="0" err="1"/>
              <a:t>Magnet</a:t>
            </a:r>
            <a:endParaRPr lang="en-GB" dirty="0"/>
          </a:p>
        </p:txBody>
      </p:sp>
      <p:pic>
        <p:nvPicPr>
          <p:cNvPr id="6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859D37C-349F-4E4F-A2B3-DECBDB8A0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03" y="1635098"/>
            <a:ext cx="8950465" cy="182922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94CD158B-C433-4434-A965-A24158E82CF5}"/>
              </a:ext>
            </a:extLst>
          </p:cNvPr>
          <p:cNvSpPr txBox="1"/>
          <p:nvPr/>
        </p:nvSpPr>
        <p:spPr>
          <a:xfrm>
            <a:off x="478392" y="3241543"/>
            <a:ext cx="1070123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22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2"/>
                </a:solidFill>
              </a:rPr>
              <a:t>Current </a:t>
            </a:r>
            <a:r>
              <a:rPr lang="en-GB" sz="2200" b="1" i="1" dirty="0">
                <a:solidFill>
                  <a:schemeClr val="tx2"/>
                </a:solidFill>
                <a:latin typeface="cmr12" panose="020B0500000000000000" pitchFamily="34" charset="0"/>
              </a:rPr>
              <a:t>I  </a:t>
            </a:r>
            <a:r>
              <a:rPr lang="en-GB" sz="2200" b="1" dirty="0">
                <a:solidFill>
                  <a:schemeClr val="tx2"/>
                </a:solidFill>
              </a:rPr>
              <a:t>flows in the two conductors so that the transverse magnetic field components add up and axial field components cancel each other out.</a:t>
            </a:r>
          </a:p>
          <a:p>
            <a:pPr algn="l"/>
            <a:endParaRPr lang="en-GB" dirty="0"/>
          </a:p>
        </p:txBody>
      </p:sp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D2FBF354-9D19-48FC-9172-964480284A5F}"/>
              </a:ext>
            </a:extLst>
          </p:cNvPr>
          <p:cNvCxnSpPr>
            <a:cxnSpLocks/>
          </p:cNvCxnSpPr>
          <p:nvPr/>
        </p:nvCxnSpPr>
        <p:spPr>
          <a:xfrm flipV="1">
            <a:off x="5888130" y="4744242"/>
            <a:ext cx="1781339" cy="1415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4E9661B2-A29F-4AC7-B5CE-AD738CC372DA}"/>
              </a:ext>
            </a:extLst>
          </p:cNvPr>
          <p:cNvCxnSpPr>
            <a:cxnSpLocks/>
          </p:cNvCxnSpPr>
          <p:nvPr/>
        </p:nvCxnSpPr>
        <p:spPr>
          <a:xfrm flipH="1" flipV="1">
            <a:off x="2763713" y="4621820"/>
            <a:ext cx="1789114" cy="15046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1">
            <a:extLst>
              <a:ext uri="{FF2B5EF4-FFF2-40B4-BE49-F238E27FC236}">
                <a16:creationId xmlns:a16="http://schemas.microsoft.com/office/drawing/2014/main" id="{5663EDD2-24DD-46AE-A2FF-3C4B1E868A40}"/>
              </a:ext>
            </a:extLst>
          </p:cNvPr>
          <p:cNvCxnSpPr>
            <a:cxnSpLocks/>
          </p:cNvCxnSpPr>
          <p:nvPr/>
        </p:nvCxnSpPr>
        <p:spPr>
          <a:xfrm flipH="1">
            <a:off x="2522970" y="6128478"/>
            <a:ext cx="2051838" cy="686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2">
            <a:extLst>
              <a:ext uri="{FF2B5EF4-FFF2-40B4-BE49-F238E27FC236}">
                <a16:creationId xmlns:a16="http://schemas.microsoft.com/office/drawing/2014/main" id="{0BDE8EC9-D3B4-4655-8430-D7E8FA823A25}"/>
              </a:ext>
            </a:extLst>
          </p:cNvPr>
          <p:cNvCxnSpPr>
            <a:cxnSpLocks/>
          </p:cNvCxnSpPr>
          <p:nvPr/>
        </p:nvCxnSpPr>
        <p:spPr>
          <a:xfrm flipV="1">
            <a:off x="4563913" y="4602093"/>
            <a:ext cx="0" cy="15240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3">
            <a:extLst>
              <a:ext uri="{FF2B5EF4-FFF2-40B4-BE49-F238E27FC236}">
                <a16:creationId xmlns:a16="http://schemas.microsoft.com/office/drawing/2014/main" id="{EC6F67F1-88B6-4A8D-ADB7-7C6A7ABAEEAA}"/>
              </a:ext>
            </a:extLst>
          </p:cNvPr>
          <p:cNvCxnSpPr>
            <a:cxnSpLocks/>
          </p:cNvCxnSpPr>
          <p:nvPr/>
        </p:nvCxnSpPr>
        <p:spPr>
          <a:xfrm flipV="1">
            <a:off x="5860057" y="4621820"/>
            <a:ext cx="0" cy="15263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4">
            <a:extLst>
              <a:ext uri="{FF2B5EF4-FFF2-40B4-BE49-F238E27FC236}">
                <a16:creationId xmlns:a16="http://schemas.microsoft.com/office/drawing/2014/main" id="{2E8FDB85-D9F9-4C07-97B9-5BD896A452E3}"/>
              </a:ext>
            </a:extLst>
          </p:cNvPr>
          <p:cNvCxnSpPr>
            <a:cxnSpLocks/>
          </p:cNvCxnSpPr>
          <p:nvPr/>
        </p:nvCxnSpPr>
        <p:spPr>
          <a:xfrm>
            <a:off x="5882148" y="6155073"/>
            <a:ext cx="1787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5">
            <a:extLst>
              <a:ext uri="{FF2B5EF4-FFF2-40B4-BE49-F238E27FC236}">
                <a16:creationId xmlns:a16="http://schemas.microsoft.com/office/drawing/2014/main" id="{3AE2FE2B-772D-41A3-B7EE-7F353B021424}"/>
              </a:ext>
            </a:extLst>
          </p:cNvPr>
          <p:cNvSpPr txBox="1"/>
          <p:nvPr/>
        </p:nvSpPr>
        <p:spPr>
          <a:xfrm>
            <a:off x="5138594" y="4936148"/>
            <a:ext cx="108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chemeClr val="tx2"/>
                </a:solidFill>
              </a:rPr>
              <a:t>+</a:t>
            </a:r>
            <a:endParaRPr lang="en-GB" sz="5400" dirty="0">
              <a:solidFill>
                <a:schemeClr val="tx2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0AAC7DC0-5291-400E-A259-B6BEEB870D6B}"/>
              </a:ext>
            </a:extLst>
          </p:cNvPr>
          <p:cNvSpPr txBox="1"/>
          <p:nvPr/>
        </p:nvSpPr>
        <p:spPr>
          <a:xfrm>
            <a:off x="9719124" y="4990190"/>
            <a:ext cx="162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chemeClr val="tx2"/>
                </a:solidFill>
              </a:rPr>
              <a:t>=</a:t>
            </a:r>
            <a:endParaRPr lang="en-GB" sz="5400" dirty="0">
              <a:solidFill>
                <a:schemeClr val="tx2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629454E6-308C-4FE4-890F-64A26EDD8C7B}"/>
              </a:ext>
            </a:extLst>
          </p:cNvPr>
          <p:cNvSpPr txBox="1"/>
          <p:nvPr/>
        </p:nvSpPr>
        <p:spPr>
          <a:xfrm>
            <a:off x="81974" y="4835840"/>
            <a:ext cx="34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Total magnetic field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of the inner layer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8067D8FC-7569-4175-AB95-3BE35D92B667}"/>
              </a:ext>
            </a:extLst>
          </p:cNvPr>
          <p:cNvSpPr txBox="1"/>
          <p:nvPr/>
        </p:nvSpPr>
        <p:spPr>
          <a:xfrm>
            <a:off x="7003356" y="4738681"/>
            <a:ext cx="360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Total magnetic field</a:t>
            </a:r>
          </a:p>
          <a:p>
            <a:pPr algn="ctr"/>
            <a:r>
              <a:rPr lang="it-IT" b="1" dirty="0">
                <a:solidFill>
                  <a:schemeClr val="tx2"/>
                </a:solidFill>
              </a:rPr>
              <a:t>of the external layer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21">
            <a:extLst>
              <a:ext uri="{FF2B5EF4-FFF2-40B4-BE49-F238E27FC236}">
                <a16:creationId xmlns:a16="http://schemas.microsoft.com/office/drawing/2014/main" id="{BF620916-3BFB-47BD-99A9-52633B95F0F1}"/>
              </a:ext>
            </a:extLst>
          </p:cNvPr>
          <p:cNvCxnSpPr>
            <a:cxnSpLocks/>
          </p:cNvCxnSpPr>
          <p:nvPr/>
        </p:nvCxnSpPr>
        <p:spPr>
          <a:xfrm>
            <a:off x="1715995" y="1849959"/>
            <a:ext cx="503438" cy="31723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3">
            <a:extLst>
              <a:ext uri="{FF2B5EF4-FFF2-40B4-BE49-F238E27FC236}">
                <a16:creationId xmlns:a16="http://schemas.microsoft.com/office/drawing/2014/main" id="{B35FB671-7977-4419-97A4-1050D254F016}"/>
              </a:ext>
            </a:extLst>
          </p:cNvPr>
          <p:cNvCxnSpPr>
            <a:cxnSpLocks/>
          </p:cNvCxnSpPr>
          <p:nvPr/>
        </p:nvCxnSpPr>
        <p:spPr>
          <a:xfrm flipV="1">
            <a:off x="2158224" y="2780124"/>
            <a:ext cx="481297" cy="31060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31">
            <a:extLst>
              <a:ext uri="{FF2B5EF4-FFF2-40B4-BE49-F238E27FC236}">
                <a16:creationId xmlns:a16="http://schemas.microsoft.com/office/drawing/2014/main" id="{C2945563-0BB3-4CD1-979A-D1C5DC72C4CB}"/>
              </a:ext>
            </a:extLst>
          </p:cNvPr>
          <p:cNvSpPr txBox="1"/>
          <p:nvPr/>
        </p:nvSpPr>
        <p:spPr>
          <a:xfrm>
            <a:off x="1837791" y="1645483"/>
            <a:ext cx="56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bg1"/>
                </a:solidFill>
                <a:latin typeface="cmr12" panose="020B0500000000000000" pitchFamily="34" charset="0"/>
              </a:rPr>
              <a:t>I</a:t>
            </a:r>
            <a:endParaRPr lang="en-GB" sz="2400" b="1" i="1" dirty="0">
              <a:solidFill>
                <a:schemeClr val="bg1"/>
              </a:solidFill>
              <a:latin typeface="cmr12" panose="020B0500000000000000" pitchFamily="34" charset="0"/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78F850BC-18D5-4CF9-AE41-C3E91A71A0B3}"/>
              </a:ext>
            </a:extLst>
          </p:cNvPr>
          <p:cNvSpPr txBox="1"/>
          <p:nvPr/>
        </p:nvSpPr>
        <p:spPr>
          <a:xfrm>
            <a:off x="2522970" y="2798028"/>
            <a:ext cx="56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bg1"/>
                </a:solidFill>
                <a:latin typeface="cmr12" panose="020B0500000000000000" pitchFamily="34" charset="0"/>
              </a:rPr>
              <a:t>I</a:t>
            </a:r>
            <a:endParaRPr lang="en-GB" sz="2400" b="1" i="1" dirty="0">
              <a:solidFill>
                <a:schemeClr val="bg1"/>
              </a:solidFill>
              <a:latin typeface="cmr12" panose="020B0500000000000000" pitchFamily="34" charset="0"/>
            </a:endParaRP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92362079-98CD-4E97-A4B3-0EE79C1CE104}"/>
              </a:ext>
            </a:extLst>
          </p:cNvPr>
          <p:cNvCxnSpPr>
            <a:cxnSpLocks/>
          </p:cNvCxnSpPr>
          <p:nvPr/>
        </p:nvCxnSpPr>
        <p:spPr>
          <a:xfrm flipV="1">
            <a:off x="11332665" y="4865859"/>
            <a:ext cx="0" cy="15263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5">
            <a:extLst>
              <a:ext uri="{FF2B5EF4-FFF2-40B4-BE49-F238E27FC236}">
                <a16:creationId xmlns:a16="http://schemas.microsoft.com/office/drawing/2014/main" id="{7F4B96A1-9E90-4E33-8D93-78F06999741C}"/>
              </a:ext>
            </a:extLst>
          </p:cNvPr>
          <p:cNvCxnSpPr>
            <a:cxnSpLocks/>
          </p:cNvCxnSpPr>
          <p:nvPr/>
        </p:nvCxnSpPr>
        <p:spPr>
          <a:xfrm flipV="1">
            <a:off x="11332665" y="3341859"/>
            <a:ext cx="0" cy="15240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2D0F3307-0317-7B76-29E7-4E5EE80C189B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25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E34A693-09FA-69CD-9ABC-A3ADA6ED399A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4232744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8ED0435-3B77-44B5-BCCB-ED719EDA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CCT schematics</a:t>
            </a:r>
            <a:r>
              <a:rPr lang="en-US" baseline="30000" dirty="0"/>
              <a:t>1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CF8F495D-7398-4FD5-ACB3-9DDE06865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79" y="2115750"/>
            <a:ext cx="3305414" cy="332078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7296F7B-4DAF-49DD-ACA8-E56AF6FB5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504" y="816637"/>
            <a:ext cx="7955970" cy="52247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31C4DBF-AAE0-4C99-B000-E7FBFE9082D2}"/>
              </a:ext>
            </a:extLst>
          </p:cNvPr>
          <p:cNvSpPr txBox="1"/>
          <p:nvPr/>
        </p:nvSpPr>
        <p:spPr>
          <a:xfrm>
            <a:off x="1404673" y="5562062"/>
            <a:ext cx="7691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Gabriele Ceruti, “</a:t>
            </a:r>
            <a:r>
              <a:rPr lang="en-US" sz="1400" b="1" dirty="0"/>
              <a:t>Preliminary Mechanical Design of a Superconducting Magnet Canted-Cosine-Theta (CCT) for a New Gantry for Hadron Therapy</a:t>
            </a:r>
            <a:r>
              <a:rPr lang="en-US" sz="1400" dirty="0"/>
              <a:t>”, Master Thesis, 2022. https://cds.cern.ch/record/2808359</a:t>
            </a:r>
            <a:endParaRPr lang="it-CH" sz="14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5281B45-CA38-4053-98A8-045AC72D5C01}"/>
              </a:ext>
            </a:extLst>
          </p:cNvPr>
          <p:cNvCxnSpPr/>
          <p:nvPr/>
        </p:nvCxnSpPr>
        <p:spPr>
          <a:xfrm flipH="1" flipV="1">
            <a:off x="5791200" y="2184400"/>
            <a:ext cx="203200" cy="5892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9B6B2A0-52AE-418C-A2E9-2DEF4CD503A7}"/>
              </a:ext>
            </a:extLst>
          </p:cNvPr>
          <p:cNvSpPr txBox="1"/>
          <p:nvPr/>
        </p:nvSpPr>
        <p:spPr>
          <a:xfrm>
            <a:off x="4978400" y="1686560"/>
            <a:ext cx="13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400" dirty="0" err="1"/>
              <a:t>Former</a:t>
            </a:r>
            <a:endParaRPr lang="it-CH" sz="2400" dirty="0"/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8C34469-3B2A-EE66-DAD7-E651DB9001FB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26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70AE41D-5E55-D20E-5A43-82608E62AAF7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8478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719635B-5A75-4D30-97CE-14818DE2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Medical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: </a:t>
            </a:r>
            <a:r>
              <a:rPr lang="it-IT" dirty="0" err="1"/>
              <a:t>Hadron</a:t>
            </a:r>
            <a:r>
              <a:rPr lang="it-IT" dirty="0"/>
              <a:t> Therapy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3A79AA7-A977-47C7-B08C-AA7A383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594"/>
            <a:ext cx="5784669" cy="1481203"/>
          </a:xfrm>
        </p:spPr>
        <p:txBody>
          <a:bodyPr>
            <a:normAutofit/>
          </a:bodyPr>
          <a:lstStyle/>
          <a:p>
            <a:r>
              <a:rPr lang="en-US" sz="1800" dirty="0"/>
              <a:t>Hadron therapy is a medical treatment that uses carbon ions and protons to cure cancer.</a:t>
            </a:r>
          </a:p>
          <a:p>
            <a:r>
              <a:rPr lang="en-US" sz="1800" dirty="0"/>
              <a:t>Carbon ions are more effective for </a:t>
            </a:r>
            <a:r>
              <a:rPr lang="en-US" sz="1800" dirty="0" err="1"/>
              <a:t>tumours</a:t>
            </a:r>
            <a:r>
              <a:rPr lang="en-US" sz="1800" dirty="0"/>
              <a:t> resistant to traditional therapy and protons, but their use is limited by the size and cost of the needed infrastructure.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5880F0B-70BA-46B5-A4EC-C34B7E70C93F}"/>
              </a:ext>
            </a:extLst>
          </p:cNvPr>
          <p:cNvSpPr txBox="1">
            <a:spLocks/>
          </p:cNvSpPr>
          <p:nvPr/>
        </p:nvSpPr>
        <p:spPr>
          <a:xfrm>
            <a:off x="573976" y="3511620"/>
            <a:ext cx="5246132" cy="41088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Relative dose versus </a:t>
            </a:r>
            <a:r>
              <a:rPr lang="it-IT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depth</a:t>
            </a: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</a:t>
            </a:r>
            <a:r>
              <a:rPr lang="it-IT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different</a:t>
            </a: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radiations</a:t>
            </a:r>
            <a:r>
              <a:rPr lang="it-IT" sz="14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700" b="1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79A02FF-10D1-4B62-BFBE-62957D1C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433" y="2507081"/>
            <a:ext cx="4224338" cy="292417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4728F50-628E-4D32-AA1F-431EBB240F09}"/>
              </a:ext>
            </a:extLst>
          </p:cNvPr>
          <p:cNvSpPr/>
          <p:nvPr/>
        </p:nvSpPr>
        <p:spPr>
          <a:xfrm>
            <a:off x="7119529" y="1795933"/>
            <a:ext cx="4156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treatment room at CNAO (National Centre for Oncological </a:t>
            </a:r>
            <a:r>
              <a:rPr lang="en-GB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Hadrontherapy</a:t>
            </a:r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9C7695C-A889-46B9-9D2F-F0E89ECC3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780" y="3825129"/>
            <a:ext cx="3184525" cy="25425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88D99C6-7B90-4E93-A01A-CEB81F97241E}"/>
              </a:ext>
            </a:extLst>
          </p:cNvPr>
          <p:cNvSpPr txBox="1"/>
          <p:nvPr/>
        </p:nvSpPr>
        <p:spPr>
          <a:xfrm>
            <a:off x="5977163" y="5544079"/>
            <a:ext cx="6053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Collings, Edward W., et al. "Accelerators, Gantries, Magnets and Imaging Systems for Particle Beam Therapy: Recent Status and Prospects for Improvement." </a:t>
            </a:r>
            <a:r>
              <a:rPr lang="en-GB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Frontiers in Oncology</a:t>
            </a: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11 (2022): 737837</a:t>
            </a:r>
            <a:endParaRPr lang="it-CH" sz="1200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05F77D34-CA71-4B99-9E59-48717A7C6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11" y="1222812"/>
            <a:ext cx="1097947" cy="624710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B8EDFE38-A957-82C3-0E00-42787C93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DABF8BF-22FE-3C35-5DD2-BAADABFF495A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62001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>
            <a:extLst>
              <a:ext uri="{FF2B5EF4-FFF2-40B4-BE49-F238E27FC236}">
                <a16:creationId xmlns:a16="http://schemas.microsoft.com/office/drawing/2014/main" id="{16039ECC-D1CD-4EB7-AD82-5CE54BE2C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616" y="1180334"/>
            <a:ext cx="1097947" cy="62471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6B5853E3-8DB2-4821-A819-84BC9C69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16" y="1255055"/>
            <a:ext cx="10515600" cy="481508"/>
          </a:xfrm>
        </p:spPr>
        <p:txBody>
          <a:bodyPr>
            <a:normAutofit/>
          </a:bodyPr>
          <a:lstStyle/>
          <a:p>
            <a:r>
              <a:rPr lang="en-US" sz="2800" dirty="0"/>
              <a:t>Medical Facilities – dimensions strictly depend on the magnetic field </a:t>
            </a:r>
            <a:endParaRPr lang="it-IT" sz="2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900DD9B-B267-43AB-AE16-02E41939E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4" y="3420916"/>
            <a:ext cx="4605814" cy="2895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43CD27-3DF2-46B7-B6AE-172FDD8C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129" y="1632962"/>
            <a:ext cx="3440871" cy="504947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D4C8E02-DBE9-479E-909A-4CE06688088C}"/>
              </a:ext>
            </a:extLst>
          </p:cNvPr>
          <p:cNvSpPr/>
          <p:nvPr/>
        </p:nvSpPr>
        <p:spPr>
          <a:xfrm>
            <a:off x="604000" y="1805044"/>
            <a:ext cx="4096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Accelerator hall in case of standard resistive magnet synchrotron vs case of using SC magnets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036E24D-46F2-4A94-B528-84C09E318255}"/>
              </a:ext>
            </a:extLst>
          </p:cNvPr>
          <p:cNvSpPr/>
          <p:nvPr/>
        </p:nvSpPr>
        <p:spPr>
          <a:xfrm>
            <a:off x="665603" y="2936214"/>
            <a:ext cx="424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HIT - Heidelberg 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Therapy Center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33E603-D838-4C57-8A80-EB6CE6488B73}"/>
              </a:ext>
            </a:extLst>
          </p:cNvPr>
          <p:cNvSpPr txBox="1"/>
          <p:nvPr/>
        </p:nvSpPr>
        <p:spPr>
          <a:xfrm>
            <a:off x="5346401" y="4491697"/>
            <a:ext cx="215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00B050"/>
                </a:solidFill>
              </a:rPr>
              <a:t>Four</a:t>
            </a:r>
            <a:r>
              <a:rPr lang="it-IT" sz="1600" b="1" dirty="0">
                <a:solidFill>
                  <a:srgbClr val="00B050"/>
                </a:solidFill>
              </a:rPr>
              <a:t> 90 degree </a:t>
            </a:r>
            <a:r>
              <a:rPr lang="it-IT" sz="1600" b="1" dirty="0" err="1">
                <a:solidFill>
                  <a:srgbClr val="00B050"/>
                </a:solidFill>
              </a:rPr>
              <a:t>dipoles</a:t>
            </a:r>
            <a:r>
              <a:rPr lang="it-IT" sz="1600" b="1" dirty="0">
                <a:solidFill>
                  <a:srgbClr val="00B050"/>
                </a:solidFill>
              </a:rPr>
              <a:t> </a:t>
            </a:r>
            <a:r>
              <a:rPr lang="it-IT" sz="1600" b="1" dirty="0" err="1">
                <a:solidFill>
                  <a:srgbClr val="00B050"/>
                </a:solidFill>
              </a:rPr>
              <a:t>at</a:t>
            </a:r>
            <a:r>
              <a:rPr lang="it-IT" sz="1600" b="1" dirty="0">
                <a:solidFill>
                  <a:srgbClr val="00B050"/>
                </a:solidFill>
              </a:rPr>
              <a:t> 3.5 T</a:t>
            </a:r>
          </a:p>
          <a:p>
            <a:r>
              <a:rPr lang="it-IT" sz="1600" b="1" dirty="0">
                <a:solidFill>
                  <a:srgbClr val="00B050"/>
                </a:solidFill>
              </a:rPr>
              <a:t>Curvature </a:t>
            </a:r>
            <a:r>
              <a:rPr lang="it-IT" sz="1600" b="1" dirty="0" err="1">
                <a:solidFill>
                  <a:srgbClr val="00B050"/>
                </a:solidFill>
              </a:rPr>
              <a:t>radius</a:t>
            </a:r>
            <a:r>
              <a:rPr lang="it-IT" sz="1600" b="1" dirty="0">
                <a:solidFill>
                  <a:srgbClr val="00B050"/>
                </a:solidFill>
              </a:rPr>
              <a:t> of </a:t>
            </a:r>
            <a:r>
              <a:rPr lang="it-IT" sz="1600" b="1" dirty="0" err="1">
                <a:solidFill>
                  <a:srgbClr val="00B050"/>
                </a:solidFill>
              </a:rPr>
              <a:t>about</a:t>
            </a:r>
            <a:r>
              <a:rPr lang="it-IT" sz="1600" b="1" dirty="0">
                <a:solidFill>
                  <a:srgbClr val="00B050"/>
                </a:solidFill>
              </a:rPr>
              <a:t> 2 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A0E268-2A2E-499D-8F91-B3B775D2533A}"/>
              </a:ext>
            </a:extLst>
          </p:cNvPr>
          <p:cNvSpPr txBox="1"/>
          <p:nvPr/>
        </p:nvSpPr>
        <p:spPr>
          <a:xfrm>
            <a:off x="5104231" y="2049790"/>
            <a:ext cx="2397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Resistive </a:t>
            </a:r>
            <a:r>
              <a:rPr lang="it-IT" sz="1600" b="1" dirty="0" err="1">
                <a:solidFill>
                  <a:srgbClr val="FF0000"/>
                </a:solidFill>
              </a:rPr>
              <a:t>dipoles</a:t>
            </a:r>
            <a:r>
              <a:rPr lang="it-IT" sz="1600" b="1" dirty="0">
                <a:solidFill>
                  <a:srgbClr val="FF0000"/>
                </a:solidFill>
              </a:rPr>
              <a:t>  1.5 T</a:t>
            </a:r>
          </a:p>
          <a:p>
            <a:r>
              <a:rPr lang="it-IT" sz="1600" b="1" dirty="0">
                <a:solidFill>
                  <a:srgbClr val="FF0000"/>
                </a:solidFill>
              </a:rPr>
              <a:t>Curvature </a:t>
            </a:r>
            <a:r>
              <a:rPr lang="it-IT" sz="1600" b="1" dirty="0" err="1">
                <a:solidFill>
                  <a:srgbClr val="FF0000"/>
                </a:solidFill>
              </a:rPr>
              <a:t>radius</a:t>
            </a:r>
            <a:r>
              <a:rPr lang="it-IT" sz="1600" b="1" dirty="0">
                <a:solidFill>
                  <a:srgbClr val="FF0000"/>
                </a:solidFill>
              </a:rPr>
              <a:t> of </a:t>
            </a:r>
            <a:r>
              <a:rPr lang="it-IT" sz="1600" b="1" dirty="0" err="1">
                <a:solidFill>
                  <a:srgbClr val="FF0000"/>
                </a:solidFill>
              </a:rPr>
              <a:t>about</a:t>
            </a:r>
            <a:r>
              <a:rPr lang="it-IT" sz="1600" b="1" dirty="0">
                <a:solidFill>
                  <a:srgbClr val="FF0000"/>
                </a:solidFill>
              </a:rPr>
              <a:t> 4.5 m 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130B68A2-6CD8-4DD2-A12C-5541845ABB86}"/>
              </a:ext>
            </a:extLst>
          </p:cNvPr>
          <p:cNvSpPr/>
          <p:nvPr/>
        </p:nvSpPr>
        <p:spPr>
          <a:xfrm>
            <a:off x="7476761" y="4914890"/>
            <a:ext cx="369617" cy="23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F1920ECD-F273-42AD-82D4-3FBA40A7410E}"/>
              </a:ext>
            </a:extLst>
          </p:cNvPr>
          <p:cNvSpPr/>
          <p:nvPr/>
        </p:nvSpPr>
        <p:spPr>
          <a:xfrm>
            <a:off x="7501297" y="2429147"/>
            <a:ext cx="369617" cy="23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7DAB87-1C12-D209-896F-F45815801ADB}"/>
              </a:ext>
            </a:extLst>
          </p:cNvPr>
          <p:cNvSpPr txBox="1"/>
          <p:nvPr/>
        </p:nvSpPr>
        <p:spPr>
          <a:xfrm>
            <a:off x="5213621" y="5818176"/>
            <a:ext cx="281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E. Benedetto (SEEIST)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A4EA08-96D4-82DB-64FD-1E2953789E18}"/>
              </a:ext>
            </a:extLst>
          </p:cNvPr>
          <p:cNvSpPr txBox="1"/>
          <p:nvPr/>
        </p:nvSpPr>
        <p:spPr>
          <a:xfrm>
            <a:off x="8618170" y="643911"/>
            <a:ext cx="1059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SEEIST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576EE2-856B-B58A-ECB1-A891993B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EAA6572-CE41-FFED-5CBA-4D6FBF9EF35F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401756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6B5853E3-8DB2-4821-A819-84BC9C69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0" y="1178693"/>
            <a:ext cx="10515600" cy="459637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Ion Therapy Rotating Gantries in the world</a:t>
            </a:r>
            <a:endParaRPr lang="it-IT" dirty="0"/>
          </a:p>
        </p:txBody>
      </p:sp>
      <p:pic>
        <p:nvPicPr>
          <p:cNvPr id="5" name="Picture 2" descr="Recent progress and future plans of heavy-ion cancer radiotherapy with HIMAC  - ScienceDirect">
            <a:extLst>
              <a:ext uri="{FF2B5EF4-FFF2-40B4-BE49-F238E27FC236}">
                <a16:creationId xmlns:a16="http://schemas.microsoft.com/office/drawing/2014/main" id="{76C9138C-6D21-4870-9E83-DABCA730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91" y="3334885"/>
            <a:ext cx="4150908" cy="275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7CE09A9-AC4B-493F-A954-1015F131E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885" y="2415211"/>
            <a:ext cx="2624742" cy="39371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CD4915-6BA3-4C2F-9219-953453AF971C}"/>
              </a:ext>
            </a:extLst>
          </p:cNvPr>
          <p:cNvSpPr txBox="1"/>
          <p:nvPr/>
        </p:nvSpPr>
        <p:spPr>
          <a:xfrm>
            <a:off x="217267" y="1630581"/>
            <a:ext cx="434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HIT - Heidelberg  Ion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Therapy Center 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(first in EU) – </a:t>
            </a:r>
            <a:r>
              <a:rPr 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conducting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(B&lt;2 T)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2AFCF6-B037-46EE-B92E-4E060390DCC1}"/>
              </a:ext>
            </a:extLst>
          </p:cNvPr>
          <p:cNvSpPr txBox="1"/>
          <p:nvPr/>
        </p:nvSpPr>
        <p:spPr>
          <a:xfrm>
            <a:off x="4559242" y="1676948"/>
            <a:ext cx="6280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Japan -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HIMAC (Heavy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Accelerator in Chiba): </a:t>
            </a:r>
            <a:b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SC </a:t>
            </a:r>
            <a:r>
              <a:rPr lang="fr-CH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 2018 </a:t>
            </a:r>
            <a:r>
              <a:rPr lang="fr-CH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 &lt; 3 T);</a:t>
            </a:r>
          </a:p>
          <a:p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Yamagata </a:t>
            </a:r>
            <a:r>
              <a:rPr lang="fr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Gantry in operation 2023 (</a:t>
            </a:r>
            <a:r>
              <a:rPr 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Bmax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3.5 T).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4E0A213-BB4F-4624-8DD7-BEDAC10BD250}"/>
              </a:ext>
            </a:extLst>
          </p:cNvPr>
          <p:cNvSpPr txBox="1"/>
          <p:nvPr/>
        </p:nvSpPr>
        <p:spPr>
          <a:xfrm>
            <a:off x="4539817" y="2799209"/>
            <a:ext cx="268855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Cryocooled</a:t>
            </a:r>
            <a:r>
              <a:rPr lang="fr-CH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dry SC magnet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BFAF0D08-74F0-40BE-930C-480907C67129}"/>
              </a:ext>
            </a:extLst>
          </p:cNvPr>
          <p:cNvSpPr/>
          <p:nvPr/>
        </p:nvSpPr>
        <p:spPr>
          <a:xfrm>
            <a:off x="217267" y="3405848"/>
            <a:ext cx="2068733" cy="10355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1600" b="1" dirty="0"/>
              <a:t>25 m long</a:t>
            </a:r>
          </a:p>
          <a:p>
            <a:pPr algn="ctr"/>
            <a:r>
              <a:rPr lang="fr-CH" sz="1600" b="1" dirty="0"/>
              <a:t>13 m </a:t>
            </a:r>
            <a:r>
              <a:rPr lang="fr-CH" sz="1600" b="1" dirty="0" err="1"/>
              <a:t>diameter</a:t>
            </a:r>
            <a:endParaRPr lang="fr-CH" sz="1600" b="1" dirty="0"/>
          </a:p>
          <a:p>
            <a:pPr algn="ctr"/>
            <a:r>
              <a:rPr lang="fr-CH" sz="1600" b="1" dirty="0"/>
              <a:t>600 tons rotation</a:t>
            </a:r>
          </a:p>
          <a:p>
            <a:pPr algn="ctr"/>
            <a:r>
              <a:rPr lang="fr-CH" sz="1600" b="1" dirty="0"/>
              <a:t>670 tons total</a:t>
            </a:r>
            <a:endParaRPr lang="en-US" sz="1600" b="1" dirty="0"/>
          </a:p>
        </p:txBody>
      </p: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D40DF4CA-E77D-49C8-B483-91BC81D151A1}"/>
              </a:ext>
            </a:extLst>
          </p:cNvPr>
          <p:cNvCxnSpPr>
            <a:cxnSpLocks/>
          </p:cNvCxnSpPr>
          <p:nvPr/>
        </p:nvCxnSpPr>
        <p:spPr>
          <a:xfrm flipV="1">
            <a:off x="5151747" y="4774061"/>
            <a:ext cx="3270225" cy="83432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1">
            <a:extLst>
              <a:ext uri="{FF2B5EF4-FFF2-40B4-BE49-F238E27FC236}">
                <a16:creationId xmlns:a16="http://schemas.microsoft.com/office/drawing/2014/main" id="{EABCDDB8-8ADF-4DAC-BC94-485B7A04EB70}"/>
              </a:ext>
            </a:extLst>
          </p:cNvPr>
          <p:cNvSpPr txBox="1"/>
          <p:nvPr/>
        </p:nvSpPr>
        <p:spPr>
          <a:xfrm>
            <a:off x="6617373" y="4441372"/>
            <a:ext cx="1153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b="1" dirty="0">
                <a:solidFill>
                  <a:schemeClr val="bg1"/>
                </a:solidFill>
              </a:rPr>
              <a:t>13 m </a:t>
            </a:r>
          </a:p>
          <a:p>
            <a:r>
              <a:rPr lang="fr-CH" sz="2000" b="1" dirty="0">
                <a:solidFill>
                  <a:schemeClr val="bg1"/>
                </a:solidFill>
              </a:rPr>
              <a:t>300 tons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5835CC25-98F9-4C31-AD48-721A9426F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11" y="1222812"/>
            <a:ext cx="1097947" cy="6247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902B62-01B0-48D2-8F08-F8E57306E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623" y="4575156"/>
            <a:ext cx="2808446" cy="21888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184E22-654F-4DDE-892D-D2CF2CA7F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976" y="2231347"/>
            <a:ext cx="3204717" cy="229960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1E46AF4-0B30-4BDC-BDEF-03FBF4353D09}"/>
              </a:ext>
            </a:extLst>
          </p:cNvPr>
          <p:cNvSpPr txBox="1"/>
          <p:nvPr/>
        </p:nvSpPr>
        <p:spPr>
          <a:xfrm>
            <a:off x="7317032" y="3011815"/>
            <a:ext cx="136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HIMAC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8E6F8FE-F0C6-4AF5-9533-0C22AD7DFDC2}"/>
              </a:ext>
            </a:extLst>
          </p:cNvPr>
          <p:cNvSpPr txBox="1"/>
          <p:nvPr/>
        </p:nvSpPr>
        <p:spPr>
          <a:xfrm>
            <a:off x="9890760" y="1855801"/>
            <a:ext cx="136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Yamagata</a:t>
            </a:r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250E6E27-C0E6-8E22-B222-62E863E6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471C8-6EB6-6DEC-AA8D-786FD269A3C6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350987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AC84E278-3B56-4110-A792-77B82490D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11" y="1222812"/>
            <a:ext cx="1097947" cy="62471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4A0B385-022B-4D02-A839-E8DB115B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864" y="4117620"/>
            <a:ext cx="3490550" cy="2041777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6B5853E3-8DB2-4821-A819-84BC9C69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85" y="1280142"/>
            <a:ext cx="9511158" cy="5249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Superconducting magnets for Ion Therapy Gantries and Accelerators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DEB1A2-512A-45A8-B298-8C4A502633C9}"/>
              </a:ext>
            </a:extLst>
          </p:cNvPr>
          <p:cNvSpPr txBox="1"/>
          <p:nvPr/>
        </p:nvSpPr>
        <p:spPr>
          <a:xfrm>
            <a:off x="340878" y="1926448"/>
            <a:ext cx="5495168" cy="268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it-IT" b="1" dirty="0" err="1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</a:t>
            </a:r>
            <a:r>
              <a:rPr lang="it-IT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advantages</a:t>
            </a:r>
            <a:r>
              <a:rPr lang="it-IT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Reduction of weight (300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50 ÷100 </a:t>
            </a:r>
            <a:r>
              <a:rPr lang="it-IT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tons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Reduce the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= 3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4 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Footprint and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cost reduction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cost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25% of facility cost;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Total cost of facility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200-250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Meuro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Meuro</a:t>
            </a:r>
            <a:r>
              <a: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for the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Compact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less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civil</a:t>
            </a: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construction.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Reduce Power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(SC vs NC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52B37BA-AF35-4DCC-BB84-20FACA6B2C54}"/>
              </a:ext>
            </a:extLst>
          </p:cNvPr>
          <p:cNvSpPr/>
          <p:nvPr/>
        </p:nvSpPr>
        <p:spPr>
          <a:xfrm>
            <a:off x="340878" y="4828510"/>
            <a:ext cx="3664017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it-IT" b="1" dirty="0" err="1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</a:t>
            </a:r>
            <a:r>
              <a:rPr lang="it-IT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disadvantage</a:t>
            </a:r>
            <a:r>
              <a:rPr lang="it-IT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Need of 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  <a:r>
              <a:rPr lang="it-I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(Top &gt; 4.7 K, no </a:t>
            </a:r>
            <a:r>
              <a:rPr lang="it-IT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</a:t>
            </a:r>
            <a:r>
              <a:rPr lang="it-I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helium</a:t>
            </a:r>
            <a:r>
              <a:rPr lang="it-I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pic>
        <p:nvPicPr>
          <p:cNvPr id="13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C2E5B740-21B1-4B8E-969B-8F968A495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697" y="1201025"/>
            <a:ext cx="2658977" cy="229819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CCD2CE7-735E-4617-B649-D0EAE5F1E0EE}"/>
              </a:ext>
            </a:extLst>
          </p:cNvPr>
          <p:cNvSpPr txBox="1"/>
          <p:nvPr/>
        </p:nvSpPr>
        <p:spPr>
          <a:xfrm>
            <a:off x="6234115" y="2034596"/>
            <a:ext cx="2466969" cy="1569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</a:t>
            </a:r>
          </a:p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= 4 T</a:t>
            </a:r>
          </a:p>
          <a:p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=45°</a:t>
            </a:r>
          </a:p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= 4.7 K</a:t>
            </a:r>
          </a:p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dB/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=0.4 T/s</a:t>
            </a:r>
          </a:p>
          <a:p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Radius = 1.65 m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720128C-AD9E-4863-8EEF-899C0BD9D923}"/>
              </a:ext>
            </a:extLst>
          </p:cNvPr>
          <p:cNvSpPr txBox="1"/>
          <p:nvPr/>
        </p:nvSpPr>
        <p:spPr>
          <a:xfrm>
            <a:off x="6542190" y="3676272"/>
            <a:ext cx="382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rigidity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Bρ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6.6 Tm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B63105-59DB-4078-8662-FF2553F483E7}"/>
              </a:ext>
            </a:extLst>
          </p:cNvPr>
          <p:cNvSpPr txBox="1"/>
          <p:nvPr/>
        </p:nvSpPr>
        <p:spPr>
          <a:xfrm>
            <a:off x="10891713" y="1222812"/>
            <a:ext cx="102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SIGRUM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13DAC8-D2B3-4E55-8210-A44EB67A0121}"/>
              </a:ext>
            </a:extLst>
          </p:cNvPr>
          <p:cNvSpPr txBox="1"/>
          <p:nvPr/>
        </p:nvSpPr>
        <p:spPr>
          <a:xfrm>
            <a:off x="4783465" y="6014178"/>
            <a:ext cx="679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Courtesy</a:t>
            </a:r>
            <a:r>
              <a:rPr lang="it-IT" b="1" dirty="0"/>
              <a:t> of E. </a:t>
            </a:r>
            <a:r>
              <a:rPr lang="it-IT" b="1" dirty="0" err="1"/>
              <a:t>Felcini</a:t>
            </a:r>
            <a:r>
              <a:rPr lang="it-IT" b="1" dirty="0"/>
              <a:t>, M. </a:t>
            </a:r>
            <a:r>
              <a:rPr lang="it-IT" b="1" dirty="0" err="1"/>
              <a:t>Pullia</a:t>
            </a:r>
            <a:r>
              <a:rPr lang="it-IT" b="1" dirty="0"/>
              <a:t> (CNAO) and L. Piacentini (CERN - Riga)</a:t>
            </a:r>
          </a:p>
        </p:txBody>
      </p:sp>
      <p:pic>
        <p:nvPicPr>
          <p:cNvPr id="24" name="Google Shape;280;p20">
            <a:extLst>
              <a:ext uri="{FF2B5EF4-FFF2-40B4-BE49-F238E27FC236}">
                <a16:creationId xmlns:a16="http://schemas.microsoft.com/office/drawing/2014/main" id="{248F37E1-352A-4306-925F-66A0365998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3765" y="4018088"/>
            <a:ext cx="2728007" cy="196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1B2518F-CC7D-49AC-8A58-F3B6E81B52C7}"/>
              </a:ext>
            </a:extLst>
          </p:cNvPr>
          <p:cNvSpPr txBox="1"/>
          <p:nvPr/>
        </p:nvSpPr>
        <p:spPr>
          <a:xfrm>
            <a:off x="8186689" y="4030374"/>
            <a:ext cx="163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HITRIplus WP7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5A93AB-DC0E-B62E-F5E3-7343BF1C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E98AEC3-8985-03C4-DDD9-74603DBAA9D1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175839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C640473-2AA6-4247-B259-757D541C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27" y="1127188"/>
            <a:ext cx="10515600" cy="54453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I.FAST WP8 – Innovative superconducting magnets</a:t>
            </a:r>
            <a:endParaRPr lang="it-IT" sz="3600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8628AC8C-0B49-4245-AFA9-6C84AB62D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46" y="1211968"/>
            <a:ext cx="1097947" cy="62471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EE4B170D-3C74-4A94-BD03-97D66B9C415C}"/>
              </a:ext>
            </a:extLst>
          </p:cNvPr>
          <p:cNvGrpSpPr>
            <a:grpSpLocks noChangeAspect="1"/>
          </p:cNvGrpSpPr>
          <p:nvPr/>
        </p:nvGrpSpPr>
        <p:grpSpPr>
          <a:xfrm>
            <a:off x="8612969" y="2009097"/>
            <a:ext cx="3387081" cy="2351592"/>
            <a:chOff x="1184464" y="406288"/>
            <a:chExt cx="7433709" cy="5161096"/>
          </a:xfrm>
        </p:grpSpPr>
        <p:pic>
          <p:nvPicPr>
            <p:cNvPr id="12" name="Picture 14" descr="Logo&#10;&#10;Description automatically generated">
              <a:extLst>
                <a:ext uri="{FF2B5EF4-FFF2-40B4-BE49-F238E27FC236}">
                  <a16:creationId xmlns:a16="http://schemas.microsoft.com/office/drawing/2014/main" id="{98DE8EDB-A288-4A99-A711-3E3CC30E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229" y="3840566"/>
              <a:ext cx="2273094" cy="717819"/>
            </a:xfrm>
            <a:prstGeom prst="rect">
              <a:avLst/>
            </a:prstGeom>
          </p:spPr>
        </p:pic>
        <p:pic>
          <p:nvPicPr>
            <p:cNvPr id="13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5FE1772C-F428-40ED-8D7F-12ABCC9CC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863" y="3840566"/>
              <a:ext cx="1943801" cy="1726818"/>
            </a:xfrm>
            <a:prstGeom prst="rect">
              <a:avLst/>
            </a:prstGeom>
          </p:spPr>
        </p:pic>
        <p:pic>
          <p:nvPicPr>
            <p:cNvPr id="14" name="Picture 5" descr="Logo&#10;&#10;Description automatically generated">
              <a:extLst>
                <a:ext uri="{FF2B5EF4-FFF2-40B4-BE49-F238E27FC236}">
                  <a16:creationId xmlns:a16="http://schemas.microsoft.com/office/drawing/2014/main" id="{58969E09-DC96-441C-9DF4-9A0BEE5B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63" y="971339"/>
              <a:ext cx="1581254" cy="1290203"/>
            </a:xfrm>
            <a:prstGeom prst="rect">
              <a:avLst/>
            </a:prstGeom>
          </p:spPr>
        </p:pic>
        <p:pic>
          <p:nvPicPr>
            <p:cNvPr id="15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60A4CE5-0670-44E1-BBB4-6D206D4D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725" y="2485302"/>
              <a:ext cx="1972312" cy="1314875"/>
            </a:xfrm>
            <a:prstGeom prst="rect">
              <a:avLst/>
            </a:prstGeom>
          </p:spPr>
        </p:pic>
        <p:pic>
          <p:nvPicPr>
            <p:cNvPr id="16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797729D-8D95-4454-9CB4-BF3748C57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911" y="968314"/>
              <a:ext cx="1273507" cy="1273507"/>
            </a:xfrm>
            <a:prstGeom prst="rect">
              <a:avLst/>
            </a:prstGeom>
          </p:spPr>
        </p:pic>
        <p:pic>
          <p:nvPicPr>
            <p:cNvPr id="17" name="Picture 8" descr="Timeline&#10;&#10;Description automatically generated">
              <a:extLst>
                <a:ext uri="{FF2B5EF4-FFF2-40B4-BE49-F238E27FC236}">
                  <a16:creationId xmlns:a16="http://schemas.microsoft.com/office/drawing/2014/main" id="{D5B83440-3DC5-4B01-A18B-77F4C117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418" y="926625"/>
              <a:ext cx="2143125" cy="1257300"/>
            </a:xfrm>
            <a:prstGeom prst="rect">
              <a:avLst/>
            </a:prstGeom>
          </p:spPr>
        </p:pic>
        <p:pic>
          <p:nvPicPr>
            <p:cNvPr id="18" name="Graphic 9">
              <a:extLst>
                <a:ext uri="{FF2B5EF4-FFF2-40B4-BE49-F238E27FC236}">
                  <a16:creationId xmlns:a16="http://schemas.microsoft.com/office/drawing/2014/main" id="{E30874D9-2C89-41A5-8BE2-F13DDCB8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35277" y="2502719"/>
              <a:ext cx="2621179" cy="936136"/>
            </a:xfrm>
            <a:prstGeom prst="rect">
              <a:avLst/>
            </a:prstGeom>
          </p:spPr>
        </p:pic>
        <p:pic>
          <p:nvPicPr>
            <p:cNvPr id="19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51664B-3FAE-466F-8534-A40A2E2D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508" y="2020463"/>
              <a:ext cx="1378533" cy="1314874"/>
            </a:xfrm>
            <a:prstGeom prst="rect">
              <a:avLst/>
            </a:prstGeom>
          </p:spPr>
        </p:pic>
        <p:pic>
          <p:nvPicPr>
            <p:cNvPr id="20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EA20DCC-0290-4715-BA3D-B88A13900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37" y="813548"/>
              <a:ext cx="2142236" cy="1205008"/>
            </a:xfrm>
            <a:prstGeom prst="rect">
              <a:avLst/>
            </a:prstGeom>
          </p:spPr>
        </p:pic>
        <p:sp>
          <p:nvSpPr>
            <p:cNvPr id="21" name="Rectangle: Rounded Corners 17">
              <a:extLst>
                <a:ext uri="{FF2B5EF4-FFF2-40B4-BE49-F238E27FC236}">
                  <a16:creationId xmlns:a16="http://schemas.microsoft.com/office/drawing/2014/main" id="{0D32C0D7-163F-4E8D-9F1B-1B564429FEF9}"/>
                </a:ext>
              </a:extLst>
            </p:cNvPr>
            <p:cNvSpPr/>
            <p:nvPr/>
          </p:nvSpPr>
          <p:spPr>
            <a:xfrm>
              <a:off x="1184464" y="406288"/>
              <a:ext cx="7330105" cy="5128994"/>
            </a:xfrm>
            <a:prstGeom prst="roundRect">
              <a:avLst/>
            </a:prstGeom>
            <a:solidFill>
              <a:srgbClr val="67C9FA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Graphic 16">
              <a:extLst>
                <a:ext uri="{FF2B5EF4-FFF2-40B4-BE49-F238E27FC236}">
                  <a16:creationId xmlns:a16="http://schemas.microsoft.com/office/drawing/2014/main" id="{068E9A02-2C3E-46BB-BF8B-B08234DA4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12502" y="4772111"/>
              <a:ext cx="3925414" cy="632255"/>
            </a:xfrm>
            <a:prstGeom prst="rect">
              <a:avLst/>
            </a:prstGeom>
          </p:spPr>
        </p:pic>
        <p:pic>
          <p:nvPicPr>
            <p:cNvPr id="23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7EB9384-EAD4-43B5-B176-F3DB471C3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07544" y="3899752"/>
              <a:ext cx="1981779" cy="568110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C442F34-4BAB-4C58-ACF1-83FA5831F013}"/>
              </a:ext>
            </a:extLst>
          </p:cNvPr>
          <p:cNvSpPr txBox="1">
            <a:spLocks/>
          </p:cNvSpPr>
          <p:nvPr/>
        </p:nvSpPr>
        <p:spPr>
          <a:xfrm>
            <a:off x="583003" y="1712098"/>
            <a:ext cx="7630811" cy="2017992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 a permanent </a:t>
            </a:r>
            <a:r>
              <a:rPr kumimoji="0" lang="en-US" sz="1600" b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Strategy Group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open to worldwide partners, to discuss the European strategy </a:t>
            </a:r>
            <a:r>
              <a:rPr kumimoji="0" lang="en-US" sz="1600" b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HTS magnets for accelerators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to improve Industry involvement in this technology;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Exploring </a:t>
            </a:r>
            <a:r>
              <a:rPr kumimoji="0" lang="en-GB" sz="1600" b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Canted Cosine Theta with HTS superconductor (main goal), 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preceded by a </a:t>
            </a:r>
            <a:r>
              <a:rPr kumimoji="0" lang="en-GB" sz="1600" b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combined function CCT based on LTS</a:t>
            </a:r>
            <a:r>
              <a: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involving the industries that want to learn about the CCT magnets;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of the two demonstrators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winding and magnet assembly, magnet test and validation</a:t>
            </a:r>
          </a:p>
        </p:txBody>
      </p:sp>
      <p:pic>
        <p:nvPicPr>
          <p:cNvPr id="26" name="Picture 24">
            <a:extLst>
              <a:ext uri="{FF2B5EF4-FFF2-40B4-BE49-F238E27FC236}">
                <a16:creationId xmlns:a16="http://schemas.microsoft.com/office/drawing/2014/main" id="{601B4BE2-46AF-4E05-AC24-B11B2CA8D6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025" y="3751159"/>
            <a:ext cx="907703" cy="687139"/>
          </a:xfrm>
          <a:prstGeom prst="rect">
            <a:avLst/>
          </a:prstGeom>
        </p:spPr>
      </p:pic>
      <p:pic>
        <p:nvPicPr>
          <p:cNvPr id="27" name="Content Placeholder 29">
            <a:extLst>
              <a:ext uri="{FF2B5EF4-FFF2-40B4-BE49-F238E27FC236}">
                <a16:creationId xmlns:a16="http://schemas.microsoft.com/office/drawing/2014/main" id="{2E6BB7C7-5846-4B46-8188-F3B9C08B1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525" y="4471550"/>
            <a:ext cx="965759" cy="950132"/>
          </a:xfrm>
          <a:prstGeom prst="rect">
            <a:avLst/>
          </a:prstGeom>
        </p:spPr>
      </p:pic>
      <p:pic>
        <p:nvPicPr>
          <p:cNvPr id="28" name="Picture 31">
            <a:extLst>
              <a:ext uri="{FF2B5EF4-FFF2-40B4-BE49-F238E27FC236}">
                <a16:creationId xmlns:a16="http://schemas.microsoft.com/office/drawing/2014/main" id="{78C1913B-7D32-4F03-B3BD-B1D9805D4C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528006">
            <a:off x="1735592" y="4045168"/>
            <a:ext cx="2754030" cy="2122753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9683AAC8-03F7-4716-B53D-BDE5057630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72639" y="4266990"/>
            <a:ext cx="1041109" cy="543551"/>
          </a:xfrm>
          <a:prstGeom prst="rect">
            <a:avLst/>
          </a:prstGeom>
        </p:spPr>
      </p:pic>
      <p:sp>
        <p:nvSpPr>
          <p:cNvPr id="30" name="TextBox 34">
            <a:extLst>
              <a:ext uri="{FF2B5EF4-FFF2-40B4-BE49-F238E27FC236}">
                <a16:creationId xmlns:a16="http://schemas.microsoft.com/office/drawing/2014/main" id="{BFAE27E1-FAEF-4B7A-9F24-CA032B7572A3}"/>
              </a:ext>
            </a:extLst>
          </p:cNvPr>
          <p:cNvSpPr txBox="1"/>
          <p:nvPr/>
        </p:nvSpPr>
        <p:spPr>
          <a:xfrm>
            <a:off x="3189990" y="4375561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D54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Advanced </a:t>
            </a:r>
            <a:r>
              <a:rPr lang="fr-CH" sz="1000" dirty="0" err="1">
                <a:solidFill>
                  <a:srgbClr val="D54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Conductor</a:t>
            </a:r>
            <a:r>
              <a:rPr lang="fr-CH" sz="1000" dirty="0">
                <a:solidFill>
                  <a:srgbClr val="D54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fr-CH" sz="1000" dirty="0">
                <a:solidFill>
                  <a:srgbClr val="D54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CH" sz="1000" dirty="0">
                <a:solidFill>
                  <a:srgbClr val="D546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</a:t>
            </a:r>
            <a:endParaRPr lang="en-US" sz="1000" dirty="0">
              <a:solidFill>
                <a:srgbClr val="D546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BDF802AD-A587-46BD-83C7-8EB4F0FB6DE7}"/>
              </a:ext>
            </a:extLst>
          </p:cNvPr>
          <p:cNvSpPr txBox="1"/>
          <p:nvPr/>
        </p:nvSpPr>
        <p:spPr>
          <a:xfrm>
            <a:off x="680027" y="6157772"/>
            <a:ext cx="31577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600" b="1" dirty="0" err="1"/>
              <a:t>Courtesy</a:t>
            </a:r>
            <a:r>
              <a:rPr lang="fr-CH" sz="1600" b="1" dirty="0"/>
              <a:t> of Xiaorong Wang </a:t>
            </a:r>
            <a:endParaRPr lang="en-US" sz="1600" b="1" dirty="0"/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015BF3BA-5DBD-4851-A6A8-A848662BC708}"/>
              </a:ext>
            </a:extLst>
          </p:cNvPr>
          <p:cNvSpPr/>
          <p:nvPr/>
        </p:nvSpPr>
        <p:spPr>
          <a:xfrm>
            <a:off x="5346058" y="3769865"/>
            <a:ext cx="2547381" cy="109254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CCT dipole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T target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Ø =80 mm;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 &lt;= 1000 mm</a:t>
            </a:r>
          </a:p>
        </p:txBody>
      </p:sp>
      <p:pic>
        <p:nvPicPr>
          <p:cNvPr id="37" name="Picture 2" descr="REBCO Tape">
            <a:extLst>
              <a:ext uri="{FF2B5EF4-FFF2-40B4-BE49-F238E27FC236}">
                <a16:creationId xmlns:a16="http://schemas.microsoft.com/office/drawing/2014/main" id="{85634BB1-B52D-49EC-BE02-8CC0874AD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65" y="4550827"/>
            <a:ext cx="2318300" cy="17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53CE44A3-9062-4E20-B169-8862DFE73F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25491" y="5058133"/>
            <a:ext cx="2496041" cy="1237092"/>
          </a:xfrm>
          <a:prstGeom prst="rect">
            <a:avLst/>
          </a:prstGeom>
        </p:spPr>
      </p:pic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8ECCACBC-70D2-49D1-BF1B-709B3A679580}"/>
              </a:ext>
            </a:extLst>
          </p:cNvPr>
          <p:cNvSpPr txBox="1">
            <a:spLocks/>
          </p:cNvSpPr>
          <p:nvPr/>
        </p:nvSpPr>
        <p:spPr>
          <a:xfrm>
            <a:off x="1549837" y="3800673"/>
            <a:ext cx="2602484" cy="6576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400" dirty="0"/>
              <a:t>Program </a:t>
            </a:r>
            <a:r>
              <a:rPr lang="fr-CH" sz="1400" dirty="0" err="1"/>
              <a:t>based</a:t>
            </a:r>
            <a:r>
              <a:rPr lang="fr-CH" sz="1400" dirty="0"/>
              <a:t> on CORC and CCT </a:t>
            </a:r>
            <a:r>
              <a:rPr lang="fr-CH" sz="1400" dirty="0" err="1"/>
              <a:t>layout</a:t>
            </a:r>
            <a:r>
              <a:rPr lang="fr-CH" sz="1400" dirty="0"/>
              <a:t>  </a:t>
            </a:r>
            <a:r>
              <a:rPr lang="fr-CH" sz="1400" dirty="0" err="1"/>
              <a:t>led</a:t>
            </a:r>
            <a:r>
              <a:rPr lang="fr-CH" sz="1400" dirty="0"/>
              <a:t> by X. Wang &amp; S. </a:t>
            </a:r>
            <a:r>
              <a:rPr lang="fr-CH" sz="1400" dirty="0" err="1"/>
              <a:t>Prestemon</a:t>
            </a:r>
            <a:endParaRPr lang="fr-CH" sz="1400" dirty="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2CF365D7-8726-4BFD-827C-DB64984C3A5F}"/>
              </a:ext>
            </a:extLst>
          </p:cNvPr>
          <p:cNvSpPr/>
          <p:nvPr/>
        </p:nvSpPr>
        <p:spPr>
          <a:xfrm>
            <a:off x="9633983" y="6063997"/>
            <a:ext cx="1945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sourcesans-regular"/>
              </a:rPr>
              <a:t>12 mm HTS REBCO tape</a:t>
            </a:r>
            <a:endParaRPr lang="it-IT" sz="1400" b="1" dirty="0"/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3D448093-E54A-4235-BD3D-94509BB3870C}"/>
              </a:ext>
            </a:extLst>
          </p:cNvPr>
          <p:cNvGrpSpPr/>
          <p:nvPr/>
        </p:nvGrpSpPr>
        <p:grpSpPr>
          <a:xfrm>
            <a:off x="616723" y="5449454"/>
            <a:ext cx="3792370" cy="707382"/>
            <a:chOff x="1387377" y="3209665"/>
            <a:chExt cx="4558867" cy="1413857"/>
          </a:xfrm>
        </p:grpSpPr>
        <p:pic>
          <p:nvPicPr>
            <p:cNvPr id="47" name="Picture 15">
              <a:extLst>
                <a:ext uri="{FF2B5EF4-FFF2-40B4-BE49-F238E27FC236}">
                  <a16:creationId xmlns:a16="http://schemas.microsoft.com/office/drawing/2014/main" id="{D1049036-5627-47B7-AC19-89574DA36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7377" y="3209665"/>
              <a:ext cx="4558867" cy="1228298"/>
            </a:xfrm>
            <a:prstGeom prst="rect">
              <a:avLst/>
            </a:prstGeom>
          </p:spPr>
        </p:pic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9BDDF50D-BE18-4895-A1FC-1E7C771E8FC3}"/>
                </a:ext>
              </a:extLst>
            </p:cNvPr>
            <p:cNvSpPr txBox="1"/>
            <p:nvPr/>
          </p:nvSpPr>
          <p:spPr>
            <a:xfrm>
              <a:off x="3011887" y="3823815"/>
              <a:ext cx="1709061" cy="79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1F497D"/>
                  </a:solidFill>
                  <a:latin typeface="Franklin Gothic Medium" panose="020B0603020102020204" pitchFamily="34" charset="0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 panose="020B0603020102020204" pitchFamily="34" charset="0"/>
                </a:rPr>
                <a:t>Outer layer</a:t>
              </a:r>
            </a:p>
          </p:txBody>
        </p:sp>
      </p:grp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E3BFFAB6-CEDD-BAF3-807B-C05C0481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F07F257-E2C7-D503-5F5F-FB386632FB19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</p:spTree>
    <p:extLst>
      <p:ext uri="{BB962C8B-B14F-4D97-AF65-F5344CB8AC3E}">
        <p14:creationId xmlns:p14="http://schemas.microsoft.com/office/powerpoint/2010/main" val="41357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98566" y="1156734"/>
            <a:ext cx="10515600" cy="780114"/>
          </a:xfrm>
        </p:spPr>
        <p:txBody>
          <a:bodyPr>
            <a:normAutofit/>
          </a:bodyPr>
          <a:lstStyle/>
          <a:p>
            <a:r>
              <a:rPr lang="en-US" sz="3600" dirty="0"/>
              <a:t>I.FAST - Parameters of magnet demonstrators</a:t>
            </a:r>
            <a:endParaRPr lang="it-IT" sz="3600" dirty="0"/>
          </a:p>
        </p:txBody>
      </p:sp>
      <p:pic>
        <p:nvPicPr>
          <p:cNvPr id="8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1DCBF59-BF60-4302-3A28-E4D7AE1F8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327" y="2066232"/>
            <a:ext cx="2443759" cy="211218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8456FBE-F74B-3BF4-A354-D18A5EA5DF12}"/>
              </a:ext>
            </a:extLst>
          </p:cNvPr>
          <p:cNvSpPr txBox="1"/>
          <p:nvPr/>
        </p:nvSpPr>
        <p:spPr>
          <a:xfrm>
            <a:off x="7233825" y="1737009"/>
            <a:ext cx="34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b="1" dirty="0" err="1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CH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CH" b="1" dirty="0" err="1">
                <a:latin typeface="Calibri" panose="020F0502020204030204" pitchFamily="34" charset="0"/>
                <a:cs typeface="Calibri" panose="020F0502020204030204" pitchFamily="34" charset="0"/>
              </a:rPr>
              <a:t>Rotating</a:t>
            </a:r>
            <a:r>
              <a:rPr lang="it-CH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CH" b="1" dirty="0" err="1"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endParaRPr lang="it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429E9F-EE38-2D7A-4AB1-6DCA17E442A5}"/>
              </a:ext>
            </a:extLst>
          </p:cNvPr>
          <p:cNvSpPr txBox="1"/>
          <p:nvPr/>
        </p:nvSpPr>
        <p:spPr>
          <a:xfrm>
            <a:off x="6936390" y="2154023"/>
            <a:ext cx="2114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Light and compact</a:t>
            </a:r>
          </a:p>
          <a:p>
            <a:r>
              <a:rPr lang="it-IT" b="1" dirty="0">
                <a:solidFill>
                  <a:srgbClr val="00B050"/>
                </a:solidFill>
              </a:rPr>
              <a:t>weight&lt;100 ton</a:t>
            </a:r>
          </a:p>
          <a:p>
            <a:r>
              <a:rPr lang="it-IT" b="1" dirty="0">
                <a:solidFill>
                  <a:srgbClr val="00B050"/>
                </a:solidFill>
              </a:rPr>
              <a:t>Cost reduction</a:t>
            </a:r>
          </a:p>
          <a:p>
            <a:r>
              <a:rPr lang="it-IT" b="1" dirty="0">
                <a:solidFill>
                  <a:srgbClr val="00B050"/>
                </a:solidFill>
              </a:rPr>
              <a:t>Energy saving</a:t>
            </a:r>
          </a:p>
          <a:p>
            <a:r>
              <a:rPr lang="it-IT" b="1" dirty="0" err="1">
                <a:solidFill>
                  <a:srgbClr val="FF0000"/>
                </a:solidFill>
              </a:rPr>
              <a:t>Cryogenic</a:t>
            </a:r>
            <a:r>
              <a:rPr lang="it-IT" b="1" dirty="0">
                <a:solidFill>
                  <a:srgbClr val="FF0000"/>
                </a:solidFill>
              </a:rPr>
              <a:t> system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28882931-2627-4E6D-A4C8-D48172247522}"/>
              </a:ext>
            </a:extLst>
          </p:cNvPr>
          <p:cNvSpPr/>
          <p:nvPr/>
        </p:nvSpPr>
        <p:spPr>
          <a:xfrm>
            <a:off x="8374512" y="3763218"/>
            <a:ext cx="528875" cy="8698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32A901F-4F76-4FDC-AE48-A86A2D5130C5}"/>
              </a:ext>
            </a:extLst>
          </p:cNvPr>
          <p:cNvSpPr/>
          <p:nvPr/>
        </p:nvSpPr>
        <p:spPr>
          <a:xfrm>
            <a:off x="7106765" y="4822792"/>
            <a:ext cx="4536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00000"/>
              </a:lnSpc>
            </a:pPr>
            <a:r>
              <a:rPr lang="en-GB" sz="1600" b="1" dirty="0">
                <a:sym typeface="Wingdings" panose="05000000000000000000" pitchFamily="2" charset="2"/>
              </a:rPr>
              <a:t>Magnet parameters as </a:t>
            </a:r>
            <a:r>
              <a:rPr lang="en-GB" sz="1600" b="1" dirty="0" err="1">
                <a:sym typeface="Wingdings" panose="05000000000000000000" pitchFamily="2" charset="2"/>
              </a:rPr>
              <a:t>HITRIplus</a:t>
            </a:r>
            <a:r>
              <a:rPr lang="en-GB" sz="1600" b="1" dirty="0">
                <a:sym typeface="Wingdings" panose="05000000000000000000" pitchFamily="2" charset="2"/>
              </a:rPr>
              <a:t> and SIG/SIGRUM (now EUROSIG) programs focused on Hadron Therapy magnet</a:t>
            </a:r>
          </a:p>
          <a:p>
            <a:pPr marL="0" lvl="1" algn="just">
              <a:lnSpc>
                <a:spcPct val="100000"/>
              </a:lnSpc>
            </a:pPr>
            <a:r>
              <a:rPr lang="en-GB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Straight geometry   HTS is already difficult enough!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8FB688-39D1-4091-8ECC-DC1F3FAF898C}"/>
              </a:ext>
            </a:extLst>
          </p:cNvPr>
          <p:cNvSpPr txBox="1"/>
          <p:nvPr/>
        </p:nvSpPr>
        <p:spPr>
          <a:xfrm>
            <a:off x="9051327" y="4178412"/>
            <a:ext cx="282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Carbon </a:t>
            </a:r>
            <a:r>
              <a:rPr lang="it-IT" sz="1600" b="1" dirty="0" err="1"/>
              <a:t>Ions</a:t>
            </a:r>
            <a:r>
              <a:rPr lang="it-IT" sz="1600" b="1" dirty="0"/>
              <a:t> </a:t>
            </a:r>
            <a:r>
              <a:rPr lang="it-IT" sz="1600" b="1" dirty="0" err="1"/>
              <a:t>beam</a:t>
            </a:r>
            <a:r>
              <a:rPr lang="it-IT" sz="1600" b="1" dirty="0"/>
              <a:t> </a:t>
            </a:r>
            <a:r>
              <a:rPr lang="it-IT" sz="1600" b="1" dirty="0" err="1"/>
              <a:t>rigidity</a:t>
            </a:r>
            <a:endParaRPr lang="it-IT" sz="1600" b="1" dirty="0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77E2097D-F4B8-4AC9-B21C-10D4CBC90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11" y="1222812"/>
            <a:ext cx="1097947" cy="624710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8C074DEC-374F-4ACA-09CD-53C37F05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993" y="6317315"/>
            <a:ext cx="2743200" cy="365125"/>
          </a:xfrm>
        </p:spPr>
        <p:txBody>
          <a:bodyPr/>
          <a:lstStyle/>
          <a:p>
            <a:pPr algn="r"/>
            <a:fld id="{F7A1A58B-7BA1-7E42-8231-6D1CB1C760B1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847611B-FDCE-4C6B-D512-BF2AE7334DD6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3CE542BE-40A4-984A-AE0F-8346C1B64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543844"/>
              </p:ext>
            </p:extLst>
          </p:nvPr>
        </p:nvGraphicFramePr>
        <p:xfrm>
          <a:off x="530511" y="1836757"/>
          <a:ext cx="6282978" cy="4274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5724">
                  <a:extLst>
                    <a:ext uri="{9D8B030D-6E8A-4147-A177-3AD203B41FA5}">
                      <a16:colId xmlns:a16="http://schemas.microsoft.com/office/drawing/2014/main" val="857920390"/>
                    </a:ext>
                  </a:extLst>
                </a:gridCol>
                <a:gridCol w="1118577">
                  <a:extLst>
                    <a:ext uri="{9D8B030D-6E8A-4147-A177-3AD203B41FA5}">
                      <a16:colId xmlns:a16="http://schemas.microsoft.com/office/drawing/2014/main" val="3810367080"/>
                    </a:ext>
                  </a:extLst>
                </a:gridCol>
                <a:gridCol w="1306358">
                  <a:extLst>
                    <a:ext uri="{9D8B030D-6E8A-4147-A177-3AD203B41FA5}">
                      <a16:colId xmlns:a16="http://schemas.microsoft.com/office/drawing/2014/main" val="662830698"/>
                    </a:ext>
                  </a:extLst>
                </a:gridCol>
                <a:gridCol w="612319">
                  <a:extLst>
                    <a:ext uri="{9D8B030D-6E8A-4147-A177-3AD203B41FA5}">
                      <a16:colId xmlns:a16="http://schemas.microsoft.com/office/drawing/2014/main" val="3608450117"/>
                    </a:ext>
                  </a:extLst>
                </a:gridCol>
              </a:tblGrid>
              <a:tr h="352418">
                <a:tc>
                  <a:txBody>
                    <a:bodyPr/>
                    <a:lstStyle/>
                    <a:p>
                      <a:r>
                        <a:rPr lang="it-IT" b="1" dirty="0" err="1"/>
                        <a:t>Parameters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b="1" dirty="0" err="1"/>
                        <a:t>Values</a:t>
                      </a:r>
                      <a:endParaRPr lang="it-IT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Unit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625778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r>
                        <a:rPr lang="it-IT" dirty="0" err="1"/>
                        <a:t>Magnet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type</a:t>
                      </a:r>
                      <a:endParaRPr lang="it-IT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CCTs</a:t>
                      </a:r>
                      <a:endParaRPr lang="it-IT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07158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LTS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HTS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11711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b="1" dirty="0" err="1"/>
                        <a:t>Geometry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Straight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47227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b="1" dirty="0"/>
                        <a:t>Central </a:t>
                      </a:r>
                      <a:r>
                        <a:rPr lang="it-IT" b="1" dirty="0" err="1"/>
                        <a:t>magnetic</a:t>
                      </a:r>
                      <a:r>
                        <a:rPr lang="it-IT" b="1" dirty="0"/>
                        <a:t> field B</a:t>
                      </a:r>
                      <a:r>
                        <a:rPr lang="it-IT" b="1" baseline="-25000" dirty="0"/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15204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dirty="0" err="1"/>
                        <a:t>Magnetic</a:t>
                      </a:r>
                      <a:r>
                        <a:rPr lang="it-IT" dirty="0"/>
                        <a:t> and </a:t>
                      </a:r>
                      <a:r>
                        <a:rPr lang="it-IT" dirty="0" err="1"/>
                        <a:t>physical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length</a:t>
                      </a:r>
                      <a:endParaRPr lang="it-IT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0.8, 1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018209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b="1" dirty="0"/>
                        <a:t>Bore</a:t>
                      </a:r>
                      <a:r>
                        <a:rPr lang="it-IT" b="1" baseline="0" dirty="0"/>
                        <a:t> </a:t>
                      </a:r>
                      <a:r>
                        <a:rPr lang="it-IT" b="1" baseline="0" dirty="0" err="1"/>
                        <a:t>diameter</a:t>
                      </a:r>
                      <a:r>
                        <a:rPr lang="it-IT" b="1" baseline="0" dirty="0"/>
                        <a:t> 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80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748502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b="1" dirty="0"/>
                        <a:t>dB/</a:t>
                      </a:r>
                      <a:r>
                        <a:rPr lang="it-IT" b="1" dirty="0" err="1"/>
                        <a:t>dt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0.4</a:t>
                      </a:r>
                      <a:r>
                        <a:rPr lang="it-IT" b="1" baseline="0" dirty="0"/>
                        <a:t> 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T/s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67370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b="1" dirty="0" err="1"/>
                        <a:t>Operation</a:t>
                      </a:r>
                      <a:r>
                        <a:rPr lang="it-IT" b="1" dirty="0"/>
                        <a:t> temperature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4.7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10 – 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657967"/>
                  </a:ext>
                </a:extLst>
              </a:tr>
              <a:tr h="616731">
                <a:tc>
                  <a:txBody>
                    <a:bodyPr/>
                    <a:lstStyle/>
                    <a:p>
                      <a:r>
                        <a:rPr lang="it-IT" dirty="0" err="1"/>
                        <a:t>Loadline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margin</a:t>
                      </a:r>
                      <a:r>
                        <a:rPr lang="it-IT" dirty="0"/>
                        <a:t> (@4.7 K) </a:t>
                      </a:r>
                      <a:r>
                        <a:rPr lang="it-IT" dirty="0" err="1"/>
                        <a:t>static</a:t>
                      </a:r>
                      <a:endParaRPr lang="it-IT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892504"/>
                  </a:ext>
                </a:extLst>
              </a:tr>
              <a:tr h="352418">
                <a:tc>
                  <a:txBody>
                    <a:bodyPr/>
                    <a:lstStyle/>
                    <a:p>
                      <a:r>
                        <a:rPr lang="it-IT" b="1" dirty="0" err="1"/>
                        <a:t>Superconductor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NbTi</a:t>
                      </a:r>
                      <a:endParaRPr lang="it-IT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err="1"/>
                        <a:t>RebCo</a:t>
                      </a:r>
                      <a:r>
                        <a:rPr lang="it-IT" b="1" dirty="0"/>
                        <a:t> tape</a:t>
                      </a:r>
                      <a:endParaRPr lang="it-IT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140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1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F991C-3EBE-4D66-BDF8-8AC9E65B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22" y="1206070"/>
            <a:ext cx="10515600" cy="42611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B27F47"/>
                </a:solidFill>
              </a:rPr>
              <a:t>I.FAST WP8 – CCT </a:t>
            </a:r>
            <a:r>
              <a:rPr lang="it-IT" dirty="0" err="1">
                <a:solidFill>
                  <a:srgbClr val="B27F47"/>
                </a:solidFill>
              </a:rPr>
              <a:t>based</a:t>
            </a:r>
            <a:r>
              <a:rPr lang="it-IT" dirty="0">
                <a:solidFill>
                  <a:srgbClr val="B27F47"/>
                </a:solidFill>
              </a:rPr>
              <a:t> on 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BB69FF-620E-4B95-B911-37EB57FD8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46" y="1656117"/>
            <a:ext cx="7312596" cy="2445265"/>
          </a:xfrm>
        </p:spPr>
        <p:txBody>
          <a:bodyPr>
            <a:normAutofit fontScale="92500" lnSpcReduction="20000"/>
          </a:bodyPr>
          <a:lstStyle/>
          <a:p>
            <a:r>
              <a:rPr lang="it-IT" sz="1600" b="1" dirty="0" err="1"/>
              <a:t>Combined</a:t>
            </a:r>
            <a:r>
              <a:rPr lang="it-IT" sz="1600" b="1" dirty="0"/>
              <a:t> CCT </a:t>
            </a:r>
            <a:r>
              <a:rPr lang="it-IT" sz="1600" b="1" dirty="0" err="1"/>
              <a:t>based</a:t>
            </a:r>
            <a:r>
              <a:rPr lang="it-IT" sz="1600" b="1" dirty="0"/>
              <a:t> on LTS </a:t>
            </a:r>
            <a:r>
              <a:rPr lang="it-IT" sz="1600" dirty="0"/>
              <a:t>(</a:t>
            </a:r>
            <a:r>
              <a:rPr lang="it-IT" sz="1600" dirty="0" err="1"/>
              <a:t>rope</a:t>
            </a:r>
            <a:r>
              <a:rPr lang="it-IT" sz="1600" dirty="0"/>
              <a:t> 6 </a:t>
            </a:r>
            <a:r>
              <a:rPr lang="it-IT" sz="1600" dirty="0" err="1"/>
              <a:t>NbTi</a:t>
            </a:r>
            <a:r>
              <a:rPr lang="it-IT" sz="1600" dirty="0"/>
              <a:t> + 1 </a:t>
            </a:r>
            <a:r>
              <a:rPr lang="it-IT" sz="1600" dirty="0" err="1"/>
              <a:t>copper</a:t>
            </a:r>
            <a:r>
              <a:rPr lang="it-IT" sz="1600" dirty="0"/>
              <a:t> </a:t>
            </a:r>
            <a:r>
              <a:rPr lang="it-IT" sz="1600" dirty="0" err="1"/>
              <a:t>strand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HITRIplus):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4 T dipole + 5 T/m quadrupole (important feature to test it for CCT);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Ramped at 0.2- 0.4 T/s </a:t>
            </a:r>
            <a:r>
              <a:rPr lang="en-US" sz="1600" dirty="0">
                <a:sym typeface="Wingdings" panose="05000000000000000000" pitchFamily="2" charset="2"/>
              </a:rPr>
              <a:t> challenge is the heat extraction generated by superconductor, and former; 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Straight geometry, Top of 4.5 K, nominal current of 1.5 kA;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Demonstrator for testing the combined feature of CCT and thermal study of AC losses;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Former made in Al-Br, wax impregnation;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No iron yoke on the final demonstrator;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Assembly ready for production </a:t>
            </a:r>
            <a:r>
              <a:rPr lang="en-US" sz="1600" dirty="0"/>
              <a:t>(middle of 2024 test).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876C160-E30B-4EDC-8207-58593F192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53" y="2147934"/>
            <a:ext cx="2249406" cy="1478104"/>
          </a:xfrm>
          <a:prstGeom prst="rect">
            <a:avLst/>
          </a:prstGeom>
          <a:noFill/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9F43A8BE-BFC0-43BB-B61C-C7ED59B0118B}"/>
              </a:ext>
            </a:extLst>
          </p:cNvPr>
          <p:cNvGrpSpPr/>
          <p:nvPr/>
        </p:nvGrpSpPr>
        <p:grpSpPr>
          <a:xfrm>
            <a:off x="7662326" y="1122188"/>
            <a:ext cx="2045083" cy="2665659"/>
            <a:chOff x="9536916" y="1112018"/>
            <a:chExt cx="2045083" cy="2665659"/>
          </a:xfrm>
        </p:grpSpPr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6720F637-EE62-4F7B-A7FB-D758EA9D24A1}"/>
                </a:ext>
              </a:extLst>
            </p:cNvPr>
            <p:cNvSpPr/>
            <p:nvPr/>
          </p:nvSpPr>
          <p:spPr>
            <a:xfrm>
              <a:off x="10887622" y="1658991"/>
              <a:ext cx="594612" cy="2118686"/>
            </a:xfrm>
            <a:custGeom>
              <a:avLst/>
              <a:gdLst>
                <a:gd name="connsiteX0" fmla="*/ -63 w 1550685"/>
                <a:gd name="connsiteY0" fmla="*/ -571 h 4652053"/>
                <a:gd name="connsiteX1" fmla="*/ -63 w 1550685"/>
                <a:gd name="connsiteY1" fmla="*/ 403241 h 4652053"/>
                <a:gd name="connsiteX2" fmla="*/ -63 w 1550685"/>
                <a:gd name="connsiteY2" fmla="*/ 408280 h 4652053"/>
                <a:gd name="connsiteX3" fmla="*/ -63 w 1550685"/>
                <a:gd name="connsiteY3" fmla="*/ 4247746 h 4652053"/>
                <a:gd name="connsiteX4" fmla="*/ 403707 w 1550685"/>
                <a:gd name="connsiteY4" fmla="*/ 4651483 h 4652053"/>
                <a:gd name="connsiteX5" fmla="*/ 1146853 w 1550685"/>
                <a:gd name="connsiteY5" fmla="*/ 4651483 h 4652053"/>
                <a:gd name="connsiteX6" fmla="*/ 1550622 w 1550685"/>
                <a:gd name="connsiteY6" fmla="*/ 4247746 h 4652053"/>
                <a:gd name="connsiteX7" fmla="*/ 1550622 w 1550685"/>
                <a:gd name="connsiteY7" fmla="*/ 408280 h 4652053"/>
                <a:gd name="connsiteX8" fmla="*/ 1550622 w 1550685"/>
                <a:gd name="connsiteY8" fmla="*/ 403241 h 4652053"/>
                <a:gd name="connsiteX9" fmla="*/ 1550622 w 1550685"/>
                <a:gd name="connsiteY9" fmla="*/ -571 h 4652053"/>
                <a:gd name="connsiteX10" fmla="*/ 1146853 w 1550685"/>
                <a:gd name="connsiteY10" fmla="*/ -571 h 4652053"/>
                <a:gd name="connsiteX11" fmla="*/ 403707 w 1550685"/>
                <a:gd name="connsiteY11" fmla="*/ -571 h 465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0685" h="4652053">
                  <a:moveTo>
                    <a:pt x="-63" y="-571"/>
                  </a:moveTo>
                  <a:lnTo>
                    <a:pt x="-63" y="403241"/>
                  </a:lnTo>
                  <a:lnTo>
                    <a:pt x="-63" y="408280"/>
                  </a:lnTo>
                  <a:lnTo>
                    <a:pt x="-63" y="4247746"/>
                  </a:lnTo>
                  <a:cubicBezTo>
                    <a:pt x="-63" y="4471390"/>
                    <a:pt x="180018" y="4651483"/>
                    <a:pt x="403707" y="4651483"/>
                  </a:cubicBezTo>
                  <a:lnTo>
                    <a:pt x="1146853" y="4651483"/>
                  </a:lnTo>
                  <a:cubicBezTo>
                    <a:pt x="1370540" y="4651483"/>
                    <a:pt x="1550622" y="4471390"/>
                    <a:pt x="1550622" y="4247746"/>
                  </a:cubicBezTo>
                  <a:lnTo>
                    <a:pt x="1550622" y="408280"/>
                  </a:lnTo>
                  <a:lnTo>
                    <a:pt x="1550622" y="403241"/>
                  </a:lnTo>
                  <a:lnTo>
                    <a:pt x="1550622" y="-571"/>
                  </a:lnTo>
                  <a:lnTo>
                    <a:pt x="1146853" y="-571"/>
                  </a:lnTo>
                  <a:lnTo>
                    <a:pt x="403707" y="-571"/>
                  </a:lnTo>
                  <a:close/>
                </a:path>
              </a:pathLst>
            </a:custGeom>
            <a:solidFill>
              <a:srgbClr val="CCCCCC"/>
            </a:solidFill>
            <a:ln w="32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CH" dirty="0"/>
            </a:p>
          </p:txBody>
        </p:sp>
        <p:grpSp>
          <p:nvGrpSpPr>
            <p:cNvPr id="19" name="Graphic 16">
              <a:extLst>
                <a:ext uri="{FF2B5EF4-FFF2-40B4-BE49-F238E27FC236}">
                  <a16:creationId xmlns:a16="http://schemas.microsoft.com/office/drawing/2014/main" id="{28FA1EE2-9B2A-4199-B347-A4E11E86CFA4}"/>
                </a:ext>
              </a:extLst>
            </p:cNvPr>
            <p:cNvGrpSpPr/>
            <p:nvPr/>
          </p:nvGrpSpPr>
          <p:grpSpPr>
            <a:xfrm>
              <a:off x="10903257" y="3443695"/>
              <a:ext cx="563325" cy="293818"/>
              <a:chOff x="8008985" y="5126890"/>
              <a:chExt cx="1469093" cy="734546"/>
            </a:xfrm>
          </p:grpSpPr>
          <p:grpSp>
            <p:nvGrpSpPr>
              <p:cNvPr id="20" name="Graphic 16">
                <a:extLst>
                  <a:ext uri="{FF2B5EF4-FFF2-40B4-BE49-F238E27FC236}">
                    <a16:creationId xmlns:a16="http://schemas.microsoft.com/office/drawing/2014/main" id="{7F30DC02-D748-46A9-B9C8-06BB9987AD51}"/>
                  </a:ext>
                </a:extLst>
              </p:cNvPr>
              <p:cNvGrpSpPr/>
              <p:nvPr/>
            </p:nvGrpSpPr>
            <p:grpSpPr>
              <a:xfrm>
                <a:off x="8008985" y="5126890"/>
                <a:ext cx="734546" cy="734546"/>
                <a:chOff x="8008985" y="5126890"/>
                <a:chExt cx="734546" cy="734546"/>
              </a:xfrm>
            </p:grpSpPr>
            <p:sp>
              <p:nvSpPr>
                <p:cNvPr id="30" name="Figura a mano libera: forma 29">
                  <a:extLst>
                    <a:ext uri="{FF2B5EF4-FFF2-40B4-BE49-F238E27FC236}">
                      <a16:creationId xmlns:a16="http://schemas.microsoft.com/office/drawing/2014/main" id="{98F9C9AE-1AFE-45BF-A456-50B3AC8C7B30}"/>
                    </a:ext>
                  </a:extLst>
                </p:cNvPr>
                <p:cNvSpPr/>
                <p:nvPr/>
              </p:nvSpPr>
              <p:spPr>
                <a:xfrm>
                  <a:off x="8008985" y="5126890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81 h 734546"/>
                    <a:gd name="connsiteX1" fmla="*/ 367256 w 734546"/>
                    <a:gd name="connsiteY1" fmla="*/ 734456 h 734546"/>
                    <a:gd name="connsiteX2" fmla="*/ -18 w 734546"/>
                    <a:gd name="connsiteY2" fmla="*/ 367181 h 734546"/>
                    <a:gd name="connsiteX3" fmla="*/ 367256 w 734546"/>
                    <a:gd name="connsiteY3" fmla="*/ -94 h 734546"/>
                    <a:gd name="connsiteX4" fmla="*/ 734529 w 734546"/>
                    <a:gd name="connsiteY4" fmla="*/ 367181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81"/>
                      </a:moveTo>
                      <a:cubicBezTo>
                        <a:pt x="734529" y="570022"/>
                        <a:pt x="570095" y="734456"/>
                        <a:pt x="367256" y="734456"/>
                      </a:cubicBezTo>
                      <a:cubicBezTo>
                        <a:pt x="164416" y="734456"/>
                        <a:pt x="-18" y="570022"/>
                        <a:pt x="-18" y="367181"/>
                      </a:cubicBezTo>
                      <a:cubicBezTo>
                        <a:pt x="-18" y="164340"/>
                        <a:pt x="164416" y="-94"/>
                        <a:pt x="367256" y="-94"/>
                      </a:cubicBezTo>
                      <a:cubicBezTo>
                        <a:pt x="570095" y="-94"/>
                        <a:pt x="734529" y="164340"/>
                        <a:pt x="734529" y="367181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1" name="Figura a mano libera: forma 30">
                  <a:extLst>
                    <a:ext uri="{FF2B5EF4-FFF2-40B4-BE49-F238E27FC236}">
                      <a16:creationId xmlns:a16="http://schemas.microsoft.com/office/drawing/2014/main" id="{2D64EC05-C3F9-4F41-BF78-DC08E40976F5}"/>
                    </a:ext>
                  </a:extLst>
                </p:cNvPr>
                <p:cNvSpPr/>
                <p:nvPr/>
              </p:nvSpPr>
              <p:spPr>
                <a:xfrm>
                  <a:off x="8041223" y="5382485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86 h 223356"/>
                    <a:gd name="connsiteX1" fmla="*/ 111659 w 223356"/>
                    <a:gd name="connsiteY1" fmla="*/ 223266 h 223356"/>
                    <a:gd name="connsiteX2" fmla="*/ -20 w 223356"/>
                    <a:gd name="connsiteY2" fmla="*/ 111586 h 223356"/>
                    <a:gd name="connsiteX3" fmla="*/ 111659 w 223356"/>
                    <a:gd name="connsiteY3" fmla="*/ -94 h 223356"/>
                    <a:gd name="connsiteX4" fmla="*/ 223337 w 223356"/>
                    <a:gd name="connsiteY4" fmla="*/ 11158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86"/>
                      </a:moveTo>
                      <a:cubicBezTo>
                        <a:pt x="223337" y="173265"/>
                        <a:pt x="173337" y="223266"/>
                        <a:pt x="111659" y="223266"/>
                      </a:cubicBezTo>
                      <a:cubicBezTo>
                        <a:pt x="49980" y="223266"/>
                        <a:pt x="-20" y="173265"/>
                        <a:pt x="-20" y="111586"/>
                      </a:cubicBezTo>
                      <a:cubicBezTo>
                        <a:pt x="-20" y="49907"/>
                        <a:pt x="49980" y="-94"/>
                        <a:pt x="111659" y="-94"/>
                      </a:cubicBezTo>
                      <a:cubicBezTo>
                        <a:pt x="173337" y="-94"/>
                        <a:pt x="223337" y="49907"/>
                        <a:pt x="223337" y="11158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2" name="Figura a mano libera: forma 31">
                  <a:extLst>
                    <a:ext uri="{FF2B5EF4-FFF2-40B4-BE49-F238E27FC236}">
                      <a16:creationId xmlns:a16="http://schemas.microsoft.com/office/drawing/2014/main" id="{16BC5E3C-1232-4B48-9AA3-560BA4F94834}"/>
                    </a:ext>
                  </a:extLst>
                </p:cNvPr>
                <p:cNvSpPr/>
                <p:nvPr/>
              </p:nvSpPr>
              <p:spPr>
                <a:xfrm>
                  <a:off x="8264580" y="5382485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86 h 223356"/>
                    <a:gd name="connsiteX1" fmla="*/ 111661 w 223356"/>
                    <a:gd name="connsiteY1" fmla="*/ 223266 h 223356"/>
                    <a:gd name="connsiteX2" fmla="*/ -18 w 223356"/>
                    <a:gd name="connsiteY2" fmla="*/ 111586 h 223356"/>
                    <a:gd name="connsiteX3" fmla="*/ 111661 w 223356"/>
                    <a:gd name="connsiteY3" fmla="*/ -94 h 223356"/>
                    <a:gd name="connsiteX4" fmla="*/ 223339 w 223356"/>
                    <a:gd name="connsiteY4" fmla="*/ 11158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86"/>
                      </a:moveTo>
                      <a:cubicBezTo>
                        <a:pt x="223339" y="173265"/>
                        <a:pt x="173339" y="223266"/>
                        <a:pt x="111661" y="223266"/>
                      </a:cubicBezTo>
                      <a:cubicBezTo>
                        <a:pt x="49982" y="223266"/>
                        <a:pt x="-18" y="173265"/>
                        <a:pt x="-18" y="111586"/>
                      </a:cubicBezTo>
                      <a:cubicBezTo>
                        <a:pt x="-18" y="49907"/>
                        <a:pt x="49982" y="-94"/>
                        <a:pt x="111661" y="-94"/>
                      </a:cubicBezTo>
                      <a:cubicBezTo>
                        <a:pt x="173339" y="-94"/>
                        <a:pt x="223339" y="49907"/>
                        <a:pt x="223339" y="111586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3" name="Figura a mano libera: forma 32">
                  <a:extLst>
                    <a:ext uri="{FF2B5EF4-FFF2-40B4-BE49-F238E27FC236}">
                      <a16:creationId xmlns:a16="http://schemas.microsoft.com/office/drawing/2014/main" id="{A7C4649C-FB52-47F2-8A0A-7614C0230C6F}"/>
                    </a:ext>
                  </a:extLst>
                </p:cNvPr>
                <p:cNvSpPr/>
                <p:nvPr/>
              </p:nvSpPr>
              <p:spPr>
                <a:xfrm>
                  <a:off x="8487909" y="5382485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86 h 223356"/>
                    <a:gd name="connsiteX1" fmla="*/ 111663 w 223356"/>
                    <a:gd name="connsiteY1" fmla="*/ 223266 h 223356"/>
                    <a:gd name="connsiteX2" fmla="*/ -15 w 223356"/>
                    <a:gd name="connsiteY2" fmla="*/ 111586 h 223356"/>
                    <a:gd name="connsiteX3" fmla="*/ 111663 w 223356"/>
                    <a:gd name="connsiteY3" fmla="*/ -94 h 223356"/>
                    <a:gd name="connsiteX4" fmla="*/ 223341 w 223356"/>
                    <a:gd name="connsiteY4" fmla="*/ 11158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86"/>
                      </a:moveTo>
                      <a:cubicBezTo>
                        <a:pt x="223341" y="173265"/>
                        <a:pt x="173341" y="223266"/>
                        <a:pt x="111663" y="223266"/>
                      </a:cubicBezTo>
                      <a:cubicBezTo>
                        <a:pt x="49985" y="223266"/>
                        <a:pt x="-15" y="173265"/>
                        <a:pt x="-15" y="111586"/>
                      </a:cubicBezTo>
                      <a:cubicBezTo>
                        <a:pt x="-15" y="49907"/>
                        <a:pt x="49985" y="-94"/>
                        <a:pt x="111663" y="-94"/>
                      </a:cubicBezTo>
                      <a:cubicBezTo>
                        <a:pt x="173341" y="-94"/>
                        <a:pt x="223341" y="49907"/>
                        <a:pt x="223341" y="11158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4" name="Figura a mano libera: forma 33">
                  <a:extLst>
                    <a:ext uri="{FF2B5EF4-FFF2-40B4-BE49-F238E27FC236}">
                      <a16:creationId xmlns:a16="http://schemas.microsoft.com/office/drawing/2014/main" id="{9254D129-DBCA-4A7A-AA3E-129653D33582}"/>
                    </a:ext>
                  </a:extLst>
                </p:cNvPr>
                <p:cNvSpPr/>
                <p:nvPr/>
              </p:nvSpPr>
              <p:spPr>
                <a:xfrm>
                  <a:off x="8153364" y="5191231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83 h 223356"/>
                    <a:gd name="connsiteX1" fmla="*/ 111659 w 223356"/>
                    <a:gd name="connsiteY1" fmla="*/ 223263 h 223356"/>
                    <a:gd name="connsiteX2" fmla="*/ -19 w 223356"/>
                    <a:gd name="connsiteY2" fmla="*/ 111583 h 223356"/>
                    <a:gd name="connsiteX3" fmla="*/ 111659 w 223356"/>
                    <a:gd name="connsiteY3" fmla="*/ -97 h 223356"/>
                    <a:gd name="connsiteX4" fmla="*/ 223338 w 223356"/>
                    <a:gd name="connsiteY4" fmla="*/ 11158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83"/>
                      </a:moveTo>
                      <a:cubicBezTo>
                        <a:pt x="223338" y="173262"/>
                        <a:pt x="173338" y="223263"/>
                        <a:pt x="111659" y="223263"/>
                      </a:cubicBezTo>
                      <a:cubicBezTo>
                        <a:pt x="49981" y="223263"/>
                        <a:pt x="-19" y="173262"/>
                        <a:pt x="-19" y="111583"/>
                      </a:cubicBezTo>
                      <a:cubicBezTo>
                        <a:pt x="-19" y="49904"/>
                        <a:pt x="49981" y="-97"/>
                        <a:pt x="111659" y="-97"/>
                      </a:cubicBezTo>
                      <a:cubicBezTo>
                        <a:pt x="173338" y="-97"/>
                        <a:pt x="223338" y="49904"/>
                        <a:pt x="223338" y="11158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5" name="Figura a mano libera: forma 34">
                  <a:extLst>
                    <a:ext uri="{FF2B5EF4-FFF2-40B4-BE49-F238E27FC236}">
                      <a16:creationId xmlns:a16="http://schemas.microsoft.com/office/drawing/2014/main" id="{5CB99FE3-4426-4FAA-9856-B373D278916B}"/>
                    </a:ext>
                  </a:extLst>
                </p:cNvPr>
                <p:cNvSpPr/>
                <p:nvPr/>
              </p:nvSpPr>
              <p:spPr>
                <a:xfrm>
                  <a:off x="8376720" y="5191231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83 h 223356"/>
                    <a:gd name="connsiteX1" fmla="*/ 111662 w 223356"/>
                    <a:gd name="connsiteY1" fmla="*/ 223263 h 223356"/>
                    <a:gd name="connsiteX2" fmla="*/ -16 w 223356"/>
                    <a:gd name="connsiteY2" fmla="*/ 111583 h 223356"/>
                    <a:gd name="connsiteX3" fmla="*/ 111662 w 223356"/>
                    <a:gd name="connsiteY3" fmla="*/ -97 h 223356"/>
                    <a:gd name="connsiteX4" fmla="*/ 223340 w 223356"/>
                    <a:gd name="connsiteY4" fmla="*/ 11158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83"/>
                      </a:moveTo>
                      <a:cubicBezTo>
                        <a:pt x="223340" y="173262"/>
                        <a:pt x="173340" y="223263"/>
                        <a:pt x="111662" y="223263"/>
                      </a:cubicBezTo>
                      <a:cubicBezTo>
                        <a:pt x="49984" y="223263"/>
                        <a:pt x="-16" y="173262"/>
                        <a:pt x="-16" y="111583"/>
                      </a:cubicBezTo>
                      <a:cubicBezTo>
                        <a:pt x="-16" y="49904"/>
                        <a:pt x="49984" y="-97"/>
                        <a:pt x="111662" y="-97"/>
                      </a:cubicBezTo>
                      <a:cubicBezTo>
                        <a:pt x="173340" y="-97"/>
                        <a:pt x="223340" y="49904"/>
                        <a:pt x="223340" y="11158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6" name="Figura a mano libera: forma 35">
                  <a:extLst>
                    <a:ext uri="{FF2B5EF4-FFF2-40B4-BE49-F238E27FC236}">
                      <a16:creationId xmlns:a16="http://schemas.microsoft.com/office/drawing/2014/main" id="{3FA21D25-BF77-42F3-A8D6-AB005053C6F4}"/>
                    </a:ext>
                  </a:extLst>
                </p:cNvPr>
                <p:cNvSpPr/>
                <p:nvPr/>
              </p:nvSpPr>
              <p:spPr>
                <a:xfrm>
                  <a:off x="8153364" y="5574283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88 h 223356"/>
                    <a:gd name="connsiteX1" fmla="*/ 111659 w 223356"/>
                    <a:gd name="connsiteY1" fmla="*/ 223269 h 223356"/>
                    <a:gd name="connsiteX2" fmla="*/ -19 w 223356"/>
                    <a:gd name="connsiteY2" fmla="*/ 111588 h 223356"/>
                    <a:gd name="connsiteX3" fmla="*/ 111659 w 223356"/>
                    <a:gd name="connsiteY3" fmla="*/ -92 h 223356"/>
                    <a:gd name="connsiteX4" fmla="*/ 223338 w 223356"/>
                    <a:gd name="connsiteY4" fmla="*/ 11158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88"/>
                      </a:moveTo>
                      <a:cubicBezTo>
                        <a:pt x="223338" y="173267"/>
                        <a:pt x="173338" y="223269"/>
                        <a:pt x="111659" y="223269"/>
                      </a:cubicBezTo>
                      <a:cubicBezTo>
                        <a:pt x="49981" y="223269"/>
                        <a:pt x="-19" y="173267"/>
                        <a:pt x="-19" y="111588"/>
                      </a:cubicBezTo>
                      <a:cubicBezTo>
                        <a:pt x="-19" y="49909"/>
                        <a:pt x="49981" y="-92"/>
                        <a:pt x="111659" y="-92"/>
                      </a:cubicBezTo>
                      <a:cubicBezTo>
                        <a:pt x="173338" y="-92"/>
                        <a:pt x="223338" y="49909"/>
                        <a:pt x="223338" y="11158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37" name="Figura a mano libera: forma 36">
                  <a:extLst>
                    <a:ext uri="{FF2B5EF4-FFF2-40B4-BE49-F238E27FC236}">
                      <a16:creationId xmlns:a16="http://schemas.microsoft.com/office/drawing/2014/main" id="{5DFA4D01-A72C-424B-84B8-79AA68013655}"/>
                    </a:ext>
                  </a:extLst>
                </p:cNvPr>
                <p:cNvSpPr/>
                <p:nvPr/>
              </p:nvSpPr>
              <p:spPr>
                <a:xfrm>
                  <a:off x="8376720" y="5574283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88 h 223356"/>
                    <a:gd name="connsiteX1" fmla="*/ 111662 w 223356"/>
                    <a:gd name="connsiteY1" fmla="*/ 223269 h 223356"/>
                    <a:gd name="connsiteX2" fmla="*/ -16 w 223356"/>
                    <a:gd name="connsiteY2" fmla="*/ 111588 h 223356"/>
                    <a:gd name="connsiteX3" fmla="*/ 111662 w 223356"/>
                    <a:gd name="connsiteY3" fmla="*/ -92 h 223356"/>
                    <a:gd name="connsiteX4" fmla="*/ 223340 w 223356"/>
                    <a:gd name="connsiteY4" fmla="*/ 11158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88"/>
                      </a:moveTo>
                      <a:cubicBezTo>
                        <a:pt x="223340" y="173267"/>
                        <a:pt x="173340" y="223269"/>
                        <a:pt x="111662" y="223269"/>
                      </a:cubicBezTo>
                      <a:cubicBezTo>
                        <a:pt x="49984" y="223269"/>
                        <a:pt x="-16" y="173267"/>
                        <a:pt x="-16" y="111588"/>
                      </a:cubicBezTo>
                      <a:cubicBezTo>
                        <a:pt x="-16" y="49909"/>
                        <a:pt x="49984" y="-92"/>
                        <a:pt x="111662" y="-92"/>
                      </a:cubicBezTo>
                      <a:cubicBezTo>
                        <a:pt x="173340" y="-92"/>
                        <a:pt x="223340" y="49909"/>
                        <a:pt x="223340" y="11158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21" name="Graphic 16">
                <a:extLst>
                  <a:ext uri="{FF2B5EF4-FFF2-40B4-BE49-F238E27FC236}">
                    <a16:creationId xmlns:a16="http://schemas.microsoft.com/office/drawing/2014/main" id="{7B943170-5F8A-43CB-9AF5-E0A0DDE745A9}"/>
                  </a:ext>
                </a:extLst>
              </p:cNvPr>
              <p:cNvGrpSpPr/>
              <p:nvPr/>
            </p:nvGrpSpPr>
            <p:grpSpPr>
              <a:xfrm>
                <a:off x="8743531" y="5126890"/>
                <a:ext cx="734546" cy="734546"/>
                <a:chOff x="8743531" y="5126890"/>
                <a:chExt cx="734546" cy="734546"/>
              </a:xfrm>
            </p:grpSpPr>
            <p:sp>
              <p:nvSpPr>
                <p:cNvPr id="22" name="Figura a mano libera: forma 21">
                  <a:extLst>
                    <a:ext uri="{FF2B5EF4-FFF2-40B4-BE49-F238E27FC236}">
                      <a16:creationId xmlns:a16="http://schemas.microsoft.com/office/drawing/2014/main" id="{EEAC3312-8D9C-4ECC-9843-4B00C9DC27C4}"/>
                    </a:ext>
                  </a:extLst>
                </p:cNvPr>
                <p:cNvSpPr/>
                <p:nvPr/>
              </p:nvSpPr>
              <p:spPr>
                <a:xfrm>
                  <a:off x="8743531" y="5126890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81 h 734546"/>
                    <a:gd name="connsiteX1" fmla="*/ 367266 w 734546"/>
                    <a:gd name="connsiteY1" fmla="*/ 734456 h 734546"/>
                    <a:gd name="connsiteX2" fmla="*/ -8 w 734546"/>
                    <a:gd name="connsiteY2" fmla="*/ 367181 h 734546"/>
                    <a:gd name="connsiteX3" fmla="*/ 367266 w 734546"/>
                    <a:gd name="connsiteY3" fmla="*/ -94 h 734546"/>
                    <a:gd name="connsiteX4" fmla="*/ 734540 w 734546"/>
                    <a:gd name="connsiteY4" fmla="*/ 367181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81"/>
                      </a:moveTo>
                      <a:cubicBezTo>
                        <a:pt x="734540" y="570022"/>
                        <a:pt x="570106" y="734456"/>
                        <a:pt x="367266" y="734456"/>
                      </a:cubicBezTo>
                      <a:cubicBezTo>
                        <a:pt x="164426" y="734456"/>
                        <a:pt x="-8" y="570022"/>
                        <a:pt x="-8" y="367181"/>
                      </a:cubicBezTo>
                      <a:cubicBezTo>
                        <a:pt x="-8" y="164340"/>
                        <a:pt x="164426" y="-94"/>
                        <a:pt x="367266" y="-94"/>
                      </a:cubicBezTo>
                      <a:cubicBezTo>
                        <a:pt x="570106" y="-94"/>
                        <a:pt x="734540" y="164340"/>
                        <a:pt x="734540" y="367181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3" name="Figura a mano libera: forma 22">
                  <a:extLst>
                    <a:ext uri="{FF2B5EF4-FFF2-40B4-BE49-F238E27FC236}">
                      <a16:creationId xmlns:a16="http://schemas.microsoft.com/office/drawing/2014/main" id="{36A9B5D9-E4F3-4098-B557-B0117E315903}"/>
                    </a:ext>
                  </a:extLst>
                </p:cNvPr>
                <p:cNvSpPr/>
                <p:nvPr/>
              </p:nvSpPr>
              <p:spPr>
                <a:xfrm>
                  <a:off x="8775770" y="5382485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86 h 223356"/>
                    <a:gd name="connsiteX1" fmla="*/ 111669 w 223356"/>
                    <a:gd name="connsiteY1" fmla="*/ 223266 h 223356"/>
                    <a:gd name="connsiteX2" fmla="*/ -9 w 223356"/>
                    <a:gd name="connsiteY2" fmla="*/ 111586 h 223356"/>
                    <a:gd name="connsiteX3" fmla="*/ 111669 w 223356"/>
                    <a:gd name="connsiteY3" fmla="*/ -94 h 223356"/>
                    <a:gd name="connsiteX4" fmla="*/ 223347 w 223356"/>
                    <a:gd name="connsiteY4" fmla="*/ 11158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86"/>
                      </a:moveTo>
                      <a:cubicBezTo>
                        <a:pt x="223347" y="173265"/>
                        <a:pt x="173347" y="223266"/>
                        <a:pt x="111669" y="223266"/>
                      </a:cubicBezTo>
                      <a:cubicBezTo>
                        <a:pt x="49990" y="223266"/>
                        <a:pt x="-9" y="173265"/>
                        <a:pt x="-9" y="111586"/>
                      </a:cubicBezTo>
                      <a:cubicBezTo>
                        <a:pt x="-9" y="49907"/>
                        <a:pt x="49990" y="-94"/>
                        <a:pt x="111669" y="-94"/>
                      </a:cubicBezTo>
                      <a:cubicBezTo>
                        <a:pt x="173347" y="-94"/>
                        <a:pt x="223347" y="49907"/>
                        <a:pt x="223347" y="11158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4" name="Figura a mano libera: forma 23">
                  <a:extLst>
                    <a:ext uri="{FF2B5EF4-FFF2-40B4-BE49-F238E27FC236}">
                      <a16:creationId xmlns:a16="http://schemas.microsoft.com/office/drawing/2014/main" id="{57B436A0-DAD3-460B-B2CD-69414972909A}"/>
                    </a:ext>
                  </a:extLst>
                </p:cNvPr>
                <p:cNvSpPr/>
                <p:nvPr/>
              </p:nvSpPr>
              <p:spPr>
                <a:xfrm>
                  <a:off x="8999127" y="5382485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86 h 223356"/>
                    <a:gd name="connsiteX1" fmla="*/ 111671 w 223356"/>
                    <a:gd name="connsiteY1" fmla="*/ 223266 h 223356"/>
                    <a:gd name="connsiteX2" fmla="*/ -7 w 223356"/>
                    <a:gd name="connsiteY2" fmla="*/ 111586 h 223356"/>
                    <a:gd name="connsiteX3" fmla="*/ 111671 w 223356"/>
                    <a:gd name="connsiteY3" fmla="*/ -94 h 223356"/>
                    <a:gd name="connsiteX4" fmla="*/ 223349 w 223356"/>
                    <a:gd name="connsiteY4" fmla="*/ 11158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86"/>
                      </a:moveTo>
                      <a:cubicBezTo>
                        <a:pt x="223349" y="173265"/>
                        <a:pt x="173349" y="223266"/>
                        <a:pt x="111671" y="223266"/>
                      </a:cubicBezTo>
                      <a:cubicBezTo>
                        <a:pt x="49993" y="223266"/>
                        <a:pt x="-7" y="173265"/>
                        <a:pt x="-7" y="111586"/>
                      </a:cubicBezTo>
                      <a:cubicBezTo>
                        <a:pt x="-7" y="49907"/>
                        <a:pt x="49993" y="-94"/>
                        <a:pt x="111671" y="-94"/>
                      </a:cubicBezTo>
                      <a:cubicBezTo>
                        <a:pt x="173349" y="-94"/>
                        <a:pt x="223349" y="49907"/>
                        <a:pt x="223349" y="111586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5" name="Figura a mano libera: forma 24">
                  <a:extLst>
                    <a:ext uri="{FF2B5EF4-FFF2-40B4-BE49-F238E27FC236}">
                      <a16:creationId xmlns:a16="http://schemas.microsoft.com/office/drawing/2014/main" id="{F66D63E0-6B71-40D5-B50E-03DA477D3134}"/>
                    </a:ext>
                  </a:extLst>
                </p:cNvPr>
                <p:cNvSpPr/>
                <p:nvPr/>
              </p:nvSpPr>
              <p:spPr>
                <a:xfrm>
                  <a:off x="9222456" y="5382485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86 h 223356"/>
                    <a:gd name="connsiteX1" fmla="*/ 111673 w 223356"/>
                    <a:gd name="connsiteY1" fmla="*/ 223266 h 223356"/>
                    <a:gd name="connsiteX2" fmla="*/ -5 w 223356"/>
                    <a:gd name="connsiteY2" fmla="*/ 111586 h 223356"/>
                    <a:gd name="connsiteX3" fmla="*/ 111673 w 223356"/>
                    <a:gd name="connsiteY3" fmla="*/ -94 h 223356"/>
                    <a:gd name="connsiteX4" fmla="*/ 223351 w 223356"/>
                    <a:gd name="connsiteY4" fmla="*/ 11158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86"/>
                      </a:moveTo>
                      <a:cubicBezTo>
                        <a:pt x="223351" y="173265"/>
                        <a:pt x="173351" y="223266"/>
                        <a:pt x="111673" y="223266"/>
                      </a:cubicBezTo>
                      <a:cubicBezTo>
                        <a:pt x="49995" y="223266"/>
                        <a:pt x="-5" y="173265"/>
                        <a:pt x="-5" y="111586"/>
                      </a:cubicBezTo>
                      <a:cubicBezTo>
                        <a:pt x="-5" y="49907"/>
                        <a:pt x="49995" y="-94"/>
                        <a:pt x="111673" y="-94"/>
                      </a:cubicBezTo>
                      <a:cubicBezTo>
                        <a:pt x="173351" y="-94"/>
                        <a:pt x="223351" y="49907"/>
                        <a:pt x="223351" y="11158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6" name="Figura a mano libera: forma 25">
                  <a:extLst>
                    <a:ext uri="{FF2B5EF4-FFF2-40B4-BE49-F238E27FC236}">
                      <a16:creationId xmlns:a16="http://schemas.microsoft.com/office/drawing/2014/main" id="{232A390A-2A6F-41B0-A76E-CA91BC491CDE}"/>
                    </a:ext>
                  </a:extLst>
                </p:cNvPr>
                <p:cNvSpPr/>
                <p:nvPr/>
              </p:nvSpPr>
              <p:spPr>
                <a:xfrm>
                  <a:off x="8887911" y="5191231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83 h 223356"/>
                    <a:gd name="connsiteX1" fmla="*/ 111670 w 223356"/>
                    <a:gd name="connsiteY1" fmla="*/ 223263 h 223356"/>
                    <a:gd name="connsiteX2" fmla="*/ -9 w 223356"/>
                    <a:gd name="connsiteY2" fmla="*/ 111583 h 223356"/>
                    <a:gd name="connsiteX3" fmla="*/ 111670 w 223356"/>
                    <a:gd name="connsiteY3" fmla="*/ -97 h 223356"/>
                    <a:gd name="connsiteX4" fmla="*/ 223348 w 223356"/>
                    <a:gd name="connsiteY4" fmla="*/ 11158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83"/>
                      </a:moveTo>
                      <a:cubicBezTo>
                        <a:pt x="223348" y="173262"/>
                        <a:pt x="173348" y="223263"/>
                        <a:pt x="111670" y="223263"/>
                      </a:cubicBezTo>
                      <a:cubicBezTo>
                        <a:pt x="49991" y="223263"/>
                        <a:pt x="-9" y="173262"/>
                        <a:pt x="-9" y="111583"/>
                      </a:cubicBezTo>
                      <a:cubicBezTo>
                        <a:pt x="-9" y="49904"/>
                        <a:pt x="49991" y="-97"/>
                        <a:pt x="111670" y="-97"/>
                      </a:cubicBezTo>
                      <a:cubicBezTo>
                        <a:pt x="173348" y="-97"/>
                        <a:pt x="223348" y="49904"/>
                        <a:pt x="223348" y="11158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7" name="Figura a mano libera: forma 26">
                  <a:extLst>
                    <a:ext uri="{FF2B5EF4-FFF2-40B4-BE49-F238E27FC236}">
                      <a16:creationId xmlns:a16="http://schemas.microsoft.com/office/drawing/2014/main" id="{747572BA-0EDD-4174-ABEF-1B3660EC03D2}"/>
                    </a:ext>
                  </a:extLst>
                </p:cNvPr>
                <p:cNvSpPr/>
                <p:nvPr/>
              </p:nvSpPr>
              <p:spPr>
                <a:xfrm>
                  <a:off x="9111267" y="5191231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83 h 223356"/>
                    <a:gd name="connsiteX1" fmla="*/ 111672 w 223356"/>
                    <a:gd name="connsiteY1" fmla="*/ 223263 h 223356"/>
                    <a:gd name="connsiteX2" fmla="*/ -6 w 223356"/>
                    <a:gd name="connsiteY2" fmla="*/ 111583 h 223356"/>
                    <a:gd name="connsiteX3" fmla="*/ 111672 w 223356"/>
                    <a:gd name="connsiteY3" fmla="*/ -97 h 223356"/>
                    <a:gd name="connsiteX4" fmla="*/ 223351 w 223356"/>
                    <a:gd name="connsiteY4" fmla="*/ 11158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83"/>
                      </a:moveTo>
                      <a:cubicBezTo>
                        <a:pt x="223351" y="173262"/>
                        <a:pt x="173351" y="223263"/>
                        <a:pt x="111672" y="223263"/>
                      </a:cubicBezTo>
                      <a:cubicBezTo>
                        <a:pt x="49994" y="223263"/>
                        <a:pt x="-6" y="173262"/>
                        <a:pt x="-6" y="111583"/>
                      </a:cubicBezTo>
                      <a:cubicBezTo>
                        <a:pt x="-6" y="49904"/>
                        <a:pt x="49994" y="-97"/>
                        <a:pt x="111672" y="-97"/>
                      </a:cubicBezTo>
                      <a:cubicBezTo>
                        <a:pt x="173351" y="-97"/>
                        <a:pt x="223351" y="49904"/>
                        <a:pt x="223351" y="11158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8" name="Figura a mano libera: forma 27">
                  <a:extLst>
                    <a:ext uri="{FF2B5EF4-FFF2-40B4-BE49-F238E27FC236}">
                      <a16:creationId xmlns:a16="http://schemas.microsoft.com/office/drawing/2014/main" id="{3B45EF5C-F7F6-4807-AB14-C8D86C87AD31}"/>
                    </a:ext>
                  </a:extLst>
                </p:cNvPr>
                <p:cNvSpPr/>
                <p:nvPr/>
              </p:nvSpPr>
              <p:spPr>
                <a:xfrm>
                  <a:off x="8887911" y="5574283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88 h 223356"/>
                    <a:gd name="connsiteX1" fmla="*/ 111670 w 223356"/>
                    <a:gd name="connsiteY1" fmla="*/ 223269 h 223356"/>
                    <a:gd name="connsiteX2" fmla="*/ -9 w 223356"/>
                    <a:gd name="connsiteY2" fmla="*/ 111588 h 223356"/>
                    <a:gd name="connsiteX3" fmla="*/ 111670 w 223356"/>
                    <a:gd name="connsiteY3" fmla="*/ -92 h 223356"/>
                    <a:gd name="connsiteX4" fmla="*/ 223348 w 223356"/>
                    <a:gd name="connsiteY4" fmla="*/ 11158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88"/>
                      </a:moveTo>
                      <a:cubicBezTo>
                        <a:pt x="223348" y="173267"/>
                        <a:pt x="173348" y="223269"/>
                        <a:pt x="111670" y="223269"/>
                      </a:cubicBezTo>
                      <a:cubicBezTo>
                        <a:pt x="49991" y="223269"/>
                        <a:pt x="-9" y="173267"/>
                        <a:pt x="-9" y="111588"/>
                      </a:cubicBezTo>
                      <a:cubicBezTo>
                        <a:pt x="-9" y="49909"/>
                        <a:pt x="49991" y="-92"/>
                        <a:pt x="111670" y="-92"/>
                      </a:cubicBezTo>
                      <a:cubicBezTo>
                        <a:pt x="173348" y="-92"/>
                        <a:pt x="223348" y="49909"/>
                        <a:pt x="223348" y="11158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29" name="Figura a mano libera: forma 28">
                  <a:extLst>
                    <a:ext uri="{FF2B5EF4-FFF2-40B4-BE49-F238E27FC236}">
                      <a16:creationId xmlns:a16="http://schemas.microsoft.com/office/drawing/2014/main" id="{0AF3FCB3-905B-4A9F-B59F-10DA0550AB8D}"/>
                    </a:ext>
                  </a:extLst>
                </p:cNvPr>
                <p:cNvSpPr/>
                <p:nvPr/>
              </p:nvSpPr>
              <p:spPr>
                <a:xfrm>
                  <a:off x="9111267" y="5574283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88 h 223356"/>
                    <a:gd name="connsiteX1" fmla="*/ 111672 w 223356"/>
                    <a:gd name="connsiteY1" fmla="*/ 223269 h 223356"/>
                    <a:gd name="connsiteX2" fmla="*/ -6 w 223356"/>
                    <a:gd name="connsiteY2" fmla="*/ 111588 h 223356"/>
                    <a:gd name="connsiteX3" fmla="*/ 111672 w 223356"/>
                    <a:gd name="connsiteY3" fmla="*/ -92 h 223356"/>
                    <a:gd name="connsiteX4" fmla="*/ 223351 w 223356"/>
                    <a:gd name="connsiteY4" fmla="*/ 11158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88"/>
                      </a:moveTo>
                      <a:cubicBezTo>
                        <a:pt x="223351" y="173267"/>
                        <a:pt x="173351" y="223269"/>
                        <a:pt x="111672" y="223269"/>
                      </a:cubicBezTo>
                      <a:cubicBezTo>
                        <a:pt x="49994" y="223269"/>
                        <a:pt x="-6" y="173267"/>
                        <a:pt x="-6" y="111588"/>
                      </a:cubicBezTo>
                      <a:cubicBezTo>
                        <a:pt x="-6" y="49909"/>
                        <a:pt x="49994" y="-92"/>
                        <a:pt x="111672" y="-92"/>
                      </a:cubicBezTo>
                      <a:cubicBezTo>
                        <a:pt x="173351" y="-92"/>
                        <a:pt x="223351" y="49909"/>
                        <a:pt x="223351" y="11158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grpSp>
          <p:nvGrpSpPr>
            <p:cNvPr id="38" name="Graphic 16">
              <a:extLst>
                <a:ext uri="{FF2B5EF4-FFF2-40B4-BE49-F238E27FC236}">
                  <a16:creationId xmlns:a16="http://schemas.microsoft.com/office/drawing/2014/main" id="{2BD3FD6E-D98F-4AEB-83EF-60A1F773456D}"/>
                </a:ext>
              </a:extLst>
            </p:cNvPr>
            <p:cNvGrpSpPr/>
            <p:nvPr/>
          </p:nvGrpSpPr>
          <p:grpSpPr>
            <a:xfrm>
              <a:off x="10903257" y="3149877"/>
              <a:ext cx="563325" cy="293818"/>
              <a:chOff x="8008985" y="4392345"/>
              <a:chExt cx="1469093" cy="734546"/>
            </a:xfrm>
          </p:grpSpPr>
          <p:grpSp>
            <p:nvGrpSpPr>
              <p:cNvPr id="39" name="Graphic 16">
                <a:extLst>
                  <a:ext uri="{FF2B5EF4-FFF2-40B4-BE49-F238E27FC236}">
                    <a16:creationId xmlns:a16="http://schemas.microsoft.com/office/drawing/2014/main" id="{E89B1383-AC5B-4FC6-95B4-0871525468B9}"/>
                  </a:ext>
                </a:extLst>
              </p:cNvPr>
              <p:cNvGrpSpPr/>
              <p:nvPr/>
            </p:nvGrpSpPr>
            <p:grpSpPr>
              <a:xfrm>
                <a:off x="8008985" y="4392345"/>
                <a:ext cx="734546" cy="734546"/>
                <a:chOff x="8008985" y="4392345"/>
                <a:chExt cx="734546" cy="734546"/>
              </a:xfrm>
            </p:grpSpPr>
            <p:sp>
              <p:nvSpPr>
                <p:cNvPr id="49" name="Figura a mano libera: forma 48">
                  <a:extLst>
                    <a:ext uri="{FF2B5EF4-FFF2-40B4-BE49-F238E27FC236}">
                      <a16:creationId xmlns:a16="http://schemas.microsoft.com/office/drawing/2014/main" id="{8A9C1FD8-6BD3-4772-B61D-85B2F7BFF263}"/>
                    </a:ext>
                  </a:extLst>
                </p:cNvPr>
                <p:cNvSpPr/>
                <p:nvPr/>
              </p:nvSpPr>
              <p:spPr>
                <a:xfrm>
                  <a:off x="8008985" y="4392345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71 h 734546"/>
                    <a:gd name="connsiteX1" fmla="*/ 367256 w 734546"/>
                    <a:gd name="connsiteY1" fmla="*/ 734446 h 734546"/>
                    <a:gd name="connsiteX2" fmla="*/ -18 w 734546"/>
                    <a:gd name="connsiteY2" fmla="*/ 367171 h 734546"/>
                    <a:gd name="connsiteX3" fmla="*/ 367256 w 734546"/>
                    <a:gd name="connsiteY3" fmla="*/ -104 h 734546"/>
                    <a:gd name="connsiteX4" fmla="*/ 734529 w 734546"/>
                    <a:gd name="connsiteY4" fmla="*/ 367171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71"/>
                      </a:moveTo>
                      <a:cubicBezTo>
                        <a:pt x="734529" y="570012"/>
                        <a:pt x="570095" y="734446"/>
                        <a:pt x="367256" y="734446"/>
                      </a:cubicBezTo>
                      <a:cubicBezTo>
                        <a:pt x="164416" y="734446"/>
                        <a:pt x="-18" y="570012"/>
                        <a:pt x="-18" y="367171"/>
                      </a:cubicBezTo>
                      <a:cubicBezTo>
                        <a:pt x="-18" y="164330"/>
                        <a:pt x="164416" y="-104"/>
                        <a:pt x="367256" y="-104"/>
                      </a:cubicBezTo>
                      <a:cubicBezTo>
                        <a:pt x="570095" y="-104"/>
                        <a:pt x="734529" y="164330"/>
                        <a:pt x="734529" y="367171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0" name="Figura a mano libera: forma 49">
                  <a:extLst>
                    <a:ext uri="{FF2B5EF4-FFF2-40B4-BE49-F238E27FC236}">
                      <a16:creationId xmlns:a16="http://schemas.microsoft.com/office/drawing/2014/main" id="{8BC0B325-048D-41B9-89D2-A48233EB8F5D}"/>
                    </a:ext>
                  </a:extLst>
                </p:cNvPr>
                <p:cNvSpPr/>
                <p:nvPr/>
              </p:nvSpPr>
              <p:spPr>
                <a:xfrm>
                  <a:off x="8041223" y="4647940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76 h 223356"/>
                    <a:gd name="connsiteX1" fmla="*/ 111659 w 223356"/>
                    <a:gd name="connsiteY1" fmla="*/ 223256 h 223356"/>
                    <a:gd name="connsiteX2" fmla="*/ -20 w 223356"/>
                    <a:gd name="connsiteY2" fmla="*/ 111576 h 223356"/>
                    <a:gd name="connsiteX3" fmla="*/ 111659 w 223356"/>
                    <a:gd name="connsiteY3" fmla="*/ -105 h 223356"/>
                    <a:gd name="connsiteX4" fmla="*/ 223337 w 223356"/>
                    <a:gd name="connsiteY4" fmla="*/ 11157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76"/>
                      </a:moveTo>
                      <a:cubicBezTo>
                        <a:pt x="223337" y="173254"/>
                        <a:pt x="173337" y="223256"/>
                        <a:pt x="111659" y="223256"/>
                      </a:cubicBezTo>
                      <a:cubicBezTo>
                        <a:pt x="49980" y="223256"/>
                        <a:pt x="-20" y="173254"/>
                        <a:pt x="-20" y="111576"/>
                      </a:cubicBezTo>
                      <a:cubicBezTo>
                        <a:pt x="-20" y="49897"/>
                        <a:pt x="49980" y="-105"/>
                        <a:pt x="111659" y="-105"/>
                      </a:cubicBezTo>
                      <a:cubicBezTo>
                        <a:pt x="173337" y="-105"/>
                        <a:pt x="223337" y="49897"/>
                        <a:pt x="223337" y="11157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1" name="Figura a mano libera: forma 50">
                  <a:extLst>
                    <a:ext uri="{FF2B5EF4-FFF2-40B4-BE49-F238E27FC236}">
                      <a16:creationId xmlns:a16="http://schemas.microsoft.com/office/drawing/2014/main" id="{44933DB5-062C-410E-A124-EC4E56939BC2}"/>
                    </a:ext>
                  </a:extLst>
                </p:cNvPr>
                <p:cNvSpPr/>
                <p:nvPr/>
              </p:nvSpPr>
              <p:spPr>
                <a:xfrm>
                  <a:off x="8264580" y="4647940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76 h 223356"/>
                    <a:gd name="connsiteX1" fmla="*/ 111661 w 223356"/>
                    <a:gd name="connsiteY1" fmla="*/ 223256 h 223356"/>
                    <a:gd name="connsiteX2" fmla="*/ -18 w 223356"/>
                    <a:gd name="connsiteY2" fmla="*/ 111576 h 223356"/>
                    <a:gd name="connsiteX3" fmla="*/ 111661 w 223356"/>
                    <a:gd name="connsiteY3" fmla="*/ -105 h 223356"/>
                    <a:gd name="connsiteX4" fmla="*/ 223339 w 223356"/>
                    <a:gd name="connsiteY4" fmla="*/ 11157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76"/>
                      </a:moveTo>
                      <a:cubicBezTo>
                        <a:pt x="223339" y="173254"/>
                        <a:pt x="173339" y="223256"/>
                        <a:pt x="111661" y="223256"/>
                      </a:cubicBezTo>
                      <a:cubicBezTo>
                        <a:pt x="49982" y="223256"/>
                        <a:pt x="-18" y="173254"/>
                        <a:pt x="-18" y="111576"/>
                      </a:cubicBezTo>
                      <a:cubicBezTo>
                        <a:pt x="-18" y="49897"/>
                        <a:pt x="49982" y="-105"/>
                        <a:pt x="111661" y="-105"/>
                      </a:cubicBezTo>
                      <a:cubicBezTo>
                        <a:pt x="173339" y="-105"/>
                        <a:pt x="223339" y="49897"/>
                        <a:pt x="223339" y="111576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2" name="Figura a mano libera: forma 51">
                  <a:extLst>
                    <a:ext uri="{FF2B5EF4-FFF2-40B4-BE49-F238E27FC236}">
                      <a16:creationId xmlns:a16="http://schemas.microsoft.com/office/drawing/2014/main" id="{389E0321-0CCE-42B7-BB41-D96C9E9C0B12}"/>
                    </a:ext>
                  </a:extLst>
                </p:cNvPr>
                <p:cNvSpPr/>
                <p:nvPr/>
              </p:nvSpPr>
              <p:spPr>
                <a:xfrm>
                  <a:off x="8487909" y="4647940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76 h 223356"/>
                    <a:gd name="connsiteX1" fmla="*/ 111663 w 223356"/>
                    <a:gd name="connsiteY1" fmla="*/ 223256 h 223356"/>
                    <a:gd name="connsiteX2" fmla="*/ -15 w 223356"/>
                    <a:gd name="connsiteY2" fmla="*/ 111576 h 223356"/>
                    <a:gd name="connsiteX3" fmla="*/ 111663 w 223356"/>
                    <a:gd name="connsiteY3" fmla="*/ -105 h 223356"/>
                    <a:gd name="connsiteX4" fmla="*/ 223341 w 223356"/>
                    <a:gd name="connsiteY4" fmla="*/ 11157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76"/>
                      </a:moveTo>
                      <a:cubicBezTo>
                        <a:pt x="223341" y="173254"/>
                        <a:pt x="173341" y="223256"/>
                        <a:pt x="111663" y="223256"/>
                      </a:cubicBezTo>
                      <a:cubicBezTo>
                        <a:pt x="49985" y="223256"/>
                        <a:pt x="-15" y="173254"/>
                        <a:pt x="-15" y="111576"/>
                      </a:cubicBezTo>
                      <a:cubicBezTo>
                        <a:pt x="-15" y="49897"/>
                        <a:pt x="49985" y="-105"/>
                        <a:pt x="111663" y="-105"/>
                      </a:cubicBezTo>
                      <a:cubicBezTo>
                        <a:pt x="173341" y="-105"/>
                        <a:pt x="223341" y="49897"/>
                        <a:pt x="223341" y="11157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3" name="Figura a mano libera: forma 52">
                  <a:extLst>
                    <a:ext uri="{FF2B5EF4-FFF2-40B4-BE49-F238E27FC236}">
                      <a16:creationId xmlns:a16="http://schemas.microsoft.com/office/drawing/2014/main" id="{9621167E-31C7-476E-9AAE-26B2D324C366}"/>
                    </a:ext>
                  </a:extLst>
                </p:cNvPr>
                <p:cNvSpPr/>
                <p:nvPr/>
              </p:nvSpPr>
              <p:spPr>
                <a:xfrm>
                  <a:off x="8153364" y="4456685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73 h 223356"/>
                    <a:gd name="connsiteX1" fmla="*/ 111659 w 223356"/>
                    <a:gd name="connsiteY1" fmla="*/ 223253 h 223356"/>
                    <a:gd name="connsiteX2" fmla="*/ -19 w 223356"/>
                    <a:gd name="connsiteY2" fmla="*/ 111573 h 223356"/>
                    <a:gd name="connsiteX3" fmla="*/ 111659 w 223356"/>
                    <a:gd name="connsiteY3" fmla="*/ -107 h 223356"/>
                    <a:gd name="connsiteX4" fmla="*/ 223338 w 223356"/>
                    <a:gd name="connsiteY4" fmla="*/ 11157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73"/>
                      </a:moveTo>
                      <a:cubicBezTo>
                        <a:pt x="223338" y="173252"/>
                        <a:pt x="173338" y="223253"/>
                        <a:pt x="111659" y="223253"/>
                      </a:cubicBezTo>
                      <a:cubicBezTo>
                        <a:pt x="49981" y="223253"/>
                        <a:pt x="-19" y="173252"/>
                        <a:pt x="-19" y="111573"/>
                      </a:cubicBezTo>
                      <a:cubicBezTo>
                        <a:pt x="-19" y="49894"/>
                        <a:pt x="49981" y="-107"/>
                        <a:pt x="111659" y="-107"/>
                      </a:cubicBezTo>
                      <a:cubicBezTo>
                        <a:pt x="173338" y="-107"/>
                        <a:pt x="223338" y="49894"/>
                        <a:pt x="223338" y="11157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4" name="Figura a mano libera: forma 53">
                  <a:extLst>
                    <a:ext uri="{FF2B5EF4-FFF2-40B4-BE49-F238E27FC236}">
                      <a16:creationId xmlns:a16="http://schemas.microsoft.com/office/drawing/2014/main" id="{B0680C8E-1F6D-4D37-BC24-2D2C1CF1E75C}"/>
                    </a:ext>
                  </a:extLst>
                </p:cNvPr>
                <p:cNvSpPr/>
                <p:nvPr/>
              </p:nvSpPr>
              <p:spPr>
                <a:xfrm>
                  <a:off x="8376720" y="4456685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73 h 223356"/>
                    <a:gd name="connsiteX1" fmla="*/ 111662 w 223356"/>
                    <a:gd name="connsiteY1" fmla="*/ 223253 h 223356"/>
                    <a:gd name="connsiteX2" fmla="*/ -16 w 223356"/>
                    <a:gd name="connsiteY2" fmla="*/ 111573 h 223356"/>
                    <a:gd name="connsiteX3" fmla="*/ 111662 w 223356"/>
                    <a:gd name="connsiteY3" fmla="*/ -107 h 223356"/>
                    <a:gd name="connsiteX4" fmla="*/ 223340 w 223356"/>
                    <a:gd name="connsiteY4" fmla="*/ 11157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73"/>
                      </a:moveTo>
                      <a:cubicBezTo>
                        <a:pt x="223340" y="173252"/>
                        <a:pt x="173340" y="223253"/>
                        <a:pt x="111662" y="223253"/>
                      </a:cubicBezTo>
                      <a:cubicBezTo>
                        <a:pt x="49984" y="223253"/>
                        <a:pt x="-16" y="173252"/>
                        <a:pt x="-16" y="111573"/>
                      </a:cubicBezTo>
                      <a:cubicBezTo>
                        <a:pt x="-16" y="49894"/>
                        <a:pt x="49984" y="-107"/>
                        <a:pt x="111662" y="-107"/>
                      </a:cubicBezTo>
                      <a:cubicBezTo>
                        <a:pt x="173340" y="-107"/>
                        <a:pt x="223340" y="49894"/>
                        <a:pt x="223340" y="11157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5" name="Figura a mano libera: forma 54">
                  <a:extLst>
                    <a:ext uri="{FF2B5EF4-FFF2-40B4-BE49-F238E27FC236}">
                      <a16:creationId xmlns:a16="http://schemas.microsoft.com/office/drawing/2014/main" id="{73790F6E-9C11-40E4-9D47-E92746393D0D}"/>
                    </a:ext>
                  </a:extLst>
                </p:cNvPr>
                <p:cNvSpPr/>
                <p:nvPr/>
              </p:nvSpPr>
              <p:spPr>
                <a:xfrm>
                  <a:off x="8153364" y="4839738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78 h 223356"/>
                    <a:gd name="connsiteX1" fmla="*/ 111659 w 223356"/>
                    <a:gd name="connsiteY1" fmla="*/ 223258 h 223356"/>
                    <a:gd name="connsiteX2" fmla="*/ -19 w 223356"/>
                    <a:gd name="connsiteY2" fmla="*/ 111578 h 223356"/>
                    <a:gd name="connsiteX3" fmla="*/ 111659 w 223356"/>
                    <a:gd name="connsiteY3" fmla="*/ -102 h 223356"/>
                    <a:gd name="connsiteX4" fmla="*/ 223338 w 223356"/>
                    <a:gd name="connsiteY4" fmla="*/ 11157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78"/>
                      </a:moveTo>
                      <a:cubicBezTo>
                        <a:pt x="223338" y="173257"/>
                        <a:pt x="173338" y="223258"/>
                        <a:pt x="111659" y="223258"/>
                      </a:cubicBezTo>
                      <a:cubicBezTo>
                        <a:pt x="49981" y="223258"/>
                        <a:pt x="-19" y="173257"/>
                        <a:pt x="-19" y="111578"/>
                      </a:cubicBezTo>
                      <a:cubicBezTo>
                        <a:pt x="-19" y="49899"/>
                        <a:pt x="49981" y="-102"/>
                        <a:pt x="111659" y="-102"/>
                      </a:cubicBezTo>
                      <a:cubicBezTo>
                        <a:pt x="173338" y="-102"/>
                        <a:pt x="223338" y="49899"/>
                        <a:pt x="223338" y="11157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56" name="Figura a mano libera: forma 55">
                  <a:extLst>
                    <a:ext uri="{FF2B5EF4-FFF2-40B4-BE49-F238E27FC236}">
                      <a16:creationId xmlns:a16="http://schemas.microsoft.com/office/drawing/2014/main" id="{163BFD1D-0831-40DF-9FF7-168C8BC70264}"/>
                    </a:ext>
                  </a:extLst>
                </p:cNvPr>
                <p:cNvSpPr/>
                <p:nvPr/>
              </p:nvSpPr>
              <p:spPr>
                <a:xfrm>
                  <a:off x="8376720" y="4839738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78 h 223356"/>
                    <a:gd name="connsiteX1" fmla="*/ 111662 w 223356"/>
                    <a:gd name="connsiteY1" fmla="*/ 223258 h 223356"/>
                    <a:gd name="connsiteX2" fmla="*/ -16 w 223356"/>
                    <a:gd name="connsiteY2" fmla="*/ 111578 h 223356"/>
                    <a:gd name="connsiteX3" fmla="*/ 111662 w 223356"/>
                    <a:gd name="connsiteY3" fmla="*/ -102 h 223356"/>
                    <a:gd name="connsiteX4" fmla="*/ 223340 w 223356"/>
                    <a:gd name="connsiteY4" fmla="*/ 11157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78"/>
                      </a:moveTo>
                      <a:cubicBezTo>
                        <a:pt x="223340" y="173257"/>
                        <a:pt x="173340" y="223258"/>
                        <a:pt x="111662" y="223258"/>
                      </a:cubicBezTo>
                      <a:cubicBezTo>
                        <a:pt x="49984" y="223258"/>
                        <a:pt x="-16" y="173257"/>
                        <a:pt x="-16" y="111578"/>
                      </a:cubicBezTo>
                      <a:cubicBezTo>
                        <a:pt x="-16" y="49899"/>
                        <a:pt x="49984" y="-102"/>
                        <a:pt x="111662" y="-102"/>
                      </a:cubicBezTo>
                      <a:cubicBezTo>
                        <a:pt x="173340" y="-102"/>
                        <a:pt x="223340" y="49899"/>
                        <a:pt x="223340" y="11157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40" name="Graphic 16">
                <a:extLst>
                  <a:ext uri="{FF2B5EF4-FFF2-40B4-BE49-F238E27FC236}">
                    <a16:creationId xmlns:a16="http://schemas.microsoft.com/office/drawing/2014/main" id="{6B378256-6C0F-46D6-BE62-90BC0091C48B}"/>
                  </a:ext>
                </a:extLst>
              </p:cNvPr>
              <p:cNvGrpSpPr/>
              <p:nvPr/>
            </p:nvGrpSpPr>
            <p:grpSpPr>
              <a:xfrm>
                <a:off x="8743531" y="4392345"/>
                <a:ext cx="734546" cy="734546"/>
                <a:chOff x="8743531" y="4392345"/>
                <a:chExt cx="734546" cy="734546"/>
              </a:xfrm>
            </p:grpSpPr>
            <p:sp>
              <p:nvSpPr>
                <p:cNvPr id="41" name="Figura a mano libera: forma 40">
                  <a:extLst>
                    <a:ext uri="{FF2B5EF4-FFF2-40B4-BE49-F238E27FC236}">
                      <a16:creationId xmlns:a16="http://schemas.microsoft.com/office/drawing/2014/main" id="{8ACEAEA9-CF6B-4CF1-828A-0E394B777DBD}"/>
                    </a:ext>
                  </a:extLst>
                </p:cNvPr>
                <p:cNvSpPr/>
                <p:nvPr/>
              </p:nvSpPr>
              <p:spPr>
                <a:xfrm>
                  <a:off x="8743531" y="4392345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71 h 734546"/>
                    <a:gd name="connsiteX1" fmla="*/ 367266 w 734546"/>
                    <a:gd name="connsiteY1" fmla="*/ 734446 h 734546"/>
                    <a:gd name="connsiteX2" fmla="*/ -8 w 734546"/>
                    <a:gd name="connsiteY2" fmla="*/ 367171 h 734546"/>
                    <a:gd name="connsiteX3" fmla="*/ 367266 w 734546"/>
                    <a:gd name="connsiteY3" fmla="*/ -104 h 734546"/>
                    <a:gd name="connsiteX4" fmla="*/ 734540 w 734546"/>
                    <a:gd name="connsiteY4" fmla="*/ 367171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71"/>
                      </a:moveTo>
                      <a:cubicBezTo>
                        <a:pt x="734540" y="570012"/>
                        <a:pt x="570106" y="734446"/>
                        <a:pt x="367266" y="734446"/>
                      </a:cubicBezTo>
                      <a:cubicBezTo>
                        <a:pt x="164426" y="734446"/>
                        <a:pt x="-8" y="570012"/>
                        <a:pt x="-8" y="367171"/>
                      </a:cubicBezTo>
                      <a:cubicBezTo>
                        <a:pt x="-8" y="164330"/>
                        <a:pt x="164426" y="-104"/>
                        <a:pt x="367266" y="-104"/>
                      </a:cubicBezTo>
                      <a:cubicBezTo>
                        <a:pt x="570106" y="-104"/>
                        <a:pt x="734540" y="164330"/>
                        <a:pt x="734540" y="367171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2" name="Figura a mano libera: forma 41">
                  <a:extLst>
                    <a:ext uri="{FF2B5EF4-FFF2-40B4-BE49-F238E27FC236}">
                      <a16:creationId xmlns:a16="http://schemas.microsoft.com/office/drawing/2014/main" id="{C5A92FC5-3A74-457B-8AE7-CDE3493FA1CB}"/>
                    </a:ext>
                  </a:extLst>
                </p:cNvPr>
                <p:cNvSpPr/>
                <p:nvPr/>
              </p:nvSpPr>
              <p:spPr>
                <a:xfrm>
                  <a:off x="8775770" y="4647940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76 h 223356"/>
                    <a:gd name="connsiteX1" fmla="*/ 111669 w 223356"/>
                    <a:gd name="connsiteY1" fmla="*/ 223256 h 223356"/>
                    <a:gd name="connsiteX2" fmla="*/ -9 w 223356"/>
                    <a:gd name="connsiteY2" fmla="*/ 111576 h 223356"/>
                    <a:gd name="connsiteX3" fmla="*/ 111669 w 223356"/>
                    <a:gd name="connsiteY3" fmla="*/ -105 h 223356"/>
                    <a:gd name="connsiteX4" fmla="*/ 223347 w 223356"/>
                    <a:gd name="connsiteY4" fmla="*/ 11157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76"/>
                      </a:moveTo>
                      <a:cubicBezTo>
                        <a:pt x="223347" y="173254"/>
                        <a:pt x="173347" y="223256"/>
                        <a:pt x="111669" y="223256"/>
                      </a:cubicBezTo>
                      <a:cubicBezTo>
                        <a:pt x="49990" y="223256"/>
                        <a:pt x="-9" y="173254"/>
                        <a:pt x="-9" y="111576"/>
                      </a:cubicBezTo>
                      <a:cubicBezTo>
                        <a:pt x="-9" y="49897"/>
                        <a:pt x="49990" y="-105"/>
                        <a:pt x="111669" y="-105"/>
                      </a:cubicBezTo>
                      <a:cubicBezTo>
                        <a:pt x="173347" y="-105"/>
                        <a:pt x="223347" y="49897"/>
                        <a:pt x="223347" y="11157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3" name="Figura a mano libera: forma 42">
                  <a:extLst>
                    <a:ext uri="{FF2B5EF4-FFF2-40B4-BE49-F238E27FC236}">
                      <a16:creationId xmlns:a16="http://schemas.microsoft.com/office/drawing/2014/main" id="{759CFCAA-0A53-4D63-B21E-38394CC77057}"/>
                    </a:ext>
                  </a:extLst>
                </p:cNvPr>
                <p:cNvSpPr/>
                <p:nvPr/>
              </p:nvSpPr>
              <p:spPr>
                <a:xfrm>
                  <a:off x="8999127" y="4647940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76 h 223356"/>
                    <a:gd name="connsiteX1" fmla="*/ 111671 w 223356"/>
                    <a:gd name="connsiteY1" fmla="*/ 223256 h 223356"/>
                    <a:gd name="connsiteX2" fmla="*/ -7 w 223356"/>
                    <a:gd name="connsiteY2" fmla="*/ 111576 h 223356"/>
                    <a:gd name="connsiteX3" fmla="*/ 111671 w 223356"/>
                    <a:gd name="connsiteY3" fmla="*/ -105 h 223356"/>
                    <a:gd name="connsiteX4" fmla="*/ 223349 w 223356"/>
                    <a:gd name="connsiteY4" fmla="*/ 11157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76"/>
                      </a:moveTo>
                      <a:cubicBezTo>
                        <a:pt x="223349" y="173254"/>
                        <a:pt x="173349" y="223256"/>
                        <a:pt x="111671" y="223256"/>
                      </a:cubicBezTo>
                      <a:cubicBezTo>
                        <a:pt x="49993" y="223256"/>
                        <a:pt x="-7" y="173254"/>
                        <a:pt x="-7" y="111576"/>
                      </a:cubicBezTo>
                      <a:cubicBezTo>
                        <a:pt x="-7" y="49897"/>
                        <a:pt x="49993" y="-105"/>
                        <a:pt x="111671" y="-105"/>
                      </a:cubicBezTo>
                      <a:cubicBezTo>
                        <a:pt x="173349" y="-105"/>
                        <a:pt x="223349" y="49897"/>
                        <a:pt x="223349" y="111576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4" name="Figura a mano libera: forma 43">
                  <a:extLst>
                    <a:ext uri="{FF2B5EF4-FFF2-40B4-BE49-F238E27FC236}">
                      <a16:creationId xmlns:a16="http://schemas.microsoft.com/office/drawing/2014/main" id="{AC32BA17-399A-4A31-A394-0AB44310A453}"/>
                    </a:ext>
                  </a:extLst>
                </p:cNvPr>
                <p:cNvSpPr/>
                <p:nvPr/>
              </p:nvSpPr>
              <p:spPr>
                <a:xfrm>
                  <a:off x="9222456" y="4647940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76 h 223356"/>
                    <a:gd name="connsiteX1" fmla="*/ 111673 w 223356"/>
                    <a:gd name="connsiteY1" fmla="*/ 223256 h 223356"/>
                    <a:gd name="connsiteX2" fmla="*/ -5 w 223356"/>
                    <a:gd name="connsiteY2" fmla="*/ 111576 h 223356"/>
                    <a:gd name="connsiteX3" fmla="*/ 111673 w 223356"/>
                    <a:gd name="connsiteY3" fmla="*/ -105 h 223356"/>
                    <a:gd name="connsiteX4" fmla="*/ 223351 w 223356"/>
                    <a:gd name="connsiteY4" fmla="*/ 111576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76"/>
                      </a:moveTo>
                      <a:cubicBezTo>
                        <a:pt x="223351" y="173254"/>
                        <a:pt x="173351" y="223256"/>
                        <a:pt x="111673" y="223256"/>
                      </a:cubicBezTo>
                      <a:cubicBezTo>
                        <a:pt x="49995" y="223256"/>
                        <a:pt x="-5" y="173254"/>
                        <a:pt x="-5" y="111576"/>
                      </a:cubicBezTo>
                      <a:cubicBezTo>
                        <a:pt x="-5" y="49897"/>
                        <a:pt x="49995" y="-105"/>
                        <a:pt x="111673" y="-105"/>
                      </a:cubicBezTo>
                      <a:cubicBezTo>
                        <a:pt x="173351" y="-105"/>
                        <a:pt x="223351" y="49897"/>
                        <a:pt x="223351" y="111576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5" name="Figura a mano libera: forma 44">
                  <a:extLst>
                    <a:ext uri="{FF2B5EF4-FFF2-40B4-BE49-F238E27FC236}">
                      <a16:creationId xmlns:a16="http://schemas.microsoft.com/office/drawing/2014/main" id="{50EAEB6D-C60B-45B7-9023-7EDB4C9B1E03}"/>
                    </a:ext>
                  </a:extLst>
                </p:cNvPr>
                <p:cNvSpPr/>
                <p:nvPr/>
              </p:nvSpPr>
              <p:spPr>
                <a:xfrm>
                  <a:off x="8887911" y="4456685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73 h 223356"/>
                    <a:gd name="connsiteX1" fmla="*/ 111670 w 223356"/>
                    <a:gd name="connsiteY1" fmla="*/ 223253 h 223356"/>
                    <a:gd name="connsiteX2" fmla="*/ -9 w 223356"/>
                    <a:gd name="connsiteY2" fmla="*/ 111573 h 223356"/>
                    <a:gd name="connsiteX3" fmla="*/ 111670 w 223356"/>
                    <a:gd name="connsiteY3" fmla="*/ -107 h 223356"/>
                    <a:gd name="connsiteX4" fmla="*/ 223348 w 223356"/>
                    <a:gd name="connsiteY4" fmla="*/ 11157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73"/>
                      </a:moveTo>
                      <a:cubicBezTo>
                        <a:pt x="223348" y="173252"/>
                        <a:pt x="173348" y="223253"/>
                        <a:pt x="111670" y="223253"/>
                      </a:cubicBezTo>
                      <a:cubicBezTo>
                        <a:pt x="49991" y="223253"/>
                        <a:pt x="-9" y="173252"/>
                        <a:pt x="-9" y="111573"/>
                      </a:cubicBezTo>
                      <a:cubicBezTo>
                        <a:pt x="-9" y="49894"/>
                        <a:pt x="49991" y="-107"/>
                        <a:pt x="111670" y="-107"/>
                      </a:cubicBezTo>
                      <a:cubicBezTo>
                        <a:pt x="173348" y="-107"/>
                        <a:pt x="223348" y="49894"/>
                        <a:pt x="223348" y="11157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6" name="Figura a mano libera: forma 45">
                  <a:extLst>
                    <a:ext uri="{FF2B5EF4-FFF2-40B4-BE49-F238E27FC236}">
                      <a16:creationId xmlns:a16="http://schemas.microsoft.com/office/drawing/2014/main" id="{682AB71D-FCB5-41B6-A574-2890AC95294E}"/>
                    </a:ext>
                  </a:extLst>
                </p:cNvPr>
                <p:cNvSpPr/>
                <p:nvPr/>
              </p:nvSpPr>
              <p:spPr>
                <a:xfrm>
                  <a:off x="9111267" y="4456685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73 h 223356"/>
                    <a:gd name="connsiteX1" fmla="*/ 111672 w 223356"/>
                    <a:gd name="connsiteY1" fmla="*/ 223253 h 223356"/>
                    <a:gd name="connsiteX2" fmla="*/ -6 w 223356"/>
                    <a:gd name="connsiteY2" fmla="*/ 111573 h 223356"/>
                    <a:gd name="connsiteX3" fmla="*/ 111672 w 223356"/>
                    <a:gd name="connsiteY3" fmla="*/ -107 h 223356"/>
                    <a:gd name="connsiteX4" fmla="*/ 223351 w 223356"/>
                    <a:gd name="connsiteY4" fmla="*/ 11157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73"/>
                      </a:moveTo>
                      <a:cubicBezTo>
                        <a:pt x="223351" y="173252"/>
                        <a:pt x="173351" y="223253"/>
                        <a:pt x="111672" y="223253"/>
                      </a:cubicBezTo>
                      <a:cubicBezTo>
                        <a:pt x="49994" y="223253"/>
                        <a:pt x="-6" y="173252"/>
                        <a:pt x="-6" y="111573"/>
                      </a:cubicBezTo>
                      <a:cubicBezTo>
                        <a:pt x="-6" y="49894"/>
                        <a:pt x="49994" y="-107"/>
                        <a:pt x="111672" y="-107"/>
                      </a:cubicBezTo>
                      <a:cubicBezTo>
                        <a:pt x="173351" y="-107"/>
                        <a:pt x="223351" y="49894"/>
                        <a:pt x="223351" y="11157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7" name="Figura a mano libera: forma 46">
                  <a:extLst>
                    <a:ext uri="{FF2B5EF4-FFF2-40B4-BE49-F238E27FC236}">
                      <a16:creationId xmlns:a16="http://schemas.microsoft.com/office/drawing/2014/main" id="{AB450C6D-28DE-47F7-86A0-5F12E3358BDE}"/>
                    </a:ext>
                  </a:extLst>
                </p:cNvPr>
                <p:cNvSpPr/>
                <p:nvPr/>
              </p:nvSpPr>
              <p:spPr>
                <a:xfrm>
                  <a:off x="8887911" y="4839738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78 h 223356"/>
                    <a:gd name="connsiteX1" fmla="*/ 111670 w 223356"/>
                    <a:gd name="connsiteY1" fmla="*/ 223258 h 223356"/>
                    <a:gd name="connsiteX2" fmla="*/ -9 w 223356"/>
                    <a:gd name="connsiteY2" fmla="*/ 111578 h 223356"/>
                    <a:gd name="connsiteX3" fmla="*/ 111670 w 223356"/>
                    <a:gd name="connsiteY3" fmla="*/ -102 h 223356"/>
                    <a:gd name="connsiteX4" fmla="*/ 223348 w 223356"/>
                    <a:gd name="connsiteY4" fmla="*/ 11157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78"/>
                      </a:moveTo>
                      <a:cubicBezTo>
                        <a:pt x="223348" y="173257"/>
                        <a:pt x="173348" y="223258"/>
                        <a:pt x="111670" y="223258"/>
                      </a:cubicBezTo>
                      <a:cubicBezTo>
                        <a:pt x="49991" y="223258"/>
                        <a:pt x="-9" y="173257"/>
                        <a:pt x="-9" y="111578"/>
                      </a:cubicBezTo>
                      <a:cubicBezTo>
                        <a:pt x="-9" y="49899"/>
                        <a:pt x="49991" y="-102"/>
                        <a:pt x="111670" y="-102"/>
                      </a:cubicBezTo>
                      <a:cubicBezTo>
                        <a:pt x="173348" y="-102"/>
                        <a:pt x="223348" y="49899"/>
                        <a:pt x="223348" y="11157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48" name="Figura a mano libera: forma 47">
                  <a:extLst>
                    <a:ext uri="{FF2B5EF4-FFF2-40B4-BE49-F238E27FC236}">
                      <a16:creationId xmlns:a16="http://schemas.microsoft.com/office/drawing/2014/main" id="{1F0A3787-A912-44E3-8946-6F7261253683}"/>
                    </a:ext>
                  </a:extLst>
                </p:cNvPr>
                <p:cNvSpPr/>
                <p:nvPr/>
              </p:nvSpPr>
              <p:spPr>
                <a:xfrm>
                  <a:off x="9111267" y="4839738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78 h 223356"/>
                    <a:gd name="connsiteX1" fmla="*/ 111672 w 223356"/>
                    <a:gd name="connsiteY1" fmla="*/ 223258 h 223356"/>
                    <a:gd name="connsiteX2" fmla="*/ -6 w 223356"/>
                    <a:gd name="connsiteY2" fmla="*/ 111578 h 223356"/>
                    <a:gd name="connsiteX3" fmla="*/ 111672 w 223356"/>
                    <a:gd name="connsiteY3" fmla="*/ -102 h 223356"/>
                    <a:gd name="connsiteX4" fmla="*/ 223351 w 223356"/>
                    <a:gd name="connsiteY4" fmla="*/ 11157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78"/>
                      </a:moveTo>
                      <a:cubicBezTo>
                        <a:pt x="223351" y="173257"/>
                        <a:pt x="173351" y="223258"/>
                        <a:pt x="111672" y="223258"/>
                      </a:cubicBezTo>
                      <a:cubicBezTo>
                        <a:pt x="49994" y="223258"/>
                        <a:pt x="-6" y="173257"/>
                        <a:pt x="-6" y="111578"/>
                      </a:cubicBezTo>
                      <a:cubicBezTo>
                        <a:pt x="-6" y="49899"/>
                        <a:pt x="49994" y="-102"/>
                        <a:pt x="111672" y="-102"/>
                      </a:cubicBezTo>
                      <a:cubicBezTo>
                        <a:pt x="173351" y="-102"/>
                        <a:pt x="223351" y="49899"/>
                        <a:pt x="223351" y="11157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grpSp>
          <p:nvGrpSpPr>
            <p:cNvPr id="57" name="Graphic 16">
              <a:extLst>
                <a:ext uri="{FF2B5EF4-FFF2-40B4-BE49-F238E27FC236}">
                  <a16:creationId xmlns:a16="http://schemas.microsoft.com/office/drawing/2014/main" id="{EC50A008-616C-4839-8C89-77953EE52CF3}"/>
                </a:ext>
              </a:extLst>
            </p:cNvPr>
            <p:cNvGrpSpPr/>
            <p:nvPr/>
          </p:nvGrpSpPr>
          <p:grpSpPr>
            <a:xfrm>
              <a:off x="10903257" y="2856058"/>
              <a:ext cx="563325" cy="293818"/>
              <a:chOff x="8008985" y="3657798"/>
              <a:chExt cx="1469093" cy="734546"/>
            </a:xfrm>
          </p:grpSpPr>
          <p:grpSp>
            <p:nvGrpSpPr>
              <p:cNvPr id="58" name="Graphic 16">
                <a:extLst>
                  <a:ext uri="{FF2B5EF4-FFF2-40B4-BE49-F238E27FC236}">
                    <a16:creationId xmlns:a16="http://schemas.microsoft.com/office/drawing/2014/main" id="{1232AE83-D6D2-49ED-93EA-6E3258E0C68A}"/>
                  </a:ext>
                </a:extLst>
              </p:cNvPr>
              <p:cNvGrpSpPr/>
              <p:nvPr/>
            </p:nvGrpSpPr>
            <p:grpSpPr>
              <a:xfrm>
                <a:off x="8008985" y="3657798"/>
                <a:ext cx="734546" cy="734546"/>
                <a:chOff x="8008985" y="3657798"/>
                <a:chExt cx="734546" cy="734546"/>
              </a:xfrm>
            </p:grpSpPr>
            <p:sp>
              <p:nvSpPr>
                <p:cNvPr id="68" name="Figura a mano libera: forma 67">
                  <a:extLst>
                    <a:ext uri="{FF2B5EF4-FFF2-40B4-BE49-F238E27FC236}">
                      <a16:creationId xmlns:a16="http://schemas.microsoft.com/office/drawing/2014/main" id="{B4E84058-34B7-49B2-8B4F-4D60D83470E0}"/>
                    </a:ext>
                  </a:extLst>
                </p:cNvPr>
                <p:cNvSpPr/>
                <p:nvPr/>
              </p:nvSpPr>
              <p:spPr>
                <a:xfrm>
                  <a:off x="8008985" y="3657798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60 h 734546"/>
                    <a:gd name="connsiteX1" fmla="*/ 367256 w 734546"/>
                    <a:gd name="connsiteY1" fmla="*/ 734435 h 734546"/>
                    <a:gd name="connsiteX2" fmla="*/ -18 w 734546"/>
                    <a:gd name="connsiteY2" fmla="*/ 367160 h 734546"/>
                    <a:gd name="connsiteX3" fmla="*/ 367256 w 734546"/>
                    <a:gd name="connsiteY3" fmla="*/ -115 h 734546"/>
                    <a:gd name="connsiteX4" fmla="*/ 734529 w 734546"/>
                    <a:gd name="connsiteY4" fmla="*/ 36716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60"/>
                      </a:moveTo>
                      <a:cubicBezTo>
                        <a:pt x="734529" y="570001"/>
                        <a:pt x="570095" y="734435"/>
                        <a:pt x="367256" y="734435"/>
                      </a:cubicBezTo>
                      <a:cubicBezTo>
                        <a:pt x="164416" y="734435"/>
                        <a:pt x="-18" y="570001"/>
                        <a:pt x="-18" y="367160"/>
                      </a:cubicBezTo>
                      <a:cubicBezTo>
                        <a:pt x="-18" y="164319"/>
                        <a:pt x="164416" y="-115"/>
                        <a:pt x="367256" y="-115"/>
                      </a:cubicBezTo>
                      <a:cubicBezTo>
                        <a:pt x="570095" y="-115"/>
                        <a:pt x="734529" y="164319"/>
                        <a:pt x="734529" y="36716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9" name="Figura a mano libera: forma 68">
                  <a:extLst>
                    <a:ext uri="{FF2B5EF4-FFF2-40B4-BE49-F238E27FC236}">
                      <a16:creationId xmlns:a16="http://schemas.microsoft.com/office/drawing/2014/main" id="{F6D51BA6-BF9E-46EE-99C0-97977164BF61}"/>
                    </a:ext>
                  </a:extLst>
                </p:cNvPr>
                <p:cNvSpPr/>
                <p:nvPr/>
              </p:nvSpPr>
              <p:spPr>
                <a:xfrm>
                  <a:off x="8041223" y="3913393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65 h 223356"/>
                    <a:gd name="connsiteX1" fmla="*/ 111659 w 223356"/>
                    <a:gd name="connsiteY1" fmla="*/ 223246 h 223356"/>
                    <a:gd name="connsiteX2" fmla="*/ -20 w 223356"/>
                    <a:gd name="connsiteY2" fmla="*/ 111565 h 223356"/>
                    <a:gd name="connsiteX3" fmla="*/ 111659 w 223356"/>
                    <a:gd name="connsiteY3" fmla="*/ -115 h 223356"/>
                    <a:gd name="connsiteX4" fmla="*/ 223337 w 223356"/>
                    <a:gd name="connsiteY4" fmla="*/ 11156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65"/>
                      </a:moveTo>
                      <a:cubicBezTo>
                        <a:pt x="223337" y="173244"/>
                        <a:pt x="173337" y="223246"/>
                        <a:pt x="111659" y="223246"/>
                      </a:cubicBezTo>
                      <a:cubicBezTo>
                        <a:pt x="49980" y="223246"/>
                        <a:pt x="-20" y="173244"/>
                        <a:pt x="-20" y="111565"/>
                      </a:cubicBezTo>
                      <a:cubicBezTo>
                        <a:pt x="-20" y="49887"/>
                        <a:pt x="49980" y="-115"/>
                        <a:pt x="111659" y="-115"/>
                      </a:cubicBezTo>
                      <a:cubicBezTo>
                        <a:pt x="173337" y="-115"/>
                        <a:pt x="223337" y="49887"/>
                        <a:pt x="223337" y="11156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70" name="Figura a mano libera: forma 69">
                  <a:extLst>
                    <a:ext uri="{FF2B5EF4-FFF2-40B4-BE49-F238E27FC236}">
                      <a16:creationId xmlns:a16="http://schemas.microsoft.com/office/drawing/2014/main" id="{7C8ADB6D-2341-4880-A534-9EDDF24AABF3}"/>
                    </a:ext>
                  </a:extLst>
                </p:cNvPr>
                <p:cNvSpPr/>
                <p:nvPr/>
              </p:nvSpPr>
              <p:spPr>
                <a:xfrm>
                  <a:off x="8264580" y="3913393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65 h 223356"/>
                    <a:gd name="connsiteX1" fmla="*/ 111661 w 223356"/>
                    <a:gd name="connsiteY1" fmla="*/ 223246 h 223356"/>
                    <a:gd name="connsiteX2" fmla="*/ -18 w 223356"/>
                    <a:gd name="connsiteY2" fmla="*/ 111565 h 223356"/>
                    <a:gd name="connsiteX3" fmla="*/ 111661 w 223356"/>
                    <a:gd name="connsiteY3" fmla="*/ -115 h 223356"/>
                    <a:gd name="connsiteX4" fmla="*/ 223339 w 223356"/>
                    <a:gd name="connsiteY4" fmla="*/ 11156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65"/>
                      </a:moveTo>
                      <a:cubicBezTo>
                        <a:pt x="223339" y="173244"/>
                        <a:pt x="173339" y="223246"/>
                        <a:pt x="111661" y="223246"/>
                      </a:cubicBezTo>
                      <a:cubicBezTo>
                        <a:pt x="49982" y="223246"/>
                        <a:pt x="-18" y="173244"/>
                        <a:pt x="-18" y="111565"/>
                      </a:cubicBezTo>
                      <a:cubicBezTo>
                        <a:pt x="-18" y="49887"/>
                        <a:pt x="49982" y="-115"/>
                        <a:pt x="111661" y="-115"/>
                      </a:cubicBezTo>
                      <a:cubicBezTo>
                        <a:pt x="173339" y="-115"/>
                        <a:pt x="223339" y="49887"/>
                        <a:pt x="223339" y="11156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71" name="Figura a mano libera: forma 70">
                  <a:extLst>
                    <a:ext uri="{FF2B5EF4-FFF2-40B4-BE49-F238E27FC236}">
                      <a16:creationId xmlns:a16="http://schemas.microsoft.com/office/drawing/2014/main" id="{CAE15D59-FB49-40C4-A2AB-AA686729EF83}"/>
                    </a:ext>
                  </a:extLst>
                </p:cNvPr>
                <p:cNvSpPr/>
                <p:nvPr/>
              </p:nvSpPr>
              <p:spPr>
                <a:xfrm>
                  <a:off x="8487909" y="3913393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65 h 223356"/>
                    <a:gd name="connsiteX1" fmla="*/ 111663 w 223356"/>
                    <a:gd name="connsiteY1" fmla="*/ 223246 h 223356"/>
                    <a:gd name="connsiteX2" fmla="*/ -15 w 223356"/>
                    <a:gd name="connsiteY2" fmla="*/ 111565 h 223356"/>
                    <a:gd name="connsiteX3" fmla="*/ 111663 w 223356"/>
                    <a:gd name="connsiteY3" fmla="*/ -115 h 223356"/>
                    <a:gd name="connsiteX4" fmla="*/ 223341 w 223356"/>
                    <a:gd name="connsiteY4" fmla="*/ 11156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65"/>
                      </a:moveTo>
                      <a:cubicBezTo>
                        <a:pt x="223341" y="173244"/>
                        <a:pt x="173341" y="223246"/>
                        <a:pt x="111663" y="223246"/>
                      </a:cubicBezTo>
                      <a:cubicBezTo>
                        <a:pt x="49985" y="223246"/>
                        <a:pt x="-15" y="173244"/>
                        <a:pt x="-15" y="111565"/>
                      </a:cubicBezTo>
                      <a:cubicBezTo>
                        <a:pt x="-15" y="49887"/>
                        <a:pt x="49985" y="-115"/>
                        <a:pt x="111663" y="-115"/>
                      </a:cubicBezTo>
                      <a:cubicBezTo>
                        <a:pt x="173341" y="-115"/>
                        <a:pt x="223341" y="49887"/>
                        <a:pt x="223341" y="11156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72" name="Figura a mano libera: forma 71">
                  <a:extLst>
                    <a:ext uri="{FF2B5EF4-FFF2-40B4-BE49-F238E27FC236}">
                      <a16:creationId xmlns:a16="http://schemas.microsoft.com/office/drawing/2014/main" id="{F6AE38F5-082B-4E88-B5F6-EC08B4243124}"/>
                    </a:ext>
                  </a:extLst>
                </p:cNvPr>
                <p:cNvSpPr/>
                <p:nvPr/>
              </p:nvSpPr>
              <p:spPr>
                <a:xfrm>
                  <a:off x="8153364" y="3722139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63 h 223356"/>
                    <a:gd name="connsiteX1" fmla="*/ 111659 w 223356"/>
                    <a:gd name="connsiteY1" fmla="*/ 223243 h 223356"/>
                    <a:gd name="connsiteX2" fmla="*/ -19 w 223356"/>
                    <a:gd name="connsiteY2" fmla="*/ 111563 h 223356"/>
                    <a:gd name="connsiteX3" fmla="*/ 111659 w 223356"/>
                    <a:gd name="connsiteY3" fmla="*/ -118 h 223356"/>
                    <a:gd name="connsiteX4" fmla="*/ 223338 w 223356"/>
                    <a:gd name="connsiteY4" fmla="*/ 11156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63"/>
                      </a:moveTo>
                      <a:cubicBezTo>
                        <a:pt x="223338" y="173241"/>
                        <a:pt x="173338" y="223243"/>
                        <a:pt x="111659" y="223243"/>
                      </a:cubicBezTo>
                      <a:cubicBezTo>
                        <a:pt x="49981" y="223243"/>
                        <a:pt x="-19" y="173241"/>
                        <a:pt x="-19" y="111563"/>
                      </a:cubicBezTo>
                      <a:cubicBezTo>
                        <a:pt x="-19" y="49884"/>
                        <a:pt x="49981" y="-118"/>
                        <a:pt x="111659" y="-118"/>
                      </a:cubicBezTo>
                      <a:cubicBezTo>
                        <a:pt x="173338" y="-118"/>
                        <a:pt x="223338" y="49884"/>
                        <a:pt x="223338" y="11156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73" name="Figura a mano libera: forma 72">
                  <a:extLst>
                    <a:ext uri="{FF2B5EF4-FFF2-40B4-BE49-F238E27FC236}">
                      <a16:creationId xmlns:a16="http://schemas.microsoft.com/office/drawing/2014/main" id="{1ED91769-BC1B-4712-A59C-B5D7B933DFFE}"/>
                    </a:ext>
                  </a:extLst>
                </p:cNvPr>
                <p:cNvSpPr/>
                <p:nvPr/>
              </p:nvSpPr>
              <p:spPr>
                <a:xfrm>
                  <a:off x="8376720" y="3722139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63 h 223356"/>
                    <a:gd name="connsiteX1" fmla="*/ 111662 w 223356"/>
                    <a:gd name="connsiteY1" fmla="*/ 223243 h 223356"/>
                    <a:gd name="connsiteX2" fmla="*/ -16 w 223356"/>
                    <a:gd name="connsiteY2" fmla="*/ 111563 h 223356"/>
                    <a:gd name="connsiteX3" fmla="*/ 111662 w 223356"/>
                    <a:gd name="connsiteY3" fmla="*/ -118 h 223356"/>
                    <a:gd name="connsiteX4" fmla="*/ 223340 w 223356"/>
                    <a:gd name="connsiteY4" fmla="*/ 11156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63"/>
                      </a:moveTo>
                      <a:cubicBezTo>
                        <a:pt x="223340" y="173241"/>
                        <a:pt x="173340" y="223243"/>
                        <a:pt x="111662" y="223243"/>
                      </a:cubicBezTo>
                      <a:cubicBezTo>
                        <a:pt x="49984" y="223243"/>
                        <a:pt x="-16" y="173241"/>
                        <a:pt x="-16" y="111563"/>
                      </a:cubicBezTo>
                      <a:cubicBezTo>
                        <a:pt x="-16" y="49884"/>
                        <a:pt x="49984" y="-118"/>
                        <a:pt x="111662" y="-118"/>
                      </a:cubicBezTo>
                      <a:cubicBezTo>
                        <a:pt x="173340" y="-118"/>
                        <a:pt x="223340" y="49884"/>
                        <a:pt x="223340" y="11156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74" name="Figura a mano libera: forma 73">
                  <a:extLst>
                    <a:ext uri="{FF2B5EF4-FFF2-40B4-BE49-F238E27FC236}">
                      <a16:creationId xmlns:a16="http://schemas.microsoft.com/office/drawing/2014/main" id="{00D9E61E-0604-4AA1-95D9-24C465BA3A96}"/>
                    </a:ext>
                  </a:extLst>
                </p:cNvPr>
                <p:cNvSpPr/>
                <p:nvPr/>
              </p:nvSpPr>
              <p:spPr>
                <a:xfrm>
                  <a:off x="8153364" y="4105191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68 h 223356"/>
                    <a:gd name="connsiteX1" fmla="*/ 111659 w 223356"/>
                    <a:gd name="connsiteY1" fmla="*/ 223248 h 223356"/>
                    <a:gd name="connsiteX2" fmla="*/ -19 w 223356"/>
                    <a:gd name="connsiteY2" fmla="*/ 111568 h 223356"/>
                    <a:gd name="connsiteX3" fmla="*/ 111659 w 223356"/>
                    <a:gd name="connsiteY3" fmla="*/ -112 h 223356"/>
                    <a:gd name="connsiteX4" fmla="*/ 223338 w 223356"/>
                    <a:gd name="connsiteY4" fmla="*/ 11156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68"/>
                      </a:moveTo>
                      <a:cubicBezTo>
                        <a:pt x="223338" y="173247"/>
                        <a:pt x="173338" y="223248"/>
                        <a:pt x="111659" y="223248"/>
                      </a:cubicBezTo>
                      <a:cubicBezTo>
                        <a:pt x="49981" y="223248"/>
                        <a:pt x="-19" y="173247"/>
                        <a:pt x="-19" y="111568"/>
                      </a:cubicBezTo>
                      <a:cubicBezTo>
                        <a:pt x="-19" y="49889"/>
                        <a:pt x="49981" y="-112"/>
                        <a:pt x="111659" y="-112"/>
                      </a:cubicBezTo>
                      <a:cubicBezTo>
                        <a:pt x="173338" y="-112"/>
                        <a:pt x="223338" y="49889"/>
                        <a:pt x="223338" y="11156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75" name="Figura a mano libera: forma 74">
                  <a:extLst>
                    <a:ext uri="{FF2B5EF4-FFF2-40B4-BE49-F238E27FC236}">
                      <a16:creationId xmlns:a16="http://schemas.microsoft.com/office/drawing/2014/main" id="{3EE77FF3-C5D7-4CF4-93CA-57E29575B17B}"/>
                    </a:ext>
                  </a:extLst>
                </p:cNvPr>
                <p:cNvSpPr/>
                <p:nvPr/>
              </p:nvSpPr>
              <p:spPr>
                <a:xfrm>
                  <a:off x="8376720" y="4105191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68 h 223356"/>
                    <a:gd name="connsiteX1" fmla="*/ 111662 w 223356"/>
                    <a:gd name="connsiteY1" fmla="*/ 223248 h 223356"/>
                    <a:gd name="connsiteX2" fmla="*/ -16 w 223356"/>
                    <a:gd name="connsiteY2" fmla="*/ 111568 h 223356"/>
                    <a:gd name="connsiteX3" fmla="*/ 111662 w 223356"/>
                    <a:gd name="connsiteY3" fmla="*/ -112 h 223356"/>
                    <a:gd name="connsiteX4" fmla="*/ 223340 w 223356"/>
                    <a:gd name="connsiteY4" fmla="*/ 11156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68"/>
                      </a:moveTo>
                      <a:cubicBezTo>
                        <a:pt x="223340" y="173247"/>
                        <a:pt x="173340" y="223248"/>
                        <a:pt x="111662" y="223248"/>
                      </a:cubicBezTo>
                      <a:cubicBezTo>
                        <a:pt x="49984" y="223248"/>
                        <a:pt x="-16" y="173247"/>
                        <a:pt x="-16" y="111568"/>
                      </a:cubicBezTo>
                      <a:cubicBezTo>
                        <a:pt x="-16" y="49889"/>
                        <a:pt x="49984" y="-112"/>
                        <a:pt x="111662" y="-112"/>
                      </a:cubicBezTo>
                      <a:cubicBezTo>
                        <a:pt x="173340" y="-112"/>
                        <a:pt x="223340" y="49889"/>
                        <a:pt x="223340" y="11156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59" name="Graphic 16">
                <a:extLst>
                  <a:ext uri="{FF2B5EF4-FFF2-40B4-BE49-F238E27FC236}">
                    <a16:creationId xmlns:a16="http://schemas.microsoft.com/office/drawing/2014/main" id="{DE2424C7-243A-4B2E-AE27-E4DC46CE8DEA}"/>
                  </a:ext>
                </a:extLst>
              </p:cNvPr>
              <p:cNvGrpSpPr/>
              <p:nvPr/>
            </p:nvGrpSpPr>
            <p:grpSpPr>
              <a:xfrm>
                <a:off x="8743531" y="3657798"/>
                <a:ext cx="734546" cy="734546"/>
                <a:chOff x="8743531" y="3657798"/>
                <a:chExt cx="734546" cy="734546"/>
              </a:xfrm>
            </p:grpSpPr>
            <p:sp>
              <p:nvSpPr>
                <p:cNvPr id="60" name="Figura a mano libera: forma 59">
                  <a:extLst>
                    <a:ext uri="{FF2B5EF4-FFF2-40B4-BE49-F238E27FC236}">
                      <a16:creationId xmlns:a16="http://schemas.microsoft.com/office/drawing/2014/main" id="{480463DE-8B06-4A54-A452-606FB18FEBAE}"/>
                    </a:ext>
                  </a:extLst>
                </p:cNvPr>
                <p:cNvSpPr/>
                <p:nvPr/>
              </p:nvSpPr>
              <p:spPr>
                <a:xfrm>
                  <a:off x="8743531" y="3657798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60 h 734546"/>
                    <a:gd name="connsiteX1" fmla="*/ 367266 w 734546"/>
                    <a:gd name="connsiteY1" fmla="*/ 734435 h 734546"/>
                    <a:gd name="connsiteX2" fmla="*/ -8 w 734546"/>
                    <a:gd name="connsiteY2" fmla="*/ 367160 h 734546"/>
                    <a:gd name="connsiteX3" fmla="*/ 367266 w 734546"/>
                    <a:gd name="connsiteY3" fmla="*/ -115 h 734546"/>
                    <a:gd name="connsiteX4" fmla="*/ 734540 w 734546"/>
                    <a:gd name="connsiteY4" fmla="*/ 36716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60"/>
                      </a:moveTo>
                      <a:cubicBezTo>
                        <a:pt x="734540" y="570001"/>
                        <a:pt x="570106" y="734435"/>
                        <a:pt x="367266" y="734435"/>
                      </a:cubicBezTo>
                      <a:cubicBezTo>
                        <a:pt x="164426" y="734435"/>
                        <a:pt x="-8" y="570001"/>
                        <a:pt x="-8" y="367160"/>
                      </a:cubicBezTo>
                      <a:cubicBezTo>
                        <a:pt x="-8" y="164319"/>
                        <a:pt x="164426" y="-115"/>
                        <a:pt x="367266" y="-115"/>
                      </a:cubicBezTo>
                      <a:cubicBezTo>
                        <a:pt x="570106" y="-115"/>
                        <a:pt x="734540" y="164319"/>
                        <a:pt x="734540" y="36716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1" name="Figura a mano libera: forma 60">
                  <a:extLst>
                    <a:ext uri="{FF2B5EF4-FFF2-40B4-BE49-F238E27FC236}">
                      <a16:creationId xmlns:a16="http://schemas.microsoft.com/office/drawing/2014/main" id="{D0BB401B-3454-4BC5-8056-E7A4A8818F81}"/>
                    </a:ext>
                  </a:extLst>
                </p:cNvPr>
                <p:cNvSpPr/>
                <p:nvPr/>
              </p:nvSpPr>
              <p:spPr>
                <a:xfrm>
                  <a:off x="8775770" y="3913393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65 h 223356"/>
                    <a:gd name="connsiteX1" fmla="*/ 111669 w 223356"/>
                    <a:gd name="connsiteY1" fmla="*/ 223246 h 223356"/>
                    <a:gd name="connsiteX2" fmla="*/ -9 w 223356"/>
                    <a:gd name="connsiteY2" fmla="*/ 111565 h 223356"/>
                    <a:gd name="connsiteX3" fmla="*/ 111669 w 223356"/>
                    <a:gd name="connsiteY3" fmla="*/ -115 h 223356"/>
                    <a:gd name="connsiteX4" fmla="*/ 223347 w 223356"/>
                    <a:gd name="connsiteY4" fmla="*/ 11156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65"/>
                      </a:moveTo>
                      <a:cubicBezTo>
                        <a:pt x="223347" y="173244"/>
                        <a:pt x="173347" y="223246"/>
                        <a:pt x="111669" y="223246"/>
                      </a:cubicBezTo>
                      <a:cubicBezTo>
                        <a:pt x="49990" y="223246"/>
                        <a:pt x="-9" y="173244"/>
                        <a:pt x="-9" y="111565"/>
                      </a:cubicBezTo>
                      <a:cubicBezTo>
                        <a:pt x="-9" y="49887"/>
                        <a:pt x="49990" y="-115"/>
                        <a:pt x="111669" y="-115"/>
                      </a:cubicBezTo>
                      <a:cubicBezTo>
                        <a:pt x="173347" y="-115"/>
                        <a:pt x="223347" y="49887"/>
                        <a:pt x="223347" y="11156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2" name="Figura a mano libera: forma 61">
                  <a:extLst>
                    <a:ext uri="{FF2B5EF4-FFF2-40B4-BE49-F238E27FC236}">
                      <a16:creationId xmlns:a16="http://schemas.microsoft.com/office/drawing/2014/main" id="{A8AAB91B-3FD7-4304-8D85-492804BB463B}"/>
                    </a:ext>
                  </a:extLst>
                </p:cNvPr>
                <p:cNvSpPr/>
                <p:nvPr/>
              </p:nvSpPr>
              <p:spPr>
                <a:xfrm>
                  <a:off x="8999127" y="3913393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65 h 223356"/>
                    <a:gd name="connsiteX1" fmla="*/ 111671 w 223356"/>
                    <a:gd name="connsiteY1" fmla="*/ 223246 h 223356"/>
                    <a:gd name="connsiteX2" fmla="*/ -7 w 223356"/>
                    <a:gd name="connsiteY2" fmla="*/ 111565 h 223356"/>
                    <a:gd name="connsiteX3" fmla="*/ 111671 w 223356"/>
                    <a:gd name="connsiteY3" fmla="*/ -115 h 223356"/>
                    <a:gd name="connsiteX4" fmla="*/ 223349 w 223356"/>
                    <a:gd name="connsiteY4" fmla="*/ 11156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65"/>
                      </a:moveTo>
                      <a:cubicBezTo>
                        <a:pt x="223349" y="173244"/>
                        <a:pt x="173349" y="223246"/>
                        <a:pt x="111671" y="223246"/>
                      </a:cubicBezTo>
                      <a:cubicBezTo>
                        <a:pt x="49993" y="223246"/>
                        <a:pt x="-7" y="173244"/>
                        <a:pt x="-7" y="111565"/>
                      </a:cubicBezTo>
                      <a:cubicBezTo>
                        <a:pt x="-7" y="49887"/>
                        <a:pt x="49993" y="-115"/>
                        <a:pt x="111671" y="-115"/>
                      </a:cubicBezTo>
                      <a:cubicBezTo>
                        <a:pt x="173349" y="-115"/>
                        <a:pt x="223349" y="49887"/>
                        <a:pt x="223349" y="11156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3" name="Figura a mano libera: forma 62">
                  <a:extLst>
                    <a:ext uri="{FF2B5EF4-FFF2-40B4-BE49-F238E27FC236}">
                      <a16:creationId xmlns:a16="http://schemas.microsoft.com/office/drawing/2014/main" id="{51F9558D-9A56-4C7F-BBF1-01D7E3F1FD15}"/>
                    </a:ext>
                  </a:extLst>
                </p:cNvPr>
                <p:cNvSpPr/>
                <p:nvPr/>
              </p:nvSpPr>
              <p:spPr>
                <a:xfrm>
                  <a:off x="9222456" y="3913393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65 h 223356"/>
                    <a:gd name="connsiteX1" fmla="*/ 111673 w 223356"/>
                    <a:gd name="connsiteY1" fmla="*/ 223246 h 223356"/>
                    <a:gd name="connsiteX2" fmla="*/ -5 w 223356"/>
                    <a:gd name="connsiteY2" fmla="*/ 111565 h 223356"/>
                    <a:gd name="connsiteX3" fmla="*/ 111673 w 223356"/>
                    <a:gd name="connsiteY3" fmla="*/ -115 h 223356"/>
                    <a:gd name="connsiteX4" fmla="*/ 223351 w 223356"/>
                    <a:gd name="connsiteY4" fmla="*/ 11156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65"/>
                      </a:moveTo>
                      <a:cubicBezTo>
                        <a:pt x="223351" y="173244"/>
                        <a:pt x="173351" y="223246"/>
                        <a:pt x="111673" y="223246"/>
                      </a:cubicBezTo>
                      <a:cubicBezTo>
                        <a:pt x="49995" y="223246"/>
                        <a:pt x="-5" y="173244"/>
                        <a:pt x="-5" y="111565"/>
                      </a:cubicBezTo>
                      <a:cubicBezTo>
                        <a:pt x="-5" y="49887"/>
                        <a:pt x="49995" y="-115"/>
                        <a:pt x="111673" y="-115"/>
                      </a:cubicBezTo>
                      <a:cubicBezTo>
                        <a:pt x="173351" y="-115"/>
                        <a:pt x="223351" y="49887"/>
                        <a:pt x="223351" y="11156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4" name="Figura a mano libera: forma 63">
                  <a:extLst>
                    <a:ext uri="{FF2B5EF4-FFF2-40B4-BE49-F238E27FC236}">
                      <a16:creationId xmlns:a16="http://schemas.microsoft.com/office/drawing/2014/main" id="{23F6E616-630E-419A-80CA-4C6566F7D409}"/>
                    </a:ext>
                  </a:extLst>
                </p:cNvPr>
                <p:cNvSpPr/>
                <p:nvPr/>
              </p:nvSpPr>
              <p:spPr>
                <a:xfrm>
                  <a:off x="8887911" y="3722139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63 h 223356"/>
                    <a:gd name="connsiteX1" fmla="*/ 111670 w 223356"/>
                    <a:gd name="connsiteY1" fmla="*/ 223243 h 223356"/>
                    <a:gd name="connsiteX2" fmla="*/ -9 w 223356"/>
                    <a:gd name="connsiteY2" fmla="*/ 111563 h 223356"/>
                    <a:gd name="connsiteX3" fmla="*/ 111670 w 223356"/>
                    <a:gd name="connsiteY3" fmla="*/ -118 h 223356"/>
                    <a:gd name="connsiteX4" fmla="*/ 223348 w 223356"/>
                    <a:gd name="connsiteY4" fmla="*/ 11156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63"/>
                      </a:moveTo>
                      <a:cubicBezTo>
                        <a:pt x="223348" y="173241"/>
                        <a:pt x="173348" y="223243"/>
                        <a:pt x="111670" y="223243"/>
                      </a:cubicBezTo>
                      <a:cubicBezTo>
                        <a:pt x="49991" y="223243"/>
                        <a:pt x="-9" y="173241"/>
                        <a:pt x="-9" y="111563"/>
                      </a:cubicBezTo>
                      <a:cubicBezTo>
                        <a:pt x="-9" y="49884"/>
                        <a:pt x="49991" y="-118"/>
                        <a:pt x="111670" y="-118"/>
                      </a:cubicBezTo>
                      <a:cubicBezTo>
                        <a:pt x="173348" y="-118"/>
                        <a:pt x="223348" y="49884"/>
                        <a:pt x="223348" y="11156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5" name="Figura a mano libera: forma 64">
                  <a:extLst>
                    <a:ext uri="{FF2B5EF4-FFF2-40B4-BE49-F238E27FC236}">
                      <a16:creationId xmlns:a16="http://schemas.microsoft.com/office/drawing/2014/main" id="{82B1BAFC-0EDC-4D8A-B6C6-8E782F19A1AA}"/>
                    </a:ext>
                  </a:extLst>
                </p:cNvPr>
                <p:cNvSpPr/>
                <p:nvPr/>
              </p:nvSpPr>
              <p:spPr>
                <a:xfrm>
                  <a:off x="9111267" y="3722139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63 h 223356"/>
                    <a:gd name="connsiteX1" fmla="*/ 111672 w 223356"/>
                    <a:gd name="connsiteY1" fmla="*/ 223243 h 223356"/>
                    <a:gd name="connsiteX2" fmla="*/ -6 w 223356"/>
                    <a:gd name="connsiteY2" fmla="*/ 111563 h 223356"/>
                    <a:gd name="connsiteX3" fmla="*/ 111672 w 223356"/>
                    <a:gd name="connsiteY3" fmla="*/ -118 h 223356"/>
                    <a:gd name="connsiteX4" fmla="*/ 223351 w 223356"/>
                    <a:gd name="connsiteY4" fmla="*/ 111563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63"/>
                      </a:moveTo>
                      <a:cubicBezTo>
                        <a:pt x="223351" y="173241"/>
                        <a:pt x="173351" y="223243"/>
                        <a:pt x="111672" y="223243"/>
                      </a:cubicBezTo>
                      <a:cubicBezTo>
                        <a:pt x="49994" y="223243"/>
                        <a:pt x="-6" y="173241"/>
                        <a:pt x="-6" y="111563"/>
                      </a:cubicBezTo>
                      <a:cubicBezTo>
                        <a:pt x="-6" y="49884"/>
                        <a:pt x="49994" y="-118"/>
                        <a:pt x="111672" y="-118"/>
                      </a:cubicBezTo>
                      <a:cubicBezTo>
                        <a:pt x="173351" y="-118"/>
                        <a:pt x="223351" y="49884"/>
                        <a:pt x="223351" y="111563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6" name="Figura a mano libera: forma 65">
                  <a:extLst>
                    <a:ext uri="{FF2B5EF4-FFF2-40B4-BE49-F238E27FC236}">
                      <a16:creationId xmlns:a16="http://schemas.microsoft.com/office/drawing/2014/main" id="{BB567EF7-F6ED-468C-B858-E05C4F3B9481}"/>
                    </a:ext>
                  </a:extLst>
                </p:cNvPr>
                <p:cNvSpPr/>
                <p:nvPr/>
              </p:nvSpPr>
              <p:spPr>
                <a:xfrm>
                  <a:off x="8887911" y="4105191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68 h 223356"/>
                    <a:gd name="connsiteX1" fmla="*/ 111670 w 223356"/>
                    <a:gd name="connsiteY1" fmla="*/ 223248 h 223356"/>
                    <a:gd name="connsiteX2" fmla="*/ -9 w 223356"/>
                    <a:gd name="connsiteY2" fmla="*/ 111568 h 223356"/>
                    <a:gd name="connsiteX3" fmla="*/ 111670 w 223356"/>
                    <a:gd name="connsiteY3" fmla="*/ -112 h 223356"/>
                    <a:gd name="connsiteX4" fmla="*/ 223348 w 223356"/>
                    <a:gd name="connsiteY4" fmla="*/ 11156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68"/>
                      </a:moveTo>
                      <a:cubicBezTo>
                        <a:pt x="223348" y="173247"/>
                        <a:pt x="173348" y="223248"/>
                        <a:pt x="111670" y="223248"/>
                      </a:cubicBezTo>
                      <a:cubicBezTo>
                        <a:pt x="49991" y="223248"/>
                        <a:pt x="-9" y="173247"/>
                        <a:pt x="-9" y="111568"/>
                      </a:cubicBezTo>
                      <a:cubicBezTo>
                        <a:pt x="-9" y="49889"/>
                        <a:pt x="49991" y="-112"/>
                        <a:pt x="111670" y="-112"/>
                      </a:cubicBezTo>
                      <a:cubicBezTo>
                        <a:pt x="173348" y="-112"/>
                        <a:pt x="223348" y="49889"/>
                        <a:pt x="223348" y="11156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67" name="Figura a mano libera: forma 66">
                  <a:extLst>
                    <a:ext uri="{FF2B5EF4-FFF2-40B4-BE49-F238E27FC236}">
                      <a16:creationId xmlns:a16="http://schemas.microsoft.com/office/drawing/2014/main" id="{EDB32E8C-CAE0-4B48-8837-D78B109EB3C0}"/>
                    </a:ext>
                  </a:extLst>
                </p:cNvPr>
                <p:cNvSpPr/>
                <p:nvPr/>
              </p:nvSpPr>
              <p:spPr>
                <a:xfrm>
                  <a:off x="9111267" y="4105191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68 h 223356"/>
                    <a:gd name="connsiteX1" fmla="*/ 111672 w 223356"/>
                    <a:gd name="connsiteY1" fmla="*/ 223248 h 223356"/>
                    <a:gd name="connsiteX2" fmla="*/ -6 w 223356"/>
                    <a:gd name="connsiteY2" fmla="*/ 111568 h 223356"/>
                    <a:gd name="connsiteX3" fmla="*/ 111672 w 223356"/>
                    <a:gd name="connsiteY3" fmla="*/ -112 h 223356"/>
                    <a:gd name="connsiteX4" fmla="*/ 223351 w 223356"/>
                    <a:gd name="connsiteY4" fmla="*/ 11156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68"/>
                      </a:moveTo>
                      <a:cubicBezTo>
                        <a:pt x="223351" y="173247"/>
                        <a:pt x="173351" y="223248"/>
                        <a:pt x="111672" y="223248"/>
                      </a:cubicBezTo>
                      <a:cubicBezTo>
                        <a:pt x="49994" y="223248"/>
                        <a:pt x="-6" y="173247"/>
                        <a:pt x="-6" y="111568"/>
                      </a:cubicBezTo>
                      <a:cubicBezTo>
                        <a:pt x="-6" y="49889"/>
                        <a:pt x="49994" y="-112"/>
                        <a:pt x="111672" y="-112"/>
                      </a:cubicBezTo>
                      <a:cubicBezTo>
                        <a:pt x="173351" y="-112"/>
                        <a:pt x="223351" y="49889"/>
                        <a:pt x="223351" y="11156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grpSp>
          <p:nvGrpSpPr>
            <p:cNvPr id="76" name="Graphic 16">
              <a:extLst>
                <a:ext uri="{FF2B5EF4-FFF2-40B4-BE49-F238E27FC236}">
                  <a16:creationId xmlns:a16="http://schemas.microsoft.com/office/drawing/2014/main" id="{2012CDD6-87D6-4935-8063-F14FBB9C51EE}"/>
                </a:ext>
              </a:extLst>
            </p:cNvPr>
            <p:cNvGrpSpPr/>
            <p:nvPr/>
          </p:nvGrpSpPr>
          <p:grpSpPr>
            <a:xfrm>
              <a:off x="10903257" y="2562240"/>
              <a:ext cx="563325" cy="293818"/>
              <a:chOff x="8008985" y="2923251"/>
              <a:chExt cx="1469093" cy="734546"/>
            </a:xfrm>
          </p:grpSpPr>
          <p:grpSp>
            <p:nvGrpSpPr>
              <p:cNvPr id="77" name="Graphic 16">
                <a:extLst>
                  <a:ext uri="{FF2B5EF4-FFF2-40B4-BE49-F238E27FC236}">
                    <a16:creationId xmlns:a16="http://schemas.microsoft.com/office/drawing/2014/main" id="{43DFD540-7100-42E7-83A7-E013DD584013}"/>
                  </a:ext>
                </a:extLst>
              </p:cNvPr>
              <p:cNvGrpSpPr/>
              <p:nvPr/>
            </p:nvGrpSpPr>
            <p:grpSpPr>
              <a:xfrm>
                <a:off x="8008985" y="2923251"/>
                <a:ext cx="734546" cy="734546"/>
                <a:chOff x="8008985" y="2923251"/>
                <a:chExt cx="734546" cy="734546"/>
              </a:xfrm>
            </p:grpSpPr>
            <p:sp>
              <p:nvSpPr>
                <p:cNvPr id="87" name="Figura a mano libera: forma 86">
                  <a:extLst>
                    <a:ext uri="{FF2B5EF4-FFF2-40B4-BE49-F238E27FC236}">
                      <a16:creationId xmlns:a16="http://schemas.microsoft.com/office/drawing/2014/main" id="{A4E030B7-F21C-4FFF-B8C5-8A7B4444D8CF}"/>
                    </a:ext>
                  </a:extLst>
                </p:cNvPr>
                <p:cNvSpPr/>
                <p:nvPr/>
              </p:nvSpPr>
              <p:spPr>
                <a:xfrm>
                  <a:off x="8008985" y="2923251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50 h 734546"/>
                    <a:gd name="connsiteX1" fmla="*/ 367256 w 734546"/>
                    <a:gd name="connsiteY1" fmla="*/ 734425 h 734546"/>
                    <a:gd name="connsiteX2" fmla="*/ -18 w 734546"/>
                    <a:gd name="connsiteY2" fmla="*/ 367150 h 734546"/>
                    <a:gd name="connsiteX3" fmla="*/ 367256 w 734546"/>
                    <a:gd name="connsiteY3" fmla="*/ -125 h 734546"/>
                    <a:gd name="connsiteX4" fmla="*/ 734529 w 734546"/>
                    <a:gd name="connsiteY4" fmla="*/ 36715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50"/>
                      </a:moveTo>
                      <a:cubicBezTo>
                        <a:pt x="734529" y="569991"/>
                        <a:pt x="570095" y="734425"/>
                        <a:pt x="367256" y="734425"/>
                      </a:cubicBezTo>
                      <a:cubicBezTo>
                        <a:pt x="164416" y="734425"/>
                        <a:pt x="-18" y="569991"/>
                        <a:pt x="-18" y="367150"/>
                      </a:cubicBezTo>
                      <a:cubicBezTo>
                        <a:pt x="-18" y="164309"/>
                        <a:pt x="164416" y="-125"/>
                        <a:pt x="367256" y="-125"/>
                      </a:cubicBezTo>
                      <a:cubicBezTo>
                        <a:pt x="570095" y="-125"/>
                        <a:pt x="734529" y="164309"/>
                        <a:pt x="734529" y="36715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8" name="Figura a mano libera: forma 87">
                  <a:extLst>
                    <a:ext uri="{FF2B5EF4-FFF2-40B4-BE49-F238E27FC236}">
                      <a16:creationId xmlns:a16="http://schemas.microsoft.com/office/drawing/2014/main" id="{5208D24F-F8E5-4C87-9AC6-A5B614E5B11A}"/>
                    </a:ext>
                  </a:extLst>
                </p:cNvPr>
                <p:cNvSpPr/>
                <p:nvPr/>
              </p:nvSpPr>
              <p:spPr>
                <a:xfrm>
                  <a:off x="8041223" y="3178846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55 h 223356"/>
                    <a:gd name="connsiteX1" fmla="*/ 111659 w 223356"/>
                    <a:gd name="connsiteY1" fmla="*/ 223235 h 223356"/>
                    <a:gd name="connsiteX2" fmla="*/ -20 w 223356"/>
                    <a:gd name="connsiteY2" fmla="*/ 111555 h 223356"/>
                    <a:gd name="connsiteX3" fmla="*/ 111659 w 223356"/>
                    <a:gd name="connsiteY3" fmla="*/ -125 h 223356"/>
                    <a:gd name="connsiteX4" fmla="*/ 223337 w 223356"/>
                    <a:gd name="connsiteY4" fmla="*/ 11155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55"/>
                      </a:moveTo>
                      <a:cubicBezTo>
                        <a:pt x="223337" y="173234"/>
                        <a:pt x="173337" y="223235"/>
                        <a:pt x="111659" y="223235"/>
                      </a:cubicBezTo>
                      <a:cubicBezTo>
                        <a:pt x="49980" y="223235"/>
                        <a:pt x="-20" y="173234"/>
                        <a:pt x="-20" y="111555"/>
                      </a:cubicBezTo>
                      <a:cubicBezTo>
                        <a:pt x="-20" y="49876"/>
                        <a:pt x="49980" y="-125"/>
                        <a:pt x="111659" y="-125"/>
                      </a:cubicBezTo>
                      <a:cubicBezTo>
                        <a:pt x="173337" y="-125"/>
                        <a:pt x="223337" y="49876"/>
                        <a:pt x="223337" y="11155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9" name="Figura a mano libera: forma 88">
                  <a:extLst>
                    <a:ext uri="{FF2B5EF4-FFF2-40B4-BE49-F238E27FC236}">
                      <a16:creationId xmlns:a16="http://schemas.microsoft.com/office/drawing/2014/main" id="{6B5B9952-8F30-4E58-8141-79B6642EB824}"/>
                    </a:ext>
                  </a:extLst>
                </p:cNvPr>
                <p:cNvSpPr/>
                <p:nvPr/>
              </p:nvSpPr>
              <p:spPr>
                <a:xfrm>
                  <a:off x="8264580" y="3178846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55 h 223356"/>
                    <a:gd name="connsiteX1" fmla="*/ 111661 w 223356"/>
                    <a:gd name="connsiteY1" fmla="*/ 223235 h 223356"/>
                    <a:gd name="connsiteX2" fmla="*/ -18 w 223356"/>
                    <a:gd name="connsiteY2" fmla="*/ 111555 h 223356"/>
                    <a:gd name="connsiteX3" fmla="*/ 111661 w 223356"/>
                    <a:gd name="connsiteY3" fmla="*/ -125 h 223356"/>
                    <a:gd name="connsiteX4" fmla="*/ 223339 w 223356"/>
                    <a:gd name="connsiteY4" fmla="*/ 11155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55"/>
                      </a:moveTo>
                      <a:cubicBezTo>
                        <a:pt x="223339" y="173234"/>
                        <a:pt x="173339" y="223235"/>
                        <a:pt x="111661" y="223235"/>
                      </a:cubicBezTo>
                      <a:cubicBezTo>
                        <a:pt x="49982" y="223235"/>
                        <a:pt x="-18" y="173234"/>
                        <a:pt x="-18" y="111555"/>
                      </a:cubicBezTo>
                      <a:cubicBezTo>
                        <a:pt x="-18" y="49876"/>
                        <a:pt x="49982" y="-125"/>
                        <a:pt x="111661" y="-125"/>
                      </a:cubicBezTo>
                      <a:cubicBezTo>
                        <a:pt x="173339" y="-125"/>
                        <a:pt x="223339" y="49876"/>
                        <a:pt x="223339" y="11155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90" name="Figura a mano libera: forma 89">
                  <a:extLst>
                    <a:ext uri="{FF2B5EF4-FFF2-40B4-BE49-F238E27FC236}">
                      <a16:creationId xmlns:a16="http://schemas.microsoft.com/office/drawing/2014/main" id="{4001245C-3107-4A84-B948-D3E2ABC44535}"/>
                    </a:ext>
                  </a:extLst>
                </p:cNvPr>
                <p:cNvSpPr/>
                <p:nvPr/>
              </p:nvSpPr>
              <p:spPr>
                <a:xfrm>
                  <a:off x="8487909" y="3178846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55 h 223356"/>
                    <a:gd name="connsiteX1" fmla="*/ 111663 w 223356"/>
                    <a:gd name="connsiteY1" fmla="*/ 223235 h 223356"/>
                    <a:gd name="connsiteX2" fmla="*/ -15 w 223356"/>
                    <a:gd name="connsiteY2" fmla="*/ 111555 h 223356"/>
                    <a:gd name="connsiteX3" fmla="*/ 111663 w 223356"/>
                    <a:gd name="connsiteY3" fmla="*/ -125 h 223356"/>
                    <a:gd name="connsiteX4" fmla="*/ 223341 w 223356"/>
                    <a:gd name="connsiteY4" fmla="*/ 11155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55"/>
                      </a:moveTo>
                      <a:cubicBezTo>
                        <a:pt x="223341" y="173234"/>
                        <a:pt x="173341" y="223235"/>
                        <a:pt x="111663" y="223235"/>
                      </a:cubicBezTo>
                      <a:cubicBezTo>
                        <a:pt x="49985" y="223235"/>
                        <a:pt x="-15" y="173234"/>
                        <a:pt x="-15" y="111555"/>
                      </a:cubicBezTo>
                      <a:cubicBezTo>
                        <a:pt x="-15" y="49876"/>
                        <a:pt x="49985" y="-125"/>
                        <a:pt x="111663" y="-125"/>
                      </a:cubicBezTo>
                      <a:cubicBezTo>
                        <a:pt x="173341" y="-125"/>
                        <a:pt x="223341" y="49876"/>
                        <a:pt x="223341" y="11155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91" name="Figura a mano libera: forma 90">
                  <a:extLst>
                    <a:ext uri="{FF2B5EF4-FFF2-40B4-BE49-F238E27FC236}">
                      <a16:creationId xmlns:a16="http://schemas.microsoft.com/office/drawing/2014/main" id="{71B07F32-9A1B-4D2D-8F00-587025E06A42}"/>
                    </a:ext>
                  </a:extLst>
                </p:cNvPr>
                <p:cNvSpPr/>
                <p:nvPr/>
              </p:nvSpPr>
              <p:spPr>
                <a:xfrm>
                  <a:off x="8153364" y="2987592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52 h 223356"/>
                    <a:gd name="connsiteX1" fmla="*/ 111659 w 223356"/>
                    <a:gd name="connsiteY1" fmla="*/ 223233 h 223356"/>
                    <a:gd name="connsiteX2" fmla="*/ -19 w 223356"/>
                    <a:gd name="connsiteY2" fmla="*/ 111552 h 223356"/>
                    <a:gd name="connsiteX3" fmla="*/ 111659 w 223356"/>
                    <a:gd name="connsiteY3" fmla="*/ -128 h 223356"/>
                    <a:gd name="connsiteX4" fmla="*/ 223338 w 223356"/>
                    <a:gd name="connsiteY4" fmla="*/ 11155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52"/>
                      </a:moveTo>
                      <a:cubicBezTo>
                        <a:pt x="223338" y="173231"/>
                        <a:pt x="173338" y="223233"/>
                        <a:pt x="111659" y="223233"/>
                      </a:cubicBezTo>
                      <a:cubicBezTo>
                        <a:pt x="49981" y="223233"/>
                        <a:pt x="-19" y="173231"/>
                        <a:pt x="-19" y="111552"/>
                      </a:cubicBezTo>
                      <a:cubicBezTo>
                        <a:pt x="-19" y="49874"/>
                        <a:pt x="49981" y="-128"/>
                        <a:pt x="111659" y="-128"/>
                      </a:cubicBezTo>
                      <a:cubicBezTo>
                        <a:pt x="173338" y="-128"/>
                        <a:pt x="223338" y="49874"/>
                        <a:pt x="223338" y="11155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92" name="Figura a mano libera: forma 91">
                  <a:extLst>
                    <a:ext uri="{FF2B5EF4-FFF2-40B4-BE49-F238E27FC236}">
                      <a16:creationId xmlns:a16="http://schemas.microsoft.com/office/drawing/2014/main" id="{CA6CF81B-F4B8-481A-8861-1D7574EB3E0A}"/>
                    </a:ext>
                  </a:extLst>
                </p:cNvPr>
                <p:cNvSpPr/>
                <p:nvPr/>
              </p:nvSpPr>
              <p:spPr>
                <a:xfrm>
                  <a:off x="8376720" y="2987592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52 h 223356"/>
                    <a:gd name="connsiteX1" fmla="*/ 111662 w 223356"/>
                    <a:gd name="connsiteY1" fmla="*/ 223233 h 223356"/>
                    <a:gd name="connsiteX2" fmla="*/ -16 w 223356"/>
                    <a:gd name="connsiteY2" fmla="*/ 111552 h 223356"/>
                    <a:gd name="connsiteX3" fmla="*/ 111662 w 223356"/>
                    <a:gd name="connsiteY3" fmla="*/ -128 h 223356"/>
                    <a:gd name="connsiteX4" fmla="*/ 223340 w 223356"/>
                    <a:gd name="connsiteY4" fmla="*/ 11155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52"/>
                      </a:moveTo>
                      <a:cubicBezTo>
                        <a:pt x="223340" y="173231"/>
                        <a:pt x="173340" y="223233"/>
                        <a:pt x="111662" y="223233"/>
                      </a:cubicBezTo>
                      <a:cubicBezTo>
                        <a:pt x="49984" y="223233"/>
                        <a:pt x="-16" y="173231"/>
                        <a:pt x="-16" y="111552"/>
                      </a:cubicBezTo>
                      <a:cubicBezTo>
                        <a:pt x="-16" y="49874"/>
                        <a:pt x="49984" y="-128"/>
                        <a:pt x="111662" y="-128"/>
                      </a:cubicBezTo>
                      <a:cubicBezTo>
                        <a:pt x="173340" y="-128"/>
                        <a:pt x="223340" y="49874"/>
                        <a:pt x="223340" y="11155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93" name="Figura a mano libera: forma 92">
                  <a:extLst>
                    <a:ext uri="{FF2B5EF4-FFF2-40B4-BE49-F238E27FC236}">
                      <a16:creationId xmlns:a16="http://schemas.microsoft.com/office/drawing/2014/main" id="{B2E01E02-BDD0-4E22-82D6-7D379B38FAC9}"/>
                    </a:ext>
                  </a:extLst>
                </p:cNvPr>
                <p:cNvSpPr/>
                <p:nvPr/>
              </p:nvSpPr>
              <p:spPr>
                <a:xfrm>
                  <a:off x="8153364" y="3370645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58 h 223356"/>
                    <a:gd name="connsiteX1" fmla="*/ 111659 w 223356"/>
                    <a:gd name="connsiteY1" fmla="*/ 223238 h 223356"/>
                    <a:gd name="connsiteX2" fmla="*/ -19 w 223356"/>
                    <a:gd name="connsiteY2" fmla="*/ 111558 h 223356"/>
                    <a:gd name="connsiteX3" fmla="*/ 111659 w 223356"/>
                    <a:gd name="connsiteY3" fmla="*/ -123 h 223356"/>
                    <a:gd name="connsiteX4" fmla="*/ 223338 w 223356"/>
                    <a:gd name="connsiteY4" fmla="*/ 11155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58"/>
                      </a:moveTo>
                      <a:cubicBezTo>
                        <a:pt x="223338" y="173236"/>
                        <a:pt x="173338" y="223238"/>
                        <a:pt x="111659" y="223238"/>
                      </a:cubicBezTo>
                      <a:cubicBezTo>
                        <a:pt x="49981" y="223238"/>
                        <a:pt x="-19" y="173236"/>
                        <a:pt x="-19" y="111558"/>
                      </a:cubicBezTo>
                      <a:cubicBezTo>
                        <a:pt x="-19" y="49879"/>
                        <a:pt x="49981" y="-123"/>
                        <a:pt x="111659" y="-123"/>
                      </a:cubicBezTo>
                      <a:cubicBezTo>
                        <a:pt x="173338" y="-123"/>
                        <a:pt x="223338" y="49879"/>
                        <a:pt x="223338" y="11155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94" name="Figura a mano libera: forma 93">
                  <a:extLst>
                    <a:ext uri="{FF2B5EF4-FFF2-40B4-BE49-F238E27FC236}">
                      <a16:creationId xmlns:a16="http://schemas.microsoft.com/office/drawing/2014/main" id="{020FD7BC-4FD2-4A72-AD6A-42AE6E2EB206}"/>
                    </a:ext>
                  </a:extLst>
                </p:cNvPr>
                <p:cNvSpPr/>
                <p:nvPr/>
              </p:nvSpPr>
              <p:spPr>
                <a:xfrm>
                  <a:off x="8376720" y="3370645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58 h 223356"/>
                    <a:gd name="connsiteX1" fmla="*/ 111662 w 223356"/>
                    <a:gd name="connsiteY1" fmla="*/ 223238 h 223356"/>
                    <a:gd name="connsiteX2" fmla="*/ -16 w 223356"/>
                    <a:gd name="connsiteY2" fmla="*/ 111558 h 223356"/>
                    <a:gd name="connsiteX3" fmla="*/ 111662 w 223356"/>
                    <a:gd name="connsiteY3" fmla="*/ -123 h 223356"/>
                    <a:gd name="connsiteX4" fmla="*/ 223340 w 223356"/>
                    <a:gd name="connsiteY4" fmla="*/ 11155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58"/>
                      </a:moveTo>
                      <a:cubicBezTo>
                        <a:pt x="223340" y="173236"/>
                        <a:pt x="173340" y="223238"/>
                        <a:pt x="111662" y="223238"/>
                      </a:cubicBezTo>
                      <a:cubicBezTo>
                        <a:pt x="49984" y="223238"/>
                        <a:pt x="-16" y="173236"/>
                        <a:pt x="-16" y="111558"/>
                      </a:cubicBezTo>
                      <a:cubicBezTo>
                        <a:pt x="-16" y="49879"/>
                        <a:pt x="49984" y="-123"/>
                        <a:pt x="111662" y="-123"/>
                      </a:cubicBezTo>
                      <a:cubicBezTo>
                        <a:pt x="173340" y="-123"/>
                        <a:pt x="223340" y="49879"/>
                        <a:pt x="223340" y="11155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78" name="Graphic 16">
                <a:extLst>
                  <a:ext uri="{FF2B5EF4-FFF2-40B4-BE49-F238E27FC236}">
                    <a16:creationId xmlns:a16="http://schemas.microsoft.com/office/drawing/2014/main" id="{69BDF2BF-4868-475E-9849-2960BDAC0DF7}"/>
                  </a:ext>
                </a:extLst>
              </p:cNvPr>
              <p:cNvGrpSpPr/>
              <p:nvPr/>
            </p:nvGrpSpPr>
            <p:grpSpPr>
              <a:xfrm>
                <a:off x="8743531" y="2923251"/>
                <a:ext cx="734546" cy="734546"/>
                <a:chOff x="8743531" y="2923251"/>
                <a:chExt cx="734546" cy="734546"/>
              </a:xfrm>
            </p:grpSpPr>
            <p:sp>
              <p:nvSpPr>
                <p:cNvPr id="79" name="Figura a mano libera: forma 78">
                  <a:extLst>
                    <a:ext uri="{FF2B5EF4-FFF2-40B4-BE49-F238E27FC236}">
                      <a16:creationId xmlns:a16="http://schemas.microsoft.com/office/drawing/2014/main" id="{94E0DD41-9B1F-48D7-9351-F91897289B81}"/>
                    </a:ext>
                  </a:extLst>
                </p:cNvPr>
                <p:cNvSpPr/>
                <p:nvPr/>
              </p:nvSpPr>
              <p:spPr>
                <a:xfrm>
                  <a:off x="8743531" y="2923251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50 h 734546"/>
                    <a:gd name="connsiteX1" fmla="*/ 367266 w 734546"/>
                    <a:gd name="connsiteY1" fmla="*/ 734425 h 734546"/>
                    <a:gd name="connsiteX2" fmla="*/ -8 w 734546"/>
                    <a:gd name="connsiteY2" fmla="*/ 367150 h 734546"/>
                    <a:gd name="connsiteX3" fmla="*/ 367266 w 734546"/>
                    <a:gd name="connsiteY3" fmla="*/ -125 h 734546"/>
                    <a:gd name="connsiteX4" fmla="*/ 734540 w 734546"/>
                    <a:gd name="connsiteY4" fmla="*/ 36715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50"/>
                      </a:moveTo>
                      <a:cubicBezTo>
                        <a:pt x="734540" y="569991"/>
                        <a:pt x="570106" y="734425"/>
                        <a:pt x="367266" y="734425"/>
                      </a:cubicBezTo>
                      <a:cubicBezTo>
                        <a:pt x="164426" y="734425"/>
                        <a:pt x="-8" y="569991"/>
                        <a:pt x="-8" y="367150"/>
                      </a:cubicBezTo>
                      <a:cubicBezTo>
                        <a:pt x="-8" y="164309"/>
                        <a:pt x="164426" y="-125"/>
                        <a:pt x="367266" y="-125"/>
                      </a:cubicBezTo>
                      <a:cubicBezTo>
                        <a:pt x="570106" y="-125"/>
                        <a:pt x="734540" y="164309"/>
                        <a:pt x="734540" y="36715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0" name="Figura a mano libera: forma 79">
                  <a:extLst>
                    <a:ext uri="{FF2B5EF4-FFF2-40B4-BE49-F238E27FC236}">
                      <a16:creationId xmlns:a16="http://schemas.microsoft.com/office/drawing/2014/main" id="{412E30A0-2D6C-47F7-BDBE-EBD33334F9DB}"/>
                    </a:ext>
                  </a:extLst>
                </p:cNvPr>
                <p:cNvSpPr/>
                <p:nvPr/>
              </p:nvSpPr>
              <p:spPr>
                <a:xfrm>
                  <a:off x="8775770" y="3178846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55 h 223356"/>
                    <a:gd name="connsiteX1" fmla="*/ 111669 w 223356"/>
                    <a:gd name="connsiteY1" fmla="*/ 223235 h 223356"/>
                    <a:gd name="connsiteX2" fmla="*/ -9 w 223356"/>
                    <a:gd name="connsiteY2" fmla="*/ 111555 h 223356"/>
                    <a:gd name="connsiteX3" fmla="*/ 111669 w 223356"/>
                    <a:gd name="connsiteY3" fmla="*/ -125 h 223356"/>
                    <a:gd name="connsiteX4" fmla="*/ 223347 w 223356"/>
                    <a:gd name="connsiteY4" fmla="*/ 11155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55"/>
                      </a:moveTo>
                      <a:cubicBezTo>
                        <a:pt x="223347" y="173234"/>
                        <a:pt x="173347" y="223235"/>
                        <a:pt x="111669" y="223235"/>
                      </a:cubicBezTo>
                      <a:cubicBezTo>
                        <a:pt x="49990" y="223235"/>
                        <a:pt x="-9" y="173234"/>
                        <a:pt x="-9" y="111555"/>
                      </a:cubicBezTo>
                      <a:cubicBezTo>
                        <a:pt x="-9" y="49876"/>
                        <a:pt x="49990" y="-125"/>
                        <a:pt x="111669" y="-125"/>
                      </a:cubicBezTo>
                      <a:cubicBezTo>
                        <a:pt x="173347" y="-125"/>
                        <a:pt x="223347" y="49876"/>
                        <a:pt x="223347" y="11155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1" name="Figura a mano libera: forma 80">
                  <a:extLst>
                    <a:ext uri="{FF2B5EF4-FFF2-40B4-BE49-F238E27FC236}">
                      <a16:creationId xmlns:a16="http://schemas.microsoft.com/office/drawing/2014/main" id="{BEBBF2B8-5D49-450E-898F-2B036E9BEA8E}"/>
                    </a:ext>
                  </a:extLst>
                </p:cNvPr>
                <p:cNvSpPr/>
                <p:nvPr/>
              </p:nvSpPr>
              <p:spPr>
                <a:xfrm>
                  <a:off x="8999127" y="3178846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55 h 223356"/>
                    <a:gd name="connsiteX1" fmla="*/ 111671 w 223356"/>
                    <a:gd name="connsiteY1" fmla="*/ 223235 h 223356"/>
                    <a:gd name="connsiteX2" fmla="*/ -7 w 223356"/>
                    <a:gd name="connsiteY2" fmla="*/ 111555 h 223356"/>
                    <a:gd name="connsiteX3" fmla="*/ 111671 w 223356"/>
                    <a:gd name="connsiteY3" fmla="*/ -125 h 223356"/>
                    <a:gd name="connsiteX4" fmla="*/ 223349 w 223356"/>
                    <a:gd name="connsiteY4" fmla="*/ 11155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55"/>
                      </a:moveTo>
                      <a:cubicBezTo>
                        <a:pt x="223349" y="173234"/>
                        <a:pt x="173349" y="223235"/>
                        <a:pt x="111671" y="223235"/>
                      </a:cubicBezTo>
                      <a:cubicBezTo>
                        <a:pt x="49993" y="223235"/>
                        <a:pt x="-7" y="173234"/>
                        <a:pt x="-7" y="111555"/>
                      </a:cubicBezTo>
                      <a:cubicBezTo>
                        <a:pt x="-7" y="49876"/>
                        <a:pt x="49993" y="-125"/>
                        <a:pt x="111671" y="-125"/>
                      </a:cubicBezTo>
                      <a:cubicBezTo>
                        <a:pt x="173349" y="-125"/>
                        <a:pt x="223349" y="49876"/>
                        <a:pt x="223349" y="11155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2" name="Figura a mano libera: forma 81">
                  <a:extLst>
                    <a:ext uri="{FF2B5EF4-FFF2-40B4-BE49-F238E27FC236}">
                      <a16:creationId xmlns:a16="http://schemas.microsoft.com/office/drawing/2014/main" id="{34D3A68E-98A4-4E4C-88B8-727682F28CAF}"/>
                    </a:ext>
                  </a:extLst>
                </p:cNvPr>
                <p:cNvSpPr/>
                <p:nvPr/>
              </p:nvSpPr>
              <p:spPr>
                <a:xfrm>
                  <a:off x="9222456" y="3178846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55 h 223356"/>
                    <a:gd name="connsiteX1" fmla="*/ 111673 w 223356"/>
                    <a:gd name="connsiteY1" fmla="*/ 223235 h 223356"/>
                    <a:gd name="connsiteX2" fmla="*/ -5 w 223356"/>
                    <a:gd name="connsiteY2" fmla="*/ 111555 h 223356"/>
                    <a:gd name="connsiteX3" fmla="*/ 111673 w 223356"/>
                    <a:gd name="connsiteY3" fmla="*/ -125 h 223356"/>
                    <a:gd name="connsiteX4" fmla="*/ 223351 w 223356"/>
                    <a:gd name="connsiteY4" fmla="*/ 11155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55"/>
                      </a:moveTo>
                      <a:cubicBezTo>
                        <a:pt x="223351" y="173234"/>
                        <a:pt x="173351" y="223235"/>
                        <a:pt x="111673" y="223235"/>
                      </a:cubicBezTo>
                      <a:cubicBezTo>
                        <a:pt x="49995" y="223235"/>
                        <a:pt x="-5" y="173234"/>
                        <a:pt x="-5" y="111555"/>
                      </a:cubicBezTo>
                      <a:cubicBezTo>
                        <a:pt x="-5" y="49876"/>
                        <a:pt x="49995" y="-125"/>
                        <a:pt x="111673" y="-125"/>
                      </a:cubicBezTo>
                      <a:cubicBezTo>
                        <a:pt x="173351" y="-125"/>
                        <a:pt x="223351" y="49876"/>
                        <a:pt x="223351" y="11155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3" name="Figura a mano libera: forma 82">
                  <a:extLst>
                    <a:ext uri="{FF2B5EF4-FFF2-40B4-BE49-F238E27FC236}">
                      <a16:creationId xmlns:a16="http://schemas.microsoft.com/office/drawing/2014/main" id="{578625B6-8583-49DE-8130-FC7B7CD1C9FB}"/>
                    </a:ext>
                  </a:extLst>
                </p:cNvPr>
                <p:cNvSpPr/>
                <p:nvPr/>
              </p:nvSpPr>
              <p:spPr>
                <a:xfrm>
                  <a:off x="8887911" y="2987592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52 h 223356"/>
                    <a:gd name="connsiteX1" fmla="*/ 111670 w 223356"/>
                    <a:gd name="connsiteY1" fmla="*/ 223233 h 223356"/>
                    <a:gd name="connsiteX2" fmla="*/ -9 w 223356"/>
                    <a:gd name="connsiteY2" fmla="*/ 111552 h 223356"/>
                    <a:gd name="connsiteX3" fmla="*/ 111670 w 223356"/>
                    <a:gd name="connsiteY3" fmla="*/ -128 h 223356"/>
                    <a:gd name="connsiteX4" fmla="*/ 223348 w 223356"/>
                    <a:gd name="connsiteY4" fmla="*/ 11155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52"/>
                      </a:moveTo>
                      <a:cubicBezTo>
                        <a:pt x="223348" y="173231"/>
                        <a:pt x="173348" y="223233"/>
                        <a:pt x="111670" y="223233"/>
                      </a:cubicBezTo>
                      <a:cubicBezTo>
                        <a:pt x="49991" y="223233"/>
                        <a:pt x="-9" y="173231"/>
                        <a:pt x="-9" y="111552"/>
                      </a:cubicBezTo>
                      <a:cubicBezTo>
                        <a:pt x="-9" y="49874"/>
                        <a:pt x="49991" y="-128"/>
                        <a:pt x="111670" y="-128"/>
                      </a:cubicBezTo>
                      <a:cubicBezTo>
                        <a:pt x="173348" y="-128"/>
                        <a:pt x="223348" y="49874"/>
                        <a:pt x="223348" y="11155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4" name="Figura a mano libera: forma 83">
                  <a:extLst>
                    <a:ext uri="{FF2B5EF4-FFF2-40B4-BE49-F238E27FC236}">
                      <a16:creationId xmlns:a16="http://schemas.microsoft.com/office/drawing/2014/main" id="{6BC5AB7A-325F-4885-B507-6094AF656766}"/>
                    </a:ext>
                  </a:extLst>
                </p:cNvPr>
                <p:cNvSpPr/>
                <p:nvPr/>
              </p:nvSpPr>
              <p:spPr>
                <a:xfrm>
                  <a:off x="9111267" y="2987592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52 h 223356"/>
                    <a:gd name="connsiteX1" fmla="*/ 111672 w 223356"/>
                    <a:gd name="connsiteY1" fmla="*/ 223233 h 223356"/>
                    <a:gd name="connsiteX2" fmla="*/ -6 w 223356"/>
                    <a:gd name="connsiteY2" fmla="*/ 111552 h 223356"/>
                    <a:gd name="connsiteX3" fmla="*/ 111672 w 223356"/>
                    <a:gd name="connsiteY3" fmla="*/ -128 h 223356"/>
                    <a:gd name="connsiteX4" fmla="*/ 223351 w 223356"/>
                    <a:gd name="connsiteY4" fmla="*/ 11155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52"/>
                      </a:moveTo>
                      <a:cubicBezTo>
                        <a:pt x="223351" y="173231"/>
                        <a:pt x="173351" y="223233"/>
                        <a:pt x="111672" y="223233"/>
                      </a:cubicBezTo>
                      <a:cubicBezTo>
                        <a:pt x="49994" y="223233"/>
                        <a:pt x="-6" y="173231"/>
                        <a:pt x="-6" y="111552"/>
                      </a:cubicBezTo>
                      <a:cubicBezTo>
                        <a:pt x="-6" y="49874"/>
                        <a:pt x="49994" y="-128"/>
                        <a:pt x="111672" y="-128"/>
                      </a:cubicBezTo>
                      <a:cubicBezTo>
                        <a:pt x="173351" y="-128"/>
                        <a:pt x="223351" y="49874"/>
                        <a:pt x="223351" y="11155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5" name="Figura a mano libera: forma 84">
                  <a:extLst>
                    <a:ext uri="{FF2B5EF4-FFF2-40B4-BE49-F238E27FC236}">
                      <a16:creationId xmlns:a16="http://schemas.microsoft.com/office/drawing/2014/main" id="{6FDD05F7-5F8D-4EC2-A9B2-F52E911D52E2}"/>
                    </a:ext>
                  </a:extLst>
                </p:cNvPr>
                <p:cNvSpPr/>
                <p:nvPr/>
              </p:nvSpPr>
              <p:spPr>
                <a:xfrm>
                  <a:off x="8887911" y="3370645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58 h 223356"/>
                    <a:gd name="connsiteX1" fmla="*/ 111670 w 223356"/>
                    <a:gd name="connsiteY1" fmla="*/ 223238 h 223356"/>
                    <a:gd name="connsiteX2" fmla="*/ -9 w 223356"/>
                    <a:gd name="connsiteY2" fmla="*/ 111558 h 223356"/>
                    <a:gd name="connsiteX3" fmla="*/ 111670 w 223356"/>
                    <a:gd name="connsiteY3" fmla="*/ -123 h 223356"/>
                    <a:gd name="connsiteX4" fmla="*/ 223348 w 223356"/>
                    <a:gd name="connsiteY4" fmla="*/ 11155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58"/>
                      </a:moveTo>
                      <a:cubicBezTo>
                        <a:pt x="223348" y="173236"/>
                        <a:pt x="173348" y="223238"/>
                        <a:pt x="111670" y="223238"/>
                      </a:cubicBezTo>
                      <a:cubicBezTo>
                        <a:pt x="49991" y="223238"/>
                        <a:pt x="-9" y="173236"/>
                        <a:pt x="-9" y="111558"/>
                      </a:cubicBezTo>
                      <a:cubicBezTo>
                        <a:pt x="-9" y="49879"/>
                        <a:pt x="49991" y="-123"/>
                        <a:pt x="111670" y="-123"/>
                      </a:cubicBezTo>
                      <a:cubicBezTo>
                        <a:pt x="173348" y="-123"/>
                        <a:pt x="223348" y="49879"/>
                        <a:pt x="223348" y="11155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86" name="Figura a mano libera: forma 85">
                  <a:extLst>
                    <a:ext uri="{FF2B5EF4-FFF2-40B4-BE49-F238E27FC236}">
                      <a16:creationId xmlns:a16="http://schemas.microsoft.com/office/drawing/2014/main" id="{22B4133F-9477-4319-AEC0-7F1FD3AA022B}"/>
                    </a:ext>
                  </a:extLst>
                </p:cNvPr>
                <p:cNvSpPr/>
                <p:nvPr/>
              </p:nvSpPr>
              <p:spPr>
                <a:xfrm>
                  <a:off x="9111267" y="3370645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58 h 223356"/>
                    <a:gd name="connsiteX1" fmla="*/ 111672 w 223356"/>
                    <a:gd name="connsiteY1" fmla="*/ 223238 h 223356"/>
                    <a:gd name="connsiteX2" fmla="*/ -6 w 223356"/>
                    <a:gd name="connsiteY2" fmla="*/ 111558 h 223356"/>
                    <a:gd name="connsiteX3" fmla="*/ 111672 w 223356"/>
                    <a:gd name="connsiteY3" fmla="*/ -123 h 223356"/>
                    <a:gd name="connsiteX4" fmla="*/ 223351 w 223356"/>
                    <a:gd name="connsiteY4" fmla="*/ 111558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58"/>
                      </a:moveTo>
                      <a:cubicBezTo>
                        <a:pt x="223351" y="173236"/>
                        <a:pt x="173351" y="223238"/>
                        <a:pt x="111672" y="223238"/>
                      </a:cubicBezTo>
                      <a:cubicBezTo>
                        <a:pt x="49994" y="223238"/>
                        <a:pt x="-6" y="173236"/>
                        <a:pt x="-6" y="111558"/>
                      </a:cubicBezTo>
                      <a:cubicBezTo>
                        <a:pt x="-6" y="49879"/>
                        <a:pt x="49994" y="-123"/>
                        <a:pt x="111672" y="-123"/>
                      </a:cubicBezTo>
                      <a:cubicBezTo>
                        <a:pt x="173351" y="-123"/>
                        <a:pt x="223351" y="49879"/>
                        <a:pt x="223351" y="111558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grpSp>
          <p:nvGrpSpPr>
            <p:cNvPr id="95" name="Graphic 16">
              <a:extLst>
                <a:ext uri="{FF2B5EF4-FFF2-40B4-BE49-F238E27FC236}">
                  <a16:creationId xmlns:a16="http://schemas.microsoft.com/office/drawing/2014/main" id="{79F24B24-D459-4392-9640-0B2BE8E9B773}"/>
                </a:ext>
              </a:extLst>
            </p:cNvPr>
            <p:cNvGrpSpPr/>
            <p:nvPr/>
          </p:nvGrpSpPr>
          <p:grpSpPr>
            <a:xfrm>
              <a:off x="10903257" y="2268421"/>
              <a:ext cx="563325" cy="293818"/>
              <a:chOff x="8008985" y="2188705"/>
              <a:chExt cx="1469093" cy="734546"/>
            </a:xfrm>
          </p:grpSpPr>
          <p:grpSp>
            <p:nvGrpSpPr>
              <p:cNvPr id="96" name="Graphic 16">
                <a:extLst>
                  <a:ext uri="{FF2B5EF4-FFF2-40B4-BE49-F238E27FC236}">
                    <a16:creationId xmlns:a16="http://schemas.microsoft.com/office/drawing/2014/main" id="{29405D46-B6C1-441F-B813-4A6D608540D9}"/>
                  </a:ext>
                </a:extLst>
              </p:cNvPr>
              <p:cNvGrpSpPr/>
              <p:nvPr/>
            </p:nvGrpSpPr>
            <p:grpSpPr>
              <a:xfrm>
                <a:off x="8008985" y="2188705"/>
                <a:ext cx="734546" cy="734546"/>
                <a:chOff x="8008985" y="2188705"/>
                <a:chExt cx="734546" cy="734546"/>
              </a:xfrm>
            </p:grpSpPr>
            <p:sp>
              <p:nvSpPr>
                <p:cNvPr id="106" name="Figura a mano libera: forma 105">
                  <a:extLst>
                    <a:ext uri="{FF2B5EF4-FFF2-40B4-BE49-F238E27FC236}">
                      <a16:creationId xmlns:a16="http://schemas.microsoft.com/office/drawing/2014/main" id="{B14E9437-3620-4C49-A3CE-94AC8CC51ECE}"/>
                    </a:ext>
                  </a:extLst>
                </p:cNvPr>
                <p:cNvSpPr/>
                <p:nvPr/>
              </p:nvSpPr>
              <p:spPr>
                <a:xfrm>
                  <a:off x="8008985" y="2188705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40 h 734546"/>
                    <a:gd name="connsiteX1" fmla="*/ 367256 w 734546"/>
                    <a:gd name="connsiteY1" fmla="*/ 734415 h 734546"/>
                    <a:gd name="connsiteX2" fmla="*/ -18 w 734546"/>
                    <a:gd name="connsiteY2" fmla="*/ 367140 h 734546"/>
                    <a:gd name="connsiteX3" fmla="*/ 367256 w 734546"/>
                    <a:gd name="connsiteY3" fmla="*/ -135 h 734546"/>
                    <a:gd name="connsiteX4" fmla="*/ 734529 w 734546"/>
                    <a:gd name="connsiteY4" fmla="*/ 36714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40"/>
                      </a:moveTo>
                      <a:cubicBezTo>
                        <a:pt x="734529" y="569981"/>
                        <a:pt x="570095" y="734415"/>
                        <a:pt x="367256" y="734415"/>
                      </a:cubicBezTo>
                      <a:cubicBezTo>
                        <a:pt x="164416" y="734415"/>
                        <a:pt x="-18" y="569981"/>
                        <a:pt x="-18" y="367140"/>
                      </a:cubicBezTo>
                      <a:cubicBezTo>
                        <a:pt x="-18" y="164299"/>
                        <a:pt x="164416" y="-135"/>
                        <a:pt x="367256" y="-135"/>
                      </a:cubicBezTo>
                      <a:cubicBezTo>
                        <a:pt x="570095" y="-135"/>
                        <a:pt x="734529" y="164299"/>
                        <a:pt x="734529" y="36714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7" name="Figura a mano libera: forma 106">
                  <a:extLst>
                    <a:ext uri="{FF2B5EF4-FFF2-40B4-BE49-F238E27FC236}">
                      <a16:creationId xmlns:a16="http://schemas.microsoft.com/office/drawing/2014/main" id="{90B95D37-F6CB-4E8C-8C69-ECDD0DF3CDE9}"/>
                    </a:ext>
                  </a:extLst>
                </p:cNvPr>
                <p:cNvSpPr/>
                <p:nvPr/>
              </p:nvSpPr>
              <p:spPr>
                <a:xfrm>
                  <a:off x="8041223" y="2444300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45 h 223356"/>
                    <a:gd name="connsiteX1" fmla="*/ 111659 w 223356"/>
                    <a:gd name="connsiteY1" fmla="*/ 223225 h 223356"/>
                    <a:gd name="connsiteX2" fmla="*/ -20 w 223356"/>
                    <a:gd name="connsiteY2" fmla="*/ 111545 h 223356"/>
                    <a:gd name="connsiteX3" fmla="*/ 111659 w 223356"/>
                    <a:gd name="connsiteY3" fmla="*/ -135 h 223356"/>
                    <a:gd name="connsiteX4" fmla="*/ 223337 w 223356"/>
                    <a:gd name="connsiteY4" fmla="*/ 11154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45"/>
                      </a:moveTo>
                      <a:cubicBezTo>
                        <a:pt x="223337" y="173224"/>
                        <a:pt x="173337" y="223225"/>
                        <a:pt x="111659" y="223225"/>
                      </a:cubicBezTo>
                      <a:cubicBezTo>
                        <a:pt x="49980" y="223225"/>
                        <a:pt x="-20" y="173224"/>
                        <a:pt x="-20" y="111545"/>
                      </a:cubicBezTo>
                      <a:cubicBezTo>
                        <a:pt x="-20" y="49866"/>
                        <a:pt x="49980" y="-135"/>
                        <a:pt x="111659" y="-135"/>
                      </a:cubicBezTo>
                      <a:cubicBezTo>
                        <a:pt x="173337" y="-135"/>
                        <a:pt x="223337" y="49866"/>
                        <a:pt x="223337" y="11154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8" name="Figura a mano libera: forma 107">
                  <a:extLst>
                    <a:ext uri="{FF2B5EF4-FFF2-40B4-BE49-F238E27FC236}">
                      <a16:creationId xmlns:a16="http://schemas.microsoft.com/office/drawing/2014/main" id="{221D5701-0D04-4B9E-A8C2-CC1A35737B09}"/>
                    </a:ext>
                  </a:extLst>
                </p:cNvPr>
                <p:cNvSpPr/>
                <p:nvPr/>
              </p:nvSpPr>
              <p:spPr>
                <a:xfrm>
                  <a:off x="8264580" y="2444300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45 h 223356"/>
                    <a:gd name="connsiteX1" fmla="*/ 111661 w 223356"/>
                    <a:gd name="connsiteY1" fmla="*/ 223225 h 223356"/>
                    <a:gd name="connsiteX2" fmla="*/ -18 w 223356"/>
                    <a:gd name="connsiteY2" fmla="*/ 111545 h 223356"/>
                    <a:gd name="connsiteX3" fmla="*/ 111661 w 223356"/>
                    <a:gd name="connsiteY3" fmla="*/ -135 h 223356"/>
                    <a:gd name="connsiteX4" fmla="*/ 223339 w 223356"/>
                    <a:gd name="connsiteY4" fmla="*/ 11154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45"/>
                      </a:moveTo>
                      <a:cubicBezTo>
                        <a:pt x="223339" y="173224"/>
                        <a:pt x="173339" y="223225"/>
                        <a:pt x="111661" y="223225"/>
                      </a:cubicBezTo>
                      <a:cubicBezTo>
                        <a:pt x="49982" y="223225"/>
                        <a:pt x="-18" y="173224"/>
                        <a:pt x="-18" y="111545"/>
                      </a:cubicBezTo>
                      <a:cubicBezTo>
                        <a:pt x="-18" y="49866"/>
                        <a:pt x="49982" y="-135"/>
                        <a:pt x="111661" y="-135"/>
                      </a:cubicBezTo>
                      <a:cubicBezTo>
                        <a:pt x="173339" y="-135"/>
                        <a:pt x="223339" y="49866"/>
                        <a:pt x="223339" y="11154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9" name="Figura a mano libera: forma 108">
                  <a:extLst>
                    <a:ext uri="{FF2B5EF4-FFF2-40B4-BE49-F238E27FC236}">
                      <a16:creationId xmlns:a16="http://schemas.microsoft.com/office/drawing/2014/main" id="{78C1AB34-692B-484D-B5BE-3BBF48D6B9A9}"/>
                    </a:ext>
                  </a:extLst>
                </p:cNvPr>
                <p:cNvSpPr/>
                <p:nvPr/>
              </p:nvSpPr>
              <p:spPr>
                <a:xfrm>
                  <a:off x="8487909" y="2444300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45 h 223356"/>
                    <a:gd name="connsiteX1" fmla="*/ 111663 w 223356"/>
                    <a:gd name="connsiteY1" fmla="*/ 223225 h 223356"/>
                    <a:gd name="connsiteX2" fmla="*/ -15 w 223356"/>
                    <a:gd name="connsiteY2" fmla="*/ 111545 h 223356"/>
                    <a:gd name="connsiteX3" fmla="*/ 111663 w 223356"/>
                    <a:gd name="connsiteY3" fmla="*/ -135 h 223356"/>
                    <a:gd name="connsiteX4" fmla="*/ 223341 w 223356"/>
                    <a:gd name="connsiteY4" fmla="*/ 11154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45"/>
                      </a:moveTo>
                      <a:cubicBezTo>
                        <a:pt x="223341" y="173224"/>
                        <a:pt x="173341" y="223225"/>
                        <a:pt x="111663" y="223225"/>
                      </a:cubicBezTo>
                      <a:cubicBezTo>
                        <a:pt x="49985" y="223225"/>
                        <a:pt x="-15" y="173224"/>
                        <a:pt x="-15" y="111545"/>
                      </a:cubicBezTo>
                      <a:cubicBezTo>
                        <a:pt x="-15" y="49866"/>
                        <a:pt x="49985" y="-135"/>
                        <a:pt x="111663" y="-135"/>
                      </a:cubicBezTo>
                      <a:cubicBezTo>
                        <a:pt x="173341" y="-135"/>
                        <a:pt x="223341" y="49866"/>
                        <a:pt x="223341" y="11154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10" name="Figura a mano libera: forma 109">
                  <a:extLst>
                    <a:ext uri="{FF2B5EF4-FFF2-40B4-BE49-F238E27FC236}">
                      <a16:creationId xmlns:a16="http://schemas.microsoft.com/office/drawing/2014/main" id="{F47F8B68-06A0-4277-8236-47C217B1D519}"/>
                    </a:ext>
                  </a:extLst>
                </p:cNvPr>
                <p:cNvSpPr/>
                <p:nvPr/>
              </p:nvSpPr>
              <p:spPr>
                <a:xfrm>
                  <a:off x="8153364" y="2253046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42 h 223356"/>
                    <a:gd name="connsiteX1" fmla="*/ 111659 w 223356"/>
                    <a:gd name="connsiteY1" fmla="*/ 223222 h 223356"/>
                    <a:gd name="connsiteX2" fmla="*/ -19 w 223356"/>
                    <a:gd name="connsiteY2" fmla="*/ 111542 h 223356"/>
                    <a:gd name="connsiteX3" fmla="*/ 111659 w 223356"/>
                    <a:gd name="connsiteY3" fmla="*/ -138 h 223356"/>
                    <a:gd name="connsiteX4" fmla="*/ 223338 w 223356"/>
                    <a:gd name="connsiteY4" fmla="*/ 11154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42"/>
                      </a:moveTo>
                      <a:cubicBezTo>
                        <a:pt x="223338" y="173221"/>
                        <a:pt x="173338" y="223222"/>
                        <a:pt x="111659" y="223222"/>
                      </a:cubicBezTo>
                      <a:cubicBezTo>
                        <a:pt x="49981" y="223222"/>
                        <a:pt x="-19" y="173221"/>
                        <a:pt x="-19" y="111542"/>
                      </a:cubicBezTo>
                      <a:cubicBezTo>
                        <a:pt x="-19" y="49863"/>
                        <a:pt x="49981" y="-138"/>
                        <a:pt x="111659" y="-138"/>
                      </a:cubicBezTo>
                      <a:cubicBezTo>
                        <a:pt x="173338" y="-138"/>
                        <a:pt x="223338" y="49863"/>
                        <a:pt x="223338" y="11154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11" name="Figura a mano libera: forma 110">
                  <a:extLst>
                    <a:ext uri="{FF2B5EF4-FFF2-40B4-BE49-F238E27FC236}">
                      <a16:creationId xmlns:a16="http://schemas.microsoft.com/office/drawing/2014/main" id="{6B3F91AC-23A0-4384-8AF6-11A780E2838A}"/>
                    </a:ext>
                  </a:extLst>
                </p:cNvPr>
                <p:cNvSpPr/>
                <p:nvPr/>
              </p:nvSpPr>
              <p:spPr>
                <a:xfrm>
                  <a:off x="8376720" y="2253046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42 h 223356"/>
                    <a:gd name="connsiteX1" fmla="*/ 111662 w 223356"/>
                    <a:gd name="connsiteY1" fmla="*/ 223222 h 223356"/>
                    <a:gd name="connsiteX2" fmla="*/ -16 w 223356"/>
                    <a:gd name="connsiteY2" fmla="*/ 111542 h 223356"/>
                    <a:gd name="connsiteX3" fmla="*/ 111662 w 223356"/>
                    <a:gd name="connsiteY3" fmla="*/ -138 h 223356"/>
                    <a:gd name="connsiteX4" fmla="*/ 223340 w 223356"/>
                    <a:gd name="connsiteY4" fmla="*/ 11154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42"/>
                      </a:moveTo>
                      <a:cubicBezTo>
                        <a:pt x="223340" y="173221"/>
                        <a:pt x="173340" y="223222"/>
                        <a:pt x="111662" y="223222"/>
                      </a:cubicBezTo>
                      <a:cubicBezTo>
                        <a:pt x="49984" y="223222"/>
                        <a:pt x="-16" y="173221"/>
                        <a:pt x="-16" y="111542"/>
                      </a:cubicBezTo>
                      <a:cubicBezTo>
                        <a:pt x="-16" y="49863"/>
                        <a:pt x="49984" y="-138"/>
                        <a:pt x="111662" y="-138"/>
                      </a:cubicBezTo>
                      <a:cubicBezTo>
                        <a:pt x="173340" y="-138"/>
                        <a:pt x="223340" y="49863"/>
                        <a:pt x="223340" y="11154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12" name="Figura a mano libera: forma 111">
                  <a:extLst>
                    <a:ext uri="{FF2B5EF4-FFF2-40B4-BE49-F238E27FC236}">
                      <a16:creationId xmlns:a16="http://schemas.microsoft.com/office/drawing/2014/main" id="{B91B3283-4CEC-4485-A120-236E2A9D609D}"/>
                    </a:ext>
                  </a:extLst>
                </p:cNvPr>
                <p:cNvSpPr/>
                <p:nvPr/>
              </p:nvSpPr>
              <p:spPr>
                <a:xfrm>
                  <a:off x="8153364" y="2636098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47 h 223356"/>
                    <a:gd name="connsiteX1" fmla="*/ 111659 w 223356"/>
                    <a:gd name="connsiteY1" fmla="*/ 223228 h 223356"/>
                    <a:gd name="connsiteX2" fmla="*/ -19 w 223356"/>
                    <a:gd name="connsiteY2" fmla="*/ 111547 h 223356"/>
                    <a:gd name="connsiteX3" fmla="*/ 111659 w 223356"/>
                    <a:gd name="connsiteY3" fmla="*/ -133 h 223356"/>
                    <a:gd name="connsiteX4" fmla="*/ 223338 w 223356"/>
                    <a:gd name="connsiteY4" fmla="*/ 11154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47"/>
                      </a:moveTo>
                      <a:cubicBezTo>
                        <a:pt x="223338" y="173226"/>
                        <a:pt x="173338" y="223228"/>
                        <a:pt x="111659" y="223228"/>
                      </a:cubicBezTo>
                      <a:cubicBezTo>
                        <a:pt x="49981" y="223228"/>
                        <a:pt x="-19" y="173226"/>
                        <a:pt x="-19" y="111547"/>
                      </a:cubicBezTo>
                      <a:cubicBezTo>
                        <a:pt x="-19" y="49869"/>
                        <a:pt x="49981" y="-133"/>
                        <a:pt x="111659" y="-133"/>
                      </a:cubicBezTo>
                      <a:cubicBezTo>
                        <a:pt x="173338" y="-133"/>
                        <a:pt x="223338" y="49869"/>
                        <a:pt x="223338" y="11154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13" name="Figura a mano libera: forma 112">
                  <a:extLst>
                    <a:ext uri="{FF2B5EF4-FFF2-40B4-BE49-F238E27FC236}">
                      <a16:creationId xmlns:a16="http://schemas.microsoft.com/office/drawing/2014/main" id="{B858E300-44BC-4777-8676-7F25F0CD8E56}"/>
                    </a:ext>
                  </a:extLst>
                </p:cNvPr>
                <p:cNvSpPr/>
                <p:nvPr/>
              </p:nvSpPr>
              <p:spPr>
                <a:xfrm>
                  <a:off x="8376720" y="2636098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47 h 223356"/>
                    <a:gd name="connsiteX1" fmla="*/ 111662 w 223356"/>
                    <a:gd name="connsiteY1" fmla="*/ 223228 h 223356"/>
                    <a:gd name="connsiteX2" fmla="*/ -16 w 223356"/>
                    <a:gd name="connsiteY2" fmla="*/ 111547 h 223356"/>
                    <a:gd name="connsiteX3" fmla="*/ 111662 w 223356"/>
                    <a:gd name="connsiteY3" fmla="*/ -133 h 223356"/>
                    <a:gd name="connsiteX4" fmla="*/ 223340 w 223356"/>
                    <a:gd name="connsiteY4" fmla="*/ 11154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47"/>
                      </a:moveTo>
                      <a:cubicBezTo>
                        <a:pt x="223340" y="173226"/>
                        <a:pt x="173340" y="223228"/>
                        <a:pt x="111662" y="223228"/>
                      </a:cubicBezTo>
                      <a:cubicBezTo>
                        <a:pt x="49984" y="223228"/>
                        <a:pt x="-16" y="173226"/>
                        <a:pt x="-16" y="111547"/>
                      </a:cubicBezTo>
                      <a:cubicBezTo>
                        <a:pt x="-16" y="49869"/>
                        <a:pt x="49984" y="-133"/>
                        <a:pt x="111662" y="-133"/>
                      </a:cubicBezTo>
                      <a:cubicBezTo>
                        <a:pt x="173340" y="-133"/>
                        <a:pt x="223340" y="49869"/>
                        <a:pt x="223340" y="11154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97" name="Graphic 16">
                <a:extLst>
                  <a:ext uri="{FF2B5EF4-FFF2-40B4-BE49-F238E27FC236}">
                    <a16:creationId xmlns:a16="http://schemas.microsoft.com/office/drawing/2014/main" id="{80D0EB67-75FD-4991-99B7-59382494C5EF}"/>
                  </a:ext>
                </a:extLst>
              </p:cNvPr>
              <p:cNvGrpSpPr/>
              <p:nvPr/>
            </p:nvGrpSpPr>
            <p:grpSpPr>
              <a:xfrm>
                <a:off x="8743531" y="2188705"/>
                <a:ext cx="734546" cy="734546"/>
                <a:chOff x="8743531" y="2188705"/>
                <a:chExt cx="734546" cy="734546"/>
              </a:xfrm>
            </p:grpSpPr>
            <p:sp>
              <p:nvSpPr>
                <p:cNvPr id="98" name="Figura a mano libera: forma 97">
                  <a:extLst>
                    <a:ext uri="{FF2B5EF4-FFF2-40B4-BE49-F238E27FC236}">
                      <a16:creationId xmlns:a16="http://schemas.microsoft.com/office/drawing/2014/main" id="{2D5A0F98-BE15-495D-9C42-130DBB4903EE}"/>
                    </a:ext>
                  </a:extLst>
                </p:cNvPr>
                <p:cNvSpPr/>
                <p:nvPr/>
              </p:nvSpPr>
              <p:spPr>
                <a:xfrm>
                  <a:off x="8743531" y="2188705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40 h 734546"/>
                    <a:gd name="connsiteX1" fmla="*/ 367266 w 734546"/>
                    <a:gd name="connsiteY1" fmla="*/ 734415 h 734546"/>
                    <a:gd name="connsiteX2" fmla="*/ -8 w 734546"/>
                    <a:gd name="connsiteY2" fmla="*/ 367140 h 734546"/>
                    <a:gd name="connsiteX3" fmla="*/ 367266 w 734546"/>
                    <a:gd name="connsiteY3" fmla="*/ -135 h 734546"/>
                    <a:gd name="connsiteX4" fmla="*/ 734540 w 734546"/>
                    <a:gd name="connsiteY4" fmla="*/ 36714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40"/>
                      </a:moveTo>
                      <a:cubicBezTo>
                        <a:pt x="734540" y="569981"/>
                        <a:pt x="570106" y="734415"/>
                        <a:pt x="367266" y="734415"/>
                      </a:cubicBezTo>
                      <a:cubicBezTo>
                        <a:pt x="164426" y="734415"/>
                        <a:pt x="-8" y="569981"/>
                        <a:pt x="-8" y="367140"/>
                      </a:cubicBezTo>
                      <a:cubicBezTo>
                        <a:pt x="-8" y="164299"/>
                        <a:pt x="164426" y="-135"/>
                        <a:pt x="367266" y="-135"/>
                      </a:cubicBezTo>
                      <a:cubicBezTo>
                        <a:pt x="570106" y="-135"/>
                        <a:pt x="734540" y="164299"/>
                        <a:pt x="734540" y="36714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99" name="Figura a mano libera: forma 98">
                  <a:extLst>
                    <a:ext uri="{FF2B5EF4-FFF2-40B4-BE49-F238E27FC236}">
                      <a16:creationId xmlns:a16="http://schemas.microsoft.com/office/drawing/2014/main" id="{031C3D9B-E28E-4D98-91F9-728CF81A8DAD}"/>
                    </a:ext>
                  </a:extLst>
                </p:cNvPr>
                <p:cNvSpPr/>
                <p:nvPr/>
              </p:nvSpPr>
              <p:spPr>
                <a:xfrm>
                  <a:off x="8775770" y="2444300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45 h 223356"/>
                    <a:gd name="connsiteX1" fmla="*/ 111669 w 223356"/>
                    <a:gd name="connsiteY1" fmla="*/ 223225 h 223356"/>
                    <a:gd name="connsiteX2" fmla="*/ -9 w 223356"/>
                    <a:gd name="connsiteY2" fmla="*/ 111545 h 223356"/>
                    <a:gd name="connsiteX3" fmla="*/ 111669 w 223356"/>
                    <a:gd name="connsiteY3" fmla="*/ -135 h 223356"/>
                    <a:gd name="connsiteX4" fmla="*/ 223347 w 223356"/>
                    <a:gd name="connsiteY4" fmla="*/ 11154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45"/>
                      </a:moveTo>
                      <a:cubicBezTo>
                        <a:pt x="223347" y="173224"/>
                        <a:pt x="173347" y="223225"/>
                        <a:pt x="111669" y="223225"/>
                      </a:cubicBezTo>
                      <a:cubicBezTo>
                        <a:pt x="49990" y="223225"/>
                        <a:pt x="-9" y="173224"/>
                        <a:pt x="-9" y="111545"/>
                      </a:cubicBezTo>
                      <a:cubicBezTo>
                        <a:pt x="-9" y="49866"/>
                        <a:pt x="49990" y="-135"/>
                        <a:pt x="111669" y="-135"/>
                      </a:cubicBezTo>
                      <a:cubicBezTo>
                        <a:pt x="173347" y="-135"/>
                        <a:pt x="223347" y="49866"/>
                        <a:pt x="223347" y="11154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0" name="Figura a mano libera: forma 99">
                  <a:extLst>
                    <a:ext uri="{FF2B5EF4-FFF2-40B4-BE49-F238E27FC236}">
                      <a16:creationId xmlns:a16="http://schemas.microsoft.com/office/drawing/2014/main" id="{E5F81ED2-2E6F-4713-8237-29586ED111E7}"/>
                    </a:ext>
                  </a:extLst>
                </p:cNvPr>
                <p:cNvSpPr/>
                <p:nvPr/>
              </p:nvSpPr>
              <p:spPr>
                <a:xfrm>
                  <a:off x="8999127" y="2444300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45 h 223356"/>
                    <a:gd name="connsiteX1" fmla="*/ 111671 w 223356"/>
                    <a:gd name="connsiteY1" fmla="*/ 223225 h 223356"/>
                    <a:gd name="connsiteX2" fmla="*/ -7 w 223356"/>
                    <a:gd name="connsiteY2" fmla="*/ 111545 h 223356"/>
                    <a:gd name="connsiteX3" fmla="*/ 111671 w 223356"/>
                    <a:gd name="connsiteY3" fmla="*/ -135 h 223356"/>
                    <a:gd name="connsiteX4" fmla="*/ 223349 w 223356"/>
                    <a:gd name="connsiteY4" fmla="*/ 11154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45"/>
                      </a:moveTo>
                      <a:cubicBezTo>
                        <a:pt x="223349" y="173224"/>
                        <a:pt x="173349" y="223225"/>
                        <a:pt x="111671" y="223225"/>
                      </a:cubicBezTo>
                      <a:cubicBezTo>
                        <a:pt x="49993" y="223225"/>
                        <a:pt x="-7" y="173224"/>
                        <a:pt x="-7" y="111545"/>
                      </a:cubicBezTo>
                      <a:cubicBezTo>
                        <a:pt x="-7" y="49866"/>
                        <a:pt x="49993" y="-135"/>
                        <a:pt x="111671" y="-135"/>
                      </a:cubicBezTo>
                      <a:cubicBezTo>
                        <a:pt x="173349" y="-135"/>
                        <a:pt x="223349" y="49866"/>
                        <a:pt x="223349" y="11154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1" name="Figura a mano libera: forma 100">
                  <a:extLst>
                    <a:ext uri="{FF2B5EF4-FFF2-40B4-BE49-F238E27FC236}">
                      <a16:creationId xmlns:a16="http://schemas.microsoft.com/office/drawing/2014/main" id="{804A5BFB-BEC2-4419-8C6B-EDBCC01A567A}"/>
                    </a:ext>
                  </a:extLst>
                </p:cNvPr>
                <p:cNvSpPr/>
                <p:nvPr/>
              </p:nvSpPr>
              <p:spPr>
                <a:xfrm>
                  <a:off x="9222456" y="2444300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45 h 223356"/>
                    <a:gd name="connsiteX1" fmla="*/ 111673 w 223356"/>
                    <a:gd name="connsiteY1" fmla="*/ 223225 h 223356"/>
                    <a:gd name="connsiteX2" fmla="*/ -5 w 223356"/>
                    <a:gd name="connsiteY2" fmla="*/ 111545 h 223356"/>
                    <a:gd name="connsiteX3" fmla="*/ 111673 w 223356"/>
                    <a:gd name="connsiteY3" fmla="*/ -135 h 223356"/>
                    <a:gd name="connsiteX4" fmla="*/ 223351 w 223356"/>
                    <a:gd name="connsiteY4" fmla="*/ 11154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45"/>
                      </a:moveTo>
                      <a:cubicBezTo>
                        <a:pt x="223351" y="173224"/>
                        <a:pt x="173351" y="223225"/>
                        <a:pt x="111673" y="223225"/>
                      </a:cubicBezTo>
                      <a:cubicBezTo>
                        <a:pt x="49995" y="223225"/>
                        <a:pt x="-5" y="173224"/>
                        <a:pt x="-5" y="111545"/>
                      </a:cubicBezTo>
                      <a:cubicBezTo>
                        <a:pt x="-5" y="49866"/>
                        <a:pt x="49995" y="-135"/>
                        <a:pt x="111673" y="-135"/>
                      </a:cubicBezTo>
                      <a:cubicBezTo>
                        <a:pt x="173351" y="-135"/>
                        <a:pt x="223351" y="49866"/>
                        <a:pt x="223351" y="11154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2" name="Figura a mano libera: forma 101">
                  <a:extLst>
                    <a:ext uri="{FF2B5EF4-FFF2-40B4-BE49-F238E27FC236}">
                      <a16:creationId xmlns:a16="http://schemas.microsoft.com/office/drawing/2014/main" id="{0764BFDB-E825-44BE-B394-EC7F039A1D4E}"/>
                    </a:ext>
                  </a:extLst>
                </p:cNvPr>
                <p:cNvSpPr/>
                <p:nvPr/>
              </p:nvSpPr>
              <p:spPr>
                <a:xfrm>
                  <a:off x="8887911" y="2253046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42 h 223356"/>
                    <a:gd name="connsiteX1" fmla="*/ 111670 w 223356"/>
                    <a:gd name="connsiteY1" fmla="*/ 223222 h 223356"/>
                    <a:gd name="connsiteX2" fmla="*/ -9 w 223356"/>
                    <a:gd name="connsiteY2" fmla="*/ 111542 h 223356"/>
                    <a:gd name="connsiteX3" fmla="*/ 111670 w 223356"/>
                    <a:gd name="connsiteY3" fmla="*/ -138 h 223356"/>
                    <a:gd name="connsiteX4" fmla="*/ 223348 w 223356"/>
                    <a:gd name="connsiteY4" fmla="*/ 11154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42"/>
                      </a:moveTo>
                      <a:cubicBezTo>
                        <a:pt x="223348" y="173221"/>
                        <a:pt x="173348" y="223222"/>
                        <a:pt x="111670" y="223222"/>
                      </a:cubicBezTo>
                      <a:cubicBezTo>
                        <a:pt x="49991" y="223222"/>
                        <a:pt x="-9" y="173221"/>
                        <a:pt x="-9" y="111542"/>
                      </a:cubicBezTo>
                      <a:cubicBezTo>
                        <a:pt x="-9" y="49863"/>
                        <a:pt x="49991" y="-138"/>
                        <a:pt x="111670" y="-138"/>
                      </a:cubicBezTo>
                      <a:cubicBezTo>
                        <a:pt x="173348" y="-138"/>
                        <a:pt x="223348" y="49863"/>
                        <a:pt x="223348" y="11154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3" name="Figura a mano libera: forma 102">
                  <a:extLst>
                    <a:ext uri="{FF2B5EF4-FFF2-40B4-BE49-F238E27FC236}">
                      <a16:creationId xmlns:a16="http://schemas.microsoft.com/office/drawing/2014/main" id="{14BA2417-EF25-490E-B9A6-6B8375E0EDCB}"/>
                    </a:ext>
                  </a:extLst>
                </p:cNvPr>
                <p:cNvSpPr/>
                <p:nvPr/>
              </p:nvSpPr>
              <p:spPr>
                <a:xfrm>
                  <a:off x="9111267" y="2253046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42 h 223356"/>
                    <a:gd name="connsiteX1" fmla="*/ 111672 w 223356"/>
                    <a:gd name="connsiteY1" fmla="*/ 223222 h 223356"/>
                    <a:gd name="connsiteX2" fmla="*/ -6 w 223356"/>
                    <a:gd name="connsiteY2" fmla="*/ 111542 h 223356"/>
                    <a:gd name="connsiteX3" fmla="*/ 111672 w 223356"/>
                    <a:gd name="connsiteY3" fmla="*/ -138 h 223356"/>
                    <a:gd name="connsiteX4" fmla="*/ 223351 w 223356"/>
                    <a:gd name="connsiteY4" fmla="*/ 11154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42"/>
                      </a:moveTo>
                      <a:cubicBezTo>
                        <a:pt x="223351" y="173221"/>
                        <a:pt x="173351" y="223222"/>
                        <a:pt x="111672" y="223222"/>
                      </a:cubicBezTo>
                      <a:cubicBezTo>
                        <a:pt x="49994" y="223222"/>
                        <a:pt x="-6" y="173221"/>
                        <a:pt x="-6" y="111542"/>
                      </a:cubicBezTo>
                      <a:cubicBezTo>
                        <a:pt x="-6" y="49863"/>
                        <a:pt x="49994" y="-138"/>
                        <a:pt x="111672" y="-138"/>
                      </a:cubicBezTo>
                      <a:cubicBezTo>
                        <a:pt x="173351" y="-138"/>
                        <a:pt x="223351" y="49863"/>
                        <a:pt x="223351" y="11154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4" name="Figura a mano libera: forma 103">
                  <a:extLst>
                    <a:ext uri="{FF2B5EF4-FFF2-40B4-BE49-F238E27FC236}">
                      <a16:creationId xmlns:a16="http://schemas.microsoft.com/office/drawing/2014/main" id="{2528B44F-320B-4A21-8CDE-9E47E005B787}"/>
                    </a:ext>
                  </a:extLst>
                </p:cNvPr>
                <p:cNvSpPr/>
                <p:nvPr/>
              </p:nvSpPr>
              <p:spPr>
                <a:xfrm>
                  <a:off x="8887911" y="2636098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47 h 223356"/>
                    <a:gd name="connsiteX1" fmla="*/ 111670 w 223356"/>
                    <a:gd name="connsiteY1" fmla="*/ 223228 h 223356"/>
                    <a:gd name="connsiteX2" fmla="*/ -9 w 223356"/>
                    <a:gd name="connsiteY2" fmla="*/ 111547 h 223356"/>
                    <a:gd name="connsiteX3" fmla="*/ 111670 w 223356"/>
                    <a:gd name="connsiteY3" fmla="*/ -133 h 223356"/>
                    <a:gd name="connsiteX4" fmla="*/ 223348 w 223356"/>
                    <a:gd name="connsiteY4" fmla="*/ 11154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47"/>
                      </a:moveTo>
                      <a:cubicBezTo>
                        <a:pt x="223348" y="173226"/>
                        <a:pt x="173348" y="223228"/>
                        <a:pt x="111670" y="223228"/>
                      </a:cubicBezTo>
                      <a:cubicBezTo>
                        <a:pt x="49991" y="223228"/>
                        <a:pt x="-9" y="173226"/>
                        <a:pt x="-9" y="111547"/>
                      </a:cubicBezTo>
                      <a:cubicBezTo>
                        <a:pt x="-9" y="49869"/>
                        <a:pt x="49991" y="-133"/>
                        <a:pt x="111670" y="-133"/>
                      </a:cubicBezTo>
                      <a:cubicBezTo>
                        <a:pt x="173348" y="-133"/>
                        <a:pt x="223348" y="49869"/>
                        <a:pt x="223348" y="11154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05" name="Figura a mano libera: forma 104">
                  <a:extLst>
                    <a:ext uri="{FF2B5EF4-FFF2-40B4-BE49-F238E27FC236}">
                      <a16:creationId xmlns:a16="http://schemas.microsoft.com/office/drawing/2014/main" id="{167C993A-1CDD-4832-8B74-BCDB6BC72BD6}"/>
                    </a:ext>
                  </a:extLst>
                </p:cNvPr>
                <p:cNvSpPr/>
                <p:nvPr/>
              </p:nvSpPr>
              <p:spPr>
                <a:xfrm>
                  <a:off x="9111267" y="2636098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47 h 223356"/>
                    <a:gd name="connsiteX1" fmla="*/ 111672 w 223356"/>
                    <a:gd name="connsiteY1" fmla="*/ 223228 h 223356"/>
                    <a:gd name="connsiteX2" fmla="*/ -6 w 223356"/>
                    <a:gd name="connsiteY2" fmla="*/ 111547 h 223356"/>
                    <a:gd name="connsiteX3" fmla="*/ 111672 w 223356"/>
                    <a:gd name="connsiteY3" fmla="*/ -133 h 223356"/>
                    <a:gd name="connsiteX4" fmla="*/ 223351 w 223356"/>
                    <a:gd name="connsiteY4" fmla="*/ 11154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47"/>
                      </a:moveTo>
                      <a:cubicBezTo>
                        <a:pt x="223351" y="173226"/>
                        <a:pt x="173351" y="223228"/>
                        <a:pt x="111672" y="223228"/>
                      </a:cubicBezTo>
                      <a:cubicBezTo>
                        <a:pt x="49994" y="223228"/>
                        <a:pt x="-6" y="173226"/>
                        <a:pt x="-6" y="111547"/>
                      </a:cubicBezTo>
                      <a:cubicBezTo>
                        <a:pt x="-6" y="49869"/>
                        <a:pt x="49994" y="-133"/>
                        <a:pt x="111672" y="-133"/>
                      </a:cubicBezTo>
                      <a:cubicBezTo>
                        <a:pt x="173351" y="-133"/>
                        <a:pt x="223351" y="49869"/>
                        <a:pt x="223351" y="11154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grpSp>
          <p:nvGrpSpPr>
            <p:cNvPr id="114" name="Graphic 16">
              <a:extLst>
                <a:ext uri="{FF2B5EF4-FFF2-40B4-BE49-F238E27FC236}">
                  <a16:creationId xmlns:a16="http://schemas.microsoft.com/office/drawing/2014/main" id="{5DDD0BFA-D0F5-4E51-AF74-9DAAF6CF020C}"/>
                </a:ext>
              </a:extLst>
            </p:cNvPr>
            <p:cNvGrpSpPr/>
            <p:nvPr/>
          </p:nvGrpSpPr>
          <p:grpSpPr>
            <a:xfrm>
              <a:off x="10903257" y="1974600"/>
              <a:ext cx="563325" cy="293818"/>
              <a:chOff x="8008985" y="1454153"/>
              <a:chExt cx="1469093" cy="734546"/>
            </a:xfrm>
          </p:grpSpPr>
          <p:grpSp>
            <p:nvGrpSpPr>
              <p:cNvPr id="115" name="Graphic 16">
                <a:extLst>
                  <a:ext uri="{FF2B5EF4-FFF2-40B4-BE49-F238E27FC236}">
                    <a16:creationId xmlns:a16="http://schemas.microsoft.com/office/drawing/2014/main" id="{3C4DF0F3-10CD-40E5-A452-663E406167BA}"/>
                  </a:ext>
                </a:extLst>
              </p:cNvPr>
              <p:cNvGrpSpPr/>
              <p:nvPr/>
            </p:nvGrpSpPr>
            <p:grpSpPr>
              <a:xfrm>
                <a:off x="8008985" y="1454153"/>
                <a:ext cx="734546" cy="734546"/>
                <a:chOff x="8008985" y="1454153"/>
                <a:chExt cx="734546" cy="734546"/>
              </a:xfrm>
            </p:grpSpPr>
            <p:sp>
              <p:nvSpPr>
                <p:cNvPr id="125" name="Figura a mano libera: forma 124">
                  <a:extLst>
                    <a:ext uri="{FF2B5EF4-FFF2-40B4-BE49-F238E27FC236}">
                      <a16:creationId xmlns:a16="http://schemas.microsoft.com/office/drawing/2014/main" id="{0908907F-B3AE-40EE-9E1D-BD7D1502E56A}"/>
                    </a:ext>
                  </a:extLst>
                </p:cNvPr>
                <p:cNvSpPr/>
                <p:nvPr/>
              </p:nvSpPr>
              <p:spPr>
                <a:xfrm>
                  <a:off x="8008985" y="1454153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30 h 734546"/>
                    <a:gd name="connsiteX1" fmla="*/ 367256 w 734546"/>
                    <a:gd name="connsiteY1" fmla="*/ 734405 h 734546"/>
                    <a:gd name="connsiteX2" fmla="*/ -18 w 734546"/>
                    <a:gd name="connsiteY2" fmla="*/ 367130 h 734546"/>
                    <a:gd name="connsiteX3" fmla="*/ 367256 w 734546"/>
                    <a:gd name="connsiteY3" fmla="*/ -145 h 734546"/>
                    <a:gd name="connsiteX4" fmla="*/ 734529 w 734546"/>
                    <a:gd name="connsiteY4" fmla="*/ 36713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30"/>
                      </a:moveTo>
                      <a:cubicBezTo>
                        <a:pt x="734529" y="569971"/>
                        <a:pt x="570095" y="734405"/>
                        <a:pt x="367256" y="734405"/>
                      </a:cubicBezTo>
                      <a:cubicBezTo>
                        <a:pt x="164416" y="734405"/>
                        <a:pt x="-18" y="569971"/>
                        <a:pt x="-18" y="367130"/>
                      </a:cubicBezTo>
                      <a:cubicBezTo>
                        <a:pt x="-18" y="164289"/>
                        <a:pt x="164416" y="-145"/>
                        <a:pt x="367256" y="-145"/>
                      </a:cubicBezTo>
                      <a:cubicBezTo>
                        <a:pt x="570095" y="-145"/>
                        <a:pt x="734529" y="164289"/>
                        <a:pt x="734529" y="36713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6" name="Figura a mano libera: forma 125">
                  <a:extLst>
                    <a:ext uri="{FF2B5EF4-FFF2-40B4-BE49-F238E27FC236}">
                      <a16:creationId xmlns:a16="http://schemas.microsoft.com/office/drawing/2014/main" id="{2D9F693B-26E2-4EE8-B45C-81EAED16A4B8}"/>
                    </a:ext>
                  </a:extLst>
                </p:cNvPr>
                <p:cNvSpPr/>
                <p:nvPr/>
              </p:nvSpPr>
              <p:spPr>
                <a:xfrm>
                  <a:off x="8041223" y="1709748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35 h 223356"/>
                    <a:gd name="connsiteX1" fmla="*/ 111659 w 223356"/>
                    <a:gd name="connsiteY1" fmla="*/ 223215 h 223356"/>
                    <a:gd name="connsiteX2" fmla="*/ -20 w 223356"/>
                    <a:gd name="connsiteY2" fmla="*/ 111535 h 223356"/>
                    <a:gd name="connsiteX3" fmla="*/ 111659 w 223356"/>
                    <a:gd name="connsiteY3" fmla="*/ -145 h 223356"/>
                    <a:gd name="connsiteX4" fmla="*/ 223337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35"/>
                      </a:moveTo>
                      <a:cubicBezTo>
                        <a:pt x="223337" y="173214"/>
                        <a:pt x="173337" y="223215"/>
                        <a:pt x="111659" y="223215"/>
                      </a:cubicBezTo>
                      <a:cubicBezTo>
                        <a:pt x="49980" y="223215"/>
                        <a:pt x="-20" y="173214"/>
                        <a:pt x="-20" y="111535"/>
                      </a:cubicBezTo>
                      <a:cubicBezTo>
                        <a:pt x="-20" y="49856"/>
                        <a:pt x="49980" y="-145"/>
                        <a:pt x="111659" y="-145"/>
                      </a:cubicBezTo>
                      <a:cubicBezTo>
                        <a:pt x="173337" y="-145"/>
                        <a:pt x="223337" y="49856"/>
                        <a:pt x="223337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7" name="Figura a mano libera: forma 126">
                  <a:extLst>
                    <a:ext uri="{FF2B5EF4-FFF2-40B4-BE49-F238E27FC236}">
                      <a16:creationId xmlns:a16="http://schemas.microsoft.com/office/drawing/2014/main" id="{FA9A84D0-E42A-4F66-A9AC-8DDE1C993B71}"/>
                    </a:ext>
                  </a:extLst>
                </p:cNvPr>
                <p:cNvSpPr/>
                <p:nvPr/>
              </p:nvSpPr>
              <p:spPr>
                <a:xfrm>
                  <a:off x="8264580" y="1709748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35 h 223356"/>
                    <a:gd name="connsiteX1" fmla="*/ 111661 w 223356"/>
                    <a:gd name="connsiteY1" fmla="*/ 223215 h 223356"/>
                    <a:gd name="connsiteX2" fmla="*/ -18 w 223356"/>
                    <a:gd name="connsiteY2" fmla="*/ 111535 h 223356"/>
                    <a:gd name="connsiteX3" fmla="*/ 111661 w 223356"/>
                    <a:gd name="connsiteY3" fmla="*/ -145 h 223356"/>
                    <a:gd name="connsiteX4" fmla="*/ 223339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35"/>
                      </a:moveTo>
                      <a:cubicBezTo>
                        <a:pt x="223339" y="173214"/>
                        <a:pt x="173339" y="223215"/>
                        <a:pt x="111661" y="223215"/>
                      </a:cubicBezTo>
                      <a:cubicBezTo>
                        <a:pt x="49982" y="223215"/>
                        <a:pt x="-18" y="173214"/>
                        <a:pt x="-18" y="111535"/>
                      </a:cubicBezTo>
                      <a:cubicBezTo>
                        <a:pt x="-18" y="49856"/>
                        <a:pt x="49982" y="-145"/>
                        <a:pt x="111661" y="-145"/>
                      </a:cubicBezTo>
                      <a:cubicBezTo>
                        <a:pt x="173339" y="-145"/>
                        <a:pt x="223339" y="49856"/>
                        <a:pt x="223339" y="11153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8" name="Figura a mano libera: forma 127">
                  <a:extLst>
                    <a:ext uri="{FF2B5EF4-FFF2-40B4-BE49-F238E27FC236}">
                      <a16:creationId xmlns:a16="http://schemas.microsoft.com/office/drawing/2014/main" id="{53C77252-6B53-473A-AC82-C6EDEA4783D8}"/>
                    </a:ext>
                  </a:extLst>
                </p:cNvPr>
                <p:cNvSpPr/>
                <p:nvPr/>
              </p:nvSpPr>
              <p:spPr>
                <a:xfrm>
                  <a:off x="8487909" y="1709748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35 h 223356"/>
                    <a:gd name="connsiteX1" fmla="*/ 111663 w 223356"/>
                    <a:gd name="connsiteY1" fmla="*/ 223215 h 223356"/>
                    <a:gd name="connsiteX2" fmla="*/ -15 w 223356"/>
                    <a:gd name="connsiteY2" fmla="*/ 111535 h 223356"/>
                    <a:gd name="connsiteX3" fmla="*/ 111663 w 223356"/>
                    <a:gd name="connsiteY3" fmla="*/ -145 h 223356"/>
                    <a:gd name="connsiteX4" fmla="*/ 223341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35"/>
                      </a:moveTo>
                      <a:cubicBezTo>
                        <a:pt x="223341" y="173214"/>
                        <a:pt x="173341" y="223215"/>
                        <a:pt x="111663" y="223215"/>
                      </a:cubicBezTo>
                      <a:cubicBezTo>
                        <a:pt x="49985" y="223215"/>
                        <a:pt x="-15" y="173214"/>
                        <a:pt x="-15" y="111535"/>
                      </a:cubicBezTo>
                      <a:cubicBezTo>
                        <a:pt x="-15" y="49856"/>
                        <a:pt x="49985" y="-145"/>
                        <a:pt x="111663" y="-145"/>
                      </a:cubicBezTo>
                      <a:cubicBezTo>
                        <a:pt x="173341" y="-145"/>
                        <a:pt x="223341" y="49856"/>
                        <a:pt x="223341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9" name="Figura a mano libera: forma 128">
                  <a:extLst>
                    <a:ext uri="{FF2B5EF4-FFF2-40B4-BE49-F238E27FC236}">
                      <a16:creationId xmlns:a16="http://schemas.microsoft.com/office/drawing/2014/main" id="{68F3AA17-07AE-41DC-B48A-0AC264F50265}"/>
                    </a:ext>
                  </a:extLst>
                </p:cNvPr>
                <p:cNvSpPr/>
                <p:nvPr/>
              </p:nvSpPr>
              <p:spPr>
                <a:xfrm>
                  <a:off x="8153364" y="1518494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32 h 223356"/>
                    <a:gd name="connsiteX1" fmla="*/ 111659 w 223356"/>
                    <a:gd name="connsiteY1" fmla="*/ 223212 h 223356"/>
                    <a:gd name="connsiteX2" fmla="*/ -19 w 223356"/>
                    <a:gd name="connsiteY2" fmla="*/ 111532 h 223356"/>
                    <a:gd name="connsiteX3" fmla="*/ 111659 w 223356"/>
                    <a:gd name="connsiteY3" fmla="*/ -148 h 223356"/>
                    <a:gd name="connsiteX4" fmla="*/ 223338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32"/>
                      </a:moveTo>
                      <a:cubicBezTo>
                        <a:pt x="223338" y="173211"/>
                        <a:pt x="173338" y="223212"/>
                        <a:pt x="111659" y="223212"/>
                      </a:cubicBezTo>
                      <a:cubicBezTo>
                        <a:pt x="49981" y="223212"/>
                        <a:pt x="-19" y="173211"/>
                        <a:pt x="-19" y="111532"/>
                      </a:cubicBezTo>
                      <a:cubicBezTo>
                        <a:pt x="-19" y="49853"/>
                        <a:pt x="49981" y="-148"/>
                        <a:pt x="111659" y="-148"/>
                      </a:cubicBezTo>
                      <a:cubicBezTo>
                        <a:pt x="173338" y="-148"/>
                        <a:pt x="223338" y="49853"/>
                        <a:pt x="223338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30" name="Figura a mano libera: forma 129">
                  <a:extLst>
                    <a:ext uri="{FF2B5EF4-FFF2-40B4-BE49-F238E27FC236}">
                      <a16:creationId xmlns:a16="http://schemas.microsoft.com/office/drawing/2014/main" id="{73BDBCE7-06DB-48A4-8191-21F89E8DFB5D}"/>
                    </a:ext>
                  </a:extLst>
                </p:cNvPr>
                <p:cNvSpPr/>
                <p:nvPr/>
              </p:nvSpPr>
              <p:spPr>
                <a:xfrm>
                  <a:off x="8376720" y="1518494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32 h 223356"/>
                    <a:gd name="connsiteX1" fmla="*/ 111662 w 223356"/>
                    <a:gd name="connsiteY1" fmla="*/ 223212 h 223356"/>
                    <a:gd name="connsiteX2" fmla="*/ -16 w 223356"/>
                    <a:gd name="connsiteY2" fmla="*/ 111532 h 223356"/>
                    <a:gd name="connsiteX3" fmla="*/ 111662 w 223356"/>
                    <a:gd name="connsiteY3" fmla="*/ -148 h 223356"/>
                    <a:gd name="connsiteX4" fmla="*/ 223340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32"/>
                      </a:moveTo>
                      <a:cubicBezTo>
                        <a:pt x="223340" y="173211"/>
                        <a:pt x="173340" y="223212"/>
                        <a:pt x="111662" y="223212"/>
                      </a:cubicBezTo>
                      <a:cubicBezTo>
                        <a:pt x="49984" y="223212"/>
                        <a:pt x="-16" y="173211"/>
                        <a:pt x="-16" y="111532"/>
                      </a:cubicBezTo>
                      <a:cubicBezTo>
                        <a:pt x="-16" y="49853"/>
                        <a:pt x="49984" y="-148"/>
                        <a:pt x="111662" y="-148"/>
                      </a:cubicBezTo>
                      <a:cubicBezTo>
                        <a:pt x="173340" y="-148"/>
                        <a:pt x="223340" y="49853"/>
                        <a:pt x="223340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31" name="Figura a mano libera: forma 130">
                  <a:extLst>
                    <a:ext uri="{FF2B5EF4-FFF2-40B4-BE49-F238E27FC236}">
                      <a16:creationId xmlns:a16="http://schemas.microsoft.com/office/drawing/2014/main" id="{D3579821-D327-43C9-9A73-9EEAF5A077D5}"/>
                    </a:ext>
                  </a:extLst>
                </p:cNvPr>
                <p:cNvSpPr/>
                <p:nvPr/>
              </p:nvSpPr>
              <p:spPr>
                <a:xfrm>
                  <a:off x="8153364" y="1901546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37 h 223356"/>
                    <a:gd name="connsiteX1" fmla="*/ 111659 w 223356"/>
                    <a:gd name="connsiteY1" fmla="*/ 223217 h 223356"/>
                    <a:gd name="connsiteX2" fmla="*/ -19 w 223356"/>
                    <a:gd name="connsiteY2" fmla="*/ 111537 h 223356"/>
                    <a:gd name="connsiteX3" fmla="*/ 111659 w 223356"/>
                    <a:gd name="connsiteY3" fmla="*/ -143 h 223356"/>
                    <a:gd name="connsiteX4" fmla="*/ 223338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37"/>
                      </a:moveTo>
                      <a:cubicBezTo>
                        <a:pt x="223338" y="173216"/>
                        <a:pt x="173338" y="223217"/>
                        <a:pt x="111659" y="223217"/>
                      </a:cubicBezTo>
                      <a:cubicBezTo>
                        <a:pt x="49981" y="223217"/>
                        <a:pt x="-19" y="173216"/>
                        <a:pt x="-19" y="111537"/>
                      </a:cubicBezTo>
                      <a:cubicBezTo>
                        <a:pt x="-19" y="49858"/>
                        <a:pt x="49981" y="-143"/>
                        <a:pt x="111659" y="-143"/>
                      </a:cubicBezTo>
                      <a:cubicBezTo>
                        <a:pt x="173338" y="-143"/>
                        <a:pt x="223338" y="49858"/>
                        <a:pt x="223338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32" name="Figura a mano libera: forma 131">
                  <a:extLst>
                    <a:ext uri="{FF2B5EF4-FFF2-40B4-BE49-F238E27FC236}">
                      <a16:creationId xmlns:a16="http://schemas.microsoft.com/office/drawing/2014/main" id="{C0A68B2F-40F9-47F1-8E8A-808C5631C80A}"/>
                    </a:ext>
                  </a:extLst>
                </p:cNvPr>
                <p:cNvSpPr/>
                <p:nvPr/>
              </p:nvSpPr>
              <p:spPr>
                <a:xfrm>
                  <a:off x="8376720" y="1901546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37 h 223356"/>
                    <a:gd name="connsiteX1" fmla="*/ 111662 w 223356"/>
                    <a:gd name="connsiteY1" fmla="*/ 223217 h 223356"/>
                    <a:gd name="connsiteX2" fmla="*/ -16 w 223356"/>
                    <a:gd name="connsiteY2" fmla="*/ 111537 h 223356"/>
                    <a:gd name="connsiteX3" fmla="*/ 111662 w 223356"/>
                    <a:gd name="connsiteY3" fmla="*/ -143 h 223356"/>
                    <a:gd name="connsiteX4" fmla="*/ 223340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37"/>
                      </a:moveTo>
                      <a:cubicBezTo>
                        <a:pt x="223340" y="173216"/>
                        <a:pt x="173340" y="223217"/>
                        <a:pt x="111662" y="223217"/>
                      </a:cubicBezTo>
                      <a:cubicBezTo>
                        <a:pt x="49984" y="223217"/>
                        <a:pt x="-16" y="173216"/>
                        <a:pt x="-16" y="111537"/>
                      </a:cubicBezTo>
                      <a:cubicBezTo>
                        <a:pt x="-16" y="49858"/>
                        <a:pt x="49984" y="-143"/>
                        <a:pt x="111662" y="-143"/>
                      </a:cubicBezTo>
                      <a:cubicBezTo>
                        <a:pt x="173340" y="-143"/>
                        <a:pt x="223340" y="49858"/>
                        <a:pt x="223340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116" name="Graphic 16">
                <a:extLst>
                  <a:ext uri="{FF2B5EF4-FFF2-40B4-BE49-F238E27FC236}">
                    <a16:creationId xmlns:a16="http://schemas.microsoft.com/office/drawing/2014/main" id="{EF7CB6EA-6A77-41F1-BD90-DFD42229997D}"/>
                  </a:ext>
                </a:extLst>
              </p:cNvPr>
              <p:cNvGrpSpPr/>
              <p:nvPr/>
            </p:nvGrpSpPr>
            <p:grpSpPr>
              <a:xfrm>
                <a:off x="8743531" y="1454153"/>
                <a:ext cx="734546" cy="734546"/>
                <a:chOff x="8743531" y="1454153"/>
                <a:chExt cx="734546" cy="734546"/>
              </a:xfrm>
            </p:grpSpPr>
            <p:sp>
              <p:nvSpPr>
                <p:cNvPr id="117" name="Figura a mano libera: forma 116">
                  <a:extLst>
                    <a:ext uri="{FF2B5EF4-FFF2-40B4-BE49-F238E27FC236}">
                      <a16:creationId xmlns:a16="http://schemas.microsoft.com/office/drawing/2014/main" id="{3B3B47FB-D12A-4197-B022-74714ACA88AA}"/>
                    </a:ext>
                  </a:extLst>
                </p:cNvPr>
                <p:cNvSpPr/>
                <p:nvPr/>
              </p:nvSpPr>
              <p:spPr>
                <a:xfrm>
                  <a:off x="8743531" y="1454153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30 h 734546"/>
                    <a:gd name="connsiteX1" fmla="*/ 367266 w 734546"/>
                    <a:gd name="connsiteY1" fmla="*/ 734405 h 734546"/>
                    <a:gd name="connsiteX2" fmla="*/ -8 w 734546"/>
                    <a:gd name="connsiteY2" fmla="*/ 367130 h 734546"/>
                    <a:gd name="connsiteX3" fmla="*/ 367266 w 734546"/>
                    <a:gd name="connsiteY3" fmla="*/ -145 h 734546"/>
                    <a:gd name="connsiteX4" fmla="*/ 734540 w 734546"/>
                    <a:gd name="connsiteY4" fmla="*/ 36713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30"/>
                      </a:moveTo>
                      <a:cubicBezTo>
                        <a:pt x="734540" y="569971"/>
                        <a:pt x="570106" y="734405"/>
                        <a:pt x="367266" y="734405"/>
                      </a:cubicBezTo>
                      <a:cubicBezTo>
                        <a:pt x="164426" y="734405"/>
                        <a:pt x="-8" y="569971"/>
                        <a:pt x="-8" y="367130"/>
                      </a:cubicBezTo>
                      <a:cubicBezTo>
                        <a:pt x="-8" y="164289"/>
                        <a:pt x="164426" y="-145"/>
                        <a:pt x="367266" y="-145"/>
                      </a:cubicBezTo>
                      <a:cubicBezTo>
                        <a:pt x="570106" y="-145"/>
                        <a:pt x="734540" y="164289"/>
                        <a:pt x="734540" y="36713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18" name="Figura a mano libera: forma 117">
                  <a:extLst>
                    <a:ext uri="{FF2B5EF4-FFF2-40B4-BE49-F238E27FC236}">
                      <a16:creationId xmlns:a16="http://schemas.microsoft.com/office/drawing/2014/main" id="{7628BC5B-A2DC-470D-98E0-E839C55BD2E2}"/>
                    </a:ext>
                  </a:extLst>
                </p:cNvPr>
                <p:cNvSpPr/>
                <p:nvPr/>
              </p:nvSpPr>
              <p:spPr>
                <a:xfrm>
                  <a:off x="8775770" y="1709748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35 h 223356"/>
                    <a:gd name="connsiteX1" fmla="*/ 111669 w 223356"/>
                    <a:gd name="connsiteY1" fmla="*/ 223215 h 223356"/>
                    <a:gd name="connsiteX2" fmla="*/ -9 w 223356"/>
                    <a:gd name="connsiteY2" fmla="*/ 111535 h 223356"/>
                    <a:gd name="connsiteX3" fmla="*/ 111669 w 223356"/>
                    <a:gd name="connsiteY3" fmla="*/ -145 h 223356"/>
                    <a:gd name="connsiteX4" fmla="*/ 223347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35"/>
                      </a:moveTo>
                      <a:cubicBezTo>
                        <a:pt x="223347" y="173214"/>
                        <a:pt x="173347" y="223215"/>
                        <a:pt x="111669" y="223215"/>
                      </a:cubicBezTo>
                      <a:cubicBezTo>
                        <a:pt x="49990" y="223215"/>
                        <a:pt x="-9" y="173214"/>
                        <a:pt x="-9" y="111535"/>
                      </a:cubicBezTo>
                      <a:cubicBezTo>
                        <a:pt x="-9" y="49856"/>
                        <a:pt x="49990" y="-145"/>
                        <a:pt x="111669" y="-145"/>
                      </a:cubicBezTo>
                      <a:cubicBezTo>
                        <a:pt x="173347" y="-145"/>
                        <a:pt x="223347" y="49856"/>
                        <a:pt x="223347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19" name="Figura a mano libera: forma 118">
                  <a:extLst>
                    <a:ext uri="{FF2B5EF4-FFF2-40B4-BE49-F238E27FC236}">
                      <a16:creationId xmlns:a16="http://schemas.microsoft.com/office/drawing/2014/main" id="{D8BD8628-1A61-492F-BBF1-61A65A5972CB}"/>
                    </a:ext>
                  </a:extLst>
                </p:cNvPr>
                <p:cNvSpPr/>
                <p:nvPr/>
              </p:nvSpPr>
              <p:spPr>
                <a:xfrm>
                  <a:off x="8999127" y="1709748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35 h 223356"/>
                    <a:gd name="connsiteX1" fmla="*/ 111671 w 223356"/>
                    <a:gd name="connsiteY1" fmla="*/ 223215 h 223356"/>
                    <a:gd name="connsiteX2" fmla="*/ -7 w 223356"/>
                    <a:gd name="connsiteY2" fmla="*/ 111535 h 223356"/>
                    <a:gd name="connsiteX3" fmla="*/ 111671 w 223356"/>
                    <a:gd name="connsiteY3" fmla="*/ -145 h 223356"/>
                    <a:gd name="connsiteX4" fmla="*/ 223349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35"/>
                      </a:moveTo>
                      <a:cubicBezTo>
                        <a:pt x="223349" y="173214"/>
                        <a:pt x="173349" y="223215"/>
                        <a:pt x="111671" y="223215"/>
                      </a:cubicBezTo>
                      <a:cubicBezTo>
                        <a:pt x="49993" y="223215"/>
                        <a:pt x="-7" y="173214"/>
                        <a:pt x="-7" y="111535"/>
                      </a:cubicBezTo>
                      <a:cubicBezTo>
                        <a:pt x="-7" y="49856"/>
                        <a:pt x="49993" y="-145"/>
                        <a:pt x="111671" y="-145"/>
                      </a:cubicBezTo>
                      <a:cubicBezTo>
                        <a:pt x="173349" y="-145"/>
                        <a:pt x="223349" y="49856"/>
                        <a:pt x="223349" y="11153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0" name="Figura a mano libera: forma 119">
                  <a:extLst>
                    <a:ext uri="{FF2B5EF4-FFF2-40B4-BE49-F238E27FC236}">
                      <a16:creationId xmlns:a16="http://schemas.microsoft.com/office/drawing/2014/main" id="{28137352-E3E3-4FFD-9C17-E9C8969137B2}"/>
                    </a:ext>
                  </a:extLst>
                </p:cNvPr>
                <p:cNvSpPr/>
                <p:nvPr/>
              </p:nvSpPr>
              <p:spPr>
                <a:xfrm>
                  <a:off x="9222456" y="1709748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35 h 223356"/>
                    <a:gd name="connsiteX1" fmla="*/ 111673 w 223356"/>
                    <a:gd name="connsiteY1" fmla="*/ 223215 h 223356"/>
                    <a:gd name="connsiteX2" fmla="*/ -5 w 223356"/>
                    <a:gd name="connsiteY2" fmla="*/ 111535 h 223356"/>
                    <a:gd name="connsiteX3" fmla="*/ 111673 w 223356"/>
                    <a:gd name="connsiteY3" fmla="*/ -145 h 223356"/>
                    <a:gd name="connsiteX4" fmla="*/ 223351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35"/>
                      </a:moveTo>
                      <a:cubicBezTo>
                        <a:pt x="223351" y="173214"/>
                        <a:pt x="173351" y="223215"/>
                        <a:pt x="111673" y="223215"/>
                      </a:cubicBezTo>
                      <a:cubicBezTo>
                        <a:pt x="49995" y="223215"/>
                        <a:pt x="-5" y="173214"/>
                        <a:pt x="-5" y="111535"/>
                      </a:cubicBezTo>
                      <a:cubicBezTo>
                        <a:pt x="-5" y="49856"/>
                        <a:pt x="49995" y="-145"/>
                        <a:pt x="111673" y="-145"/>
                      </a:cubicBezTo>
                      <a:cubicBezTo>
                        <a:pt x="173351" y="-145"/>
                        <a:pt x="223351" y="49856"/>
                        <a:pt x="223351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1" name="Figura a mano libera: forma 120">
                  <a:extLst>
                    <a:ext uri="{FF2B5EF4-FFF2-40B4-BE49-F238E27FC236}">
                      <a16:creationId xmlns:a16="http://schemas.microsoft.com/office/drawing/2014/main" id="{7AA8E320-7B29-45A4-A15A-B10C084C4C78}"/>
                    </a:ext>
                  </a:extLst>
                </p:cNvPr>
                <p:cNvSpPr/>
                <p:nvPr/>
              </p:nvSpPr>
              <p:spPr>
                <a:xfrm>
                  <a:off x="8887911" y="1518494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32 h 223356"/>
                    <a:gd name="connsiteX1" fmla="*/ 111670 w 223356"/>
                    <a:gd name="connsiteY1" fmla="*/ 223212 h 223356"/>
                    <a:gd name="connsiteX2" fmla="*/ -9 w 223356"/>
                    <a:gd name="connsiteY2" fmla="*/ 111532 h 223356"/>
                    <a:gd name="connsiteX3" fmla="*/ 111670 w 223356"/>
                    <a:gd name="connsiteY3" fmla="*/ -148 h 223356"/>
                    <a:gd name="connsiteX4" fmla="*/ 223348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32"/>
                      </a:moveTo>
                      <a:cubicBezTo>
                        <a:pt x="223348" y="173211"/>
                        <a:pt x="173348" y="223212"/>
                        <a:pt x="111670" y="223212"/>
                      </a:cubicBezTo>
                      <a:cubicBezTo>
                        <a:pt x="49991" y="223212"/>
                        <a:pt x="-9" y="173211"/>
                        <a:pt x="-9" y="111532"/>
                      </a:cubicBezTo>
                      <a:cubicBezTo>
                        <a:pt x="-9" y="49853"/>
                        <a:pt x="49991" y="-148"/>
                        <a:pt x="111670" y="-148"/>
                      </a:cubicBezTo>
                      <a:cubicBezTo>
                        <a:pt x="173348" y="-148"/>
                        <a:pt x="223348" y="49853"/>
                        <a:pt x="223348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2" name="Figura a mano libera: forma 121">
                  <a:extLst>
                    <a:ext uri="{FF2B5EF4-FFF2-40B4-BE49-F238E27FC236}">
                      <a16:creationId xmlns:a16="http://schemas.microsoft.com/office/drawing/2014/main" id="{1EEFAB36-00AD-4AA1-A383-6F1C2A9347AD}"/>
                    </a:ext>
                  </a:extLst>
                </p:cNvPr>
                <p:cNvSpPr/>
                <p:nvPr/>
              </p:nvSpPr>
              <p:spPr>
                <a:xfrm>
                  <a:off x="9111267" y="1518494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32 h 223356"/>
                    <a:gd name="connsiteX1" fmla="*/ 111672 w 223356"/>
                    <a:gd name="connsiteY1" fmla="*/ 223212 h 223356"/>
                    <a:gd name="connsiteX2" fmla="*/ -6 w 223356"/>
                    <a:gd name="connsiteY2" fmla="*/ 111532 h 223356"/>
                    <a:gd name="connsiteX3" fmla="*/ 111672 w 223356"/>
                    <a:gd name="connsiteY3" fmla="*/ -148 h 223356"/>
                    <a:gd name="connsiteX4" fmla="*/ 223351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32"/>
                      </a:moveTo>
                      <a:cubicBezTo>
                        <a:pt x="223351" y="173211"/>
                        <a:pt x="173351" y="223212"/>
                        <a:pt x="111672" y="223212"/>
                      </a:cubicBezTo>
                      <a:cubicBezTo>
                        <a:pt x="49994" y="223212"/>
                        <a:pt x="-6" y="173211"/>
                        <a:pt x="-6" y="111532"/>
                      </a:cubicBezTo>
                      <a:cubicBezTo>
                        <a:pt x="-6" y="49853"/>
                        <a:pt x="49994" y="-148"/>
                        <a:pt x="111672" y="-148"/>
                      </a:cubicBezTo>
                      <a:cubicBezTo>
                        <a:pt x="173351" y="-148"/>
                        <a:pt x="223351" y="49853"/>
                        <a:pt x="223351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3" name="Figura a mano libera: forma 122">
                  <a:extLst>
                    <a:ext uri="{FF2B5EF4-FFF2-40B4-BE49-F238E27FC236}">
                      <a16:creationId xmlns:a16="http://schemas.microsoft.com/office/drawing/2014/main" id="{B2E57C26-4BF7-4E49-9B7A-66F792F6A6C2}"/>
                    </a:ext>
                  </a:extLst>
                </p:cNvPr>
                <p:cNvSpPr/>
                <p:nvPr/>
              </p:nvSpPr>
              <p:spPr>
                <a:xfrm>
                  <a:off x="8887911" y="1901546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37 h 223356"/>
                    <a:gd name="connsiteX1" fmla="*/ 111670 w 223356"/>
                    <a:gd name="connsiteY1" fmla="*/ 223217 h 223356"/>
                    <a:gd name="connsiteX2" fmla="*/ -9 w 223356"/>
                    <a:gd name="connsiteY2" fmla="*/ 111537 h 223356"/>
                    <a:gd name="connsiteX3" fmla="*/ 111670 w 223356"/>
                    <a:gd name="connsiteY3" fmla="*/ -143 h 223356"/>
                    <a:gd name="connsiteX4" fmla="*/ 223348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37"/>
                      </a:moveTo>
                      <a:cubicBezTo>
                        <a:pt x="223348" y="173216"/>
                        <a:pt x="173348" y="223217"/>
                        <a:pt x="111670" y="223217"/>
                      </a:cubicBezTo>
                      <a:cubicBezTo>
                        <a:pt x="49991" y="223217"/>
                        <a:pt x="-9" y="173216"/>
                        <a:pt x="-9" y="111537"/>
                      </a:cubicBezTo>
                      <a:cubicBezTo>
                        <a:pt x="-9" y="49858"/>
                        <a:pt x="49991" y="-143"/>
                        <a:pt x="111670" y="-143"/>
                      </a:cubicBezTo>
                      <a:cubicBezTo>
                        <a:pt x="173348" y="-143"/>
                        <a:pt x="223348" y="49858"/>
                        <a:pt x="223348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24" name="Figura a mano libera: forma 123">
                  <a:extLst>
                    <a:ext uri="{FF2B5EF4-FFF2-40B4-BE49-F238E27FC236}">
                      <a16:creationId xmlns:a16="http://schemas.microsoft.com/office/drawing/2014/main" id="{D5AAC289-CA93-4A72-B00C-01F8FFE94307}"/>
                    </a:ext>
                  </a:extLst>
                </p:cNvPr>
                <p:cNvSpPr/>
                <p:nvPr/>
              </p:nvSpPr>
              <p:spPr>
                <a:xfrm>
                  <a:off x="9111267" y="1901546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37 h 223356"/>
                    <a:gd name="connsiteX1" fmla="*/ 111672 w 223356"/>
                    <a:gd name="connsiteY1" fmla="*/ 223217 h 223356"/>
                    <a:gd name="connsiteX2" fmla="*/ -6 w 223356"/>
                    <a:gd name="connsiteY2" fmla="*/ 111537 h 223356"/>
                    <a:gd name="connsiteX3" fmla="*/ 111672 w 223356"/>
                    <a:gd name="connsiteY3" fmla="*/ -143 h 223356"/>
                    <a:gd name="connsiteX4" fmla="*/ 223351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37"/>
                      </a:moveTo>
                      <a:cubicBezTo>
                        <a:pt x="223351" y="173216"/>
                        <a:pt x="173351" y="223217"/>
                        <a:pt x="111672" y="223217"/>
                      </a:cubicBezTo>
                      <a:cubicBezTo>
                        <a:pt x="49994" y="223217"/>
                        <a:pt x="-6" y="173216"/>
                        <a:pt x="-6" y="111537"/>
                      </a:cubicBezTo>
                      <a:cubicBezTo>
                        <a:pt x="-6" y="49858"/>
                        <a:pt x="49994" y="-143"/>
                        <a:pt x="111672" y="-143"/>
                      </a:cubicBezTo>
                      <a:cubicBezTo>
                        <a:pt x="173351" y="-143"/>
                        <a:pt x="223351" y="49858"/>
                        <a:pt x="223351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grpSp>
          <p:nvGrpSpPr>
            <p:cNvPr id="133" name="Graphic 16">
              <a:extLst>
                <a:ext uri="{FF2B5EF4-FFF2-40B4-BE49-F238E27FC236}">
                  <a16:creationId xmlns:a16="http://schemas.microsoft.com/office/drawing/2014/main" id="{B3DFB887-6A6A-4DA6-A83B-22A9EF6D5140}"/>
                </a:ext>
              </a:extLst>
            </p:cNvPr>
            <p:cNvGrpSpPr/>
            <p:nvPr/>
          </p:nvGrpSpPr>
          <p:grpSpPr>
            <a:xfrm>
              <a:off x="10908149" y="1686181"/>
              <a:ext cx="563325" cy="293818"/>
              <a:chOff x="8008985" y="1454153"/>
              <a:chExt cx="1469093" cy="734546"/>
            </a:xfrm>
          </p:grpSpPr>
          <p:grpSp>
            <p:nvGrpSpPr>
              <p:cNvPr id="134" name="Graphic 16">
                <a:extLst>
                  <a:ext uri="{FF2B5EF4-FFF2-40B4-BE49-F238E27FC236}">
                    <a16:creationId xmlns:a16="http://schemas.microsoft.com/office/drawing/2014/main" id="{08B7502A-47B7-44E5-975F-CCA889E41C12}"/>
                  </a:ext>
                </a:extLst>
              </p:cNvPr>
              <p:cNvGrpSpPr/>
              <p:nvPr/>
            </p:nvGrpSpPr>
            <p:grpSpPr>
              <a:xfrm>
                <a:off x="8008985" y="1454153"/>
                <a:ext cx="734546" cy="734546"/>
                <a:chOff x="8008985" y="1454153"/>
                <a:chExt cx="734546" cy="734546"/>
              </a:xfrm>
            </p:grpSpPr>
            <p:sp>
              <p:nvSpPr>
                <p:cNvPr id="144" name="Figura a mano libera: forma 143">
                  <a:extLst>
                    <a:ext uri="{FF2B5EF4-FFF2-40B4-BE49-F238E27FC236}">
                      <a16:creationId xmlns:a16="http://schemas.microsoft.com/office/drawing/2014/main" id="{FC59A419-A720-4A38-B311-84C017A6D59B}"/>
                    </a:ext>
                  </a:extLst>
                </p:cNvPr>
                <p:cNvSpPr/>
                <p:nvPr/>
              </p:nvSpPr>
              <p:spPr>
                <a:xfrm>
                  <a:off x="8008985" y="1454153"/>
                  <a:ext cx="734546" cy="734546"/>
                </a:xfrm>
                <a:custGeom>
                  <a:avLst/>
                  <a:gdLst>
                    <a:gd name="connsiteX0" fmla="*/ 734529 w 734546"/>
                    <a:gd name="connsiteY0" fmla="*/ 367130 h 734546"/>
                    <a:gd name="connsiteX1" fmla="*/ 367256 w 734546"/>
                    <a:gd name="connsiteY1" fmla="*/ 734405 h 734546"/>
                    <a:gd name="connsiteX2" fmla="*/ -18 w 734546"/>
                    <a:gd name="connsiteY2" fmla="*/ 367130 h 734546"/>
                    <a:gd name="connsiteX3" fmla="*/ 367256 w 734546"/>
                    <a:gd name="connsiteY3" fmla="*/ -145 h 734546"/>
                    <a:gd name="connsiteX4" fmla="*/ 734529 w 734546"/>
                    <a:gd name="connsiteY4" fmla="*/ 36713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29" y="367130"/>
                      </a:moveTo>
                      <a:cubicBezTo>
                        <a:pt x="734529" y="569971"/>
                        <a:pt x="570095" y="734405"/>
                        <a:pt x="367256" y="734405"/>
                      </a:cubicBezTo>
                      <a:cubicBezTo>
                        <a:pt x="164416" y="734405"/>
                        <a:pt x="-18" y="569971"/>
                        <a:pt x="-18" y="367130"/>
                      </a:cubicBezTo>
                      <a:cubicBezTo>
                        <a:pt x="-18" y="164289"/>
                        <a:pt x="164416" y="-145"/>
                        <a:pt x="367256" y="-145"/>
                      </a:cubicBezTo>
                      <a:cubicBezTo>
                        <a:pt x="570095" y="-145"/>
                        <a:pt x="734529" y="164289"/>
                        <a:pt x="734529" y="36713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5" name="Figura a mano libera: forma 144">
                  <a:extLst>
                    <a:ext uri="{FF2B5EF4-FFF2-40B4-BE49-F238E27FC236}">
                      <a16:creationId xmlns:a16="http://schemas.microsoft.com/office/drawing/2014/main" id="{B4B37192-46DA-40A0-83BB-57ED31EC6EBE}"/>
                    </a:ext>
                  </a:extLst>
                </p:cNvPr>
                <p:cNvSpPr/>
                <p:nvPr/>
              </p:nvSpPr>
              <p:spPr>
                <a:xfrm>
                  <a:off x="8041223" y="1709748"/>
                  <a:ext cx="223356" cy="223356"/>
                </a:xfrm>
                <a:custGeom>
                  <a:avLst/>
                  <a:gdLst>
                    <a:gd name="connsiteX0" fmla="*/ 223337 w 223356"/>
                    <a:gd name="connsiteY0" fmla="*/ 111535 h 223356"/>
                    <a:gd name="connsiteX1" fmla="*/ 111659 w 223356"/>
                    <a:gd name="connsiteY1" fmla="*/ 223215 h 223356"/>
                    <a:gd name="connsiteX2" fmla="*/ -20 w 223356"/>
                    <a:gd name="connsiteY2" fmla="*/ 111535 h 223356"/>
                    <a:gd name="connsiteX3" fmla="*/ 111659 w 223356"/>
                    <a:gd name="connsiteY3" fmla="*/ -145 h 223356"/>
                    <a:gd name="connsiteX4" fmla="*/ 223337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7" y="111535"/>
                      </a:moveTo>
                      <a:cubicBezTo>
                        <a:pt x="223337" y="173214"/>
                        <a:pt x="173337" y="223215"/>
                        <a:pt x="111659" y="223215"/>
                      </a:cubicBezTo>
                      <a:cubicBezTo>
                        <a:pt x="49980" y="223215"/>
                        <a:pt x="-20" y="173214"/>
                        <a:pt x="-20" y="111535"/>
                      </a:cubicBezTo>
                      <a:cubicBezTo>
                        <a:pt x="-20" y="49856"/>
                        <a:pt x="49980" y="-145"/>
                        <a:pt x="111659" y="-145"/>
                      </a:cubicBezTo>
                      <a:cubicBezTo>
                        <a:pt x="173337" y="-145"/>
                        <a:pt x="223337" y="49856"/>
                        <a:pt x="223337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6" name="Figura a mano libera: forma 145">
                  <a:extLst>
                    <a:ext uri="{FF2B5EF4-FFF2-40B4-BE49-F238E27FC236}">
                      <a16:creationId xmlns:a16="http://schemas.microsoft.com/office/drawing/2014/main" id="{04A971CB-AA1F-45FB-ADB8-053EFA411E25}"/>
                    </a:ext>
                  </a:extLst>
                </p:cNvPr>
                <p:cNvSpPr/>
                <p:nvPr/>
              </p:nvSpPr>
              <p:spPr>
                <a:xfrm>
                  <a:off x="8264580" y="1709748"/>
                  <a:ext cx="223356" cy="223356"/>
                </a:xfrm>
                <a:custGeom>
                  <a:avLst/>
                  <a:gdLst>
                    <a:gd name="connsiteX0" fmla="*/ 223339 w 223356"/>
                    <a:gd name="connsiteY0" fmla="*/ 111535 h 223356"/>
                    <a:gd name="connsiteX1" fmla="*/ 111661 w 223356"/>
                    <a:gd name="connsiteY1" fmla="*/ 223215 h 223356"/>
                    <a:gd name="connsiteX2" fmla="*/ -18 w 223356"/>
                    <a:gd name="connsiteY2" fmla="*/ 111535 h 223356"/>
                    <a:gd name="connsiteX3" fmla="*/ 111661 w 223356"/>
                    <a:gd name="connsiteY3" fmla="*/ -145 h 223356"/>
                    <a:gd name="connsiteX4" fmla="*/ 223339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9" y="111535"/>
                      </a:moveTo>
                      <a:cubicBezTo>
                        <a:pt x="223339" y="173214"/>
                        <a:pt x="173339" y="223215"/>
                        <a:pt x="111661" y="223215"/>
                      </a:cubicBezTo>
                      <a:cubicBezTo>
                        <a:pt x="49982" y="223215"/>
                        <a:pt x="-18" y="173214"/>
                        <a:pt x="-18" y="111535"/>
                      </a:cubicBezTo>
                      <a:cubicBezTo>
                        <a:pt x="-18" y="49856"/>
                        <a:pt x="49982" y="-145"/>
                        <a:pt x="111661" y="-145"/>
                      </a:cubicBezTo>
                      <a:cubicBezTo>
                        <a:pt x="173339" y="-145"/>
                        <a:pt x="223339" y="49856"/>
                        <a:pt x="223339" y="11153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7" name="Figura a mano libera: forma 146">
                  <a:extLst>
                    <a:ext uri="{FF2B5EF4-FFF2-40B4-BE49-F238E27FC236}">
                      <a16:creationId xmlns:a16="http://schemas.microsoft.com/office/drawing/2014/main" id="{A58612AE-9C15-44B8-96CF-35C6A53285E8}"/>
                    </a:ext>
                  </a:extLst>
                </p:cNvPr>
                <p:cNvSpPr/>
                <p:nvPr/>
              </p:nvSpPr>
              <p:spPr>
                <a:xfrm>
                  <a:off x="8487909" y="1709748"/>
                  <a:ext cx="223356" cy="223356"/>
                </a:xfrm>
                <a:custGeom>
                  <a:avLst/>
                  <a:gdLst>
                    <a:gd name="connsiteX0" fmla="*/ 223341 w 223356"/>
                    <a:gd name="connsiteY0" fmla="*/ 111535 h 223356"/>
                    <a:gd name="connsiteX1" fmla="*/ 111663 w 223356"/>
                    <a:gd name="connsiteY1" fmla="*/ 223215 h 223356"/>
                    <a:gd name="connsiteX2" fmla="*/ -15 w 223356"/>
                    <a:gd name="connsiteY2" fmla="*/ 111535 h 223356"/>
                    <a:gd name="connsiteX3" fmla="*/ 111663 w 223356"/>
                    <a:gd name="connsiteY3" fmla="*/ -145 h 223356"/>
                    <a:gd name="connsiteX4" fmla="*/ 223341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1" y="111535"/>
                      </a:moveTo>
                      <a:cubicBezTo>
                        <a:pt x="223341" y="173214"/>
                        <a:pt x="173341" y="223215"/>
                        <a:pt x="111663" y="223215"/>
                      </a:cubicBezTo>
                      <a:cubicBezTo>
                        <a:pt x="49985" y="223215"/>
                        <a:pt x="-15" y="173214"/>
                        <a:pt x="-15" y="111535"/>
                      </a:cubicBezTo>
                      <a:cubicBezTo>
                        <a:pt x="-15" y="49856"/>
                        <a:pt x="49985" y="-145"/>
                        <a:pt x="111663" y="-145"/>
                      </a:cubicBezTo>
                      <a:cubicBezTo>
                        <a:pt x="173341" y="-145"/>
                        <a:pt x="223341" y="49856"/>
                        <a:pt x="223341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8" name="Figura a mano libera: forma 147">
                  <a:extLst>
                    <a:ext uri="{FF2B5EF4-FFF2-40B4-BE49-F238E27FC236}">
                      <a16:creationId xmlns:a16="http://schemas.microsoft.com/office/drawing/2014/main" id="{4B070989-9C8C-4796-B02C-FD8D1301D284}"/>
                    </a:ext>
                  </a:extLst>
                </p:cNvPr>
                <p:cNvSpPr/>
                <p:nvPr/>
              </p:nvSpPr>
              <p:spPr>
                <a:xfrm>
                  <a:off x="8153364" y="1518494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32 h 223356"/>
                    <a:gd name="connsiteX1" fmla="*/ 111659 w 223356"/>
                    <a:gd name="connsiteY1" fmla="*/ 223212 h 223356"/>
                    <a:gd name="connsiteX2" fmla="*/ -19 w 223356"/>
                    <a:gd name="connsiteY2" fmla="*/ 111532 h 223356"/>
                    <a:gd name="connsiteX3" fmla="*/ 111659 w 223356"/>
                    <a:gd name="connsiteY3" fmla="*/ -148 h 223356"/>
                    <a:gd name="connsiteX4" fmla="*/ 223338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32"/>
                      </a:moveTo>
                      <a:cubicBezTo>
                        <a:pt x="223338" y="173211"/>
                        <a:pt x="173338" y="223212"/>
                        <a:pt x="111659" y="223212"/>
                      </a:cubicBezTo>
                      <a:cubicBezTo>
                        <a:pt x="49981" y="223212"/>
                        <a:pt x="-19" y="173211"/>
                        <a:pt x="-19" y="111532"/>
                      </a:cubicBezTo>
                      <a:cubicBezTo>
                        <a:pt x="-19" y="49853"/>
                        <a:pt x="49981" y="-148"/>
                        <a:pt x="111659" y="-148"/>
                      </a:cubicBezTo>
                      <a:cubicBezTo>
                        <a:pt x="173338" y="-148"/>
                        <a:pt x="223338" y="49853"/>
                        <a:pt x="223338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9" name="Figura a mano libera: forma 148">
                  <a:extLst>
                    <a:ext uri="{FF2B5EF4-FFF2-40B4-BE49-F238E27FC236}">
                      <a16:creationId xmlns:a16="http://schemas.microsoft.com/office/drawing/2014/main" id="{D64B4B6B-C2BA-4283-B50B-AE3ACADA3EE3}"/>
                    </a:ext>
                  </a:extLst>
                </p:cNvPr>
                <p:cNvSpPr/>
                <p:nvPr/>
              </p:nvSpPr>
              <p:spPr>
                <a:xfrm>
                  <a:off x="8376720" y="1518494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32 h 223356"/>
                    <a:gd name="connsiteX1" fmla="*/ 111662 w 223356"/>
                    <a:gd name="connsiteY1" fmla="*/ 223212 h 223356"/>
                    <a:gd name="connsiteX2" fmla="*/ -16 w 223356"/>
                    <a:gd name="connsiteY2" fmla="*/ 111532 h 223356"/>
                    <a:gd name="connsiteX3" fmla="*/ 111662 w 223356"/>
                    <a:gd name="connsiteY3" fmla="*/ -148 h 223356"/>
                    <a:gd name="connsiteX4" fmla="*/ 223340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32"/>
                      </a:moveTo>
                      <a:cubicBezTo>
                        <a:pt x="223340" y="173211"/>
                        <a:pt x="173340" y="223212"/>
                        <a:pt x="111662" y="223212"/>
                      </a:cubicBezTo>
                      <a:cubicBezTo>
                        <a:pt x="49984" y="223212"/>
                        <a:pt x="-16" y="173211"/>
                        <a:pt x="-16" y="111532"/>
                      </a:cubicBezTo>
                      <a:cubicBezTo>
                        <a:pt x="-16" y="49853"/>
                        <a:pt x="49984" y="-148"/>
                        <a:pt x="111662" y="-148"/>
                      </a:cubicBezTo>
                      <a:cubicBezTo>
                        <a:pt x="173340" y="-148"/>
                        <a:pt x="223340" y="49853"/>
                        <a:pt x="223340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50" name="Figura a mano libera: forma 149">
                  <a:extLst>
                    <a:ext uri="{FF2B5EF4-FFF2-40B4-BE49-F238E27FC236}">
                      <a16:creationId xmlns:a16="http://schemas.microsoft.com/office/drawing/2014/main" id="{3CDE2BA0-5DC2-4F6F-AF3F-3E25312B997F}"/>
                    </a:ext>
                  </a:extLst>
                </p:cNvPr>
                <p:cNvSpPr/>
                <p:nvPr/>
              </p:nvSpPr>
              <p:spPr>
                <a:xfrm>
                  <a:off x="8153364" y="1901546"/>
                  <a:ext cx="223356" cy="223356"/>
                </a:xfrm>
                <a:custGeom>
                  <a:avLst/>
                  <a:gdLst>
                    <a:gd name="connsiteX0" fmla="*/ 223338 w 223356"/>
                    <a:gd name="connsiteY0" fmla="*/ 111537 h 223356"/>
                    <a:gd name="connsiteX1" fmla="*/ 111659 w 223356"/>
                    <a:gd name="connsiteY1" fmla="*/ 223217 h 223356"/>
                    <a:gd name="connsiteX2" fmla="*/ -19 w 223356"/>
                    <a:gd name="connsiteY2" fmla="*/ 111537 h 223356"/>
                    <a:gd name="connsiteX3" fmla="*/ 111659 w 223356"/>
                    <a:gd name="connsiteY3" fmla="*/ -143 h 223356"/>
                    <a:gd name="connsiteX4" fmla="*/ 223338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38" y="111537"/>
                      </a:moveTo>
                      <a:cubicBezTo>
                        <a:pt x="223338" y="173216"/>
                        <a:pt x="173338" y="223217"/>
                        <a:pt x="111659" y="223217"/>
                      </a:cubicBezTo>
                      <a:cubicBezTo>
                        <a:pt x="49981" y="223217"/>
                        <a:pt x="-19" y="173216"/>
                        <a:pt x="-19" y="111537"/>
                      </a:cubicBezTo>
                      <a:cubicBezTo>
                        <a:pt x="-19" y="49858"/>
                        <a:pt x="49981" y="-143"/>
                        <a:pt x="111659" y="-143"/>
                      </a:cubicBezTo>
                      <a:cubicBezTo>
                        <a:pt x="173338" y="-143"/>
                        <a:pt x="223338" y="49858"/>
                        <a:pt x="223338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51" name="Figura a mano libera: forma 150">
                  <a:extLst>
                    <a:ext uri="{FF2B5EF4-FFF2-40B4-BE49-F238E27FC236}">
                      <a16:creationId xmlns:a16="http://schemas.microsoft.com/office/drawing/2014/main" id="{10EFAE67-701D-400C-BE96-E1DE88E0E413}"/>
                    </a:ext>
                  </a:extLst>
                </p:cNvPr>
                <p:cNvSpPr/>
                <p:nvPr/>
              </p:nvSpPr>
              <p:spPr>
                <a:xfrm>
                  <a:off x="8376720" y="1901546"/>
                  <a:ext cx="223356" cy="223356"/>
                </a:xfrm>
                <a:custGeom>
                  <a:avLst/>
                  <a:gdLst>
                    <a:gd name="connsiteX0" fmla="*/ 223340 w 223356"/>
                    <a:gd name="connsiteY0" fmla="*/ 111537 h 223356"/>
                    <a:gd name="connsiteX1" fmla="*/ 111662 w 223356"/>
                    <a:gd name="connsiteY1" fmla="*/ 223217 h 223356"/>
                    <a:gd name="connsiteX2" fmla="*/ -16 w 223356"/>
                    <a:gd name="connsiteY2" fmla="*/ 111537 h 223356"/>
                    <a:gd name="connsiteX3" fmla="*/ 111662 w 223356"/>
                    <a:gd name="connsiteY3" fmla="*/ -143 h 223356"/>
                    <a:gd name="connsiteX4" fmla="*/ 223340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0" y="111537"/>
                      </a:moveTo>
                      <a:cubicBezTo>
                        <a:pt x="223340" y="173216"/>
                        <a:pt x="173340" y="223217"/>
                        <a:pt x="111662" y="223217"/>
                      </a:cubicBezTo>
                      <a:cubicBezTo>
                        <a:pt x="49984" y="223217"/>
                        <a:pt x="-16" y="173216"/>
                        <a:pt x="-16" y="111537"/>
                      </a:cubicBezTo>
                      <a:cubicBezTo>
                        <a:pt x="-16" y="49858"/>
                        <a:pt x="49984" y="-143"/>
                        <a:pt x="111662" y="-143"/>
                      </a:cubicBezTo>
                      <a:cubicBezTo>
                        <a:pt x="173340" y="-143"/>
                        <a:pt x="223340" y="49858"/>
                        <a:pt x="223340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  <p:grpSp>
            <p:nvGrpSpPr>
              <p:cNvPr id="135" name="Graphic 16">
                <a:extLst>
                  <a:ext uri="{FF2B5EF4-FFF2-40B4-BE49-F238E27FC236}">
                    <a16:creationId xmlns:a16="http://schemas.microsoft.com/office/drawing/2014/main" id="{EBE2C487-FD99-4D68-8974-58A18517753A}"/>
                  </a:ext>
                </a:extLst>
              </p:cNvPr>
              <p:cNvGrpSpPr/>
              <p:nvPr/>
            </p:nvGrpSpPr>
            <p:grpSpPr>
              <a:xfrm>
                <a:off x="8743531" y="1454153"/>
                <a:ext cx="734546" cy="734546"/>
                <a:chOff x="8743531" y="1454153"/>
                <a:chExt cx="734546" cy="734546"/>
              </a:xfrm>
            </p:grpSpPr>
            <p:sp>
              <p:nvSpPr>
                <p:cNvPr id="136" name="Figura a mano libera: forma 135">
                  <a:extLst>
                    <a:ext uri="{FF2B5EF4-FFF2-40B4-BE49-F238E27FC236}">
                      <a16:creationId xmlns:a16="http://schemas.microsoft.com/office/drawing/2014/main" id="{D26BF226-403F-4616-BC4E-9186055CED0F}"/>
                    </a:ext>
                  </a:extLst>
                </p:cNvPr>
                <p:cNvSpPr/>
                <p:nvPr/>
              </p:nvSpPr>
              <p:spPr>
                <a:xfrm>
                  <a:off x="8743531" y="1454153"/>
                  <a:ext cx="734546" cy="734546"/>
                </a:xfrm>
                <a:custGeom>
                  <a:avLst/>
                  <a:gdLst>
                    <a:gd name="connsiteX0" fmla="*/ 734540 w 734546"/>
                    <a:gd name="connsiteY0" fmla="*/ 367130 h 734546"/>
                    <a:gd name="connsiteX1" fmla="*/ 367266 w 734546"/>
                    <a:gd name="connsiteY1" fmla="*/ 734405 h 734546"/>
                    <a:gd name="connsiteX2" fmla="*/ -8 w 734546"/>
                    <a:gd name="connsiteY2" fmla="*/ 367130 h 734546"/>
                    <a:gd name="connsiteX3" fmla="*/ 367266 w 734546"/>
                    <a:gd name="connsiteY3" fmla="*/ -145 h 734546"/>
                    <a:gd name="connsiteX4" fmla="*/ 734540 w 734546"/>
                    <a:gd name="connsiteY4" fmla="*/ 367130 h 7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546" h="734546">
                      <a:moveTo>
                        <a:pt x="734540" y="367130"/>
                      </a:moveTo>
                      <a:cubicBezTo>
                        <a:pt x="734540" y="569971"/>
                        <a:pt x="570106" y="734405"/>
                        <a:pt x="367266" y="734405"/>
                      </a:cubicBezTo>
                      <a:cubicBezTo>
                        <a:pt x="164426" y="734405"/>
                        <a:pt x="-8" y="569971"/>
                        <a:pt x="-8" y="367130"/>
                      </a:cubicBezTo>
                      <a:cubicBezTo>
                        <a:pt x="-8" y="164289"/>
                        <a:pt x="164426" y="-145"/>
                        <a:pt x="367266" y="-145"/>
                      </a:cubicBezTo>
                      <a:cubicBezTo>
                        <a:pt x="570106" y="-145"/>
                        <a:pt x="734540" y="164289"/>
                        <a:pt x="734540" y="36713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7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37" name="Figura a mano libera: forma 136">
                  <a:extLst>
                    <a:ext uri="{FF2B5EF4-FFF2-40B4-BE49-F238E27FC236}">
                      <a16:creationId xmlns:a16="http://schemas.microsoft.com/office/drawing/2014/main" id="{0F238685-BA11-45B4-BBFF-583BC85AD229}"/>
                    </a:ext>
                  </a:extLst>
                </p:cNvPr>
                <p:cNvSpPr/>
                <p:nvPr/>
              </p:nvSpPr>
              <p:spPr>
                <a:xfrm>
                  <a:off x="8775770" y="1709748"/>
                  <a:ext cx="223356" cy="223356"/>
                </a:xfrm>
                <a:custGeom>
                  <a:avLst/>
                  <a:gdLst>
                    <a:gd name="connsiteX0" fmla="*/ 223347 w 223356"/>
                    <a:gd name="connsiteY0" fmla="*/ 111535 h 223356"/>
                    <a:gd name="connsiteX1" fmla="*/ 111669 w 223356"/>
                    <a:gd name="connsiteY1" fmla="*/ 223215 h 223356"/>
                    <a:gd name="connsiteX2" fmla="*/ -9 w 223356"/>
                    <a:gd name="connsiteY2" fmla="*/ 111535 h 223356"/>
                    <a:gd name="connsiteX3" fmla="*/ 111669 w 223356"/>
                    <a:gd name="connsiteY3" fmla="*/ -145 h 223356"/>
                    <a:gd name="connsiteX4" fmla="*/ 223347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7" y="111535"/>
                      </a:moveTo>
                      <a:cubicBezTo>
                        <a:pt x="223347" y="173214"/>
                        <a:pt x="173347" y="223215"/>
                        <a:pt x="111669" y="223215"/>
                      </a:cubicBezTo>
                      <a:cubicBezTo>
                        <a:pt x="49990" y="223215"/>
                        <a:pt x="-9" y="173214"/>
                        <a:pt x="-9" y="111535"/>
                      </a:cubicBezTo>
                      <a:cubicBezTo>
                        <a:pt x="-9" y="49856"/>
                        <a:pt x="49990" y="-145"/>
                        <a:pt x="111669" y="-145"/>
                      </a:cubicBezTo>
                      <a:cubicBezTo>
                        <a:pt x="173347" y="-145"/>
                        <a:pt x="223347" y="49856"/>
                        <a:pt x="223347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38" name="Figura a mano libera: forma 137">
                  <a:extLst>
                    <a:ext uri="{FF2B5EF4-FFF2-40B4-BE49-F238E27FC236}">
                      <a16:creationId xmlns:a16="http://schemas.microsoft.com/office/drawing/2014/main" id="{75EF6CC0-43DF-4963-A1B0-04F86D6D6F79}"/>
                    </a:ext>
                  </a:extLst>
                </p:cNvPr>
                <p:cNvSpPr/>
                <p:nvPr/>
              </p:nvSpPr>
              <p:spPr>
                <a:xfrm>
                  <a:off x="8999127" y="1709748"/>
                  <a:ext cx="223356" cy="223356"/>
                </a:xfrm>
                <a:custGeom>
                  <a:avLst/>
                  <a:gdLst>
                    <a:gd name="connsiteX0" fmla="*/ 223349 w 223356"/>
                    <a:gd name="connsiteY0" fmla="*/ 111535 h 223356"/>
                    <a:gd name="connsiteX1" fmla="*/ 111671 w 223356"/>
                    <a:gd name="connsiteY1" fmla="*/ 223215 h 223356"/>
                    <a:gd name="connsiteX2" fmla="*/ -7 w 223356"/>
                    <a:gd name="connsiteY2" fmla="*/ 111535 h 223356"/>
                    <a:gd name="connsiteX3" fmla="*/ 111671 w 223356"/>
                    <a:gd name="connsiteY3" fmla="*/ -145 h 223356"/>
                    <a:gd name="connsiteX4" fmla="*/ 223349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9" y="111535"/>
                      </a:moveTo>
                      <a:cubicBezTo>
                        <a:pt x="223349" y="173214"/>
                        <a:pt x="173349" y="223215"/>
                        <a:pt x="111671" y="223215"/>
                      </a:cubicBezTo>
                      <a:cubicBezTo>
                        <a:pt x="49993" y="223215"/>
                        <a:pt x="-7" y="173214"/>
                        <a:pt x="-7" y="111535"/>
                      </a:cubicBezTo>
                      <a:cubicBezTo>
                        <a:pt x="-7" y="49856"/>
                        <a:pt x="49993" y="-145"/>
                        <a:pt x="111671" y="-145"/>
                      </a:cubicBezTo>
                      <a:cubicBezTo>
                        <a:pt x="173349" y="-145"/>
                        <a:pt x="223349" y="49856"/>
                        <a:pt x="223349" y="111535"/>
                      </a:cubicBezTo>
                      <a:close/>
                    </a:path>
                  </a:pathLst>
                </a:custGeom>
                <a:solidFill>
                  <a:srgbClr val="AA44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39" name="Figura a mano libera: forma 138">
                  <a:extLst>
                    <a:ext uri="{FF2B5EF4-FFF2-40B4-BE49-F238E27FC236}">
                      <a16:creationId xmlns:a16="http://schemas.microsoft.com/office/drawing/2014/main" id="{5227ED36-CEAA-43AD-A3A3-DE0095458B65}"/>
                    </a:ext>
                  </a:extLst>
                </p:cNvPr>
                <p:cNvSpPr/>
                <p:nvPr/>
              </p:nvSpPr>
              <p:spPr>
                <a:xfrm>
                  <a:off x="9222456" y="1709748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35 h 223356"/>
                    <a:gd name="connsiteX1" fmla="*/ 111673 w 223356"/>
                    <a:gd name="connsiteY1" fmla="*/ 223215 h 223356"/>
                    <a:gd name="connsiteX2" fmla="*/ -5 w 223356"/>
                    <a:gd name="connsiteY2" fmla="*/ 111535 h 223356"/>
                    <a:gd name="connsiteX3" fmla="*/ 111673 w 223356"/>
                    <a:gd name="connsiteY3" fmla="*/ -145 h 223356"/>
                    <a:gd name="connsiteX4" fmla="*/ 223351 w 223356"/>
                    <a:gd name="connsiteY4" fmla="*/ 111535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35"/>
                      </a:moveTo>
                      <a:cubicBezTo>
                        <a:pt x="223351" y="173214"/>
                        <a:pt x="173351" y="223215"/>
                        <a:pt x="111673" y="223215"/>
                      </a:cubicBezTo>
                      <a:cubicBezTo>
                        <a:pt x="49995" y="223215"/>
                        <a:pt x="-5" y="173214"/>
                        <a:pt x="-5" y="111535"/>
                      </a:cubicBezTo>
                      <a:cubicBezTo>
                        <a:pt x="-5" y="49856"/>
                        <a:pt x="49995" y="-145"/>
                        <a:pt x="111673" y="-145"/>
                      </a:cubicBezTo>
                      <a:cubicBezTo>
                        <a:pt x="173351" y="-145"/>
                        <a:pt x="223351" y="49856"/>
                        <a:pt x="223351" y="111535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0" name="Figura a mano libera: forma 139">
                  <a:extLst>
                    <a:ext uri="{FF2B5EF4-FFF2-40B4-BE49-F238E27FC236}">
                      <a16:creationId xmlns:a16="http://schemas.microsoft.com/office/drawing/2014/main" id="{B906629C-4D92-4F2A-B165-81C5E7E0DD95}"/>
                    </a:ext>
                  </a:extLst>
                </p:cNvPr>
                <p:cNvSpPr/>
                <p:nvPr/>
              </p:nvSpPr>
              <p:spPr>
                <a:xfrm>
                  <a:off x="8887911" y="1518494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32 h 223356"/>
                    <a:gd name="connsiteX1" fmla="*/ 111670 w 223356"/>
                    <a:gd name="connsiteY1" fmla="*/ 223212 h 223356"/>
                    <a:gd name="connsiteX2" fmla="*/ -9 w 223356"/>
                    <a:gd name="connsiteY2" fmla="*/ 111532 h 223356"/>
                    <a:gd name="connsiteX3" fmla="*/ 111670 w 223356"/>
                    <a:gd name="connsiteY3" fmla="*/ -148 h 223356"/>
                    <a:gd name="connsiteX4" fmla="*/ 223348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32"/>
                      </a:moveTo>
                      <a:cubicBezTo>
                        <a:pt x="223348" y="173211"/>
                        <a:pt x="173348" y="223212"/>
                        <a:pt x="111670" y="223212"/>
                      </a:cubicBezTo>
                      <a:cubicBezTo>
                        <a:pt x="49991" y="223212"/>
                        <a:pt x="-9" y="173211"/>
                        <a:pt x="-9" y="111532"/>
                      </a:cubicBezTo>
                      <a:cubicBezTo>
                        <a:pt x="-9" y="49853"/>
                        <a:pt x="49991" y="-148"/>
                        <a:pt x="111670" y="-148"/>
                      </a:cubicBezTo>
                      <a:cubicBezTo>
                        <a:pt x="173348" y="-148"/>
                        <a:pt x="223348" y="49853"/>
                        <a:pt x="223348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1" name="Figura a mano libera: forma 140">
                  <a:extLst>
                    <a:ext uri="{FF2B5EF4-FFF2-40B4-BE49-F238E27FC236}">
                      <a16:creationId xmlns:a16="http://schemas.microsoft.com/office/drawing/2014/main" id="{3A6A1D2E-6242-4614-9959-F27FB2119194}"/>
                    </a:ext>
                  </a:extLst>
                </p:cNvPr>
                <p:cNvSpPr/>
                <p:nvPr/>
              </p:nvSpPr>
              <p:spPr>
                <a:xfrm>
                  <a:off x="9111267" y="1518494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32 h 223356"/>
                    <a:gd name="connsiteX1" fmla="*/ 111672 w 223356"/>
                    <a:gd name="connsiteY1" fmla="*/ 223212 h 223356"/>
                    <a:gd name="connsiteX2" fmla="*/ -6 w 223356"/>
                    <a:gd name="connsiteY2" fmla="*/ 111532 h 223356"/>
                    <a:gd name="connsiteX3" fmla="*/ 111672 w 223356"/>
                    <a:gd name="connsiteY3" fmla="*/ -148 h 223356"/>
                    <a:gd name="connsiteX4" fmla="*/ 223351 w 223356"/>
                    <a:gd name="connsiteY4" fmla="*/ 111532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32"/>
                      </a:moveTo>
                      <a:cubicBezTo>
                        <a:pt x="223351" y="173211"/>
                        <a:pt x="173351" y="223212"/>
                        <a:pt x="111672" y="223212"/>
                      </a:cubicBezTo>
                      <a:cubicBezTo>
                        <a:pt x="49994" y="223212"/>
                        <a:pt x="-6" y="173211"/>
                        <a:pt x="-6" y="111532"/>
                      </a:cubicBezTo>
                      <a:cubicBezTo>
                        <a:pt x="-6" y="49853"/>
                        <a:pt x="49994" y="-148"/>
                        <a:pt x="111672" y="-148"/>
                      </a:cubicBezTo>
                      <a:cubicBezTo>
                        <a:pt x="173351" y="-148"/>
                        <a:pt x="223351" y="49853"/>
                        <a:pt x="223351" y="111532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2" name="Figura a mano libera: forma 141">
                  <a:extLst>
                    <a:ext uri="{FF2B5EF4-FFF2-40B4-BE49-F238E27FC236}">
                      <a16:creationId xmlns:a16="http://schemas.microsoft.com/office/drawing/2014/main" id="{CF008B8B-5A2A-4E2F-92F5-C15D147C849D}"/>
                    </a:ext>
                  </a:extLst>
                </p:cNvPr>
                <p:cNvSpPr/>
                <p:nvPr/>
              </p:nvSpPr>
              <p:spPr>
                <a:xfrm>
                  <a:off x="8887911" y="1901546"/>
                  <a:ext cx="223356" cy="223356"/>
                </a:xfrm>
                <a:custGeom>
                  <a:avLst/>
                  <a:gdLst>
                    <a:gd name="connsiteX0" fmla="*/ 223348 w 223356"/>
                    <a:gd name="connsiteY0" fmla="*/ 111537 h 223356"/>
                    <a:gd name="connsiteX1" fmla="*/ 111670 w 223356"/>
                    <a:gd name="connsiteY1" fmla="*/ 223217 h 223356"/>
                    <a:gd name="connsiteX2" fmla="*/ -9 w 223356"/>
                    <a:gd name="connsiteY2" fmla="*/ 111537 h 223356"/>
                    <a:gd name="connsiteX3" fmla="*/ 111670 w 223356"/>
                    <a:gd name="connsiteY3" fmla="*/ -143 h 223356"/>
                    <a:gd name="connsiteX4" fmla="*/ 223348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48" y="111537"/>
                      </a:moveTo>
                      <a:cubicBezTo>
                        <a:pt x="223348" y="173216"/>
                        <a:pt x="173348" y="223217"/>
                        <a:pt x="111670" y="223217"/>
                      </a:cubicBezTo>
                      <a:cubicBezTo>
                        <a:pt x="49991" y="223217"/>
                        <a:pt x="-9" y="173216"/>
                        <a:pt x="-9" y="111537"/>
                      </a:cubicBezTo>
                      <a:cubicBezTo>
                        <a:pt x="-9" y="49858"/>
                        <a:pt x="49991" y="-143"/>
                        <a:pt x="111670" y="-143"/>
                      </a:cubicBezTo>
                      <a:cubicBezTo>
                        <a:pt x="173348" y="-143"/>
                        <a:pt x="223348" y="49858"/>
                        <a:pt x="223348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  <p:sp>
              <p:nvSpPr>
                <p:cNvPr id="143" name="Figura a mano libera: forma 142">
                  <a:extLst>
                    <a:ext uri="{FF2B5EF4-FFF2-40B4-BE49-F238E27FC236}">
                      <a16:creationId xmlns:a16="http://schemas.microsoft.com/office/drawing/2014/main" id="{FE6C5477-2EF5-4B13-ADAB-79095B64BCD9}"/>
                    </a:ext>
                  </a:extLst>
                </p:cNvPr>
                <p:cNvSpPr/>
                <p:nvPr/>
              </p:nvSpPr>
              <p:spPr>
                <a:xfrm>
                  <a:off x="9111267" y="1901546"/>
                  <a:ext cx="223356" cy="223356"/>
                </a:xfrm>
                <a:custGeom>
                  <a:avLst/>
                  <a:gdLst>
                    <a:gd name="connsiteX0" fmla="*/ 223351 w 223356"/>
                    <a:gd name="connsiteY0" fmla="*/ 111537 h 223356"/>
                    <a:gd name="connsiteX1" fmla="*/ 111672 w 223356"/>
                    <a:gd name="connsiteY1" fmla="*/ 223217 h 223356"/>
                    <a:gd name="connsiteX2" fmla="*/ -6 w 223356"/>
                    <a:gd name="connsiteY2" fmla="*/ 111537 h 223356"/>
                    <a:gd name="connsiteX3" fmla="*/ 111672 w 223356"/>
                    <a:gd name="connsiteY3" fmla="*/ -143 h 223356"/>
                    <a:gd name="connsiteX4" fmla="*/ 223351 w 223356"/>
                    <a:gd name="connsiteY4" fmla="*/ 111537 h 223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356" h="223356">
                      <a:moveTo>
                        <a:pt x="223351" y="111537"/>
                      </a:moveTo>
                      <a:cubicBezTo>
                        <a:pt x="223351" y="173216"/>
                        <a:pt x="173351" y="223217"/>
                        <a:pt x="111672" y="223217"/>
                      </a:cubicBezTo>
                      <a:cubicBezTo>
                        <a:pt x="49994" y="223217"/>
                        <a:pt x="-6" y="173216"/>
                        <a:pt x="-6" y="111537"/>
                      </a:cubicBezTo>
                      <a:cubicBezTo>
                        <a:pt x="-6" y="49858"/>
                        <a:pt x="49994" y="-143"/>
                        <a:pt x="111672" y="-143"/>
                      </a:cubicBezTo>
                      <a:cubicBezTo>
                        <a:pt x="173351" y="-143"/>
                        <a:pt x="223351" y="49858"/>
                        <a:pt x="223351" y="111537"/>
                      </a:cubicBezTo>
                      <a:close/>
                    </a:path>
                  </a:pathLst>
                </a:custGeom>
                <a:solidFill>
                  <a:srgbClr val="D4AA00"/>
                </a:solidFill>
                <a:ln w="2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CH"/>
                </a:p>
              </p:txBody>
            </p:sp>
          </p:grpSp>
        </p:grp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607283A9-715F-4981-89FA-9BD6342E4DBC}"/>
                </a:ext>
              </a:extLst>
            </p:cNvPr>
            <p:cNvSpPr txBox="1"/>
            <p:nvPr/>
          </p:nvSpPr>
          <p:spPr>
            <a:xfrm>
              <a:off x="9536916" y="1582718"/>
              <a:ext cx="1335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b="1" dirty="0"/>
                <a:t>2x7 </a:t>
              </a:r>
              <a:r>
                <a:rPr lang="it-CH" b="1" dirty="0" err="1"/>
                <a:t>ropes</a:t>
              </a:r>
              <a:r>
                <a:rPr lang="it-CH" b="1" dirty="0"/>
                <a:t> </a:t>
              </a:r>
            </a:p>
            <a:p>
              <a:r>
                <a:rPr lang="it-CH" b="1" dirty="0"/>
                <a:t>per </a:t>
              </a:r>
              <a:r>
                <a:rPr lang="it-CH" b="1" dirty="0" err="1"/>
                <a:t>groove</a:t>
              </a:r>
              <a:endParaRPr lang="it-CH" b="1" dirty="0"/>
            </a:p>
          </p:txBody>
        </p:sp>
        <p:cxnSp>
          <p:nvCxnSpPr>
            <p:cNvPr id="153" name="Connettore 2 152">
              <a:extLst>
                <a:ext uri="{FF2B5EF4-FFF2-40B4-BE49-F238E27FC236}">
                  <a16:creationId xmlns:a16="http://schemas.microsoft.com/office/drawing/2014/main" id="{FC04B395-FEF3-4FC8-9764-EF7A366557BE}"/>
                </a:ext>
              </a:extLst>
            </p:cNvPr>
            <p:cNvCxnSpPr>
              <a:cxnSpLocks/>
            </p:cNvCxnSpPr>
            <p:nvPr/>
          </p:nvCxnSpPr>
          <p:spPr>
            <a:xfrm>
              <a:off x="10727164" y="1658991"/>
              <a:ext cx="0" cy="2118686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8CD25417-164F-4F6B-B2AB-1FD735AF5B0B}"/>
                </a:ext>
              </a:extLst>
            </p:cNvPr>
            <p:cNvSpPr txBox="1"/>
            <p:nvPr/>
          </p:nvSpPr>
          <p:spPr>
            <a:xfrm>
              <a:off x="9766210" y="2492652"/>
              <a:ext cx="846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b="1" dirty="0"/>
                <a:t>20 mm</a:t>
              </a:r>
            </a:p>
          </p:txBody>
        </p:sp>
        <p:cxnSp>
          <p:nvCxnSpPr>
            <p:cNvPr id="155" name="Connettore 2 154">
              <a:extLst>
                <a:ext uri="{FF2B5EF4-FFF2-40B4-BE49-F238E27FC236}">
                  <a16:creationId xmlns:a16="http://schemas.microsoft.com/office/drawing/2014/main" id="{B9D1C42E-09C9-4CB8-AD33-DE940244666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2793" y="1532073"/>
              <a:ext cx="608975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E3177535-03CD-4FB3-B3DB-DEA98D8AC216}"/>
                </a:ext>
              </a:extLst>
            </p:cNvPr>
            <p:cNvSpPr txBox="1"/>
            <p:nvPr/>
          </p:nvSpPr>
          <p:spPr>
            <a:xfrm>
              <a:off x="10711928" y="1112018"/>
              <a:ext cx="870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b="1" dirty="0"/>
                <a:t>5.6 mm</a:t>
              </a:r>
            </a:p>
          </p:txBody>
        </p:sp>
      </p:grpSp>
      <p:pic>
        <p:nvPicPr>
          <p:cNvPr id="157" name="Immagine 156">
            <a:extLst>
              <a:ext uri="{FF2B5EF4-FFF2-40B4-BE49-F238E27FC236}">
                <a16:creationId xmlns:a16="http://schemas.microsoft.com/office/drawing/2014/main" id="{ED823803-392C-4A34-9920-E4ED80E16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4"/>
          <a:stretch/>
        </p:blipFill>
        <p:spPr>
          <a:xfrm>
            <a:off x="223738" y="4431175"/>
            <a:ext cx="3014079" cy="1697752"/>
          </a:xfrm>
          <a:prstGeom prst="rect">
            <a:avLst/>
          </a:prstGeom>
        </p:spPr>
      </p:pic>
      <p:pic>
        <p:nvPicPr>
          <p:cNvPr id="158" name="Immagine 157">
            <a:extLst>
              <a:ext uri="{FF2B5EF4-FFF2-40B4-BE49-F238E27FC236}">
                <a16:creationId xmlns:a16="http://schemas.microsoft.com/office/drawing/2014/main" id="{F91F9457-72CF-4F36-9F01-449BD522D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" r="2167"/>
          <a:stretch/>
        </p:blipFill>
        <p:spPr>
          <a:xfrm>
            <a:off x="3165902" y="4168746"/>
            <a:ext cx="2649800" cy="2041994"/>
          </a:xfrm>
          <a:prstGeom prst="rect">
            <a:avLst/>
          </a:prstGeom>
        </p:spPr>
      </p:pic>
      <p:pic>
        <p:nvPicPr>
          <p:cNvPr id="160" name="Immagine 159">
            <a:extLst>
              <a:ext uri="{FF2B5EF4-FFF2-40B4-BE49-F238E27FC236}">
                <a16:creationId xmlns:a16="http://schemas.microsoft.com/office/drawing/2014/main" id="{6BEF5CCE-2DD3-4F93-AEB0-40DB49D0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441" y="3916010"/>
            <a:ext cx="2870247" cy="2358760"/>
          </a:xfrm>
          <a:prstGeom prst="rect">
            <a:avLst/>
          </a:prstGeom>
        </p:spPr>
      </p:pic>
      <p:pic>
        <p:nvPicPr>
          <p:cNvPr id="161" name="Immagine 160">
            <a:extLst>
              <a:ext uri="{FF2B5EF4-FFF2-40B4-BE49-F238E27FC236}">
                <a16:creationId xmlns:a16="http://schemas.microsoft.com/office/drawing/2014/main" id="{207A66B0-8E89-4E66-9109-250B0AE84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865" y="3932941"/>
            <a:ext cx="3210703" cy="2302933"/>
          </a:xfrm>
          <a:prstGeom prst="rect">
            <a:avLst/>
          </a:prstGeom>
        </p:spPr>
      </p:pic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4ED9F4EF-3941-4E93-841B-DD8BDCFB222F}"/>
              </a:ext>
            </a:extLst>
          </p:cNvPr>
          <p:cNvSpPr txBox="1"/>
          <p:nvPr/>
        </p:nvSpPr>
        <p:spPr>
          <a:xfrm>
            <a:off x="9310816" y="4223128"/>
            <a:ext cx="164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</a:rPr>
              <a:t>Envelope</a:t>
            </a:r>
            <a:r>
              <a:rPr lang="it-IT" sz="1400" dirty="0">
                <a:solidFill>
                  <a:schemeClr val="bg1"/>
                </a:solidFill>
              </a:rPr>
              <a:t> tube</a:t>
            </a:r>
          </a:p>
        </p:txBody>
      </p:sp>
      <p:cxnSp>
        <p:nvCxnSpPr>
          <p:cNvPr id="164" name="Connettore 2 163">
            <a:extLst>
              <a:ext uri="{FF2B5EF4-FFF2-40B4-BE49-F238E27FC236}">
                <a16:creationId xmlns:a16="http://schemas.microsoft.com/office/drawing/2014/main" id="{63723B03-7B34-48DD-9212-0137027300C3}"/>
              </a:ext>
            </a:extLst>
          </p:cNvPr>
          <p:cNvCxnSpPr>
            <a:stCxn id="162" idx="2"/>
          </p:cNvCxnSpPr>
          <p:nvPr/>
        </p:nvCxnSpPr>
        <p:spPr>
          <a:xfrm>
            <a:off x="10132005" y="4530905"/>
            <a:ext cx="473832" cy="31928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F6BCE8F0-EE0F-4C89-BD97-CA023EA257C6}"/>
              </a:ext>
            </a:extLst>
          </p:cNvPr>
          <p:cNvSpPr txBox="1"/>
          <p:nvPr/>
        </p:nvSpPr>
        <p:spPr>
          <a:xfrm>
            <a:off x="9995639" y="5861230"/>
            <a:ext cx="164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</a:rPr>
              <a:t>Splice</a:t>
            </a:r>
            <a:r>
              <a:rPr lang="it-IT" sz="1400" dirty="0">
                <a:solidFill>
                  <a:schemeClr val="bg1"/>
                </a:solidFill>
              </a:rPr>
              <a:t> box</a:t>
            </a:r>
          </a:p>
        </p:txBody>
      </p:sp>
      <p:cxnSp>
        <p:nvCxnSpPr>
          <p:cNvPr id="166" name="Connettore 2 165">
            <a:extLst>
              <a:ext uri="{FF2B5EF4-FFF2-40B4-BE49-F238E27FC236}">
                <a16:creationId xmlns:a16="http://schemas.microsoft.com/office/drawing/2014/main" id="{359D117C-0944-4A5D-ADCD-F9E1230D16EF}"/>
              </a:ext>
            </a:extLst>
          </p:cNvPr>
          <p:cNvCxnSpPr>
            <a:cxnSpLocks/>
            <a:stCxn id="165" idx="1"/>
          </p:cNvCxnSpPr>
          <p:nvPr/>
        </p:nvCxnSpPr>
        <p:spPr>
          <a:xfrm flipH="1" flipV="1">
            <a:off x="9567065" y="5861230"/>
            <a:ext cx="428574" cy="15388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ttore 2 168">
            <a:extLst>
              <a:ext uri="{FF2B5EF4-FFF2-40B4-BE49-F238E27FC236}">
                <a16:creationId xmlns:a16="http://schemas.microsoft.com/office/drawing/2014/main" id="{7694FA48-9C7F-40DB-8299-34A404ACD514}"/>
              </a:ext>
            </a:extLst>
          </p:cNvPr>
          <p:cNvCxnSpPr/>
          <p:nvPr/>
        </p:nvCxnSpPr>
        <p:spPr>
          <a:xfrm>
            <a:off x="6963732" y="4585064"/>
            <a:ext cx="473832" cy="31928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473F0546-7790-41FC-86B1-9A7ADA4C5848}"/>
              </a:ext>
            </a:extLst>
          </p:cNvPr>
          <p:cNvSpPr txBox="1"/>
          <p:nvPr/>
        </p:nvSpPr>
        <p:spPr>
          <a:xfrm>
            <a:off x="6133179" y="4277287"/>
            <a:ext cx="1642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Second </a:t>
            </a:r>
            <a:r>
              <a:rPr lang="it-IT" sz="1400" dirty="0" err="1">
                <a:solidFill>
                  <a:schemeClr val="bg1"/>
                </a:solidFill>
              </a:rPr>
              <a:t>layer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former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8E3CA514-63B6-C6B3-A59B-F534DC7F7785}"/>
              </a:ext>
            </a:extLst>
          </p:cNvPr>
          <p:cNvSpPr txBox="1">
            <a:spLocks/>
          </p:cNvSpPr>
          <p:nvPr/>
        </p:nvSpPr>
        <p:spPr>
          <a:xfrm>
            <a:off x="9097993" y="63173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A1A58B-7BA1-7E42-8231-6D1CB1C760B1}" type="slidenum">
              <a:rPr lang="en-US" sz="11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pPr algn="r"/>
              <a:t>9</a:t>
            </a:fld>
            <a:endParaRPr lang="en-US" sz="11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7F823D1-8EEC-C5CD-40F0-E1C288178D56}"/>
              </a:ext>
            </a:extLst>
          </p:cNvPr>
          <p:cNvSpPr txBox="1">
            <a:spLocks/>
          </p:cNvSpPr>
          <p:nvPr/>
        </p:nvSpPr>
        <p:spPr>
          <a:xfrm>
            <a:off x="1604780" y="6429339"/>
            <a:ext cx="9613392" cy="253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E. De Matteis – Superconductivity for Sustainable Energy Systems and Particle Accelerators - GSI, Darmstadt, Germany, 19 October 2023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EF7969F-1001-E997-5707-7A085DA2A4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11" y="1222812"/>
            <a:ext cx="1097947" cy="624710"/>
          </a:xfrm>
          <a:prstGeom prst="rect">
            <a:avLst/>
          </a:prstGeom>
        </p:spPr>
      </p:pic>
      <p:pic>
        <p:nvPicPr>
          <p:cNvPr id="1026" name="Picture 2" descr="Centro de Investigaciones Energéticas Medioambientales y Tecnológicas ( CIEMAT) (Spain)">
            <a:extLst>
              <a:ext uri="{FF2B5EF4-FFF2-40B4-BE49-F238E27FC236}">
                <a16:creationId xmlns:a16="http://schemas.microsoft.com/office/drawing/2014/main" id="{1FB64C28-19F1-0463-1B57-FF8F12AD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30" y="1099592"/>
            <a:ext cx="2792254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29983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32399</TotalTime>
  <Words>3233</Words>
  <Application>Microsoft Office PowerPoint</Application>
  <PresentationFormat>Widescreen</PresentationFormat>
  <Paragraphs>421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42" baseType="lpstr">
      <vt:lpstr>Arial</vt:lpstr>
      <vt:lpstr>Calibri</vt:lpstr>
      <vt:lpstr>Cambria Math</vt:lpstr>
      <vt:lpstr>cmr12</vt:lpstr>
      <vt:lpstr>Franklin Gothic Medium</vt:lpstr>
      <vt:lpstr>Montserrat</vt:lpstr>
      <vt:lpstr>Montserrat ExtraBold</vt:lpstr>
      <vt:lpstr>Montserrat Medium</vt:lpstr>
      <vt:lpstr>Montserrat SemiBold</vt:lpstr>
      <vt:lpstr>sourcesans-regular</vt:lpstr>
      <vt:lpstr>Tahoma</vt:lpstr>
      <vt:lpstr>Times New Roman</vt:lpstr>
      <vt:lpstr>Titillium</vt:lpstr>
      <vt:lpstr>Titillium Bd</vt:lpstr>
      <vt:lpstr>I.FAST Custom Slides</vt:lpstr>
      <vt:lpstr>Tema di Office</vt:lpstr>
      <vt:lpstr>Innovative Superconducting Magnets: IFAST's approach with Canted Cosine Theta based on High-Temperature Superconductor</vt:lpstr>
      <vt:lpstr>Summary</vt:lpstr>
      <vt:lpstr>Medical application: Hadron Therapy</vt:lpstr>
      <vt:lpstr>Medical Facilities – dimensions strictly depend on the magnetic field </vt:lpstr>
      <vt:lpstr>Heavy Ion Therapy Rotating Gantries in the world</vt:lpstr>
      <vt:lpstr>Superconducting magnets for Ion Therapy Gantries and Accelerators</vt:lpstr>
      <vt:lpstr>I.FAST WP8 – Innovative superconducting magnets</vt:lpstr>
      <vt:lpstr>I.FAST - Parameters of magnet demonstrators</vt:lpstr>
      <vt:lpstr>I.FAST WP8 – CCT based on LTS</vt:lpstr>
      <vt:lpstr>Preliminary Design of HTS CCT Magnet</vt:lpstr>
      <vt:lpstr>AC losses calculation for preliminary design HTS Magnet </vt:lpstr>
      <vt:lpstr>Further design1 of the HTS magnet</vt:lpstr>
      <vt:lpstr>Magnetic design </vt:lpstr>
      <vt:lpstr>Temperature margin and Quench protection </vt:lpstr>
      <vt:lpstr>Quench analysis</vt:lpstr>
      <vt:lpstr>AC losses</vt:lpstr>
      <vt:lpstr>Cabling and former progress </vt:lpstr>
      <vt:lpstr>Test facility and HTS tape</vt:lpstr>
      <vt:lpstr>Innovative Research Infrastructure on applied Superconductivity (IRIS) project </vt:lpstr>
      <vt:lpstr>Synergy IRIS - I.FAST (and beyond)</vt:lpstr>
      <vt:lpstr>Conclusions</vt:lpstr>
      <vt:lpstr>Presentazione standard di PowerPoint</vt:lpstr>
      <vt:lpstr>I.FAST WP8 – Task and timeline (magnets)</vt:lpstr>
      <vt:lpstr>Innovative Research Infrastructure on applied Superconductivity (IRIS) project  </vt:lpstr>
      <vt:lpstr>Canted-Cosine-Theta (CCT) Magnet</vt:lpstr>
      <vt:lpstr>CCT schematics1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Maurizio Vretenar</dc:creator>
  <cp:lastModifiedBy>Ernesto De Matteis</cp:lastModifiedBy>
  <cp:revision>301</cp:revision>
  <cp:lastPrinted>2023-04-17T15:44:21Z</cp:lastPrinted>
  <dcterms:created xsi:type="dcterms:W3CDTF">2023-01-30T09:21:40Z</dcterms:created>
  <dcterms:modified xsi:type="dcterms:W3CDTF">2023-10-19T07:52:43Z</dcterms:modified>
</cp:coreProperties>
</file>