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5" r:id="rId1"/>
    <p:sldMasterId id="2147483711" r:id="rId2"/>
    <p:sldMasterId id="2147483723" r:id="rId3"/>
    <p:sldMasterId id="2147483737" r:id="rId4"/>
    <p:sldMasterId id="2147483751" r:id="rId5"/>
  </p:sldMasterIdLst>
  <p:notesMasterIdLst>
    <p:notesMasterId r:id="rId31"/>
  </p:notesMasterIdLst>
  <p:handoutMasterIdLst>
    <p:handoutMasterId r:id="rId32"/>
  </p:handoutMasterIdLst>
  <p:sldIdLst>
    <p:sldId id="436" r:id="rId6"/>
    <p:sldId id="514" r:id="rId7"/>
    <p:sldId id="515" r:id="rId8"/>
    <p:sldId id="518" r:id="rId9"/>
    <p:sldId id="517" r:id="rId10"/>
    <p:sldId id="512" r:id="rId11"/>
    <p:sldId id="513" r:id="rId12"/>
    <p:sldId id="521" r:id="rId13"/>
    <p:sldId id="522" r:id="rId14"/>
    <p:sldId id="523" r:id="rId15"/>
    <p:sldId id="524" r:id="rId16"/>
    <p:sldId id="525" r:id="rId17"/>
    <p:sldId id="526" r:id="rId18"/>
    <p:sldId id="527" r:id="rId19"/>
    <p:sldId id="535" r:id="rId20"/>
    <p:sldId id="528" r:id="rId21"/>
    <p:sldId id="529" r:id="rId22"/>
    <p:sldId id="536" r:id="rId23"/>
    <p:sldId id="537" r:id="rId24"/>
    <p:sldId id="538" r:id="rId25"/>
    <p:sldId id="547" r:id="rId26"/>
    <p:sldId id="545" r:id="rId27"/>
    <p:sldId id="546" r:id="rId28"/>
    <p:sldId id="548" r:id="rId29"/>
    <p:sldId id="493" r:id="rId30"/>
  </p:sldIdLst>
  <p:sldSz cx="12482513" cy="7021513"/>
  <p:notesSz cx="6797675" cy="9926638"/>
  <p:defaultTextStyle>
    <a:defPPr>
      <a:defRPr lang="de-DE"/>
    </a:defPPr>
    <a:lvl1pPr marL="0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4005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8011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12016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16022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20027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24032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28038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32043" algn="l" defTabSz="1008011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2" userDrawn="1">
          <p15:clr>
            <a:srgbClr val="A4A3A4"/>
          </p15:clr>
        </p15:guide>
        <p15:guide id="2" pos="3932" userDrawn="1">
          <p15:clr>
            <a:srgbClr val="A4A3A4"/>
          </p15:clr>
        </p15:guide>
        <p15:guide id="3" pos="303" userDrawn="1">
          <p15:clr>
            <a:srgbClr val="A4A3A4"/>
          </p15:clr>
        </p15:guide>
        <p15:guide id="4" orient="horz" pos="851" userDrawn="1">
          <p15:clr>
            <a:srgbClr val="A4A3A4"/>
          </p15:clr>
        </p15:guide>
        <p15:guide id="5" pos="5836" userDrawn="1">
          <p15:clr>
            <a:srgbClr val="A4A3A4"/>
          </p15:clr>
        </p15:guide>
        <p15:guide id="6" pos="2027" userDrawn="1">
          <p15:clr>
            <a:srgbClr val="A4A3A4"/>
          </p15:clr>
        </p15:guide>
        <p15:guide id="7" pos="7617" userDrawn="1">
          <p15:clr>
            <a:srgbClr val="A4A3A4"/>
          </p15:clr>
        </p15:guide>
        <p15:guide id="8" orient="horz" pos="41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A2B40A"/>
    <a:srgbClr val="000000"/>
    <a:srgbClr val="FFFFFF"/>
    <a:srgbClr val="0F02BE"/>
    <a:srgbClr val="FF66FF"/>
    <a:srgbClr val="EE8D00"/>
    <a:srgbClr val="3399FF"/>
    <a:srgbClr val="5E5C60"/>
    <a:srgbClr val="F6C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52" autoAdjust="0"/>
    <p:restoredTop sz="92517" autoAdjust="0"/>
  </p:normalViewPr>
  <p:slideViewPr>
    <p:cSldViewPr snapToObjects="1">
      <p:cViewPr varScale="1">
        <p:scale>
          <a:sx n="79" d="100"/>
          <a:sy n="79" d="100"/>
        </p:scale>
        <p:origin x="955" y="77"/>
      </p:cViewPr>
      <p:guideLst>
        <p:guide orient="horz" pos="2212"/>
        <p:guide pos="3932"/>
        <p:guide pos="303"/>
        <p:guide orient="horz" pos="851"/>
        <p:guide pos="5836"/>
        <p:guide pos="2027"/>
        <p:guide pos="7617"/>
        <p:guide orient="horz" pos="4139"/>
      </p:guideLst>
    </p:cSldViewPr>
  </p:slideViewPr>
  <p:outlineViewPr>
    <p:cViewPr>
      <p:scale>
        <a:sx n="33" d="100"/>
        <a:sy n="33" d="100"/>
      </p:scale>
      <p:origin x="0" y="32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28"/>
    </p:cViewPr>
  </p:sorterViewPr>
  <p:notesViewPr>
    <p:cSldViewPr snapToObjects="1">
      <p:cViewPr varScale="1">
        <p:scale>
          <a:sx n="81" d="100"/>
          <a:sy n="81" d="100"/>
        </p:scale>
        <p:origin x="3996" y="90"/>
      </p:cViewPr>
      <p:guideLst>
        <p:guide orient="horz" pos="3128"/>
        <p:guide pos="2141"/>
      </p:guideLst>
    </p:cSldViewPr>
  </p:notesViewPr>
  <p:gridSpacing cx="180000" cy="180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5" y="13"/>
            <a:ext cx="2945863" cy="495793"/>
          </a:xfrm>
          <a:prstGeom prst="rect">
            <a:avLst/>
          </a:prstGeom>
        </p:spPr>
        <p:txBody>
          <a:bodyPr vert="horz" lIns="87521" tIns="43761" rIns="87521" bIns="4376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297" y="13"/>
            <a:ext cx="2945863" cy="495793"/>
          </a:xfrm>
          <a:prstGeom prst="rect">
            <a:avLst/>
          </a:prstGeom>
        </p:spPr>
        <p:txBody>
          <a:bodyPr vert="horz" lIns="87521" tIns="43761" rIns="87521" bIns="43761" rtlCol="0"/>
          <a:lstStyle>
            <a:lvl1pPr algn="r">
              <a:defRPr sz="1200"/>
            </a:lvl1pPr>
          </a:lstStyle>
          <a:p>
            <a:fld id="{56A39418-08B8-461A-A880-92319B10D1E3}" type="datetimeFigureOut">
              <a:rPr lang="de-DE" smtClean="0"/>
              <a:pPr/>
              <a:t>19.10.2023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5" y="9429318"/>
            <a:ext cx="2945863" cy="495793"/>
          </a:xfrm>
          <a:prstGeom prst="rect">
            <a:avLst/>
          </a:prstGeom>
        </p:spPr>
        <p:txBody>
          <a:bodyPr vert="horz" lIns="87521" tIns="43761" rIns="87521" bIns="4376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297" y="9429318"/>
            <a:ext cx="2945863" cy="495793"/>
          </a:xfrm>
          <a:prstGeom prst="rect">
            <a:avLst/>
          </a:prstGeom>
        </p:spPr>
        <p:txBody>
          <a:bodyPr vert="horz" lIns="87521" tIns="43761" rIns="87521" bIns="43761" rtlCol="0" anchor="b"/>
          <a:lstStyle>
            <a:lvl1pPr algn="r">
              <a:defRPr sz="1200"/>
            </a:lvl1pPr>
          </a:lstStyle>
          <a:p>
            <a:fld id="{7FFB2411-A85C-4FAE-B857-E2DF0FB047D2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702061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-1414463" y="433388"/>
            <a:ext cx="4921251" cy="2768600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4803" tIns="47402" rIns="94803" bIns="47402" rtlCol="0" anchor="ctr"/>
          <a:lstStyle/>
          <a:p>
            <a:endParaRPr lang="de-DE"/>
          </a:p>
        </p:txBody>
      </p:sp>
      <p:sp>
        <p:nvSpPr>
          <p:cNvPr id="8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2143368" y="432378"/>
            <a:ext cx="4483847" cy="91877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6" y="8613265"/>
            <a:ext cx="2143358" cy="636406"/>
          </a:xfrm>
          <a:prstGeom prst="rect">
            <a:avLst/>
          </a:prstGeom>
        </p:spPr>
        <p:txBody>
          <a:bodyPr vert="horz" lIns="172286" tIns="0" rIns="0" bIns="0" rtlCol="0" anchor="b" anchorCtr="0"/>
          <a:lstStyle>
            <a:lvl1pPr algn="l">
              <a:lnSpc>
                <a:spcPct val="105000"/>
              </a:lnSpc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" y="9242563"/>
            <a:ext cx="2143358" cy="377579"/>
          </a:xfrm>
          <a:prstGeom prst="rect">
            <a:avLst/>
          </a:prstGeom>
        </p:spPr>
        <p:txBody>
          <a:bodyPr vert="horz" lIns="172286" tIns="0" rIns="0" bIns="0" rtlCol="0" anchor="t" anchorCtr="0"/>
          <a:lstStyle>
            <a:lvl1pPr algn="l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Seite </a:t>
            </a:r>
            <a:fld id="{620D9F60-E376-4B4C-B200-3C688A0EA4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083675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indent="0" algn="l" defTabSz="1008011" rtl="0" eaLnBrk="1" latinLnBrk="0" hangingPunct="1">
      <a:lnSpc>
        <a:spcPct val="105000"/>
      </a:lnSpc>
      <a:spcAft>
        <a:spcPts val="500"/>
      </a:spcAft>
      <a:buFont typeface="Wingdings" pitchFamily="2" charset="2"/>
      <a:buNone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169863" indent="193675" algn="l" defTabSz="1008011" rtl="0" eaLnBrk="1" latinLnBrk="0" hangingPunct="1">
      <a:lnSpc>
        <a:spcPct val="105000"/>
      </a:lnSpc>
      <a:spcAft>
        <a:spcPts val="500"/>
      </a:spcAft>
      <a:buFont typeface="Wingdings" pitchFamily="2" charset="2"/>
      <a:buChar char="§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363538" indent="173038" algn="l" defTabSz="1008011" rtl="0" eaLnBrk="1" latinLnBrk="0" hangingPunct="1">
      <a:lnSpc>
        <a:spcPct val="105000"/>
      </a:lnSpc>
      <a:spcAft>
        <a:spcPts val="500"/>
      </a:spcAft>
      <a:buFont typeface="Wingdings" pitchFamily="2" charset="2"/>
      <a:buChar char="§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538163" indent="173038" algn="l" defTabSz="1008011" rtl="0" eaLnBrk="1" latinLnBrk="0" hangingPunct="1">
      <a:lnSpc>
        <a:spcPct val="105000"/>
      </a:lnSpc>
      <a:spcAft>
        <a:spcPts val="500"/>
      </a:spcAft>
      <a:buFont typeface="Wingdings" pitchFamily="2" charset="2"/>
      <a:buChar char="§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708025" indent="192088" algn="l" defTabSz="1008011" rtl="0" eaLnBrk="1" latinLnBrk="0" hangingPunct="1">
      <a:lnSpc>
        <a:spcPct val="105000"/>
      </a:lnSpc>
      <a:spcAft>
        <a:spcPts val="500"/>
      </a:spcAft>
      <a:buFont typeface="Wingdings" pitchFamily="2" charset="2"/>
      <a:buChar char="§"/>
      <a:defRPr sz="11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520027" algn="l" defTabSz="1008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24032" algn="l" defTabSz="1008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28038" algn="l" defTabSz="1008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32043" algn="l" defTabSz="1008011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finger.com/en/about-us/sustainability-at-bilfinger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finger.com/en/about-us/sustainability-at-bilfinger/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lfinger.com/en/about-us/sustainability-at-bilfinger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-1414463" y="433388"/>
            <a:ext cx="4921251" cy="27686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5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dirty="0" smtClean="0"/>
              <a:t>Seite </a:t>
            </a:r>
            <a:fld id="{620D9F60-E376-4B4C-B200-3C688A0EA474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8002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620D9F60-E376-4B4C-B200-3C688A0EA47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10080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584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620D9F60-E376-4B4C-B200-3C688A0EA47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10080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322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620D9F60-E376-4B4C-B200-3C688A0EA47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10080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69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620D9F60-E376-4B4C-B200-3C688A0EA47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10080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5076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620D9F60-E376-4B4C-B200-3C688A0EA47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10080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1057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620D9F60-E376-4B4C-B200-3C688A0EA47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10080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8064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Source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Quote Dr. </a:t>
            </a:r>
            <a:r>
              <a:rPr lang="de-DE" baseline="0" dirty="0" err="1" smtClean="0"/>
              <a:t>Th</a:t>
            </a:r>
            <a:r>
              <a:rPr lang="de-DE" baseline="0" dirty="0" smtClean="0"/>
              <a:t>. Schulz: </a:t>
            </a:r>
            <a:r>
              <a:rPr lang="de-DE" dirty="0" err="1" smtClean="0">
                <a:hlinkClick r:id="rId3"/>
              </a:rPr>
              <a:t>Sustainability</a:t>
            </a:r>
            <a:r>
              <a:rPr lang="de-DE" dirty="0" smtClean="0">
                <a:hlinkClick r:id="rId3"/>
              </a:rPr>
              <a:t>: Bilfinger SE</a:t>
            </a:r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dipoles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nearly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completed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results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laser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welding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successfully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required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tolerances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manufacturing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quality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high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consistent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throughout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whole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just </a:t>
            </a:r>
            <a:r>
              <a:rPr lang="de-DE" baseline="0" dirty="0" err="1" smtClean="0"/>
              <a:t>starting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QDM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MDP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supply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magnets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high </a:t>
            </a:r>
            <a:r>
              <a:rPr lang="de-DE" baseline="0" dirty="0" err="1" smtClean="0"/>
              <a:t>quality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in time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GSI.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620D9F60-E376-4B4C-B200-3C688A0EA47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10080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371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Source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Quote Dr. </a:t>
            </a:r>
            <a:r>
              <a:rPr lang="de-DE" baseline="0" dirty="0" err="1" smtClean="0"/>
              <a:t>Th</a:t>
            </a:r>
            <a:r>
              <a:rPr lang="de-DE" baseline="0" dirty="0" smtClean="0"/>
              <a:t>. Schulz: </a:t>
            </a:r>
            <a:r>
              <a:rPr lang="de-DE" dirty="0" err="1" smtClean="0">
                <a:hlinkClick r:id="rId3"/>
              </a:rPr>
              <a:t>Sustainability</a:t>
            </a:r>
            <a:r>
              <a:rPr lang="de-DE" dirty="0" smtClean="0">
                <a:hlinkClick r:id="rId3"/>
              </a:rPr>
              <a:t>: Bilfinger SE</a:t>
            </a:r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dipoles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nearly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completed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results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laser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welding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successfully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required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tolerances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manufacturing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quality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high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consistent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throughout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whole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just </a:t>
            </a:r>
            <a:r>
              <a:rPr lang="de-DE" baseline="0" dirty="0" err="1" smtClean="0"/>
              <a:t>starting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QDM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MDP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supply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magnets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high </a:t>
            </a:r>
            <a:r>
              <a:rPr lang="de-DE" baseline="0" dirty="0" err="1" smtClean="0"/>
              <a:t>quality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in time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GSI.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620D9F60-E376-4B4C-B200-3C688A0EA47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10080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2082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Source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Quote Dr. </a:t>
            </a:r>
            <a:r>
              <a:rPr lang="de-DE" baseline="0" dirty="0" err="1" smtClean="0"/>
              <a:t>Th</a:t>
            </a:r>
            <a:r>
              <a:rPr lang="de-DE" baseline="0" dirty="0" smtClean="0"/>
              <a:t>. Schulz: </a:t>
            </a:r>
            <a:r>
              <a:rPr lang="de-DE" dirty="0" err="1" smtClean="0">
                <a:hlinkClick r:id="rId3"/>
              </a:rPr>
              <a:t>Sustainability</a:t>
            </a:r>
            <a:r>
              <a:rPr lang="de-DE" dirty="0" smtClean="0">
                <a:hlinkClick r:id="rId3"/>
              </a:rPr>
              <a:t>: Bilfinger SE</a:t>
            </a:r>
            <a:endParaRPr lang="de-DE" baseline="0" dirty="0" smtClean="0"/>
          </a:p>
          <a:p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dipoles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nearly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completed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good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results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yoke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laser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welding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successfully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applied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reach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required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tolerances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smtClean="0"/>
              <a:t>The </a:t>
            </a:r>
            <a:r>
              <a:rPr lang="de-DE" baseline="0" dirty="0" err="1" smtClean="0"/>
              <a:t>manufacturing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quality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very</a:t>
            </a:r>
            <a:r>
              <a:rPr lang="de-DE" baseline="0" dirty="0" smtClean="0"/>
              <a:t> high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</a:p>
          <a:p>
            <a:r>
              <a:rPr lang="de-DE" baseline="0" dirty="0" err="1" smtClean="0"/>
              <a:t>consistent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throughout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whole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 </a:t>
            </a:r>
          </a:p>
          <a:p>
            <a:endParaRPr lang="de-DE" baseline="0" dirty="0" smtClean="0"/>
          </a:p>
          <a:p>
            <a:r>
              <a:rPr lang="de-DE" baseline="0" dirty="0" err="1" smtClean="0"/>
              <a:t>We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just </a:t>
            </a:r>
            <a:r>
              <a:rPr lang="de-DE" baseline="0" dirty="0" err="1" smtClean="0"/>
              <a:t>starting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now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QDM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MDP </a:t>
            </a:r>
            <a:r>
              <a:rPr lang="de-DE" baseline="0" dirty="0" err="1" smtClean="0"/>
              <a:t>series</a:t>
            </a:r>
            <a:r>
              <a:rPr lang="de-DE" baseline="0" dirty="0" smtClean="0"/>
              <a:t>. </a:t>
            </a:r>
          </a:p>
          <a:p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our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goal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supply</a:t>
            </a:r>
            <a:r>
              <a:rPr lang="de-DE" baseline="0" dirty="0" smtClean="0"/>
              <a:t> also </a:t>
            </a:r>
            <a:r>
              <a:rPr lang="de-DE" baseline="0" dirty="0" err="1" smtClean="0"/>
              <a:t>these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magnets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high </a:t>
            </a:r>
            <a:r>
              <a:rPr lang="de-DE" baseline="0" dirty="0" err="1" smtClean="0"/>
              <a:t>quality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in time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GSI.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620D9F60-E376-4B4C-B200-3C688A0EA47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10080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308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20D9F60-E376-4B4C-B200-3C688A0EA474}" type="slidenum">
              <a:rPr lang="de-DE" smtClean="0"/>
              <a:pPr/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9898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620D9F60-E376-4B4C-B200-3C688A0EA47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10080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254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de-DE" smtClean="0"/>
              <a:t>Seite </a:t>
            </a:r>
            <a:fld id="{620D9F60-E376-4B4C-B200-3C688A0EA474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3660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290559-52C9-4790-8928-63804EAC7D0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>
          <a:xfrm>
            <a:off x="2711717" y="0"/>
            <a:ext cx="2074301" cy="66401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3219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290559-52C9-4790-8928-63804EAC7D0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>
          <a:xfrm>
            <a:off x="2711717" y="0"/>
            <a:ext cx="2074301" cy="66401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1089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620D9F60-E376-4B4C-B200-3C688A0EA47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10080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9251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620D9F60-E376-4B4C-B200-3C688A0EA47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10080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9140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aseline="0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620D9F60-E376-4B4C-B200-3C688A0EA47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10080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597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10080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Seite </a:t>
            </a:r>
            <a:fld id="{620D9F60-E376-4B4C-B200-3C688A0EA474}" type="slidenum">
              <a:rPr kumimoji="0" lang="de-DE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l" defTabSz="10080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19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png"/><Relationship Id="rId5" Type="http://schemas.openxmlformats.org/officeDocument/2006/relationships/image" Target="../media/image6.emf"/><Relationship Id="rId4" Type="http://schemas.openxmlformats.org/officeDocument/2006/relationships/oleObject" Target="../embeddings/oleObject2.bin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ung Blau 4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>
            <a:spLocks/>
          </p:cNvSpPr>
          <p:nvPr userDrawn="1"/>
        </p:nvSpPr>
        <p:spPr>
          <a:xfrm>
            <a:off x="240202" y="4680912"/>
            <a:ext cx="12000509" cy="2160000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l" defTabSz="1008062" rtl="0" eaLnBrk="1" latinLnBrk="0" hangingPunct="1">
              <a:defRPr/>
            </a:pPr>
            <a:endParaRPr lang="en-GB" sz="2000" kern="1200" noProof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222474" y="5041281"/>
            <a:ext cx="9139333" cy="1260170"/>
          </a:xfrm>
        </p:spPr>
        <p:txBody>
          <a:bodyPr lIns="360000" tIns="0" bIns="144000" anchor="b" anchorCtr="0">
            <a:normAutofit/>
          </a:bodyPr>
          <a:lstStyle>
            <a:lvl1pPr algn="l">
              <a:lnSpc>
                <a:spcPct val="100000"/>
              </a:lnSpc>
              <a:defRPr sz="2400" b="1" baseline="0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0624" y="426531"/>
            <a:ext cx="1201691" cy="10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>
          <a:xfrm>
            <a:off x="8135421" y="1353894"/>
            <a:ext cx="4106315" cy="144000"/>
          </a:xfrm>
          <a:prstGeom prst="rect">
            <a:avLst/>
          </a:prstGeom>
        </p:spPr>
        <p:txBody>
          <a:bodyPr/>
          <a:lstStyle/>
          <a:p>
            <a:r>
              <a:rPr lang="en-GB" dirty="0" smtClean="0"/>
              <a:t>Bilfinger Noell GmbH</a:t>
            </a:r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80624" y="426531"/>
            <a:ext cx="1201691" cy="108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608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 Blau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>
            <a:spLocks/>
          </p:cNvSpPr>
          <p:nvPr/>
        </p:nvSpPr>
        <p:spPr bwMode="white">
          <a:xfrm>
            <a:off x="222472" y="4179496"/>
            <a:ext cx="12035963" cy="2674603"/>
          </a:xfrm>
          <a:prstGeom prst="rect">
            <a:avLst/>
          </a:prstGeom>
          <a:gradFill>
            <a:gsLst>
              <a:gs pos="0">
                <a:srgbClr val="008AD9"/>
              </a:gs>
              <a:gs pos="100000">
                <a:srgbClr val="006EA3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l" defTabSz="1248119" rtl="0" eaLnBrk="1" latinLnBrk="0" hangingPunct="1">
              <a:defRPr/>
            </a:pPr>
            <a:endParaRPr lang="de-DE" sz="2476" kern="1200" noProof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2473" y="4625325"/>
            <a:ext cx="8470075" cy="1560394"/>
          </a:xfrm>
        </p:spPr>
        <p:txBody>
          <a:bodyPr lIns="360000" tIns="0" bIns="144000" anchor="b" anchorCtr="0">
            <a:noAutofit/>
          </a:bodyPr>
          <a:lstStyle>
            <a:lvl1pPr algn="l">
              <a:lnSpc>
                <a:spcPct val="100000"/>
              </a:lnSpc>
              <a:defRPr sz="2972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22472" y="6185717"/>
            <a:ext cx="8470881" cy="222915"/>
          </a:xfrm>
          <a:prstGeom prst="rect">
            <a:avLst/>
          </a:prstGeom>
        </p:spPr>
        <p:txBody>
          <a:bodyPr vert="horz" lIns="360000" tIns="0" rIns="360000" bIns="0" rtlCol="0" anchor="t" anchorCtr="0"/>
          <a:lstStyle>
            <a:lvl1pPr marL="0" indent="0" algn="l" defTabSz="1248119" rtl="0" eaLnBrk="1" latinLnBrk="0" hangingPunct="1">
              <a:buNone/>
              <a:defRPr lang="de-DE" sz="1114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4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48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72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96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20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4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68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92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 dirty="0" smtClean="0"/>
              <a:t>Formatvorlage des Untertitelmasters durch Klicken bearbeiten</a:t>
            </a:r>
            <a:endParaRPr lang="de-DE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222130" y="6408630"/>
            <a:ext cx="8470418" cy="224091"/>
          </a:xfrm>
          <a:prstGeom prst="rect">
            <a:avLst/>
          </a:prstGeom>
        </p:spPr>
        <p:txBody>
          <a:bodyPr lIns="360000" tIns="0" rIns="360000" bIns="0"/>
          <a:lstStyle>
            <a:lvl1pPr marL="0" indent="0">
              <a:buFontTx/>
              <a:buNone/>
              <a:defRPr lang="de-DE" sz="1114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FontTx/>
              <a:buNone/>
              <a:defRPr lang="de-DE" sz="1114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buFontTx/>
              <a:buNone/>
              <a:defRPr lang="de-DE" sz="1114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buFontTx/>
              <a:buNone/>
              <a:defRPr lang="de-DE" sz="1114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buFontTx/>
              <a:buNone/>
              <a:defRPr lang="de-DE" sz="1114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endParaRPr lang="de-DE" noProof="0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530" y="0"/>
            <a:ext cx="1793173" cy="17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95309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 Blau">
    <p:bg bwMode="gray"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>
            <a:spLocks/>
          </p:cNvSpPr>
          <p:nvPr/>
        </p:nvSpPr>
        <p:spPr bwMode="white">
          <a:xfrm>
            <a:off x="222472" y="4179496"/>
            <a:ext cx="12035963" cy="2674603"/>
          </a:xfrm>
          <a:prstGeom prst="rect">
            <a:avLst/>
          </a:prstGeom>
          <a:gradFill>
            <a:gsLst>
              <a:gs pos="0">
                <a:srgbClr val="008AD9"/>
              </a:gs>
              <a:gs pos="100000">
                <a:srgbClr val="006EA3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l" defTabSz="1248119" rtl="0" eaLnBrk="1" latinLnBrk="0" hangingPunct="1">
              <a:defRPr/>
            </a:pPr>
            <a:endParaRPr lang="de-DE" sz="2476" kern="1200" noProof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2473" y="4625325"/>
            <a:ext cx="8470075" cy="1560394"/>
          </a:xfrm>
        </p:spPr>
        <p:txBody>
          <a:bodyPr lIns="360000" tIns="0" bIns="144000" anchor="b" anchorCtr="0">
            <a:noAutofit/>
          </a:bodyPr>
          <a:lstStyle>
            <a:lvl1pPr algn="l">
              <a:lnSpc>
                <a:spcPct val="100000"/>
              </a:lnSpc>
              <a:defRPr sz="2972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22472" y="6185717"/>
            <a:ext cx="8470881" cy="222915"/>
          </a:xfrm>
          <a:prstGeom prst="rect">
            <a:avLst/>
          </a:prstGeom>
        </p:spPr>
        <p:txBody>
          <a:bodyPr vert="horz" lIns="360000" tIns="0" rIns="360000" bIns="0" rtlCol="0" anchor="t" anchorCtr="0"/>
          <a:lstStyle>
            <a:lvl1pPr marL="0" indent="0" algn="l" defTabSz="1248119" rtl="0" eaLnBrk="1" latinLnBrk="0" hangingPunct="1">
              <a:buNone/>
              <a:defRPr lang="de-DE" sz="1114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4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48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72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96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20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4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68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92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noProof="0" dirty="0" smtClean="0"/>
              <a:t>Formatvorlage des Untertitelmasters durch Klicken bearbeiten</a:t>
            </a:r>
            <a:endParaRPr lang="de-DE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222130" y="6408630"/>
            <a:ext cx="8470418" cy="224091"/>
          </a:xfrm>
          <a:prstGeom prst="rect">
            <a:avLst/>
          </a:prstGeom>
        </p:spPr>
        <p:txBody>
          <a:bodyPr lIns="360000" tIns="0" rIns="360000" bIns="0"/>
          <a:lstStyle>
            <a:lvl1pPr marL="0" indent="0">
              <a:buFontTx/>
              <a:buNone/>
              <a:defRPr lang="de-DE" sz="1114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FontTx/>
              <a:buNone/>
              <a:defRPr lang="de-DE" sz="1114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buFontTx/>
              <a:buNone/>
              <a:defRPr lang="de-DE" sz="1114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buFontTx/>
              <a:buNone/>
              <a:defRPr lang="de-DE" sz="1114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buFontTx/>
              <a:buNone/>
              <a:defRPr lang="de-DE" sz="1114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endParaRPr lang="de-DE" noProof="0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530" y="0"/>
            <a:ext cx="1793173" cy="17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39845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ung Blau">
    <p:bg bwMode="grayWhite">
      <p:bgPr>
        <a:gradFill>
          <a:gsLst>
            <a:gs pos="0">
              <a:srgbClr val="008AD9"/>
            </a:gs>
            <a:gs pos="100000">
              <a:srgbClr val="006EA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>
            <a:spLocks/>
          </p:cNvSpPr>
          <p:nvPr/>
        </p:nvSpPr>
        <p:spPr bwMode="blackWhite">
          <a:xfrm>
            <a:off x="222472" y="4179496"/>
            <a:ext cx="12035963" cy="2674603"/>
          </a:xfrm>
          <a:prstGeom prst="rect">
            <a:avLst/>
          </a:prstGeom>
          <a:noFill/>
          <a:ln w="12700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l" defTabSz="1248119" rtl="0" eaLnBrk="1" latinLnBrk="0" hangingPunct="1">
              <a:defRPr/>
            </a:pPr>
            <a:endParaRPr lang="de-DE" sz="2476" kern="1200" noProof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2473" y="4625325"/>
            <a:ext cx="8470075" cy="1560394"/>
          </a:xfrm>
        </p:spPr>
        <p:txBody>
          <a:bodyPr lIns="360000" tIns="0" bIns="144000" anchor="b" anchorCtr="0">
            <a:noAutofit/>
          </a:bodyPr>
          <a:lstStyle>
            <a:lvl1pPr algn="l">
              <a:lnSpc>
                <a:spcPct val="100000"/>
              </a:lnSpc>
              <a:defRPr sz="2972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7530" y="0"/>
            <a:ext cx="1793173" cy="1793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32721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/>
          </p:nvPr>
        </p:nvGraphicFramePr>
        <p:xfrm>
          <a:off x="1967" y="1967"/>
          <a:ext cx="1965" cy="1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think-cell Folie" r:id="rId4" imgW="273" imgH="273" progId="TCLayout.ActiveDocument.1">
                  <p:embed/>
                </p:oleObj>
              </mc:Choice>
              <mc:Fallback>
                <p:oleObj name="think-cell Folie" r:id="rId4" imgW="273" imgH="273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67" y="1967"/>
                        <a:ext cx="1965" cy="1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bIns="90000"/>
          <a:lstStyle>
            <a:lvl1pPr>
              <a:lnSpc>
                <a:spcPct val="105000"/>
              </a:lnSpc>
              <a:defRPr/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Noell GmbH</a:t>
            </a:r>
            <a:endParaRPr lang="de-DE" dirty="0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15494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noProof="0" dirty="0" smtClean="0"/>
              <a:t>Seite </a:t>
            </a:r>
            <a:fld id="{C239CA27-86D7-4C84-9F07-29988B758EA9}" type="slidenum">
              <a:rPr lang="de-DE" noProof="0" smtClean="0"/>
              <a:pPr/>
              <a:t>‹Nr.›</a:t>
            </a:fld>
            <a:endParaRPr lang="de-DE" noProof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713" y="0"/>
            <a:ext cx="1332538" cy="13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45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-spaltig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Noell GmbH</a:t>
            </a:r>
            <a:endParaRPr lang="de-DE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15494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noProof="0" dirty="0" smtClean="0"/>
              <a:t>Seite </a:t>
            </a:r>
            <a:fld id="{C239CA27-86D7-4C84-9F07-29988B758EA9}" type="slidenum">
              <a:rPr lang="de-DE" noProof="0" smtClean="0"/>
              <a:pPr/>
              <a:t>‹Nr.›</a:t>
            </a:fld>
            <a:endParaRPr lang="de-DE" noProof="0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222889" y="1560776"/>
            <a:ext cx="7914110" cy="5236649"/>
          </a:xfrm>
          <a:prstGeom prst="rect">
            <a:avLst/>
          </a:prstGeom>
        </p:spPr>
        <p:txBody>
          <a:bodyPr lIns="180000" tIns="270000" rIns="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noProof="0" dirty="0" smtClean="0"/>
              <a:t>Textmasterformate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de-DE" noProof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713" y="0"/>
            <a:ext cx="1332538" cy="13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64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spaltig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 10"/>
          <p:cNvSpPr/>
          <p:nvPr userDrawn="1"/>
        </p:nvSpPr>
        <p:spPr>
          <a:xfrm>
            <a:off x="1967" y="-2"/>
            <a:ext cx="12482513" cy="7021513"/>
          </a:xfrm>
          <a:custGeom>
            <a:avLst/>
            <a:gdLst>
              <a:gd name="connsiteX0" fmla="*/ 5128412 w 10080625"/>
              <a:gd name="connsiteY0" fmla="*/ 1260001 h 5670550"/>
              <a:gd name="connsiteX1" fmla="*/ 5128412 w 10080625"/>
              <a:gd name="connsiteY1" fmla="*/ 5490000 h 5670550"/>
              <a:gd name="connsiteX2" fmla="*/ 9900000 w 10080625"/>
              <a:gd name="connsiteY2" fmla="*/ 5490000 h 5670550"/>
              <a:gd name="connsiteX3" fmla="*/ 9900000 w 10080625"/>
              <a:gd name="connsiteY3" fmla="*/ 1260001 h 5670550"/>
              <a:gd name="connsiteX4" fmla="*/ 180000 w 10080625"/>
              <a:gd name="connsiteY4" fmla="*/ 1260001 h 5670550"/>
              <a:gd name="connsiteX5" fmla="*/ 180000 w 10080625"/>
              <a:gd name="connsiteY5" fmla="*/ 5490000 h 5670550"/>
              <a:gd name="connsiteX6" fmla="*/ 5038724 w 10080625"/>
              <a:gd name="connsiteY6" fmla="*/ 5490000 h 5670550"/>
              <a:gd name="connsiteX7" fmla="*/ 5038724 w 10080625"/>
              <a:gd name="connsiteY7" fmla="*/ 1260001 h 5670550"/>
              <a:gd name="connsiteX8" fmla="*/ 0 w 10080625"/>
              <a:gd name="connsiteY8" fmla="*/ 0 h 5670550"/>
              <a:gd name="connsiteX9" fmla="*/ 10080625 w 10080625"/>
              <a:gd name="connsiteY9" fmla="*/ 0 h 5670550"/>
              <a:gd name="connsiteX10" fmla="*/ 10080625 w 10080625"/>
              <a:gd name="connsiteY10" fmla="*/ 5670550 h 5670550"/>
              <a:gd name="connsiteX11" fmla="*/ 0 w 10080625"/>
              <a:gd name="connsiteY11" fmla="*/ 5670550 h 567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80625" h="5670550">
                <a:moveTo>
                  <a:pt x="5128412" y="1260001"/>
                </a:moveTo>
                <a:lnTo>
                  <a:pt x="5128412" y="5490000"/>
                </a:lnTo>
                <a:lnTo>
                  <a:pt x="9900000" y="5490000"/>
                </a:lnTo>
                <a:lnTo>
                  <a:pt x="9900000" y="1260001"/>
                </a:lnTo>
                <a:close/>
                <a:moveTo>
                  <a:pt x="180000" y="1260001"/>
                </a:moveTo>
                <a:lnTo>
                  <a:pt x="180000" y="5490000"/>
                </a:lnTo>
                <a:lnTo>
                  <a:pt x="5038724" y="5490000"/>
                </a:lnTo>
                <a:lnTo>
                  <a:pt x="5038724" y="1260001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5670550"/>
                </a:lnTo>
                <a:lnTo>
                  <a:pt x="0" y="5670550"/>
                </a:lnTo>
                <a:close/>
              </a:path>
            </a:pathLst>
          </a:custGeom>
          <a:gradFill flip="none" rotWithShape="1">
            <a:gsLst>
              <a:gs pos="0">
                <a:srgbClr val="008AD9"/>
              </a:gs>
              <a:gs pos="100000">
                <a:srgbClr val="006EA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 err="1" smtClean="0">
              <a:solidFill>
                <a:srgbClr val="000000"/>
              </a:solidFill>
            </a:endParaRPr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12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Bilfinger Noell GmbH – Dr. Wolfgang Walter</a:t>
            </a:r>
            <a:endParaRPr lang="de-DE" dirty="0"/>
          </a:p>
        </p:txBody>
      </p:sp>
      <p:sp>
        <p:nvSpPr>
          <p:cNvPr id="14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10021255" y="6815494"/>
            <a:ext cx="2228361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noProof="0" dirty="0" smtClean="0"/>
              <a:t>Seite </a:t>
            </a:r>
            <a:fld id="{C239CA27-86D7-4C84-9F07-29988B758EA9}" type="slidenum">
              <a:rPr lang="de-DE" noProof="0" smtClean="0"/>
              <a:pPr/>
              <a:t>‹Nr.›</a:t>
            </a:fld>
            <a:endParaRPr lang="de-DE" noProof="0" dirty="0"/>
          </a:p>
        </p:txBody>
      </p:sp>
      <p:sp>
        <p:nvSpPr>
          <p:cNvPr id="15" name="Textplatzhalter 12"/>
          <p:cNvSpPr>
            <a:spLocks noGrp="1"/>
          </p:cNvSpPr>
          <p:nvPr>
            <p:ph type="body" sz="quarter" idx="14"/>
          </p:nvPr>
        </p:nvSpPr>
        <p:spPr bwMode="blackWhite">
          <a:xfrm>
            <a:off x="222888" y="1560776"/>
            <a:ext cx="6018368" cy="5236649"/>
          </a:xfrm>
          <a:prstGeom prst="rect">
            <a:avLst/>
          </a:prstGeom>
        </p:spPr>
        <p:txBody>
          <a:bodyPr lIns="180000" tIns="270000" rIns="9000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noProof="0" dirty="0" smtClean="0"/>
              <a:t>Textmasterformate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18" name="Textplatzhalter 12"/>
          <p:cNvSpPr>
            <a:spLocks noGrp="1"/>
          </p:cNvSpPr>
          <p:nvPr>
            <p:ph type="body" sz="quarter" idx="15"/>
          </p:nvPr>
        </p:nvSpPr>
        <p:spPr>
          <a:xfrm>
            <a:off x="6349807" y="1560776"/>
            <a:ext cx="5909045" cy="5236649"/>
          </a:xfrm>
          <a:prstGeom prst="rect">
            <a:avLst/>
          </a:prstGeom>
        </p:spPr>
        <p:txBody>
          <a:bodyPr lIns="180000" tIns="270000" rIns="9000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noProof="0" dirty="0" smtClean="0"/>
              <a:t>Textmasterformate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de-DE" noProof="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713" y="0"/>
            <a:ext cx="1332538" cy="1332511"/>
          </a:xfrm>
          <a:prstGeom prst="rect">
            <a:avLst/>
          </a:prstGeom>
        </p:spPr>
      </p:pic>
      <p:sp>
        <p:nvSpPr>
          <p:cNvPr id="9" name="Fußzeilenplatzhalter 6"/>
          <p:cNvSpPr txBox="1">
            <a:spLocks/>
          </p:cNvSpPr>
          <p:nvPr userDrawn="1"/>
        </p:nvSpPr>
        <p:spPr>
          <a:xfrm>
            <a:off x="4166424" y="6822482"/>
            <a:ext cx="5494832" cy="1713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b="0" dirty="0" err="1" smtClean="0">
                <a:latin typeface="HelveticaNeue-Light"/>
              </a:rPr>
              <a:t>Superconductivity</a:t>
            </a:r>
            <a:r>
              <a:rPr lang="de-DE" sz="1000" b="0" dirty="0" smtClean="0">
                <a:latin typeface="HelveticaNeue-Light"/>
              </a:rPr>
              <a:t> </a:t>
            </a:r>
            <a:r>
              <a:rPr lang="de-DE" sz="1000" b="0" dirty="0" err="1" smtClean="0">
                <a:latin typeface="HelveticaNeue-Light"/>
              </a:rPr>
              <a:t>for</a:t>
            </a:r>
            <a:r>
              <a:rPr lang="de-DE" sz="1000" b="0" dirty="0" smtClean="0">
                <a:latin typeface="HelveticaNeue-Light"/>
              </a:rPr>
              <a:t> </a:t>
            </a:r>
            <a:r>
              <a:rPr lang="de-DE" sz="1000" b="0" dirty="0" err="1" smtClean="0">
                <a:latin typeface="HelveticaNeue-Light"/>
              </a:rPr>
              <a:t>Sustainable</a:t>
            </a:r>
            <a:r>
              <a:rPr lang="de-DE" sz="1000" b="0" dirty="0" smtClean="0">
                <a:latin typeface="HelveticaNeue-Light"/>
              </a:rPr>
              <a:t> </a:t>
            </a:r>
            <a:r>
              <a:rPr lang="de-DE" sz="1000" b="0" dirty="0" err="1" smtClean="0">
                <a:latin typeface="HelveticaNeue-Light"/>
              </a:rPr>
              <a:t>Energy</a:t>
            </a:r>
            <a:r>
              <a:rPr lang="de-DE" sz="1000" b="0" dirty="0" smtClean="0">
                <a:latin typeface="HelveticaNeue-Light"/>
              </a:rPr>
              <a:t> Systems </a:t>
            </a:r>
            <a:r>
              <a:rPr lang="de-DE" sz="1000" b="0" dirty="0" err="1" smtClean="0">
                <a:latin typeface="HelveticaNeue-Light"/>
              </a:rPr>
              <a:t>and</a:t>
            </a:r>
            <a:r>
              <a:rPr lang="de-DE" sz="1000" b="0" dirty="0" smtClean="0">
                <a:latin typeface="HelveticaNeue-Light"/>
              </a:rPr>
              <a:t> </a:t>
            </a:r>
            <a:r>
              <a:rPr lang="de-DE" sz="1000" b="0" dirty="0" err="1" smtClean="0">
                <a:latin typeface="HelveticaNeue-Light"/>
              </a:rPr>
              <a:t>Particle</a:t>
            </a:r>
            <a:r>
              <a:rPr lang="de-DE" sz="1000" b="0" dirty="0" smtClean="0">
                <a:latin typeface="HelveticaNeue-Light"/>
              </a:rPr>
              <a:t> </a:t>
            </a:r>
            <a:r>
              <a:rPr lang="de-DE" sz="1000" b="0" dirty="0" err="1" smtClean="0">
                <a:latin typeface="HelveticaNeue-Light"/>
              </a:rPr>
              <a:t>Accelerators</a:t>
            </a:r>
            <a:r>
              <a:rPr lang="de-DE" sz="1000" b="0" dirty="0" smtClean="0">
                <a:latin typeface="HelveticaNeue-Light"/>
              </a:rPr>
              <a:t> – GSI 2023-10-19</a:t>
            </a:r>
            <a:endParaRPr lang="de-DE" sz="929" dirty="0"/>
          </a:p>
        </p:txBody>
      </p:sp>
    </p:spTree>
    <p:extLst>
      <p:ext uri="{BB962C8B-B14F-4D97-AF65-F5344CB8AC3E}">
        <p14:creationId xmlns:p14="http://schemas.microsoft.com/office/powerpoint/2010/main" val="31365808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/>
          <p:nvPr userDrawn="1"/>
        </p:nvSpPr>
        <p:spPr>
          <a:xfrm>
            <a:off x="1967" y="0"/>
            <a:ext cx="12482513" cy="7021513"/>
          </a:xfrm>
          <a:custGeom>
            <a:avLst/>
            <a:gdLst>
              <a:gd name="connsiteX0" fmla="*/ 6658412 w 10080625"/>
              <a:gd name="connsiteY0" fmla="*/ 1260001 h 5670550"/>
              <a:gd name="connsiteX1" fmla="*/ 6658412 w 10080625"/>
              <a:gd name="connsiteY1" fmla="*/ 5490000 h 5670550"/>
              <a:gd name="connsiteX2" fmla="*/ 9900000 w 10080625"/>
              <a:gd name="connsiteY2" fmla="*/ 5490000 h 5670550"/>
              <a:gd name="connsiteX3" fmla="*/ 9900000 w 10080625"/>
              <a:gd name="connsiteY3" fmla="*/ 1260001 h 5670550"/>
              <a:gd name="connsiteX4" fmla="*/ 180000 w 10080625"/>
              <a:gd name="connsiteY4" fmla="*/ 1260001 h 5670550"/>
              <a:gd name="connsiteX5" fmla="*/ 180000 w 10080625"/>
              <a:gd name="connsiteY5" fmla="*/ 5490000 h 5670550"/>
              <a:gd name="connsiteX6" fmla="*/ 6569077 w 10080625"/>
              <a:gd name="connsiteY6" fmla="*/ 5490000 h 5670550"/>
              <a:gd name="connsiteX7" fmla="*/ 6569077 w 10080625"/>
              <a:gd name="connsiteY7" fmla="*/ 1260001 h 5670550"/>
              <a:gd name="connsiteX8" fmla="*/ 0 w 10080625"/>
              <a:gd name="connsiteY8" fmla="*/ 0 h 5670550"/>
              <a:gd name="connsiteX9" fmla="*/ 10080625 w 10080625"/>
              <a:gd name="connsiteY9" fmla="*/ 0 h 5670550"/>
              <a:gd name="connsiteX10" fmla="*/ 10080625 w 10080625"/>
              <a:gd name="connsiteY10" fmla="*/ 5670550 h 5670550"/>
              <a:gd name="connsiteX11" fmla="*/ 0 w 10080625"/>
              <a:gd name="connsiteY11" fmla="*/ 5670550 h 567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80625" h="5670550">
                <a:moveTo>
                  <a:pt x="6658412" y="1260001"/>
                </a:moveTo>
                <a:lnTo>
                  <a:pt x="6658412" y="5490000"/>
                </a:lnTo>
                <a:lnTo>
                  <a:pt x="9900000" y="5490000"/>
                </a:lnTo>
                <a:lnTo>
                  <a:pt x="9900000" y="1260001"/>
                </a:lnTo>
                <a:close/>
                <a:moveTo>
                  <a:pt x="180000" y="1260001"/>
                </a:moveTo>
                <a:lnTo>
                  <a:pt x="180000" y="5490000"/>
                </a:lnTo>
                <a:lnTo>
                  <a:pt x="6569077" y="5490000"/>
                </a:lnTo>
                <a:lnTo>
                  <a:pt x="6569077" y="1260001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5670550"/>
                </a:lnTo>
                <a:lnTo>
                  <a:pt x="0" y="5670550"/>
                </a:lnTo>
                <a:close/>
              </a:path>
            </a:pathLst>
          </a:custGeom>
          <a:gradFill flip="none" rotWithShape="1">
            <a:gsLst>
              <a:gs pos="0">
                <a:srgbClr val="008AD9"/>
              </a:gs>
              <a:gs pos="100000">
                <a:srgbClr val="006EA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 err="1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Bilfinger </a:t>
            </a:r>
            <a:r>
              <a:rPr lang="de-DE" dirty="0" err="1" smtClean="0"/>
              <a:t>Noell</a:t>
            </a:r>
            <a:r>
              <a:rPr lang="de-DE" dirty="0" smtClean="0"/>
              <a:t> GmbH</a:t>
            </a:r>
            <a:endParaRPr lang="de-DE" dirty="0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15494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noProof="0" dirty="0" smtClean="0"/>
              <a:t>Seite </a:t>
            </a:r>
            <a:fld id="{C239CA27-86D7-4C84-9F07-29988B758EA9}" type="slidenum">
              <a:rPr lang="de-DE" noProof="0" smtClean="0"/>
              <a:pPr/>
              <a:t>‹Nr.›</a:t>
            </a:fld>
            <a:endParaRPr lang="de-DE" noProof="0" dirty="0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222891" y="1560776"/>
            <a:ext cx="7914110" cy="5236649"/>
          </a:xfrm>
          <a:prstGeom prst="rect">
            <a:avLst/>
          </a:prstGeom>
        </p:spPr>
        <p:txBody>
          <a:bodyPr lIns="180000" tIns="270000" rIns="9000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noProof="0" dirty="0" smtClean="0"/>
              <a:t>Textmasterformate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16" name="Bildplatzhalter 9"/>
          <p:cNvSpPr>
            <a:spLocks noGrp="1"/>
          </p:cNvSpPr>
          <p:nvPr>
            <p:ph type="pic" sz="quarter" idx="13"/>
          </p:nvPr>
        </p:nvSpPr>
        <p:spPr bwMode="blackGray">
          <a:xfrm>
            <a:off x="8247621" y="1560776"/>
            <a:ext cx="4011988" cy="5236649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None/>
              <a:defRPr lang="de-DE" sz="1424" kern="1200" dirty="0">
                <a:solidFill>
                  <a:srgbClr val="34333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713" y="0"/>
            <a:ext cx="1332538" cy="13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81701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Text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ihandform 10"/>
          <p:cNvSpPr/>
          <p:nvPr userDrawn="1"/>
        </p:nvSpPr>
        <p:spPr>
          <a:xfrm>
            <a:off x="1967" y="-2"/>
            <a:ext cx="12482513" cy="7021513"/>
          </a:xfrm>
          <a:custGeom>
            <a:avLst/>
            <a:gdLst>
              <a:gd name="connsiteX0" fmla="*/ 6658412 w 10080625"/>
              <a:gd name="connsiteY0" fmla="*/ 1260001 h 5670550"/>
              <a:gd name="connsiteX1" fmla="*/ 6658412 w 10080625"/>
              <a:gd name="connsiteY1" fmla="*/ 5490000 h 5670550"/>
              <a:gd name="connsiteX2" fmla="*/ 9900000 w 10080625"/>
              <a:gd name="connsiteY2" fmla="*/ 5490000 h 5670550"/>
              <a:gd name="connsiteX3" fmla="*/ 9900000 w 10080625"/>
              <a:gd name="connsiteY3" fmla="*/ 1260001 h 5670550"/>
              <a:gd name="connsiteX4" fmla="*/ 180000 w 10080625"/>
              <a:gd name="connsiteY4" fmla="*/ 1260001 h 5670550"/>
              <a:gd name="connsiteX5" fmla="*/ 180000 w 10080625"/>
              <a:gd name="connsiteY5" fmla="*/ 5490000 h 5670550"/>
              <a:gd name="connsiteX6" fmla="*/ 6569077 w 10080625"/>
              <a:gd name="connsiteY6" fmla="*/ 5490000 h 5670550"/>
              <a:gd name="connsiteX7" fmla="*/ 6569077 w 10080625"/>
              <a:gd name="connsiteY7" fmla="*/ 1260001 h 5670550"/>
              <a:gd name="connsiteX8" fmla="*/ 0 w 10080625"/>
              <a:gd name="connsiteY8" fmla="*/ 0 h 5670550"/>
              <a:gd name="connsiteX9" fmla="*/ 10080625 w 10080625"/>
              <a:gd name="connsiteY9" fmla="*/ 0 h 5670550"/>
              <a:gd name="connsiteX10" fmla="*/ 10080625 w 10080625"/>
              <a:gd name="connsiteY10" fmla="*/ 5670550 h 5670550"/>
              <a:gd name="connsiteX11" fmla="*/ 0 w 10080625"/>
              <a:gd name="connsiteY11" fmla="*/ 5670550 h 567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80625" h="5670550">
                <a:moveTo>
                  <a:pt x="6658412" y="1260001"/>
                </a:moveTo>
                <a:lnTo>
                  <a:pt x="6658412" y="5490000"/>
                </a:lnTo>
                <a:lnTo>
                  <a:pt x="9900000" y="5490000"/>
                </a:lnTo>
                <a:lnTo>
                  <a:pt x="9900000" y="1260001"/>
                </a:lnTo>
                <a:close/>
                <a:moveTo>
                  <a:pt x="180000" y="1260001"/>
                </a:moveTo>
                <a:lnTo>
                  <a:pt x="180000" y="5490000"/>
                </a:lnTo>
                <a:lnTo>
                  <a:pt x="6569077" y="5490000"/>
                </a:lnTo>
                <a:lnTo>
                  <a:pt x="6569077" y="1260001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5670550"/>
                </a:lnTo>
                <a:lnTo>
                  <a:pt x="0" y="5670550"/>
                </a:lnTo>
                <a:close/>
              </a:path>
            </a:pathLst>
          </a:custGeom>
          <a:gradFill flip="none" rotWithShape="1">
            <a:gsLst>
              <a:gs pos="0">
                <a:srgbClr val="008AD9"/>
              </a:gs>
              <a:gs pos="100000">
                <a:srgbClr val="006EA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3" dirty="0" err="1" smtClean="0">
              <a:solidFill>
                <a:srgbClr val="000000"/>
              </a:solidFill>
            </a:endParaRPr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9"/>
          </p:nvPr>
        </p:nvSpPr>
        <p:spPr>
          <a:xfrm>
            <a:off x="8233437" y="5653932"/>
            <a:ext cx="4011988" cy="1140111"/>
          </a:xfrm>
          <a:prstGeom prst="rect">
            <a:avLst/>
          </a:prstGeom>
        </p:spPr>
        <p:txBody>
          <a:bodyPr lIns="180000" tIns="90000" bIns="180000" anchor="b" anchorCtr="0"/>
          <a:lstStyle>
            <a:lvl1pPr marL="0" indent="0">
              <a:buFontTx/>
              <a:buNone/>
              <a:defRPr sz="1238" b="1">
                <a:solidFill>
                  <a:srgbClr val="000000"/>
                </a:solidFill>
              </a:defRPr>
            </a:lvl1pPr>
            <a:lvl2pPr>
              <a:buFontTx/>
              <a:buNone/>
              <a:defRPr sz="1238">
                <a:solidFill>
                  <a:srgbClr val="000000"/>
                </a:solidFill>
              </a:defRPr>
            </a:lvl2pPr>
            <a:lvl3pPr>
              <a:buFontTx/>
              <a:buNone/>
              <a:defRPr sz="1238">
                <a:solidFill>
                  <a:srgbClr val="000000"/>
                </a:solidFill>
              </a:defRPr>
            </a:lvl3pPr>
            <a:lvl4pPr>
              <a:buFontTx/>
              <a:buNone/>
              <a:defRPr sz="1238">
                <a:solidFill>
                  <a:srgbClr val="000000"/>
                </a:solidFill>
              </a:defRPr>
            </a:lvl4pPr>
            <a:lvl5pPr>
              <a:buFontTx/>
              <a:buNone/>
              <a:defRPr sz="1238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noProof="0" dirty="0" smtClean="0"/>
              <a:t>Textmasterformate durch Klicken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1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Bilfinger </a:t>
            </a:r>
            <a:r>
              <a:rPr lang="de-DE" dirty="0" err="1" smtClean="0"/>
              <a:t>Noell</a:t>
            </a:r>
            <a:r>
              <a:rPr lang="de-DE" dirty="0" smtClean="0"/>
              <a:t> GmbH</a:t>
            </a:r>
            <a:endParaRPr lang="de-DE" dirty="0"/>
          </a:p>
        </p:txBody>
      </p:sp>
      <p:sp>
        <p:nvSpPr>
          <p:cNvPr id="20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15494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noProof="0" dirty="0" smtClean="0"/>
              <a:t>Seite </a:t>
            </a:r>
            <a:fld id="{C239CA27-86D7-4C84-9F07-29988B758EA9}" type="slidenum">
              <a:rPr lang="de-DE" noProof="0" smtClean="0"/>
              <a:pPr/>
              <a:t>‹Nr.›</a:t>
            </a:fld>
            <a:endParaRPr lang="de-DE" noProof="0" dirty="0"/>
          </a:p>
        </p:txBody>
      </p:sp>
      <p:sp>
        <p:nvSpPr>
          <p:cNvPr id="18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8238252" y="1560774"/>
            <a:ext cx="4011365" cy="3945701"/>
          </a:xfrm>
          <a:prstGeom prst="rect">
            <a:avLst/>
          </a:prstGeom>
        </p:spPr>
        <p:txBody>
          <a:bodyPr lIns="180000" tIns="270000" rIns="9000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noProof="0" dirty="0" smtClean="0"/>
              <a:t>Textmasterformate durch Klicken bearbeiten</a:t>
            </a:r>
          </a:p>
          <a:p>
            <a:pPr lvl="1"/>
            <a:r>
              <a:rPr lang="de-DE" noProof="0" dirty="0" smtClean="0"/>
              <a:t>Zweite Ebene</a:t>
            </a:r>
          </a:p>
          <a:p>
            <a:pPr lvl="2"/>
            <a:r>
              <a:rPr lang="de-DE" noProof="0" dirty="0" smtClean="0"/>
              <a:t>Dritte Ebene</a:t>
            </a:r>
          </a:p>
          <a:p>
            <a:pPr lvl="3"/>
            <a:r>
              <a:rPr lang="de-DE" noProof="0" dirty="0" smtClean="0"/>
              <a:t>Vierte Ebene</a:t>
            </a:r>
          </a:p>
          <a:p>
            <a:pPr lvl="4"/>
            <a:r>
              <a:rPr lang="de-DE" noProof="0" dirty="0" smtClean="0"/>
              <a:t>Fünfte Ebene</a:t>
            </a:r>
            <a:endParaRPr lang="de-DE" noProof="0" dirty="0"/>
          </a:p>
        </p:txBody>
      </p:sp>
      <p:sp>
        <p:nvSpPr>
          <p:cNvPr id="21" name="Bildplatzhalter 9"/>
          <p:cNvSpPr>
            <a:spLocks noGrp="1"/>
          </p:cNvSpPr>
          <p:nvPr>
            <p:ph type="pic" sz="quarter" idx="13"/>
          </p:nvPr>
        </p:nvSpPr>
        <p:spPr bwMode="blackGray">
          <a:xfrm>
            <a:off x="222891" y="1560776"/>
            <a:ext cx="7912531" cy="5236649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None/>
              <a:defRPr lang="de-DE" sz="1424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713" y="0"/>
            <a:ext cx="1332538" cy="13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35306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ihandform 12"/>
          <p:cNvSpPr/>
          <p:nvPr userDrawn="1"/>
        </p:nvSpPr>
        <p:spPr>
          <a:xfrm>
            <a:off x="1967" y="-2"/>
            <a:ext cx="12482513" cy="7021513"/>
          </a:xfrm>
          <a:custGeom>
            <a:avLst/>
            <a:gdLst>
              <a:gd name="connsiteX0" fmla="*/ 180000 w 10080625"/>
              <a:gd name="connsiteY0" fmla="*/ 1260001 h 5670550"/>
              <a:gd name="connsiteX1" fmla="*/ 180000 w 10080625"/>
              <a:gd name="connsiteY1" fmla="*/ 5490000 h 5670550"/>
              <a:gd name="connsiteX2" fmla="*/ 3429562 w 10080625"/>
              <a:gd name="connsiteY2" fmla="*/ 5490000 h 5670550"/>
              <a:gd name="connsiteX3" fmla="*/ 3429562 w 10080625"/>
              <a:gd name="connsiteY3" fmla="*/ 1260477 h 5670550"/>
              <a:gd name="connsiteX4" fmla="*/ 3519440 w 10080625"/>
              <a:gd name="connsiteY4" fmla="*/ 1260477 h 5670550"/>
              <a:gd name="connsiteX5" fmla="*/ 3519440 w 10080625"/>
              <a:gd name="connsiteY5" fmla="*/ 5490000 h 5670550"/>
              <a:gd name="connsiteX6" fmla="*/ 9900000 w 10080625"/>
              <a:gd name="connsiteY6" fmla="*/ 5490000 h 5670550"/>
              <a:gd name="connsiteX7" fmla="*/ 9900000 w 10080625"/>
              <a:gd name="connsiteY7" fmla="*/ 1260001 h 5670550"/>
              <a:gd name="connsiteX8" fmla="*/ 0 w 10080625"/>
              <a:gd name="connsiteY8" fmla="*/ 0 h 5670550"/>
              <a:gd name="connsiteX9" fmla="*/ 10080625 w 10080625"/>
              <a:gd name="connsiteY9" fmla="*/ 0 h 5670550"/>
              <a:gd name="connsiteX10" fmla="*/ 10080625 w 10080625"/>
              <a:gd name="connsiteY10" fmla="*/ 5670550 h 5670550"/>
              <a:gd name="connsiteX11" fmla="*/ 0 w 10080625"/>
              <a:gd name="connsiteY11" fmla="*/ 5670550 h 567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080625" h="5670550">
                <a:moveTo>
                  <a:pt x="180000" y="1260001"/>
                </a:moveTo>
                <a:lnTo>
                  <a:pt x="180000" y="5490000"/>
                </a:lnTo>
                <a:lnTo>
                  <a:pt x="3429562" y="5490000"/>
                </a:lnTo>
                <a:lnTo>
                  <a:pt x="3429562" y="1260477"/>
                </a:lnTo>
                <a:lnTo>
                  <a:pt x="3519440" y="1260477"/>
                </a:lnTo>
                <a:lnTo>
                  <a:pt x="3519440" y="5490000"/>
                </a:lnTo>
                <a:lnTo>
                  <a:pt x="9900000" y="5490000"/>
                </a:lnTo>
                <a:lnTo>
                  <a:pt x="9900000" y="1260001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5670550"/>
                </a:lnTo>
                <a:lnTo>
                  <a:pt x="0" y="5670550"/>
                </a:lnTo>
                <a:close/>
              </a:path>
            </a:pathLst>
          </a:custGeom>
          <a:gradFill flip="none" rotWithShape="1">
            <a:gsLst>
              <a:gs pos="0">
                <a:srgbClr val="008AD9"/>
              </a:gs>
              <a:gs pos="100000">
                <a:srgbClr val="006EA3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733" dirty="0" smtClean="0">
                <a:solidFill>
                  <a:srgbClr val="000000"/>
                </a:solidFill>
              </a:rPr>
              <a:t>    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Bilfinger </a:t>
            </a:r>
            <a:r>
              <a:rPr lang="de-DE" dirty="0" err="1" smtClean="0"/>
              <a:t>Noell</a:t>
            </a:r>
            <a:r>
              <a:rPr lang="de-DE" dirty="0" smtClean="0"/>
              <a:t> GmbH</a:t>
            </a:r>
            <a:endParaRPr lang="de-DE" dirty="0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15494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noProof="0" dirty="0" smtClean="0"/>
              <a:t>Seite </a:t>
            </a:r>
            <a:fld id="{C239CA27-86D7-4C84-9F07-29988B758EA9}" type="slidenum">
              <a:rPr lang="de-DE" noProof="0" smtClean="0"/>
              <a:pPr/>
              <a:t>‹Nr.›</a:t>
            </a:fld>
            <a:endParaRPr lang="de-DE" noProof="0" dirty="0"/>
          </a:p>
        </p:txBody>
      </p:sp>
      <p:sp>
        <p:nvSpPr>
          <p:cNvPr id="14" name="Bildplatzhalter 9"/>
          <p:cNvSpPr>
            <a:spLocks noGrp="1"/>
          </p:cNvSpPr>
          <p:nvPr>
            <p:ph type="pic" sz="quarter" idx="13"/>
          </p:nvPr>
        </p:nvSpPr>
        <p:spPr bwMode="blackGray">
          <a:xfrm>
            <a:off x="4346456" y="1560776"/>
            <a:ext cx="7912397" cy="5236649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None/>
              <a:defRPr lang="de-DE" sz="1424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5" name="Bildplatzhalter 9"/>
          <p:cNvSpPr>
            <a:spLocks noGrp="1"/>
          </p:cNvSpPr>
          <p:nvPr>
            <p:ph type="pic" sz="quarter" idx="15"/>
          </p:nvPr>
        </p:nvSpPr>
        <p:spPr bwMode="blackGray">
          <a:xfrm>
            <a:off x="222888" y="1560776"/>
            <a:ext cx="4011988" cy="5236649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None/>
              <a:defRPr lang="de-DE" sz="1424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713" y="0"/>
            <a:ext cx="1332538" cy="13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3224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0" b="32547"/>
          <a:stretch/>
        </p:blipFill>
        <p:spPr>
          <a:xfrm>
            <a:off x="-58743" y="-77807"/>
            <a:ext cx="12600000" cy="7177126"/>
          </a:xfrm>
          <a:prstGeom prst="rect">
            <a:avLst/>
          </a:prstGeom>
        </p:spPr>
      </p:pic>
      <p:sp>
        <p:nvSpPr>
          <p:cNvPr id="7" name="Rechteck 6"/>
          <p:cNvSpPr>
            <a:spLocks/>
          </p:cNvSpPr>
          <p:nvPr userDrawn="1"/>
        </p:nvSpPr>
        <p:spPr>
          <a:xfrm>
            <a:off x="240202" y="4680912"/>
            <a:ext cx="12000509" cy="2160000"/>
          </a:xfrm>
          <a:prstGeom prst="rect">
            <a:avLst/>
          </a:prstGeom>
          <a:gradFill>
            <a:gsLst>
              <a:gs pos="0">
                <a:srgbClr val="008AD9"/>
              </a:gs>
              <a:gs pos="100000">
                <a:srgbClr val="006EA3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l" defTabSz="1008062" rtl="0" eaLnBrk="1" latinLnBrk="0" hangingPunct="1">
              <a:defRPr/>
            </a:pPr>
            <a:endParaRPr lang="en-GB" sz="2000" kern="1200" noProof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Textplatzhalter 12"/>
          <p:cNvSpPr>
            <a:spLocks noGrp="1"/>
          </p:cNvSpPr>
          <p:nvPr>
            <p:ph type="body" sz="quarter" idx="4294967295"/>
          </p:nvPr>
        </p:nvSpPr>
        <p:spPr>
          <a:xfrm>
            <a:off x="222262" y="6481477"/>
            <a:ext cx="11299246" cy="180975"/>
          </a:xfrm>
          <a:prstGeom prst="rect">
            <a:avLst/>
          </a:prstGeom>
        </p:spPr>
        <p:txBody>
          <a:bodyPr lIns="360000" tIns="0" rIns="360000" bIns="0"/>
          <a:lstStyle>
            <a:lvl1pPr>
              <a:buNone/>
              <a:defRPr lang="de-DE" sz="900" b="0" kern="120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1008062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lang="de-DE" sz="900" b="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0" indent="0" algn="l" defTabSz="1008062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lang="de-DE" sz="900" b="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 algn="l" defTabSz="1008062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lang="de-DE" sz="900" b="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0" indent="0" algn="l" defTabSz="1008062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lang="de-DE" sz="900" b="0" kern="120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GB" noProof="0" dirty="0" err="1" smtClean="0"/>
              <a:t>Textmasterformate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  <p:sp>
        <p:nvSpPr>
          <p:cNvPr id="21" name="Titel 20"/>
          <p:cNvSpPr>
            <a:spLocks noGrp="1"/>
          </p:cNvSpPr>
          <p:nvPr>
            <p:ph type="title"/>
          </p:nvPr>
        </p:nvSpPr>
        <p:spPr>
          <a:xfrm>
            <a:off x="221537" y="5041728"/>
            <a:ext cx="9144133" cy="1263887"/>
          </a:xfrm>
          <a:prstGeom prst="rect">
            <a:avLst/>
          </a:prstGeom>
        </p:spPr>
        <p:txBody>
          <a:bodyPr lIns="360000" bIns="144000" anchor="b" anchorCtr="0">
            <a:normAutofit/>
          </a:bodyPr>
          <a:lstStyle>
            <a:lvl1pPr marL="0" marR="0" indent="0" algn="l" defTabSz="9362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 sz="4800"/>
            </a:lvl1pPr>
          </a:lstStyle>
          <a:p>
            <a:pPr marL="0" marR="0" lvl="0" indent="0" defTabSz="9362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tabLst/>
              <a:defRPr/>
            </a:pP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Titelmasterformat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durch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Klicken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GB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bearbeiten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Untertitel 2"/>
          <p:cNvSpPr txBox="1">
            <a:spLocks/>
          </p:cNvSpPr>
          <p:nvPr userDrawn="1"/>
        </p:nvSpPr>
        <p:spPr>
          <a:xfrm>
            <a:off x="225734" y="4694202"/>
            <a:ext cx="9135781" cy="342829"/>
          </a:xfrm>
          <a:prstGeom prst="rect">
            <a:avLst/>
          </a:prstGeom>
        </p:spPr>
        <p:txBody>
          <a:bodyPr vert="horz" lIns="360000" tIns="144000" rIns="0" bIns="0" rtlCol="0" anchor="t" anchorCtr="0"/>
          <a:lstStyle>
            <a:lvl1pPr marL="0" indent="0" algn="l" defTabSz="1008011" rtl="0" eaLnBrk="1" latinLnBrk="0" hangingPunct="1">
              <a:buNone/>
              <a:defRPr lang="de-DE" sz="900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040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8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20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6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20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4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8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2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z="1100" b="1" noProof="0" dirty="0" smtClean="0">
                <a:solidFill>
                  <a:srgbClr val="C9D200"/>
                </a:solidFill>
              </a:rPr>
              <a:t>Bilfinger Noell GmbH</a:t>
            </a:r>
            <a:endParaRPr lang="en-GB" sz="1100" b="1" noProof="0" dirty="0">
              <a:solidFill>
                <a:srgbClr val="C9D200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256" y="270756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9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10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Bilfinger </a:t>
            </a:r>
            <a:r>
              <a:rPr lang="de-DE" dirty="0" err="1" smtClean="0"/>
              <a:t>Noell</a:t>
            </a:r>
            <a:r>
              <a:rPr lang="de-DE" dirty="0" smtClean="0"/>
              <a:t> GmbH</a:t>
            </a:r>
            <a:endParaRPr lang="de-DE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15494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noProof="0" dirty="0" smtClean="0"/>
              <a:t>Seite </a:t>
            </a:r>
            <a:fld id="{C239CA27-86D7-4C84-9F07-29988B758EA9}" type="slidenum">
              <a:rPr lang="de-DE" noProof="0" smtClean="0"/>
              <a:pPr/>
              <a:t>‹Nr.›</a:t>
            </a:fld>
            <a:endParaRPr lang="de-DE" noProof="0" dirty="0"/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3"/>
          </p:nvPr>
        </p:nvSpPr>
        <p:spPr bwMode="blackGray">
          <a:xfrm>
            <a:off x="222888" y="1560776"/>
            <a:ext cx="12035963" cy="5236649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None/>
              <a:defRPr lang="de-DE" sz="1424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713" y="0"/>
            <a:ext cx="1332538" cy="13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425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9"/>
          <p:cNvSpPr>
            <a:spLocks noGrp="1"/>
          </p:cNvSpPr>
          <p:nvPr>
            <p:ph type="pic" sz="quarter" idx="13"/>
          </p:nvPr>
        </p:nvSpPr>
        <p:spPr bwMode="blackGray">
          <a:xfrm>
            <a:off x="-1" y="0"/>
            <a:ext cx="12482513" cy="7021513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None/>
              <a:defRPr lang="de-DE" sz="1424" kern="1200" dirty="0">
                <a:solidFill>
                  <a:srgbClr val="34333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noProof="0" dirty="0" smtClean="0"/>
              <a:t>Bild durch Klicken auf Symbol hinzufügen</a:t>
            </a:r>
            <a:endParaRPr lang="de-DE" noProof="0" dirty="0"/>
          </a:p>
        </p:txBody>
      </p:sp>
      <p:sp>
        <p:nvSpPr>
          <p:cNvPr id="10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Bilfinger </a:t>
            </a:r>
            <a:r>
              <a:rPr lang="de-DE" dirty="0" err="1" smtClean="0"/>
              <a:t>Noell</a:t>
            </a:r>
            <a:r>
              <a:rPr lang="de-DE" dirty="0" smtClean="0"/>
              <a:t> GmbH</a:t>
            </a:r>
            <a:endParaRPr lang="de-DE" dirty="0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15494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noProof="0" dirty="0" smtClean="0"/>
              <a:t>Seite </a:t>
            </a:r>
            <a:fld id="{C239CA27-86D7-4C84-9F07-29988B758EA9}" type="slidenum">
              <a:rPr lang="de-DE" noProof="0" smtClean="0"/>
              <a:pPr/>
              <a:t>‹Nr.›</a:t>
            </a:fld>
            <a:endParaRPr lang="de-DE" noProof="0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222891" y="222884"/>
            <a:ext cx="7912531" cy="1337301"/>
          </a:xfrm>
        </p:spPr>
        <p:txBody>
          <a:bodyPr/>
          <a:lstStyle>
            <a:lvl1pPr>
              <a:defRPr b="1"/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8713" y="0"/>
            <a:ext cx="1332538" cy="13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008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60316" y="1149125"/>
            <a:ext cx="9361885" cy="2444526"/>
          </a:xfrm>
        </p:spPr>
        <p:txBody>
          <a:bodyPr anchor="b"/>
          <a:lstStyle>
            <a:lvl1pPr algn="ctr">
              <a:defRPr sz="6143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60316" y="3687920"/>
            <a:ext cx="9361885" cy="1695240"/>
          </a:xfrm>
        </p:spPr>
        <p:txBody>
          <a:bodyPr/>
          <a:lstStyle>
            <a:lvl1pPr marL="0" indent="0" algn="ctr">
              <a:buNone/>
              <a:defRPr sz="2455"/>
            </a:lvl1pPr>
            <a:lvl2pPr marL="468024" indent="0" algn="ctr">
              <a:buNone/>
              <a:defRPr sz="2048"/>
            </a:lvl2pPr>
            <a:lvl3pPr marL="936048" indent="0" algn="ctr">
              <a:buNone/>
              <a:defRPr sz="1842"/>
            </a:lvl3pPr>
            <a:lvl4pPr marL="1404072" indent="0" algn="ctr">
              <a:buNone/>
              <a:defRPr sz="1638"/>
            </a:lvl4pPr>
            <a:lvl5pPr marL="1872095" indent="0" algn="ctr">
              <a:buNone/>
              <a:defRPr sz="1638"/>
            </a:lvl5pPr>
            <a:lvl6pPr marL="2340120" indent="0" algn="ctr">
              <a:buNone/>
              <a:defRPr sz="1638"/>
            </a:lvl6pPr>
            <a:lvl7pPr marL="2808143" indent="0" algn="ctr">
              <a:buNone/>
              <a:defRPr sz="1638"/>
            </a:lvl7pPr>
            <a:lvl8pPr marL="3276166" indent="0" algn="ctr">
              <a:buNone/>
              <a:defRPr sz="1638"/>
            </a:lvl8pPr>
            <a:lvl9pPr marL="3744191" indent="0" algn="ctr">
              <a:buNone/>
              <a:defRPr sz="1638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7524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415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1674" y="1750505"/>
            <a:ext cx="10766167" cy="2920754"/>
          </a:xfrm>
        </p:spPr>
        <p:txBody>
          <a:bodyPr anchor="b"/>
          <a:lstStyle>
            <a:lvl1pPr>
              <a:defRPr sz="6143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51674" y="4698889"/>
            <a:ext cx="10766167" cy="1535955"/>
          </a:xfrm>
        </p:spPr>
        <p:txBody>
          <a:bodyPr/>
          <a:lstStyle>
            <a:lvl1pPr marL="0" indent="0">
              <a:buNone/>
              <a:defRPr sz="2455">
                <a:solidFill>
                  <a:schemeClr val="tx1">
                    <a:tint val="75000"/>
                  </a:schemeClr>
                </a:solidFill>
              </a:defRPr>
            </a:lvl1pPr>
            <a:lvl2pPr marL="468024" indent="0">
              <a:buNone/>
              <a:defRPr sz="2048">
                <a:solidFill>
                  <a:schemeClr val="tx1">
                    <a:tint val="75000"/>
                  </a:schemeClr>
                </a:solidFill>
              </a:defRPr>
            </a:lvl2pPr>
            <a:lvl3pPr marL="936048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3pPr>
            <a:lvl4pPr marL="1404072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4pPr>
            <a:lvl5pPr marL="1872095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5pPr>
            <a:lvl6pPr marL="234012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6pPr>
            <a:lvl7pPr marL="2808143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7pPr>
            <a:lvl8pPr marL="3276166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8pPr>
            <a:lvl9pPr marL="3744191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103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58173" y="1869152"/>
            <a:ext cx="5305068" cy="445508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19272" y="1869152"/>
            <a:ext cx="5305068" cy="4455086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272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9801" y="373833"/>
            <a:ext cx="10766167" cy="135716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59800" y="1721249"/>
            <a:ext cx="5280687" cy="843556"/>
          </a:xfrm>
        </p:spPr>
        <p:txBody>
          <a:bodyPr anchor="b"/>
          <a:lstStyle>
            <a:lvl1pPr marL="0" indent="0">
              <a:buNone/>
              <a:defRPr sz="2455" b="1"/>
            </a:lvl1pPr>
            <a:lvl2pPr marL="468024" indent="0">
              <a:buNone/>
              <a:defRPr sz="2048" b="1"/>
            </a:lvl2pPr>
            <a:lvl3pPr marL="936048" indent="0">
              <a:buNone/>
              <a:defRPr sz="1842" b="1"/>
            </a:lvl3pPr>
            <a:lvl4pPr marL="1404072" indent="0">
              <a:buNone/>
              <a:defRPr sz="1638" b="1"/>
            </a:lvl4pPr>
            <a:lvl5pPr marL="1872095" indent="0">
              <a:buNone/>
              <a:defRPr sz="1638" b="1"/>
            </a:lvl5pPr>
            <a:lvl6pPr marL="2340120" indent="0">
              <a:buNone/>
              <a:defRPr sz="1638" b="1"/>
            </a:lvl6pPr>
            <a:lvl7pPr marL="2808143" indent="0">
              <a:buNone/>
              <a:defRPr sz="1638" b="1"/>
            </a:lvl7pPr>
            <a:lvl8pPr marL="3276166" indent="0">
              <a:buNone/>
              <a:defRPr sz="1638" b="1"/>
            </a:lvl8pPr>
            <a:lvl9pPr marL="3744191" indent="0">
              <a:buNone/>
              <a:defRPr sz="1638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59800" y="2564803"/>
            <a:ext cx="5280687" cy="37724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19272" y="1721249"/>
            <a:ext cx="5306694" cy="843556"/>
          </a:xfrm>
        </p:spPr>
        <p:txBody>
          <a:bodyPr anchor="b"/>
          <a:lstStyle>
            <a:lvl1pPr marL="0" indent="0">
              <a:buNone/>
              <a:defRPr sz="2455" b="1"/>
            </a:lvl1pPr>
            <a:lvl2pPr marL="468024" indent="0">
              <a:buNone/>
              <a:defRPr sz="2048" b="1"/>
            </a:lvl2pPr>
            <a:lvl3pPr marL="936048" indent="0">
              <a:buNone/>
              <a:defRPr sz="1842" b="1"/>
            </a:lvl3pPr>
            <a:lvl4pPr marL="1404072" indent="0">
              <a:buNone/>
              <a:defRPr sz="1638" b="1"/>
            </a:lvl4pPr>
            <a:lvl5pPr marL="1872095" indent="0">
              <a:buNone/>
              <a:defRPr sz="1638" b="1"/>
            </a:lvl5pPr>
            <a:lvl6pPr marL="2340120" indent="0">
              <a:buNone/>
              <a:defRPr sz="1638" b="1"/>
            </a:lvl6pPr>
            <a:lvl7pPr marL="2808143" indent="0">
              <a:buNone/>
              <a:defRPr sz="1638" b="1"/>
            </a:lvl7pPr>
            <a:lvl8pPr marL="3276166" indent="0">
              <a:buNone/>
              <a:defRPr sz="1638" b="1"/>
            </a:lvl8pPr>
            <a:lvl9pPr marL="3744191" indent="0">
              <a:buNone/>
              <a:defRPr sz="1638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19272" y="2564803"/>
            <a:ext cx="5306694" cy="37724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08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657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12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9799" y="468101"/>
            <a:ext cx="4025935" cy="1638353"/>
          </a:xfrm>
        </p:spPr>
        <p:txBody>
          <a:bodyPr anchor="b"/>
          <a:lstStyle>
            <a:lvl1pPr>
              <a:defRPr sz="3276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06694" y="1010969"/>
            <a:ext cx="6319272" cy="4989825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5"/>
            </a:lvl3pPr>
            <a:lvl4pPr>
              <a:defRPr sz="2048"/>
            </a:lvl4pPr>
            <a:lvl5pPr>
              <a:defRPr sz="2048"/>
            </a:lvl5pPr>
            <a:lvl6pPr>
              <a:defRPr sz="2048"/>
            </a:lvl6pPr>
            <a:lvl7pPr>
              <a:defRPr sz="2048"/>
            </a:lvl7pPr>
            <a:lvl8pPr>
              <a:defRPr sz="2048"/>
            </a:lvl8pPr>
            <a:lvl9pPr>
              <a:defRPr sz="2048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59799" y="2106456"/>
            <a:ext cx="4025935" cy="3902467"/>
          </a:xfrm>
        </p:spPr>
        <p:txBody>
          <a:bodyPr/>
          <a:lstStyle>
            <a:lvl1pPr marL="0" indent="0">
              <a:buNone/>
              <a:defRPr sz="1638"/>
            </a:lvl1pPr>
            <a:lvl2pPr marL="468024" indent="0">
              <a:buNone/>
              <a:defRPr sz="1434"/>
            </a:lvl2pPr>
            <a:lvl3pPr marL="936048" indent="0">
              <a:buNone/>
              <a:defRPr sz="1228"/>
            </a:lvl3pPr>
            <a:lvl4pPr marL="1404072" indent="0">
              <a:buNone/>
              <a:defRPr sz="1024"/>
            </a:lvl4pPr>
            <a:lvl5pPr marL="1872095" indent="0">
              <a:buNone/>
              <a:defRPr sz="1024"/>
            </a:lvl5pPr>
            <a:lvl6pPr marL="2340120" indent="0">
              <a:buNone/>
              <a:defRPr sz="1024"/>
            </a:lvl6pPr>
            <a:lvl7pPr marL="2808143" indent="0">
              <a:buNone/>
              <a:defRPr sz="1024"/>
            </a:lvl7pPr>
            <a:lvl8pPr marL="3276166" indent="0">
              <a:buNone/>
              <a:defRPr sz="1024"/>
            </a:lvl8pPr>
            <a:lvl9pPr marL="3744191" indent="0">
              <a:buNone/>
              <a:defRPr sz="1024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8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Blau 4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6" name="Rechteck 5"/>
          <p:cNvSpPr/>
          <p:nvPr userDrawn="1"/>
        </p:nvSpPr>
        <p:spPr>
          <a:xfrm>
            <a:off x="241802" y="1260456"/>
            <a:ext cx="12000509" cy="5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9799" y="468101"/>
            <a:ext cx="4025935" cy="1638353"/>
          </a:xfrm>
        </p:spPr>
        <p:txBody>
          <a:bodyPr anchor="b"/>
          <a:lstStyle>
            <a:lvl1pPr>
              <a:defRPr sz="3276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306694" y="1010969"/>
            <a:ext cx="6319272" cy="4989825"/>
          </a:xfrm>
        </p:spPr>
        <p:txBody>
          <a:bodyPr/>
          <a:lstStyle>
            <a:lvl1pPr marL="0" indent="0">
              <a:buNone/>
              <a:defRPr sz="3276"/>
            </a:lvl1pPr>
            <a:lvl2pPr marL="468024" indent="0">
              <a:buNone/>
              <a:defRPr sz="2866"/>
            </a:lvl2pPr>
            <a:lvl3pPr marL="936048" indent="0">
              <a:buNone/>
              <a:defRPr sz="2455"/>
            </a:lvl3pPr>
            <a:lvl4pPr marL="1404072" indent="0">
              <a:buNone/>
              <a:defRPr sz="2048"/>
            </a:lvl4pPr>
            <a:lvl5pPr marL="1872095" indent="0">
              <a:buNone/>
              <a:defRPr sz="2048"/>
            </a:lvl5pPr>
            <a:lvl6pPr marL="2340120" indent="0">
              <a:buNone/>
              <a:defRPr sz="2048"/>
            </a:lvl6pPr>
            <a:lvl7pPr marL="2808143" indent="0">
              <a:buNone/>
              <a:defRPr sz="2048"/>
            </a:lvl7pPr>
            <a:lvl8pPr marL="3276166" indent="0">
              <a:buNone/>
              <a:defRPr sz="2048"/>
            </a:lvl8pPr>
            <a:lvl9pPr marL="3744191" indent="0">
              <a:buNone/>
              <a:defRPr sz="2048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59799" y="2106456"/>
            <a:ext cx="4025935" cy="3902467"/>
          </a:xfrm>
        </p:spPr>
        <p:txBody>
          <a:bodyPr/>
          <a:lstStyle>
            <a:lvl1pPr marL="0" indent="0">
              <a:buNone/>
              <a:defRPr sz="1638"/>
            </a:lvl1pPr>
            <a:lvl2pPr marL="468024" indent="0">
              <a:buNone/>
              <a:defRPr sz="1434"/>
            </a:lvl2pPr>
            <a:lvl3pPr marL="936048" indent="0">
              <a:buNone/>
              <a:defRPr sz="1228"/>
            </a:lvl3pPr>
            <a:lvl4pPr marL="1404072" indent="0">
              <a:buNone/>
              <a:defRPr sz="1024"/>
            </a:lvl4pPr>
            <a:lvl5pPr marL="1872095" indent="0">
              <a:buNone/>
              <a:defRPr sz="1024"/>
            </a:lvl5pPr>
            <a:lvl6pPr marL="2340120" indent="0">
              <a:buNone/>
              <a:defRPr sz="1024"/>
            </a:lvl6pPr>
            <a:lvl7pPr marL="2808143" indent="0">
              <a:buNone/>
              <a:defRPr sz="1024"/>
            </a:lvl7pPr>
            <a:lvl8pPr marL="3276166" indent="0">
              <a:buNone/>
              <a:defRPr sz="1024"/>
            </a:lvl8pPr>
            <a:lvl9pPr marL="3744191" indent="0">
              <a:buNone/>
              <a:defRPr sz="1024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69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779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32799" y="373831"/>
            <a:ext cx="2691542" cy="595040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58173" y="373831"/>
            <a:ext cx="7918594" cy="595040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201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apiteltrennung Blau">
    <p:bg bwMode="grayWhite">
      <p:bgPr>
        <a:gradFill>
          <a:gsLst>
            <a:gs pos="0">
              <a:srgbClr val="008AD9"/>
            </a:gs>
            <a:gs pos="100000">
              <a:srgbClr val="006EA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>
            <a:spLocks/>
          </p:cNvSpPr>
          <p:nvPr/>
        </p:nvSpPr>
        <p:spPr bwMode="blackWhite">
          <a:xfrm>
            <a:off x="222472" y="4179496"/>
            <a:ext cx="12035963" cy="267460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l" defTabSz="1247950" rtl="0" eaLnBrk="1" latinLnBrk="0" hangingPunct="1">
              <a:defRPr/>
            </a:pPr>
            <a:endParaRPr lang="de-DE" sz="2476" kern="1200" noProof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2474" y="4625327"/>
            <a:ext cx="8470075" cy="1560394"/>
          </a:xfrm>
        </p:spPr>
        <p:txBody>
          <a:bodyPr lIns="360000" tIns="0" bIns="144000" anchor="b" anchorCtr="0">
            <a:noAutofit/>
          </a:bodyPr>
          <a:lstStyle>
            <a:lvl1pPr algn="l">
              <a:lnSpc>
                <a:spcPct val="100000"/>
              </a:lnSpc>
              <a:defRPr sz="2972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9673948" y="6631431"/>
            <a:ext cx="2584488" cy="373830"/>
          </a:xfrm>
        </p:spPr>
        <p:txBody>
          <a:bodyPr/>
          <a:lstStyle>
            <a:lvl1pPr>
              <a:defRPr sz="1434">
                <a:latin typeface="Gill Sans MT" panose="020B0502020104020203" pitchFamily="34" charset="0"/>
              </a:defRPr>
            </a:lvl1pPr>
          </a:lstStyle>
          <a:p>
            <a:fld id="{08D7FAED-17FE-4363-97D8-E60765C6E66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37891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1731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60315" y="1149124"/>
            <a:ext cx="9361885" cy="2444526"/>
          </a:xfrm>
        </p:spPr>
        <p:txBody>
          <a:bodyPr anchor="b"/>
          <a:lstStyle>
            <a:lvl1pPr algn="ctr">
              <a:defRPr sz="6143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60315" y="3687920"/>
            <a:ext cx="9361885" cy="1695240"/>
          </a:xfrm>
        </p:spPr>
        <p:txBody>
          <a:bodyPr/>
          <a:lstStyle>
            <a:lvl1pPr marL="0" indent="0" algn="ctr">
              <a:buNone/>
              <a:defRPr sz="2457"/>
            </a:lvl1pPr>
            <a:lvl2pPr marL="468056" indent="0" algn="ctr">
              <a:buNone/>
              <a:defRPr sz="2048"/>
            </a:lvl2pPr>
            <a:lvl3pPr marL="936111" indent="0" algn="ctr">
              <a:buNone/>
              <a:defRPr sz="1842"/>
            </a:lvl3pPr>
            <a:lvl4pPr marL="1404167" indent="0" algn="ctr">
              <a:buNone/>
              <a:defRPr sz="1638"/>
            </a:lvl4pPr>
            <a:lvl5pPr marL="1872223" indent="0" algn="ctr">
              <a:buNone/>
              <a:defRPr sz="1638"/>
            </a:lvl5pPr>
            <a:lvl6pPr marL="2340278" indent="0" algn="ctr">
              <a:buNone/>
              <a:defRPr sz="1638"/>
            </a:lvl6pPr>
            <a:lvl7pPr marL="2808334" indent="0" algn="ctr">
              <a:buNone/>
              <a:defRPr sz="1638"/>
            </a:lvl7pPr>
            <a:lvl8pPr marL="3276390" indent="0" algn="ctr">
              <a:buNone/>
              <a:defRPr sz="1638"/>
            </a:lvl8pPr>
            <a:lvl9pPr marL="3744446" indent="0" algn="ctr">
              <a:buNone/>
              <a:defRPr sz="1638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275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905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1673" y="1750503"/>
            <a:ext cx="10766167" cy="2920754"/>
          </a:xfrm>
        </p:spPr>
        <p:txBody>
          <a:bodyPr anchor="b"/>
          <a:lstStyle>
            <a:lvl1pPr>
              <a:defRPr sz="6143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51673" y="4698889"/>
            <a:ext cx="10766167" cy="1535955"/>
          </a:xfrm>
        </p:spPr>
        <p:txBody>
          <a:bodyPr/>
          <a:lstStyle>
            <a:lvl1pPr marL="0" indent="0">
              <a:buNone/>
              <a:defRPr sz="2457">
                <a:solidFill>
                  <a:schemeClr val="tx1">
                    <a:tint val="75000"/>
                  </a:schemeClr>
                </a:solidFill>
              </a:defRPr>
            </a:lvl1pPr>
            <a:lvl2pPr marL="468056" indent="0">
              <a:buNone/>
              <a:defRPr sz="2048">
                <a:solidFill>
                  <a:schemeClr val="tx1">
                    <a:tint val="75000"/>
                  </a:schemeClr>
                </a:solidFill>
              </a:defRPr>
            </a:lvl2pPr>
            <a:lvl3pPr marL="936111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3pPr>
            <a:lvl4pPr marL="1404167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4pPr>
            <a:lvl5pPr marL="1872223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5pPr>
            <a:lvl6pPr marL="2340278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6pPr>
            <a:lvl7pPr marL="2808334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7pPr>
            <a:lvl8pPr marL="327639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8pPr>
            <a:lvl9pPr marL="3744446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108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58173" y="1869152"/>
            <a:ext cx="5305068" cy="445508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19272" y="1869152"/>
            <a:ext cx="5305068" cy="4455086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6909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9799" y="373831"/>
            <a:ext cx="10766167" cy="1357168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59800" y="1721247"/>
            <a:ext cx="5280687" cy="843556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8056" indent="0">
              <a:buNone/>
              <a:defRPr sz="2048" b="1"/>
            </a:lvl2pPr>
            <a:lvl3pPr marL="936111" indent="0">
              <a:buNone/>
              <a:defRPr sz="1842" b="1"/>
            </a:lvl3pPr>
            <a:lvl4pPr marL="1404167" indent="0">
              <a:buNone/>
              <a:defRPr sz="1638" b="1"/>
            </a:lvl4pPr>
            <a:lvl5pPr marL="1872223" indent="0">
              <a:buNone/>
              <a:defRPr sz="1638" b="1"/>
            </a:lvl5pPr>
            <a:lvl6pPr marL="2340278" indent="0">
              <a:buNone/>
              <a:defRPr sz="1638" b="1"/>
            </a:lvl6pPr>
            <a:lvl7pPr marL="2808334" indent="0">
              <a:buNone/>
              <a:defRPr sz="1638" b="1"/>
            </a:lvl7pPr>
            <a:lvl8pPr marL="3276390" indent="0">
              <a:buNone/>
              <a:defRPr sz="1638" b="1"/>
            </a:lvl8pPr>
            <a:lvl9pPr marL="3744446" indent="0">
              <a:buNone/>
              <a:defRPr sz="1638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59800" y="2564803"/>
            <a:ext cx="5280687" cy="37724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319272" y="1721247"/>
            <a:ext cx="5306694" cy="843556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8056" indent="0">
              <a:buNone/>
              <a:defRPr sz="2048" b="1"/>
            </a:lvl2pPr>
            <a:lvl3pPr marL="936111" indent="0">
              <a:buNone/>
              <a:defRPr sz="1842" b="1"/>
            </a:lvl3pPr>
            <a:lvl4pPr marL="1404167" indent="0">
              <a:buNone/>
              <a:defRPr sz="1638" b="1"/>
            </a:lvl4pPr>
            <a:lvl5pPr marL="1872223" indent="0">
              <a:buNone/>
              <a:defRPr sz="1638" b="1"/>
            </a:lvl5pPr>
            <a:lvl6pPr marL="2340278" indent="0">
              <a:buNone/>
              <a:defRPr sz="1638" b="1"/>
            </a:lvl6pPr>
            <a:lvl7pPr marL="2808334" indent="0">
              <a:buNone/>
              <a:defRPr sz="1638" b="1"/>
            </a:lvl7pPr>
            <a:lvl8pPr marL="3276390" indent="0">
              <a:buNone/>
              <a:defRPr sz="1638" b="1"/>
            </a:lvl8pPr>
            <a:lvl9pPr marL="3744446" indent="0">
              <a:buNone/>
              <a:defRPr sz="1638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319272" y="2564803"/>
            <a:ext cx="5306694" cy="37724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53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1-spaltig Blau 4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/>
          <p:cNvSpPr/>
          <p:nvPr userDrawn="1"/>
        </p:nvSpPr>
        <p:spPr>
          <a:xfrm>
            <a:off x="241802" y="1260000"/>
            <a:ext cx="12000509" cy="5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000"/>
            </a:lvl1pPr>
          </a:lstStyle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240010" y="1260477"/>
            <a:ext cx="7920336" cy="5580063"/>
          </a:xfrm>
          <a:prstGeom prst="rect">
            <a:avLst/>
          </a:prstGeom>
        </p:spPr>
        <p:txBody>
          <a:bodyPr lIns="180000" tIns="270000" bIns="90000"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 err="1" smtClean="0"/>
              <a:t>Textmasterformate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397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24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9799" y="468101"/>
            <a:ext cx="4025935" cy="1638353"/>
          </a:xfrm>
        </p:spPr>
        <p:txBody>
          <a:bodyPr anchor="b"/>
          <a:lstStyle>
            <a:lvl1pPr>
              <a:defRPr sz="3276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306694" y="1010969"/>
            <a:ext cx="6319272" cy="4989825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8"/>
            </a:lvl4pPr>
            <a:lvl5pPr>
              <a:defRPr sz="2048"/>
            </a:lvl5pPr>
            <a:lvl6pPr>
              <a:defRPr sz="2048"/>
            </a:lvl6pPr>
            <a:lvl7pPr>
              <a:defRPr sz="2048"/>
            </a:lvl7pPr>
            <a:lvl8pPr>
              <a:defRPr sz="2048"/>
            </a:lvl8pPr>
            <a:lvl9pPr>
              <a:defRPr sz="2048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59799" y="2106454"/>
            <a:ext cx="4025935" cy="3902467"/>
          </a:xfrm>
        </p:spPr>
        <p:txBody>
          <a:bodyPr/>
          <a:lstStyle>
            <a:lvl1pPr marL="0" indent="0">
              <a:buNone/>
              <a:defRPr sz="1638"/>
            </a:lvl1pPr>
            <a:lvl2pPr marL="468056" indent="0">
              <a:buNone/>
              <a:defRPr sz="1434"/>
            </a:lvl2pPr>
            <a:lvl3pPr marL="936111" indent="0">
              <a:buNone/>
              <a:defRPr sz="1228"/>
            </a:lvl3pPr>
            <a:lvl4pPr marL="1404167" indent="0">
              <a:buNone/>
              <a:defRPr sz="1024"/>
            </a:lvl4pPr>
            <a:lvl5pPr marL="1872223" indent="0">
              <a:buNone/>
              <a:defRPr sz="1024"/>
            </a:lvl5pPr>
            <a:lvl6pPr marL="2340278" indent="0">
              <a:buNone/>
              <a:defRPr sz="1024"/>
            </a:lvl6pPr>
            <a:lvl7pPr marL="2808334" indent="0">
              <a:buNone/>
              <a:defRPr sz="1024"/>
            </a:lvl7pPr>
            <a:lvl8pPr marL="3276390" indent="0">
              <a:buNone/>
              <a:defRPr sz="1024"/>
            </a:lvl8pPr>
            <a:lvl9pPr marL="3744446" indent="0">
              <a:buNone/>
              <a:defRPr sz="1024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779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9799" y="468101"/>
            <a:ext cx="4025935" cy="1638353"/>
          </a:xfrm>
        </p:spPr>
        <p:txBody>
          <a:bodyPr anchor="b"/>
          <a:lstStyle>
            <a:lvl1pPr>
              <a:defRPr sz="3276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306694" y="1010969"/>
            <a:ext cx="6319272" cy="4989825"/>
          </a:xfrm>
        </p:spPr>
        <p:txBody>
          <a:bodyPr/>
          <a:lstStyle>
            <a:lvl1pPr marL="0" indent="0">
              <a:buNone/>
              <a:defRPr sz="3276"/>
            </a:lvl1pPr>
            <a:lvl2pPr marL="468056" indent="0">
              <a:buNone/>
              <a:defRPr sz="2866"/>
            </a:lvl2pPr>
            <a:lvl3pPr marL="936111" indent="0">
              <a:buNone/>
              <a:defRPr sz="2457"/>
            </a:lvl3pPr>
            <a:lvl4pPr marL="1404167" indent="0">
              <a:buNone/>
              <a:defRPr sz="2048"/>
            </a:lvl4pPr>
            <a:lvl5pPr marL="1872223" indent="0">
              <a:buNone/>
              <a:defRPr sz="2048"/>
            </a:lvl5pPr>
            <a:lvl6pPr marL="2340278" indent="0">
              <a:buNone/>
              <a:defRPr sz="2048"/>
            </a:lvl6pPr>
            <a:lvl7pPr marL="2808334" indent="0">
              <a:buNone/>
              <a:defRPr sz="2048"/>
            </a:lvl7pPr>
            <a:lvl8pPr marL="3276390" indent="0">
              <a:buNone/>
              <a:defRPr sz="2048"/>
            </a:lvl8pPr>
            <a:lvl9pPr marL="3744446" indent="0">
              <a:buNone/>
              <a:defRPr sz="2048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59799" y="2106454"/>
            <a:ext cx="4025935" cy="3902467"/>
          </a:xfrm>
        </p:spPr>
        <p:txBody>
          <a:bodyPr/>
          <a:lstStyle>
            <a:lvl1pPr marL="0" indent="0">
              <a:buNone/>
              <a:defRPr sz="1638"/>
            </a:lvl1pPr>
            <a:lvl2pPr marL="468056" indent="0">
              <a:buNone/>
              <a:defRPr sz="1434"/>
            </a:lvl2pPr>
            <a:lvl3pPr marL="936111" indent="0">
              <a:buNone/>
              <a:defRPr sz="1228"/>
            </a:lvl3pPr>
            <a:lvl4pPr marL="1404167" indent="0">
              <a:buNone/>
              <a:defRPr sz="1024"/>
            </a:lvl4pPr>
            <a:lvl5pPr marL="1872223" indent="0">
              <a:buNone/>
              <a:defRPr sz="1024"/>
            </a:lvl5pPr>
            <a:lvl6pPr marL="2340278" indent="0">
              <a:buNone/>
              <a:defRPr sz="1024"/>
            </a:lvl6pPr>
            <a:lvl7pPr marL="2808334" indent="0">
              <a:buNone/>
              <a:defRPr sz="1024"/>
            </a:lvl7pPr>
            <a:lvl8pPr marL="3276390" indent="0">
              <a:buNone/>
              <a:defRPr sz="1024"/>
            </a:lvl8pPr>
            <a:lvl9pPr marL="3744446" indent="0">
              <a:buNone/>
              <a:defRPr sz="1024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658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11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932799" y="373831"/>
            <a:ext cx="2691542" cy="595040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58173" y="373831"/>
            <a:ext cx="7918594" cy="595040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809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Kapiteltrennung Blau">
    <p:bg bwMode="grayWhite">
      <p:bgPr>
        <a:gradFill>
          <a:gsLst>
            <a:gs pos="0">
              <a:srgbClr val="008AD9"/>
            </a:gs>
            <a:gs pos="100000">
              <a:srgbClr val="006EA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>
            <a:spLocks/>
          </p:cNvSpPr>
          <p:nvPr/>
        </p:nvSpPr>
        <p:spPr bwMode="blackWhite">
          <a:xfrm>
            <a:off x="222472" y="4179496"/>
            <a:ext cx="12035963" cy="2674603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l" defTabSz="1248035" rtl="0" eaLnBrk="1" latinLnBrk="0" hangingPunct="1">
              <a:defRPr/>
            </a:pPr>
            <a:endParaRPr lang="de-DE" sz="2476" kern="1200" noProof="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2474" y="4625326"/>
            <a:ext cx="8470075" cy="1560394"/>
          </a:xfrm>
        </p:spPr>
        <p:txBody>
          <a:bodyPr lIns="360000" tIns="0" bIns="144000" anchor="b" anchorCtr="0">
            <a:noAutofit/>
          </a:bodyPr>
          <a:lstStyle>
            <a:lvl1pPr algn="l">
              <a:lnSpc>
                <a:spcPct val="100000"/>
              </a:lnSpc>
              <a:defRPr sz="2972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noProof="0" dirty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9673948" y="6631430"/>
            <a:ext cx="2584488" cy="373830"/>
          </a:xfrm>
        </p:spPr>
        <p:txBody>
          <a:bodyPr/>
          <a:lstStyle>
            <a:lvl1pPr>
              <a:defRPr sz="1434">
                <a:latin typeface="Gill Sans MT" panose="020B0502020104020203" pitchFamily="34" charset="0"/>
              </a:defRPr>
            </a:lvl1pPr>
          </a:lstStyle>
          <a:p>
            <a:fld id="{08D7FAED-17FE-4363-97D8-E60765C6E66B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516848"/>
      </p:ext>
    </p:extLst>
  </p:cSld>
  <p:clrMapOvr>
    <a:masterClrMapping/>
  </p:clrMapOvr>
  <p:transition>
    <p:wipe dir="r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12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Blau">
    <p:bg bwMode="gray"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314069"/>
            <a:ext cx="12903702" cy="8586588"/>
          </a:xfrm>
          <a:prstGeom prst="rect">
            <a:avLst/>
          </a:prstGeom>
        </p:spPr>
      </p:pic>
      <p:sp>
        <p:nvSpPr>
          <p:cNvPr id="6" name="Rechteck 5"/>
          <p:cNvSpPr>
            <a:spLocks/>
          </p:cNvSpPr>
          <p:nvPr/>
        </p:nvSpPr>
        <p:spPr bwMode="white">
          <a:xfrm>
            <a:off x="222472" y="4179496"/>
            <a:ext cx="12035963" cy="2674603"/>
          </a:xfrm>
          <a:prstGeom prst="rect">
            <a:avLst/>
          </a:prstGeom>
          <a:gradFill>
            <a:gsLst>
              <a:gs pos="0">
                <a:srgbClr val="008AD9">
                  <a:alpha val="92000"/>
                </a:srgbClr>
              </a:gs>
              <a:gs pos="100000">
                <a:srgbClr val="006EA3"/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l" defTabSz="1248119" rtl="0" eaLnBrk="1" latinLnBrk="0" hangingPunct="1">
              <a:defRPr/>
            </a:pPr>
            <a:endParaRPr lang="de-DE" sz="2476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2473" y="4625325"/>
            <a:ext cx="8470075" cy="1560394"/>
          </a:xfrm>
        </p:spPr>
        <p:txBody>
          <a:bodyPr lIns="360000" tIns="0" bIns="144000" anchor="b" anchorCtr="0">
            <a:noAutofit/>
          </a:bodyPr>
          <a:lstStyle>
            <a:lvl1pPr algn="l">
              <a:lnSpc>
                <a:spcPct val="100000"/>
              </a:lnSpc>
              <a:defRPr sz="2972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22472" y="6185717"/>
            <a:ext cx="8470881" cy="222915"/>
          </a:xfrm>
          <a:prstGeom prst="rect">
            <a:avLst/>
          </a:prstGeom>
        </p:spPr>
        <p:txBody>
          <a:bodyPr vert="horz" lIns="360000" tIns="0" rIns="360000" bIns="0" rtlCol="0" anchor="t" anchorCtr="0"/>
          <a:lstStyle>
            <a:lvl1pPr marL="0" indent="0" algn="l" defTabSz="1248119" rtl="0" eaLnBrk="1" latinLnBrk="0" hangingPunct="1">
              <a:buNone/>
              <a:defRPr lang="de-DE" sz="1114" b="1" kern="1200" dirty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40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481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72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962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20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443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68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92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2"/>
          </p:nvPr>
        </p:nvSpPr>
        <p:spPr>
          <a:xfrm>
            <a:off x="222130" y="4179098"/>
            <a:ext cx="8470418" cy="446225"/>
          </a:xfrm>
          <a:prstGeom prst="rect">
            <a:avLst/>
          </a:prstGeom>
        </p:spPr>
        <p:txBody>
          <a:bodyPr lIns="360000" tIns="144000" rIns="0" bIns="0"/>
          <a:lstStyle>
            <a:lvl1pPr>
              <a:buNone/>
              <a:defRPr sz="1362" b="1">
                <a:solidFill>
                  <a:srgbClr val="C9D200"/>
                </a:solidFill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222130" y="6408630"/>
            <a:ext cx="8470418" cy="224091"/>
          </a:xfrm>
          <a:prstGeom prst="rect">
            <a:avLst/>
          </a:prstGeom>
        </p:spPr>
        <p:txBody>
          <a:bodyPr lIns="360000" tIns="0" rIns="360000" bIns="0"/>
          <a:lstStyle>
            <a:lvl1pPr marL="0" indent="0">
              <a:buFontTx/>
              <a:buNone/>
              <a:defRPr lang="de-DE" sz="1114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>
              <a:buFontTx/>
              <a:buNone/>
              <a:defRPr lang="de-DE" sz="1114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>
              <a:buFontTx/>
              <a:buNone/>
              <a:defRPr lang="de-DE" sz="1114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>
              <a:buFontTx/>
              <a:buNone/>
              <a:defRPr lang="de-DE" sz="1114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>
              <a:buFontTx/>
              <a:buNone/>
              <a:defRPr lang="de-DE" sz="1114" kern="1200" dirty="0" smtClean="0">
                <a:solidFill>
                  <a:srgbClr val="FFFFFF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1073" y="9305"/>
            <a:ext cx="3710877" cy="793401"/>
          </a:xfrm>
          <a:prstGeom prst="rect">
            <a:avLst/>
          </a:prstGeom>
        </p:spPr>
      </p:pic>
      <p:pic>
        <p:nvPicPr>
          <p:cNvPr id="9" name="Picture 5" descr="C:\Dokumente und Einstellungen\User\Eigene Dateien\Crb-Data\Conferences- trips\ASC 2008\KITlogo_cmyk.jp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95193" y="888836"/>
            <a:ext cx="1729131" cy="79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575676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eltrennung Blau">
    <p:bg bwMode="grayWhite">
      <p:bgPr>
        <a:gradFill>
          <a:gsLst>
            <a:gs pos="0">
              <a:srgbClr val="008AD9"/>
            </a:gs>
            <a:gs pos="100000">
              <a:srgbClr val="006EA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2473" y="4625325"/>
            <a:ext cx="8470075" cy="1560394"/>
          </a:xfrm>
        </p:spPr>
        <p:txBody>
          <a:bodyPr lIns="360000" tIns="0" bIns="144000" anchor="b" anchorCtr="0">
            <a:noAutofit/>
          </a:bodyPr>
          <a:lstStyle>
            <a:lvl1pPr algn="l">
              <a:lnSpc>
                <a:spcPct val="100000"/>
              </a:lnSpc>
              <a:defRPr sz="2972" b="1">
                <a:solidFill>
                  <a:srgbClr val="FFFF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Rechteck 2"/>
          <p:cNvSpPr/>
          <p:nvPr userDrawn="1"/>
        </p:nvSpPr>
        <p:spPr>
          <a:xfrm>
            <a:off x="0" y="-20967"/>
            <a:ext cx="12535869" cy="7093026"/>
          </a:xfrm>
          <a:prstGeom prst="rect">
            <a:avLst/>
          </a:prstGeom>
          <a:solidFill>
            <a:srgbClr val="0082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33" dirty="0" err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438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text Blau 4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 userDrawn="1"/>
        </p:nvSpPr>
        <p:spPr>
          <a:xfrm>
            <a:off x="240010" y="1260456"/>
            <a:ext cx="6000254" cy="5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noProof="0" dirty="0">
              <a:solidFill>
                <a:srgbClr val="002043"/>
              </a:solidFill>
            </a:endParaRPr>
          </a:p>
        </p:txBody>
      </p:sp>
      <p:sp>
        <p:nvSpPr>
          <p:cNvPr id="10" name="Rechteck 9"/>
          <p:cNvSpPr/>
          <p:nvPr userDrawn="1"/>
        </p:nvSpPr>
        <p:spPr>
          <a:xfrm>
            <a:off x="6361279" y="1260456"/>
            <a:ext cx="5880249" cy="5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240010" y="1260477"/>
            <a:ext cx="6000254" cy="5580063"/>
          </a:xfrm>
          <a:prstGeom prst="rect">
            <a:avLst/>
          </a:prstGeom>
        </p:spPr>
        <p:txBody>
          <a:bodyPr lIns="180000" tIns="270000" bIns="90000"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 err="1" smtClean="0"/>
              <a:t>Textmasterformate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352313" y="1260477"/>
            <a:ext cx="5880249" cy="5580063"/>
          </a:xfrm>
          <a:prstGeom prst="rect">
            <a:avLst/>
          </a:prstGeom>
        </p:spPr>
        <p:txBody>
          <a:bodyPr lIns="180000" tIns="270000" bIns="90000"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 err="1" smtClean="0"/>
              <a:t>Textmasterformate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apiteltrennung Blau">
    <p:bg bwMode="grayWhite">
      <p:bgPr>
        <a:gradFill>
          <a:gsLst>
            <a:gs pos="0">
              <a:srgbClr val="008AD9"/>
            </a:gs>
            <a:gs pos="100000">
              <a:srgbClr val="006EA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-1" y="1"/>
            <a:ext cx="12482513" cy="67353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33" dirty="0" err="1" smtClean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99451" y="1"/>
            <a:ext cx="4783063" cy="1300555"/>
          </a:xfrm>
        </p:spPr>
        <p:txBody>
          <a:bodyPr lIns="360000" tIns="0" bIns="144000" anchor="b" anchorCtr="0">
            <a:noAutofit/>
          </a:bodyPr>
          <a:lstStyle>
            <a:lvl1pPr algn="l">
              <a:lnSpc>
                <a:spcPct val="100000"/>
              </a:lnSpc>
              <a:defRPr sz="2972" b="1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Foliennummernplatzhalter 4"/>
          <p:cNvSpPr txBox="1">
            <a:spLocks/>
          </p:cNvSpPr>
          <p:nvPr userDrawn="1"/>
        </p:nvSpPr>
        <p:spPr>
          <a:xfrm>
            <a:off x="9509044" y="6791023"/>
            <a:ext cx="2913242" cy="17887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38" dirty="0" smtClean="0">
                <a:latin typeface="Gill Sans MT" panose="020B0502020104020203" pitchFamily="34" charset="0"/>
              </a:rPr>
              <a:t>Page </a:t>
            </a:r>
            <a:fld id="{3C3A62AA-3901-461D-976C-717C098AA3AB}" type="slidenum">
              <a:rPr lang="de-DE" sz="1238" smtClean="0">
                <a:latin typeface="Gill Sans MT" panose="020B0502020104020203" pitchFamily="34" charset="0"/>
              </a:rPr>
              <a:t>‹Nr.›</a:t>
            </a:fld>
            <a:endParaRPr lang="de-DE" sz="1238" dirty="0">
              <a:latin typeface="Gill Sans MT" panose="020B0502020104020203" pitchFamily="34" charset="0"/>
            </a:endParaRPr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11213006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Bilfinger Noell GmbH                                                        </a:t>
            </a:r>
            <a:r>
              <a:rPr lang="en-US" sz="867" b="1" dirty="0"/>
              <a:t>2nd AMICI-Industry Forum, Brussels (17-18 September 2019)</a:t>
            </a:r>
          </a:p>
        </p:txBody>
      </p:sp>
    </p:spTree>
    <p:extLst>
      <p:ext uri="{BB962C8B-B14F-4D97-AF65-F5344CB8AC3E}">
        <p14:creationId xmlns:p14="http://schemas.microsoft.com/office/powerpoint/2010/main" val="11448917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blackWhite">
          <a:xfrm>
            <a:off x="222888" y="1560187"/>
            <a:ext cx="12035963" cy="52377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76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bIns="90000"/>
          <a:lstStyle>
            <a:lvl1pPr>
              <a:lnSpc>
                <a:spcPct val="105000"/>
              </a:lnSpc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15494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265838" y="128624"/>
            <a:ext cx="2983778" cy="1269012"/>
            <a:chOff x="4505094" y="3274241"/>
            <a:chExt cx="2409639" cy="1024850"/>
          </a:xfrm>
        </p:grpSpPr>
        <p:sp>
          <p:nvSpPr>
            <p:cNvPr id="5" name="Rectangle 4"/>
            <p:cNvSpPr/>
            <p:nvPr userDrawn="1"/>
          </p:nvSpPr>
          <p:spPr>
            <a:xfrm>
              <a:off x="4505094" y="3274241"/>
              <a:ext cx="2409639" cy="1024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33" dirty="0" err="1" smtClean="0">
                <a:solidFill>
                  <a:srgbClr val="000000"/>
                </a:solidFill>
              </a:endParaRPr>
            </a:p>
          </p:txBody>
        </p:sp>
        <p:grpSp>
          <p:nvGrpSpPr>
            <p:cNvPr id="3" name="Group 2"/>
            <p:cNvGrpSpPr/>
            <p:nvPr userDrawn="1"/>
          </p:nvGrpSpPr>
          <p:grpSpPr>
            <a:xfrm>
              <a:off x="4505094" y="3274652"/>
              <a:ext cx="2409639" cy="1024439"/>
              <a:chOff x="6496166" y="1767440"/>
              <a:chExt cx="2357247" cy="1024439"/>
            </a:xfrm>
          </p:grpSpPr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6166" y="1767440"/>
                <a:ext cx="2357247" cy="504000"/>
              </a:xfrm>
              <a:prstGeom prst="rect">
                <a:avLst/>
              </a:prstGeom>
            </p:spPr>
          </p:pic>
          <p:pic>
            <p:nvPicPr>
              <p:cNvPr id="7" name="Picture 5" descr="C:\Dokumente und Einstellungen\User\Eigene Dateien\Crb-Data\Conferences- trips\ASC 2008\KITlogo_cmyk.jpg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5722" y="2287879"/>
                <a:ext cx="1097691" cy="5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768670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1-spaltig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/>
          <p:cNvSpPr/>
          <p:nvPr userDrawn="1"/>
        </p:nvSpPr>
        <p:spPr bwMode="blackWhite">
          <a:xfrm>
            <a:off x="222888" y="1560187"/>
            <a:ext cx="12035963" cy="52377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76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/>
          </p:nvPr>
        </p:nvSpPr>
        <p:spPr>
          <a:xfrm>
            <a:off x="222889" y="1560776"/>
            <a:ext cx="7914110" cy="5236649"/>
          </a:xfrm>
          <a:prstGeom prst="rect">
            <a:avLst/>
          </a:prstGeom>
        </p:spPr>
        <p:txBody>
          <a:bodyPr lIns="180000" tIns="270000" rIns="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15494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9265838" y="128624"/>
            <a:ext cx="2983778" cy="1269012"/>
            <a:chOff x="4505094" y="3274241"/>
            <a:chExt cx="2409639" cy="1024850"/>
          </a:xfrm>
        </p:grpSpPr>
        <p:sp>
          <p:nvSpPr>
            <p:cNvPr id="8" name="Rectangle 7"/>
            <p:cNvSpPr/>
            <p:nvPr userDrawn="1"/>
          </p:nvSpPr>
          <p:spPr>
            <a:xfrm>
              <a:off x="4505094" y="3274241"/>
              <a:ext cx="2409639" cy="1024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33" dirty="0" err="1" smtClean="0">
                <a:solidFill>
                  <a:srgbClr val="000000"/>
                </a:solidFill>
              </a:endParaRPr>
            </a:p>
          </p:txBody>
        </p:sp>
        <p:grpSp>
          <p:nvGrpSpPr>
            <p:cNvPr id="13" name="Group 12"/>
            <p:cNvGrpSpPr/>
            <p:nvPr userDrawn="1"/>
          </p:nvGrpSpPr>
          <p:grpSpPr>
            <a:xfrm>
              <a:off x="4505094" y="3274652"/>
              <a:ext cx="2409639" cy="1024439"/>
              <a:chOff x="6496166" y="1767440"/>
              <a:chExt cx="2357247" cy="1024439"/>
            </a:xfrm>
          </p:grpSpPr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6166" y="1767440"/>
                <a:ext cx="2357247" cy="504000"/>
              </a:xfrm>
              <a:prstGeom prst="rect">
                <a:avLst/>
              </a:prstGeom>
            </p:spPr>
          </p:pic>
          <p:pic>
            <p:nvPicPr>
              <p:cNvPr id="15" name="Picture 5" descr="C:\Dokumente und Einstellungen\User\Eigene Dateien\Crb-Data\Conferences- trips\ASC 2008\KITlogo_cmyk.jpg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5722" y="2287879"/>
                <a:ext cx="1097691" cy="5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98026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2-spaltig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 userDrawn="1"/>
        </p:nvSpPr>
        <p:spPr>
          <a:xfrm>
            <a:off x="222888" y="1560187"/>
            <a:ext cx="6018368" cy="52377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76"/>
          </a:p>
        </p:txBody>
      </p:sp>
      <p:sp>
        <p:nvSpPr>
          <p:cNvPr id="10" name="Rechteck 9"/>
          <p:cNvSpPr/>
          <p:nvPr userDrawn="1"/>
        </p:nvSpPr>
        <p:spPr bwMode="blackWhite">
          <a:xfrm>
            <a:off x="6352314" y="1560187"/>
            <a:ext cx="5906537" cy="52377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11442" rtlCol="0" anchor="ctr"/>
          <a:lstStyle/>
          <a:p>
            <a:pPr algn="ctr"/>
            <a:endParaRPr lang="de-DE" sz="1733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 bwMode="blackWhite">
          <a:xfrm>
            <a:off x="222888" y="1560776"/>
            <a:ext cx="6018368" cy="5236649"/>
          </a:xfrm>
          <a:prstGeom prst="rect">
            <a:avLst/>
          </a:prstGeom>
        </p:spPr>
        <p:txBody>
          <a:bodyPr lIns="180000" tIns="270000" rIns="9000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7" name="Titel 1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5000"/>
              </a:lnSpc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5"/>
          </p:nvPr>
        </p:nvSpPr>
        <p:spPr>
          <a:xfrm>
            <a:off x="6349807" y="1560776"/>
            <a:ext cx="5909045" cy="5236649"/>
          </a:xfrm>
          <a:prstGeom prst="rect">
            <a:avLst/>
          </a:prstGeom>
        </p:spPr>
        <p:txBody>
          <a:bodyPr lIns="180000" tIns="270000" rIns="9000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2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14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15494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265838" y="128624"/>
            <a:ext cx="2983778" cy="1269012"/>
            <a:chOff x="4505094" y="3274241"/>
            <a:chExt cx="2409639" cy="102485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4505094" y="3274241"/>
              <a:ext cx="2409639" cy="1024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33" dirty="0" err="1" smtClean="0">
                <a:solidFill>
                  <a:srgbClr val="000000"/>
                </a:solidFill>
              </a:endParaRPr>
            </a:p>
          </p:txBody>
        </p:sp>
        <p:grpSp>
          <p:nvGrpSpPr>
            <p:cNvPr id="18" name="Group 17"/>
            <p:cNvGrpSpPr/>
            <p:nvPr userDrawn="1"/>
          </p:nvGrpSpPr>
          <p:grpSpPr>
            <a:xfrm>
              <a:off x="4505094" y="3274652"/>
              <a:ext cx="2409639" cy="1024439"/>
              <a:chOff x="6496166" y="1767440"/>
              <a:chExt cx="2357247" cy="1024439"/>
            </a:xfrm>
          </p:grpSpPr>
          <p:pic>
            <p:nvPicPr>
              <p:cNvPr id="19" name="Picture 18"/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6166" y="1767440"/>
                <a:ext cx="2357247" cy="504000"/>
              </a:xfrm>
              <a:prstGeom prst="rect">
                <a:avLst/>
              </a:prstGeom>
            </p:spPr>
          </p:pic>
          <p:pic>
            <p:nvPicPr>
              <p:cNvPr id="20" name="Picture 5" descr="C:\Dokumente und Einstellungen\User\Eigene Dateien\Crb-Data\Conferences- trips\ASC 2008\KITlogo_cmyk.jpg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5722" y="2287879"/>
                <a:ext cx="1097691" cy="5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31407608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grayWhite">
          <a:xfrm>
            <a:off x="222891" y="1560187"/>
            <a:ext cx="7912531" cy="52377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76"/>
          </a:p>
        </p:txBody>
      </p:sp>
      <p:sp>
        <p:nvSpPr>
          <p:cNvPr id="15" name="Rechteck 14"/>
          <p:cNvSpPr/>
          <p:nvPr userDrawn="1"/>
        </p:nvSpPr>
        <p:spPr bwMode="blackWhite">
          <a:xfrm>
            <a:off x="8246863" y="1560776"/>
            <a:ext cx="4011988" cy="52366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76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222133" y="1560776"/>
            <a:ext cx="7914110" cy="5236649"/>
          </a:xfrm>
          <a:prstGeom prst="rect">
            <a:avLst/>
          </a:prstGeom>
        </p:spPr>
        <p:txBody>
          <a:bodyPr lIns="180000" tIns="270000" rIns="9000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3"/>
          </p:nvPr>
        </p:nvSpPr>
        <p:spPr bwMode="blackGray">
          <a:xfrm>
            <a:off x="8246863" y="1560776"/>
            <a:ext cx="4011988" cy="5236649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None/>
              <a:defRPr lang="de-DE" sz="1424" kern="1200" dirty="0">
                <a:solidFill>
                  <a:srgbClr val="343335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15494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265838" y="128624"/>
            <a:ext cx="2983778" cy="1269012"/>
            <a:chOff x="4505094" y="3274241"/>
            <a:chExt cx="2409639" cy="102485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4505094" y="3274241"/>
              <a:ext cx="2409639" cy="1024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33" dirty="0" err="1" smtClean="0">
                <a:solidFill>
                  <a:srgbClr val="000000"/>
                </a:solidFill>
              </a:endParaRPr>
            </a:p>
          </p:txBody>
        </p:sp>
        <p:grpSp>
          <p:nvGrpSpPr>
            <p:cNvPr id="16" name="Group 15"/>
            <p:cNvGrpSpPr/>
            <p:nvPr userDrawn="1"/>
          </p:nvGrpSpPr>
          <p:grpSpPr>
            <a:xfrm>
              <a:off x="4505094" y="3274652"/>
              <a:ext cx="2409639" cy="1024439"/>
              <a:chOff x="6496166" y="1767440"/>
              <a:chExt cx="2357247" cy="1024439"/>
            </a:xfrm>
          </p:grpSpPr>
          <p:pic>
            <p:nvPicPr>
              <p:cNvPr id="17" name="Picture 16"/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6166" y="1767440"/>
                <a:ext cx="2357247" cy="504000"/>
              </a:xfrm>
              <a:prstGeom prst="rect">
                <a:avLst/>
              </a:prstGeom>
            </p:spPr>
          </p:pic>
          <p:pic>
            <p:nvPicPr>
              <p:cNvPr id="18" name="Picture 5" descr="C:\Dokumente und Einstellungen\User\Eigene Dateien\Crb-Data\Conferences- trips\ASC 2008\KITlogo_cmyk.jpg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5722" y="2287879"/>
                <a:ext cx="1097691" cy="5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42138157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Text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blackWhite">
          <a:xfrm>
            <a:off x="8246863" y="1560776"/>
            <a:ext cx="4011988" cy="52366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76"/>
          </a:p>
        </p:txBody>
      </p:sp>
      <p:sp>
        <p:nvSpPr>
          <p:cNvPr id="12" name="Rechteck 11"/>
          <p:cNvSpPr/>
          <p:nvPr userDrawn="1"/>
        </p:nvSpPr>
        <p:spPr bwMode="blackWhite">
          <a:xfrm>
            <a:off x="222888" y="1560187"/>
            <a:ext cx="7912534" cy="52377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76"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9"/>
          </p:nvPr>
        </p:nvSpPr>
        <p:spPr>
          <a:xfrm>
            <a:off x="8233437" y="5653932"/>
            <a:ext cx="4011988" cy="1140111"/>
          </a:xfrm>
          <a:prstGeom prst="rect">
            <a:avLst/>
          </a:prstGeom>
        </p:spPr>
        <p:txBody>
          <a:bodyPr lIns="180000" tIns="90000" bIns="180000" anchor="b" anchorCtr="0"/>
          <a:lstStyle>
            <a:lvl1pPr marL="0" indent="0">
              <a:buFontTx/>
              <a:buNone/>
              <a:defRPr sz="1238" b="1">
                <a:solidFill>
                  <a:srgbClr val="000000"/>
                </a:solidFill>
              </a:defRPr>
            </a:lvl1pPr>
            <a:lvl2pPr>
              <a:buFontTx/>
              <a:buNone/>
              <a:defRPr sz="1238">
                <a:solidFill>
                  <a:srgbClr val="000000"/>
                </a:solidFill>
              </a:defRPr>
            </a:lvl2pPr>
            <a:lvl3pPr>
              <a:buFontTx/>
              <a:buNone/>
              <a:defRPr sz="1238">
                <a:solidFill>
                  <a:srgbClr val="000000"/>
                </a:solidFill>
              </a:defRPr>
            </a:lvl3pPr>
            <a:lvl4pPr>
              <a:buFontTx/>
              <a:buNone/>
              <a:defRPr sz="1238">
                <a:solidFill>
                  <a:srgbClr val="000000"/>
                </a:solidFill>
              </a:defRPr>
            </a:lvl4pPr>
            <a:lvl5pPr>
              <a:buFontTx/>
              <a:buNone/>
              <a:defRPr sz="1238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6" name="Textplatzhalter 11"/>
          <p:cNvSpPr>
            <a:spLocks noGrp="1"/>
          </p:cNvSpPr>
          <p:nvPr>
            <p:ph type="body" sz="quarter" idx="14"/>
          </p:nvPr>
        </p:nvSpPr>
        <p:spPr>
          <a:xfrm>
            <a:off x="8238252" y="1560774"/>
            <a:ext cx="4011365" cy="3945701"/>
          </a:xfrm>
          <a:prstGeom prst="rect">
            <a:avLst/>
          </a:prstGeom>
        </p:spPr>
        <p:txBody>
          <a:bodyPr lIns="180000" tIns="270000" rIns="9000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3" name="Bildplatzhalter 9"/>
          <p:cNvSpPr>
            <a:spLocks noGrp="1"/>
          </p:cNvSpPr>
          <p:nvPr>
            <p:ph type="pic" sz="quarter" idx="13"/>
          </p:nvPr>
        </p:nvSpPr>
        <p:spPr bwMode="blackGray">
          <a:xfrm>
            <a:off x="222891" y="1560776"/>
            <a:ext cx="7912531" cy="5236649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None/>
              <a:defRPr lang="de-DE" sz="1424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20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15494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9265838" y="128624"/>
            <a:ext cx="2983778" cy="1269012"/>
            <a:chOff x="4505094" y="3274241"/>
            <a:chExt cx="2409639" cy="102485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4505094" y="3274241"/>
              <a:ext cx="2409639" cy="1024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33" dirty="0" err="1" smtClean="0">
                <a:solidFill>
                  <a:srgbClr val="000000"/>
                </a:solidFill>
              </a:endParaRPr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4505094" y="3274652"/>
              <a:ext cx="2409639" cy="1024439"/>
              <a:chOff x="6496166" y="1767440"/>
              <a:chExt cx="2357247" cy="1024439"/>
            </a:xfrm>
          </p:grpSpPr>
          <p:pic>
            <p:nvPicPr>
              <p:cNvPr id="18" name="Picture 17"/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6166" y="1767440"/>
                <a:ext cx="2357247" cy="504000"/>
              </a:xfrm>
              <a:prstGeom prst="rect">
                <a:avLst/>
              </a:prstGeom>
            </p:spPr>
          </p:pic>
          <p:pic>
            <p:nvPicPr>
              <p:cNvPr id="21" name="Picture 5" descr="C:\Dokumente und Einstellungen\User\Eigene Dateien\Crb-Data\Conferences- trips\ASC 2008\KITlogo_cmyk.jpg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5722" y="2287879"/>
                <a:ext cx="1097691" cy="5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4578935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 bwMode="blackWhite">
          <a:xfrm>
            <a:off x="4347506" y="1560187"/>
            <a:ext cx="7912534" cy="52377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76"/>
          </a:p>
        </p:txBody>
      </p:sp>
      <p:sp>
        <p:nvSpPr>
          <p:cNvPr id="7" name="Rechteck 6"/>
          <p:cNvSpPr/>
          <p:nvPr userDrawn="1"/>
        </p:nvSpPr>
        <p:spPr bwMode="blackWhite">
          <a:xfrm>
            <a:off x="222890" y="1560776"/>
            <a:ext cx="4011988" cy="52366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76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3"/>
          </p:nvPr>
        </p:nvSpPr>
        <p:spPr bwMode="blackGray">
          <a:xfrm>
            <a:off x="4346456" y="1560776"/>
            <a:ext cx="7912397" cy="5236649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None/>
              <a:defRPr lang="de-DE" sz="1424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2" name="Bildplatzhalter 9"/>
          <p:cNvSpPr>
            <a:spLocks noGrp="1"/>
          </p:cNvSpPr>
          <p:nvPr>
            <p:ph type="pic" sz="quarter" idx="15"/>
          </p:nvPr>
        </p:nvSpPr>
        <p:spPr bwMode="blackGray">
          <a:xfrm>
            <a:off x="222888" y="1560776"/>
            <a:ext cx="4011988" cy="5236649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None/>
              <a:defRPr lang="de-DE" sz="1424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9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10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15494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9265838" y="128624"/>
            <a:ext cx="2983778" cy="1269012"/>
            <a:chOff x="4505094" y="3274241"/>
            <a:chExt cx="2409639" cy="102485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4505094" y="3274241"/>
              <a:ext cx="2409639" cy="1024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33" dirty="0" err="1" smtClean="0">
                <a:solidFill>
                  <a:srgbClr val="000000"/>
                </a:solidFill>
              </a:endParaRPr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4505094" y="3274652"/>
              <a:ext cx="2409639" cy="1024439"/>
              <a:chOff x="6496166" y="1767440"/>
              <a:chExt cx="2357247" cy="1024439"/>
            </a:xfrm>
          </p:grpSpPr>
          <p:pic>
            <p:nvPicPr>
              <p:cNvPr id="16" name="Picture 15"/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6166" y="1767440"/>
                <a:ext cx="2357247" cy="504000"/>
              </a:xfrm>
              <a:prstGeom prst="rect">
                <a:avLst/>
              </a:prstGeom>
            </p:spPr>
          </p:pic>
          <p:pic>
            <p:nvPicPr>
              <p:cNvPr id="17" name="Picture 5" descr="C:\Dokumente und Einstellungen\User\Eigene Dateien\Crb-Data\Conferences- trips\ASC 2008\KITlogo_cmyk.jpg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5722" y="2287879"/>
                <a:ext cx="1097691" cy="5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53659587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blackWhite">
          <a:xfrm>
            <a:off x="222888" y="1560187"/>
            <a:ext cx="12035963" cy="523776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76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8" name="Bildplatzhalter 9"/>
          <p:cNvSpPr>
            <a:spLocks noGrp="1"/>
          </p:cNvSpPr>
          <p:nvPr>
            <p:ph type="pic" sz="quarter" idx="13"/>
          </p:nvPr>
        </p:nvSpPr>
        <p:spPr bwMode="blackGray">
          <a:xfrm>
            <a:off x="222888" y="1560776"/>
            <a:ext cx="12035963" cy="5236649"/>
          </a:xfrm>
          <a:prstGeom prst="rect">
            <a:avLst/>
          </a:prstGeom>
          <a:solidFill>
            <a:srgbClr val="FFFFFF"/>
          </a:solidFill>
        </p:spPr>
        <p:txBody>
          <a:bodyPr lIns="180000" tIns="270000" rIns="0" bIns="0"/>
          <a:lstStyle>
            <a:lvl1pPr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None/>
              <a:defRPr lang="de-DE" sz="1424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10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15494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12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15494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‹Nr.›</a:t>
            </a:fld>
            <a:endParaRPr lang="de-DE" dirty="0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9265838" y="128624"/>
            <a:ext cx="2983778" cy="1269012"/>
            <a:chOff x="4505094" y="3274241"/>
            <a:chExt cx="2409639" cy="102485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4505094" y="3274241"/>
              <a:ext cx="2409639" cy="10248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733" dirty="0" err="1" smtClean="0">
                <a:solidFill>
                  <a:srgbClr val="000000"/>
                </a:solidFill>
              </a:endParaRPr>
            </a:p>
          </p:txBody>
        </p:sp>
        <p:grpSp>
          <p:nvGrpSpPr>
            <p:cNvPr id="13" name="Group 12"/>
            <p:cNvGrpSpPr/>
            <p:nvPr userDrawn="1"/>
          </p:nvGrpSpPr>
          <p:grpSpPr>
            <a:xfrm>
              <a:off x="4505094" y="3274652"/>
              <a:ext cx="2409639" cy="1024439"/>
              <a:chOff x="6496166" y="1767440"/>
              <a:chExt cx="2357247" cy="1024439"/>
            </a:xfrm>
          </p:grpSpPr>
          <p:pic>
            <p:nvPicPr>
              <p:cNvPr id="14" name="Picture 13"/>
              <p:cNvPicPr>
                <a:picLocks noChangeAspect="1"/>
              </p:cNvPicPr>
              <p:nvPr userDrawn="1"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6166" y="1767440"/>
                <a:ext cx="2357247" cy="504000"/>
              </a:xfrm>
              <a:prstGeom prst="rect">
                <a:avLst/>
              </a:prstGeom>
            </p:spPr>
          </p:pic>
          <p:pic>
            <p:nvPicPr>
              <p:cNvPr id="15" name="Picture 5" descr="C:\Dokumente und Einstellungen\User\Eigene Dateien\Crb-Data\Conferences- trips\ASC 2008\KITlogo_cmyk.jpg"/>
              <p:cNvPicPr>
                <a:picLocks noChangeAspect="1" noChangeArrowheads="1"/>
              </p:cNvPicPr>
              <p:nvPr userDrawn="1"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5722" y="2287879"/>
                <a:ext cx="1097691" cy="504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84165640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12" descr="BNG-Logo 2007-01-15-RGB-R0G174B239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25987" y="804549"/>
            <a:ext cx="3062116" cy="505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Rechteck 6"/>
          <p:cNvSpPr/>
          <p:nvPr userDrawn="1"/>
        </p:nvSpPr>
        <p:spPr>
          <a:xfrm>
            <a:off x="836631" y="6789058"/>
            <a:ext cx="5147262" cy="270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59" b="1" i="1" dirty="0" smtClean="0">
                <a:solidFill>
                  <a:schemeClr val="bg1"/>
                </a:solidFill>
              </a:rPr>
              <a:t>3LC-04 The</a:t>
            </a:r>
            <a:r>
              <a:rPr lang="de-DE" sz="1159" b="1" i="1" baseline="0" dirty="0" smtClean="0">
                <a:solidFill>
                  <a:schemeClr val="bg1"/>
                </a:solidFill>
              </a:rPr>
              <a:t> New </a:t>
            </a:r>
            <a:r>
              <a:rPr lang="de-DE" sz="1159" b="1" i="1" baseline="0" dirty="0" err="1" smtClean="0">
                <a:solidFill>
                  <a:schemeClr val="bg1"/>
                </a:solidFill>
              </a:rPr>
              <a:t>Conduction-Cooled</a:t>
            </a:r>
            <a:r>
              <a:rPr lang="de-DE" sz="1159" b="1" i="1" baseline="0" dirty="0" smtClean="0">
                <a:solidFill>
                  <a:schemeClr val="bg1"/>
                </a:solidFill>
              </a:rPr>
              <a:t> SCU </a:t>
            </a:r>
            <a:r>
              <a:rPr lang="de-DE" sz="1159" b="1" i="1" baseline="0" dirty="0" err="1" smtClean="0">
                <a:solidFill>
                  <a:schemeClr val="bg1"/>
                </a:solidFill>
              </a:rPr>
              <a:t>for</a:t>
            </a:r>
            <a:r>
              <a:rPr lang="de-DE" sz="1159" b="1" i="1" baseline="0" dirty="0" smtClean="0">
                <a:solidFill>
                  <a:schemeClr val="bg1"/>
                </a:solidFill>
              </a:rPr>
              <a:t> ANKA</a:t>
            </a:r>
            <a:endParaRPr lang="de-DE" sz="1159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750731"/>
      </p:ext>
    </p:extLst>
  </p:cSld>
  <p:clrMapOvr>
    <a:masterClrMapping/>
  </p:clrMapOvr>
  <p:transition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571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Bild Blau 4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7681511" y="1260456"/>
            <a:ext cx="4560801" cy="5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7" name="Rechteck 6"/>
          <p:cNvSpPr/>
          <p:nvPr userDrawn="1"/>
        </p:nvSpPr>
        <p:spPr>
          <a:xfrm>
            <a:off x="240010" y="1260456"/>
            <a:ext cx="7320310" cy="5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2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240010" y="1260477"/>
            <a:ext cx="7320310" cy="5580063"/>
          </a:xfrm>
          <a:prstGeom prst="rect">
            <a:avLst/>
          </a:prstGeom>
          <a:solidFill>
            <a:srgbClr val="FFFFFF"/>
          </a:solidFill>
        </p:spPr>
        <p:txBody>
          <a:bodyPr lIns="180000" tIns="270000" bIns="90000"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 err="1" smtClean="0"/>
              <a:t>Textmasterformate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  <p:sp>
        <p:nvSpPr>
          <p:cNvPr id="9" name="Bildplatzhalter 9"/>
          <p:cNvSpPr>
            <a:spLocks noGrp="1"/>
          </p:cNvSpPr>
          <p:nvPr>
            <p:ph type="pic" sz="quarter" idx="13"/>
          </p:nvPr>
        </p:nvSpPr>
        <p:spPr>
          <a:xfrm>
            <a:off x="7681511" y="1260456"/>
            <a:ext cx="4560193" cy="5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GB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-spaltig Blau 4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241803" y="1260457"/>
            <a:ext cx="12000509" cy="5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platzhalter 7"/>
          <p:cNvSpPr>
            <a:spLocks noGrp="1"/>
          </p:cNvSpPr>
          <p:nvPr>
            <p:ph type="body" sz="quarter" idx="10"/>
          </p:nvPr>
        </p:nvSpPr>
        <p:spPr>
          <a:xfrm>
            <a:off x="240010" y="1260476"/>
            <a:ext cx="7920336" cy="5580063"/>
          </a:xfrm>
          <a:prstGeom prst="rect">
            <a:avLst/>
          </a:prstGeom>
        </p:spPr>
        <p:txBody>
          <a:bodyPr lIns="180000" tIns="270000" bIns="90000"/>
          <a:lstStyle>
            <a:lvl1pPr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Titel 9"/>
          <p:cNvSpPr>
            <a:spLocks noGrp="1"/>
          </p:cNvSpPr>
          <p:nvPr>
            <p:ph type="title"/>
          </p:nvPr>
        </p:nvSpPr>
        <p:spPr>
          <a:xfrm>
            <a:off x="242435" y="179599"/>
            <a:ext cx="7919117" cy="1085531"/>
          </a:xfrm>
          <a:prstGeom prst="rect">
            <a:avLst/>
          </a:prstGeom>
        </p:spPr>
        <p:txBody>
          <a:bodyPr lIns="180000" tIns="0" rIns="0" bIns="90000" anchor="ctr" anchorCtr="0">
            <a:noAutofit/>
          </a:bodyPr>
          <a:lstStyle>
            <a:lvl1pPr algn="l">
              <a:defRPr sz="2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1665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Text Blau 4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240202" y="1260456"/>
            <a:ext cx="7320118" cy="5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7" name="Rechteck 6"/>
          <p:cNvSpPr/>
          <p:nvPr userDrawn="1"/>
        </p:nvSpPr>
        <p:spPr>
          <a:xfrm>
            <a:off x="7681511" y="1260456"/>
            <a:ext cx="4560193" cy="558045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240010" y="1260456"/>
            <a:ext cx="7320310" cy="55800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>
          <a:xfrm>
            <a:off x="7681509" y="1260459"/>
            <a:ext cx="4576629" cy="5040671"/>
          </a:xfrm>
          <a:prstGeom prst="rect">
            <a:avLst/>
          </a:prstGeom>
          <a:noFill/>
        </p:spPr>
        <p:txBody>
          <a:bodyPr lIns="180000" tIns="270000" bIns="90000"/>
          <a:lstStyle>
            <a:lvl1pPr>
              <a:defRPr sz="2400">
                <a:solidFill>
                  <a:srgbClr val="000000"/>
                </a:solidFill>
              </a:defRPr>
            </a:lvl1pPr>
            <a:lvl2pPr>
              <a:defRPr sz="20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 noProof="0" dirty="0" err="1" smtClean="0"/>
              <a:t>Textmasterformate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/>
          </a:p>
        </p:txBody>
      </p:sp>
      <p:sp>
        <p:nvSpPr>
          <p:cNvPr id="12" name="Textplatzhalter 18"/>
          <p:cNvSpPr>
            <a:spLocks noGrp="1"/>
          </p:cNvSpPr>
          <p:nvPr>
            <p:ph type="body" sz="quarter" idx="16"/>
          </p:nvPr>
        </p:nvSpPr>
        <p:spPr>
          <a:xfrm>
            <a:off x="7681511" y="6497200"/>
            <a:ext cx="4560193" cy="343341"/>
          </a:xfrm>
          <a:prstGeom prst="rect">
            <a:avLst/>
          </a:prstGeom>
        </p:spPr>
        <p:txBody>
          <a:bodyPr wrap="square" lIns="180000" tIns="0" rIns="90000" bIns="180000" anchor="b" anchorCtr="0">
            <a:spAutoFit/>
          </a:bodyPr>
          <a:lstStyle>
            <a:lvl1pPr>
              <a:buFont typeface="Arial" pitchFamily="34" charset="0"/>
              <a:buNone/>
              <a:defRPr lang="de-DE" sz="1000" b="1" i="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marL="0" lvl="0" indent="0" algn="l" defTabSz="1008062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</a:pPr>
            <a:r>
              <a:rPr lang="en-GB" noProof="0" dirty="0" err="1" smtClean="0"/>
              <a:t>Textmasterformate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- Bild Blau 4_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4921025" y="1260457"/>
            <a:ext cx="7320118" cy="5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6" name="Rechteck 5"/>
          <p:cNvSpPr/>
          <p:nvPr userDrawn="1"/>
        </p:nvSpPr>
        <p:spPr>
          <a:xfrm>
            <a:off x="240202" y="1260456"/>
            <a:ext cx="4560801" cy="5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noProof="0" dirty="0" smtClean="0"/>
              <a:t>c</a:t>
            </a:r>
            <a:endParaRPr lang="en-GB" sz="2000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1" name="Bildplatzhalter 9"/>
          <p:cNvSpPr>
            <a:spLocks noGrp="1"/>
          </p:cNvSpPr>
          <p:nvPr>
            <p:ph type="pic" sz="quarter" idx="13"/>
          </p:nvPr>
        </p:nvSpPr>
        <p:spPr>
          <a:xfrm>
            <a:off x="240010" y="1260457"/>
            <a:ext cx="4560193" cy="55800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GB" noProof="0" dirty="0"/>
          </a:p>
        </p:txBody>
      </p:sp>
      <p:sp>
        <p:nvSpPr>
          <p:cNvPr id="13" name="Bildplatzhalter 12"/>
          <p:cNvSpPr>
            <a:spLocks noGrp="1"/>
          </p:cNvSpPr>
          <p:nvPr>
            <p:ph type="pic" sz="quarter" idx="14"/>
          </p:nvPr>
        </p:nvSpPr>
        <p:spPr>
          <a:xfrm>
            <a:off x="4921025" y="1260456"/>
            <a:ext cx="7320310" cy="55800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GB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Blau 4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240202" y="1260456"/>
            <a:ext cx="12002109" cy="5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5" name="Rechteck 4"/>
          <p:cNvSpPr/>
          <p:nvPr userDrawn="1"/>
        </p:nvSpPr>
        <p:spPr>
          <a:xfrm>
            <a:off x="240202" y="1260456"/>
            <a:ext cx="12002109" cy="5580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sp>
        <p:nvSpPr>
          <p:cNvPr id="14" name="Bildplatzhalter 9"/>
          <p:cNvSpPr>
            <a:spLocks noGrp="1"/>
          </p:cNvSpPr>
          <p:nvPr>
            <p:ph type="pic" sz="quarter" idx="13"/>
          </p:nvPr>
        </p:nvSpPr>
        <p:spPr>
          <a:xfrm>
            <a:off x="241802" y="1260456"/>
            <a:ext cx="12000509" cy="5580000"/>
          </a:xfrm>
          <a:prstGeom prst="rect">
            <a:avLst/>
          </a:prstGeom>
          <a:solidFill>
            <a:srgbClr val="FFFFFF"/>
          </a:solidFill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endParaRPr lang="en-GB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6.emf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ags" Target="../tags/tag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8AD9"/>
            </a:gs>
            <a:gs pos="100000">
              <a:srgbClr val="006EA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40012" y="180000"/>
            <a:ext cx="7912531" cy="1080000"/>
          </a:xfrm>
          <a:prstGeom prst="rect">
            <a:avLst/>
          </a:prstGeom>
        </p:spPr>
        <p:txBody>
          <a:bodyPr vert="horz" lIns="180000" tIns="0" rIns="0" bIns="90000" rtlCol="0" anchor="ctr" anchorCtr="0">
            <a:noAutofit/>
          </a:bodyPr>
          <a:lstStyle/>
          <a:p>
            <a:r>
              <a:rPr lang="en-GB" noProof="0" dirty="0" err="1" smtClean="0"/>
              <a:t>Titelmasterformat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durch</a:t>
            </a:r>
            <a:r>
              <a:rPr lang="en-GB" noProof="0" dirty="0" smtClean="0"/>
              <a:t> </a:t>
            </a:r>
            <a:r>
              <a:rPr lang="en-GB" noProof="0" dirty="0" err="1" smtClean="0"/>
              <a:t>Klicken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/>
          </a:p>
        </p:txBody>
      </p:sp>
      <p:pic>
        <p:nvPicPr>
          <p:cNvPr id="6" name="Bild 7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28858" y="181302"/>
            <a:ext cx="921482" cy="828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2"/>
          <p:cNvSpPr txBox="1">
            <a:spLocks/>
          </p:cNvSpPr>
          <p:nvPr userDrawn="1"/>
        </p:nvSpPr>
        <p:spPr>
          <a:xfrm>
            <a:off x="3541256" y="6813093"/>
            <a:ext cx="5400000" cy="20842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1007805">
              <a:defRPr sz="700">
                <a:solidFill>
                  <a:srgbClr val="FFFFFF"/>
                </a:solidFill>
                <a:latin typeface="+mj-lt"/>
                <a:ea typeface="+mj-ea"/>
                <a:cs typeface="+mj-cs"/>
                <a:sym typeface="Avenir Book"/>
              </a:defRPr>
            </a:lvl1pPr>
            <a:lvl2pPr defTabSz="1007805">
              <a:defRPr sz="2000">
                <a:solidFill>
                  <a:srgbClr val="D2D2D2"/>
                </a:solidFill>
                <a:latin typeface="+mj-lt"/>
                <a:ea typeface="+mj-ea"/>
                <a:cs typeface="+mj-cs"/>
                <a:sym typeface="Avenir Book"/>
              </a:defRPr>
            </a:lvl2pPr>
            <a:lvl3pPr defTabSz="1007805">
              <a:defRPr sz="2000">
                <a:solidFill>
                  <a:srgbClr val="D2D2D2"/>
                </a:solidFill>
                <a:latin typeface="+mj-lt"/>
                <a:ea typeface="+mj-ea"/>
                <a:cs typeface="+mj-cs"/>
                <a:sym typeface="Avenir Book"/>
              </a:defRPr>
            </a:lvl3pPr>
            <a:lvl4pPr defTabSz="1007805">
              <a:defRPr sz="2000">
                <a:solidFill>
                  <a:srgbClr val="D2D2D2"/>
                </a:solidFill>
                <a:latin typeface="+mj-lt"/>
                <a:ea typeface="+mj-ea"/>
                <a:cs typeface="+mj-cs"/>
                <a:sym typeface="Avenir Book"/>
              </a:defRPr>
            </a:lvl4pPr>
            <a:lvl5pPr defTabSz="1007805">
              <a:defRPr sz="2000">
                <a:solidFill>
                  <a:srgbClr val="D2D2D2"/>
                </a:solidFill>
                <a:latin typeface="+mj-lt"/>
                <a:ea typeface="+mj-ea"/>
                <a:cs typeface="+mj-cs"/>
                <a:sym typeface="Avenir Book"/>
              </a:defRPr>
            </a:lvl5pPr>
            <a:lvl6pPr defTabSz="1007805">
              <a:defRPr sz="2000">
                <a:solidFill>
                  <a:srgbClr val="D2D2D2"/>
                </a:solidFill>
                <a:latin typeface="+mj-lt"/>
                <a:ea typeface="+mj-ea"/>
                <a:cs typeface="+mj-cs"/>
                <a:sym typeface="Avenir Book"/>
              </a:defRPr>
            </a:lvl6pPr>
            <a:lvl7pPr defTabSz="1007805">
              <a:defRPr sz="2000">
                <a:solidFill>
                  <a:srgbClr val="D2D2D2"/>
                </a:solidFill>
                <a:latin typeface="+mj-lt"/>
                <a:ea typeface="+mj-ea"/>
                <a:cs typeface="+mj-cs"/>
                <a:sym typeface="Avenir Book"/>
              </a:defRPr>
            </a:lvl7pPr>
            <a:lvl8pPr defTabSz="1007805">
              <a:defRPr sz="2000">
                <a:solidFill>
                  <a:srgbClr val="D2D2D2"/>
                </a:solidFill>
                <a:latin typeface="+mj-lt"/>
                <a:ea typeface="+mj-ea"/>
                <a:cs typeface="+mj-cs"/>
                <a:sym typeface="Avenir Book"/>
              </a:defRPr>
            </a:lvl8pPr>
            <a:lvl9pPr defTabSz="1007805">
              <a:defRPr sz="2000">
                <a:solidFill>
                  <a:srgbClr val="D2D2D2"/>
                </a:solidFill>
                <a:latin typeface="+mj-lt"/>
                <a:ea typeface="+mj-ea"/>
                <a:cs typeface="+mj-cs"/>
                <a:sym typeface="Avenir Book"/>
              </a:defRPr>
            </a:lvl9pPr>
          </a:lstStyle>
          <a:p>
            <a:pPr algn="ctr"/>
            <a:r>
              <a:rPr lang="de-DE" sz="800" b="0" dirty="0" err="1" smtClean="0">
                <a:latin typeface="HelveticaNeue-Light"/>
              </a:rPr>
              <a:t>Superconductivity</a:t>
            </a:r>
            <a:r>
              <a:rPr lang="de-DE" sz="800" b="0" dirty="0" smtClean="0">
                <a:latin typeface="HelveticaNeue-Light"/>
              </a:rPr>
              <a:t> </a:t>
            </a:r>
            <a:r>
              <a:rPr lang="de-DE" sz="800" b="0" dirty="0" err="1" smtClean="0">
                <a:latin typeface="HelveticaNeue-Light"/>
              </a:rPr>
              <a:t>for</a:t>
            </a:r>
            <a:r>
              <a:rPr lang="de-DE" sz="800" b="0" dirty="0" smtClean="0">
                <a:latin typeface="HelveticaNeue-Light"/>
              </a:rPr>
              <a:t> </a:t>
            </a:r>
            <a:r>
              <a:rPr lang="de-DE" sz="800" b="0" dirty="0" err="1" smtClean="0">
                <a:latin typeface="HelveticaNeue-Light"/>
              </a:rPr>
              <a:t>Sustainable</a:t>
            </a:r>
            <a:r>
              <a:rPr lang="de-DE" sz="800" b="0" dirty="0" smtClean="0">
                <a:latin typeface="HelveticaNeue-Light"/>
              </a:rPr>
              <a:t> </a:t>
            </a:r>
            <a:r>
              <a:rPr lang="de-DE" sz="800" b="0" dirty="0" err="1" smtClean="0">
                <a:latin typeface="HelveticaNeue-Light"/>
              </a:rPr>
              <a:t>Energy</a:t>
            </a:r>
            <a:r>
              <a:rPr lang="de-DE" sz="800" b="0" dirty="0" smtClean="0">
                <a:latin typeface="HelveticaNeue-Light"/>
              </a:rPr>
              <a:t> Systems </a:t>
            </a:r>
            <a:r>
              <a:rPr lang="de-DE" sz="800" b="0" dirty="0" err="1" smtClean="0">
                <a:latin typeface="HelveticaNeue-Light"/>
              </a:rPr>
              <a:t>and</a:t>
            </a:r>
            <a:r>
              <a:rPr lang="de-DE" sz="800" b="0" dirty="0" smtClean="0">
                <a:latin typeface="HelveticaNeue-Light"/>
              </a:rPr>
              <a:t> </a:t>
            </a:r>
            <a:r>
              <a:rPr lang="de-DE" sz="800" b="0" dirty="0" err="1" smtClean="0">
                <a:latin typeface="HelveticaNeue-Light"/>
              </a:rPr>
              <a:t>Particle</a:t>
            </a:r>
            <a:r>
              <a:rPr lang="de-DE" sz="800" b="0" dirty="0" smtClean="0">
                <a:latin typeface="HelveticaNeue-Light"/>
              </a:rPr>
              <a:t> </a:t>
            </a:r>
            <a:r>
              <a:rPr lang="de-DE" sz="800" b="0" dirty="0" err="1" smtClean="0">
                <a:latin typeface="HelveticaNeue-Light"/>
              </a:rPr>
              <a:t>Accelerators</a:t>
            </a:r>
            <a:r>
              <a:rPr lang="de-DE" sz="800" b="0" dirty="0" smtClean="0">
                <a:latin typeface="HelveticaNeue-Light"/>
              </a:rPr>
              <a:t> – GSI 2023-10-19</a:t>
            </a:r>
            <a:endParaRPr lang="en-GB" sz="750" b="1" noProof="0" dirty="0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6" r:id="rId2"/>
    <p:sldLayoutId id="2147483692" r:id="rId3"/>
    <p:sldLayoutId id="2147483688" r:id="rId4"/>
    <p:sldLayoutId id="2147483690" r:id="rId5"/>
    <p:sldLayoutId id="2147483689" r:id="rId6"/>
    <p:sldLayoutId id="2147483694" r:id="rId7"/>
    <p:sldLayoutId id="2147483693" r:id="rId8"/>
    <p:sldLayoutId id="2147483691" r:id="rId9"/>
    <p:sldLayoutId id="214748371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hf sldNum="0" hdr="0" dt="0"/>
  <p:txStyles>
    <p:titleStyle>
      <a:lvl1pPr algn="l" defTabSz="1008062" rtl="0" eaLnBrk="1" latinLnBrk="0" hangingPunct="1">
        <a:lnSpc>
          <a:spcPct val="105000"/>
        </a:lnSpc>
        <a:spcBef>
          <a:spcPct val="0"/>
        </a:spcBef>
        <a:buNone/>
        <a:defRPr sz="2000" b="1" kern="1200">
          <a:solidFill>
            <a:srgbClr val="FFFFFF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984" indent="-180984" algn="l" defTabSz="1008062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Char char="▪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358793" indent="-176222" algn="l" defTabSz="1008062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Char char="▪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541365" indent="-182573" algn="l" defTabSz="1008062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Char char="▪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715999" indent="-174634" algn="l" defTabSz="1008062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Char char="▪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898570" indent="-182573" algn="l" defTabSz="1008062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Char char="▪"/>
        <a:defRPr sz="1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772169" indent="-252016" algn="l" defTabSz="10080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6199" indent="-252016" algn="l" defTabSz="10080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80229" indent="-252016" algn="l" defTabSz="10080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4260" indent="-252016" algn="l" defTabSz="100806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080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30" algn="l" defTabSz="10080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8062" algn="l" defTabSz="10080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92" algn="l" defTabSz="10080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6123" algn="l" defTabSz="10080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20153" algn="l" defTabSz="10080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4183" algn="l" defTabSz="10080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8215" algn="l" defTabSz="10080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2245" algn="l" defTabSz="100806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>
            <p:custDataLst>
              <p:tags r:id="rId14"/>
            </p:custDataLst>
            <p:extLst/>
          </p:nvPr>
        </p:nvGraphicFramePr>
        <p:xfrm>
          <a:off x="1967" y="1967"/>
          <a:ext cx="1965" cy="19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think-cell Folie" r:id="rId15" imgW="273" imgH="273" progId="TCLayout.ActiveDocument.1">
                  <p:embed/>
                </p:oleObj>
              </mc:Choice>
              <mc:Fallback>
                <p:oleObj name="think-cell Folie" r:id="rId15" imgW="273" imgH="273" progId="TCLayout.ActiveDocument.1">
                  <p:embed/>
                  <p:pic>
                    <p:nvPicPr>
                      <p:cNvPr id="4" name="Objekt 3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967" y="1967"/>
                        <a:ext cx="1965" cy="19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ihandform 4"/>
          <p:cNvSpPr/>
          <p:nvPr/>
        </p:nvSpPr>
        <p:spPr bwMode="blackWhite">
          <a:xfrm>
            <a:off x="1967" y="-1"/>
            <a:ext cx="12482513" cy="7021513"/>
          </a:xfrm>
          <a:custGeom>
            <a:avLst/>
            <a:gdLst>
              <a:gd name="connsiteX0" fmla="*/ 180000 w 10080625"/>
              <a:gd name="connsiteY0" fmla="*/ 1260001 h 5670550"/>
              <a:gd name="connsiteX1" fmla="*/ 180000 w 10080625"/>
              <a:gd name="connsiteY1" fmla="*/ 5490000 h 5670550"/>
              <a:gd name="connsiteX2" fmla="*/ 9900000 w 10080625"/>
              <a:gd name="connsiteY2" fmla="*/ 5490000 h 5670550"/>
              <a:gd name="connsiteX3" fmla="*/ 9900000 w 10080625"/>
              <a:gd name="connsiteY3" fmla="*/ 1260001 h 5670550"/>
              <a:gd name="connsiteX4" fmla="*/ 0 w 10080625"/>
              <a:gd name="connsiteY4" fmla="*/ 0 h 5670550"/>
              <a:gd name="connsiteX5" fmla="*/ 10080625 w 10080625"/>
              <a:gd name="connsiteY5" fmla="*/ 0 h 5670550"/>
              <a:gd name="connsiteX6" fmla="*/ 10080625 w 10080625"/>
              <a:gd name="connsiteY6" fmla="*/ 5670550 h 5670550"/>
              <a:gd name="connsiteX7" fmla="*/ 0 w 10080625"/>
              <a:gd name="connsiteY7" fmla="*/ 5670550 h 5670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080625" h="5670550">
                <a:moveTo>
                  <a:pt x="180000" y="1260001"/>
                </a:moveTo>
                <a:lnTo>
                  <a:pt x="180000" y="5490000"/>
                </a:lnTo>
                <a:lnTo>
                  <a:pt x="9900000" y="5490000"/>
                </a:lnTo>
                <a:lnTo>
                  <a:pt x="9900000" y="1260001"/>
                </a:lnTo>
                <a:close/>
                <a:moveTo>
                  <a:pt x="0" y="0"/>
                </a:moveTo>
                <a:lnTo>
                  <a:pt x="10080625" y="0"/>
                </a:lnTo>
                <a:lnTo>
                  <a:pt x="10080625" y="5670550"/>
                </a:lnTo>
                <a:lnTo>
                  <a:pt x="0" y="5670550"/>
                </a:lnTo>
                <a:close/>
              </a:path>
            </a:pathLst>
          </a:custGeom>
          <a:gradFill>
            <a:gsLst>
              <a:gs pos="0">
                <a:srgbClr val="008AD9"/>
              </a:gs>
              <a:gs pos="100000">
                <a:srgbClr val="006EA3"/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2476" dirty="0">
              <a:solidFill>
                <a:srgbClr val="008AD9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22891" y="222884"/>
            <a:ext cx="7912531" cy="1337301"/>
          </a:xfrm>
          <a:prstGeom prst="rect">
            <a:avLst/>
          </a:prstGeom>
        </p:spPr>
        <p:txBody>
          <a:bodyPr vert="horz" lIns="180000" tIns="0" rIns="0" bIns="90000" rtlCol="0" anchor="ctr" anchorCtr="0">
            <a:noAutofit/>
          </a:bodyPr>
          <a:lstStyle/>
          <a:p>
            <a:r>
              <a:rPr lang="de-DE" noProof="0" dirty="0" smtClean="0"/>
              <a:t>Titelmasterformat durch Klicken bearbeiten</a:t>
            </a:r>
            <a:endParaRPr lang="de-DE" noProof="0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30492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Bilfinger </a:t>
            </a:r>
            <a:r>
              <a:rPr lang="de-DE" dirty="0" err="1" smtClean="0"/>
              <a:t>Noell</a:t>
            </a:r>
            <a:r>
              <a:rPr lang="de-DE" dirty="0" smtClean="0"/>
              <a:t> GmbH</a:t>
            </a:r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30492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noProof="0" dirty="0" smtClean="0"/>
              <a:t>Seite </a:t>
            </a:r>
            <a:fld id="{C239CA27-86D7-4C84-9F07-29988B758EA9}" type="slidenum">
              <a:rPr lang="de-DE" noProof="0" smtClean="0"/>
              <a:pPr/>
              <a:t>‹Nr.›</a:t>
            </a:fld>
            <a:endParaRPr lang="de-DE" noProof="0" dirty="0"/>
          </a:p>
        </p:txBody>
      </p:sp>
      <p:sp>
        <p:nvSpPr>
          <p:cNvPr id="9" name="Textplatzhalter 2"/>
          <p:cNvSpPr>
            <a:spLocks noGrp="1"/>
          </p:cNvSpPr>
          <p:nvPr>
            <p:ph type="body" idx="1"/>
          </p:nvPr>
        </p:nvSpPr>
        <p:spPr>
          <a:xfrm>
            <a:off x="215266" y="1560185"/>
            <a:ext cx="7920156" cy="5255309"/>
          </a:xfrm>
          <a:prstGeom prst="rect">
            <a:avLst/>
          </a:prstGeom>
        </p:spPr>
        <p:txBody>
          <a:bodyPr vert="horz" lIns="180000" tIns="270000" rIns="91440" bIns="4572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82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>
    <p:wipe dir="r"/>
  </p:transition>
  <p:timing>
    <p:tnLst>
      <p:par>
        <p:cTn id="1" dur="indefinite" restart="never" nodeType="tmRoot"/>
      </p:par>
    </p:tnLst>
  </p:timing>
  <p:hf sldNum="0" hdr="0" dt="0"/>
  <p:txStyles>
    <p:titleStyle>
      <a:lvl1pPr algn="l" defTabSz="1248119" rtl="0" eaLnBrk="1" latinLnBrk="0" hangingPunct="1">
        <a:lnSpc>
          <a:spcPct val="105000"/>
        </a:lnSpc>
        <a:spcBef>
          <a:spcPct val="0"/>
        </a:spcBef>
        <a:buNone/>
        <a:defRPr sz="2229" b="1" kern="1200" baseline="0">
          <a:solidFill>
            <a:srgbClr val="FFFFFF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4083" indent="-224083" algn="l" defTabSz="1248119" rtl="0" eaLnBrk="1" latinLnBrk="0" hangingPunct="1">
        <a:lnSpc>
          <a:spcPct val="105000"/>
        </a:lnSpc>
        <a:spcBef>
          <a:spcPts val="0"/>
        </a:spcBef>
        <a:spcAft>
          <a:spcPts val="619"/>
        </a:spcAft>
        <a:buFont typeface="Arial" pitchFamily="34" charset="0"/>
        <a:buChar char="▪"/>
        <a:defRPr sz="1238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1pPr>
      <a:lvl2pPr marL="444235" indent="-218187" algn="l" defTabSz="1248119" rtl="0" eaLnBrk="1" latinLnBrk="0" hangingPunct="1">
        <a:lnSpc>
          <a:spcPct val="105000"/>
        </a:lnSpc>
        <a:spcBef>
          <a:spcPts val="0"/>
        </a:spcBef>
        <a:spcAft>
          <a:spcPts val="619"/>
        </a:spcAft>
        <a:buFont typeface="Arial" pitchFamily="34" charset="0"/>
        <a:buChar char="▪"/>
        <a:defRPr sz="1238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2pPr>
      <a:lvl3pPr marL="670285" indent="-226050" algn="l" defTabSz="1248119" rtl="0" eaLnBrk="1" latinLnBrk="0" hangingPunct="1">
        <a:lnSpc>
          <a:spcPct val="105000"/>
        </a:lnSpc>
        <a:spcBef>
          <a:spcPts val="0"/>
        </a:spcBef>
        <a:spcAft>
          <a:spcPts val="619"/>
        </a:spcAft>
        <a:buFont typeface="Arial" pitchFamily="34" charset="0"/>
        <a:buChar char="▪"/>
        <a:defRPr sz="1238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3pPr>
      <a:lvl4pPr marL="886505" indent="-216221" algn="l" defTabSz="1248119" rtl="0" eaLnBrk="1" latinLnBrk="0" hangingPunct="1">
        <a:lnSpc>
          <a:spcPct val="105000"/>
        </a:lnSpc>
        <a:spcBef>
          <a:spcPts val="0"/>
        </a:spcBef>
        <a:spcAft>
          <a:spcPts val="619"/>
        </a:spcAft>
        <a:buFont typeface="Arial" pitchFamily="34" charset="0"/>
        <a:buChar char="▪"/>
        <a:defRPr sz="1238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4pPr>
      <a:lvl5pPr marL="1112554" indent="-226050" algn="l" defTabSz="1248119" rtl="0" eaLnBrk="1" latinLnBrk="0" hangingPunct="1">
        <a:lnSpc>
          <a:spcPct val="105000"/>
        </a:lnSpc>
        <a:spcBef>
          <a:spcPts val="0"/>
        </a:spcBef>
        <a:spcAft>
          <a:spcPts val="619"/>
        </a:spcAft>
        <a:buFont typeface="Arial" pitchFamily="34" charset="0"/>
        <a:buChar char="▪"/>
        <a:defRPr sz="1238" kern="1200">
          <a:solidFill>
            <a:srgbClr val="000000"/>
          </a:solidFill>
          <a:latin typeface="Arial" pitchFamily="34" charset="0"/>
          <a:ea typeface="+mn-ea"/>
          <a:cs typeface="Arial" pitchFamily="34" charset="0"/>
        </a:defRPr>
      </a:lvl5pPr>
      <a:lvl6pPr marL="3432328" indent="-312030" algn="l" defTabSz="1248119" rtl="0" eaLnBrk="1" latinLnBrk="0" hangingPunct="1">
        <a:spcBef>
          <a:spcPct val="20000"/>
        </a:spcBef>
        <a:buFont typeface="Arial" pitchFamily="34" charset="0"/>
        <a:buChar char="•"/>
        <a:defRPr sz="2724" kern="1200">
          <a:solidFill>
            <a:schemeClr val="tx1"/>
          </a:solidFill>
          <a:latin typeface="+mn-lt"/>
          <a:ea typeface="+mn-ea"/>
          <a:cs typeface="+mn-cs"/>
        </a:defRPr>
      </a:lvl6pPr>
      <a:lvl7pPr marL="4056387" indent="-312030" algn="l" defTabSz="1248119" rtl="0" eaLnBrk="1" latinLnBrk="0" hangingPunct="1">
        <a:spcBef>
          <a:spcPct val="20000"/>
        </a:spcBef>
        <a:buFont typeface="Arial" pitchFamily="34" charset="0"/>
        <a:buChar char="•"/>
        <a:defRPr sz="2724" kern="1200">
          <a:solidFill>
            <a:schemeClr val="tx1"/>
          </a:solidFill>
          <a:latin typeface="+mn-lt"/>
          <a:ea typeface="+mn-ea"/>
          <a:cs typeface="+mn-cs"/>
        </a:defRPr>
      </a:lvl7pPr>
      <a:lvl8pPr marL="4680446" indent="-312030" algn="l" defTabSz="1248119" rtl="0" eaLnBrk="1" latinLnBrk="0" hangingPunct="1">
        <a:spcBef>
          <a:spcPct val="20000"/>
        </a:spcBef>
        <a:buFont typeface="Arial" pitchFamily="34" charset="0"/>
        <a:buChar char="•"/>
        <a:defRPr sz="2724" kern="1200">
          <a:solidFill>
            <a:schemeClr val="tx1"/>
          </a:solidFill>
          <a:latin typeface="+mn-lt"/>
          <a:ea typeface="+mn-ea"/>
          <a:cs typeface="+mn-cs"/>
        </a:defRPr>
      </a:lvl8pPr>
      <a:lvl9pPr marL="5304506" indent="-312030" algn="l" defTabSz="1248119" rtl="0" eaLnBrk="1" latinLnBrk="0" hangingPunct="1">
        <a:spcBef>
          <a:spcPct val="20000"/>
        </a:spcBef>
        <a:buFont typeface="Arial" pitchFamily="34" charset="0"/>
        <a:buChar char="•"/>
        <a:defRPr sz="27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1pPr>
      <a:lvl2pPr marL="624059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2pPr>
      <a:lvl3pPr marL="1248119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3pPr>
      <a:lvl4pPr marL="1872178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4pPr>
      <a:lvl5pPr marL="2496238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5pPr>
      <a:lvl6pPr marL="3120297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6pPr>
      <a:lvl7pPr marL="3744356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7pPr>
      <a:lvl8pPr marL="4368417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8pPr>
      <a:lvl9pPr marL="4992476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58175" y="373833"/>
            <a:ext cx="10766167" cy="135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58175" y="1869152"/>
            <a:ext cx="10766167" cy="4455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58175" y="6507903"/>
            <a:ext cx="2808566" cy="373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36C97-A433-46E1-8219-62C89FD42F46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34834" y="6507903"/>
            <a:ext cx="4212848" cy="373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815775" y="6507903"/>
            <a:ext cx="2808566" cy="373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7FAED-17FE-4363-97D8-E60765C6E66B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344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</p:sldLayoutIdLst>
  <p:txStyles>
    <p:titleStyle>
      <a:lvl1pPr algn="l" defTabSz="936048" rtl="0" eaLnBrk="1" latinLnBrk="0" hangingPunct="1">
        <a:lnSpc>
          <a:spcPct val="90000"/>
        </a:lnSpc>
        <a:spcBef>
          <a:spcPct val="0"/>
        </a:spcBef>
        <a:buNone/>
        <a:defRPr sz="45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4011" indent="-234011" algn="l" defTabSz="936048" rtl="0" eaLnBrk="1" latinLnBrk="0" hangingPunct="1">
        <a:lnSpc>
          <a:spcPct val="90000"/>
        </a:lnSpc>
        <a:spcBef>
          <a:spcPts val="1024"/>
        </a:spcBef>
        <a:buFont typeface="Arial" panose="020B0604020202020204" pitchFamily="34" charset="0"/>
        <a:buChar char="•"/>
        <a:defRPr sz="2866" kern="1200">
          <a:solidFill>
            <a:schemeClr val="tx1"/>
          </a:solidFill>
          <a:latin typeface="+mn-lt"/>
          <a:ea typeface="+mn-ea"/>
          <a:cs typeface="+mn-cs"/>
        </a:defRPr>
      </a:lvl1pPr>
      <a:lvl2pPr marL="702036" indent="-234011" algn="l" defTabSz="936048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2455" kern="1200">
          <a:solidFill>
            <a:schemeClr val="tx1"/>
          </a:solidFill>
          <a:latin typeface="+mn-lt"/>
          <a:ea typeface="+mn-ea"/>
          <a:cs typeface="+mn-cs"/>
        </a:defRPr>
      </a:lvl2pPr>
      <a:lvl3pPr marL="1170059" indent="-234011" algn="l" defTabSz="936048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2048" kern="1200">
          <a:solidFill>
            <a:schemeClr val="tx1"/>
          </a:solidFill>
          <a:latin typeface="+mn-lt"/>
          <a:ea typeface="+mn-ea"/>
          <a:cs typeface="+mn-cs"/>
        </a:defRPr>
      </a:lvl3pPr>
      <a:lvl4pPr marL="1638083" indent="-234011" algn="l" defTabSz="936048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2106108" indent="-234011" algn="l" defTabSz="936048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574130" indent="-234011" algn="l" defTabSz="936048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3042153" indent="-234011" algn="l" defTabSz="936048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510178" indent="-234011" algn="l" defTabSz="936048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978202" indent="-234011" algn="l" defTabSz="936048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36048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8024" algn="l" defTabSz="936048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6048" algn="l" defTabSz="936048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4072" algn="l" defTabSz="936048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2095" algn="l" defTabSz="936048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40120" algn="l" defTabSz="936048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8143" algn="l" defTabSz="936048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6166" algn="l" defTabSz="936048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4191" algn="l" defTabSz="936048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58174" y="373831"/>
            <a:ext cx="10766167" cy="1357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58174" y="1869152"/>
            <a:ext cx="10766167" cy="4455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58173" y="6507903"/>
            <a:ext cx="2808566" cy="373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36C97-A433-46E1-8219-62C89FD42F46}" type="datetimeFigureOut">
              <a:rPr lang="en-US" smtClean="0"/>
              <a:t>10/19/2023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34833" y="6507903"/>
            <a:ext cx="4212848" cy="373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815775" y="6507903"/>
            <a:ext cx="2808566" cy="373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7FAED-17FE-4363-97D8-E60765C6E6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205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</p:sldLayoutIdLst>
  <p:txStyles>
    <p:titleStyle>
      <a:lvl1pPr algn="l" defTabSz="936111" rtl="0" eaLnBrk="1" latinLnBrk="0" hangingPunct="1">
        <a:lnSpc>
          <a:spcPct val="90000"/>
        </a:lnSpc>
        <a:spcBef>
          <a:spcPct val="0"/>
        </a:spcBef>
        <a:buNone/>
        <a:defRPr sz="450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4027" indent="-234027" algn="l" defTabSz="936111" rtl="0" eaLnBrk="1" latinLnBrk="0" hangingPunct="1">
        <a:lnSpc>
          <a:spcPct val="90000"/>
        </a:lnSpc>
        <a:spcBef>
          <a:spcPts val="1024"/>
        </a:spcBef>
        <a:buFont typeface="Arial" panose="020B0604020202020204" pitchFamily="34" charset="0"/>
        <a:buChar char="•"/>
        <a:defRPr sz="2866" kern="1200">
          <a:solidFill>
            <a:schemeClr val="tx1"/>
          </a:solidFill>
          <a:latin typeface="+mn-lt"/>
          <a:ea typeface="+mn-ea"/>
          <a:cs typeface="+mn-cs"/>
        </a:defRPr>
      </a:lvl1pPr>
      <a:lvl2pPr marL="702083" indent="-234027" algn="l" defTabSz="936111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2pPr>
      <a:lvl3pPr marL="1170139" indent="-234027" algn="l" defTabSz="936111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2048" kern="1200">
          <a:solidFill>
            <a:schemeClr val="tx1"/>
          </a:solidFill>
          <a:latin typeface="+mn-lt"/>
          <a:ea typeface="+mn-ea"/>
          <a:cs typeface="+mn-cs"/>
        </a:defRPr>
      </a:lvl3pPr>
      <a:lvl4pPr marL="1638194" indent="-234027" algn="l" defTabSz="936111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2106250" indent="-234027" algn="l" defTabSz="936111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574306" indent="-234027" algn="l" defTabSz="936111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3042361" indent="-234027" algn="l" defTabSz="936111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510417" indent="-234027" algn="l" defTabSz="936111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978473" indent="-234027" algn="l" defTabSz="936111" rtl="0" eaLnBrk="1" latinLnBrk="0" hangingPunct="1">
        <a:lnSpc>
          <a:spcPct val="90000"/>
        </a:lnSpc>
        <a:spcBef>
          <a:spcPts val="511"/>
        </a:spcBef>
        <a:buFont typeface="Arial" panose="020B0604020202020204" pitchFamily="34" charset="0"/>
        <a:buChar char="•"/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36111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8056" algn="l" defTabSz="936111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6111" algn="l" defTabSz="936111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4167" algn="l" defTabSz="936111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2223" algn="l" defTabSz="936111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40278" algn="l" defTabSz="936111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8334" algn="l" defTabSz="936111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6390" algn="l" defTabSz="936111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4446" algn="l" defTabSz="936111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008AD9"/>
            </a:gs>
            <a:gs pos="100000">
              <a:srgbClr val="006EA3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22891" y="222884"/>
            <a:ext cx="7912531" cy="1337301"/>
          </a:xfrm>
          <a:prstGeom prst="rect">
            <a:avLst/>
          </a:prstGeom>
        </p:spPr>
        <p:txBody>
          <a:bodyPr vert="horz" lIns="180000" tIns="0" rIns="0" bIns="90000" rtlCol="0" anchor="ctr" anchorCtr="0">
            <a:no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3"/>
          </p:nvPr>
        </p:nvSpPr>
        <p:spPr>
          <a:xfrm>
            <a:off x="215266" y="6830492"/>
            <a:ext cx="3951158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Bilfinger Power Systems Group</a:t>
            </a:r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9336375" y="6830492"/>
            <a:ext cx="2913242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29">
                <a:solidFill>
                  <a:srgbClr val="FFFFFF"/>
                </a:solidFill>
              </a:defRPr>
            </a:lvl1pPr>
          </a:lstStyle>
          <a:p>
            <a:r>
              <a:rPr lang="de-DE" dirty="0" smtClean="0"/>
              <a:t>Page </a:t>
            </a:r>
            <a:fld id="{C239CA27-86D7-4C84-9F07-29988B758EA9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964" y="298664"/>
            <a:ext cx="1783104" cy="891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  <p:transition>
    <p:wipe dir="r"/>
  </p:transition>
  <p:timing>
    <p:tnLst>
      <p:par>
        <p:cTn id="1" dur="indefinite" restart="never" nodeType="tmRoot"/>
      </p:par>
    </p:tnLst>
  </p:timing>
  <p:hf hdr="0" dt="0"/>
  <p:txStyles>
    <p:titleStyle>
      <a:lvl1pPr algn="l" defTabSz="1248119" rtl="0" eaLnBrk="1" latinLnBrk="0" hangingPunct="1">
        <a:lnSpc>
          <a:spcPct val="105000"/>
        </a:lnSpc>
        <a:spcBef>
          <a:spcPct val="0"/>
        </a:spcBef>
        <a:buNone/>
        <a:defRPr sz="2724" b="1" kern="1200" baseline="0">
          <a:solidFill>
            <a:srgbClr val="FFFFFF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4083" indent="-224083" algn="l" defTabSz="1248119" rtl="0" eaLnBrk="1" latinLnBrk="0" hangingPunct="1">
        <a:lnSpc>
          <a:spcPct val="105000"/>
        </a:lnSpc>
        <a:spcBef>
          <a:spcPts val="0"/>
        </a:spcBef>
        <a:spcAft>
          <a:spcPts val="619"/>
        </a:spcAft>
        <a:buFont typeface="Arial" pitchFamily="34" charset="0"/>
        <a:buChar char="▪"/>
        <a:defRPr sz="148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44235" indent="-218187" algn="l" defTabSz="1248119" rtl="0" eaLnBrk="1" latinLnBrk="0" hangingPunct="1">
        <a:lnSpc>
          <a:spcPct val="105000"/>
        </a:lnSpc>
        <a:spcBef>
          <a:spcPts val="0"/>
        </a:spcBef>
        <a:spcAft>
          <a:spcPts val="619"/>
        </a:spcAft>
        <a:buFont typeface="Arial" pitchFamily="34" charset="0"/>
        <a:buChar char="▪"/>
        <a:defRPr sz="148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70285" indent="-226050" algn="l" defTabSz="1248119" rtl="0" eaLnBrk="1" latinLnBrk="0" hangingPunct="1">
        <a:lnSpc>
          <a:spcPct val="105000"/>
        </a:lnSpc>
        <a:spcBef>
          <a:spcPts val="0"/>
        </a:spcBef>
        <a:spcAft>
          <a:spcPts val="619"/>
        </a:spcAft>
        <a:buFont typeface="Arial" pitchFamily="34" charset="0"/>
        <a:buChar char="▪"/>
        <a:defRPr sz="148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86505" indent="-216221" algn="l" defTabSz="1248119" rtl="0" eaLnBrk="1" latinLnBrk="0" hangingPunct="1">
        <a:lnSpc>
          <a:spcPct val="105000"/>
        </a:lnSpc>
        <a:spcBef>
          <a:spcPts val="0"/>
        </a:spcBef>
        <a:spcAft>
          <a:spcPts val="619"/>
        </a:spcAft>
        <a:buFont typeface="Arial" pitchFamily="34" charset="0"/>
        <a:buChar char="▪"/>
        <a:defRPr sz="148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12554" indent="-226050" algn="l" defTabSz="1248119" rtl="0" eaLnBrk="1" latinLnBrk="0" hangingPunct="1">
        <a:lnSpc>
          <a:spcPct val="105000"/>
        </a:lnSpc>
        <a:spcBef>
          <a:spcPts val="0"/>
        </a:spcBef>
        <a:spcAft>
          <a:spcPts val="619"/>
        </a:spcAft>
        <a:buFont typeface="Arial" pitchFamily="34" charset="0"/>
        <a:buChar char="▪"/>
        <a:defRPr sz="1486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3432328" indent="-312030" algn="l" defTabSz="1248119" rtl="0" eaLnBrk="1" latinLnBrk="0" hangingPunct="1">
        <a:spcBef>
          <a:spcPct val="20000"/>
        </a:spcBef>
        <a:buFont typeface="Arial" pitchFamily="34" charset="0"/>
        <a:buChar char="•"/>
        <a:defRPr sz="2724" kern="1200">
          <a:solidFill>
            <a:schemeClr val="tx1"/>
          </a:solidFill>
          <a:latin typeface="+mn-lt"/>
          <a:ea typeface="+mn-ea"/>
          <a:cs typeface="+mn-cs"/>
        </a:defRPr>
      </a:lvl6pPr>
      <a:lvl7pPr marL="4056387" indent="-312030" algn="l" defTabSz="1248119" rtl="0" eaLnBrk="1" latinLnBrk="0" hangingPunct="1">
        <a:spcBef>
          <a:spcPct val="20000"/>
        </a:spcBef>
        <a:buFont typeface="Arial" pitchFamily="34" charset="0"/>
        <a:buChar char="•"/>
        <a:defRPr sz="2724" kern="1200">
          <a:solidFill>
            <a:schemeClr val="tx1"/>
          </a:solidFill>
          <a:latin typeface="+mn-lt"/>
          <a:ea typeface="+mn-ea"/>
          <a:cs typeface="+mn-cs"/>
        </a:defRPr>
      </a:lvl7pPr>
      <a:lvl8pPr marL="4680446" indent="-312030" algn="l" defTabSz="1248119" rtl="0" eaLnBrk="1" latinLnBrk="0" hangingPunct="1">
        <a:spcBef>
          <a:spcPct val="20000"/>
        </a:spcBef>
        <a:buFont typeface="Arial" pitchFamily="34" charset="0"/>
        <a:buChar char="•"/>
        <a:defRPr sz="2724" kern="1200">
          <a:solidFill>
            <a:schemeClr val="tx1"/>
          </a:solidFill>
          <a:latin typeface="+mn-lt"/>
          <a:ea typeface="+mn-ea"/>
          <a:cs typeface="+mn-cs"/>
        </a:defRPr>
      </a:lvl8pPr>
      <a:lvl9pPr marL="5304506" indent="-312030" algn="l" defTabSz="1248119" rtl="0" eaLnBrk="1" latinLnBrk="0" hangingPunct="1">
        <a:spcBef>
          <a:spcPct val="20000"/>
        </a:spcBef>
        <a:buFont typeface="Arial" pitchFamily="34" charset="0"/>
        <a:buChar char="•"/>
        <a:defRPr sz="272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1pPr>
      <a:lvl2pPr marL="624059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2pPr>
      <a:lvl3pPr marL="1248119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3pPr>
      <a:lvl4pPr marL="1872178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4pPr>
      <a:lvl5pPr marL="2496238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5pPr>
      <a:lvl6pPr marL="3120297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6pPr>
      <a:lvl7pPr marL="3744356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7pPr>
      <a:lvl8pPr marL="4368417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8pPr>
      <a:lvl9pPr marL="4992476" algn="l" defTabSz="1248119" rtl="0" eaLnBrk="1" latinLnBrk="0" hangingPunct="1">
        <a:defRPr sz="24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4294967295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81012" y="5041727"/>
            <a:ext cx="11565244" cy="1754029"/>
          </a:xfrm>
        </p:spPr>
        <p:txBody>
          <a:bodyPr anchor="b" anchorCtr="0">
            <a:normAutofit/>
          </a:bodyPr>
          <a:lstStyle/>
          <a:p>
            <a:r>
              <a:rPr lang="en-US" sz="2400" dirty="0" smtClean="0"/>
              <a:t>Superconducting Magnets from an Industrial Point of View</a:t>
            </a:r>
            <a:br>
              <a:rPr lang="en-US" sz="2400" dirty="0" smtClean="0"/>
            </a:br>
            <a:r>
              <a:rPr lang="en-US" sz="1300" dirty="0" smtClean="0"/>
              <a:t/>
            </a:r>
            <a:br>
              <a:rPr lang="en-US" sz="1300" dirty="0" smtClean="0"/>
            </a:br>
            <a:r>
              <a:rPr lang="de-DE" sz="1600" b="0" dirty="0" smtClean="0">
                <a:latin typeface="HelveticaNeue-Light"/>
              </a:rPr>
              <a:t>Wolfgang Walter</a:t>
            </a:r>
            <a:br>
              <a:rPr lang="de-DE" sz="1600" b="0" dirty="0" smtClean="0">
                <a:latin typeface="HelveticaNeue-Light"/>
              </a:rPr>
            </a:br>
            <a:r>
              <a:rPr lang="de-DE" sz="1600" dirty="0"/>
              <a:t/>
            </a:r>
            <a:br>
              <a:rPr lang="de-DE" sz="1600" dirty="0"/>
            </a:br>
            <a:r>
              <a:rPr lang="de-DE" sz="1100" b="0" dirty="0" smtClean="0">
                <a:latin typeface="HelveticaNeue-Light"/>
              </a:rPr>
              <a:t>Workshop </a:t>
            </a:r>
            <a:r>
              <a:rPr lang="de-DE" sz="1100" b="0" dirty="0" err="1" smtClean="0">
                <a:latin typeface="HelveticaNeue-Light"/>
              </a:rPr>
              <a:t>Superconductivity</a:t>
            </a:r>
            <a:r>
              <a:rPr lang="de-DE" sz="1100" b="0" dirty="0" smtClean="0">
                <a:latin typeface="HelveticaNeue-Light"/>
              </a:rPr>
              <a:t> </a:t>
            </a:r>
            <a:r>
              <a:rPr lang="de-DE" sz="1100" b="0" dirty="0" err="1" smtClean="0">
                <a:latin typeface="HelveticaNeue-Light"/>
              </a:rPr>
              <a:t>for</a:t>
            </a:r>
            <a:r>
              <a:rPr lang="de-DE" sz="1100" b="0" dirty="0" smtClean="0">
                <a:latin typeface="HelveticaNeue-Light"/>
              </a:rPr>
              <a:t> </a:t>
            </a:r>
            <a:r>
              <a:rPr lang="de-DE" sz="1100" b="0" dirty="0" err="1" smtClean="0">
                <a:latin typeface="HelveticaNeue-Light"/>
              </a:rPr>
              <a:t>Sustainable</a:t>
            </a:r>
            <a:r>
              <a:rPr lang="de-DE" sz="1100" b="0" dirty="0" smtClean="0">
                <a:latin typeface="HelveticaNeue-Light"/>
              </a:rPr>
              <a:t> </a:t>
            </a:r>
            <a:r>
              <a:rPr lang="de-DE" sz="1100" b="0" dirty="0" err="1" smtClean="0">
                <a:latin typeface="HelveticaNeue-Light"/>
              </a:rPr>
              <a:t>Energy</a:t>
            </a:r>
            <a:r>
              <a:rPr lang="de-DE" sz="1100" b="0" dirty="0" smtClean="0">
                <a:latin typeface="HelveticaNeue-Light"/>
              </a:rPr>
              <a:t> Systems </a:t>
            </a:r>
            <a:r>
              <a:rPr lang="de-DE" sz="1100" b="0" dirty="0" err="1" smtClean="0">
                <a:latin typeface="HelveticaNeue-Light"/>
              </a:rPr>
              <a:t>and</a:t>
            </a:r>
            <a:r>
              <a:rPr lang="de-DE" sz="1100" b="0" dirty="0" smtClean="0">
                <a:latin typeface="HelveticaNeue-Light"/>
              </a:rPr>
              <a:t> </a:t>
            </a:r>
            <a:r>
              <a:rPr lang="de-DE" sz="1100" b="0" dirty="0" err="1" smtClean="0">
                <a:latin typeface="HelveticaNeue-Light"/>
              </a:rPr>
              <a:t>Particle</a:t>
            </a:r>
            <a:r>
              <a:rPr lang="de-DE" sz="1100" b="0" dirty="0" smtClean="0">
                <a:latin typeface="HelveticaNeue-Light"/>
              </a:rPr>
              <a:t> </a:t>
            </a:r>
            <a:r>
              <a:rPr lang="de-DE" sz="1100" b="0" dirty="0" err="1" smtClean="0">
                <a:latin typeface="HelveticaNeue-Light"/>
              </a:rPr>
              <a:t>Accelerators</a:t>
            </a:r>
            <a:r>
              <a:rPr lang="de-DE" sz="1100" b="0" dirty="0" smtClean="0">
                <a:latin typeface="HelveticaNeue-Light"/>
              </a:rPr>
              <a:t> – GSI 2023-10-19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18518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Development &amp; Design Phase - Examples</a:t>
            </a:r>
            <a:endParaRPr lang="en-GB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223014" y="1560775"/>
            <a:ext cx="8690999" cy="5236649"/>
          </a:xfrm>
        </p:spPr>
        <p:txBody>
          <a:bodyPr/>
          <a:lstStyle/>
          <a:p>
            <a:pPr marL="0" indent="0">
              <a:spcAft>
                <a:spcPts val="743"/>
              </a:spcAft>
              <a:buNone/>
            </a:pPr>
            <a:r>
              <a:rPr lang="de-DE" dirty="0" smtClean="0">
                <a:solidFill>
                  <a:schemeClr val="tx1"/>
                </a:solidFill>
              </a:rPr>
              <a:t>TESLA / XFEL: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endParaRPr lang="de-DE" dirty="0">
              <a:solidFill>
                <a:srgbClr val="0070C0"/>
              </a:solidFill>
            </a:endParaRPr>
          </a:p>
          <a:p>
            <a:pPr>
              <a:spcAft>
                <a:spcPts val="743"/>
              </a:spcAft>
            </a:pPr>
            <a:r>
              <a:rPr lang="de-DE" dirty="0">
                <a:solidFill>
                  <a:srgbClr val="0070C0"/>
                </a:solidFill>
              </a:rPr>
              <a:t>I</a:t>
            </a:r>
            <a:r>
              <a:rPr lang="de-DE" dirty="0" smtClean="0">
                <a:solidFill>
                  <a:srgbClr val="0070C0"/>
                </a:solidFill>
              </a:rPr>
              <a:t>ndustrial </a:t>
            </a:r>
            <a:r>
              <a:rPr lang="de-DE" dirty="0" err="1" smtClean="0">
                <a:solidFill>
                  <a:srgbClr val="0070C0"/>
                </a:solidFill>
              </a:rPr>
              <a:t>analysis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of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production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process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</a:p>
          <a:p>
            <a:pPr>
              <a:spcAft>
                <a:spcPts val="743"/>
              </a:spcAft>
            </a:pPr>
            <a:r>
              <a:rPr lang="de-DE" dirty="0" err="1">
                <a:solidFill>
                  <a:srgbClr val="0070C0"/>
                </a:solidFill>
              </a:rPr>
              <a:t>H</a:t>
            </a:r>
            <a:r>
              <a:rPr lang="de-DE" dirty="0" err="1" smtClean="0">
                <a:solidFill>
                  <a:srgbClr val="0070C0"/>
                </a:solidFill>
              </a:rPr>
              <a:t>eat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treatment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of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cavities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identified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as</a:t>
            </a:r>
            <a:r>
              <a:rPr lang="de-DE" dirty="0" smtClean="0">
                <a:solidFill>
                  <a:srgbClr val="0070C0"/>
                </a:solidFill>
              </a:rPr>
              <a:t> expensive </a:t>
            </a:r>
            <a:r>
              <a:rPr lang="de-DE" dirty="0" err="1" smtClean="0">
                <a:solidFill>
                  <a:srgbClr val="0070C0"/>
                </a:solidFill>
              </a:rPr>
              <a:t>bottleneck</a:t>
            </a:r>
            <a:r>
              <a:rPr lang="de-DE" dirty="0" smtClean="0">
                <a:solidFill>
                  <a:srgbClr val="0070C0"/>
                </a:solidFill>
              </a:rPr>
              <a:t> in </a:t>
            </a:r>
            <a:r>
              <a:rPr lang="de-DE" dirty="0" err="1" smtClean="0">
                <a:solidFill>
                  <a:srgbClr val="0070C0"/>
                </a:solidFill>
              </a:rPr>
              <a:t>the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production</a:t>
            </a:r>
            <a:endParaRPr lang="de-DE" dirty="0" smtClean="0">
              <a:solidFill>
                <a:srgbClr val="0070C0"/>
              </a:solidFill>
            </a:endParaRPr>
          </a:p>
          <a:p>
            <a:pPr>
              <a:spcAft>
                <a:spcPts val="743"/>
              </a:spcAft>
            </a:pPr>
            <a:r>
              <a:rPr lang="de-DE" dirty="0" err="1" smtClean="0">
                <a:solidFill>
                  <a:srgbClr val="0070C0"/>
                </a:solidFill>
              </a:rPr>
              <a:t>Following</a:t>
            </a:r>
            <a:r>
              <a:rPr lang="de-DE" dirty="0" smtClean="0">
                <a:solidFill>
                  <a:srgbClr val="0070C0"/>
                </a:solidFill>
              </a:rPr>
              <a:t> DESY R&amp;D </a:t>
            </a:r>
            <a:r>
              <a:rPr lang="de-DE" dirty="0" err="1" smtClean="0">
                <a:solidFill>
                  <a:srgbClr val="0070C0"/>
                </a:solidFill>
              </a:rPr>
              <a:t>work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eliminated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the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bottleneck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endParaRPr lang="de-DE" dirty="0"/>
          </a:p>
          <a:p>
            <a:pPr marL="0" indent="0">
              <a:spcAft>
                <a:spcPts val="743"/>
              </a:spcAft>
              <a:buNone/>
            </a:pPr>
            <a:endParaRPr lang="en-GB" dirty="0">
              <a:solidFill>
                <a:srgbClr val="0070C0"/>
              </a:solidFill>
            </a:endParaRPr>
          </a:p>
          <a:p>
            <a:pPr marL="0" indent="0">
              <a:spcAft>
                <a:spcPts val="743"/>
              </a:spcAft>
              <a:buNone/>
            </a:pPr>
            <a:r>
              <a:rPr lang="en-GB" dirty="0" smtClean="0">
                <a:solidFill>
                  <a:schemeClr val="tx1"/>
                </a:solidFill>
              </a:rPr>
              <a:t>FAIR SIS100: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</a:p>
          <a:p>
            <a:pPr>
              <a:spcAft>
                <a:spcPts val="743"/>
              </a:spcAft>
            </a:pPr>
            <a:r>
              <a:rPr lang="en-GB" dirty="0" smtClean="0">
                <a:solidFill>
                  <a:srgbClr val="0070C0"/>
                </a:solidFill>
              </a:rPr>
              <a:t>Collaboration of lab and industry on magnet design in FP6 project </a:t>
            </a:r>
          </a:p>
          <a:p>
            <a:pPr>
              <a:spcAft>
                <a:spcPts val="743"/>
              </a:spcAft>
            </a:pPr>
            <a:r>
              <a:rPr lang="en-GB" dirty="0" smtClean="0">
                <a:solidFill>
                  <a:srgbClr val="0070C0"/>
                </a:solidFill>
              </a:rPr>
              <a:t>Industry identified </a:t>
            </a:r>
            <a:r>
              <a:rPr lang="en-GB" dirty="0" err="1" smtClean="0">
                <a:solidFill>
                  <a:srgbClr val="0070C0"/>
                </a:solidFill>
              </a:rPr>
              <a:t>Aluminumoxide</a:t>
            </a:r>
            <a:r>
              <a:rPr lang="en-GB" dirty="0" smtClean="0">
                <a:solidFill>
                  <a:srgbClr val="0070C0"/>
                </a:solidFill>
              </a:rPr>
              <a:t> structure as cost driver and manufacturing risk</a:t>
            </a:r>
          </a:p>
          <a:p>
            <a:pPr>
              <a:spcAft>
                <a:spcPts val="743"/>
              </a:spcAft>
            </a:pPr>
            <a:r>
              <a:rPr lang="en-GB" dirty="0" smtClean="0">
                <a:solidFill>
                  <a:srgbClr val="0070C0"/>
                </a:solidFill>
              </a:rPr>
              <a:t>GSI eliminated the component from the design</a:t>
            </a:r>
          </a:p>
          <a:p>
            <a:pPr marL="0" indent="0">
              <a:spcAft>
                <a:spcPts val="743"/>
              </a:spcAft>
              <a:buNone/>
            </a:pPr>
            <a:endParaRPr lang="en-GB" dirty="0" smtClean="0">
              <a:solidFill>
                <a:srgbClr val="0070C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48119"/>
            <a:r>
              <a:rPr lang="en-GB" dirty="0">
                <a:latin typeface="Arial"/>
              </a:rPr>
              <a:t>Page </a:t>
            </a:r>
            <a:fld id="{B0DDDAF3-5C3B-46D7-8658-FE6E1E53DDDA}" type="slidenum">
              <a:rPr lang="en-GB">
                <a:latin typeface="Arial"/>
              </a:rPr>
              <a:pPr defTabSz="1248119"/>
              <a:t>10</a:t>
            </a:fld>
            <a:endParaRPr lang="en-GB" dirty="0">
              <a:latin typeface="Arial"/>
            </a:endParaRPr>
          </a:p>
        </p:txBody>
      </p:sp>
      <p:pic>
        <p:nvPicPr>
          <p:cNvPr id="12" name="Bildplatzhalter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3" t="11" r="26031" b="-11"/>
          <a:stretch/>
        </p:blipFill>
        <p:spPr>
          <a:xfrm>
            <a:off x="9205629" y="2934858"/>
            <a:ext cx="2909564" cy="37977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674" b="10524"/>
          <a:stretch>
            <a:fillRect/>
          </a:stretch>
        </p:blipFill>
        <p:spPr bwMode="auto">
          <a:xfrm>
            <a:off x="9205629" y="1621978"/>
            <a:ext cx="2909564" cy="142645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 smtClean="0">
                <a:latin typeface="Arial"/>
              </a:rPr>
              <a:t> 	     </a:t>
            </a:r>
            <a:r>
              <a:rPr lang="de-DE" sz="929" dirty="0">
                <a:latin typeface="Arial"/>
              </a:rPr>
              <a:t>		</a:t>
            </a:r>
            <a:r>
              <a:rPr lang="de-DE" sz="1000" dirty="0" err="1" smtClean="0">
                <a:latin typeface="HelveticaNeue-Light"/>
              </a:rPr>
              <a:t>Superconductivity</a:t>
            </a:r>
            <a:r>
              <a:rPr lang="de-DE" sz="1000" dirty="0" smtClean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for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Sustainable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Energy</a:t>
            </a:r>
            <a:r>
              <a:rPr lang="de-DE" sz="1000" dirty="0">
                <a:latin typeface="HelveticaNeue-Light"/>
              </a:rPr>
              <a:t> Systems </a:t>
            </a:r>
            <a:r>
              <a:rPr lang="de-DE" sz="1000" dirty="0" err="1">
                <a:latin typeface="HelveticaNeue-Light"/>
              </a:rPr>
              <a:t>and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Particle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Accelerators</a:t>
            </a:r>
            <a:r>
              <a:rPr lang="de-DE" sz="1000" dirty="0">
                <a:latin typeface="HelveticaNeue-Light"/>
              </a:rPr>
              <a:t> – GSI 2023-10-19</a:t>
            </a:r>
            <a:endParaRPr lang="de-DE" sz="929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067831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447" y="59692"/>
            <a:ext cx="8437946" cy="762253"/>
          </a:xfrm>
        </p:spPr>
        <p:txBody>
          <a:bodyPr vert="horz" lIns="178307" tIns="66865" rIns="0" bIns="144000" rtlCol="0" anchor="t" anchorCtr="0">
            <a:noAutofit/>
          </a:bodyPr>
          <a:lstStyle/>
          <a:p>
            <a:r>
              <a:rPr lang="de-DE" dirty="0" err="1" smtClean="0">
                <a:latin typeface="Rockwell" panose="02060603020205020403" pitchFamily="18" charset="0"/>
              </a:rPr>
              <a:t>Prototyping</a:t>
            </a:r>
            <a:r>
              <a:rPr lang="de-DE" dirty="0" smtClean="0">
                <a:latin typeface="Rockwell" panose="02060603020205020403" pitchFamily="18" charset="0"/>
              </a:rPr>
              <a:t> </a:t>
            </a:r>
            <a:r>
              <a:rPr lang="de-DE" dirty="0" err="1" smtClean="0">
                <a:latin typeface="Rockwell" panose="02060603020205020403" pitchFamily="18" charset="0"/>
              </a:rPr>
              <a:t>and</a:t>
            </a:r>
            <a:r>
              <a:rPr lang="de-DE" dirty="0" smtClean="0">
                <a:latin typeface="Rockwell" panose="02060603020205020403" pitchFamily="18" charset="0"/>
              </a:rPr>
              <a:t> </a:t>
            </a:r>
            <a:r>
              <a:rPr lang="de-DE" dirty="0" err="1" smtClean="0">
                <a:latin typeface="Rockwell" panose="02060603020205020403" pitchFamily="18" charset="0"/>
              </a:rPr>
              <a:t>Industrialization</a:t>
            </a:r>
            <a:r>
              <a:rPr lang="de-DE" dirty="0" smtClean="0">
                <a:latin typeface="Rockwell" panose="02060603020205020403" pitchFamily="18" charset="0"/>
              </a:rPr>
              <a:t> </a:t>
            </a:r>
            <a:endParaRPr lang="en-US" sz="1733" b="0" dirty="0">
              <a:latin typeface="Rockwell" panose="02060603020205020403" pitchFamily="18" charset="0"/>
            </a:endParaRPr>
          </a:p>
        </p:txBody>
      </p:sp>
      <p:cxnSp>
        <p:nvCxnSpPr>
          <p:cNvPr id="18" name="Gerader Verbinder 17"/>
          <p:cNvCxnSpPr/>
          <p:nvPr/>
        </p:nvCxnSpPr>
        <p:spPr>
          <a:xfrm flipV="1">
            <a:off x="9453185" y="-21185"/>
            <a:ext cx="0" cy="6836333"/>
          </a:xfrm>
          <a:prstGeom prst="line">
            <a:avLst/>
          </a:prstGeom>
          <a:ln w="19050">
            <a:solidFill>
              <a:srgbClr val="008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ingekerbter Richtungspfeil 6"/>
          <p:cNvSpPr/>
          <p:nvPr/>
        </p:nvSpPr>
        <p:spPr bwMode="auto">
          <a:xfrm>
            <a:off x="461981" y="826174"/>
            <a:ext cx="1797912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FFFFFF"/>
                </a:solidFill>
                <a:latin typeface="Arial"/>
              </a:rPr>
              <a:t>DEVELOPMENT</a:t>
            </a:r>
          </a:p>
        </p:txBody>
      </p:sp>
      <p:sp>
        <p:nvSpPr>
          <p:cNvPr id="37" name="Eingekerbter Richtungspfeil 35"/>
          <p:cNvSpPr/>
          <p:nvPr/>
        </p:nvSpPr>
        <p:spPr bwMode="auto">
          <a:xfrm>
            <a:off x="2018812" y="832441"/>
            <a:ext cx="1656900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FFFFFF"/>
                </a:solidFill>
                <a:latin typeface="Arial"/>
              </a:rPr>
              <a:t>DESIGN</a:t>
            </a:r>
          </a:p>
        </p:txBody>
      </p:sp>
      <p:sp>
        <p:nvSpPr>
          <p:cNvPr id="38" name="Eingekerbter Richtungspfeil 36"/>
          <p:cNvSpPr/>
          <p:nvPr/>
        </p:nvSpPr>
        <p:spPr bwMode="auto">
          <a:xfrm>
            <a:off x="6696824" y="837969"/>
            <a:ext cx="2241282" cy="636090"/>
          </a:xfrm>
          <a:prstGeom prst="chevron">
            <a:avLst/>
          </a:prstGeom>
          <a:solidFill>
            <a:srgbClr val="C9D2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008AD9"/>
                </a:solidFill>
                <a:latin typeface="Arial"/>
              </a:rPr>
              <a:t>INDUSTRIALI SATION</a:t>
            </a:r>
          </a:p>
        </p:txBody>
      </p:sp>
      <p:sp>
        <p:nvSpPr>
          <p:cNvPr id="39" name="Eingekerbter Richtungspfeil 37"/>
          <p:cNvSpPr/>
          <p:nvPr/>
        </p:nvSpPr>
        <p:spPr bwMode="auto">
          <a:xfrm>
            <a:off x="8720648" y="826174"/>
            <a:ext cx="2285179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FFFFFF"/>
                </a:solidFill>
                <a:latin typeface="Arial"/>
              </a:rPr>
              <a:t>SERIES PRODUCTION</a:t>
            </a:r>
          </a:p>
        </p:txBody>
      </p:sp>
      <p:sp>
        <p:nvSpPr>
          <p:cNvPr id="40" name="Eingekerbter Richtungspfeil 38"/>
          <p:cNvSpPr/>
          <p:nvPr/>
        </p:nvSpPr>
        <p:spPr bwMode="auto">
          <a:xfrm>
            <a:off x="10823485" y="827080"/>
            <a:ext cx="1517512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endParaRPr lang="de-DE" sz="1930">
              <a:solidFill>
                <a:srgbClr val="5E5C60">
                  <a:lumMod val="50000"/>
                </a:srgbClr>
              </a:solidFill>
              <a:latin typeface="Arial"/>
            </a:endParaRPr>
          </a:p>
        </p:txBody>
      </p:sp>
      <p:sp>
        <p:nvSpPr>
          <p:cNvPr id="41" name="Eingekerbter Richtungspfeil 39"/>
          <p:cNvSpPr/>
          <p:nvPr/>
        </p:nvSpPr>
        <p:spPr bwMode="auto">
          <a:xfrm>
            <a:off x="3477121" y="832441"/>
            <a:ext cx="1755421" cy="636090"/>
          </a:xfrm>
          <a:prstGeom prst="chevron">
            <a:avLst/>
          </a:prstGeom>
          <a:solidFill>
            <a:srgbClr val="C9D2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008AD9"/>
                </a:solidFill>
                <a:latin typeface="Arial"/>
              </a:rPr>
              <a:t>PROTO TYPING</a:t>
            </a:r>
          </a:p>
        </p:txBody>
      </p:sp>
      <p:sp>
        <p:nvSpPr>
          <p:cNvPr id="42" name="Eingekerbter Richtungspfeil 40"/>
          <p:cNvSpPr/>
          <p:nvPr/>
        </p:nvSpPr>
        <p:spPr bwMode="auto">
          <a:xfrm>
            <a:off x="5012852" y="832441"/>
            <a:ext cx="1885998" cy="636090"/>
          </a:xfrm>
          <a:prstGeom prst="chevron">
            <a:avLst/>
          </a:prstGeom>
          <a:solidFill>
            <a:srgbClr val="C9D2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008AD9"/>
                </a:solidFill>
                <a:latin typeface="Arial"/>
              </a:rPr>
              <a:t>DEMON STRATOR</a:t>
            </a:r>
          </a:p>
        </p:txBody>
      </p:sp>
      <p:sp>
        <p:nvSpPr>
          <p:cNvPr id="35" name="Foliennummernplatzhalter 3"/>
          <p:cNvSpPr txBox="1">
            <a:spLocks/>
          </p:cNvSpPr>
          <p:nvPr/>
        </p:nvSpPr>
        <p:spPr>
          <a:xfrm>
            <a:off x="9368267" y="6805347"/>
            <a:ext cx="2913181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750">
                <a:solidFill>
                  <a:srgbClr val="FFFFFF"/>
                </a:solidFill>
              </a:defRPr>
            </a:lvl1pPr>
          </a:lstStyle>
          <a:p>
            <a:pPr defTabSz="1248119">
              <a:defRPr/>
            </a:pPr>
            <a:r>
              <a:rPr lang="de-DE" sz="929" dirty="0">
                <a:latin typeface="Arial"/>
              </a:rPr>
              <a:t>Page </a:t>
            </a:r>
            <a:fld id="{C239CA27-86D7-4C84-9F07-29988B758EA9}" type="slidenum">
              <a:rPr lang="de-DE" sz="929">
                <a:latin typeface="Arial"/>
              </a:rPr>
              <a:pPr defTabSz="1248119">
                <a:defRPr/>
              </a:pPr>
              <a:t>11</a:t>
            </a:fld>
            <a:endParaRPr lang="de-DE" sz="929" dirty="0">
              <a:latin typeface="Arial"/>
            </a:endParaRPr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461981" y="1734936"/>
            <a:ext cx="11879017" cy="493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48119" eaLnBrk="1" hangingPunct="1">
              <a:spcBef>
                <a:spcPct val="50000"/>
              </a:spcBef>
              <a:defRPr/>
            </a:pPr>
            <a:r>
              <a:rPr lang="de-DE" altLang="de-DE" sz="1930" dirty="0" smtClean="0">
                <a:solidFill>
                  <a:srgbClr val="FFFFFF"/>
                </a:solidFill>
              </a:rPr>
              <a:t>Shared </a:t>
            </a:r>
            <a:r>
              <a:rPr lang="de-DE" altLang="de-DE" sz="1930" dirty="0" err="1" smtClean="0">
                <a:solidFill>
                  <a:srgbClr val="FFFFFF"/>
                </a:solidFill>
              </a:rPr>
              <a:t>work</a:t>
            </a:r>
            <a:r>
              <a:rPr lang="de-DE" altLang="de-DE" sz="1930" dirty="0" smtClean="0">
                <a:solidFill>
                  <a:srgbClr val="FFFFFF"/>
                </a:solidFill>
              </a:rPr>
              <a:t> </a:t>
            </a:r>
            <a:r>
              <a:rPr lang="de-DE" altLang="de-DE" sz="1930" dirty="0" err="1" smtClean="0">
                <a:solidFill>
                  <a:srgbClr val="FFFFFF"/>
                </a:solidFill>
              </a:rPr>
              <a:t>between</a:t>
            </a:r>
            <a:r>
              <a:rPr lang="de-DE" altLang="de-DE" sz="1930" dirty="0" smtClean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labs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and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industry</a:t>
            </a:r>
            <a:r>
              <a:rPr lang="de-DE" altLang="de-DE" sz="1930" dirty="0">
                <a:solidFill>
                  <a:srgbClr val="FFFFFF"/>
                </a:solidFill>
              </a:rPr>
              <a:t>  </a:t>
            </a:r>
          </a:p>
          <a:p>
            <a:pPr defTabSz="1248119" eaLnBrk="1" hangingPunct="1">
              <a:spcBef>
                <a:spcPct val="50000"/>
              </a:spcBef>
              <a:defRPr/>
            </a:pPr>
            <a:r>
              <a:rPr lang="de-DE" altLang="de-DE" sz="1930" dirty="0" err="1">
                <a:solidFill>
                  <a:srgbClr val="FFFFFF"/>
                </a:solidFill>
              </a:rPr>
              <a:t>Prototypin</a:t>
            </a:r>
            <a:r>
              <a:rPr lang="de-DE" altLang="de-DE" sz="1930" dirty="0">
                <a:solidFill>
                  <a:srgbClr val="FFFFFF"/>
                </a:solidFill>
              </a:rPr>
              <a:t>g </a:t>
            </a:r>
            <a:r>
              <a:rPr lang="de-DE" altLang="de-DE" sz="1930" dirty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important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step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towards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hardware</a:t>
            </a:r>
            <a:r>
              <a:rPr lang="de-DE" altLang="de-DE" sz="1930" dirty="0">
                <a:solidFill>
                  <a:srgbClr val="FFFFFF"/>
                </a:solidFill>
              </a:rPr>
              <a:t>! </a:t>
            </a:r>
          </a:p>
          <a:p>
            <a:pPr defTabSz="1248119" eaLnBrk="1" hangingPunct="1">
              <a:defRPr/>
            </a:pPr>
            <a:endParaRPr lang="de-DE" altLang="de-DE" sz="1930" dirty="0" smtClean="0">
              <a:solidFill>
                <a:srgbClr val="FFFFFF"/>
              </a:solidFill>
            </a:endParaRPr>
          </a:p>
          <a:p>
            <a:pPr defTabSz="1248119" eaLnBrk="1" hangingPunct="1">
              <a:defRPr/>
            </a:pPr>
            <a:endParaRPr lang="de-DE" altLang="de-DE" sz="1930" dirty="0">
              <a:solidFill>
                <a:srgbClr val="FFFFFF"/>
              </a:solidFill>
            </a:endParaRPr>
          </a:p>
          <a:p>
            <a:pPr defTabSz="1248119" eaLnBrk="1" hangingPunct="1">
              <a:spcBef>
                <a:spcPts val="743"/>
              </a:spcBef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Importance of industrial prototyping:</a:t>
            </a:r>
          </a:p>
          <a:p>
            <a:pPr marL="353816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Transfer of know-how and experience from labs to industry preferably at industry workshop</a:t>
            </a:r>
          </a:p>
          <a:p>
            <a:pPr marL="353816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Input from industry on robust manufacturing concepts and processes based on series experience</a:t>
            </a:r>
          </a:p>
          <a:p>
            <a:pPr marL="353816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Input from industry on tooling concepts for efficient series production with consistent quality </a:t>
            </a:r>
          </a:p>
          <a:p>
            <a:pPr marL="353816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Mutual design optimization to</a:t>
            </a:r>
          </a:p>
          <a:p>
            <a:pPr marL="1273736" lvl="1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Improve consistent magnet quality</a:t>
            </a:r>
          </a:p>
          <a:p>
            <a:pPr marL="1273736" lvl="1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Make production process robust and repeatable </a:t>
            </a:r>
          </a:p>
          <a:p>
            <a:pPr marL="353816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Develop quality criteria for series (specify </a:t>
            </a:r>
            <a:r>
              <a:rPr lang="en-US" altLang="de-DE" sz="1930" dirty="0" smtClean="0">
                <a:solidFill>
                  <a:srgbClr val="FFFFFF"/>
                </a:solidFill>
              </a:rPr>
              <a:t>only what’s </a:t>
            </a:r>
            <a:r>
              <a:rPr lang="en-US" altLang="de-DE" sz="1930" dirty="0">
                <a:solidFill>
                  <a:srgbClr val="FFFFFF"/>
                </a:solidFill>
              </a:rPr>
              <a:t>needed </a:t>
            </a:r>
            <a:r>
              <a:rPr lang="en-US" altLang="de-DE" sz="1930" dirty="0" smtClean="0">
                <a:solidFill>
                  <a:srgbClr val="FFFFFF"/>
                </a:solidFill>
              </a:rPr>
              <a:t>and not </a:t>
            </a:r>
            <a:r>
              <a:rPr lang="en-US" altLang="de-DE" sz="1930" dirty="0">
                <a:solidFill>
                  <a:srgbClr val="FFFFFF"/>
                </a:solidFill>
              </a:rPr>
              <a:t>more, give margin to work with)</a:t>
            </a:r>
          </a:p>
        </p:txBody>
      </p:sp>
      <p:sp>
        <p:nvSpPr>
          <p:cNvPr id="3" name="Abgerundetes Rechteck 2"/>
          <p:cNvSpPr/>
          <p:nvPr/>
        </p:nvSpPr>
        <p:spPr>
          <a:xfrm>
            <a:off x="3303390" y="716744"/>
            <a:ext cx="5771080" cy="862172"/>
          </a:xfrm>
          <a:prstGeom prst="round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8119">
              <a:defRPr/>
            </a:pPr>
            <a:endParaRPr lang="de-DE" sz="1733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 smtClean="0">
                <a:latin typeface="Arial"/>
              </a:rPr>
              <a:t> 	     </a:t>
            </a:r>
            <a:r>
              <a:rPr lang="de-DE" sz="929" dirty="0">
                <a:latin typeface="Arial"/>
              </a:rPr>
              <a:t>		</a:t>
            </a:r>
            <a:r>
              <a:rPr lang="de-DE" sz="1000" dirty="0" err="1" smtClean="0">
                <a:latin typeface="HelveticaNeue-Light"/>
              </a:rPr>
              <a:t>Superconductivity</a:t>
            </a:r>
            <a:r>
              <a:rPr lang="de-DE" sz="1000" dirty="0" smtClean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for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Sustainable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Energy</a:t>
            </a:r>
            <a:r>
              <a:rPr lang="de-DE" sz="1000" dirty="0">
                <a:latin typeface="HelveticaNeue-Light"/>
              </a:rPr>
              <a:t> Systems </a:t>
            </a:r>
            <a:r>
              <a:rPr lang="de-DE" sz="1000" dirty="0" err="1">
                <a:latin typeface="HelveticaNeue-Light"/>
              </a:rPr>
              <a:t>and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Particle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Accelerators</a:t>
            </a:r>
            <a:r>
              <a:rPr lang="de-DE" sz="1000" dirty="0">
                <a:latin typeface="HelveticaNeue-Light"/>
              </a:rPr>
              <a:t> – GSI 2023-10-19</a:t>
            </a:r>
            <a:endParaRPr lang="de-DE" sz="929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209942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Prototyping Phase - Examples</a:t>
            </a:r>
            <a:endParaRPr lang="en-GB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223014" y="1560775"/>
            <a:ext cx="8398824" cy="5236649"/>
          </a:xfrm>
        </p:spPr>
        <p:txBody>
          <a:bodyPr/>
          <a:lstStyle/>
          <a:p>
            <a:pPr marL="0" indent="0">
              <a:spcAft>
                <a:spcPts val="743"/>
              </a:spcAft>
              <a:buNone/>
            </a:pPr>
            <a:r>
              <a:rPr lang="de-DE" dirty="0" smtClean="0">
                <a:solidFill>
                  <a:schemeClr val="tx1"/>
                </a:solidFill>
              </a:rPr>
              <a:t>LHC Main </a:t>
            </a:r>
            <a:r>
              <a:rPr lang="de-DE" dirty="0" err="1" smtClean="0">
                <a:solidFill>
                  <a:schemeClr val="tx1"/>
                </a:solidFill>
              </a:rPr>
              <a:t>Dipoles</a:t>
            </a:r>
            <a:r>
              <a:rPr lang="de-DE" dirty="0" smtClean="0">
                <a:solidFill>
                  <a:schemeClr val="tx1"/>
                </a:solidFill>
              </a:rPr>
              <a:t>: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</a:p>
          <a:p>
            <a:pPr>
              <a:spcAft>
                <a:spcPts val="743"/>
              </a:spcAft>
            </a:pPr>
            <a:r>
              <a:rPr lang="de-DE" dirty="0" smtClean="0">
                <a:solidFill>
                  <a:srgbClr val="0070C0"/>
                </a:solidFill>
              </a:rPr>
              <a:t>Transition 1m </a:t>
            </a: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 15m </a:t>
            </a:r>
            <a:r>
              <a:rPr lang="de-DE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long</a:t>
            </a: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dipoles</a:t>
            </a:r>
            <a:endParaRPr lang="de-DE" dirty="0" smtClean="0">
              <a:solidFill>
                <a:srgbClr val="0070C0"/>
              </a:solidFill>
              <a:sym typeface="Wingdings" panose="05000000000000000000" pitchFamily="2" charset="2"/>
            </a:endParaRPr>
          </a:p>
          <a:p>
            <a:pPr>
              <a:spcAft>
                <a:spcPts val="743"/>
              </a:spcAft>
            </a:pP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Development </a:t>
            </a:r>
            <a:r>
              <a:rPr lang="de-DE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of</a:t>
            </a: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tooling</a:t>
            </a: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and</a:t>
            </a: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qualification</a:t>
            </a: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with</a:t>
            </a: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industrial</a:t>
            </a: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prototypes</a:t>
            </a: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 (</a:t>
            </a:r>
            <a:r>
              <a:rPr lang="de-DE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e.g</a:t>
            </a: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winding</a:t>
            </a: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 </a:t>
            </a:r>
            <a:r>
              <a:rPr lang="de-DE" dirty="0" err="1" smtClean="0">
                <a:solidFill>
                  <a:srgbClr val="0070C0"/>
                </a:solidFill>
                <a:sym typeface="Wingdings" panose="05000000000000000000" pitchFamily="2" charset="2"/>
              </a:rPr>
              <a:t>machine</a:t>
            </a: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)</a:t>
            </a:r>
            <a:endParaRPr lang="de-DE" dirty="0">
              <a:solidFill>
                <a:srgbClr val="0070C0"/>
              </a:solidFill>
            </a:endParaRPr>
          </a:p>
          <a:p>
            <a:pPr marL="0" indent="0">
              <a:spcAft>
                <a:spcPts val="743"/>
              </a:spcAft>
              <a:buNone/>
            </a:pPr>
            <a:r>
              <a:rPr lang="de-DE" dirty="0" smtClean="0">
                <a:solidFill>
                  <a:schemeClr val="tx1"/>
                </a:solidFill>
              </a:rPr>
              <a:t>XFEL </a:t>
            </a:r>
            <a:r>
              <a:rPr lang="de-DE" dirty="0" err="1" smtClean="0">
                <a:solidFill>
                  <a:schemeClr val="tx1"/>
                </a:solidFill>
              </a:rPr>
              <a:t>Undulators</a:t>
            </a:r>
            <a:r>
              <a:rPr lang="de-DE" dirty="0" smtClean="0">
                <a:solidFill>
                  <a:schemeClr val="tx1"/>
                </a:solidFill>
              </a:rPr>
              <a:t>: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</a:p>
          <a:p>
            <a:pPr>
              <a:spcAft>
                <a:spcPts val="743"/>
              </a:spcAft>
            </a:pPr>
            <a:r>
              <a:rPr lang="de-DE" dirty="0" smtClean="0">
                <a:solidFill>
                  <a:srgbClr val="0070C0"/>
                </a:solidFill>
              </a:rPr>
              <a:t>Manufacturing </a:t>
            </a:r>
            <a:r>
              <a:rPr lang="de-DE" dirty="0" err="1">
                <a:solidFill>
                  <a:srgbClr val="0070C0"/>
                </a:solidFill>
              </a:rPr>
              <a:t>of</a:t>
            </a:r>
            <a:r>
              <a:rPr lang="de-DE" dirty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industrial</a:t>
            </a:r>
            <a:r>
              <a:rPr lang="de-DE" dirty="0" smtClean="0">
                <a:solidFill>
                  <a:srgbClr val="0070C0"/>
                </a:solidFill>
              </a:rPr>
              <a:t> prototype </a:t>
            </a:r>
            <a:r>
              <a:rPr lang="de-DE" dirty="0" err="1" smtClean="0">
                <a:solidFill>
                  <a:srgbClr val="0070C0"/>
                </a:solidFill>
              </a:rPr>
              <a:t>undulator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with</a:t>
            </a:r>
            <a:r>
              <a:rPr lang="de-DE" dirty="0" smtClean="0">
                <a:solidFill>
                  <a:srgbClr val="0070C0"/>
                </a:solidFill>
              </a:rPr>
              <a:t> 316LN beam </a:t>
            </a:r>
          </a:p>
          <a:p>
            <a:pPr>
              <a:spcAft>
                <a:spcPts val="743"/>
              </a:spcAft>
            </a:pPr>
            <a:r>
              <a:rPr lang="de-DE" dirty="0" smtClean="0">
                <a:solidFill>
                  <a:srgbClr val="0070C0"/>
                </a:solidFill>
              </a:rPr>
              <a:t>Manufacturing </a:t>
            </a:r>
            <a:r>
              <a:rPr lang="de-DE" dirty="0" err="1" smtClean="0">
                <a:solidFill>
                  <a:srgbClr val="0070C0"/>
                </a:solidFill>
              </a:rPr>
              <a:t>is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feasible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>
                <a:solidFill>
                  <a:srgbClr val="0070C0"/>
                </a:solidFill>
              </a:rPr>
              <a:t>but </a:t>
            </a:r>
            <a:r>
              <a:rPr lang="de-DE" dirty="0" smtClean="0">
                <a:solidFill>
                  <a:srgbClr val="0070C0"/>
                </a:solidFill>
              </a:rPr>
              <a:t>at high </a:t>
            </a:r>
            <a:r>
              <a:rPr lang="de-DE" dirty="0" err="1" smtClean="0">
                <a:solidFill>
                  <a:srgbClr val="0070C0"/>
                </a:solidFill>
              </a:rPr>
              <a:t>cost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and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risk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</a:p>
          <a:p>
            <a:pPr>
              <a:spcAft>
                <a:spcPts val="743"/>
              </a:spcAft>
            </a:pPr>
            <a:r>
              <a:rPr lang="de-DE" dirty="0" err="1" smtClean="0">
                <a:solidFill>
                  <a:srgbClr val="0070C0"/>
                </a:solidFill>
              </a:rPr>
              <a:t>Qualification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with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add</a:t>
            </a:r>
            <a:r>
              <a:rPr lang="de-DE" dirty="0" smtClean="0">
                <a:solidFill>
                  <a:srgbClr val="0070C0"/>
                </a:solidFill>
              </a:rPr>
              <a:t>. prototype: </a:t>
            </a:r>
            <a:r>
              <a:rPr lang="de-DE" dirty="0" err="1">
                <a:solidFill>
                  <a:srgbClr val="0070C0"/>
                </a:solidFill>
              </a:rPr>
              <a:t>a</a:t>
            </a:r>
            <a:r>
              <a:rPr lang="de-DE" dirty="0" err="1" smtClean="0">
                <a:solidFill>
                  <a:srgbClr val="0070C0"/>
                </a:solidFill>
              </a:rPr>
              <a:t>luminum</a:t>
            </a:r>
            <a:r>
              <a:rPr lang="de-DE" dirty="0" smtClean="0">
                <a:solidFill>
                  <a:srgbClr val="0070C0"/>
                </a:solidFill>
              </a:rPr>
              <a:t> beam </a:t>
            </a:r>
            <a:r>
              <a:rPr lang="de-DE" dirty="0" err="1" smtClean="0">
                <a:solidFill>
                  <a:srgbClr val="0070C0"/>
                </a:solidFill>
              </a:rPr>
              <a:t>technically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sufficient</a:t>
            </a:r>
            <a:endParaRPr lang="en-GB" dirty="0">
              <a:solidFill>
                <a:srgbClr val="0070C0"/>
              </a:solidFill>
            </a:endParaRPr>
          </a:p>
          <a:p>
            <a:pPr marL="0" indent="0">
              <a:spcAft>
                <a:spcPts val="743"/>
              </a:spcAft>
              <a:buNone/>
            </a:pPr>
            <a:r>
              <a:rPr lang="en-GB" dirty="0" smtClean="0">
                <a:solidFill>
                  <a:schemeClr val="tx1"/>
                </a:solidFill>
              </a:rPr>
              <a:t>FAIR SIS100: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</a:p>
          <a:p>
            <a:pPr>
              <a:spcAft>
                <a:spcPts val="743"/>
              </a:spcAft>
            </a:pPr>
            <a:r>
              <a:rPr lang="en-GB" dirty="0" smtClean="0">
                <a:solidFill>
                  <a:srgbClr val="0070C0"/>
                </a:solidFill>
              </a:rPr>
              <a:t>Industrial prototype to qualify </a:t>
            </a:r>
            <a:r>
              <a:rPr lang="en-GB" dirty="0">
                <a:solidFill>
                  <a:srgbClr val="0070C0"/>
                </a:solidFill>
              </a:rPr>
              <a:t>(</a:t>
            </a:r>
            <a:r>
              <a:rPr lang="en-GB" dirty="0" smtClean="0">
                <a:solidFill>
                  <a:srgbClr val="0070C0"/>
                </a:solidFill>
              </a:rPr>
              <a:t>among others):</a:t>
            </a:r>
          </a:p>
          <a:p>
            <a:pPr lvl="1">
              <a:spcAft>
                <a:spcPts val="743"/>
              </a:spcAft>
            </a:pPr>
            <a:r>
              <a:rPr lang="en-GB" dirty="0" err="1" smtClean="0">
                <a:solidFill>
                  <a:srgbClr val="0070C0"/>
                </a:solidFill>
              </a:rPr>
              <a:t>Kapton</a:t>
            </a:r>
            <a:r>
              <a:rPr lang="en-GB" dirty="0" smtClean="0">
                <a:solidFill>
                  <a:srgbClr val="0070C0"/>
                </a:solidFill>
              </a:rPr>
              <a:t> as cable insulation (instead of </a:t>
            </a:r>
            <a:r>
              <a:rPr lang="en-GB" dirty="0" err="1" smtClean="0">
                <a:solidFill>
                  <a:srgbClr val="0070C0"/>
                </a:solidFill>
              </a:rPr>
              <a:t>Prepreg</a:t>
            </a:r>
            <a:r>
              <a:rPr lang="en-GB" dirty="0" smtClean="0">
                <a:solidFill>
                  <a:srgbClr val="0070C0"/>
                </a:solidFill>
              </a:rPr>
              <a:t>)</a:t>
            </a:r>
          </a:p>
          <a:p>
            <a:pPr lvl="1">
              <a:spcAft>
                <a:spcPts val="743"/>
              </a:spcAft>
            </a:pPr>
            <a:r>
              <a:rPr lang="en-GB" dirty="0" smtClean="0">
                <a:solidFill>
                  <a:srgbClr val="0070C0"/>
                </a:solidFill>
              </a:rPr>
              <a:t>Use </a:t>
            </a:r>
            <a:r>
              <a:rPr lang="en-GB" dirty="0">
                <a:solidFill>
                  <a:srgbClr val="0070C0"/>
                </a:solidFill>
              </a:rPr>
              <a:t>of precisely manufactured G11 structures to position the windings </a:t>
            </a:r>
            <a:endParaRPr lang="en-GB" dirty="0" smtClean="0">
              <a:solidFill>
                <a:srgbClr val="0070C0"/>
              </a:solidFill>
            </a:endParaRPr>
          </a:p>
          <a:p>
            <a:pPr>
              <a:spcAft>
                <a:spcPts val="743"/>
              </a:spcAft>
            </a:pPr>
            <a:r>
              <a:rPr lang="en-GB" dirty="0" smtClean="0">
                <a:solidFill>
                  <a:srgbClr val="0070C0"/>
                </a:solidFill>
              </a:rPr>
              <a:t>Robust series production: store-able cable and consistent coil geometry</a:t>
            </a:r>
          </a:p>
          <a:p>
            <a:pPr marL="0" indent="0">
              <a:spcAft>
                <a:spcPts val="743"/>
              </a:spcAft>
              <a:buNone/>
            </a:pPr>
            <a:endParaRPr lang="en-GB" dirty="0" smtClean="0">
              <a:solidFill>
                <a:srgbClr val="0070C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48119">
              <a:defRPr/>
            </a:pPr>
            <a:r>
              <a:rPr lang="en-GB" dirty="0">
                <a:latin typeface="Arial"/>
              </a:rPr>
              <a:t>Page </a:t>
            </a:r>
            <a:fld id="{B0DDDAF3-5C3B-46D7-8658-FE6E1E53DDDA}" type="slidenum">
              <a:rPr lang="en-GB">
                <a:latin typeface="Arial"/>
              </a:rPr>
              <a:pPr defTabSz="1248119">
                <a:defRPr/>
              </a:pPr>
              <a:t>12</a:t>
            </a:fld>
            <a:endParaRPr lang="en-GB" dirty="0">
              <a:latin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699" b="-31699"/>
          <a:stretch/>
        </p:blipFill>
        <p:spPr bwMode="auto">
          <a:xfrm>
            <a:off x="9514898" y="1050874"/>
            <a:ext cx="2616628" cy="3415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eck 10"/>
          <p:cNvSpPr/>
          <p:nvPr/>
        </p:nvSpPr>
        <p:spPr>
          <a:xfrm>
            <a:off x="9336310" y="1563921"/>
            <a:ext cx="1197458" cy="297823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8119"/>
            <a:endParaRPr lang="de-DE" sz="1733" dirty="0" err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" name="Grafik 11" descr="SIS kopf wickeln.jpg"/>
          <p:cNvPicPr>
            <a:picLocks noChangeAspect="1"/>
          </p:cNvPicPr>
          <p:nvPr/>
        </p:nvPicPr>
        <p:blipFill>
          <a:blip r:embed="rId4" cstate="print"/>
          <a:srcRect l="19232" t="9230" r="15386"/>
          <a:stretch>
            <a:fillRect/>
          </a:stretch>
        </p:blipFill>
        <p:spPr>
          <a:xfrm>
            <a:off x="8461724" y="1716529"/>
            <a:ext cx="2102033" cy="1945513"/>
          </a:xfrm>
          <a:prstGeom prst="rect">
            <a:avLst/>
          </a:prstGeom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723" y="3653353"/>
            <a:ext cx="3669802" cy="2889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 smtClean="0">
                <a:latin typeface="Arial"/>
              </a:rPr>
              <a:t> 	     </a:t>
            </a:r>
            <a:r>
              <a:rPr lang="de-DE" sz="929" dirty="0">
                <a:latin typeface="Arial"/>
              </a:rPr>
              <a:t>		</a:t>
            </a:r>
            <a:r>
              <a:rPr lang="de-DE" sz="1000" dirty="0" err="1" smtClean="0">
                <a:latin typeface="HelveticaNeue-Light"/>
              </a:rPr>
              <a:t>Superconductivity</a:t>
            </a:r>
            <a:r>
              <a:rPr lang="de-DE" sz="1000" dirty="0" smtClean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for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Sustainable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Energy</a:t>
            </a:r>
            <a:r>
              <a:rPr lang="de-DE" sz="1000" dirty="0">
                <a:latin typeface="HelveticaNeue-Light"/>
              </a:rPr>
              <a:t> Systems </a:t>
            </a:r>
            <a:r>
              <a:rPr lang="de-DE" sz="1000" dirty="0" err="1">
                <a:latin typeface="HelveticaNeue-Light"/>
              </a:rPr>
              <a:t>and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Particle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Accelerators</a:t>
            </a:r>
            <a:r>
              <a:rPr lang="de-DE" sz="1000" dirty="0">
                <a:latin typeface="HelveticaNeue-Light"/>
              </a:rPr>
              <a:t> – GSI 2023-10-19</a:t>
            </a:r>
            <a:endParaRPr lang="de-DE" sz="929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418483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447" y="59692"/>
            <a:ext cx="8437946" cy="762253"/>
          </a:xfrm>
        </p:spPr>
        <p:txBody>
          <a:bodyPr vert="horz" lIns="178307" tIns="66865" rIns="0" bIns="144000" rtlCol="0" anchor="t" anchorCtr="0">
            <a:noAutofit/>
          </a:bodyPr>
          <a:lstStyle/>
          <a:p>
            <a:r>
              <a:rPr lang="de-DE" dirty="0" smtClean="0">
                <a:latin typeface="Rockwell" panose="02060603020205020403" pitchFamily="18" charset="0"/>
              </a:rPr>
              <a:t>Series </a:t>
            </a:r>
            <a:r>
              <a:rPr lang="de-DE" dirty="0" err="1" smtClean="0">
                <a:latin typeface="Rockwell" panose="02060603020205020403" pitchFamily="18" charset="0"/>
              </a:rPr>
              <a:t>Production</a:t>
            </a:r>
            <a:r>
              <a:rPr lang="de-DE" dirty="0" smtClean="0">
                <a:latin typeface="Rockwell" panose="02060603020205020403" pitchFamily="18" charset="0"/>
              </a:rPr>
              <a:t> </a:t>
            </a:r>
            <a:endParaRPr lang="en-US" sz="1733" b="0" dirty="0">
              <a:latin typeface="Rockwell" panose="02060603020205020403" pitchFamily="18" charset="0"/>
            </a:endParaRPr>
          </a:p>
        </p:txBody>
      </p:sp>
      <p:cxnSp>
        <p:nvCxnSpPr>
          <p:cNvPr id="18" name="Gerader Verbinder 17"/>
          <p:cNvCxnSpPr/>
          <p:nvPr/>
        </p:nvCxnSpPr>
        <p:spPr>
          <a:xfrm flipV="1">
            <a:off x="9453185" y="-21185"/>
            <a:ext cx="0" cy="6836333"/>
          </a:xfrm>
          <a:prstGeom prst="line">
            <a:avLst/>
          </a:prstGeom>
          <a:ln w="19050">
            <a:solidFill>
              <a:srgbClr val="008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ingekerbter Richtungspfeil 6"/>
          <p:cNvSpPr/>
          <p:nvPr/>
        </p:nvSpPr>
        <p:spPr bwMode="auto">
          <a:xfrm>
            <a:off x="461981" y="826174"/>
            <a:ext cx="1797912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FFFFFF"/>
                </a:solidFill>
                <a:latin typeface="Arial"/>
              </a:rPr>
              <a:t>DEVELOPMENT</a:t>
            </a:r>
          </a:p>
        </p:txBody>
      </p:sp>
      <p:sp>
        <p:nvSpPr>
          <p:cNvPr id="37" name="Eingekerbter Richtungspfeil 35"/>
          <p:cNvSpPr/>
          <p:nvPr/>
        </p:nvSpPr>
        <p:spPr bwMode="auto">
          <a:xfrm>
            <a:off x="2018812" y="832441"/>
            <a:ext cx="1656900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FFFFFF"/>
                </a:solidFill>
                <a:latin typeface="Arial"/>
              </a:rPr>
              <a:t>DESIGN</a:t>
            </a:r>
          </a:p>
        </p:txBody>
      </p:sp>
      <p:sp>
        <p:nvSpPr>
          <p:cNvPr id="38" name="Eingekerbter Richtungspfeil 36"/>
          <p:cNvSpPr/>
          <p:nvPr/>
        </p:nvSpPr>
        <p:spPr bwMode="auto">
          <a:xfrm>
            <a:off x="6696824" y="837969"/>
            <a:ext cx="2241282" cy="636090"/>
          </a:xfrm>
          <a:prstGeom prst="chevron">
            <a:avLst/>
          </a:prstGeom>
          <a:solidFill>
            <a:srgbClr val="C9D2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008AD9"/>
                </a:solidFill>
                <a:latin typeface="Arial"/>
              </a:rPr>
              <a:t>INDUSTRIALI SATION</a:t>
            </a:r>
          </a:p>
        </p:txBody>
      </p:sp>
      <p:sp>
        <p:nvSpPr>
          <p:cNvPr id="39" name="Eingekerbter Richtungspfeil 37"/>
          <p:cNvSpPr/>
          <p:nvPr/>
        </p:nvSpPr>
        <p:spPr bwMode="auto">
          <a:xfrm>
            <a:off x="8720648" y="826174"/>
            <a:ext cx="2285179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FFFFFF"/>
                </a:solidFill>
                <a:latin typeface="Arial"/>
              </a:rPr>
              <a:t>SERIES PRODUCTION</a:t>
            </a:r>
          </a:p>
        </p:txBody>
      </p:sp>
      <p:sp>
        <p:nvSpPr>
          <p:cNvPr id="40" name="Eingekerbter Richtungspfeil 38"/>
          <p:cNvSpPr/>
          <p:nvPr/>
        </p:nvSpPr>
        <p:spPr bwMode="auto">
          <a:xfrm>
            <a:off x="10823485" y="827080"/>
            <a:ext cx="1517512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endParaRPr lang="de-DE" sz="1930">
              <a:solidFill>
                <a:srgbClr val="5E5C60">
                  <a:lumMod val="50000"/>
                </a:srgbClr>
              </a:solidFill>
              <a:latin typeface="Arial"/>
            </a:endParaRPr>
          </a:p>
        </p:txBody>
      </p:sp>
      <p:sp>
        <p:nvSpPr>
          <p:cNvPr id="41" name="Eingekerbter Richtungspfeil 39"/>
          <p:cNvSpPr/>
          <p:nvPr/>
        </p:nvSpPr>
        <p:spPr bwMode="auto">
          <a:xfrm>
            <a:off x="3477121" y="832441"/>
            <a:ext cx="1755421" cy="636090"/>
          </a:xfrm>
          <a:prstGeom prst="chevron">
            <a:avLst/>
          </a:prstGeom>
          <a:solidFill>
            <a:srgbClr val="C9D2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008AD9"/>
                </a:solidFill>
                <a:latin typeface="Arial"/>
              </a:rPr>
              <a:t>PROTO TYPING</a:t>
            </a:r>
          </a:p>
        </p:txBody>
      </p:sp>
      <p:sp>
        <p:nvSpPr>
          <p:cNvPr id="42" name="Eingekerbter Richtungspfeil 40"/>
          <p:cNvSpPr/>
          <p:nvPr/>
        </p:nvSpPr>
        <p:spPr bwMode="auto">
          <a:xfrm>
            <a:off x="5012852" y="832441"/>
            <a:ext cx="1885998" cy="636090"/>
          </a:xfrm>
          <a:prstGeom prst="chevron">
            <a:avLst/>
          </a:prstGeom>
          <a:solidFill>
            <a:srgbClr val="C9D2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008AD9"/>
                </a:solidFill>
                <a:latin typeface="Arial"/>
              </a:rPr>
              <a:t>DEMON STRATOR</a:t>
            </a:r>
          </a:p>
        </p:txBody>
      </p:sp>
      <p:sp>
        <p:nvSpPr>
          <p:cNvPr id="35" name="Foliennummernplatzhalter 3"/>
          <p:cNvSpPr txBox="1">
            <a:spLocks/>
          </p:cNvSpPr>
          <p:nvPr/>
        </p:nvSpPr>
        <p:spPr>
          <a:xfrm>
            <a:off x="9368267" y="6805347"/>
            <a:ext cx="2913181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750">
                <a:solidFill>
                  <a:srgbClr val="FFFFFF"/>
                </a:solidFill>
              </a:defRPr>
            </a:lvl1pPr>
          </a:lstStyle>
          <a:p>
            <a:pPr defTabSz="1248119">
              <a:defRPr/>
            </a:pPr>
            <a:r>
              <a:rPr lang="de-DE" sz="929" dirty="0">
                <a:latin typeface="Arial"/>
              </a:rPr>
              <a:t>Page </a:t>
            </a:r>
            <a:fld id="{C239CA27-86D7-4C84-9F07-29988B758EA9}" type="slidenum">
              <a:rPr lang="de-DE" sz="929">
                <a:latin typeface="Arial"/>
              </a:rPr>
              <a:pPr defTabSz="1248119">
                <a:defRPr/>
              </a:pPr>
              <a:t>13</a:t>
            </a:fld>
            <a:endParaRPr lang="de-DE" sz="929" dirty="0">
              <a:latin typeface="Arial"/>
            </a:endParaRPr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461981" y="1734935"/>
            <a:ext cx="11879017" cy="38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48119" eaLnBrk="1" hangingPunct="1">
              <a:spcBef>
                <a:spcPct val="50000"/>
              </a:spcBef>
              <a:defRPr/>
            </a:pPr>
            <a:r>
              <a:rPr lang="de-DE" altLang="de-DE" sz="1930" dirty="0">
                <a:solidFill>
                  <a:srgbClr val="FFFFFF"/>
                </a:solidFill>
              </a:rPr>
              <a:t>Work </a:t>
            </a:r>
            <a:r>
              <a:rPr lang="de-DE" altLang="de-DE" sz="1930" dirty="0" err="1">
                <a:solidFill>
                  <a:srgbClr val="FFFFFF"/>
                </a:solidFill>
              </a:rPr>
              <a:t>load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highest</a:t>
            </a:r>
            <a:r>
              <a:rPr lang="de-DE" altLang="de-DE" sz="1930" dirty="0">
                <a:solidFill>
                  <a:srgbClr val="FFFFFF"/>
                </a:solidFill>
              </a:rPr>
              <a:t> at </a:t>
            </a:r>
            <a:r>
              <a:rPr lang="de-DE" altLang="de-DE" sz="1930" dirty="0" err="1">
                <a:solidFill>
                  <a:srgbClr val="FFFFFF"/>
                </a:solidFill>
              </a:rPr>
              <a:t>industry</a:t>
            </a:r>
            <a:r>
              <a:rPr lang="de-DE" altLang="de-DE" sz="1930" dirty="0">
                <a:solidFill>
                  <a:srgbClr val="FFFFFF"/>
                </a:solidFill>
              </a:rPr>
              <a:t>. </a:t>
            </a:r>
          </a:p>
          <a:p>
            <a:pPr defTabSz="1248119" eaLnBrk="1" hangingPunct="1">
              <a:spcBef>
                <a:spcPct val="50000"/>
              </a:spcBef>
              <a:defRPr/>
            </a:pPr>
            <a:endParaRPr lang="de-DE" altLang="de-DE" sz="1930" dirty="0">
              <a:solidFill>
                <a:srgbClr val="FFFFFF"/>
              </a:solidFill>
            </a:endParaRPr>
          </a:p>
          <a:p>
            <a:pPr defTabSz="1248119" eaLnBrk="1" hangingPunct="1">
              <a:spcBef>
                <a:spcPct val="50000"/>
              </a:spcBef>
              <a:defRPr/>
            </a:pPr>
            <a:endParaRPr lang="en-US" altLang="de-DE" sz="1930" dirty="0">
              <a:solidFill>
                <a:srgbClr val="FFFFFF"/>
              </a:solidFill>
            </a:endParaRPr>
          </a:p>
          <a:p>
            <a:pPr defTabSz="1248119" eaLnBrk="1" hangingPunct="1">
              <a:spcBef>
                <a:spcPct val="50000"/>
              </a:spcBef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Important factors for a successful series production</a:t>
            </a:r>
          </a:p>
          <a:p>
            <a:pPr marL="353816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Design freeze prior to series manufacturing</a:t>
            </a:r>
          </a:p>
          <a:p>
            <a:pPr marL="353816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Robust and realistic planning incl. risk mitigation measures by industry, labs and probably sub-contractors including contingencies (schedule, supplies) </a:t>
            </a:r>
          </a:p>
          <a:p>
            <a:pPr marL="353816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Problem solving mechanisms and awareness that small problems can have big effects in a series</a:t>
            </a:r>
          </a:p>
          <a:p>
            <a:pPr marL="353816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Open collaboration and trust</a:t>
            </a:r>
          </a:p>
        </p:txBody>
      </p:sp>
      <p:sp>
        <p:nvSpPr>
          <p:cNvPr id="3" name="Abgerundetes Rechteck 2"/>
          <p:cNvSpPr/>
          <p:nvPr/>
        </p:nvSpPr>
        <p:spPr>
          <a:xfrm>
            <a:off x="8510867" y="716744"/>
            <a:ext cx="2731054" cy="862172"/>
          </a:xfrm>
          <a:prstGeom prst="round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8119">
              <a:defRPr/>
            </a:pPr>
            <a:endParaRPr lang="de-DE" sz="1733" dirty="0" err="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107972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Series Production – Example </a:t>
            </a:r>
            <a:endParaRPr lang="en-GB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223014" y="1560775"/>
            <a:ext cx="7349676" cy="5236649"/>
          </a:xfrm>
        </p:spPr>
        <p:txBody>
          <a:bodyPr/>
          <a:lstStyle/>
          <a:p>
            <a:pPr marL="0" indent="0">
              <a:spcAft>
                <a:spcPts val="743"/>
              </a:spcAft>
              <a:buNone/>
            </a:pPr>
            <a:r>
              <a:rPr lang="de-DE" dirty="0">
                <a:solidFill>
                  <a:schemeClr val="tx1"/>
                </a:solidFill>
              </a:rPr>
              <a:t>LHC:</a:t>
            </a:r>
            <a:r>
              <a:rPr lang="de-DE" dirty="0">
                <a:solidFill>
                  <a:srgbClr val="0070C0"/>
                </a:solidFill>
              </a:rPr>
              <a:t> </a:t>
            </a:r>
            <a:endParaRPr lang="de-DE" dirty="0" smtClean="0">
              <a:solidFill>
                <a:srgbClr val="0070C0"/>
              </a:solidFill>
            </a:endParaRPr>
          </a:p>
          <a:p>
            <a:pPr>
              <a:spcAft>
                <a:spcPts val="743"/>
              </a:spcAft>
            </a:pPr>
            <a:r>
              <a:rPr lang="de-DE" dirty="0" err="1" smtClean="0">
                <a:solidFill>
                  <a:srgbClr val="0070C0"/>
                </a:solidFill>
              </a:rPr>
              <a:t>Largest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series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production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of</a:t>
            </a:r>
            <a:r>
              <a:rPr lang="de-DE" dirty="0" smtClean="0">
                <a:solidFill>
                  <a:srgbClr val="0070C0"/>
                </a:solidFill>
              </a:rPr>
              <a:t> high </a:t>
            </a:r>
            <a:r>
              <a:rPr lang="de-DE" dirty="0" err="1" smtClean="0">
                <a:solidFill>
                  <a:srgbClr val="0070C0"/>
                </a:solidFill>
              </a:rPr>
              <a:t>field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accelerator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magnets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</a:p>
          <a:p>
            <a:pPr>
              <a:spcAft>
                <a:spcPts val="743"/>
              </a:spcAft>
            </a:pPr>
            <a:r>
              <a:rPr lang="de-DE" dirty="0" err="1" smtClean="0">
                <a:solidFill>
                  <a:srgbClr val="0070C0"/>
                </a:solidFill>
              </a:rPr>
              <a:t>Very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good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and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consistant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quality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produced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industry</a:t>
            </a:r>
            <a:endParaRPr lang="de-DE" dirty="0" smtClean="0">
              <a:solidFill>
                <a:srgbClr val="0070C0"/>
              </a:solidFill>
            </a:endParaRPr>
          </a:p>
          <a:p>
            <a:pPr>
              <a:spcAft>
                <a:spcPts val="743"/>
              </a:spcAft>
            </a:pPr>
            <a:r>
              <a:rPr lang="de-DE" dirty="0" err="1" smtClean="0">
                <a:solidFill>
                  <a:srgbClr val="0070C0"/>
                </a:solidFill>
              </a:rPr>
              <a:t>Huge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bubble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project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business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managed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companies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</a:p>
          <a:p>
            <a:pPr>
              <a:spcAft>
                <a:spcPts val="743"/>
              </a:spcAft>
            </a:pPr>
            <a:r>
              <a:rPr lang="de-DE" dirty="0" err="1" smtClean="0">
                <a:solidFill>
                  <a:srgbClr val="0070C0"/>
                </a:solidFill>
              </a:rPr>
              <a:t>Industry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had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freedom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to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produce</a:t>
            </a:r>
            <a:r>
              <a:rPr lang="de-DE" dirty="0" smtClean="0">
                <a:solidFill>
                  <a:srgbClr val="0070C0"/>
                </a:solidFill>
              </a:rPr>
              <a:t> at </a:t>
            </a:r>
            <a:r>
              <a:rPr lang="de-DE" dirty="0" err="1" smtClean="0">
                <a:solidFill>
                  <a:srgbClr val="0070C0"/>
                </a:solidFill>
              </a:rPr>
              <a:t>their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site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with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their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tooling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concepts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</a:p>
          <a:p>
            <a:pPr>
              <a:spcAft>
                <a:spcPts val="743"/>
              </a:spcAft>
            </a:pPr>
            <a:r>
              <a:rPr lang="de-DE" dirty="0" smtClean="0">
                <a:solidFill>
                  <a:srgbClr val="0070C0"/>
                </a:solidFill>
              </a:rPr>
              <a:t>Labs </a:t>
            </a:r>
            <a:r>
              <a:rPr lang="de-DE" dirty="0" err="1" smtClean="0">
                <a:solidFill>
                  <a:srgbClr val="0070C0"/>
                </a:solidFill>
              </a:rPr>
              <a:t>assured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consistency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with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test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procedures</a:t>
            </a:r>
            <a:r>
              <a:rPr lang="de-DE" dirty="0" smtClean="0">
                <a:solidFill>
                  <a:srgbClr val="0070C0"/>
                </a:solidFill>
              </a:rPr>
              <a:t>, </a:t>
            </a:r>
            <a:r>
              <a:rPr lang="de-DE" dirty="0" err="1" smtClean="0">
                <a:solidFill>
                  <a:srgbClr val="0070C0"/>
                </a:solidFill>
              </a:rPr>
              <a:t>equipment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and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monitoring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test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results</a:t>
            </a:r>
            <a:r>
              <a:rPr lang="de-DE" dirty="0" smtClean="0">
                <a:solidFill>
                  <a:srgbClr val="0070C0"/>
                </a:solidFill>
              </a:rPr>
              <a:t>. </a:t>
            </a:r>
            <a:endParaRPr lang="de-DE" dirty="0">
              <a:solidFill>
                <a:srgbClr val="0070C0"/>
              </a:solidFill>
            </a:endParaRPr>
          </a:p>
          <a:p>
            <a:pPr marL="0" indent="0">
              <a:spcAft>
                <a:spcPts val="743"/>
              </a:spcAft>
              <a:buNone/>
            </a:pPr>
            <a:endParaRPr lang="en-GB" dirty="0" smtClean="0">
              <a:solidFill>
                <a:srgbClr val="0070C0"/>
              </a:solidFill>
            </a:endParaRPr>
          </a:p>
          <a:p>
            <a:pPr marL="0" indent="0">
              <a:spcAft>
                <a:spcPts val="743"/>
              </a:spcAft>
              <a:buNone/>
            </a:pPr>
            <a:r>
              <a:rPr lang="en-GB" dirty="0" smtClean="0">
                <a:solidFill>
                  <a:srgbClr val="0070C0"/>
                </a:solidFill>
              </a:rPr>
              <a:t>For Industry:</a:t>
            </a:r>
            <a:endParaRPr lang="en-GB" dirty="0">
              <a:solidFill>
                <a:srgbClr val="0070C0"/>
              </a:solidFill>
            </a:endParaRPr>
          </a:p>
          <a:p>
            <a:pPr>
              <a:spcAft>
                <a:spcPts val="743"/>
              </a:spcAft>
            </a:pPr>
            <a:r>
              <a:rPr lang="en-GB" dirty="0" smtClean="0">
                <a:solidFill>
                  <a:srgbClr val="0070C0"/>
                </a:solidFill>
              </a:rPr>
              <a:t>Spin-off for other industry products is limited  </a:t>
            </a:r>
          </a:p>
          <a:p>
            <a:pPr>
              <a:spcAft>
                <a:spcPts val="743"/>
              </a:spcAft>
            </a:pPr>
            <a:r>
              <a:rPr lang="en-GB" dirty="0" smtClean="0">
                <a:solidFill>
                  <a:srgbClr val="0070C0"/>
                </a:solidFill>
              </a:rPr>
              <a:t>Business itself is interesting project business</a:t>
            </a:r>
          </a:p>
          <a:p>
            <a:pPr>
              <a:spcAft>
                <a:spcPts val="743"/>
              </a:spcAft>
            </a:pPr>
            <a:r>
              <a:rPr lang="en-GB" dirty="0" smtClean="0">
                <a:solidFill>
                  <a:srgbClr val="0070C0"/>
                </a:solidFill>
              </a:rPr>
              <a:t>Projects are important as experience and reference for other large scale research projects</a:t>
            </a:r>
            <a:endParaRPr lang="en-GB" dirty="0">
              <a:solidFill>
                <a:srgbClr val="0070C0"/>
              </a:solidFill>
            </a:endParaRPr>
          </a:p>
          <a:p>
            <a:pPr marL="0" indent="0">
              <a:spcAft>
                <a:spcPts val="743"/>
              </a:spcAft>
              <a:buNone/>
            </a:pPr>
            <a:endParaRPr lang="en-GB" dirty="0" smtClean="0">
              <a:solidFill>
                <a:srgbClr val="0070C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48119">
              <a:defRPr/>
            </a:pPr>
            <a:r>
              <a:rPr lang="en-GB" dirty="0">
                <a:latin typeface="Arial"/>
              </a:rPr>
              <a:t>Page </a:t>
            </a:r>
            <a:fld id="{B0DDDAF3-5C3B-46D7-8658-FE6E1E53DDDA}" type="slidenum">
              <a:rPr lang="en-GB">
                <a:latin typeface="Arial"/>
              </a:rPr>
              <a:pPr defTabSz="1248119">
                <a:defRPr/>
              </a:pPr>
              <a:t>14</a:t>
            </a:fld>
            <a:endParaRPr lang="en-GB" dirty="0">
              <a:latin typeface="Arial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8185" y="1877327"/>
            <a:ext cx="4911306" cy="1799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C:\Users\ertlt\AppData\Local\Microsoft\Windows\Temporary Internet Files\Content.Outlook\UXC7PEU1\cern_047-04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91" y="3676958"/>
            <a:ext cx="4523579" cy="286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 smtClean="0">
                <a:latin typeface="Arial"/>
              </a:rPr>
              <a:t> 	     </a:t>
            </a:r>
            <a:r>
              <a:rPr lang="de-DE" sz="929" dirty="0">
                <a:latin typeface="Arial"/>
              </a:rPr>
              <a:t>		</a:t>
            </a:r>
            <a:r>
              <a:rPr lang="de-DE" sz="1000" dirty="0" err="1" smtClean="0">
                <a:latin typeface="HelveticaNeue-Light"/>
              </a:rPr>
              <a:t>Superconductivity</a:t>
            </a:r>
            <a:r>
              <a:rPr lang="de-DE" sz="1000" dirty="0" smtClean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for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Sustainable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Energy</a:t>
            </a:r>
            <a:r>
              <a:rPr lang="de-DE" sz="1000" dirty="0">
                <a:latin typeface="HelveticaNeue-Light"/>
              </a:rPr>
              <a:t> Systems </a:t>
            </a:r>
            <a:r>
              <a:rPr lang="de-DE" sz="1000" dirty="0" err="1">
                <a:latin typeface="HelveticaNeue-Light"/>
              </a:rPr>
              <a:t>and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Particle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Accelerators</a:t>
            </a:r>
            <a:r>
              <a:rPr lang="de-DE" sz="1000" dirty="0">
                <a:latin typeface="HelveticaNeue-Light"/>
              </a:rPr>
              <a:t> – GSI 2023-10-19</a:t>
            </a:r>
            <a:endParaRPr lang="de-DE" sz="929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220815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FAIR SIS100 Dipoles: </a:t>
            </a:r>
            <a:br>
              <a:rPr lang="en-GB" dirty="0" smtClean="0"/>
            </a:br>
            <a:r>
              <a:rPr lang="en-GB" dirty="0" smtClean="0"/>
              <a:t>Experience of GSI and Bilfinger Noell</a:t>
            </a:r>
            <a:endParaRPr lang="en-GB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223017" y="1549542"/>
            <a:ext cx="5983894" cy="5236649"/>
          </a:xfrm>
        </p:spPr>
        <p:txBody>
          <a:bodyPr/>
          <a:lstStyle/>
          <a:p>
            <a:pPr>
              <a:spcAft>
                <a:spcPts val="1486"/>
              </a:spcAft>
              <a:tabLst>
                <a:tab pos="224083" algn="l"/>
                <a:tab pos="1442782" algn="l"/>
              </a:tabLst>
            </a:pPr>
            <a:r>
              <a:rPr lang="en-GB" dirty="0" smtClean="0">
                <a:solidFill>
                  <a:srgbClr val="92D050"/>
                </a:solidFill>
              </a:rPr>
              <a:t>2004-2007:</a:t>
            </a:r>
            <a:r>
              <a:rPr lang="en-GB" dirty="0" smtClean="0"/>
              <a:t> 	</a:t>
            </a:r>
            <a:r>
              <a:rPr lang="en-GB" dirty="0" smtClean="0">
                <a:solidFill>
                  <a:srgbClr val="0070C0"/>
                </a:solidFill>
              </a:rPr>
              <a:t>Development with Industry cable insulation, 	coil structure</a:t>
            </a:r>
          </a:p>
          <a:p>
            <a:pPr>
              <a:spcAft>
                <a:spcPts val="1486"/>
              </a:spcAft>
              <a:tabLst>
                <a:tab pos="224083" algn="l"/>
                <a:tab pos="1442782" algn="l"/>
              </a:tabLst>
            </a:pPr>
            <a:r>
              <a:rPr lang="en-GB" dirty="0" smtClean="0">
                <a:solidFill>
                  <a:srgbClr val="92D050"/>
                </a:solidFill>
              </a:rPr>
              <a:t>2007-2008: 	</a:t>
            </a:r>
            <a:r>
              <a:rPr lang="en-GB" dirty="0" smtClean="0">
                <a:solidFill>
                  <a:srgbClr val="0070C0"/>
                </a:solidFill>
              </a:rPr>
              <a:t>Prototype Dipole 2-layer straight magnet</a:t>
            </a:r>
          </a:p>
          <a:p>
            <a:pPr>
              <a:spcAft>
                <a:spcPts val="1486"/>
              </a:spcAft>
              <a:tabLst>
                <a:tab pos="224083" algn="l"/>
                <a:tab pos="1442782" algn="l"/>
              </a:tabLst>
            </a:pPr>
            <a:endParaRPr lang="en-GB" dirty="0" smtClean="0">
              <a:solidFill>
                <a:srgbClr val="0070C0"/>
              </a:solidFill>
            </a:endParaRPr>
          </a:p>
          <a:p>
            <a:pPr>
              <a:spcAft>
                <a:spcPts val="1486"/>
              </a:spcAft>
              <a:tabLst>
                <a:tab pos="224083" algn="l"/>
                <a:tab pos="1442782" algn="l"/>
              </a:tabLst>
            </a:pPr>
            <a:r>
              <a:rPr lang="en-GB" dirty="0" smtClean="0">
                <a:solidFill>
                  <a:srgbClr val="92D050"/>
                </a:solidFill>
              </a:rPr>
              <a:t>2012-2013: 	</a:t>
            </a:r>
            <a:r>
              <a:rPr lang="en-GB" dirty="0" smtClean="0">
                <a:solidFill>
                  <a:srgbClr val="0070C0"/>
                </a:solidFill>
              </a:rPr>
              <a:t>First of Series (</a:t>
            </a:r>
            <a:r>
              <a:rPr lang="en-GB" dirty="0" err="1" smtClean="0">
                <a:solidFill>
                  <a:srgbClr val="0070C0"/>
                </a:solidFill>
              </a:rPr>
              <a:t>FoS</a:t>
            </a:r>
            <a:r>
              <a:rPr lang="en-GB" dirty="0" smtClean="0">
                <a:solidFill>
                  <a:srgbClr val="0070C0"/>
                </a:solidFill>
              </a:rPr>
              <a:t>) Dipole 1-layer curved 	magnet</a:t>
            </a:r>
          </a:p>
          <a:p>
            <a:pPr>
              <a:spcAft>
                <a:spcPts val="1486"/>
              </a:spcAft>
              <a:tabLst>
                <a:tab pos="224083" algn="l"/>
                <a:tab pos="1442782" algn="l"/>
              </a:tabLst>
            </a:pPr>
            <a:r>
              <a:rPr lang="en-GB" dirty="0" smtClean="0">
                <a:solidFill>
                  <a:srgbClr val="92D050"/>
                </a:solidFill>
              </a:rPr>
              <a:t>2013-2016: 	</a:t>
            </a:r>
            <a:r>
              <a:rPr lang="en-GB" dirty="0" smtClean="0">
                <a:solidFill>
                  <a:srgbClr val="0070C0"/>
                </a:solidFill>
              </a:rPr>
              <a:t>Cold test and yoke modification</a:t>
            </a:r>
          </a:p>
          <a:p>
            <a:pPr>
              <a:spcAft>
                <a:spcPts val="1486"/>
              </a:spcAft>
              <a:tabLst>
                <a:tab pos="224083" algn="l"/>
                <a:tab pos="1442782" algn="l"/>
              </a:tabLst>
            </a:pPr>
            <a:r>
              <a:rPr lang="en-GB" dirty="0" smtClean="0">
                <a:solidFill>
                  <a:srgbClr val="92D050"/>
                </a:solidFill>
              </a:rPr>
              <a:t>11/2016: 	</a:t>
            </a:r>
            <a:r>
              <a:rPr lang="en-GB" dirty="0">
                <a:solidFill>
                  <a:srgbClr val="0070C0"/>
                </a:solidFill>
              </a:rPr>
              <a:t>St</a:t>
            </a:r>
            <a:r>
              <a:rPr lang="en-GB" dirty="0" smtClean="0">
                <a:solidFill>
                  <a:srgbClr val="0070C0"/>
                </a:solidFill>
              </a:rPr>
              <a:t>art of SIS100 Dipole series production: 	</a:t>
            </a:r>
          </a:p>
          <a:p>
            <a:pPr>
              <a:spcAft>
                <a:spcPts val="1486"/>
              </a:spcAft>
              <a:tabLst>
                <a:tab pos="224083" algn="l"/>
                <a:tab pos="1442782" algn="l"/>
              </a:tabLst>
            </a:pPr>
            <a:r>
              <a:rPr lang="en-GB" dirty="0" smtClean="0">
                <a:solidFill>
                  <a:srgbClr val="92D050"/>
                </a:solidFill>
              </a:rPr>
              <a:t>09/2017</a:t>
            </a:r>
            <a:r>
              <a:rPr lang="en-GB" dirty="0">
                <a:solidFill>
                  <a:srgbClr val="92D050"/>
                </a:solidFill>
              </a:rPr>
              <a:t>:</a:t>
            </a:r>
            <a:r>
              <a:rPr lang="en-GB" dirty="0" smtClean="0">
                <a:solidFill>
                  <a:srgbClr val="0070C0"/>
                </a:solidFill>
              </a:rPr>
              <a:t>      First series dipole has been delivered</a:t>
            </a:r>
          </a:p>
          <a:p>
            <a:pPr>
              <a:spcAft>
                <a:spcPts val="1486"/>
              </a:spcAft>
              <a:tabLst>
                <a:tab pos="224083" algn="l"/>
                <a:tab pos="1442782" algn="l"/>
              </a:tabLst>
            </a:pPr>
            <a:r>
              <a:rPr lang="en-GB" dirty="0" smtClean="0">
                <a:solidFill>
                  <a:srgbClr val="92D050"/>
                </a:solidFill>
              </a:rPr>
              <a:t>12/2020: 	</a:t>
            </a:r>
            <a:r>
              <a:rPr lang="en-GB" dirty="0">
                <a:solidFill>
                  <a:srgbClr val="0070C0"/>
                </a:solidFill>
              </a:rPr>
              <a:t>Las</a:t>
            </a:r>
            <a:r>
              <a:rPr lang="en-GB" dirty="0" smtClean="0">
                <a:solidFill>
                  <a:srgbClr val="0070C0"/>
                </a:solidFill>
              </a:rPr>
              <a:t>t series dipole delivered </a:t>
            </a:r>
          </a:p>
          <a:p>
            <a:pPr marL="0" indent="0">
              <a:spcAft>
                <a:spcPts val="743"/>
              </a:spcAft>
              <a:buNone/>
            </a:pPr>
            <a:endParaRPr lang="en-GB" dirty="0" smtClean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48119">
              <a:defRPr/>
            </a:pPr>
            <a:r>
              <a:rPr lang="en-GB">
                <a:latin typeface="Arial"/>
              </a:rPr>
              <a:t>Page </a:t>
            </a:r>
            <a:fld id="{B0DDDAF3-5C3B-46D7-8658-FE6E1E53DDDA}" type="slidenum">
              <a:rPr lang="en-GB">
                <a:latin typeface="Arial"/>
              </a:rPr>
              <a:pPr defTabSz="1248119">
                <a:defRPr/>
              </a:pPr>
              <a:t>15</a:t>
            </a:fld>
            <a:endParaRPr lang="en-GB" dirty="0">
              <a:latin typeface="Arial"/>
            </a:endParaRPr>
          </a:p>
        </p:txBody>
      </p:sp>
      <p:sp>
        <p:nvSpPr>
          <p:cNvPr id="12" name="Textplatzhalter 8"/>
          <p:cNvSpPr txBox="1">
            <a:spLocks/>
          </p:cNvSpPr>
          <p:nvPr/>
        </p:nvSpPr>
        <p:spPr>
          <a:xfrm>
            <a:off x="6299431" y="1544148"/>
            <a:ext cx="5983894" cy="5236649"/>
          </a:xfrm>
          <a:prstGeom prst="rect">
            <a:avLst/>
          </a:prstGeom>
        </p:spPr>
        <p:txBody>
          <a:bodyPr vert="horz" lIns="222884" tIns="334325" rIns="0" bIns="0" rtlCol="0">
            <a:noAutofit/>
          </a:bodyPr>
          <a:lstStyle>
            <a:lvl1pPr marL="180975" indent="-180975"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58775" indent="-176213"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1338" indent="-182563"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15963" indent="-174625"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98525" indent="-182563"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772030" indent="-252003" algn="l" defTabSz="10080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035" indent="-252003" algn="l" defTabSz="10080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040" indent="-252003" algn="l" defTabSz="10080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046" indent="-252003" algn="l" defTabSz="10080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083" indent="-224083" defTabSz="1248119">
              <a:spcAft>
                <a:spcPts val="1486"/>
              </a:spcAft>
              <a:buFont typeface="Wingdings" panose="05000000000000000000" pitchFamily="2" charset="2"/>
              <a:buChar char="ß"/>
              <a:tabLst>
                <a:tab pos="224083" algn="l"/>
                <a:tab pos="1442782" algn="l"/>
              </a:tabLst>
            </a:pPr>
            <a:r>
              <a:rPr lang="en-GB" sz="1733" dirty="0">
                <a:solidFill>
                  <a:srgbClr val="92D050"/>
                </a:solidFill>
              </a:rPr>
              <a:t>Early involvement of industry -&gt; more robust design</a:t>
            </a:r>
            <a:br>
              <a:rPr lang="en-GB" sz="1733" dirty="0">
                <a:solidFill>
                  <a:srgbClr val="92D050"/>
                </a:solidFill>
              </a:rPr>
            </a:br>
            <a:endParaRPr lang="en-GB" sz="1733" dirty="0">
              <a:solidFill>
                <a:srgbClr val="0070C0"/>
              </a:solidFill>
            </a:endParaRPr>
          </a:p>
          <a:p>
            <a:pPr marL="0" indent="0" defTabSz="1248119">
              <a:spcAft>
                <a:spcPts val="1486"/>
              </a:spcAft>
              <a:buNone/>
              <a:tabLst>
                <a:tab pos="224083" algn="l"/>
                <a:tab pos="1442782" algn="l"/>
              </a:tabLst>
            </a:pPr>
            <a:r>
              <a:rPr lang="en-GB" sz="1733" dirty="0">
                <a:solidFill>
                  <a:srgbClr val="92D050"/>
                </a:solidFill>
                <a:sym typeface="Wingdings" panose="05000000000000000000" pitchFamily="2" charset="2"/>
              </a:rPr>
              <a:t> </a:t>
            </a:r>
            <a:r>
              <a:rPr lang="en-GB" sz="1733" dirty="0">
                <a:solidFill>
                  <a:srgbClr val="92D050"/>
                </a:solidFill>
              </a:rPr>
              <a:t>Industrial prototype -&gt; verification in industry</a:t>
            </a:r>
            <a:endParaRPr lang="en-GB" sz="1733" dirty="0">
              <a:solidFill>
                <a:srgbClr val="0070C0"/>
              </a:solidFill>
            </a:endParaRPr>
          </a:p>
          <a:p>
            <a:pPr marL="0" indent="0" defTabSz="1248119">
              <a:spcAft>
                <a:spcPts val="1486"/>
              </a:spcAft>
              <a:buNone/>
              <a:tabLst>
                <a:tab pos="224083" algn="l"/>
                <a:tab pos="1442782" algn="l"/>
              </a:tabLst>
            </a:pPr>
            <a:r>
              <a:rPr lang="en-GB" sz="1733" dirty="0">
                <a:solidFill>
                  <a:srgbClr val="92D050"/>
                </a:solidFill>
                <a:sym typeface="Wingdings" panose="05000000000000000000" pitchFamily="2" charset="2"/>
              </a:rPr>
              <a:t> </a:t>
            </a:r>
            <a:r>
              <a:rPr lang="en-GB" sz="1733" dirty="0">
                <a:solidFill>
                  <a:srgbClr val="92D050"/>
                </a:solidFill>
              </a:rPr>
              <a:t>4-years gap: people left, 1 company out of business…</a:t>
            </a:r>
            <a:endParaRPr lang="en-GB" sz="1733" dirty="0">
              <a:solidFill>
                <a:srgbClr val="0070C0"/>
              </a:solidFill>
            </a:endParaRPr>
          </a:p>
          <a:p>
            <a:pPr marL="0" indent="0" defTabSz="1248119">
              <a:spcAft>
                <a:spcPts val="1486"/>
              </a:spcAft>
              <a:buNone/>
              <a:tabLst>
                <a:tab pos="224083" algn="l"/>
                <a:tab pos="1442782" algn="l"/>
              </a:tabLst>
            </a:pPr>
            <a:r>
              <a:rPr lang="en-GB" sz="1733" dirty="0">
                <a:solidFill>
                  <a:srgbClr val="92D050"/>
                </a:solidFill>
                <a:sym typeface="Wingdings" panose="05000000000000000000" pitchFamily="2" charset="2"/>
              </a:rPr>
              <a:t> </a:t>
            </a:r>
            <a:r>
              <a:rPr lang="en-GB" sz="1733" dirty="0">
                <a:solidFill>
                  <a:srgbClr val="92D050"/>
                </a:solidFill>
              </a:rPr>
              <a:t>Major design change at late stage </a:t>
            </a:r>
            <a:endParaRPr lang="en-GB" sz="1733" dirty="0">
              <a:solidFill>
                <a:srgbClr val="0070C0"/>
              </a:solidFill>
            </a:endParaRPr>
          </a:p>
          <a:p>
            <a:pPr marL="0" indent="0" defTabSz="1248119">
              <a:spcAft>
                <a:spcPts val="1486"/>
              </a:spcAft>
              <a:buNone/>
              <a:tabLst>
                <a:tab pos="224083" algn="l"/>
                <a:tab pos="1442782" algn="l"/>
              </a:tabLst>
            </a:pPr>
            <a:r>
              <a:rPr lang="en-GB" sz="1733" dirty="0">
                <a:solidFill>
                  <a:srgbClr val="92D050"/>
                </a:solidFill>
                <a:sym typeface="Wingdings" panose="05000000000000000000" pitchFamily="2" charset="2"/>
              </a:rPr>
              <a:t/>
            </a:r>
            <a:br>
              <a:rPr lang="en-GB" sz="1733" dirty="0">
                <a:solidFill>
                  <a:srgbClr val="92D050"/>
                </a:solidFill>
                <a:sym typeface="Wingdings" panose="05000000000000000000" pitchFamily="2" charset="2"/>
              </a:rPr>
            </a:br>
            <a:r>
              <a:rPr lang="en-GB" sz="1733" dirty="0">
                <a:solidFill>
                  <a:srgbClr val="92D050"/>
                </a:solidFill>
                <a:sym typeface="Wingdings" panose="05000000000000000000" pitchFamily="2" charset="2"/>
              </a:rPr>
              <a:t> </a:t>
            </a:r>
            <a:r>
              <a:rPr lang="en-GB" sz="1733" dirty="0">
                <a:solidFill>
                  <a:srgbClr val="92D050"/>
                </a:solidFill>
              </a:rPr>
              <a:t>Lead to additional development and qualification</a:t>
            </a:r>
            <a:endParaRPr lang="en-GB" sz="1733" dirty="0">
              <a:solidFill>
                <a:srgbClr val="0070C0"/>
              </a:solidFill>
            </a:endParaRPr>
          </a:p>
          <a:p>
            <a:pPr marL="0" indent="0" defTabSz="1248119">
              <a:spcAft>
                <a:spcPts val="1486"/>
              </a:spcAft>
              <a:buNone/>
              <a:tabLst>
                <a:tab pos="224083" algn="l"/>
                <a:tab pos="1442782" algn="l"/>
              </a:tabLst>
            </a:pPr>
            <a:r>
              <a:rPr lang="en-GB" sz="1733" dirty="0">
                <a:solidFill>
                  <a:srgbClr val="92D050"/>
                </a:solidFill>
              </a:rPr>
              <a:t>Successful series production in good collaboration between GSI and Bilfinger Noell results in high quality magnets</a:t>
            </a:r>
            <a:endParaRPr lang="en-GB" sz="1733" dirty="0">
              <a:solidFill>
                <a:srgbClr val="0070C0"/>
              </a:solidFill>
            </a:endParaRPr>
          </a:p>
          <a:p>
            <a:pPr marL="0" indent="0" defTabSz="1248119">
              <a:spcAft>
                <a:spcPts val="743"/>
              </a:spcAft>
              <a:buNone/>
              <a:tabLst>
                <a:tab pos="224083" algn="l"/>
                <a:tab pos="446201" algn="l"/>
              </a:tabLst>
            </a:pPr>
            <a:endParaRPr lang="en-GB" sz="1733" dirty="0"/>
          </a:p>
        </p:txBody>
      </p:sp>
      <p:sp>
        <p:nvSpPr>
          <p:cNvPr id="11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 smtClean="0">
                <a:latin typeface="Arial"/>
              </a:rPr>
              <a:t> 	     </a:t>
            </a:r>
            <a:r>
              <a:rPr lang="de-DE" sz="929" dirty="0">
                <a:latin typeface="Arial"/>
              </a:rPr>
              <a:t>		</a:t>
            </a:r>
            <a:r>
              <a:rPr lang="de-DE" sz="1000" dirty="0" err="1" smtClean="0">
                <a:latin typeface="HelveticaNeue-Light"/>
              </a:rPr>
              <a:t>Superconductivity</a:t>
            </a:r>
            <a:r>
              <a:rPr lang="de-DE" sz="1000" dirty="0" smtClean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for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Sustainable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Energy</a:t>
            </a:r>
            <a:r>
              <a:rPr lang="de-DE" sz="1000" dirty="0">
                <a:latin typeface="HelveticaNeue-Light"/>
              </a:rPr>
              <a:t> Systems </a:t>
            </a:r>
            <a:r>
              <a:rPr lang="de-DE" sz="1000" dirty="0" err="1">
                <a:latin typeface="HelveticaNeue-Light"/>
              </a:rPr>
              <a:t>and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Particle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Accelerators</a:t>
            </a:r>
            <a:r>
              <a:rPr lang="de-DE" sz="1000" dirty="0">
                <a:latin typeface="HelveticaNeue-Light"/>
              </a:rPr>
              <a:t> – GSI 2023-10-19</a:t>
            </a:r>
            <a:endParaRPr lang="de-DE" sz="929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694299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Requirements from Industry</a:t>
            </a:r>
            <a:endParaRPr lang="en-GB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223013" y="1560775"/>
            <a:ext cx="11617199" cy="5236649"/>
          </a:xfrm>
        </p:spPr>
        <p:txBody>
          <a:bodyPr/>
          <a:lstStyle/>
          <a:p>
            <a:pPr marL="0" indent="0">
              <a:spcAft>
                <a:spcPts val="743"/>
              </a:spcAft>
              <a:buNone/>
            </a:pPr>
            <a:r>
              <a:rPr lang="de-DE" dirty="0" smtClean="0">
                <a:solidFill>
                  <a:schemeClr val="tx1"/>
                </a:solidFill>
              </a:rPr>
              <a:t>Basic </a:t>
            </a:r>
            <a:r>
              <a:rPr lang="de-DE" dirty="0" err="1" smtClean="0">
                <a:solidFill>
                  <a:schemeClr val="tx1"/>
                </a:solidFill>
              </a:rPr>
              <a:t>condition</a:t>
            </a:r>
            <a:r>
              <a:rPr lang="de-DE" dirty="0" smtClean="0">
                <a:solidFill>
                  <a:schemeClr val="tx1"/>
                </a:solidFill>
              </a:rPr>
              <a:t>: </a:t>
            </a:r>
            <a:r>
              <a:rPr lang="de-DE" dirty="0" err="1" smtClean="0">
                <a:solidFill>
                  <a:srgbClr val="0070C0"/>
                </a:solidFill>
              </a:rPr>
              <a:t>industry</a:t>
            </a:r>
            <a:r>
              <a:rPr lang="de-DE" dirty="0" smtClean="0">
                <a:solidFill>
                  <a:srgbClr val="0070C0"/>
                </a:solidFill>
              </a:rPr>
              <a:t> must </a:t>
            </a:r>
            <a:r>
              <a:rPr lang="de-DE" dirty="0" err="1" smtClean="0">
                <a:solidFill>
                  <a:schemeClr val="tx1"/>
                </a:solidFill>
              </a:rPr>
              <a:t>earn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money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and</a:t>
            </a:r>
            <a:r>
              <a:rPr lang="de-DE" dirty="0" smtClean="0">
                <a:solidFill>
                  <a:srgbClr val="0070C0"/>
                </a:solidFill>
              </a:rPr>
              <a:t> must </a:t>
            </a:r>
            <a:r>
              <a:rPr lang="de-DE" dirty="0" smtClean="0">
                <a:solidFill>
                  <a:schemeClr val="tx1"/>
                </a:solidFill>
              </a:rPr>
              <a:t>not </a:t>
            </a:r>
            <a:r>
              <a:rPr lang="de-DE" dirty="0" err="1" smtClean="0">
                <a:solidFill>
                  <a:schemeClr val="tx1"/>
                </a:solidFill>
              </a:rPr>
              <a:t>get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bankrupt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fullfilling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is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obligations</a:t>
            </a:r>
            <a:r>
              <a:rPr lang="de-DE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spcAft>
                <a:spcPts val="743"/>
              </a:spcAft>
              <a:buNone/>
            </a:pPr>
            <a:endParaRPr lang="de-DE" dirty="0" smtClean="0">
              <a:solidFill>
                <a:srgbClr val="0070C0"/>
              </a:solidFill>
            </a:endParaRPr>
          </a:p>
          <a:p>
            <a:pPr marL="0" indent="0">
              <a:spcAft>
                <a:spcPts val="743"/>
              </a:spcAft>
              <a:buNone/>
            </a:pPr>
            <a:r>
              <a:rPr lang="en-GB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Fair sharing of risks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 smtClean="0">
                <a:solidFill>
                  <a:schemeClr val="tx1"/>
                </a:solidFill>
              </a:rPr>
              <a:t>and chances </a:t>
            </a:r>
            <a:r>
              <a:rPr lang="en-GB" dirty="0" smtClean="0">
                <a:solidFill>
                  <a:srgbClr val="0070C0"/>
                </a:solidFill>
              </a:rPr>
              <a:t>is essential! Make risks manageable for companies:</a:t>
            </a:r>
          </a:p>
          <a:p>
            <a:pPr>
              <a:spcAft>
                <a:spcPts val="743"/>
              </a:spcAft>
            </a:pPr>
            <a:r>
              <a:rPr lang="en-GB" dirty="0" smtClean="0">
                <a:solidFill>
                  <a:srgbClr val="0070C0"/>
                </a:solidFill>
              </a:rPr>
              <a:t>Limit contractual risks to acceptable values</a:t>
            </a:r>
          </a:p>
          <a:p>
            <a:pPr>
              <a:spcAft>
                <a:spcPts val="743"/>
              </a:spcAft>
            </a:pPr>
            <a:r>
              <a:rPr lang="en-GB" dirty="0" smtClean="0">
                <a:solidFill>
                  <a:srgbClr val="0070C0"/>
                </a:solidFill>
              </a:rPr>
              <a:t>Split technical risks into foreseeable portions using appropriate contractual concepts:</a:t>
            </a:r>
          </a:p>
          <a:p>
            <a:pPr lvl="1">
              <a:spcAft>
                <a:spcPts val="743"/>
              </a:spcAft>
            </a:pPr>
            <a:r>
              <a:rPr lang="en-GB" dirty="0" smtClean="0">
                <a:solidFill>
                  <a:srgbClr val="0070C0"/>
                </a:solidFill>
              </a:rPr>
              <a:t>Split contract into stages where only first stage is binding</a:t>
            </a:r>
          </a:p>
          <a:p>
            <a:pPr lvl="1">
              <a:spcAft>
                <a:spcPts val="743"/>
              </a:spcAft>
            </a:pPr>
            <a:r>
              <a:rPr lang="en-GB" dirty="0" smtClean="0">
                <a:solidFill>
                  <a:srgbClr val="0070C0"/>
                </a:solidFill>
              </a:rPr>
              <a:t>Cost + fee concept makes sense when quantitative risk is high</a:t>
            </a:r>
          </a:p>
          <a:p>
            <a:pPr>
              <a:spcAft>
                <a:spcPts val="743"/>
              </a:spcAft>
            </a:pPr>
            <a:r>
              <a:rPr lang="en-GB" dirty="0" smtClean="0">
                <a:solidFill>
                  <a:srgbClr val="0070C0"/>
                </a:solidFill>
              </a:rPr>
              <a:t>Talk and negotiate risks with industry. Use negotiated procedures not submission for calls for tender</a:t>
            </a:r>
          </a:p>
          <a:p>
            <a:pPr marL="0" indent="0">
              <a:spcAft>
                <a:spcPts val="743"/>
              </a:spcAft>
              <a:buNone/>
            </a:pPr>
            <a:endParaRPr lang="en-GB" dirty="0" smtClean="0">
              <a:solidFill>
                <a:srgbClr val="0070C0"/>
              </a:solidFill>
            </a:endParaRPr>
          </a:p>
          <a:p>
            <a:pPr marL="0" indent="0">
              <a:spcAft>
                <a:spcPts val="743"/>
              </a:spcAft>
              <a:buNone/>
            </a:pPr>
            <a:r>
              <a:rPr lang="en-GB" dirty="0" smtClean="0">
                <a:solidFill>
                  <a:schemeClr val="tx1"/>
                </a:solidFill>
              </a:rPr>
              <a:t>Labs will benefit: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</a:p>
          <a:p>
            <a:pPr marL="0" indent="0">
              <a:spcAft>
                <a:spcPts val="743"/>
              </a:spcAft>
              <a:buNone/>
            </a:pPr>
            <a:r>
              <a:rPr lang="en-GB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en-GB" dirty="0" smtClean="0">
                <a:solidFill>
                  <a:srgbClr val="0070C0"/>
                </a:solidFill>
              </a:rPr>
              <a:t> less risk for industry means less risk provision in offer prices and higher number of competitive offers!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48119">
              <a:defRPr/>
            </a:pPr>
            <a:r>
              <a:rPr lang="en-GB" dirty="0">
                <a:latin typeface="Arial"/>
              </a:rPr>
              <a:t>Page </a:t>
            </a:r>
            <a:fld id="{B0DDDAF3-5C3B-46D7-8658-FE6E1E53DDDA}" type="slidenum">
              <a:rPr lang="en-GB">
                <a:latin typeface="Arial"/>
              </a:rPr>
              <a:pPr defTabSz="1248119">
                <a:defRPr/>
              </a:pPr>
              <a:t>16</a:t>
            </a:fld>
            <a:endParaRPr lang="en-GB" dirty="0">
              <a:latin typeface="Arial"/>
            </a:endParaRPr>
          </a:p>
        </p:txBody>
      </p:sp>
      <p:sp>
        <p:nvSpPr>
          <p:cNvPr id="7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 smtClean="0">
                <a:latin typeface="Arial"/>
              </a:rPr>
              <a:t> 	     </a:t>
            </a:r>
            <a:r>
              <a:rPr lang="de-DE" sz="929" dirty="0">
                <a:latin typeface="Arial"/>
              </a:rPr>
              <a:t>		</a:t>
            </a:r>
            <a:r>
              <a:rPr lang="de-DE" sz="1000" dirty="0" err="1" smtClean="0">
                <a:latin typeface="HelveticaNeue-Light"/>
              </a:rPr>
              <a:t>Superconductivity</a:t>
            </a:r>
            <a:r>
              <a:rPr lang="de-DE" sz="1000" dirty="0" smtClean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for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Sustainable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Energy</a:t>
            </a:r>
            <a:r>
              <a:rPr lang="de-DE" sz="1000" dirty="0">
                <a:latin typeface="HelveticaNeue-Light"/>
              </a:rPr>
              <a:t> Systems </a:t>
            </a:r>
            <a:r>
              <a:rPr lang="de-DE" sz="1000" dirty="0" err="1">
                <a:latin typeface="HelveticaNeue-Light"/>
              </a:rPr>
              <a:t>and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Particle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Accelerators</a:t>
            </a:r>
            <a:r>
              <a:rPr lang="de-DE" sz="1000" dirty="0">
                <a:latin typeface="HelveticaNeue-Light"/>
              </a:rPr>
              <a:t> – GSI 2023-10-19</a:t>
            </a:r>
            <a:endParaRPr lang="de-DE" sz="929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8713370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Q:\ORGA\BNN_MISC\Bilder\BNG Veitshöchheim Fertigung\2017 Bilder Schwab_P.Wyskott\PL4A94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636" y="2527552"/>
            <a:ext cx="3222406" cy="214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Support Industry</a:t>
            </a:r>
            <a:endParaRPr lang="en-GB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223014" y="1560775"/>
            <a:ext cx="8690999" cy="5236649"/>
          </a:xfrm>
        </p:spPr>
        <p:txBody>
          <a:bodyPr/>
          <a:lstStyle/>
          <a:p>
            <a:pPr marL="0" indent="0">
              <a:spcAft>
                <a:spcPts val="743"/>
              </a:spcAft>
              <a:buNone/>
            </a:pPr>
            <a:r>
              <a:rPr lang="de-DE" dirty="0" smtClean="0">
                <a:solidFill>
                  <a:srgbClr val="0070C0"/>
                </a:solidFill>
              </a:rPr>
              <a:t>EU: </a:t>
            </a:r>
            <a:r>
              <a:rPr lang="de-DE" dirty="0" err="1" smtClean="0">
                <a:solidFill>
                  <a:schemeClr val="tx1"/>
                </a:solidFill>
              </a:rPr>
              <a:t>industrial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suppliers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can</a:t>
            </a:r>
            <a:r>
              <a:rPr lang="de-DE" dirty="0" smtClean="0">
                <a:solidFill>
                  <a:srgbClr val="0070C0"/>
                </a:solidFill>
              </a:rPr>
              <a:t> manage large </a:t>
            </a:r>
            <a:r>
              <a:rPr lang="de-DE" dirty="0" err="1" smtClean="0">
                <a:solidFill>
                  <a:srgbClr val="0070C0"/>
                </a:solidFill>
              </a:rPr>
              <a:t>scale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high-tech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magnet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projects</a:t>
            </a:r>
            <a:r>
              <a:rPr lang="de-DE" dirty="0" smtClean="0">
                <a:solidFill>
                  <a:srgbClr val="0070C0"/>
                </a:solidFill>
              </a:rPr>
              <a:t>. </a:t>
            </a:r>
            <a:br>
              <a:rPr lang="de-DE" dirty="0" smtClean="0">
                <a:solidFill>
                  <a:srgbClr val="0070C0"/>
                </a:solidFill>
              </a:rPr>
            </a:br>
            <a:r>
              <a:rPr lang="de-DE" dirty="0" smtClean="0">
                <a:solidFill>
                  <a:srgbClr val="0070C0"/>
                </a:solidFill>
              </a:rPr>
              <a:t>Know-how, </a:t>
            </a:r>
            <a:r>
              <a:rPr lang="de-DE" dirty="0" err="1" smtClean="0">
                <a:solidFill>
                  <a:srgbClr val="0070C0"/>
                </a:solidFill>
              </a:rPr>
              <a:t>experience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and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infrastructure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available</a:t>
            </a:r>
            <a:r>
              <a:rPr lang="de-DE" dirty="0" smtClean="0">
                <a:solidFill>
                  <a:srgbClr val="0070C0"/>
                </a:solidFill>
              </a:rPr>
              <a:t> at </a:t>
            </a:r>
            <a:r>
              <a:rPr lang="de-DE" dirty="0" err="1" smtClean="0">
                <a:solidFill>
                  <a:srgbClr val="0070C0"/>
                </a:solidFill>
              </a:rPr>
              <a:t>the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companies</a:t>
            </a:r>
            <a:r>
              <a:rPr lang="de-DE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spcAft>
                <a:spcPts val="743"/>
              </a:spcAft>
              <a:buNone/>
            </a:pP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de-DE" dirty="0" smtClean="0">
                <a:solidFill>
                  <a:srgbClr val="0070C0"/>
                </a:solidFill>
              </a:rPr>
              <a:t>This </a:t>
            </a:r>
            <a:r>
              <a:rPr lang="de-DE" dirty="0" err="1" smtClean="0">
                <a:solidFill>
                  <a:schemeClr val="tx1"/>
                </a:solidFill>
              </a:rPr>
              <a:t>asset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should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fostered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by</a:t>
            </a:r>
            <a:r>
              <a:rPr lang="de-DE" dirty="0" smtClean="0">
                <a:solidFill>
                  <a:srgbClr val="0070C0"/>
                </a:solidFill>
              </a:rPr>
              <a:t> EU </a:t>
            </a:r>
            <a:r>
              <a:rPr lang="de-DE" dirty="0" err="1" smtClean="0">
                <a:solidFill>
                  <a:srgbClr val="0070C0"/>
                </a:solidFill>
              </a:rPr>
              <a:t>labs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with</a:t>
            </a:r>
            <a:r>
              <a:rPr lang="de-DE" dirty="0" smtClean="0">
                <a:solidFill>
                  <a:srgbClr val="0070C0"/>
                </a:solidFill>
              </a:rPr>
              <a:t>: </a:t>
            </a:r>
          </a:p>
          <a:p>
            <a:pPr marL="0" indent="0">
              <a:spcAft>
                <a:spcPts val="743"/>
              </a:spcAft>
              <a:buNone/>
            </a:pPr>
            <a:r>
              <a:rPr lang="de-DE" dirty="0" err="1" smtClean="0">
                <a:solidFill>
                  <a:srgbClr val="0070C0"/>
                </a:solidFill>
              </a:rPr>
              <a:t>Continuous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basic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work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load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for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industry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to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keep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and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extend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industrial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know-how</a:t>
            </a:r>
            <a:r>
              <a:rPr lang="de-DE" dirty="0" smtClean="0">
                <a:solidFill>
                  <a:srgbClr val="0070C0"/>
                </a:solidFill>
              </a:rPr>
              <a:t>. </a:t>
            </a:r>
          </a:p>
          <a:p>
            <a:pPr marL="0" indent="0">
              <a:spcAft>
                <a:spcPts val="743"/>
              </a:spcAft>
              <a:buNone/>
            </a:pP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de-DE" dirty="0" smtClean="0">
                <a:solidFill>
                  <a:srgbClr val="0070C0"/>
                </a:solidFill>
              </a:rPr>
              <a:t>This </a:t>
            </a:r>
            <a:r>
              <a:rPr lang="de-DE" dirty="0" err="1" smtClean="0">
                <a:solidFill>
                  <a:srgbClr val="0070C0"/>
                </a:solidFill>
              </a:rPr>
              <a:t>requires</a:t>
            </a:r>
            <a:r>
              <a:rPr lang="de-DE" dirty="0" smtClean="0">
                <a:solidFill>
                  <a:srgbClr val="0070C0"/>
                </a:solidFill>
              </a:rPr>
              <a:t> a </a:t>
            </a:r>
            <a:r>
              <a:rPr lang="de-DE" dirty="0" err="1" smtClean="0">
                <a:solidFill>
                  <a:srgbClr val="0070C0"/>
                </a:solidFill>
              </a:rPr>
              <a:t>long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term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strategy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and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roadmap</a:t>
            </a:r>
            <a:r>
              <a:rPr lang="de-DE" dirty="0" smtClean="0">
                <a:solidFill>
                  <a:srgbClr val="0070C0"/>
                </a:solidFill>
              </a:rPr>
              <a:t> incl. </a:t>
            </a:r>
            <a:r>
              <a:rPr lang="de-DE" dirty="0" err="1">
                <a:solidFill>
                  <a:schemeClr val="tx1"/>
                </a:solidFill>
              </a:rPr>
              <a:t>c</a:t>
            </a:r>
            <a:r>
              <a:rPr lang="de-DE" dirty="0" err="1" smtClean="0">
                <a:solidFill>
                  <a:schemeClr val="tx1"/>
                </a:solidFill>
              </a:rPr>
              <a:t>ollaboration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of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research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and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industry</a:t>
            </a:r>
            <a:r>
              <a:rPr lang="de-DE" dirty="0" smtClean="0">
                <a:solidFill>
                  <a:srgbClr val="0070C0"/>
                </a:solidFill>
              </a:rPr>
              <a:t>.</a:t>
            </a:r>
          </a:p>
          <a:p>
            <a:pPr marL="0" indent="0">
              <a:spcAft>
                <a:spcPts val="743"/>
              </a:spcAft>
              <a:buNone/>
            </a:pPr>
            <a:endParaRPr lang="de-DE" dirty="0" smtClean="0">
              <a:solidFill>
                <a:srgbClr val="0070C0"/>
              </a:solidFill>
            </a:endParaRPr>
          </a:p>
          <a:p>
            <a:pPr>
              <a:spcAft>
                <a:spcPts val="743"/>
              </a:spcAft>
            </a:pPr>
            <a:r>
              <a:rPr lang="de-DE" dirty="0" err="1" smtClean="0">
                <a:solidFill>
                  <a:srgbClr val="0070C0"/>
                </a:solidFill>
              </a:rPr>
              <a:t>Existing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involvement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of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industry</a:t>
            </a:r>
            <a:r>
              <a:rPr lang="de-DE" dirty="0" smtClean="0">
                <a:solidFill>
                  <a:srgbClr val="0070C0"/>
                </a:solidFill>
              </a:rPr>
              <a:t> in </a:t>
            </a:r>
            <a:r>
              <a:rPr lang="de-DE" dirty="0" err="1" smtClean="0">
                <a:solidFill>
                  <a:srgbClr val="0070C0"/>
                </a:solidFill>
              </a:rPr>
              <a:t>planning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and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strategy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for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big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science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projects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is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very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welcome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industry</a:t>
            </a:r>
            <a:r>
              <a:rPr lang="de-DE" dirty="0">
                <a:solidFill>
                  <a:srgbClr val="0070C0"/>
                </a:solidFill>
              </a:rPr>
              <a:t>.</a:t>
            </a:r>
            <a:endParaRPr lang="de-DE" dirty="0" smtClean="0">
              <a:solidFill>
                <a:srgbClr val="0070C0"/>
              </a:solidFill>
            </a:endParaRPr>
          </a:p>
          <a:p>
            <a:pPr>
              <a:spcAft>
                <a:spcPts val="743"/>
              </a:spcAft>
            </a:pPr>
            <a:r>
              <a:rPr lang="de-DE" dirty="0" err="1" smtClean="0">
                <a:solidFill>
                  <a:srgbClr val="0070C0"/>
                </a:solidFill>
              </a:rPr>
              <a:t>Perspectives</a:t>
            </a:r>
            <a:r>
              <a:rPr lang="de-DE" dirty="0" smtClean="0">
                <a:solidFill>
                  <a:srgbClr val="0070C0"/>
                </a:solidFill>
              </a:rPr>
              <a:t> on </a:t>
            </a:r>
            <a:r>
              <a:rPr lang="de-DE" dirty="0" err="1" smtClean="0">
                <a:solidFill>
                  <a:srgbClr val="0070C0"/>
                </a:solidFill>
              </a:rPr>
              <a:t>the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future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projects</a:t>
            </a:r>
            <a:r>
              <a:rPr lang="de-DE" dirty="0" smtClean="0">
                <a:solidFill>
                  <a:srgbClr val="0070C0"/>
                </a:solidFill>
              </a:rPr>
              <a:t> (</a:t>
            </a:r>
            <a:r>
              <a:rPr lang="de-DE" dirty="0" err="1" smtClean="0">
                <a:solidFill>
                  <a:srgbClr val="0070C0"/>
                </a:solidFill>
              </a:rPr>
              <a:t>scope</a:t>
            </a:r>
            <a:r>
              <a:rPr lang="de-DE" dirty="0" smtClean="0">
                <a:solidFill>
                  <a:srgbClr val="0070C0"/>
                </a:solidFill>
              </a:rPr>
              <a:t>, </a:t>
            </a:r>
            <a:r>
              <a:rPr lang="de-DE" dirty="0" err="1" smtClean="0">
                <a:solidFill>
                  <a:srgbClr val="0070C0"/>
                </a:solidFill>
              </a:rPr>
              <a:t>timeline</a:t>
            </a:r>
            <a:r>
              <a:rPr lang="de-DE" dirty="0" smtClean="0">
                <a:solidFill>
                  <a:srgbClr val="0070C0"/>
                </a:solidFill>
              </a:rPr>
              <a:t>, in-kind </a:t>
            </a:r>
            <a:r>
              <a:rPr lang="de-DE" dirty="0" err="1" smtClean="0">
                <a:solidFill>
                  <a:srgbClr val="0070C0"/>
                </a:solidFill>
              </a:rPr>
              <a:t>situation</a:t>
            </a:r>
            <a:r>
              <a:rPr lang="de-DE" dirty="0" smtClean="0">
                <a:solidFill>
                  <a:srgbClr val="0070C0"/>
                </a:solidFill>
              </a:rPr>
              <a:t>) </a:t>
            </a:r>
            <a:r>
              <a:rPr lang="de-DE" dirty="0" err="1" smtClean="0">
                <a:solidFill>
                  <a:srgbClr val="0070C0"/>
                </a:solidFill>
              </a:rPr>
              <a:t>are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necessary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to</a:t>
            </a:r>
            <a:r>
              <a:rPr lang="de-DE" dirty="0" smtClean="0">
                <a:solidFill>
                  <a:srgbClr val="0070C0"/>
                </a:solidFill>
              </a:rPr>
              <a:t> promote </a:t>
            </a:r>
            <a:r>
              <a:rPr lang="de-DE" dirty="0" err="1" smtClean="0">
                <a:solidFill>
                  <a:srgbClr val="0070C0"/>
                </a:solidFill>
              </a:rPr>
              <a:t>projects</a:t>
            </a:r>
            <a:r>
              <a:rPr lang="de-DE" dirty="0" smtClean="0">
                <a:solidFill>
                  <a:srgbClr val="0070C0"/>
                </a:solidFill>
              </a:rPr>
              <a:t> in </a:t>
            </a:r>
            <a:r>
              <a:rPr lang="de-DE" dirty="0" err="1" smtClean="0">
                <a:solidFill>
                  <a:srgbClr val="0070C0"/>
                </a:solidFill>
              </a:rPr>
              <a:t>industrial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landscape</a:t>
            </a:r>
            <a:r>
              <a:rPr lang="de-DE" dirty="0" smtClean="0">
                <a:solidFill>
                  <a:srgbClr val="0070C0"/>
                </a:solidFill>
              </a:rPr>
              <a:t>.</a:t>
            </a:r>
            <a:endParaRPr lang="de-DE" dirty="0">
              <a:solidFill>
                <a:srgbClr val="0070C0"/>
              </a:solidFill>
            </a:endParaRPr>
          </a:p>
          <a:p>
            <a:pPr marL="0" indent="0">
              <a:spcAft>
                <a:spcPts val="743"/>
              </a:spcAft>
              <a:buNone/>
            </a:pPr>
            <a:r>
              <a:rPr lang="de-DE" dirty="0" smtClean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Continuous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information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of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and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collaboration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with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industry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enables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industry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to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ready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for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the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next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big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series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production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of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superconducting</a:t>
            </a:r>
            <a:r>
              <a:rPr lang="de-DE" dirty="0" smtClean="0">
                <a:solidFill>
                  <a:srgbClr val="0070C0"/>
                </a:solidFill>
              </a:rPr>
              <a:t> </a:t>
            </a:r>
            <a:r>
              <a:rPr lang="de-DE" dirty="0" err="1" smtClean="0">
                <a:solidFill>
                  <a:srgbClr val="0070C0"/>
                </a:solidFill>
              </a:rPr>
              <a:t>magnets</a:t>
            </a:r>
            <a:endParaRPr lang="de-DE" dirty="0">
              <a:solidFill>
                <a:srgbClr val="0070C0"/>
              </a:solidFill>
            </a:endParaRPr>
          </a:p>
          <a:p>
            <a:pPr marL="0" indent="0">
              <a:spcAft>
                <a:spcPts val="743"/>
              </a:spcAft>
              <a:buNone/>
            </a:pPr>
            <a:endParaRPr lang="en-GB" dirty="0" smtClean="0">
              <a:solidFill>
                <a:srgbClr val="0070C0"/>
              </a:solidFill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48119">
              <a:defRPr/>
            </a:pPr>
            <a:r>
              <a:rPr lang="en-GB" dirty="0">
                <a:latin typeface="Arial"/>
              </a:rPr>
              <a:t>Page </a:t>
            </a:r>
            <a:fld id="{B0DDDAF3-5C3B-46D7-8658-FE6E1E53DDDA}" type="slidenum">
              <a:rPr lang="en-GB">
                <a:latin typeface="Arial"/>
              </a:rPr>
              <a:pPr defTabSz="1248119">
                <a:defRPr/>
              </a:pPr>
              <a:t>17</a:t>
            </a:fld>
            <a:endParaRPr lang="en-GB" dirty="0">
              <a:latin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9306" y="1643942"/>
            <a:ext cx="2084736" cy="1498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Q:\ORGA\BNN_MISC\Bilder\Bilder BM\CERN\BilderHahn\cern_028-04sm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013" y="1643942"/>
            <a:ext cx="1145291" cy="152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" b="1175"/>
          <a:stretch/>
        </p:blipFill>
        <p:spPr bwMode="auto">
          <a:xfrm>
            <a:off x="8908006" y="4635800"/>
            <a:ext cx="3236036" cy="21350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 smtClean="0">
                <a:latin typeface="Arial"/>
              </a:rPr>
              <a:t> 	     </a:t>
            </a:r>
            <a:r>
              <a:rPr lang="de-DE" sz="929" dirty="0">
                <a:latin typeface="Arial"/>
              </a:rPr>
              <a:t>		</a:t>
            </a:r>
            <a:r>
              <a:rPr lang="de-DE" sz="1000" dirty="0" err="1" smtClean="0">
                <a:latin typeface="HelveticaNeue-Light"/>
              </a:rPr>
              <a:t>Superconductivity</a:t>
            </a:r>
            <a:r>
              <a:rPr lang="de-DE" sz="1000" dirty="0" smtClean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for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Sustainable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Energy</a:t>
            </a:r>
            <a:r>
              <a:rPr lang="de-DE" sz="1000" dirty="0">
                <a:latin typeface="HelveticaNeue-Light"/>
              </a:rPr>
              <a:t> Systems </a:t>
            </a:r>
            <a:r>
              <a:rPr lang="de-DE" sz="1000" dirty="0" err="1">
                <a:latin typeface="HelveticaNeue-Light"/>
              </a:rPr>
              <a:t>and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Particle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Accelerators</a:t>
            </a:r>
            <a:r>
              <a:rPr lang="de-DE" sz="1000" dirty="0">
                <a:latin typeface="HelveticaNeue-Light"/>
              </a:rPr>
              <a:t> – GSI 2023-10-19</a:t>
            </a:r>
            <a:endParaRPr lang="de-DE" sz="929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3478472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- Business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15392" y="1560185"/>
            <a:ext cx="7007119" cy="5236465"/>
          </a:xfrm>
        </p:spPr>
        <p:txBody>
          <a:bodyPr/>
          <a:lstStyle/>
          <a:p>
            <a:r>
              <a:rPr lang="en-GB" sz="1981" dirty="0">
                <a:solidFill>
                  <a:srgbClr val="008AD9"/>
                </a:solidFill>
              </a:rPr>
              <a:t>High field accelerator magnets are a bubble project business with high technical risk</a:t>
            </a:r>
          </a:p>
          <a:p>
            <a:r>
              <a:rPr lang="en-GB" sz="1981" dirty="0">
                <a:solidFill>
                  <a:srgbClr val="008AD9"/>
                </a:solidFill>
              </a:rPr>
              <a:t>Industry is experienced and available for the task</a:t>
            </a:r>
          </a:p>
          <a:p>
            <a:r>
              <a:rPr lang="en-GB" sz="1981" dirty="0">
                <a:solidFill>
                  <a:srgbClr val="008AD9"/>
                </a:solidFill>
              </a:rPr>
              <a:t>Fair sharing of risks is important</a:t>
            </a:r>
          </a:p>
          <a:p>
            <a:r>
              <a:rPr lang="en-GB" sz="1981" dirty="0">
                <a:solidFill>
                  <a:srgbClr val="008AD9"/>
                </a:solidFill>
              </a:rPr>
              <a:t>Industry needs to make profit and must not go bankrupt performing the job</a:t>
            </a:r>
          </a:p>
          <a:p>
            <a:r>
              <a:rPr lang="en-GB" sz="1981" dirty="0">
                <a:solidFill>
                  <a:srgbClr val="008AD9"/>
                </a:solidFill>
              </a:rPr>
              <a:t>Utilize adequate tools: cost + fee, staged contracts, EU innovation partnership, negotiation procedures</a:t>
            </a:r>
          </a:p>
          <a:p>
            <a:r>
              <a:rPr lang="en-GB" sz="1981" dirty="0">
                <a:solidFill>
                  <a:srgbClr val="008AD9"/>
                </a:solidFill>
              </a:rPr>
              <a:t>Industrial infrastructure for high field accelerator magnets in Europe is an asset that needs to be protected</a:t>
            </a:r>
          </a:p>
          <a:p>
            <a:r>
              <a:rPr lang="en-GB" sz="1981" dirty="0">
                <a:solidFill>
                  <a:srgbClr val="008AD9"/>
                </a:solidFill>
              </a:rPr>
              <a:t>Long term roadmap for collaboration is essential to guarantee workload needed to keep this infrastructure</a:t>
            </a:r>
          </a:p>
          <a:p>
            <a:endParaRPr lang="en-GB" sz="1981" dirty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48119"/>
            <a:r>
              <a:rPr lang="de-DE">
                <a:latin typeface="Arial"/>
              </a:rPr>
              <a:t>Page </a:t>
            </a:r>
            <a:fld id="{C239CA27-86D7-4C84-9F07-29988B758EA9}" type="slidenum">
              <a:rPr lang="de-DE">
                <a:latin typeface="Arial"/>
              </a:rPr>
              <a:pPr defTabSz="1248119"/>
              <a:t>18</a:t>
            </a:fld>
            <a:endParaRPr lang="de-DE">
              <a:latin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77" y="1709734"/>
            <a:ext cx="4751281" cy="3563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06047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- Technology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15392" y="1757335"/>
            <a:ext cx="6749266" cy="5236465"/>
          </a:xfrm>
        </p:spPr>
        <p:txBody>
          <a:bodyPr/>
          <a:lstStyle/>
          <a:p>
            <a:r>
              <a:rPr lang="en-GB" sz="1981" dirty="0">
                <a:solidFill>
                  <a:srgbClr val="008AD9"/>
                </a:solidFill>
              </a:rPr>
              <a:t>To get the most out of the lab &amp; industry partnership it is best to involve industry early in design phase</a:t>
            </a:r>
            <a:br>
              <a:rPr lang="en-GB" sz="1981" dirty="0">
                <a:solidFill>
                  <a:srgbClr val="008AD9"/>
                </a:solidFill>
              </a:rPr>
            </a:br>
            <a:endParaRPr lang="en-GB" sz="1981" dirty="0">
              <a:solidFill>
                <a:srgbClr val="008AD9"/>
              </a:solidFill>
            </a:endParaRPr>
          </a:p>
          <a:p>
            <a:r>
              <a:rPr lang="en-GB" sz="1981" dirty="0">
                <a:solidFill>
                  <a:srgbClr val="008AD9"/>
                </a:solidFill>
              </a:rPr>
              <a:t>Labs are most experienced to develop high end magnet designs. Industry can bring in series manufacturing experience and practical aspects to bring up robustness  and bring down cost.</a:t>
            </a:r>
          </a:p>
          <a:p>
            <a:endParaRPr lang="en-GB" sz="1981" dirty="0">
              <a:solidFill>
                <a:srgbClr val="008AD9"/>
              </a:solidFill>
            </a:endParaRPr>
          </a:p>
          <a:p>
            <a:r>
              <a:rPr lang="en-GB" sz="1981" dirty="0">
                <a:solidFill>
                  <a:srgbClr val="008AD9"/>
                </a:solidFill>
              </a:rPr>
              <a:t>Industrial prototyping is a must to transfer know-how from labs to industry and to utilize and develop industrial manufacturing technologies and tooling</a:t>
            </a:r>
          </a:p>
          <a:p>
            <a:endParaRPr lang="en-GB" sz="1981" dirty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48119"/>
            <a:r>
              <a:rPr lang="de-DE">
                <a:latin typeface="Arial"/>
              </a:rPr>
              <a:t>Page </a:t>
            </a:r>
            <a:fld id="{C239CA27-86D7-4C84-9F07-29988B758EA9}" type="slidenum">
              <a:rPr lang="de-DE">
                <a:latin typeface="Arial"/>
              </a:rPr>
              <a:pPr defTabSz="1248119"/>
              <a:t>19</a:t>
            </a:fld>
            <a:endParaRPr lang="de-DE">
              <a:latin typeface="Arial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6743" y="1709736"/>
            <a:ext cx="4791415" cy="3593561"/>
          </a:xfrm>
          <a:prstGeom prst="rect">
            <a:avLst/>
          </a:prstGeom>
        </p:spPr>
      </p:pic>
      <p:sp>
        <p:nvSpPr>
          <p:cNvPr id="7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 smtClean="0">
                <a:latin typeface="Arial"/>
              </a:rPr>
              <a:t> 	     </a:t>
            </a:r>
            <a:r>
              <a:rPr lang="de-DE" sz="929" dirty="0">
                <a:latin typeface="Arial"/>
              </a:rPr>
              <a:t>		</a:t>
            </a:r>
            <a:r>
              <a:rPr lang="de-DE" sz="1000" dirty="0" err="1" smtClean="0">
                <a:latin typeface="HelveticaNeue-Light"/>
              </a:rPr>
              <a:t>Superconductivity</a:t>
            </a:r>
            <a:r>
              <a:rPr lang="de-DE" sz="1000" dirty="0" smtClean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for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Sustainable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Energy</a:t>
            </a:r>
            <a:r>
              <a:rPr lang="de-DE" sz="1000" dirty="0">
                <a:latin typeface="HelveticaNeue-Light"/>
              </a:rPr>
              <a:t> Systems </a:t>
            </a:r>
            <a:r>
              <a:rPr lang="de-DE" sz="1000" dirty="0" err="1">
                <a:latin typeface="HelveticaNeue-Light"/>
              </a:rPr>
              <a:t>and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Particle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Accelerators</a:t>
            </a:r>
            <a:r>
              <a:rPr lang="de-DE" sz="1000" dirty="0">
                <a:latin typeface="HelveticaNeue-Light"/>
              </a:rPr>
              <a:t> – GSI 2023-10-19</a:t>
            </a:r>
            <a:endParaRPr lang="de-DE" sz="929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926096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Content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GB" dirty="0" smtClean="0">
                <a:solidFill>
                  <a:srgbClr val="C9D200"/>
                </a:solidFill>
                <a:latin typeface="+mj-lt"/>
              </a:rPr>
              <a:t>Introduction</a:t>
            </a: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GB" sz="1486" dirty="0" smtClean="0">
                <a:solidFill>
                  <a:schemeClr val="bg1"/>
                </a:solidFill>
                <a:latin typeface="+mj-lt"/>
              </a:rPr>
              <a:t>Accelerator Magnets at Bilfinger Noell</a:t>
            </a:r>
            <a:endParaRPr lang="en-GB" sz="1486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endParaRPr lang="en-GB" sz="1486" dirty="0">
              <a:solidFill>
                <a:srgbClr val="C9D200"/>
              </a:solidFill>
            </a:endParaRP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GB" dirty="0" smtClean="0">
                <a:solidFill>
                  <a:srgbClr val="C9D200"/>
                </a:solidFill>
              </a:rPr>
              <a:t>Accelerator Magnets from Industrial Point of View  </a:t>
            </a: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GB" sz="1486" dirty="0" smtClean="0">
                <a:solidFill>
                  <a:schemeClr val="bg1"/>
                </a:solidFill>
              </a:rPr>
              <a:t>Interaction </a:t>
            </a:r>
            <a:r>
              <a:rPr lang="en-GB" sz="1486" dirty="0">
                <a:solidFill>
                  <a:schemeClr val="bg1"/>
                </a:solidFill>
              </a:rPr>
              <a:t>of Labs and Industry in different Project Stages </a:t>
            </a: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GB" sz="1486" dirty="0">
                <a:solidFill>
                  <a:schemeClr val="bg1"/>
                </a:solidFill>
              </a:rPr>
              <a:t>Requirements from </a:t>
            </a:r>
            <a:r>
              <a:rPr lang="en-GB" sz="1486" dirty="0" smtClean="0">
                <a:solidFill>
                  <a:schemeClr val="bg1"/>
                </a:solidFill>
              </a:rPr>
              <a:t>and </a:t>
            </a:r>
            <a:r>
              <a:rPr lang="en-GB" sz="1486" dirty="0">
                <a:solidFill>
                  <a:schemeClr val="bg1"/>
                </a:solidFill>
              </a:rPr>
              <a:t>Support for Industry</a:t>
            </a: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GB" sz="1486" dirty="0" smtClean="0">
                <a:solidFill>
                  <a:schemeClr val="bg1"/>
                </a:solidFill>
              </a:rPr>
              <a:t>Lessons Learned</a:t>
            </a:r>
            <a:endParaRPr lang="en-GB" sz="1486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GB" sz="1486" dirty="0">
                <a:solidFill>
                  <a:schemeClr val="bg1"/>
                </a:solidFill>
              </a:rPr>
              <a:t>  </a:t>
            </a:r>
            <a:endParaRPr lang="en-GB" sz="1486" dirty="0">
              <a:solidFill>
                <a:srgbClr val="C9D2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GB" dirty="0" smtClean="0">
                <a:solidFill>
                  <a:srgbClr val="C9D200"/>
                </a:solidFill>
                <a:latin typeface="+mj-lt"/>
              </a:rPr>
              <a:t>Summary &amp; Outlook </a:t>
            </a:r>
            <a:endParaRPr lang="en-GB" dirty="0">
              <a:solidFill>
                <a:srgbClr val="C9D200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GB" sz="1486" dirty="0">
                <a:solidFill>
                  <a:schemeClr val="bg1"/>
                </a:solidFill>
              </a:rPr>
              <a:t>Summary on Business and Technology</a:t>
            </a: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r>
              <a:rPr lang="en-GB" sz="1486" dirty="0">
                <a:solidFill>
                  <a:schemeClr val="bg1"/>
                </a:solidFill>
              </a:rPr>
              <a:t>Outlook on Sustainability</a:t>
            </a:r>
          </a:p>
          <a:p>
            <a:pPr marL="0" indent="0">
              <a:lnSpc>
                <a:spcPct val="100000"/>
              </a:lnSpc>
              <a:buClr>
                <a:schemeClr val="tx1"/>
              </a:buClr>
              <a:buNone/>
            </a:pPr>
            <a:endParaRPr lang="en-GB" dirty="0" smtClean="0">
              <a:solidFill>
                <a:schemeClr val="bg1"/>
              </a:solidFill>
              <a:latin typeface="Rockwell" panose="02060603020205020403" pitchFamily="18" charset="0"/>
            </a:endParaRPr>
          </a:p>
          <a:p>
            <a:endParaRPr lang="en-GB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1248119"/>
            <a:r>
              <a:rPr lang="de-DE" dirty="0">
                <a:latin typeface="Arial"/>
              </a:rPr>
              <a:t>Bilfinger Noell GmbH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3016" y="2176702"/>
            <a:ext cx="6025405" cy="4018944"/>
          </a:xfrm>
          <a:prstGeom prst="rect">
            <a:avLst/>
          </a:prstGeom>
          <a:extLst/>
        </p:spPr>
      </p:pic>
    </p:spTree>
    <p:extLst>
      <p:ext uri="{BB962C8B-B14F-4D97-AF65-F5344CB8AC3E}">
        <p14:creationId xmlns:p14="http://schemas.microsoft.com/office/powerpoint/2010/main" val="175181964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- Technology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23227" y="1463034"/>
            <a:ext cx="6749266" cy="5236465"/>
          </a:xfrm>
        </p:spPr>
        <p:txBody>
          <a:bodyPr/>
          <a:lstStyle/>
          <a:p>
            <a:r>
              <a:rPr lang="en-GB" sz="1981" dirty="0">
                <a:solidFill>
                  <a:srgbClr val="008AD9"/>
                </a:solidFill>
              </a:rPr>
              <a:t>Series production of high field accelerator magnets is an industrial task. </a:t>
            </a:r>
          </a:p>
          <a:p>
            <a:r>
              <a:rPr lang="en-GB" sz="1981" dirty="0" smtClean="0">
                <a:solidFill>
                  <a:srgbClr val="008AD9"/>
                </a:solidFill>
              </a:rPr>
              <a:t>Industry </a:t>
            </a:r>
            <a:r>
              <a:rPr lang="en-GB" sz="1981" dirty="0">
                <a:solidFill>
                  <a:srgbClr val="008AD9"/>
                </a:solidFill>
              </a:rPr>
              <a:t>can work on-site at laboratories but this should be limited to cases where it is absolutely needed. Industry has put a lot of time and work to set up it’s facilities and needs to keep them occupied. </a:t>
            </a:r>
          </a:p>
          <a:p>
            <a:r>
              <a:rPr lang="en-GB" sz="1981" dirty="0">
                <a:solidFill>
                  <a:srgbClr val="008AD9"/>
                </a:solidFill>
              </a:rPr>
              <a:t>Industry is ready and needs continuous work to maintain this status</a:t>
            </a:r>
          </a:p>
          <a:p>
            <a:endParaRPr lang="en-GB" sz="1981" dirty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48119"/>
            <a:r>
              <a:rPr lang="de-DE">
                <a:latin typeface="Arial"/>
              </a:rPr>
              <a:t>Page </a:t>
            </a:r>
            <a:fld id="{C239CA27-86D7-4C84-9F07-29988B758EA9}" type="slidenum">
              <a:rPr lang="de-DE">
                <a:latin typeface="Arial"/>
              </a:rPr>
              <a:pPr defTabSz="1248119"/>
              <a:t>20</a:t>
            </a:fld>
            <a:endParaRPr lang="de-DE">
              <a:latin typeface="Arial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743" y="1716027"/>
            <a:ext cx="4791415" cy="3200282"/>
          </a:xfrm>
          <a:prstGeom prst="rect">
            <a:avLst/>
          </a:prstGeom>
        </p:spPr>
      </p:pic>
      <p:sp>
        <p:nvSpPr>
          <p:cNvPr id="7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 smtClean="0">
                <a:latin typeface="Arial"/>
              </a:rPr>
              <a:t> 	     </a:t>
            </a:r>
            <a:r>
              <a:rPr lang="de-DE" sz="929" dirty="0">
                <a:latin typeface="Arial"/>
              </a:rPr>
              <a:t>		</a:t>
            </a:r>
            <a:r>
              <a:rPr lang="de-DE" sz="1000" dirty="0" err="1" smtClean="0">
                <a:latin typeface="HelveticaNeue-Light"/>
              </a:rPr>
              <a:t>Superconductivity</a:t>
            </a:r>
            <a:r>
              <a:rPr lang="de-DE" sz="1000" dirty="0" smtClean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for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Sustainable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Energy</a:t>
            </a:r>
            <a:r>
              <a:rPr lang="de-DE" sz="1000" dirty="0">
                <a:latin typeface="HelveticaNeue-Light"/>
              </a:rPr>
              <a:t> Systems </a:t>
            </a:r>
            <a:r>
              <a:rPr lang="de-DE" sz="1000" dirty="0" err="1">
                <a:latin typeface="HelveticaNeue-Light"/>
              </a:rPr>
              <a:t>and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Particle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Accelerators</a:t>
            </a:r>
            <a:r>
              <a:rPr lang="de-DE" sz="1000" dirty="0">
                <a:latin typeface="HelveticaNeue-Light"/>
              </a:rPr>
              <a:t> – GSI 2023-10-19</a:t>
            </a:r>
            <a:endParaRPr lang="de-DE" sz="929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643774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Outlook </a:t>
            </a:r>
            <a:r>
              <a:rPr lang="de-DE" dirty="0" err="1" smtClean="0"/>
              <a:t>Sustainability</a:t>
            </a:r>
            <a:r>
              <a:rPr lang="de-DE" dirty="0" smtClean="0"/>
              <a:t> – an Obligation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15393" y="1559086"/>
            <a:ext cx="6745864" cy="1837822"/>
          </a:xfrm>
        </p:spPr>
        <p:txBody>
          <a:bodyPr/>
          <a:lstStyle/>
          <a:p>
            <a:pPr marL="0" indent="0">
              <a:buNone/>
            </a:pPr>
            <a:r>
              <a:rPr lang="en-GB" sz="1981" dirty="0" smtClean="0">
                <a:solidFill>
                  <a:srgbClr val="008AD9"/>
                </a:solidFill>
              </a:rPr>
              <a:t>Our world since the industrial </a:t>
            </a:r>
            <a:r>
              <a:rPr lang="en-GB" sz="1981" dirty="0" smtClean="0">
                <a:solidFill>
                  <a:srgbClr val="008AD9"/>
                </a:solidFill>
              </a:rPr>
              <a:t>revolution:</a:t>
            </a:r>
            <a:endParaRPr lang="en-GB" sz="1981" dirty="0" smtClean="0">
              <a:solidFill>
                <a:srgbClr val="008AD9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48119"/>
            <a:r>
              <a:rPr lang="de-DE">
                <a:latin typeface="Arial"/>
              </a:rPr>
              <a:t>Page </a:t>
            </a:r>
            <a:fld id="{C239CA27-86D7-4C84-9F07-29988B758EA9}" type="slidenum">
              <a:rPr lang="de-DE">
                <a:latin typeface="Arial"/>
              </a:rPr>
              <a:pPr defTabSz="1248119"/>
              <a:t>21</a:t>
            </a:fld>
            <a:endParaRPr lang="de-DE">
              <a:latin typeface="Arial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7" y="2317463"/>
            <a:ext cx="3420000" cy="2438259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57" y="2250756"/>
            <a:ext cx="3548702" cy="250496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057" y="2279061"/>
            <a:ext cx="3156166" cy="2476662"/>
          </a:xfrm>
          <a:prstGeom prst="rect">
            <a:avLst/>
          </a:prstGeom>
        </p:spPr>
      </p:pic>
      <p:sp>
        <p:nvSpPr>
          <p:cNvPr id="12" name="Textplatzhalter 2"/>
          <p:cNvSpPr txBox="1">
            <a:spLocks/>
          </p:cNvSpPr>
          <p:nvPr/>
        </p:nvSpPr>
        <p:spPr>
          <a:xfrm>
            <a:off x="344822" y="5670756"/>
            <a:ext cx="11425401" cy="1094302"/>
          </a:xfrm>
          <a:prstGeom prst="rect">
            <a:avLst/>
          </a:prstGeom>
        </p:spPr>
        <p:txBody>
          <a:bodyPr vert="horz" lIns="180000" tIns="270000" rIns="0" bIns="0" rtlCol="0">
            <a:noAutofit/>
          </a:bodyPr>
          <a:lstStyle>
            <a:lvl1pPr marL="224083" indent="-224083"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44235" indent="-218187"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70285" indent="-226050"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86505" indent="-216221"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12554" indent="-226050"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432328" indent="-312030" algn="l" defTabSz="12481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6387" indent="-312030" algn="l" defTabSz="12481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80446" indent="-312030" algn="l" defTabSz="12481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04506" indent="-312030" algn="l" defTabSz="12481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81" dirty="0">
                <a:solidFill>
                  <a:schemeClr val="tx1"/>
                </a:solidFill>
              </a:rPr>
              <a:t>We have an obligation to future generations to make sustainability our </a:t>
            </a:r>
            <a:r>
              <a:rPr lang="en-US" sz="1981" dirty="0" smtClean="0">
                <a:solidFill>
                  <a:schemeClr val="tx1"/>
                </a:solidFill>
              </a:rPr>
              <a:t>priority.</a:t>
            </a:r>
          </a:p>
          <a:p>
            <a:pPr marL="0" indent="0" algn="ctr">
              <a:buNone/>
            </a:pPr>
            <a:r>
              <a:rPr lang="en-US" sz="1981" dirty="0" smtClean="0">
                <a:solidFill>
                  <a:schemeClr val="tx1"/>
                </a:solidFill>
              </a:rPr>
              <a:t>Let’s work on it! </a:t>
            </a:r>
            <a:endParaRPr lang="en-GB" sz="1981" dirty="0" smtClean="0">
              <a:solidFill>
                <a:schemeClr val="tx1"/>
              </a:solidFill>
            </a:endParaRPr>
          </a:p>
          <a:p>
            <a:endParaRPr lang="en-GB" sz="1981" dirty="0" smtClean="0">
              <a:solidFill>
                <a:srgbClr val="008AD9"/>
              </a:solidFill>
            </a:endParaRPr>
          </a:p>
          <a:p>
            <a:endParaRPr lang="en-GB" sz="1981" dirty="0" smtClean="0">
              <a:solidFill>
                <a:srgbClr val="008AD9"/>
              </a:solidFill>
            </a:endParaRPr>
          </a:p>
          <a:p>
            <a:endParaRPr lang="en-GB" sz="1981" dirty="0" smtClean="0">
              <a:solidFill>
                <a:srgbClr val="008AD9"/>
              </a:solidFill>
            </a:endParaRPr>
          </a:p>
          <a:p>
            <a:endParaRPr lang="en-GB" sz="1981" dirty="0" smtClean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4740629" y="4867932"/>
            <a:ext cx="300125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Hannah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Ritchie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, Pablo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Rosado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Max Roser (2020) - "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Energy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Production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Consumption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".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Published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online at OurWorldInData.org.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Retrieved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 'https://ourworldindata.org/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energy-production-consumption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6"/>
          <p:cNvSpPr>
            <a:spLocks noChangeArrowheads="1"/>
          </p:cNvSpPr>
          <p:nvPr/>
        </p:nvSpPr>
        <p:spPr bwMode="auto">
          <a:xfrm>
            <a:off x="344821" y="4837463"/>
            <a:ext cx="29660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Max Roser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Hannah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Ritchie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(2023) - "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How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has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world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population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growth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changed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over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time?".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Published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online at OurWorldInData.org.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Retrieved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 'https://ourworldindata.org/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population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growth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over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-time</a:t>
            </a:r>
            <a:r>
              <a:rPr kumimoji="0" lang="de-DE" altLang="de-DE" sz="10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'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8605584" y="4865279"/>
            <a:ext cx="3001255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Hannah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Ritchie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(2019) - „Who</a:t>
            </a:r>
            <a:r>
              <a:rPr kumimoji="0" lang="de-DE" altLang="de-DE" sz="800" b="0" i="0" u="none" strike="noStrike" cap="none" normalizeH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has</a:t>
            </a:r>
            <a:r>
              <a:rPr kumimoji="0" lang="de-DE" altLang="de-DE" sz="800" b="0" i="0" u="none" strike="noStrike" cap="none" normalizeH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contributed</a:t>
            </a:r>
            <a:r>
              <a:rPr kumimoji="0" lang="de-DE" altLang="de-DE" sz="800" b="0" i="0" u="none" strike="noStrike" cap="none" normalizeH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most</a:t>
            </a:r>
            <a:r>
              <a:rPr kumimoji="0" lang="de-DE" altLang="de-DE" sz="800" b="0" i="0" u="none" strike="noStrike" cap="none" normalizeH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to</a:t>
            </a:r>
            <a:r>
              <a:rPr kumimoji="0" lang="de-DE" altLang="de-DE" sz="800" b="0" i="0" u="none" strike="noStrike" cap="none" normalizeH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global CO</a:t>
            </a:r>
            <a:r>
              <a:rPr kumimoji="0" lang="de-DE" altLang="de-DE" sz="800" b="0" i="0" u="none" strike="noStrike" cap="none" normalizeH="0" baseline="-2500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kumimoji="0" lang="de-DE" altLang="de-DE" sz="800" b="0" i="0" u="none" strike="noStrike" cap="none" normalizeH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emissions</a:t>
            </a:r>
            <a:r>
              <a:rPr kumimoji="0" lang="de-DE" altLang="de-DE" sz="800" b="0" i="0" u="none" strike="noStrike" cap="none" normalizeH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?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".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Published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online at OurWorldInData.org.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Retrieved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kumimoji="0" lang="de-DE" altLang="de-DE" sz="800" b="0" i="0" u="none" strike="noStrike" cap="none" normalizeH="0" baseline="0" dirty="0" err="1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rgbClr val="577291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: 'https://ourworldindata.org/contributed-most-global-co2'</a:t>
            </a:r>
            <a:r>
              <a:rPr kumimoji="0" lang="de-DE" altLang="de-DE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de-DE" altLang="de-DE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 smtClean="0">
                <a:latin typeface="Arial"/>
              </a:rPr>
              <a:t> 	     </a:t>
            </a:r>
            <a:r>
              <a:rPr lang="de-DE" sz="929" dirty="0">
                <a:latin typeface="Arial"/>
              </a:rPr>
              <a:t>		</a:t>
            </a:r>
            <a:r>
              <a:rPr lang="de-DE" sz="1000" dirty="0" err="1" smtClean="0">
                <a:latin typeface="HelveticaNeue-Light"/>
              </a:rPr>
              <a:t>Superconductivity</a:t>
            </a:r>
            <a:r>
              <a:rPr lang="de-DE" sz="1000" dirty="0" smtClean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for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Sustainable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Energy</a:t>
            </a:r>
            <a:r>
              <a:rPr lang="de-DE" sz="1000" dirty="0">
                <a:latin typeface="HelveticaNeue-Light"/>
              </a:rPr>
              <a:t> Systems </a:t>
            </a:r>
            <a:r>
              <a:rPr lang="de-DE" sz="1000" dirty="0" err="1">
                <a:latin typeface="HelveticaNeue-Light"/>
              </a:rPr>
              <a:t>and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Particle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Accelerators</a:t>
            </a:r>
            <a:r>
              <a:rPr lang="de-DE" sz="1000" dirty="0">
                <a:latin typeface="HelveticaNeue-Light"/>
              </a:rPr>
              <a:t> – GSI 2023-10-19</a:t>
            </a:r>
            <a:endParaRPr lang="de-DE" sz="929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1108093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Outlook </a:t>
            </a:r>
            <a:r>
              <a:rPr lang="de-DE" dirty="0" err="1" smtClean="0"/>
              <a:t>Sustainability</a:t>
            </a:r>
            <a:r>
              <a:rPr lang="de-DE" dirty="0" smtClean="0"/>
              <a:t> – </a:t>
            </a:r>
            <a:r>
              <a:rPr lang="de-DE" dirty="0" err="1" smtClean="0"/>
              <a:t>Superconductivity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15393" y="1560185"/>
            <a:ext cx="6565864" cy="5236465"/>
          </a:xfrm>
        </p:spPr>
        <p:txBody>
          <a:bodyPr/>
          <a:lstStyle/>
          <a:p>
            <a:pPr marL="0" indent="0">
              <a:buNone/>
            </a:pPr>
            <a:r>
              <a:rPr lang="en-GB" sz="1981" dirty="0" smtClean="0">
                <a:solidFill>
                  <a:srgbClr val="008AD9"/>
                </a:solidFill>
              </a:rPr>
              <a:t>Sustainable accelerators: challenge and chance, e.g. </a:t>
            </a:r>
            <a:r>
              <a:rPr lang="en-GB" sz="1981" dirty="0">
                <a:solidFill>
                  <a:srgbClr val="008AD9"/>
                </a:solidFill>
              </a:rPr>
              <a:t>t</a:t>
            </a:r>
            <a:r>
              <a:rPr lang="en-GB" sz="1981" dirty="0" smtClean="0">
                <a:solidFill>
                  <a:srgbClr val="008AD9"/>
                </a:solidFill>
              </a:rPr>
              <a:t>echnology </a:t>
            </a:r>
            <a:r>
              <a:rPr lang="en-GB" sz="1981" dirty="0">
                <a:solidFill>
                  <a:srgbClr val="008AD9"/>
                </a:solidFill>
              </a:rPr>
              <a:t>d</a:t>
            </a:r>
            <a:r>
              <a:rPr lang="en-GB" sz="1981" dirty="0" smtClean="0">
                <a:solidFill>
                  <a:srgbClr val="008AD9"/>
                </a:solidFill>
              </a:rPr>
              <a:t>river for HTS &amp; cryogenics, development of </a:t>
            </a:r>
            <a:r>
              <a:rPr lang="en-GB" sz="1981" dirty="0" smtClean="0">
                <a:solidFill>
                  <a:srgbClr val="008AD9"/>
                </a:solidFill>
              </a:rPr>
              <a:t>3D HTS </a:t>
            </a:r>
            <a:r>
              <a:rPr lang="en-GB" sz="1981" dirty="0" smtClean="0">
                <a:solidFill>
                  <a:srgbClr val="008AD9"/>
                </a:solidFill>
              </a:rPr>
              <a:t>coil </a:t>
            </a:r>
            <a:r>
              <a:rPr lang="en-GB" sz="1981" dirty="0" smtClean="0">
                <a:solidFill>
                  <a:srgbClr val="008AD9"/>
                </a:solidFill>
              </a:rPr>
              <a:t>configurations </a:t>
            </a:r>
            <a:r>
              <a:rPr lang="en-GB" sz="1981" dirty="0" smtClean="0">
                <a:solidFill>
                  <a:srgbClr val="008AD9"/>
                </a:solidFill>
              </a:rPr>
              <a:t>and exploration of novel approaches like revamping resistive Cu magnets with HTS</a:t>
            </a:r>
          </a:p>
          <a:p>
            <a:pPr marL="0" indent="0">
              <a:buNone/>
            </a:pPr>
            <a:endParaRPr lang="en-GB" sz="1981" dirty="0" smtClean="0">
              <a:solidFill>
                <a:srgbClr val="008AD9"/>
              </a:solidFill>
            </a:endParaRPr>
          </a:p>
          <a:p>
            <a:pPr marL="0" indent="0">
              <a:buNone/>
            </a:pPr>
            <a:r>
              <a:rPr lang="en-GB" sz="1981" dirty="0" smtClean="0">
                <a:solidFill>
                  <a:srgbClr val="008AD9"/>
                </a:solidFill>
              </a:rPr>
              <a:t>Spin-off and synergy potential for energy systems, often limited to basic technology and component level, e.g.:</a:t>
            </a:r>
          </a:p>
          <a:p>
            <a:r>
              <a:rPr lang="en-GB" sz="1981" dirty="0" smtClean="0">
                <a:solidFill>
                  <a:srgbClr val="008AD9"/>
                </a:solidFill>
              </a:rPr>
              <a:t>Energy transmission lines </a:t>
            </a:r>
            <a:r>
              <a:rPr lang="en-GB" sz="1981" dirty="0" smtClean="0">
                <a:solidFill>
                  <a:srgbClr val="008AD9"/>
                </a:solidFill>
                <a:sym typeface="Wingdings" panose="05000000000000000000" pitchFamily="2" charset="2"/>
              </a:rPr>
              <a:t> potential for industrial applications</a:t>
            </a:r>
            <a:endParaRPr lang="en-GB" sz="1981" dirty="0" smtClean="0">
              <a:solidFill>
                <a:srgbClr val="008AD9"/>
              </a:solidFill>
            </a:endParaRPr>
          </a:p>
          <a:p>
            <a:r>
              <a:rPr lang="en-GB" sz="1981" dirty="0" smtClean="0">
                <a:solidFill>
                  <a:srgbClr val="008AD9"/>
                </a:solidFill>
              </a:rPr>
              <a:t>3D coils with compact efficient cooling </a:t>
            </a:r>
            <a:r>
              <a:rPr lang="en-GB" sz="1981" dirty="0" smtClean="0">
                <a:solidFill>
                  <a:srgbClr val="008AD9"/>
                </a:solidFill>
                <a:sym typeface="Wingdings" panose="05000000000000000000" pitchFamily="2" charset="2"/>
              </a:rPr>
              <a:t> interesting for rotating machines</a:t>
            </a:r>
            <a:endParaRPr lang="en-GB" sz="1981" dirty="0">
              <a:solidFill>
                <a:srgbClr val="008AD9"/>
              </a:solidFill>
            </a:endParaRPr>
          </a:p>
          <a:p>
            <a:r>
              <a:rPr lang="en-GB" sz="1981" dirty="0" smtClean="0">
                <a:solidFill>
                  <a:srgbClr val="008AD9"/>
                </a:solidFill>
              </a:rPr>
              <a:t>Novel cooling concepts, coolants, coolers could be applied to energy applications </a:t>
            </a:r>
          </a:p>
          <a:p>
            <a:pPr marL="0" indent="0">
              <a:buNone/>
            </a:pPr>
            <a:endParaRPr lang="en-GB" sz="1981" dirty="0" smtClean="0">
              <a:solidFill>
                <a:srgbClr val="008AD9"/>
              </a:solidFill>
            </a:endParaRPr>
          </a:p>
          <a:p>
            <a:pPr marL="0" indent="0">
              <a:buNone/>
            </a:pPr>
            <a:r>
              <a:rPr lang="en-GB" sz="1981" dirty="0" smtClean="0">
                <a:solidFill>
                  <a:srgbClr val="008AD9"/>
                </a:solidFill>
                <a:sym typeface="Wingdings" panose="05000000000000000000" pitchFamily="2" charset="2"/>
              </a:rPr>
              <a:t> Exciting times in Superconductivity ahead of us! </a:t>
            </a:r>
            <a:endParaRPr lang="en-GB" sz="1981" dirty="0" smtClean="0">
              <a:solidFill>
                <a:srgbClr val="008AD9"/>
              </a:solidFill>
            </a:endParaRPr>
          </a:p>
          <a:p>
            <a:endParaRPr lang="en-GB" sz="1981" dirty="0" smtClean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48119"/>
            <a:r>
              <a:rPr lang="de-DE">
                <a:latin typeface="Arial"/>
              </a:rPr>
              <a:t>Page </a:t>
            </a:r>
            <a:fld id="{C239CA27-86D7-4C84-9F07-29988B758EA9}" type="slidenum">
              <a:rPr lang="de-DE">
                <a:latin typeface="Arial"/>
              </a:rPr>
              <a:pPr defTabSz="1248119"/>
              <a:t>22</a:t>
            </a:fld>
            <a:endParaRPr lang="de-DE">
              <a:latin typeface="Arial"/>
            </a:endParaRPr>
          </a:p>
        </p:txBody>
      </p:sp>
      <p:sp>
        <p:nvSpPr>
          <p:cNvPr id="6" name="Textplatzhalter 2"/>
          <p:cNvSpPr txBox="1">
            <a:spLocks/>
          </p:cNvSpPr>
          <p:nvPr/>
        </p:nvSpPr>
        <p:spPr>
          <a:xfrm>
            <a:off x="7194354" y="1563130"/>
            <a:ext cx="5072765" cy="5236465"/>
          </a:xfrm>
          <a:prstGeom prst="rect">
            <a:avLst/>
          </a:prstGeom>
        </p:spPr>
        <p:txBody>
          <a:bodyPr vert="horz" lIns="180000" tIns="270000" rIns="0" bIns="0" rtlCol="0">
            <a:noAutofit/>
          </a:bodyPr>
          <a:lstStyle>
            <a:lvl1pPr marL="224083" indent="-224083"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44235" indent="-218187"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70285" indent="-226050"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86505" indent="-216221"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12554" indent="-226050" algn="l" defTabSz="1248119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619"/>
              </a:spcAft>
              <a:buFont typeface="Arial" pitchFamily="34" charset="0"/>
              <a:buChar char="▪"/>
              <a:tabLst>
                <a:tab pos="224083" algn="l"/>
                <a:tab pos="446201" algn="l"/>
              </a:tabLst>
              <a:defRPr lang="de-DE" sz="1733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3432328" indent="-312030" algn="l" defTabSz="12481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56387" indent="-312030" algn="l" defTabSz="12481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80446" indent="-312030" algn="l" defTabSz="12481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04506" indent="-312030" algn="l" defTabSz="124811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GB" sz="1981" b="1" dirty="0" smtClean="0">
                <a:solidFill>
                  <a:schemeClr val="tx1"/>
                </a:solidFill>
              </a:rPr>
              <a:t>“We are determined to become no. 1 when it comes to increasing efficiency and sustainability for our customers.”</a:t>
            </a:r>
            <a:endParaRPr lang="en-GB" sz="1800" b="1" dirty="0" smtClean="0">
              <a:solidFill>
                <a:schemeClr val="tx1"/>
              </a:solidFill>
            </a:endParaRPr>
          </a:p>
          <a:p>
            <a:pPr marL="0" indent="0">
              <a:buFont typeface="Arial" pitchFamily="34" charset="0"/>
              <a:buNone/>
            </a:pPr>
            <a:r>
              <a:rPr lang="en-GB" sz="1800" b="1" dirty="0" err="1" smtClean="0">
                <a:solidFill>
                  <a:schemeClr val="bg1"/>
                </a:solidFill>
              </a:rPr>
              <a:t>Dr.</a:t>
            </a:r>
            <a:r>
              <a:rPr lang="en-GB" sz="1800" b="1" dirty="0" smtClean="0">
                <a:solidFill>
                  <a:schemeClr val="bg1"/>
                </a:solidFill>
              </a:rPr>
              <a:t> Thomas Schulz</a:t>
            </a:r>
            <a:br>
              <a:rPr lang="en-GB" sz="1800" b="1" dirty="0" smtClean="0">
                <a:solidFill>
                  <a:schemeClr val="bg1"/>
                </a:solidFill>
              </a:rPr>
            </a:br>
            <a:r>
              <a:rPr lang="en-GB" sz="1600" dirty="0" smtClean="0">
                <a:solidFill>
                  <a:schemeClr val="bg1"/>
                </a:solidFill>
              </a:rPr>
              <a:t>Group CEO at Bilfinger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114" y="4050756"/>
            <a:ext cx="4867457" cy="2741970"/>
          </a:xfrm>
          <a:prstGeom prst="rect">
            <a:avLst/>
          </a:prstGeom>
        </p:spPr>
      </p:pic>
      <p:sp>
        <p:nvSpPr>
          <p:cNvPr id="9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 smtClean="0">
                <a:latin typeface="Arial"/>
              </a:rPr>
              <a:t> 	     </a:t>
            </a:r>
            <a:r>
              <a:rPr lang="de-DE" sz="929" dirty="0">
                <a:latin typeface="Arial"/>
              </a:rPr>
              <a:t>		</a:t>
            </a:r>
            <a:r>
              <a:rPr lang="de-DE" sz="1000" dirty="0" err="1" smtClean="0">
                <a:latin typeface="HelveticaNeue-Light"/>
              </a:rPr>
              <a:t>Superconductivity</a:t>
            </a:r>
            <a:r>
              <a:rPr lang="de-DE" sz="1000" dirty="0" smtClean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for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Sustainable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Energy</a:t>
            </a:r>
            <a:r>
              <a:rPr lang="de-DE" sz="1000" dirty="0">
                <a:latin typeface="HelveticaNeue-Light"/>
              </a:rPr>
              <a:t> Systems </a:t>
            </a:r>
            <a:r>
              <a:rPr lang="de-DE" sz="1000" dirty="0" err="1">
                <a:latin typeface="HelveticaNeue-Light"/>
              </a:rPr>
              <a:t>and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Particle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Accelerators</a:t>
            </a:r>
            <a:r>
              <a:rPr lang="de-DE" sz="1000" dirty="0">
                <a:latin typeface="HelveticaNeue-Light"/>
              </a:rPr>
              <a:t> – GSI 2023-10-19</a:t>
            </a:r>
            <a:endParaRPr lang="de-DE" sz="929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3390584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Sustainability</a:t>
            </a:r>
            <a:r>
              <a:rPr lang="de-DE" dirty="0" smtClean="0"/>
              <a:t> – </a:t>
            </a:r>
            <a:r>
              <a:rPr lang="de-DE" dirty="0" err="1" smtClean="0"/>
              <a:t>Accelerators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Systems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15392" y="1560185"/>
            <a:ext cx="8725863" cy="5236465"/>
          </a:xfrm>
        </p:spPr>
        <p:txBody>
          <a:bodyPr/>
          <a:lstStyle/>
          <a:p>
            <a:pPr marL="0" indent="0">
              <a:buNone/>
            </a:pPr>
            <a:r>
              <a:rPr lang="en-GB" sz="1981" dirty="0" smtClean="0">
                <a:solidFill>
                  <a:srgbClr val="008AD9"/>
                </a:solidFill>
              </a:rPr>
              <a:t>Development of sustainable accelerators will </a:t>
            </a:r>
            <a:r>
              <a:rPr lang="en-GB" sz="1981" dirty="0" smtClean="0">
                <a:solidFill>
                  <a:srgbClr val="008AD9"/>
                </a:solidFill>
              </a:rPr>
              <a:t>push </a:t>
            </a:r>
            <a:r>
              <a:rPr lang="en-GB" sz="1981" dirty="0" smtClean="0">
                <a:solidFill>
                  <a:srgbClr val="008AD9"/>
                </a:solidFill>
              </a:rPr>
              <a:t>development of technologies relevant also for sustainable energy systems. </a:t>
            </a:r>
          </a:p>
          <a:p>
            <a:pPr marL="0" indent="0">
              <a:buNone/>
            </a:pPr>
            <a:endParaRPr lang="en-GB" sz="1981" dirty="0" smtClean="0">
              <a:solidFill>
                <a:srgbClr val="008AD9"/>
              </a:solidFill>
            </a:endParaRPr>
          </a:p>
          <a:p>
            <a:pPr marL="0" indent="0">
              <a:buNone/>
            </a:pPr>
            <a:r>
              <a:rPr lang="en-GB" sz="1981" dirty="0" smtClean="0">
                <a:solidFill>
                  <a:srgbClr val="008AD9"/>
                </a:solidFill>
              </a:rPr>
              <a:t>However:</a:t>
            </a:r>
          </a:p>
          <a:p>
            <a:pPr>
              <a:buFontTx/>
              <a:buChar char="-"/>
            </a:pPr>
            <a:r>
              <a:rPr lang="en-GB" sz="1981" dirty="0" smtClean="0">
                <a:solidFill>
                  <a:srgbClr val="008AD9"/>
                </a:solidFill>
              </a:rPr>
              <a:t>Different time-scale for development: accelerators for basic research (&gt;10 years) and commercial energy systems (&lt;5 years)</a:t>
            </a:r>
          </a:p>
          <a:p>
            <a:pPr>
              <a:buFontTx/>
              <a:buChar char="-"/>
            </a:pPr>
            <a:r>
              <a:rPr lang="en-GB" sz="1981" dirty="0" smtClean="0">
                <a:solidFill>
                  <a:srgbClr val="008AD9"/>
                </a:solidFill>
              </a:rPr>
              <a:t>Technological overlap often limited to basic concepts or components </a:t>
            </a:r>
          </a:p>
          <a:p>
            <a:pPr marL="0" indent="0">
              <a:buNone/>
            </a:pPr>
            <a:endParaRPr lang="en-GB" sz="1981" dirty="0" smtClean="0">
              <a:solidFill>
                <a:srgbClr val="008AD9"/>
              </a:solidFill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GB" sz="1981" dirty="0" smtClean="0">
                <a:solidFill>
                  <a:srgbClr val="008AD9"/>
                </a:solidFill>
                <a:sym typeface="Wingdings" panose="05000000000000000000" pitchFamily="2" charset="2"/>
              </a:rPr>
              <a:t>Suitable forms of collaboration between research and industry must be applied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48119"/>
            <a:r>
              <a:rPr lang="de-DE">
                <a:latin typeface="Arial"/>
              </a:rPr>
              <a:t>Page </a:t>
            </a:r>
            <a:fld id="{C239CA27-86D7-4C84-9F07-29988B758EA9}" type="slidenum">
              <a:rPr lang="de-DE">
                <a:latin typeface="Arial"/>
              </a:rPr>
              <a:pPr defTabSz="1248119"/>
              <a:t>23</a:t>
            </a:fld>
            <a:endParaRPr lang="de-DE">
              <a:latin typeface="Arial"/>
            </a:endParaRPr>
          </a:p>
        </p:txBody>
      </p:sp>
      <p:sp>
        <p:nvSpPr>
          <p:cNvPr id="6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 smtClean="0">
                <a:latin typeface="Arial"/>
              </a:rPr>
              <a:t> 	     </a:t>
            </a:r>
            <a:r>
              <a:rPr lang="de-DE" sz="929" dirty="0">
                <a:latin typeface="Arial"/>
              </a:rPr>
              <a:t>		</a:t>
            </a:r>
            <a:r>
              <a:rPr lang="de-DE" sz="1000" dirty="0" err="1" smtClean="0">
                <a:latin typeface="HelveticaNeue-Light"/>
              </a:rPr>
              <a:t>Superconductivity</a:t>
            </a:r>
            <a:r>
              <a:rPr lang="de-DE" sz="1000" dirty="0" smtClean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for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Sustainable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Energy</a:t>
            </a:r>
            <a:r>
              <a:rPr lang="de-DE" sz="1000" dirty="0">
                <a:latin typeface="HelveticaNeue-Light"/>
              </a:rPr>
              <a:t> Systems </a:t>
            </a:r>
            <a:r>
              <a:rPr lang="de-DE" sz="1000" dirty="0" err="1">
                <a:latin typeface="HelveticaNeue-Light"/>
              </a:rPr>
              <a:t>and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Particle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Accelerators</a:t>
            </a:r>
            <a:r>
              <a:rPr lang="de-DE" sz="1000" dirty="0">
                <a:latin typeface="HelveticaNeue-Light"/>
              </a:rPr>
              <a:t> – GSI 2023-10-19</a:t>
            </a:r>
            <a:endParaRPr lang="de-DE" sz="929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612758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Sustainability</a:t>
            </a:r>
            <a:r>
              <a:rPr lang="de-DE" dirty="0" smtClean="0"/>
              <a:t> – </a:t>
            </a:r>
            <a:r>
              <a:rPr lang="de-DE" dirty="0" err="1" smtClean="0"/>
              <a:t>Accelerators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Systems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215392" y="1560185"/>
            <a:ext cx="8725863" cy="5236465"/>
          </a:xfrm>
        </p:spPr>
        <p:txBody>
          <a:bodyPr/>
          <a:lstStyle/>
          <a:p>
            <a:pPr marL="0" indent="0">
              <a:buNone/>
            </a:pPr>
            <a:r>
              <a:rPr lang="en-GB" sz="1981" dirty="0" smtClean="0">
                <a:solidFill>
                  <a:srgbClr val="008AD9"/>
                </a:solidFill>
              </a:rPr>
              <a:t>Industry needs to be able to make profit and control the risks for upcoming particle accelerator projects. Stage-wise contracting or EU innovation partnerships are suitable concepts. </a:t>
            </a:r>
          </a:p>
          <a:p>
            <a:pPr marL="0" indent="0">
              <a:buNone/>
            </a:pPr>
            <a:endParaRPr lang="en-GB" sz="1981" dirty="0" smtClean="0">
              <a:solidFill>
                <a:srgbClr val="008AD9"/>
              </a:solidFill>
            </a:endParaRPr>
          </a:p>
          <a:p>
            <a:pPr marL="0" indent="0">
              <a:buNone/>
            </a:pPr>
            <a:r>
              <a:rPr lang="en-GB" sz="1981" dirty="0" smtClean="0">
                <a:solidFill>
                  <a:srgbClr val="008AD9"/>
                </a:solidFill>
              </a:rPr>
              <a:t>Industry is also interested to apply spin-offs from accelerator research in energy products: </a:t>
            </a:r>
          </a:p>
          <a:p>
            <a:pPr>
              <a:buFontTx/>
              <a:buChar char="-"/>
            </a:pPr>
            <a:r>
              <a:rPr lang="en-GB" sz="1981" dirty="0" smtClean="0">
                <a:solidFill>
                  <a:srgbClr val="008AD9"/>
                </a:solidFill>
              </a:rPr>
              <a:t>Common development projects for energy systems </a:t>
            </a:r>
          </a:p>
          <a:p>
            <a:pPr>
              <a:buFontTx/>
              <a:buChar char="-"/>
            </a:pPr>
            <a:r>
              <a:rPr lang="en-GB" sz="1981" dirty="0" smtClean="0">
                <a:solidFill>
                  <a:srgbClr val="008AD9"/>
                </a:solidFill>
              </a:rPr>
              <a:t>Technology transfer concepts with licencing </a:t>
            </a:r>
          </a:p>
          <a:p>
            <a:pPr>
              <a:buFontTx/>
              <a:buChar char="-"/>
            </a:pPr>
            <a:r>
              <a:rPr lang="en-GB" sz="1981" dirty="0" smtClean="0">
                <a:solidFill>
                  <a:srgbClr val="008AD9"/>
                </a:solidFill>
              </a:rPr>
              <a:t>… </a:t>
            </a:r>
          </a:p>
          <a:p>
            <a:pPr marL="0" indent="0">
              <a:buNone/>
            </a:pPr>
            <a:r>
              <a:rPr lang="en-GB" sz="1981" dirty="0" smtClean="0">
                <a:solidFill>
                  <a:srgbClr val="008AD9"/>
                </a:solidFill>
              </a:rPr>
              <a:t>Looking forward to talk </a:t>
            </a:r>
            <a:r>
              <a:rPr lang="en-GB" sz="1981" dirty="0" smtClean="0">
                <a:solidFill>
                  <a:srgbClr val="008AD9"/>
                </a:solidFill>
              </a:rPr>
              <a:t>on </a:t>
            </a:r>
            <a:r>
              <a:rPr lang="en-GB" sz="1981" dirty="0" smtClean="0">
                <a:solidFill>
                  <a:srgbClr val="008AD9"/>
                </a:solidFill>
              </a:rPr>
              <a:t>“Innovation in Cooperation” </a:t>
            </a:r>
            <a:r>
              <a:rPr lang="en-GB" sz="1981" dirty="0" smtClean="0">
                <a:solidFill>
                  <a:srgbClr val="008AD9"/>
                </a:solidFill>
              </a:rPr>
              <a:t>by </a:t>
            </a:r>
            <a:r>
              <a:rPr lang="en-GB" sz="1981" dirty="0" smtClean="0">
                <a:solidFill>
                  <a:srgbClr val="008AD9"/>
                </a:solidFill>
              </a:rPr>
              <a:t>Martina Bauer </a:t>
            </a:r>
            <a:r>
              <a:rPr lang="en-GB" sz="1981" dirty="0" smtClean="0">
                <a:solidFill>
                  <a:srgbClr val="008AD9"/>
                </a:solidFill>
              </a:rPr>
              <a:t>later today and on the group discussion </a:t>
            </a:r>
            <a:r>
              <a:rPr lang="en-GB" sz="1981" dirty="0" smtClean="0">
                <a:solidFill>
                  <a:srgbClr val="008AD9"/>
                </a:solidFill>
              </a:rPr>
              <a:t>on the topic!</a:t>
            </a:r>
            <a:endParaRPr lang="en-GB" sz="198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1981" dirty="0" smtClean="0">
              <a:solidFill>
                <a:srgbClr val="008AD9"/>
              </a:solidFill>
            </a:endParaRPr>
          </a:p>
          <a:p>
            <a:pPr marL="0" indent="0">
              <a:buNone/>
            </a:pPr>
            <a:endParaRPr lang="en-GB" sz="1981" dirty="0" smtClean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  <a:p>
            <a:endParaRPr lang="en-GB" sz="1981" dirty="0">
              <a:solidFill>
                <a:srgbClr val="008AD9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48119"/>
            <a:r>
              <a:rPr lang="de-DE">
                <a:latin typeface="Arial"/>
              </a:rPr>
              <a:t>Page </a:t>
            </a:r>
            <a:fld id="{C239CA27-86D7-4C84-9F07-29988B758EA9}" type="slidenum">
              <a:rPr lang="de-DE">
                <a:latin typeface="Arial"/>
              </a:rPr>
              <a:pPr defTabSz="1248119"/>
              <a:t>24</a:t>
            </a:fld>
            <a:endParaRPr lang="de-DE">
              <a:latin typeface="Arial"/>
            </a:endParaRPr>
          </a:p>
        </p:txBody>
      </p:sp>
      <p:sp>
        <p:nvSpPr>
          <p:cNvPr id="6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 smtClean="0">
                <a:latin typeface="Arial"/>
              </a:rPr>
              <a:t> 	     </a:t>
            </a:r>
            <a:r>
              <a:rPr lang="de-DE" sz="929" dirty="0">
                <a:latin typeface="Arial"/>
              </a:rPr>
              <a:t>		</a:t>
            </a:r>
            <a:r>
              <a:rPr lang="de-DE" sz="1000" dirty="0" err="1" smtClean="0">
                <a:latin typeface="HelveticaNeue-Light"/>
              </a:rPr>
              <a:t>Superconductivity</a:t>
            </a:r>
            <a:r>
              <a:rPr lang="de-DE" sz="1000" dirty="0" smtClean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for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Sustainable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Energy</a:t>
            </a:r>
            <a:r>
              <a:rPr lang="de-DE" sz="1000" dirty="0">
                <a:latin typeface="HelveticaNeue-Light"/>
              </a:rPr>
              <a:t> Systems </a:t>
            </a:r>
            <a:r>
              <a:rPr lang="de-DE" sz="1000" dirty="0" err="1">
                <a:latin typeface="HelveticaNeue-Light"/>
              </a:rPr>
              <a:t>and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Particle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Accelerators</a:t>
            </a:r>
            <a:r>
              <a:rPr lang="de-DE" sz="1000" dirty="0">
                <a:latin typeface="HelveticaNeue-Light"/>
              </a:rPr>
              <a:t> – GSI 2023-10-19</a:t>
            </a:r>
            <a:endParaRPr lang="de-DE" sz="929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464983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Thanks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Contact</a:t>
            </a:r>
            <a:endParaRPr lang="de-DE" dirty="0"/>
          </a:p>
        </p:txBody>
      </p:sp>
      <p:sp>
        <p:nvSpPr>
          <p:cNvPr id="4" name="Textplatzhalter 9"/>
          <p:cNvSpPr>
            <a:spLocks noGrp="1"/>
          </p:cNvSpPr>
          <p:nvPr/>
        </p:nvSpPr>
        <p:spPr>
          <a:xfrm>
            <a:off x="346256" y="1396206"/>
            <a:ext cx="7110000" cy="4994550"/>
          </a:xfrm>
          <a:prstGeom prst="rect">
            <a:avLst/>
          </a:prstGeom>
        </p:spPr>
        <p:txBody>
          <a:bodyPr vert="horz" lIns="180000" tIns="270000" rIns="0" bIns="0" rtlCol="0">
            <a:noAutofit/>
          </a:bodyPr>
          <a:lstStyle>
            <a:lvl1pPr marL="180975" indent="-180975"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358775" indent="-176213"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541338" indent="-182563"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715963" indent="-174625"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898525" indent="-182563" algn="l" defTabSz="1008011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Char char="▪"/>
              <a:tabLst>
                <a:tab pos="180975" algn="l"/>
                <a:tab pos="360363" algn="l"/>
              </a:tabLst>
              <a:defRPr lang="de-DE" sz="1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772030" indent="-252003" algn="l" defTabSz="10080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6035" indent="-252003" algn="l" defTabSz="10080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80040" indent="-252003" algn="l" defTabSz="10080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4046" indent="-252003" algn="l" defTabSz="1008011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0" indent="-351061" defTabSz="1038556">
              <a:lnSpc>
                <a:spcPts val="1300"/>
              </a:lnSpc>
              <a:spcBef>
                <a:spcPct val="0"/>
              </a:spcBef>
              <a:buNone/>
              <a:tabLst/>
              <a:defRPr/>
            </a:pPr>
            <a:r>
              <a:rPr lang="de-DE" dirty="0" smtClean="0"/>
              <a:t>Bilfinger </a:t>
            </a:r>
            <a:r>
              <a:rPr lang="de-DE" dirty="0" err="1" smtClean="0"/>
              <a:t>Noell</a:t>
            </a:r>
            <a:r>
              <a:rPr lang="de-DE" dirty="0" smtClean="0"/>
              <a:t> GmbH</a:t>
            </a:r>
          </a:p>
          <a:p>
            <a:pPr marL="180000" lvl="0" indent="-351061" defTabSz="1038556">
              <a:lnSpc>
                <a:spcPts val="1300"/>
              </a:lnSpc>
              <a:spcBef>
                <a:spcPct val="0"/>
              </a:spcBef>
              <a:buNone/>
              <a:tabLst/>
              <a:defRPr/>
            </a:pPr>
            <a:r>
              <a:rPr lang="de-DE" dirty="0" smtClean="0"/>
              <a:t>Alfred-Nobel-Str</a:t>
            </a:r>
            <a:r>
              <a:rPr lang="de-DE" dirty="0"/>
              <a:t>. 20 </a:t>
            </a:r>
          </a:p>
          <a:p>
            <a:pPr marL="180000" lvl="0" indent="-351061" defTabSz="1038556">
              <a:lnSpc>
                <a:spcPts val="1300"/>
              </a:lnSpc>
              <a:spcBef>
                <a:spcPct val="0"/>
              </a:spcBef>
              <a:buNone/>
              <a:tabLst/>
              <a:defRPr/>
            </a:pPr>
            <a:r>
              <a:rPr lang="de-DE" dirty="0"/>
              <a:t>97080 Würzburg</a:t>
            </a:r>
          </a:p>
          <a:p>
            <a:pPr marL="180000" lvl="0" indent="-351061" defTabSz="1038556">
              <a:lnSpc>
                <a:spcPts val="1300"/>
              </a:lnSpc>
              <a:spcBef>
                <a:spcPct val="0"/>
              </a:spcBef>
              <a:buNone/>
              <a:tabLst/>
              <a:defRPr/>
            </a:pPr>
            <a:r>
              <a:rPr lang="de-DE" dirty="0" smtClean="0"/>
              <a:t>Germany</a:t>
            </a:r>
          </a:p>
          <a:p>
            <a:pPr marL="180000" lvl="0" indent="-351061" defTabSz="1038556">
              <a:lnSpc>
                <a:spcPts val="1300"/>
              </a:lnSpc>
              <a:spcBef>
                <a:spcPct val="0"/>
              </a:spcBef>
              <a:buNone/>
              <a:tabLst/>
              <a:defRPr/>
            </a:pPr>
            <a:endParaRPr lang="de-DE" dirty="0"/>
          </a:p>
          <a:p>
            <a:pPr marL="180000" lvl="0" indent="-351061" defTabSz="1038556">
              <a:lnSpc>
                <a:spcPts val="1300"/>
              </a:lnSpc>
              <a:spcBef>
                <a:spcPct val="0"/>
              </a:spcBef>
              <a:buNone/>
              <a:tabLst/>
              <a:defRPr/>
            </a:pPr>
            <a:r>
              <a:rPr lang="de-DE" dirty="0" smtClean="0"/>
              <a:t>Phone </a:t>
            </a:r>
            <a:r>
              <a:rPr lang="de-DE" dirty="0"/>
              <a:t>+49 931 </a:t>
            </a:r>
            <a:r>
              <a:rPr lang="de-DE" dirty="0" smtClean="0"/>
              <a:t>903-0</a:t>
            </a:r>
            <a:r>
              <a:rPr lang="de-DE" dirty="0"/>
              <a:t> </a:t>
            </a:r>
          </a:p>
          <a:p>
            <a:pPr marL="180000" lvl="0" indent="-351061" defTabSz="1038556">
              <a:lnSpc>
                <a:spcPts val="1300"/>
              </a:lnSpc>
              <a:spcBef>
                <a:spcPct val="0"/>
              </a:spcBef>
              <a:buNone/>
              <a:tabLst/>
              <a:defRPr/>
            </a:pPr>
            <a:r>
              <a:rPr lang="de-DE" dirty="0"/>
              <a:t>Fax +49 931 </a:t>
            </a:r>
            <a:r>
              <a:rPr lang="de-DE" dirty="0" smtClean="0"/>
              <a:t>903-6000</a:t>
            </a:r>
            <a:endParaRPr lang="de-DE" dirty="0"/>
          </a:p>
          <a:p>
            <a:pPr marL="180000" lvl="0" indent="-351061" defTabSz="1038556">
              <a:lnSpc>
                <a:spcPts val="1300"/>
              </a:lnSpc>
              <a:spcBef>
                <a:spcPct val="0"/>
              </a:spcBef>
              <a:buNone/>
              <a:tabLst/>
              <a:defRPr/>
            </a:pPr>
            <a:r>
              <a:rPr lang="de-DE" dirty="0" smtClean="0"/>
              <a:t>noell.info@bilfinger.com</a:t>
            </a:r>
            <a:endParaRPr lang="de-DE" dirty="0"/>
          </a:p>
          <a:p>
            <a:pPr marL="180000" lvl="0" indent="-351061" defTabSz="1038556">
              <a:lnSpc>
                <a:spcPts val="1300"/>
              </a:lnSpc>
              <a:spcBef>
                <a:spcPct val="0"/>
              </a:spcBef>
              <a:buNone/>
              <a:tabLst/>
              <a:defRPr/>
            </a:pPr>
            <a:r>
              <a:rPr lang="de-DE" dirty="0" smtClean="0"/>
              <a:t>www.noell.bilfinger.com</a:t>
            </a:r>
            <a:endParaRPr lang="de-DE" dirty="0"/>
          </a:p>
          <a:p>
            <a:pPr marL="180000" lvl="0" indent="-351061" defTabSz="1038556">
              <a:lnSpc>
                <a:spcPts val="1300"/>
              </a:lnSpc>
              <a:spcBef>
                <a:spcPct val="0"/>
              </a:spcBef>
              <a:buFont typeface="Arial" pitchFamily="34" charset="0"/>
              <a:buChar char="•"/>
              <a:tabLst/>
              <a:defRPr/>
            </a:pPr>
            <a:endParaRPr lang="de-DE" dirty="0"/>
          </a:p>
          <a:p>
            <a:pPr marL="0" indent="0" defTabSz="1014413">
              <a:lnSpc>
                <a:spcPts val="1300"/>
              </a:lnSpc>
              <a:spcBef>
                <a:spcPct val="0"/>
              </a:spcBef>
              <a:buNone/>
            </a:pPr>
            <a:r>
              <a:rPr lang="en-US" dirty="0" smtClean="0"/>
              <a:t>Registered </a:t>
            </a:r>
            <a:r>
              <a:rPr lang="en-US" dirty="0"/>
              <a:t>at Local</a:t>
            </a:r>
            <a:r>
              <a:rPr lang="de-DE" dirty="0"/>
              <a:t> Court Würzburg, </a:t>
            </a:r>
            <a:r>
              <a:rPr lang="de-DE" dirty="0" smtClean="0"/>
              <a:t>HRB </a:t>
            </a:r>
            <a:r>
              <a:rPr lang="de-DE" dirty="0"/>
              <a:t>7156 </a:t>
            </a:r>
            <a:endParaRPr lang="de-DE" dirty="0" smtClean="0"/>
          </a:p>
          <a:p>
            <a:pPr marL="0" indent="0" defTabSz="1014413">
              <a:lnSpc>
                <a:spcPts val="1300"/>
              </a:lnSpc>
              <a:spcBef>
                <a:spcPct val="0"/>
              </a:spcBef>
              <a:buNone/>
            </a:pPr>
            <a:r>
              <a:rPr lang="de-DE" dirty="0" smtClean="0"/>
              <a:t>VAT-Id</a:t>
            </a:r>
            <a:r>
              <a:rPr lang="de-DE" dirty="0"/>
              <a:t>. </a:t>
            </a:r>
            <a:r>
              <a:rPr lang="de-DE" dirty="0" err="1"/>
              <a:t>No</a:t>
            </a:r>
            <a:r>
              <a:rPr lang="de-DE" dirty="0"/>
              <a:t>.: </a:t>
            </a:r>
            <a:r>
              <a:rPr lang="de-DE" dirty="0" smtClean="0"/>
              <a:t>DE211420259</a:t>
            </a:r>
            <a:endParaRPr lang="de-DE" dirty="0"/>
          </a:p>
          <a:p>
            <a:pPr marL="0" indent="0" defTabSz="1014413">
              <a:lnSpc>
                <a:spcPts val="1300"/>
              </a:lnSpc>
              <a:spcBef>
                <a:spcPct val="0"/>
              </a:spcBef>
              <a:buNone/>
            </a:pPr>
            <a:endParaRPr lang="de-DE" dirty="0" smtClean="0"/>
          </a:p>
          <a:p>
            <a:pPr marL="0" indent="0" defTabSz="1014413">
              <a:lnSpc>
                <a:spcPts val="1300"/>
              </a:lnSpc>
              <a:spcBef>
                <a:spcPct val="0"/>
              </a:spcBef>
              <a:buNone/>
            </a:pPr>
            <a:r>
              <a:rPr lang="de-DE" dirty="0" smtClean="0"/>
              <a:t>Executive </a:t>
            </a:r>
            <a:r>
              <a:rPr lang="fr-FR" dirty="0"/>
              <a:t>Management: </a:t>
            </a:r>
          </a:p>
          <a:p>
            <a:pPr marL="0" indent="0" defTabSz="1014413">
              <a:lnSpc>
                <a:spcPts val="1300"/>
              </a:lnSpc>
              <a:spcBef>
                <a:spcPct val="0"/>
              </a:spcBef>
              <a:buNone/>
            </a:pPr>
            <a:r>
              <a:rPr lang="de-DE" dirty="0" smtClean="0"/>
              <a:t>Roland Pechtl</a:t>
            </a:r>
            <a:endParaRPr lang="de-DE" dirty="0"/>
          </a:p>
          <a:p>
            <a:endParaRPr lang="de-DE" dirty="0"/>
          </a:p>
        </p:txBody>
      </p:sp>
      <p:sp>
        <p:nvSpPr>
          <p:cNvPr id="5" name="Gefaltete Ecke 4"/>
          <p:cNvSpPr/>
          <p:nvPr/>
        </p:nvSpPr>
        <p:spPr>
          <a:xfrm>
            <a:off x="5047543" y="1665756"/>
            <a:ext cx="6210000" cy="4725000"/>
          </a:xfrm>
          <a:prstGeom prst="foldedCorner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 dirty="0" smtClean="0"/>
          </a:p>
          <a:p>
            <a:pPr algn="ctr"/>
            <a:r>
              <a:rPr lang="en-GB" sz="2800" dirty="0" smtClean="0"/>
              <a:t>Thank you for your interest,</a:t>
            </a:r>
          </a:p>
          <a:p>
            <a:pPr algn="ctr"/>
            <a:r>
              <a:rPr lang="en-GB" sz="2800" dirty="0" smtClean="0"/>
              <a:t>I’m curious about your </a:t>
            </a:r>
            <a:r>
              <a:rPr lang="en-GB" sz="2800" dirty="0" smtClean="0"/>
              <a:t>feedback!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7434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>
            <a:off x="166575" y="160374"/>
            <a:ext cx="12201373" cy="663778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048"/>
            <a:endParaRPr lang="en-US" sz="1842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13" name="Gerader Verbinder 112"/>
          <p:cNvCxnSpPr>
            <a:stCxn id="76" idx="0"/>
            <a:endCxn id="73" idx="2"/>
          </p:cNvCxnSpPr>
          <p:nvPr/>
        </p:nvCxnSpPr>
        <p:spPr>
          <a:xfrm flipV="1">
            <a:off x="10354395" y="2547889"/>
            <a:ext cx="0" cy="2942323"/>
          </a:xfrm>
          <a:prstGeom prst="line">
            <a:avLst/>
          </a:prstGeom>
          <a:ln w="63500">
            <a:solidFill>
              <a:srgbClr val="C9D2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r Verbinder 103"/>
          <p:cNvCxnSpPr/>
          <p:nvPr/>
        </p:nvCxnSpPr>
        <p:spPr>
          <a:xfrm>
            <a:off x="7352777" y="4449694"/>
            <a:ext cx="1988084" cy="0"/>
          </a:xfrm>
          <a:prstGeom prst="line">
            <a:avLst/>
          </a:prstGeom>
          <a:ln w="63500">
            <a:solidFill>
              <a:srgbClr val="C9D2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Gerader Verbinder 102"/>
          <p:cNvCxnSpPr/>
          <p:nvPr/>
        </p:nvCxnSpPr>
        <p:spPr>
          <a:xfrm>
            <a:off x="7352777" y="3680770"/>
            <a:ext cx="1988084" cy="0"/>
          </a:xfrm>
          <a:prstGeom prst="line">
            <a:avLst/>
          </a:prstGeom>
          <a:ln w="63500">
            <a:solidFill>
              <a:srgbClr val="C9D2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winkelter Verbinder 94"/>
          <p:cNvCxnSpPr>
            <a:cxnSpLocks/>
            <a:endCxn id="72" idx="1"/>
          </p:cNvCxnSpPr>
          <p:nvPr/>
        </p:nvCxnSpPr>
        <p:spPr>
          <a:xfrm flipV="1">
            <a:off x="4714586" y="4076544"/>
            <a:ext cx="1719580" cy="15724"/>
          </a:xfrm>
          <a:prstGeom prst="bentConnector3">
            <a:avLst>
              <a:gd name="adj1" fmla="val 50000"/>
            </a:avLst>
          </a:prstGeom>
          <a:ln w="63500">
            <a:solidFill>
              <a:srgbClr val="C9D2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Gewinkelter Verbinder 92"/>
          <p:cNvCxnSpPr>
            <a:cxnSpLocks/>
            <a:stCxn id="6" idx="2"/>
            <a:endCxn id="82" idx="1"/>
          </p:cNvCxnSpPr>
          <p:nvPr/>
        </p:nvCxnSpPr>
        <p:spPr>
          <a:xfrm rot="16200000" flipH="1">
            <a:off x="2341093" y="4599907"/>
            <a:ext cx="879804" cy="1779001"/>
          </a:xfrm>
          <a:prstGeom prst="bentConnector2">
            <a:avLst/>
          </a:prstGeom>
          <a:ln w="63500">
            <a:solidFill>
              <a:srgbClr val="C9D2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winkelter Verbinder 82"/>
          <p:cNvCxnSpPr>
            <a:cxnSpLocks/>
          </p:cNvCxnSpPr>
          <p:nvPr/>
        </p:nvCxnSpPr>
        <p:spPr>
          <a:xfrm rot="5400000" flipH="1" flipV="1">
            <a:off x="2398067" y="1771779"/>
            <a:ext cx="744089" cy="1757229"/>
          </a:xfrm>
          <a:prstGeom prst="bentConnector2">
            <a:avLst/>
          </a:prstGeom>
          <a:ln w="63500">
            <a:solidFill>
              <a:srgbClr val="C9D200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winkelter Verbinder 78"/>
          <p:cNvCxnSpPr>
            <a:stCxn id="72" idx="2"/>
            <a:endCxn id="76" idx="1"/>
          </p:cNvCxnSpPr>
          <p:nvPr/>
        </p:nvCxnSpPr>
        <p:spPr>
          <a:xfrm rot="16200000" flipH="1">
            <a:off x="7779585" y="4389631"/>
            <a:ext cx="1229390" cy="1893165"/>
          </a:xfrm>
          <a:prstGeom prst="bentConnector2">
            <a:avLst/>
          </a:prstGeom>
          <a:ln w="63500">
            <a:solidFill>
              <a:srgbClr val="C9D2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winkelter Verbinder 39"/>
          <p:cNvCxnSpPr>
            <a:stCxn id="72" idx="0"/>
            <a:endCxn id="73" idx="1"/>
          </p:cNvCxnSpPr>
          <p:nvPr/>
        </p:nvCxnSpPr>
        <p:spPr>
          <a:xfrm rot="5400000" flipH="1" flipV="1">
            <a:off x="7722091" y="1812797"/>
            <a:ext cx="1344375" cy="1893165"/>
          </a:xfrm>
          <a:prstGeom prst="bentConnector2">
            <a:avLst/>
          </a:prstGeom>
          <a:ln w="63500">
            <a:solidFill>
              <a:srgbClr val="C9D2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ahmen 24"/>
          <p:cNvSpPr/>
          <p:nvPr/>
        </p:nvSpPr>
        <p:spPr>
          <a:xfrm>
            <a:off x="-15284" y="246"/>
            <a:ext cx="12497397" cy="7021022"/>
          </a:xfrm>
          <a:prstGeom prst="frame">
            <a:avLst>
              <a:gd name="adj1" fmla="val 35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048"/>
            <a:endParaRPr lang="en-US" sz="184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1" name="Titel 1"/>
          <p:cNvSpPr txBox="1">
            <a:spLocks/>
          </p:cNvSpPr>
          <p:nvPr/>
        </p:nvSpPr>
        <p:spPr>
          <a:xfrm>
            <a:off x="224632" y="256833"/>
            <a:ext cx="11994245" cy="889707"/>
          </a:xfrm>
          <a:prstGeom prst="rect">
            <a:avLst/>
          </a:prstGeom>
        </p:spPr>
        <p:txBody>
          <a:bodyPr vert="horz" lIns="184279" tIns="0" rIns="221135" bIns="147424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903" b="1" kern="120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936048"/>
            <a:r>
              <a:rPr lang="en-US" sz="4300" dirty="0" smtClean="0">
                <a:solidFill>
                  <a:srgbClr val="008AD9"/>
                </a:solidFill>
                <a:latin typeface="Rockwell" panose="02060603020205020403" pitchFamily="18" charset="0"/>
              </a:rPr>
              <a:t>Bilfinger</a:t>
            </a:r>
            <a:endParaRPr lang="en-US" sz="4300" dirty="0">
              <a:solidFill>
                <a:srgbClr val="008AD9"/>
              </a:solidFill>
              <a:latin typeface="Rockwell" panose="02060603020205020403" pitchFamily="18" charset="0"/>
            </a:endParaRPr>
          </a:p>
          <a:p>
            <a:pPr algn="ctr" defTabSz="936048"/>
            <a:endParaRPr lang="en-US" sz="4300" dirty="0">
              <a:solidFill>
                <a:prstClr val="black"/>
              </a:solidFill>
              <a:latin typeface="Gill Sans MT" panose="020B0502020104020203" pitchFamily="34" charset="0"/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-58707" y="6732531"/>
            <a:ext cx="12521186" cy="31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36048"/>
            <a:r>
              <a:rPr lang="en-US" sz="1434" dirty="0" err="1">
                <a:solidFill>
                  <a:srgbClr val="008AD9"/>
                </a:solidFill>
                <a:latin typeface="Gill Sans MT" panose="020B0502020104020203" pitchFamily="34" charset="0"/>
              </a:rPr>
              <a:t>Bilfinger</a:t>
            </a:r>
            <a:r>
              <a:rPr lang="en-US" sz="1434" dirty="0">
                <a:solidFill>
                  <a:srgbClr val="008AD9"/>
                </a:solidFill>
                <a:latin typeface="Gill Sans MT" panose="020B0502020104020203" pitchFamily="34" charset="0"/>
              </a:rPr>
              <a:t> </a:t>
            </a:r>
            <a:r>
              <a:rPr lang="en-US" sz="1434" dirty="0" err="1">
                <a:solidFill>
                  <a:srgbClr val="008AD9"/>
                </a:solidFill>
                <a:latin typeface="Gill Sans MT" panose="020B0502020104020203" pitchFamily="34" charset="0"/>
              </a:rPr>
              <a:t>Noell</a:t>
            </a:r>
            <a:r>
              <a:rPr lang="en-US" sz="1434" dirty="0">
                <a:solidFill>
                  <a:srgbClr val="008AD9"/>
                </a:solidFill>
                <a:latin typeface="Gill Sans MT" panose="020B0502020104020203" pitchFamily="34" charset="0"/>
              </a:rPr>
              <a:t> GmbH –</a:t>
            </a:r>
            <a:r>
              <a:rPr lang="en-US" sz="1434" dirty="0">
                <a:solidFill>
                  <a:srgbClr val="0E7AC4"/>
                </a:solidFill>
                <a:latin typeface="Gill Sans MT" panose="020B0502020104020203" pitchFamily="34" charset="0"/>
              </a:rPr>
              <a:t> </a:t>
            </a:r>
            <a:r>
              <a:rPr lang="en-US" sz="1434" dirty="0">
                <a:solidFill>
                  <a:srgbClr val="C9D200"/>
                </a:solidFill>
                <a:latin typeface="Gill Sans MT" panose="020B0502020104020203" pitchFamily="34" charset="0"/>
              </a:rPr>
              <a:t>Innovation</a:t>
            </a:r>
            <a:r>
              <a:rPr lang="en-US" sz="1434" dirty="0">
                <a:solidFill>
                  <a:srgbClr val="0E7AC4"/>
                </a:solidFill>
                <a:latin typeface="Gill Sans MT" panose="020B0502020104020203" pitchFamily="34" charset="0"/>
              </a:rPr>
              <a:t> </a:t>
            </a:r>
            <a:r>
              <a:rPr lang="en-US" sz="1434" dirty="0">
                <a:solidFill>
                  <a:srgbClr val="008AD9"/>
                </a:solidFill>
                <a:latin typeface="Gill Sans MT" panose="020B0502020104020203" pitchFamily="34" charset="0"/>
              </a:rPr>
              <a:t>is our </a:t>
            </a:r>
            <a:r>
              <a:rPr lang="en-US" sz="1434" dirty="0">
                <a:solidFill>
                  <a:srgbClr val="C9D200"/>
                </a:solidFill>
                <a:latin typeface="Gill Sans MT" panose="020B0502020104020203" pitchFamily="34" charset="0"/>
              </a:rPr>
              <a:t>Tradition</a:t>
            </a:r>
            <a:endParaRPr lang="en-US" sz="1434" dirty="0">
              <a:solidFill>
                <a:srgbClr val="C9D200"/>
              </a:solidFill>
              <a:latin typeface="Calibri" panose="020F0502020204030204"/>
            </a:endParaRPr>
          </a:p>
        </p:txBody>
      </p:sp>
      <p:grpSp>
        <p:nvGrpSpPr>
          <p:cNvPr id="7" name="Gruppieren 6"/>
          <p:cNvGrpSpPr/>
          <p:nvPr/>
        </p:nvGrpSpPr>
        <p:grpSpPr>
          <a:xfrm>
            <a:off x="877963" y="3022437"/>
            <a:ext cx="2027065" cy="2027065"/>
            <a:chOff x="3499658" y="1487976"/>
            <a:chExt cx="2647518" cy="2647519"/>
          </a:xfrm>
        </p:grpSpPr>
        <p:sp>
          <p:nvSpPr>
            <p:cNvPr id="6" name="Rechteck 5"/>
            <p:cNvSpPr/>
            <p:nvPr/>
          </p:nvSpPr>
          <p:spPr>
            <a:xfrm>
              <a:off x="3499658" y="1487976"/>
              <a:ext cx="2647518" cy="2647519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C9D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36048"/>
              <a:endParaRPr lang="en-US" sz="1842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pic>
          <p:nvPicPr>
            <p:cNvPr id="38" name="Grafik 3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54183" y="1919301"/>
              <a:ext cx="2138463" cy="1890851"/>
            </a:xfrm>
            <a:prstGeom prst="rect">
              <a:avLst/>
            </a:prstGeom>
          </p:spPr>
        </p:pic>
      </p:grpSp>
      <p:sp>
        <p:nvSpPr>
          <p:cNvPr id="59" name="Rechteck 58"/>
          <p:cNvSpPr/>
          <p:nvPr/>
        </p:nvSpPr>
        <p:spPr>
          <a:xfrm>
            <a:off x="3648723" y="1592181"/>
            <a:ext cx="2131721" cy="1530191"/>
          </a:xfrm>
          <a:prstGeom prst="rect">
            <a:avLst/>
          </a:prstGeom>
          <a:solidFill>
            <a:schemeClr val="bg1"/>
          </a:solidFill>
          <a:ln w="76200">
            <a:solidFill>
              <a:srgbClr val="C9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048"/>
            <a:r>
              <a:rPr lang="en-US" sz="2048" b="1" dirty="0">
                <a:solidFill>
                  <a:prstClr val="black"/>
                </a:solidFill>
                <a:latin typeface="Gill Sans MT" panose="020B0502020104020203" pitchFamily="34" charset="0"/>
              </a:rPr>
              <a:t>Technologies</a:t>
            </a:r>
          </a:p>
        </p:txBody>
      </p:sp>
      <p:sp>
        <p:nvSpPr>
          <p:cNvPr id="72" name="Rechteck 71"/>
          <p:cNvSpPr/>
          <p:nvPr/>
        </p:nvSpPr>
        <p:spPr>
          <a:xfrm>
            <a:off x="6434166" y="3431567"/>
            <a:ext cx="2027065" cy="1289951"/>
          </a:xfrm>
          <a:prstGeom prst="rect">
            <a:avLst/>
          </a:prstGeom>
          <a:solidFill>
            <a:schemeClr val="bg1"/>
          </a:solidFill>
          <a:ln w="76200">
            <a:solidFill>
              <a:srgbClr val="C9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048"/>
            <a:r>
              <a:rPr lang="en-US" sz="2048" b="1" dirty="0">
                <a:solidFill>
                  <a:prstClr val="black"/>
                </a:solidFill>
                <a:latin typeface="Gill Sans MT" panose="020B0502020104020203" pitchFamily="34" charset="0"/>
              </a:rPr>
              <a:t>Bilfinger </a:t>
            </a:r>
            <a:r>
              <a:rPr lang="en-US" sz="2048" b="1" dirty="0" err="1">
                <a:solidFill>
                  <a:prstClr val="black"/>
                </a:solidFill>
                <a:latin typeface="Gill Sans MT" panose="020B0502020104020203" pitchFamily="34" charset="0"/>
              </a:rPr>
              <a:t>Noell</a:t>
            </a:r>
            <a:r>
              <a:rPr lang="en-US" sz="2048" b="1" dirty="0">
                <a:solidFill>
                  <a:prstClr val="black"/>
                </a:solidFill>
                <a:latin typeface="Gill Sans MT" panose="020B0502020104020203" pitchFamily="34" charset="0"/>
              </a:rPr>
              <a:t> GmbH</a:t>
            </a:r>
          </a:p>
        </p:txBody>
      </p:sp>
      <p:sp>
        <p:nvSpPr>
          <p:cNvPr id="73" name="Rechteck 72"/>
          <p:cNvSpPr/>
          <p:nvPr/>
        </p:nvSpPr>
        <p:spPr>
          <a:xfrm>
            <a:off x="9340862" y="1626494"/>
            <a:ext cx="2027065" cy="921394"/>
          </a:xfrm>
          <a:prstGeom prst="rect">
            <a:avLst/>
          </a:prstGeom>
          <a:solidFill>
            <a:schemeClr val="bg1"/>
          </a:solidFill>
          <a:ln w="76200">
            <a:solidFill>
              <a:srgbClr val="C9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048"/>
            <a:r>
              <a:rPr lang="en-US" sz="2048" b="1" dirty="0">
                <a:solidFill>
                  <a:prstClr val="black"/>
                </a:solidFill>
                <a:latin typeface="Gill Sans MT" panose="020B0502020104020203" pitchFamily="34" charset="0"/>
              </a:rPr>
              <a:t>Magnet Technologies</a:t>
            </a:r>
          </a:p>
        </p:txBody>
      </p:sp>
      <p:sp>
        <p:nvSpPr>
          <p:cNvPr id="74" name="Rechteck 73"/>
          <p:cNvSpPr/>
          <p:nvPr/>
        </p:nvSpPr>
        <p:spPr>
          <a:xfrm>
            <a:off x="9340862" y="2914428"/>
            <a:ext cx="2027065" cy="921394"/>
          </a:xfrm>
          <a:prstGeom prst="rect">
            <a:avLst/>
          </a:prstGeom>
          <a:solidFill>
            <a:schemeClr val="bg1"/>
          </a:solidFill>
          <a:ln w="76200">
            <a:solidFill>
              <a:srgbClr val="C9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048"/>
            <a:r>
              <a:rPr lang="en-US" sz="2048" b="1" dirty="0">
                <a:solidFill>
                  <a:prstClr val="black"/>
                </a:solidFill>
                <a:latin typeface="Gill Sans MT" panose="020B0502020104020203" pitchFamily="34" charset="0"/>
              </a:rPr>
              <a:t>Nuclear Technologies</a:t>
            </a:r>
          </a:p>
        </p:txBody>
      </p:sp>
      <p:sp>
        <p:nvSpPr>
          <p:cNvPr id="75" name="Rechteck 74"/>
          <p:cNvSpPr/>
          <p:nvPr/>
        </p:nvSpPr>
        <p:spPr>
          <a:xfrm>
            <a:off x="9340862" y="4206958"/>
            <a:ext cx="2027065" cy="921394"/>
          </a:xfrm>
          <a:prstGeom prst="rect">
            <a:avLst/>
          </a:prstGeom>
          <a:solidFill>
            <a:schemeClr val="bg1"/>
          </a:solidFill>
          <a:ln w="76200">
            <a:solidFill>
              <a:srgbClr val="C9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048"/>
            <a:r>
              <a:rPr lang="en-US" sz="2048" b="1" dirty="0">
                <a:solidFill>
                  <a:prstClr val="black"/>
                </a:solidFill>
                <a:latin typeface="Gill Sans MT" panose="020B0502020104020203" pitchFamily="34" charset="0"/>
              </a:rPr>
              <a:t>Nuclear Waste Treatment Technologies</a:t>
            </a:r>
          </a:p>
        </p:txBody>
      </p:sp>
      <p:sp>
        <p:nvSpPr>
          <p:cNvPr id="76" name="Rechteck 75"/>
          <p:cNvSpPr/>
          <p:nvPr/>
        </p:nvSpPr>
        <p:spPr>
          <a:xfrm>
            <a:off x="9340862" y="5490212"/>
            <a:ext cx="2027065" cy="921394"/>
          </a:xfrm>
          <a:prstGeom prst="rect">
            <a:avLst/>
          </a:prstGeom>
          <a:solidFill>
            <a:schemeClr val="bg1"/>
          </a:solidFill>
          <a:ln w="76200">
            <a:solidFill>
              <a:srgbClr val="C9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048"/>
            <a:r>
              <a:rPr lang="en-US" sz="2048" b="1" dirty="0">
                <a:solidFill>
                  <a:prstClr val="black"/>
                </a:solidFill>
                <a:latin typeface="Gill Sans MT" panose="020B0502020104020203" pitchFamily="34" charset="0"/>
              </a:rPr>
              <a:t>Service and Assembly</a:t>
            </a:r>
          </a:p>
        </p:txBody>
      </p:sp>
      <p:sp>
        <p:nvSpPr>
          <p:cNvPr id="82" name="Rechteck 81"/>
          <p:cNvSpPr/>
          <p:nvPr/>
        </p:nvSpPr>
        <p:spPr>
          <a:xfrm>
            <a:off x="3670496" y="5195988"/>
            <a:ext cx="2109947" cy="1466639"/>
          </a:xfrm>
          <a:prstGeom prst="rect">
            <a:avLst/>
          </a:prstGeom>
          <a:solidFill>
            <a:schemeClr val="bg1"/>
          </a:solidFill>
          <a:ln w="76200">
            <a:solidFill>
              <a:srgbClr val="C9D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048"/>
            <a:r>
              <a:rPr lang="en-US" sz="2048" b="1" dirty="0">
                <a:solidFill>
                  <a:prstClr val="black"/>
                </a:solidFill>
                <a:latin typeface="Gill Sans MT" panose="020B0502020104020203" pitchFamily="34" charset="0"/>
              </a:rPr>
              <a:t>Engineering &amp; Maintenance</a:t>
            </a:r>
          </a:p>
        </p:txBody>
      </p:sp>
      <p:cxnSp>
        <p:nvCxnSpPr>
          <p:cNvPr id="32" name="Gewinkelter Verbinder 82">
            <a:extLst>
              <a:ext uri="{FF2B5EF4-FFF2-40B4-BE49-F238E27FC236}">
                <a16:creationId xmlns:a16="http://schemas.microsoft.com/office/drawing/2014/main" id="{13F5B0DD-77C2-47FE-8A5F-AC20F8D38A14}"/>
              </a:ext>
            </a:extLst>
          </p:cNvPr>
          <p:cNvCxnSpPr>
            <a:cxnSpLocks/>
            <a:endCxn id="59" idx="2"/>
          </p:cNvCxnSpPr>
          <p:nvPr/>
        </p:nvCxnSpPr>
        <p:spPr>
          <a:xfrm rot="16200000" flipV="1">
            <a:off x="4237498" y="3599458"/>
            <a:ext cx="954174" cy="1"/>
          </a:xfrm>
          <a:prstGeom prst="bentConnector3">
            <a:avLst>
              <a:gd name="adj1" fmla="val 50000"/>
            </a:avLst>
          </a:prstGeom>
          <a:ln w="63500">
            <a:solidFill>
              <a:srgbClr val="C9D200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591076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Gerader Verbinder 10"/>
          <p:cNvCxnSpPr/>
          <p:nvPr/>
        </p:nvCxnSpPr>
        <p:spPr>
          <a:xfrm>
            <a:off x="-47667" y="3534447"/>
            <a:ext cx="12420824" cy="0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>
            <a:off x="6242798" y="616"/>
            <a:ext cx="0" cy="7002839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9249098" y="4542"/>
            <a:ext cx="0" cy="7002839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>
            <a:off x="3208842" y="123"/>
            <a:ext cx="0" cy="6965981"/>
          </a:xfrm>
          <a:prstGeom prst="line">
            <a:avLst/>
          </a:prstGeom>
          <a:ln w="254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1"/>
          <p:cNvSpPr txBox="1">
            <a:spLocks/>
          </p:cNvSpPr>
          <p:nvPr/>
        </p:nvSpPr>
        <p:spPr>
          <a:xfrm>
            <a:off x="234172" y="708106"/>
            <a:ext cx="3016602" cy="1806019"/>
          </a:xfrm>
          <a:prstGeom prst="rect">
            <a:avLst/>
          </a:prstGeom>
        </p:spPr>
        <p:txBody>
          <a:bodyPr vert="horz" lIns="73714" tIns="66854" rIns="73714" bIns="178276" rtlCol="0" anchor="ctr" anchorCtr="0">
            <a:noAutofit/>
          </a:bodyPr>
          <a:lstStyle>
            <a:lvl1pPr algn="l" defTabSz="100801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baseline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1248119">
              <a:defRPr/>
            </a:pPr>
            <a:r>
              <a:rPr lang="de-DE" sz="2662" dirty="0">
                <a:solidFill>
                  <a:srgbClr val="C9D200"/>
                </a:solidFill>
                <a:latin typeface="Rockwell" panose="02060603020205020403" pitchFamily="18" charset="0"/>
              </a:rPr>
              <a:t>Bilfinger</a:t>
            </a:r>
          </a:p>
          <a:p>
            <a:pPr algn="ctr" defTabSz="1248119">
              <a:defRPr/>
            </a:pPr>
            <a:r>
              <a:rPr lang="de-DE" sz="2662" dirty="0">
                <a:solidFill>
                  <a:srgbClr val="C9D200"/>
                </a:solidFill>
                <a:latin typeface="Rockwell" panose="02060603020205020403" pitchFamily="18" charset="0"/>
              </a:rPr>
              <a:t>Noell</a:t>
            </a:r>
          </a:p>
          <a:p>
            <a:pPr algn="ctr" defTabSz="1248119">
              <a:defRPr/>
            </a:pPr>
            <a:r>
              <a:rPr lang="de-DE" sz="2662" dirty="0">
                <a:solidFill>
                  <a:srgbClr val="C9D200"/>
                </a:solidFill>
                <a:latin typeface="Rockwell" panose="02060603020205020403" pitchFamily="18" charset="0"/>
              </a:rPr>
              <a:t>CORE </a:t>
            </a:r>
          </a:p>
          <a:p>
            <a:pPr algn="ctr" defTabSz="1248119">
              <a:defRPr/>
            </a:pPr>
            <a:r>
              <a:rPr lang="de-DE" sz="2662" dirty="0">
                <a:solidFill>
                  <a:srgbClr val="C9D200"/>
                </a:solidFill>
                <a:latin typeface="Rockwell" panose="02060603020205020403" pitchFamily="18" charset="0"/>
              </a:rPr>
              <a:t>COMPETENCES</a:t>
            </a:r>
            <a:endParaRPr lang="de-DE" sz="2662" dirty="0">
              <a:latin typeface="Gill Sans MT" panose="020B0502020104020203" pitchFamily="34" charset="0"/>
            </a:endParaRP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6230562" y="453157"/>
            <a:ext cx="3018538" cy="358912"/>
          </a:xfrm>
          <a:prstGeom prst="rect">
            <a:avLst/>
          </a:prstGeom>
        </p:spPr>
        <p:txBody>
          <a:bodyPr vert="horz" lIns="44569" tIns="0" rIns="0" bIns="0" rtlCol="0" anchor="b" anchorCtr="0">
            <a:noAutofit/>
          </a:bodyPr>
          <a:lstStyle>
            <a:lvl1pPr algn="l" defTabSz="100801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baseline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1248119">
              <a:defRPr/>
            </a:pPr>
            <a:r>
              <a:rPr lang="en-US" sz="2048" dirty="0">
                <a:latin typeface="Rockwell" panose="02060603020205020403" pitchFamily="18" charset="0"/>
              </a:rPr>
              <a:t>Vacuum technology</a:t>
            </a:r>
            <a:endParaRPr lang="en-US" sz="2048" b="0" dirty="0">
              <a:latin typeface="Rockwell" panose="02060603020205020403" pitchFamily="18" charset="0"/>
            </a:endParaRPr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9233226" y="3759541"/>
            <a:ext cx="3007895" cy="358912"/>
          </a:xfrm>
          <a:prstGeom prst="rect">
            <a:avLst/>
          </a:prstGeom>
        </p:spPr>
        <p:txBody>
          <a:bodyPr vert="horz" lIns="44569" tIns="0" rIns="0" bIns="0" rtlCol="0" anchor="b" anchorCtr="0">
            <a:noAutofit/>
          </a:bodyPr>
          <a:lstStyle>
            <a:lvl1pPr algn="l" defTabSz="100801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baseline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1248119">
              <a:defRPr/>
            </a:pPr>
            <a:r>
              <a:rPr lang="en-US" sz="2048" dirty="0">
                <a:latin typeface="Rockwell" panose="02060603020205020403" pitchFamily="18" charset="0"/>
              </a:rPr>
              <a:t>Specialized hardware</a:t>
            </a:r>
          </a:p>
        </p:txBody>
      </p:sp>
      <p:sp>
        <p:nvSpPr>
          <p:cNvPr id="14" name="Titel 1"/>
          <p:cNvSpPr txBox="1">
            <a:spLocks/>
          </p:cNvSpPr>
          <p:nvPr/>
        </p:nvSpPr>
        <p:spPr>
          <a:xfrm>
            <a:off x="234172" y="3759541"/>
            <a:ext cx="2958798" cy="358912"/>
          </a:xfrm>
          <a:prstGeom prst="rect">
            <a:avLst/>
          </a:prstGeom>
        </p:spPr>
        <p:txBody>
          <a:bodyPr vert="horz" lIns="44569" tIns="0" rIns="0" bIns="0" rtlCol="0" anchor="b" anchorCtr="0">
            <a:noAutofit/>
          </a:bodyPr>
          <a:lstStyle>
            <a:lvl1pPr algn="l" defTabSz="100801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baseline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1248119">
              <a:defRPr/>
            </a:pPr>
            <a:r>
              <a:rPr lang="en-US" sz="2048" dirty="0">
                <a:latin typeface="Rockwell" panose="02060603020205020403" pitchFamily="18" charset="0"/>
              </a:rPr>
              <a:t>Series production</a:t>
            </a:r>
            <a:endParaRPr lang="en-US" sz="2048" b="0" dirty="0">
              <a:latin typeface="Rockwell" panose="02060603020205020403" pitchFamily="18" charset="0"/>
            </a:endParaRPr>
          </a:p>
        </p:txBody>
      </p:sp>
      <p:sp>
        <p:nvSpPr>
          <p:cNvPr id="18" name="Titel 1"/>
          <p:cNvSpPr txBox="1">
            <a:spLocks/>
          </p:cNvSpPr>
          <p:nvPr/>
        </p:nvSpPr>
        <p:spPr>
          <a:xfrm>
            <a:off x="6242796" y="3759541"/>
            <a:ext cx="3006303" cy="358912"/>
          </a:xfrm>
          <a:prstGeom prst="rect">
            <a:avLst/>
          </a:prstGeom>
        </p:spPr>
        <p:txBody>
          <a:bodyPr vert="horz" lIns="44569" tIns="0" rIns="0" bIns="0" rtlCol="0" anchor="b" anchorCtr="0">
            <a:noAutofit/>
          </a:bodyPr>
          <a:lstStyle>
            <a:lvl1pPr algn="l" defTabSz="100801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baseline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1248119">
              <a:defRPr/>
            </a:pPr>
            <a:r>
              <a:rPr lang="en-US" sz="2048" dirty="0">
                <a:latin typeface="Rockwell" panose="02060603020205020403" pitchFamily="18" charset="0"/>
              </a:rPr>
              <a:t>Magnet technology</a:t>
            </a:r>
            <a:endParaRPr lang="en-US" sz="2048" b="0" dirty="0">
              <a:latin typeface="Rockwell" panose="02060603020205020403" pitchFamily="18" charset="0"/>
            </a:endParaRPr>
          </a:p>
        </p:txBody>
      </p:sp>
      <p:sp>
        <p:nvSpPr>
          <p:cNvPr id="20" name="Titel 1"/>
          <p:cNvSpPr txBox="1">
            <a:spLocks/>
          </p:cNvSpPr>
          <p:nvPr/>
        </p:nvSpPr>
        <p:spPr>
          <a:xfrm>
            <a:off x="9288107" y="453157"/>
            <a:ext cx="2953015" cy="358912"/>
          </a:xfrm>
          <a:prstGeom prst="rect">
            <a:avLst/>
          </a:prstGeom>
        </p:spPr>
        <p:txBody>
          <a:bodyPr vert="horz" lIns="44569" tIns="0" rIns="0" bIns="0" rtlCol="0" anchor="b" anchorCtr="0">
            <a:noAutofit/>
          </a:bodyPr>
          <a:lstStyle>
            <a:lvl1pPr algn="l" defTabSz="100801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baseline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1248119">
              <a:defRPr/>
            </a:pPr>
            <a:r>
              <a:rPr lang="en-US" sz="2048" dirty="0">
                <a:latin typeface="Rockwell" panose="02060603020205020403" pitchFamily="18" charset="0"/>
              </a:rPr>
              <a:t>Cryogenics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9288106" y="2038011"/>
            <a:ext cx="2953014" cy="1158522"/>
          </a:xfrm>
          <a:prstGeom prst="rect">
            <a:avLst/>
          </a:prstGeom>
          <a:noFill/>
        </p:spPr>
        <p:txBody>
          <a:bodyPr wrap="square" lIns="221143" rIns="221143" rtlCol="0">
            <a:spAutoFit/>
          </a:bodyPr>
          <a:lstStyle/>
          <a:p>
            <a:pPr algn="ctr" defTabSz="1248119">
              <a:defRPr/>
            </a:pPr>
            <a:r>
              <a:rPr lang="en-US" sz="1732" dirty="0">
                <a:solidFill>
                  <a:srgbClr val="FFFFFF"/>
                </a:solidFill>
                <a:latin typeface="Gill Sans MT" panose="020B0502020104020203" pitchFamily="34" charset="0"/>
              </a:rPr>
              <a:t>Highly efficient design of both </a:t>
            </a:r>
            <a:r>
              <a:rPr lang="en-US" sz="1732" dirty="0">
                <a:solidFill>
                  <a:srgbClr val="C9D200"/>
                </a:solidFill>
                <a:latin typeface="Gill Sans MT" panose="020B0502020104020203" pitchFamily="34" charset="0"/>
              </a:rPr>
              <a:t>helium</a:t>
            </a:r>
            <a:r>
              <a:rPr lang="en-US" sz="1732" dirty="0">
                <a:solidFill>
                  <a:srgbClr val="FFFFFF"/>
                </a:solidFill>
                <a:latin typeface="Gill Sans MT" panose="020B0502020104020203" pitchFamily="34" charset="0"/>
              </a:rPr>
              <a:t> and </a:t>
            </a:r>
            <a:r>
              <a:rPr lang="en-US" sz="1732" dirty="0">
                <a:solidFill>
                  <a:srgbClr val="C9D200"/>
                </a:solidFill>
                <a:latin typeface="Gill Sans MT" panose="020B0502020104020203" pitchFamily="34" charset="0"/>
              </a:rPr>
              <a:t>conduction-cooled</a:t>
            </a:r>
            <a:r>
              <a:rPr lang="en-US" sz="1732" dirty="0">
                <a:solidFill>
                  <a:srgbClr val="FFFFFF"/>
                </a:solidFill>
                <a:latin typeface="Gill Sans MT" panose="020B0502020104020203" pitchFamily="34" charset="0"/>
              </a:rPr>
              <a:t> systems down to </a:t>
            </a:r>
            <a:r>
              <a:rPr lang="en-US" sz="1732" dirty="0">
                <a:solidFill>
                  <a:srgbClr val="C9D200"/>
                </a:solidFill>
                <a:latin typeface="Gill Sans MT" panose="020B0502020104020203" pitchFamily="34" charset="0"/>
              </a:rPr>
              <a:t>2 K</a:t>
            </a:r>
            <a:endParaRPr lang="en-US" sz="1732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sp>
        <p:nvSpPr>
          <p:cNvPr id="30" name="Textfeld 29"/>
          <p:cNvSpPr txBox="1"/>
          <p:nvPr/>
        </p:nvSpPr>
        <p:spPr>
          <a:xfrm>
            <a:off x="9288053" y="5344394"/>
            <a:ext cx="2953069" cy="1158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48119">
              <a:defRPr/>
            </a:pPr>
            <a:r>
              <a:rPr lang="en-US" sz="1732" dirty="0">
                <a:solidFill>
                  <a:srgbClr val="FFFFFF"/>
                </a:solidFill>
                <a:latin typeface="Gill Sans MT" panose="020B0502020104020203" pitchFamily="34" charset="0"/>
              </a:rPr>
              <a:t>Special tooling and equipment including </a:t>
            </a:r>
            <a:r>
              <a:rPr lang="en-US" sz="1732" dirty="0">
                <a:solidFill>
                  <a:srgbClr val="C9D200"/>
                </a:solidFill>
                <a:latin typeface="Gill Sans MT" panose="020B0502020104020203" pitchFamily="34" charset="0"/>
              </a:rPr>
              <a:t>winding and cabling machines</a:t>
            </a:r>
            <a:r>
              <a:rPr lang="en-US" sz="1732" dirty="0">
                <a:solidFill>
                  <a:srgbClr val="FFFFFF"/>
                </a:solidFill>
                <a:latin typeface="Gill Sans MT" panose="020B0502020104020203" pitchFamily="34" charset="0"/>
              </a:rPr>
              <a:t> and furnaces for </a:t>
            </a:r>
            <a:r>
              <a:rPr lang="en-US" sz="1732" dirty="0">
                <a:solidFill>
                  <a:srgbClr val="C9D200"/>
                </a:solidFill>
                <a:latin typeface="Gill Sans MT" panose="020B0502020104020203" pitchFamily="34" charset="0"/>
              </a:rPr>
              <a:t>impregnation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6257077" y="5344395"/>
            <a:ext cx="2992021" cy="1158522"/>
          </a:xfrm>
          <a:prstGeom prst="rect">
            <a:avLst/>
          </a:prstGeom>
          <a:noFill/>
        </p:spPr>
        <p:txBody>
          <a:bodyPr wrap="square" lIns="221143" rIns="221143" rtlCol="0">
            <a:spAutoFit/>
          </a:bodyPr>
          <a:lstStyle/>
          <a:p>
            <a:pPr algn="ctr" defTabSz="1248119">
              <a:defRPr/>
            </a:pPr>
            <a:r>
              <a:rPr lang="en-US" sz="1732" dirty="0">
                <a:solidFill>
                  <a:srgbClr val="C9D200"/>
                </a:solidFill>
                <a:latin typeface="Gill Sans MT" panose="020B0502020104020203" pitchFamily="34" charset="0"/>
              </a:rPr>
              <a:t>Wide range </a:t>
            </a:r>
            <a:r>
              <a:rPr lang="en-US" sz="1732" dirty="0">
                <a:solidFill>
                  <a:srgbClr val="FFFFFF"/>
                </a:solidFill>
                <a:latin typeface="Gill Sans MT" panose="020B0502020104020203" pitchFamily="34" charset="0"/>
              </a:rPr>
              <a:t>of experience in </a:t>
            </a:r>
            <a:r>
              <a:rPr lang="en-US" sz="1732" dirty="0">
                <a:solidFill>
                  <a:srgbClr val="C9D200"/>
                </a:solidFill>
                <a:latin typeface="Gill Sans MT" panose="020B0502020104020203" pitchFamily="34" charset="0"/>
              </a:rPr>
              <a:t>superconducting</a:t>
            </a:r>
            <a:r>
              <a:rPr lang="en-US" sz="1732" dirty="0">
                <a:solidFill>
                  <a:srgbClr val="FFFFFF"/>
                </a:solidFill>
                <a:latin typeface="Gill Sans MT" panose="020B0502020104020203" pitchFamily="34" charset="0"/>
              </a:rPr>
              <a:t> (LTS and HTS) as well as resistive and permanent magnets</a:t>
            </a:r>
          </a:p>
        </p:txBody>
      </p:sp>
      <p:sp>
        <p:nvSpPr>
          <p:cNvPr id="19" name="Titel 1"/>
          <p:cNvSpPr txBox="1">
            <a:spLocks/>
          </p:cNvSpPr>
          <p:nvPr/>
        </p:nvSpPr>
        <p:spPr>
          <a:xfrm>
            <a:off x="3215985" y="453157"/>
            <a:ext cx="3026810" cy="358912"/>
          </a:xfrm>
          <a:prstGeom prst="rect">
            <a:avLst/>
          </a:prstGeom>
        </p:spPr>
        <p:txBody>
          <a:bodyPr vert="horz" lIns="44569" tIns="0" rIns="0" bIns="0" rtlCol="0" anchor="b" anchorCtr="0">
            <a:noAutofit/>
          </a:bodyPr>
          <a:lstStyle>
            <a:lvl1pPr algn="l" defTabSz="100801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baseline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1248119">
              <a:defRPr/>
            </a:pPr>
            <a:r>
              <a:rPr lang="en-US" sz="2048" dirty="0">
                <a:latin typeface="Rockwell" panose="02060603020205020403" pitchFamily="18" charset="0"/>
              </a:rPr>
              <a:t>Engineering</a:t>
            </a:r>
            <a:endParaRPr lang="en-US" sz="2048" b="0" dirty="0">
              <a:latin typeface="Rockwell" panose="02060603020205020403" pitchFamily="18" charset="0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231921" y="2038011"/>
            <a:ext cx="2996595" cy="1158522"/>
          </a:xfrm>
          <a:prstGeom prst="rect">
            <a:avLst/>
          </a:prstGeom>
          <a:noFill/>
        </p:spPr>
        <p:txBody>
          <a:bodyPr wrap="square" lIns="221143" rIns="221143" rtlCol="0">
            <a:spAutoFit/>
          </a:bodyPr>
          <a:lstStyle/>
          <a:p>
            <a:pPr algn="ctr" defTabSz="1248119">
              <a:defRPr/>
            </a:pPr>
            <a:r>
              <a:rPr lang="en-US" sz="1732" dirty="0">
                <a:solidFill>
                  <a:srgbClr val="C9D200"/>
                </a:solidFill>
                <a:latin typeface="Gill Sans MT" panose="020B0502020104020203" pitchFamily="34" charset="0"/>
              </a:rPr>
              <a:t>Multi-physics</a:t>
            </a:r>
            <a:r>
              <a:rPr lang="en-US" sz="1732" dirty="0">
                <a:solidFill>
                  <a:srgbClr val="FFFFFF"/>
                </a:solidFill>
                <a:latin typeface="Gill Sans MT" panose="020B0502020104020203" pitchFamily="34" charset="0"/>
              </a:rPr>
              <a:t> approach towards complex </a:t>
            </a:r>
            <a:r>
              <a:rPr lang="en-US" sz="1732" dirty="0">
                <a:solidFill>
                  <a:srgbClr val="C9D200"/>
                </a:solidFill>
                <a:latin typeface="Gill Sans MT" panose="020B0502020104020203" pitchFamily="34" charset="0"/>
              </a:rPr>
              <a:t>engineering</a:t>
            </a:r>
            <a:r>
              <a:rPr lang="en-US" sz="1732" dirty="0">
                <a:solidFill>
                  <a:srgbClr val="FFFFFF"/>
                </a:solidFill>
                <a:latin typeface="Gill Sans MT" panose="020B0502020104020203" pitchFamily="34" charset="0"/>
              </a:rPr>
              <a:t> tasks for custom design solutions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234172" y="5344395"/>
            <a:ext cx="2931983" cy="1158522"/>
          </a:xfrm>
          <a:prstGeom prst="rect">
            <a:avLst/>
          </a:prstGeom>
          <a:noFill/>
        </p:spPr>
        <p:txBody>
          <a:bodyPr wrap="square" lIns="221143" rIns="221143" rtlCol="0">
            <a:spAutoFit/>
          </a:bodyPr>
          <a:lstStyle/>
          <a:p>
            <a:pPr algn="ctr" defTabSz="1248119">
              <a:defRPr/>
            </a:pPr>
            <a:r>
              <a:rPr lang="en-US" sz="1732" dirty="0">
                <a:solidFill>
                  <a:srgbClr val="C9D200"/>
                </a:solidFill>
                <a:latin typeface="Gill Sans MT" panose="020B0502020104020203" pitchFamily="34" charset="0"/>
              </a:rPr>
              <a:t>Optimization</a:t>
            </a:r>
            <a:r>
              <a:rPr lang="en-US" sz="1732" dirty="0">
                <a:solidFill>
                  <a:srgbClr val="FFFFFF"/>
                </a:solidFill>
                <a:latin typeface="Gill Sans MT" panose="020B0502020104020203" pitchFamily="34" charset="0"/>
              </a:rPr>
              <a:t> of complex manufacturing processes from small-scale to </a:t>
            </a:r>
            <a:r>
              <a:rPr lang="en-US" sz="1732" dirty="0">
                <a:solidFill>
                  <a:srgbClr val="C9D200"/>
                </a:solidFill>
                <a:latin typeface="Gill Sans MT" panose="020B0502020104020203" pitchFamily="34" charset="0"/>
              </a:rPr>
              <a:t>series production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6242798" y="2038012"/>
            <a:ext cx="3031027" cy="1158522"/>
          </a:xfrm>
          <a:prstGeom prst="rect">
            <a:avLst/>
          </a:prstGeom>
          <a:noFill/>
        </p:spPr>
        <p:txBody>
          <a:bodyPr wrap="square" lIns="221143" rIns="221143" rtlCol="0">
            <a:spAutoFit/>
          </a:bodyPr>
          <a:lstStyle/>
          <a:p>
            <a:pPr algn="ctr" defTabSz="1248119">
              <a:defRPr/>
            </a:pPr>
            <a:r>
              <a:rPr lang="en-US" sz="1732" dirty="0">
                <a:solidFill>
                  <a:srgbClr val="FFFFFF"/>
                </a:solidFill>
                <a:latin typeface="Gill Sans MT" panose="020B0502020104020203" pitchFamily="34" charset="0"/>
              </a:rPr>
              <a:t>Extensive experience in the design and manufacture of </a:t>
            </a:r>
            <a:r>
              <a:rPr lang="en-US" sz="1732" dirty="0">
                <a:solidFill>
                  <a:prstClr val="white"/>
                </a:solidFill>
                <a:latin typeface="Gill Sans MT" panose="020B0502020104020203" pitchFamily="34" charset="0"/>
              </a:rPr>
              <a:t>complex</a:t>
            </a:r>
            <a:r>
              <a:rPr lang="en-US" sz="1732" dirty="0">
                <a:solidFill>
                  <a:srgbClr val="C9D200"/>
                </a:solidFill>
                <a:latin typeface="Gill Sans MT" panose="020B0502020104020203" pitchFamily="34" charset="0"/>
              </a:rPr>
              <a:t> UHV components </a:t>
            </a:r>
            <a:r>
              <a:rPr lang="en-US" sz="1732" dirty="0">
                <a:solidFill>
                  <a:prstClr val="white"/>
                </a:solidFill>
                <a:latin typeface="Gill Sans MT" panose="020B0502020104020203" pitchFamily="34" charset="0"/>
              </a:rPr>
              <a:t>and</a:t>
            </a:r>
            <a:r>
              <a:rPr lang="en-US" sz="1732" dirty="0">
                <a:solidFill>
                  <a:srgbClr val="C9D200"/>
                </a:solidFill>
                <a:latin typeface="Gill Sans MT" panose="020B0502020104020203" pitchFamily="34" charset="0"/>
              </a:rPr>
              <a:t> vacuum vessels</a:t>
            </a:r>
            <a:endParaRPr lang="en-US" sz="1732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3197493" y="5344394"/>
            <a:ext cx="3045304" cy="1158522"/>
          </a:xfrm>
          <a:prstGeom prst="rect">
            <a:avLst/>
          </a:prstGeom>
          <a:noFill/>
        </p:spPr>
        <p:txBody>
          <a:bodyPr wrap="square" lIns="221143" rIns="221143" rtlCol="0">
            <a:spAutoFit/>
          </a:bodyPr>
          <a:lstStyle/>
          <a:p>
            <a:pPr algn="ctr" defTabSz="1248119">
              <a:defRPr/>
            </a:pPr>
            <a:r>
              <a:rPr lang="en-US" sz="1732" dirty="0">
                <a:solidFill>
                  <a:srgbClr val="FFFFFF"/>
                </a:solidFill>
                <a:latin typeface="Gill Sans MT" panose="020B0502020104020203" pitchFamily="34" charset="0"/>
              </a:rPr>
              <a:t>Trained personnel and specialized equipment for </a:t>
            </a:r>
            <a:r>
              <a:rPr lang="en-US" sz="1732" dirty="0">
                <a:solidFill>
                  <a:srgbClr val="C9D200"/>
                </a:solidFill>
                <a:latin typeface="Gill Sans MT" panose="020B0502020104020203" pitchFamily="34" charset="0"/>
              </a:rPr>
              <a:t>cryogenic and vacuum testing</a:t>
            </a:r>
            <a:r>
              <a:rPr lang="en-US" sz="1732" dirty="0">
                <a:solidFill>
                  <a:srgbClr val="FFFFFF"/>
                </a:solidFill>
                <a:latin typeface="Gill Sans MT" panose="020B0502020104020203" pitchFamily="34" charset="0"/>
              </a:rPr>
              <a:t> in-house</a:t>
            </a:r>
          </a:p>
        </p:txBody>
      </p:sp>
      <p:sp>
        <p:nvSpPr>
          <p:cNvPr id="40" name="Titel 1"/>
          <p:cNvSpPr txBox="1">
            <a:spLocks/>
          </p:cNvSpPr>
          <p:nvPr/>
        </p:nvSpPr>
        <p:spPr>
          <a:xfrm>
            <a:off x="3231923" y="3759541"/>
            <a:ext cx="3003736" cy="358912"/>
          </a:xfrm>
          <a:prstGeom prst="rect">
            <a:avLst/>
          </a:prstGeom>
        </p:spPr>
        <p:txBody>
          <a:bodyPr vert="horz" lIns="44569" tIns="0" rIns="0" bIns="0" rtlCol="0" anchor="b" anchorCtr="0">
            <a:noAutofit/>
          </a:bodyPr>
          <a:lstStyle>
            <a:lvl1pPr algn="l" defTabSz="100801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kern="1200" baseline="0">
                <a:solidFill>
                  <a:srgbClr val="FFFF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defTabSz="1248119">
              <a:defRPr/>
            </a:pPr>
            <a:r>
              <a:rPr lang="en-US" sz="2048" dirty="0">
                <a:latin typeface="Rockwell" panose="02060603020205020403" pitchFamily="18" charset="0"/>
              </a:rPr>
              <a:t>Testing capabilities</a:t>
            </a:r>
            <a:endParaRPr lang="en-US" sz="2048" b="0" dirty="0">
              <a:latin typeface="Rockwell" panose="02060603020205020403" pitchFamily="18" charset="0"/>
            </a:endParaRPr>
          </a:p>
        </p:txBody>
      </p:sp>
      <p:sp>
        <p:nvSpPr>
          <p:cNvPr id="25" name="Rahmen 24"/>
          <p:cNvSpPr/>
          <p:nvPr/>
        </p:nvSpPr>
        <p:spPr>
          <a:xfrm>
            <a:off x="-15504" y="123"/>
            <a:ext cx="12497834" cy="7021267"/>
          </a:xfrm>
          <a:prstGeom prst="frame">
            <a:avLst>
              <a:gd name="adj1" fmla="val 35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8119">
              <a:defRPr/>
            </a:pPr>
            <a:endParaRPr lang="en-US" sz="2048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63" name="Gruppieren 62"/>
          <p:cNvGrpSpPr/>
          <p:nvPr/>
        </p:nvGrpSpPr>
        <p:grpSpPr>
          <a:xfrm>
            <a:off x="10396015" y="4424846"/>
            <a:ext cx="737141" cy="737141"/>
            <a:chOff x="754685" y="2707381"/>
            <a:chExt cx="720000" cy="720000"/>
          </a:xfrm>
        </p:grpSpPr>
        <p:pic>
          <p:nvPicPr>
            <p:cNvPr id="64" name="Grafik 63"/>
            <p:cNvPicPr>
              <a:picLocks noChangeAspect="1"/>
            </p:cNvPicPr>
            <p:nvPr/>
          </p:nvPicPr>
          <p:blipFill>
            <a:blip r:embed="rId2" cstate="screen">
              <a:clrChange>
                <a:clrFrom>
                  <a:srgbClr val="4F5D73"/>
                </a:clrFrom>
                <a:clrTo>
                  <a:srgbClr val="4F5D7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4685" y="2707381"/>
              <a:ext cx="720000" cy="720000"/>
            </a:xfrm>
            <a:prstGeom prst="rect">
              <a:avLst/>
            </a:prstGeom>
          </p:spPr>
        </p:pic>
        <p:sp>
          <p:nvSpPr>
            <p:cNvPr id="65" name="Ellipse 64"/>
            <p:cNvSpPr/>
            <p:nvPr/>
          </p:nvSpPr>
          <p:spPr>
            <a:xfrm>
              <a:off x="754685" y="2707381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48119">
                <a:defRPr/>
              </a:pPr>
              <a:endParaRPr lang="en-US" sz="2048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66" name="Gruppieren 65"/>
          <p:cNvGrpSpPr/>
          <p:nvPr/>
        </p:nvGrpSpPr>
        <p:grpSpPr>
          <a:xfrm>
            <a:off x="7407434" y="4386978"/>
            <a:ext cx="737141" cy="737141"/>
            <a:chOff x="8027923" y="1579934"/>
            <a:chExt cx="720000" cy="720000"/>
          </a:xfrm>
        </p:grpSpPr>
        <p:sp>
          <p:nvSpPr>
            <p:cNvPr id="67" name="Ellipse 66"/>
            <p:cNvSpPr/>
            <p:nvPr/>
          </p:nvSpPr>
          <p:spPr>
            <a:xfrm>
              <a:off x="8027923" y="1579934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48119">
                <a:defRPr/>
              </a:pPr>
              <a:endParaRPr lang="en-US" sz="2048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8" name="Gruppieren 67"/>
            <p:cNvGrpSpPr/>
            <p:nvPr/>
          </p:nvGrpSpPr>
          <p:grpSpPr>
            <a:xfrm rot="13210951">
              <a:off x="8193324" y="1778323"/>
              <a:ext cx="326655" cy="407305"/>
              <a:chOff x="8228704" y="1719731"/>
              <a:chExt cx="326655" cy="407305"/>
            </a:xfrm>
          </p:grpSpPr>
          <p:sp>
            <p:nvSpPr>
              <p:cNvPr id="71" name="Halbbogen 70"/>
              <p:cNvSpPr/>
              <p:nvPr/>
            </p:nvSpPr>
            <p:spPr>
              <a:xfrm>
                <a:off x="8228705" y="1719731"/>
                <a:ext cx="326654" cy="310611"/>
              </a:xfrm>
              <a:prstGeom prst="blockArc">
                <a:avLst>
                  <a:gd name="adj1" fmla="val 10800000"/>
                  <a:gd name="adj2" fmla="val 21452694"/>
                  <a:gd name="adj3" fmla="val 24540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48119">
                  <a:defRPr/>
                </a:pPr>
                <a:endParaRPr lang="en-US" sz="2048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sp>
            <p:nvSpPr>
              <p:cNvPr id="72" name="Rechteck 71"/>
              <p:cNvSpPr/>
              <p:nvPr/>
            </p:nvSpPr>
            <p:spPr>
              <a:xfrm>
                <a:off x="8228704" y="1875036"/>
                <a:ext cx="75600" cy="25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48119">
                  <a:defRPr/>
                </a:pPr>
                <a:endParaRPr lang="en-US" sz="2048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3" name="Rechteck 72"/>
              <p:cNvSpPr/>
              <p:nvPr/>
            </p:nvSpPr>
            <p:spPr>
              <a:xfrm>
                <a:off x="8479759" y="1875036"/>
                <a:ext cx="75600" cy="2520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48119">
                  <a:defRPr/>
                </a:pPr>
                <a:endParaRPr lang="en-US" sz="2048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9" name="Rechteck 68"/>
            <p:cNvSpPr/>
            <p:nvPr/>
          </p:nvSpPr>
          <p:spPr>
            <a:xfrm rot="13210951">
              <a:off x="8383231" y="1694010"/>
              <a:ext cx="75600" cy="3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48119">
                <a:defRPr/>
              </a:pPr>
              <a:endParaRPr lang="en-US" sz="2048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0" name="Rechteck 69"/>
            <p:cNvSpPr/>
            <p:nvPr/>
          </p:nvSpPr>
          <p:spPr>
            <a:xfrm rot="13210951">
              <a:off x="8574739" y="1854654"/>
              <a:ext cx="75600" cy="36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48119">
                <a:defRPr/>
              </a:pPr>
              <a:endParaRPr lang="en-US" sz="2048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4" name="Gruppieren 73"/>
          <p:cNvGrpSpPr/>
          <p:nvPr/>
        </p:nvGrpSpPr>
        <p:grpSpPr>
          <a:xfrm>
            <a:off x="4375214" y="4441043"/>
            <a:ext cx="743146" cy="737356"/>
            <a:chOff x="5292939" y="2707171"/>
            <a:chExt cx="725865" cy="720210"/>
          </a:xfrm>
        </p:grpSpPr>
        <p:pic>
          <p:nvPicPr>
            <p:cNvPr id="75" name="Grafik 74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4F5D73"/>
                </a:clrFrom>
                <a:clrTo>
                  <a:srgbClr val="4F5D7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98804" y="2707381"/>
              <a:ext cx="720000" cy="720000"/>
            </a:xfrm>
            <a:prstGeom prst="rect">
              <a:avLst/>
            </a:prstGeom>
          </p:spPr>
        </p:pic>
        <p:sp>
          <p:nvSpPr>
            <p:cNvPr id="76" name="Ellipse 75"/>
            <p:cNvSpPr/>
            <p:nvPr/>
          </p:nvSpPr>
          <p:spPr>
            <a:xfrm>
              <a:off x="5292939" y="2707171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48119">
                <a:defRPr/>
              </a:pPr>
              <a:endParaRPr lang="en-US" sz="2048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77" name="Gruppieren 76"/>
          <p:cNvGrpSpPr/>
          <p:nvPr/>
        </p:nvGrpSpPr>
        <p:grpSpPr>
          <a:xfrm>
            <a:off x="1341999" y="4441044"/>
            <a:ext cx="743144" cy="737141"/>
            <a:chOff x="6625262" y="486267"/>
            <a:chExt cx="725864" cy="720000"/>
          </a:xfrm>
        </p:grpSpPr>
        <p:pic>
          <p:nvPicPr>
            <p:cNvPr id="78" name="Grafik 77"/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4F5D73"/>
                </a:clrFrom>
                <a:clrTo>
                  <a:srgbClr val="4F5D7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5262" y="486267"/>
              <a:ext cx="720000" cy="720000"/>
            </a:xfrm>
            <a:prstGeom prst="rect">
              <a:avLst/>
            </a:prstGeom>
          </p:spPr>
        </p:pic>
        <p:sp>
          <p:nvSpPr>
            <p:cNvPr id="79" name="Ellipse 78"/>
            <p:cNvSpPr/>
            <p:nvPr/>
          </p:nvSpPr>
          <p:spPr>
            <a:xfrm>
              <a:off x="6631126" y="486267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48119">
                <a:defRPr/>
              </a:pPr>
              <a:endParaRPr lang="en-US" sz="2048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80" name="Gruppieren 79"/>
          <p:cNvGrpSpPr/>
          <p:nvPr/>
        </p:nvGrpSpPr>
        <p:grpSpPr>
          <a:xfrm>
            <a:off x="7374428" y="1075118"/>
            <a:ext cx="737141" cy="737141"/>
            <a:chOff x="3817856" y="488889"/>
            <a:chExt cx="720000" cy="720000"/>
          </a:xfrm>
        </p:grpSpPr>
        <p:pic>
          <p:nvPicPr>
            <p:cNvPr id="81" name="Grafik 80"/>
            <p:cNvPicPr>
              <a:picLocks noChangeAspect="1"/>
            </p:cNvPicPr>
            <p:nvPr/>
          </p:nvPicPr>
          <p:blipFill>
            <a:blip r:embed="rId5" cstate="screen">
              <a:clrChange>
                <a:clrFrom>
                  <a:srgbClr val="4F5D73"/>
                </a:clrFrom>
                <a:clrTo>
                  <a:srgbClr val="4F5D73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7856" y="488889"/>
              <a:ext cx="720000" cy="720000"/>
            </a:xfrm>
            <a:prstGeom prst="rect">
              <a:avLst/>
            </a:prstGeom>
          </p:spPr>
        </p:pic>
        <p:sp>
          <p:nvSpPr>
            <p:cNvPr id="82" name="Ellipse 81"/>
            <p:cNvSpPr/>
            <p:nvPr/>
          </p:nvSpPr>
          <p:spPr>
            <a:xfrm>
              <a:off x="3817856" y="488889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48119">
                <a:defRPr/>
              </a:pPr>
              <a:endParaRPr lang="en-US" sz="2048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83" name="Gruppieren 82"/>
          <p:cNvGrpSpPr/>
          <p:nvPr/>
        </p:nvGrpSpPr>
        <p:grpSpPr>
          <a:xfrm>
            <a:off x="10368603" y="1046534"/>
            <a:ext cx="737141" cy="737141"/>
            <a:chOff x="5652938" y="2998623"/>
            <a:chExt cx="2160000" cy="2160000"/>
          </a:xfrm>
        </p:grpSpPr>
        <p:sp>
          <p:nvSpPr>
            <p:cNvPr id="84" name="Ellipse 83"/>
            <p:cNvSpPr/>
            <p:nvPr/>
          </p:nvSpPr>
          <p:spPr>
            <a:xfrm>
              <a:off x="5652938" y="2998623"/>
              <a:ext cx="2160000" cy="216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48119">
                <a:defRPr/>
              </a:pPr>
              <a:endParaRPr lang="en-US" sz="2048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85" name="Gruppieren 84"/>
            <p:cNvGrpSpPr/>
            <p:nvPr/>
          </p:nvGrpSpPr>
          <p:grpSpPr>
            <a:xfrm>
              <a:off x="5908220" y="3253905"/>
              <a:ext cx="1649436" cy="1649436"/>
              <a:chOff x="9066100" y="3977564"/>
              <a:chExt cx="1649436" cy="1649436"/>
            </a:xfrm>
          </p:grpSpPr>
          <p:cxnSp>
            <p:nvCxnSpPr>
              <p:cNvPr id="86" name="Gerader Verbinder 85"/>
              <p:cNvCxnSpPr/>
              <p:nvPr/>
            </p:nvCxnSpPr>
            <p:spPr>
              <a:xfrm>
                <a:off x="9890817" y="3977564"/>
                <a:ext cx="0" cy="1649436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Gerader Verbinder 86"/>
              <p:cNvCxnSpPr/>
              <p:nvPr/>
            </p:nvCxnSpPr>
            <p:spPr>
              <a:xfrm rot="3600000">
                <a:off x="9890818" y="3977564"/>
                <a:ext cx="0" cy="1649436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Gerader Verbinder 87"/>
              <p:cNvCxnSpPr/>
              <p:nvPr/>
            </p:nvCxnSpPr>
            <p:spPr>
              <a:xfrm rot="7200000">
                <a:off x="9890818" y="3977564"/>
                <a:ext cx="0" cy="1649436"/>
              </a:xfrm>
              <a:prstGeom prst="line">
                <a:avLst/>
              </a:prstGeom>
              <a:ln w="38100" cap="rnd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9" name="Gruppieren 88"/>
              <p:cNvGrpSpPr/>
              <p:nvPr/>
            </p:nvGrpSpPr>
            <p:grpSpPr>
              <a:xfrm>
                <a:off x="9776265" y="4092717"/>
                <a:ext cx="391104" cy="324000"/>
                <a:chOff x="9776265" y="4092717"/>
                <a:chExt cx="391104" cy="324000"/>
              </a:xfrm>
            </p:grpSpPr>
            <p:cxnSp>
              <p:nvCxnSpPr>
                <p:cNvPr id="105" name="Gerader Verbinder 104"/>
                <p:cNvCxnSpPr/>
                <p:nvPr/>
              </p:nvCxnSpPr>
              <p:spPr>
                <a:xfrm rot="2700000">
                  <a:off x="10005369" y="4092717"/>
                  <a:ext cx="0" cy="32400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Gerader Verbinder 105"/>
                <p:cNvCxnSpPr/>
                <p:nvPr/>
              </p:nvCxnSpPr>
              <p:spPr>
                <a:xfrm rot="-2700000">
                  <a:off x="9776265" y="4092717"/>
                  <a:ext cx="0" cy="32400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uppieren 89"/>
              <p:cNvGrpSpPr/>
              <p:nvPr/>
            </p:nvGrpSpPr>
            <p:grpSpPr>
              <a:xfrm rot="10800000">
                <a:off x="9614265" y="5214641"/>
                <a:ext cx="391104" cy="324000"/>
                <a:chOff x="9776265" y="4092717"/>
                <a:chExt cx="391104" cy="324000"/>
              </a:xfrm>
            </p:grpSpPr>
            <p:cxnSp>
              <p:nvCxnSpPr>
                <p:cNvPr id="103" name="Gerader Verbinder 102"/>
                <p:cNvCxnSpPr/>
                <p:nvPr/>
              </p:nvCxnSpPr>
              <p:spPr>
                <a:xfrm rot="2700000">
                  <a:off x="10005369" y="4092717"/>
                  <a:ext cx="0" cy="32400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Gerader Verbinder 103"/>
                <p:cNvCxnSpPr/>
                <p:nvPr/>
              </p:nvCxnSpPr>
              <p:spPr>
                <a:xfrm rot="-2700000">
                  <a:off x="9776265" y="4092717"/>
                  <a:ext cx="0" cy="32400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uppieren 90"/>
              <p:cNvGrpSpPr/>
              <p:nvPr/>
            </p:nvGrpSpPr>
            <p:grpSpPr>
              <a:xfrm rot="7200000">
                <a:off x="10162441" y="5004000"/>
                <a:ext cx="391104" cy="324000"/>
                <a:chOff x="9776265" y="4092717"/>
                <a:chExt cx="391104" cy="324000"/>
              </a:xfrm>
            </p:grpSpPr>
            <p:cxnSp>
              <p:nvCxnSpPr>
                <p:cNvPr id="101" name="Gerader Verbinder 100"/>
                <p:cNvCxnSpPr/>
                <p:nvPr/>
              </p:nvCxnSpPr>
              <p:spPr>
                <a:xfrm rot="2700000">
                  <a:off x="10005369" y="4092717"/>
                  <a:ext cx="0" cy="32400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Gerader Verbinder 101"/>
                <p:cNvCxnSpPr/>
                <p:nvPr/>
              </p:nvCxnSpPr>
              <p:spPr>
                <a:xfrm rot="-2700000">
                  <a:off x="9776265" y="4092717"/>
                  <a:ext cx="0" cy="32400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uppieren 91"/>
              <p:cNvGrpSpPr/>
              <p:nvPr/>
            </p:nvGrpSpPr>
            <p:grpSpPr>
              <a:xfrm rot="3602359">
                <a:off x="10215910" y="4428000"/>
                <a:ext cx="391104" cy="324000"/>
                <a:chOff x="9776265" y="4092717"/>
                <a:chExt cx="391104" cy="324000"/>
              </a:xfrm>
            </p:grpSpPr>
            <p:cxnSp>
              <p:nvCxnSpPr>
                <p:cNvPr id="99" name="Gerader Verbinder 98"/>
                <p:cNvCxnSpPr/>
                <p:nvPr/>
              </p:nvCxnSpPr>
              <p:spPr>
                <a:xfrm rot="2700000">
                  <a:off x="10005369" y="4092717"/>
                  <a:ext cx="0" cy="32400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Gerader Verbinder 99"/>
                <p:cNvCxnSpPr/>
                <p:nvPr/>
              </p:nvCxnSpPr>
              <p:spPr>
                <a:xfrm rot="-2700000">
                  <a:off x="9776265" y="4092717"/>
                  <a:ext cx="0" cy="32400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uppieren 92"/>
              <p:cNvGrpSpPr/>
              <p:nvPr/>
            </p:nvGrpSpPr>
            <p:grpSpPr>
              <a:xfrm rot="18000000">
                <a:off x="9252000" y="4284000"/>
                <a:ext cx="391104" cy="324000"/>
                <a:chOff x="9776265" y="4092717"/>
                <a:chExt cx="391104" cy="324000"/>
              </a:xfrm>
            </p:grpSpPr>
            <p:cxnSp>
              <p:nvCxnSpPr>
                <p:cNvPr id="97" name="Gerader Verbinder 96"/>
                <p:cNvCxnSpPr/>
                <p:nvPr/>
              </p:nvCxnSpPr>
              <p:spPr>
                <a:xfrm rot="2700000">
                  <a:off x="10005369" y="4092717"/>
                  <a:ext cx="0" cy="32400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Gerader Verbinder 97"/>
                <p:cNvCxnSpPr/>
                <p:nvPr/>
              </p:nvCxnSpPr>
              <p:spPr>
                <a:xfrm rot="-2700000">
                  <a:off x="9776265" y="4092717"/>
                  <a:ext cx="0" cy="32400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uppieren 93"/>
              <p:cNvGrpSpPr/>
              <p:nvPr/>
            </p:nvGrpSpPr>
            <p:grpSpPr>
              <a:xfrm rot="14400000">
                <a:off x="9186466" y="4860000"/>
                <a:ext cx="391104" cy="324000"/>
                <a:chOff x="9776265" y="4092717"/>
                <a:chExt cx="391104" cy="324000"/>
              </a:xfrm>
            </p:grpSpPr>
            <p:cxnSp>
              <p:nvCxnSpPr>
                <p:cNvPr id="95" name="Gerader Verbinder 94"/>
                <p:cNvCxnSpPr/>
                <p:nvPr/>
              </p:nvCxnSpPr>
              <p:spPr>
                <a:xfrm rot="2700000">
                  <a:off x="10005369" y="4092717"/>
                  <a:ext cx="0" cy="32400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Gerader Verbinder 95"/>
                <p:cNvCxnSpPr/>
                <p:nvPr/>
              </p:nvCxnSpPr>
              <p:spPr>
                <a:xfrm rot="-2700000">
                  <a:off x="9776265" y="4092717"/>
                  <a:ext cx="0" cy="324000"/>
                </a:xfrm>
                <a:prstGeom prst="line">
                  <a:avLst/>
                </a:prstGeom>
                <a:ln w="38100" cap="rnd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110" name="Gruppieren 109"/>
          <p:cNvGrpSpPr/>
          <p:nvPr/>
        </p:nvGrpSpPr>
        <p:grpSpPr>
          <a:xfrm>
            <a:off x="4346941" y="1041828"/>
            <a:ext cx="737141" cy="737141"/>
            <a:chOff x="760008" y="490980"/>
            <a:chExt cx="720000" cy="720000"/>
          </a:xfrm>
        </p:grpSpPr>
        <p:sp>
          <p:nvSpPr>
            <p:cNvPr id="111" name="Ellipse 110"/>
            <p:cNvSpPr/>
            <p:nvPr/>
          </p:nvSpPr>
          <p:spPr>
            <a:xfrm>
              <a:off x="760008" y="490980"/>
              <a:ext cx="720000" cy="720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48119">
                <a:defRPr/>
              </a:pPr>
              <a:endParaRPr lang="en-US" sz="2048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2" name="Ellipse 111"/>
            <p:cNvSpPr/>
            <p:nvPr/>
          </p:nvSpPr>
          <p:spPr>
            <a:xfrm>
              <a:off x="931572" y="662982"/>
              <a:ext cx="288000" cy="288000"/>
            </a:xfrm>
            <a:prstGeom prst="ellips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48119">
                <a:defRPr/>
              </a:pPr>
              <a:endParaRPr lang="en-US" sz="2048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113" name="Gerader Verbinder 112"/>
            <p:cNvCxnSpPr>
              <a:stCxn id="112" idx="5"/>
            </p:cNvCxnSpPr>
            <p:nvPr/>
          </p:nvCxnSpPr>
          <p:spPr>
            <a:xfrm>
              <a:off x="1177395" y="908805"/>
              <a:ext cx="139136" cy="127242"/>
            </a:xfrm>
            <a:prstGeom prst="line">
              <a:avLst/>
            </a:prstGeom>
            <a:ln w="38100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Foliennummernplatzhalter 3"/>
          <p:cNvSpPr txBox="1">
            <a:spLocks/>
          </p:cNvSpPr>
          <p:nvPr/>
        </p:nvSpPr>
        <p:spPr>
          <a:xfrm>
            <a:off x="9368267" y="6805347"/>
            <a:ext cx="2913181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750">
                <a:solidFill>
                  <a:srgbClr val="FFFFFF"/>
                </a:solidFill>
              </a:defRPr>
            </a:lvl1pPr>
          </a:lstStyle>
          <a:p>
            <a:pPr defTabSz="1248119">
              <a:defRPr/>
            </a:pPr>
            <a:r>
              <a:rPr lang="de-DE" sz="929" dirty="0">
                <a:solidFill>
                  <a:srgbClr val="0070C0"/>
                </a:solidFill>
                <a:latin typeface="Arial"/>
              </a:rPr>
              <a:t>Page </a:t>
            </a:r>
            <a:fld id="{C239CA27-86D7-4C84-9F07-29988B758EA9}" type="slidenum">
              <a:rPr lang="de-DE" sz="929">
                <a:solidFill>
                  <a:srgbClr val="0070C0"/>
                </a:solidFill>
                <a:latin typeface="Arial"/>
              </a:rPr>
              <a:pPr defTabSz="1248119">
                <a:defRPr/>
              </a:pPr>
              <a:t>4</a:t>
            </a:fld>
            <a:endParaRPr lang="de-DE" sz="929" dirty="0">
              <a:solidFill>
                <a:srgbClr val="0070C0"/>
              </a:solidFill>
              <a:latin typeface="Arial"/>
            </a:endParaRPr>
          </a:p>
        </p:txBody>
      </p:sp>
      <p:sp>
        <p:nvSpPr>
          <p:cNvPr id="109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>
                <a:solidFill>
                  <a:srgbClr val="0070C0"/>
                </a:solidFill>
                <a:latin typeface="Calibri" panose="020F0502020204030204"/>
              </a:rPr>
              <a:t>Bilfinger Noell GmbH – Dr. Wolfgang Walter     		</a:t>
            </a:r>
            <a:r>
              <a:rPr lang="de-DE" sz="929" dirty="0" smtClean="0">
                <a:solidFill>
                  <a:srgbClr val="0070C0"/>
                </a:solidFill>
                <a:latin typeface="Calibri" panose="020F0502020204030204"/>
              </a:rPr>
              <a:t>Workshop </a:t>
            </a:r>
            <a:r>
              <a:rPr lang="de-DE" sz="929" dirty="0" err="1" smtClean="0">
                <a:solidFill>
                  <a:srgbClr val="0070C0"/>
                </a:solidFill>
                <a:latin typeface="Calibri" panose="020F0502020204030204"/>
              </a:rPr>
              <a:t>Superconductivity</a:t>
            </a:r>
            <a:r>
              <a:rPr lang="de-DE" sz="929" dirty="0" smtClean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de-DE" sz="929" dirty="0" err="1" smtClean="0">
                <a:solidFill>
                  <a:srgbClr val="0070C0"/>
                </a:solidFill>
                <a:latin typeface="Calibri" panose="020F0502020204030204"/>
              </a:rPr>
              <a:t>for</a:t>
            </a:r>
            <a:r>
              <a:rPr lang="de-DE" sz="929" dirty="0" smtClean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de-DE" sz="929" dirty="0" err="1" smtClean="0">
                <a:solidFill>
                  <a:srgbClr val="0070C0"/>
                </a:solidFill>
                <a:latin typeface="Calibri" panose="020F0502020204030204"/>
              </a:rPr>
              <a:t>Sustainable</a:t>
            </a:r>
            <a:r>
              <a:rPr lang="de-DE" sz="929" dirty="0" smtClean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de-DE" sz="929" dirty="0" err="1" smtClean="0">
                <a:solidFill>
                  <a:srgbClr val="0070C0"/>
                </a:solidFill>
                <a:latin typeface="Calibri" panose="020F0502020204030204"/>
              </a:rPr>
              <a:t>Energy</a:t>
            </a:r>
            <a:r>
              <a:rPr lang="de-DE" sz="929" dirty="0" smtClean="0">
                <a:solidFill>
                  <a:srgbClr val="0070C0"/>
                </a:solidFill>
                <a:latin typeface="Calibri" panose="020F0502020204030204"/>
              </a:rPr>
              <a:t> Systems </a:t>
            </a:r>
            <a:r>
              <a:rPr lang="de-DE" sz="929" dirty="0" err="1" smtClean="0">
                <a:solidFill>
                  <a:srgbClr val="0070C0"/>
                </a:solidFill>
                <a:latin typeface="Calibri" panose="020F0502020204030204"/>
              </a:rPr>
              <a:t>and</a:t>
            </a:r>
            <a:r>
              <a:rPr lang="de-DE" sz="929" dirty="0" smtClean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de-DE" sz="929" dirty="0" err="1" smtClean="0">
                <a:solidFill>
                  <a:srgbClr val="0070C0"/>
                </a:solidFill>
                <a:latin typeface="Calibri" panose="020F0502020204030204"/>
              </a:rPr>
              <a:t>Particle</a:t>
            </a:r>
            <a:r>
              <a:rPr lang="de-DE" sz="929" dirty="0" smtClean="0">
                <a:solidFill>
                  <a:srgbClr val="0070C0"/>
                </a:solidFill>
                <a:latin typeface="Calibri" panose="020F0502020204030204"/>
              </a:rPr>
              <a:t> </a:t>
            </a:r>
            <a:r>
              <a:rPr lang="de-DE" sz="929" dirty="0" err="1" smtClean="0">
                <a:solidFill>
                  <a:srgbClr val="0070C0"/>
                </a:solidFill>
                <a:latin typeface="Calibri" panose="020F0502020204030204"/>
              </a:rPr>
              <a:t>Accelerators</a:t>
            </a:r>
            <a:r>
              <a:rPr lang="de-DE" sz="929" dirty="0" smtClean="0">
                <a:solidFill>
                  <a:srgbClr val="0070C0"/>
                </a:solidFill>
                <a:latin typeface="Calibri" panose="020F0502020204030204"/>
              </a:rPr>
              <a:t> – GSI 2023-10-19  </a:t>
            </a:r>
            <a:endParaRPr lang="de-DE" sz="929" dirty="0">
              <a:solidFill>
                <a:srgbClr val="0070C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3788825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erader Verbinder 45"/>
          <p:cNvCxnSpPr/>
          <p:nvPr/>
        </p:nvCxnSpPr>
        <p:spPr>
          <a:xfrm flipV="1">
            <a:off x="1553599" y="3943781"/>
            <a:ext cx="0" cy="227041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flipV="1">
            <a:off x="2439512" y="1685126"/>
            <a:ext cx="0" cy="454082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ahmen 24"/>
          <p:cNvSpPr/>
          <p:nvPr/>
        </p:nvSpPr>
        <p:spPr>
          <a:xfrm>
            <a:off x="-15504" y="123"/>
            <a:ext cx="12497834" cy="7021267"/>
          </a:xfrm>
          <a:prstGeom prst="frame">
            <a:avLst>
              <a:gd name="adj1" fmla="val 358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111"/>
            <a:endParaRPr lang="en-US" sz="1842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Titel 1"/>
          <p:cNvSpPr>
            <a:spLocks noGrp="1"/>
          </p:cNvSpPr>
          <p:nvPr>
            <p:ph type="ctrTitle"/>
          </p:nvPr>
        </p:nvSpPr>
        <p:spPr>
          <a:xfrm>
            <a:off x="224421" y="237416"/>
            <a:ext cx="11994665" cy="796394"/>
          </a:xfrm>
        </p:spPr>
        <p:txBody>
          <a:bodyPr vert="horz" lIns="184285" tIns="0" rIns="221143" bIns="178307" rtlCol="0" anchor="t" anchorCtr="0">
            <a:noAutofit/>
          </a:bodyPr>
          <a:lstStyle/>
          <a:p>
            <a:pPr algn="ctr"/>
            <a:r>
              <a:rPr lang="en-US" sz="4300" dirty="0">
                <a:solidFill>
                  <a:srgbClr val="C9D200"/>
                </a:solidFill>
                <a:latin typeface="Rockwell" panose="02060603020205020403" pitchFamily="18" charset="0"/>
              </a:rPr>
              <a:t>SERIES production at NOELL</a:t>
            </a:r>
            <a:br>
              <a:rPr lang="en-US" sz="4300" dirty="0">
                <a:solidFill>
                  <a:srgbClr val="C9D200"/>
                </a:solidFill>
                <a:latin typeface="Rockwell" panose="02060603020205020403" pitchFamily="18" charset="0"/>
              </a:rPr>
            </a:br>
            <a:r>
              <a:rPr lang="en-US" sz="2355" dirty="0">
                <a:solidFill>
                  <a:schemeClr val="bg1"/>
                </a:solidFill>
                <a:latin typeface="Gill Sans MT" panose="020B0502020104020203" pitchFamily="34" charset="0"/>
              </a:rPr>
              <a:t>A history of performance</a:t>
            </a:r>
            <a:endParaRPr lang="en-US" sz="4300" dirty="0">
              <a:solidFill>
                <a:schemeClr val="bg1"/>
              </a:solidFill>
              <a:latin typeface="Gill Sans MT" panose="020B0502020104020203" pitchFamily="34" charset="0"/>
            </a:endParaRPr>
          </a:p>
        </p:txBody>
      </p:sp>
      <p:sp>
        <p:nvSpPr>
          <p:cNvPr id="28" name="Ellipse 27"/>
          <p:cNvSpPr/>
          <p:nvPr/>
        </p:nvSpPr>
        <p:spPr>
          <a:xfrm>
            <a:off x="1169949" y="1175242"/>
            <a:ext cx="1658567" cy="1658567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63500">
            <a:solidFill>
              <a:srgbClr val="A2B4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111"/>
            <a:endParaRPr lang="en-US" sz="184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554194" y="2858375"/>
            <a:ext cx="877163" cy="65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36111"/>
            <a: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  <a:t>DESY</a:t>
            </a:r>
            <a:b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</a:br>
            <a: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  <a:t>HERA</a:t>
            </a:r>
          </a:p>
        </p:txBody>
      </p:sp>
      <p:cxnSp>
        <p:nvCxnSpPr>
          <p:cNvPr id="30" name="Gerader Verbinder 29"/>
          <p:cNvCxnSpPr/>
          <p:nvPr/>
        </p:nvCxnSpPr>
        <p:spPr>
          <a:xfrm flipV="1">
            <a:off x="4639841" y="2674453"/>
            <a:ext cx="0" cy="354614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r Verbinder 36"/>
          <p:cNvCxnSpPr/>
          <p:nvPr/>
        </p:nvCxnSpPr>
        <p:spPr>
          <a:xfrm flipV="1">
            <a:off x="4111390" y="4255901"/>
            <a:ext cx="0" cy="1950184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Ellipse 46"/>
          <p:cNvSpPr/>
          <p:nvPr/>
        </p:nvSpPr>
        <p:spPr>
          <a:xfrm>
            <a:off x="4249939" y="1804905"/>
            <a:ext cx="1658567" cy="1658567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63500">
            <a:solidFill>
              <a:srgbClr val="A2B4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111"/>
            <a:endParaRPr lang="en-US" sz="184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4641257" y="3504123"/>
            <a:ext cx="877163" cy="65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36111"/>
            <a: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  <a:t>CERN</a:t>
            </a:r>
          </a:p>
          <a:p>
            <a:pPr algn="ctr" defTabSz="936111"/>
            <a: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  <a:t>LHC</a:t>
            </a:r>
          </a:p>
        </p:txBody>
      </p:sp>
      <p:cxnSp>
        <p:nvCxnSpPr>
          <p:cNvPr id="38" name="Gerader Verbinder 37"/>
          <p:cNvCxnSpPr/>
          <p:nvPr/>
        </p:nvCxnSpPr>
        <p:spPr>
          <a:xfrm flipV="1">
            <a:off x="7969167" y="2223524"/>
            <a:ext cx="0" cy="3994722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Ellipse 59"/>
          <p:cNvSpPr/>
          <p:nvPr/>
        </p:nvSpPr>
        <p:spPr>
          <a:xfrm>
            <a:off x="6612599" y="1395376"/>
            <a:ext cx="1658567" cy="1658567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63500">
            <a:solidFill>
              <a:srgbClr val="A2B4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111"/>
            <a:endParaRPr lang="en-US" sz="184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6601256" y="3112617"/>
            <a:ext cx="1417376" cy="65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36111"/>
            <a: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  <a:t>GSI </a:t>
            </a:r>
            <a:r>
              <a:rPr lang="en-US" sz="1842" b="1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SIS100</a:t>
            </a:r>
          </a:p>
          <a:p>
            <a:pPr algn="ctr" defTabSz="936111"/>
            <a:r>
              <a:rPr lang="en-US" sz="1842" b="1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Dipoles</a:t>
            </a:r>
            <a:endParaRPr lang="en-US" sz="1842" b="1" dirty="0">
              <a:solidFill>
                <a:prstClr val="white"/>
              </a:solidFill>
              <a:latin typeface="Gill Sans MT" panose="020B0502020104020203" pitchFamily="34" charset="0"/>
            </a:endParaRPr>
          </a:p>
        </p:txBody>
      </p:sp>
      <p:cxnSp>
        <p:nvCxnSpPr>
          <p:cNvPr id="48" name="Gerader Verbinder 47"/>
          <p:cNvCxnSpPr/>
          <p:nvPr/>
        </p:nvCxnSpPr>
        <p:spPr>
          <a:xfrm flipV="1">
            <a:off x="6890548" y="4464678"/>
            <a:ext cx="0" cy="176332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/>
          <p:cNvSpPr txBox="1"/>
          <p:nvPr/>
        </p:nvSpPr>
        <p:spPr>
          <a:xfrm>
            <a:off x="249979" y="6237748"/>
            <a:ext cx="11821888" cy="407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6111"/>
            <a:r>
              <a:rPr lang="en-US" sz="2048" b="1" dirty="0">
                <a:solidFill>
                  <a:srgbClr val="C9D200"/>
                </a:solidFill>
                <a:latin typeface="Gill Sans MT" panose="020B0502020104020203" pitchFamily="34" charset="0"/>
              </a:rPr>
              <a:t>1824      ’50       1986    	         ’98   ’99 	      	         2008        ’11  ’12		   ‘16     ‘18</a:t>
            </a:r>
          </a:p>
        </p:txBody>
      </p:sp>
      <p:cxnSp>
        <p:nvCxnSpPr>
          <p:cNvPr id="57" name="Gerader Verbinder 56"/>
          <p:cNvCxnSpPr/>
          <p:nvPr/>
        </p:nvCxnSpPr>
        <p:spPr>
          <a:xfrm flipV="1">
            <a:off x="8460224" y="3613475"/>
            <a:ext cx="0" cy="260365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Ellipse 57"/>
          <p:cNvSpPr/>
          <p:nvPr/>
        </p:nvSpPr>
        <p:spPr>
          <a:xfrm>
            <a:off x="5574051" y="3812775"/>
            <a:ext cx="1658567" cy="1658567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63500">
            <a:solidFill>
              <a:srgbClr val="A2B4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111"/>
            <a:endParaRPr lang="en-US" sz="184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Textfeld 58"/>
          <p:cNvSpPr txBox="1"/>
          <p:nvPr/>
        </p:nvSpPr>
        <p:spPr>
          <a:xfrm>
            <a:off x="5900632" y="5553175"/>
            <a:ext cx="1005403" cy="65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36111"/>
            <a: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  <a:t>DESY </a:t>
            </a:r>
          </a:p>
          <a:p>
            <a:pPr algn="ctr" defTabSz="936111"/>
            <a: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  <a:t>PETRA</a:t>
            </a:r>
          </a:p>
        </p:txBody>
      </p:sp>
      <p:cxnSp>
        <p:nvCxnSpPr>
          <p:cNvPr id="63" name="Gerader Verbinder 62"/>
          <p:cNvCxnSpPr/>
          <p:nvPr/>
        </p:nvCxnSpPr>
        <p:spPr>
          <a:xfrm flipV="1">
            <a:off x="10801009" y="4690719"/>
            <a:ext cx="0" cy="153854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Ellipse 64"/>
          <p:cNvSpPr/>
          <p:nvPr/>
        </p:nvSpPr>
        <p:spPr>
          <a:xfrm>
            <a:off x="10408490" y="3786955"/>
            <a:ext cx="1658567" cy="1658567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 w="63500">
            <a:solidFill>
              <a:srgbClr val="A2B4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111"/>
            <a:endParaRPr lang="en-US" sz="184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6" name="Textfeld 65"/>
          <p:cNvSpPr txBox="1"/>
          <p:nvPr/>
        </p:nvSpPr>
        <p:spPr>
          <a:xfrm>
            <a:off x="10763880" y="5513899"/>
            <a:ext cx="1417376" cy="65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36111"/>
            <a:r>
              <a:rPr lang="en-US" sz="1842" b="1" dirty="0" smtClean="0">
                <a:solidFill>
                  <a:prstClr val="white"/>
                </a:solidFill>
                <a:latin typeface="Gill Sans MT" panose="020B0502020104020203" pitchFamily="34" charset="0"/>
              </a:rPr>
              <a:t>GSI SIS100</a:t>
            </a:r>
            <a:endParaRPr lang="en-US" sz="1842" b="1" dirty="0">
              <a:solidFill>
                <a:prstClr val="white"/>
              </a:solidFill>
              <a:latin typeface="Gill Sans MT" panose="020B0502020104020203" pitchFamily="34" charset="0"/>
            </a:endParaRPr>
          </a:p>
          <a:p>
            <a:pPr algn="ctr" defTabSz="936111"/>
            <a: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  <a:t>QDM</a:t>
            </a:r>
          </a:p>
        </p:txBody>
      </p:sp>
      <p:sp>
        <p:nvSpPr>
          <p:cNvPr id="53" name="Ellipse 52"/>
          <p:cNvSpPr/>
          <p:nvPr/>
        </p:nvSpPr>
        <p:spPr>
          <a:xfrm>
            <a:off x="8187513" y="3010270"/>
            <a:ext cx="1658567" cy="1658567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63500">
            <a:solidFill>
              <a:srgbClr val="A2B4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111"/>
            <a:endParaRPr lang="en-US" sz="184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Textfeld 53"/>
          <p:cNvSpPr txBox="1"/>
          <p:nvPr/>
        </p:nvSpPr>
        <p:spPr>
          <a:xfrm>
            <a:off x="8522527" y="4705879"/>
            <a:ext cx="997388" cy="65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36111"/>
            <a: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  <a:t>DESY </a:t>
            </a:r>
          </a:p>
          <a:p>
            <a:pPr algn="ctr" defTabSz="936111"/>
            <a: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  <a:t>FLASH</a:t>
            </a:r>
          </a:p>
        </p:txBody>
      </p:sp>
      <p:cxnSp>
        <p:nvCxnSpPr>
          <p:cNvPr id="77" name="Gerader Verbinder 76"/>
          <p:cNvCxnSpPr/>
          <p:nvPr/>
        </p:nvCxnSpPr>
        <p:spPr>
          <a:xfrm flipV="1">
            <a:off x="10118386" y="2274052"/>
            <a:ext cx="0" cy="3963699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/>
          <p:cNvSpPr/>
          <p:nvPr/>
        </p:nvSpPr>
        <p:spPr>
          <a:xfrm>
            <a:off x="9875132" y="1119069"/>
            <a:ext cx="1658567" cy="1658567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63500">
            <a:solidFill>
              <a:srgbClr val="B2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111"/>
            <a:endParaRPr lang="en-US" sz="184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Ellipse 48"/>
          <p:cNvSpPr/>
          <p:nvPr/>
        </p:nvSpPr>
        <p:spPr>
          <a:xfrm>
            <a:off x="2647051" y="3099273"/>
            <a:ext cx="1658567" cy="1658567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63500">
            <a:solidFill>
              <a:srgbClr val="B2B2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111"/>
            <a:endParaRPr lang="en-US" sz="184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2960566" y="4868847"/>
            <a:ext cx="861133" cy="65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36111"/>
            <a: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  <a:t>MPI</a:t>
            </a:r>
            <a:b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</a:br>
            <a: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  <a:t>W7-X</a:t>
            </a:r>
          </a:p>
        </p:txBody>
      </p:sp>
      <p:sp>
        <p:nvSpPr>
          <p:cNvPr id="79" name="Textfeld 78"/>
          <p:cNvSpPr txBox="1"/>
          <p:nvPr/>
        </p:nvSpPr>
        <p:spPr>
          <a:xfrm>
            <a:off x="10205215" y="2842404"/>
            <a:ext cx="998991" cy="6592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36111"/>
            <a: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  <a:t>CNRS</a:t>
            </a:r>
          </a:p>
          <a:p>
            <a:pPr algn="ctr" defTabSz="936111"/>
            <a: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  <a:t>LNCMI</a:t>
            </a:r>
          </a:p>
        </p:txBody>
      </p:sp>
      <p:cxnSp>
        <p:nvCxnSpPr>
          <p:cNvPr id="3" name="Gerader Verbinder 2"/>
          <p:cNvCxnSpPr/>
          <p:nvPr/>
        </p:nvCxnSpPr>
        <p:spPr>
          <a:xfrm>
            <a:off x="630245" y="6218618"/>
            <a:ext cx="11471819" cy="19132"/>
          </a:xfrm>
          <a:prstGeom prst="line">
            <a:avLst/>
          </a:prstGeom>
          <a:ln w="38100">
            <a:solidFill>
              <a:srgbClr val="C9D200"/>
            </a:solidFill>
            <a:headEnd type="oval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hteck 43"/>
          <p:cNvSpPr/>
          <p:nvPr/>
        </p:nvSpPr>
        <p:spPr>
          <a:xfrm>
            <a:off x="-58928" y="6732644"/>
            <a:ext cx="12521624" cy="31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36111"/>
            <a:r>
              <a:rPr lang="en-US" sz="1434" dirty="0" err="1">
                <a:solidFill>
                  <a:srgbClr val="008AD9"/>
                </a:solidFill>
                <a:latin typeface="Gill Sans MT" panose="020B0502020104020203" pitchFamily="34" charset="0"/>
              </a:rPr>
              <a:t>Bilfinger</a:t>
            </a:r>
            <a:r>
              <a:rPr lang="en-US" sz="1434" dirty="0">
                <a:solidFill>
                  <a:srgbClr val="008AD9"/>
                </a:solidFill>
                <a:latin typeface="Gill Sans MT" panose="020B0502020104020203" pitchFamily="34" charset="0"/>
              </a:rPr>
              <a:t> </a:t>
            </a:r>
            <a:r>
              <a:rPr lang="en-US" sz="1434" dirty="0" err="1">
                <a:solidFill>
                  <a:srgbClr val="008AD9"/>
                </a:solidFill>
                <a:latin typeface="Gill Sans MT" panose="020B0502020104020203" pitchFamily="34" charset="0"/>
              </a:rPr>
              <a:t>Noell</a:t>
            </a:r>
            <a:r>
              <a:rPr lang="en-US" sz="1434" dirty="0">
                <a:solidFill>
                  <a:srgbClr val="008AD9"/>
                </a:solidFill>
                <a:latin typeface="Gill Sans MT" panose="020B0502020104020203" pitchFamily="34" charset="0"/>
              </a:rPr>
              <a:t> GmbH –</a:t>
            </a:r>
            <a:r>
              <a:rPr lang="en-US" sz="1434" dirty="0">
                <a:solidFill>
                  <a:srgbClr val="0E7AC4"/>
                </a:solidFill>
                <a:latin typeface="Gill Sans MT" panose="020B0502020104020203" pitchFamily="34" charset="0"/>
              </a:rPr>
              <a:t> </a:t>
            </a:r>
            <a:r>
              <a:rPr lang="en-US" sz="1434" dirty="0">
                <a:solidFill>
                  <a:srgbClr val="C9D200"/>
                </a:solidFill>
                <a:latin typeface="Gill Sans MT" panose="020B0502020104020203" pitchFamily="34" charset="0"/>
              </a:rPr>
              <a:t>Innovation</a:t>
            </a:r>
            <a:r>
              <a:rPr lang="en-US" sz="1434" dirty="0">
                <a:solidFill>
                  <a:srgbClr val="0E7AC4"/>
                </a:solidFill>
                <a:latin typeface="Gill Sans MT" panose="020B0502020104020203" pitchFamily="34" charset="0"/>
              </a:rPr>
              <a:t> </a:t>
            </a:r>
            <a:r>
              <a:rPr lang="en-US" sz="1434" dirty="0">
                <a:solidFill>
                  <a:srgbClr val="008AD9"/>
                </a:solidFill>
                <a:latin typeface="Gill Sans MT" panose="020B0502020104020203" pitchFamily="34" charset="0"/>
              </a:rPr>
              <a:t>is our </a:t>
            </a:r>
            <a:r>
              <a:rPr lang="en-US" sz="1434" dirty="0">
                <a:solidFill>
                  <a:srgbClr val="C9D200"/>
                </a:solidFill>
                <a:latin typeface="Gill Sans MT" panose="020B0502020104020203" pitchFamily="34" charset="0"/>
              </a:rPr>
              <a:t>Tradition</a:t>
            </a:r>
            <a:endParaRPr lang="en-US" sz="1434" dirty="0">
              <a:solidFill>
                <a:srgbClr val="C9D200"/>
              </a:solidFill>
              <a:latin typeface="Calibri" panose="020F0502020204030204"/>
            </a:endParaRPr>
          </a:p>
        </p:txBody>
      </p:sp>
      <p:sp>
        <p:nvSpPr>
          <p:cNvPr id="43" name="Ellipse 42"/>
          <p:cNvSpPr/>
          <p:nvPr/>
        </p:nvSpPr>
        <p:spPr>
          <a:xfrm>
            <a:off x="373885" y="3616912"/>
            <a:ext cx="1658567" cy="1658567"/>
          </a:xfrm>
          <a:prstGeom prst="ellipse">
            <a:avLst/>
          </a:prstGeom>
          <a:blipFill>
            <a:blip r:embed="rId10"/>
            <a:stretch>
              <a:fillRect/>
            </a:stretch>
          </a:blipFill>
          <a:ln w="635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36111"/>
            <a:endParaRPr lang="en-US" sz="184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249978" y="5328585"/>
            <a:ext cx="1463265" cy="659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36111"/>
            <a:r>
              <a:rPr lang="en-US" sz="1842" b="1" dirty="0">
                <a:solidFill>
                  <a:prstClr val="white"/>
                </a:solidFill>
                <a:latin typeface="Gill Sans MT" panose="020B0502020104020203" pitchFamily="34" charset="0"/>
              </a:rPr>
              <a:t>STAGE COACH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1821530" y="6091538"/>
            <a:ext cx="275914" cy="268815"/>
            <a:chOff x="1170038" y="5948516"/>
            <a:chExt cx="269498" cy="262564"/>
          </a:xfrm>
        </p:grpSpPr>
        <p:cxnSp>
          <p:nvCxnSpPr>
            <p:cNvPr id="8" name="Gerader Verbinder 7"/>
            <p:cNvCxnSpPr/>
            <p:nvPr/>
          </p:nvCxnSpPr>
          <p:spPr>
            <a:xfrm flipH="1">
              <a:off x="1170038" y="5948516"/>
              <a:ext cx="147484" cy="255639"/>
            </a:xfrm>
            <a:prstGeom prst="line">
              <a:avLst/>
            </a:prstGeom>
            <a:ln w="38100">
              <a:solidFill>
                <a:srgbClr val="C9D2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Gerader Verbinder 49"/>
            <p:cNvCxnSpPr/>
            <p:nvPr/>
          </p:nvCxnSpPr>
          <p:spPr>
            <a:xfrm flipH="1">
              <a:off x="1292052" y="5955441"/>
              <a:ext cx="147484" cy="255639"/>
            </a:xfrm>
            <a:prstGeom prst="line">
              <a:avLst/>
            </a:prstGeom>
            <a:ln w="38100">
              <a:solidFill>
                <a:srgbClr val="C9D2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167782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242561" y="1231671"/>
            <a:ext cx="5043439" cy="5753708"/>
          </a:xfrm>
          <a:ln>
            <a:noFill/>
          </a:ln>
        </p:spPr>
        <p:txBody>
          <a:bodyPr/>
          <a:lstStyle/>
          <a:p>
            <a:pPr>
              <a:buNone/>
            </a:pPr>
            <a:r>
              <a:rPr lang="en-US" sz="1733" b="1" dirty="0">
                <a:solidFill>
                  <a:schemeClr val="accent3">
                    <a:lumMod val="50000"/>
                  </a:schemeClr>
                </a:solidFill>
              </a:rPr>
              <a:t>Development Phase (Paid learning)</a:t>
            </a:r>
          </a:p>
          <a:p>
            <a:r>
              <a:rPr lang="en-US" sz="1733" dirty="0">
                <a:solidFill>
                  <a:schemeClr val="accent3">
                    <a:lumMod val="50000"/>
                  </a:schemeClr>
                </a:solidFill>
              </a:rPr>
              <a:t>1990: 	10 m Prototype Cold Masses</a:t>
            </a:r>
            <a:endParaRPr lang="en-GB" sz="1733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733" dirty="0">
                <a:solidFill>
                  <a:schemeClr val="accent3">
                    <a:lumMod val="50000"/>
                  </a:schemeClr>
                </a:solidFill>
              </a:rPr>
              <a:t>1995: 	10 m All </a:t>
            </a:r>
            <a:r>
              <a:rPr lang="en-US" sz="1733" dirty="0" err="1">
                <a:solidFill>
                  <a:schemeClr val="accent3">
                    <a:lumMod val="50000"/>
                  </a:schemeClr>
                </a:solidFill>
              </a:rPr>
              <a:t>Kapton</a:t>
            </a:r>
            <a:r>
              <a:rPr lang="en-US" sz="1733" dirty="0">
                <a:solidFill>
                  <a:schemeClr val="accent3">
                    <a:lumMod val="50000"/>
                  </a:schemeClr>
                </a:solidFill>
              </a:rPr>
              <a:t> Collared Coil</a:t>
            </a:r>
            <a:endParaRPr lang="en-GB" sz="1733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733" dirty="0">
                <a:solidFill>
                  <a:schemeClr val="accent3">
                    <a:lumMod val="50000"/>
                  </a:schemeClr>
                </a:solidFill>
              </a:rPr>
              <a:t>1999:	Preparation for Series Production</a:t>
            </a:r>
          </a:p>
          <a:p>
            <a:endParaRPr lang="en-US" sz="1733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733" b="1" dirty="0">
                <a:solidFill>
                  <a:schemeClr val="accent3">
                    <a:lumMod val="50000"/>
                  </a:schemeClr>
                </a:solidFill>
              </a:rPr>
              <a:t>Series </a:t>
            </a:r>
            <a:r>
              <a:rPr lang="en-US" sz="1733" b="1" dirty="0" smtClean="0">
                <a:solidFill>
                  <a:schemeClr val="accent3">
                    <a:lumMod val="50000"/>
                  </a:schemeClr>
                </a:solidFill>
              </a:rPr>
              <a:t>Production </a:t>
            </a:r>
            <a:endParaRPr lang="en-US" sz="1733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733" dirty="0">
                <a:solidFill>
                  <a:schemeClr val="accent3">
                    <a:lumMod val="50000"/>
                  </a:schemeClr>
                </a:solidFill>
              </a:rPr>
              <a:t>1999: 	30 Cold Masses</a:t>
            </a:r>
          </a:p>
          <a:p>
            <a:r>
              <a:rPr lang="en-US" sz="1733" dirty="0">
                <a:solidFill>
                  <a:schemeClr val="accent3">
                    <a:lumMod val="50000"/>
                  </a:schemeClr>
                </a:solidFill>
              </a:rPr>
              <a:t>2002 - 2006: 386 Cold Masses</a:t>
            </a:r>
          </a:p>
          <a:p>
            <a:pPr marL="0" indent="0">
              <a:buNone/>
            </a:pPr>
            <a:endParaRPr lang="en-US" sz="1733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733" b="1" dirty="0" smtClean="0">
                <a:solidFill>
                  <a:schemeClr val="accent3">
                    <a:lumMod val="50000"/>
                  </a:schemeClr>
                </a:solidFill>
              </a:rPr>
              <a:t>16 years from first R&amp;D contract until completion of series</a:t>
            </a:r>
          </a:p>
          <a:p>
            <a:pPr marL="0" indent="0">
              <a:buNone/>
            </a:pPr>
            <a:endParaRPr lang="en-US" sz="1733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733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sz="1733" b="1" dirty="0">
                <a:solidFill>
                  <a:schemeClr val="accent3">
                    <a:lumMod val="50000"/>
                  </a:schemeClr>
                </a:solidFill>
              </a:rPr>
              <a:t>Next Generation Nb3Sn Dipoles</a:t>
            </a:r>
          </a:p>
          <a:p>
            <a:pPr marL="0" indent="0">
              <a:buNone/>
            </a:pPr>
            <a:r>
              <a:rPr lang="en-US" sz="1733" dirty="0">
                <a:solidFill>
                  <a:schemeClr val="accent3">
                    <a:lumMod val="50000"/>
                  </a:schemeClr>
                </a:solidFill>
              </a:rPr>
              <a:t>2014 - 2017: Onsite industrial development</a:t>
            </a:r>
          </a:p>
          <a:p>
            <a:pPr marL="0" indent="0">
              <a:buNone/>
            </a:pPr>
            <a:r>
              <a:rPr lang="en-US" sz="1733" dirty="0">
                <a:solidFill>
                  <a:schemeClr val="accent3">
                    <a:lumMod val="50000"/>
                  </a:schemeClr>
                </a:solidFill>
              </a:rPr>
              <a:t>	in collaboration with </a:t>
            </a:r>
            <a:r>
              <a:rPr lang="en-US" sz="1733" dirty="0" err="1">
                <a:solidFill>
                  <a:schemeClr val="accent3">
                    <a:lumMod val="50000"/>
                  </a:schemeClr>
                </a:solidFill>
              </a:rPr>
              <a:t>Cern</a:t>
            </a:r>
            <a:endParaRPr lang="en-US" sz="1733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sz="1733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</a:endParaRPr>
          </a:p>
          <a:p>
            <a:pPr lvl="1" fontAlgn="t">
              <a:buNone/>
            </a:pPr>
            <a:endParaRPr lang="en-GB" dirty="0" smtClean="0"/>
          </a:p>
          <a:p>
            <a:endParaRPr lang="en-GB" dirty="0"/>
          </a:p>
        </p:txBody>
      </p:sp>
      <p:sp>
        <p:nvSpPr>
          <p:cNvPr id="23556" name="Titel 2"/>
          <p:cNvSpPr>
            <a:spLocks noGrp="1"/>
          </p:cNvSpPr>
          <p:nvPr>
            <p:ph type="title"/>
          </p:nvPr>
        </p:nvSpPr>
        <p:spPr/>
        <p:txBody>
          <a:bodyPr vert="horz" lIns="222884" tIns="0" rIns="0" bIns="111442" rtlCol="0" anchor="ctr" anchorCtr="0">
            <a:noAutofit/>
          </a:bodyPr>
          <a:lstStyle/>
          <a:p>
            <a:r>
              <a:rPr lang="de-DE" sz="2229" dirty="0" err="1" smtClean="0"/>
              <a:t>Dipoles</a:t>
            </a:r>
            <a:r>
              <a:rPr lang="de-DE" sz="2229" dirty="0" smtClean="0"/>
              <a:t> </a:t>
            </a:r>
            <a:r>
              <a:rPr lang="de-DE" sz="2229" dirty="0" err="1" smtClean="0"/>
              <a:t>for</a:t>
            </a:r>
            <a:r>
              <a:rPr lang="de-DE" sz="2229" dirty="0" smtClean="0"/>
              <a:t> </a:t>
            </a:r>
            <a:r>
              <a:rPr lang="de-DE" sz="2229" dirty="0" err="1" smtClean="0"/>
              <a:t>the</a:t>
            </a:r>
            <a:r>
              <a:rPr lang="de-DE" sz="2229" dirty="0" smtClean="0"/>
              <a:t> LHC </a:t>
            </a:r>
            <a:endParaRPr lang="de-DE" sz="2229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827"/>
          <a:stretch/>
        </p:blipFill>
        <p:spPr>
          <a:xfrm>
            <a:off x="5285999" y="1493777"/>
            <a:ext cx="1867066" cy="2604499"/>
          </a:xfrm>
          <a:prstGeom prst="rect">
            <a:avLst/>
          </a:prstGeom>
        </p:spPr>
      </p:pic>
      <p:sp>
        <p:nvSpPr>
          <p:cNvPr id="12" name="Foliennummernplatzhalter 7"/>
          <p:cNvSpPr txBox="1">
            <a:spLocks/>
          </p:cNvSpPr>
          <p:nvPr/>
        </p:nvSpPr>
        <p:spPr>
          <a:xfrm>
            <a:off x="9336310" y="6830491"/>
            <a:ext cx="2913181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29" dirty="0"/>
              <a:t>Page </a:t>
            </a:r>
            <a:fld id="{C239CA27-86D7-4C84-9F07-29988B758EA9}" type="slidenum">
              <a:rPr lang="de-DE" sz="929"/>
              <a:pPr/>
              <a:t>6</a:t>
            </a:fld>
            <a:endParaRPr lang="de-DE" sz="929" dirty="0"/>
          </a:p>
        </p:txBody>
      </p:sp>
      <p:pic>
        <p:nvPicPr>
          <p:cNvPr id="14" name="Picture 7" descr="028-23a"/>
          <p:cNvPicPr>
            <a:picLocks noChangeAspect="1" noChangeArrowheads="1"/>
          </p:cNvPicPr>
          <p:nvPr/>
        </p:nvPicPr>
        <p:blipFill>
          <a:blip r:embed="rId4" cstate="print"/>
          <a:srcRect l="6968" r="2453" b="14066"/>
          <a:stretch>
            <a:fillRect/>
          </a:stretch>
        </p:blipFill>
        <p:spPr bwMode="auto">
          <a:xfrm>
            <a:off x="5286000" y="4245616"/>
            <a:ext cx="3114108" cy="221576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18" name="Picture 3" descr="DSCN1040"/>
          <p:cNvPicPr>
            <a:picLocks noChangeAspect="1" noChangeArrowheads="1"/>
          </p:cNvPicPr>
          <p:nvPr/>
        </p:nvPicPr>
        <p:blipFill rotWithShape="1">
          <a:blip r:embed="rId5" cstate="screen"/>
          <a:srcRect l="8225" t="17320" r="-50" b="15177"/>
          <a:stretch/>
        </p:blipFill>
        <p:spPr bwMode="auto">
          <a:xfrm>
            <a:off x="7289206" y="1493777"/>
            <a:ext cx="4723256" cy="2604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136" y="4227217"/>
            <a:ext cx="3375327" cy="225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715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0"/>
          </p:nvPr>
        </p:nvSpPr>
        <p:spPr>
          <a:xfrm>
            <a:off x="595338" y="1205062"/>
            <a:ext cx="7920170" cy="5580063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de-DE" sz="1486" b="1" u="sng" dirty="0" smtClean="0">
                <a:solidFill>
                  <a:schemeClr val="accent3">
                    <a:lumMod val="50000"/>
                  </a:schemeClr>
                </a:solidFill>
              </a:rPr>
              <a:t>SIS100 </a:t>
            </a:r>
            <a:r>
              <a:rPr lang="de-DE" sz="1486" b="1" u="sng" dirty="0" err="1" smtClean="0">
                <a:solidFill>
                  <a:schemeClr val="accent3">
                    <a:lumMod val="50000"/>
                  </a:schemeClr>
                </a:solidFill>
              </a:rPr>
              <a:t>Dipoles</a:t>
            </a:r>
            <a:r>
              <a:rPr lang="de-DE" sz="1486" b="1" u="sng" dirty="0" smtClean="0">
                <a:solidFill>
                  <a:schemeClr val="accent3">
                    <a:lumMod val="50000"/>
                  </a:schemeClr>
                </a:solidFill>
              </a:rPr>
              <a:t>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86" b="1" dirty="0" smtClean="0">
                <a:solidFill>
                  <a:schemeClr val="accent3">
                    <a:lumMod val="50000"/>
                  </a:schemeClr>
                </a:solidFill>
              </a:rPr>
              <a:t>2004 </a:t>
            </a:r>
            <a:r>
              <a:rPr lang="de-DE" sz="1486" b="1" dirty="0">
                <a:solidFill>
                  <a:schemeClr val="accent3">
                    <a:lumMod val="50000"/>
                  </a:schemeClr>
                </a:solidFill>
              </a:rPr>
              <a:t>– 07:	EU-FP6 Task: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1486" dirty="0">
                <a:solidFill>
                  <a:schemeClr val="accent3">
                    <a:lumMod val="50000"/>
                  </a:schemeClr>
                </a:solidFill>
              </a:rPr>
              <a:t>GSI </a:t>
            </a:r>
            <a:r>
              <a:rPr lang="de-DE" sz="1486" dirty="0" err="1">
                <a:solidFill>
                  <a:schemeClr val="accent3">
                    <a:lumMod val="50000"/>
                  </a:schemeClr>
                </a:solidFill>
              </a:rPr>
              <a:t>with</a:t>
            </a:r>
            <a:r>
              <a:rPr lang="de-DE" sz="1486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1486" dirty="0" err="1">
                <a:solidFill>
                  <a:schemeClr val="accent3">
                    <a:lumMod val="50000"/>
                  </a:schemeClr>
                </a:solidFill>
              </a:rPr>
              <a:t>partners</a:t>
            </a:r>
            <a:r>
              <a:rPr lang="de-DE" sz="1486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1486" dirty="0" err="1">
                <a:solidFill>
                  <a:schemeClr val="accent3">
                    <a:lumMod val="50000"/>
                  </a:schemeClr>
                </a:solidFill>
              </a:rPr>
              <a:t>from</a:t>
            </a:r>
            <a:r>
              <a:rPr lang="de-DE" sz="1486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1486" dirty="0" err="1">
                <a:solidFill>
                  <a:schemeClr val="accent3">
                    <a:lumMod val="50000"/>
                  </a:schemeClr>
                </a:solidFill>
              </a:rPr>
              <a:t>institutes</a:t>
            </a:r>
            <a:r>
              <a:rPr lang="de-DE" sz="1486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1486" dirty="0" err="1">
                <a:solidFill>
                  <a:schemeClr val="accent3">
                    <a:lumMod val="50000"/>
                  </a:schemeClr>
                </a:solidFill>
              </a:rPr>
              <a:t>and</a:t>
            </a:r>
            <a:r>
              <a:rPr lang="de-DE" sz="1486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1486" dirty="0" err="1">
                <a:solidFill>
                  <a:schemeClr val="accent3">
                    <a:lumMod val="50000"/>
                  </a:schemeClr>
                </a:solidFill>
              </a:rPr>
              <a:t>industries</a:t>
            </a:r>
            <a:endParaRPr lang="de-DE" sz="1486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1486" dirty="0">
              <a:solidFill>
                <a:schemeClr val="accent3">
                  <a:lumMod val="50000"/>
                </a:schemeClr>
              </a:solidFill>
            </a:endParaRPr>
          </a:p>
          <a:p>
            <a:pPr marL="0" lvl="1" indent="0">
              <a:lnSpc>
                <a:spcPct val="100000"/>
              </a:lnSpc>
              <a:buNone/>
            </a:pPr>
            <a:r>
              <a:rPr lang="de-DE" sz="1486" b="1" dirty="0">
                <a:solidFill>
                  <a:schemeClr val="accent3">
                    <a:lumMod val="50000"/>
                  </a:schemeClr>
                </a:solidFill>
              </a:rPr>
              <a:t>2007 – 08:	 First </a:t>
            </a:r>
            <a:r>
              <a:rPr lang="de-DE" sz="1486" b="1" dirty="0" err="1">
                <a:solidFill>
                  <a:schemeClr val="accent3">
                    <a:lumMod val="50000"/>
                  </a:schemeClr>
                </a:solidFill>
              </a:rPr>
              <a:t>straight</a:t>
            </a:r>
            <a:r>
              <a:rPr lang="de-DE" sz="1486" b="1" dirty="0">
                <a:solidFill>
                  <a:schemeClr val="accent3">
                    <a:lumMod val="50000"/>
                  </a:schemeClr>
                </a:solidFill>
              </a:rPr>
              <a:t> prototype</a:t>
            </a:r>
          </a:p>
          <a:p>
            <a:pPr>
              <a:lnSpc>
                <a:spcPct val="100000"/>
              </a:lnSpc>
              <a:buNone/>
            </a:pPr>
            <a:endParaRPr lang="de-DE" sz="1486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None/>
            </a:pPr>
            <a:r>
              <a:rPr lang="de-DE" sz="1486" b="1" dirty="0">
                <a:solidFill>
                  <a:schemeClr val="accent3">
                    <a:lumMod val="50000"/>
                  </a:schemeClr>
                </a:solidFill>
              </a:rPr>
              <a:t>2012 – 13:	 First </a:t>
            </a:r>
            <a:r>
              <a:rPr lang="de-DE" sz="1486" b="1" dirty="0" err="1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de-DE" sz="1486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1486" b="1" dirty="0" err="1">
                <a:solidFill>
                  <a:schemeClr val="accent3">
                    <a:lumMod val="50000"/>
                  </a:schemeClr>
                </a:solidFill>
              </a:rPr>
              <a:t>series</a:t>
            </a:r>
            <a:r>
              <a:rPr lang="de-DE" sz="1486" b="1" dirty="0">
                <a:solidFill>
                  <a:schemeClr val="accent3">
                    <a:lumMod val="50000"/>
                  </a:schemeClr>
                </a:solidFill>
              </a:rPr>
              <a:t> - FOS </a:t>
            </a:r>
            <a:endParaRPr lang="en-GB" sz="1486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t">
              <a:lnSpc>
                <a:spcPct val="100000"/>
              </a:lnSpc>
            </a:pPr>
            <a:r>
              <a:rPr lang="en-GB" sz="1486" dirty="0">
                <a:solidFill>
                  <a:schemeClr val="accent3">
                    <a:lumMod val="50000"/>
                  </a:schemeClr>
                </a:solidFill>
              </a:rPr>
              <a:t>Industrial manufacturing of the SC cable </a:t>
            </a:r>
          </a:p>
          <a:p>
            <a:pPr fontAlgn="t">
              <a:lnSpc>
                <a:spcPct val="100000"/>
              </a:lnSpc>
            </a:pPr>
            <a:r>
              <a:rPr lang="en-GB" sz="1486" dirty="0">
                <a:solidFill>
                  <a:schemeClr val="accent3">
                    <a:lumMod val="50000"/>
                  </a:schemeClr>
                </a:solidFill>
              </a:rPr>
              <a:t>Qualification for the industrial series production</a:t>
            </a:r>
          </a:p>
          <a:p>
            <a:pPr fontAlgn="t">
              <a:lnSpc>
                <a:spcPct val="100000"/>
              </a:lnSpc>
            </a:pPr>
            <a:endParaRPr lang="en-GB" sz="1486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buNone/>
            </a:pPr>
            <a:r>
              <a:rPr lang="de-DE" sz="1486" b="1" dirty="0">
                <a:solidFill>
                  <a:schemeClr val="accent3">
                    <a:lumMod val="50000"/>
                  </a:schemeClr>
                </a:solidFill>
              </a:rPr>
              <a:t>2016 – 20: 	Series </a:t>
            </a:r>
            <a:r>
              <a:rPr lang="de-DE" sz="1486" b="1" dirty="0" err="1">
                <a:solidFill>
                  <a:schemeClr val="accent3">
                    <a:lumMod val="50000"/>
                  </a:schemeClr>
                </a:solidFill>
              </a:rPr>
              <a:t>production</a:t>
            </a:r>
            <a:endParaRPr lang="en-GB" sz="1486" b="1" dirty="0">
              <a:solidFill>
                <a:schemeClr val="accent3">
                  <a:lumMod val="50000"/>
                </a:schemeClr>
              </a:solidFill>
            </a:endParaRPr>
          </a:p>
          <a:p>
            <a:pPr fontAlgn="t">
              <a:lnSpc>
                <a:spcPct val="100000"/>
              </a:lnSpc>
            </a:pPr>
            <a:r>
              <a:rPr lang="en-GB" sz="1486" dirty="0">
                <a:solidFill>
                  <a:schemeClr val="accent3">
                    <a:lumMod val="50000"/>
                  </a:schemeClr>
                </a:solidFill>
              </a:rPr>
              <a:t>Cable production </a:t>
            </a:r>
            <a:r>
              <a:rPr lang="en-GB" sz="1486" dirty="0" smtClean="0">
                <a:solidFill>
                  <a:schemeClr val="accent3">
                    <a:lumMod val="50000"/>
                  </a:schemeClr>
                </a:solidFill>
              </a:rPr>
              <a:t>&amp; Manufacturing </a:t>
            </a:r>
            <a:r>
              <a:rPr lang="en-GB" sz="1486" dirty="0">
                <a:solidFill>
                  <a:schemeClr val="accent3">
                    <a:lumMod val="50000"/>
                  </a:schemeClr>
                </a:solidFill>
              </a:rPr>
              <a:t>of 110 dipoles</a:t>
            </a:r>
          </a:p>
          <a:p>
            <a:pPr marL="0" indent="0" fontAlgn="t">
              <a:lnSpc>
                <a:spcPct val="100000"/>
              </a:lnSpc>
              <a:buNone/>
            </a:pPr>
            <a:endParaRPr lang="en-GB" sz="1486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fontAlgn="t">
              <a:lnSpc>
                <a:spcPct val="100000"/>
              </a:lnSpc>
              <a:buNone/>
            </a:pPr>
            <a:r>
              <a:rPr lang="en-GB" sz="1486" b="1" dirty="0" smtClean="0">
                <a:solidFill>
                  <a:schemeClr val="accent3">
                    <a:lumMod val="50000"/>
                  </a:schemeClr>
                </a:solidFill>
              </a:rPr>
              <a:t>16 years from first contract until completion of series</a:t>
            </a:r>
          </a:p>
          <a:p>
            <a:pPr marL="0" indent="0" fontAlgn="t">
              <a:lnSpc>
                <a:spcPct val="100000"/>
              </a:lnSpc>
              <a:buNone/>
            </a:pPr>
            <a:endParaRPr lang="en-GB" sz="1486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fontAlgn="t">
              <a:lnSpc>
                <a:spcPct val="100000"/>
              </a:lnSpc>
              <a:buNone/>
            </a:pPr>
            <a:r>
              <a:rPr lang="en-GB" sz="1486" b="1" u="sng" dirty="0" smtClean="0">
                <a:solidFill>
                  <a:schemeClr val="accent3">
                    <a:lumMod val="50000"/>
                  </a:schemeClr>
                </a:solidFill>
              </a:rPr>
              <a:t>Integration </a:t>
            </a:r>
            <a:r>
              <a:rPr lang="en-GB" sz="1486" b="1" u="sng" dirty="0">
                <a:solidFill>
                  <a:schemeClr val="accent3">
                    <a:lumMod val="50000"/>
                  </a:schemeClr>
                </a:solidFill>
              </a:rPr>
              <a:t>of QDM </a:t>
            </a:r>
            <a:r>
              <a:rPr lang="en-GB" sz="1486" b="1" u="sng" dirty="0" smtClean="0">
                <a:solidFill>
                  <a:schemeClr val="accent3">
                    <a:lumMod val="50000"/>
                  </a:schemeClr>
                </a:solidFill>
              </a:rPr>
              <a:t>Modules</a:t>
            </a:r>
            <a:r>
              <a:rPr lang="en-GB" sz="1486" b="1" u="sng" dirty="0">
                <a:solidFill>
                  <a:schemeClr val="accent3">
                    <a:lumMod val="50000"/>
                  </a:schemeClr>
                </a:solidFill>
              </a:rPr>
              <a:t>:</a:t>
            </a:r>
          </a:p>
          <a:p>
            <a:pPr marL="0" indent="0" fontAlgn="t">
              <a:lnSpc>
                <a:spcPct val="100000"/>
              </a:lnSpc>
              <a:buNone/>
            </a:pPr>
            <a:r>
              <a:rPr lang="en-GB" sz="1486" b="1" dirty="0">
                <a:solidFill>
                  <a:schemeClr val="accent3">
                    <a:lumMod val="50000"/>
                  </a:schemeClr>
                </a:solidFill>
              </a:rPr>
              <a:t>2018: 	</a:t>
            </a:r>
            <a:r>
              <a:rPr lang="de-DE" sz="1486" dirty="0">
                <a:solidFill>
                  <a:schemeClr val="accent3">
                    <a:lumMod val="50000"/>
                  </a:schemeClr>
                </a:solidFill>
              </a:rPr>
              <a:t>First </a:t>
            </a:r>
            <a:r>
              <a:rPr lang="de-DE" sz="1486" dirty="0" err="1">
                <a:solidFill>
                  <a:schemeClr val="accent3">
                    <a:lumMod val="50000"/>
                  </a:schemeClr>
                </a:solidFill>
              </a:rPr>
              <a:t>of</a:t>
            </a:r>
            <a:r>
              <a:rPr lang="de-DE" sz="1486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1486" dirty="0" err="1">
                <a:solidFill>
                  <a:schemeClr val="accent3">
                    <a:lumMod val="50000"/>
                  </a:schemeClr>
                </a:solidFill>
              </a:rPr>
              <a:t>series</a:t>
            </a:r>
            <a:r>
              <a:rPr lang="de-DE" sz="1486" dirty="0">
                <a:solidFill>
                  <a:schemeClr val="accent3">
                    <a:lumMod val="50000"/>
                  </a:schemeClr>
                </a:solidFill>
              </a:rPr>
              <a:t> - FOS </a:t>
            </a:r>
          </a:p>
          <a:p>
            <a:pPr marL="0" indent="0" fontAlgn="t">
              <a:lnSpc>
                <a:spcPct val="100000"/>
              </a:lnSpc>
              <a:buNone/>
            </a:pPr>
            <a:r>
              <a:rPr lang="de-DE" sz="1486" b="1" dirty="0" err="1" smtClean="0">
                <a:solidFill>
                  <a:schemeClr val="accent3">
                    <a:lumMod val="50000"/>
                  </a:schemeClr>
                </a:solidFill>
              </a:rPr>
              <a:t>since</a:t>
            </a:r>
            <a:r>
              <a:rPr lang="de-DE" sz="1486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de-DE" sz="1486" b="1" dirty="0">
                <a:solidFill>
                  <a:schemeClr val="accent3">
                    <a:lumMod val="50000"/>
                  </a:schemeClr>
                </a:solidFill>
              </a:rPr>
              <a:t>20</a:t>
            </a:r>
            <a:r>
              <a:rPr lang="en-GB" sz="1486" b="1" dirty="0">
                <a:solidFill>
                  <a:schemeClr val="accent3">
                    <a:lumMod val="50000"/>
                  </a:schemeClr>
                </a:solidFill>
              </a:rPr>
              <a:t>19: </a:t>
            </a:r>
            <a:r>
              <a:rPr lang="de-DE" sz="1486" dirty="0" smtClean="0">
                <a:solidFill>
                  <a:schemeClr val="accent3">
                    <a:lumMod val="50000"/>
                  </a:schemeClr>
                </a:solidFill>
              </a:rPr>
              <a:t>Series </a:t>
            </a:r>
            <a:r>
              <a:rPr lang="de-DE" sz="1486" dirty="0" err="1">
                <a:solidFill>
                  <a:schemeClr val="accent3">
                    <a:lumMod val="50000"/>
                  </a:schemeClr>
                </a:solidFill>
              </a:rPr>
              <a:t>production</a:t>
            </a:r>
            <a:endParaRPr lang="en-GB" sz="1486" dirty="0">
              <a:solidFill>
                <a:schemeClr val="accent3">
                  <a:lumMod val="50000"/>
                </a:schemeClr>
              </a:solidFill>
            </a:endParaRPr>
          </a:p>
          <a:p>
            <a:pPr marL="0" indent="0" fontAlgn="t">
              <a:lnSpc>
                <a:spcPct val="100000"/>
              </a:lnSpc>
              <a:buNone/>
            </a:pPr>
            <a:endParaRPr lang="en-GB" sz="1486" dirty="0">
              <a:solidFill>
                <a:schemeClr val="tx1"/>
              </a:solidFill>
            </a:endParaRPr>
          </a:p>
        </p:txBody>
      </p:sp>
      <p:sp>
        <p:nvSpPr>
          <p:cNvPr id="21507" name="Textfeld 6"/>
          <p:cNvSpPr txBox="1">
            <a:spLocks noChangeArrowheads="1"/>
          </p:cNvSpPr>
          <p:nvPr/>
        </p:nvSpPr>
        <p:spPr bwMode="auto">
          <a:xfrm>
            <a:off x="4708638" y="612771"/>
            <a:ext cx="1404223" cy="39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4338" tIns="42168" rIns="84338" bIns="42168">
            <a:spAutoFit/>
          </a:bodyPr>
          <a:lstStyle/>
          <a:p>
            <a:endParaRPr lang="en-US"/>
          </a:p>
        </p:txBody>
      </p:sp>
      <p:sp>
        <p:nvSpPr>
          <p:cNvPr id="23" name="Titel 22"/>
          <p:cNvSpPr>
            <a:spLocks noGrp="1"/>
          </p:cNvSpPr>
          <p:nvPr>
            <p:ph type="title"/>
          </p:nvPr>
        </p:nvSpPr>
        <p:spPr/>
        <p:txBody>
          <a:bodyPr vert="horz" lIns="222884" tIns="0" rIns="0" bIns="111442" rtlCol="0" anchor="ctr" anchorCtr="0">
            <a:noAutofit/>
          </a:bodyPr>
          <a:lstStyle/>
          <a:p>
            <a:r>
              <a:rPr lang="de-DE" sz="2229" dirty="0" smtClean="0"/>
              <a:t>Magnet </a:t>
            </a:r>
            <a:r>
              <a:rPr lang="de-DE" sz="2229" dirty="0" err="1" smtClean="0"/>
              <a:t>Sytems</a:t>
            </a:r>
            <a:r>
              <a:rPr lang="de-DE" sz="2229" dirty="0" smtClean="0"/>
              <a:t> </a:t>
            </a:r>
            <a:r>
              <a:rPr lang="de-DE" sz="2229" dirty="0" err="1" smtClean="0"/>
              <a:t>for</a:t>
            </a:r>
            <a:r>
              <a:rPr lang="de-DE" sz="2229" dirty="0" smtClean="0"/>
              <a:t> FAIR SIS 100</a:t>
            </a:r>
            <a:endParaRPr lang="en-GB" sz="2229" dirty="0"/>
          </a:p>
        </p:txBody>
      </p:sp>
      <p:pic>
        <p:nvPicPr>
          <p:cNvPr id="10" name="Picture 4" descr="Q:\ORGA\BNN_MISC\Bilder\Bilder BM\GSI\2008_03_04 Hahn\bn_sikler_10_04_k.jpg"/>
          <p:cNvPicPr>
            <a:picLocks noChangeAspect="1" noChangeArrowheads="1"/>
          </p:cNvPicPr>
          <p:nvPr/>
        </p:nvPicPr>
        <p:blipFill rotWithShape="1">
          <a:blip r:embed="rId3" cstate="print"/>
          <a:srcRect l="5309" t="9129" r="23189"/>
          <a:stretch/>
        </p:blipFill>
        <p:spPr bwMode="auto">
          <a:xfrm>
            <a:off x="5677999" y="3810614"/>
            <a:ext cx="2625287" cy="2502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" t="47953" r="243" b="10526"/>
          <a:stretch/>
        </p:blipFill>
        <p:spPr>
          <a:xfrm>
            <a:off x="5677998" y="1843529"/>
            <a:ext cx="6299672" cy="1799336"/>
          </a:xfrm>
          <a:prstGeom prst="rect">
            <a:avLst/>
          </a:prstGeom>
        </p:spPr>
      </p:pic>
      <p:sp>
        <p:nvSpPr>
          <p:cNvPr id="11" name="Foliennummernplatzhalter 7"/>
          <p:cNvSpPr txBox="1">
            <a:spLocks/>
          </p:cNvSpPr>
          <p:nvPr/>
        </p:nvSpPr>
        <p:spPr>
          <a:xfrm>
            <a:off x="9336310" y="6830491"/>
            <a:ext cx="2913181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929" dirty="0"/>
              <a:t>Page </a:t>
            </a:r>
            <a:fld id="{C239CA27-86D7-4C84-9F07-29988B758EA9}" type="slidenum">
              <a:rPr lang="de-DE" sz="929"/>
              <a:pPr/>
              <a:t>7</a:t>
            </a:fld>
            <a:endParaRPr lang="de-DE" sz="929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2" t="14464" r="7107" b="20265"/>
          <a:stretch/>
        </p:blipFill>
        <p:spPr>
          <a:xfrm>
            <a:off x="8515508" y="3790536"/>
            <a:ext cx="3462163" cy="252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1936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447" y="59692"/>
            <a:ext cx="8437946" cy="762253"/>
          </a:xfrm>
        </p:spPr>
        <p:txBody>
          <a:bodyPr vert="horz" lIns="178307" tIns="66865" rIns="0" bIns="144000" rtlCol="0" anchor="t" anchorCtr="0">
            <a:noAutofit/>
          </a:bodyPr>
          <a:lstStyle/>
          <a:p>
            <a:r>
              <a:rPr lang="de-DE" dirty="0" err="1" smtClean="0">
                <a:latin typeface="Rockwell" panose="02060603020205020403" pitchFamily="18" charset="0"/>
              </a:rPr>
              <a:t>Classical</a:t>
            </a:r>
            <a:r>
              <a:rPr lang="de-DE" dirty="0" smtClean="0">
                <a:latin typeface="Rockwell" panose="02060603020205020403" pitchFamily="18" charset="0"/>
              </a:rPr>
              <a:t> </a:t>
            </a:r>
            <a:r>
              <a:rPr lang="de-DE" dirty="0" smtClean="0">
                <a:solidFill>
                  <a:srgbClr val="C9D200"/>
                </a:solidFill>
                <a:latin typeface="Rockwell" panose="02060603020205020403" pitchFamily="18" charset="0"/>
              </a:rPr>
              <a:t>Project </a:t>
            </a:r>
            <a:r>
              <a:rPr lang="de-DE" dirty="0" err="1" smtClean="0">
                <a:latin typeface="Rockwell" panose="02060603020205020403" pitchFamily="18" charset="0"/>
              </a:rPr>
              <a:t>Oriented</a:t>
            </a:r>
            <a:r>
              <a:rPr lang="de-DE" dirty="0" smtClean="0">
                <a:latin typeface="Rockwell" panose="02060603020205020403" pitchFamily="18" charset="0"/>
              </a:rPr>
              <a:t> </a:t>
            </a:r>
            <a:r>
              <a:rPr lang="de-DE" dirty="0" err="1" smtClean="0">
                <a:latin typeface="Rockwell" panose="02060603020205020403" pitchFamily="18" charset="0"/>
              </a:rPr>
              <a:t>Collaboration</a:t>
            </a:r>
            <a:endParaRPr lang="en-US" sz="1733" b="0" dirty="0">
              <a:latin typeface="Rockwell" panose="02060603020205020403" pitchFamily="18" charset="0"/>
            </a:endParaRPr>
          </a:p>
        </p:txBody>
      </p:sp>
      <p:cxnSp>
        <p:nvCxnSpPr>
          <p:cNvPr id="18" name="Gerader Verbinder 17"/>
          <p:cNvCxnSpPr/>
          <p:nvPr/>
        </p:nvCxnSpPr>
        <p:spPr>
          <a:xfrm flipV="1">
            <a:off x="9453185" y="-21185"/>
            <a:ext cx="0" cy="6836333"/>
          </a:xfrm>
          <a:prstGeom prst="line">
            <a:avLst/>
          </a:prstGeom>
          <a:ln w="19050">
            <a:solidFill>
              <a:srgbClr val="008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ingekerbter Richtungspfeil 6"/>
          <p:cNvSpPr/>
          <p:nvPr/>
        </p:nvSpPr>
        <p:spPr bwMode="auto">
          <a:xfrm>
            <a:off x="461981" y="3931332"/>
            <a:ext cx="1797912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FFFFFF"/>
                </a:solidFill>
                <a:latin typeface="Arial"/>
              </a:rPr>
              <a:t>DEVELOPMENT</a:t>
            </a:r>
          </a:p>
        </p:txBody>
      </p:sp>
      <p:sp>
        <p:nvSpPr>
          <p:cNvPr id="37" name="Eingekerbter Richtungspfeil 35"/>
          <p:cNvSpPr/>
          <p:nvPr/>
        </p:nvSpPr>
        <p:spPr bwMode="auto">
          <a:xfrm>
            <a:off x="2018812" y="3937599"/>
            <a:ext cx="1656900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FFFFFF"/>
                </a:solidFill>
                <a:latin typeface="Arial"/>
              </a:rPr>
              <a:t>DESIGN</a:t>
            </a:r>
          </a:p>
        </p:txBody>
      </p:sp>
      <p:sp>
        <p:nvSpPr>
          <p:cNvPr id="38" name="Eingekerbter Richtungspfeil 36"/>
          <p:cNvSpPr/>
          <p:nvPr/>
        </p:nvSpPr>
        <p:spPr bwMode="auto">
          <a:xfrm>
            <a:off x="6696824" y="3943126"/>
            <a:ext cx="2241282" cy="636090"/>
          </a:xfrm>
          <a:prstGeom prst="chevron">
            <a:avLst/>
          </a:prstGeom>
          <a:solidFill>
            <a:srgbClr val="C9D2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008AD9"/>
                </a:solidFill>
                <a:latin typeface="Arial"/>
              </a:rPr>
              <a:t>INDUSTRIALI SATION</a:t>
            </a:r>
          </a:p>
        </p:txBody>
      </p:sp>
      <p:sp>
        <p:nvSpPr>
          <p:cNvPr id="39" name="Eingekerbter Richtungspfeil 37"/>
          <p:cNvSpPr/>
          <p:nvPr/>
        </p:nvSpPr>
        <p:spPr bwMode="auto">
          <a:xfrm>
            <a:off x="8720648" y="3931332"/>
            <a:ext cx="2285179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FFFFFF"/>
                </a:solidFill>
                <a:latin typeface="Arial"/>
              </a:rPr>
              <a:t>SERIES PRODUCTION</a:t>
            </a:r>
          </a:p>
        </p:txBody>
      </p:sp>
      <p:sp>
        <p:nvSpPr>
          <p:cNvPr id="40" name="Eingekerbter Richtungspfeil 38"/>
          <p:cNvSpPr/>
          <p:nvPr/>
        </p:nvSpPr>
        <p:spPr bwMode="auto">
          <a:xfrm>
            <a:off x="10823485" y="3932237"/>
            <a:ext cx="1517512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endParaRPr lang="de-DE" sz="1930">
              <a:solidFill>
                <a:srgbClr val="5E5C60">
                  <a:lumMod val="50000"/>
                </a:srgbClr>
              </a:solidFill>
              <a:latin typeface="Arial"/>
            </a:endParaRPr>
          </a:p>
        </p:txBody>
      </p:sp>
      <p:sp>
        <p:nvSpPr>
          <p:cNvPr id="41" name="Eingekerbter Richtungspfeil 39"/>
          <p:cNvSpPr/>
          <p:nvPr/>
        </p:nvSpPr>
        <p:spPr bwMode="auto">
          <a:xfrm>
            <a:off x="3477121" y="3937599"/>
            <a:ext cx="1755421" cy="636090"/>
          </a:xfrm>
          <a:prstGeom prst="chevron">
            <a:avLst/>
          </a:prstGeom>
          <a:solidFill>
            <a:srgbClr val="C9D2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008AD9"/>
                </a:solidFill>
                <a:latin typeface="Arial"/>
              </a:rPr>
              <a:t>PROTO TYPING</a:t>
            </a:r>
          </a:p>
        </p:txBody>
      </p:sp>
      <p:sp>
        <p:nvSpPr>
          <p:cNvPr id="42" name="Eingekerbter Richtungspfeil 40"/>
          <p:cNvSpPr/>
          <p:nvPr/>
        </p:nvSpPr>
        <p:spPr bwMode="auto">
          <a:xfrm>
            <a:off x="5012852" y="3937599"/>
            <a:ext cx="1885998" cy="636090"/>
          </a:xfrm>
          <a:prstGeom prst="chevron">
            <a:avLst/>
          </a:prstGeom>
          <a:solidFill>
            <a:srgbClr val="C9D2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008AD9"/>
                </a:solidFill>
                <a:latin typeface="Arial"/>
              </a:rPr>
              <a:t>DEMON STRATOR</a:t>
            </a:r>
          </a:p>
        </p:txBody>
      </p:sp>
      <p:sp>
        <p:nvSpPr>
          <p:cNvPr id="80" name="Nach rechts gekrümmter Pfeil 79"/>
          <p:cNvSpPr/>
          <p:nvPr/>
        </p:nvSpPr>
        <p:spPr>
          <a:xfrm rot="5400000">
            <a:off x="2049739" y="2371827"/>
            <a:ext cx="415206" cy="2902529"/>
          </a:xfrm>
          <a:prstGeom prst="curvedRightArrow">
            <a:avLst>
              <a:gd name="adj1" fmla="val 25000"/>
              <a:gd name="adj2" fmla="val 86494"/>
              <a:gd name="adj3" fmla="val 25000"/>
            </a:avLst>
          </a:prstGeom>
          <a:solidFill>
            <a:srgbClr val="C9D2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8119">
              <a:defRPr/>
            </a:pPr>
            <a:endParaRPr lang="de-DE" sz="1733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Nach rechts gekrümmter Pfeil 80"/>
          <p:cNvSpPr/>
          <p:nvPr/>
        </p:nvSpPr>
        <p:spPr>
          <a:xfrm rot="16200000">
            <a:off x="3189575" y="3105268"/>
            <a:ext cx="415206" cy="2902529"/>
          </a:xfrm>
          <a:prstGeom prst="curvedRightArrow">
            <a:avLst>
              <a:gd name="adj1" fmla="val 25000"/>
              <a:gd name="adj2" fmla="val 86494"/>
              <a:gd name="adj3" fmla="val 25000"/>
            </a:avLst>
          </a:prstGeom>
          <a:solidFill>
            <a:srgbClr val="C9D200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8119">
              <a:defRPr/>
            </a:pPr>
            <a:endParaRPr lang="de-DE" sz="1733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Textfeld 86"/>
          <p:cNvSpPr txBox="1"/>
          <p:nvPr/>
        </p:nvSpPr>
        <p:spPr>
          <a:xfrm>
            <a:off x="903233" y="741067"/>
            <a:ext cx="10850714" cy="558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48119">
              <a:lnSpc>
                <a:spcPct val="200000"/>
              </a:lnSpc>
              <a:defRPr/>
            </a:pPr>
            <a:r>
              <a:rPr lang="de-DE" sz="2229" dirty="0" smtClean="0">
                <a:solidFill>
                  <a:srgbClr val="C9D200"/>
                </a:solidFill>
                <a:latin typeface="Arial"/>
              </a:rPr>
              <a:t>General </a:t>
            </a:r>
            <a:r>
              <a:rPr lang="de-DE" sz="2229" dirty="0" err="1">
                <a:solidFill>
                  <a:srgbClr val="C9D200"/>
                </a:solidFill>
                <a:latin typeface="Arial"/>
              </a:rPr>
              <a:t>setup</a:t>
            </a:r>
            <a:r>
              <a:rPr lang="de-DE" sz="2229" dirty="0">
                <a:solidFill>
                  <a:srgbClr val="C9D200"/>
                </a:solidFill>
                <a:latin typeface="Arial"/>
              </a:rPr>
              <a:t> </a:t>
            </a:r>
            <a:r>
              <a:rPr lang="de-DE" sz="2229" dirty="0" err="1">
                <a:solidFill>
                  <a:srgbClr val="FFFFFF"/>
                </a:solidFill>
                <a:latin typeface="Arial"/>
              </a:rPr>
              <a:t>of</a:t>
            </a:r>
            <a:r>
              <a:rPr lang="de-DE" sz="2229" dirty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229" dirty="0" err="1">
                <a:solidFill>
                  <a:srgbClr val="FFFFFF"/>
                </a:solidFill>
                <a:latin typeface="Arial"/>
              </a:rPr>
              <a:t>successful</a:t>
            </a:r>
            <a:r>
              <a:rPr lang="de-DE" sz="2229" dirty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229" dirty="0">
                <a:solidFill>
                  <a:srgbClr val="C9D200"/>
                </a:solidFill>
                <a:latin typeface="Arial"/>
              </a:rPr>
              <a:t>large </a:t>
            </a:r>
            <a:r>
              <a:rPr lang="de-DE" sz="2229" dirty="0" err="1">
                <a:solidFill>
                  <a:srgbClr val="C9D200"/>
                </a:solidFill>
                <a:latin typeface="Arial"/>
              </a:rPr>
              <a:t>scale</a:t>
            </a:r>
            <a:r>
              <a:rPr lang="de-DE" sz="2229" dirty="0">
                <a:solidFill>
                  <a:srgbClr val="C9D200"/>
                </a:solidFill>
                <a:latin typeface="Arial"/>
              </a:rPr>
              <a:t> </a:t>
            </a:r>
            <a:r>
              <a:rPr lang="de-DE" sz="2229" dirty="0" err="1">
                <a:solidFill>
                  <a:srgbClr val="FFFFFF"/>
                </a:solidFill>
                <a:latin typeface="Arial"/>
              </a:rPr>
              <a:t>magnet</a:t>
            </a:r>
            <a:r>
              <a:rPr lang="de-DE" sz="2229" dirty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229" dirty="0" err="1">
                <a:solidFill>
                  <a:srgbClr val="FFFFFF"/>
                </a:solidFill>
                <a:latin typeface="Arial"/>
              </a:rPr>
              <a:t>projects</a:t>
            </a:r>
            <a:r>
              <a:rPr lang="de-DE" sz="2229" dirty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229" dirty="0" err="1">
                <a:solidFill>
                  <a:srgbClr val="FFFFFF"/>
                </a:solidFill>
                <a:latin typeface="Arial"/>
              </a:rPr>
              <a:t>always</a:t>
            </a:r>
            <a:r>
              <a:rPr lang="de-DE" sz="2229" dirty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229" dirty="0" err="1">
                <a:solidFill>
                  <a:srgbClr val="C9D200"/>
                </a:solidFill>
                <a:latin typeface="Arial"/>
              </a:rPr>
              <a:t>similar</a:t>
            </a:r>
            <a:r>
              <a:rPr lang="de-DE" sz="2229" dirty="0">
                <a:solidFill>
                  <a:srgbClr val="FFFFFF"/>
                </a:solidFill>
                <a:latin typeface="Arial"/>
              </a:rPr>
              <a:t>: </a:t>
            </a:r>
          </a:p>
          <a:p>
            <a:pPr defTabSz="1248119">
              <a:lnSpc>
                <a:spcPct val="200000"/>
              </a:lnSpc>
              <a:defRPr/>
            </a:pPr>
            <a:r>
              <a:rPr lang="de-DE" sz="2229" dirty="0" smtClean="0">
                <a:solidFill>
                  <a:srgbClr val="FFFFFF"/>
                </a:solidFill>
                <a:latin typeface="Arial"/>
              </a:rPr>
              <a:t>e.g. </a:t>
            </a:r>
            <a:r>
              <a:rPr lang="de-DE" sz="2229" dirty="0">
                <a:solidFill>
                  <a:srgbClr val="FFFFFF"/>
                </a:solidFill>
                <a:latin typeface="Arial"/>
              </a:rPr>
              <a:t>LHC </a:t>
            </a:r>
            <a:r>
              <a:rPr lang="de-DE" sz="2229" dirty="0" err="1">
                <a:solidFill>
                  <a:srgbClr val="FFFFFF"/>
                </a:solidFill>
                <a:latin typeface="Arial"/>
              </a:rPr>
              <a:t>Dipoles</a:t>
            </a:r>
            <a:r>
              <a:rPr lang="de-DE" sz="2229" dirty="0">
                <a:solidFill>
                  <a:srgbClr val="FFFFFF"/>
                </a:solidFill>
                <a:latin typeface="Arial"/>
              </a:rPr>
              <a:t>, FAIR SIS100 Dipols + </a:t>
            </a:r>
            <a:r>
              <a:rPr lang="de-DE" sz="2229" dirty="0" smtClean="0">
                <a:solidFill>
                  <a:srgbClr val="FFFFFF"/>
                </a:solidFill>
                <a:latin typeface="Arial"/>
              </a:rPr>
              <a:t>QDM but also e.g. W7-X </a:t>
            </a:r>
            <a:r>
              <a:rPr lang="de-DE" sz="2229" dirty="0" err="1" smtClean="0">
                <a:solidFill>
                  <a:srgbClr val="FFFFFF"/>
                </a:solidFill>
                <a:latin typeface="Arial"/>
              </a:rPr>
              <a:t>coils</a:t>
            </a:r>
            <a:r>
              <a:rPr lang="de-DE" sz="2229" dirty="0" smtClean="0">
                <a:solidFill>
                  <a:srgbClr val="FFFFFF"/>
                </a:solidFill>
                <a:latin typeface="Arial"/>
              </a:rPr>
              <a:t> …</a:t>
            </a:r>
          </a:p>
          <a:p>
            <a:pPr defTabSz="1248119">
              <a:lnSpc>
                <a:spcPct val="200000"/>
              </a:lnSpc>
              <a:defRPr/>
            </a:pPr>
            <a:endParaRPr lang="de-DE" sz="2229" dirty="0">
              <a:solidFill>
                <a:srgbClr val="FFFFFF"/>
              </a:solidFill>
              <a:latin typeface="Arial"/>
            </a:endParaRPr>
          </a:p>
          <a:p>
            <a:pPr defTabSz="1248119">
              <a:lnSpc>
                <a:spcPct val="200000"/>
              </a:lnSpc>
              <a:defRPr/>
            </a:pPr>
            <a:endParaRPr lang="de-DE" sz="2229" dirty="0">
              <a:solidFill>
                <a:srgbClr val="FFFFFF"/>
              </a:solidFill>
              <a:latin typeface="Arial"/>
            </a:endParaRPr>
          </a:p>
          <a:p>
            <a:pPr defTabSz="1248119">
              <a:lnSpc>
                <a:spcPct val="200000"/>
              </a:lnSpc>
              <a:defRPr/>
            </a:pPr>
            <a:endParaRPr lang="de-DE" sz="2229" dirty="0">
              <a:solidFill>
                <a:srgbClr val="FFFFFF"/>
              </a:solidFill>
              <a:latin typeface="Arial"/>
            </a:endParaRPr>
          </a:p>
          <a:p>
            <a:pPr defTabSz="1248119">
              <a:lnSpc>
                <a:spcPct val="200000"/>
              </a:lnSpc>
              <a:defRPr/>
            </a:pPr>
            <a:endParaRPr lang="de-DE" sz="2229" dirty="0">
              <a:solidFill>
                <a:srgbClr val="FFFFFF"/>
              </a:solidFill>
              <a:latin typeface="Arial"/>
            </a:endParaRPr>
          </a:p>
          <a:p>
            <a:pPr defTabSz="1248119">
              <a:lnSpc>
                <a:spcPct val="200000"/>
              </a:lnSpc>
              <a:defRPr/>
            </a:pPr>
            <a:r>
              <a:rPr lang="de-DE" sz="2229" dirty="0" err="1" smtClean="0">
                <a:latin typeface="Arial"/>
              </a:rPr>
              <a:t>Collaboration</a:t>
            </a:r>
            <a:r>
              <a:rPr lang="de-DE" sz="2229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229" dirty="0" err="1" smtClean="0">
                <a:solidFill>
                  <a:srgbClr val="FFFFFF"/>
                </a:solidFill>
                <a:latin typeface="Arial"/>
              </a:rPr>
              <a:t>between</a:t>
            </a:r>
            <a:r>
              <a:rPr lang="de-DE" sz="2229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229" dirty="0" err="1" smtClean="0">
                <a:latin typeface="Arial"/>
              </a:rPr>
              <a:t>research</a:t>
            </a:r>
            <a:r>
              <a:rPr lang="de-DE" sz="2229" dirty="0" smtClean="0">
                <a:latin typeface="Arial"/>
              </a:rPr>
              <a:t> </a:t>
            </a:r>
            <a:r>
              <a:rPr lang="de-DE" sz="2229" dirty="0" err="1" smtClean="0">
                <a:latin typeface="Arial"/>
              </a:rPr>
              <a:t>labs</a:t>
            </a:r>
            <a:r>
              <a:rPr lang="de-DE" sz="2229" dirty="0" smtClean="0">
                <a:latin typeface="Arial"/>
              </a:rPr>
              <a:t> </a:t>
            </a:r>
            <a:r>
              <a:rPr lang="de-DE" sz="2229" dirty="0" err="1" smtClean="0">
                <a:latin typeface="Arial"/>
              </a:rPr>
              <a:t>and</a:t>
            </a:r>
            <a:r>
              <a:rPr lang="de-DE" sz="2229" dirty="0" smtClean="0">
                <a:latin typeface="Arial"/>
              </a:rPr>
              <a:t> </a:t>
            </a:r>
            <a:r>
              <a:rPr lang="de-DE" sz="2229" dirty="0" err="1" smtClean="0">
                <a:latin typeface="Arial"/>
              </a:rPr>
              <a:t>industry</a:t>
            </a:r>
            <a:r>
              <a:rPr lang="de-DE" sz="2229" dirty="0" smtClean="0">
                <a:latin typeface="Arial"/>
              </a:rPr>
              <a:t> </a:t>
            </a:r>
            <a:r>
              <a:rPr lang="de-DE" sz="2229" dirty="0" err="1" smtClean="0">
                <a:solidFill>
                  <a:srgbClr val="FFFFFF"/>
                </a:solidFill>
                <a:latin typeface="Arial"/>
              </a:rPr>
              <a:t>over</a:t>
            </a:r>
            <a:r>
              <a:rPr lang="de-DE" sz="2229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229" dirty="0" err="1" smtClean="0">
                <a:solidFill>
                  <a:srgbClr val="FFFFFF"/>
                </a:solidFill>
                <a:latin typeface="Arial"/>
              </a:rPr>
              <a:t>many</a:t>
            </a:r>
            <a:r>
              <a:rPr lang="de-DE" sz="2229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229" dirty="0" err="1" smtClean="0">
                <a:solidFill>
                  <a:srgbClr val="FFFFFF"/>
                </a:solidFill>
                <a:latin typeface="Arial"/>
              </a:rPr>
              <a:t>years</a:t>
            </a:r>
            <a:r>
              <a:rPr lang="de-DE" sz="2229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de-DE" sz="2229" dirty="0" err="1" smtClean="0">
                <a:solidFill>
                  <a:srgbClr val="FFFFFF"/>
                </a:solidFill>
                <a:latin typeface="Arial"/>
              </a:rPr>
              <a:t>and</a:t>
            </a:r>
            <a:r>
              <a:rPr lang="de-DE" sz="2229" dirty="0" smtClean="0">
                <a:solidFill>
                  <a:srgbClr val="FFFFFF"/>
                </a:solidFill>
                <a:latin typeface="Arial"/>
              </a:rPr>
              <a:t> multiple </a:t>
            </a:r>
            <a:r>
              <a:rPr lang="de-DE" sz="2229" dirty="0" err="1" smtClean="0">
                <a:solidFill>
                  <a:srgbClr val="FFFFFF"/>
                </a:solidFill>
                <a:latin typeface="Arial"/>
              </a:rPr>
              <a:t>contracts</a:t>
            </a:r>
            <a:r>
              <a:rPr lang="de-DE" sz="2229" dirty="0" smtClean="0">
                <a:solidFill>
                  <a:srgbClr val="FFFFFF"/>
                </a:solidFill>
                <a:latin typeface="Arial"/>
              </a:rPr>
              <a:t> essential.</a:t>
            </a:r>
            <a:endParaRPr lang="de-DE" sz="2229" dirty="0">
              <a:solidFill>
                <a:srgbClr val="FFFFFF"/>
              </a:solidFill>
              <a:latin typeface="Arial"/>
            </a:endParaRPr>
          </a:p>
        </p:txBody>
      </p:sp>
      <p:cxnSp>
        <p:nvCxnSpPr>
          <p:cNvPr id="89" name="Gerader Verbinder 88"/>
          <p:cNvCxnSpPr/>
          <p:nvPr/>
        </p:nvCxnSpPr>
        <p:spPr>
          <a:xfrm>
            <a:off x="455047" y="3197839"/>
            <a:ext cx="0" cy="136958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feld 89"/>
          <p:cNvSpPr txBox="1"/>
          <p:nvPr/>
        </p:nvSpPr>
        <p:spPr>
          <a:xfrm>
            <a:off x="380706" y="3104687"/>
            <a:ext cx="943540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48119">
              <a:defRPr/>
            </a:pPr>
            <a:r>
              <a:rPr lang="de-DE" sz="1733" dirty="0">
                <a:solidFill>
                  <a:srgbClr val="FFFFFF"/>
                </a:solidFill>
                <a:latin typeface="Arial"/>
              </a:rPr>
              <a:t>TRL 0</a:t>
            </a:r>
          </a:p>
        </p:txBody>
      </p:sp>
      <p:cxnSp>
        <p:nvCxnSpPr>
          <p:cNvPr id="91" name="Gerader Verbinder 90"/>
          <p:cNvCxnSpPr/>
          <p:nvPr/>
        </p:nvCxnSpPr>
        <p:spPr>
          <a:xfrm>
            <a:off x="4947356" y="3242455"/>
            <a:ext cx="0" cy="136958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feld 91"/>
          <p:cNvSpPr txBox="1"/>
          <p:nvPr/>
        </p:nvSpPr>
        <p:spPr>
          <a:xfrm>
            <a:off x="4863579" y="3133127"/>
            <a:ext cx="1002566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48119">
              <a:defRPr/>
            </a:pPr>
            <a:r>
              <a:rPr lang="de-DE" sz="1733" dirty="0">
                <a:solidFill>
                  <a:srgbClr val="FFFFFF"/>
                </a:solidFill>
                <a:latin typeface="Arial"/>
              </a:rPr>
              <a:t>TRL 5/6</a:t>
            </a:r>
          </a:p>
        </p:txBody>
      </p:sp>
      <p:cxnSp>
        <p:nvCxnSpPr>
          <p:cNvPr id="93" name="Gerader Verbinder 92"/>
          <p:cNvCxnSpPr/>
          <p:nvPr/>
        </p:nvCxnSpPr>
        <p:spPr>
          <a:xfrm>
            <a:off x="6366242" y="3215507"/>
            <a:ext cx="0" cy="136958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feld 93"/>
          <p:cNvSpPr txBox="1"/>
          <p:nvPr/>
        </p:nvSpPr>
        <p:spPr>
          <a:xfrm>
            <a:off x="6291899" y="3106179"/>
            <a:ext cx="1108510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48119">
              <a:defRPr/>
            </a:pPr>
            <a:r>
              <a:rPr lang="de-DE" sz="1733" dirty="0">
                <a:solidFill>
                  <a:srgbClr val="FFFFFF"/>
                </a:solidFill>
                <a:latin typeface="Arial"/>
              </a:rPr>
              <a:t>TRL 7/8</a:t>
            </a:r>
          </a:p>
        </p:txBody>
      </p:sp>
      <p:cxnSp>
        <p:nvCxnSpPr>
          <p:cNvPr id="95" name="Gerader Verbinder 94"/>
          <p:cNvCxnSpPr/>
          <p:nvPr/>
        </p:nvCxnSpPr>
        <p:spPr>
          <a:xfrm>
            <a:off x="9042237" y="3189528"/>
            <a:ext cx="0" cy="1369583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feld 95"/>
          <p:cNvSpPr txBox="1"/>
          <p:nvPr/>
        </p:nvSpPr>
        <p:spPr>
          <a:xfrm>
            <a:off x="8967896" y="3096376"/>
            <a:ext cx="943540" cy="3590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48119">
              <a:defRPr/>
            </a:pPr>
            <a:r>
              <a:rPr lang="de-DE" sz="1733" dirty="0">
                <a:solidFill>
                  <a:srgbClr val="FFFFFF"/>
                </a:solidFill>
                <a:latin typeface="Arial"/>
              </a:rPr>
              <a:t>TRL 9</a:t>
            </a:r>
          </a:p>
        </p:txBody>
      </p:sp>
      <p:sp>
        <p:nvSpPr>
          <p:cNvPr id="35" name="Foliennummernplatzhalter 3"/>
          <p:cNvSpPr txBox="1">
            <a:spLocks/>
          </p:cNvSpPr>
          <p:nvPr/>
        </p:nvSpPr>
        <p:spPr>
          <a:xfrm>
            <a:off x="9368267" y="6805347"/>
            <a:ext cx="2913181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750">
                <a:solidFill>
                  <a:srgbClr val="FFFFFF"/>
                </a:solidFill>
              </a:defRPr>
            </a:lvl1pPr>
          </a:lstStyle>
          <a:p>
            <a:pPr defTabSz="1248119">
              <a:defRPr/>
            </a:pPr>
            <a:r>
              <a:rPr lang="de-DE" sz="929" dirty="0">
                <a:latin typeface="Arial"/>
              </a:rPr>
              <a:t>Page </a:t>
            </a:r>
            <a:fld id="{C239CA27-86D7-4C84-9F07-29988B758EA9}" type="slidenum">
              <a:rPr lang="de-DE" sz="929">
                <a:latin typeface="Arial"/>
              </a:rPr>
              <a:pPr defTabSz="1248119">
                <a:defRPr/>
              </a:pPr>
              <a:t>8</a:t>
            </a:fld>
            <a:endParaRPr lang="de-DE" sz="929" dirty="0">
              <a:latin typeface="Arial"/>
            </a:endParaRPr>
          </a:p>
        </p:txBody>
      </p:sp>
      <p:sp>
        <p:nvSpPr>
          <p:cNvPr id="26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 smtClean="0">
                <a:latin typeface="Arial"/>
              </a:rPr>
              <a:t> 	     </a:t>
            </a:r>
            <a:r>
              <a:rPr lang="de-DE" sz="929" dirty="0">
                <a:latin typeface="Arial"/>
              </a:rPr>
              <a:t>		</a:t>
            </a:r>
            <a:r>
              <a:rPr lang="de-DE" sz="1000" dirty="0" err="1" smtClean="0">
                <a:latin typeface="HelveticaNeue-Light"/>
              </a:rPr>
              <a:t>Superconductivity</a:t>
            </a:r>
            <a:r>
              <a:rPr lang="de-DE" sz="1000" dirty="0" smtClean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for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Sustainable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Energy</a:t>
            </a:r>
            <a:r>
              <a:rPr lang="de-DE" sz="1000" dirty="0">
                <a:latin typeface="HelveticaNeue-Light"/>
              </a:rPr>
              <a:t> Systems </a:t>
            </a:r>
            <a:r>
              <a:rPr lang="de-DE" sz="1000" dirty="0" err="1">
                <a:latin typeface="HelveticaNeue-Light"/>
              </a:rPr>
              <a:t>and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Particle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Accelerators</a:t>
            </a:r>
            <a:r>
              <a:rPr lang="de-DE" sz="1000" dirty="0">
                <a:latin typeface="HelveticaNeue-Light"/>
              </a:rPr>
              <a:t> – GSI 2023-10-19</a:t>
            </a:r>
            <a:endParaRPr lang="de-DE" sz="929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536971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1447" y="59692"/>
            <a:ext cx="8437946" cy="762253"/>
          </a:xfrm>
        </p:spPr>
        <p:txBody>
          <a:bodyPr vert="horz" lIns="178307" tIns="66865" rIns="0" bIns="144000" rtlCol="0" anchor="t" anchorCtr="0">
            <a:noAutofit/>
          </a:bodyPr>
          <a:lstStyle/>
          <a:p>
            <a:r>
              <a:rPr lang="de-DE" dirty="0" smtClean="0">
                <a:latin typeface="Rockwell" panose="02060603020205020403" pitchFamily="18" charset="0"/>
              </a:rPr>
              <a:t>Development &amp; Design Phase</a:t>
            </a:r>
            <a:endParaRPr lang="en-US" sz="1733" b="0" dirty="0">
              <a:latin typeface="Rockwell" panose="02060603020205020403" pitchFamily="18" charset="0"/>
            </a:endParaRPr>
          </a:p>
        </p:txBody>
      </p:sp>
      <p:cxnSp>
        <p:nvCxnSpPr>
          <p:cNvPr id="18" name="Gerader Verbinder 17"/>
          <p:cNvCxnSpPr/>
          <p:nvPr/>
        </p:nvCxnSpPr>
        <p:spPr>
          <a:xfrm flipV="1">
            <a:off x="9453185" y="-21185"/>
            <a:ext cx="0" cy="6836333"/>
          </a:xfrm>
          <a:prstGeom prst="line">
            <a:avLst/>
          </a:prstGeom>
          <a:ln w="19050">
            <a:solidFill>
              <a:srgbClr val="0082C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ingekerbter Richtungspfeil 6"/>
          <p:cNvSpPr/>
          <p:nvPr/>
        </p:nvSpPr>
        <p:spPr bwMode="auto">
          <a:xfrm>
            <a:off x="461981" y="826174"/>
            <a:ext cx="1797912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FFFFFF"/>
                </a:solidFill>
                <a:latin typeface="Arial"/>
              </a:rPr>
              <a:t>DEVELOPMENT</a:t>
            </a:r>
          </a:p>
        </p:txBody>
      </p:sp>
      <p:sp>
        <p:nvSpPr>
          <p:cNvPr id="37" name="Eingekerbter Richtungspfeil 35"/>
          <p:cNvSpPr/>
          <p:nvPr/>
        </p:nvSpPr>
        <p:spPr bwMode="auto">
          <a:xfrm>
            <a:off x="2018812" y="832441"/>
            <a:ext cx="1656900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FFFFFF"/>
                </a:solidFill>
                <a:latin typeface="Arial"/>
              </a:rPr>
              <a:t>DESIGN</a:t>
            </a:r>
          </a:p>
        </p:txBody>
      </p:sp>
      <p:sp>
        <p:nvSpPr>
          <p:cNvPr id="38" name="Eingekerbter Richtungspfeil 36"/>
          <p:cNvSpPr/>
          <p:nvPr/>
        </p:nvSpPr>
        <p:spPr bwMode="auto">
          <a:xfrm>
            <a:off x="6696824" y="837969"/>
            <a:ext cx="2241282" cy="636090"/>
          </a:xfrm>
          <a:prstGeom prst="chevron">
            <a:avLst/>
          </a:prstGeom>
          <a:solidFill>
            <a:srgbClr val="C9D2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008AD9"/>
                </a:solidFill>
                <a:latin typeface="Arial"/>
              </a:rPr>
              <a:t>INDUSTRIALI SATION</a:t>
            </a:r>
          </a:p>
        </p:txBody>
      </p:sp>
      <p:sp>
        <p:nvSpPr>
          <p:cNvPr id="39" name="Eingekerbter Richtungspfeil 37"/>
          <p:cNvSpPr/>
          <p:nvPr/>
        </p:nvSpPr>
        <p:spPr bwMode="auto">
          <a:xfrm>
            <a:off x="8720648" y="826174"/>
            <a:ext cx="2285179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FFFFFF"/>
                </a:solidFill>
                <a:latin typeface="Arial"/>
              </a:rPr>
              <a:t>SERIES PRODUCTION</a:t>
            </a:r>
          </a:p>
        </p:txBody>
      </p:sp>
      <p:sp>
        <p:nvSpPr>
          <p:cNvPr id="40" name="Eingekerbter Richtungspfeil 38"/>
          <p:cNvSpPr/>
          <p:nvPr/>
        </p:nvSpPr>
        <p:spPr bwMode="auto">
          <a:xfrm>
            <a:off x="10823485" y="827080"/>
            <a:ext cx="1517512" cy="636090"/>
          </a:xfrm>
          <a:prstGeom prst="chevron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endParaRPr lang="de-DE" sz="1930">
              <a:solidFill>
                <a:srgbClr val="5E5C60">
                  <a:lumMod val="50000"/>
                </a:srgbClr>
              </a:solidFill>
              <a:latin typeface="Arial"/>
            </a:endParaRPr>
          </a:p>
        </p:txBody>
      </p:sp>
      <p:sp>
        <p:nvSpPr>
          <p:cNvPr id="41" name="Eingekerbter Richtungspfeil 39"/>
          <p:cNvSpPr/>
          <p:nvPr/>
        </p:nvSpPr>
        <p:spPr bwMode="auto">
          <a:xfrm>
            <a:off x="3477121" y="832441"/>
            <a:ext cx="1755421" cy="636090"/>
          </a:xfrm>
          <a:prstGeom prst="chevron">
            <a:avLst/>
          </a:prstGeom>
          <a:solidFill>
            <a:srgbClr val="C9D2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008AD9"/>
                </a:solidFill>
                <a:latin typeface="Arial"/>
              </a:rPr>
              <a:t>PROTO TYPING</a:t>
            </a:r>
          </a:p>
        </p:txBody>
      </p:sp>
      <p:sp>
        <p:nvSpPr>
          <p:cNvPr id="42" name="Eingekerbter Richtungspfeil 40"/>
          <p:cNvSpPr/>
          <p:nvPr/>
        </p:nvSpPr>
        <p:spPr bwMode="auto">
          <a:xfrm>
            <a:off x="5012852" y="832441"/>
            <a:ext cx="1885998" cy="636090"/>
          </a:xfrm>
          <a:prstGeom prst="chevron">
            <a:avLst/>
          </a:prstGeom>
          <a:solidFill>
            <a:srgbClr val="C9D200"/>
          </a:solidFill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defTabSz="979339">
              <a:defRPr/>
            </a:pPr>
            <a:r>
              <a:rPr lang="de-DE" sz="1486" dirty="0">
                <a:solidFill>
                  <a:srgbClr val="008AD9"/>
                </a:solidFill>
                <a:latin typeface="Arial"/>
              </a:rPr>
              <a:t>DEMON STRATOR</a:t>
            </a:r>
          </a:p>
        </p:txBody>
      </p:sp>
      <p:sp>
        <p:nvSpPr>
          <p:cNvPr id="35" name="Foliennummernplatzhalter 3"/>
          <p:cNvSpPr txBox="1">
            <a:spLocks/>
          </p:cNvSpPr>
          <p:nvPr/>
        </p:nvSpPr>
        <p:spPr>
          <a:xfrm>
            <a:off x="9368267" y="6805347"/>
            <a:ext cx="2913181" cy="178307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defRPr sz="750">
                <a:solidFill>
                  <a:srgbClr val="FFFFFF"/>
                </a:solidFill>
              </a:defRPr>
            </a:lvl1pPr>
          </a:lstStyle>
          <a:p>
            <a:pPr defTabSz="1248119">
              <a:defRPr/>
            </a:pPr>
            <a:r>
              <a:rPr lang="de-DE" sz="929" dirty="0">
                <a:latin typeface="Arial"/>
              </a:rPr>
              <a:t>Page </a:t>
            </a:r>
            <a:fld id="{C239CA27-86D7-4C84-9F07-29988B758EA9}" type="slidenum">
              <a:rPr lang="de-DE" sz="929">
                <a:latin typeface="Arial"/>
              </a:rPr>
              <a:pPr defTabSz="1248119">
                <a:defRPr/>
              </a:pPr>
              <a:t>9</a:t>
            </a:fld>
            <a:endParaRPr lang="de-DE" sz="929" dirty="0">
              <a:latin typeface="Arial"/>
            </a:endParaRPr>
          </a:p>
        </p:txBody>
      </p:sp>
      <p:sp>
        <p:nvSpPr>
          <p:cNvPr id="3" name="Abgerundetes Rechteck 2"/>
          <p:cNvSpPr/>
          <p:nvPr/>
        </p:nvSpPr>
        <p:spPr>
          <a:xfrm>
            <a:off x="322146" y="716744"/>
            <a:ext cx="3542172" cy="862172"/>
          </a:xfrm>
          <a:prstGeom prst="round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48119"/>
            <a:endParaRPr lang="de-DE" sz="1733" dirty="0" err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461981" y="1734936"/>
            <a:ext cx="11879017" cy="573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1248119" eaLnBrk="1" hangingPunct="1">
              <a:spcBef>
                <a:spcPct val="50000"/>
              </a:spcBef>
              <a:defRPr/>
            </a:pPr>
            <a:r>
              <a:rPr lang="de-DE" altLang="de-DE" sz="1930" dirty="0">
                <a:solidFill>
                  <a:srgbClr val="FFFFFF"/>
                </a:solidFill>
              </a:rPr>
              <a:t>Main </a:t>
            </a:r>
            <a:r>
              <a:rPr lang="de-DE" altLang="de-DE" sz="1930" dirty="0" err="1">
                <a:solidFill>
                  <a:srgbClr val="FFFFFF"/>
                </a:solidFill>
              </a:rPr>
              <a:t>work-load</a:t>
            </a:r>
            <a:r>
              <a:rPr lang="de-DE" altLang="de-DE" sz="1930" dirty="0">
                <a:solidFill>
                  <a:srgbClr val="FFFFFF"/>
                </a:solidFill>
              </a:rPr>
              <a:t> at </a:t>
            </a:r>
            <a:r>
              <a:rPr lang="de-DE" altLang="de-DE" sz="1930" dirty="0" smtClean="0">
                <a:solidFill>
                  <a:srgbClr val="FFFFFF"/>
                </a:solidFill>
              </a:rPr>
              <a:t>Labs</a:t>
            </a:r>
            <a:endParaRPr lang="de-DE" altLang="de-DE" sz="1930" dirty="0">
              <a:solidFill>
                <a:srgbClr val="FFFFFF"/>
              </a:solidFill>
            </a:endParaRPr>
          </a:p>
          <a:p>
            <a:pPr defTabSz="1248119" eaLnBrk="1" hangingPunct="1">
              <a:spcBef>
                <a:spcPct val="50000"/>
              </a:spcBef>
              <a:defRPr/>
            </a:pPr>
            <a:r>
              <a:rPr lang="de-DE" altLang="de-DE" sz="1930" dirty="0" smtClean="0">
                <a:solidFill>
                  <a:srgbClr val="FFFFFF"/>
                </a:solidFill>
              </a:rPr>
              <a:t>Industrial </a:t>
            </a:r>
            <a:r>
              <a:rPr lang="de-DE" altLang="de-DE" sz="1930" dirty="0" err="1">
                <a:solidFill>
                  <a:srgbClr val="FFFFFF"/>
                </a:solidFill>
              </a:rPr>
              <a:t>input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 smtClean="0">
                <a:solidFill>
                  <a:srgbClr val="FFFFFF"/>
                </a:solidFill>
              </a:rPr>
              <a:t>valuable</a:t>
            </a:r>
            <a:r>
              <a:rPr lang="de-DE" altLang="de-DE" sz="1930" dirty="0" smtClean="0">
                <a:solidFill>
                  <a:srgbClr val="FFFFFF"/>
                </a:solidFill>
              </a:rPr>
              <a:t>:</a:t>
            </a:r>
            <a:endParaRPr lang="de-DE" altLang="de-DE" sz="1930" dirty="0">
              <a:solidFill>
                <a:srgbClr val="FFFFFF"/>
              </a:solidFill>
            </a:endParaRPr>
          </a:p>
          <a:p>
            <a:pPr marL="353816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de-DE" sz="1930" dirty="0">
                <a:solidFill>
                  <a:srgbClr val="FFFFFF"/>
                </a:solidFill>
              </a:rPr>
              <a:t>Industrial </a:t>
            </a:r>
            <a:r>
              <a:rPr lang="de-DE" altLang="de-DE" sz="1930" dirty="0" err="1">
                <a:solidFill>
                  <a:srgbClr val="FFFFFF"/>
                </a:solidFill>
              </a:rPr>
              <a:t>feedback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from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previous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projects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</a:p>
          <a:p>
            <a:pPr marL="353816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de-DE" sz="1930" dirty="0">
                <a:solidFill>
                  <a:srgbClr val="FFFFFF"/>
                </a:solidFill>
              </a:rPr>
              <a:t>Input </a:t>
            </a:r>
            <a:r>
              <a:rPr lang="de-DE" altLang="de-DE" sz="1930" dirty="0" err="1">
                <a:solidFill>
                  <a:srgbClr val="FFFFFF"/>
                </a:solidFill>
              </a:rPr>
              <a:t>to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cost</a:t>
            </a:r>
            <a:r>
              <a:rPr lang="de-DE" altLang="de-DE" sz="1930" dirty="0">
                <a:solidFill>
                  <a:srgbClr val="FFFFFF"/>
                </a:solidFill>
              </a:rPr>
              <a:t>, </a:t>
            </a:r>
            <a:r>
              <a:rPr lang="de-DE" altLang="de-DE" sz="1930" dirty="0" err="1">
                <a:solidFill>
                  <a:srgbClr val="FFFFFF"/>
                </a:solidFill>
              </a:rPr>
              <a:t>risk</a:t>
            </a:r>
            <a:r>
              <a:rPr lang="de-DE" altLang="de-DE" sz="1930" dirty="0">
                <a:solidFill>
                  <a:srgbClr val="FFFFFF"/>
                </a:solidFill>
              </a:rPr>
              <a:t>, </a:t>
            </a:r>
            <a:r>
              <a:rPr lang="de-DE" altLang="de-DE" sz="1930" dirty="0" err="1">
                <a:solidFill>
                  <a:srgbClr val="FFFFFF"/>
                </a:solidFill>
              </a:rPr>
              <a:t>industrial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feasibility</a:t>
            </a:r>
            <a:endParaRPr lang="de-DE" altLang="de-DE" sz="1930" dirty="0">
              <a:solidFill>
                <a:srgbClr val="FFFFFF"/>
              </a:solidFill>
            </a:endParaRPr>
          </a:p>
          <a:p>
            <a:pPr marL="353816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de-DE" altLang="de-DE" sz="1930" dirty="0" smtClean="0">
                <a:solidFill>
                  <a:srgbClr val="FFFFFF"/>
                </a:solidFill>
              </a:rPr>
              <a:t>Early </a:t>
            </a:r>
            <a:r>
              <a:rPr lang="de-DE" altLang="de-DE" sz="1930" dirty="0" err="1">
                <a:solidFill>
                  <a:srgbClr val="FFFFFF"/>
                </a:solidFill>
              </a:rPr>
              <a:t>industrial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input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 smtClean="0">
                <a:solidFill>
                  <a:srgbClr val="FFFFFF"/>
                </a:solidFill>
              </a:rPr>
              <a:t>to</a:t>
            </a:r>
            <a:r>
              <a:rPr lang="de-DE" altLang="de-DE" sz="1930" dirty="0" smtClean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the</a:t>
            </a:r>
            <a:r>
              <a:rPr lang="de-DE" altLang="de-DE" sz="1930" dirty="0">
                <a:solidFill>
                  <a:srgbClr val="FFFFFF"/>
                </a:solidFill>
              </a:rPr>
              <a:t> design</a:t>
            </a:r>
          </a:p>
          <a:p>
            <a:pPr defTabSz="1248119" eaLnBrk="1" hangingPunct="1">
              <a:spcBef>
                <a:spcPct val="50000"/>
              </a:spcBef>
              <a:defRPr/>
            </a:pPr>
            <a:endParaRPr lang="de-DE" altLang="de-DE" sz="1930" dirty="0">
              <a:solidFill>
                <a:srgbClr val="FFFFFF"/>
              </a:solidFill>
            </a:endParaRPr>
          </a:p>
          <a:p>
            <a:pPr defTabSz="1248119" eaLnBrk="1" hangingPunct="1">
              <a:spcBef>
                <a:spcPct val="50000"/>
              </a:spcBef>
              <a:defRPr/>
            </a:pPr>
            <a:r>
              <a:rPr lang="de-DE" altLang="de-DE" sz="1930" dirty="0" err="1">
                <a:solidFill>
                  <a:srgbClr val="FFFFFF"/>
                </a:solidFill>
              </a:rPr>
              <a:t>Typical</a:t>
            </a:r>
            <a:r>
              <a:rPr lang="de-DE" altLang="de-DE" sz="1930" dirty="0">
                <a:solidFill>
                  <a:srgbClr val="FFFFFF"/>
                </a:solidFill>
              </a:rPr>
              <a:t> </a:t>
            </a:r>
            <a:r>
              <a:rPr lang="de-DE" altLang="de-DE" sz="1930" dirty="0" err="1">
                <a:solidFill>
                  <a:srgbClr val="FFFFFF"/>
                </a:solidFill>
              </a:rPr>
              <a:t>industrial</a:t>
            </a:r>
            <a:r>
              <a:rPr lang="de-DE" altLang="de-DE" sz="1930" dirty="0">
                <a:solidFill>
                  <a:srgbClr val="FFFFFF"/>
                </a:solidFill>
              </a:rPr>
              <a:t> c</a:t>
            </a:r>
            <a:r>
              <a:rPr lang="de-DE" altLang="de-DE" sz="1930" dirty="0" err="1">
                <a:solidFill>
                  <a:srgbClr val="FFFFFF"/>
                </a:solidFill>
              </a:rPr>
              <a:t>ontributions</a:t>
            </a:r>
            <a:r>
              <a:rPr lang="de-DE" altLang="de-DE" sz="1930" dirty="0">
                <a:solidFill>
                  <a:srgbClr val="FFFFFF"/>
                </a:solidFill>
              </a:rPr>
              <a:t>: </a:t>
            </a:r>
            <a:endParaRPr lang="en-US" altLang="de-DE" sz="1930" dirty="0">
              <a:solidFill>
                <a:srgbClr val="FFFFFF"/>
              </a:solidFill>
            </a:endParaRPr>
          </a:p>
          <a:p>
            <a:pPr marL="353816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Analysis of cost, production schedule, industrial feasibility</a:t>
            </a:r>
          </a:p>
          <a:p>
            <a:pPr marL="353816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Participation in </a:t>
            </a:r>
            <a:r>
              <a:rPr lang="en-US" altLang="de-DE" sz="1930" dirty="0" smtClean="0">
                <a:solidFill>
                  <a:srgbClr val="FFFFFF"/>
                </a:solidFill>
              </a:rPr>
              <a:t>design process: </a:t>
            </a:r>
            <a:endParaRPr lang="en-US" altLang="de-DE" sz="1930" dirty="0">
              <a:solidFill>
                <a:srgbClr val="FFFFFF"/>
              </a:solidFill>
            </a:endParaRPr>
          </a:p>
          <a:p>
            <a:pPr marL="1273736" lvl="1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validate manufacturing concept incl. tooling concept</a:t>
            </a:r>
          </a:p>
          <a:p>
            <a:pPr marL="1273736" lvl="1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de-DE" sz="1930" dirty="0">
                <a:solidFill>
                  <a:srgbClr val="FFFFFF"/>
                </a:solidFill>
              </a:rPr>
              <a:t>Introduce proven and robust industrial solutions based on manufacturing experience</a:t>
            </a:r>
          </a:p>
          <a:p>
            <a:pPr marL="353816" indent="-353816" defTabSz="1248119" eaLnBrk="1" hangingPunct="1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endParaRPr lang="en-US" altLang="de-DE" sz="1930" dirty="0">
              <a:solidFill>
                <a:srgbClr val="FFFFFF"/>
              </a:solidFill>
            </a:endParaRPr>
          </a:p>
          <a:p>
            <a:pPr defTabSz="1248119" eaLnBrk="1" hangingPunct="1">
              <a:spcBef>
                <a:spcPct val="50000"/>
              </a:spcBef>
              <a:defRPr/>
            </a:pPr>
            <a:endParaRPr lang="en-US" altLang="de-DE" sz="1930" dirty="0">
              <a:solidFill>
                <a:srgbClr val="FFFFFF"/>
              </a:solidFill>
            </a:endParaRPr>
          </a:p>
        </p:txBody>
      </p:sp>
      <p:sp>
        <p:nvSpPr>
          <p:cNvPr id="16" name="Fußzeilenplatzhalter 6"/>
          <p:cNvSpPr txBox="1">
            <a:spLocks/>
          </p:cNvSpPr>
          <p:nvPr/>
        </p:nvSpPr>
        <p:spPr>
          <a:xfrm>
            <a:off x="215391" y="6799057"/>
            <a:ext cx="10283198" cy="1884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1008011" rtl="0" eaLnBrk="1" latinLnBrk="0" hangingPunct="1">
              <a:defRPr sz="75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04005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8011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2016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602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0027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4032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8038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2043" algn="l" defTabSz="1008011" rtl="0" eaLnBrk="1" latinLnBrk="0" hangingPunct="1"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8119"/>
            <a:r>
              <a:rPr lang="de-DE" sz="929" dirty="0" smtClean="0">
                <a:latin typeface="Arial"/>
              </a:rPr>
              <a:t> 	     </a:t>
            </a:r>
            <a:r>
              <a:rPr lang="de-DE" sz="929" dirty="0">
                <a:latin typeface="Arial"/>
              </a:rPr>
              <a:t>		</a:t>
            </a:r>
            <a:r>
              <a:rPr lang="de-DE" sz="1000" dirty="0" err="1" smtClean="0">
                <a:latin typeface="HelveticaNeue-Light"/>
              </a:rPr>
              <a:t>Superconductivity</a:t>
            </a:r>
            <a:r>
              <a:rPr lang="de-DE" sz="1000" dirty="0" smtClean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for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Sustainable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Energy</a:t>
            </a:r>
            <a:r>
              <a:rPr lang="de-DE" sz="1000" dirty="0">
                <a:latin typeface="HelveticaNeue-Light"/>
              </a:rPr>
              <a:t> Systems </a:t>
            </a:r>
            <a:r>
              <a:rPr lang="de-DE" sz="1000" dirty="0" err="1">
                <a:latin typeface="HelveticaNeue-Light"/>
              </a:rPr>
              <a:t>and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Particle</a:t>
            </a:r>
            <a:r>
              <a:rPr lang="de-DE" sz="1000" dirty="0">
                <a:latin typeface="HelveticaNeue-Light"/>
              </a:rPr>
              <a:t> </a:t>
            </a:r>
            <a:r>
              <a:rPr lang="de-DE" sz="1000" dirty="0" err="1">
                <a:latin typeface="HelveticaNeue-Light"/>
              </a:rPr>
              <a:t>Accelerators</a:t>
            </a:r>
            <a:r>
              <a:rPr lang="de-DE" sz="1000" dirty="0">
                <a:latin typeface="HelveticaNeue-Light"/>
              </a:rPr>
              <a:t> – GSI 2023-10-19</a:t>
            </a:r>
            <a:endParaRPr lang="de-DE" sz="929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4478378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Bilfinger Blau 4_3">
  <a:themeElements>
    <a:clrScheme name="dunkelgrün">
      <a:dk1>
        <a:srgbClr val="C9D200"/>
      </a:dk1>
      <a:lt1>
        <a:srgbClr val="008AD9"/>
      </a:lt1>
      <a:dk2>
        <a:srgbClr val="4D7F73"/>
      </a:dk2>
      <a:lt2>
        <a:srgbClr val="004737"/>
      </a:lt2>
      <a:accent1>
        <a:srgbClr val="80A8A0"/>
      </a:accent1>
      <a:accent2>
        <a:srgbClr val="CCDAD7"/>
      </a:accent2>
      <a:accent3>
        <a:srgbClr val="685743"/>
      </a:accent3>
      <a:accent4>
        <a:srgbClr val="95897B"/>
      </a:accent4>
      <a:accent5>
        <a:srgbClr val="C0B7AE"/>
      </a:accent5>
      <a:accent6>
        <a:srgbClr val="E1DDD9"/>
      </a:accent6>
      <a:hlink>
        <a:srgbClr val="000000"/>
      </a:hlink>
      <a:folHlink>
        <a:srgbClr val="0000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ilfinger Blau">
  <a:themeElements>
    <a:clrScheme name="Bilfinger Orange">
      <a:dk1>
        <a:srgbClr val="C9D200"/>
      </a:dk1>
      <a:lt1>
        <a:srgbClr val="008AD9"/>
      </a:lt1>
      <a:dk2>
        <a:srgbClr val="F3AF4D"/>
      </a:dk2>
      <a:lt2>
        <a:srgbClr val="EE8D00"/>
      </a:lt2>
      <a:accent1>
        <a:srgbClr val="FAD181"/>
      </a:accent1>
      <a:accent2>
        <a:srgbClr val="FCE8CC"/>
      </a:accent2>
      <a:accent3>
        <a:srgbClr val="5E5C60"/>
      </a:accent3>
      <a:accent4>
        <a:srgbClr val="8E8D8F"/>
      </a:accent4>
      <a:accent5>
        <a:srgbClr val="BDBEC0"/>
      </a:accent5>
      <a:accent6>
        <a:srgbClr val="DFDEDC"/>
      </a:accent6>
      <a:hlink>
        <a:srgbClr val="000000"/>
      </a:hlink>
      <a:folHlink>
        <a:srgbClr val="000000"/>
      </a:folHlink>
    </a:clrScheme>
    <a:fontScheme name="Bilfinger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400"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00000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ELL_Folienmaster englisch.potx" id="{5BCECA5F-F656-47CF-83DD-EB17D2C8C0CB}" vid="{D487C903-7608-43CE-8235-83EC4492B035}"/>
    </a:ext>
  </a:extLst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Folienmaster_englisch">
  <a:themeElements>
    <a:clrScheme name="Akzent Orange">
      <a:dk1>
        <a:srgbClr val="C9D200"/>
      </a:dk1>
      <a:lt1>
        <a:srgbClr val="008AD9"/>
      </a:lt1>
      <a:dk2>
        <a:srgbClr val="F3AF4D"/>
      </a:dk2>
      <a:lt2>
        <a:srgbClr val="EE8D00"/>
      </a:lt2>
      <a:accent1>
        <a:srgbClr val="FAD181"/>
      </a:accent1>
      <a:accent2>
        <a:srgbClr val="FCE8CC"/>
      </a:accent2>
      <a:accent3>
        <a:srgbClr val="5E5C60"/>
      </a:accent3>
      <a:accent4>
        <a:srgbClr val="8E8D8F"/>
      </a:accent4>
      <a:accent5>
        <a:srgbClr val="BDBEC0"/>
      </a:accent5>
      <a:accent6>
        <a:srgbClr val="DFDEDC"/>
      </a:accent6>
      <a:hlink>
        <a:srgbClr val="000000"/>
      </a:hlink>
      <a:folHlink>
        <a:srgbClr val="000000"/>
      </a:folHlink>
    </a:clrScheme>
    <a:fontScheme name="Bilfinger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 sz="1400" dirty="0" err="1" smtClean="0">
            <a:solidFill>
              <a:srgbClr val="0000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000000"/>
            </a:solidFill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0</TotalTime>
  <Words>2642</Words>
  <Application>Microsoft Office PowerPoint</Application>
  <PresentationFormat>Benutzerdefiniert</PresentationFormat>
  <Paragraphs>414</Paragraphs>
  <Slides>25</Slides>
  <Notes>19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5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25</vt:i4>
      </vt:variant>
    </vt:vector>
  </HeadingPairs>
  <TitlesOfParts>
    <vt:vector size="40" baseType="lpstr">
      <vt:lpstr>Arial</vt:lpstr>
      <vt:lpstr>Avenir Book</vt:lpstr>
      <vt:lpstr>Calibri</vt:lpstr>
      <vt:lpstr>Calibri Light</vt:lpstr>
      <vt:lpstr>Courier New</vt:lpstr>
      <vt:lpstr>Gill Sans MT</vt:lpstr>
      <vt:lpstr>HelveticaNeue-Light</vt:lpstr>
      <vt:lpstr>Rockwell</vt:lpstr>
      <vt:lpstr>Wingdings</vt:lpstr>
      <vt:lpstr>Bilfinger Blau 4_3</vt:lpstr>
      <vt:lpstr>1_Bilfinger Blau</vt:lpstr>
      <vt:lpstr>1_Office</vt:lpstr>
      <vt:lpstr>Office</vt:lpstr>
      <vt:lpstr>2_Folienmaster_englisch</vt:lpstr>
      <vt:lpstr>think-cell Folie</vt:lpstr>
      <vt:lpstr>Superconducting Magnets from an Industrial Point of View  Wolfgang Walter  Workshop Superconductivity for Sustainable Energy Systems and Particle Accelerators – GSI 2023-10-19</vt:lpstr>
      <vt:lpstr>Content</vt:lpstr>
      <vt:lpstr>PowerPoint-Präsentation</vt:lpstr>
      <vt:lpstr>PowerPoint-Präsentation</vt:lpstr>
      <vt:lpstr>SERIES production at NOELL A history of performance</vt:lpstr>
      <vt:lpstr>Dipoles for the LHC </vt:lpstr>
      <vt:lpstr>Magnet Sytems for FAIR SIS 100</vt:lpstr>
      <vt:lpstr>Classical Project Oriented Collaboration</vt:lpstr>
      <vt:lpstr>Development &amp; Design Phase</vt:lpstr>
      <vt:lpstr>Development &amp; Design Phase - Examples</vt:lpstr>
      <vt:lpstr>Prototyping and Industrialization </vt:lpstr>
      <vt:lpstr>Prototyping Phase - Examples</vt:lpstr>
      <vt:lpstr>Series Production </vt:lpstr>
      <vt:lpstr>Series Production – Example </vt:lpstr>
      <vt:lpstr>FAIR SIS100 Dipoles:  Experience of GSI and Bilfinger Noell</vt:lpstr>
      <vt:lpstr>Requirements from Industry</vt:lpstr>
      <vt:lpstr>Support Industry</vt:lpstr>
      <vt:lpstr>Summary - Business</vt:lpstr>
      <vt:lpstr>Summary - Technology</vt:lpstr>
      <vt:lpstr>Summary - Technology</vt:lpstr>
      <vt:lpstr>Outlook Sustainability – an Obligation</vt:lpstr>
      <vt:lpstr>Outlook Sustainability – Superconductivity</vt:lpstr>
      <vt:lpstr>Sustainability – Accelerators and Energy Systems</vt:lpstr>
      <vt:lpstr>Sustainability – Accelerators and Energy Systems</vt:lpstr>
      <vt:lpstr>Thanks and 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Gebhardt</dc:creator>
  <cp:lastModifiedBy>Walter, Wolfgang (Bilfinger Noell GmbH)</cp:lastModifiedBy>
  <cp:revision>932</cp:revision>
  <cp:lastPrinted>2023-10-11T07:34:00Z</cp:lastPrinted>
  <dcterms:created xsi:type="dcterms:W3CDTF">2012-07-14T16:18:29Z</dcterms:created>
  <dcterms:modified xsi:type="dcterms:W3CDTF">2023-10-19T21:18:53Z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